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89" r:id="rId2"/>
    <p:sldId id="290" r:id="rId3"/>
    <p:sldId id="291" r:id="rId4"/>
    <p:sldId id="293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EE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Jordao" userId="abecc5b02bfc0cd5" providerId="LiveId" clId="{A448E7AF-19A5-40FF-8C18-24EA890DE95C}"/>
    <pc:docChg chg="delSld">
      <pc:chgData name="Luis Jordao" userId="abecc5b02bfc0cd5" providerId="LiveId" clId="{A448E7AF-19A5-40FF-8C18-24EA890DE95C}" dt="2018-10-11T17:55:45.160" v="6" actId="2696"/>
      <pc:docMkLst>
        <pc:docMk/>
      </pc:docMkLst>
      <pc:sldChg chg="del">
        <pc:chgData name="Luis Jordao" userId="abecc5b02bfc0cd5" providerId="LiveId" clId="{A448E7AF-19A5-40FF-8C18-24EA890DE95C}" dt="2018-10-11T17:55:41.622" v="2" actId="2696"/>
        <pc:sldMkLst>
          <pc:docMk/>
          <pc:sldMk cId="3928131421" sldId="260"/>
        </pc:sldMkLst>
      </pc:sldChg>
      <pc:sldChg chg="del">
        <pc:chgData name="Luis Jordao" userId="abecc5b02bfc0cd5" providerId="LiveId" clId="{A448E7AF-19A5-40FF-8C18-24EA890DE95C}" dt="2018-10-11T17:55:41.575" v="0" actId="2696"/>
        <pc:sldMkLst>
          <pc:docMk/>
          <pc:sldMk cId="3749213611" sldId="267"/>
        </pc:sldMkLst>
      </pc:sldChg>
      <pc:sldChg chg="del">
        <pc:chgData name="Luis Jordao" userId="abecc5b02bfc0cd5" providerId="LiveId" clId="{A448E7AF-19A5-40FF-8C18-24EA890DE95C}" dt="2018-10-11T17:55:45.160" v="6" actId="2696"/>
        <pc:sldMkLst>
          <pc:docMk/>
          <pc:sldMk cId="2050714855" sldId="268"/>
        </pc:sldMkLst>
      </pc:sldChg>
      <pc:sldChg chg="del">
        <pc:chgData name="Luis Jordao" userId="abecc5b02bfc0cd5" providerId="LiveId" clId="{A448E7AF-19A5-40FF-8C18-24EA890DE95C}" dt="2018-10-11T17:55:41.669" v="4" actId="2696"/>
        <pc:sldMkLst>
          <pc:docMk/>
          <pc:sldMk cId="1324955219" sldId="278"/>
        </pc:sldMkLst>
      </pc:sldChg>
      <pc:sldChg chg="del">
        <pc:chgData name="Luis Jordao" userId="abecc5b02bfc0cd5" providerId="LiveId" clId="{A448E7AF-19A5-40FF-8C18-24EA890DE95C}" dt="2018-10-11T17:55:41.591" v="1" actId="2696"/>
        <pc:sldMkLst>
          <pc:docMk/>
          <pc:sldMk cId="3067269394" sldId="286"/>
        </pc:sldMkLst>
      </pc:sldChg>
      <pc:sldChg chg="del">
        <pc:chgData name="Luis Jordao" userId="abecc5b02bfc0cd5" providerId="LiveId" clId="{A448E7AF-19A5-40FF-8C18-24EA890DE95C}" dt="2018-10-11T17:55:41.638" v="3" actId="2696"/>
        <pc:sldMkLst>
          <pc:docMk/>
          <pc:sldMk cId="1741179680" sldId="287"/>
        </pc:sldMkLst>
      </pc:sldChg>
      <pc:sldChg chg="del">
        <pc:chgData name="Luis Jordao" userId="abecc5b02bfc0cd5" providerId="LiveId" clId="{A448E7AF-19A5-40FF-8C18-24EA890DE95C}" dt="2018-10-11T17:55:41.747" v="5" actId="2696"/>
        <pc:sldMkLst>
          <pc:docMk/>
          <pc:sldMk cId="110017249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50998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t-PT" dirty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5791199"/>
            <a:ext cx="2400300" cy="771677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Faça clique para editar o estilo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4038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2799"/>
            <a:ext cx="9143999" cy="812799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83" y="4997603"/>
            <a:ext cx="1648667" cy="5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2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90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83" y="590703"/>
            <a:ext cx="1648667" cy="5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7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082801"/>
            <a:ext cx="9144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4165DE-6A3F-4520-8BCA-E30559C27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2977"/>
            <a:ext cx="871946" cy="6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2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0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03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25CC68-5A9D-4B5A-949B-31C70C15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2977"/>
            <a:ext cx="871946" cy="6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3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1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31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90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85412-8F93-4A13-A627-A92498F1582A}"/>
              </a:ext>
            </a:extLst>
          </p:cNvPr>
          <p:cNvSpPr txBox="1">
            <a:spLocks/>
          </p:cNvSpPr>
          <p:nvPr/>
        </p:nvSpPr>
        <p:spPr>
          <a:xfrm>
            <a:off x="501925" y="940904"/>
            <a:ext cx="7926457" cy="51418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900" b="1" dirty="0"/>
              <a:t>LIFE </a:t>
            </a:r>
            <a:r>
              <a:rPr lang="pt-PT" sz="3900" b="1" dirty="0" err="1"/>
              <a:t>ip</a:t>
            </a:r>
            <a:r>
              <a:rPr lang="pt-PT" sz="3900" b="1" dirty="0"/>
              <a:t> </a:t>
            </a:r>
            <a:r>
              <a:rPr lang="pt-PT" sz="3900" b="1" dirty="0" err="1"/>
              <a:t>azores</a:t>
            </a:r>
            <a:r>
              <a:rPr lang="pt-PT" sz="3900" b="1" dirty="0"/>
              <a:t> natura </a:t>
            </a:r>
            <a:r>
              <a:rPr lang="pt-PT" sz="2800" b="1" dirty="0"/>
              <a:t>(life17IPE/PT/00010)</a:t>
            </a:r>
            <a:br>
              <a:rPr lang="pt-PT" sz="3900" b="1" dirty="0"/>
            </a:br>
            <a:r>
              <a:rPr lang="en-US" sz="1700" dirty="0"/>
              <a:t>Active protection and integrated management of Natura 2000 Network in Azores</a:t>
            </a:r>
            <a:br>
              <a:rPr lang="pt-PT" sz="2800" dirty="0"/>
            </a:br>
            <a:br>
              <a:rPr lang="pt-PT" sz="2800" dirty="0"/>
            </a:br>
            <a:r>
              <a:rPr lang="pt-PT" sz="1800" b="1" dirty="0"/>
              <a:t>PROJECT DATA </a:t>
            </a:r>
          </a:p>
          <a:p>
            <a:endParaRPr lang="pt-PT" sz="1800" b="1" dirty="0"/>
          </a:p>
          <a:p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800" b="1" dirty="0"/>
              <a:t>EXECUTION: 1/01/2019 – 31/12/2027 (9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800" b="1" dirty="0" err="1"/>
              <a:t>Coordination</a:t>
            </a:r>
            <a:r>
              <a:rPr lang="pt-PT" sz="1800" b="1" dirty="0"/>
              <a:t>: Direção Regional do Ambiente (</a:t>
            </a:r>
            <a:r>
              <a:rPr lang="pt-PT" sz="1800" b="1" dirty="0" err="1"/>
              <a:t>terrestrial</a:t>
            </a:r>
            <a:r>
              <a:rPr lang="pt-PT" sz="1800" b="1" dirty="0"/>
              <a:t> </a:t>
            </a:r>
            <a:r>
              <a:rPr lang="pt-PT" sz="1800" b="1" dirty="0" err="1"/>
              <a:t>environ</a:t>
            </a:r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800" b="1" dirty="0" err="1"/>
              <a:t>Partners</a:t>
            </a:r>
            <a:r>
              <a:rPr lang="pt-PT" sz="1800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 b="1" dirty="0"/>
          </a:p>
          <a:p>
            <a:r>
              <a:rPr lang="pt-PT" sz="1800" b="1" dirty="0"/>
              <a:t>        Direção regional dos assuntos do mar (marine </a:t>
            </a:r>
            <a:r>
              <a:rPr lang="pt-PT" sz="1800" b="1" dirty="0" err="1"/>
              <a:t>environment</a:t>
            </a:r>
            <a:r>
              <a:rPr lang="pt-PT" sz="1800" b="1" dirty="0"/>
              <a:t>)</a:t>
            </a:r>
          </a:p>
          <a:p>
            <a:r>
              <a:rPr lang="pt-PT" sz="1800" b="1" dirty="0"/>
              <a:t>        </a:t>
            </a:r>
            <a:r>
              <a:rPr lang="pt-PT" sz="1800" b="1" dirty="0" err="1"/>
              <a:t>AZOrina</a:t>
            </a:r>
            <a:r>
              <a:rPr lang="pt-PT" sz="1800" b="1" dirty="0"/>
              <a:t> </a:t>
            </a:r>
            <a:r>
              <a:rPr lang="pt-PT" sz="1800" b="1" dirty="0" err="1"/>
              <a:t>sa</a:t>
            </a:r>
            <a:r>
              <a:rPr lang="pt-PT" sz="1800" b="1" dirty="0"/>
              <a:t> (</a:t>
            </a:r>
            <a:r>
              <a:rPr lang="pt-PT" sz="1800" b="1" dirty="0" err="1"/>
              <a:t>comunication</a:t>
            </a:r>
            <a:r>
              <a:rPr lang="pt-PT" sz="1800" b="1" dirty="0"/>
              <a:t> </a:t>
            </a:r>
            <a:r>
              <a:rPr lang="pt-PT" sz="1800" b="1" dirty="0" err="1"/>
              <a:t>and</a:t>
            </a:r>
            <a:r>
              <a:rPr lang="pt-PT" sz="1800" b="1" dirty="0"/>
              <a:t> </a:t>
            </a:r>
            <a:r>
              <a:rPr lang="pt-PT" sz="1800" b="1" dirty="0" err="1"/>
              <a:t>environmental</a:t>
            </a:r>
            <a:r>
              <a:rPr lang="pt-PT" sz="1800" b="1" dirty="0"/>
              <a:t> </a:t>
            </a:r>
            <a:r>
              <a:rPr lang="pt-PT" sz="1800" b="1" dirty="0" err="1"/>
              <a:t>education</a:t>
            </a:r>
            <a:r>
              <a:rPr lang="pt-PT" sz="1800" b="1" dirty="0"/>
              <a:t>)</a:t>
            </a:r>
          </a:p>
          <a:p>
            <a:r>
              <a:rPr lang="pt-PT" sz="1800" b="1" dirty="0"/>
              <a:t>        </a:t>
            </a:r>
            <a:r>
              <a:rPr lang="pt-PT" sz="1800" b="1" dirty="0" err="1"/>
              <a:t>spea</a:t>
            </a:r>
            <a:r>
              <a:rPr lang="pt-PT" sz="1800" b="1" dirty="0"/>
              <a:t> (</a:t>
            </a:r>
            <a:r>
              <a:rPr lang="pt-PT" sz="1800" b="1" dirty="0" err="1"/>
              <a:t>birds</a:t>
            </a:r>
            <a:r>
              <a:rPr lang="pt-PT" sz="1800" b="1" dirty="0"/>
              <a:t>)</a:t>
            </a:r>
          </a:p>
          <a:p>
            <a:r>
              <a:rPr lang="es-ES" sz="1800" b="1" dirty="0"/>
              <a:t>        Reserva Mundial de la Biosfera La Palma (</a:t>
            </a:r>
            <a:r>
              <a:rPr lang="es-ES" sz="1800" b="1" dirty="0" err="1"/>
              <a:t>pilot</a:t>
            </a:r>
            <a:r>
              <a:rPr lang="es-ES" sz="1800" b="1" dirty="0"/>
              <a:t> </a:t>
            </a:r>
            <a:r>
              <a:rPr lang="es-ES" sz="1800" b="1" dirty="0" err="1"/>
              <a:t>on</a:t>
            </a:r>
            <a:r>
              <a:rPr lang="es-ES" sz="1800" b="1" dirty="0"/>
              <a:t> IAS)</a:t>
            </a:r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800" b="1" dirty="0"/>
              <a:t>Budget: 19,215,897 €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800" b="1" dirty="0" err="1"/>
              <a:t>Life</a:t>
            </a:r>
            <a:r>
              <a:rPr lang="pt-PT" sz="1800" b="1" dirty="0"/>
              <a:t> </a:t>
            </a:r>
            <a:r>
              <a:rPr lang="pt-PT" sz="1800" b="1" dirty="0" err="1"/>
              <a:t>Co-financing</a:t>
            </a:r>
            <a:r>
              <a:rPr lang="pt-PT" sz="1800" b="1" dirty="0"/>
              <a:t>: 11,529,537 € (60%)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58469B6-F9A7-425B-B406-536E9DCA4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69" y="113997"/>
            <a:ext cx="36576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0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0670"/>
            <a:ext cx="9144000" cy="6096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5A30D4D-CCCD-4A36-9034-CFFF7F96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>
            <a:normAutofit fontScale="90000"/>
          </a:bodyPr>
          <a:lstStyle/>
          <a:p>
            <a:r>
              <a:rPr lang="pt-PT" sz="2800" b="1" dirty="0"/>
              <a:t>LIFE </a:t>
            </a:r>
            <a:r>
              <a:rPr lang="pt-PT" sz="2800" b="1" dirty="0" err="1"/>
              <a:t>ip</a:t>
            </a:r>
            <a:r>
              <a:rPr lang="pt-PT" sz="2800" b="1" dirty="0"/>
              <a:t> </a:t>
            </a:r>
            <a:r>
              <a:rPr lang="pt-PT" sz="2800" b="1" dirty="0" err="1"/>
              <a:t>azores</a:t>
            </a:r>
            <a:r>
              <a:rPr lang="pt-PT" sz="2800" b="1" dirty="0"/>
              <a:t> natura (life17IPE/PT/00010)</a:t>
            </a:r>
            <a:br>
              <a:rPr lang="pt-PT" sz="2800" b="1" dirty="0"/>
            </a:br>
            <a:r>
              <a:rPr lang="en-US" sz="1200" dirty="0"/>
              <a:t>Active protection and integrated management of Natura 2000 Network in Azores</a:t>
            </a:r>
            <a:br>
              <a:rPr lang="pt-PT" sz="1200" dirty="0"/>
            </a:br>
            <a:br>
              <a:rPr lang="pt-PT" sz="1200" dirty="0"/>
            </a:br>
            <a:br>
              <a:rPr lang="pt-PT" sz="1200" dirty="0"/>
            </a:br>
            <a:r>
              <a:rPr lang="pt-PT" sz="1800" b="1" dirty="0" err="1"/>
              <a:t>conservation</a:t>
            </a:r>
            <a:r>
              <a:rPr lang="pt-PT" sz="1800" b="1" dirty="0"/>
              <a:t> </a:t>
            </a:r>
            <a:r>
              <a:rPr lang="pt-PT" sz="1800" b="1" dirty="0" err="1"/>
              <a:t>works</a:t>
            </a:r>
            <a:endParaRPr lang="pt-PT" sz="18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3BB13C-6469-4DAD-8999-F097DBD9F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2977"/>
            <a:ext cx="871946" cy="62967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EABFDA-1B47-4112-84BF-417055724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469" y="113997"/>
            <a:ext cx="36576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85412-8F93-4A13-A627-A92498F1582A}"/>
              </a:ext>
            </a:extLst>
          </p:cNvPr>
          <p:cNvSpPr txBox="1">
            <a:spLocks/>
          </p:cNvSpPr>
          <p:nvPr/>
        </p:nvSpPr>
        <p:spPr>
          <a:xfrm>
            <a:off x="501925" y="967410"/>
            <a:ext cx="7926457" cy="51153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900" b="1" dirty="0"/>
              <a:t>LIFE </a:t>
            </a:r>
            <a:r>
              <a:rPr lang="pt-PT" sz="3900" b="1" dirty="0" err="1"/>
              <a:t>ip</a:t>
            </a:r>
            <a:r>
              <a:rPr lang="pt-PT" sz="3900" b="1" dirty="0"/>
              <a:t> </a:t>
            </a:r>
            <a:r>
              <a:rPr lang="pt-PT" sz="3900" b="1" dirty="0" err="1"/>
              <a:t>azores</a:t>
            </a:r>
            <a:r>
              <a:rPr lang="pt-PT" sz="3900" b="1" dirty="0"/>
              <a:t> natura </a:t>
            </a:r>
            <a:r>
              <a:rPr lang="pt-PT" sz="2800" b="1" dirty="0"/>
              <a:t>(life17IPE/PT/00010)</a:t>
            </a:r>
            <a:br>
              <a:rPr lang="pt-PT" sz="3900" b="1" dirty="0"/>
            </a:br>
            <a:r>
              <a:rPr lang="en-US" sz="1700" dirty="0"/>
              <a:t>Active protection and integrated management of Natura 2000 Network in Azores</a:t>
            </a:r>
            <a:br>
              <a:rPr lang="pt-PT" sz="2800" dirty="0"/>
            </a:br>
            <a:br>
              <a:rPr lang="pt-PT" sz="2800" dirty="0"/>
            </a:br>
            <a:r>
              <a:rPr lang="pt-PT" sz="1800" b="1" dirty="0" err="1"/>
              <a:t>conservation</a:t>
            </a:r>
            <a:r>
              <a:rPr lang="pt-PT" sz="1800" b="1" dirty="0"/>
              <a:t> </a:t>
            </a:r>
            <a:r>
              <a:rPr lang="pt-PT" sz="1800" b="1" dirty="0" err="1"/>
              <a:t>works</a:t>
            </a:r>
            <a:endParaRPr lang="pt-PT" sz="1800" b="1" dirty="0"/>
          </a:p>
          <a:p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23 SAC’s, 15 SPA’s and 3 SCI’s of the Natura 2000 (N2000) Network in the Azores, seeking to attain a significant contribute for the conservation of species and habitats protected by the Habitats and Birds Directives that underlie their designation.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facilitating the implementation of the regional Prioritized Framework </a:t>
            </a:r>
            <a:r>
              <a:rPr lang="en-US" sz="1800" b="1" dirty="0" err="1"/>
              <a:t>Programme</a:t>
            </a:r>
            <a:r>
              <a:rPr lang="en-US" sz="1800" b="1" dirty="0"/>
              <a:t> (PAF)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In all, the IP works are expected to secure or bring to a more </a:t>
            </a:r>
            <a:r>
              <a:rPr lang="en-US" sz="1800" b="1" dirty="0" err="1"/>
              <a:t>favourable</a:t>
            </a:r>
            <a:r>
              <a:rPr lang="en-US" sz="1800" b="1" dirty="0"/>
              <a:t> conservation status:</a:t>
            </a:r>
          </a:p>
          <a:p>
            <a:r>
              <a:rPr lang="en-US" sz="1400" dirty="0"/>
              <a:t>	8 HD protected species currently assessed in </a:t>
            </a:r>
            <a:r>
              <a:rPr lang="en-US" sz="1400" dirty="0" err="1"/>
              <a:t>Unfavourable</a:t>
            </a:r>
            <a:r>
              <a:rPr lang="en-US" sz="1400" dirty="0"/>
              <a:t> / Bad (U2);</a:t>
            </a:r>
          </a:p>
          <a:p>
            <a:r>
              <a:rPr lang="en-US" sz="1400" dirty="0"/>
              <a:t>	10 HD protected species currently assessed in </a:t>
            </a:r>
            <a:r>
              <a:rPr lang="en-US" sz="1400" dirty="0" err="1"/>
              <a:t>Unfavourable</a:t>
            </a:r>
            <a:r>
              <a:rPr lang="en-US" sz="1400" dirty="0"/>
              <a:t> / Inadequate (U1);</a:t>
            </a:r>
          </a:p>
          <a:p>
            <a:r>
              <a:rPr lang="en-US" sz="1400" dirty="0"/>
              <a:t>	3 HD protected habitats currently assessed in </a:t>
            </a:r>
            <a:r>
              <a:rPr lang="en-US" sz="1400" dirty="0" err="1"/>
              <a:t>Unfavourable</a:t>
            </a:r>
            <a:r>
              <a:rPr lang="en-US" sz="1400" dirty="0"/>
              <a:t> / Bad (U2);</a:t>
            </a:r>
          </a:p>
          <a:p>
            <a:r>
              <a:rPr lang="en-US" sz="1400" dirty="0"/>
              <a:t>	6 HD protected habitats currently assessed in </a:t>
            </a:r>
            <a:r>
              <a:rPr lang="en-US" sz="1400" dirty="0" err="1"/>
              <a:t>Unfavourable</a:t>
            </a:r>
            <a:r>
              <a:rPr lang="en-US" sz="1400" dirty="0"/>
              <a:t> / Inadequate (U1);</a:t>
            </a:r>
          </a:p>
          <a:p>
            <a:r>
              <a:rPr lang="en-US" sz="1400" dirty="0"/>
              <a:t>	8 BD protected species (1 terrestrial, 7 seabirds) needing improvement of their habitats to 	secure results obtained with former conservation.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pt-PT" sz="18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9D7C81-6521-4779-B78A-8F6F6678B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69" y="113997"/>
            <a:ext cx="36576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72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85412-8F93-4A13-A627-A92498F1582A}"/>
              </a:ext>
            </a:extLst>
          </p:cNvPr>
          <p:cNvSpPr txBox="1">
            <a:spLocks/>
          </p:cNvSpPr>
          <p:nvPr/>
        </p:nvSpPr>
        <p:spPr>
          <a:xfrm>
            <a:off x="501925" y="821635"/>
            <a:ext cx="7926457" cy="52611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900" b="1" dirty="0"/>
              <a:t>LIFE </a:t>
            </a:r>
            <a:r>
              <a:rPr lang="pt-PT" sz="3900" b="1" dirty="0" err="1"/>
              <a:t>ip</a:t>
            </a:r>
            <a:r>
              <a:rPr lang="pt-PT" sz="3900" b="1" dirty="0"/>
              <a:t> </a:t>
            </a:r>
            <a:r>
              <a:rPr lang="pt-PT" sz="3900" b="1" dirty="0" err="1"/>
              <a:t>azores</a:t>
            </a:r>
            <a:r>
              <a:rPr lang="pt-PT" sz="3900" b="1" dirty="0"/>
              <a:t> natura </a:t>
            </a:r>
            <a:r>
              <a:rPr lang="pt-PT" sz="2800" b="1" dirty="0"/>
              <a:t>(life17IPE/PT/00010)</a:t>
            </a:r>
            <a:br>
              <a:rPr lang="pt-PT" sz="3900" b="1" dirty="0"/>
            </a:br>
            <a:r>
              <a:rPr lang="en-US" sz="1700" dirty="0"/>
              <a:t>Active protection and integrated management of Natura 2000 Network in Azores</a:t>
            </a:r>
            <a:br>
              <a:rPr lang="pt-PT" sz="2800" dirty="0"/>
            </a:br>
            <a:br>
              <a:rPr lang="pt-PT" sz="2800" dirty="0"/>
            </a:br>
            <a:r>
              <a:rPr lang="pt-PT" sz="1800" b="1" dirty="0" err="1"/>
              <a:t>conservation</a:t>
            </a:r>
            <a:r>
              <a:rPr lang="pt-PT" sz="1800" b="1" dirty="0"/>
              <a:t> </a:t>
            </a:r>
            <a:r>
              <a:rPr lang="pt-PT" sz="1800" b="1" dirty="0" err="1"/>
              <a:t>works</a:t>
            </a:r>
            <a:endParaRPr lang="pt-PT" sz="1800" b="1" dirty="0"/>
          </a:p>
          <a:p>
            <a:endParaRPr lang="pt-P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on-field conservation for improvement of conservation status of 24 species and 13 habitats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habitat improvement for the Azores bullfinch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control/eradication targeting 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Fill knowledge gaps on distribution and/or conservation status/threats for specific species/habitats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ex-situ conservation, embracing 80% of the endemic flora of the Azores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Reinforce capability for N2000 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Develop and deliver, to technical and operational staff, specific training on N2000 values, objectives, threats/problems and concrete conservation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Develop and set an operational GIS database for N2000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Reinforce integration of N2000 conservation goals in other sectoral policies, by means of pilot and/or demonstration works dealing with tourism (regulation of whale watching), fisheries (use of biodegradable fishing lines; catch of species with commercial interest), agriculture (EARDF advice and cattle management) and marine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Raise awareness of local population and relevant stakeholder’s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engage local agents towards further use of rural and fisheries development support schemes by means of </a:t>
            </a:r>
            <a:r>
              <a:rPr lang="en-US" sz="1800" b="1" dirty="0" err="1"/>
              <a:t>th</a:t>
            </a:r>
            <a:r>
              <a:rPr lang="en-US" sz="1800" b="1" dirty="0"/>
              <a:t> technical advice;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Promote sustainable use of N2000 areas by testing/essay of adequate solutions for pedestrian 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Promote better conditions for sustainable use and improvement of profitability of private agents, by directly working with agents operating whale watching, diving, and related marine activities, and 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pt-PT" sz="18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8FC6F5-95CD-4C10-87E3-BC1C8471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69" y="113997"/>
            <a:ext cx="36576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39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659</TotalTime>
  <Words>44</Words>
  <Application>Microsoft Office PowerPoint</Application>
  <PresentationFormat>Apresentação no Ecrã (4:3)</PresentationFormat>
  <Paragraphs>47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9" baseType="lpstr">
      <vt:lpstr>Arial</vt:lpstr>
      <vt:lpstr>Tw Cen MT</vt:lpstr>
      <vt:lpstr>Tw Cen MT Condensed</vt:lpstr>
      <vt:lpstr>Wingdings 3</vt:lpstr>
      <vt:lpstr>Integral</vt:lpstr>
      <vt:lpstr>Apresentação do PowerPoint</vt:lpstr>
      <vt:lpstr>LIFE ip azores natura (life17IPE/PT/00010) Active protection and integrated management of Natura 2000 Network in Azores   conservation works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 Jordao</dc:creator>
  <cp:lastModifiedBy>Luis Jordao</cp:lastModifiedBy>
  <cp:revision>41</cp:revision>
  <dcterms:created xsi:type="dcterms:W3CDTF">2018-07-13T23:38:08Z</dcterms:created>
  <dcterms:modified xsi:type="dcterms:W3CDTF">2018-10-11T17:55:50Z</dcterms:modified>
</cp:coreProperties>
</file>