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0" r:id="rId2"/>
  </p:sldMasterIdLst>
  <p:notesMasterIdLst>
    <p:notesMasterId r:id="rId25"/>
  </p:notesMasterIdLst>
  <p:sldIdLst>
    <p:sldId id="256" r:id="rId3"/>
    <p:sldId id="278" r:id="rId4"/>
    <p:sldId id="299" r:id="rId5"/>
    <p:sldId id="309" r:id="rId6"/>
    <p:sldId id="300" r:id="rId7"/>
    <p:sldId id="310" r:id="rId8"/>
    <p:sldId id="301" r:id="rId9"/>
    <p:sldId id="303" r:id="rId10"/>
    <p:sldId id="305" r:id="rId11"/>
    <p:sldId id="259" r:id="rId12"/>
    <p:sldId id="306" r:id="rId13"/>
    <p:sldId id="304" r:id="rId14"/>
    <p:sldId id="302" r:id="rId15"/>
    <p:sldId id="279" r:id="rId16"/>
    <p:sldId id="289" r:id="rId17"/>
    <p:sldId id="290" r:id="rId18"/>
    <p:sldId id="291" r:id="rId19"/>
    <p:sldId id="292" r:id="rId20"/>
    <p:sldId id="293" r:id="rId21"/>
    <p:sldId id="294" r:id="rId22"/>
    <p:sldId id="295"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Livro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Liv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v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400622153094099E-2"/>
          <c:y val="3.149451648229562E-2"/>
          <c:w val="0.7764222030885457"/>
          <c:h val="0.93071206373894966"/>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B42-49CF-92A0-FB27F623DBD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B42-49CF-92A0-FB27F623DBD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B42-49CF-92A0-FB27F623DBD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B42-49CF-92A0-FB27F623DBD3}"/>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2B42-49CF-92A0-FB27F623DBD3}"/>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2B42-49CF-92A0-FB27F623DBD3}"/>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2B42-49CF-92A0-FB27F623DBD3}"/>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2B42-49CF-92A0-FB27F623DBD3}"/>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1-2B42-49CF-92A0-FB27F623DBD3}"/>
              </c:ext>
            </c:extLst>
          </c:dPt>
          <c:dLbls>
            <c:dLbl>
              <c:idx val="3"/>
              <c:layout>
                <c:manualLayout>
                  <c:x val="0.20052491709377424"/>
                  <c:y val="6.6091642374833129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2.7914671231220128E-2"/>
                      <c:h val="5.2532963709499648E-2"/>
                    </c:manualLayout>
                  </c15:layout>
                </c:ext>
                <c:ext xmlns:c16="http://schemas.microsoft.com/office/drawing/2014/chart" uri="{C3380CC4-5D6E-409C-BE32-E72D297353CC}">
                  <c16:uniqueId val="{00000007-2B42-49CF-92A0-FB27F623DBD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Folha1!$A$2:$A$10</c:f>
              <c:strCache>
                <c:ptCount val="9"/>
                <c:pt idx="0">
                  <c:v>Personnel</c:v>
                </c:pt>
                <c:pt idx="1">
                  <c:v>Travel and subsistence</c:v>
                </c:pt>
                <c:pt idx="2">
                  <c:v>External assistance</c:v>
                </c:pt>
                <c:pt idx="3">
                  <c:v>Infrastructure</c:v>
                </c:pt>
                <c:pt idx="4">
                  <c:v>Equipment</c:v>
                </c:pt>
                <c:pt idx="5">
                  <c:v>Land Purchase</c:v>
                </c:pt>
                <c:pt idx="6">
                  <c:v>Consumables</c:v>
                </c:pt>
                <c:pt idx="7">
                  <c:v>Other Costs</c:v>
                </c:pt>
                <c:pt idx="8">
                  <c:v>Overheads</c:v>
                </c:pt>
              </c:strCache>
            </c:strRef>
          </c:cat>
          <c:val>
            <c:numRef>
              <c:f>Folha1!$B$2:$B$10</c:f>
              <c:numCache>
                <c:formatCode>0.00%</c:formatCode>
                <c:ptCount val="9"/>
                <c:pt idx="0">
                  <c:v>0.60044153452711146</c:v>
                </c:pt>
                <c:pt idx="1">
                  <c:v>1.7846737779791427E-2</c:v>
                </c:pt>
                <c:pt idx="2">
                  <c:v>0.16570102708984435</c:v>
                </c:pt>
                <c:pt idx="3">
                  <c:v>7.7028856862614223E-3</c:v>
                </c:pt>
                <c:pt idx="4">
                  <c:v>3.968791758301575E-2</c:v>
                </c:pt>
                <c:pt idx="5">
                  <c:v>2.3068421348774345E-2</c:v>
                </c:pt>
                <c:pt idx="6">
                  <c:v>6.2484276376996446E-2</c:v>
                </c:pt>
                <c:pt idx="7">
                  <c:v>2.4283455966678125E-2</c:v>
                </c:pt>
                <c:pt idx="8">
                  <c:v>5.8783743641526651E-2</c:v>
                </c:pt>
              </c:numCache>
            </c:numRef>
          </c:val>
          <c:extLst>
            <c:ext xmlns:c16="http://schemas.microsoft.com/office/drawing/2014/chart" uri="{C3380CC4-5D6E-409C-BE32-E72D297353CC}">
              <c16:uniqueId val="{00000012-2B42-49CF-92A0-FB27F623DBD3}"/>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bg1">
            <a:lumMod val="95000"/>
            <a:shade val="30000"/>
            <a:satMod val="115000"/>
            <a:alpha val="0"/>
          </a:schemeClr>
        </a:gs>
        <a:gs pos="50000">
          <a:schemeClr val="bg1">
            <a:lumMod val="95000"/>
            <a:shade val="67500"/>
            <a:satMod val="115000"/>
          </a:schemeClr>
        </a:gs>
        <a:gs pos="100000">
          <a:schemeClr val="bg1">
            <a:lumMod val="95000"/>
            <a:shade val="100000"/>
            <a:satMod val="115000"/>
          </a:schemeClr>
        </a:gs>
      </a:gsLst>
      <a:lin ang="5400000" scaled="1"/>
      <a:tileRect/>
    </a:gradFill>
    <a:ln w="9525" cap="flat" cmpd="sng" algn="ctr">
      <a:solidFill>
        <a:schemeClr val="accent1">
          <a:shade val="50000"/>
          <a:alpha val="12000"/>
        </a:schemeClr>
      </a:solidFill>
      <a:round/>
    </a:ln>
    <a:effectLst>
      <a:outerShdw blurRad="50800" dist="50800" dir="5400000" sx="1000" sy="1000" algn="ctr" rotWithShape="0">
        <a:srgbClr val="000000"/>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907-48FF-9553-B8DCD9FCBFB2}"/>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907-48FF-9553-B8DCD9FCBFB2}"/>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907-48FF-9553-B8DCD9FCBFB2}"/>
              </c:ext>
            </c:extLst>
          </c:dPt>
          <c:dPt>
            <c:idx val="3"/>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907-48FF-9553-B8DCD9FCBFB2}"/>
              </c:ext>
            </c:extLst>
          </c:dPt>
          <c:dPt>
            <c:idx val="4"/>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907-48FF-9553-B8DCD9FCBFB2}"/>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907-48FF-9553-B8DCD9FCBFB2}"/>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907-48FF-9553-B8DCD9FCBFB2}"/>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2907-48FF-9553-B8DCD9FCBFB2}"/>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2907-48FF-9553-B8DCD9FCBFB2}"/>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2907-48FF-9553-B8DCD9FCBFB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Folha1!$A$2:$A$6</c:f>
              <c:strCache>
                <c:ptCount val="5"/>
                <c:pt idx="0">
                  <c:v>DRA</c:v>
                </c:pt>
                <c:pt idx="1">
                  <c:v>AZORINA</c:v>
                </c:pt>
                <c:pt idx="2">
                  <c:v>SPEA</c:v>
                </c:pt>
                <c:pt idx="3">
                  <c:v>DRAM</c:v>
                </c:pt>
                <c:pt idx="4">
                  <c:v>LA PALMA</c:v>
                </c:pt>
              </c:strCache>
            </c:strRef>
          </c:cat>
          <c:val>
            <c:numRef>
              <c:f>Folha1!$B$2:$B$6</c:f>
              <c:numCache>
                <c:formatCode>General</c:formatCode>
                <c:ptCount val="5"/>
                <c:pt idx="0">
                  <c:v>5520828</c:v>
                </c:pt>
                <c:pt idx="1">
                  <c:v>4598769</c:v>
                </c:pt>
                <c:pt idx="2">
                  <c:v>4026854</c:v>
                </c:pt>
                <c:pt idx="3">
                  <c:v>4382983</c:v>
                </c:pt>
                <c:pt idx="4">
                  <c:v>558088</c:v>
                </c:pt>
              </c:numCache>
            </c:numRef>
          </c:val>
          <c:extLst>
            <c:ext xmlns:c16="http://schemas.microsoft.com/office/drawing/2014/chart" uri="{C3380CC4-5D6E-409C-BE32-E72D297353CC}">
              <c16:uniqueId val="{0000000A-2907-48FF-9553-B8DCD9FCBFB2}"/>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32F69E-3C79-45E7-A35E-AF89147B152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pt-PT"/>
        </a:p>
      </dgm:t>
    </dgm:pt>
    <dgm:pt modelId="{C740E92F-896B-4435-9FC0-2897E262727C}">
      <dgm:prSet phldrT="[Texto]" custT="1"/>
      <dgm:spPr>
        <a:solidFill>
          <a:schemeClr val="accent6">
            <a:lumMod val="75000"/>
          </a:schemeClr>
        </a:solidFill>
      </dgm:spPr>
      <dgm:t>
        <a:bodyPr/>
        <a:lstStyle/>
        <a:p>
          <a:r>
            <a:rPr lang="pt-PT" sz="1800" b="1" dirty="0" smtClean="0"/>
            <a:t>Direção Regional do Ambiente (</a:t>
          </a:r>
          <a:r>
            <a:rPr lang="pt-PT" sz="1800" b="1" u="sng" dirty="0" smtClean="0"/>
            <a:t>DRA</a:t>
          </a:r>
          <a:r>
            <a:rPr lang="pt-PT" sz="1800" b="1" dirty="0" smtClean="0"/>
            <a:t>)</a:t>
          </a:r>
        </a:p>
        <a:p>
          <a:r>
            <a:rPr lang="pt-PT" sz="1600" i="1" dirty="0" smtClean="0"/>
            <a:t>(</a:t>
          </a:r>
          <a:r>
            <a:rPr lang="pt-PT" sz="1600" i="1" dirty="0" err="1" smtClean="0"/>
            <a:t>Coordinating</a:t>
          </a:r>
          <a:r>
            <a:rPr lang="pt-PT" sz="1600" i="1" dirty="0" smtClean="0"/>
            <a:t> </a:t>
          </a:r>
          <a:r>
            <a:rPr lang="pt-PT" sz="1600" i="1" dirty="0" err="1" smtClean="0"/>
            <a:t>Beneficiary</a:t>
          </a:r>
          <a:r>
            <a:rPr lang="pt-PT" sz="1600" i="1" dirty="0" smtClean="0"/>
            <a:t>)</a:t>
          </a:r>
          <a:endParaRPr lang="pt-PT" sz="1600" i="1" dirty="0"/>
        </a:p>
      </dgm:t>
    </dgm:pt>
    <dgm:pt modelId="{89F19E51-CFED-4A56-99FE-735834D8960C}" type="parTrans" cxnId="{227FA923-C503-45B2-90AC-879B0EA25C7D}">
      <dgm:prSet/>
      <dgm:spPr/>
      <dgm:t>
        <a:bodyPr/>
        <a:lstStyle/>
        <a:p>
          <a:endParaRPr lang="pt-PT"/>
        </a:p>
      </dgm:t>
    </dgm:pt>
    <dgm:pt modelId="{F2F55D56-C6E5-4C24-BF75-54F7200DC6D4}" type="sibTrans" cxnId="{227FA923-C503-45B2-90AC-879B0EA25C7D}">
      <dgm:prSet/>
      <dgm:spPr/>
      <dgm:t>
        <a:bodyPr/>
        <a:lstStyle/>
        <a:p>
          <a:endParaRPr lang="pt-PT"/>
        </a:p>
      </dgm:t>
    </dgm:pt>
    <dgm:pt modelId="{F644A2E2-6FF3-438F-ADB0-B4F029BC1342}">
      <dgm:prSet phldrT="[Texto]" custT="1"/>
      <dgm:spPr>
        <a:solidFill>
          <a:schemeClr val="accent6">
            <a:lumMod val="60000"/>
            <a:lumOff val="40000"/>
          </a:schemeClr>
        </a:solidFill>
      </dgm:spPr>
      <dgm:t>
        <a:bodyPr/>
        <a:lstStyle/>
        <a:p>
          <a:r>
            <a:rPr lang="pt-PT" sz="1400" b="1" dirty="0" err="1" smtClean="0">
              <a:solidFill>
                <a:schemeClr val="tx1"/>
              </a:solidFill>
            </a:rPr>
            <a:t>Fundación</a:t>
          </a:r>
          <a:r>
            <a:rPr lang="pt-PT" sz="1400" b="1" dirty="0" smtClean="0">
              <a:solidFill>
                <a:schemeClr val="tx1"/>
              </a:solidFill>
            </a:rPr>
            <a:t> Canaria – Reserva Mundial de la Biosfera La Palma (LA PALMA)</a:t>
          </a:r>
          <a:br>
            <a:rPr lang="pt-PT" sz="1400" b="1" dirty="0" smtClean="0">
              <a:solidFill>
                <a:schemeClr val="tx1"/>
              </a:solidFill>
            </a:rPr>
          </a:br>
          <a:endParaRPr lang="pt-PT" sz="1100" dirty="0">
            <a:solidFill>
              <a:schemeClr val="tx1"/>
            </a:solidFill>
          </a:endParaRPr>
        </a:p>
      </dgm:t>
    </dgm:pt>
    <dgm:pt modelId="{E3B16CE8-F63B-486C-B522-462814E08EF6}" type="parTrans" cxnId="{1C656220-F895-403C-BC8C-CB80F186618C}">
      <dgm:prSet/>
      <dgm:spPr/>
      <dgm:t>
        <a:bodyPr/>
        <a:lstStyle/>
        <a:p>
          <a:endParaRPr lang="pt-PT"/>
        </a:p>
      </dgm:t>
    </dgm:pt>
    <dgm:pt modelId="{5A8FDB8D-874F-4A26-9BFB-56FEBED1BD77}" type="sibTrans" cxnId="{1C656220-F895-403C-BC8C-CB80F186618C}">
      <dgm:prSet/>
      <dgm:spPr/>
      <dgm:t>
        <a:bodyPr/>
        <a:lstStyle/>
        <a:p>
          <a:endParaRPr lang="pt-PT"/>
        </a:p>
      </dgm:t>
    </dgm:pt>
    <dgm:pt modelId="{28827EAD-2937-4C88-AB2B-96EF5CCA0767}">
      <dgm:prSet phldrT="[Texto]" custT="1"/>
      <dgm:spPr>
        <a:solidFill>
          <a:schemeClr val="accent6">
            <a:lumMod val="60000"/>
            <a:lumOff val="40000"/>
          </a:schemeClr>
        </a:solidFill>
      </dgm:spPr>
      <dgm:t>
        <a:bodyPr/>
        <a:lstStyle/>
        <a:p>
          <a:r>
            <a:rPr lang="pt-PT" sz="1400" b="1" dirty="0" smtClean="0">
              <a:solidFill>
                <a:schemeClr val="tx1"/>
              </a:solidFill>
            </a:rPr>
            <a:t>Sociedade Portuguesa para o Estudo das Aves (SPEA)</a:t>
          </a:r>
          <a:r>
            <a:rPr lang="pt-PT" sz="1400" dirty="0" smtClean="0">
              <a:solidFill>
                <a:schemeClr val="tx1"/>
              </a:solidFill>
            </a:rPr>
            <a:t/>
          </a:r>
          <a:br>
            <a:rPr lang="pt-PT" sz="1400" dirty="0" smtClean="0">
              <a:solidFill>
                <a:schemeClr val="tx1"/>
              </a:solidFill>
            </a:rPr>
          </a:br>
          <a:endParaRPr lang="pt-PT" sz="1400" dirty="0">
            <a:solidFill>
              <a:schemeClr val="tx1"/>
            </a:solidFill>
          </a:endParaRPr>
        </a:p>
      </dgm:t>
    </dgm:pt>
    <dgm:pt modelId="{02DF4B45-6EEF-4FB9-BC79-370EC06D055D}" type="parTrans" cxnId="{AF790313-84A2-4332-A08A-9619795DA90F}">
      <dgm:prSet/>
      <dgm:spPr/>
      <dgm:t>
        <a:bodyPr/>
        <a:lstStyle/>
        <a:p>
          <a:endParaRPr lang="pt-PT"/>
        </a:p>
      </dgm:t>
    </dgm:pt>
    <dgm:pt modelId="{4BB0A774-D982-4C84-A673-FFB17ECCD3CF}" type="sibTrans" cxnId="{AF790313-84A2-4332-A08A-9619795DA90F}">
      <dgm:prSet/>
      <dgm:spPr/>
      <dgm:t>
        <a:bodyPr/>
        <a:lstStyle/>
        <a:p>
          <a:endParaRPr lang="pt-PT"/>
        </a:p>
      </dgm:t>
    </dgm:pt>
    <dgm:pt modelId="{589AB009-B838-469A-BBC7-1AC5E23CCC13}">
      <dgm:prSet phldrT="[Texto]" custT="1"/>
      <dgm:spPr>
        <a:solidFill>
          <a:schemeClr val="accent6">
            <a:lumMod val="60000"/>
            <a:lumOff val="40000"/>
          </a:schemeClr>
        </a:solidFill>
      </dgm:spPr>
      <dgm:t>
        <a:bodyPr/>
        <a:lstStyle/>
        <a:p>
          <a:r>
            <a:rPr lang="pt-PT" sz="1400" b="1" dirty="0" smtClean="0">
              <a:solidFill>
                <a:schemeClr val="tx1"/>
              </a:solidFill>
            </a:rPr>
            <a:t>Direção Regional dos Assuntos do Mar (DRAM)</a:t>
          </a:r>
          <a:endParaRPr lang="pt-PT" sz="1400" b="1" dirty="0">
            <a:solidFill>
              <a:schemeClr val="tx1"/>
            </a:solidFill>
          </a:endParaRPr>
        </a:p>
      </dgm:t>
    </dgm:pt>
    <dgm:pt modelId="{B36F7F72-F1C0-4137-B076-600983B05D01}" type="parTrans" cxnId="{AB453FFD-30E8-4B7F-8736-9E80507EF85E}">
      <dgm:prSet/>
      <dgm:spPr/>
      <dgm:t>
        <a:bodyPr/>
        <a:lstStyle/>
        <a:p>
          <a:endParaRPr lang="pt-PT"/>
        </a:p>
      </dgm:t>
    </dgm:pt>
    <dgm:pt modelId="{658CBC04-EDBD-4A39-A3A3-EA7DA652188C}" type="sibTrans" cxnId="{AB453FFD-30E8-4B7F-8736-9E80507EF85E}">
      <dgm:prSet/>
      <dgm:spPr/>
      <dgm:t>
        <a:bodyPr/>
        <a:lstStyle/>
        <a:p>
          <a:endParaRPr lang="pt-PT"/>
        </a:p>
      </dgm:t>
    </dgm:pt>
    <dgm:pt modelId="{B60D1F37-B9EB-4C84-8CF7-A83853C971E6}">
      <dgm:prSet phldrT="[Texto]" custT="1"/>
      <dgm:spPr>
        <a:solidFill>
          <a:schemeClr val="accent6">
            <a:lumMod val="60000"/>
            <a:lumOff val="40000"/>
          </a:schemeClr>
        </a:solidFill>
      </dgm:spPr>
      <dgm:t>
        <a:bodyPr/>
        <a:lstStyle/>
        <a:p>
          <a:r>
            <a:rPr lang="pt-PT" sz="1400" b="1" dirty="0" smtClean="0">
              <a:solidFill>
                <a:schemeClr val="tx1"/>
              </a:solidFill>
            </a:rPr>
            <a:t>Sociedade de Gestão e Conservação da Natureza (AZORINA)</a:t>
          </a:r>
          <a:endParaRPr lang="pt-PT" sz="1050" dirty="0">
            <a:solidFill>
              <a:schemeClr val="tx1"/>
            </a:solidFill>
          </a:endParaRPr>
        </a:p>
      </dgm:t>
    </dgm:pt>
    <dgm:pt modelId="{8BD03E51-1529-4A5F-8C41-243F9A4F67D1}" type="sibTrans" cxnId="{4473F8AD-AA4B-40BB-A196-D574F7EABAB7}">
      <dgm:prSet/>
      <dgm:spPr/>
      <dgm:t>
        <a:bodyPr/>
        <a:lstStyle/>
        <a:p>
          <a:endParaRPr lang="pt-PT"/>
        </a:p>
      </dgm:t>
    </dgm:pt>
    <dgm:pt modelId="{254C0272-134F-4672-8EEC-B67D03911276}" type="parTrans" cxnId="{4473F8AD-AA4B-40BB-A196-D574F7EABAB7}">
      <dgm:prSet/>
      <dgm:spPr/>
      <dgm:t>
        <a:bodyPr/>
        <a:lstStyle/>
        <a:p>
          <a:endParaRPr lang="pt-PT"/>
        </a:p>
      </dgm:t>
    </dgm:pt>
    <dgm:pt modelId="{933C5067-C1D7-4CEB-9024-A57316310F97}" type="pres">
      <dgm:prSet presAssocID="{E732F69E-3C79-45E7-A35E-AF89147B1521}" presName="cycle" presStyleCnt="0">
        <dgm:presLayoutVars>
          <dgm:dir/>
          <dgm:resizeHandles val="exact"/>
        </dgm:presLayoutVars>
      </dgm:prSet>
      <dgm:spPr/>
      <dgm:t>
        <a:bodyPr/>
        <a:lstStyle/>
        <a:p>
          <a:endParaRPr lang="pt-PT"/>
        </a:p>
      </dgm:t>
    </dgm:pt>
    <dgm:pt modelId="{B0B6F80F-13BC-4EC5-BA88-67A8F6FEF6E6}" type="pres">
      <dgm:prSet presAssocID="{C740E92F-896B-4435-9FC0-2897E262727C}" presName="node" presStyleLbl="node1" presStyleIdx="0" presStyleCnt="5" custScaleX="170664" custScaleY="130746">
        <dgm:presLayoutVars>
          <dgm:bulletEnabled val="1"/>
        </dgm:presLayoutVars>
      </dgm:prSet>
      <dgm:spPr/>
      <dgm:t>
        <a:bodyPr/>
        <a:lstStyle/>
        <a:p>
          <a:endParaRPr lang="pt-PT"/>
        </a:p>
      </dgm:t>
    </dgm:pt>
    <dgm:pt modelId="{96A6C2CB-5395-4BA0-AB66-07F06EC14004}" type="pres">
      <dgm:prSet presAssocID="{C740E92F-896B-4435-9FC0-2897E262727C}" presName="spNode" presStyleCnt="0"/>
      <dgm:spPr/>
    </dgm:pt>
    <dgm:pt modelId="{77595982-3F5A-4A59-8E87-0DB6A52D1A45}" type="pres">
      <dgm:prSet presAssocID="{F2F55D56-C6E5-4C24-BF75-54F7200DC6D4}" presName="sibTrans" presStyleLbl="sibTrans1D1" presStyleIdx="0" presStyleCnt="5"/>
      <dgm:spPr/>
      <dgm:t>
        <a:bodyPr/>
        <a:lstStyle/>
        <a:p>
          <a:endParaRPr lang="pt-PT"/>
        </a:p>
      </dgm:t>
    </dgm:pt>
    <dgm:pt modelId="{19AF12D8-9F78-4F25-81B3-002E6846103E}" type="pres">
      <dgm:prSet presAssocID="{589AB009-B838-469A-BBC7-1AC5E23CCC13}" presName="node" presStyleLbl="node1" presStyleIdx="1" presStyleCnt="5" custScaleX="118292" custScaleY="119030">
        <dgm:presLayoutVars>
          <dgm:bulletEnabled val="1"/>
        </dgm:presLayoutVars>
      </dgm:prSet>
      <dgm:spPr/>
      <dgm:t>
        <a:bodyPr/>
        <a:lstStyle/>
        <a:p>
          <a:endParaRPr lang="pt-PT"/>
        </a:p>
      </dgm:t>
    </dgm:pt>
    <dgm:pt modelId="{AAD02967-93D1-40F3-B153-8DF1626D82EA}" type="pres">
      <dgm:prSet presAssocID="{589AB009-B838-469A-BBC7-1AC5E23CCC13}" presName="spNode" presStyleCnt="0"/>
      <dgm:spPr/>
    </dgm:pt>
    <dgm:pt modelId="{156B9139-5FFF-4FF7-BEA8-148B1B48D8CD}" type="pres">
      <dgm:prSet presAssocID="{658CBC04-EDBD-4A39-A3A3-EA7DA652188C}" presName="sibTrans" presStyleLbl="sibTrans1D1" presStyleIdx="1" presStyleCnt="5"/>
      <dgm:spPr/>
      <dgm:t>
        <a:bodyPr/>
        <a:lstStyle/>
        <a:p>
          <a:endParaRPr lang="pt-PT"/>
        </a:p>
      </dgm:t>
    </dgm:pt>
    <dgm:pt modelId="{3A619ED2-5E2A-44A5-B4E4-DD6B4C7B6304}" type="pres">
      <dgm:prSet presAssocID="{F644A2E2-6FF3-438F-ADB0-B4F029BC1342}" presName="node" presStyleLbl="node1" presStyleIdx="2" presStyleCnt="5" custScaleX="126949" custScaleY="104921" custRadScaleRad="97756" custRadScaleInc="-62709">
        <dgm:presLayoutVars>
          <dgm:bulletEnabled val="1"/>
        </dgm:presLayoutVars>
      </dgm:prSet>
      <dgm:spPr/>
      <dgm:t>
        <a:bodyPr/>
        <a:lstStyle/>
        <a:p>
          <a:endParaRPr lang="pt-PT"/>
        </a:p>
      </dgm:t>
    </dgm:pt>
    <dgm:pt modelId="{BFF7F271-6979-4B47-9F28-66EE332D4ED6}" type="pres">
      <dgm:prSet presAssocID="{F644A2E2-6FF3-438F-ADB0-B4F029BC1342}" presName="spNode" presStyleCnt="0"/>
      <dgm:spPr/>
    </dgm:pt>
    <dgm:pt modelId="{F64CD2AB-A899-4413-BEA2-1564FB0580E2}" type="pres">
      <dgm:prSet presAssocID="{5A8FDB8D-874F-4A26-9BFB-56FEBED1BD77}" presName="sibTrans" presStyleLbl="sibTrans1D1" presStyleIdx="2" presStyleCnt="5"/>
      <dgm:spPr/>
      <dgm:t>
        <a:bodyPr/>
        <a:lstStyle/>
        <a:p>
          <a:endParaRPr lang="pt-PT"/>
        </a:p>
      </dgm:t>
    </dgm:pt>
    <dgm:pt modelId="{27DD55D3-22FE-43B6-B881-5AC3FA1CB826}" type="pres">
      <dgm:prSet presAssocID="{28827EAD-2937-4C88-AB2B-96EF5CCA0767}" presName="node" presStyleLbl="node1" presStyleIdx="3" presStyleCnt="5" custScaleX="107914" custScaleY="112402" custRadScaleRad="88721" custRadScaleInc="35969">
        <dgm:presLayoutVars>
          <dgm:bulletEnabled val="1"/>
        </dgm:presLayoutVars>
      </dgm:prSet>
      <dgm:spPr/>
      <dgm:t>
        <a:bodyPr/>
        <a:lstStyle/>
        <a:p>
          <a:endParaRPr lang="pt-PT"/>
        </a:p>
      </dgm:t>
    </dgm:pt>
    <dgm:pt modelId="{0A75EBF5-9EAA-42B4-B106-0A23BF51885C}" type="pres">
      <dgm:prSet presAssocID="{28827EAD-2937-4C88-AB2B-96EF5CCA0767}" presName="spNode" presStyleCnt="0"/>
      <dgm:spPr/>
    </dgm:pt>
    <dgm:pt modelId="{3A3E1521-9BCE-4E5C-9CD1-9EE51B93EA73}" type="pres">
      <dgm:prSet presAssocID="{4BB0A774-D982-4C84-A673-FFB17ECCD3CF}" presName="sibTrans" presStyleLbl="sibTrans1D1" presStyleIdx="3" presStyleCnt="5"/>
      <dgm:spPr/>
      <dgm:t>
        <a:bodyPr/>
        <a:lstStyle/>
        <a:p>
          <a:endParaRPr lang="pt-PT"/>
        </a:p>
      </dgm:t>
    </dgm:pt>
    <dgm:pt modelId="{88167124-8F71-492B-88EC-8D08A829B90E}" type="pres">
      <dgm:prSet presAssocID="{B60D1F37-B9EB-4C84-8CF7-A83853C971E6}" presName="node" presStyleLbl="node1" presStyleIdx="4" presStyleCnt="5" custScaleX="107819" custScaleY="108367">
        <dgm:presLayoutVars>
          <dgm:bulletEnabled val="1"/>
        </dgm:presLayoutVars>
      </dgm:prSet>
      <dgm:spPr/>
      <dgm:t>
        <a:bodyPr/>
        <a:lstStyle/>
        <a:p>
          <a:endParaRPr lang="pt-PT"/>
        </a:p>
      </dgm:t>
    </dgm:pt>
    <dgm:pt modelId="{16C38D41-1DFD-4134-A501-ABA84FFC2F95}" type="pres">
      <dgm:prSet presAssocID="{B60D1F37-B9EB-4C84-8CF7-A83853C971E6}" presName="spNode" presStyleCnt="0"/>
      <dgm:spPr/>
    </dgm:pt>
    <dgm:pt modelId="{5BEFFBA1-9E9E-452D-B231-A8E33FDEF27D}" type="pres">
      <dgm:prSet presAssocID="{8BD03E51-1529-4A5F-8C41-243F9A4F67D1}" presName="sibTrans" presStyleLbl="sibTrans1D1" presStyleIdx="4" presStyleCnt="5"/>
      <dgm:spPr/>
      <dgm:t>
        <a:bodyPr/>
        <a:lstStyle/>
        <a:p>
          <a:endParaRPr lang="pt-PT"/>
        </a:p>
      </dgm:t>
    </dgm:pt>
  </dgm:ptLst>
  <dgm:cxnLst>
    <dgm:cxn modelId="{AF790313-84A2-4332-A08A-9619795DA90F}" srcId="{E732F69E-3C79-45E7-A35E-AF89147B1521}" destId="{28827EAD-2937-4C88-AB2B-96EF5CCA0767}" srcOrd="3" destOrd="0" parTransId="{02DF4B45-6EEF-4FB9-BC79-370EC06D055D}" sibTransId="{4BB0A774-D982-4C84-A673-FFB17ECCD3CF}"/>
    <dgm:cxn modelId="{01DF3680-A0D3-495A-B1D0-BF15232DD0F2}" type="presOf" srcId="{F2F55D56-C6E5-4C24-BF75-54F7200DC6D4}" destId="{77595982-3F5A-4A59-8E87-0DB6A52D1A45}" srcOrd="0" destOrd="0" presId="urn:microsoft.com/office/officeart/2005/8/layout/cycle6"/>
    <dgm:cxn modelId="{BD072AF1-7281-4388-9A7F-FA2F972D8ACE}" type="presOf" srcId="{658CBC04-EDBD-4A39-A3A3-EA7DA652188C}" destId="{156B9139-5FFF-4FF7-BEA8-148B1B48D8CD}" srcOrd="0" destOrd="0" presId="urn:microsoft.com/office/officeart/2005/8/layout/cycle6"/>
    <dgm:cxn modelId="{D07182EA-4356-44F0-8BDB-5316F787CF53}" type="presOf" srcId="{B60D1F37-B9EB-4C84-8CF7-A83853C971E6}" destId="{88167124-8F71-492B-88EC-8D08A829B90E}" srcOrd="0" destOrd="0" presId="urn:microsoft.com/office/officeart/2005/8/layout/cycle6"/>
    <dgm:cxn modelId="{F41091FE-32AD-40CB-9CEE-5090182A4B24}" type="presOf" srcId="{C740E92F-896B-4435-9FC0-2897E262727C}" destId="{B0B6F80F-13BC-4EC5-BA88-67A8F6FEF6E6}" srcOrd="0" destOrd="0" presId="urn:microsoft.com/office/officeart/2005/8/layout/cycle6"/>
    <dgm:cxn modelId="{83DFCDBF-71EF-40DA-9888-70BD80C3ED9B}" type="presOf" srcId="{4BB0A774-D982-4C84-A673-FFB17ECCD3CF}" destId="{3A3E1521-9BCE-4E5C-9CD1-9EE51B93EA73}" srcOrd="0" destOrd="0" presId="urn:microsoft.com/office/officeart/2005/8/layout/cycle6"/>
    <dgm:cxn modelId="{D8319985-A787-4E8F-BAF0-E03BF3B93456}" type="presOf" srcId="{5A8FDB8D-874F-4A26-9BFB-56FEBED1BD77}" destId="{F64CD2AB-A899-4413-BEA2-1564FB0580E2}" srcOrd="0" destOrd="0" presId="urn:microsoft.com/office/officeart/2005/8/layout/cycle6"/>
    <dgm:cxn modelId="{1C656220-F895-403C-BC8C-CB80F186618C}" srcId="{E732F69E-3C79-45E7-A35E-AF89147B1521}" destId="{F644A2E2-6FF3-438F-ADB0-B4F029BC1342}" srcOrd="2" destOrd="0" parTransId="{E3B16CE8-F63B-486C-B522-462814E08EF6}" sibTransId="{5A8FDB8D-874F-4A26-9BFB-56FEBED1BD77}"/>
    <dgm:cxn modelId="{227FA923-C503-45B2-90AC-879B0EA25C7D}" srcId="{E732F69E-3C79-45E7-A35E-AF89147B1521}" destId="{C740E92F-896B-4435-9FC0-2897E262727C}" srcOrd="0" destOrd="0" parTransId="{89F19E51-CFED-4A56-99FE-735834D8960C}" sibTransId="{F2F55D56-C6E5-4C24-BF75-54F7200DC6D4}"/>
    <dgm:cxn modelId="{4473F8AD-AA4B-40BB-A196-D574F7EABAB7}" srcId="{E732F69E-3C79-45E7-A35E-AF89147B1521}" destId="{B60D1F37-B9EB-4C84-8CF7-A83853C971E6}" srcOrd="4" destOrd="0" parTransId="{254C0272-134F-4672-8EEC-B67D03911276}" sibTransId="{8BD03E51-1529-4A5F-8C41-243F9A4F67D1}"/>
    <dgm:cxn modelId="{AB453FFD-30E8-4B7F-8736-9E80507EF85E}" srcId="{E732F69E-3C79-45E7-A35E-AF89147B1521}" destId="{589AB009-B838-469A-BBC7-1AC5E23CCC13}" srcOrd="1" destOrd="0" parTransId="{B36F7F72-F1C0-4137-B076-600983B05D01}" sibTransId="{658CBC04-EDBD-4A39-A3A3-EA7DA652188C}"/>
    <dgm:cxn modelId="{644703FA-0CBC-4245-9ACE-644EADAF6F7D}" type="presOf" srcId="{589AB009-B838-469A-BBC7-1AC5E23CCC13}" destId="{19AF12D8-9F78-4F25-81B3-002E6846103E}" srcOrd="0" destOrd="0" presId="urn:microsoft.com/office/officeart/2005/8/layout/cycle6"/>
    <dgm:cxn modelId="{4471407B-EDCA-445A-A386-C3535559BEC3}" type="presOf" srcId="{28827EAD-2937-4C88-AB2B-96EF5CCA0767}" destId="{27DD55D3-22FE-43B6-B881-5AC3FA1CB826}" srcOrd="0" destOrd="0" presId="urn:microsoft.com/office/officeart/2005/8/layout/cycle6"/>
    <dgm:cxn modelId="{562B3E4E-3A2E-4CC0-A4FC-AE00493E1FE4}" type="presOf" srcId="{F644A2E2-6FF3-438F-ADB0-B4F029BC1342}" destId="{3A619ED2-5E2A-44A5-B4E4-DD6B4C7B6304}" srcOrd="0" destOrd="0" presId="urn:microsoft.com/office/officeart/2005/8/layout/cycle6"/>
    <dgm:cxn modelId="{48837340-AFA1-42E9-A8A9-06894F5F5560}" type="presOf" srcId="{8BD03E51-1529-4A5F-8C41-243F9A4F67D1}" destId="{5BEFFBA1-9E9E-452D-B231-A8E33FDEF27D}" srcOrd="0" destOrd="0" presId="urn:microsoft.com/office/officeart/2005/8/layout/cycle6"/>
    <dgm:cxn modelId="{551534E0-57B2-4C3F-8DA5-D4A3C8B4D82A}" type="presOf" srcId="{E732F69E-3C79-45E7-A35E-AF89147B1521}" destId="{933C5067-C1D7-4CEB-9024-A57316310F97}" srcOrd="0" destOrd="0" presId="urn:microsoft.com/office/officeart/2005/8/layout/cycle6"/>
    <dgm:cxn modelId="{C0EC5283-89FA-4B9A-BB1A-51D83474690B}" type="presParOf" srcId="{933C5067-C1D7-4CEB-9024-A57316310F97}" destId="{B0B6F80F-13BC-4EC5-BA88-67A8F6FEF6E6}" srcOrd="0" destOrd="0" presId="urn:microsoft.com/office/officeart/2005/8/layout/cycle6"/>
    <dgm:cxn modelId="{6A95E663-315C-4775-B0B4-3D5095D297B1}" type="presParOf" srcId="{933C5067-C1D7-4CEB-9024-A57316310F97}" destId="{96A6C2CB-5395-4BA0-AB66-07F06EC14004}" srcOrd="1" destOrd="0" presId="urn:microsoft.com/office/officeart/2005/8/layout/cycle6"/>
    <dgm:cxn modelId="{508301D9-58B6-44A0-B723-09BE7F8C5154}" type="presParOf" srcId="{933C5067-C1D7-4CEB-9024-A57316310F97}" destId="{77595982-3F5A-4A59-8E87-0DB6A52D1A45}" srcOrd="2" destOrd="0" presId="urn:microsoft.com/office/officeart/2005/8/layout/cycle6"/>
    <dgm:cxn modelId="{D6347E65-12A8-417E-ABBB-CC646AC5663D}" type="presParOf" srcId="{933C5067-C1D7-4CEB-9024-A57316310F97}" destId="{19AF12D8-9F78-4F25-81B3-002E6846103E}" srcOrd="3" destOrd="0" presId="urn:microsoft.com/office/officeart/2005/8/layout/cycle6"/>
    <dgm:cxn modelId="{3C603911-0B7C-463C-BE66-51ED8364F9F4}" type="presParOf" srcId="{933C5067-C1D7-4CEB-9024-A57316310F97}" destId="{AAD02967-93D1-40F3-B153-8DF1626D82EA}" srcOrd="4" destOrd="0" presId="urn:microsoft.com/office/officeart/2005/8/layout/cycle6"/>
    <dgm:cxn modelId="{30B06F37-279F-4E75-91C2-C6481EF91195}" type="presParOf" srcId="{933C5067-C1D7-4CEB-9024-A57316310F97}" destId="{156B9139-5FFF-4FF7-BEA8-148B1B48D8CD}" srcOrd="5" destOrd="0" presId="urn:microsoft.com/office/officeart/2005/8/layout/cycle6"/>
    <dgm:cxn modelId="{98EB6BBF-1AB0-495B-8378-50CB1DD4C3CA}" type="presParOf" srcId="{933C5067-C1D7-4CEB-9024-A57316310F97}" destId="{3A619ED2-5E2A-44A5-B4E4-DD6B4C7B6304}" srcOrd="6" destOrd="0" presId="urn:microsoft.com/office/officeart/2005/8/layout/cycle6"/>
    <dgm:cxn modelId="{8D500454-B1CE-4EB6-A894-A40CF158F024}" type="presParOf" srcId="{933C5067-C1D7-4CEB-9024-A57316310F97}" destId="{BFF7F271-6979-4B47-9F28-66EE332D4ED6}" srcOrd="7" destOrd="0" presId="urn:microsoft.com/office/officeart/2005/8/layout/cycle6"/>
    <dgm:cxn modelId="{BB938618-E6EC-4024-AE78-A92063DC353B}" type="presParOf" srcId="{933C5067-C1D7-4CEB-9024-A57316310F97}" destId="{F64CD2AB-A899-4413-BEA2-1564FB0580E2}" srcOrd="8" destOrd="0" presId="urn:microsoft.com/office/officeart/2005/8/layout/cycle6"/>
    <dgm:cxn modelId="{E23817D0-BA4A-4237-9D1C-937DBD6161DE}" type="presParOf" srcId="{933C5067-C1D7-4CEB-9024-A57316310F97}" destId="{27DD55D3-22FE-43B6-B881-5AC3FA1CB826}" srcOrd="9" destOrd="0" presId="urn:microsoft.com/office/officeart/2005/8/layout/cycle6"/>
    <dgm:cxn modelId="{B36BAFB7-3169-437D-BFD3-3DE2F29D9762}" type="presParOf" srcId="{933C5067-C1D7-4CEB-9024-A57316310F97}" destId="{0A75EBF5-9EAA-42B4-B106-0A23BF51885C}" srcOrd="10" destOrd="0" presId="urn:microsoft.com/office/officeart/2005/8/layout/cycle6"/>
    <dgm:cxn modelId="{045371E5-D35B-4F16-AF54-E37B2091E686}" type="presParOf" srcId="{933C5067-C1D7-4CEB-9024-A57316310F97}" destId="{3A3E1521-9BCE-4E5C-9CD1-9EE51B93EA73}" srcOrd="11" destOrd="0" presId="urn:microsoft.com/office/officeart/2005/8/layout/cycle6"/>
    <dgm:cxn modelId="{16B1E386-6184-40A8-8FCA-B335C2C49866}" type="presParOf" srcId="{933C5067-C1D7-4CEB-9024-A57316310F97}" destId="{88167124-8F71-492B-88EC-8D08A829B90E}" srcOrd="12" destOrd="0" presId="urn:microsoft.com/office/officeart/2005/8/layout/cycle6"/>
    <dgm:cxn modelId="{04D50D49-6AF9-41DA-8BF0-9C8FF8D17515}" type="presParOf" srcId="{933C5067-C1D7-4CEB-9024-A57316310F97}" destId="{16C38D41-1DFD-4134-A501-ABA84FFC2F95}" srcOrd="13" destOrd="0" presId="urn:microsoft.com/office/officeart/2005/8/layout/cycle6"/>
    <dgm:cxn modelId="{35335721-B47B-49A1-BC35-466C8E86DAC3}" type="presParOf" srcId="{933C5067-C1D7-4CEB-9024-A57316310F97}" destId="{5BEFFBA1-9E9E-452D-B231-A8E33FDEF27D}" srcOrd="14" destOrd="0" presId="urn:microsoft.com/office/officeart/2005/8/layout/cycle6"/>
  </dgm:cxnLst>
  <dgm:bg>
    <a:solidFill>
      <a:schemeClr val="bg1">
        <a:alpha val="48000"/>
      </a:schemeClr>
    </a:solidFill>
    <a:effectLst>
      <a:outerShdw blurRad="50800" dist="50800" dir="5400000" algn="ctr" rotWithShape="0">
        <a:schemeClr val="accent3">
          <a:lumMod val="60000"/>
          <a:lumOff val="40000"/>
        </a:scheme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E7AF6-1A4D-48B4-B54C-A4CFFE6B277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pt-PT"/>
        </a:p>
      </dgm:t>
    </dgm:pt>
    <dgm:pt modelId="{B0B1A74D-6995-4949-AE36-1D370726CBE5}">
      <dgm:prSet phldrT="[Texto]" custT="1"/>
      <dgm:spPr>
        <a:solidFill>
          <a:schemeClr val="bg1">
            <a:lumMod val="50000"/>
          </a:schemeClr>
        </a:solidFill>
      </dgm:spPr>
      <dgm:t>
        <a:bodyPr/>
        <a:lstStyle/>
        <a:p>
          <a:r>
            <a:rPr lang="pt-PT" sz="1400" dirty="0" err="1" smtClean="0"/>
            <a:t>Implementation</a:t>
          </a:r>
          <a:r>
            <a:rPr lang="pt-PT" sz="1400" dirty="0" smtClean="0"/>
            <a:t> </a:t>
          </a:r>
          <a:r>
            <a:rPr lang="pt-PT" sz="1400" dirty="0" err="1" smtClean="0"/>
            <a:t>of</a:t>
          </a:r>
          <a:r>
            <a:rPr lang="pt-PT" sz="1400" dirty="0" smtClean="0"/>
            <a:t> </a:t>
          </a:r>
          <a:r>
            <a:rPr lang="pt-PT" sz="1400" dirty="0" err="1" smtClean="0"/>
            <a:t>the</a:t>
          </a:r>
          <a:r>
            <a:rPr lang="pt-PT" sz="1400" dirty="0" smtClean="0"/>
            <a:t> regional </a:t>
          </a:r>
          <a:r>
            <a:rPr lang="pt-PT" sz="1400" dirty="0" err="1" smtClean="0"/>
            <a:t>Prioritized</a:t>
          </a:r>
          <a:r>
            <a:rPr lang="pt-PT" sz="1400" dirty="0" smtClean="0"/>
            <a:t> </a:t>
          </a:r>
          <a:r>
            <a:rPr lang="pt-PT" sz="1400" dirty="0" err="1" smtClean="0"/>
            <a:t>Action</a:t>
          </a:r>
          <a:r>
            <a:rPr lang="pt-PT" sz="1400" dirty="0" smtClean="0"/>
            <a:t> Framework (PAF)</a:t>
          </a:r>
          <a:endParaRPr lang="pt-PT" sz="1400" dirty="0"/>
        </a:p>
      </dgm:t>
    </dgm:pt>
    <dgm:pt modelId="{76A98AE7-5F57-4DC3-9889-0453BC6DA763}" type="parTrans" cxnId="{87041D10-DAE6-4EBD-92C8-4538ADC3D177}">
      <dgm:prSet/>
      <dgm:spPr/>
      <dgm:t>
        <a:bodyPr/>
        <a:lstStyle/>
        <a:p>
          <a:endParaRPr lang="pt-PT"/>
        </a:p>
      </dgm:t>
    </dgm:pt>
    <dgm:pt modelId="{1D4FD52C-DD45-4FC1-A758-4FEC1B09CB38}" type="sibTrans" cxnId="{87041D10-DAE6-4EBD-92C8-4538ADC3D177}">
      <dgm:prSet/>
      <dgm:spPr/>
      <dgm:t>
        <a:bodyPr/>
        <a:lstStyle/>
        <a:p>
          <a:endParaRPr lang="pt-PT"/>
        </a:p>
      </dgm:t>
    </dgm:pt>
    <dgm:pt modelId="{845F4535-B0E3-45FD-8738-29190C44E658}">
      <dgm:prSet phldrT="[Texto]" custT="1"/>
      <dgm:spPr>
        <a:solidFill>
          <a:schemeClr val="bg1">
            <a:lumMod val="50000"/>
          </a:schemeClr>
        </a:solidFill>
      </dgm:spPr>
      <dgm:t>
        <a:bodyPr/>
        <a:lstStyle/>
        <a:p>
          <a:r>
            <a:rPr lang="pt-PT" sz="1200" dirty="0" err="1" smtClean="0"/>
            <a:t>Better</a:t>
          </a:r>
          <a:r>
            <a:rPr lang="pt-PT" sz="1200" dirty="0" smtClean="0"/>
            <a:t> </a:t>
          </a:r>
          <a:r>
            <a:rPr lang="pt-PT" sz="1400" dirty="0" err="1" smtClean="0"/>
            <a:t>conservation</a:t>
          </a:r>
          <a:r>
            <a:rPr lang="pt-PT" sz="1200" dirty="0" smtClean="0"/>
            <a:t> </a:t>
          </a:r>
          <a:r>
            <a:rPr lang="pt-PT" sz="1200" dirty="0" err="1" smtClean="0"/>
            <a:t>or</a:t>
          </a:r>
          <a:r>
            <a:rPr lang="pt-PT" sz="1200" dirty="0" smtClean="0"/>
            <a:t> a secure status for 100% </a:t>
          </a:r>
          <a:r>
            <a:rPr lang="pt-PT" sz="1200" dirty="0" err="1" smtClean="0"/>
            <a:t>of</a:t>
          </a:r>
          <a:r>
            <a:rPr lang="pt-PT" sz="1200" dirty="0" smtClean="0"/>
            <a:t> habitats </a:t>
          </a:r>
          <a:r>
            <a:rPr lang="pt-PT" sz="1200" dirty="0" err="1" smtClean="0"/>
            <a:t>and</a:t>
          </a:r>
          <a:r>
            <a:rPr lang="pt-PT" sz="1200" dirty="0" smtClean="0"/>
            <a:t> 50% </a:t>
          </a:r>
          <a:r>
            <a:rPr lang="pt-PT" sz="1200" dirty="0" err="1" smtClean="0"/>
            <a:t>or</a:t>
          </a:r>
          <a:r>
            <a:rPr lang="pt-PT" sz="1200" dirty="0" smtClean="0"/>
            <a:t> more </a:t>
          </a:r>
          <a:r>
            <a:rPr lang="pt-PT" sz="1200" dirty="0" err="1" smtClean="0"/>
            <a:t>of</a:t>
          </a:r>
          <a:r>
            <a:rPr lang="pt-PT" sz="1200" dirty="0" smtClean="0"/>
            <a:t> </a:t>
          </a:r>
          <a:r>
            <a:rPr lang="pt-PT" sz="1200" dirty="0" err="1" smtClean="0"/>
            <a:t>species</a:t>
          </a:r>
          <a:r>
            <a:rPr lang="pt-PT" sz="1200" dirty="0" smtClean="0"/>
            <a:t> (</a:t>
          </a:r>
          <a:r>
            <a:rPr lang="pt-PT" sz="1200" dirty="0" err="1" smtClean="0"/>
            <a:t>those</a:t>
          </a:r>
          <a:r>
            <a:rPr lang="pt-PT" sz="1200" dirty="0" smtClean="0"/>
            <a:t> </a:t>
          </a:r>
          <a:r>
            <a:rPr lang="pt-PT" sz="1200" dirty="0" err="1" smtClean="0"/>
            <a:t>described</a:t>
          </a:r>
          <a:r>
            <a:rPr lang="pt-PT" sz="1200" dirty="0" smtClean="0"/>
            <a:t> in </a:t>
          </a:r>
          <a:r>
            <a:rPr lang="pt-PT" sz="1200" dirty="0" err="1" smtClean="0"/>
            <a:t>unfavourable</a:t>
          </a:r>
          <a:r>
            <a:rPr lang="pt-PT" sz="1200" dirty="0" smtClean="0"/>
            <a:t> status </a:t>
          </a:r>
          <a:r>
            <a:rPr lang="pt-PT" sz="1200" dirty="0" err="1" smtClean="0"/>
            <a:t>on</a:t>
          </a:r>
          <a:r>
            <a:rPr lang="pt-PT" sz="1200" dirty="0" smtClean="0"/>
            <a:t> </a:t>
          </a:r>
          <a:r>
            <a:rPr lang="pt-PT" sz="1200" dirty="0" err="1" smtClean="0"/>
            <a:t>the</a:t>
          </a:r>
          <a:r>
            <a:rPr lang="pt-PT" sz="1200" dirty="0" smtClean="0"/>
            <a:t> </a:t>
          </a:r>
          <a:r>
            <a:rPr lang="pt-PT" sz="1200" dirty="0" err="1" smtClean="0"/>
            <a:t>last</a:t>
          </a:r>
          <a:r>
            <a:rPr lang="pt-PT" sz="1200" dirty="0" smtClean="0"/>
            <a:t> </a:t>
          </a:r>
          <a:r>
            <a:rPr lang="pt-PT" sz="1200" dirty="0" err="1" smtClean="0"/>
            <a:t>reporting</a:t>
          </a:r>
          <a:r>
            <a:rPr lang="pt-PT" sz="1200" dirty="0" smtClean="0"/>
            <a:t> to </a:t>
          </a:r>
          <a:r>
            <a:rPr lang="pt-PT" sz="1200" dirty="0" err="1" smtClean="0"/>
            <a:t>the</a:t>
          </a:r>
          <a:r>
            <a:rPr lang="pt-PT" sz="1200" dirty="0" smtClean="0"/>
            <a:t> EU)</a:t>
          </a:r>
          <a:endParaRPr lang="pt-PT" sz="1200" dirty="0"/>
        </a:p>
      </dgm:t>
    </dgm:pt>
    <dgm:pt modelId="{8249D306-7C53-4165-A805-47D86C7A8AD9}" type="parTrans" cxnId="{BFA35E53-A225-4A25-9B5C-306E084D8350}">
      <dgm:prSet/>
      <dgm:spPr/>
      <dgm:t>
        <a:bodyPr/>
        <a:lstStyle/>
        <a:p>
          <a:endParaRPr lang="pt-PT"/>
        </a:p>
      </dgm:t>
    </dgm:pt>
    <dgm:pt modelId="{E1FD1D23-B96E-4B99-8FDE-A6CBB46E32FF}" type="sibTrans" cxnId="{BFA35E53-A225-4A25-9B5C-306E084D8350}">
      <dgm:prSet/>
      <dgm:spPr/>
      <dgm:t>
        <a:bodyPr/>
        <a:lstStyle/>
        <a:p>
          <a:endParaRPr lang="pt-PT"/>
        </a:p>
      </dgm:t>
    </dgm:pt>
    <dgm:pt modelId="{26D715B6-AEF5-4D83-AFE6-B6042DED77BD}">
      <dgm:prSet phldrT="[Texto]" custT="1"/>
      <dgm:spPr>
        <a:solidFill>
          <a:schemeClr val="bg1">
            <a:lumMod val="50000"/>
          </a:schemeClr>
        </a:solidFill>
      </dgm:spPr>
      <dgm:t>
        <a:bodyPr/>
        <a:lstStyle/>
        <a:p>
          <a:r>
            <a:rPr lang="pt-PT" sz="1400" dirty="0" err="1" smtClean="0"/>
            <a:t>Mobilization</a:t>
          </a:r>
          <a:r>
            <a:rPr lang="pt-PT" sz="1400" dirty="0" smtClean="0"/>
            <a:t> </a:t>
          </a:r>
          <a:r>
            <a:rPr lang="pt-PT" sz="1400" dirty="0" err="1" smtClean="0"/>
            <a:t>of</a:t>
          </a:r>
          <a:r>
            <a:rPr lang="pt-PT" sz="1400" dirty="0" smtClean="0"/>
            <a:t> </a:t>
          </a:r>
          <a:r>
            <a:rPr lang="pt-PT" sz="1400" dirty="0" err="1" smtClean="0"/>
            <a:t>complementary</a:t>
          </a:r>
          <a:r>
            <a:rPr lang="pt-PT" sz="1400" dirty="0" smtClean="0"/>
            <a:t> funding</a:t>
          </a:r>
          <a:endParaRPr lang="pt-PT" sz="1400" dirty="0"/>
        </a:p>
      </dgm:t>
    </dgm:pt>
    <dgm:pt modelId="{B70E18C4-668F-4A58-A35B-9EB691BF2E15}" type="parTrans" cxnId="{0AC7667E-95CD-4926-B026-4DFE79004468}">
      <dgm:prSet/>
      <dgm:spPr/>
      <dgm:t>
        <a:bodyPr/>
        <a:lstStyle/>
        <a:p>
          <a:endParaRPr lang="pt-PT"/>
        </a:p>
      </dgm:t>
    </dgm:pt>
    <dgm:pt modelId="{E375E16F-25CF-421E-886A-001A2C0D9406}" type="sibTrans" cxnId="{0AC7667E-95CD-4926-B026-4DFE79004468}">
      <dgm:prSet/>
      <dgm:spPr/>
      <dgm:t>
        <a:bodyPr/>
        <a:lstStyle/>
        <a:p>
          <a:endParaRPr lang="pt-PT"/>
        </a:p>
      </dgm:t>
    </dgm:pt>
    <dgm:pt modelId="{03A902B3-540E-4CF4-9A2E-6D3BC8A63887}">
      <dgm:prSet phldrT="[Texto]" custT="1"/>
      <dgm:spPr>
        <a:solidFill>
          <a:schemeClr val="bg1">
            <a:lumMod val="50000"/>
          </a:schemeClr>
        </a:solidFill>
      </dgm:spPr>
      <dgm:t>
        <a:bodyPr/>
        <a:lstStyle/>
        <a:p>
          <a:r>
            <a:rPr lang="en-GB" sz="1300" dirty="0" smtClean="0"/>
            <a:t>Development, testing, demonstration and application of concrete conservation methods with appropriate communication, awareness raising, networking and technical dissemination</a:t>
          </a:r>
          <a:endParaRPr lang="pt-PT" sz="1300" dirty="0"/>
        </a:p>
      </dgm:t>
    </dgm:pt>
    <dgm:pt modelId="{79305662-76BF-449B-8CAC-695B16910283}" type="parTrans" cxnId="{1D240868-4865-4B7F-B415-3755E7D0CC3A}">
      <dgm:prSet/>
      <dgm:spPr/>
      <dgm:t>
        <a:bodyPr/>
        <a:lstStyle/>
        <a:p>
          <a:endParaRPr lang="pt-PT"/>
        </a:p>
      </dgm:t>
    </dgm:pt>
    <dgm:pt modelId="{A5D84219-FC8E-4166-ADF0-C9937420D997}" type="sibTrans" cxnId="{1D240868-4865-4B7F-B415-3755E7D0CC3A}">
      <dgm:prSet/>
      <dgm:spPr/>
      <dgm:t>
        <a:bodyPr/>
        <a:lstStyle/>
        <a:p>
          <a:endParaRPr lang="pt-PT"/>
        </a:p>
      </dgm:t>
    </dgm:pt>
    <dgm:pt modelId="{FBE6DCF6-944A-46B5-B285-F3BF0D991D21}" type="pres">
      <dgm:prSet presAssocID="{2A9E7AF6-1A4D-48B4-B54C-A4CFFE6B277B}" presName="rootnode" presStyleCnt="0">
        <dgm:presLayoutVars>
          <dgm:chMax/>
          <dgm:chPref/>
          <dgm:dir/>
          <dgm:animLvl val="lvl"/>
        </dgm:presLayoutVars>
      </dgm:prSet>
      <dgm:spPr/>
      <dgm:t>
        <a:bodyPr/>
        <a:lstStyle/>
        <a:p>
          <a:endParaRPr lang="pt-PT"/>
        </a:p>
      </dgm:t>
    </dgm:pt>
    <dgm:pt modelId="{51770922-AF16-4957-BB9D-C1B026DDC978}" type="pres">
      <dgm:prSet presAssocID="{B0B1A74D-6995-4949-AE36-1D370726CBE5}" presName="composite" presStyleCnt="0"/>
      <dgm:spPr/>
    </dgm:pt>
    <dgm:pt modelId="{36261629-049F-49D9-BDA5-25DF9F637C2B}" type="pres">
      <dgm:prSet presAssocID="{B0B1A74D-6995-4949-AE36-1D370726CBE5}" presName="bentUpArrow1" presStyleLbl="alignImgPlace1" presStyleIdx="0" presStyleCnt="3"/>
      <dgm:spPr>
        <a:solidFill>
          <a:schemeClr val="accent6">
            <a:lumMod val="20000"/>
            <a:lumOff val="80000"/>
          </a:schemeClr>
        </a:solidFill>
      </dgm:spPr>
    </dgm:pt>
    <dgm:pt modelId="{5DDDFF8A-AA47-404F-B46E-0310A8A416E4}" type="pres">
      <dgm:prSet presAssocID="{B0B1A74D-6995-4949-AE36-1D370726CBE5}" presName="ParentText" presStyleLbl="node1" presStyleIdx="0" presStyleCnt="4" custScaleX="108565" custScaleY="91042" custLinFactNeighborX="-3199" custLinFactNeighborY="429">
        <dgm:presLayoutVars>
          <dgm:chMax val="1"/>
          <dgm:chPref val="1"/>
          <dgm:bulletEnabled val="1"/>
        </dgm:presLayoutVars>
      </dgm:prSet>
      <dgm:spPr/>
      <dgm:t>
        <a:bodyPr/>
        <a:lstStyle/>
        <a:p>
          <a:endParaRPr lang="pt-PT"/>
        </a:p>
      </dgm:t>
    </dgm:pt>
    <dgm:pt modelId="{2E40C9B9-CD32-49BE-8BE4-6D6E525C0F5D}" type="pres">
      <dgm:prSet presAssocID="{B0B1A74D-6995-4949-AE36-1D370726CBE5}" presName="ChildText" presStyleLbl="revTx" presStyleIdx="0" presStyleCnt="3">
        <dgm:presLayoutVars>
          <dgm:chMax val="0"/>
          <dgm:chPref val="0"/>
          <dgm:bulletEnabled val="1"/>
        </dgm:presLayoutVars>
      </dgm:prSet>
      <dgm:spPr/>
      <dgm:t>
        <a:bodyPr/>
        <a:lstStyle/>
        <a:p>
          <a:endParaRPr lang="pt-PT"/>
        </a:p>
      </dgm:t>
    </dgm:pt>
    <dgm:pt modelId="{0B736186-6513-47E0-A2F9-C6A7A43B207B}" type="pres">
      <dgm:prSet presAssocID="{1D4FD52C-DD45-4FC1-A758-4FEC1B09CB38}" presName="sibTrans" presStyleCnt="0"/>
      <dgm:spPr/>
    </dgm:pt>
    <dgm:pt modelId="{6BF80362-6F42-4797-9E4C-5A47E0AC793B}" type="pres">
      <dgm:prSet presAssocID="{845F4535-B0E3-45FD-8738-29190C44E658}" presName="composite" presStyleCnt="0"/>
      <dgm:spPr/>
    </dgm:pt>
    <dgm:pt modelId="{C037265A-CB78-4F44-A869-13CADE58918A}" type="pres">
      <dgm:prSet presAssocID="{845F4535-B0E3-45FD-8738-29190C44E658}" presName="bentUpArrow1" presStyleLbl="alignImgPlace1" presStyleIdx="1" presStyleCnt="3"/>
      <dgm:spPr>
        <a:solidFill>
          <a:schemeClr val="accent6">
            <a:lumMod val="20000"/>
            <a:lumOff val="80000"/>
          </a:schemeClr>
        </a:solidFill>
      </dgm:spPr>
    </dgm:pt>
    <dgm:pt modelId="{9666DF0F-CA7A-4524-A7E6-8492B3EAEC8B}" type="pres">
      <dgm:prSet presAssocID="{845F4535-B0E3-45FD-8738-29190C44E658}" presName="ParentText" presStyleLbl="node1" presStyleIdx="1" presStyleCnt="4" custScaleX="108565" custScaleY="91042">
        <dgm:presLayoutVars>
          <dgm:chMax val="1"/>
          <dgm:chPref val="1"/>
          <dgm:bulletEnabled val="1"/>
        </dgm:presLayoutVars>
      </dgm:prSet>
      <dgm:spPr/>
      <dgm:t>
        <a:bodyPr/>
        <a:lstStyle/>
        <a:p>
          <a:endParaRPr lang="pt-PT"/>
        </a:p>
      </dgm:t>
    </dgm:pt>
    <dgm:pt modelId="{916A94C1-34C1-4511-91EB-B2922EF21599}" type="pres">
      <dgm:prSet presAssocID="{845F4535-B0E3-45FD-8738-29190C44E658}" presName="ChildText" presStyleLbl="revTx" presStyleIdx="1" presStyleCnt="3">
        <dgm:presLayoutVars>
          <dgm:chMax val="0"/>
          <dgm:chPref val="0"/>
          <dgm:bulletEnabled val="1"/>
        </dgm:presLayoutVars>
      </dgm:prSet>
      <dgm:spPr/>
      <dgm:t>
        <a:bodyPr/>
        <a:lstStyle/>
        <a:p>
          <a:endParaRPr lang="pt-PT"/>
        </a:p>
      </dgm:t>
    </dgm:pt>
    <dgm:pt modelId="{12DD9EA4-4656-4EEB-A2BB-9C2CF69B1E27}" type="pres">
      <dgm:prSet presAssocID="{E1FD1D23-B96E-4B99-8FDE-A6CBB46E32FF}" presName="sibTrans" presStyleCnt="0"/>
      <dgm:spPr/>
    </dgm:pt>
    <dgm:pt modelId="{108B1372-812C-469E-AF90-4A9E96FA2E96}" type="pres">
      <dgm:prSet presAssocID="{26D715B6-AEF5-4D83-AFE6-B6042DED77BD}" presName="composite" presStyleCnt="0"/>
      <dgm:spPr/>
    </dgm:pt>
    <dgm:pt modelId="{246CCFC0-3767-4C9C-ABEF-7526EE9AF2A7}" type="pres">
      <dgm:prSet presAssocID="{26D715B6-AEF5-4D83-AFE6-B6042DED77BD}" presName="bentUpArrow1" presStyleLbl="alignImgPlace1" presStyleIdx="2" presStyleCnt="3"/>
      <dgm:spPr>
        <a:solidFill>
          <a:schemeClr val="accent6">
            <a:lumMod val="20000"/>
            <a:lumOff val="80000"/>
          </a:schemeClr>
        </a:solidFill>
      </dgm:spPr>
    </dgm:pt>
    <dgm:pt modelId="{43328F0F-3F1D-43D1-978F-9411F1CD0CC2}" type="pres">
      <dgm:prSet presAssocID="{26D715B6-AEF5-4D83-AFE6-B6042DED77BD}" presName="ParentText" presStyleLbl="node1" presStyleIdx="2" presStyleCnt="4" custScaleX="108565" custScaleY="91042">
        <dgm:presLayoutVars>
          <dgm:chMax val="1"/>
          <dgm:chPref val="1"/>
          <dgm:bulletEnabled val="1"/>
        </dgm:presLayoutVars>
      </dgm:prSet>
      <dgm:spPr/>
      <dgm:t>
        <a:bodyPr/>
        <a:lstStyle/>
        <a:p>
          <a:endParaRPr lang="pt-PT"/>
        </a:p>
      </dgm:t>
    </dgm:pt>
    <dgm:pt modelId="{1BBB772E-477A-4C35-8F6D-186A59F4A887}" type="pres">
      <dgm:prSet presAssocID="{26D715B6-AEF5-4D83-AFE6-B6042DED77BD}" presName="ChildText" presStyleLbl="revTx" presStyleIdx="2" presStyleCnt="3">
        <dgm:presLayoutVars>
          <dgm:chMax val="0"/>
          <dgm:chPref val="0"/>
          <dgm:bulletEnabled val="1"/>
        </dgm:presLayoutVars>
      </dgm:prSet>
      <dgm:spPr/>
    </dgm:pt>
    <dgm:pt modelId="{75DF192A-BB84-48E9-A01A-4807F207B5B2}" type="pres">
      <dgm:prSet presAssocID="{E375E16F-25CF-421E-886A-001A2C0D9406}" presName="sibTrans" presStyleCnt="0"/>
      <dgm:spPr/>
    </dgm:pt>
    <dgm:pt modelId="{7933BF30-6EEE-42EC-9547-B36BC5E06B7B}" type="pres">
      <dgm:prSet presAssocID="{03A902B3-540E-4CF4-9A2E-6D3BC8A63887}" presName="composite" presStyleCnt="0"/>
      <dgm:spPr/>
    </dgm:pt>
    <dgm:pt modelId="{93AA2EE1-0B65-428E-9204-1244A7F6DC2B}" type="pres">
      <dgm:prSet presAssocID="{03A902B3-540E-4CF4-9A2E-6D3BC8A63887}" presName="ParentText" presStyleLbl="node1" presStyleIdx="3" presStyleCnt="4" custScaleX="121769" custScaleY="112271">
        <dgm:presLayoutVars>
          <dgm:chMax val="1"/>
          <dgm:chPref val="1"/>
          <dgm:bulletEnabled val="1"/>
        </dgm:presLayoutVars>
      </dgm:prSet>
      <dgm:spPr/>
      <dgm:t>
        <a:bodyPr/>
        <a:lstStyle/>
        <a:p>
          <a:endParaRPr lang="pt-PT"/>
        </a:p>
      </dgm:t>
    </dgm:pt>
  </dgm:ptLst>
  <dgm:cxnLst>
    <dgm:cxn modelId="{1D240868-4865-4B7F-B415-3755E7D0CC3A}" srcId="{2A9E7AF6-1A4D-48B4-B54C-A4CFFE6B277B}" destId="{03A902B3-540E-4CF4-9A2E-6D3BC8A63887}" srcOrd="3" destOrd="0" parTransId="{79305662-76BF-449B-8CAC-695B16910283}" sibTransId="{A5D84219-FC8E-4166-ADF0-C9937420D997}"/>
    <dgm:cxn modelId="{BFA35E53-A225-4A25-9B5C-306E084D8350}" srcId="{2A9E7AF6-1A4D-48B4-B54C-A4CFFE6B277B}" destId="{845F4535-B0E3-45FD-8738-29190C44E658}" srcOrd="1" destOrd="0" parTransId="{8249D306-7C53-4165-A805-47D86C7A8AD9}" sibTransId="{E1FD1D23-B96E-4B99-8FDE-A6CBB46E32FF}"/>
    <dgm:cxn modelId="{87041D10-DAE6-4EBD-92C8-4538ADC3D177}" srcId="{2A9E7AF6-1A4D-48B4-B54C-A4CFFE6B277B}" destId="{B0B1A74D-6995-4949-AE36-1D370726CBE5}" srcOrd="0" destOrd="0" parTransId="{76A98AE7-5F57-4DC3-9889-0453BC6DA763}" sibTransId="{1D4FD52C-DD45-4FC1-A758-4FEC1B09CB38}"/>
    <dgm:cxn modelId="{E9F91468-D776-41BC-A1C3-550B65BF6BA2}" type="presOf" srcId="{2A9E7AF6-1A4D-48B4-B54C-A4CFFE6B277B}" destId="{FBE6DCF6-944A-46B5-B285-F3BF0D991D21}" srcOrd="0" destOrd="0" presId="urn:microsoft.com/office/officeart/2005/8/layout/StepDownProcess"/>
    <dgm:cxn modelId="{2DD29B3F-A299-4D7A-A216-8FB59540F3ED}" type="presOf" srcId="{845F4535-B0E3-45FD-8738-29190C44E658}" destId="{9666DF0F-CA7A-4524-A7E6-8492B3EAEC8B}" srcOrd="0" destOrd="0" presId="urn:microsoft.com/office/officeart/2005/8/layout/StepDownProcess"/>
    <dgm:cxn modelId="{1A801C21-8B86-4442-9046-5CE138402109}" type="presOf" srcId="{B0B1A74D-6995-4949-AE36-1D370726CBE5}" destId="{5DDDFF8A-AA47-404F-B46E-0310A8A416E4}" srcOrd="0" destOrd="0" presId="urn:microsoft.com/office/officeart/2005/8/layout/StepDownProcess"/>
    <dgm:cxn modelId="{0852AB66-8D50-4B98-A006-9CA5171B5CCB}" type="presOf" srcId="{03A902B3-540E-4CF4-9A2E-6D3BC8A63887}" destId="{93AA2EE1-0B65-428E-9204-1244A7F6DC2B}" srcOrd="0" destOrd="0" presId="urn:microsoft.com/office/officeart/2005/8/layout/StepDownProcess"/>
    <dgm:cxn modelId="{C5075AA7-C285-4DC1-94B4-11ACB421F4C7}" type="presOf" srcId="{26D715B6-AEF5-4D83-AFE6-B6042DED77BD}" destId="{43328F0F-3F1D-43D1-978F-9411F1CD0CC2}" srcOrd="0" destOrd="0" presId="urn:microsoft.com/office/officeart/2005/8/layout/StepDownProcess"/>
    <dgm:cxn modelId="{0AC7667E-95CD-4926-B026-4DFE79004468}" srcId="{2A9E7AF6-1A4D-48B4-B54C-A4CFFE6B277B}" destId="{26D715B6-AEF5-4D83-AFE6-B6042DED77BD}" srcOrd="2" destOrd="0" parTransId="{B70E18C4-668F-4A58-A35B-9EB691BF2E15}" sibTransId="{E375E16F-25CF-421E-886A-001A2C0D9406}"/>
    <dgm:cxn modelId="{220C5EB6-1850-4FDF-BA4F-7815D9F9B4A0}" type="presParOf" srcId="{FBE6DCF6-944A-46B5-B285-F3BF0D991D21}" destId="{51770922-AF16-4957-BB9D-C1B026DDC978}" srcOrd="0" destOrd="0" presId="urn:microsoft.com/office/officeart/2005/8/layout/StepDownProcess"/>
    <dgm:cxn modelId="{625B03B2-22BF-4EEF-8B01-207539DB453B}" type="presParOf" srcId="{51770922-AF16-4957-BB9D-C1B026DDC978}" destId="{36261629-049F-49D9-BDA5-25DF9F637C2B}" srcOrd="0" destOrd="0" presId="urn:microsoft.com/office/officeart/2005/8/layout/StepDownProcess"/>
    <dgm:cxn modelId="{27959DDA-A1F4-4D59-9FED-3ECAEE6B3308}" type="presParOf" srcId="{51770922-AF16-4957-BB9D-C1B026DDC978}" destId="{5DDDFF8A-AA47-404F-B46E-0310A8A416E4}" srcOrd="1" destOrd="0" presId="urn:microsoft.com/office/officeart/2005/8/layout/StepDownProcess"/>
    <dgm:cxn modelId="{A8DDD436-73A6-460B-8166-06CB9061E098}" type="presParOf" srcId="{51770922-AF16-4957-BB9D-C1B026DDC978}" destId="{2E40C9B9-CD32-49BE-8BE4-6D6E525C0F5D}" srcOrd="2" destOrd="0" presId="urn:microsoft.com/office/officeart/2005/8/layout/StepDownProcess"/>
    <dgm:cxn modelId="{1E74BDA0-1B4E-4F7B-83D4-A77B5EA40928}" type="presParOf" srcId="{FBE6DCF6-944A-46B5-B285-F3BF0D991D21}" destId="{0B736186-6513-47E0-A2F9-C6A7A43B207B}" srcOrd="1" destOrd="0" presId="urn:microsoft.com/office/officeart/2005/8/layout/StepDownProcess"/>
    <dgm:cxn modelId="{DECA933C-2437-4CD6-8E10-57C5E7DCD493}" type="presParOf" srcId="{FBE6DCF6-944A-46B5-B285-F3BF0D991D21}" destId="{6BF80362-6F42-4797-9E4C-5A47E0AC793B}" srcOrd="2" destOrd="0" presId="urn:microsoft.com/office/officeart/2005/8/layout/StepDownProcess"/>
    <dgm:cxn modelId="{AED5E9A5-8F0A-44A0-BB8D-72ED78C9F8C9}" type="presParOf" srcId="{6BF80362-6F42-4797-9E4C-5A47E0AC793B}" destId="{C037265A-CB78-4F44-A869-13CADE58918A}" srcOrd="0" destOrd="0" presId="urn:microsoft.com/office/officeart/2005/8/layout/StepDownProcess"/>
    <dgm:cxn modelId="{690D51D2-AF58-4A72-90D5-1A57FACACFCB}" type="presParOf" srcId="{6BF80362-6F42-4797-9E4C-5A47E0AC793B}" destId="{9666DF0F-CA7A-4524-A7E6-8492B3EAEC8B}" srcOrd="1" destOrd="0" presId="urn:microsoft.com/office/officeart/2005/8/layout/StepDownProcess"/>
    <dgm:cxn modelId="{159D5E23-F3F0-4622-8AE0-77C0FC58C072}" type="presParOf" srcId="{6BF80362-6F42-4797-9E4C-5A47E0AC793B}" destId="{916A94C1-34C1-4511-91EB-B2922EF21599}" srcOrd="2" destOrd="0" presId="urn:microsoft.com/office/officeart/2005/8/layout/StepDownProcess"/>
    <dgm:cxn modelId="{A0666550-6CEE-46EF-9DE7-BA449742463D}" type="presParOf" srcId="{FBE6DCF6-944A-46B5-B285-F3BF0D991D21}" destId="{12DD9EA4-4656-4EEB-A2BB-9C2CF69B1E27}" srcOrd="3" destOrd="0" presId="urn:microsoft.com/office/officeart/2005/8/layout/StepDownProcess"/>
    <dgm:cxn modelId="{055A1D64-9774-4AF6-890E-F78434EF8C8E}" type="presParOf" srcId="{FBE6DCF6-944A-46B5-B285-F3BF0D991D21}" destId="{108B1372-812C-469E-AF90-4A9E96FA2E96}" srcOrd="4" destOrd="0" presId="urn:microsoft.com/office/officeart/2005/8/layout/StepDownProcess"/>
    <dgm:cxn modelId="{7BD6C377-46A8-4B30-8826-DC1940A16D44}" type="presParOf" srcId="{108B1372-812C-469E-AF90-4A9E96FA2E96}" destId="{246CCFC0-3767-4C9C-ABEF-7526EE9AF2A7}" srcOrd="0" destOrd="0" presId="urn:microsoft.com/office/officeart/2005/8/layout/StepDownProcess"/>
    <dgm:cxn modelId="{4498D91B-A9F9-4E73-AC01-EA27D47B852B}" type="presParOf" srcId="{108B1372-812C-469E-AF90-4A9E96FA2E96}" destId="{43328F0F-3F1D-43D1-978F-9411F1CD0CC2}" srcOrd="1" destOrd="0" presId="urn:microsoft.com/office/officeart/2005/8/layout/StepDownProcess"/>
    <dgm:cxn modelId="{6F55E5EF-4E1C-481E-9E9F-C2DAD7E75E6C}" type="presParOf" srcId="{108B1372-812C-469E-AF90-4A9E96FA2E96}" destId="{1BBB772E-477A-4C35-8F6D-186A59F4A887}" srcOrd="2" destOrd="0" presId="urn:microsoft.com/office/officeart/2005/8/layout/StepDownProcess"/>
    <dgm:cxn modelId="{A16EA950-5C04-456A-BA72-B2937D996C1D}" type="presParOf" srcId="{FBE6DCF6-944A-46B5-B285-F3BF0D991D21}" destId="{75DF192A-BB84-48E9-A01A-4807F207B5B2}" srcOrd="5" destOrd="0" presId="urn:microsoft.com/office/officeart/2005/8/layout/StepDownProcess"/>
    <dgm:cxn modelId="{333F90ED-29CC-413A-A4DB-632C2A009636}" type="presParOf" srcId="{FBE6DCF6-944A-46B5-B285-F3BF0D991D21}" destId="{7933BF30-6EEE-42EC-9547-B36BC5E06B7B}" srcOrd="6" destOrd="0" presId="urn:microsoft.com/office/officeart/2005/8/layout/StepDownProcess"/>
    <dgm:cxn modelId="{1E9943BB-D8E7-4BEF-A8ED-FF51B2035723}" type="presParOf" srcId="{7933BF30-6EEE-42EC-9547-B36BC5E06B7B}" destId="{93AA2EE1-0B65-428E-9204-1244A7F6DC2B}" srcOrd="0" destOrd="0" presId="urn:microsoft.com/office/officeart/2005/8/layout/StepDownProcess"/>
  </dgm:cxnLst>
  <dgm:bg>
    <a:gradFill flip="none" rotWithShape="1">
      <a:gsLst>
        <a:gs pos="0">
          <a:schemeClr val="bg1">
            <a:lumMod val="95000"/>
            <a:shade val="30000"/>
            <a:satMod val="115000"/>
          </a:schemeClr>
        </a:gs>
        <a:gs pos="24000">
          <a:schemeClr val="bg1">
            <a:lumMod val="95000"/>
            <a:shade val="67500"/>
            <a:satMod val="115000"/>
            <a:alpha val="55000"/>
          </a:schemeClr>
        </a:gs>
        <a:gs pos="100000">
          <a:schemeClr val="bg1">
            <a:lumMod val="95000"/>
            <a:shade val="100000"/>
            <a:satMod val="115000"/>
          </a:schemeClr>
        </a:gs>
      </a:gsLst>
      <a:lin ang="5400000" scaled="1"/>
      <a:tileRect/>
    </a:gra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6F80F-13BC-4EC5-BA88-67A8F6FEF6E6}">
      <dsp:nvSpPr>
        <dsp:cNvPr id="0" name=""/>
        <dsp:cNvSpPr/>
      </dsp:nvSpPr>
      <dsp:spPr>
        <a:xfrm>
          <a:off x="2990554" y="-76637"/>
          <a:ext cx="2660568" cy="1324873"/>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PT" sz="1800" b="1" kern="1200" dirty="0" smtClean="0"/>
            <a:t>Direção Regional do Ambiente (</a:t>
          </a:r>
          <a:r>
            <a:rPr lang="pt-PT" sz="1800" b="1" u="sng" kern="1200" dirty="0" smtClean="0"/>
            <a:t>DRA</a:t>
          </a:r>
          <a:r>
            <a:rPr lang="pt-PT" sz="1800" b="1" kern="1200" dirty="0" smtClean="0"/>
            <a:t>)</a:t>
          </a:r>
        </a:p>
        <a:p>
          <a:pPr lvl="0" algn="ctr" defTabSz="800100">
            <a:lnSpc>
              <a:spcPct val="90000"/>
            </a:lnSpc>
            <a:spcBef>
              <a:spcPct val="0"/>
            </a:spcBef>
            <a:spcAft>
              <a:spcPct val="35000"/>
            </a:spcAft>
          </a:pPr>
          <a:r>
            <a:rPr lang="pt-PT" sz="1600" i="1" kern="1200" dirty="0" smtClean="0"/>
            <a:t>(</a:t>
          </a:r>
          <a:r>
            <a:rPr lang="pt-PT" sz="1600" i="1" kern="1200" dirty="0" err="1" smtClean="0"/>
            <a:t>Coordinating</a:t>
          </a:r>
          <a:r>
            <a:rPr lang="pt-PT" sz="1600" i="1" kern="1200" dirty="0" smtClean="0"/>
            <a:t> </a:t>
          </a:r>
          <a:r>
            <a:rPr lang="pt-PT" sz="1600" i="1" kern="1200" dirty="0" err="1" smtClean="0"/>
            <a:t>Beneficiary</a:t>
          </a:r>
          <a:r>
            <a:rPr lang="pt-PT" sz="1600" i="1" kern="1200" dirty="0" smtClean="0"/>
            <a:t>)</a:t>
          </a:r>
          <a:endParaRPr lang="pt-PT" sz="1600" i="1" kern="1200" dirty="0"/>
        </a:p>
      </dsp:txBody>
      <dsp:txXfrm>
        <a:off x="3055229" y="-11962"/>
        <a:ext cx="2531218" cy="1195523"/>
      </dsp:txXfrm>
    </dsp:sp>
    <dsp:sp modelId="{77595982-3F5A-4A59-8E87-0DB6A52D1A45}">
      <dsp:nvSpPr>
        <dsp:cNvPr id="0" name=""/>
        <dsp:cNvSpPr/>
      </dsp:nvSpPr>
      <dsp:spPr>
        <a:xfrm>
          <a:off x="2294217" y="585798"/>
          <a:ext cx="4053241" cy="4053241"/>
        </a:xfrm>
        <a:custGeom>
          <a:avLst/>
          <a:gdLst/>
          <a:ahLst/>
          <a:cxnLst/>
          <a:rect l="0" t="0" r="0" b="0"/>
          <a:pathLst>
            <a:path>
              <a:moveTo>
                <a:pt x="3360000" y="500419"/>
              </a:moveTo>
              <a:arcTo wR="2026620" hR="2026620" stAng="18668543" swAng="683872"/>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AF12D8-9F78-4F25-81B3-002E6846103E}">
      <dsp:nvSpPr>
        <dsp:cNvPr id="0" name=""/>
        <dsp:cNvSpPr/>
      </dsp:nvSpPr>
      <dsp:spPr>
        <a:xfrm>
          <a:off x="5326212" y="1383083"/>
          <a:ext cx="1844114" cy="1206152"/>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t-PT" sz="1400" b="1" kern="1200" dirty="0" smtClean="0">
              <a:solidFill>
                <a:schemeClr val="tx1"/>
              </a:solidFill>
            </a:rPr>
            <a:t>Direção Regional dos Assuntos do Mar (DRAM)</a:t>
          </a:r>
          <a:endParaRPr lang="pt-PT" sz="1400" b="1" kern="1200" dirty="0">
            <a:solidFill>
              <a:schemeClr val="tx1"/>
            </a:solidFill>
          </a:endParaRPr>
        </a:p>
      </dsp:txBody>
      <dsp:txXfrm>
        <a:off x="5385091" y="1441962"/>
        <a:ext cx="1726356" cy="1088394"/>
      </dsp:txXfrm>
    </dsp:sp>
    <dsp:sp modelId="{156B9139-5FFF-4FF7-BEA8-148B1B48D8CD}">
      <dsp:nvSpPr>
        <dsp:cNvPr id="0" name=""/>
        <dsp:cNvSpPr/>
      </dsp:nvSpPr>
      <dsp:spPr>
        <a:xfrm>
          <a:off x="2296549" y="462714"/>
          <a:ext cx="4053241" cy="4053241"/>
        </a:xfrm>
        <a:custGeom>
          <a:avLst/>
          <a:gdLst/>
          <a:ahLst/>
          <a:cxnLst/>
          <a:rect l="0" t="0" r="0" b="0"/>
          <a:pathLst>
            <a:path>
              <a:moveTo>
                <a:pt x="4050390" y="2134094"/>
              </a:moveTo>
              <a:arcTo wR="2026620" hR="2026620" stAng="182393" swAng="1268208"/>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A619ED2-5E2A-44A5-B4E4-DD6B4C7B6304}">
      <dsp:nvSpPr>
        <dsp:cNvPr id="0" name=""/>
        <dsp:cNvSpPr/>
      </dsp:nvSpPr>
      <dsp:spPr>
        <a:xfrm>
          <a:off x="4872030" y="3326253"/>
          <a:ext cx="1979073" cy="1063183"/>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t-PT" sz="1400" b="1" kern="1200" dirty="0" err="1" smtClean="0">
              <a:solidFill>
                <a:schemeClr val="tx1"/>
              </a:solidFill>
            </a:rPr>
            <a:t>Fundación</a:t>
          </a:r>
          <a:r>
            <a:rPr lang="pt-PT" sz="1400" b="1" kern="1200" dirty="0" smtClean="0">
              <a:solidFill>
                <a:schemeClr val="tx1"/>
              </a:solidFill>
            </a:rPr>
            <a:t> Canaria – Reserva Mundial de la Biosfera La Palma (LA PALMA)</a:t>
          </a:r>
          <a:br>
            <a:rPr lang="pt-PT" sz="1400" b="1" kern="1200" dirty="0" smtClean="0">
              <a:solidFill>
                <a:schemeClr val="tx1"/>
              </a:solidFill>
            </a:rPr>
          </a:br>
          <a:endParaRPr lang="pt-PT" sz="1100" kern="1200" dirty="0">
            <a:solidFill>
              <a:schemeClr val="tx1"/>
            </a:solidFill>
          </a:endParaRPr>
        </a:p>
      </dsp:txBody>
      <dsp:txXfrm>
        <a:off x="4923930" y="3378153"/>
        <a:ext cx="1875273" cy="959383"/>
      </dsp:txXfrm>
    </dsp:sp>
    <dsp:sp modelId="{F64CD2AB-A899-4413-BEA2-1564FB0580E2}">
      <dsp:nvSpPr>
        <dsp:cNvPr id="0" name=""/>
        <dsp:cNvSpPr/>
      </dsp:nvSpPr>
      <dsp:spPr>
        <a:xfrm>
          <a:off x="2564325" y="428843"/>
          <a:ext cx="4053241" cy="4053241"/>
        </a:xfrm>
        <a:custGeom>
          <a:avLst/>
          <a:gdLst/>
          <a:ahLst/>
          <a:cxnLst/>
          <a:rect l="0" t="0" r="0" b="0"/>
          <a:pathLst>
            <a:path>
              <a:moveTo>
                <a:pt x="2619976" y="3964434"/>
              </a:moveTo>
              <a:arcTo wR="2026620" hR="2026620" stAng="4378530" swAng="2197687"/>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7DD55D3-22FE-43B6-B881-5AC3FA1CB826}">
      <dsp:nvSpPr>
        <dsp:cNvPr id="0" name=""/>
        <dsp:cNvSpPr/>
      </dsp:nvSpPr>
      <dsp:spPr>
        <a:xfrm>
          <a:off x="2216449" y="3322457"/>
          <a:ext cx="1682326" cy="113899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t-PT" sz="1400" b="1" kern="1200" dirty="0" smtClean="0">
              <a:solidFill>
                <a:schemeClr val="tx1"/>
              </a:solidFill>
            </a:rPr>
            <a:t>Sociedade Portuguesa para o Estudo das Aves (SPEA)</a:t>
          </a:r>
          <a:r>
            <a:rPr lang="pt-PT" sz="1400" kern="1200" dirty="0" smtClean="0">
              <a:solidFill>
                <a:schemeClr val="tx1"/>
              </a:solidFill>
            </a:rPr>
            <a:t/>
          </a:r>
          <a:br>
            <a:rPr lang="pt-PT" sz="1400" kern="1200" dirty="0" smtClean="0">
              <a:solidFill>
                <a:schemeClr val="tx1"/>
              </a:solidFill>
            </a:rPr>
          </a:br>
          <a:endParaRPr lang="pt-PT" sz="1400" kern="1200" dirty="0">
            <a:solidFill>
              <a:schemeClr val="tx1"/>
            </a:solidFill>
          </a:endParaRPr>
        </a:p>
      </dsp:txBody>
      <dsp:txXfrm>
        <a:off x="2272050" y="3378058"/>
        <a:ext cx="1571124" cy="1027788"/>
      </dsp:txXfrm>
    </dsp:sp>
    <dsp:sp modelId="{3A3E1521-9BCE-4E5C-9CD1-9EE51B93EA73}">
      <dsp:nvSpPr>
        <dsp:cNvPr id="0" name=""/>
        <dsp:cNvSpPr/>
      </dsp:nvSpPr>
      <dsp:spPr>
        <a:xfrm>
          <a:off x="2244114" y="54295"/>
          <a:ext cx="4053241" cy="4053241"/>
        </a:xfrm>
        <a:custGeom>
          <a:avLst/>
          <a:gdLst/>
          <a:ahLst/>
          <a:cxnLst/>
          <a:rect l="0" t="0" r="0" b="0"/>
          <a:pathLst>
            <a:path>
              <a:moveTo>
                <a:pt x="419496" y="3261264"/>
              </a:moveTo>
              <a:arcTo wR="2026620" hR="2026620" stAng="8548043" swAng="1459956"/>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167124-8F71-492B-88EC-8D08A829B90E}">
      <dsp:nvSpPr>
        <dsp:cNvPr id="0" name=""/>
        <dsp:cNvSpPr/>
      </dsp:nvSpPr>
      <dsp:spPr>
        <a:xfrm>
          <a:off x="1552984" y="1437108"/>
          <a:ext cx="1680845" cy="1098102"/>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t-PT" sz="1400" b="1" kern="1200" dirty="0" smtClean="0">
              <a:solidFill>
                <a:schemeClr val="tx1"/>
              </a:solidFill>
            </a:rPr>
            <a:t>Sociedade de Gestão e Conservação da Natureza (AZORINA)</a:t>
          </a:r>
          <a:endParaRPr lang="pt-PT" sz="1050" kern="1200" dirty="0">
            <a:solidFill>
              <a:schemeClr val="tx1"/>
            </a:solidFill>
          </a:endParaRPr>
        </a:p>
      </dsp:txBody>
      <dsp:txXfrm>
        <a:off x="1606589" y="1490713"/>
        <a:ext cx="1573635" cy="990892"/>
      </dsp:txXfrm>
    </dsp:sp>
    <dsp:sp modelId="{5BEFFBA1-9E9E-452D-B231-A8E33FDEF27D}">
      <dsp:nvSpPr>
        <dsp:cNvPr id="0" name=""/>
        <dsp:cNvSpPr/>
      </dsp:nvSpPr>
      <dsp:spPr>
        <a:xfrm>
          <a:off x="2294217" y="585798"/>
          <a:ext cx="4053241" cy="4053241"/>
        </a:xfrm>
        <a:custGeom>
          <a:avLst/>
          <a:gdLst/>
          <a:ahLst/>
          <a:cxnLst/>
          <a:rect l="0" t="0" r="0" b="0"/>
          <a:pathLst>
            <a:path>
              <a:moveTo>
                <a:pt x="378383" y="847423"/>
              </a:moveTo>
              <a:arcTo wR="2026620" hR="2026620" stAng="12934863" swAng="795463"/>
            </a:path>
          </a:pathLst>
        </a:custGeom>
        <a:noFill/>
        <a:ln w="635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61629-049F-49D9-BDA5-25DF9F637C2B}">
      <dsp:nvSpPr>
        <dsp:cNvPr id="0" name=""/>
        <dsp:cNvSpPr/>
      </dsp:nvSpPr>
      <dsp:spPr>
        <a:xfrm rot="5400000">
          <a:off x="1368602" y="1174204"/>
          <a:ext cx="1080018" cy="1229562"/>
        </a:xfrm>
        <a:prstGeom prst="bentUpArrow">
          <a:avLst>
            <a:gd name="adj1" fmla="val 32840"/>
            <a:gd name="adj2" fmla="val 25000"/>
            <a:gd name="adj3" fmla="val 35780"/>
          </a:avLst>
        </a:prstGeom>
        <a:solidFill>
          <a:schemeClr val="accent6">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DDFF8A-AA47-404F-B46E-0310A8A416E4}">
      <dsp:nvSpPr>
        <dsp:cNvPr id="0" name=""/>
        <dsp:cNvSpPr/>
      </dsp:nvSpPr>
      <dsp:spPr>
        <a:xfrm>
          <a:off x="946440" y="39443"/>
          <a:ext cx="1973836" cy="1158620"/>
        </a:xfrm>
        <a:prstGeom prst="roundRect">
          <a:avLst>
            <a:gd name="adj" fmla="val 16670"/>
          </a:avLst>
        </a:prstGeom>
        <a:solidFill>
          <a:schemeClr val="bg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t-PT" sz="1400" kern="1200" dirty="0" err="1" smtClean="0"/>
            <a:t>Implementation</a:t>
          </a:r>
          <a:r>
            <a:rPr lang="pt-PT" sz="1400" kern="1200" dirty="0" smtClean="0"/>
            <a:t> </a:t>
          </a:r>
          <a:r>
            <a:rPr lang="pt-PT" sz="1400" kern="1200" dirty="0" err="1" smtClean="0"/>
            <a:t>of</a:t>
          </a:r>
          <a:r>
            <a:rPr lang="pt-PT" sz="1400" kern="1200" dirty="0" smtClean="0"/>
            <a:t> </a:t>
          </a:r>
          <a:r>
            <a:rPr lang="pt-PT" sz="1400" kern="1200" dirty="0" err="1" smtClean="0"/>
            <a:t>the</a:t>
          </a:r>
          <a:r>
            <a:rPr lang="pt-PT" sz="1400" kern="1200" dirty="0" smtClean="0"/>
            <a:t> regional </a:t>
          </a:r>
          <a:r>
            <a:rPr lang="pt-PT" sz="1400" kern="1200" dirty="0" err="1" smtClean="0"/>
            <a:t>Prioritized</a:t>
          </a:r>
          <a:r>
            <a:rPr lang="pt-PT" sz="1400" kern="1200" dirty="0" smtClean="0"/>
            <a:t> </a:t>
          </a:r>
          <a:r>
            <a:rPr lang="pt-PT" sz="1400" kern="1200" dirty="0" err="1" smtClean="0"/>
            <a:t>Action</a:t>
          </a:r>
          <a:r>
            <a:rPr lang="pt-PT" sz="1400" kern="1200" dirty="0" smtClean="0"/>
            <a:t> Framework (PAF)</a:t>
          </a:r>
          <a:endParaRPr lang="pt-PT" sz="1400" kern="1200" dirty="0"/>
        </a:p>
      </dsp:txBody>
      <dsp:txXfrm>
        <a:off x="1003009" y="96012"/>
        <a:ext cx="1860698" cy="1045482"/>
      </dsp:txXfrm>
    </dsp:sp>
    <dsp:sp modelId="{2E40C9B9-CD32-49BE-8BE4-6D6E525C0F5D}">
      <dsp:nvSpPr>
        <dsp:cNvPr id="0" name=""/>
        <dsp:cNvSpPr/>
      </dsp:nvSpPr>
      <dsp:spPr>
        <a:xfrm>
          <a:off x="2900578" y="98356"/>
          <a:ext cx="1322323" cy="1028588"/>
        </a:xfrm>
        <a:prstGeom prst="rect">
          <a:avLst/>
        </a:prstGeom>
        <a:noFill/>
        <a:ln>
          <a:noFill/>
        </a:ln>
        <a:effectLst/>
      </dsp:spPr>
      <dsp:style>
        <a:lnRef idx="0">
          <a:scrgbClr r="0" g="0" b="0"/>
        </a:lnRef>
        <a:fillRef idx="0">
          <a:scrgbClr r="0" g="0" b="0"/>
        </a:fillRef>
        <a:effectRef idx="0">
          <a:scrgbClr r="0" g="0" b="0"/>
        </a:effectRef>
        <a:fontRef idx="minor"/>
      </dsp:style>
    </dsp:sp>
    <dsp:sp modelId="{C037265A-CB78-4F44-A869-13CADE58918A}">
      <dsp:nvSpPr>
        <dsp:cNvPr id="0" name=""/>
        <dsp:cNvSpPr/>
      </dsp:nvSpPr>
      <dsp:spPr>
        <a:xfrm rot="5400000">
          <a:off x="2913385" y="2546778"/>
          <a:ext cx="1080018" cy="1229562"/>
        </a:xfrm>
        <a:prstGeom prst="bentUpArrow">
          <a:avLst>
            <a:gd name="adj1" fmla="val 32840"/>
            <a:gd name="adj2" fmla="val 25000"/>
            <a:gd name="adj3" fmla="val 35780"/>
          </a:avLst>
        </a:prstGeom>
        <a:solidFill>
          <a:schemeClr val="accent6">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6DF0F-CA7A-4524-A7E6-8492B3EAEC8B}">
      <dsp:nvSpPr>
        <dsp:cNvPr id="0" name=""/>
        <dsp:cNvSpPr/>
      </dsp:nvSpPr>
      <dsp:spPr>
        <a:xfrm>
          <a:off x="2549385" y="1406556"/>
          <a:ext cx="1973836" cy="1158620"/>
        </a:xfrm>
        <a:prstGeom prst="roundRect">
          <a:avLst>
            <a:gd name="adj" fmla="val 16670"/>
          </a:avLst>
        </a:prstGeom>
        <a:solidFill>
          <a:schemeClr val="bg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pt-PT" sz="1200" kern="1200" dirty="0" err="1" smtClean="0"/>
            <a:t>Better</a:t>
          </a:r>
          <a:r>
            <a:rPr lang="pt-PT" sz="1200" kern="1200" dirty="0" smtClean="0"/>
            <a:t> </a:t>
          </a:r>
          <a:r>
            <a:rPr lang="pt-PT" sz="1400" kern="1200" dirty="0" err="1" smtClean="0"/>
            <a:t>conservation</a:t>
          </a:r>
          <a:r>
            <a:rPr lang="pt-PT" sz="1200" kern="1200" dirty="0" smtClean="0"/>
            <a:t> </a:t>
          </a:r>
          <a:r>
            <a:rPr lang="pt-PT" sz="1200" kern="1200" dirty="0" err="1" smtClean="0"/>
            <a:t>or</a:t>
          </a:r>
          <a:r>
            <a:rPr lang="pt-PT" sz="1200" kern="1200" dirty="0" smtClean="0"/>
            <a:t> a secure status for 100% </a:t>
          </a:r>
          <a:r>
            <a:rPr lang="pt-PT" sz="1200" kern="1200" dirty="0" err="1" smtClean="0"/>
            <a:t>of</a:t>
          </a:r>
          <a:r>
            <a:rPr lang="pt-PT" sz="1200" kern="1200" dirty="0" smtClean="0"/>
            <a:t> habitats </a:t>
          </a:r>
          <a:r>
            <a:rPr lang="pt-PT" sz="1200" kern="1200" dirty="0" err="1" smtClean="0"/>
            <a:t>and</a:t>
          </a:r>
          <a:r>
            <a:rPr lang="pt-PT" sz="1200" kern="1200" dirty="0" smtClean="0"/>
            <a:t> 50% </a:t>
          </a:r>
          <a:r>
            <a:rPr lang="pt-PT" sz="1200" kern="1200" dirty="0" err="1" smtClean="0"/>
            <a:t>or</a:t>
          </a:r>
          <a:r>
            <a:rPr lang="pt-PT" sz="1200" kern="1200" dirty="0" smtClean="0"/>
            <a:t> more </a:t>
          </a:r>
          <a:r>
            <a:rPr lang="pt-PT" sz="1200" kern="1200" dirty="0" err="1" smtClean="0"/>
            <a:t>of</a:t>
          </a:r>
          <a:r>
            <a:rPr lang="pt-PT" sz="1200" kern="1200" dirty="0" smtClean="0"/>
            <a:t> </a:t>
          </a:r>
          <a:r>
            <a:rPr lang="pt-PT" sz="1200" kern="1200" dirty="0" err="1" smtClean="0"/>
            <a:t>species</a:t>
          </a:r>
          <a:r>
            <a:rPr lang="pt-PT" sz="1200" kern="1200" dirty="0" smtClean="0"/>
            <a:t> (</a:t>
          </a:r>
          <a:r>
            <a:rPr lang="pt-PT" sz="1200" kern="1200" dirty="0" err="1" smtClean="0"/>
            <a:t>those</a:t>
          </a:r>
          <a:r>
            <a:rPr lang="pt-PT" sz="1200" kern="1200" dirty="0" smtClean="0"/>
            <a:t> </a:t>
          </a:r>
          <a:r>
            <a:rPr lang="pt-PT" sz="1200" kern="1200" dirty="0" err="1" smtClean="0"/>
            <a:t>described</a:t>
          </a:r>
          <a:r>
            <a:rPr lang="pt-PT" sz="1200" kern="1200" dirty="0" smtClean="0"/>
            <a:t> in </a:t>
          </a:r>
          <a:r>
            <a:rPr lang="pt-PT" sz="1200" kern="1200" dirty="0" err="1" smtClean="0"/>
            <a:t>unfavourable</a:t>
          </a:r>
          <a:r>
            <a:rPr lang="pt-PT" sz="1200" kern="1200" dirty="0" smtClean="0"/>
            <a:t> status </a:t>
          </a:r>
          <a:r>
            <a:rPr lang="pt-PT" sz="1200" kern="1200" dirty="0" err="1" smtClean="0"/>
            <a:t>on</a:t>
          </a:r>
          <a:r>
            <a:rPr lang="pt-PT" sz="1200" kern="1200" dirty="0" smtClean="0"/>
            <a:t> </a:t>
          </a:r>
          <a:r>
            <a:rPr lang="pt-PT" sz="1200" kern="1200" dirty="0" err="1" smtClean="0"/>
            <a:t>the</a:t>
          </a:r>
          <a:r>
            <a:rPr lang="pt-PT" sz="1200" kern="1200" dirty="0" smtClean="0"/>
            <a:t> </a:t>
          </a:r>
          <a:r>
            <a:rPr lang="pt-PT" sz="1200" kern="1200" dirty="0" err="1" smtClean="0"/>
            <a:t>last</a:t>
          </a:r>
          <a:r>
            <a:rPr lang="pt-PT" sz="1200" kern="1200" dirty="0" smtClean="0"/>
            <a:t> </a:t>
          </a:r>
          <a:r>
            <a:rPr lang="pt-PT" sz="1200" kern="1200" dirty="0" err="1" smtClean="0"/>
            <a:t>reporting</a:t>
          </a:r>
          <a:r>
            <a:rPr lang="pt-PT" sz="1200" kern="1200" dirty="0" smtClean="0"/>
            <a:t> to </a:t>
          </a:r>
          <a:r>
            <a:rPr lang="pt-PT" sz="1200" kern="1200" dirty="0" err="1" smtClean="0"/>
            <a:t>the</a:t>
          </a:r>
          <a:r>
            <a:rPr lang="pt-PT" sz="1200" kern="1200" dirty="0" smtClean="0"/>
            <a:t> EU)</a:t>
          </a:r>
          <a:endParaRPr lang="pt-PT" sz="1200" kern="1200" dirty="0"/>
        </a:p>
      </dsp:txBody>
      <dsp:txXfrm>
        <a:off x="2605954" y="1463125"/>
        <a:ext cx="1860698" cy="1045482"/>
      </dsp:txXfrm>
    </dsp:sp>
    <dsp:sp modelId="{916A94C1-34C1-4511-91EB-B2922EF21599}">
      <dsp:nvSpPr>
        <dsp:cNvPr id="0" name=""/>
        <dsp:cNvSpPr/>
      </dsp:nvSpPr>
      <dsp:spPr>
        <a:xfrm>
          <a:off x="4445361" y="1470929"/>
          <a:ext cx="1322323" cy="1028588"/>
        </a:xfrm>
        <a:prstGeom prst="rect">
          <a:avLst/>
        </a:prstGeom>
        <a:noFill/>
        <a:ln>
          <a:noFill/>
        </a:ln>
        <a:effectLst/>
      </dsp:spPr>
      <dsp:style>
        <a:lnRef idx="0">
          <a:scrgbClr r="0" g="0" b="0"/>
        </a:lnRef>
        <a:fillRef idx="0">
          <a:scrgbClr r="0" g="0" b="0"/>
        </a:fillRef>
        <a:effectRef idx="0">
          <a:scrgbClr r="0" g="0" b="0"/>
        </a:effectRef>
        <a:fontRef idx="minor"/>
      </dsp:style>
    </dsp:sp>
    <dsp:sp modelId="{246CCFC0-3767-4C9C-ABEF-7526EE9AF2A7}">
      <dsp:nvSpPr>
        <dsp:cNvPr id="0" name=""/>
        <dsp:cNvSpPr/>
      </dsp:nvSpPr>
      <dsp:spPr>
        <a:xfrm rot="5400000">
          <a:off x="4458169" y="3919351"/>
          <a:ext cx="1080018" cy="1229562"/>
        </a:xfrm>
        <a:prstGeom prst="bentUpArrow">
          <a:avLst>
            <a:gd name="adj1" fmla="val 32840"/>
            <a:gd name="adj2" fmla="val 25000"/>
            <a:gd name="adj3" fmla="val 35780"/>
          </a:avLst>
        </a:prstGeom>
        <a:solidFill>
          <a:schemeClr val="accent6">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28F0F-3F1D-43D1-978F-9411F1CD0CC2}">
      <dsp:nvSpPr>
        <dsp:cNvPr id="0" name=""/>
        <dsp:cNvSpPr/>
      </dsp:nvSpPr>
      <dsp:spPr>
        <a:xfrm>
          <a:off x="4094169" y="2779130"/>
          <a:ext cx="1973836" cy="1158620"/>
        </a:xfrm>
        <a:prstGeom prst="roundRect">
          <a:avLst>
            <a:gd name="adj" fmla="val 16670"/>
          </a:avLst>
        </a:prstGeom>
        <a:solidFill>
          <a:schemeClr val="bg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pt-PT" sz="1400" kern="1200" dirty="0" err="1" smtClean="0"/>
            <a:t>Mobilization</a:t>
          </a:r>
          <a:r>
            <a:rPr lang="pt-PT" sz="1400" kern="1200" dirty="0" smtClean="0"/>
            <a:t> </a:t>
          </a:r>
          <a:r>
            <a:rPr lang="pt-PT" sz="1400" kern="1200" dirty="0" err="1" smtClean="0"/>
            <a:t>of</a:t>
          </a:r>
          <a:r>
            <a:rPr lang="pt-PT" sz="1400" kern="1200" dirty="0" smtClean="0"/>
            <a:t> </a:t>
          </a:r>
          <a:r>
            <a:rPr lang="pt-PT" sz="1400" kern="1200" dirty="0" err="1" smtClean="0"/>
            <a:t>complementary</a:t>
          </a:r>
          <a:r>
            <a:rPr lang="pt-PT" sz="1400" kern="1200" dirty="0" smtClean="0"/>
            <a:t> funding</a:t>
          </a:r>
          <a:endParaRPr lang="pt-PT" sz="1400" kern="1200" dirty="0"/>
        </a:p>
      </dsp:txBody>
      <dsp:txXfrm>
        <a:off x="4150738" y="2835699"/>
        <a:ext cx="1860698" cy="1045482"/>
      </dsp:txXfrm>
    </dsp:sp>
    <dsp:sp modelId="{1BBB772E-477A-4C35-8F6D-186A59F4A887}">
      <dsp:nvSpPr>
        <dsp:cNvPr id="0" name=""/>
        <dsp:cNvSpPr/>
      </dsp:nvSpPr>
      <dsp:spPr>
        <a:xfrm>
          <a:off x="5990145" y="2843502"/>
          <a:ext cx="1322323" cy="1028588"/>
        </a:xfrm>
        <a:prstGeom prst="rect">
          <a:avLst/>
        </a:prstGeom>
        <a:noFill/>
        <a:ln>
          <a:noFill/>
        </a:ln>
        <a:effectLst/>
      </dsp:spPr>
      <dsp:style>
        <a:lnRef idx="0">
          <a:scrgbClr r="0" g="0" b="0"/>
        </a:lnRef>
        <a:fillRef idx="0">
          <a:scrgbClr r="0" g="0" b="0"/>
        </a:fillRef>
        <a:effectRef idx="0">
          <a:scrgbClr r="0" g="0" b="0"/>
        </a:effectRef>
        <a:fontRef idx="minor"/>
      </dsp:style>
    </dsp:sp>
    <dsp:sp modelId="{93AA2EE1-0B65-428E-9204-1244A7F6DC2B}">
      <dsp:nvSpPr>
        <dsp:cNvPr id="0" name=""/>
        <dsp:cNvSpPr/>
      </dsp:nvSpPr>
      <dsp:spPr>
        <a:xfrm>
          <a:off x="5638953" y="4151703"/>
          <a:ext cx="2213900" cy="1428784"/>
        </a:xfrm>
        <a:prstGeom prst="roundRect">
          <a:avLst>
            <a:gd name="adj" fmla="val 16670"/>
          </a:avLst>
        </a:prstGeom>
        <a:solidFill>
          <a:schemeClr val="bg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Development, testing, demonstration and application of concrete conservation methods with appropriate communication, awareness raising, networking and technical dissemination</a:t>
          </a:r>
          <a:endParaRPr lang="pt-PT" sz="1300" kern="1200" dirty="0"/>
        </a:p>
      </dsp:txBody>
      <dsp:txXfrm>
        <a:off x="5708713" y="4221463"/>
        <a:ext cx="2074380" cy="128926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CC926-7832-4548-AC48-0418C91244CA}" type="datetimeFigureOut">
              <a:rPr lang="pt-PT" smtClean="0"/>
              <a:t>06/12/2018</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60E2D-B2DC-483B-B509-2EA1D20150CF}" type="slidenum">
              <a:rPr lang="pt-PT" smtClean="0"/>
              <a:t>‹nº›</a:t>
            </a:fld>
            <a:endParaRPr lang="pt-PT"/>
          </a:p>
        </p:txBody>
      </p:sp>
    </p:spTree>
    <p:extLst>
      <p:ext uri="{BB962C8B-B14F-4D97-AF65-F5344CB8AC3E}">
        <p14:creationId xmlns:p14="http://schemas.microsoft.com/office/powerpoint/2010/main" val="399679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a:t>
            </a:fld>
            <a:endParaRPr lang="pt-PT"/>
          </a:p>
        </p:txBody>
      </p:sp>
    </p:spTree>
    <p:extLst>
      <p:ext uri="{BB962C8B-B14F-4D97-AF65-F5344CB8AC3E}">
        <p14:creationId xmlns:p14="http://schemas.microsoft.com/office/powerpoint/2010/main" val="3926231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16</a:t>
            </a:fld>
            <a:endParaRPr lang="pt-PT"/>
          </a:p>
        </p:txBody>
      </p:sp>
    </p:spTree>
    <p:extLst>
      <p:ext uri="{BB962C8B-B14F-4D97-AF65-F5344CB8AC3E}">
        <p14:creationId xmlns:p14="http://schemas.microsoft.com/office/powerpoint/2010/main" val="2280789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kern="1200" dirty="0" smtClean="0">
                <a:solidFill>
                  <a:schemeClr val="tx1"/>
                </a:solidFill>
                <a:effectLst/>
                <a:latin typeface="+mn-lt"/>
                <a:ea typeface="+mn-ea"/>
                <a:cs typeface="+mn-cs"/>
              </a:rPr>
              <a:t>	a) pilot solutions for regular advice on EU funding;</a:t>
            </a:r>
            <a:endParaRPr lang="en-US" sz="18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b) demonstration/application of solutions for minimizing agricultural impacts, in link with other </a:t>
            </a:r>
            <a:endParaRPr lang="pt-PT" sz="20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Implementation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best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practice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demonstration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solutions</a:t>
            </a:r>
            <a:r>
              <a:rPr lang="pt-PT" sz="1400" dirty="0" smtClean="0">
                <a:latin typeface="Arial" panose="020B0604020202020204" pitchFamily="34" charset="0"/>
                <a:cs typeface="Arial" panose="020B0604020202020204" pitchFamily="34" charset="0"/>
              </a:rPr>
              <a:t> for management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pedestrian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tourism</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directed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improving</a:t>
            </a:r>
            <a:r>
              <a:rPr lang="pt-PT" sz="1400" dirty="0" smtClean="0">
                <a:latin typeface="Arial" panose="020B0604020202020204" pitchFamily="34" charset="0"/>
                <a:cs typeface="Arial" panose="020B0604020202020204" pitchFamily="34" charset="0"/>
              </a:rPr>
              <a:t>/</a:t>
            </a:r>
            <a:r>
              <a:rPr lang="pt-PT" sz="1400" dirty="0" err="1" smtClean="0">
                <a:latin typeface="Arial" panose="020B0604020202020204" pitchFamily="34" charset="0"/>
                <a:cs typeface="Arial" panose="020B0604020202020204" pitchFamily="34" charset="0"/>
              </a:rPr>
              <a:t>creating</a:t>
            </a:r>
            <a:r>
              <a:rPr lang="pt-PT" sz="1400" dirty="0" smtClean="0">
                <a:latin typeface="Arial" panose="020B0604020202020204" pitchFamily="34" charset="0"/>
                <a:cs typeface="Arial" panose="020B0604020202020204" pitchFamily="34" charset="0"/>
              </a:rPr>
              <a:t>/</a:t>
            </a:r>
            <a:r>
              <a:rPr lang="pt-PT" sz="1400" dirty="0" err="1" smtClean="0">
                <a:latin typeface="Arial" panose="020B0604020202020204" pitchFamily="34" charset="0"/>
                <a:cs typeface="Arial" panose="020B0604020202020204" pitchFamily="34" charset="0"/>
              </a:rPr>
              <a:t>managing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nature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trails</a:t>
            </a:r>
            <a:endParaRPr lang="pt-PT" sz="14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Regulation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voluntary</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instruments</a:t>
            </a:r>
            <a:r>
              <a:rPr lang="pt-PT" sz="1400" dirty="0" smtClean="0">
                <a:latin typeface="Arial" panose="020B0604020202020204" pitchFamily="34" charset="0"/>
                <a:cs typeface="Arial" panose="020B0604020202020204" pitchFamily="34" charset="0"/>
              </a:rPr>
              <a:t> for </a:t>
            </a:r>
            <a:r>
              <a:rPr lang="pt-PT" sz="1400" dirty="0" err="1" smtClean="0">
                <a:latin typeface="Arial" panose="020B0604020202020204" pitchFamily="34" charset="0"/>
                <a:cs typeface="Arial" panose="020B0604020202020204" pitchFamily="34" charset="0"/>
              </a:rPr>
              <a:t>reducing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impacts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whale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watching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diving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related</a:t>
            </a:r>
            <a:r>
              <a:rPr lang="pt-PT" sz="1400" dirty="0" smtClean="0">
                <a:latin typeface="Arial" panose="020B0604020202020204" pitchFamily="34" charset="0"/>
                <a:cs typeface="Arial" panose="020B0604020202020204" pitchFamily="34" charset="0"/>
              </a:rPr>
              <a:t> marine </a:t>
            </a:r>
            <a:r>
              <a:rPr lang="pt-PT" sz="1400" dirty="0" err="1" smtClean="0">
                <a:latin typeface="Arial" panose="020B0604020202020204" pitchFamily="34" charset="0"/>
                <a:cs typeface="Arial" panose="020B0604020202020204" pitchFamily="34" charset="0"/>
              </a:rPr>
              <a:t>torusim</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activities</a:t>
            </a:r>
            <a:r>
              <a:rPr lang="pt-PT" sz="1400"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Pilot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solutions</a:t>
            </a:r>
            <a:r>
              <a:rPr lang="pt-PT" sz="1400" dirty="0" smtClean="0">
                <a:latin typeface="Arial" panose="020B0604020202020204" pitchFamily="34" charset="0"/>
                <a:cs typeface="Arial" panose="020B0604020202020204" pitchFamily="34" charset="0"/>
              </a:rPr>
              <a:t> for </a:t>
            </a:r>
            <a:r>
              <a:rPr lang="pt-PT" sz="1400" dirty="0" err="1" smtClean="0">
                <a:latin typeface="Arial" panose="020B0604020202020204" pitchFamily="34" charset="0"/>
                <a:cs typeface="Arial" panose="020B0604020202020204" pitchFamily="34" charset="0"/>
              </a:rPr>
              <a:t>promotion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use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biodegradable</a:t>
            </a:r>
            <a:r>
              <a:rPr lang="pt-PT" sz="1400" dirty="0" smtClean="0">
                <a:latin typeface="Arial" panose="020B0604020202020204" pitchFamily="34" charset="0"/>
                <a:cs typeface="Arial" panose="020B0604020202020204" pitchFamily="34" charset="0"/>
              </a:rPr>
              <a:t> gear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recreational</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fisheries</a:t>
            </a:r>
            <a:endParaRPr lang="pt-PT" sz="14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Pilot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solutions</a:t>
            </a:r>
            <a:r>
              <a:rPr lang="pt-PT" sz="1400" dirty="0" smtClean="0">
                <a:latin typeface="Arial" panose="020B0604020202020204" pitchFamily="34" charset="0"/>
                <a:cs typeface="Arial" panose="020B0604020202020204" pitchFamily="34" charset="0"/>
              </a:rPr>
              <a:t>  for regular </a:t>
            </a:r>
            <a:r>
              <a:rPr lang="pt-PT" sz="1400" dirty="0" err="1" smtClean="0">
                <a:latin typeface="Arial" panose="020B0604020202020204" pitchFamily="34" charset="0"/>
                <a:cs typeface="Arial" panose="020B0604020202020204" pitchFamily="34" charset="0"/>
              </a:rPr>
              <a:t>advice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EU funding.</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Pilot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solutions</a:t>
            </a:r>
            <a:r>
              <a:rPr lang="pt-PT" sz="1400" dirty="0" smtClean="0">
                <a:latin typeface="Arial" panose="020B0604020202020204" pitchFamily="34" charset="0"/>
                <a:cs typeface="Arial" panose="020B0604020202020204" pitchFamily="34" charset="0"/>
              </a:rPr>
              <a:t> for </a:t>
            </a:r>
            <a:r>
              <a:rPr lang="pt-PT" sz="1400" dirty="0" err="1" smtClean="0">
                <a:latin typeface="Arial" panose="020B0604020202020204" pitchFamily="34" charset="0"/>
                <a:cs typeface="Arial" panose="020B0604020202020204" pitchFamily="34" charset="0"/>
              </a:rPr>
              <a:t>promotion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use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biodegradable</a:t>
            </a:r>
            <a:r>
              <a:rPr lang="pt-PT" sz="1400" dirty="0" smtClean="0">
                <a:latin typeface="Arial" panose="020B0604020202020204" pitchFamily="34" charset="0"/>
                <a:cs typeface="Arial" panose="020B0604020202020204" pitchFamily="34" charset="0"/>
              </a:rPr>
              <a:t> gear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recreational</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fisheries</a:t>
            </a:r>
            <a:endParaRPr lang="pt-PT" sz="14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Pilot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solutions</a:t>
            </a:r>
            <a:r>
              <a:rPr lang="pt-PT" sz="1400" dirty="0" smtClean="0">
                <a:latin typeface="Arial" panose="020B0604020202020204" pitchFamily="34" charset="0"/>
                <a:cs typeface="Arial" panose="020B0604020202020204" pitchFamily="34" charset="0"/>
              </a:rPr>
              <a:t>  for regular </a:t>
            </a:r>
            <a:r>
              <a:rPr lang="pt-PT" sz="1400" dirty="0" err="1" smtClean="0">
                <a:latin typeface="Arial" panose="020B0604020202020204" pitchFamily="34" charset="0"/>
                <a:cs typeface="Arial" panose="020B0604020202020204" pitchFamily="34" charset="0"/>
              </a:rPr>
              <a:t>advice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EU funding.</a:t>
            </a:r>
          </a:p>
          <a:p>
            <a:pPr marL="742950" lvl="1" indent="-285750" algn="just">
              <a:buFont typeface="Arial" panose="020B0604020202020204" pitchFamily="34" charset="0"/>
              <a:buChar char="•"/>
            </a:pPr>
            <a:endParaRPr lang="pt-PT" sz="14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pt-PT" sz="1400" dirty="0" smtClean="0">
              <a:latin typeface="Arial" panose="020B0604020202020204" pitchFamily="34" charset="0"/>
              <a:cs typeface="Arial" panose="020B0604020202020204" pitchFamily="34" charset="0"/>
            </a:endParaRPr>
          </a:p>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18</a:t>
            </a:fld>
            <a:endParaRPr lang="pt-PT"/>
          </a:p>
        </p:txBody>
      </p:sp>
    </p:spTree>
    <p:extLst>
      <p:ext uri="{BB962C8B-B14F-4D97-AF65-F5344CB8AC3E}">
        <p14:creationId xmlns:p14="http://schemas.microsoft.com/office/powerpoint/2010/main" val="92698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2</a:t>
            </a:fld>
            <a:endParaRPr lang="pt-PT"/>
          </a:p>
        </p:txBody>
      </p:sp>
    </p:spTree>
    <p:extLst>
      <p:ext uri="{BB962C8B-B14F-4D97-AF65-F5344CB8AC3E}">
        <p14:creationId xmlns:p14="http://schemas.microsoft.com/office/powerpoint/2010/main" val="413021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3</a:t>
            </a:fld>
            <a:endParaRPr lang="pt-PT"/>
          </a:p>
        </p:txBody>
      </p:sp>
    </p:spTree>
    <p:extLst>
      <p:ext uri="{BB962C8B-B14F-4D97-AF65-F5344CB8AC3E}">
        <p14:creationId xmlns:p14="http://schemas.microsoft.com/office/powerpoint/2010/main" val="79553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5</a:t>
            </a:fld>
            <a:endParaRPr lang="pt-PT"/>
          </a:p>
        </p:txBody>
      </p:sp>
    </p:spTree>
    <p:extLst>
      <p:ext uri="{BB962C8B-B14F-4D97-AF65-F5344CB8AC3E}">
        <p14:creationId xmlns:p14="http://schemas.microsoft.com/office/powerpoint/2010/main" val="401810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7</a:t>
            </a:fld>
            <a:endParaRPr lang="pt-PT"/>
          </a:p>
        </p:txBody>
      </p:sp>
    </p:spTree>
    <p:extLst>
      <p:ext uri="{BB962C8B-B14F-4D97-AF65-F5344CB8AC3E}">
        <p14:creationId xmlns:p14="http://schemas.microsoft.com/office/powerpoint/2010/main" val="161482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10</a:t>
            </a:fld>
            <a:endParaRPr lang="pt-PT"/>
          </a:p>
        </p:txBody>
      </p:sp>
    </p:spTree>
    <p:extLst>
      <p:ext uri="{BB962C8B-B14F-4D97-AF65-F5344CB8AC3E}">
        <p14:creationId xmlns:p14="http://schemas.microsoft.com/office/powerpoint/2010/main" val="146405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12</a:t>
            </a:fld>
            <a:endParaRPr lang="pt-PT"/>
          </a:p>
        </p:txBody>
      </p:sp>
    </p:spTree>
    <p:extLst>
      <p:ext uri="{BB962C8B-B14F-4D97-AF65-F5344CB8AC3E}">
        <p14:creationId xmlns:p14="http://schemas.microsoft.com/office/powerpoint/2010/main" val="13467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13</a:t>
            </a:fld>
            <a:endParaRPr lang="pt-PT"/>
          </a:p>
        </p:txBody>
      </p:sp>
    </p:spTree>
    <p:extLst>
      <p:ext uri="{BB962C8B-B14F-4D97-AF65-F5344CB8AC3E}">
        <p14:creationId xmlns:p14="http://schemas.microsoft.com/office/powerpoint/2010/main" val="106233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kern="1200" smtClean="0">
                <a:solidFill>
                  <a:schemeClr val="tx1"/>
                </a:solidFill>
                <a:effectLst/>
                <a:latin typeface="+mn-lt"/>
                <a:ea typeface="+mn-ea"/>
                <a:cs typeface="+mn-cs"/>
              </a:rPr>
              <a:t>AZORES NATURA is expected to focus on conservation problems identified by the PAF at the regional scale. Unser such context, most of the proposed actions involve implementation of </a:t>
            </a:r>
            <a:r>
              <a:rPr lang="en-GB" sz="1200" b="1" kern="1200" smtClean="0">
                <a:solidFill>
                  <a:schemeClr val="tx1"/>
                </a:solidFill>
                <a:effectLst/>
                <a:latin typeface="+mn-lt"/>
                <a:ea typeface="+mn-ea"/>
                <a:cs typeface="+mn-cs"/>
              </a:rPr>
              <a:t>best practice</a:t>
            </a:r>
            <a:r>
              <a:rPr lang="en-GB" sz="1200" kern="1200" smtClean="0">
                <a:solidFill>
                  <a:schemeClr val="tx1"/>
                </a:solidFill>
                <a:effectLst/>
                <a:latin typeface="+mn-lt"/>
                <a:ea typeface="+mn-ea"/>
                <a:cs typeface="+mn-cs"/>
              </a:rPr>
              <a:t> </a:t>
            </a:r>
            <a:r>
              <a:rPr lang="en-GB" sz="1200" b="1" kern="1200" smtClean="0">
                <a:solidFill>
                  <a:schemeClr val="tx1"/>
                </a:solidFill>
                <a:effectLst/>
                <a:latin typeface="+mn-lt"/>
                <a:ea typeface="+mn-ea"/>
                <a:cs typeface="+mn-cs"/>
              </a:rPr>
              <a:t>works</a:t>
            </a:r>
            <a:r>
              <a:rPr lang="en-GB" sz="1200" kern="1200" smtClean="0">
                <a:solidFill>
                  <a:schemeClr val="tx1"/>
                </a:solidFill>
                <a:effectLst/>
                <a:latin typeface="+mn-lt"/>
                <a:ea typeface="+mn-ea"/>
                <a:cs typeface="+mn-cs"/>
              </a:rPr>
              <a:t> that, due to insufficient resources, have only been applied at smaller scale and/or which are known to be the cost-effective way to deal with existing problems. At the same time, the IP also includes a small set of actions of </a:t>
            </a:r>
            <a:r>
              <a:rPr lang="en-GB" sz="1200" b="1" kern="1200" smtClean="0">
                <a:solidFill>
                  <a:schemeClr val="tx1"/>
                </a:solidFill>
                <a:effectLst/>
                <a:latin typeface="+mn-lt"/>
                <a:ea typeface="+mn-ea"/>
                <a:cs typeface="+mn-cs"/>
              </a:rPr>
              <a:t>demonstrative or innovative/pilot nature</a:t>
            </a:r>
            <a:r>
              <a:rPr lang="en-GB" sz="1200" kern="1200" smtClean="0">
                <a:solidFill>
                  <a:schemeClr val="tx1"/>
                </a:solidFill>
                <a:effectLst/>
                <a:latin typeface="+mn-lt"/>
                <a:ea typeface="+mn-ea"/>
                <a:cs typeface="+mn-cs"/>
              </a:rPr>
              <a:t> which are needed to find the best solution to problems that have not been resolved so far at the given scale (e.g. recovery of endemic flora populations), or under the given conditions (e.g. the use of biodegradable lines for recreational fisheries). In addition, to ensure sustainability, </a:t>
            </a:r>
            <a:r>
              <a:rPr lang="en-GB" sz="1200" b="1" kern="1200" smtClean="0">
                <a:solidFill>
                  <a:schemeClr val="tx1"/>
                </a:solidFill>
                <a:effectLst/>
                <a:latin typeface="+mn-lt"/>
                <a:ea typeface="+mn-ea"/>
                <a:cs typeface="+mn-cs"/>
              </a:rPr>
              <a:t>capacity</a:t>
            </a:r>
            <a:r>
              <a:rPr lang="en-GB" sz="1200" kern="1200" smtClean="0">
                <a:solidFill>
                  <a:schemeClr val="tx1"/>
                </a:solidFill>
                <a:effectLst/>
                <a:latin typeface="+mn-lt"/>
                <a:ea typeface="+mn-ea"/>
                <a:cs typeface="+mn-cs"/>
              </a:rPr>
              <a:t> </a:t>
            </a:r>
            <a:r>
              <a:rPr lang="en-GB" sz="1200" b="1" kern="1200" smtClean="0">
                <a:solidFill>
                  <a:schemeClr val="tx1"/>
                </a:solidFill>
                <a:effectLst/>
                <a:latin typeface="+mn-lt"/>
                <a:ea typeface="+mn-ea"/>
                <a:cs typeface="+mn-cs"/>
              </a:rPr>
              <a:t>building</a:t>
            </a:r>
            <a:r>
              <a:rPr lang="en-GB" sz="1200" kern="1200" smtClean="0">
                <a:solidFill>
                  <a:schemeClr val="tx1"/>
                </a:solidFill>
                <a:effectLst/>
                <a:latin typeface="+mn-lt"/>
                <a:ea typeface="+mn-ea"/>
                <a:cs typeface="+mn-cs"/>
              </a:rPr>
              <a:t> and </a:t>
            </a:r>
            <a:r>
              <a:rPr lang="en-GB" sz="1200" b="1" kern="1200" smtClean="0">
                <a:solidFill>
                  <a:schemeClr val="tx1"/>
                </a:solidFill>
                <a:effectLst/>
                <a:latin typeface="+mn-lt"/>
                <a:ea typeface="+mn-ea"/>
                <a:cs typeface="+mn-cs"/>
              </a:rPr>
              <a:t>governance</a:t>
            </a:r>
            <a:r>
              <a:rPr lang="en-GB" sz="1200" kern="1200" smtClean="0">
                <a:solidFill>
                  <a:schemeClr val="tx1"/>
                </a:solidFill>
                <a:effectLst/>
                <a:latin typeface="+mn-lt"/>
                <a:ea typeface="+mn-ea"/>
                <a:cs typeface="+mn-cs"/>
              </a:rPr>
              <a:t> elements are also widely foreseen, to allow for an efficient and well-co-ordinated implementation of the PAF, within the partnership and with external stakeholders. Last but not the least, and to ensure </a:t>
            </a:r>
            <a:r>
              <a:rPr lang="en-GB" sz="1200" b="1" kern="1200" smtClean="0">
                <a:solidFill>
                  <a:schemeClr val="tx1"/>
                </a:solidFill>
                <a:effectLst/>
                <a:latin typeface="+mn-lt"/>
                <a:ea typeface="+mn-ea"/>
                <a:cs typeface="+mn-cs"/>
              </a:rPr>
              <a:t>effective</a:t>
            </a:r>
            <a:r>
              <a:rPr lang="en-GB" sz="1200" kern="1200" smtClean="0">
                <a:solidFill>
                  <a:schemeClr val="tx1"/>
                </a:solidFill>
                <a:effectLst/>
                <a:latin typeface="+mn-lt"/>
                <a:ea typeface="+mn-ea"/>
                <a:cs typeface="+mn-cs"/>
              </a:rPr>
              <a:t> </a:t>
            </a:r>
            <a:r>
              <a:rPr lang="en-GB" sz="1200" b="1" kern="1200" smtClean="0">
                <a:solidFill>
                  <a:schemeClr val="tx1"/>
                </a:solidFill>
                <a:effectLst/>
                <a:latin typeface="+mn-lt"/>
                <a:ea typeface="+mn-ea"/>
                <a:cs typeface="+mn-cs"/>
              </a:rPr>
              <a:t>replicability/transferability</a:t>
            </a:r>
            <a:r>
              <a:rPr lang="en-GB" sz="1200" kern="1200" smtClean="0">
                <a:solidFill>
                  <a:schemeClr val="tx1"/>
                </a:solidFill>
                <a:effectLst/>
                <a:latin typeface="+mn-lt"/>
                <a:ea typeface="+mn-ea"/>
                <a:cs typeface="+mn-cs"/>
              </a:rPr>
              <a:t> of the core actions, this version of AZORES NATURA includes actions dealing with leveraging </a:t>
            </a:r>
            <a:r>
              <a:rPr lang="en-GB" sz="1200" b="1" kern="1200" smtClean="0">
                <a:solidFill>
                  <a:schemeClr val="tx1"/>
                </a:solidFill>
                <a:effectLst/>
                <a:latin typeface="+mn-lt"/>
                <a:ea typeface="+mn-ea"/>
                <a:cs typeface="+mn-cs"/>
              </a:rPr>
              <a:t>replication/transfer of project works</a:t>
            </a:r>
            <a:r>
              <a:rPr lang="en-GB" sz="1200" kern="1200" smtClean="0">
                <a:solidFill>
                  <a:schemeClr val="tx1"/>
                </a:solidFill>
                <a:effectLst/>
                <a:latin typeface="+mn-lt"/>
                <a:ea typeface="+mn-ea"/>
                <a:cs typeface="+mn-cs"/>
              </a:rPr>
              <a:t>, within the project timeframe and after its end, to other public authorities from Macaronesia in charge of N2000. Under such context, we highlight the presence of an </a:t>
            </a:r>
            <a:r>
              <a:rPr lang="en-GB" sz="1200" b="1" kern="1200" smtClean="0">
                <a:solidFill>
                  <a:schemeClr val="tx1"/>
                </a:solidFill>
                <a:effectLst/>
                <a:latin typeface="+mn-lt"/>
                <a:ea typeface="+mn-ea"/>
                <a:cs typeface="+mn-cs"/>
              </a:rPr>
              <a:t>associated beneficiary from the Canary Islands</a:t>
            </a:r>
            <a:r>
              <a:rPr lang="en-GB" sz="1200" kern="1200" smtClean="0">
                <a:solidFill>
                  <a:schemeClr val="tx1"/>
                </a:solidFill>
                <a:effectLst/>
                <a:latin typeface="+mn-lt"/>
                <a:ea typeface="+mn-ea"/>
                <a:cs typeface="+mn-cs"/>
              </a:rPr>
              <a:t>, which will be working with IAS prevention, control and eradication works targeting IAS that are also a threat in Azores.</a:t>
            </a:r>
            <a:endParaRPr lang="en-US"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Taking for basis the project objectives, its main actions are described below, following main LIFE categories. Details on each action will be presented in the full proposal. </a:t>
            </a:r>
            <a:endParaRPr lang="en-US"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 </a:t>
            </a:r>
            <a:endParaRPr lang="en-US" sz="1200" kern="1200" smtClean="0">
              <a:solidFill>
                <a:schemeClr val="tx1"/>
              </a:solidFill>
              <a:effectLst/>
              <a:latin typeface="+mn-lt"/>
              <a:ea typeface="+mn-ea"/>
              <a:cs typeface="+mn-cs"/>
            </a:endParaRPr>
          </a:p>
          <a:p>
            <a:r>
              <a:rPr lang="en-GB" sz="1200" b="1" kern="1200" smtClean="0">
                <a:solidFill>
                  <a:schemeClr val="tx1"/>
                </a:solidFill>
                <a:effectLst/>
                <a:latin typeface="+mn-lt"/>
                <a:ea typeface="+mn-ea"/>
                <a:cs typeface="+mn-cs"/>
              </a:rPr>
              <a:t>A. Preparatory Actions:</a:t>
            </a:r>
            <a:r>
              <a:rPr lang="en-GB" sz="1200" kern="1200" smtClean="0">
                <a:solidFill>
                  <a:schemeClr val="tx1"/>
                </a:solidFill>
                <a:effectLst/>
                <a:latin typeface="+mn-lt"/>
                <a:ea typeface="+mn-ea"/>
                <a:cs typeface="+mn-cs"/>
              </a:rPr>
              <a:t> these include works directed at preparing C actions (to be conducted in the initial phase) and a set of works that will prepare the post-project (to be conducted along the project and mostly in the last phase, including legal approval of the applicable plans). Those to be executed at the initial phase include:</a:t>
            </a:r>
            <a:endParaRPr lang="en-US" sz="1200" kern="1200" smtClean="0">
              <a:solidFill>
                <a:schemeClr val="tx1"/>
              </a:solidFill>
              <a:effectLst/>
              <a:latin typeface="+mn-lt"/>
              <a:ea typeface="+mn-ea"/>
              <a:cs typeface="+mn-cs"/>
            </a:endParaRPr>
          </a:p>
          <a:p>
            <a:endParaRPr lang="en-US" dirty="0"/>
          </a:p>
        </p:txBody>
      </p:sp>
      <p:sp>
        <p:nvSpPr>
          <p:cNvPr id="4" name="Marcador de Posição do Número do Diapositivo 3"/>
          <p:cNvSpPr>
            <a:spLocks noGrp="1"/>
          </p:cNvSpPr>
          <p:nvPr>
            <p:ph type="sldNum" sz="quarter" idx="10"/>
          </p:nvPr>
        </p:nvSpPr>
        <p:spPr/>
        <p:txBody>
          <a:bodyPr/>
          <a:lstStyle/>
          <a:p>
            <a:fld id="{9B760E2D-B2DC-483B-B509-2EA1D20150CF}" type="slidenum">
              <a:rPr lang="pt-PT" smtClean="0"/>
              <a:t>15</a:t>
            </a:fld>
            <a:endParaRPr lang="pt-PT"/>
          </a:p>
        </p:txBody>
      </p:sp>
    </p:spTree>
    <p:extLst>
      <p:ext uri="{BB962C8B-B14F-4D97-AF65-F5344CB8AC3E}">
        <p14:creationId xmlns:p14="http://schemas.microsoft.com/office/powerpoint/2010/main" val="93226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PT" smtClean="0"/>
              <a:t>Clique para editar o estilo</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PT" smtClean="0"/>
              <a:t>Clique para editar o estilo do subtítulo do Modelo Global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06/12/2018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2700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06/12/2018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62981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PT" smtClean="0"/>
              <a:t>Clique para editar o estilo</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E5A9867E-B66E-4B4E-9A5E-EB30D1EC63CE}" type="datetimeFigureOut">
              <a:rPr lang="pt-PT" smtClean="0"/>
              <a:t>06/12/2018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75662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PT" smtClean="0"/>
              <a:t>Clique para editar o estilo</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144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78136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PT" smtClean="0"/>
              <a:t>Clique para editar o estilo</a:t>
            </a:r>
            <a:endParaRPr lang="en-US"/>
          </a:p>
        </p:txBody>
      </p:sp>
      <p:sp>
        <p:nvSpPr>
          <p:cNvPr id="3" name="Marcador de Posição do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PT" smtClean="0"/>
              <a:t>Editar os estilos de texto do Modelo Global</a:t>
            </a:r>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6402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700213"/>
            <a:ext cx="4038600" cy="4176712"/>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558999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PT" smtClean="0"/>
              <a:t>Clique para editar o estilo</a:t>
            </a:r>
            <a:endParaRPr lang="en-US"/>
          </a:p>
        </p:txBody>
      </p:sp>
      <p:sp>
        <p:nvSpPr>
          <p:cNvPr id="3" name="Marcador de Posição do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630238" y="2505075"/>
            <a:ext cx="386873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4629150" y="2505075"/>
            <a:ext cx="38877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o Número do Diapositivo 6"/>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152363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o Número do Diapositivo 2"/>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1042347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o Número do Diapositivo 1"/>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164268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e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5334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E5A9867E-B66E-4B4E-9A5E-EB30D1EC63CE}" type="datetimeFigureOut">
              <a:rPr lang="pt-PT" smtClean="0"/>
              <a:t>06/12/2018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724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PT" smtClean="0"/>
              <a:t>Clique para editar o estilo</a:t>
            </a:r>
            <a:endParaRPr lang="en-US"/>
          </a:p>
        </p:txBody>
      </p:sp>
      <p:sp>
        <p:nvSpPr>
          <p:cNvPr id="3" name="Marcador de Posição d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Marcador de Posição do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o Número do Diapositivo 4"/>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2817644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87387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836613"/>
            <a:ext cx="2057400" cy="5040312"/>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836613"/>
            <a:ext cx="6019800" cy="5040312"/>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Número do Diapositivo 3"/>
          <p:cNvSpPr>
            <a:spLocks noGrp="1"/>
          </p:cNvSpPr>
          <p:nvPr>
            <p:ph type="sldNum" sz="quarter" idx="10"/>
          </p:nvPr>
        </p:nvSpPr>
        <p:spPr/>
        <p:txBody>
          <a:bodyPr/>
          <a:lstStyle>
            <a:lvl1pPr>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9772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PT" smtClean="0"/>
              <a:t>Clique para editar o estilo</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PT" smtClean="0"/>
              <a:t>Editar os estilos de texto do Modelo Global</a:t>
            </a:r>
          </a:p>
        </p:txBody>
      </p:sp>
      <p:sp>
        <p:nvSpPr>
          <p:cNvPr id="4" name="Date Placeholder 3"/>
          <p:cNvSpPr>
            <a:spLocks noGrp="1"/>
          </p:cNvSpPr>
          <p:nvPr>
            <p:ph type="dt" sz="half" idx="10"/>
          </p:nvPr>
        </p:nvSpPr>
        <p:spPr/>
        <p:txBody>
          <a:bodyPr/>
          <a:lstStyle/>
          <a:p>
            <a:fld id="{E5A9867E-B66E-4B4E-9A5E-EB30D1EC63CE}" type="datetimeFigureOut">
              <a:rPr lang="pt-PT" smtClean="0"/>
              <a:t>06/12/2018</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030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Date Placeholder 4"/>
          <p:cNvSpPr>
            <a:spLocks noGrp="1"/>
          </p:cNvSpPr>
          <p:nvPr>
            <p:ph type="dt" sz="half" idx="10"/>
          </p:nvPr>
        </p:nvSpPr>
        <p:spPr/>
        <p:txBody>
          <a:bodyPr/>
          <a:lstStyle/>
          <a:p>
            <a:fld id="{E5A9867E-B66E-4B4E-9A5E-EB30D1EC63CE}" type="datetimeFigureOut">
              <a:rPr lang="pt-PT" smtClean="0"/>
              <a:t>06/12/2018</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68340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4" name="Content Placeholder 3"/>
          <p:cNvSpPr>
            <a:spLocks noGrp="1"/>
          </p:cNvSpPr>
          <p:nvPr>
            <p:ph sz="half" idx="2"/>
          </p:nvPr>
        </p:nvSpPr>
        <p:spPr>
          <a:xfrm>
            <a:off x="633845" y="2507551"/>
            <a:ext cx="3867150"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Editar os estilos de texto do Modelo Global</a:t>
            </a:r>
          </a:p>
        </p:txBody>
      </p:sp>
      <p:sp>
        <p:nvSpPr>
          <p:cNvPr id="6" name="Content Placeholder 5"/>
          <p:cNvSpPr>
            <a:spLocks noGrp="1"/>
          </p:cNvSpPr>
          <p:nvPr>
            <p:ph sz="quarter" idx="4"/>
          </p:nvPr>
        </p:nvSpPr>
        <p:spPr>
          <a:xfrm>
            <a:off x="4629150" y="2507551"/>
            <a:ext cx="3886201" cy="3680525"/>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E5A9867E-B66E-4B4E-9A5E-EB30D1EC63CE}" type="datetimeFigureOut">
              <a:rPr lang="pt-PT" smtClean="0"/>
              <a:t>06/12/2018</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AE0B49A-C9CC-48C3-A4A5-3A78EE7AF4A5}" type="slidenum">
              <a:rPr lang="pt-PT" smtClean="0"/>
              <a:t>‹nº›</a:t>
            </a:fld>
            <a:endParaRPr lang="pt-PT"/>
          </a:p>
        </p:txBody>
      </p:sp>
      <p:sp>
        <p:nvSpPr>
          <p:cNvPr id="10" name="Title 9"/>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6570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A9867E-B66E-4B4E-9A5E-EB30D1EC63CE}" type="datetimeFigureOut">
              <a:rPr lang="pt-PT" smtClean="0"/>
              <a:t>06/12/2018</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AE0B49A-C9CC-48C3-A4A5-3A78EE7AF4A5}" type="slidenum">
              <a:rPr lang="pt-PT" smtClean="0"/>
              <a:t>‹nº›</a:t>
            </a:fld>
            <a:endParaRPr lang="pt-PT"/>
          </a:p>
        </p:txBody>
      </p:sp>
      <p:sp>
        <p:nvSpPr>
          <p:cNvPr id="6" name="Title 5"/>
          <p:cNvSpPr>
            <a:spLocks noGrp="1"/>
          </p:cNvSpPr>
          <p:nvPr>
            <p:ph type="title"/>
          </p:nvPr>
        </p:nvSpPr>
        <p:spPr/>
        <p:txBody>
          <a:bodyPr/>
          <a:lstStyle/>
          <a:p>
            <a:r>
              <a:rPr lang="pt-PT" smtClean="0"/>
              <a:t>Clique para editar o estilo</a:t>
            </a:r>
            <a:endParaRPr lang="en-US"/>
          </a:p>
        </p:txBody>
      </p:sp>
    </p:spTree>
    <p:extLst>
      <p:ext uri="{BB962C8B-B14F-4D97-AF65-F5344CB8AC3E}">
        <p14:creationId xmlns:p14="http://schemas.microsoft.com/office/powerpoint/2010/main" val="1350851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9867E-B66E-4B4E-9A5E-EB30D1EC63CE}" type="datetimeFigureOut">
              <a:rPr lang="pt-PT" smtClean="0"/>
              <a:t>06/12/2018</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231114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PT" smtClean="0"/>
              <a:t>Clique para editar o estilo</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06/12/2018</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11201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PT" smtClean="0"/>
              <a:t>Clique para editar o estilo</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PT" smtClean="0"/>
              <a:t>Editar os estilos de texto do Modelo Global</a:t>
            </a:r>
          </a:p>
        </p:txBody>
      </p:sp>
      <p:sp>
        <p:nvSpPr>
          <p:cNvPr id="5" name="Date Placeholder 4"/>
          <p:cNvSpPr>
            <a:spLocks noGrp="1"/>
          </p:cNvSpPr>
          <p:nvPr>
            <p:ph type="dt" sz="half" idx="10"/>
          </p:nvPr>
        </p:nvSpPr>
        <p:spPr/>
        <p:txBody>
          <a:bodyPr/>
          <a:lstStyle/>
          <a:p>
            <a:fld id="{E5A9867E-B66E-4B4E-9A5E-EB30D1EC63CE}" type="datetimeFigureOut">
              <a:rPr lang="pt-PT" smtClean="0"/>
              <a:t>06/12/2018</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AE0B49A-C9CC-48C3-A4A5-3A78EE7AF4A5}" type="slidenum">
              <a:rPr lang="pt-PT" smtClean="0"/>
              <a:t>‹nº›</a:t>
            </a:fld>
            <a:endParaRPr lang="pt-PT"/>
          </a:p>
        </p:txBody>
      </p:sp>
    </p:spTree>
    <p:extLst>
      <p:ext uri="{BB962C8B-B14F-4D97-AF65-F5344CB8AC3E}">
        <p14:creationId xmlns:p14="http://schemas.microsoft.com/office/powerpoint/2010/main" val="40694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5A9867E-B66E-4B4E-9A5E-EB30D1EC63CE}" type="datetimeFigureOut">
              <a:rPr lang="pt-PT" smtClean="0"/>
              <a:t>06/12/2018</a:t>
            </a:fld>
            <a:endParaRPr lang="pt-P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PT"/>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33560314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6613"/>
            <a:ext cx="82296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H2 title</a:t>
            </a:r>
          </a:p>
        </p:txBody>
      </p:sp>
      <p:sp>
        <p:nvSpPr>
          <p:cNvPr id="1027" name="Rectangle 3"/>
          <p:cNvSpPr>
            <a:spLocks noGrp="1" noChangeArrowheads="1"/>
          </p:cNvSpPr>
          <p:nvPr>
            <p:ph type="body" idx="1"/>
          </p:nvPr>
        </p:nvSpPr>
        <p:spPr bwMode="auto">
          <a:xfrm>
            <a:off x="457200" y="1700213"/>
            <a:ext cx="8229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30" name="Rectangle 6"/>
          <p:cNvSpPr>
            <a:spLocks noGrp="1" noChangeArrowheads="1"/>
          </p:cNvSpPr>
          <p:nvPr>
            <p:ph type="sldNum" sz="quarter" idx="4"/>
          </p:nvPr>
        </p:nvSpPr>
        <p:spPr bwMode="auto">
          <a:xfrm>
            <a:off x="7308850" y="6165850"/>
            <a:ext cx="981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1">
                <a:solidFill>
                  <a:srgbClr val="54B0BE"/>
                </a:solidFill>
                <a:latin typeface="+mn-lt"/>
              </a:defRPr>
            </a:lvl1pPr>
          </a:lstStyle>
          <a:p>
            <a:fld id="{9AE0B49A-C9CC-48C3-A4A5-3A78EE7AF4A5}" type="slidenum">
              <a:rPr lang="pt-PT" smtClean="0"/>
              <a:t>‹nº›</a:t>
            </a:fld>
            <a:endParaRPr lang="pt-PT"/>
          </a:p>
        </p:txBody>
      </p:sp>
    </p:spTree>
    <p:extLst>
      <p:ext uri="{BB962C8B-B14F-4D97-AF65-F5344CB8AC3E}">
        <p14:creationId xmlns:p14="http://schemas.microsoft.com/office/powerpoint/2010/main" val="618472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fontAlgn="base" hangingPunct="1">
        <a:spcBef>
          <a:spcPct val="0"/>
        </a:spcBef>
        <a:spcAft>
          <a:spcPct val="0"/>
        </a:spcAft>
        <a:defRPr sz="4000" kern="1200">
          <a:solidFill>
            <a:srgbClr val="075878"/>
          </a:solidFill>
          <a:latin typeface="+mj-lt"/>
          <a:ea typeface="+mj-ea"/>
          <a:cs typeface="+mj-cs"/>
        </a:defRPr>
      </a:lvl1pPr>
      <a:lvl2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2pPr>
      <a:lvl3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3pPr>
      <a:lvl4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4pPr>
      <a:lvl5pPr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5pPr>
      <a:lvl6pPr marL="4572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6pPr>
      <a:lvl7pPr marL="9144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7pPr>
      <a:lvl8pPr marL="13716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8pPr>
      <a:lvl9pPr marL="1828800" algn="l" rtl="0" eaLnBrk="1" fontAlgn="base" hangingPunct="1">
        <a:spcBef>
          <a:spcPct val="0"/>
        </a:spcBef>
        <a:spcAft>
          <a:spcPct val="0"/>
        </a:spcAft>
        <a:defRPr sz="4000">
          <a:solidFill>
            <a:srgbClr val="075878"/>
          </a:solidFill>
          <a:latin typeface="Aller" pitchFamily="2"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rgbClr val="308794"/>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308794"/>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308794"/>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308794"/>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30879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8.png"/><Relationship Id="rId5" Type="http://schemas.openxmlformats.org/officeDocument/2006/relationships/image" Target="../media/image3.jpe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hyperlink" Target="http://novoportal.uac.pt/pt-pt"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jp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hyperlink" Target="mailto:Diana.CP.Pernes@azores.gov.pt" TargetMode="Externa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hyperlink" Target="https://www.google.pt/url?sa=i&amp;rct=j&amp;q=&amp;esrc=s&amp;source=images&amp;cd=&amp;cad=rja&amp;uact=8&amp;ved=0ahUKEwjM787Mv__LAhWDNhoKHdECCcYQjRwIBw&amp;url=http://turismocadentro.com/ilha-das-flores-um-hino-a-natureza/&amp;bvm=bv.118817766,bs.1,d.d24&amp;psig=AFQjCNFn15k-MVhNeHDyWWHy7qZ2MqABVg&amp;ust=1460220551454673" TargetMode="External"/><Relationship Id="rId5" Type="http://schemas.openxmlformats.org/officeDocument/2006/relationships/image" Target="../media/image31.jpeg"/><Relationship Id="rId15" Type="http://schemas.openxmlformats.org/officeDocument/2006/relationships/image" Target="../media/image40.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0314"/>
          <a:stretch/>
        </p:blipFill>
        <p:spPr>
          <a:xfrm>
            <a:off x="-36513" y="548680"/>
            <a:ext cx="9194799" cy="5458485"/>
          </a:xfrm>
          <a:prstGeom prst="rect">
            <a:avLst/>
          </a:prstGeom>
        </p:spPr>
      </p:pic>
      <p:sp>
        <p:nvSpPr>
          <p:cNvPr id="10" name="Retângulo 9"/>
          <p:cNvSpPr/>
          <p:nvPr/>
        </p:nvSpPr>
        <p:spPr>
          <a:xfrm>
            <a:off x="-36513" y="-27384"/>
            <a:ext cx="9194799" cy="1669132"/>
          </a:xfrm>
          <a:prstGeom prst="rect">
            <a:avLst/>
          </a:prstGeom>
          <a:gradFill flip="none" rotWithShape="1">
            <a:gsLst>
              <a:gs pos="0">
                <a:schemeClr val="accent6">
                  <a:tint val="66000"/>
                  <a:satMod val="160000"/>
                  <a:lumMod val="95000"/>
                  <a:lumOff val="5000"/>
                  <a:alpha val="56000"/>
                </a:schemeClr>
              </a:gs>
              <a:gs pos="50000">
                <a:schemeClr val="accent6">
                  <a:lumMod val="75000"/>
                  <a:tint val="44500"/>
                  <a:satMod val="160000"/>
                </a:schemeClr>
              </a:gs>
              <a:gs pos="100000">
                <a:schemeClr val="accent6">
                  <a:lumMod val="75000"/>
                  <a:tint val="23500"/>
                  <a:satMod val="160000"/>
                </a:schemeClr>
              </a:gs>
            </a:gsLst>
            <a:path path="circle">
              <a:fillToRect t="100000" r="100000"/>
            </a:path>
            <a:tileRect l="-100000" b="-100000"/>
          </a:gradFill>
          <a:ln>
            <a:noFill/>
          </a:ln>
          <a:effectLst>
            <a:outerShdw dist="152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952500" dist="50800" dir="5400000" sx="173000" sy="173000" algn="ctr" rotWithShape="0">
                  <a:srgbClr val="000000">
                    <a:alpha val="0"/>
                  </a:srgbClr>
                </a:outerShdw>
              </a:effectLst>
            </a:endParaRPr>
          </a:p>
        </p:txBody>
      </p:sp>
      <p:sp>
        <p:nvSpPr>
          <p:cNvPr id="2" name="Título 1"/>
          <p:cNvSpPr>
            <a:spLocks noGrp="1"/>
          </p:cNvSpPr>
          <p:nvPr>
            <p:ph type="ctrTitle"/>
          </p:nvPr>
        </p:nvSpPr>
        <p:spPr>
          <a:xfrm>
            <a:off x="0" y="-315416"/>
            <a:ext cx="9121775" cy="1828800"/>
          </a:xfrm>
          <a:ln>
            <a:noFill/>
          </a:ln>
          <a:effectLst>
            <a:outerShdw blurRad="50800" dist="177800" dir="5400000" sx="1000" sy="1000" algn="ctr" rotWithShape="0">
              <a:srgbClr val="000000">
                <a:alpha val="0"/>
              </a:srgbClr>
            </a:outerShdw>
          </a:effectLst>
        </p:spPr>
        <p:txBody>
          <a:bodyPr>
            <a:noAutofit/>
          </a:bodyPr>
          <a:lstStyle/>
          <a:p>
            <a:pPr algn="r"/>
            <a:r>
              <a:rPr lang="pt-PT" sz="3200" b="1"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Active </a:t>
            </a:r>
            <a:r>
              <a:rPr lang="pt-PT" sz="3200" b="1" dirty="0" err="1"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protection</a:t>
            </a:r>
            <a:r>
              <a:rPr lang="pt-PT" sz="3200" b="1"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 </a:t>
            </a:r>
            <a:r>
              <a:rPr lang="pt-PT" sz="3200" b="1" dirty="0" err="1"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and</a:t>
            </a:r>
            <a:r>
              <a:rPr lang="pt-PT" sz="3200" b="1"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 </a:t>
            </a:r>
            <a:r>
              <a:rPr lang="pt-PT" sz="3200" b="1" dirty="0" err="1"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integrated</a:t>
            </a:r>
            <a:r>
              <a:rPr lang="pt-PT" sz="3200" b="1"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 management </a:t>
            </a:r>
            <a:r>
              <a:rPr lang="pt-PT" sz="3200" b="1" dirty="0" err="1"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of</a:t>
            </a:r>
            <a:r>
              <a:rPr lang="pt-PT" sz="3200" b="1"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 Natura 2000 Network in </a:t>
            </a:r>
            <a:r>
              <a:rPr lang="pt-PT" sz="3200" b="1" dirty="0" err="1"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Azores</a:t>
            </a:r>
            <a:r>
              <a:rPr lang="pt-PT" sz="3200" b="0"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
            </a:r>
            <a:br>
              <a:rPr lang="pt-PT" sz="3200" b="0"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br>
            <a:r>
              <a:rPr lang="pt-PT" sz="1800" b="1" dirty="0" smtClean="0">
                <a:ln w="0"/>
                <a:solidFill>
                  <a:schemeClr val="tx1"/>
                </a:solidFill>
                <a:latin typeface="Century" panose="02040604050505020304" pitchFamily="18" charset="0"/>
              </a:rPr>
              <a:t>LIFE IP </a:t>
            </a:r>
            <a:r>
              <a:rPr lang="pt-PT" sz="1800" b="1" dirty="0" smtClean="0">
                <a:ln w="0"/>
                <a:solidFill>
                  <a:schemeClr val="tx1"/>
                </a:solidFill>
                <a:effectLst>
                  <a:outerShdw blurRad="38100" dist="19050" dir="2700000" algn="tl" rotWithShape="0">
                    <a:schemeClr val="dk1">
                      <a:alpha val="40000"/>
                    </a:schemeClr>
                  </a:outerShdw>
                </a:effectLst>
                <a:latin typeface="Century" panose="02040604050505020304" pitchFamily="18" charset="0"/>
              </a:rPr>
              <a:t>AZORES NATURA – LIFE 17 IPE/PT 0010</a:t>
            </a:r>
            <a:endParaRPr lang="pt-PT" sz="1800" b="1" dirty="0">
              <a:ln w="0"/>
              <a:solidFill>
                <a:schemeClr val="tx1"/>
              </a:solidFill>
              <a:effectLst>
                <a:outerShdw blurRad="38100" dist="19050" dir="2700000" algn="tl" rotWithShape="0">
                  <a:schemeClr val="dk1">
                    <a:alpha val="40000"/>
                  </a:schemeClr>
                </a:outerShdw>
              </a:effectLst>
              <a:latin typeface="Century" panose="02040604050505020304" pitchFamily="18" charset="0"/>
            </a:endParaRPr>
          </a:p>
        </p:txBody>
      </p:sp>
      <p:cxnSp>
        <p:nvCxnSpPr>
          <p:cNvPr id="5" name="Conexão recta 4"/>
          <p:cNvCxnSpPr/>
          <p:nvPr/>
        </p:nvCxnSpPr>
        <p:spPr>
          <a:xfrm>
            <a:off x="259" y="6021288"/>
            <a:ext cx="9144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http://www.azores.gov.pt/NR/rdonlyres/88A32A89-2561-4C22-A82F-530640C510A2/755875/Logo_P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542" y="6093296"/>
            <a:ext cx="795202" cy="742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azores.gov.pt/NR/rdonlyres/A1197A03-23BB-40F6-AA68-6C3FEC711B55/335484/LogotipoGovernodosAore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263241"/>
            <a:ext cx="1393737" cy="4274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uroparc.org/communication-skills/images/2.1%20N20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3828" y="6093296"/>
            <a:ext cx="850020" cy="704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nyh.org/wp-content/uploads/2015/01/LIF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8974" y="6165304"/>
            <a:ext cx="934994" cy="621876"/>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5849025" y="6136285"/>
            <a:ext cx="3219151" cy="615553"/>
          </a:xfrm>
          <a:prstGeom prst="rect">
            <a:avLst/>
          </a:prstGeom>
          <a:noFill/>
        </p:spPr>
        <p:txBody>
          <a:bodyPr wrap="none" rtlCol="0">
            <a:spAutoFit/>
          </a:bodyPr>
          <a:lstStyle/>
          <a:p>
            <a:r>
              <a:rPr lang="pt-BR" sz="1100" b="1" dirty="0">
                <a:latin typeface="Century" panose="02040604050505020304" pitchFamily="18" charset="0"/>
              </a:rPr>
              <a:t>Evento de Encerramento do Projeto de </a:t>
            </a:r>
            <a:endParaRPr lang="pt-BR" sz="1100" b="1" dirty="0" smtClean="0">
              <a:latin typeface="Century" panose="02040604050505020304" pitchFamily="18" charset="0"/>
            </a:endParaRPr>
          </a:p>
          <a:p>
            <a:r>
              <a:rPr lang="pt-BR" sz="1100" b="1" dirty="0" smtClean="0">
                <a:latin typeface="Century" panose="02040604050505020304" pitchFamily="18" charset="0"/>
              </a:rPr>
              <a:t>Capacitação </a:t>
            </a:r>
            <a:r>
              <a:rPr lang="pt-BR" sz="1100" b="1" dirty="0">
                <a:latin typeface="Century" panose="02040604050505020304" pitchFamily="18" charset="0"/>
              </a:rPr>
              <a:t>Nacional </a:t>
            </a:r>
            <a:r>
              <a:rPr lang="pt-BR" sz="1100" b="1" dirty="0" smtClean="0">
                <a:latin typeface="Century" panose="02040604050505020304" pitchFamily="18" charset="0"/>
              </a:rPr>
              <a:t>LIFE14 </a:t>
            </a:r>
            <a:r>
              <a:rPr lang="pt-BR" sz="1100" b="1" dirty="0">
                <a:latin typeface="Century" panose="02040604050505020304" pitchFamily="18" charset="0"/>
              </a:rPr>
              <a:t>CAP/PT/000004</a:t>
            </a:r>
            <a:endParaRPr lang="pt-PT" sz="900" dirty="0" smtClean="0">
              <a:latin typeface="Century" panose="02040604050505020304" pitchFamily="18" charset="0"/>
            </a:endParaRPr>
          </a:p>
          <a:p>
            <a:r>
              <a:rPr lang="pt-PT" sz="1200" dirty="0" err="1" smtClean="0">
                <a:latin typeface="+mj-lt"/>
              </a:rPr>
              <a:t>Lisbon</a:t>
            </a:r>
            <a:r>
              <a:rPr lang="pt-PT" sz="1200" dirty="0" smtClean="0">
                <a:latin typeface="+mj-lt"/>
              </a:rPr>
              <a:t>, </a:t>
            </a:r>
            <a:r>
              <a:rPr lang="pt-PT" sz="1200" dirty="0" err="1" smtClean="0">
                <a:latin typeface="+mj-lt"/>
              </a:rPr>
              <a:t>December</a:t>
            </a:r>
            <a:r>
              <a:rPr lang="pt-PT" sz="1200" dirty="0" smtClean="0">
                <a:latin typeface="+mj-lt"/>
              </a:rPr>
              <a:t> 6</a:t>
            </a:r>
            <a:r>
              <a:rPr lang="pt-PT" sz="1200" baseline="30000" dirty="0" smtClean="0">
                <a:latin typeface="+mj-lt"/>
              </a:rPr>
              <a:t>th</a:t>
            </a:r>
            <a:r>
              <a:rPr lang="pt-PT" sz="1200" dirty="0" smtClean="0">
                <a:latin typeface="+mj-lt"/>
              </a:rPr>
              <a:t> </a:t>
            </a:r>
            <a:r>
              <a:rPr lang="pt-PT" sz="1200" dirty="0" err="1" smtClean="0">
                <a:latin typeface="+mj-lt"/>
              </a:rPr>
              <a:t>and</a:t>
            </a:r>
            <a:r>
              <a:rPr lang="pt-PT" sz="1200" dirty="0" smtClean="0">
                <a:latin typeface="+mj-lt"/>
              </a:rPr>
              <a:t> 7</a:t>
            </a:r>
            <a:r>
              <a:rPr lang="pt-PT" sz="1200" baseline="30000" dirty="0" smtClean="0">
                <a:latin typeface="+mj-lt"/>
              </a:rPr>
              <a:t>th</a:t>
            </a:r>
            <a:r>
              <a:rPr lang="pt-PT" sz="1200" dirty="0" smtClean="0">
                <a:latin typeface="+mj-lt"/>
              </a:rPr>
              <a:t> </a:t>
            </a:r>
            <a:r>
              <a:rPr lang="pt-PT" sz="1200" dirty="0" err="1" smtClean="0">
                <a:latin typeface="+mj-lt"/>
              </a:rPr>
              <a:t>of</a:t>
            </a:r>
            <a:r>
              <a:rPr lang="pt-PT" sz="1200" dirty="0" smtClean="0">
                <a:latin typeface="+mj-lt"/>
              </a:rPr>
              <a:t> 2018</a:t>
            </a:r>
            <a:endParaRPr lang="pt-PT" sz="1200" dirty="0">
              <a:latin typeface="+mj-lt"/>
            </a:endParaRPr>
          </a:p>
        </p:txBody>
      </p:sp>
      <p:sp>
        <p:nvSpPr>
          <p:cNvPr id="4" name="Rectangle 1"/>
          <p:cNvSpPr>
            <a:spLocks noChangeArrowheads="1"/>
          </p:cNvSpPr>
          <p:nvPr/>
        </p:nvSpPr>
        <p:spPr bwMode="auto">
          <a:xfrm>
            <a:off x="0" y="0"/>
            <a:ext cx="0" cy="0"/>
          </a:xfrm>
          <a:prstGeom prst="rect">
            <a:avLst/>
          </a:prstGeom>
          <a:solidFill>
            <a:srgbClr val="47C96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501" rIns="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PT" altLang="pt-PT" sz="1800" b="0" i="0" u="none" strike="noStrike" cap="none" normalizeH="0" baseline="0" smtClean="0">
                <a:ln>
                  <a:noFill/>
                </a:ln>
                <a:solidFill>
                  <a:schemeClr val="tx1"/>
                </a:solidFill>
                <a:effectLst/>
                <a:latin typeface="Arial" pitchFamily="34" charset="0"/>
                <a:cs typeface="Arial" pitchFamily="34" charset="0"/>
                <a:hlinkClick r:id="rId9" tooltip="Início"/>
              </a:rPr>
              <a:t>  </a:t>
            </a:r>
            <a:r>
              <a:rPr kumimoji="0" lang="pt-PT" altLang="pt-PT" sz="7200" b="0" i="0" u="none" strike="noStrike" cap="none" normalizeH="0" baseline="0" smtClean="0">
                <a:ln>
                  <a:noFill/>
                </a:ln>
                <a:solidFill>
                  <a:schemeClr val="tx1"/>
                </a:solidFill>
                <a:effectLst/>
                <a:latin typeface="Arial" pitchFamily="34" charset="0"/>
                <a:cs typeface="Arial" pitchFamily="34" charset="0"/>
              </a:rPr>
              <a:t> </a:t>
            </a:r>
            <a:r>
              <a:rPr kumimoji="0" lang="pt-PT" altLang="pt-PT" sz="1800" b="0" i="0" u="none" strike="noStrike" cap="none" normalizeH="0" baseline="0" smtClean="0">
                <a:ln>
                  <a:noFill/>
                </a:ln>
                <a:solidFill>
                  <a:schemeClr val="tx1"/>
                </a:solidFill>
                <a:effectLst/>
                <a:latin typeface="Arial" pitchFamily="34" charset="0"/>
                <a:cs typeface="Arial" pitchFamily="34" charset="0"/>
              </a:rPr>
              <a:t>                                                            </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PT" b="0" i="0" u="none" strike="noStrike" cap="none" normalizeH="0" baseline="0" smtClean="0">
                <a:ln>
                  <a:noFill/>
                </a:ln>
                <a:solidFill>
                  <a:srgbClr val="404A54"/>
                </a:solidFill>
                <a:effectLst/>
                <a:latin typeface="Open Sans"/>
                <a:cs typeface="Arial" pitchFamily="34" charset="0"/>
                <a:hlinkClick r:id="rId9" tooltip="Início"/>
              </a:rPr>
              <a:t>Universidade dos Açores</a:t>
            </a:r>
            <a:endParaRPr kumimoji="0" lang="pt-PT" altLang="pt-PT" b="0" i="0" u="none" strike="noStrike" cap="none" normalizeH="0" baseline="0" smtClean="0">
              <a:ln>
                <a:noFill/>
              </a:ln>
              <a:solidFill>
                <a:srgbClr val="404A54"/>
              </a:solidFill>
              <a:effectLst/>
              <a:latin typeface="Open Sans"/>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Char char="•"/>
              <a:tabLst/>
            </a:pPr>
            <a:r>
              <a:rPr kumimoji="0" lang="pt-PT" altLang="pt-PT" sz="800" b="0" i="0" u="none" strike="noStrike" cap="none" normalizeH="0" baseline="0" smtClean="0">
                <a:ln>
                  <a:noFill/>
                </a:ln>
                <a:solidFill>
                  <a:srgbClr val="353434"/>
                </a:solidFill>
                <a:effectLst/>
                <a:latin typeface="Arial" pitchFamily="34" charset="0"/>
                <a:cs typeface="Arial" pitchFamily="34" charset="0"/>
                <a:hlinkClick r:id="rId9"/>
              </a:rPr>
              <a:t>  </a:t>
            </a:r>
            <a:r>
              <a:rPr kumimoji="0" lang="pt-PT" altLang="pt-PT" sz="900" b="0" i="0" u="none" strike="noStrike" cap="none" normalizeH="0" baseline="0" smtClean="0">
                <a:ln>
                  <a:noFill/>
                </a:ln>
                <a:solidFill>
                  <a:srgbClr val="353434"/>
                </a:solidFill>
                <a:effectLst/>
                <a:latin typeface="Arial" pitchFamily="34" charset="0"/>
                <a:cs typeface="Arial" pitchFamily="34" charset="0"/>
              </a:rPr>
              <a:t> </a:t>
            </a:r>
            <a:r>
              <a:rPr kumimoji="0" lang="pt-PT" altLang="pt-PT" sz="800" b="0" i="0" u="none" strike="noStrike" cap="none" normalizeH="0" baseline="0" smtClean="0">
                <a:ln>
                  <a:noFill/>
                </a:ln>
                <a:solidFill>
                  <a:srgbClr val="353434"/>
                </a:solidFill>
                <a:effectLst/>
                <a:latin typeface="Arial" pitchFamily="34" charset="0"/>
                <a:cs typeface="Arial" pitchFamily="34" charset="0"/>
              </a:rPr>
              <a:t>    </a:t>
            </a:r>
            <a:endParaRPr kumimoji="0" lang="pt-PT" altLang="pt-PT"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PT" sz="1800" b="0" i="0" u="none" strike="noStrike" cap="none" normalizeH="0" baseline="0" smtClean="0">
              <a:ln>
                <a:noFill/>
              </a:ln>
              <a:solidFill>
                <a:srgbClr val="353434"/>
              </a:solidFill>
              <a:effectLst/>
              <a:latin typeface="Arial" pitchFamily="34" charset="0"/>
              <a:cs typeface="Arial" pitchFamily="34" charset="0"/>
            </a:endParaRPr>
          </a:p>
        </p:txBody>
      </p:sp>
      <p:pic>
        <p:nvPicPr>
          <p:cNvPr id="1026" name="Picture 2" descr="Início">
            <a:hlinkClick r:id="rId9" tooltip="Início"/>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6500" y="25253950"/>
            <a:ext cx="390525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esquisa">
            <a:hlinkClick r:id="rId9"/>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9375" y="-256667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14149" y="5759678"/>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803301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088"/>
            <a:ext cx="9171570" cy="6093296"/>
          </a:xfrm>
          <a:prstGeom prst="rect">
            <a:avLst/>
          </a:prstGeom>
        </p:spPr>
      </p:pic>
      <p:graphicFrame>
        <p:nvGraphicFramePr>
          <p:cNvPr id="11" name="Marcador de Posição de Conteúdo 3"/>
          <p:cNvGraphicFramePr>
            <a:graphicFrameLocks noGrp="1"/>
          </p:cNvGraphicFramePr>
          <p:nvPr>
            <p:ph idx="1"/>
            <p:extLst>
              <p:ext uri="{D42A27DB-BD31-4B8C-83A1-F6EECF244321}">
                <p14:modId xmlns:p14="http://schemas.microsoft.com/office/powerpoint/2010/main" val="2039779096"/>
              </p:ext>
            </p:extLst>
          </p:nvPr>
        </p:nvGraphicFramePr>
        <p:xfrm>
          <a:off x="251520" y="1196752"/>
          <a:ext cx="8723312" cy="474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Beneficiaries</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
        <p:nvSpPr>
          <p:cNvPr id="5" name="CaixaDeTexto 4"/>
          <p:cNvSpPr txBox="1"/>
          <p:nvPr/>
        </p:nvSpPr>
        <p:spPr>
          <a:xfrm>
            <a:off x="23982" y="6479758"/>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42418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971600" y="1236259"/>
          <a:ext cx="6768753" cy="949960"/>
        </p:xfrm>
        <a:graphic>
          <a:graphicData uri="http://schemas.openxmlformats.org/drawingml/2006/table">
            <a:tbl>
              <a:tblPr firstRow="1" bandRow="1">
                <a:tableStyleId>{5C22544A-7EE6-4342-B048-85BDC9FD1C3A}</a:tableStyleId>
              </a:tblPr>
              <a:tblGrid>
                <a:gridCol w="2256251">
                  <a:extLst>
                    <a:ext uri="{9D8B030D-6E8A-4147-A177-3AD203B41FA5}">
                      <a16:colId xmlns:a16="http://schemas.microsoft.com/office/drawing/2014/main" val="1230890069"/>
                    </a:ext>
                  </a:extLst>
                </a:gridCol>
                <a:gridCol w="2256251">
                  <a:extLst>
                    <a:ext uri="{9D8B030D-6E8A-4147-A177-3AD203B41FA5}">
                      <a16:colId xmlns:a16="http://schemas.microsoft.com/office/drawing/2014/main" val="4242696676"/>
                    </a:ext>
                  </a:extLst>
                </a:gridCol>
                <a:gridCol w="2256251">
                  <a:extLst>
                    <a:ext uri="{9D8B030D-6E8A-4147-A177-3AD203B41FA5}">
                      <a16:colId xmlns:a16="http://schemas.microsoft.com/office/drawing/2014/main" val="47992000"/>
                    </a:ext>
                  </a:extLst>
                </a:gridCol>
              </a:tblGrid>
              <a:tr h="370840">
                <a:tc>
                  <a:txBody>
                    <a:bodyPr/>
                    <a:lstStyle/>
                    <a:p>
                      <a:pPr algn="ctr"/>
                      <a:r>
                        <a:rPr lang="pt-PT" sz="1600" dirty="0" smtClean="0">
                          <a:solidFill>
                            <a:schemeClr val="tx1">
                              <a:lumMod val="95000"/>
                              <a:lumOff val="5000"/>
                            </a:schemeClr>
                          </a:solidFill>
                          <a:latin typeface="Century" panose="02040604050505020304" pitchFamily="18" charset="0"/>
                        </a:rPr>
                        <a:t>Total</a:t>
                      </a:r>
                      <a:r>
                        <a:rPr lang="pt-PT" sz="1600" baseline="0" dirty="0" smtClean="0">
                          <a:solidFill>
                            <a:schemeClr val="tx1">
                              <a:lumMod val="95000"/>
                              <a:lumOff val="5000"/>
                            </a:schemeClr>
                          </a:solidFill>
                          <a:latin typeface="Century" panose="02040604050505020304" pitchFamily="18" charset="0"/>
                        </a:rPr>
                        <a:t> Budget</a:t>
                      </a:r>
                      <a:endParaRPr lang="en-US" sz="1600" dirty="0">
                        <a:solidFill>
                          <a:schemeClr val="tx1">
                            <a:lumMod val="95000"/>
                            <a:lumOff val="5000"/>
                          </a:schemeClr>
                        </a:solidFill>
                        <a:latin typeface="Century" panose="02040604050505020304" pitchFamily="18" charset="0"/>
                      </a:endParaRPr>
                    </a:p>
                  </a:txBody>
                  <a:tcPr>
                    <a:solidFill>
                      <a:schemeClr val="accent6">
                        <a:lumMod val="60000"/>
                        <a:lumOff val="40000"/>
                      </a:schemeClr>
                    </a:solidFill>
                  </a:tcPr>
                </a:tc>
                <a:tc>
                  <a:txBody>
                    <a:bodyPr/>
                    <a:lstStyle/>
                    <a:p>
                      <a:pPr algn="ctr"/>
                      <a:r>
                        <a:rPr lang="pt-PT" sz="1600" dirty="0" err="1" smtClean="0">
                          <a:solidFill>
                            <a:schemeClr val="tx1">
                              <a:lumMod val="95000"/>
                              <a:lumOff val="5000"/>
                            </a:schemeClr>
                          </a:solidFill>
                          <a:latin typeface="Century" panose="02040604050505020304" pitchFamily="18" charset="0"/>
                        </a:rPr>
                        <a:t>Beneficiaries</a:t>
                      </a:r>
                      <a:r>
                        <a:rPr lang="pt-PT" sz="1600" dirty="0" smtClean="0">
                          <a:solidFill>
                            <a:schemeClr val="tx1">
                              <a:lumMod val="95000"/>
                              <a:lumOff val="5000"/>
                            </a:schemeClr>
                          </a:solidFill>
                          <a:latin typeface="Century" panose="02040604050505020304" pitchFamily="18" charset="0"/>
                        </a:rPr>
                        <a:t> </a:t>
                      </a:r>
                      <a:r>
                        <a:rPr lang="pt-PT" sz="1600" dirty="0" err="1" smtClean="0">
                          <a:solidFill>
                            <a:schemeClr val="tx1">
                              <a:lumMod val="95000"/>
                              <a:lumOff val="5000"/>
                            </a:schemeClr>
                          </a:solidFill>
                          <a:latin typeface="Century" panose="02040604050505020304" pitchFamily="18" charset="0"/>
                        </a:rPr>
                        <a:t>contribution</a:t>
                      </a:r>
                      <a:endParaRPr lang="en-US" sz="1600" dirty="0">
                        <a:solidFill>
                          <a:schemeClr val="tx1">
                            <a:lumMod val="95000"/>
                            <a:lumOff val="5000"/>
                          </a:schemeClr>
                        </a:solidFill>
                        <a:latin typeface="Century" panose="02040604050505020304" pitchFamily="18" charset="0"/>
                      </a:endParaRPr>
                    </a:p>
                  </a:txBody>
                  <a:tcPr>
                    <a:solidFill>
                      <a:schemeClr val="accent6">
                        <a:lumMod val="60000"/>
                        <a:lumOff val="40000"/>
                      </a:schemeClr>
                    </a:solidFill>
                  </a:tcPr>
                </a:tc>
                <a:tc>
                  <a:txBody>
                    <a:bodyPr/>
                    <a:lstStyle/>
                    <a:p>
                      <a:pPr algn="ctr"/>
                      <a:r>
                        <a:rPr lang="pt-PT" sz="1600" dirty="0" smtClean="0">
                          <a:solidFill>
                            <a:schemeClr val="tx1">
                              <a:lumMod val="95000"/>
                              <a:lumOff val="5000"/>
                            </a:schemeClr>
                          </a:solidFill>
                          <a:latin typeface="Century" panose="02040604050505020304" pitchFamily="18" charset="0"/>
                        </a:rPr>
                        <a:t>EU </a:t>
                      </a:r>
                      <a:r>
                        <a:rPr lang="pt-PT" sz="1600" dirty="0" err="1" smtClean="0">
                          <a:solidFill>
                            <a:schemeClr val="tx1">
                              <a:lumMod val="95000"/>
                              <a:lumOff val="5000"/>
                            </a:schemeClr>
                          </a:solidFill>
                          <a:latin typeface="Century" panose="02040604050505020304" pitchFamily="18" charset="0"/>
                        </a:rPr>
                        <a:t>Contribution</a:t>
                      </a:r>
                      <a:endParaRPr lang="en-US" sz="1600" dirty="0">
                        <a:solidFill>
                          <a:schemeClr val="tx1">
                            <a:lumMod val="95000"/>
                            <a:lumOff val="5000"/>
                          </a:schemeClr>
                        </a:solidFill>
                        <a:latin typeface="Century" panose="02040604050505020304" pitchFamily="18" charset="0"/>
                      </a:endParaRPr>
                    </a:p>
                  </a:txBody>
                  <a:tcPr>
                    <a:solidFill>
                      <a:schemeClr val="accent6">
                        <a:lumMod val="60000"/>
                        <a:lumOff val="40000"/>
                      </a:schemeClr>
                    </a:solidFill>
                  </a:tcPr>
                </a:tc>
                <a:extLst>
                  <a:ext uri="{0D108BD9-81ED-4DB2-BD59-A6C34878D82A}">
                    <a16:rowId xmlns:a16="http://schemas.microsoft.com/office/drawing/2014/main" val="3477339808"/>
                  </a:ext>
                </a:extLst>
              </a:tr>
              <a:tr h="370840">
                <a:tc>
                  <a:txBody>
                    <a:bodyPr/>
                    <a:lstStyle/>
                    <a:p>
                      <a:r>
                        <a:rPr lang="pt-PT" sz="1600" b="1" dirty="0" smtClean="0">
                          <a:latin typeface="Century" panose="02040604050505020304" pitchFamily="18" charset="0"/>
                        </a:rPr>
                        <a:t>19 087 522€</a:t>
                      </a:r>
                      <a:endParaRPr lang="en-US" sz="1600" b="1" dirty="0">
                        <a:latin typeface="Century" panose="02040604050505020304" pitchFamily="18" charset="0"/>
                      </a:endParaRPr>
                    </a:p>
                  </a:txBody>
                  <a:tcPr>
                    <a:solidFill>
                      <a:schemeClr val="accent6">
                        <a:lumMod val="20000"/>
                        <a:lumOff val="80000"/>
                      </a:schemeClr>
                    </a:solidFill>
                  </a:tcPr>
                </a:tc>
                <a:tc>
                  <a:txBody>
                    <a:bodyPr/>
                    <a:lstStyle/>
                    <a:p>
                      <a:r>
                        <a:rPr lang="pt-PT" sz="1600" b="0" dirty="0" smtClean="0">
                          <a:latin typeface="Century" panose="02040604050505020304" pitchFamily="18" charset="0"/>
                        </a:rPr>
                        <a:t>7 635 009€</a:t>
                      </a:r>
                      <a:endParaRPr lang="en-US" sz="1600" b="0" dirty="0">
                        <a:latin typeface="Century" panose="02040604050505020304" pitchFamily="18" charset="0"/>
                      </a:endParaRPr>
                    </a:p>
                  </a:txBody>
                  <a:tcP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pt-PT" sz="1600" b="0" dirty="0" smtClean="0">
                          <a:latin typeface="Century" panose="02040604050505020304" pitchFamily="18" charset="0"/>
                        </a:rPr>
                        <a:t>11 452 513€</a:t>
                      </a:r>
                      <a:endParaRPr lang="en-US" sz="1600" b="0" dirty="0" smtClean="0">
                        <a:latin typeface="Century" panose="02040604050505020304" pitchFamily="18" charset="0"/>
                      </a:endParaRPr>
                    </a:p>
                  </a:txBody>
                  <a:tcPr>
                    <a:solidFill>
                      <a:schemeClr val="accent6">
                        <a:lumMod val="20000"/>
                        <a:lumOff val="80000"/>
                      </a:schemeClr>
                    </a:solidFill>
                  </a:tcPr>
                </a:tc>
                <a:extLst>
                  <a:ext uri="{0D108BD9-81ED-4DB2-BD59-A6C34878D82A}">
                    <a16:rowId xmlns:a16="http://schemas.microsoft.com/office/drawing/2014/main" val="21597273"/>
                  </a:ext>
                </a:extLst>
              </a:tr>
            </a:tbl>
          </a:graphicData>
        </a:graphic>
      </p:graphicFrame>
      <p:graphicFrame>
        <p:nvGraphicFramePr>
          <p:cNvPr id="9" name="Gráfico 8"/>
          <p:cNvGraphicFramePr>
            <a:graphicFrameLocks/>
          </p:cNvGraphicFramePr>
          <p:nvPr>
            <p:extLst>
              <p:ext uri="{D42A27DB-BD31-4B8C-83A1-F6EECF244321}">
                <p14:modId xmlns:p14="http://schemas.microsoft.com/office/powerpoint/2010/main" val="2950604061"/>
              </p:ext>
            </p:extLst>
          </p:nvPr>
        </p:nvGraphicFramePr>
        <p:xfrm>
          <a:off x="755576" y="2419970"/>
          <a:ext cx="7128792" cy="4438030"/>
        </p:xfrm>
        <a:graphic>
          <a:graphicData uri="http://schemas.openxmlformats.org/drawingml/2006/chart">
            <c:chart xmlns:c="http://schemas.openxmlformats.org/drawingml/2006/chart" xmlns:r="http://schemas.openxmlformats.org/officeDocument/2006/relationships" r:id="rId2"/>
          </a:graphicData>
        </a:graphic>
      </p:graphicFrame>
      <p:sp>
        <p:nvSpPr>
          <p:cNvPr id="7" name="Título 3"/>
          <p:cNvSpPr txBox="1">
            <a:spLocks/>
          </p:cNvSpPr>
          <p:nvPr/>
        </p:nvSpPr>
        <p:spPr>
          <a:xfrm>
            <a:off x="107504" y="-357625"/>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BUDGET per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Beneficiary</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1185319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5" y="676864"/>
            <a:ext cx="9303786" cy="6181136"/>
          </a:xfrm>
          <a:prstGeom prst="rect">
            <a:avLst/>
          </a:prstGeom>
        </p:spPr>
      </p:pic>
      <p:sp>
        <p:nvSpPr>
          <p:cNvPr id="7" name="Retângulo 6"/>
          <p:cNvSpPr/>
          <p:nvPr/>
        </p:nvSpPr>
        <p:spPr>
          <a:xfrm>
            <a:off x="-43506" y="1268760"/>
            <a:ext cx="9296025" cy="5481498"/>
          </a:xfrm>
          <a:prstGeom prst="rect">
            <a:avLst/>
          </a:prstGeom>
          <a:solidFill>
            <a:schemeClr val="bg1">
              <a:lumMod val="8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ixaDeTexto 4"/>
          <p:cNvSpPr txBox="1"/>
          <p:nvPr/>
        </p:nvSpPr>
        <p:spPr>
          <a:xfrm>
            <a:off x="3491880" y="3356992"/>
            <a:ext cx="1944216" cy="646331"/>
          </a:xfrm>
          <a:prstGeom prst="rect">
            <a:avLst/>
          </a:prstGeom>
          <a:solidFill>
            <a:schemeClr val="accent6">
              <a:lumMod val="75000"/>
            </a:schemeClr>
          </a:solidFill>
        </p:spPr>
        <p:txBody>
          <a:bodyPr wrap="square" rtlCol="0">
            <a:spAutoFit/>
          </a:bodyPr>
          <a:lstStyle/>
          <a:p>
            <a:pPr algn="ctr"/>
            <a:r>
              <a:rPr lang="pt-PT" b="1" dirty="0" smtClean="0"/>
              <a:t>LIFE IP </a:t>
            </a:r>
            <a:r>
              <a:rPr lang="pt-PT" b="1" dirty="0" err="1" smtClean="0"/>
              <a:t>Azores</a:t>
            </a:r>
            <a:r>
              <a:rPr lang="pt-PT" b="1" dirty="0" smtClean="0"/>
              <a:t> Natura</a:t>
            </a:r>
            <a:endParaRPr lang="en-US" b="1" dirty="0"/>
          </a:p>
        </p:txBody>
      </p:sp>
      <p:sp>
        <p:nvSpPr>
          <p:cNvPr id="6" name="CaixaDeTexto 5"/>
          <p:cNvSpPr txBox="1"/>
          <p:nvPr/>
        </p:nvSpPr>
        <p:spPr>
          <a:xfrm>
            <a:off x="7631832" y="3332005"/>
            <a:ext cx="1512168" cy="923330"/>
          </a:xfrm>
          <a:prstGeom prst="rect">
            <a:avLst/>
          </a:prstGeom>
          <a:solidFill>
            <a:schemeClr val="bg2">
              <a:lumMod val="90000"/>
            </a:schemeClr>
          </a:solidFill>
        </p:spPr>
        <p:txBody>
          <a:bodyPr wrap="square" rtlCol="0">
            <a:spAutoFit/>
          </a:bodyPr>
          <a:lstStyle/>
          <a:p>
            <a:pPr algn="ctr"/>
            <a:r>
              <a:rPr lang="pt-PT" dirty="0" err="1" smtClean="0"/>
              <a:t>Scientific</a:t>
            </a:r>
            <a:r>
              <a:rPr lang="pt-PT" dirty="0" smtClean="0"/>
              <a:t> Experts </a:t>
            </a:r>
            <a:r>
              <a:rPr lang="pt-PT" dirty="0" err="1" smtClean="0"/>
              <a:t>and</a:t>
            </a:r>
            <a:r>
              <a:rPr lang="pt-PT" dirty="0" smtClean="0"/>
              <a:t> </a:t>
            </a:r>
            <a:r>
              <a:rPr lang="pt-PT" dirty="0" err="1" smtClean="0"/>
              <a:t>organisation</a:t>
            </a:r>
            <a:endParaRPr lang="pt-PT" dirty="0" smtClean="0"/>
          </a:p>
        </p:txBody>
      </p:sp>
      <p:sp>
        <p:nvSpPr>
          <p:cNvPr id="8" name="CaixaDeTexto 7"/>
          <p:cNvSpPr txBox="1"/>
          <p:nvPr/>
        </p:nvSpPr>
        <p:spPr>
          <a:xfrm>
            <a:off x="7524328" y="5443617"/>
            <a:ext cx="1368152" cy="646331"/>
          </a:xfrm>
          <a:prstGeom prst="rect">
            <a:avLst/>
          </a:prstGeom>
          <a:solidFill>
            <a:schemeClr val="bg2">
              <a:lumMod val="90000"/>
            </a:schemeClr>
          </a:solidFill>
        </p:spPr>
        <p:txBody>
          <a:bodyPr wrap="square" rtlCol="0">
            <a:spAutoFit/>
          </a:bodyPr>
          <a:lstStyle/>
          <a:p>
            <a:pPr algn="ctr"/>
            <a:r>
              <a:rPr lang="pt-PT" dirty="0" smtClean="0"/>
              <a:t>Local </a:t>
            </a:r>
            <a:r>
              <a:rPr lang="pt-PT" dirty="0" err="1" smtClean="0"/>
              <a:t>authorities</a:t>
            </a:r>
            <a:endParaRPr lang="pt-PT" dirty="0" smtClean="0"/>
          </a:p>
        </p:txBody>
      </p:sp>
      <p:sp>
        <p:nvSpPr>
          <p:cNvPr id="9" name="CaixaDeTexto 8"/>
          <p:cNvSpPr txBox="1"/>
          <p:nvPr/>
        </p:nvSpPr>
        <p:spPr>
          <a:xfrm>
            <a:off x="90084" y="4003322"/>
            <a:ext cx="1728192" cy="646331"/>
          </a:xfrm>
          <a:prstGeom prst="rect">
            <a:avLst/>
          </a:prstGeom>
          <a:solidFill>
            <a:schemeClr val="bg2">
              <a:lumMod val="90000"/>
            </a:schemeClr>
          </a:solidFill>
        </p:spPr>
        <p:txBody>
          <a:bodyPr wrap="square" rtlCol="0">
            <a:spAutoFit/>
          </a:bodyPr>
          <a:lstStyle/>
          <a:p>
            <a:pPr algn="ctr"/>
            <a:r>
              <a:rPr lang="pt-PT" dirty="0" err="1" smtClean="0"/>
              <a:t>Sea</a:t>
            </a:r>
            <a:r>
              <a:rPr lang="pt-PT" dirty="0" smtClean="0"/>
              <a:t> </a:t>
            </a:r>
            <a:r>
              <a:rPr lang="pt-PT" dirty="0" err="1" smtClean="0"/>
              <a:t>users</a:t>
            </a:r>
            <a:r>
              <a:rPr lang="pt-PT" dirty="0" smtClean="0"/>
              <a:t> </a:t>
            </a:r>
            <a:r>
              <a:rPr lang="pt-PT" dirty="0" err="1" smtClean="0"/>
              <a:t>representatives</a:t>
            </a:r>
            <a:endParaRPr lang="pt-PT" dirty="0" smtClean="0"/>
          </a:p>
        </p:txBody>
      </p:sp>
      <p:sp>
        <p:nvSpPr>
          <p:cNvPr id="10" name="CaixaDeTexto 9"/>
          <p:cNvSpPr txBox="1"/>
          <p:nvPr/>
        </p:nvSpPr>
        <p:spPr>
          <a:xfrm>
            <a:off x="3635896" y="5549929"/>
            <a:ext cx="1728192" cy="1200329"/>
          </a:xfrm>
          <a:prstGeom prst="rect">
            <a:avLst/>
          </a:prstGeom>
          <a:solidFill>
            <a:schemeClr val="bg2">
              <a:lumMod val="90000"/>
            </a:schemeClr>
          </a:solidFill>
        </p:spPr>
        <p:txBody>
          <a:bodyPr wrap="square" rtlCol="0">
            <a:spAutoFit/>
          </a:bodyPr>
          <a:lstStyle/>
          <a:p>
            <a:pPr algn="ctr"/>
            <a:r>
              <a:rPr lang="pt-PT" dirty="0" smtClean="0"/>
              <a:t>Land </a:t>
            </a:r>
            <a:r>
              <a:rPr lang="pt-PT" dirty="0" err="1" smtClean="0"/>
              <a:t>users</a:t>
            </a:r>
            <a:r>
              <a:rPr lang="pt-PT" dirty="0" smtClean="0"/>
              <a:t> </a:t>
            </a:r>
            <a:r>
              <a:rPr lang="pt-PT" dirty="0" err="1" smtClean="0"/>
              <a:t>representatives</a:t>
            </a:r>
            <a:r>
              <a:rPr lang="pt-PT" dirty="0" smtClean="0"/>
              <a:t> </a:t>
            </a:r>
          </a:p>
          <a:p>
            <a:pPr algn="ctr"/>
            <a:r>
              <a:rPr lang="pt-PT" dirty="0" err="1" smtClean="0"/>
              <a:t>and</a:t>
            </a:r>
            <a:r>
              <a:rPr lang="pt-PT" dirty="0" smtClean="0"/>
              <a:t> site managers</a:t>
            </a:r>
          </a:p>
        </p:txBody>
      </p:sp>
      <p:sp>
        <p:nvSpPr>
          <p:cNvPr id="11" name="CaixaDeTexto 10"/>
          <p:cNvSpPr txBox="1"/>
          <p:nvPr/>
        </p:nvSpPr>
        <p:spPr>
          <a:xfrm>
            <a:off x="1187624" y="1700808"/>
            <a:ext cx="1728192" cy="646331"/>
          </a:xfrm>
          <a:prstGeom prst="rect">
            <a:avLst/>
          </a:prstGeom>
          <a:solidFill>
            <a:schemeClr val="bg2">
              <a:lumMod val="90000"/>
            </a:schemeClr>
          </a:solidFill>
        </p:spPr>
        <p:txBody>
          <a:bodyPr wrap="square" rtlCol="0">
            <a:spAutoFit/>
          </a:bodyPr>
          <a:lstStyle/>
          <a:p>
            <a:pPr algn="ctr"/>
            <a:r>
              <a:rPr lang="pt-PT" dirty="0" err="1" smtClean="0"/>
              <a:t>European</a:t>
            </a:r>
            <a:r>
              <a:rPr lang="pt-PT" dirty="0" smtClean="0"/>
              <a:t> </a:t>
            </a:r>
            <a:r>
              <a:rPr lang="pt-PT" dirty="0" err="1" smtClean="0"/>
              <a:t>Commision</a:t>
            </a:r>
            <a:endParaRPr lang="pt-PT" dirty="0" smtClean="0"/>
          </a:p>
        </p:txBody>
      </p:sp>
      <p:cxnSp>
        <p:nvCxnSpPr>
          <p:cNvPr id="12" name="Conexão curva 11"/>
          <p:cNvCxnSpPr>
            <a:stCxn id="11" idx="2"/>
          </p:cNvCxnSpPr>
          <p:nvPr/>
        </p:nvCxnSpPr>
        <p:spPr>
          <a:xfrm rot="16200000" flipH="1">
            <a:off x="2518902" y="1879957"/>
            <a:ext cx="1009853" cy="1944216"/>
          </a:xfrm>
          <a:prstGeom prst="curvedConnector2">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547664" y="2769314"/>
            <a:ext cx="2160240" cy="307777"/>
          </a:xfrm>
          <a:prstGeom prst="rect">
            <a:avLst/>
          </a:prstGeom>
          <a:noFill/>
        </p:spPr>
        <p:txBody>
          <a:bodyPr wrap="square" rtlCol="0">
            <a:spAutoFit/>
          </a:bodyPr>
          <a:lstStyle/>
          <a:p>
            <a:r>
              <a:rPr lang="pt-PT" sz="1400" b="1" dirty="0" smtClean="0">
                <a:solidFill>
                  <a:schemeClr val="tx1">
                    <a:lumMod val="85000"/>
                    <a:lumOff val="15000"/>
                  </a:schemeClr>
                </a:solidFill>
              </a:rPr>
              <a:t>Focal </a:t>
            </a:r>
            <a:r>
              <a:rPr lang="pt-PT" sz="1400" b="1" dirty="0" err="1" smtClean="0">
                <a:solidFill>
                  <a:schemeClr val="tx1">
                    <a:lumMod val="85000"/>
                    <a:lumOff val="15000"/>
                  </a:schemeClr>
                </a:solidFill>
              </a:rPr>
              <a:t>point</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Reporting</a:t>
            </a:r>
            <a:endParaRPr lang="en-US" sz="1400" b="1" dirty="0">
              <a:solidFill>
                <a:schemeClr val="tx1">
                  <a:lumMod val="85000"/>
                  <a:lumOff val="15000"/>
                </a:schemeClr>
              </a:solidFill>
            </a:endParaRPr>
          </a:p>
        </p:txBody>
      </p:sp>
      <p:sp>
        <p:nvSpPr>
          <p:cNvPr id="15" name="CaixaDeTexto 14"/>
          <p:cNvSpPr txBox="1"/>
          <p:nvPr/>
        </p:nvSpPr>
        <p:spPr>
          <a:xfrm>
            <a:off x="5364088" y="1609596"/>
            <a:ext cx="1728192" cy="646331"/>
          </a:xfrm>
          <a:prstGeom prst="rect">
            <a:avLst/>
          </a:prstGeom>
          <a:solidFill>
            <a:schemeClr val="bg2">
              <a:lumMod val="90000"/>
            </a:schemeClr>
          </a:solidFill>
        </p:spPr>
        <p:txBody>
          <a:bodyPr wrap="square" rtlCol="0">
            <a:spAutoFit/>
          </a:bodyPr>
          <a:lstStyle/>
          <a:p>
            <a:pPr algn="ctr"/>
            <a:r>
              <a:rPr lang="pt-PT" dirty="0" smtClean="0"/>
              <a:t>Regional </a:t>
            </a:r>
            <a:r>
              <a:rPr lang="pt-PT" dirty="0" err="1" smtClean="0"/>
              <a:t>Government</a:t>
            </a:r>
            <a:endParaRPr lang="pt-PT" dirty="0"/>
          </a:p>
        </p:txBody>
      </p:sp>
      <p:cxnSp>
        <p:nvCxnSpPr>
          <p:cNvPr id="17" name="Conexão curva 16"/>
          <p:cNvCxnSpPr>
            <a:stCxn id="15" idx="2"/>
          </p:cNvCxnSpPr>
          <p:nvPr/>
        </p:nvCxnSpPr>
        <p:spPr>
          <a:xfrm rot="5400000">
            <a:off x="4993577" y="2122384"/>
            <a:ext cx="1101064" cy="1368151"/>
          </a:xfrm>
          <a:prstGeom prst="curvedConnector2">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5076056" y="2623184"/>
            <a:ext cx="2160240" cy="523220"/>
          </a:xfrm>
          <a:prstGeom prst="rect">
            <a:avLst/>
          </a:prstGeom>
          <a:noFill/>
        </p:spPr>
        <p:txBody>
          <a:bodyPr wrap="square" rtlCol="0">
            <a:spAutoFit/>
          </a:bodyPr>
          <a:lstStyle/>
          <a:p>
            <a:r>
              <a:rPr lang="pt-PT" sz="1400" b="1" dirty="0" err="1" smtClean="0">
                <a:solidFill>
                  <a:schemeClr val="tx1">
                    <a:lumMod val="85000"/>
                    <a:lumOff val="15000"/>
                  </a:schemeClr>
                </a:solidFill>
              </a:rPr>
              <a:t>Policy</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coordination</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and</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implementation</a:t>
            </a:r>
            <a:endParaRPr lang="en-US" sz="1400" b="1" dirty="0">
              <a:solidFill>
                <a:schemeClr val="tx1">
                  <a:lumMod val="85000"/>
                  <a:lumOff val="15000"/>
                </a:schemeClr>
              </a:solidFill>
            </a:endParaRPr>
          </a:p>
        </p:txBody>
      </p:sp>
      <p:cxnSp>
        <p:nvCxnSpPr>
          <p:cNvPr id="20" name="Conexão curva 19"/>
          <p:cNvCxnSpPr>
            <a:stCxn id="5" idx="3"/>
            <a:endCxn id="6" idx="1"/>
          </p:cNvCxnSpPr>
          <p:nvPr/>
        </p:nvCxnSpPr>
        <p:spPr>
          <a:xfrm>
            <a:off x="5436096" y="3680158"/>
            <a:ext cx="2195736" cy="113512"/>
          </a:xfrm>
          <a:prstGeom prst="curvedConnector3">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5849889" y="3407887"/>
            <a:ext cx="2160240" cy="738664"/>
          </a:xfrm>
          <a:prstGeom prst="rect">
            <a:avLst/>
          </a:prstGeom>
          <a:noFill/>
        </p:spPr>
        <p:txBody>
          <a:bodyPr wrap="square" rtlCol="0">
            <a:spAutoFit/>
          </a:bodyPr>
          <a:lstStyle/>
          <a:p>
            <a:r>
              <a:rPr lang="pt-PT" sz="1400" b="1" dirty="0" err="1" smtClean="0">
                <a:solidFill>
                  <a:schemeClr val="tx1">
                    <a:lumMod val="85000"/>
                    <a:lumOff val="15000"/>
                  </a:schemeClr>
                </a:solidFill>
              </a:rPr>
              <a:t>Scientific</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experience</a:t>
            </a:r>
            <a:r>
              <a:rPr lang="pt-PT" sz="1400" b="1" dirty="0" smtClean="0">
                <a:solidFill>
                  <a:schemeClr val="tx1">
                    <a:lumMod val="85000"/>
                    <a:lumOff val="15000"/>
                  </a:schemeClr>
                </a:solidFill>
              </a:rPr>
              <a:t> </a:t>
            </a:r>
          </a:p>
          <a:p>
            <a:r>
              <a:rPr lang="pt-PT" sz="1400" b="1" dirty="0" err="1" smtClean="0">
                <a:solidFill>
                  <a:schemeClr val="tx1">
                    <a:lumMod val="85000"/>
                    <a:lumOff val="15000"/>
                  </a:schemeClr>
                </a:solidFill>
              </a:rPr>
              <a:t>and</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technical</a:t>
            </a:r>
            <a:r>
              <a:rPr lang="pt-PT" sz="1400" b="1" dirty="0" smtClean="0">
                <a:solidFill>
                  <a:schemeClr val="tx1">
                    <a:lumMod val="85000"/>
                    <a:lumOff val="15000"/>
                  </a:schemeClr>
                </a:solidFill>
              </a:rPr>
              <a:t> </a:t>
            </a:r>
          </a:p>
          <a:p>
            <a:r>
              <a:rPr lang="pt-PT" sz="1400" b="1" dirty="0" err="1" smtClean="0">
                <a:solidFill>
                  <a:schemeClr val="tx1">
                    <a:lumMod val="85000"/>
                    <a:lumOff val="15000"/>
                  </a:schemeClr>
                </a:solidFill>
              </a:rPr>
              <a:t>support</a:t>
            </a:r>
            <a:endParaRPr lang="en-US" sz="1400" b="1" dirty="0">
              <a:solidFill>
                <a:schemeClr val="tx1">
                  <a:lumMod val="85000"/>
                  <a:lumOff val="15000"/>
                </a:schemeClr>
              </a:solidFill>
            </a:endParaRPr>
          </a:p>
        </p:txBody>
      </p:sp>
      <p:cxnSp>
        <p:nvCxnSpPr>
          <p:cNvPr id="24" name="Conexão curva 23"/>
          <p:cNvCxnSpPr>
            <a:stCxn id="5" idx="2"/>
            <a:endCxn id="8" idx="0"/>
          </p:cNvCxnSpPr>
          <p:nvPr/>
        </p:nvCxnSpPr>
        <p:spPr>
          <a:xfrm rot="16200000" flipH="1">
            <a:off x="5616049" y="2851262"/>
            <a:ext cx="1440294" cy="3744416"/>
          </a:xfrm>
          <a:prstGeom prst="curvedConnector3">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CaixaDeTexto 24"/>
          <p:cNvSpPr txBox="1"/>
          <p:nvPr/>
        </p:nvSpPr>
        <p:spPr>
          <a:xfrm>
            <a:off x="6083005" y="4516519"/>
            <a:ext cx="2160240" cy="523220"/>
          </a:xfrm>
          <a:prstGeom prst="rect">
            <a:avLst/>
          </a:prstGeom>
          <a:noFill/>
        </p:spPr>
        <p:txBody>
          <a:bodyPr wrap="square" rtlCol="0">
            <a:spAutoFit/>
          </a:bodyPr>
          <a:lstStyle/>
          <a:p>
            <a:r>
              <a:rPr lang="pt-PT" sz="1400" b="1" dirty="0" err="1" smtClean="0">
                <a:solidFill>
                  <a:schemeClr val="tx1">
                    <a:lumMod val="85000"/>
                    <a:lumOff val="15000"/>
                  </a:schemeClr>
                </a:solidFill>
              </a:rPr>
              <a:t>Experience</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sharing</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awareness</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capacity</a:t>
            </a:r>
            <a:endParaRPr lang="en-US" sz="1400" b="1" dirty="0">
              <a:solidFill>
                <a:schemeClr val="tx1">
                  <a:lumMod val="85000"/>
                  <a:lumOff val="15000"/>
                </a:schemeClr>
              </a:solidFill>
            </a:endParaRPr>
          </a:p>
        </p:txBody>
      </p:sp>
      <p:cxnSp>
        <p:nvCxnSpPr>
          <p:cNvPr id="27" name="Conexão curva 26"/>
          <p:cNvCxnSpPr>
            <a:stCxn id="5" idx="2"/>
            <a:endCxn id="10" idx="0"/>
          </p:cNvCxnSpPr>
          <p:nvPr/>
        </p:nvCxnSpPr>
        <p:spPr>
          <a:xfrm rot="16200000" flipH="1">
            <a:off x="3708687" y="4758624"/>
            <a:ext cx="1546606" cy="36004"/>
          </a:xfrm>
          <a:prstGeom prst="curvedConnector3">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3575169" y="4735056"/>
            <a:ext cx="2436991" cy="738664"/>
          </a:xfrm>
          <a:prstGeom prst="rect">
            <a:avLst/>
          </a:prstGeom>
          <a:noFill/>
        </p:spPr>
        <p:txBody>
          <a:bodyPr wrap="square" rtlCol="0">
            <a:spAutoFit/>
          </a:bodyPr>
          <a:lstStyle/>
          <a:p>
            <a:r>
              <a:rPr lang="pt-PT" sz="1400" b="1" dirty="0" err="1" smtClean="0">
                <a:solidFill>
                  <a:schemeClr val="tx1">
                    <a:lumMod val="85000"/>
                    <a:lumOff val="15000"/>
                  </a:schemeClr>
                </a:solidFill>
              </a:rPr>
              <a:t>Experience</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sharing</a:t>
            </a:r>
            <a:r>
              <a:rPr lang="pt-PT" sz="1400" b="1" dirty="0" smtClean="0">
                <a:solidFill>
                  <a:schemeClr val="tx1">
                    <a:lumMod val="85000"/>
                    <a:lumOff val="15000"/>
                  </a:schemeClr>
                </a:solidFill>
              </a:rPr>
              <a:t>/</a:t>
            </a:r>
            <a:r>
              <a:rPr lang="pt-PT" sz="1400" b="1" dirty="0" err="1" smtClean="0">
                <a:solidFill>
                  <a:schemeClr val="tx1">
                    <a:lumMod val="85000"/>
                    <a:lumOff val="15000"/>
                  </a:schemeClr>
                </a:solidFill>
              </a:rPr>
              <a:t>capacity</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building</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involvement</a:t>
            </a:r>
            <a:r>
              <a:rPr lang="pt-PT" sz="1400" b="1" dirty="0" smtClean="0">
                <a:solidFill>
                  <a:schemeClr val="tx1">
                    <a:lumMod val="85000"/>
                    <a:lumOff val="15000"/>
                  </a:schemeClr>
                </a:solidFill>
              </a:rPr>
              <a:t> in habitat/</a:t>
            </a:r>
            <a:r>
              <a:rPr lang="pt-PT" sz="1400" b="1" dirty="0" err="1" smtClean="0">
                <a:solidFill>
                  <a:schemeClr val="tx1">
                    <a:lumMod val="85000"/>
                    <a:lumOff val="15000"/>
                  </a:schemeClr>
                </a:solidFill>
              </a:rPr>
              <a:t>species</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conservation</a:t>
            </a:r>
            <a:endParaRPr lang="en-US" sz="1400" b="1" dirty="0">
              <a:solidFill>
                <a:schemeClr val="tx1">
                  <a:lumMod val="85000"/>
                  <a:lumOff val="15000"/>
                </a:schemeClr>
              </a:solidFill>
            </a:endParaRPr>
          </a:p>
        </p:txBody>
      </p:sp>
      <p:cxnSp>
        <p:nvCxnSpPr>
          <p:cNvPr id="33" name="Conexão curva 32"/>
          <p:cNvCxnSpPr>
            <a:stCxn id="5" idx="1"/>
          </p:cNvCxnSpPr>
          <p:nvPr/>
        </p:nvCxnSpPr>
        <p:spPr>
          <a:xfrm rot="10800000" flipV="1">
            <a:off x="1872864" y="3680158"/>
            <a:ext cx="1619017" cy="756954"/>
          </a:xfrm>
          <a:prstGeom prst="curvedConnector3">
            <a:avLst/>
          </a:prstGeom>
          <a:ln>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a:off x="1764851" y="3947313"/>
            <a:ext cx="2160240" cy="1169551"/>
          </a:xfrm>
          <a:prstGeom prst="rect">
            <a:avLst/>
          </a:prstGeom>
          <a:noFill/>
        </p:spPr>
        <p:txBody>
          <a:bodyPr wrap="square" rtlCol="0">
            <a:spAutoFit/>
          </a:bodyPr>
          <a:lstStyle/>
          <a:p>
            <a:r>
              <a:rPr lang="pt-PT" sz="1400" b="1" dirty="0" err="1" smtClean="0">
                <a:solidFill>
                  <a:schemeClr val="tx1">
                    <a:lumMod val="85000"/>
                    <a:lumOff val="15000"/>
                  </a:schemeClr>
                </a:solidFill>
              </a:rPr>
              <a:t>Technical</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support</a:t>
            </a:r>
            <a:r>
              <a:rPr lang="pt-PT" sz="1400" b="1" dirty="0" smtClean="0">
                <a:solidFill>
                  <a:schemeClr val="tx1">
                    <a:lumMod val="85000"/>
                    <a:lumOff val="15000"/>
                  </a:schemeClr>
                </a:solidFill>
              </a:rPr>
              <a:t>; marine </a:t>
            </a:r>
            <a:r>
              <a:rPr lang="pt-PT" sz="1400" b="1" dirty="0" err="1" smtClean="0">
                <a:solidFill>
                  <a:schemeClr val="tx1">
                    <a:lumMod val="85000"/>
                    <a:lumOff val="15000"/>
                  </a:schemeClr>
                </a:solidFill>
              </a:rPr>
              <a:t>activity</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experience</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involvement</a:t>
            </a:r>
            <a:r>
              <a:rPr lang="pt-PT" sz="1400" b="1" dirty="0" smtClean="0">
                <a:solidFill>
                  <a:schemeClr val="tx1">
                    <a:lumMod val="85000"/>
                    <a:lumOff val="15000"/>
                  </a:schemeClr>
                </a:solidFill>
              </a:rPr>
              <a:t> in habitat/</a:t>
            </a:r>
            <a:r>
              <a:rPr lang="pt-PT" sz="1400" b="1" dirty="0" err="1" smtClean="0">
                <a:solidFill>
                  <a:schemeClr val="tx1">
                    <a:lumMod val="85000"/>
                    <a:lumOff val="15000"/>
                  </a:schemeClr>
                </a:solidFill>
              </a:rPr>
              <a:t>species</a:t>
            </a:r>
            <a:r>
              <a:rPr lang="pt-PT" sz="1400" b="1" dirty="0" smtClean="0">
                <a:solidFill>
                  <a:schemeClr val="tx1">
                    <a:lumMod val="85000"/>
                    <a:lumOff val="15000"/>
                  </a:schemeClr>
                </a:solidFill>
              </a:rPr>
              <a:t> </a:t>
            </a:r>
            <a:r>
              <a:rPr lang="pt-PT" sz="1400" b="1" dirty="0" err="1" smtClean="0">
                <a:solidFill>
                  <a:schemeClr val="tx1">
                    <a:lumMod val="85000"/>
                    <a:lumOff val="15000"/>
                  </a:schemeClr>
                </a:solidFill>
              </a:rPr>
              <a:t>conservation</a:t>
            </a:r>
            <a:endParaRPr lang="en-US" sz="1400" b="1" dirty="0">
              <a:solidFill>
                <a:schemeClr val="tx1">
                  <a:lumMod val="85000"/>
                  <a:lumOff val="15000"/>
                </a:schemeClr>
              </a:solidFill>
            </a:endParaRPr>
          </a:p>
        </p:txBody>
      </p:sp>
      <p:sp>
        <p:nvSpPr>
          <p:cNvPr id="22"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Stakeholders</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engagement</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
        <p:nvSpPr>
          <p:cNvPr id="26" name="CaixaDeTexto 25"/>
          <p:cNvSpPr txBox="1"/>
          <p:nvPr/>
        </p:nvSpPr>
        <p:spPr>
          <a:xfrm>
            <a:off x="0" y="6517895"/>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4939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10" grpId="0" animBg="1"/>
      <p:bldP spid="11" grpId="0" animBg="1"/>
      <p:bldP spid="14" grpId="0"/>
      <p:bldP spid="15" grpId="0" animBg="1"/>
      <p:bldP spid="18" grpId="0"/>
      <p:bldP spid="21" grpId="0"/>
      <p:bldP spid="25" grpId="0"/>
      <p:bldP spid="29"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586918"/>
            <a:ext cx="9374297" cy="6271082"/>
          </a:xfrm>
          <a:prstGeom prst="rect">
            <a:avLst/>
          </a:prstGeom>
        </p:spPr>
      </p:pic>
      <p:sp>
        <p:nvSpPr>
          <p:cNvPr id="2" name="Título 1"/>
          <p:cNvSpPr>
            <a:spLocks noGrp="1"/>
          </p:cNvSpPr>
          <p:nvPr>
            <p:ph type="title"/>
          </p:nvPr>
        </p:nvSpPr>
        <p:spPr>
          <a:xfrm>
            <a:off x="1284918" y="6309320"/>
            <a:ext cx="6518764" cy="432048"/>
          </a:xfrm>
        </p:spPr>
        <p:txBody>
          <a:bodyPr>
            <a:noAutofit/>
          </a:bodyPr>
          <a:lstStyle/>
          <a:p>
            <a:r>
              <a:rPr lang="pt-PT" sz="2000" dirty="0"/>
              <a:t/>
            </a:r>
            <a:br>
              <a:rPr lang="pt-PT" sz="2000" dirty="0"/>
            </a:br>
            <a:r>
              <a:rPr lang="pt-PT" sz="1800" b="1" dirty="0" smtClean="0">
                <a:latin typeface="Century" panose="02040604050505020304" pitchFamily="18" charset="0"/>
              </a:rPr>
              <a:t/>
            </a:r>
            <a:br>
              <a:rPr lang="pt-PT" sz="1800" b="1" dirty="0" smtClean="0">
                <a:latin typeface="Century" panose="02040604050505020304" pitchFamily="18" charset="0"/>
              </a:rPr>
            </a:br>
            <a:endParaRPr lang="en-US" sz="1400" b="1" dirty="0">
              <a:latin typeface="Century" panose="02040604050505020304" pitchFamily="18" charset="0"/>
            </a:endParaRPr>
          </a:p>
        </p:txBody>
      </p:sp>
      <p:sp>
        <p:nvSpPr>
          <p:cNvPr id="6" name="CaixaDeTexto 5"/>
          <p:cNvSpPr txBox="1"/>
          <p:nvPr/>
        </p:nvSpPr>
        <p:spPr>
          <a:xfrm>
            <a:off x="-36512" y="6507979"/>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
        <p:nvSpPr>
          <p:cNvPr id="8"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Objectives</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graphicFrame>
        <p:nvGraphicFramePr>
          <p:cNvPr id="11" name="Diagrama 10"/>
          <p:cNvGraphicFramePr/>
          <p:nvPr>
            <p:extLst>
              <p:ext uri="{D42A27DB-BD31-4B8C-83A1-F6EECF244321}">
                <p14:modId xmlns:p14="http://schemas.microsoft.com/office/powerpoint/2010/main" val="3190893521"/>
              </p:ext>
            </p:extLst>
          </p:nvPr>
        </p:nvGraphicFramePr>
        <p:xfrm>
          <a:off x="251520" y="980728"/>
          <a:ext cx="8857456" cy="5614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904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620688"/>
            <a:ext cx="9388342" cy="6237312"/>
          </a:xfrm>
          <a:prstGeom prst="rect">
            <a:avLst/>
          </a:prstGeom>
        </p:spPr>
      </p:pic>
      <p:sp>
        <p:nvSpPr>
          <p:cNvPr id="3" name="Marcador de Posição de Conteúdo 2"/>
          <p:cNvSpPr>
            <a:spLocks noGrp="1"/>
          </p:cNvSpPr>
          <p:nvPr>
            <p:ph idx="1"/>
          </p:nvPr>
        </p:nvSpPr>
        <p:spPr>
          <a:xfrm>
            <a:off x="-108520" y="1484784"/>
            <a:ext cx="9388342" cy="4248472"/>
          </a:xfrm>
          <a:solidFill>
            <a:schemeClr val="bg1">
              <a:alpha val="79000"/>
            </a:schemeClr>
          </a:solidFill>
        </p:spPr>
        <p:txBody>
          <a:bodyPr>
            <a:normAutofit fontScale="92500"/>
          </a:bodyPr>
          <a:lstStyle/>
          <a:p>
            <a:pPr lvl="2" algn="just"/>
            <a:r>
              <a:rPr lang="pt-PT" sz="2000" b="1" dirty="0" smtClean="0">
                <a:latin typeface="Century" panose="02040604050505020304" pitchFamily="18" charset="0"/>
              </a:rPr>
              <a:t>8 HD </a:t>
            </a:r>
            <a:r>
              <a:rPr lang="pt-PT" sz="2000" b="1" dirty="0" err="1" smtClean="0">
                <a:latin typeface="Century" panose="02040604050505020304" pitchFamily="18" charset="0"/>
              </a:rPr>
              <a:t>protected</a:t>
            </a:r>
            <a:r>
              <a:rPr lang="pt-PT" sz="2000" b="1" dirty="0" smtClean="0">
                <a:latin typeface="Century" panose="02040604050505020304" pitchFamily="18" charset="0"/>
              </a:rPr>
              <a:t> </a:t>
            </a:r>
            <a:r>
              <a:rPr lang="pt-PT" sz="2000" b="1" dirty="0" err="1" smtClean="0">
                <a:latin typeface="Century" panose="02040604050505020304" pitchFamily="18" charset="0"/>
              </a:rPr>
              <a:t>species</a:t>
            </a:r>
            <a:r>
              <a:rPr lang="pt-PT" sz="2000" b="1" dirty="0" smtClean="0">
                <a:latin typeface="Century" panose="02040604050505020304" pitchFamily="18" charset="0"/>
              </a:rPr>
              <a:t> </a:t>
            </a:r>
            <a:r>
              <a:rPr lang="pt-PT" sz="2000" dirty="0" smtClean="0">
                <a:latin typeface="Century" panose="02040604050505020304" pitchFamily="18" charset="0"/>
              </a:rPr>
              <a:t>(</a:t>
            </a:r>
            <a:r>
              <a:rPr lang="pt-PT" sz="2000" dirty="0" err="1" smtClean="0">
                <a:latin typeface="Century" panose="02040604050505020304" pitchFamily="18" charset="0"/>
              </a:rPr>
              <a:t>currently</a:t>
            </a:r>
            <a:r>
              <a:rPr lang="pt-PT" sz="2000" dirty="0" smtClean="0">
                <a:latin typeface="Century" panose="02040604050505020304" pitchFamily="18" charset="0"/>
              </a:rPr>
              <a:t> </a:t>
            </a:r>
            <a:r>
              <a:rPr lang="pt-PT" sz="2000" dirty="0" err="1" smtClean="0">
                <a:latin typeface="Century" panose="02040604050505020304" pitchFamily="18" charset="0"/>
              </a:rPr>
              <a:t>assessed</a:t>
            </a:r>
            <a:r>
              <a:rPr lang="pt-PT" sz="2000" dirty="0" smtClean="0">
                <a:latin typeface="Century" panose="02040604050505020304" pitchFamily="18" charset="0"/>
              </a:rPr>
              <a:t> in </a:t>
            </a:r>
            <a:r>
              <a:rPr lang="pt-PT" sz="2000" b="1" dirty="0" err="1" smtClean="0">
                <a:latin typeface="Century" panose="02040604050505020304" pitchFamily="18" charset="0"/>
              </a:rPr>
              <a:t>Unfavourable</a:t>
            </a:r>
            <a:r>
              <a:rPr lang="pt-PT" sz="2000" b="1" dirty="0" smtClean="0">
                <a:latin typeface="Century" panose="02040604050505020304" pitchFamily="18" charset="0"/>
              </a:rPr>
              <a:t>/</a:t>
            </a:r>
            <a:r>
              <a:rPr lang="pt-PT" sz="2000" b="1" dirty="0" err="1" smtClean="0">
                <a:latin typeface="Century" panose="02040604050505020304" pitchFamily="18" charset="0"/>
              </a:rPr>
              <a:t>Bad</a:t>
            </a:r>
            <a:r>
              <a:rPr lang="pt-PT" sz="2000" b="1" dirty="0" smtClean="0">
                <a:latin typeface="Century" panose="02040604050505020304" pitchFamily="18" charset="0"/>
              </a:rPr>
              <a:t> - U2</a:t>
            </a:r>
            <a:r>
              <a:rPr lang="pt-PT" sz="2000" dirty="0" smtClean="0">
                <a:latin typeface="Century" panose="02040604050505020304" pitchFamily="18" charset="0"/>
              </a:rPr>
              <a:t>)</a:t>
            </a:r>
          </a:p>
          <a:p>
            <a:pPr marL="685800" lvl="2" indent="0" algn="just">
              <a:buNone/>
            </a:pPr>
            <a:endParaRPr lang="pt-PT" sz="2000" dirty="0" smtClean="0">
              <a:latin typeface="Century" panose="02040604050505020304" pitchFamily="18" charset="0"/>
            </a:endParaRPr>
          </a:p>
          <a:p>
            <a:pPr lvl="2" algn="just"/>
            <a:r>
              <a:rPr lang="pt-PT" sz="2000" b="1" dirty="0" smtClean="0">
                <a:latin typeface="Century" panose="02040604050505020304" pitchFamily="18" charset="0"/>
              </a:rPr>
              <a:t>10HD </a:t>
            </a:r>
            <a:r>
              <a:rPr lang="pt-PT" sz="2000" b="1" dirty="0" err="1" smtClean="0">
                <a:latin typeface="Century" panose="02040604050505020304" pitchFamily="18" charset="0"/>
              </a:rPr>
              <a:t>protected</a:t>
            </a:r>
            <a:r>
              <a:rPr lang="pt-PT" sz="2000" b="1" dirty="0" smtClean="0">
                <a:latin typeface="Century" panose="02040604050505020304" pitchFamily="18" charset="0"/>
              </a:rPr>
              <a:t> </a:t>
            </a:r>
            <a:r>
              <a:rPr lang="pt-PT" sz="2000" b="1" dirty="0" err="1" smtClean="0">
                <a:latin typeface="Century" panose="02040604050505020304" pitchFamily="18" charset="0"/>
              </a:rPr>
              <a:t>species</a:t>
            </a:r>
            <a:r>
              <a:rPr lang="pt-PT" sz="2000" b="1" dirty="0" smtClean="0">
                <a:latin typeface="Century" panose="02040604050505020304" pitchFamily="18" charset="0"/>
              </a:rPr>
              <a:t> </a:t>
            </a:r>
            <a:r>
              <a:rPr lang="pt-PT" sz="2000" dirty="0" smtClean="0">
                <a:latin typeface="Century" panose="02040604050505020304" pitchFamily="18" charset="0"/>
              </a:rPr>
              <a:t>(</a:t>
            </a:r>
            <a:r>
              <a:rPr lang="pt-PT" sz="2000" dirty="0" err="1">
                <a:latin typeface="Century" panose="02040604050505020304" pitchFamily="18" charset="0"/>
              </a:rPr>
              <a:t>currently</a:t>
            </a:r>
            <a:r>
              <a:rPr lang="pt-PT" sz="2000" dirty="0">
                <a:latin typeface="Century" panose="02040604050505020304" pitchFamily="18" charset="0"/>
              </a:rPr>
              <a:t> </a:t>
            </a:r>
            <a:r>
              <a:rPr lang="pt-PT" sz="2000" dirty="0" err="1">
                <a:latin typeface="Century" panose="02040604050505020304" pitchFamily="18" charset="0"/>
              </a:rPr>
              <a:t>assessed</a:t>
            </a:r>
            <a:r>
              <a:rPr lang="pt-PT" sz="2000" dirty="0">
                <a:latin typeface="Century" panose="02040604050505020304" pitchFamily="18" charset="0"/>
              </a:rPr>
              <a:t> in </a:t>
            </a:r>
            <a:r>
              <a:rPr lang="pt-PT" sz="2000" b="1" dirty="0" err="1" smtClean="0">
                <a:latin typeface="Century" panose="02040604050505020304" pitchFamily="18" charset="0"/>
              </a:rPr>
              <a:t>Unfavourable</a:t>
            </a:r>
            <a:r>
              <a:rPr lang="pt-PT" sz="2000" b="1" dirty="0" smtClean="0">
                <a:latin typeface="Century" panose="02040604050505020304" pitchFamily="18" charset="0"/>
              </a:rPr>
              <a:t>/</a:t>
            </a:r>
            <a:r>
              <a:rPr lang="pt-PT" sz="2000" b="1" dirty="0" err="1" smtClean="0">
                <a:latin typeface="Century" panose="02040604050505020304" pitchFamily="18" charset="0"/>
              </a:rPr>
              <a:t>Inadequate</a:t>
            </a:r>
            <a:r>
              <a:rPr lang="pt-PT" sz="2000" b="1" dirty="0" smtClean="0">
                <a:latin typeface="Century" panose="02040604050505020304" pitchFamily="18" charset="0"/>
              </a:rPr>
              <a:t> – U1</a:t>
            </a:r>
            <a:r>
              <a:rPr lang="pt-PT" sz="2000" dirty="0" smtClean="0">
                <a:latin typeface="Century" panose="02040604050505020304" pitchFamily="18" charset="0"/>
              </a:rPr>
              <a:t>)</a:t>
            </a:r>
          </a:p>
          <a:p>
            <a:pPr marL="685800" lvl="2" indent="0" algn="just">
              <a:buNone/>
            </a:pPr>
            <a:endParaRPr lang="pt-PT" sz="2000" dirty="0" smtClean="0">
              <a:latin typeface="Century" panose="02040604050505020304" pitchFamily="18" charset="0"/>
            </a:endParaRPr>
          </a:p>
          <a:p>
            <a:pPr lvl="2" algn="just"/>
            <a:r>
              <a:rPr lang="pt-PT" sz="2000" b="1" dirty="0" smtClean="0">
                <a:latin typeface="Century" panose="02040604050505020304" pitchFamily="18" charset="0"/>
              </a:rPr>
              <a:t>3 HD </a:t>
            </a:r>
            <a:r>
              <a:rPr lang="pt-PT" sz="2000" b="1" dirty="0" err="1" smtClean="0">
                <a:latin typeface="Century" panose="02040604050505020304" pitchFamily="18" charset="0"/>
              </a:rPr>
              <a:t>protected</a:t>
            </a:r>
            <a:r>
              <a:rPr lang="pt-PT" sz="2000" b="1" dirty="0" smtClean="0">
                <a:latin typeface="Century" panose="02040604050505020304" pitchFamily="18" charset="0"/>
              </a:rPr>
              <a:t> </a:t>
            </a:r>
            <a:r>
              <a:rPr lang="pt-PT" sz="2000" b="1" dirty="0" err="1" smtClean="0">
                <a:latin typeface="Century" panose="02040604050505020304" pitchFamily="18" charset="0"/>
              </a:rPr>
              <a:t>species</a:t>
            </a:r>
            <a:r>
              <a:rPr lang="pt-PT" sz="2000" b="1" dirty="0" smtClean="0">
                <a:latin typeface="Century" panose="02040604050505020304" pitchFamily="18" charset="0"/>
              </a:rPr>
              <a:t> </a:t>
            </a:r>
            <a:r>
              <a:rPr lang="pt-PT" sz="2000" dirty="0" smtClean="0">
                <a:latin typeface="Century" panose="02040604050505020304" pitchFamily="18" charset="0"/>
              </a:rPr>
              <a:t>(</a:t>
            </a:r>
            <a:r>
              <a:rPr lang="pt-PT" sz="2000" dirty="0" err="1" smtClean="0">
                <a:latin typeface="Century" panose="02040604050505020304" pitchFamily="18" charset="0"/>
              </a:rPr>
              <a:t>currently</a:t>
            </a:r>
            <a:r>
              <a:rPr lang="pt-PT" sz="2000" dirty="0" smtClean="0">
                <a:latin typeface="Century" panose="02040604050505020304" pitchFamily="18" charset="0"/>
              </a:rPr>
              <a:t> </a:t>
            </a:r>
            <a:r>
              <a:rPr lang="pt-PT" sz="2000" dirty="0" err="1" smtClean="0">
                <a:latin typeface="Century" panose="02040604050505020304" pitchFamily="18" charset="0"/>
              </a:rPr>
              <a:t>assessed</a:t>
            </a:r>
            <a:r>
              <a:rPr lang="pt-PT" sz="2000" dirty="0" smtClean="0">
                <a:latin typeface="Century" panose="02040604050505020304" pitchFamily="18" charset="0"/>
              </a:rPr>
              <a:t> as </a:t>
            </a:r>
            <a:r>
              <a:rPr lang="pt-PT" sz="2000" b="1" dirty="0" err="1">
                <a:latin typeface="Century" panose="02040604050505020304" pitchFamily="18" charset="0"/>
              </a:rPr>
              <a:t>U</a:t>
            </a:r>
            <a:r>
              <a:rPr lang="pt-PT" sz="2000" b="1" dirty="0" err="1" smtClean="0">
                <a:latin typeface="Century" panose="02040604050505020304" pitchFamily="18" charset="0"/>
              </a:rPr>
              <a:t>nknown</a:t>
            </a:r>
            <a:r>
              <a:rPr lang="pt-PT" sz="2000" b="1" dirty="0" smtClean="0">
                <a:latin typeface="Century" panose="02040604050505020304" pitchFamily="18" charset="0"/>
              </a:rPr>
              <a:t> – XX)</a:t>
            </a:r>
          </a:p>
          <a:p>
            <a:pPr marL="685800" lvl="2" indent="0" algn="just">
              <a:buNone/>
            </a:pPr>
            <a:endParaRPr lang="pt-PT" sz="2000" b="1" dirty="0" smtClean="0">
              <a:latin typeface="Century" panose="02040604050505020304" pitchFamily="18" charset="0"/>
            </a:endParaRPr>
          </a:p>
          <a:p>
            <a:pPr lvl="2" algn="just"/>
            <a:r>
              <a:rPr lang="pt-PT" sz="2000" b="1" dirty="0" smtClean="0">
                <a:latin typeface="Century" panose="02040604050505020304" pitchFamily="18" charset="0"/>
              </a:rPr>
              <a:t>3 HD </a:t>
            </a:r>
            <a:r>
              <a:rPr lang="pt-PT" sz="2000" b="1" dirty="0" err="1" smtClean="0">
                <a:latin typeface="Century" panose="02040604050505020304" pitchFamily="18" charset="0"/>
              </a:rPr>
              <a:t>protected</a:t>
            </a:r>
            <a:r>
              <a:rPr lang="pt-PT" sz="2000" b="1" dirty="0" smtClean="0">
                <a:latin typeface="Century" panose="02040604050505020304" pitchFamily="18" charset="0"/>
              </a:rPr>
              <a:t> habitats </a:t>
            </a:r>
            <a:r>
              <a:rPr lang="pt-PT" sz="2000" dirty="0" smtClean="0">
                <a:latin typeface="Century" panose="02040604050505020304" pitchFamily="18" charset="0"/>
              </a:rPr>
              <a:t>(</a:t>
            </a:r>
            <a:r>
              <a:rPr lang="pt-PT" sz="2000" dirty="0" err="1">
                <a:latin typeface="Century" panose="02040604050505020304" pitchFamily="18" charset="0"/>
              </a:rPr>
              <a:t>currently</a:t>
            </a:r>
            <a:r>
              <a:rPr lang="pt-PT" sz="2000" dirty="0">
                <a:latin typeface="Century" panose="02040604050505020304" pitchFamily="18" charset="0"/>
              </a:rPr>
              <a:t> </a:t>
            </a:r>
            <a:r>
              <a:rPr lang="pt-PT" sz="2000" dirty="0" err="1">
                <a:latin typeface="Century" panose="02040604050505020304" pitchFamily="18" charset="0"/>
              </a:rPr>
              <a:t>assessed</a:t>
            </a:r>
            <a:r>
              <a:rPr lang="pt-PT" sz="2000" dirty="0">
                <a:latin typeface="Century" panose="02040604050505020304" pitchFamily="18" charset="0"/>
              </a:rPr>
              <a:t> in </a:t>
            </a:r>
            <a:r>
              <a:rPr lang="pt-PT" sz="2000" b="1" dirty="0" err="1">
                <a:latin typeface="Century" panose="02040604050505020304" pitchFamily="18" charset="0"/>
              </a:rPr>
              <a:t>Unfavourable</a:t>
            </a:r>
            <a:r>
              <a:rPr lang="pt-PT" sz="2000" b="1" dirty="0">
                <a:latin typeface="Century" panose="02040604050505020304" pitchFamily="18" charset="0"/>
              </a:rPr>
              <a:t>/</a:t>
            </a:r>
            <a:r>
              <a:rPr lang="pt-PT" sz="2000" b="1" dirty="0" err="1">
                <a:latin typeface="Century" panose="02040604050505020304" pitchFamily="18" charset="0"/>
              </a:rPr>
              <a:t>Bad</a:t>
            </a:r>
            <a:r>
              <a:rPr lang="pt-PT" sz="2000" b="1" dirty="0">
                <a:latin typeface="Century" panose="02040604050505020304" pitchFamily="18" charset="0"/>
              </a:rPr>
              <a:t> </a:t>
            </a:r>
            <a:r>
              <a:rPr lang="pt-PT" sz="2000" b="1" dirty="0" smtClean="0">
                <a:latin typeface="Century" panose="02040604050505020304" pitchFamily="18" charset="0"/>
              </a:rPr>
              <a:t>– U2</a:t>
            </a:r>
            <a:r>
              <a:rPr lang="pt-PT" sz="2000" dirty="0" smtClean="0">
                <a:latin typeface="Century" panose="02040604050505020304" pitchFamily="18" charset="0"/>
              </a:rPr>
              <a:t>)</a:t>
            </a:r>
          </a:p>
          <a:p>
            <a:pPr marL="685800" lvl="2" indent="0" algn="just">
              <a:buNone/>
            </a:pPr>
            <a:endParaRPr lang="pt-PT" sz="2000" dirty="0" smtClean="0">
              <a:latin typeface="Century" panose="02040604050505020304" pitchFamily="18" charset="0"/>
            </a:endParaRPr>
          </a:p>
          <a:p>
            <a:pPr lvl="2" algn="just"/>
            <a:r>
              <a:rPr lang="pt-PT" sz="2000" b="1" dirty="0">
                <a:latin typeface="Century" panose="02040604050505020304" pitchFamily="18" charset="0"/>
              </a:rPr>
              <a:t>6</a:t>
            </a:r>
            <a:r>
              <a:rPr lang="pt-PT" sz="2000" b="1" dirty="0" smtClean="0">
                <a:latin typeface="Century" panose="02040604050505020304" pitchFamily="18" charset="0"/>
              </a:rPr>
              <a:t> HD </a:t>
            </a:r>
            <a:r>
              <a:rPr lang="pt-PT" sz="2000" b="1" dirty="0" err="1" smtClean="0">
                <a:latin typeface="Century" panose="02040604050505020304" pitchFamily="18" charset="0"/>
              </a:rPr>
              <a:t>protected</a:t>
            </a:r>
            <a:r>
              <a:rPr lang="pt-PT" sz="2000" b="1" dirty="0" smtClean="0">
                <a:latin typeface="Century" panose="02040604050505020304" pitchFamily="18" charset="0"/>
              </a:rPr>
              <a:t> habitats </a:t>
            </a:r>
            <a:r>
              <a:rPr lang="pt-PT" sz="2000" dirty="0" smtClean="0">
                <a:latin typeface="Century" panose="02040604050505020304" pitchFamily="18" charset="0"/>
              </a:rPr>
              <a:t>(</a:t>
            </a:r>
            <a:r>
              <a:rPr lang="pt-PT" sz="2000" dirty="0" err="1">
                <a:latin typeface="Century" panose="02040604050505020304" pitchFamily="18" charset="0"/>
              </a:rPr>
              <a:t>currently</a:t>
            </a:r>
            <a:r>
              <a:rPr lang="pt-PT" sz="2000" dirty="0">
                <a:latin typeface="Century" panose="02040604050505020304" pitchFamily="18" charset="0"/>
              </a:rPr>
              <a:t> </a:t>
            </a:r>
            <a:r>
              <a:rPr lang="pt-PT" sz="2000" dirty="0" err="1">
                <a:latin typeface="Century" panose="02040604050505020304" pitchFamily="18" charset="0"/>
              </a:rPr>
              <a:t>assessed</a:t>
            </a:r>
            <a:r>
              <a:rPr lang="pt-PT" sz="2000" dirty="0">
                <a:latin typeface="Century" panose="02040604050505020304" pitchFamily="18" charset="0"/>
              </a:rPr>
              <a:t> in </a:t>
            </a:r>
            <a:r>
              <a:rPr lang="pt-PT" sz="2000" b="1" dirty="0" err="1" smtClean="0">
                <a:latin typeface="Century" panose="02040604050505020304" pitchFamily="18" charset="0"/>
              </a:rPr>
              <a:t>Unfavourable</a:t>
            </a:r>
            <a:r>
              <a:rPr lang="pt-PT" sz="2000" b="1" dirty="0" smtClean="0">
                <a:latin typeface="Century" panose="02040604050505020304" pitchFamily="18" charset="0"/>
              </a:rPr>
              <a:t>/</a:t>
            </a:r>
            <a:r>
              <a:rPr lang="pt-PT" sz="2000" b="1" dirty="0" err="1" smtClean="0">
                <a:latin typeface="Century" panose="02040604050505020304" pitchFamily="18" charset="0"/>
              </a:rPr>
              <a:t>Inadequate</a:t>
            </a:r>
            <a:r>
              <a:rPr lang="pt-PT" sz="2000" b="1" dirty="0" smtClean="0">
                <a:latin typeface="Century" panose="02040604050505020304" pitchFamily="18" charset="0"/>
              </a:rPr>
              <a:t> – U1</a:t>
            </a:r>
            <a:r>
              <a:rPr lang="pt-PT" sz="2000" dirty="0" smtClean="0">
                <a:latin typeface="Century" panose="02040604050505020304" pitchFamily="18" charset="0"/>
              </a:rPr>
              <a:t>)</a:t>
            </a:r>
          </a:p>
          <a:p>
            <a:pPr marL="685800" lvl="2" indent="0" algn="just">
              <a:buNone/>
            </a:pPr>
            <a:endParaRPr lang="pt-PT" sz="2000" dirty="0" smtClean="0">
              <a:latin typeface="Century" panose="02040604050505020304" pitchFamily="18" charset="0"/>
            </a:endParaRPr>
          </a:p>
          <a:p>
            <a:pPr lvl="2" algn="just"/>
            <a:r>
              <a:rPr lang="pt-PT" sz="2000" b="1" dirty="0">
                <a:latin typeface="Century" panose="02040604050505020304" pitchFamily="18" charset="0"/>
              </a:rPr>
              <a:t>8</a:t>
            </a:r>
            <a:r>
              <a:rPr lang="pt-PT" sz="2000" b="1" dirty="0" smtClean="0">
                <a:latin typeface="Century" panose="02040604050505020304" pitchFamily="18" charset="0"/>
              </a:rPr>
              <a:t> BD </a:t>
            </a:r>
            <a:r>
              <a:rPr lang="pt-PT" sz="2000" b="1" dirty="0" err="1" smtClean="0">
                <a:latin typeface="Century" panose="02040604050505020304" pitchFamily="18" charset="0"/>
              </a:rPr>
              <a:t>protected</a:t>
            </a:r>
            <a:r>
              <a:rPr lang="pt-PT" sz="2000" b="1" dirty="0" smtClean="0">
                <a:latin typeface="Century" panose="02040604050505020304" pitchFamily="18" charset="0"/>
              </a:rPr>
              <a:t> </a:t>
            </a:r>
            <a:r>
              <a:rPr lang="pt-PT" sz="2000" b="1" dirty="0" err="1" smtClean="0">
                <a:latin typeface="Century" panose="02040604050505020304" pitchFamily="18" charset="0"/>
              </a:rPr>
              <a:t>species</a:t>
            </a:r>
            <a:r>
              <a:rPr lang="pt-PT" sz="2000" b="1" dirty="0" smtClean="0">
                <a:latin typeface="Century" panose="02040604050505020304" pitchFamily="18" charset="0"/>
              </a:rPr>
              <a:t> (1 </a:t>
            </a:r>
            <a:r>
              <a:rPr lang="pt-PT" sz="2000" b="1" dirty="0" err="1" smtClean="0">
                <a:latin typeface="Century" panose="02040604050505020304" pitchFamily="18" charset="0"/>
              </a:rPr>
              <a:t>terrestrial</a:t>
            </a:r>
            <a:r>
              <a:rPr lang="pt-PT" sz="2000" b="1" dirty="0" smtClean="0">
                <a:latin typeface="Century" panose="02040604050505020304" pitchFamily="18" charset="0"/>
              </a:rPr>
              <a:t>, 7 </a:t>
            </a:r>
            <a:r>
              <a:rPr lang="pt-PT" sz="2000" b="1" dirty="0" err="1" smtClean="0">
                <a:latin typeface="Century" panose="02040604050505020304" pitchFamily="18" charset="0"/>
              </a:rPr>
              <a:t>seabirds</a:t>
            </a:r>
            <a:r>
              <a:rPr lang="pt-PT" sz="2000" b="1" dirty="0" smtClean="0">
                <a:latin typeface="Century" panose="02040604050505020304" pitchFamily="18" charset="0"/>
              </a:rPr>
              <a:t>) </a:t>
            </a:r>
            <a:r>
              <a:rPr lang="pt-PT" sz="2000" dirty="0" err="1" smtClean="0">
                <a:latin typeface="Century" panose="02040604050505020304" pitchFamily="18" charset="0"/>
              </a:rPr>
              <a:t>needing</a:t>
            </a:r>
            <a:r>
              <a:rPr lang="pt-PT" sz="2000" dirty="0" smtClean="0">
                <a:latin typeface="Century" panose="02040604050505020304" pitchFamily="18" charset="0"/>
              </a:rPr>
              <a:t> </a:t>
            </a:r>
            <a:r>
              <a:rPr lang="pt-PT" sz="2000" dirty="0" err="1" smtClean="0">
                <a:latin typeface="Century" panose="02040604050505020304" pitchFamily="18" charset="0"/>
              </a:rPr>
              <a:t>improvement</a:t>
            </a:r>
            <a:r>
              <a:rPr lang="pt-PT" sz="2000" dirty="0" smtClean="0">
                <a:latin typeface="Century" panose="02040604050505020304" pitchFamily="18" charset="0"/>
              </a:rPr>
              <a:t> </a:t>
            </a:r>
            <a:r>
              <a:rPr lang="pt-PT" sz="2000" dirty="0" err="1" smtClean="0">
                <a:latin typeface="Century" panose="02040604050505020304" pitchFamily="18" charset="0"/>
              </a:rPr>
              <a:t>of</a:t>
            </a:r>
            <a:r>
              <a:rPr lang="pt-PT" sz="2000" dirty="0" smtClean="0">
                <a:latin typeface="Century" panose="02040604050505020304" pitchFamily="18" charset="0"/>
              </a:rPr>
              <a:t> </a:t>
            </a:r>
            <a:r>
              <a:rPr lang="pt-PT" sz="2000" dirty="0" err="1" smtClean="0">
                <a:latin typeface="Century" panose="02040604050505020304" pitchFamily="18" charset="0"/>
              </a:rPr>
              <a:t>their</a:t>
            </a:r>
            <a:r>
              <a:rPr lang="pt-PT" sz="2000" dirty="0" smtClean="0">
                <a:latin typeface="Century" panose="02040604050505020304" pitchFamily="18" charset="0"/>
              </a:rPr>
              <a:t> habitats to secure </a:t>
            </a:r>
            <a:r>
              <a:rPr lang="pt-PT" sz="2000" dirty="0" err="1" smtClean="0">
                <a:latin typeface="Century" panose="02040604050505020304" pitchFamily="18" charset="0"/>
              </a:rPr>
              <a:t>results</a:t>
            </a:r>
            <a:r>
              <a:rPr lang="pt-PT" sz="2000" dirty="0" smtClean="0">
                <a:latin typeface="Century" panose="02040604050505020304" pitchFamily="18" charset="0"/>
              </a:rPr>
              <a:t> </a:t>
            </a:r>
            <a:r>
              <a:rPr lang="pt-PT" sz="2000" dirty="0" err="1" smtClean="0">
                <a:latin typeface="Century" panose="02040604050505020304" pitchFamily="18" charset="0"/>
              </a:rPr>
              <a:t>obtained</a:t>
            </a:r>
            <a:r>
              <a:rPr lang="pt-PT" sz="2000" dirty="0" smtClean="0">
                <a:latin typeface="Century" panose="02040604050505020304" pitchFamily="18" charset="0"/>
              </a:rPr>
              <a:t> </a:t>
            </a:r>
            <a:r>
              <a:rPr lang="pt-PT" sz="2000" dirty="0" err="1" smtClean="0">
                <a:latin typeface="Century" panose="02040604050505020304" pitchFamily="18" charset="0"/>
              </a:rPr>
              <a:t>with</a:t>
            </a:r>
            <a:r>
              <a:rPr lang="pt-PT" sz="2000" dirty="0" smtClean="0">
                <a:latin typeface="Century" panose="02040604050505020304" pitchFamily="18" charset="0"/>
              </a:rPr>
              <a:t> </a:t>
            </a:r>
            <a:r>
              <a:rPr lang="pt-PT" sz="2000" dirty="0" err="1" smtClean="0">
                <a:latin typeface="Century" panose="02040604050505020304" pitchFamily="18" charset="0"/>
              </a:rPr>
              <a:t>former</a:t>
            </a:r>
            <a:r>
              <a:rPr lang="pt-PT" sz="2000" dirty="0" smtClean="0">
                <a:latin typeface="Century" panose="02040604050505020304" pitchFamily="18" charset="0"/>
              </a:rPr>
              <a:t> </a:t>
            </a:r>
            <a:r>
              <a:rPr lang="pt-PT" sz="2000" dirty="0" err="1" smtClean="0">
                <a:latin typeface="Century" panose="02040604050505020304" pitchFamily="18" charset="0"/>
              </a:rPr>
              <a:t>conservation</a:t>
            </a:r>
            <a:r>
              <a:rPr lang="pt-PT" sz="2000" dirty="0" smtClean="0">
                <a:latin typeface="Century" panose="02040604050505020304" pitchFamily="18" charset="0"/>
              </a:rPr>
              <a:t>.</a:t>
            </a:r>
          </a:p>
          <a:p>
            <a:pPr lvl="2"/>
            <a:endParaRPr lang="pt-PT" sz="1900" dirty="0" smtClean="0">
              <a:latin typeface="+mj-lt"/>
            </a:endParaRPr>
          </a:p>
          <a:p>
            <a:pPr algn="just"/>
            <a:endParaRPr lang="pt-PT" dirty="0">
              <a:latin typeface="+mj-lt"/>
            </a:endParaRPr>
          </a:p>
          <a:p>
            <a:pPr algn="just"/>
            <a:endParaRPr lang="en-US" dirty="0">
              <a:latin typeface="+mj-lt"/>
            </a:endParaRPr>
          </a:p>
        </p:txBody>
      </p:sp>
      <p:sp>
        <p:nvSpPr>
          <p:cNvPr id="6"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Ecological</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targets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
        <p:nvSpPr>
          <p:cNvPr id="8" name="CaixaDeTexto 7"/>
          <p:cNvSpPr txBox="1"/>
          <p:nvPr/>
        </p:nvSpPr>
        <p:spPr>
          <a:xfrm>
            <a:off x="-36512" y="6507979"/>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354167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0290"/>
            <a:ext cx="9144000" cy="6074979"/>
          </a:xfrm>
          <a:prstGeom prst="rect">
            <a:avLst/>
          </a:prstGeom>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err="1" smtClean="0">
                <a:latin typeface="+mj-lt"/>
              </a:rPr>
              <a:t>Preparatory</a:t>
            </a:r>
            <a:r>
              <a:rPr lang="pt-PT" sz="3200" b="1" dirty="0" smtClean="0">
                <a:latin typeface="+mj-lt"/>
              </a:rPr>
              <a:t> </a:t>
            </a:r>
            <a:r>
              <a:rPr lang="pt-PT" sz="3200" b="1" dirty="0" err="1" smtClean="0">
                <a:latin typeface="+mj-lt"/>
              </a:rPr>
              <a:t>Actions</a:t>
            </a:r>
            <a:endParaRPr lang="pt-PT" sz="3200" b="1" dirty="0" smtClean="0">
              <a:latin typeface="+mj-lt"/>
            </a:endParaRPr>
          </a:p>
          <a:p>
            <a:pPr marL="1737360" lvl="6" indent="0" algn="just">
              <a:buNone/>
            </a:pPr>
            <a:endParaRPr lang="pt-PT" dirty="0">
              <a:latin typeface="+mj-lt"/>
            </a:endParaRPr>
          </a:p>
        </p:txBody>
      </p:sp>
      <p:sp>
        <p:nvSpPr>
          <p:cNvPr id="5" name="CaixaDeTexto 4"/>
          <p:cNvSpPr txBox="1"/>
          <p:nvPr/>
        </p:nvSpPr>
        <p:spPr>
          <a:xfrm>
            <a:off x="214595" y="1628800"/>
            <a:ext cx="8749893" cy="954107"/>
          </a:xfrm>
          <a:prstGeom prst="rect">
            <a:avLst/>
          </a:prstGeom>
          <a:gradFill flip="none" rotWithShape="1">
            <a:gsLst>
              <a:gs pos="0">
                <a:schemeClr val="bg1">
                  <a:lumMod val="65000"/>
                  <a:tint val="66000"/>
                  <a:satMod val="160000"/>
                  <a:alpha val="45000"/>
                </a:schemeClr>
              </a:gs>
              <a:gs pos="50000">
                <a:schemeClr val="bg1">
                  <a:lumMod val="65000"/>
                  <a:tint val="44500"/>
                  <a:satMod val="160000"/>
                </a:schemeClr>
              </a:gs>
              <a:gs pos="100000">
                <a:schemeClr val="bg1">
                  <a:lumMod val="65000"/>
                  <a:tint val="23500"/>
                  <a:satMod val="160000"/>
                </a:schemeClr>
              </a:gs>
            </a:gsLst>
            <a:path path="circle">
              <a:fillToRect t="100000" r="100000"/>
            </a:path>
            <a:tileRect l="-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A1</a:t>
            </a:r>
            <a:r>
              <a:rPr lang="pt-PT" b="1" dirty="0" smtClean="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r</a:t>
            </a:r>
            <a:r>
              <a:rPr lang="pt-PT" b="1" dirty="0" err="1" smtClean="0">
                <a:latin typeface="Arial" panose="020B0604020202020204" pitchFamily="34" charset="0"/>
                <a:cs typeface="Arial" panose="020B0604020202020204" pitchFamily="34" charset="0"/>
              </a:rPr>
              <a:t>eview</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synthesis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technical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studies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concrete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know-how </a:t>
            </a:r>
            <a:r>
              <a:rPr lang="pt-PT" b="1" dirty="0" err="1" smtClean="0">
                <a:latin typeface="Arial" panose="020B0604020202020204" pitchFamily="34" charset="0"/>
                <a:cs typeface="Arial" panose="020B0604020202020204" pitchFamily="34" charset="0"/>
              </a:rPr>
              <a:t>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practices</a:t>
            </a:r>
            <a:r>
              <a:rPr lang="pt-PT" b="1" dirty="0" smtClean="0">
                <a:latin typeface="Arial" panose="020B0604020202020204" pitchFamily="34" charset="0"/>
                <a:cs typeface="Arial" panose="020B0604020202020204" pitchFamily="34" charset="0"/>
              </a:rPr>
              <a:t> to </a:t>
            </a:r>
            <a:r>
              <a:rPr lang="pt-PT" b="1" dirty="0" err="1" smtClean="0">
                <a:latin typeface="Arial" panose="020B0604020202020204" pitchFamily="34" charset="0"/>
                <a:cs typeface="Arial" panose="020B0604020202020204" pitchFamily="34" charset="0"/>
              </a:rPr>
              <a:t>be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implemented</a:t>
            </a:r>
            <a:r>
              <a:rPr lang="pt-PT" b="1" dirty="0" smtClean="0">
                <a:latin typeface="Arial" panose="020B0604020202020204" pitchFamily="34" charset="0"/>
                <a:cs typeface="Arial" panose="020B0604020202020204" pitchFamily="34" charset="0"/>
              </a:rPr>
              <a:t>/use</a:t>
            </a:r>
            <a:r>
              <a:rPr lang="pt-PT"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technical</a:t>
            </a:r>
            <a:r>
              <a:rPr lang="pt-PT" i="1"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planning</a:t>
            </a:r>
            <a:r>
              <a:rPr lang="pt-PT" i="1"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permit</a:t>
            </a:r>
            <a:r>
              <a:rPr lang="pt-PT" i="1"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procedures</a:t>
            </a:r>
            <a:r>
              <a:rPr lang="pt-PT" i="1"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and</a:t>
            </a:r>
            <a:r>
              <a:rPr lang="pt-PT" i="1"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stakeholder</a:t>
            </a:r>
            <a:r>
              <a:rPr lang="pt-PT" i="1" dirty="0" smtClean="0">
                <a:latin typeface="Arial" panose="020B0604020202020204" pitchFamily="34" charset="0"/>
                <a:cs typeface="Arial" panose="020B0604020202020204" pitchFamily="34" charset="0"/>
              </a:rPr>
              <a:t> </a:t>
            </a:r>
            <a:r>
              <a:rPr lang="pt-PT" i="1" dirty="0" err="1" smtClean="0">
                <a:latin typeface="Arial" panose="020B0604020202020204" pitchFamily="34" charset="0"/>
                <a:cs typeface="Arial" panose="020B0604020202020204" pitchFamily="34" charset="0"/>
              </a:rPr>
              <a:t>consultations</a:t>
            </a:r>
            <a:r>
              <a:rPr lang="pt-PT" dirty="0" smtClean="0">
                <a:latin typeface="Arial" panose="020B0604020202020204" pitchFamily="34" charset="0"/>
                <a:cs typeface="Arial" panose="020B0604020202020204" pitchFamily="34" charset="0"/>
              </a:rPr>
              <a:t>;</a:t>
            </a:r>
          </a:p>
        </p:txBody>
      </p:sp>
      <p:sp>
        <p:nvSpPr>
          <p:cNvPr id="6" name="CaixaDeTexto 5"/>
          <p:cNvSpPr txBox="1"/>
          <p:nvPr/>
        </p:nvSpPr>
        <p:spPr>
          <a:xfrm>
            <a:off x="214595" y="2720752"/>
            <a:ext cx="8749893" cy="677108"/>
          </a:xfrm>
          <a:prstGeom prst="rect">
            <a:avLst/>
          </a:prstGeom>
          <a:gradFill flip="none" rotWithShape="1">
            <a:gsLst>
              <a:gs pos="0">
                <a:schemeClr val="bg1">
                  <a:lumMod val="65000"/>
                  <a:tint val="66000"/>
                  <a:satMod val="160000"/>
                  <a:alpha val="45000"/>
                </a:schemeClr>
              </a:gs>
              <a:gs pos="50000">
                <a:schemeClr val="bg1">
                  <a:lumMod val="65000"/>
                  <a:tint val="44500"/>
                  <a:satMod val="160000"/>
                </a:schemeClr>
              </a:gs>
              <a:gs pos="100000">
                <a:schemeClr val="bg1">
                  <a:lumMod val="65000"/>
                  <a:tint val="23500"/>
                  <a:satMod val="160000"/>
                </a:schemeClr>
              </a:gs>
            </a:gsLst>
            <a:path path="circle">
              <a:fillToRect t="100000" r="100000"/>
            </a:path>
            <a:tileRect l="-100000" b="-100000"/>
          </a:gradFill>
          <a:ln>
            <a:solidFill>
              <a:schemeClr val="bg2">
                <a:lumMod val="90000"/>
              </a:schemeClr>
            </a:solidFill>
          </a:ln>
        </p:spPr>
        <p:txBody>
          <a:bodyPr wrap="square" rtlCol="0">
            <a:spAutoFit/>
          </a:bodyPr>
          <a:lstStyle/>
          <a:p>
            <a:pPr algn="just"/>
            <a:r>
              <a:rPr lang="pt-PT" sz="2000" b="1" dirty="0">
                <a:solidFill>
                  <a:schemeClr val="accent2">
                    <a:lumMod val="50000"/>
                  </a:schemeClr>
                </a:solidFill>
                <a:latin typeface="Arial" panose="020B0604020202020204" pitchFamily="34" charset="0"/>
                <a:cs typeface="Arial" panose="020B0604020202020204" pitchFamily="34" charset="0"/>
              </a:rPr>
              <a:t>A2 </a:t>
            </a:r>
            <a:r>
              <a:rPr lang="pt-PT" dirty="0" err="1" smtClean="0">
                <a:latin typeface="Arial" panose="020B0604020202020204" pitchFamily="34" charset="0"/>
                <a:cs typeface="Arial" panose="020B0604020202020204" pitchFamily="34" charset="0"/>
              </a:rPr>
              <a:t>and</a:t>
            </a:r>
            <a:r>
              <a:rPr lang="pt-PT" dirty="0" smtClean="0">
                <a:latin typeface="Arial" panose="020B0604020202020204" pitchFamily="34" charset="0"/>
                <a:cs typeface="Arial" panose="020B0604020202020204" pitchFamily="34" charset="0"/>
              </a:rPr>
              <a:t> </a:t>
            </a:r>
            <a:r>
              <a:rPr lang="pt-PT" sz="2000" b="1" dirty="0">
                <a:solidFill>
                  <a:schemeClr val="accent2">
                    <a:lumMod val="50000"/>
                  </a:schemeClr>
                </a:solidFill>
                <a:latin typeface="Arial" panose="020B0604020202020204" pitchFamily="34" charset="0"/>
                <a:cs typeface="Arial" panose="020B0604020202020204" pitchFamily="34" charset="0"/>
              </a:rPr>
              <a:t>A3: </a:t>
            </a:r>
            <a:r>
              <a:rPr lang="pt-PT" b="1" dirty="0" smtClean="0">
                <a:latin typeface="Arial" panose="020B0604020202020204" pitchFamily="34" charset="0"/>
                <a:cs typeface="Arial" panose="020B0604020202020204" pitchFamily="34" charset="0"/>
              </a:rPr>
              <a:t>data </a:t>
            </a:r>
            <a:r>
              <a:rPr lang="pt-PT" b="1" dirty="0" err="1" smtClean="0">
                <a:latin typeface="Arial" panose="020B0604020202020204" pitchFamily="34" charset="0"/>
                <a:cs typeface="Arial" panose="020B0604020202020204" pitchFamily="34" charset="0"/>
              </a:rPr>
              <a:t>gathering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modelling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followed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by</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setting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up</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integrated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georeferenced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databases</a:t>
            </a:r>
            <a:r>
              <a:rPr lang="pt-PT" dirty="0" smtClean="0">
                <a:latin typeface="Arial" panose="020B0604020202020204" pitchFamily="34" charset="0"/>
                <a:cs typeface="Arial" panose="020B0604020202020204" pitchFamily="34" charset="0"/>
              </a:rPr>
              <a:t>;</a:t>
            </a:r>
          </a:p>
        </p:txBody>
      </p:sp>
      <p:sp>
        <p:nvSpPr>
          <p:cNvPr id="7" name="CaixaDeTexto 6"/>
          <p:cNvSpPr txBox="1"/>
          <p:nvPr/>
        </p:nvSpPr>
        <p:spPr>
          <a:xfrm>
            <a:off x="197053" y="3573016"/>
            <a:ext cx="8749893" cy="2400657"/>
          </a:xfrm>
          <a:prstGeom prst="rect">
            <a:avLst/>
          </a:prstGeom>
          <a:gradFill flip="none" rotWithShape="1">
            <a:gsLst>
              <a:gs pos="0">
                <a:schemeClr val="bg1">
                  <a:lumMod val="65000"/>
                  <a:tint val="66000"/>
                  <a:satMod val="160000"/>
                  <a:alpha val="45000"/>
                </a:schemeClr>
              </a:gs>
              <a:gs pos="50000">
                <a:schemeClr val="bg1">
                  <a:lumMod val="65000"/>
                  <a:tint val="44500"/>
                  <a:satMod val="160000"/>
                </a:schemeClr>
              </a:gs>
              <a:gs pos="100000">
                <a:schemeClr val="bg1">
                  <a:lumMod val="65000"/>
                  <a:tint val="23500"/>
                  <a:satMod val="160000"/>
                </a:schemeClr>
              </a:gs>
            </a:gsLst>
            <a:path path="circle">
              <a:fillToRect t="100000" r="100000"/>
            </a:path>
            <a:tileRect l="-100000" b="-100000"/>
          </a:gradFill>
          <a:ln>
            <a:solidFill>
              <a:schemeClr val="bg2">
                <a:lumMod val="90000"/>
              </a:schemeClr>
            </a:solidFill>
          </a:ln>
        </p:spPr>
        <p:txBody>
          <a:bodyPr wrap="square" rtlCol="0">
            <a:spAutoFit/>
          </a:bodyPr>
          <a:lstStyle/>
          <a:p>
            <a:pPr algn="just"/>
            <a:r>
              <a:rPr lang="pt-PT" sz="2000" b="1" dirty="0">
                <a:solidFill>
                  <a:schemeClr val="accent2">
                    <a:lumMod val="50000"/>
                  </a:schemeClr>
                </a:solidFill>
                <a:latin typeface="Arial" panose="020B0604020202020204" pitchFamily="34" charset="0"/>
                <a:cs typeface="Arial" panose="020B0604020202020204" pitchFamily="34" charset="0"/>
              </a:rPr>
              <a:t>A4</a:t>
            </a:r>
            <a:r>
              <a:rPr lang="pt-PT" b="1" dirty="0" smtClean="0">
                <a:latin typeface="Arial" panose="020B0604020202020204" pitchFamily="34" charset="0"/>
                <a:cs typeface="Arial" panose="020B0604020202020204" pitchFamily="34" charset="0"/>
              </a:rPr>
              <a:t>:</a:t>
            </a:r>
            <a:r>
              <a:rPr lang="pt-PT"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additional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planning</a:t>
            </a:r>
            <a:r>
              <a:rPr lang="pt-PT" b="1" dirty="0" smtClean="0">
                <a:latin typeface="Arial" panose="020B0604020202020204" pitchFamily="34" charset="0"/>
                <a:cs typeface="Arial" panose="020B0604020202020204" pitchFamily="34" charset="0"/>
              </a:rPr>
              <a:t>/</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activities</a:t>
            </a:r>
            <a:r>
              <a:rPr lang="pt-PT" b="1" dirty="0" smtClean="0">
                <a:latin typeface="Arial" panose="020B0604020202020204" pitchFamily="34" charset="0"/>
                <a:cs typeface="Arial" panose="020B0604020202020204" pitchFamily="34" charset="0"/>
              </a:rPr>
              <a:t> for </a:t>
            </a:r>
            <a:r>
              <a:rPr lang="pt-PT" b="1" dirty="0" err="1" smtClean="0">
                <a:latin typeface="Arial" panose="020B0604020202020204" pitchFamily="34" charset="0"/>
                <a:cs typeface="Arial" panose="020B0604020202020204" pitchFamily="34" charset="0"/>
              </a:rPr>
              <a:t>full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effective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implementation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PAF</a:t>
            </a:r>
            <a:r>
              <a:rPr lang="pt-PT" dirty="0" smtClean="0">
                <a:latin typeface="Arial" panose="020B0604020202020204" pitchFamily="34" charset="0"/>
                <a:cs typeface="Arial" panose="020B0604020202020204" pitchFamily="34" charset="0"/>
              </a:rPr>
              <a:t>:</a:t>
            </a:r>
            <a:endParaRPr lang="pt-PT"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Designation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2 </a:t>
            </a:r>
            <a:r>
              <a:rPr lang="pt-PT" sz="1400" dirty="0" err="1" smtClean="0">
                <a:latin typeface="Arial" panose="020B0604020202020204" pitchFamily="34" charset="0"/>
                <a:cs typeface="Arial" panose="020B0604020202020204" pitchFamily="34" charset="0"/>
              </a:rPr>
              <a:t>new</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SCI’s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islets</a:t>
            </a:r>
            <a:r>
              <a:rPr lang="pt-PT" sz="1400" dirty="0">
                <a:latin typeface="Arial" panose="020B0604020202020204" pitchFamily="34" charset="0"/>
                <a:cs typeface="Arial" panose="020B0604020202020204" pitchFamily="34" charset="0"/>
              </a:rPr>
              <a:t> </a:t>
            </a:r>
            <a:r>
              <a:rPr lang="pt-PT" sz="1400" dirty="0" smtClean="0">
                <a:latin typeface="Arial" panose="020B0604020202020204" pitchFamily="34" charset="0"/>
                <a:cs typeface="Arial" panose="020B0604020202020204" pitchFamily="34" charset="0"/>
              </a:rPr>
              <a:t>(Ilhéu do Topo in </a:t>
            </a:r>
            <a:r>
              <a:rPr lang="pt-PT" sz="1400" dirty="0" err="1" smtClean="0">
                <a:latin typeface="Arial" panose="020B0604020202020204" pitchFamily="34" charset="0"/>
                <a:cs typeface="Arial" panose="020B0604020202020204" pitchFamily="34" charset="0"/>
              </a:rPr>
              <a:t>S.Jorge</a:t>
            </a:r>
            <a:r>
              <a:rPr lang="pt-PT" sz="1400" dirty="0" smtClean="0">
                <a:latin typeface="Arial" panose="020B0604020202020204" pitchFamily="34" charset="0"/>
                <a:cs typeface="Arial" panose="020B0604020202020204" pitchFamily="34" charset="0"/>
              </a:rPr>
              <a:t> Island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Ilhéu da Vila in Sta. Maria Island);</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Adjustmend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with</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increase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area</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the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existing</a:t>
            </a:r>
            <a:r>
              <a:rPr lang="pt-PT" sz="1400" dirty="0" smtClean="0">
                <a:latin typeface="Arial" panose="020B0604020202020204" pitchFamily="34" charset="0"/>
                <a:cs typeface="Arial" panose="020B0604020202020204" pitchFamily="34" charset="0"/>
              </a:rPr>
              <a:t> SAC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Caldeira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Capelinhos – PTFAI0004;</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Designation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new</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off-shore</a:t>
            </a:r>
            <a:r>
              <a:rPr lang="pt-PT" sz="1400" dirty="0" smtClean="0">
                <a:latin typeface="Arial" panose="020B0604020202020204" pitchFamily="34" charset="0"/>
                <a:cs typeface="Arial" panose="020B0604020202020204" pitchFamily="34" charset="0"/>
              </a:rPr>
              <a:t> marine </a:t>
            </a:r>
            <a:r>
              <a:rPr lang="pt-PT" sz="1400" dirty="0" err="1" smtClean="0">
                <a:latin typeface="Arial" panose="020B0604020202020204" pitchFamily="34" charset="0"/>
                <a:cs typeface="Arial" panose="020B0604020202020204" pitchFamily="34" charset="0"/>
              </a:rPr>
              <a:t>SCI’s</a:t>
            </a:r>
            <a:r>
              <a:rPr lang="pt-PT" sz="1400"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Revision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the</a:t>
            </a:r>
            <a:r>
              <a:rPr lang="pt-PT" sz="1400" dirty="0" smtClean="0">
                <a:latin typeface="Arial" panose="020B0604020202020204" pitchFamily="34" charset="0"/>
                <a:cs typeface="Arial" panose="020B0604020202020204" pitchFamily="34" charset="0"/>
              </a:rPr>
              <a:t> PAF;</a:t>
            </a:r>
          </a:p>
          <a:p>
            <a:pPr marL="742950" lvl="1" indent="-285750" algn="just">
              <a:buFont typeface="Arial" panose="020B0604020202020204" pitchFamily="34" charset="0"/>
              <a:buChar char="•"/>
            </a:pPr>
            <a:r>
              <a:rPr lang="pt-PT" sz="1400" dirty="0" smtClean="0">
                <a:latin typeface="Arial" panose="020B0604020202020204" pitchFamily="34" charset="0"/>
                <a:cs typeface="Arial" panose="020B0604020202020204" pitchFamily="34" charset="0"/>
              </a:rPr>
              <a:t>Regional </a:t>
            </a:r>
            <a:r>
              <a:rPr lang="pt-PT" sz="1400" dirty="0" err="1" smtClean="0">
                <a:latin typeface="Arial" panose="020B0604020202020204" pitchFamily="34" charset="0"/>
                <a:cs typeface="Arial" panose="020B0604020202020204" pitchFamily="34" charset="0"/>
              </a:rPr>
              <a:t>action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plans</a:t>
            </a:r>
            <a:r>
              <a:rPr lang="pt-PT" sz="1400" dirty="0" smtClean="0">
                <a:latin typeface="Arial" panose="020B0604020202020204" pitchFamily="34" charset="0"/>
                <a:cs typeface="Arial" panose="020B0604020202020204" pitchFamily="34" charset="0"/>
              </a:rPr>
              <a:t> for some </a:t>
            </a:r>
            <a:r>
              <a:rPr lang="pt-PT" sz="1400" dirty="0" err="1" smtClean="0">
                <a:latin typeface="Arial" panose="020B0604020202020204" pitchFamily="34" charset="0"/>
                <a:cs typeface="Arial" panose="020B0604020202020204" pitchFamily="34" charset="0"/>
              </a:rPr>
              <a:t>species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focusing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those</a:t>
            </a:r>
            <a:r>
              <a:rPr lang="pt-PT" sz="1400" dirty="0" smtClean="0">
                <a:latin typeface="Arial" panose="020B0604020202020204" pitchFamily="34" charset="0"/>
                <a:cs typeface="Arial" panose="020B0604020202020204" pitchFamily="34" charset="0"/>
              </a:rPr>
              <a:t> for </a:t>
            </a:r>
            <a:r>
              <a:rPr lang="pt-PT" sz="1400" dirty="0" err="1" smtClean="0">
                <a:latin typeface="Arial" panose="020B0604020202020204" pitchFamily="34" charset="0"/>
                <a:cs typeface="Arial" panose="020B0604020202020204" pitchFamily="34" charset="0"/>
              </a:rPr>
              <a:t>which</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the</a:t>
            </a:r>
            <a:r>
              <a:rPr lang="pt-PT" sz="1400" dirty="0" smtClean="0">
                <a:latin typeface="Arial" panose="020B0604020202020204" pitchFamily="34" charset="0"/>
                <a:cs typeface="Arial" panose="020B0604020202020204" pitchFamily="34" charset="0"/>
              </a:rPr>
              <a:t> IP </a:t>
            </a:r>
            <a:r>
              <a:rPr lang="pt-PT" sz="1400" dirty="0" err="1" smtClean="0">
                <a:latin typeface="Arial" panose="020B0604020202020204" pitchFamily="34" charset="0"/>
                <a:cs typeface="Arial" panose="020B0604020202020204" pitchFamily="34" charset="0"/>
              </a:rPr>
              <a:t>concentrated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knowledge</a:t>
            </a:r>
            <a:r>
              <a:rPr lang="pt-PT" sz="1400" dirty="0" smtClean="0">
                <a:latin typeface="Arial" panose="020B0604020202020204" pitchFamily="34" charset="0"/>
                <a:cs typeface="Arial" panose="020B0604020202020204" pitchFamily="34" charset="0"/>
              </a:rPr>
              <a:t> gaps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those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requiring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active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conservation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works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the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post-project</a:t>
            </a:r>
            <a:r>
              <a:rPr lang="pt-PT" sz="1400"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endParaRPr lang="pt-PT" sz="1400" dirty="0" smtClean="0">
              <a:latin typeface="Arial" panose="020B0604020202020204" pitchFamily="34" charset="0"/>
              <a:cs typeface="Arial" panose="020B0604020202020204" pitchFamily="34" charset="0"/>
            </a:endParaRPr>
          </a:p>
        </p:txBody>
      </p:sp>
      <p:sp>
        <p:nvSpPr>
          <p:cNvPr id="8"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
        <p:nvSpPr>
          <p:cNvPr id="10" name="CaixaDeTexto 9"/>
          <p:cNvSpPr txBox="1"/>
          <p:nvPr/>
        </p:nvSpPr>
        <p:spPr>
          <a:xfrm>
            <a:off x="-36512" y="655176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32568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2" y="748174"/>
            <a:ext cx="9175782" cy="6127735"/>
          </a:xfrm>
          <a:prstGeom prst="rect">
            <a:avLst/>
          </a:prstGeom>
          <a:solidFill>
            <a:schemeClr val="bg1">
              <a:lumMod val="85000"/>
            </a:schemeClr>
          </a:solidFill>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err="1" smtClean="0">
                <a:solidFill>
                  <a:schemeClr val="bg1">
                    <a:lumMod val="75000"/>
                  </a:schemeClr>
                </a:solidFill>
                <a:latin typeface="+mj-lt"/>
              </a:rPr>
              <a:t>Concrete</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Conservation</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Actions</a:t>
            </a:r>
            <a:endParaRPr lang="pt-PT" sz="3200" b="1" dirty="0" smtClean="0">
              <a:solidFill>
                <a:schemeClr val="bg1">
                  <a:lumMod val="75000"/>
                </a:schemeClr>
              </a:solidFill>
              <a:latin typeface="+mj-lt"/>
            </a:endParaRPr>
          </a:p>
          <a:p>
            <a:pPr marL="1737360" lvl="6" indent="0" algn="just">
              <a:buNone/>
            </a:pPr>
            <a:endParaRPr lang="pt-PT" dirty="0">
              <a:latin typeface="+mj-lt"/>
            </a:endParaRPr>
          </a:p>
        </p:txBody>
      </p:sp>
      <p:sp>
        <p:nvSpPr>
          <p:cNvPr id="5" name="CaixaDeTexto 4"/>
          <p:cNvSpPr txBox="1"/>
          <p:nvPr/>
        </p:nvSpPr>
        <p:spPr>
          <a:xfrm>
            <a:off x="214595" y="1948770"/>
            <a:ext cx="8749893" cy="400110"/>
          </a:xfrm>
          <a:prstGeom prst="rect">
            <a:avLst/>
          </a:prstGeom>
          <a:gradFill flip="none" rotWithShape="1">
            <a:gsLst>
              <a:gs pos="0">
                <a:schemeClr val="bg1">
                  <a:lumMod val="95000"/>
                  <a:shade val="30000"/>
                  <a:satMod val="115000"/>
                </a:schemeClr>
              </a:gs>
              <a:gs pos="27000">
                <a:schemeClr val="bg1">
                  <a:lumMod val="95000"/>
                  <a:shade val="67500"/>
                  <a:satMod val="115000"/>
                  <a:alpha val="53000"/>
                </a:schemeClr>
              </a:gs>
              <a:gs pos="100000">
                <a:schemeClr val="bg1">
                  <a:lumMod val="95000"/>
                  <a:shade val="100000"/>
                  <a:satMod val="115000"/>
                </a:schemeClr>
              </a:gs>
            </a:gsLst>
            <a:lin ang="5400000" scaled="1"/>
            <a:tileRect/>
          </a:gradFill>
          <a:ln>
            <a:solidFill>
              <a:schemeClr val="bg2">
                <a:lumMod val="90000"/>
              </a:schemeClr>
            </a:solidFill>
          </a:ln>
        </p:spPr>
        <p:txBody>
          <a:bodyPr wrap="square" rtlCol="0">
            <a:spAutoFit/>
          </a:bodyPr>
          <a:lstStyle/>
          <a:p>
            <a:pPr algn="just"/>
            <a:r>
              <a:rPr lang="pt-PT" sz="2000" b="1" dirty="0">
                <a:solidFill>
                  <a:schemeClr val="accent2">
                    <a:lumMod val="50000"/>
                  </a:schemeClr>
                </a:solidFill>
                <a:latin typeface="Arial" panose="020B0604020202020204" pitchFamily="34" charset="0"/>
                <a:cs typeface="Arial" panose="020B0604020202020204" pitchFamily="34" charset="0"/>
              </a:rPr>
              <a:t>C1: </a:t>
            </a:r>
            <a:r>
              <a:rPr lang="pt-PT" b="1" dirty="0" smtClean="0">
                <a:latin typeface="Arial" panose="020B0604020202020204" pitchFamily="34" charset="0"/>
                <a:cs typeface="Arial" panose="020B0604020202020204" pitchFamily="34" charset="0"/>
              </a:rPr>
              <a:t>Land </a:t>
            </a:r>
            <a:r>
              <a:rPr lang="pt-PT" b="1" dirty="0" err="1" smtClean="0">
                <a:latin typeface="Arial" panose="020B0604020202020204" pitchFamily="34" charset="0"/>
                <a:cs typeface="Arial" panose="020B0604020202020204" pitchFamily="34" charset="0"/>
              </a:rPr>
              <a:t>purchase</a:t>
            </a:r>
            <a:r>
              <a:rPr lang="pt-PT" dirty="0">
                <a:latin typeface="Arial" panose="020B0604020202020204" pitchFamily="34" charset="0"/>
                <a:cs typeface="Arial" panose="020B0604020202020204" pitchFamily="34" charset="0"/>
              </a:rPr>
              <a:t> </a:t>
            </a:r>
            <a:r>
              <a:rPr lang="pt-PT" dirty="0" smtClean="0">
                <a:latin typeface="Arial" panose="020B0604020202020204" pitchFamily="34" charset="0"/>
                <a:cs typeface="Arial" panose="020B0604020202020204" pitchFamily="34" charset="0"/>
              </a:rPr>
              <a:t>for </a:t>
            </a:r>
            <a:r>
              <a:rPr lang="pt-PT" dirty="0" err="1" smtClean="0">
                <a:latin typeface="Arial" panose="020B0604020202020204" pitchFamily="34" charset="0"/>
                <a:cs typeface="Arial" panose="020B0604020202020204" pitchFamily="34" charset="0"/>
              </a:rPr>
              <a:t>recovery</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of</a:t>
            </a:r>
            <a:r>
              <a:rPr lang="pt-PT" dirty="0" smtClean="0">
                <a:latin typeface="Arial" panose="020B0604020202020204" pitchFamily="34" charset="0"/>
                <a:cs typeface="Arial" panose="020B0604020202020204" pitchFamily="34" charset="0"/>
              </a:rPr>
              <a:t> habitats </a:t>
            </a:r>
            <a:r>
              <a:rPr lang="pt-PT" dirty="0" err="1" smtClean="0">
                <a:latin typeface="Arial" panose="020B0604020202020204" pitchFamily="34" charset="0"/>
                <a:cs typeface="Arial" panose="020B0604020202020204" pitchFamily="34" charset="0"/>
              </a:rPr>
              <a:t>under</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unfavourable</a:t>
            </a:r>
            <a:r>
              <a:rPr lang="pt-PT" dirty="0" smtClean="0">
                <a:latin typeface="Arial" panose="020B0604020202020204" pitchFamily="34" charset="0"/>
                <a:cs typeface="Arial" panose="020B0604020202020204" pitchFamily="34" charset="0"/>
              </a:rPr>
              <a:t> status.</a:t>
            </a:r>
            <a:endParaRPr lang="pt-PT" b="1" dirty="0" smtClean="0">
              <a:latin typeface="Arial" panose="020B0604020202020204" pitchFamily="34" charset="0"/>
              <a:cs typeface="Arial" panose="020B0604020202020204" pitchFamily="34" charset="0"/>
            </a:endParaRPr>
          </a:p>
        </p:txBody>
      </p:sp>
      <p:sp>
        <p:nvSpPr>
          <p:cNvPr id="6" name="CaixaDeTexto 5"/>
          <p:cNvSpPr txBox="1"/>
          <p:nvPr/>
        </p:nvSpPr>
        <p:spPr>
          <a:xfrm>
            <a:off x="214595" y="2812866"/>
            <a:ext cx="8749893" cy="400110"/>
          </a:xfrm>
          <a:prstGeom prst="rect">
            <a:avLst/>
          </a:prstGeom>
          <a:gradFill flip="none" rotWithShape="1">
            <a:gsLst>
              <a:gs pos="0">
                <a:schemeClr val="bg1">
                  <a:lumMod val="95000"/>
                  <a:shade val="30000"/>
                  <a:satMod val="115000"/>
                </a:schemeClr>
              </a:gs>
              <a:gs pos="27000">
                <a:schemeClr val="bg1">
                  <a:lumMod val="95000"/>
                  <a:shade val="67500"/>
                  <a:satMod val="115000"/>
                  <a:alpha val="53000"/>
                </a:schemeClr>
              </a:gs>
              <a:gs pos="100000">
                <a:schemeClr val="bg1">
                  <a:lumMod val="95000"/>
                  <a:shade val="100000"/>
                  <a:satMod val="115000"/>
                </a:schemeClr>
              </a:gs>
            </a:gsLst>
            <a:lin ang="54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C2: </a:t>
            </a:r>
            <a:r>
              <a:rPr lang="pt-PT" b="1" dirty="0" err="1" smtClean="0">
                <a:latin typeface="Arial" panose="020B0604020202020204" pitchFamily="34" charset="0"/>
                <a:cs typeface="Arial" panose="020B0604020202020204" pitchFamily="34" charset="0"/>
              </a:rPr>
              <a:t>Promotion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extensive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capacity</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building</a:t>
            </a:r>
            <a:endParaRPr lang="pt-PT" sz="1400" dirty="0" smtClean="0">
              <a:latin typeface="Arial" panose="020B0604020202020204" pitchFamily="34" charset="0"/>
              <a:cs typeface="Arial" panose="020B0604020202020204" pitchFamily="34" charset="0"/>
            </a:endParaRPr>
          </a:p>
        </p:txBody>
      </p:sp>
      <p:sp>
        <p:nvSpPr>
          <p:cNvPr id="7" name="CaixaDeTexto 6"/>
          <p:cNvSpPr txBox="1"/>
          <p:nvPr/>
        </p:nvSpPr>
        <p:spPr>
          <a:xfrm>
            <a:off x="197053" y="3904020"/>
            <a:ext cx="8749893" cy="677108"/>
          </a:xfrm>
          <a:prstGeom prst="rect">
            <a:avLst/>
          </a:prstGeom>
          <a:gradFill flip="none" rotWithShape="1">
            <a:gsLst>
              <a:gs pos="0">
                <a:schemeClr val="bg1">
                  <a:lumMod val="95000"/>
                  <a:shade val="30000"/>
                  <a:satMod val="115000"/>
                </a:schemeClr>
              </a:gs>
              <a:gs pos="27000">
                <a:schemeClr val="bg1">
                  <a:lumMod val="95000"/>
                  <a:shade val="67500"/>
                  <a:satMod val="115000"/>
                  <a:alpha val="53000"/>
                </a:schemeClr>
              </a:gs>
              <a:gs pos="100000">
                <a:schemeClr val="bg1">
                  <a:lumMod val="95000"/>
                  <a:shade val="100000"/>
                  <a:satMod val="115000"/>
                </a:schemeClr>
              </a:gs>
            </a:gsLst>
            <a:lin ang="54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C3, C4, C5 </a:t>
            </a:r>
            <a:r>
              <a:rPr lang="pt-PT"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sz="2000" b="1" dirty="0" smtClean="0">
                <a:solidFill>
                  <a:schemeClr val="accent2">
                    <a:lumMod val="50000"/>
                  </a:schemeClr>
                </a:solidFill>
                <a:latin typeface="Arial" panose="020B0604020202020204" pitchFamily="34" charset="0"/>
                <a:cs typeface="Arial" panose="020B0604020202020204" pitchFamily="34" charset="0"/>
              </a:rPr>
              <a:t>C6</a:t>
            </a:r>
            <a:r>
              <a:rPr lang="pt-PT" b="1" dirty="0" smtClean="0">
                <a:latin typeface="Arial" panose="020B0604020202020204" pitchFamily="34" charset="0"/>
                <a:cs typeface="Arial" panose="020B0604020202020204" pitchFamily="34" charset="0"/>
              </a:rPr>
              <a:t>:</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r</a:t>
            </a:r>
            <a:r>
              <a:rPr lang="pt-PT" b="1" dirty="0" err="1" smtClean="0">
                <a:latin typeface="Arial" panose="020B0604020202020204" pitchFamily="34" charset="0"/>
                <a:cs typeface="Arial" panose="020B0604020202020204" pitchFamily="34" charset="0"/>
              </a:rPr>
              <a:t>estoration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terrestrial</a:t>
            </a:r>
            <a:r>
              <a:rPr lang="pt-PT" b="1" dirty="0" smtClean="0">
                <a:latin typeface="Arial" panose="020B0604020202020204" pitchFamily="34" charset="0"/>
                <a:cs typeface="Arial" panose="020B0604020202020204" pitchFamily="34" charset="0"/>
              </a:rPr>
              <a:t> habitats, habitats for </a:t>
            </a:r>
            <a:r>
              <a:rPr lang="pt-PT" b="1" dirty="0" err="1" smtClean="0">
                <a:latin typeface="Arial" panose="020B0604020202020204" pitchFamily="34" charset="0"/>
                <a:cs typeface="Arial" panose="020B0604020202020204" pitchFamily="34" charset="0"/>
              </a:rPr>
              <a:t>birds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wild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populations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threatened</a:t>
            </a:r>
            <a:r>
              <a:rPr lang="pt-PT" b="1" dirty="0" smtClean="0">
                <a:latin typeface="Arial" panose="020B0604020202020204" pitchFamily="34" charset="0"/>
                <a:cs typeface="Arial" panose="020B0604020202020204" pitchFamily="34" charset="0"/>
              </a:rPr>
              <a:t> flora</a:t>
            </a:r>
            <a:endParaRPr lang="pt-PT" sz="1400" dirty="0" smtClean="0">
              <a:latin typeface="Arial" panose="020B0604020202020204" pitchFamily="34" charset="0"/>
              <a:cs typeface="Arial" panose="020B0604020202020204" pitchFamily="34" charset="0"/>
            </a:endParaRPr>
          </a:p>
        </p:txBody>
      </p:sp>
      <p:sp>
        <p:nvSpPr>
          <p:cNvPr id="8" name="CaixaDeTexto 7"/>
          <p:cNvSpPr txBox="1"/>
          <p:nvPr/>
        </p:nvSpPr>
        <p:spPr>
          <a:xfrm>
            <a:off x="197053" y="5056148"/>
            <a:ext cx="8749893" cy="677108"/>
          </a:xfrm>
          <a:prstGeom prst="rect">
            <a:avLst/>
          </a:prstGeom>
          <a:gradFill flip="none" rotWithShape="1">
            <a:gsLst>
              <a:gs pos="0">
                <a:schemeClr val="bg1">
                  <a:lumMod val="95000"/>
                  <a:shade val="30000"/>
                  <a:satMod val="115000"/>
                </a:schemeClr>
              </a:gs>
              <a:gs pos="27000">
                <a:schemeClr val="bg1">
                  <a:lumMod val="95000"/>
                  <a:shade val="67500"/>
                  <a:satMod val="115000"/>
                  <a:alpha val="53000"/>
                </a:schemeClr>
              </a:gs>
              <a:gs pos="100000">
                <a:schemeClr val="bg1">
                  <a:lumMod val="95000"/>
                  <a:shade val="100000"/>
                  <a:satMod val="115000"/>
                </a:schemeClr>
              </a:gs>
            </a:gsLst>
            <a:lin ang="54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C7</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Gathering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additional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information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about</a:t>
            </a:r>
            <a:r>
              <a:rPr lang="pt-PT" b="1" dirty="0" smtClean="0">
                <a:latin typeface="Arial" panose="020B0604020202020204" pitchFamily="34" charset="0"/>
                <a:cs typeface="Arial" panose="020B0604020202020204" pitchFamily="34" charset="0"/>
              </a:rPr>
              <a:t> </a:t>
            </a:r>
            <a:r>
              <a:rPr lang="pt-PT" b="1" i="1" dirty="0" err="1">
                <a:latin typeface="Arial" panose="020B0604020202020204" pitchFamily="34" charset="0"/>
                <a:cs typeface="Arial" panose="020B0604020202020204" pitchFamily="34" charset="0"/>
              </a:rPr>
              <a:t>N</a:t>
            </a:r>
            <a:r>
              <a:rPr lang="pt-PT" b="1" i="1" dirty="0" err="1" smtClean="0">
                <a:latin typeface="Arial" panose="020B0604020202020204" pitchFamily="34" charset="0"/>
                <a:cs typeface="Arial" panose="020B0604020202020204" pitchFamily="34" charset="0"/>
              </a:rPr>
              <a:t>yctalus</a:t>
            </a:r>
            <a:r>
              <a:rPr lang="pt-PT" b="1" i="1" dirty="0" smtClean="0">
                <a:latin typeface="Arial" panose="020B0604020202020204" pitchFamily="34" charset="0"/>
                <a:cs typeface="Arial" panose="020B0604020202020204" pitchFamily="34" charset="0"/>
              </a:rPr>
              <a:t> </a:t>
            </a:r>
            <a:r>
              <a:rPr lang="pt-PT" b="1" i="1" dirty="0" err="1" smtClean="0">
                <a:latin typeface="Arial" panose="020B0604020202020204" pitchFamily="34" charset="0"/>
                <a:cs typeface="Arial" panose="020B0604020202020204" pitchFamily="34" charset="0"/>
              </a:rPr>
              <a:t>azoreum</a:t>
            </a:r>
            <a:r>
              <a:rPr lang="pt-PT" i="1"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having</a:t>
            </a:r>
            <a:r>
              <a:rPr lang="pt-PT" dirty="0" smtClean="0">
                <a:latin typeface="Arial" panose="020B0604020202020204" pitchFamily="34" charset="0"/>
                <a:cs typeface="Arial" panose="020B0604020202020204" pitchFamily="34" charset="0"/>
              </a:rPr>
              <a:t> for target </a:t>
            </a:r>
            <a:r>
              <a:rPr lang="pt-PT" dirty="0" err="1" smtClean="0">
                <a:latin typeface="Arial" panose="020B0604020202020204" pitchFamily="34" charset="0"/>
                <a:cs typeface="Arial" panose="020B0604020202020204" pitchFamily="34" charset="0"/>
              </a:rPr>
              <a:t>definition</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of</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appropriate</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conservation</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measures</a:t>
            </a:r>
            <a:r>
              <a:rPr lang="pt-PT" dirty="0" smtClean="0">
                <a:latin typeface="Arial" panose="020B0604020202020204" pitchFamily="34" charset="0"/>
                <a:cs typeface="Arial" panose="020B0604020202020204" pitchFamily="34" charset="0"/>
              </a:rPr>
              <a:t> for </a:t>
            </a:r>
            <a:r>
              <a:rPr lang="pt-PT" dirty="0" err="1" smtClean="0">
                <a:latin typeface="Arial" panose="020B0604020202020204" pitchFamily="34" charset="0"/>
                <a:cs typeface="Arial" panose="020B0604020202020204" pitchFamily="34" charset="0"/>
              </a:rPr>
              <a:t>this</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species</a:t>
            </a:r>
            <a:r>
              <a:rPr lang="pt-PT" dirty="0">
                <a:latin typeface="Arial" panose="020B0604020202020204" pitchFamily="34" charset="0"/>
                <a:cs typeface="Arial" panose="020B0604020202020204" pitchFamily="34" charset="0"/>
              </a:rPr>
              <a:t>.</a:t>
            </a:r>
            <a:endParaRPr lang="pt-PT" i="1" dirty="0" smtClean="0">
              <a:latin typeface="Arial" panose="020B0604020202020204" pitchFamily="34" charset="0"/>
              <a:cs typeface="Arial" panose="020B0604020202020204" pitchFamily="34" charset="0"/>
            </a:endParaRPr>
          </a:p>
        </p:txBody>
      </p:sp>
      <p:sp>
        <p:nvSpPr>
          <p:cNvPr id="9"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
        <p:nvSpPr>
          <p:cNvPr id="11" name="CaixaDeTexto 10"/>
          <p:cNvSpPr txBox="1"/>
          <p:nvPr/>
        </p:nvSpPr>
        <p:spPr>
          <a:xfrm>
            <a:off x="23982" y="6597352"/>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289523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60" y="1008112"/>
            <a:ext cx="12829443" cy="5877272"/>
          </a:xfrm>
          <a:prstGeom prst="rect">
            <a:avLst/>
          </a:prstGeom>
          <a:gradFill flip="none" rotWithShape="1">
            <a:gsLst>
              <a:gs pos="0">
                <a:schemeClr val="bg1">
                  <a:lumMod val="95000"/>
                  <a:shade val="30000"/>
                  <a:satMod val="115000"/>
                </a:schemeClr>
              </a:gs>
              <a:gs pos="33000">
                <a:schemeClr val="bg1">
                  <a:lumMod val="95000"/>
                  <a:shade val="67500"/>
                  <a:satMod val="115000"/>
                  <a:alpha val="51000"/>
                </a:schemeClr>
              </a:gs>
              <a:gs pos="100000">
                <a:schemeClr val="bg1">
                  <a:lumMod val="95000"/>
                  <a:shade val="100000"/>
                  <a:satMod val="115000"/>
                </a:schemeClr>
              </a:gs>
            </a:gsLst>
            <a:path path="circle">
              <a:fillToRect l="100000" t="100000"/>
            </a:path>
            <a:tileRect r="-100000" b="-100000"/>
          </a:gradFill>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err="1" smtClean="0">
                <a:latin typeface="+mj-lt"/>
              </a:rPr>
              <a:t>Concrete</a:t>
            </a:r>
            <a:r>
              <a:rPr lang="pt-PT" sz="3200" b="1" dirty="0" smtClean="0">
                <a:latin typeface="+mj-lt"/>
              </a:rPr>
              <a:t> </a:t>
            </a:r>
            <a:r>
              <a:rPr lang="pt-PT" sz="3200" b="1" dirty="0" err="1" smtClean="0">
                <a:latin typeface="+mj-lt"/>
              </a:rPr>
              <a:t>Conservation</a:t>
            </a:r>
            <a:r>
              <a:rPr lang="pt-PT" sz="3200" b="1" dirty="0" smtClean="0">
                <a:latin typeface="+mj-lt"/>
              </a:rPr>
              <a:t> </a:t>
            </a:r>
            <a:r>
              <a:rPr lang="pt-PT" sz="3200" b="1" dirty="0" err="1" smtClean="0">
                <a:latin typeface="+mj-lt"/>
              </a:rPr>
              <a:t>Actions</a:t>
            </a:r>
            <a:endParaRPr lang="pt-PT" sz="3200" b="1" dirty="0" smtClean="0">
              <a:latin typeface="+mj-lt"/>
            </a:endParaRPr>
          </a:p>
          <a:p>
            <a:pPr marL="1737360" lvl="6" indent="0" algn="just">
              <a:buNone/>
            </a:pPr>
            <a:endParaRPr lang="pt-PT" dirty="0">
              <a:latin typeface="+mj-lt"/>
            </a:endParaRPr>
          </a:p>
        </p:txBody>
      </p:sp>
      <p:sp>
        <p:nvSpPr>
          <p:cNvPr id="5" name="CaixaDeTexto 4"/>
          <p:cNvSpPr txBox="1"/>
          <p:nvPr/>
        </p:nvSpPr>
        <p:spPr>
          <a:xfrm>
            <a:off x="214595" y="2104400"/>
            <a:ext cx="8749893" cy="892552"/>
          </a:xfrm>
          <a:prstGeom prst="rect">
            <a:avLst/>
          </a:prstGeom>
          <a:gradFill flip="none" rotWithShape="1">
            <a:gsLst>
              <a:gs pos="0">
                <a:schemeClr val="bg1">
                  <a:lumMod val="95000"/>
                  <a:shade val="30000"/>
                  <a:satMod val="115000"/>
                </a:schemeClr>
              </a:gs>
              <a:gs pos="33000">
                <a:schemeClr val="bg1">
                  <a:lumMod val="95000"/>
                  <a:shade val="67500"/>
                  <a:satMod val="115000"/>
                  <a:alpha val="51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C8, C11 </a:t>
            </a:r>
            <a:r>
              <a:rPr lang="pt-PT"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sz="2000" b="1" dirty="0" smtClean="0">
                <a:solidFill>
                  <a:schemeClr val="accent2">
                    <a:lumMod val="50000"/>
                  </a:schemeClr>
                </a:solidFill>
                <a:latin typeface="Arial" panose="020B0604020202020204" pitchFamily="34" charset="0"/>
                <a:cs typeface="Arial" panose="020B0604020202020204" pitchFamily="34" charset="0"/>
              </a:rPr>
              <a:t>C12</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prevention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introduction</a:t>
            </a:r>
            <a:r>
              <a:rPr lang="pt-PT" b="1" dirty="0" smtClean="0">
                <a:latin typeface="Arial" panose="020B0604020202020204" pitchFamily="34" charset="0"/>
                <a:cs typeface="Arial" panose="020B0604020202020204" pitchFamily="34" charset="0"/>
              </a:rPr>
              <a:t>/</a:t>
            </a:r>
            <a:r>
              <a:rPr lang="pt-PT" b="1" dirty="0" err="1" smtClean="0">
                <a:latin typeface="Arial" panose="020B0604020202020204" pitchFamily="34" charset="0"/>
                <a:cs typeface="Arial" panose="020B0604020202020204" pitchFamily="34" charset="0"/>
              </a:rPr>
              <a:t>expansion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control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eradication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IAS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NIS</a:t>
            </a:r>
            <a:endParaRPr lang="pt-PT" sz="1400" dirty="0" smtClean="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pt-PT" sz="1400" dirty="0" smtClean="0">
              <a:latin typeface="Arial" panose="020B0604020202020204" pitchFamily="34" charset="0"/>
              <a:cs typeface="Arial" panose="020B0604020202020204" pitchFamily="34" charset="0"/>
            </a:endParaRPr>
          </a:p>
        </p:txBody>
      </p:sp>
      <p:sp>
        <p:nvSpPr>
          <p:cNvPr id="6" name="CaixaDeTexto 5"/>
          <p:cNvSpPr txBox="1"/>
          <p:nvPr/>
        </p:nvSpPr>
        <p:spPr>
          <a:xfrm>
            <a:off x="214595" y="3573016"/>
            <a:ext cx="8749893" cy="830997"/>
          </a:xfrm>
          <a:prstGeom prst="rect">
            <a:avLst/>
          </a:prstGeom>
          <a:gradFill flip="none" rotWithShape="1">
            <a:gsLst>
              <a:gs pos="0">
                <a:schemeClr val="bg1">
                  <a:lumMod val="95000"/>
                  <a:shade val="30000"/>
                  <a:satMod val="115000"/>
                </a:schemeClr>
              </a:gs>
              <a:gs pos="33000">
                <a:schemeClr val="bg1">
                  <a:lumMod val="95000"/>
                  <a:shade val="67500"/>
                  <a:satMod val="115000"/>
                  <a:alpha val="51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C9</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marine </a:t>
            </a:r>
            <a:r>
              <a:rPr lang="pt-PT" b="1" dirty="0" err="1" smtClean="0">
                <a:latin typeface="Arial" panose="020B0604020202020204" pitchFamily="34" charset="0"/>
                <a:cs typeface="Arial" panose="020B0604020202020204" pitchFamily="34" charset="0"/>
              </a:rPr>
              <a:t>species</a:t>
            </a:r>
            <a:r>
              <a:rPr lang="pt-PT"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Best-practice</a:t>
            </a:r>
            <a:r>
              <a:rPr lang="pt-PT" sz="1400" dirty="0" smtClean="0">
                <a:latin typeface="Arial" panose="020B0604020202020204" pitchFamily="34" charset="0"/>
                <a:cs typeface="Arial" panose="020B0604020202020204" pitchFamily="34" charset="0"/>
              </a:rPr>
              <a:t> for </a:t>
            </a:r>
            <a:r>
              <a:rPr lang="pt-PT" sz="1400" dirty="0" err="1" smtClean="0">
                <a:latin typeface="Arial" panose="020B0604020202020204" pitchFamily="34" charset="0"/>
                <a:cs typeface="Arial" panose="020B0604020202020204" pitchFamily="34" charset="0"/>
              </a:rPr>
              <a:t>conservation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marine </a:t>
            </a:r>
            <a:r>
              <a:rPr lang="pt-PT" sz="1400" dirty="0" err="1" smtClean="0">
                <a:latin typeface="Arial" panose="020B0604020202020204" pitchFamily="34" charset="0"/>
                <a:cs typeface="Arial" panose="020B0604020202020204" pitchFamily="34" charset="0"/>
              </a:rPr>
              <a:t>turtles</a:t>
            </a:r>
            <a:r>
              <a:rPr lang="pt-PT" sz="1400" dirty="0" smtClean="0">
                <a:latin typeface="Arial" panose="020B0604020202020204" pitchFamily="34" charset="0"/>
                <a:cs typeface="Arial" panose="020B0604020202020204" pitchFamily="34" charset="0"/>
              </a:rPr>
              <a:t> </a:t>
            </a:r>
            <a:r>
              <a:rPr lang="pt-PT" sz="1400" i="1" dirty="0" err="1" smtClean="0">
                <a:latin typeface="Arial" panose="020B0604020202020204" pitchFamily="34" charset="0"/>
                <a:cs typeface="Arial" panose="020B0604020202020204" pitchFamily="34" charset="0"/>
              </a:rPr>
              <a:t>Caretta</a:t>
            </a:r>
            <a:r>
              <a:rPr lang="pt-PT" sz="1400" i="1" dirty="0" smtClean="0">
                <a:latin typeface="Arial" panose="020B0604020202020204" pitchFamily="34" charset="0"/>
                <a:cs typeface="Arial" panose="020B0604020202020204" pitchFamily="34" charset="0"/>
              </a:rPr>
              <a:t> </a:t>
            </a:r>
            <a:r>
              <a:rPr lang="pt-PT" sz="1400" i="1" dirty="0" err="1" smtClean="0">
                <a:latin typeface="Arial" panose="020B0604020202020204" pitchFamily="34" charset="0"/>
                <a:cs typeface="Arial" panose="020B0604020202020204" pitchFamily="34" charset="0"/>
              </a:rPr>
              <a:t>caretta</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i="1" dirty="0" err="1" smtClean="0">
                <a:latin typeface="Arial" panose="020B0604020202020204" pitchFamily="34" charset="0"/>
                <a:cs typeface="Arial" panose="020B0604020202020204" pitchFamily="34" charset="0"/>
              </a:rPr>
              <a:t>Chelonia</a:t>
            </a:r>
            <a:r>
              <a:rPr lang="pt-PT" sz="1400" i="1" dirty="0" smtClean="0">
                <a:latin typeface="Arial" panose="020B0604020202020204" pitchFamily="34" charset="0"/>
                <a:cs typeface="Arial" panose="020B0604020202020204" pitchFamily="34" charset="0"/>
              </a:rPr>
              <a:t> </a:t>
            </a:r>
            <a:r>
              <a:rPr lang="pt-PT" sz="1400" i="1" dirty="0" err="1" smtClean="0">
                <a:latin typeface="Arial" panose="020B0604020202020204" pitchFamily="34" charset="0"/>
                <a:cs typeface="Arial" panose="020B0604020202020204" pitchFamily="34" charset="0"/>
              </a:rPr>
              <a:t>mydas</a:t>
            </a:r>
            <a:r>
              <a:rPr lang="pt-PT" sz="1400"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Reduction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impacts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from</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ship</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traffic</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underwater</a:t>
            </a:r>
            <a:r>
              <a:rPr lang="pt-PT" sz="1400" dirty="0" smtClean="0">
                <a:latin typeface="Arial" panose="020B0604020202020204" pitchFamily="34" charset="0"/>
                <a:cs typeface="Arial" panose="020B0604020202020204" pitchFamily="34" charset="0"/>
              </a:rPr>
              <a:t> noise </a:t>
            </a:r>
            <a:r>
              <a:rPr lang="pt-PT" sz="1400" dirty="0" err="1" smtClean="0">
                <a:latin typeface="Arial" panose="020B0604020202020204" pitchFamily="34" charset="0"/>
                <a:cs typeface="Arial" panose="020B0604020202020204" pitchFamily="34" charset="0"/>
              </a:rPr>
              <a:t>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protected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cetaceans</a:t>
            </a:r>
            <a:endParaRPr lang="pt-PT" sz="1400" dirty="0" smtClean="0">
              <a:latin typeface="Arial" panose="020B0604020202020204" pitchFamily="34" charset="0"/>
              <a:cs typeface="Arial" panose="020B0604020202020204" pitchFamily="34" charset="0"/>
            </a:endParaRPr>
          </a:p>
        </p:txBody>
      </p:sp>
      <p:sp>
        <p:nvSpPr>
          <p:cNvPr id="8" name="CaixaDeTexto 7"/>
          <p:cNvSpPr txBox="1"/>
          <p:nvPr/>
        </p:nvSpPr>
        <p:spPr>
          <a:xfrm>
            <a:off x="197053" y="5085184"/>
            <a:ext cx="8749893" cy="1046440"/>
          </a:xfrm>
          <a:prstGeom prst="rect">
            <a:avLst/>
          </a:prstGeom>
          <a:gradFill flip="none" rotWithShape="1">
            <a:gsLst>
              <a:gs pos="0">
                <a:schemeClr val="bg1">
                  <a:lumMod val="95000"/>
                  <a:shade val="30000"/>
                  <a:satMod val="115000"/>
                </a:schemeClr>
              </a:gs>
              <a:gs pos="33000">
                <a:schemeClr val="bg1">
                  <a:lumMod val="95000"/>
                  <a:shade val="67500"/>
                  <a:satMod val="115000"/>
                  <a:alpha val="51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C10</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restoration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coastal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marine habitats</a:t>
            </a:r>
            <a:r>
              <a:rPr lang="pt-PT" dirty="0" smtClean="0">
                <a:latin typeface="Arial" panose="020B0604020202020204" pitchFamily="34" charset="0"/>
                <a:cs typeface="Arial" panose="020B0604020202020204" pitchFamily="34" charset="0"/>
              </a:rPr>
              <a:t>:</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best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practice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works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dealing</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with</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removal</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fishing</a:t>
            </a:r>
            <a:r>
              <a:rPr lang="pt-PT" sz="1400" dirty="0" smtClean="0">
                <a:latin typeface="Arial" panose="020B0604020202020204" pitchFamily="34" charset="0"/>
                <a:cs typeface="Arial" panose="020B0604020202020204" pitchFamily="34" charset="0"/>
              </a:rPr>
              <a:t> gear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marine </a:t>
            </a:r>
            <a:r>
              <a:rPr lang="pt-PT" sz="1400" dirty="0" err="1" smtClean="0">
                <a:latin typeface="Arial" panose="020B0604020202020204" pitchFamily="34" charset="0"/>
                <a:cs typeface="Arial" panose="020B0604020202020204" pitchFamily="34" charset="0"/>
              </a:rPr>
              <a:t>litter</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from</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coastal</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reefs</a:t>
            </a:r>
            <a:r>
              <a:rPr lang="pt-PT" sz="1400" dirty="0" smtClean="0">
                <a:latin typeface="Arial" panose="020B0604020202020204" pitchFamily="34" charset="0"/>
                <a:cs typeface="Arial" panose="020B0604020202020204" pitchFamily="34" charset="0"/>
              </a:rPr>
              <a:t> (1170)</a:t>
            </a:r>
          </a:p>
          <a:p>
            <a:pPr marL="742950" lvl="1" indent="-285750" algn="just">
              <a:buFont typeface="Arial" panose="020B0604020202020204" pitchFamily="34" charset="0"/>
              <a:buChar char="•"/>
            </a:pPr>
            <a:r>
              <a:rPr lang="pt-PT" sz="1400" dirty="0" err="1" smtClean="0">
                <a:latin typeface="Arial" panose="020B0604020202020204" pitchFamily="34" charset="0"/>
                <a:cs typeface="Arial" panose="020B0604020202020204" pitchFamily="34" charset="0"/>
              </a:rPr>
              <a:t>Improvement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off-shore</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coastal</a:t>
            </a:r>
            <a:r>
              <a:rPr lang="pt-PT" sz="1400" dirty="0" smtClean="0">
                <a:latin typeface="Arial" panose="020B0604020202020204" pitchFamily="34" charset="0"/>
                <a:cs typeface="Arial" panose="020B0604020202020204" pitchFamily="34" charset="0"/>
              </a:rPr>
              <a:t> use </a:t>
            </a:r>
            <a:r>
              <a:rPr lang="pt-PT" sz="1400" dirty="0" err="1" smtClean="0">
                <a:latin typeface="Arial" panose="020B0604020202020204" pitchFamily="34" charset="0"/>
                <a:cs typeface="Arial" panose="020B0604020202020204" pitchFamily="34" charset="0"/>
              </a:rPr>
              <a:t>through</a:t>
            </a:r>
            <a:r>
              <a:rPr lang="pt-PT" sz="1400" dirty="0" smtClean="0">
                <a:latin typeface="Arial" panose="020B0604020202020204" pitchFamily="34" charset="0"/>
                <a:cs typeface="Arial" panose="020B0604020202020204" pitchFamily="34" charset="0"/>
              </a:rPr>
              <a:t> design/</a:t>
            </a:r>
            <a:r>
              <a:rPr lang="pt-PT" sz="1400" dirty="0" err="1" smtClean="0">
                <a:latin typeface="Arial" panose="020B0604020202020204" pitchFamily="34" charset="0"/>
                <a:cs typeface="Arial" panose="020B0604020202020204" pitchFamily="34" charset="0"/>
              </a:rPr>
              <a:t>implementation</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of</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conduct</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codes</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and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increased</a:t>
            </a:r>
            <a:r>
              <a:rPr lang="pt-PT" sz="1400" dirty="0" smtClean="0">
                <a:latin typeface="Arial" panose="020B0604020202020204" pitchFamily="34" charset="0"/>
                <a:cs typeface="Arial" panose="020B0604020202020204" pitchFamily="34" charset="0"/>
              </a:rPr>
              <a:t> </a:t>
            </a:r>
            <a:r>
              <a:rPr lang="pt-PT" sz="1400" dirty="0" err="1" smtClean="0">
                <a:latin typeface="Arial" panose="020B0604020202020204" pitchFamily="34" charset="0"/>
                <a:cs typeface="Arial" panose="020B0604020202020204" pitchFamily="34" charset="0"/>
              </a:rPr>
              <a:t>surveillance</a:t>
            </a:r>
            <a:r>
              <a:rPr lang="pt-PT" sz="1400" dirty="0" smtClean="0">
                <a:latin typeface="Arial" panose="020B0604020202020204" pitchFamily="34" charset="0"/>
                <a:cs typeface="Arial" panose="020B0604020202020204" pitchFamily="34" charset="0"/>
              </a:rPr>
              <a:t>.</a:t>
            </a:r>
          </a:p>
        </p:txBody>
      </p:sp>
      <p:sp>
        <p:nvSpPr>
          <p:cNvPr id="10"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30175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b="6551"/>
          <a:stretch/>
        </p:blipFill>
        <p:spPr>
          <a:xfrm>
            <a:off x="-72723" y="1002507"/>
            <a:ext cx="9324528" cy="8277968"/>
          </a:xfrm>
          <a:prstGeom prst="rect">
            <a:avLst/>
          </a:prstGeom>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err="1" smtClean="0">
                <a:latin typeface="+mj-lt"/>
              </a:rPr>
              <a:t>Concrete</a:t>
            </a:r>
            <a:r>
              <a:rPr lang="pt-PT" sz="3200" b="1" dirty="0" smtClean="0">
                <a:latin typeface="+mj-lt"/>
              </a:rPr>
              <a:t> </a:t>
            </a:r>
            <a:r>
              <a:rPr lang="pt-PT" sz="3200" b="1" dirty="0" err="1" smtClean="0">
                <a:latin typeface="+mj-lt"/>
              </a:rPr>
              <a:t>Conservation</a:t>
            </a:r>
            <a:r>
              <a:rPr lang="pt-PT" sz="3200" b="1" dirty="0" smtClean="0">
                <a:latin typeface="+mj-lt"/>
              </a:rPr>
              <a:t> </a:t>
            </a:r>
            <a:r>
              <a:rPr lang="pt-PT" sz="3200" b="1" dirty="0" err="1" smtClean="0">
                <a:latin typeface="+mj-lt"/>
              </a:rPr>
              <a:t>Actions</a:t>
            </a:r>
            <a:endParaRPr lang="pt-PT" sz="3200" b="1" dirty="0" smtClean="0">
              <a:latin typeface="+mj-lt"/>
            </a:endParaRPr>
          </a:p>
          <a:p>
            <a:pPr marL="1737360" lvl="6" indent="0" algn="just">
              <a:buNone/>
            </a:pPr>
            <a:endParaRPr lang="pt-PT" dirty="0">
              <a:latin typeface="+mj-lt"/>
            </a:endParaRPr>
          </a:p>
        </p:txBody>
      </p:sp>
      <p:sp>
        <p:nvSpPr>
          <p:cNvPr id="5" name="CaixaDeTexto 4"/>
          <p:cNvSpPr txBox="1"/>
          <p:nvPr/>
        </p:nvSpPr>
        <p:spPr>
          <a:xfrm>
            <a:off x="197053" y="2564904"/>
            <a:ext cx="8749893" cy="954107"/>
          </a:xfrm>
          <a:prstGeom prst="rect">
            <a:avLst/>
          </a:prstGeom>
          <a:gradFill flip="none" rotWithShape="1">
            <a:gsLst>
              <a:gs pos="0">
                <a:schemeClr val="bg1">
                  <a:lumMod val="95000"/>
                  <a:shade val="30000"/>
                  <a:satMod val="115000"/>
                </a:schemeClr>
              </a:gs>
              <a:gs pos="42000">
                <a:schemeClr val="bg1">
                  <a:lumMod val="95000"/>
                  <a:shade val="67500"/>
                  <a:satMod val="115000"/>
                  <a:alpha val="36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C13 </a:t>
            </a:r>
            <a:r>
              <a:rPr lang="pt-PT" sz="2000" b="1" dirty="0" err="1" smtClean="0">
                <a:solidFill>
                  <a:schemeClr val="accent2">
                    <a:lumMod val="50000"/>
                  </a:schemeClr>
                </a:solidFill>
                <a:latin typeface="Arial" panose="020B0604020202020204" pitchFamily="34" charset="0"/>
                <a:cs typeface="Arial" panose="020B0604020202020204" pitchFamily="34" charset="0"/>
              </a:rPr>
              <a:t>until</a:t>
            </a:r>
            <a:r>
              <a:rPr lang="pt-PT" sz="2000" b="1" dirty="0" smtClean="0">
                <a:solidFill>
                  <a:schemeClr val="accent2">
                    <a:lumMod val="50000"/>
                  </a:schemeClr>
                </a:solidFill>
                <a:latin typeface="Arial" panose="020B0604020202020204" pitchFamily="34" charset="0"/>
                <a:cs typeface="Arial" panose="020B0604020202020204" pitchFamily="34" charset="0"/>
              </a:rPr>
              <a:t> C16</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improvement</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integration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N2000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with</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agriculture</a:t>
            </a:r>
            <a:r>
              <a:rPr lang="pt-PT" dirty="0" smtClean="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tourism</a:t>
            </a:r>
            <a:r>
              <a:rPr lang="pt-PT" b="1" dirty="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fisheries</a:t>
            </a:r>
            <a:r>
              <a:rPr lang="pt-PT" b="1" dirty="0">
                <a:latin typeface="Arial" panose="020B0604020202020204" pitchFamily="34" charset="0"/>
                <a:cs typeface="Arial" panose="020B0604020202020204" pitchFamily="34" charset="0"/>
              </a:rPr>
              <a:t> </a:t>
            </a:r>
            <a:r>
              <a:rPr lang="pt-PT" b="1" dirty="0" err="1">
                <a:latin typeface="Arial" panose="020B0604020202020204" pitchFamily="34" charset="0"/>
                <a:cs typeface="Arial" panose="020B0604020202020204" pitchFamily="34" charset="0"/>
              </a:rPr>
              <a:t>and</a:t>
            </a:r>
            <a:r>
              <a:rPr lang="pt-PT" b="1" dirty="0">
                <a:latin typeface="Arial" panose="020B0604020202020204" pitchFamily="34" charset="0"/>
                <a:cs typeface="Arial" panose="020B0604020202020204" pitchFamily="34" charset="0"/>
              </a:rPr>
              <a:t> marine </a:t>
            </a:r>
            <a:r>
              <a:rPr lang="pt-PT" b="1" dirty="0" err="1" smtClean="0">
                <a:latin typeface="Arial" panose="020B0604020202020204" pitchFamily="34" charset="0"/>
                <a:cs typeface="Arial" panose="020B0604020202020204" pitchFamily="34" charset="0"/>
              </a:rPr>
              <a:t>transport</a:t>
            </a:r>
            <a:r>
              <a:rPr lang="pt-PT" b="1" dirty="0">
                <a:latin typeface="Arial" panose="020B0604020202020204" pitchFamily="34" charset="0"/>
                <a:cs typeface="Arial" panose="020B0604020202020204" pitchFamily="34" charset="0"/>
              </a:rPr>
              <a:t>.</a:t>
            </a:r>
            <a:endParaRPr lang="pt-PT" b="1" dirty="0" smtClean="0">
              <a:latin typeface="Arial" panose="020B0604020202020204" pitchFamily="34" charset="0"/>
              <a:cs typeface="Arial" panose="020B0604020202020204" pitchFamily="34" charset="0"/>
            </a:endParaRPr>
          </a:p>
          <a:p>
            <a:pPr algn="just"/>
            <a:endParaRPr lang="pt-PT" b="1" dirty="0">
              <a:latin typeface="Arial" panose="020B0604020202020204" pitchFamily="34" charset="0"/>
              <a:cs typeface="Arial" panose="020B0604020202020204" pitchFamily="34" charset="0"/>
            </a:endParaRPr>
          </a:p>
        </p:txBody>
      </p:sp>
      <p:sp>
        <p:nvSpPr>
          <p:cNvPr id="11"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6276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692696"/>
            <a:ext cx="9296039" cy="6165304"/>
          </a:xfrm>
          <a:prstGeom prst="rect">
            <a:avLst/>
          </a:prstGeom>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err="1" smtClean="0">
                <a:solidFill>
                  <a:schemeClr val="bg1">
                    <a:lumMod val="75000"/>
                  </a:schemeClr>
                </a:solidFill>
                <a:latin typeface="+mj-lt"/>
              </a:rPr>
              <a:t>Monitoring</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of</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the</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impact</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of</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project</a:t>
            </a:r>
            <a:r>
              <a:rPr lang="pt-PT" sz="3200" b="1" dirty="0" smtClean="0">
                <a:solidFill>
                  <a:schemeClr val="bg1">
                    <a:lumMod val="75000"/>
                  </a:schemeClr>
                </a:solidFill>
                <a:latin typeface="+mj-lt"/>
              </a:rPr>
              <a:t> </a:t>
            </a:r>
            <a:r>
              <a:rPr lang="pt-PT" sz="3200" b="1" dirty="0" err="1" smtClean="0">
                <a:solidFill>
                  <a:schemeClr val="bg1">
                    <a:lumMod val="75000"/>
                  </a:schemeClr>
                </a:solidFill>
                <a:latin typeface="+mj-lt"/>
              </a:rPr>
              <a:t>actions</a:t>
            </a:r>
            <a:endParaRPr lang="pt-PT" sz="3200" b="1" dirty="0" smtClean="0">
              <a:solidFill>
                <a:schemeClr val="bg1">
                  <a:lumMod val="75000"/>
                </a:schemeClr>
              </a:solidFill>
              <a:latin typeface="+mj-lt"/>
            </a:endParaRPr>
          </a:p>
          <a:p>
            <a:pPr marL="1737360" lvl="6" indent="0" algn="just">
              <a:buNone/>
            </a:pPr>
            <a:endParaRPr lang="pt-PT" dirty="0">
              <a:latin typeface="+mj-lt"/>
            </a:endParaRPr>
          </a:p>
        </p:txBody>
      </p:sp>
      <p:sp>
        <p:nvSpPr>
          <p:cNvPr id="5" name="CaixaDeTexto 4"/>
          <p:cNvSpPr txBox="1"/>
          <p:nvPr/>
        </p:nvSpPr>
        <p:spPr>
          <a:xfrm>
            <a:off x="214595" y="1628800"/>
            <a:ext cx="8749893" cy="400110"/>
          </a:xfrm>
          <a:prstGeom prst="rect">
            <a:avLst/>
          </a:prstGeom>
          <a:gradFill flip="none" rotWithShape="1">
            <a:gsLst>
              <a:gs pos="0">
                <a:schemeClr val="bg1">
                  <a:lumMod val="95000"/>
                  <a:shade val="30000"/>
                  <a:satMod val="115000"/>
                </a:schemeClr>
              </a:gs>
              <a:gs pos="43000">
                <a:schemeClr val="bg1">
                  <a:lumMod val="95000"/>
                  <a:shade val="67500"/>
                  <a:satMod val="115000"/>
                  <a:alpha val="50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D1</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impact</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on</a:t>
            </a:r>
            <a:r>
              <a:rPr lang="pt-PT" b="1" dirty="0" smtClean="0">
                <a:latin typeface="Arial" panose="020B0604020202020204" pitchFamily="34" charset="0"/>
                <a:cs typeface="Arial" panose="020B0604020202020204" pitchFamily="34" charset="0"/>
              </a:rPr>
              <a:t> LIFE IP Performance </a:t>
            </a:r>
            <a:r>
              <a:rPr lang="pt-PT" b="1" dirty="0" err="1" smtClean="0">
                <a:latin typeface="Arial" panose="020B0604020202020204" pitchFamily="34" charset="0"/>
                <a:cs typeface="Arial" panose="020B0604020202020204" pitchFamily="34" charset="0"/>
              </a:rPr>
              <a:t>Indicators</a:t>
            </a:r>
            <a:endParaRPr lang="pt-PT" dirty="0" smtClean="0">
              <a:latin typeface="Arial" panose="020B0604020202020204" pitchFamily="34" charset="0"/>
              <a:cs typeface="Arial" panose="020B0604020202020204" pitchFamily="34" charset="0"/>
            </a:endParaRPr>
          </a:p>
        </p:txBody>
      </p:sp>
      <p:sp>
        <p:nvSpPr>
          <p:cNvPr id="6" name="CaixaDeTexto 5"/>
          <p:cNvSpPr txBox="1"/>
          <p:nvPr/>
        </p:nvSpPr>
        <p:spPr>
          <a:xfrm>
            <a:off x="214595" y="2524834"/>
            <a:ext cx="8749893" cy="400110"/>
          </a:xfrm>
          <a:prstGeom prst="rect">
            <a:avLst/>
          </a:prstGeom>
          <a:gradFill flip="none" rotWithShape="1">
            <a:gsLst>
              <a:gs pos="0">
                <a:schemeClr val="bg1">
                  <a:lumMod val="95000"/>
                  <a:shade val="30000"/>
                  <a:satMod val="115000"/>
                </a:schemeClr>
              </a:gs>
              <a:gs pos="43000">
                <a:schemeClr val="bg1">
                  <a:lumMod val="95000"/>
                  <a:shade val="67500"/>
                  <a:satMod val="115000"/>
                  <a:alpha val="50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D2</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contribution</a:t>
            </a:r>
            <a:r>
              <a:rPr lang="pt-PT" b="1" dirty="0" smtClean="0">
                <a:latin typeface="Arial" panose="020B0604020202020204" pitchFamily="34" charset="0"/>
                <a:cs typeface="Arial" panose="020B0604020202020204" pitchFamily="34" charset="0"/>
              </a:rPr>
              <a:t> to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implementation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PAF</a:t>
            </a:r>
            <a:endParaRPr lang="pt-PT" sz="1400" dirty="0">
              <a:latin typeface="Arial" panose="020B0604020202020204" pitchFamily="34" charset="0"/>
              <a:cs typeface="Arial" panose="020B0604020202020204" pitchFamily="34" charset="0"/>
            </a:endParaRPr>
          </a:p>
        </p:txBody>
      </p:sp>
      <p:sp>
        <p:nvSpPr>
          <p:cNvPr id="9" name="CaixaDeTexto 8"/>
          <p:cNvSpPr txBox="1"/>
          <p:nvPr/>
        </p:nvSpPr>
        <p:spPr>
          <a:xfrm>
            <a:off x="214594" y="3501008"/>
            <a:ext cx="8749893" cy="400110"/>
          </a:xfrm>
          <a:prstGeom prst="rect">
            <a:avLst/>
          </a:prstGeom>
          <a:gradFill flip="none" rotWithShape="1">
            <a:gsLst>
              <a:gs pos="0">
                <a:schemeClr val="bg1">
                  <a:lumMod val="95000"/>
                  <a:shade val="30000"/>
                  <a:satMod val="115000"/>
                </a:schemeClr>
              </a:gs>
              <a:gs pos="43000">
                <a:schemeClr val="bg1">
                  <a:lumMod val="95000"/>
                  <a:shade val="67500"/>
                  <a:satMod val="115000"/>
                  <a:alpha val="50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D3</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project’s</a:t>
            </a:r>
            <a:r>
              <a:rPr lang="pt-PT" b="1" dirty="0" smtClean="0">
                <a:latin typeface="Arial" panose="020B0604020202020204" pitchFamily="34" charset="0"/>
                <a:cs typeface="Arial" panose="020B0604020202020204" pitchFamily="34" charset="0"/>
              </a:rPr>
              <a:t> socio-</a:t>
            </a:r>
            <a:r>
              <a:rPr lang="pt-PT" b="1" dirty="0" err="1" smtClean="0">
                <a:latin typeface="Arial" panose="020B0604020202020204" pitchFamily="34" charset="0"/>
                <a:cs typeface="Arial" panose="020B0604020202020204" pitchFamily="34" charset="0"/>
              </a:rPr>
              <a:t>economic</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impact</a:t>
            </a:r>
            <a:endParaRPr lang="pt-PT" sz="1400" dirty="0" smtClean="0">
              <a:latin typeface="Arial" panose="020B0604020202020204" pitchFamily="34" charset="0"/>
              <a:cs typeface="Arial" panose="020B0604020202020204" pitchFamily="34" charset="0"/>
            </a:endParaRPr>
          </a:p>
        </p:txBody>
      </p:sp>
      <p:sp>
        <p:nvSpPr>
          <p:cNvPr id="10" name="CaixaDeTexto 9"/>
          <p:cNvSpPr txBox="1"/>
          <p:nvPr/>
        </p:nvSpPr>
        <p:spPr>
          <a:xfrm>
            <a:off x="217165" y="4509120"/>
            <a:ext cx="8749893" cy="400110"/>
          </a:xfrm>
          <a:prstGeom prst="rect">
            <a:avLst/>
          </a:prstGeom>
          <a:gradFill flip="none" rotWithShape="1">
            <a:gsLst>
              <a:gs pos="0">
                <a:schemeClr val="bg1">
                  <a:lumMod val="95000"/>
                  <a:shade val="30000"/>
                  <a:satMod val="115000"/>
                </a:schemeClr>
              </a:gs>
              <a:gs pos="43000">
                <a:schemeClr val="bg1">
                  <a:lumMod val="95000"/>
                  <a:shade val="67500"/>
                  <a:satMod val="115000"/>
                  <a:alpha val="50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D4</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effects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ecosystem</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functions</a:t>
            </a:r>
            <a:r>
              <a:rPr lang="pt-PT" b="1" dirty="0" smtClean="0">
                <a:latin typeface="Arial" panose="020B0604020202020204" pitchFamily="34" charset="0"/>
                <a:cs typeface="Arial" panose="020B0604020202020204" pitchFamily="34" charset="0"/>
              </a:rPr>
              <a:t>/</a:t>
            </a:r>
            <a:r>
              <a:rPr lang="pt-PT" b="1" dirty="0" err="1" smtClean="0">
                <a:latin typeface="Arial" panose="020B0604020202020204" pitchFamily="34" charset="0"/>
                <a:cs typeface="Arial" panose="020B0604020202020204" pitchFamily="34" charset="0"/>
              </a:rPr>
              <a:t>services</a:t>
            </a:r>
            <a:endParaRPr lang="pt-PT" sz="1400" dirty="0">
              <a:latin typeface="Arial" panose="020B0604020202020204" pitchFamily="34" charset="0"/>
              <a:cs typeface="Arial" panose="020B0604020202020204" pitchFamily="34" charset="0"/>
            </a:endParaRPr>
          </a:p>
        </p:txBody>
      </p:sp>
      <p:sp>
        <p:nvSpPr>
          <p:cNvPr id="8" name="CaixaDeTexto 7"/>
          <p:cNvSpPr txBox="1"/>
          <p:nvPr/>
        </p:nvSpPr>
        <p:spPr>
          <a:xfrm>
            <a:off x="214880" y="5517232"/>
            <a:ext cx="8749893" cy="677108"/>
          </a:xfrm>
          <a:prstGeom prst="rect">
            <a:avLst/>
          </a:prstGeom>
          <a:gradFill flip="none" rotWithShape="1">
            <a:gsLst>
              <a:gs pos="0">
                <a:schemeClr val="bg1">
                  <a:lumMod val="95000"/>
                  <a:shade val="30000"/>
                  <a:satMod val="115000"/>
                </a:schemeClr>
              </a:gs>
              <a:gs pos="43000">
                <a:schemeClr val="bg1">
                  <a:lumMod val="95000"/>
                  <a:shade val="67500"/>
                  <a:satMod val="115000"/>
                  <a:alpha val="50000"/>
                </a:schemeClr>
              </a:gs>
              <a:gs pos="100000">
                <a:schemeClr val="bg1">
                  <a:lumMod val="95000"/>
                  <a:shade val="100000"/>
                  <a:satMod val="115000"/>
                </a:schemeClr>
              </a:gs>
            </a:gsLst>
            <a:path path="circle">
              <a:fillToRect l="100000" t="100000"/>
            </a:path>
            <a:tileRect r="-100000" b="-100000"/>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D5</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concrete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results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on</a:t>
            </a:r>
            <a:r>
              <a:rPr lang="pt-PT" b="1" dirty="0" smtClean="0">
                <a:latin typeface="Arial" panose="020B0604020202020204" pitchFamily="34" charset="0"/>
                <a:cs typeface="Arial" panose="020B0604020202020204" pitchFamily="34" charset="0"/>
              </a:rPr>
              <a:t> habitats, </a:t>
            </a:r>
            <a:r>
              <a:rPr lang="pt-PT" b="1" dirty="0" err="1" smtClean="0">
                <a:latin typeface="Arial" panose="020B0604020202020204" pitchFamily="34" charset="0"/>
                <a:cs typeface="Arial" panose="020B0604020202020204" pitchFamily="34" charset="0"/>
              </a:rPr>
              <a:t>species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problems</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directly</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targeted</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with</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conservation</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works</a:t>
            </a:r>
            <a:r>
              <a:rPr lang="pt-PT" dirty="0" smtClean="0">
                <a:latin typeface="Arial" panose="020B0604020202020204" pitchFamily="34" charset="0"/>
                <a:cs typeface="Arial" panose="020B0604020202020204" pitchFamily="34" charset="0"/>
              </a:rPr>
              <a:t>.</a:t>
            </a:r>
          </a:p>
        </p:txBody>
      </p:sp>
      <p:sp>
        <p:nvSpPr>
          <p:cNvPr id="11"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
        <p:nvSpPr>
          <p:cNvPr id="12" name="CaixaDeTexto 11"/>
          <p:cNvSpPr txBox="1"/>
          <p:nvPr/>
        </p:nvSpPr>
        <p:spPr>
          <a:xfrm>
            <a:off x="-49452" y="655176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37505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4918" y="6309320"/>
            <a:ext cx="6518764" cy="432048"/>
          </a:xfrm>
        </p:spPr>
        <p:txBody>
          <a:bodyPr>
            <a:noAutofit/>
          </a:bodyPr>
          <a:lstStyle/>
          <a:p>
            <a:r>
              <a:rPr lang="pt-PT" sz="2000" dirty="0"/>
              <a:t/>
            </a:r>
            <a:br>
              <a:rPr lang="pt-PT" sz="2000" dirty="0"/>
            </a:br>
            <a:r>
              <a:rPr lang="pt-PT" sz="1800" b="1" dirty="0" smtClean="0">
                <a:latin typeface="Century" panose="02040604050505020304" pitchFamily="18" charset="0"/>
              </a:rPr>
              <a:t/>
            </a:r>
            <a:br>
              <a:rPr lang="pt-PT" sz="1800" b="1" dirty="0" smtClean="0">
                <a:latin typeface="Century" panose="02040604050505020304" pitchFamily="18" charset="0"/>
              </a:rPr>
            </a:br>
            <a:endParaRPr lang="en-US" sz="1400" b="1" dirty="0">
              <a:latin typeface="Century" panose="020406040505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216177" cy="6165305"/>
          </a:xfrm>
          <a:prstGeom prst="rect">
            <a:avLst/>
          </a:prstGeom>
        </p:spPr>
      </p:pic>
      <p:sp>
        <p:nvSpPr>
          <p:cNvPr id="6" name="CaixaDeTexto 5"/>
          <p:cNvSpPr txBox="1"/>
          <p:nvPr/>
        </p:nvSpPr>
        <p:spPr>
          <a:xfrm>
            <a:off x="23982" y="583168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
        <p:nvSpPr>
          <p:cNvPr id="7" name="CaixaDeTexto 6"/>
          <p:cNvSpPr txBox="1"/>
          <p:nvPr/>
        </p:nvSpPr>
        <p:spPr>
          <a:xfrm>
            <a:off x="-1" y="6139182"/>
            <a:ext cx="8136904" cy="461665"/>
          </a:xfrm>
          <a:prstGeom prst="rect">
            <a:avLst/>
          </a:prstGeom>
          <a:noFill/>
        </p:spPr>
        <p:txBody>
          <a:bodyPr wrap="square" rtlCol="0">
            <a:spAutoFit/>
          </a:bodyPr>
          <a:lstStyle/>
          <a:p>
            <a:pPr algn="ctr"/>
            <a:r>
              <a:rPr lang="pt-PT" b="1" dirty="0" err="1" smtClean="0">
                <a:latin typeface="Century" panose="02040604050505020304" pitchFamily="18" charset="0"/>
              </a:rPr>
              <a:t>Duration</a:t>
            </a:r>
            <a:r>
              <a:rPr lang="pt-PT" b="1" dirty="0">
                <a:latin typeface="Century" panose="02040604050505020304" pitchFamily="18" charset="0"/>
              </a:rPr>
              <a:t>:</a:t>
            </a:r>
            <a:r>
              <a:rPr lang="pt-PT" dirty="0">
                <a:latin typeface="Century" panose="02040604050505020304" pitchFamily="18" charset="0"/>
              </a:rPr>
              <a:t> </a:t>
            </a:r>
            <a:r>
              <a:rPr lang="pt-PT" sz="2400" dirty="0">
                <a:latin typeface="Century" panose="02040604050505020304" pitchFamily="18" charset="0"/>
              </a:rPr>
              <a:t>9 </a:t>
            </a:r>
            <a:r>
              <a:rPr lang="pt-PT" sz="2400" dirty="0" err="1">
                <a:latin typeface="Century" panose="02040604050505020304" pitchFamily="18" charset="0"/>
              </a:rPr>
              <a:t>years</a:t>
            </a:r>
            <a:r>
              <a:rPr lang="pt-PT" sz="2400" dirty="0">
                <a:latin typeface="Century" panose="02040604050505020304" pitchFamily="18" charset="0"/>
              </a:rPr>
              <a:t> (2019 – </a:t>
            </a:r>
            <a:r>
              <a:rPr lang="pt-PT" sz="2400" dirty="0" smtClean="0">
                <a:latin typeface="Century" panose="02040604050505020304" pitchFamily="18" charset="0"/>
              </a:rPr>
              <a:t>2027)</a:t>
            </a:r>
            <a:endParaRPr lang="en-US" sz="2400" dirty="0">
              <a:latin typeface="Century" panose="02040604050505020304" pitchFamily="18" charset="0"/>
            </a:endParaRPr>
          </a:p>
        </p:txBody>
      </p:sp>
    </p:spTree>
    <p:extLst>
      <p:ext uri="{BB962C8B-B14F-4D97-AF65-F5344CB8AC3E}">
        <p14:creationId xmlns:p14="http://schemas.microsoft.com/office/powerpoint/2010/main" val="1592206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933"/>
            <a:ext cx="9144000" cy="6115050"/>
          </a:xfrm>
          <a:prstGeom prst="rect">
            <a:avLst/>
          </a:prstGeom>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err="1" smtClean="0">
                <a:latin typeface="+mj-lt"/>
              </a:rPr>
              <a:t>Communication</a:t>
            </a:r>
            <a:r>
              <a:rPr lang="pt-PT" sz="3200" b="1" dirty="0" smtClean="0">
                <a:latin typeface="+mj-lt"/>
              </a:rPr>
              <a:t> </a:t>
            </a:r>
            <a:r>
              <a:rPr lang="pt-PT" sz="3200" b="1" dirty="0" err="1" smtClean="0">
                <a:latin typeface="+mj-lt"/>
              </a:rPr>
              <a:t>and</a:t>
            </a:r>
            <a:r>
              <a:rPr lang="pt-PT" sz="3200" b="1" dirty="0" smtClean="0">
                <a:latin typeface="+mj-lt"/>
              </a:rPr>
              <a:t> </a:t>
            </a:r>
            <a:r>
              <a:rPr lang="pt-PT" sz="3200" b="1" dirty="0" err="1" smtClean="0">
                <a:latin typeface="+mj-lt"/>
              </a:rPr>
              <a:t>dissemination</a:t>
            </a:r>
            <a:r>
              <a:rPr lang="pt-PT" sz="3200" b="1" dirty="0" smtClean="0">
                <a:latin typeface="+mj-lt"/>
              </a:rPr>
              <a:t> </a:t>
            </a:r>
            <a:r>
              <a:rPr lang="pt-PT" sz="3200" b="1" dirty="0" err="1" smtClean="0">
                <a:latin typeface="+mj-lt"/>
              </a:rPr>
              <a:t>actions</a:t>
            </a:r>
            <a:endParaRPr lang="pt-PT" sz="3200" b="1" dirty="0" smtClean="0">
              <a:latin typeface="+mj-lt"/>
            </a:endParaRPr>
          </a:p>
          <a:p>
            <a:pPr marL="1737360" lvl="6" indent="0" algn="just">
              <a:buNone/>
            </a:pPr>
            <a:endParaRPr lang="pt-PT" dirty="0">
              <a:latin typeface="+mj-lt"/>
            </a:endParaRPr>
          </a:p>
        </p:txBody>
      </p:sp>
      <p:sp>
        <p:nvSpPr>
          <p:cNvPr id="5" name="CaixaDeTexto 4"/>
          <p:cNvSpPr txBox="1"/>
          <p:nvPr/>
        </p:nvSpPr>
        <p:spPr>
          <a:xfrm>
            <a:off x="214595" y="1700808"/>
            <a:ext cx="8749893" cy="954107"/>
          </a:xfrm>
          <a:prstGeom prst="rect">
            <a:avLst/>
          </a:prstGeom>
          <a:gradFill flip="none" rotWithShape="1">
            <a:gsLst>
              <a:gs pos="0">
                <a:schemeClr val="bg1">
                  <a:lumMod val="95000"/>
                  <a:shade val="30000"/>
                  <a:satMod val="115000"/>
                </a:schemeClr>
              </a:gs>
              <a:gs pos="40000">
                <a:schemeClr val="bg1">
                  <a:lumMod val="95000"/>
                  <a:shade val="67500"/>
                  <a:satMod val="115000"/>
                  <a:alpha val="59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E1</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implementing</a:t>
            </a:r>
            <a:r>
              <a:rPr lang="pt-PT" b="1" dirty="0" smtClean="0">
                <a:latin typeface="Arial" panose="020B0604020202020204" pitchFamily="34" charset="0"/>
                <a:cs typeface="Arial" panose="020B0604020202020204" pitchFamily="34" charset="0"/>
              </a:rPr>
              <a:t>/</a:t>
            </a:r>
            <a:r>
              <a:rPr lang="pt-PT" b="1" dirty="0" err="1" smtClean="0">
                <a:latin typeface="Arial" panose="020B0604020202020204" pitchFamily="34" charset="0"/>
                <a:cs typeface="Arial" panose="020B0604020202020204" pitchFamily="34" charset="0"/>
              </a:rPr>
              <a:t>delivering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obligatory</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components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the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Communication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Plan</a:t>
            </a:r>
            <a:r>
              <a:rPr lang="pt-PT" b="1" dirty="0" smtClean="0">
                <a:latin typeface="Arial" panose="020B0604020202020204" pitchFamily="34" charset="0"/>
                <a:cs typeface="Arial" panose="020B0604020202020204" pitchFamily="34" charset="0"/>
              </a:rPr>
              <a:t>: </a:t>
            </a:r>
            <a:r>
              <a:rPr lang="pt-PT" dirty="0" smtClean="0">
                <a:latin typeface="Arial" panose="020B0604020202020204" pitchFamily="34" charset="0"/>
                <a:cs typeface="Arial" panose="020B0604020202020204" pitchFamily="34" charset="0"/>
              </a:rPr>
              <a:t>1) </a:t>
            </a:r>
            <a:r>
              <a:rPr lang="pt-PT" dirty="0" err="1" smtClean="0">
                <a:latin typeface="Arial" panose="020B0604020202020204" pitchFamily="34" charset="0"/>
                <a:cs typeface="Arial" panose="020B0604020202020204" pitchFamily="34" charset="0"/>
              </a:rPr>
              <a:t>project</a:t>
            </a:r>
            <a:r>
              <a:rPr lang="pt-PT" dirty="0" smtClean="0">
                <a:latin typeface="Arial" panose="020B0604020202020204" pitchFamily="34" charset="0"/>
                <a:cs typeface="Arial" panose="020B0604020202020204" pitchFamily="34" charset="0"/>
              </a:rPr>
              <a:t> website; 2) </a:t>
            </a:r>
            <a:r>
              <a:rPr lang="pt-PT" dirty="0" err="1" smtClean="0">
                <a:latin typeface="Arial" panose="020B0604020202020204" pitchFamily="34" charset="0"/>
                <a:cs typeface="Arial" panose="020B0604020202020204" pitchFamily="34" charset="0"/>
              </a:rPr>
              <a:t>noticeboards</a:t>
            </a:r>
            <a:r>
              <a:rPr lang="pt-PT" dirty="0" smtClean="0">
                <a:latin typeface="Arial" panose="020B0604020202020204" pitchFamily="34" charset="0"/>
                <a:cs typeface="Arial" panose="020B0604020202020204" pitchFamily="34" charset="0"/>
              </a:rPr>
              <a:t>; 3) </a:t>
            </a:r>
            <a:r>
              <a:rPr lang="pt-PT" dirty="0" err="1" smtClean="0">
                <a:latin typeface="Arial" panose="020B0604020202020204" pitchFamily="34" charset="0"/>
                <a:cs typeface="Arial" panose="020B0604020202020204" pitchFamily="34" charset="0"/>
              </a:rPr>
              <a:t>Layman’s</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report</a:t>
            </a:r>
            <a:r>
              <a:rPr lang="pt-PT" dirty="0" smtClean="0">
                <a:latin typeface="Arial" panose="020B0604020202020204" pitchFamily="34" charset="0"/>
                <a:cs typeface="Arial" panose="020B0604020202020204" pitchFamily="34" charset="0"/>
              </a:rPr>
              <a:t>; 4) </a:t>
            </a:r>
            <a:r>
              <a:rPr lang="pt-PT" dirty="0" err="1" smtClean="0">
                <a:latin typeface="Arial" panose="020B0604020202020204" pitchFamily="34" charset="0"/>
                <a:cs typeface="Arial" panose="020B0604020202020204" pitchFamily="34" charset="0"/>
              </a:rPr>
              <a:t>Specific</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communication</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plan</a:t>
            </a:r>
            <a:r>
              <a:rPr lang="pt-PT" dirty="0" smtClean="0">
                <a:latin typeface="Arial" panose="020B0604020202020204" pitchFamily="34" charset="0"/>
                <a:cs typeface="Arial" panose="020B0604020202020204" pitchFamily="34" charset="0"/>
              </a:rPr>
              <a:t> for </a:t>
            </a:r>
            <a:r>
              <a:rPr lang="pt-PT" dirty="0" err="1" smtClean="0">
                <a:latin typeface="Arial" panose="020B0604020202020204" pitchFamily="34" charset="0"/>
                <a:cs typeface="Arial" panose="020B0604020202020204" pitchFamily="34" charset="0"/>
              </a:rPr>
              <a:t>public</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awareness</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including</a:t>
            </a:r>
            <a:r>
              <a:rPr lang="pt-PT" dirty="0" smtClean="0">
                <a:latin typeface="Arial" panose="020B0604020202020204" pitchFamily="34" charset="0"/>
                <a:cs typeface="Arial" panose="020B0604020202020204" pitchFamily="34" charset="0"/>
              </a:rPr>
              <a:t> regular </a:t>
            </a:r>
            <a:r>
              <a:rPr lang="pt-PT" dirty="0" err="1" smtClean="0">
                <a:latin typeface="Arial" panose="020B0604020202020204" pitchFamily="34" charset="0"/>
                <a:cs typeface="Arial" panose="020B0604020202020204" pitchFamily="34" charset="0"/>
              </a:rPr>
              <a:t>work</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with</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the</a:t>
            </a:r>
            <a:r>
              <a:rPr lang="pt-PT" dirty="0" smtClean="0">
                <a:latin typeface="Arial" panose="020B0604020202020204" pitchFamily="34" charset="0"/>
                <a:cs typeface="Arial" panose="020B0604020202020204" pitchFamily="34" charset="0"/>
              </a:rPr>
              <a:t> media.</a:t>
            </a:r>
          </a:p>
        </p:txBody>
      </p:sp>
      <p:sp>
        <p:nvSpPr>
          <p:cNvPr id="9" name="CaixaDeTexto 8"/>
          <p:cNvSpPr txBox="1"/>
          <p:nvPr/>
        </p:nvSpPr>
        <p:spPr>
          <a:xfrm>
            <a:off x="214594" y="3100898"/>
            <a:ext cx="8749893" cy="400110"/>
          </a:xfrm>
          <a:prstGeom prst="rect">
            <a:avLst/>
          </a:prstGeom>
          <a:gradFill flip="none" rotWithShape="1">
            <a:gsLst>
              <a:gs pos="0">
                <a:schemeClr val="bg1">
                  <a:lumMod val="95000"/>
                  <a:shade val="30000"/>
                  <a:satMod val="115000"/>
                </a:schemeClr>
              </a:gs>
              <a:gs pos="40000">
                <a:schemeClr val="bg1">
                  <a:lumMod val="95000"/>
                  <a:shade val="67500"/>
                  <a:satMod val="115000"/>
                  <a:alpha val="59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E</a:t>
            </a:r>
            <a:r>
              <a:rPr lang="pt-PT" sz="2000" b="1" dirty="0">
                <a:solidFill>
                  <a:schemeClr val="accent2">
                    <a:lumMod val="50000"/>
                  </a:schemeClr>
                </a:solidFill>
                <a:latin typeface="Arial" panose="020B0604020202020204" pitchFamily="34" charset="0"/>
                <a:cs typeface="Arial" panose="020B0604020202020204" pitchFamily="34" charset="0"/>
              </a:rPr>
              <a:t>2</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technical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dissemination,transfer</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replication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works</a:t>
            </a:r>
            <a:endParaRPr lang="pt-PT" sz="1400" dirty="0" smtClean="0">
              <a:latin typeface="Arial" panose="020B0604020202020204" pitchFamily="34" charset="0"/>
              <a:cs typeface="Arial" panose="020B0604020202020204" pitchFamily="34" charset="0"/>
            </a:endParaRPr>
          </a:p>
        </p:txBody>
      </p:sp>
      <p:sp>
        <p:nvSpPr>
          <p:cNvPr id="10" name="CaixaDeTexto 9"/>
          <p:cNvSpPr txBox="1"/>
          <p:nvPr/>
        </p:nvSpPr>
        <p:spPr>
          <a:xfrm>
            <a:off x="217165" y="4077072"/>
            <a:ext cx="8749893" cy="400110"/>
          </a:xfrm>
          <a:prstGeom prst="rect">
            <a:avLst/>
          </a:prstGeom>
          <a:gradFill flip="none" rotWithShape="1">
            <a:gsLst>
              <a:gs pos="0">
                <a:schemeClr val="bg1">
                  <a:lumMod val="95000"/>
                  <a:shade val="30000"/>
                  <a:satMod val="115000"/>
                </a:schemeClr>
              </a:gs>
              <a:gs pos="40000">
                <a:schemeClr val="bg1">
                  <a:lumMod val="95000"/>
                  <a:shade val="67500"/>
                  <a:satMod val="115000"/>
                  <a:alpha val="59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E3</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networking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activities</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with</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other</a:t>
            </a:r>
            <a:r>
              <a:rPr lang="pt-PT" b="1" dirty="0" smtClean="0">
                <a:latin typeface="Arial" panose="020B0604020202020204" pitchFamily="34" charset="0"/>
                <a:cs typeface="Arial" panose="020B0604020202020204" pitchFamily="34" charset="0"/>
              </a:rPr>
              <a:t> LIFE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a:t>
            </a:r>
            <a:r>
              <a:rPr lang="pt-PT" b="1" dirty="0" err="1" smtClean="0">
                <a:latin typeface="Arial" panose="020B0604020202020204" pitchFamily="34" charset="0"/>
                <a:cs typeface="Arial" panose="020B0604020202020204" pitchFamily="34" charset="0"/>
              </a:rPr>
              <a:t>or</a:t>
            </a:r>
            <a:r>
              <a:rPr lang="pt-PT" b="1" dirty="0" smtClean="0">
                <a:latin typeface="Arial" panose="020B0604020202020204" pitchFamily="34" charset="0"/>
                <a:cs typeface="Arial" panose="020B0604020202020204" pitchFamily="34" charset="0"/>
              </a:rPr>
              <a:t> non-LIFE </a:t>
            </a:r>
            <a:r>
              <a:rPr lang="pt-PT" b="1" dirty="0" err="1" smtClean="0">
                <a:latin typeface="Arial" panose="020B0604020202020204" pitchFamily="34" charset="0"/>
                <a:cs typeface="Arial" panose="020B0604020202020204" pitchFamily="34" charset="0"/>
              </a:rPr>
              <a:t>projects</a:t>
            </a:r>
            <a:endParaRPr lang="pt-PT" dirty="0" smtClean="0">
              <a:latin typeface="Arial" panose="020B0604020202020204" pitchFamily="34" charset="0"/>
              <a:cs typeface="Arial" panose="020B0604020202020204" pitchFamily="34" charset="0"/>
            </a:endParaRPr>
          </a:p>
        </p:txBody>
      </p:sp>
      <p:sp>
        <p:nvSpPr>
          <p:cNvPr id="8" name="CaixaDeTexto 7"/>
          <p:cNvSpPr txBox="1"/>
          <p:nvPr/>
        </p:nvSpPr>
        <p:spPr>
          <a:xfrm>
            <a:off x="214880" y="5013176"/>
            <a:ext cx="8749893" cy="400110"/>
          </a:xfrm>
          <a:prstGeom prst="rect">
            <a:avLst/>
          </a:prstGeom>
          <a:gradFill flip="none" rotWithShape="1">
            <a:gsLst>
              <a:gs pos="0">
                <a:schemeClr val="bg1">
                  <a:lumMod val="95000"/>
                  <a:shade val="30000"/>
                  <a:satMod val="115000"/>
                </a:schemeClr>
              </a:gs>
              <a:gs pos="40000">
                <a:schemeClr val="bg1">
                  <a:lumMod val="95000"/>
                  <a:shade val="67500"/>
                  <a:satMod val="115000"/>
                  <a:alpha val="59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E4</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environmental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education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program</a:t>
            </a:r>
            <a:r>
              <a:rPr lang="pt-PT" dirty="0" smtClean="0">
                <a:latin typeface="Arial" panose="020B0604020202020204" pitchFamily="34" charset="0"/>
                <a:cs typeface="Arial" panose="020B0604020202020204" pitchFamily="34" charset="0"/>
              </a:rPr>
              <a:t>, to </a:t>
            </a:r>
            <a:r>
              <a:rPr lang="pt-PT" dirty="0" err="1" smtClean="0">
                <a:latin typeface="Arial" panose="020B0604020202020204" pitchFamily="34" charset="0"/>
                <a:cs typeface="Arial" panose="020B0604020202020204" pitchFamily="34" charset="0"/>
              </a:rPr>
              <a:t>raise</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awareness</a:t>
            </a:r>
            <a:r>
              <a:rPr lang="pt-PT" dirty="0" smtClean="0">
                <a:latin typeface="Arial" panose="020B0604020202020204" pitchFamily="34" charset="0"/>
                <a:cs typeface="Arial" panose="020B0604020202020204" pitchFamily="34" charset="0"/>
              </a:rPr>
              <a:t> in </a:t>
            </a:r>
            <a:r>
              <a:rPr lang="pt-PT" dirty="0" err="1" smtClean="0">
                <a:latin typeface="Arial" panose="020B0604020202020204" pitchFamily="34" charset="0"/>
                <a:cs typeface="Arial" panose="020B0604020202020204" pitchFamily="34" charset="0"/>
              </a:rPr>
              <a:t>schools</a:t>
            </a:r>
            <a:r>
              <a:rPr lang="pt-PT" dirty="0" smtClean="0">
                <a:latin typeface="Arial" panose="020B0604020202020204" pitchFamily="34" charset="0"/>
                <a:cs typeface="Arial" panose="020B0604020202020204" pitchFamily="34" charset="0"/>
              </a:rPr>
              <a:t>.</a:t>
            </a:r>
          </a:p>
        </p:txBody>
      </p:sp>
      <p:sp>
        <p:nvSpPr>
          <p:cNvPr id="11" name="CaixaDeTexto 10"/>
          <p:cNvSpPr txBox="1"/>
          <p:nvPr/>
        </p:nvSpPr>
        <p:spPr>
          <a:xfrm>
            <a:off x="214593" y="5837202"/>
            <a:ext cx="8749893" cy="400110"/>
          </a:xfrm>
          <a:prstGeom prst="rect">
            <a:avLst/>
          </a:prstGeom>
          <a:gradFill flip="none" rotWithShape="1">
            <a:gsLst>
              <a:gs pos="0">
                <a:schemeClr val="bg1">
                  <a:lumMod val="95000"/>
                  <a:shade val="30000"/>
                  <a:satMod val="115000"/>
                </a:schemeClr>
              </a:gs>
              <a:gs pos="40000">
                <a:schemeClr val="bg1">
                  <a:lumMod val="95000"/>
                  <a:shade val="67500"/>
                  <a:satMod val="115000"/>
                  <a:alpha val="59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E5</a:t>
            </a:r>
            <a:r>
              <a:rPr lang="pt-PT" b="1" dirty="0" smtClean="0">
                <a:latin typeface="Arial" panose="020B0604020202020204" pitchFamily="34" charset="0"/>
                <a:cs typeface="Arial" panose="020B0604020202020204" pitchFamily="34" charset="0"/>
              </a:rPr>
              <a:t>: general </a:t>
            </a:r>
            <a:r>
              <a:rPr lang="pt-PT" b="1" dirty="0" err="1" smtClean="0">
                <a:latin typeface="Arial" panose="020B0604020202020204" pitchFamily="34" charset="0"/>
                <a:cs typeface="Arial" panose="020B0604020202020204" pitchFamily="34" charset="0"/>
              </a:rPr>
              <a:t>public</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engagement</a:t>
            </a:r>
            <a:r>
              <a:rPr lang="pt-PT" b="1" dirty="0" smtClean="0">
                <a:latin typeface="Arial" panose="020B0604020202020204" pitchFamily="34" charset="0"/>
                <a:cs typeface="Arial" panose="020B0604020202020204" pitchFamily="34" charset="0"/>
              </a:rPr>
              <a:t> in </a:t>
            </a:r>
            <a:r>
              <a:rPr lang="pt-PT" b="1" dirty="0" err="1" smtClean="0">
                <a:latin typeface="Arial" panose="020B0604020202020204" pitchFamily="34" charset="0"/>
                <a:cs typeface="Arial" panose="020B0604020202020204" pitchFamily="34" charset="0"/>
              </a:rPr>
              <a:t>conservation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works</a:t>
            </a:r>
            <a:r>
              <a:rPr lang="pt-PT" b="1" dirty="0" smtClean="0">
                <a:latin typeface="Arial" panose="020B0604020202020204" pitchFamily="34" charset="0"/>
                <a:cs typeface="Arial" panose="020B0604020202020204" pitchFamily="34" charset="0"/>
              </a:rPr>
              <a:t>.</a:t>
            </a:r>
            <a:endParaRPr lang="pt-PT" dirty="0" smtClean="0">
              <a:latin typeface="Arial" panose="020B0604020202020204" pitchFamily="34" charset="0"/>
              <a:cs typeface="Arial" panose="020B0604020202020204" pitchFamily="34" charset="0"/>
            </a:endParaRPr>
          </a:p>
        </p:txBody>
      </p:sp>
      <p:sp>
        <p:nvSpPr>
          <p:cNvPr id="12"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8700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2" y="659679"/>
            <a:ext cx="9251504" cy="6198508"/>
          </a:xfrm>
          <a:prstGeom prst="rect">
            <a:avLst/>
          </a:prstGeom>
        </p:spPr>
      </p:pic>
      <p:sp>
        <p:nvSpPr>
          <p:cNvPr id="3" name="Marcador de Posição de Conteúdo 2"/>
          <p:cNvSpPr>
            <a:spLocks noGrp="1"/>
          </p:cNvSpPr>
          <p:nvPr>
            <p:ph idx="1"/>
          </p:nvPr>
        </p:nvSpPr>
        <p:spPr>
          <a:xfrm>
            <a:off x="107504" y="1002507"/>
            <a:ext cx="8928992" cy="5855493"/>
          </a:xfrm>
        </p:spPr>
        <p:txBody>
          <a:bodyPr>
            <a:normAutofit/>
          </a:bodyPr>
          <a:lstStyle/>
          <a:p>
            <a:pPr algn="ctr"/>
            <a:r>
              <a:rPr lang="pt-PT" sz="3200" b="1" dirty="0" smtClean="0">
                <a:latin typeface="+mj-lt"/>
              </a:rPr>
              <a:t>Project management </a:t>
            </a:r>
            <a:r>
              <a:rPr lang="pt-PT" sz="3200" b="1" dirty="0" err="1" smtClean="0">
                <a:latin typeface="+mj-lt"/>
              </a:rPr>
              <a:t>and</a:t>
            </a:r>
            <a:r>
              <a:rPr lang="pt-PT" sz="3200" b="1" dirty="0" smtClean="0">
                <a:latin typeface="+mj-lt"/>
              </a:rPr>
              <a:t> </a:t>
            </a:r>
            <a:r>
              <a:rPr lang="pt-PT" sz="3200" b="1" dirty="0" err="1" smtClean="0">
                <a:latin typeface="+mj-lt"/>
              </a:rPr>
              <a:t>monitoring</a:t>
            </a:r>
            <a:r>
              <a:rPr lang="pt-PT" sz="3200" b="1" dirty="0" smtClean="0">
                <a:latin typeface="+mj-lt"/>
              </a:rPr>
              <a:t> </a:t>
            </a:r>
            <a:r>
              <a:rPr lang="pt-PT" sz="3200" b="1" dirty="0" err="1" smtClean="0">
                <a:latin typeface="+mj-lt"/>
              </a:rPr>
              <a:t>of</a:t>
            </a:r>
            <a:r>
              <a:rPr lang="pt-PT" sz="3200" b="1" dirty="0" smtClean="0">
                <a:latin typeface="+mj-lt"/>
              </a:rPr>
              <a:t> </a:t>
            </a:r>
            <a:r>
              <a:rPr lang="pt-PT" sz="3200" b="1" dirty="0" err="1" smtClean="0">
                <a:latin typeface="+mj-lt"/>
              </a:rPr>
              <a:t>project</a:t>
            </a:r>
            <a:r>
              <a:rPr lang="pt-PT" sz="3200" b="1" dirty="0" smtClean="0">
                <a:latin typeface="+mj-lt"/>
              </a:rPr>
              <a:t> </a:t>
            </a:r>
            <a:r>
              <a:rPr lang="pt-PT" sz="3200" b="1" dirty="0" err="1" smtClean="0">
                <a:latin typeface="+mj-lt"/>
              </a:rPr>
              <a:t>progress</a:t>
            </a:r>
            <a:endParaRPr lang="pt-PT" sz="3200" b="1" dirty="0" smtClean="0">
              <a:latin typeface="+mj-lt"/>
            </a:endParaRPr>
          </a:p>
          <a:p>
            <a:pPr marL="1737360" lvl="6" indent="0" algn="just">
              <a:buNone/>
            </a:pPr>
            <a:endParaRPr lang="pt-PT" dirty="0">
              <a:latin typeface="+mj-lt"/>
            </a:endParaRPr>
          </a:p>
        </p:txBody>
      </p:sp>
      <p:sp>
        <p:nvSpPr>
          <p:cNvPr id="9" name="CaixaDeTexto 8"/>
          <p:cNvSpPr txBox="1"/>
          <p:nvPr/>
        </p:nvSpPr>
        <p:spPr>
          <a:xfrm>
            <a:off x="214594" y="2132856"/>
            <a:ext cx="8749893" cy="400110"/>
          </a:xfrm>
          <a:prstGeom prst="rect">
            <a:avLst/>
          </a:prstGeom>
          <a:gradFill flip="none" rotWithShape="1">
            <a:gsLst>
              <a:gs pos="0">
                <a:schemeClr val="bg1">
                  <a:lumMod val="95000"/>
                  <a:shade val="30000"/>
                  <a:satMod val="115000"/>
                </a:schemeClr>
              </a:gs>
              <a:gs pos="42000">
                <a:schemeClr val="bg1">
                  <a:lumMod val="95000"/>
                  <a:shade val="67500"/>
                  <a:satMod val="115000"/>
                  <a:alpha val="50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F</a:t>
            </a:r>
            <a:r>
              <a:rPr lang="pt-PT" sz="2000" b="1" dirty="0">
                <a:solidFill>
                  <a:schemeClr val="accent2">
                    <a:lumMod val="50000"/>
                  </a:schemeClr>
                </a:solidFill>
                <a:latin typeface="Arial" panose="020B0604020202020204" pitchFamily="34" charset="0"/>
                <a:cs typeface="Arial" panose="020B0604020202020204" pitchFamily="34" charset="0"/>
              </a:rPr>
              <a:t>1</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overall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a:t>
            </a:r>
            <a:r>
              <a:rPr lang="pt-PT" b="1" dirty="0" smtClean="0">
                <a:latin typeface="Arial" panose="020B0604020202020204" pitchFamily="34" charset="0"/>
                <a:cs typeface="Arial" panose="020B0604020202020204" pitchFamily="34" charset="0"/>
              </a:rPr>
              <a:t> management</a:t>
            </a:r>
            <a:r>
              <a:rPr lang="pt-PT" dirty="0">
                <a:latin typeface="Arial" panose="020B0604020202020204" pitchFamily="34" charset="0"/>
                <a:cs typeface="Arial" panose="020B0604020202020204" pitchFamily="34" charset="0"/>
              </a:rPr>
              <a:t> </a:t>
            </a:r>
            <a:r>
              <a:rPr lang="pt-PT" dirty="0" smtClean="0">
                <a:latin typeface="Arial" panose="020B0604020202020204" pitchFamily="34" charset="0"/>
                <a:cs typeface="Arial" panose="020B0604020202020204" pitchFamily="34" charset="0"/>
              </a:rPr>
              <a:t>(</a:t>
            </a:r>
            <a:r>
              <a:rPr lang="pt-PT" dirty="0" err="1" smtClean="0">
                <a:latin typeface="Arial" panose="020B0604020202020204" pitchFamily="34" charset="0"/>
                <a:cs typeface="Arial" panose="020B0604020202020204" pitchFamily="34" charset="0"/>
              </a:rPr>
              <a:t>including</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External</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Audit</a:t>
            </a:r>
            <a:r>
              <a:rPr lang="pt-PT" dirty="0" smtClean="0">
                <a:latin typeface="Arial" panose="020B0604020202020204" pitchFamily="34" charset="0"/>
                <a:cs typeface="Arial" panose="020B0604020202020204" pitchFamily="34" charset="0"/>
              </a:rPr>
              <a:t>)</a:t>
            </a:r>
          </a:p>
        </p:txBody>
      </p:sp>
      <p:sp>
        <p:nvSpPr>
          <p:cNvPr id="10" name="CaixaDeTexto 9"/>
          <p:cNvSpPr txBox="1"/>
          <p:nvPr/>
        </p:nvSpPr>
        <p:spPr>
          <a:xfrm>
            <a:off x="217165" y="2780928"/>
            <a:ext cx="8749893" cy="677108"/>
          </a:xfrm>
          <a:prstGeom prst="rect">
            <a:avLst/>
          </a:prstGeom>
          <a:gradFill flip="none" rotWithShape="1">
            <a:gsLst>
              <a:gs pos="0">
                <a:schemeClr val="bg1">
                  <a:lumMod val="95000"/>
                  <a:shade val="30000"/>
                  <a:satMod val="115000"/>
                </a:schemeClr>
              </a:gs>
              <a:gs pos="42000">
                <a:schemeClr val="bg1">
                  <a:lumMod val="95000"/>
                  <a:shade val="67500"/>
                  <a:satMod val="115000"/>
                  <a:alpha val="50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F2</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update</a:t>
            </a:r>
            <a:r>
              <a:rPr lang="pt-PT" b="1" dirty="0" smtClean="0">
                <a:latin typeface="Arial" panose="020B0604020202020204" pitchFamily="34" charset="0"/>
                <a:cs typeface="Arial" panose="020B0604020202020204" pitchFamily="34" charset="0"/>
              </a:rPr>
              <a:t>/regular </a:t>
            </a:r>
            <a:r>
              <a:rPr lang="pt-PT" b="1" dirty="0" err="1" smtClean="0">
                <a:latin typeface="Arial" panose="020B0604020202020204" pitchFamily="34" charset="0"/>
                <a:cs typeface="Arial" panose="020B0604020202020204" pitchFamily="34" charset="0"/>
              </a:rPr>
              <a:t>delivery</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phase</a:t>
            </a:r>
            <a:r>
              <a:rPr lang="pt-PT" b="1" dirty="0" smtClean="0">
                <a:latin typeface="Arial" panose="020B0604020202020204" pitchFamily="34" charset="0"/>
                <a:cs typeface="Arial" panose="020B0604020202020204" pitchFamily="34" charset="0"/>
              </a:rPr>
              <a:t>/</a:t>
            </a:r>
            <a:r>
              <a:rPr lang="pt-PT" b="1" dirty="0" err="1" smtClean="0">
                <a:latin typeface="Arial" panose="020B0604020202020204" pitchFamily="34" charset="0"/>
                <a:cs typeface="Arial" panose="020B0604020202020204" pitchFamily="34" charset="0"/>
              </a:rPr>
              <a:t>stage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planning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monitoring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project</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progress</a:t>
            </a:r>
            <a:endParaRPr lang="pt-PT" dirty="0" smtClean="0">
              <a:latin typeface="Arial" panose="020B0604020202020204" pitchFamily="34" charset="0"/>
              <a:cs typeface="Arial" panose="020B0604020202020204" pitchFamily="34" charset="0"/>
            </a:endParaRPr>
          </a:p>
        </p:txBody>
      </p:sp>
      <p:sp>
        <p:nvSpPr>
          <p:cNvPr id="12" name="CaixaDeTexto 11"/>
          <p:cNvSpPr txBox="1"/>
          <p:nvPr/>
        </p:nvSpPr>
        <p:spPr>
          <a:xfrm>
            <a:off x="214593" y="3722919"/>
            <a:ext cx="8749893" cy="400110"/>
          </a:xfrm>
          <a:prstGeom prst="rect">
            <a:avLst/>
          </a:prstGeom>
          <a:gradFill flip="none" rotWithShape="1">
            <a:gsLst>
              <a:gs pos="0">
                <a:schemeClr val="bg1">
                  <a:lumMod val="95000"/>
                  <a:shade val="30000"/>
                  <a:satMod val="115000"/>
                </a:schemeClr>
              </a:gs>
              <a:gs pos="42000">
                <a:schemeClr val="bg1">
                  <a:lumMod val="95000"/>
                  <a:shade val="67500"/>
                  <a:satMod val="115000"/>
                  <a:alpha val="50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F3</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working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group</a:t>
            </a:r>
            <a:r>
              <a:rPr lang="pt-PT" b="1" dirty="0" smtClean="0">
                <a:latin typeface="Arial" panose="020B0604020202020204" pitchFamily="34" charset="0"/>
                <a:cs typeface="Arial" panose="020B0604020202020204" pitchFamily="34" charset="0"/>
              </a:rPr>
              <a:t> for </a:t>
            </a:r>
            <a:r>
              <a:rPr lang="pt-PT" b="1" dirty="0" err="1" smtClean="0">
                <a:latin typeface="Arial" panose="020B0604020202020204" pitchFamily="34" charset="0"/>
                <a:cs typeface="Arial" panose="020B0604020202020204" pitchFamily="34" charset="0"/>
              </a:rPr>
              <a:t>coordination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complimentary</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funds</a:t>
            </a:r>
            <a:endParaRPr lang="pt-PT" dirty="0" smtClean="0">
              <a:latin typeface="Arial" panose="020B0604020202020204" pitchFamily="34" charset="0"/>
              <a:cs typeface="Arial" panose="020B0604020202020204" pitchFamily="34" charset="0"/>
            </a:endParaRPr>
          </a:p>
        </p:txBody>
      </p:sp>
      <p:sp>
        <p:nvSpPr>
          <p:cNvPr id="13" name="CaixaDeTexto 12"/>
          <p:cNvSpPr txBox="1"/>
          <p:nvPr/>
        </p:nvSpPr>
        <p:spPr>
          <a:xfrm>
            <a:off x="214592" y="4474852"/>
            <a:ext cx="8749893" cy="677108"/>
          </a:xfrm>
          <a:prstGeom prst="rect">
            <a:avLst/>
          </a:prstGeom>
          <a:gradFill flip="none" rotWithShape="1">
            <a:gsLst>
              <a:gs pos="0">
                <a:schemeClr val="bg1">
                  <a:lumMod val="95000"/>
                  <a:shade val="30000"/>
                  <a:satMod val="115000"/>
                </a:schemeClr>
              </a:gs>
              <a:gs pos="42000">
                <a:schemeClr val="bg1">
                  <a:lumMod val="95000"/>
                  <a:shade val="67500"/>
                  <a:satMod val="115000"/>
                  <a:alpha val="50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F4</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operation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governance</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boards</a:t>
            </a:r>
            <a:r>
              <a:rPr lang="pt-PT" b="1"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including</a:t>
            </a:r>
            <a:r>
              <a:rPr lang="pt-PT" dirty="0" smtClean="0">
                <a:latin typeface="Arial" panose="020B0604020202020204" pitchFamily="34" charset="0"/>
                <a:cs typeface="Arial" panose="020B0604020202020204" pitchFamily="34" charset="0"/>
              </a:rPr>
              <a:t> a </a:t>
            </a:r>
            <a:r>
              <a:rPr lang="pt-PT" dirty="0" err="1" smtClean="0">
                <a:latin typeface="Arial" panose="020B0604020202020204" pitchFamily="34" charset="0"/>
                <a:cs typeface="Arial" panose="020B0604020202020204" pitchFamily="34" charset="0"/>
              </a:rPr>
              <a:t>technical</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advisory</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and</a:t>
            </a:r>
            <a:r>
              <a:rPr lang="pt-PT" dirty="0" smtClean="0">
                <a:latin typeface="Arial" panose="020B0604020202020204" pitchFamily="34" charset="0"/>
                <a:cs typeface="Arial" panose="020B0604020202020204" pitchFamily="34" charset="0"/>
              </a:rPr>
              <a:t> a </a:t>
            </a:r>
            <a:r>
              <a:rPr lang="pt-PT" dirty="0" err="1" smtClean="0">
                <a:latin typeface="Arial" panose="020B0604020202020204" pitchFamily="34" charset="0"/>
                <a:cs typeface="Arial" panose="020B0604020202020204" pitchFamily="34" charset="0"/>
              </a:rPr>
              <a:t>stakeholder</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board</a:t>
            </a:r>
            <a:endParaRPr lang="pt-PT" dirty="0" smtClean="0">
              <a:latin typeface="Arial" panose="020B0604020202020204" pitchFamily="34" charset="0"/>
              <a:cs typeface="Arial" panose="020B0604020202020204" pitchFamily="34" charset="0"/>
            </a:endParaRPr>
          </a:p>
        </p:txBody>
      </p:sp>
      <p:sp>
        <p:nvSpPr>
          <p:cNvPr id="14" name="CaixaDeTexto 13"/>
          <p:cNvSpPr txBox="1"/>
          <p:nvPr/>
        </p:nvSpPr>
        <p:spPr>
          <a:xfrm>
            <a:off x="214592" y="5517232"/>
            <a:ext cx="8749893" cy="400110"/>
          </a:xfrm>
          <a:prstGeom prst="rect">
            <a:avLst/>
          </a:prstGeom>
          <a:gradFill flip="none" rotWithShape="1">
            <a:gsLst>
              <a:gs pos="0">
                <a:schemeClr val="bg1">
                  <a:lumMod val="95000"/>
                  <a:shade val="30000"/>
                  <a:satMod val="115000"/>
                </a:schemeClr>
              </a:gs>
              <a:gs pos="42000">
                <a:schemeClr val="bg1">
                  <a:lumMod val="95000"/>
                  <a:shade val="67500"/>
                  <a:satMod val="115000"/>
                  <a:alpha val="50000"/>
                </a:schemeClr>
              </a:gs>
              <a:gs pos="100000">
                <a:schemeClr val="bg1">
                  <a:lumMod val="95000"/>
                  <a:shade val="100000"/>
                  <a:satMod val="115000"/>
                </a:schemeClr>
              </a:gs>
            </a:gsLst>
            <a:lin ang="8100000" scaled="1"/>
            <a:tileRect/>
          </a:gradFill>
          <a:ln>
            <a:solidFill>
              <a:schemeClr val="bg2">
                <a:lumMod val="90000"/>
              </a:schemeClr>
            </a:solidFill>
          </a:ln>
        </p:spPr>
        <p:txBody>
          <a:bodyPr wrap="square" rtlCol="0">
            <a:spAutoFit/>
          </a:bodyPr>
          <a:lstStyle/>
          <a:p>
            <a:pPr algn="just"/>
            <a:r>
              <a:rPr lang="pt-PT" sz="2000" b="1" dirty="0" smtClean="0">
                <a:solidFill>
                  <a:schemeClr val="accent2">
                    <a:lumMod val="50000"/>
                  </a:schemeClr>
                </a:solidFill>
                <a:latin typeface="Arial" panose="020B0604020202020204" pitchFamily="34" charset="0"/>
                <a:cs typeface="Arial" panose="020B0604020202020204" pitchFamily="34" charset="0"/>
              </a:rPr>
              <a:t>F5</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drafting</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discussion</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and</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approval</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of</a:t>
            </a:r>
            <a:r>
              <a:rPr lang="pt-PT" b="1" dirty="0" smtClean="0">
                <a:latin typeface="Arial" panose="020B0604020202020204" pitchFamily="34" charset="0"/>
                <a:cs typeface="Arial" panose="020B0604020202020204" pitchFamily="34" charset="0"/>
              </a:rPr>
              <a:t> </a:t>
            </a:r>
            <a:r>
              <a:rPr lang="pt-PT" b="1" dirty="0" err="1" smtClean="0">
                <a:latin typeface="Arial" panose="020B0604020202020204" pitchFamily="34" charset="0"/>
                <a:cs typeface="Arial" panose="020B0604020202020204" pitchFamily="34" charset="0"/>
              </a:rPr>
              <a:t>After</a:t>
            </a:r>
            <a:r>
              <a:rPr lang="pt-PT" b="1" dirty="0" smtClean="0">
                <a:latin typeface="Arial" panose="020B0604020202020204" pitchFamily="34" charset="0"/>
                <a:cs typeface="Arial" panose="020B0604020202020204" pitchFamily="34" charset="0"/>
              </a:rPr>
              <a:t>-LIFE </a:t>
            </a:r>
            <a:r>
              <a:rPr lang="pt-PT" b="1" dirty="0" err="1" smtClean="0">
                <a:latin typeface="Arial" panose="020B0604020202020204" pitchFamily="34" charset="0"/>
                <a:cs typeface="Arial" panose="020B0604020202020204" pitchFamily="34" charset="0"/>
              </a:rPr>
              <a:t>plan</a:t>
            </a:r>
            <a:r>
              <a:rPr lang="pt-PT" b="1" dirty="0" smtClean="0">
                <a:latin typeface="Arial" panose="020B0604020202020204" pitchFamily="34" charset="0"/>
                <a:cs typeface="Arial" panose="020B0604020202020204" pitchFamily="34" charset="0"/>
              </a:rPr>
              <a:t>.</a:t>
            </a:r>
            <a:endParaRPr lang="pt-PT" dirty="0" smtClean="0">
              <a:latin typeface="Arial" panose="020B0604020202020204" pitchFamily="34" charset="0"/>
              <a:cs typeface="Arial" panose="020B0604020202020204" pitchFamily="34" charset="0"/>
            </a:endParaRPr>
          </a:p>
        </p:txBody>
      </p:sp>
      <p:sp>
        <p:nvSpPr>
          <p:cNvPr id="11"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ACTIONS</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33040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xão recta 3"/>
          <p:cNvCxnSpPr/>
          <p:nvPr/>
        </p:nvCxnSpPr>
        <p:spPr>
          <a:xfrm>
            <a:off x="259" y="609329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36512" y="116632"/>
            <a:ext cx="9143740" cy="553998"/>
          </a:xfrm>
          <a:prstGeom prst="rect">
            <a:avLst/>
          </a:prstGeom>
          <a:noFill/>
        </p:spPr>
        <p:txBody>
          <a:bodyPr wrap="square" rtlCol="0">
            <a:spAutoFit/>
            <a:scene3d>
              <a:camera prst="orthographicFront"/>
              <a:lightRig rig="threePt" dir="t"/>
            </a:scene3d>
            <a:sp3d extrusionH="57150">
              <a:bevelT w="38100" h="38100"/>
            </a:sp3d>
          </a:bodyPr>
          <a:lstStyle/>
          <a:p>
            <a:pPr algn="r"/>
            <a:r>
              <a:rPr lang="pt-PT" sz="1600" b="1" dirty="0" smtClean="0">
                <a:solidFill>
                  <a:schemeClr val="accent6">
                    <a:lumMod val="75000"/>
                  </a:schemeClr>
                </a:solidFill>
                <a:effectLst>
                  <a:outerShdw blurRad="38100" dist="38100" dir="2700000" algn="tl">
                    <a:srgbClr val="000000">
                      <a:alpha val="43137"/>
                    </a:srgbClr>
                  </a:outerShdw>
                </a:effectLst>
                <a:latin typeface="Century" panose="02040604050505020304" pitchFamily="18" charset="0"/>
              </a:rPr>
              <a:t>LIFE AZORES NATURA </a:t>
            </a:r>
          </a:p>
          <a:p>
            <a:pPr algn="r"/>
            <a:r>
              <a:rPr lang="pt-PT" sz="1400" b="1" dirty="0">
                <a:solidFill>
                  <a:schemeClr val="accent6">
                    <a:lumMod val="50000"/>
                  </a:schemeClr>
                </a:solidFill>
                <a:effectLst>
                  <a:outerShdw blurRad="38100" dist="38100" dir="2700000" algn="tl">
                    <a:srgbClr val="000000">
                      <a:alpha val="43137"/>
                    </a:srgbClr>
                  </a:outerShdw>
                </a:effectLst>
                <a:latin typeface="Century" panose="02040604050505020304" pitchFamily="18" charset="0"/>
              </a:rPr>
              <a:t>LIFE 17 IPE/PT 0010</a:t>
            </a:r>
          </a:p>
        </p:txBody>
      </p:sp>
      <p:sp>
        <p:nvSpPr>
          <p:cNvPr id="12" name="CaixaDeTexto 11"/>
          <p:cNvSpPr txBox="1"/>
          <p:nvPr/>
        </p:nvSpPr>
        <p:spPr>
          <a:xfrm>
            <a:off x="251779" y="625432"/>
            <a:ext cx="8640960" cy="1754326"/>
          </a:xfrm>
          <a:prstGeom prst="rect">
            <a:avLst/>
          </a:prstGeom>
          <a:noFill/>
        </p:spPr>
        <p:txBody>
          <a:bodyPr wrap="square" rtlCol="0">
            <a:spAutoFit/>
          </a:bodyPr>
          <a:lstStyle/>
          <a:p>
            <a:r>
              <a:rPr lang="pt-PT" sz="2800" b="1" dirty="0" smtClean="0">
                <a:solidFill>
                  <a:schemeClr val="accent6">
                    <a:lumMod val="75000"/>
                  </a:schemeClr>
                </a:solidFill>
                <a:latin typeface="Century" panose="02040604050505020304" pitchFamily="18" charset="0"/>
              </a:rPr>
              <a:t>Diana Pernes</a:t>
            </a:r>
          </a:p>
          <a:p>
            <a:r>
              <a:rPr lang="pt-PT" sz="2000" b="1" dirty="0" smtClean="0">
                <a:solidFill>
                  <a:schemeClr val="accent6">
                    <a:lumMod val="75000"/>
                  </a:schemeClr>
                </a:solidFill>
                <a:latin typeface="Century" panose="02040604050505020304" pitchFamily="18" charset="0"/>
                <a:hlinkClick r:id="rId2"/>
              </a:rPr>
              <a:t>Diana.CP.Pernes@azores.gov.pt</a:t>
            </a:r>
            <a:r>
              <a:rPr lang="pt-PT" sz="2000" b="1" dirty="0" smtClean="0">
                <a:solidFill>
                  <a:schemeClr val="accent6">
                    <a:lumMod val="75000"/>
                  </a:schemeClr>
                </a:solidFill>
                <a:latin typeface="Century" panose="02040604050505020304" pitchFamily="18" charset="0"/>
              </a:rPr>
              <a:t> </a:t>
            </a:r>
            <a:endParaRPr lang="pt-PT" sz="2000" dirty="0" smtClean="0">
              <a:solidFill>
                <a:schemeClr val="accent6">
                  <a:lumMod val="75000"/>
                </a:schemeClr>
              </a:solidFill>
              <a:latin typeface="Century" panose="02040604050505020304" pitchFamily="18" charset="0"/>
            </a:endParaRPr>
          </a:p>
          <a:p>
            <a:pPr marL="342900" indent="-342900" algn="just">
              <a:buFont typeface="Arial" panose="020B0604020202020204" pitchFamily="34" charset="0"/>
              <a:buChar char="•"/>
            </a:pPr>
            <a:endParaRPr lang="pt-PT" sz="2000" b="1" u="sng" dirty="0" smtClean="0">
              <a:solidFill>
                <a:schemeClr val="accent2">
                  <a:lumMod val="75000"/>
                </a:schemeClr>
              </a:solidFill>
            </a:endParaRPr>
          </a:p>
          <a:p>
            <a:pPr marL="342900" indent="-342900" algn="just">
              <a:buFont typeface="Arial" panose="020B0604020202020204" pitchFamily="34" charset="0"/>
              <a:buChar char="•"/>
            </a:pPr>
            <a:endParaRPr lang="pt-PT" sz="2000" dirty="0" smtClean="0">
              <a:solidFill>
                <a:schemeClr val="accent2">
                  <a:lumMod val="75000"/>
                </a:schemeClr>
              </a:solidFill>
            </a:endParaRPr>
          </a:p>
          <a:p>
            <a:pPr algn="just"/>
            <a:endParaRPr lang="pt-PT" sz="2000" i="1" u="sng" dirty="0" smtClean="0">
              <a:solidFill>
                <a:schemeClr val="accent2">
                  <a:lumMod val="75000"/>
                </a:schemeClr>
              </a:solidFill>
            </a:endParaRPr>
          </a:p>
        </p:txBody>
      </p:sp>
      <p:pic>
        <p:nvPicPr>
          <p:cNvPr id="15" name="Picture 4" descr="http://www.azores.gov.pt/NR/rdonlyres/88A32A89-2561-4C22-A82F-530640C510A2/755875/Logo_P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6165683"/>
            <a:ext cx="616806" cy="575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azores.gov.pt/NR/rdonlyres/A1197A03-23BB-40F6-AA68-6C3FEC711B55/335484/LogotipoGovernodosAor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6353017"/>
            <a:ext cx="802514" cy="2461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europarc.org/communication-skills/images/2.1%20N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8601" y="6158591"/>
            <a:ext cx="703279" cy="5827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fnyh.org/wp-content/uploads/2015/01/LIF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6203592"/>
            <a:ext cx="760944" cy="5061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24" t="18652" r="22730" b="16719"/>
          <a:stretch/>
        </p:blipFill>
        <p:spPr bwMode="auto">
          <a:xfrm>
            <a:off x="471359" y="1501041"/>
            <a:ext cx="3321125" cy="178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0" descr="https://upload.wikimedia.org/wikipedia/commons/a/a4/Montanha_do_Pico,_aspectos_5_ilha_do_Pico,_A%C3%A7ores,_Portugal.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86" name="Picture 14" descr="https://www.visitportugal.com/sites/www.visitportugal.com/files/styles/experiencias_detalhe/public/mediateca/N2604d_0.jpg?itok=thKeHWf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616" y="1501041"/>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cdn.olhares.pt/client/files/foto/big/132/132039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24133" y="2922892"/>
            <a:ext cx="2439244" cy="18278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ultura.cm-ribeiragrande.pt/imagens/250134452583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4195" y="1501041"/>
            <a:ext cx="2220171" cy="14801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http://cdn.olhares.pt/client/files/foto/big/132/132039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8669" y="2906751"/>
            <a:ext cx="2439244" cy="182780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turismocadentro.com/wp-content/uploads/2010/06/ilha-das-flores.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69997" y="2981155"/>
            <a:ext cx="2134369" cy="141777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www.ponta-delgada.com/wp-content/uploads/2016/03/lagoa-do-fog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1529" y="4398931"/>
            <a:ext cx="2112837" cy="1399229"/>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parquesnaturais.azores.gov.pt/images/pni_terceira/ap/rn/sbarbara/800/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91838" y="4410078"/>
            <a:ext cx="1850778" cy="13880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ultura.cm-ribeiragrande.pt/imagens/1941344525462.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5257"/>
          <a:stretch/>
        </p:blipFill>
        <p:spPr bwMode="auto">
          <a:xfrm>
            <a:off x="2846555" y="3014256"/>
            <a:ext cx="1681453" cy="21363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980" y="3429000"/>
            <a:ext cx="2757820" cy="2390110"/>
          </a:xfrm>
          <a:prstGeom prst="rect">
            <a:avLst/>
          </a:prstGeom>
        </p:spPr>
      </p:pic>
      <p:pic>
        <p:nvPicPr>
          <p:cNvPr id="3076" name="Picture 4" descr="http://cultura.cm-ribeiragrande.pt/imagens/5861344523923.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6555" y="4486430"/>
            <a:ext cx="1982275" cy="1311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http://www.islepact.eu/userfiles/image/Logos%20parters/Azorin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1117" y="6199626"/>
            <a:ext cx="1222691" cy="510080"/>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p:cNvSpPr txBox="1"/>
          <p:nvPr/>
        </p:nvSpPr>
        <p:spPr>
          <a:xfrm>
            <a:off x="2051720" y="6093296"/>
            <a:ext cx="8640960" cy="1569660"/>
          </a:xfrm>
          <a:prstGeom prst="rect">
            <a:avLst/>
          </a:prstGeom>
          <a:noFill/>
        </p:spPr>
        <p:txBody>
          <a:bodyPr wrap="square" rtlCol="0">
            <a:spAutoFit/>
          </a:bodyPr>
          <a:lstStyle/>
          <a:p>
            <a:pPr algn="ctr"/>
            <a:r>
              <a:rPr lang="pt-PT" sz="3600" dirty="0" err="1" smtClean="0">
                <a:solidFill>
                  <a:schemeClr val="tx1">
                    <a:lumMod val="85000"/>
                    <a:lumOff val="15000"/>
                  </a:schemeClr>
                </a:solidFill>
                <a:latin typeface="Century" panose="02040604050505020304" pitchFamily="18" charset="0"/>
              </a:rPr>
              <a:t>Thank</a:t>
            </a:r>
            <a:r>
              <a:rPr lang="pt-PT" sz="3600" dirty="0" smtClean="0">
                <a:solidFill>
                  <a:schemeClr val="tx1">
                    <a:lumMod val="85000"/>
                    <a:lumOff val="15000"/>
                  </a:schemeClr>
                </a:solidFill>
                <a:latin typeface="Century" panose="02040604050505020304" pitchFamily="18" charset="0"/>
              </a:rPr>
              <a:t> </a:t>
            </a:r>
            <a:r>
              <a:rPr lang="pt-PT" sz="3600" dirty="0" err="1" smtClean="0">
                <a:solidFill>
                  <a:schemeClr val="tx1">
                    <a:lumMod val="85000"/>
                    <a:lumOff val="15000"/>
                  </a:schemeClr>
                </a:solidFill>
                <a:latin typeface="Century" panose="02040604050505020304" pitchFamily="18" charset="0"/>
              </a:rPr>
              <a:t>you</a:t>
            </a:r>
            <a:r>
              <a:rPr lang="pt-PT" sz="3600" dirty="0" smtClean="0">
                <a:solidFill>
                  <a:schemeClr val="tx1">
                    <a:lumMod val="85000"/>
                    <a:lumOff val="15000"/>
                  </a:schemeClr>
                </a:solidFill>
                <a:latin typeface="Century" panose="02040604050505020304" pitchFamily="18" charset="0"/>
              </a:rPr>
              <a:t>!</a:t>
            </a:r>
          </a:p>
          <a:p>
            <a:pPr marL="342900" indent="-342900" algn="just">
              <a:buFont typeface="Arial" panose="020B0604020202020204" pitchFamily="34" charset="0"/>
              <a:buChar char="•"/>
            </a:pPr>
            <a:endParaRPr lang="pt-PT" sz="2000" b="1" u="sng" dirty="0" smtClean="0">
              <a:solidFill>
                <a:schemeClr val="accent2">
                  <a:lumMod val="75000"/>
                </a:schemeClr>
              </a:solidFill>
            </a:endParaRPr>
          </a:p>
          <a:p>
            <a:pPr marL="342900" indent="-342900" algn="just">
              <a:buFont typeface="Arial" panose="020B0604020202020204" pitchFamily="34" charset="0"/>
              <a:buChar char="•"/>
            </a:pPr>
            <a:endParaRPr lang="pt-PT" sz="2000" dirty="0" smtClean="0">
              <a:solidFill>
                <a:schemeClr val="accent2">
                  <a:lumMod val="75000"/>
                </a:schemeClr>
              </a:solidFill>
            </a:endParaRPr>
          </a:p>
          <a:p>
            <a:pPr algn="just"/>
            <a:endParaRPr lang="pt-PT" sz="2000" i="1" u="sng" dirty="0" smtClean="0">
              <a:solidFill>
                <a:schemeClr val="accent2">
                  <a:lumMod val="75000"/>
                </a:schemeClr>
              </a:solidFill>
            </a:endParaRPr>
          </a:p>
        </p:txBody>
      </p:sp>
    </p:spTree>
    <p:extLst>
      <p:ext uri="{BB962C8B-B14F-4D97-AF65-F5344CB8AC3E}">
        <p14:creationId xmlns:p14="http://schemas.microsoft.com/office/powerpoint/2010/main" val="923351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4918" y="6309320"/>
            <a:ext cx="6518764" cy="432048"/>
          </a:xfrm>
        </p:spPr>
        <p:txBody>
          <a:bodyPr>
            <a:noAutofit/>
          </a:bodyPr>
          <a:lstStyle/>
          <a:p>
            <a:r>
              <a:rPr lang="pt-PT" sz="2000" dirty="0"/>
              <a:t/>
            </a:r>
            <a:br>
              <a:rPr lang="pt-PT" sz="2000" dirty="0"/>
            </a:br>
            <a:r>
              <a:rPr lang="pt-PT" sz="1800" b="1" dirty="0" smtClean="0">
                <a:latin typeface="Century" panose="02040604050505020304" pitchFamily="18" charset="0"/>
              </a:rPr>
              <a:t/>
            </a:r>
            <a:br>
              <a:rPr lang="pt-PT" sz="1800" b="1" dirty="0" smtClean="0">
                <a:latin typeface="Century" panose="02040604050505020304" pitchFamily="18" charset="0"/>
              </a:rPr>
            </a:br>
            <a:endParaRPr lang="en-US" sz="1400" b="1" dirty="0">
              <a:latin typeface="Century" panose="02040604050505020304" pitchFamily="18" charset="0"/>
            </a:endParaRPr>
          </a:p>
        </p:txBody>
      </p:sp>
      <p:sp>
        <p:nvSpPr>
          <p:cNvPr id="6" name="CaixaDeTexto 5"/>
          <p:cNvSpPr txBox="1"/>
          <p:nvPr/>
        </p:nvSpPr>
        <p:spPr>
          <a:xfrm>
            <a:off x="23982" y="583168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
        <p:nvSpPr>
          <p:cNvPr id="7" name="CaixaDeTexto 6"/>
          <p:cNvSpPr txBox="1"/>
          <p:nvPr/>
        </p:nvSpPr>
        <p:spPr>
          <a:xfrm>
            <a:off x="395536" y="6033482"/>
            <a:ext cx="8136904" cy="707886"/>
          </a:xfrm>
          <a:prstGeom prst="rect">
            <a:avLst/>
          </a:prstGeom>
          <a:noFill/>
        </p:spPr>
        <p:txBody>
          <a:bodyPr wrap="square" rtlCol="0">
            <a:spAutoFit/>
          </a:bodyPr>
          <a:lstStyle/>
          <a:p>
            <a:r>
              <a:rPr lang="en-GB" sz="2000" b="1" dirty="0">
                <a:latin typeface="Century" panose="02040604050505020304" pitchFamily="18" charset="0"/>
              </a:rPr>
              <a:t>Total </a:t>
            </a:r>
            <a:r>
              <a:rPr lang="en-GB" sz="2000" b="1" dirty="0" smtClean="0">
                <a:latin typeface="Century" panose="02040604050505020304" pitchFamily="18" charset="0"/>
              </a:rPr>
              <a:t>budget</a:t>
            </a:r>
            <a:r>
              <a:rPr lang="en-GB" sz="2000" dirty="0">
                <a:latin typeface="Century" panose="02040604050505020304" pitchFamily="18" charset="0"/>
              </a:rPr>
              <a:t>: </a:t>
            </a:r>
            <a:r>
              <a:rPr lang="en-GB" sz="2000" u="sng" dirty="0">
                <a:latin typeface="Century" panose="02040604050505020304" pitchFamily="18" charset="0"/>
              </a:rPr>
              <a:t>19 087 522 €</a:t>
            </a:r>
            <a:endParaRPr lang="en-US" sz="2000" u="sng" dirty="0">
              <a:latin typeface="Century" panose="02040604050505020304" pitchFamily="18" charset="0"/>
            </a:endParaRPr>
          </a:p>
          <a:p>
            <a:r>
              <a:rPr lang="en-GB" b="1" dirty="0">
                <a:latin typeface="Century" panose="02040604050505020304" pitchFamily="18" charset="0"/>
              </a:rPr>
              <a:t>EC LIFE financial </a:t>
            </a:r>
            <a:r>
              <a:rPr lang="en-GB" b="1" dirty="0" smtClean="0">
                <a:latin typeface="Century" panose="02040604050505020304" pitchFamily="18" charset="0"/>
              </a:rPr>
              <a:t>contribution</a:t>
            </a:r>
            <a:r>
              <a:rPr lang="en-GB" sz="2000" dirty="0" smtClean="0">
                <a:latin typeface="Century" panose="02040604050505020304" pitchFamily="18" charset="0"/>
              </a:rPr>
              <a:t>: </a:t>
            </a:r>
            <a:r>
              <a:rPr lang="en-GB" sz="2000" dirty="0">
                <a:latin typeface="Century" panose="02040604050505020304" pitchFamily="18" charset="0"/>
              </a:rPr>
              <a:t>11 452 513 </a:t>
            </a:r>
            <a:r>
              <a:rPr lang="en-GB" sz="2000" dirty="0" smtClean="0">
                <a:latin typeface="Century" panose="02040604050505020304" pitchFamily="18" charset="0"/>
              </a:rPr>
              <a:t>€ (60%)</a:t>
            </a:r>
            <a:endParaRPr lang="en-US" sz="2800" dirty="0">
              <a:latin typeface="Century" panose="02040604050505020304" pitchFamily="18"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76318"/>
            <a:ext cx="9180512" cy="6093382"/>
          </a:xfrm>
          <a:prstGeom prst="rect">
            <a:avLst/>
          </a:prstGeom>
        </p:spPr>
      </p:pic>
      <p:sp>
        <p:nvSpPr>
          <p:cNvPr id="8" name="CaixaDeTexto 7"/>
          <p:cNvSpPr txBox="1"/>
          <p:nvPr/>
        </p:nvSpPr>
        <p:spPr>
          <a:xfrm>
            <a:off x="-36512" y="5663860"/>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3863574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 y="692696"/>
            <a:ext cx="9216176" cy="6165304"/>
          </a:xfrm>
          <a:prstGeom prst="rect">
            <a:avLst/>
          </a:prstGeom>
        </p:spPr>
      </p:pic>
      <p:graphicFrame>
        <p:nvGraphicFramePr>
          <p:cNvPr id="16" name="Gráfico 15"/>
          <p:cNvGraphicFramePr>
            <a:graphicFrameLocks/>
          </p:cNvGraphicFramePr>
          <p:nvPr/>
        </p:nvGraphicFramePr>
        <p:xfrm>
          <a:off x="1619672" y="2420888"/>
          <a:ext cx="576064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3"/>
          <p:cNvSpPr txBox="1">
            <a:spLocks/>
          </p:cNvSpPr>
          <p:nvPr/>
        </p:nvSpPr>
        <p:spPr>
          <a:xfrm>
            <a:off x="107504" y="-357625"/>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Budget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breakdown</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per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category</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graphicFrame>
        <p:nvGraphicFramePr>
          <p:cNvPr id="7" name="Gráfico 6"/>
          <p:cNvGraphicFramePr>
            <a:graphicFrameLocks/>
          </p:cNvGraphicFramePr>
          <p:nvPr/>
        </p:nvGraphicFramePr>
        <p:xfrm>
          <a:off x="953344" y="1484784"/>
          <a:ext cx="7200800" cy="4032448"/>
        </p:xfrm>
        <a:graphic>
          <a:graphicData uri="http://schemas.openxmlformats.org/drawingml/2006/chart">
            <c:chart xmlns:c="http://schemas.openxmlformats.org/drawingml/2006/chart" xmlns:r="http://schemas.openxmlformats.org/officeDocument/2006/relationships" r:id="rId4"/>
          </a:graphicData>
        </a:graphic>
      </p:graphicFrame>
      <p:sp>
        <p:nvSpPr>
          <p:cNvPr id="9" name="CaixaDeTexto 8"/>
          <p:cNvSpPr txBox="1"/>
          <p:nvPr/>
        </p:nvSpPr>
        <p:spPr>
          <a:xfrm>
            <a:off x="-34758" y="6519120"/>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Tree>
    <p:extLst>
      <p:ext uri="{BB962C8B-B14F-4D97-AF65-F5344CB8AC3E}">
        <p14:creationId xmlns:p14="http://schemas.microsoft.com/office/powerpoint/2010/main" val="143824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675456"/>
            <a:ext cx="9180512" cy="6117021"/>
          </a:xfrm>
          <a:prstGeom prst="rect">
            <a:avLst/>
          </a:prstGeom>
        </p:spPr>
      </p:pic>
      <p:sp>
        <p:nvSpPr>
          <p:cNvPr id="2" name="Título 1"/>
          <p:cNvSpPr>
            <a:spLocks noGrp="1"/>
          </p:cNvSpPr>
          <p:nvPr>
            <p:ph type="title"/>
          </p:nvPr>
        </p:nvSpPr>
        <p:spPr>
          <a:xfrm>
            <a:off x="1284918" y="6309320"/>
            <a:ext cx="6518764" cy="432048"/>
          </a:xfrm>
        </p:spPr>
        <p:txBody>
          <a:bodyPr>
            <a:noAutofit/>
          </a:bodyPr>
          <a:lstStyle/>
          <a:p>
            <a:r>
              <a:rPr lang="pt-PT" sz="2000" dirty="0"/>
              <a:t/>
            </a:r>
            <a:br>
              <a:rPr lang="pt-PT" sz="2000" dirty="0"/>
            </a:br>
            <a:r>
              <a:rPr lang="pt-PT" sz="1800" b="1" dirty="0" smtClean="0">
                <a:latin typeface="Century" panose="02040604050505020304" pitchFamily="18" charset="0"/>
              </a:rPr>
              <a:t/>
            </a:r>
            <a:br>
              <a:rPr lang="pt-PT" sz="1800" b="1" dirty="0" smtClean="0">
                <a:latin typeface="Century" panose="02040604050505020304" pitchFamily="18" charset="0"/>
              </a:rPr>
            </a:br>
            <a:endParaRPr lang="en-US" sz="1400" b="1" dirty="0">
              <a:latin typeface="Century" panose="02040604050505020304" pitchFamily="18" charset="0"/>
            </a:endParaRPr>
          </a:p>
        </p:txBody>
      </p:sp>
      <p:sp>
        <p:nvSpPr>
          <p:cNvPr id="6" name="CaixaDeTexto 5"/>
          <p:cNvSpPr txBox="1"/>
          <p:nvPr/>
        </p:nvSpPr>
        <p:spPr>
          <a:xfrm>
            <a:off x="-49452" y="5013176"/>
            <a:ext cx="1811714" cy="261610"/>
          </a:xfrm>
          <a:prstGeom prst="rect">
            <a:avLst/>
          </a:prstGeom>
          <a:noFill/>
        </p:spPr>
        <p:txBody>
          <a:bodyPr wrap="none" rtlCol="0">
            <a:spAutoFit/>
          </a:bodyPr>
          <a:lstStyle/>
          <a:p>
            <a:r>
              <a:rPr lang="pt-PT" sz="1100" dirty="0">
                <a:solidFill>
                  <a:schemeClr val="bg1">
                    <a:lumMod val="75000"/>
                  </a:schemeClr>
                </a:solidFill>
              </a:rPr>
              <a:t>http://siaram.azores.gov.pt</a:t>
            </a:r>
            <a:r>
              <a:rPr lang="pt-PT" sz="1100" dirty="0" smtClean="0">
                <a:solidFill>
                  <a:schemeClr val="bg1">
                    <a:lumMod val="75000"/>
                  </a:schemeClr>
                </a:solidFill>
              </a:rPr>
              <a:t>/</a:t>
            </a:r>
          </a:p>
        </p:txBody>
      </p:sp>
      <p:sp>
        <p:nvSpPr>
          <p:cNvPr id="7" name="CaixaDeTexto 6"/>
          <p:cNvSpPr txBox="1"/>
          <p:nvPr/>
        </p:nvSpPr>
        <p:spPr>
          <a:xfrm>
            <a:off x="107504" y="5445224"/>
            <a:ext cx="9171700" cy="1292662"/>
          </a:xfrm>
          <a:prstGeom prst="rect">
            <a:avLst/>
          </a:prstGeom>
          <a:noFill/>
        </p:spPr>
        <p:txBody>
          <a:bodyPr wrap="square" rtlCol="0">
            <a:spAutoFit/>
          </a:bodyPr>
          <a:lstStyle/>
          <a:p>
            <a:pPr algn="ctr"/>
            <a:r>
              <a:rPr lang="pt-PT" sz="2400" b="1" dirty="0" err="1">
                <a:latin typeface="Century" panose="02040604050505020304" pitchFamily="18" charset="0"/>
              </a:rPr>
              <a:t>Complimentary</a:t>
            </a:r>
            <a:r>
              <a:rPr lang="pt-PT" sz="2400" b="1" dirty="0">
                <a:latin typeface="Century" panose="02040604050505020304" pitchFamily="18" charset="0"/>
              </a:rPr>
              <a:t> </a:t>
            </a:r>
            <a:r>
              <a:rPr lang="pt-PT" sz="2400" b="1" dirty="0" err="1">
                <a:latin typeface="Century" panose="02040604050505020304" pitchFamily="18" charset="0"/>
              </a:rPr>
              <a:t>funds</a:t>
            </a:r>
            <a:r>
              <a:rPr lang="pt-PT" dirty="0" smtClean="0">
                <a:latin typeface="Century" panose="02040604050505020304" pitchFamily="18" charset="0"/>
              </a:rPr>
              <a:t>: More </a:t>
            </a:r>
            <a:r>
              <a:rPr lang="pt-PT" dirty="0" err="1" smtClean="0">
                <a:latin typeface="Century" panose="02040604050505020304" pitchFamily="18" charset="0"/>
              </a:rPr>
              <a:t>than</a:t>
            </a:r>
            <a:r>
              <a:rPr lang="pt-PT" dirty="0" smtClean="0">
                <a:latin typeface="Century" panose="02040604050505020304" pitchFamily="18" charset="0"/>
              </a:rPr>
              <a:t> </a:t>
            </a:r>
            <a:r>
              <a:rPr lang="pt-PT" b="1" u="sng" dirty="0" smtClean="0">
                <a:latin typeface="Century" panose="02040604050505020304" pitchFamily="18" charset="0"/>
              </a:rPr>
              <a:t>12M€</a:t>
            </a:r>
            <a:r>
              <a:rPr lang="pt-PT" dirty="0" smtClean="0">
                <a:latin typeface="Century" panose="02040604050505020304" pitchFamily="18" charset="0"/>
              </a:rPr>
              <a:t>:</a:t>
            </a:r>
          </a:p>
          <a:p>
            <a:pPr algn="just"/>
            <a:r>
              <a:rPr lang="pt-PT" dirty="0" smtClean="0">
                <a:latin typeface="Century" panose="02040604050505020304" pitchFamily="18" charset="0"/>
              </a:rPr>
              <a:t>89,3% “</a:t>
            </a:r>
            <a:r>
              <a:rPr lang="pt-PT" u="sng" dirty="0" smtClean="0">
                <a:latin typeface="Century" panose="02040604050505020304" pitchFamily="18" charset="0"/>
              </a:rPr>
              <a:t>EU </a:t>
            </a:r>
            <a:r>
              <a:rPr lang="pt-PT" u="sng" dirty="0">
                <a:latin typeface="Century" panose="02040604050505020304" pitchFamily="18" charset="0"/>
              </a:rPr>
              <a:t>Funding</a:t>
            </a:r>
            <a:r>
              <a:rPr lang="pt-PT" dirty="0">
                <a:latin typeface="Century" panose="02040604050505020304" pitchFamily="18" charset="0"/>
              </a:rPr>
              <a:t>” (EMFF, INTERREG MAC, ERDF, EARDF </a:t>
            </a:r>
            <a:r>
              <a:rPr lang="pt-PT" dirty="0" err="1">
                <a:latin typeface="Century" panose="02040604050505020304" pitchFamily="18" charset="0"/>
              </a:rPr>
              <a:t>and</a:t>
            </a:r>
            <a:r>
              <a:rPr lang="pt-PT" dirty="0">
                <a:latin typeface="Century" panose="02040604050505020304" pitchFamily="18" charset="0"/>
              </a:rPr>
              <a:t> LIFE); </a:t>
            </a:r>
            <a:endParaRPr lang="pt-PT" dirty="0" smtClean="0">
              <a:latin typeface="Century" panose="02040604050505020304" pitchFamily="18" charset="0"/>
            </a:endParaRPr>
          </a:p>
          <a:p>
            <a:pPr algn="just"/>
            <a:r>
              <a:rPr lang="pt-PT" dirty="0" smtClean="0">
                <a:latin typeface="Century" panose="02040604050505020304" pitchFamily="18" charset="0"/>
              </a:rPr>
              <a:t>3,6</a:t>
            </a:r>
            <a:r>
              <a:rPr lang="pt-PT" dirty="0">
                <a:latin typeface="Century" panose="02040604050505020304" pitchFamily="18" charset="0"/>
              </a:rPr>
              <a:t>% </a:t>
            </a:r>
            <a:r>
              <a:rPr lang="pt-PT" dirty="0" err="1">
                <a:latin typeface="Century" panose="02040604050505020304" pitchFamily="18" charset="0"/>
              </a:rPr>
              <a:t>of</a:t>
            </a:r>
            <a:r>
              <a:rPr lang="pt-PT" dirty="0">
                <a:latin typeface="Century" panose="02040604050505020304" pitchFamily="18" charset="0"/>
              </a:rPr>
              <a:t> “</a:t>
            </a:r>
            <a:r>
              <a:rPr lang="pt-PT" u="sng" dirty="0" err="1">
                <a:latin typeface="Century" panose="02040604050505020304" pitchFamily="18" charset="0"/>
              </a:rPr>
              <a:t>Other</a:t>
            </a:r>
            <a:r>
              <a:rPr lang="pt-PT" u="sng" dirty="0">
                <a:latin typeface="Century" panose="02040604050505020304" pitchFamily="18" charset="0"/>
              </a:rPr>
              <a:t> </a:t>
            </a:r>
            <a:r>
              <a:rPr lang="pt-PT" u="sng" dirty="0" err="1">
                <a:latin typeface="Century" panose="02040604050505020304" pitchFamily="18" charset="0"/>
              </a:rPr>
              <a:t>Public</a:t>
            </a:r>
            <a:r>
              <a:rPr lang="pt-PT" u="sng" dirty="0">
                <a:latin typeface="Century" panose="02040604050505020304" pitchFamily="18" charset="0"/>
              </a:rPr>
              <a:t> </a:t>
            </a:r>
            <a:r>
              <a:rPr lang="pt-PT" u="sng" dirty="0" err="1">
                <a:latin typeface="Century" panose="02040604050505020304" pitchFamily="18" charset="0"/>
              </a:rPr>
              <a:t>Funds</a:t>
            </a:r>
            <a:r>
              <a:rPr lang="pt-PT" dirty="0">
                <a:latin typeface="Century" panose="02040604050505020304" pitchFamily="18" charset="0"/>
              </a:rPr>
              <a:t>” (</a:t>
            </a:r>
            <a:r>
              <a:rPr lang="pt-PT" dirty="0" err="1">
                <a:latin typeface="Century" panose="02040604050505020304" pitchFamily="18" charset="0"/>
              </a:rPr>
              <a:t>national</a:t>
            </a:r>
            <a:r>
              <a:rPr lang="pt-PT" dirty="0">
                <a:latin typeface="Century" panose="02040604050505020304" pitchFamily="18" charset="0"/>
              </a:rPr>
              <a:t>/regional funding) </a:t>
            </a:r>
          </a:p>
          <a:p>
            <a:pPr algn="just"/>
            <a:r>
              <a:rPr lang="pt-PT" dirty="0" smtClean="0">
                <a:latin typeface="Century" panose="02040604050505020304" pitchFamily="18" charset="0"/>
              </a:rPr>
              <a:t>7,1</a:t>
            </a:r>
            <a:r>
              <a:rPr lang="pt-PT" dirty="0">
                <a:latin typeface="Century" panose="02040604050505020304" pitchFamily="18" charset="0"/>
              </a:rPr>
              <a:t>% </a:t>
            </a:r>
            <a:r>
              <a:rPr lang="pt-PT" dirty="0" err="1">
                <a:latin typeface="Century" panose="02040604050505020304" pitchFamily="18" charset="0"/>
              </a:rPr>
              <a:t>of</a:t>
            </a:r>
            <a:r>
              <a:rPr lang="pt-PT" dirty="0">
                <a:latin typeface="Century" panose="02040604050505020304" pitchFamily="18" charset="0"/>
              </a:rPr>
              <a:t> “</a:t>
            </a:r>
            <a:r>
              <a:rPr lang="pt-PT" u="sng" dirty="0" err="1">
                <a:latin typeface="Century" panose="02040604050505020304" pitchFamily="18" charset="0"/>
              </a:rPr>
              <a:t>Private</a:t>
            </a:r>
            <a:r>
              <a:rPr lang="pt-PT" u="sng" dirty="0">
                <a:latin typeface="Century" panose="02040604050505020304" pitchFamily="18" charset="0"/>
              </a:rPr>
              <a:t> </a:t>
            </a:r>
            <a:r>
              <a:rPr lang="pt-PT" u="sng" dirty="0" err="1">
                <a:latin typeface="Century" panose="02040604050505020304" pitchFamily="18" charset="0"/>
              </a:rPr>
              <a:t>Funds</a:t>
            </a:r>
            <a:r>
              <a:rPr lang="pt-PT" dirty="0">
                <a:latin typeface="Century" panose="02040604050505020304" pitchFamily="18" charset="0"/>
              </a:rPr>
              <a:t>” (</a:t>
            </a:r>
            <a:r>
              <a:rPr lang="pt-PT" dirty="0" err="1">
                <a:latin typeface="Century" panose="02040604050505020304" pitchFamily="18" charset="0"/>
              </a:rPr>
              <a:t>from</a:t>
            </a:r>
            <a:r>
              <a:rPr lang="pt-PT" dirty="0">
                <a:latin typeface="Century" panose="02040604050505020304" pitchFamily="18" charset="0"/>
              </a:rPr>
              <a:t> </a:t>
            </a:r>
            <a:r>
              <a:rPr lang="pt-PT" dirty="0" err="1">
                <a:latin typeface="Century" panose="02040604050505020304" pitchFamily="18" charset="0"/>
              </a:rPr>
              <a:t>international</a:t>
            </a:r>
            <a:r>
              <a:rPr lang="pt-PT" dirty="0">
                <a:latin typeface="Century" panose="02040604050505020304" pitchFamily="18" charset="0"/>
              </a:rPr>
              <a:t> </a:t>
            </a:r>
            <a:r>
              <a:rPr lang="pt-PT" dirty="0" err="1">
                <a:latin typeface="Century" panose="02040604050505020304" pitchFamily="18" charset="0"/>
              </a:rPr>
              <a:t>origin</a:t>
            </a:r>
            <a:r>
              <a:rPr lang="pt-PT" dirty="0" smtClean="0">
                <a:latin typeface="Century" panose="02040604050505020304" pitchFamily="18" charset="0"/>
              </a:rPr>
              <a:t>)</a:t>
            </a:r>
            <a:endParaRPr lang="pt-PT" dirty="0">
              <a:latin typeface="Century" panose="02040604050505020304" pitchFamily="18" charset="0"/>
            </a:endParaRPr>
          </a:p>
        </p:txBody>
      </p:sp>
    </p:spTree>
    <p:extLst>
      <p:ext uri="{BB962C8B-B14F-4D97-AF65-F5344CB8AC3E}">
        <p14:creationId xmlns:p14="http://schemas.microsoft.com/office/powerpoint/2010/main" val="2177640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636912"/>
            <a:ext cx="5400600" cy="4043711"/>
          </a:xfrm>
          <a:prstGeom prst="rect">
            <a:avLst/>
          </a:prstGeom>
        </p:spPr>
      </p:pic>
      <p:sp>
        <p:nvSpPr>
          <p:cNvPr id="2" name="CaixaDeTexto 1"/>
          <p:cNvSpPr txBox="1"/>
          <p:nvPr/>
        </p:nvSpPr>
        <p:spPr>
          <a:xfrm>
            <a:off x="457200" y="1165295"/>
            <a:ext cx="8363272" cy="1508105"/>
          </a:xfrm>
          <a:prstGeom prst="rect">
            <a:avLst/>
          </a:prstGeom>
          <a:noFill/>
          <a:ln>
            <a:solidFill>
              <a:schemeClr val="bg2">
                <a:lumMod val="75000"/>
              </a:schemeClr>
            </a:solidFill>
          </a:ln>
        </p:spPr>
        <p:txBody>
          <a:bodyPr wrap="square" rtlCol="0">
            <a:spAutoFit/>
          </a:bodyPr>
          <a:lstStyle/>
          <a:p>
            <a:pPr marL="285750" indent="-285750">
              <a:buFont typeface="Arial" panose="020B0604020202020204" pitchFamily="34" charset="0"/>
              <a:buChar char="•"/>
            </a:pPr>
            <a:r>
              <a:rPr lang="pt-PT" sz="2000" b="1" dirty="0" smtClean="0">
                <a:latin typeface="Century" panose="02040604050505020304" pitchFamily="18" charset="0"/>
              </a:rPr>
              <a:t>Total: </a:t>
            </a:r>
            <a:r>
              <a:rPr lang="pt-PT" sz="2000" b="1" u="sng" dirty="0" smtClean="0">
                <a:solidFill>
                  <a:schemeClr val="accent6">
                    <a:lumMod val="50000"/>
                  </a:schemeClr>
                </a:solidFill>
                <a:latin typeface="Century" panose="02040604050505020304" pitchFamily="18" charset="0"/>
              </a:rPr>
              <a:t>12 285 114€</a:t>
            </a:r>
          </a:p>
          <a:p>
            <a:pPr marL="742950" lvl="1" indent="-285750">
              <a:buFont typeface="Arial" panose="020B0604020202020204" pitchFamily="34" charset="0"/>
              <a:buChar char="•"/>
            </a:pPr>
            <a:r>
              <a:rPr lang="pt-PT" dirty="0" smtClean="0">
                <a:latin typeface="Century" panose="02040604050505020304" pitchFamily="18" charset="0"/>
              </a:rPr>
              <a:t>3 927 885€ (</a:t>
            </a:r>
            <a:r>
              <a:rPr lang="pt-PT" dirty="0" err="1" smtClean="0">
                <a:latin typeface="Century" panose="02040604050505020304" pitchFamily="18" charset="0"/>
              </a:rPr>
              <a:t>projects</a:t>
            </a:r>
            <a:r>
              <a:rPr lang="pt-PT" dirty="0" smtClean="0">
                <a:latin typeface="Century" panose="02040604050505020304" pitchFamily="18" charset="0"/>
              </a:rPr>
              <a:t> </a:t>
            </a:r>
            <a:r>
              <a:rPr lang="pt-PT" dirty="0" err="1" smtClean="0">
                <a:latin typeface="Century" panose="02040604050505020304" pitchFamily="18" charset="0"/>
              </a:rPr>
              <a:t>already</a:t>
            </a:r>
            <a:r>
              <a:rPr lang="pt-PT" dirty="0" smtClean="0">
                <a:latin typeface="Century" panose="02040604050505020304" pitchFamily="18" charset="0"/>
              </a:rPr>
              <a:t> </a:t>
            </a:r>
            <a:r>
              <a:rPr lang="pt-PT" dirty="0" err="1" smtClean="0">
                <a:latin typeface="Century" panose="02040604050505020304" pitchFamily="18" charset="0"/>
              </a:rPr>
              <a:t>granted</a:t>
            </a:r>
            <a:r>
              <a:rPr lang="pt-PT" dirty="0" smtClean="0">
                <a:latin typeface="Century" panose="02040604050505020304" pitchFamily="18" charset="0"/>
              </a:rPr>
              <a:t>);</a:t>
            </a:r>
          </a:p>
          <a:p>
            <a:pPr marL="742950" lvl="1" indent="-285750">
              <a:buFont typeface="Arial" panose="020B0604020202020204" pitchFamily="34" charset="0"/>
              <a:buChar char="•"/>
            </a:pPr>
            <a:r>
              <a:rPr lang="pt-PT" dirty="0" smtClean="0">
                <a:latin typeface="Century" panose="02040604050505020304" pitchFamily="18" charset="0"/>
              </a:rPr>
              <a:t>7 720 842€ (</a:t>
            </a:r>
            <a:r>
              <a:rPr lang="pt-PT" dirty="0" err="1" smtClean="0">
                <a:latin typeface="Century" panose="02040604050505020304" pitchFamily="18" charset="0"/>
              </a:rPr>
              <a:t>projects</a:t>
            </a:r>
            <a:r>
              <a:rPr lang="pt-PT" dirty="0" smtClean="0">
                <a:latin typeface="Century" panose="02040604050505020304" pitchFamily="18" charset="0"/>
              </a:rPr>
              <a:t> </a:t>
            </a:r>
            <a:r>
              <a:rPr lang="pt-PT" dirty="0" err="1" smtClean="0">
                <a:latin typeface="Century" panose="02040604050505020304" pitchFamily="18" charset="0"/>
              </a:rPr>
              <a:t>submitted</a:t>
            </a:r>
            <a:r>
              <a:rPr lang="pt-PT" dirty="0" smtClean="0">
                <a:latin typeface="Century" panose="02040604050505020304" pitchFamily="18" charset="0"/>
              </a:rPr>
              <a:t> </a:t>
            </a:r>
            <a:r>
              <a:rPr lang="pt-PT" dirty="0" err="1" smtClean="0">
                <a:latin typeface="Century" panose="02040604050505020304" pitchFamily="18" charset="0"/>
              </a:rPr>
              <a:t>and</a:t>
            </a:r>
            <a:r>
              <a:rPr lang="pt-PT" dirty="0" smtClean="0">
                <a:latin typeface="Century" panose="02040604050505020304" pitchFamily="18" charset="0"/>
              </a:rPr>
              <a:t> to </a:t>
            </a:r>
            <a:r>
              <a:rPr lang="pt-PT" dirty="0" err="1" smtClean="0">
                <a:latin typeface="Century" panose="02040604050505020304" pitchFamily="18" charset="0"/>
              </a:rPr>
              <a:t>be</a:t>
            </a:r>
            <a:r>
              <a:rPr lang="pt-PT" dirty="0" smtClean="0">
                <a:latin typeface="Century" panose="02040604050505020304" pitchFamily="18" charset="0"/>
              </a:rPr>
              <a:t> </a:t>
            </a:r>
            <a:r>
              <a:rPr lang="pt-PT" dirty="0" err="1" smtClean="0">
                <a:latin typeface="Century" panose="02040604050505020304" pitchFamily="18" charset="0"/>
              </a:rPr>
              <a:t>granted</a:t>
            </a:r>
            <a:r>
              <a:rPr lang="pt-PT" dirty="0" smtClean="0">
                <a:latin typeface="Century" panose="02040604050505020304" pitchFamily="18" charset="0"/>
              </a:rPr>
              <a:t>);</a:t>
            </a:r>
          </a:p>
          <a:p>
            <a:pPr marL="742950" lvl="1" indent="-285750">
              <a:buFont typeface="Arial" panose="020B0604020202020204" pitchFamily="34" charset="0"/>
              <a:buChar char="•"/>
            </a:pPr>
            <a:r>
              <a:rPr lang="pt-PT" dirty="0" smtClean="0">
                <a:latin typeface="Century" panose="02040604050505020304" pitchFamily="18" charset="0"/>
              </a:rPr>
              <a:t>636 386€ (</a:t>
            </a:r>
            <a:r>
              <a:rPr lang="pt-PT" dirty="0" err="1" smtClean="0">
                <a:latin typeface="Century" panose="02040604050505020304" pitchFamily="18" charset="0"/>
              </a:rPr>
              <a:t>projects</a:t>
            </a:r>
            <a:r>
              <a:rPr lang="pt-PT" dirty="0" smtClean="0">
                <a:latin typeface="Century" panose="02040604050505020304" pitchFamily="18" charset="0"/>
              </a:rPr>
              <a:t> </a:t>
            </a:r>
            <a:r>
              <a:rPr lang="pt-PT" dirty="0" err="1" smtClean="0">
                <a:latin typeface="Century" panose="02040604050505020304" pitchFamily="18" charset="0"/>
              </a:rPr>
              <a:t>that</a:t>
            </a:r>
            <a:r>
              <a:rPr lang="pt-PT" dirty="0" smtClean="0">
                <a:latin typeface="Century" panose="02040604050505020304" pitchFamily="18" charset="0"/>
              </a:rPr>
              <a:t> </a:t>
            </a:r>
            <a:r>
              <a:rPr lang="pt-PT" dirty="0" err="1" smtClean="0">
                <a:latin typeface="Century" panose="02040604050505020304" pitchFamily="18" charset="0"/>
              </a:rPr>
              <a:t>beneficiaries</a:t>
            </a:r>
            <a:r>
              <a:rPr lang="pt-PT" dirty="0" smtClean="0">
                <a:latin typeface="Century" panose="02040604050505020304" pitchFamily="18" charset="0"/>
              </a:rPr>
              <a:t> </a:t>
            </a:r>
            <a:r>
              <a:rPr lang="pt-PT" dirty="0" err="1" smtClean="0">
                <a:latin typeface="Century" panose="02040604050505020304" pitchFamily="18" charset="0"/>
              </a:rPr>
              <a:t>expect</a:t>
            </a:r>
            <a:r>
              <a:rPr lang="pt-PT" dirty="0" smtClean="0">
                <a:latin typeface="Century" panose="02040604050505020304" pitchFamily="18" charset="0"/>
              </a:rPr>
              <a:t> to </a:t>
            </a:r>
            <a:r>
              <a:rPr lang="pt-PT" dirty="0" err="1" smtClean="0">
                <a:latin typeface="Century" panose="02040604050505020304" pitchFamily="18" charset="0"/>
              </a:rPr>
              <a:t>submit</a:t>
            </a:r>
            <a:r>
              <a:rPr lang="pt-PT" dirty="0" smtClean="0">
                <a:latin typeface="Century" panose="02040604050505020304" pitchFamily="18" charset="0"/>
              </a:rPr>
              <a:t> to </a:t>
            </a:r>
            <a:r>
              <a:rPr lang="pt-PT" dirty="0" err="1" smtClean="0">
                <a:latin typeface="Century" panose="02040604050505020304" pitchFamily="18" charset="0"/>
              </a:rPr>
              <a:t>forthcoming</a:t>
            </a:r>
            <a:r>
              <a:rPr lang="pt-PT" dirty="0" smtClean="0">
                <a:latin typeface="Century" panose="02040604050505020304" pitchFamily="18" charset="0"/>
              </a:rPr>
              <a:t> </a:t>
            </a:r>
            <a:r>
              <a:rPr lang="pt-PT" dirty="0" err="1" smtClean="0">
                <a:latin typeface="Century" panose="02040604050505020304" pitchFamily="18" charset="0"/>
              </a:rPr>
              <a:t>calls</a:t>
            </a:r>
            <a:r>
              <a:rPr lang="pt-PT" dirty="0" smtClean="0">
                <a:latin typeface="Century" panose="02040604050505020304" pitchFamily="18" charset="0"/>
              </a:rPr>
              <a:t> – i.e. </a:t>
            </a:r>
            <a:r>
              <a:rPr lang="pt-PT" dirty="0" err="1" smtClean="0">
                <a:latin typeface="Century" panose="02040604050505020304" pitchFamily="18" charset="0"/>
              </a:rPr>
              <a:t>not</a:t>
            </a:r>
            <a:r>
              <a:rPr lang="pt-PT" dirty="0" smtClean="0">
                <a:latin typeface="Century" panose="02040604050505020304" pitchFamily="18" charset="0"/>
              </a:rPr>
              <a:t> </a:t>
            </a:r>
            <a:r>
              <a:rPr lang="pt-PT" dirty="0" err="1" smtClean="0">
                <a:latin typeface="Century" panose="02040604050505020304" pitchFamily="18" charset="0"/>
              </a:rPr>
              <a:t>yet</a:t>
            </a:r>
            <a:r>
              <a:rPr lang="pt-PT" dirty="0" smtClean="0">
                <a:latin typeface="Century" panose="02040604050505020304" pitchFamily="18" charset="0"/>
              </a:rPr>
              <a:t> </a:t>
            </a:r>
            <a:r>
              <a:rPr lang="pt-PT" dirty="0" err="1" smtClean="0">
                <a:latin typeface="Century" panose="02040604050505020304" pitchFamily="18" charset="0"/>
              </a:rPr>
              <a:t>submited</a:t>
            </a:r>
            <a:r>
              <a:rPr lang="pt-PT" dirty="0" smtClean="0">
                <a:latin typeface="Century" panose="02040604050505020304" pitchFamily="18" charset="0"/>
              </a:rPr>
              <a:t>, </a:t>
            </a:r>
            <a:r>
              <a:rPr lang="pt-PT" dirty="0" err="1" smtClean="0">
                <a:latin typeface="Century" panose="02040604050505020304" pitchFamily="18" charset="0"/>
              </a:rPr>
              <a:t>but</a:t>
            </a:r>
            <a:r>
              <a:rPr lang="pt-PT" dirty="0" smtClean="0">
                <a:latin typeface="Century" panose="02040604050505020304" pitchFamily="18" charset="0"/>
              </a:rPr>
              <a:t> </a:t>
            </a:r>
            <a:r>
              <a:rPr lang="pt-PT" dirty="0" err="1" smtClean="0">
                <a:latin typeface="Century" panose="02040604050505020304" pitchFamily="18" charset="0"/>
              </a:rPr>
              <a:t>already</a:t>
            </a:r>
            <a:r>
              <a:rPr lang="pt-PT" dirty="0" smtClean="0">
                <a:latin typeface="Century" panose="02040604050505020304" pitchFamily="18" charset="0"/>
              </a:rPr>
              <a:t> in </a:t>
            </a:r>
            <a:r>
              <a:rPr lang="pt-PT" dirty="0" err="1" smtClean="0">
                <a:latin typeface="Century" panose="02040604050505020304" pitchFamily="18" charset="0"/>
              </a:rPr>
              <a:t>preparation</a:t>
            </a:r>
            <a:r>
              <a:rPr lang="pt-PT" dirty="0" smtClean="0">
                <a:latin typeface="Century" panose="02040604050505020304" pitchFamily="18" charset="0"/>
              </a:rPr>
              <a:t>;</a:t>
            </a:r>
            <a:endParaRPr lang="en-US" dirty="0">
              <a:latin typeface="Century" panose="02040604050505020304" pitchFamily="18" charset="0"/>
            </a:endParaRPr>
          </a:p>
        </p:txBody>
      </p:sp>
      <p:sp>
        <p:nvSpPr>
          <p:cNvPr id="8" name="Título 3"/>
          <p:cNvSpPr txBox="1">
            <a:spLocks/>
          </p:cNvSpPr>
          <p:nvPr/>
        </p:nvSpPr>
        <p:spPr>
          <a:xfrm>
            <a:off x="107504" y="-357625"/>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Complimentary</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Funds</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pic>
        <p:nvPicPr>
          <p:cNvPr id="9" name="Imagem 8"/>
          <p:cNvPicPr>
            <a:picLocks noChangeAspect="1"/>
          </p:cNvPicPr>
          <p:nvPr/>
        </p:nvPicPr>
        <p:blipFill rotWithShape="1">
          <a:blip r:embed="rId3" cstate="print">
            <a:clrChange>
              <a:clrFrom>
                <a:srgbClr val="7F7E83"/>
              </a:clrFrom>
              <a:clrTo>
                <a:srgbClr val="7F7E83">
                  <a:alpha val="0"/>
                </a:srgbClr>
              </a:clrTo>
            </a:clrChange>
            <a:extLst>
              <a:ext uri="{28A0092B-C50C-407E-A947-70E740481C1C}">
                <a14:useLocalDpi xmlns:a14="http://schemas.microsoft.com/office/drawing/2010/main" val="0"/>
              </a:ext>
            </a:extLst>
          </a:blip>
          <a:srcRect t="19978" r="11766" b="13136"/>
          <a:stretch/>
        </p:blipFill>
        <p:spPr>
          <a:xfrm>
            <a:off x="-396552" y="4941168"/>
            <a:ext cx="3407944" cy="1728192"/>
          </a:xfrm>
          <a:prstGeom prst="rect">
            <a:avLst/>
          </a:prstGeom>
        </p:spPr>
      </p:pic>
    </p:spTree>
    <p:extLst>
      <p:ext uri="{BB962C8B-B14F-4D97-AF65-F5344CB8AC3E}">
        <p14:creationId xmlns:p14="http://schemas.microsoft.com/office/powerpoint/2010/main" val="2627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53" y="570022"/>
            <a:ext cx="7827693" cy="6048672"/>
          </a:xfrm>
          <a:prstGeom prst="rect">
            <a:avLst/>
          </a:prstGeom>
        </p:spPr>
      </p:pic>
      <p:sp>
        <p:nvSpPr>
          <p:cNvPr id="2" name="Título 1"/>
          <p:cNvSpPr>
            <a:spLocks noGrp="1"/>
          </p:cNvSpPr>
          <p:nvPr>
            <p:ph type="title"/>
          </p:nvPr>
        </p:nvSpPr>
        <p:spPr>
          <a:xfrm>
            <a:off x="1284918" y="6309320"/>
            <a:ext cx="6518764" cy="432048"/>
          </a:xfrm>
        </p:spPr>
        <p:txBody>
          <a:bodyPr>
            <a:noAutofit/>
          </a:bodyPr>
          <a:lstStyle/>
          <a:p>
            <a:r>
              <a:rPr lang="pt-PT" sz="2000" dirty="0"/>
              <a:t/>
            </a:r>
            <a:br>
              <a:rPr lang="pt-PT" sz="2000" dirty="0"/>
            </a:br>
            <a:r>
              <a:rPr lang="pt-PT" sz="1800" b="1" dirty="0" smtClean="0">
                <a:latin typeface="Century" panose="02040604050505020304" pitchFamily="18" charset="0"/>
              </a:rPr>
              <a:t/>
            </a:r>
            <a:br>
              <a:rPr lang="pt-PT" sz="1800" b="1" dirty="0" smtClean="0">
                <a:latin typeface="Century" panose="02040604050505020304" pitchFamily="18" charset="0"/>
              </a:rPr>
            </a:br>
            <a:endParaRPr lang="en-US" sz="1400" b="1" dirty="0">
              <a:latin typeface="Century" panose="02040604050505020304" pitchFamily="18" charset="0"/>
            </a:endParaRPr>
          </a:p>
        </p:txBody>
      </p:sp>
      <p:sp>
        <p:nvSpPr>
          <p:cNvPr id="9"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Geography</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/Project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Area</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2785992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FE_IP_AZORES2015\Life\Apresentação_LIFE\Acores_tod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548680"/>
            <a:ext cx="8657365" cy="612068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Geography</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/Project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Area</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31069848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447604"/>
            <a:ext cx="4976620" cy="6440331"/>
          </a:xfrm>
          <a:prstGeom prst="rect">
            <a:avLst/>
          </a:prstGeom>
        </p:spPr>
      </p:pic>
      <p:sp>
        <p:nvSpPr>
          <p:cNvPr id="4" name="Título 3"/>
          <p:cNvSpPr txBox="1">
            <a:spLocks/>
          </p:cNvSpPr>
          <p:nvPr/>
        </p:nvSpPr>
        <p:spPr>
          <a:xfrm>
            <a:off x="179512" y="-358100"/>
            <a:ext cx="5987008" cy="1338828"/>
          </a:xfrm>
          <a:prstGeom prst="rect">
            <a:avLst/>
          </a:prstGeom>
          <a:noFill/>
        </p:spPr>
        <p:txBody>
          <a:bodyPr vert="horz" wrap="square" lIns="0" rIns="0" bIns="0" rtlCol="0" anchor="b">
            <a:spAutoFit/>
            <a:scene3d>
              <a:camera prst="orthographicFront"/>
              <a:lightRig rig="threePt" dir="t"/>
            </a:scene3d>
            <a:sp3d extrusionH="57150">
              <a:bevelT w="38100" h="38100"/>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Geography</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/Project </a:t>
            </a:r>
            <a:r>
              <a:rPr lang="pt-PT" sz="2800" b="1" dirty="0" err="1"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Area</a:t>
            </a:r>
            <a: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t/>
            </a:r>
            <a:br>
              <a:rPr lang="pt-PT" sz="2800" b="1" dirty="0" smtClean="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rPr>
            </a:br>
            <a:endParaRPr lang="pt-PT" sz="2800" b="1" i="1" dirty="0">
              <a:ln>
                <a:solidFill>
                  <a:schemeClr val="accent6">
                    <a:lumMod val="75000"/>
                  </a:schemeClr>
                </a:solidFill>
              </a:ln>
              <a:solidFill>
                <a:schemeClr val="accent6">
                  <a:lumMod val="75000"/>
                </a:schemeClr>
              </a:solidFill>
              <a:effectLst>
                <a:innerShdw blurRad="63500" dist="50800" dir="16200000">
                  <a:prstClr val="black">
                    <a:alpha val="50000"/>
                  </a:prstClr>
                </a:innerShdw>
              </a:effectLst>
              <a:latin typeface="Century" panose="02040604050505020304" pitchFamily="18" charset="0"/>
            </a:endParaRPr>
          </a:p>
        </p:txBody>
      </p:sp>
    </p:spTree>
    <p:extLst>
      <p:ext uri="{BB962C8B-B14F-4D97-AF65-F5344CB8AC3E}">
        <p14:creationId xmlns:p14="http://schemas.microsoft.com/office/powerpoint/2010/main" val="1293660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ller"/>
        <a:ea typeface=""/>
        <a:cs typeface="Arial"/>
      </a:majorFont>
      <a:minorFont>
        <a:latin typeface="Aller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89DCC3F-69DE-4502-8A42-567E0FB94171}" vid="{DAF75155-9354-4DCE-9D62-F1E195550355}"/>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TM02900771[[fn=Setor]]</Template>
  <TotalTime>3926</TotalTime>
  <Words>1337</Words>
  <Application>Microsoft Office PowerPoint</Application>
  <PresentationFormat>Apresentação no Ecrã (4:3)</PresentationFormat>
  <Paragraphs>176</Paragraphs>
  <Slides>22</Slides>
  <Notes>11</Notes>
  <HiddenSlides>0</HiddenSlides>
  <MMClips>0</MMClips>
  <ScaleCrop>false</ScaleCrop>
  <HeadingPairs>
    <vt:vector size="6" baseType="variant">
      <vt:variant>
        <vt:lpstr>Tipos de letra usados</vt:lpstr>
      </vt:variant>
      <vt:variant>
        <vt:i4>8</vt:i4>
      </vt:variant>
      <vt:variant>
        <vt:lpstr>Tema</vt:lpstr>
      </vt:variant>
      <vt:variant>
        <vt:i4>2</vt:i4>
      </vt:variant>
      <vt:variant>
        <vt:lpstr>Títulos dos diapositivos</vt:lpstr>
      </vt:variant>
      <vt:variant>
        <vt:i4>22</vt:i4>
      </vt:variant>
    </vt:vector>
  </HeadingPairs>
  <TitlesOfParts>
    <vt:vector size="32" baseType="lpstr">
      <vt:lpstr>Aller</vt:lpstr>
      <vt:lpstr>Aller Light</vt:lpstr>
      <vt:lpstr>Arial</vt:lpstr>
      <vt:lpstr>Calibri</vt:lpstr>
      <vt:lpstr>Calibri Light</vt:lpstr>
      <vt:lpstr>Century</vt:lpstr>
      <vt:lpstr>Open Sans</vt:lpstr>
      <vt:lpstr>Wingdings 2</vt:lpstr>
      <vt:lpstr>HDOfficeLightV0</vt:lpstr>
      <vt:lpstr>Tema1</vt:lpstr>
      <vt:lpstr>Active protection and integrated management of Natura 2000 Network in Azores LIFE IP AZORES NATURA – LIFE 17 IPE/PT 0010</vt:lpstr>
      <vt:lpstr>  </vt:lpstr>
      <vt:lpstr>  </vt:lpstr>
      <vt:lpstr>Apresentação do PowerPoint</vt:lpstr>
      <vt:lpstr>  </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Pernes</dc:creator>
  <cp:lastModifiedBy>Diana CP. Pernes</cp:lastModifiedBy>
  <cp:revision>155</cp:revision>
  <dcterms:created xsi:type="dcterms:W3CDTF">2016-04-06T10:33:31Z</dcterms:created>
  <dcterms:modified xsi:type="dcterms:W3CDTF">2018-12-07T00:13:20Z</dcterms:modified>
</cp:coreProperties>
</file>