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10"/>
  </p:notesMasterIdLst>
  <p:sldIdLst>
    <p:sldId id="256" r:id="rId3"/>
    <p:sldId id="305" r:id="rId4"/>
    <p:sldId id="303" r:id="rId5"/>
    <p:sldId id="306" r:id="rId6"/>
    <p:sldId id="307" r:id="rId7"/>
    <p:sldId id="308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6339F-163A-4113-B1F6-2D6868635880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1B7892E-29DD-4907-AD01-8662A7C42570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Boas </a:t>
          </a:r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práticas (</a:t>
          </a:r>
          <a:r>
            <a:rPr lang="pt-PT" sz="14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ex</a:t>
          </a:r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: restauro e conservação de habitats terrestres; conservação das tartarugas marinhas – </a:t>
          </a:r>
          <a:r>
            <a:rPr lang="pt-PT" sz="1400" i="1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Caretta</a:t>
          </a:r>
          <a:r>
            <a:rPr lang="pt-PT" sz="1400" i="1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 </a:t>
          </a:r>
          <a:r>
            <a:rPr lang="pt-PT" sz="1400" i="1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caretta</a:t>
          </a:r>
          <a:r>
            <a:rPr lang="pt-PT" sz="1400" i="1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 e </a:t>
          </a:r>
          <a:r>
            <a:rPr lang="pt-PT" sz="1400" i="1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Chelonia</a:t>
          </a:r>
          <a:r>
            <a:rPr lang="pt-PT" sz="1400" i="1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 </a:t>
          </a:r>
          <a:r>
            <a:rPr lang="pt-PT" sz="1400" i="1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mydas</a:t>
          </a:r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); estratégia regional de controle e erradicação de EEI</a:t>
          </a:r>
        </a:p>
        <a:p>
          <a:pPr algn="l"/>
          <a:endParaRPr lang="pt-PT" sz="1600" dirty="0">
            <a:solidFill>
              <a:schemeClr val="accent1">
                <a:lumMod val="50000"/>
              </a:schemeClr>
            </a:solidFill>
            <a:latin typeface="Century" panose="02040604050505020304" pitchFamily="18" charset="0"/>
          </a:endParaRPr>
        </a:p>
      </dgm:t>
    </dgm:pt>
    <dgm:pt modelId="{183822CA-969C-4191-BF1A-B088C47B892B}" type="parTrans" cxnId="{E6C19A5F-4F48-42D4-AA2F-DB6FDEB44951}">
      <dgm:prSet/>
      <dgm:spPr/>
      <dgm:t>
        <a:bodyPr/>
        <a:lstStyle/>
        <a:p>
          <a:endParaRPr lang="pt-PT"/>
        </a:p>
      </dgm:t>
    </dgm:pt>
    <dgm:pt modelId="{FCB64024-226D-4911-9678-9CCF2A158827}" type="sibTrans" cxnId="{E6C19A5F-4F48-42D4-AA2F-DB6FDEB44951}">
      <dgm:prSet/>
      <dgm:spPr/>
      <dgm:t>
        <a:bodyPr/>
        <a:lstStyle/>
        <a:p>
          <a:endParaRPr lang="pt-PT"/>
        </a:p>
      </dgm:t>
    </dgm:pt>
    <dgm:pt modelId="{42E43E59-0F6F-438F-9DA1-4D3017FB2279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Demonstração/Inovação (</a:t>
          </a:r>
          <a:r>
            <a:rPr lang="pt-PT" sz="14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ex</a:t>
          </a:r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: recuperação de populações ameaçadas de fauna/flora </a:t>
          </a:r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endémica; piloto no Corvo para prevenção, deteção precoce e controlo imediato de novas Espécies Exóticas Invasoras)</a:t>
          </a:r>
          <a:endParaRPr lang="pt-PT" sz="1400" dirty="0">
            <a:solidFill>
              <a:schemeClr val="accent1">
                <a:lumMod val="50000"/>
              </a:schemeClr>
            </a:solidFill>
            <a:latin typeface="Century" panose="02040604050505020304" pitchFamily="18" charset="0"/>
          </a:endParaRPr>
        </a:p>
      </dgm:t>
    </dgm:pt>
    <dgm:pt modelId="{F28FC618-BF4C-49C0-8484-84DD7A0E8446}" type="parTrans" cxnId="{7714F640-C59B-422A-9D43-0D0D0E24E750}">
      <dgm:prSet/>
      <dgm:spPr/>
      <dgm:t>
        <a:bodyPr/>
        <a:lstStyle/>
        <a:p>
          <a:endParaRPr lang="pt-PT"/>
        </a:p>
      </dgm:t>
    </dgm:pt>
    <dgm:pt modelId="{217C823C-0477-443E-9CFA-7640F8883B48}" type="sibTrans" cxnId="{7714F640-C59B-422A-9D43-0D0D0E24E750}">
      <dgm:prSet/>
      <dgm:spPr/>
      <dgm:t>
        <a:bodyPr/>
        <a:lstStyle/>
        <a:p>
          <a:endParaRPr lang="pt-PT"/>
        </a:p>
      </dgm:t>
    </dgm:pt>
    <dgm:pt modelId="{8D346996-05B0-4DF5-98BD-26D08854889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PT" sz="1600" dirty="0" smtClean="0"/>
            <a:t>- </a:t>
          </a:r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Capacitação</a:t>
          </a:r>
          <a:b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</a:br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- Governança</a:t>
          </a:r>
          <a:b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</a:br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- Envolvimento de </a:t>
          </a:r>
          <a:r>
            <a:rPr lang="pt-PT" sz="14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Stakeholders</a:t>
          </a:r>
          <a:endParaRPr lang="pt-PT" sz="1400" dirty="0" smtClean="0">
            <a:solidFill>
              <a:schemeClr val="accent1">
                <a:lumMod val="50000"/>
              </a:schemeClr>
            </a:solidFill>
            <a:latin typeface="Century" panose="02040604050505020304" pitchFamily="18" charset="0"/>
          </a:endParaRPr>
        </a:p>
        <a:p>
          <a:pPr algn="l"/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- Desktop </a:t>
          </a:r>
          <a:r>
            <a:rPr lang="pt-PT" sz="14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offices</a:t>
          </a:r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 para mobilização de fundos complementares</a:t>
          </a:r>
          <a:endParaRPr lang="pt-PT" sz="1400" dirty="0">
            <a:solidFill>
              <a:schemeClr val="accent1">
                <a:lumMod val="50000"/>
              </a:schemeClr>
            </a:solidFill>
            <a:latin typeface="Century" panose="02040604050505020304" pitchFamily="18" charset="0"/>
          </a:endParaRPr>
        </a:p>
      </dgm:t>
    </dgm:pt>
    <dgm:pt modelId="{7765F299-D10A-4B68-A279-AD836CC0005A}" type="parTrans" cxnId="{2041D559-FF24-468B-A6BD-BA72B69DCC53}">
      <dgm:prSet/>
      <dgm:spPr/>
      <dgm:t>
        <a:bodyPr/>
        <a:lstStyle/>
        <a:p>
          <a:endParaRPr lang="pt-PT"/>
        </a:p>
      </dgm:t>
    </dgm:pt>
    <dgm:pt modelId="{4BB82582-F4F0-4864-B034-2CA55DF2FC66}" type="sibTrans" cxnId="{2041D559-FF24-468B-A6BD-BA72B69DCC53}">
      <dgm:prSet/>
      <dgm:spPr/>
      <dgm:t>
        <a:bodyPr/>
        <a:lstStyle/>
        <a:p>
          <a:endParaRPr lang="pt-PT"/>
        </a:p>
      </dgm:t>
    </dgm:pt>
    <dgm:pt modelId="{3665ACD9-4A95-4952-8120-203268C1ACA3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Replicabilidade e Transferibilidade do projeto (ação piloto com La Palma </a:t>
          </a:r>
          <a:r>
            <a:rPr lang="pt-PT" sz="14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e transferência de conhecimentos para outras regiões da Macaronésia</a:t>
          </a:r>
          <a:endParaRPr lang="pt-PT" sz="1400" dirty="0">
            <a:solidFill>
              <a:schemeClr val="accent1">
                <a:lumMod val="50000"/>
              </a:schemeClr>
            </a:solidFill>
            <a:latin typeface="Century" panose="02040604050505020304" pitchFamily="18" charset="0"/>
          </a:endParaRPr>
        </a:p>
      </dgm:t>
    </dgm:pt>
    <dgm:pt modelId="{BB98C5D9-3C91-4614-9057-52813FDC46D7}" type="parTrans" cxnId="{9D4E7EDC-726F-426A-B548-BA0CF30A7B34}">
      <dgm:prSet/>
      <dgm:spPr/>
      <dgm:t>
        <a:bodyPr/>
        <a:lstStyle/>
        <a:p>
          <a:endParaRPr lang="pt-PT"/>
        </a:p>
      </dgm:t>
    </dgm:pt>
    <dgm:pt modelId="{4E71A128-D815-4266-BE0D-26F31ADE217A}" type="sibTrans" cxnId="{9D4E7EDC-726F-426A-B548-BA0CF30A7B34}">
      <dgm:prSet/>
      <dgm:spPr/>
      <dgm:t>
        <a:bodyPr/>
        <a:lstStyle/>
        <a:p>
          <a:endParaRPr lang="pt-PT"/>
        </a:p>
      </dgm:t>
    </dgm:pt>
    <dgm:pt modelId="{EE32E86C-5FFB-4D15-8BF9-D1A3A10FFA3D}" type="pres">
      <dgm:prSet presAssocID="{86B6339F-163A-4113-B1F6-2D6868635880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C7F885C-454B-43AF-AF9D-AF5937400E4A}" type="pres">
      <dgm:prSet presAssocID="{A1B7892E-29DD-4907-AD01-8662A7C42570}" presName="composite" presStyleCnt="0"/>
      <dgm:spPr/>
    </dgm:pt>
    <dgm:pt modelId="{B6A27D66-5A9F-4F0D-84C2-E196FACB8998}" type="pres">
      <dgm:prSet presAssocID="{A1B7892E-29DD-4907-AD01-8662A7C42570}" presName="Image" presStyleLbl="alig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PT"/>
        </a:p>
      </dgm:t>
    </dgm:pt>
    <dgm:pt modelId="{34A1F4F6-FE8B-41BF-9DED-035C2B1886C6}" type="pres">
      <dgm:prSet presAssocID="{A1B7892E-29DD-4907-AD01-8662A7C42570}" presName="Accent" presStyleLbl="parChTrans1D1" presStyleIdx="0" presStyleCnt="4"/>
      <dgm:spPr/>
    </dgm:pt>
    <dgm:pt modelId="{35B0D638-8343-4A72-BDB6-E0ACAD274FEC}" type="pres">
      <dgm:prSet presAssocID="{A1B7892E-29DD-4907-AD01-8662A7C42570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10969C-9B3E-4B3E-8265-CB0D5320FEC7}" type="pres">
      <dgm:prSet presAssocID="{FCB64024-226D-4911-9678-9CCF2A158827}" presName="sibTrans" presStyleCnt="0"/>
      <dgm:spPr/>
    </dgm:pt>
    <dgm:pt modelId="{4A99F5FA-39D8-420E-9703-4E707F48D5F6}" type="pres">
      <dgm:prSet presAssocID="{42E43E59-0F6F-438F-9DA1-4D3017FB2279}" presName="composite" presStyleCnt="0"/>
      <dgm:spPr/>
    </dgm:pt>
    <dgm:pt modelId="{3211D40C-DBF1-45BE-A4F5-1F11916E4790}" type="pres">
      <dgm:prSet presAssocID="{42E43E59-0F6F-438F-9DA1-4D3017FB2279}" presName="Image" presStyleLbl="alig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PT"/>
        </a:p>
      </dgm:t>
    </dgm:pt>
    <dgm:pt modelId="{0715FF49-8456-4365-82E6-70C986FE48D2}" type="pres">
      <dgm:prSet presAssocID="{42E43E59-0F6F-438F-9DA1-4D3017FB2279}" presName="Accent" presStyleLbl="parChTrans1D1" presStyleIdx="1" presStyleCnt="4"/>
      <dgm:spPr/>
    </dgm:pt>
    <dgm:pt modelId="{AF933C3B-B2EA-4850-9444-3D5A38029333}" type="pres">
      <dgm:prSet presAssocID="{42E43E59-0F6F-438F-9DA1-4D3017FB2279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0706BA-8464-49EA-B6B1-9B256E753940}" type="pres">
      <dgm:prSet presAssocID="{217C823C-0477-443E-9CFA-7640F8883B48}" presName="sibTrans" presStyleCnt="0"/>
      <dgm:spPr/>
    </dgm:pt>
    <dgm:pt modelId="{BFE21659-B98F-444D-9FC2-EE619AF77EAA}" type="pres">
      <dgm:prSet presAssocID="{8D346996-05B0-4DF5-98BD-26D08854889A}" presName="composite" presStyleCnt="0"/>
      <dgm:spPr/>
    </dgm:pt>
    <dgm:pt modelId="{14ADA89A-A149-4581-A2E4-6CDE24325B0B}" type="pres">
      <dgm:prSet presAssocID="{8D346996-05B0-4DF5-98BD-26D08854889A}" presName="Image" presStyleLbl="alig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  <dgm:pt modelId="{A295DACA-9595-4F40-8B3A-A587373DED1C}" type="pres">
      <dgm:prSet presAssocID="{8D346996-05B0-4DF5-98BD-26D08854889A}" presName="Accent" presStyleLbl="parChTrans1D1" presStyleIdx="2" presStyleCnt="4"/>
      <dgm:spPr/>
    </dgm:pt>
    <dgm:pt modelId="{A097DCB4-D900-4304-BA1D-36C844820C60}" type="pres">
      <dgm:prSet presAssocID="{8D346996-05B0-4DF5-98BD-26D08854889A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3C73F9D-7EE8-4B40-AAF2-3BA2CDB08E2B}" type="pres">
      <dgm:prSet presAssocID="{4BB82582-F4F0-4864-B034-2CA55DF2FC66}" presName="sibTrans" presStyleCnt="0"/>
      <dgm:spPr/>
    </dgm:pt>
    <dgm:pt modelId="{AC33661C-CE4B-4B9C-9ADE-986222B45012}" type="pres">
      <dgm:prSet presAssocID="{3665ACD9-4A95-4952-8120-203268C1ACA3}" presName="composite" presStyleCnt="0"/>
      <dgm:spPr/>
    </dgm:pt>
    <dgm:pt modelId="{5D65FFF0-B3C6-4D7D-A51B-FC7F35278247}" type="pres">
      <dgm:prSet presAssocID="{3665ACD9-4A95-4952-8120-203268C1ACA3}" presName="Image" presStyleLbl="align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67A805C-963F-4362-B857-4318F1D99AF9}" type="pres">
      <dgm:prSet presAssocID="{3665ACD9-4A95-4952-8120-203268C1ACA3}" presName="Accent" presStyleLbl="parChTrans1D1" presStyleIdx="3" presStyleCnt="4"/>
      <dgm:spPr/>
    </dgm:pt>
    <dgm:pt modelId="{FB826180-5D37-4804-9446-3FEF9438A05A}" type="pres">
      <dgm:prSet presAssocID="{3665ACD9-4A95-4952-8120-203268C1ACA3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C28E732-6C0A-421A-9E8F-3310CEF4012D}" type="presOf" srcId="{3665ACD9-4A95-4952-8120-203268C1ACA3}" destId="{FB826180-5D37-4804-9446-3FEF9438A05A}" srcOrd="0" destOrd="0" presId="urn:microsoft.com/office/officeart/2008/layout/PictureLineup"/>
    <dgm:cxn modelId="{E6C19A5F-4F48-42D4-AA2F-DB6FDEB44951}" srcId="{86B6339F-163A-4113-B1F6-2D6868635880}" destId="{A1B7892E-29DD-4907-AD01-8662A7C42570}" srcOrd="0" destOrd="0" parTransId="{183822CA-969C-4191-BF1A-B088C47B892B}" sibTransId="{FCB64024-226D-4911-9678-9CCF2A158827}"/>
    <dgm:cxn modelId="{2041D559-FF24-468B-A6BD-BA72B69DCC53}" srcId="{86B6339F-163A-4113-B1F6-2D6868635880}" destId="{8D346996-05B0-4DF5-98BD-26D08854889A}" srcOrd="2" destOrd="0" parTransId="{7765F299-D10A-4B68-A279-AD836CC0005A}" sibTransId="{4BB82582-F4F0-4864-B034-2CA55DF2FC66}"/>
    <dgm:cxn modelId="{BFBAA8E4-D38D-4114-8993-3D7275C210BA}" type="presOf" srcId="{86B6339F-163A-4113-B1F6-2D6868635880}" destId="{EE32E86C-5FFB-4D15-8BF9-D1A3A10FFA3D}" srcOrd="0" destOrd="0" presId="urn:microsoft.com/office/officeart/2008/layout/PictureLineup"/>
    <dgm:cxn modelId="{9D4E7EDC-726F-426A-B548-BA0CF30A7B34}" srcId="{86B6339F-163A-4113-B1F6-2D6868635880}" destId="{3665ACD9-4A95-4952-8120-203268C1ACA3}" srcOrd="3" destOrd="0" parTransId="{BB98C5D9-3C91-4614-9057-52813FDC46D7}" sibTransId="{4E71A128-D815-4266-BE0D-26F31ADE217A}"/>
    <dgm:cxn modelId="{85D57A2D-638D-47C0-81B3-A94A11BBE084}" type="presOf" srcId="{A1B7892E-29DD-4907-AD01-8662A7C42570}" destId="{35B0D638-8343-4A72-BDB6-E0ACAD274FEC}" srcOrd="0" destOrd="0" presId="urn:microsoft.com/office/officeart/2008/layout/PictureLineup"/>
    <dgm:cxn modelId="{2DE10433-B5BB-4F86-B8F9-8594FE3985F7}" type="presOf" srcId="{42E43E59-0F6F-438F-9DA1-4D3017FB2279}" destId="{AF933C3B-B2EA-4850-9444-3D5A38029333}" srcOrd="0" destOrd="0" presId="urn:microsoft.com/office/officeart/2008/layout/PictureLineup"/>
    <dgm:cxn modelId="{301FDF2F-50C2-40CF-952B-1CD607C6D9C3}" type="presOf" srcId="{8D346996-05B0-4DF5-98BD-26D08854889A}" destId="{A097DCB4-D900-4304-BA1D-36C844820C60}" srcOrd="0" destOrd="0" presId="urn:microsoft.com/office/officeart/2008/layout/PictureLineup"/>
    <dgm:cxn modelId="{7714F640-C59B-422A-9D43-0D0D0E24E750}" srcId="{86B6339F-163A-4113-B1F6-2D6868635880}" destId="{42E43E59-0F6F-438F-9DA1-4D3017FB2279}" srcOrd="1" destOrd="0" parTransId="{F28FC618-BF4C-49C0-8484-84DD7A0E8446}" sibTransId="{217C823C-0477-443E-9CFA-7640F8883B48}"/>
    <dgm:cxn modelId="{BAB273D2-3233-435F-BC48-D95503DDF9F6}" type="presParOf" srcId="{EE32E86C-5FFB-4D15-8BF9-D1A3A10FFA3D}" destId="{7C7F885C-454B-43AF-AF9D-AF5937400E4A}" srcOrd="0" destOrd="0" presId="urn:microsoft.com/office/officeart/2008/layout/PictureLineup"/>
    <dgm:cxn modelId="{A8AB5BF1-CAE1-4675-AFC3-A6D5B4D9BECC}" type="presParOf" srcId="{7C7F885C-454B-43AF-AF9D-AF5937400E4A}" destId="{B6A27D66-5A9F-4F0D-84C2-E196FACB8998}" srcOrd="0" destOrd="0" presId="urn:microsoft.com/office/officeart/2008/layout/PictureLineup"/>
    <dgm:cxn modelId="{2E6B9B20-83E1-45C0-B036-5C95D01DD9DA}" type="presParOf" srcId="{7C7F885C-454B-43AF-AF9D-AF5937400E4A}" destId="{34A1F4F6-FE8B-41BF-9DED-035C2B1886C6}" srcOrd="1" destOrd="0" presId="urn:microsoft.com/office/officeart/2008/layout/PictureLineup"/>
    <dgm:cxn modelId="{DFA860E0-083A-44AE-AF7B-F2AAF526A983}" type="presParOf" srcId="{7C7F885C-454B-43AF-AF9D-AF5937400E4A}" destId="{35B0D638-8343-4A72-BDB6-E0ACAD274FEC}" srcOrd="2" destOrd="0" presId="urn:microsoft.com/office/officeart/2008/layout/PictureLineup"/>
    <dgm:cxn modelId="{1E734F86-ACB7-4AC2-B986-9D082E0D8FF8}" type="presParOf" srcId="{EE32E86C-5FFB-4D15-8BF9-D1A3A10FFA3D}" destId="{6F10969C-9B3E-4B3E-8265-CB0D5320FEC7}" srcOrd="1" destOrd="0" presId="urn:microsoft.com/office/officeart/2008/layout/PictureLineup"/>
    <dgm:cxn modelId="{B271E22B-CFFC-4714-AB10-6E0390B981C3}" type="presParOf" srcId="{EE32E86C-5FFB-4D15-8BF9-D1A3A10FFA3D}" destId="{4A99F5FA-39D8-420E-9703-4E707F48D5F6}" srcOrd="2" destOrd="0" presId="urn:microsoft.com/office/officeart/2008/layout/PictureLineup"/>
    <dgm:cxn modelId="{4ACDF173-B3E6-4AC2-8572-EF53111F8397}" type="presParOf" srcId="{4A99F5FA-39D8-420E-9703-4E707F48D5F6}" destId="{3211D40C-DBF1-45BE-A4F5-1F11916E4790}" srcOrd="0" destOrd="0" presId="urn:microsoft.com/office/officeart/2008/layout/PictureLineup"/>
    <dgm:cxn modelId="{E6177312-9F4A-403C-B747-2464723C5C4D}" type="presParOf" srcId="{4A99F5FA-39D8-420E-9703-4E707F48D5F6}" destId="{0715FF49-8456-4365-82E6-70C986FE48D2}" srcOrd="1" destOrd="0" presId="urn:microsoft.com/office/officeart/2008/layout/PictureLineup"/>
    <dgm:cxn modelId="{51E687E0-F14C-49D5-ACB1-0BADB00193FB}" type="presParOf" srcId="{4A99F5FA-39D8-420E-9703-4E707F48D5F6}" destId="{AF933C3B-B2EA-4850-9444-3D5A38029333}" srcOrd="2" destOrd="0" presId="urn:microsoft.com/office/officeart/2008/layout/PictureLineup"/>
    <dgm:cxn modelId="{861BA8C6-A625-4AE6-83EE-1D00A79B0D4C}" type="presParOf" srcId="{EE32E86C-5FFB-4D15-8BF9-D1A3A10FFA3D}" destId="{6A0706BA-8464-49EA-B6B1-9B256E753940}" srcOrd="3" destOrd="0" presId="urn:microsoft.com/office/officeart/2008/layout/PictureLineup"/>
    <dgm:cxn modelId="{7160D71D-9996-44F8-8811-AE5504E45FC8}" type="presParOf" srcId="{EE32E86C-5FFB-4D15-8BF9-D1A3A10FFA3D}" destId="{BFE21659-B98F-444D-9FC2-EE619AF77EAA}" srcOrd="4" destOrd="0" presId="urn:microsoft.com/office/officeart/2008/layout/PictureLineup"/>
    <dgm:cxn modelId="{A2DE267E-A1B5-442D-B41B-0C513EBF5AA5}" type="presParOf" srcId="{BFE21659-B98F-444D-9FC2-EE619AF77EAA}" destId="{14ADA89A-A149-4581-A2E4-6CDE24325B0B}" srcOrd="0" destOrd="0" presId="urn:microsoft.com/office/officeart/2008/layout/PictureLineup"/>
    <dgm:cxn modelId="{B90963CF-BFA9-4DD0-82E3-29F4FBD3A835}" type="presParOf" srcId="{BFE21659-B98F-444D-9FC2-EE619AF77EAA}" destId="{A295DACA-9595-4F40-8B3A-A587373DED1C}" srcOrd="1" destOrd="0" presId="urn:microsoft.com/office/officeart/2008/layout/PictureLineup"/>
    <dgm:cxn modelId="{652E8AEB-D047-4FB2-8627-3505B74541BD}" type="presParOf" srcId="{BFE21659-B98F-444D-9FC2-EE619AF77EAA}" destId="{A097DCB4-D900-4304-BA1D-36C844820C60}" srcOrd="2" destOrd="0" presId="urn:microsoft.com/office/officeart/2008/layout/PictureLineup"/>
    <dgm:cxn modelId="{385F8A27-2283-4C0A-A95A-E332DB0536AE}" type="presParOf" srcId="{EE32E86C-5FFB-4D15-8BF9-D1A3A10FFA3D}" destId="{73C73F9D-7EE8-4B40-AAF2-3BA2CDB08E2B}" srcOrd="5" destOrd="0" presId="urn:microsoft.com/office/officeart/2008/layout/PictureLineup"/>
    <dgm:cxn modelId="{4ABEAAA3-D7FB-4C56-BD65-9EAC4C3A0353}" type="presParOf" srcId="{EE32E86C-5FFB-4D15-8BF9-D1A3A10FFA3D}" destId="{AC33661C-CE4B-4B9C-9ADE-986222B45012}" srcOrd="6" destOrd="0" presId="urn:microsoft.com/office/officeart/2008/layout/PictureLineup"/>
    <dgm:cxn modelId="{CC23F7B4-35B3-48DE-AC44-7E3664963BE0}" type="presParOf" srcId="{AC33661C-CE4B-4B9C-9ADE-986222B45012}" destId="{5D65FFF0-B3C6-4D7D-A51B-FC7F35278247}" srcOrd="0" destOrd="0" presId="urn:microsoft.com/office/officeart/2008/layout/PictureLineup"/>
    <dgm:cxn modelId="{0B76DD35-D60D-402C-9748-59CD8E6E492B}" type="presParOf" srcId="{AC33661C-CE4B-4B9C-9ADE-986222B45012}" destId="{D67A805C-963F-4362-B857-4318F1D99AF9}" srcOrd="1" destOrd="0" presId="urn:microsoft.com/office/officeart/2008/layout/PictureLineup"/>
    <dgm:cxn modelId="{A22A98DE-DE98-4736-B8EF-363920E34FA1}" type="presParOf" srcId="{AC33661C-CE4B-4B9C-9ADE-986222B45012}" destId="{FB826180-5D37-4804-9446-3FEF9438A05A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27D66-5A9F-4F0D-84C2-E196FACB8998}">
      <dsp:nvSpPr>
        <dsp:cNvPr id="0" name=""/>
        <dsp:cNvSpPr/>
      </dsp:nvSpPr>
      <dsp:spPr>
        <a:xfrm>
          <a:off x="2275" y="135633"/>
          <a:ext cx="2104502" cy="21045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1F4F6-FE8B-41BF-9DED-035C2B1886C6}">
      <dsp:nvSpPr>
        <dsp:cNvPr id="0" name=""/>
        <dsp:cNvSpPr/>
      </dsp:nvSpPr>
      <dsp:spPr>
        <a:xfrm>
          <a:off x="2275" y="135633"/>
          <a:ext cx="210" cy="420900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B0D638-8343-4A72-BDB6-E0ACAD274FEC}">
      <dsp:nvSpPr>
        <dsp:cNvPr id="0" name=""/>
        <dsp:cNvSpPr/>
      </dsp:nvSpPr>
      <dsp:spPr>
        <a:xfrm>
          <a:off x="2275" y="2240136"/>
          <a:ext cx="2104502" cy="21045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Boas </a:t>
          </a: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práticas (</a:t>
          </a:r>
          <a:r>
            <a:rPr lang="pt-PT" sz="1400" kern="12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ex</a:t>
          </a: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: restauro e conservação de habitats terrestres; conservação das tartarugas marinhas – </a:t>
          </a:r>
          <a:r>
            <a:rPr lang="pt-PT" sz="1400" i="1" kern="12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Caretta</a:t>
          </a:r>
          <a:r>
            <a:rPr lang="pt-PT" sz="1400" i="1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 </a:t>
          </a:r>
          <a:r>
            <a:rPr lang="pt-PT" sz="1400" i="1" kern="12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caretta</a:t>
          </a:r>
          <a:r>
            <a:rPr lang="pt-PT" sz="1400" i="1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 e </a:t>
          </a:r>
          <a:r>
            <a:rPr lang="pt-PT" sz="1400" i="1" kern="12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Chelonia</a:t>
          </a:r>
          <a:r>
            <a:rPr lang="pt-PT" sz="1400" i="1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 </a:t>
          </a:r>
          <a:r>
            <a:rPr lang="pt-PT" sz="1400" i="1" kern="12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mydas</a:t>
          </a: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); estratégia regional de controle e erradicação de EEI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kern="1200" dirty="0">
            <a:solidFill>
              <a:schemeClr val="accent1">
                <a:lumMod val="50000"/>
              </a:schemeClr>
            </a:solidFill>
            <a:latin typeface="Century" panose="02040604050505020304" pitchFamily="18" charset="0"/>
          </a:endParaRPr>
        </a:p>
      </dsp:txBody>
      <dsp:txXfrm>
        <a:off x="2275" y="2240136"/>
        <a:ext cx="2104502" cy="2104502"/>
      </dsp:txXfrm>
    </dsp:sp>
    <dsp:sp modelId="{3211D40C-DBF1-45BE-A4F5-1F11916E4790}">
      <dsp:nvSpPr>
        <dsp:cNvPr id="0" name=""/>
        <dsp:cNvSpPr/>
      </dsp:nvSpPr>
      <dsp:spPr>
        <a:xfrm>
          <a:off x="2107569" y="135633"/>
          <a:ext cx="2104502" cy="210450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5FF49-8456-4365-82E6-70C986FE48D2}">
      <dsp:nvSpPr>
        <dsp:cNvPr id="0" name=""/>
        <dsp:cNvSpPr/>
      </dsp:nvSpPr>
      <dsp:spPr>
        <a:xfrm>
          <a:off x="2107569" y="135633"/>
          <a:ext cx="210" cy="420900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33C3B-B2EA-4850-9444-3D5A38029333}">
      <dsp:nvSpPr>
        <dsp:cNvPr id="0" name=""/>
        <dsp:cNvSpPr/>
      </dsp:nvSpPr>
      <dsp:spPr>
        <a:xfrm>
          <a:off x="2107569" y="2240136"/>
          <a:ext cx="2104502" cy="21045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Demonstração/Inovação (</a:t>
          </a:r>
          <a:r>
            <a:rPr lang="pt-PT" sz="1400" kern="12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ex</a:t>
          </a: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: recuperação de populações ameaçadas de fauna/flora </a:t>
          </a: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endémica; piloto no Corvo para prevenção, deteção precoce e controlo imediato de novas Espécies Exóticas Invasoras)</a:t>
          </a:r>
          <a:endParaRPr lang="pt-PT" sz="1400" kern="1200" dirty="0">
            <a:solidFill>
              <a:schemeClr val="accent1">
                <a:lumMod val="50000"/>
              </a:schemeClr>
            </a:solidFill>
            <a:latin typeface="Century" panose="02040604050505020304" pitchFamily="18" charset="0"/>
          </a:endParaRPr>
        </a:p>
      </dsp:txBody>
      <dsp:txXfrm>
        <a:off x="2107569" y="2240136"/>
        <a:ext cx="2104502" cy="2104502"/>
      </dsp:txXfrm>
    </dsp:sp>
    <dsp:sp modelId="{14ADA89A-A149-4581-A2E4-6CDE24325B0B}">
      <dsp:nvSpPr>
        <dsp:cNvPr id="0" name=""/>
        <dsp:cNvSpPr/>
      </dsp:nvSpPr>
      <dsp:spPr>
        <a:xfrm>
          <a:off x="4212863" y="135633"/>
          <a:ext cx="2104502" cy="21045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5DACA-9595-4F40-8B3A-A587373DED1C}">
      <dsp:nvSpPr>
        <dsp:cNvPr id="0" name=""/>
        <dsp:cNvSpPr/>
      </dsp:nvSpPr>
      <dsp:spPr>
        <a:xfrm>
          <a:off x="4212863" y="135633"/>
          <a:ext cx="210" cy="420900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7DCB4-D900-4304-BA1D-36C844820C60}">
      <dsp:nvSpPr>
        <dsp:cNvPr id="0" name=""/>
        <dsp:cNvSpPr/>
      </dsp:nvSpPr>
      <dsp:spPr>
        <a:xfrm>
          <a:off x="4212863" y="2240136"/>
          <a:ext cx="2104502" cy="21045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- </a:t>
          </a: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Capacitação</a:t>
          </a:r>
          <a:b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</a:b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- Governança</a:t>
          </a:r>
          <a:b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</a:b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- Envolvimento de </a:t>
          </a:r>
          <a:r>
            <a:rPr lang="pt-PT" sz="1400" kern="12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Stakeholders</a:t>
          </a:r>
          <a:endParaRPr lang="pt-PT" sz="1400" kern="1200" dirty="0" smtClean="0">
            <a:solidFill>
              <a:schemeClr val="accent1">
                <a:lumMod val="50000"/>
              </a:schemeClr>
            </a:solidFill>
            <a:latin typeface="Century" panose="020406040505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- Desktop </a:t>
          </a:r>
          <a:r>
            <a:rPr lang="pt-PT" sz="1400" kern="1200" dirty="0" err="1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offices</a:t>
          </a: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 para mobilização de fundos complementares</a:t>
          </a:r>
          <a:endParaRPr lang="pt-PT" sz="1400" kern="1200" dirty="0">
            <a:solidFill>
              <a:schemeClr val="accent1">
                <a:lumMod val="50000"/>
              </a:schemeClr>
            </a:solidFill>
            <a:latin typeface="Century" panose="02040604050505020304" pitchFamily="18" charset="0"/>
          </a:endParaRPr>
        </a:p>
      </dsp:txBody>
      <dsp:txXfrm>
        <a:off x="4212863" y="2240136"/>
        <a:ext cx="2104502" cy="2104502"/>
      </dsp:txXfrm>
    </dsp:sp>
    <dsp:sp modelId="{5D65FFF0-B3C6-4D7D-A51B-FC7F35278247}">
      <dsp:nvSpPr>
        <dsp:cNvPr id="0" name=""/>
        <dsp:cNvSpPr/>
      </dsp:nvSpPr>
      <dsp:spPr>
        <a:xfrm>
          <a:off x="6318157" y="135633"/>
          <a:ext cx="2104502" cy="210450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A805C-963F-4362-B857-4318F1D99AF9}">
      <dsp:nvSpPr>
        <dsp:cNvPr id="0" name=""/>
        <dsp:cNvSpPr/>
      </dsp:nvSpPr>
      <dsp:spPr>
        <a:xfrm>
          <a:off x="6318157" y="135633"/>
          <a:ext cx="210" cy="420900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26180-5D37-4804-9446-3FEF9438A05A}">
      <dsp:nvSpPr>
        <dsp:cNvPr id="0" name=""/>
        <dsp:cNvSpPr/>
      </dsp:nvSpPr>
      <dsp:spPr>
        <a:xfrm>
          <a:off x="6318157" y="2240136"/>
          <a:ext cx="2104502" cy="21045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Replicabilidade e Transferibilidade do projeto (ação piloto com La Palma </a:t>
          </a:r>
          <a:r>
            <a:rPr lang="pt-PT" sz="1400" kern="1200" dirty="0" smtClean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rPr>
            <a:t>e transferência de conhecimentos para outras regiões da Macaronésia</a:t>
          </a:r>
          <a:endParaRPr lang="pt-PT" sz="1400" kern="1200" dirty="0">
            <a:solidFill>
              <a:schemeClr val="accent1">
                <a:lumMod val="50000"/>
              </a:schemeClr>
            </a:solidFill>
            <a:latin typeface="Century" panose="02040604050505020304" pitchFamily="18" charset="0"/>
          </a:endParaRPr>
        </a:p>
      </dsp:txBody>
      <dsp:txXfrm>
        <a:off x="6318157" y="2240136"/>
        <a:ext cx="2104502" cy="2104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C926-7832-4548-AC48-0418C91244CA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0E2D-B2DC-483B-B509-2EA1D20150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60E2D-B2DC-483B-B509-2EA1D20150C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623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45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36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35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95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005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8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66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44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813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022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17671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17671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99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236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34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26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34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4948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64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387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04031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040312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725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54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40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114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01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4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A9867E-B66E-4B4E-9A5E-EB30D1EC63CE}" type="datetimeFigureOut">
              <a:rPr lang="pt-PT" smtClean="0"/>
              <a:t>11/02/2019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H2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165850"/>
            <a:ext cx="981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54B0BE"/>
                </a:solidFill>
                <a:latin typeface="+mn-lt"/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4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758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3087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30879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0879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0879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087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hyperlink" Target="http://novoportal.uac.pt/pt-p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jpeg"/><Relationship Id="rId10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5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pt/url?sa=i&amp;rct=j&amp;q=&amp;esrc=s&amp;source=images&amp;cd=&amp;cad=rja&amp;uact=8&amp;ved=0ahUKEwjM787Mv__LAhWDNhoKHdECCcYQjRwIBw&amp;url=http://turismocadentro.com/ilha-das-flores-um-hino-a-natureza/&amp;bvm=bv.118817766,bs.1,d.d24&amp;psig=AFQjCNFn15k-MVhNeHDyWWHy7qZ2MqABVg&amp;ust=1460220551454673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14"/>
          <a:stretch/>
        </p:blipFill>
        <p:spPr>
          <a:xfrm>
            <a:off x="-36513" y="548680"/>
            <a:ext cx="9194799" cy="545848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36513" y="-27384"/>
            <a:ext cx="9194799" cy="166913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lumMod val="95000"/>
                  <a:lumOff val="5000"/>
                  <a:alpha val="56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315416"/>
            <a:ext cx="9121775" cy="1828800"/>
          </a:xfrm>
          <a:ln>
            <a:noFill/>
          </a:ln>
          <a:effectLst>
            <a:outerShdw blurRad="50800" dist="177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algn="r"/>
            <a:r>
              <a:rPr lang="pt-PT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Proteção ativa e gestão integrada da Rede Natura 2000 nos Açores</a:t>
            </a:r>
            <a:r>
              <a:rPr lang="pt-PT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pt-PT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</a:br>
            <a:r>
              <a:rPr lang="pt-PT" sz="2000" b="1" dirty="0" smtClean="0">
                <a:ln w="0"/>
                <a:solidFill>
                  <a:schemeClr val="tx1"/>
                </a:solidFill>
                <a:latin typeface="Century" panose="02040604050505020304" pitchFamily="18" charset="0"/>
              </a:rPr>
              <a:t>LIFE IP </a:t>
            </a:r>
            <a:r>
              <a:rPr lang="pt-PT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AZORES NATURA – LIFE 17 IPE/PT 0010</a:t>
            </a:r>
            <a:endParaRPr lang="pt-PT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" panose="02040604050505020304" pitchFamily="18" charset="0"/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259" y="6021288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42" y="6093296"/>
            <a:ext cx="795202" cy="74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241"/>
            <a:ext cx="1393737" cy="4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uroparc.org/communication-skills/images/2.1%20N2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28" y="6093296"/>
            <a:ext cx="850020" cy="7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nyh.org/wp-content/uploads/2015/01/LIF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74" y="6165304"/>
            <a:ext cx="934994" cy="6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962229" y="6325890"/>
            <a:ext cx="1885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b="1" dirty="0" smtClean="0">
                <a:latin typeface="+mj-lt"/>
              </a:rPr>
              <a:t>Horta, 12 de fevereiro 2019</a:t>
            </a:r>
            <a:endParaRPr lang="pt-PT" sz="1200" b="1" dirty="0">
              <a:latin typeface="+mj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47C9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501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9" tooltip="Início"/>
              </a:rPr>
              <a:t>  </a:t>
            </a:r>
            <a:r>
              <a:rPr kumimoji="0" lang="pt-PT" altLang="pt-PT" sz="7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</a:t>
            </a:r>
            <a:endParaRPr kumimoji="0" lang="pt-PT" altLang="pt-PT" b="0" i="0" u="none" strike="noStrike" cap="none" normalizeH="0" baseline="0" smtClean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b="0" i="0" u="none" strike="noStrike" cap="none" normalizeH="0" baseline="0" smtClean="0">
                <a:ln>
                  <a:noFill/>
                </a:ln>
                <a:solidFill>
                  <a:srgbClr val="404A54"/>
                </a:solidFill>
                <a:effectLst/>
                <a:latin typeface="Open Sans"/>
                <a:cs typeface="Arial" pitchFamily="34" charset="0"/>
                <a:hlinkClick r:id="rId9" tooltip="Início"/>
              </a:rPr>
              <a:t>Universidade dos Açores</a:t>
            </a:r>
            <a:endParaRPr kumimoji="0" lang="pt-PT" altLang="pt-PT" b="0" i="0" u="none" strike="noStrike" cap="none" normalizeH="0" baseline="0" smtClean="0">
              <a:ln>
                <a:noFill/>
              </a:ln>
              <a:solidFill>
                <a:srgbClr val="404A5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PT" altLang="pt-PT" sz="8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  <a:hlinkClick r:id="rId9"/>
              </a:rPr>
              <a:t>  </a:t>
            </a:r>
            <a:r>
              <a:rPr kumimoji="0" lang="pt-PT" altLang="pt-PT" sz="9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pt-PT" altLang="pt-PT" sz="800" b="0" i="0" u="none" strike="noStrike" cap="none" normalizeH="0" baseline="0" smtClean="0">
                <a:ln>
                  <a:noFill/>
                </a:ln>
                <a:solidFill>
                  <a:srgbClr val="353434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smtClean="0">
              <a:ln>
                <a:noFill/>
              </a:ln>
              <a:solidFill>
                <a:srgbClr val="353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Pesquis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-256667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14149" y="5759678"/>
            <a:ext cx="1811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>
                <a:solidFill>
                  <a:schemeClr val="bg1">
                    <a:lumMod val="75000"/>
                  </a:schemeClr>
                </a:solidFill>
              </a:rPr>
              <a:t>http://siaram.azores.gov.pt</a:t>
            </a:r>
            <a:r>
              <a:rPr lang="pt-PT" sz="1100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033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57"/>
          <p:cNvSpPr>
            <a:spLocks noChangeArrowheads="1"/>
          </p:cNvSpPr>
          <p:nvPr/>
        </p:nvSpPr>
        <p:spPr bwMode="auto">
          <a:xfrm>
            <a:off x="-24028" y="1555739"/>
            <a:ext cx="444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Orçamento</a:t>
            </a:r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 Total: 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19 087 522€</a:t>
            </a:r>
            <a:endParaRPr lang="en-US" altLang="en-US" dirty="0">
              <a:solidFill>
                <a:srgbClr val="336699"/>
              </a:solidFill>
              <a:latin typeface="Century" panose="02040604050505020304" pitchFamily="18" charset="0"/>
            </a:endParaRPr>
          </a:p>
        </p:txBody>
      </p:sp>
      <p:sp>
        <p:nvSpPr>
          <p:cNvPr id="16394" name="Rectangle 59"/>
          <p:cNvSpPr>
            <a:spLocks noChangeArrowheads="1"/>
          </p:cNvSpPr>
          <p:nvPr/>
        </p:nvSpPr>
        <p:spPr bwMode="auto">
          <a:xfrm>
            <a:off x="-36512" y="2066810"/>
            <a:ext cx="6311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Co-</a:t>
            </a:r>
            <a:r>
              <a:rPr lang="fr-BE" altLang="en-US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financiamento</a:t>
            </a:r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 (UE): 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11 452 513€ (60%) </a:t>
            </a:r>
            <a:endParaRPr lang="en-US" altLang="en-US" dirty="0">
              <a:solidFill>
                <a:srgbClr val="336699"/>
              </a:solidFill>
              <a:latin typeface="Century" panose="02040604050505020304" pitchFamily="18" charset="0"/>
            </a:endParaRPr>
          </a:p>
        </p:txBody>
      </p:sp>
      <p:sp>
        <p:nvSpPr>
          <p:cNvPr id="16396" name="Rectangle 61"/>
          <p:cNvSpPr>
            <a:spLocks noChangeArrowheads="1"/>
          </p:cNvSpPr>
          <p:nvPr/>
        </p:nvSpPr>
        <p:spPr bwMode="auto">
          <a:xfrm>
            <a:off x="-36512" y="3212976"/>
            <a:ext cx="8964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Beneficiário</a:t>
            </a:r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Coordenador</a:t>
            </a:r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: 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fr-BE" altLang="en-US" u="sng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Direção</a:t>
            </a:r>
            <a:r>
              <a:rPr lang="fr-BE" altLang="en-US" u="sng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u="sng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Regional</a:t>
            </a:r>
            <a:r>
              <a:rPr lang="fr-BE" altLang="en-US" u="sng" dirty="0" smtClean="0">
                <a:solidFill>
                  <a:srgbClr val="336699"/>
                </a:solidFill>
                <a:latin typeface="Century" panose="02040604050505020304" pitchFamily="18" charset="0"/>
              </a:rPr>
              <a:t> do </a:t>
            </a:r>
            <a:r>
              <a:rPr lang="fr-BE" altLang="en-US" u="sng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Ambiente</a:t>
            </a:r>
            <a:endParaRPr lang="en-US" altLang="en-US" u="sng" dirty="0">
              <a:solidFill>
                <a:srgbClr val="336699"/>
              </a:solidFill>
              <a:latin typeface="Century" panose="02040604050505020304" pitchFamily="18" charset="0"/>
            </a:endParaRPr>
          </a:p>
        </p:txBody>
      </p:sp>
      <p:sp>
        <p:nvSpPr>
          <p:cNvPr id="16397" name="Rectangle 62"/>
          <p:cNvSpPr>
            <a:spLocks noChangeArrowheads="1"/>
          </p:cNvSpPr>
          <p:nvPr/>
        </p:nvSpPr>
        <p:spPr bwMode="auto">
          <a:xfrm>
            <a:off x="-36512" y="4236672"/>
            <a:ext cx="86709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Beneficiários</a:t>
            </a:r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Associados</a:t>
            </a:r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altLang="en-US" sz="2200" dirty="0" err="1">
                <a:solidFill>
                  <a:srgbClr val="336699"/>
                </a:solidFill>
                <a:latin typeface="Century" panose="02040604050505020304" pitchFamily="18" charset="0"/>
              </a:rPr>
              <a:t>Direção</a:t>
            </a:r>
            <a:r>
              <a:rPr lang="fr-BE" altLang="en-US" sz="2200" dirty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sz="2200" dirty="0" err="1">
                <a:solidFill>
                  <a:srgbClr val="336699"/>
                </a:solidFill>
                <a:latin typeface="Century" panose="02040604050505020304" pitchFamily="18" charset="0"/>
              </a:rPr>
              <a:t>Regional</a:t>
            </a:r>
            <a:r>
              <a:rPr lang="fr-BE" altLang="en-US" sz="2200" dirty="0">
                <a:solidFill>
                  <a:srgbClr val="336699"/>
                </a:solidFill>
                <a:latin typeface="Century" panose="02040604050505020304" pitchFamily="18" charset="0"/>
              </a:rPr>
              <a:t> dos </a:t>
            </a:r>
            <a:r>
              <a:rPr lang="fr-BE" altLang="en-US" sz="2200" dirty="0" err="1">
                <a:solidFill>
                  <a:srgbClr val="336699"/>
                </a:solidFill>
                <a:latin typeface="Century" panose="02040604050505020304" pitchFamily="18" charset="0"/>
              </a:rPr>
              <a:t>Assuntos</a:t>
            </a:r>
            <a:r>
              <a:rPr lang="fr-BE" altLang="en-US" sz="2200" dirty="0">
                <a:solidFill>
                  <a:srgbClr val="336699"/>
                </a:solidFill>
                <a:latin typeface="Century" panose="02040604050505020304" pitchFamily="18" charset="0"/>
              </a:rPr>
              <a:t> do 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Mar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Sociedade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de </a:t>
            </a: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Gestão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e </a:t>
            </a: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Conservação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da </a:t>
            </a: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Natureza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- AZORINA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Sociedade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Portuguesa para o </a:t>
            </a: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Estudo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das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Aves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Fundación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Canaria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Reserva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Mundial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de La </a:t>
            </a:r>
            <a:r>
              <a:rPr lang="fr-BE" altLang="en-US" sz="2200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Biosfera</a:t>
            </a:r>
            <a:r>
              <a:rPr lang="fr-BE" altLang="en-US" sz="2200" dirty="0" smtClean="0">
                <a:solidFill>
                  <a:srgbClr val="336699"/>
                </a:solidFill>
                <a:latin typeface="Century" panose="02040604050505020304" pitchFamily="18" charset="0"/>
              </a:rPr>
              <a:t> La Palma</a:t>
            </a:r>
            <a:endParaRPr lang="en-US" altLang="en-US" sz="2200" dirty="0">
              <a:solidFill>
                <a:srgbClr val="336699"/>
              </a:solidFill>
              <a:latin typeface="Century" panose="02040604050505020304" pitchFamily="18" charset="0"/>
            </a:endParaRPr>
          </a:p>
        </p:txBody>
      </p:sp>
      <p:sp>
        <p:nvSpPr>
          <p:cNvPr id="16398" name="Rectangle 71"/>
          <p:cNvSpPr>
            <a:spLocks noChangeArrowheads="1"/>
          </p:cNvSpPr>
          <p:nvPr/>
        </p:nvSpPr>
        <p:spPr bwMode="auto">
          <a:xfrm>
            <a:off x="-28499" y="1052736"/>
            <a:ext cx="6178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Duração</a:t>
            </a:r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: 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9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anos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(01/01/2019 – 31/12/2027)</a:t>
            </a:r>
            <a:endParaRPr lang="en-US" altLang="en-US" dirty="0">
              <a:solidFill>
                <a:srgbClr val="336699"/>
              </a:solidFill>
              <a:latin typeface="Century" panose="02040604050505020304" pitchFamily="18" charset="0"/>
            </a:endParaRPr>
          </a:p>
        </p:txBody>
      </p:sp>
      <p:grpSp>
        <p:nvGrpSpPr>
          <p:cNvPr id="37" name="Grupo 10"/>
          <p:cNvGrpSpPr>
            <a:grpSpLocks/>
          </p:cNvGrpSpPr>
          <p:nvPr/>
        </p:nvGrpSpPr>
        <p:grpSpPr bwMode="auto">
          <a:xfrm>
            <a:off x="-1588" y="-23813"/>
            <a:ext cx="9145588" cy="923330"/>
            <a:chOff x="-1946" y="-23217"/>
            <a:chExt cx="9145946" cy="922734"/>
          </a:xfrm>
        </p:grpSpPr>
        <p:pic>
          <p:nvPicPr>
            <p:cNvPr id="38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6" y="44624"/>
              <a:ext cx="850020" cy="70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02" y="116632"/>
              <a:ext cx="934994" cy="62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tângulo 39"/>
            <p:cNvSpPr/>
            <p:nvPr/>
          </p:nvSpPr>
          <p:spPr>
            <a:xfrm>
              <a:off x="-1946" y="0"/>
              <a:ext cx="9145946" cy="814733"/>
            </a:xfrm>
            <a:prstGeom prst="rect">
              <a:avLst/>
            </a:prstGeom>
            <a:gradFill flip="none" rotWithShape="1">
              <a:gsLst>
                <a:gs pos="57000">
                  <a:srgbClr val="28A031">
                    <a:tint val="66000"/>
                    <a:satMod val="160000"/>
                    <a:alpha val="18000"/>
                  </a:srgbClr>
                </a:gs>
                <a:gs pos="97000">
                  <a:srgbClr val="28A031">
                    <a:tint val="44500"/>
                    <a:satMod val="160000"/>
                    <a:alpha val="30000"/>
                  </a:srgbClr>
                </a:gs>
                <a:gs pos="10000">
                  <a:srgbClr val="28A03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1587204" y="-23217"/>
              <a:ext cx="7294849" cy="92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Proteção ativa e gestão integrada da Rede Natura 2000 </a:t>
              </a:r>
            </a:p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nos Açores</a:t>
              </a:r>
            </a:p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latin typeface="Century" panose="02040604050505020304" pitchFamily="18" charset="0"/>
                </a:rPr>
                <a:t>LIFE IP </a:t>
              </a: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AZORES NATURA – LIFE 17 IPE/PT 000010</a:t>
              </a:r>
              <a:endParaRPr lang="en-US" altLang="en-US" sz="1800" dirty="0" smtClean="0">
                <a:solidFill>
                  <a:srgbClr val="29527B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42" name="Rectangle 71"/>
          <p:cNvSpPr>
            <a:spLocks noChangeArrowheads="1"/>
          </p:cNvSpPr>
          <p:nvPr/>
        </p:nvSpPr>
        <p:spPr bwMode="auto">
          <a:xfrm>
            <a:off x="-28499" y="2568903"/>
            <a:ext cx="6001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Fundos</a:t>
            </a:r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Complementares</a:t>
            </a:r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: 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Mais de 12 M€</a:t>
            </a:r>
            <a:endParaRPr lang="en-US" altLang="en-US" dirty="0">
              <a:solidFill>
                <a:srgbClr val="336699"/>
              </a:solidFill>
              <a:latin typeface="Century" panose="020406040505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2433"/>
            <a:ext cx="2978073" cy="1978535"/>
          </a:xfrm>
          <a:prstGeom prst="rect">
            <a:avLst/>
          </a:prstGeom>
        </p:spPr>
      </p:pic>
      <p:pic>
        <p:nvPicPr>
          <p:cNvPr id="45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19" y="6293311"/>
            <a:ext cx="634364" cy="5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20" y="6368088"/>
            <a:ext cx="1214591" cy="3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07" y="6396560"/>
            <a:ext cx="979938" cy="4367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m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3252" r="21651" b="10634"/>
          <a:stretch>
            <a:fillRect/>
          </a:stretch>
        </p:blipFill>
        <p:spPr bwMode="auto">
          <a:xfrm>
            <a:off x="5530291" y="6396560"/>
            <a:ext cx="985925" cy="4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m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27" y="6312880"/>
            <a:ext cx="560193" cy="5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99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LIFE_IP_AZORES2015\Life\Apresentação_LIFE\Acores_tod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5" y="764704"/>
            <a:ext cx="865736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179511" y="-459432"/>
            <a:ext cx="5987008" cy="1338828"/>
          </a:xfrm>
          <a:prstGeom prst="rect">
            <a:avLst/>
          </a:prstGeom>
          <a:noFill/>
        </p:spPr>
        <p:txBody>
          <a:bodyPr vert="horz" wrap="square" lIns="0" rIns="0" bIns="0" rtlCol="0" anchor="b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anose="02040604050505020304" pitchFamily="18" charset="0"/>
              </a:rPr>
              <a:t/>
            </a:r>
            <a:br>
              <a:rPr lang="pt-PT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anose="02040604050505020304" pitchFamily="18" charset="0"/>
              </a:rPr>
            </a:br>
            <a:r>
              <a:rPr lang="pt-PT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anose="02040604050505020304" pitchFamily="18" charset="0"/>
              </a:rPr>
              <a:t>Área do Projeto</a:t>
            </a:r>
            <a:r>
              <a:rPr lang="pt-PT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anose="02040604050505020304" pitchFamily="18" charset="0"/>
              </a:rPr>
              <a:t/>
            </a:r>
            <a:br>
              <a:rPr lang="pt-PT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" panose="02040604050505020304" pitchFamily="18" charset="0"/>
              </a:rPr>
            </a:br>
            <a:endParaRPr lang="pt-PT" sz="28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entury" panose="020406040505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15616" y="332656"/>
            <a:ext cx="9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latin typeface="Century" panose="02040604050505020304" pitchFamily="18" charset="0"/>
              </a:rPr>
              <a:t> </a:t>
            </a:r>
            <a:r>
              <a:rPr lang="pt-PT" b="1" dirty="0" smtClean="0">
                <a:latin typeface="Century" panose="02040604050505020304" pitchFamily="18" charset="0"/>
              </a:rPr>
              <a:t>Todos os sítios da Rede Natura 2000 (23 ZEC; 15 ZPE; 3 SIC)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55" y="871026"/>
            <a:ext cx="4708702" cy="60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62"/>
          <p:cNvSpPr>
            <a:spLocks noChangeArrowheads="1"/>
          </p:cNvSpPr>
          <p:nvPr/>
        </p:nvSpPr>
        <p:spPr bwMode="auto">
          <a:xfrm>
            <a:off x="28594" y="1058764"/>
            <a:ext cx="8853469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sz="2800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Objetivos</a:t>
            </a:r>
            <a:r>
              <a:rPr lang="fr-BE" altLang="en-US" sz="2800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:</a:t>
            </a:r>
          </a:p>
          <a:p>
            <a:pPr eaLnBrk="1" hangingPunct="1"/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Implementação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do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Quadro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de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Ação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Prioritária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para a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Rede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Natura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2000 (PAF);</a:t>
            </a:r>
          </a:p>
          <a:p>
            <a:pPr algn="just">
              <a:defRPr/>
            </a:pPr>
            <a:endParaRPr lang="fr-BE" altLang="en-US" dirty="0">
              <a:solidFill>
                <a:srgbClr val="336699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fr-BE" altLang="en-US" b="1" dirty="0" err="1">
                <a:solidFill>
                  <a:srgbClr val="336699"/>
                </a:solidFill>
                <a:latin typeface="Century" panose="02040604050505020304" pitchFamily="18" charset="0"/>
              </a:rPr>
              <a:t>Melhoria</a:t>
            </a:r>
            <a:r>
              <a:rPr lang="fr-BE" altLang="en-US" b="1" dirty="0">
                <a:solidFill>
                  <a:srgbClr val="336699"/>
                </a:solidFill>
                <a:latin typeface="Century" panose="02040604050505020304" pitchFamily="18" charset="0"/>
              </a:rPr>
              <a:t> do </a:t>
            </a:r>
            <a:r>
              <a:rPr lang="fr-BE" altLang="en-US" b="1" dirty="0" err="1">
                <a:solidFill>
                  <a:srgbClr val="336699"/>
                </a:solidFill>
                <a:latin typeface="Century" panose="02040604050505020304" pitchFamily="18" charset="0"/>
              </a:rPr>
              <a:t>estado</a:t>
            </a:r>
            <a:r>
              <a:rPr lang="fr-BE" altLang="en-US" b="1" dirty="0">
                <a:solidFill>
                  <a:srgbClr val="336699"/>
                </a:solidFill>
                <a:latin typeface="Century" panose="02040604050505020304" pitchFamily="18" charset="0"/>
              </a:rPr>
              <a:t> de </a:t>
            </a:r>
            <a:r>
              <a:rPr lang="fr-BE" altLang="en-US" b="1" dirty="0" err="1">
                <a:solidFill>
                  <a:srgbClr val="336699"/>
                </a:solidFill>
                <a:latin typeface="Century" panose="02040604050505020304" pitchFamily="18" charset="0"/>
              </a:rPr>
              <a:t>conservação</a:t>
            </a:r>
            <a:r>
              <a:rPr lang="fr-BE" altLang="en-US" b="1" dirty="0">
                <a:solidFill>
                  <a:srgbClr val="336699"/>
                </a:solidFill>
                <a:latin typeface="Century" panose="02040604050505020304" pitchFamily="18" charset="0"/>
              </a:rPr>
              <a:t> para 100% dos habitats e 50% ou mais de </a:t>
            </a:r>
            <a:r>
              <a:rPr lang="fr-BE" altLang="en-US" b="1" dirty="0" err="1">
                <a:solidFill>
                  <a:srgbClr val="336699"/>
                </a:solidFill>
                <a:latin typeface="Century" panose="02040604050505020304" pitchFamily="18" charset="0"/>
              </a:rPr>
              <a:t>espécies</a:t>
            </a:r>
            <a:r>
              <a:rPr lang="fr-BE" altLang="en-US" b="1" dirty="0">
                <a:solidFill>
                  <a:srgbClr val="336699"/>
                </a:solidFill>
                <a:latin typeface="Century" panose="02040604050505020304" pitchFamily="18" charset="0"/>
              </a:rPr>
              <a:t> (</a:t>
            </a:r>
            <a:r>
              <a:rPr lang="fr-BE" altLang="en-US" b="1" dirty="0" err="1">
                <a:solidFill>
                  <a:srgbClr val="336699"/>
                </a:solidFill>
                <a:latin typeface="Century" panose="02040604050505020304" pitchFamily="18" charset="0"/>
              </a:rPr>
              <a:t>flora</a:t>
            </a:r>
            <a:r>
              <a:rPr lang="fr-BE" altLang="en-US" b="1" dirty="0">
                <a:solidFill>
                  <a:srgbClr val="336699"/>
                </a:solidFill>
                <a:latin typeface="Century" panose="02040604050505020304" pitchFamily="18" charset="0"/>
              </a:rPr>
              <a:t> e </a:t>
            </a:r>
            <a:r>
              <a:rPr lang="fr-BE" altLang="en-US" b="1" dirty="0" err="1">
                <a:solidFill>
                  <a:srgbClr val="336699"/>
                </a:solidFill>
                <a:latin typeface="Century" panose="02040604050505020304" pitchFamily="18" charset="0"/>
              </a:rPr>
              <a:t>fauna</a:t>
            </a:r>
            <a:r>
              <a:rPr lang="fr-BE" altLang="en-US" b="1" dirty="0">
                <a:solidFill>
                  <a:srgbClr val="336699"/>
                </a:solidFill>
                <a:latin typeface="Century" panose="02040604050505020304" pitchFamily="18" charset="0"/>
              </a:rPr>
              <a:t>) (</a:t>
            </a:r>
            <a:r>
              <a:rPr lang="fr-BE" altLang="en-US" b="1" dirty="0" err="1">
                <a:solidFill>
                  <a:srgbClr val="336699"/>
                </a:solidFill>
                <a:latin typeface="Century" panose="02040604050505020304" pitchFamily="18" charset="0"/>
              </a:rPr>
              <a:t>descritas</a:t>
            </a:r>
            <a:r>
              <a:rPr lang="fr-BE" altLang="en-US" b="1" dirty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b="1" dirty="0" err="1">
                <a:solidFill>
                  <a:srgbClr val="336699"/>
                </a:solidFill>
                <a:latin typeface="Century" panose="02040604050505020304" pitchFamily="18" charset="0"/>
              </a:rPr>
              <a:t>como</a:t>
            </a:r>
            <a:r>
              <a:rPr lang="fr-BE" altLang="en-US" b="1" dirty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b="1" dirty="0" err="1">
                <a:solidFill>
                  <a:srgbClr val="336699"/>
                </a:solidFill>
                <a:latin typeface="Century" panose="02040604050505020304" pitchFamily="18" charset="0"/>
              </a:rPr>
              <a:t>desfavoráveis</a:t>
            </a:r>
            <a:r>
              <a:rPr lang="fr-BE" altLang="en-US" b="1" dirty="0">
                <a:solidFill>
                  <a:srgbClr val="336699"/>
                </a:solidFill>
                <a:latin typeface="Century" panose="02040604050505020304" pitchFamily="18" charset="0"/>
              </a:rPr>
              <a:t> no </a:t>
            </a:r>
            <a:r>
              <a:rPr lang="fr-BE" altLang="en-US" b="1" dirty="0" err="1">
                <a:solidFill>
                  <a:srgbClr val="336699"/>
                </a:solidFill>
                <a:latin typeface="Century" panose="02040604050505020304" pitchFamily="18" charset="0"/>
              </a:rPr>
              <a:t>último</a:t>
            </a:r>
            <a:r>
              <a:rPr lang="fr-BE" altLang="en-US" b="1" dirty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b="1" dirty="0" err="1">
                <a:solidFill>
                  <a:srgbClr val="336699"/>
                </a:solidFill>
                <a:latin typeface="Century" panose="02040604050505020304" pitchFamily="18" charset="0"/>
              </a:rPr>
              <a:t>relatório</a:t>
            </a:r>
            <a:r>
              <a:rPr lang="fr-BE" altLang="en-US" b="1" dirty="0">
                <a:solidFill>
                  <a:srgbClr val="336699"/>
                </a:solidFill>
                <a:latin typeface="Century" panose="02040604050505020304" pitchFamily="18" charset="0"/>
              </a:rPr>
              <a:t> à UE);</a:t>
            </a:r>
          </a:p>
          <a:p>
            <a:pPr algn="just">
              <a:defRPr/>
            </a:pPr>
            <a:endParaRPr lang="fr-BE" altLang="en-US" dirty="0">
              <a:solidFill>
                <a:srgbClr val="336699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Mobilização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de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fundos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complementares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,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através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de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outros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financiamentos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disponíveis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, na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gestão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dos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sítios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da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Rede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>
                <a:solidFill>
                  <a:srgbClr val="336699"/>
                </a:solidFill>
                <a:latin typeface="Century" panose="02040604050505020304" pitchFamily="18" charset="0"/>
              </a:rPr>
              <a:t>Natura</a:t>
            </a:r>
            <a:r>
              <a:rPr lang="fr-BE" altLang="en-US" dirty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2000.</a:t>
            </a:r>
            <a:endParaRPr lang="fr-BE" altLang="en-US" dirty="0">
              <a:solidFill>
                <a:srgbClr val="336699"/>
              </a:solidFill>
              <a:latin typeface="Century" panose="02040604050505020304" pitchFamily="18" charset="0"/>
            </a:endParaRPr>
          </a:p>
        </p:txBody>
      </p:sp>
      <p:grpSp>
        <p:nvGrpSpPr>
          <p:cNvPr id="37" name="Grupo 10"/>
          <p:cNvGrpSpPr>
            <a:grpSpLocks/>
          </p:cNvGrpSpPr>
          <p:nvPr/>
        </p:nvGrpSpPr>
        <p:grpSpPr bwMode="auto">
          <a:xfrm>
            <a:off x="-1588" y="-23813"/>
            <a:ext cx="9145588" cy="923330"/>
            <a:chOff x="-1946" y="-23217"/>
            <a:chExt cx="9145946" cy="922734"/>
          </a:xfrm>
        </p:grpSpPr>
        <p:pic>
          <p:nvPicPr>
            <p:cNvPr id="38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6" y="44624"/>
              <a:ext cx="850020" cy="70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02" y="116632"/>
              <a:ext cx="934994" cy="62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tângulo 39"/>
            <p:cNvSpPr/>
            <p:nvPr/>
          </p:nvSpPr>
          <p:spPr>
            <a:xfrm>
              <a:off x="-1946" y="0"/>
              <a:ext cx="9145946" cy="814733"/>
            </a:xfrm>
            <a:prstGeom prst="rect">
              <a:avLst/>
            </a:prstGeom>
            <a:gradFill flip="none" rotWithShape="1">
              <a:gsLst>
                <a:gs pos="57000">
                  <a:srgbClr val="28A031">
                    <a:tint val="66000"/>
                    <a:satMod val="160000"/>
                    <a:alpha val="18000"/>
                  </a:srgbClr>
                </a:gs>
                <a:gs pos="97000">
                  <a:srgbClr val="28A031">
                    <a:tint val="44500"/>
                    <a:satMod val="160000"/>
                    <a:alpha val="30000"/>
                  </a:srgbClr>
                </a:gs>
                <a:gs pos="10000">
                  <a:srgbClr val="28A03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1587204" y="-23217"/>
              <a:ext cx="7294849" cy="92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Proteção ativa e gestão integrada da Rede Natura 2000 </a:t>
              </a:r>
            </a:p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nos Açores</a:t>
              </a:r>
            </a:p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latin typeface="Century" panose="02040604050505020304" pitchFamily="18" charset="0"/>
                </a:rPr>
                <a:t>LIFE IP </a:t>
              </a: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AZORES NATURA – LIFE 17 IPE/PT 000010</a:t>
              </a:r>
              <a:endParaRPr lang="en-US" altLang="en-US" sz="1800" dirty="0" smtClean="0">
                <a:solidFill>
                  <a:srgbClr val="29527B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19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19" y="6293311"/>
            <a:ext cx="634364" cy="5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20" y="6368088"/>
            <a:ext cx="1214591" cy="3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07" y="6396560"/>
            <a:ext cx="979938" cy="4367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3252" r="21651" b="10634"/>
          <a:stretch>
            <a:fillRect/>
          </a:stretch>
        </p:blipFill>
        <p:spPr bwMode="auto">
          <a:xfrm>
            <a:off x="5530291" y="6396560"/>
            <a:ext cx="985925" cy="4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27" y="6312880"/>
            <a:ext cx="560193" cy="5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exão reta 23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13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62"/>
          <p:cNvSpPr>
            <a:spLocks noChangeArrowheads="1"/>
          </p:cNvSpPr>
          <p:nvPr/>
        </p:nvSpPr>
        <p:spPr bwMode="auto">
          <a:xfrm>
            <a:off x="28594" y="1058764"/>
            <a:ext cx="885346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sz="2800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Ações</a:t>
            </a:r>
            <a:r>
              <a:rPr lang="fr-BE" altLang="en-US" sz="2800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:</a:t>
            </a:r>
          </a:p>
          <a:p>
            <a:pPr eaLnBrk="1" hangingPunct="1"/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</a:p>
        </p:txBody>
      </p:sp>
      <p:grpSp>
        <p:nvGrpSpPr>
          <p:cNvPr id="37" name="Grupo 10"/>
          <p:cNvGrpSpPr>
            <a:grpSpLocks/>
          </p:cNvGrpSpPr>
          <p:nvPr/>
        </p:nvGrpSpPr>
        <p:grpSpPr bwMode="auto">
          <a:xfrm>
            <a:off x="-1588" y="-23813"/>
            <a:ext cx="9145588" cy="923330"/>
            <a:chOff x="-1946" y="-23217"/>
            <a:chExt cx="9145946" cy="922734"/>
          </a:xfrm>
        </p:grpSpPr>
        <p:pic>
          <p:nvPicPr>
            <p:cNvPr id="38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6" y="44624"/>
              <a:ext cx="850020" cy="70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02" y="116632"/>
              <a:ext cx="934994" cy="62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tângulo 39"/>
            <p:cNvSpPr/>
            <p:nvPr/>
          </p:nvSpPr>
          <p:spPr>
            <a:xfrm>
              <a:off x="-1946" y="0"/>
              <a:ext cx="9145946" cy="814733"/>
            </a:xfrm>
            <a:prstGeom prst="rect">
              <a:avLst/>
            </a:prstGeom>
            <a:gradFill flip="none" rotWithShape="1">
              <a:gsLst>
                <a:gs pos="57000">
                  <a:srgbClr val="28A031">
                    <a:tint val="66000"/>
                    <a:satMod val="160000"/>
                    <a:alpha val="18000"/>
                  </a:srgbClr>
                </a:gs>
                <a:gs pos="97000">
                  <a:srgbClr val="28A031">
                    <a:tint val="44500"/>
                    <a:satMod val="160000"/>
                    <a:alpha val="30000"/>
                  </a:srgbClr>
                </a:gs>
                <a:gs pos="10000">
                  <a:srgbClr val="28A03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1587204" y="-23217"/>
              <a:ext cx="7294849" cy="92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Proteção ativa e gestão integrada da Rede Natura 2000 </a:t>
              </a:r>
            </a:p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nos Açores</a:t>
              </a:r>
            </a:p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latin typeface="Century" panose="02040604050505020304" pitchFamily="18" charset="0"/>
                </a:rPr>
                <a:t>LIFE IP </a:t>
              </a: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AZORES NATURA – LIFE 17 IPE/PT 000010</a:t>
              </a:r>
              <a:endParaRPr lang="en-US" altLang="en-US" sz="1800" dirty="0" smtClean="0">
                <a:solidFill>
                  <a:srgbClr val="29527B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19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19" y="6293311"/>
            <a:ext cx="634364" cy="5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20" y="6368088"/>
            <a:ext cx="1214591" cy="3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07" y="6396560"/>
            <a:ext cx="979938" cy="4367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3252" r="21651" b="10634"/>
          <a:stretch>
            <a:fillRect/>
          </a:stretch>
        </p:blipFill>
        <p:spPr bwMode="auto">
          <a:xfrm>
            <a:off x="5530291" y="6396560"/>
            <a:ext cx="985925" cy="4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27" y="6312880"/>
            <a:ext cx="560193" cy="5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exão reta 23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24519726"/>
              </p:ext>
            </p:extLst>
          </p:nvPr>
        </p:nvGraphicFramePr>
        <p:xfrm>
          <a:off x="323528" y="1685032"/>
          <a:ext cx="8424936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06978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62"/>
          <p:cNvSpPr>
            <a:spLocks noChangeArrowheads="1"/>
          </p:cNvSpPr>
          <p:nvPr/>
        </p:nvSpPr>
        <p:spPr bwMode="auto">
          <a:xfrm>
            <a:off x="28594" y="1058764"/>
            <a:ext cx="900790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BE" altLang="en-US" sz="2800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Principais</a:t>
            </a:r>
            <a:r>
              <a:rPr lang="fr-BE" altLang="en-US" sz="2800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sz="2800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Resultados</a:t>
            </a:r>
            <a:r>
              <a:rPr lang="fr-BE" altLang="en-US" sz="2800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sz="2800" b="1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Esperados</a:t>
            </a:r>
            <a:r>
              <a:rPr lang="fr-BE" altLang="en-US" sz="2800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:</a:t>
            </a:r>
          </a:p>
          <a:p>
            <a:pPr eaLnBrk="1" hangingPunct="1"/>
            <a:r>
              <a:rPr lang="fr-BE" altLang="en-US" b="1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Melhoria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do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estado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de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conservação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de 13 habitats e 24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espécies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ao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abrigo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das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2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Diretivas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(Aves e Habitats),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incluindo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flora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e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fauna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(terrestre e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marinha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).</a:t>
            </a:r>
          </a:p>
          <a:p>
            <a:pPr marL="342900" indent="-342900" algn="just">
              <a:buFontTx/>
              <a:buChar char="-"/>
              <a:defRPr/>
            </a:pP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Aumento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da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área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pública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dentro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da RN2000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em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96,13ha, para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restauro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e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recuperação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 de habitats </a:t>
            </a:r>
            <a:r>
              <a:rPr lang="fr-BE" altLang="en-US" dirty="0" err="1" smtClean="0">
                <a:solidFill>
                  <a:srgbClr val="336699"/>
                </a:solidFill>
                <a:latin typeface="Century" panose="02040604050505020304" pitchFamily="18" charset="0"/>
              </a:rPr>
              <a:t>protegidos</a:t>
            </a:r>
            <a:r>
              <a:rPr lang="fr-BE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;</a:t>
            </a:r>
          </a:p>
          <a:p>
            <a:pPr marL="342900" indent="-342900">
              <a:buFontTx/>
              <a:buChar char="-"/>
              <a:defRPr/>
            </a:pPr>
            <a:r>
              <a:rPr lang="pt-BR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Redução/controle e sensibilização de espécies exóticas invasoras e espécies não-indígenas marinhas;</a:t>
            </a:r>
          </a:p>
          <a:p>
            <a:pPr marL="342900" indent="-342900">
              <a:buFontTx/>
              <a:buChar char="-"/>
              <a:defRPr/>
            </a:pPr>
            <a:r>
              <a:rPr lang="pt-BR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Atualização de informação sobre espécies marinhas e designação de novos sítios marinhos;</a:t>
            </a:r>
          </a:p>
          <a:p>
            <a:pPr marL="342900" indent="-342900">
              <a:buFontTx/>
              <a:buChar char="-"/>
              <a:defRPr/>
            </a:pPr>
            <a:r>
              <a:rPr lang="pt-BR" altLang="en-US" dirty="0" smtClean="0">
                <a:solidFill>
                  <a:srgbClr val="336699"/>
                </a:solidFill>
                <a:latin typeface="Century" panose="02040604050505020304" pitchFamily="18" charset="0"/>
              </a:rPr>
              <a:t>Designação de novos SIC’s;</a:t>
            </a:r>
          </a:p>
          <a:p>
            <a:pPr marL="342900" indent="-342900">
              <a:buFontTx/>
              <a:buChar char="-"/>
              <a:defRPr/>
            </a:pPr>
            <a:endParaRPr lang="pt-BR" altLang="en-US" dirty="0" smtClean="0">
              <a:solidFill>
                <a:srgbClr val="336699"/>
              </a:solidFill>
              <a:latin typeface="Century" panose="02040604050505020304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fr-BE" altLang="en-US" dirty="0">
              <a:solidFill>
                <a:srgbClr val="336699"/>
              </a:solidFill>
              <a:latin typeface="Century" panose="02040604050505020304" pitchFamily="18" charset="0"/>
            </a:endParaRPr>
          </a:p>
        </p:txBody>
      </p:sp>
      <p:grpSp>
        <p:nvGrpSpPr>
          <p:cNvPr id="37" name="Grupo 10"/>
          <p:cNvGrpSpPr>
            <a:grpSpLocks/>
          </p:cNvGrpSpPr>
          <p:nvPr/>
        </p:nvGrpSpPr>
        <p:grpSpPr bwMode="auto">
          <a:xfrm>
            <a:off x="-1588" y="-23813"/>
            <a:ext cx="9145588" cy="923330"/>
            <a:chOff x="-1946" y="-23217"/>
            <a:chExt cx="9145946" cy="922734"/>
          </a:xfrm>
        </p:grpSpPr>
        <p:pic>
          <p:nvPicPr>
            <p:cNvPr id="38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6" y="44624"/>
              <a:ext cx="850020" cy="70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02" y="116632"/>
              <a:ext cx="934994" cy="62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tângulo 39"/>
            <p:cNvSpPr/>
            <p:nvPr/>
          </p:nvSpPr>
          <p:spPr>
            <a:xfrm>
              <a:off x="-1946" y="0"/>
              <a:ext cx="9145946" cy="814733"/>
            </a:xfrm>
            <a:prstGeom prst="rect">
              <a:avLst/>
            </a:prstGeom>
            <a:gradFill flip="none" rotWithShape="1">
              <a:gsLst>
                <a:gs pos="57000">
                  <a:srgbClr val="28A031">
                    <a:tint val="66000"/>
                    <a:satMod val="160000"/>
                    <a:alpha val="18000"/>
                  </a:srgbClr>
                </a:gs>
                <a:gs pos="97000">
                  <a:srgbClr val="28A031">
                    <a:tint val="44500"/>
                    <a:satMod val="160000"/>
                    <a:alpha val="30000"/>
                  </a:srgbClr>
                </a:gs>
                <a:gs pos="10000">
                  <a:srgbClr val="28A03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1587204" y="-23217"/>
              <a:ext cx="7294849" cy="92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Proteção ativa e gestão integrada da Rede Natura 2000 </a:t>
              </a:r>
            </a:p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nos Açores</a:t>
              </a:r>
            </a:p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latin typeface="Century" panose="02040604050505020304" pitchFamily="18" charset="0"/>
                </a:rPr>
                <a:t>LIFE IP </a:t>
              </a: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AZORES NATURA – LIFE 17 IPE/PT 000010</a:t>
              </a:r>
              <a:endParaRPr lang="en-US" altLang="en-US" sz="1800" dirty="0" smtClean="0">
                <a:solidFill>
                  <a:srgbClr val="29527B"/>
                </a:solidFill>
                <a:latin typeface="Tahoma" panose="020B0604030504040204" pitchFamily="34" charset="0"/>
              </a:endParaRPr>
            </a:p>
          </p:txBody>
        </p:sp>
      </p:grpSp>
      <p:pic>
        <p:nvPicPr>
          <p:cNvPr id="19" name="Picture 4" descr="http://www.azores.gov.pt/NR/rdonlyres/88A32A89-2561-4C22-A82F-530640C510A2/755875/Logo_P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19" y="6293311"/>
            <a:ext cx="634364" cy="5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azores.gov.pt/NR/rdonlyres/A1197A03-23BB-40F6-AA68-6C3FEC711B55/335484/LogotipoGovernodosAores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20" y="6368088"/>
            <a:ext cx="1214591" cy="3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07" y="6396560"/>
            <a:ext cx="979938" cy="4367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3252" r="21651" b="10634"/>
          <a:stretch>
            <a:fillRect/>
          </a:stretch>
        </p:blipFill>
        <p:spPr bwMode="auto">
          <a:xfrm>
            <a:off x="5530291" y="6396560"/>
            <a:ext cx="985925" cy="4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27" y="6312880"/>
            <a:ext cx="560193" cy="5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exão reta 23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1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18652" r="22730" b="16719"/>
          <a:stretch/>
        </p:blipFill>
        <p:spPr bwMode="auto">
          <a:xfrm>
            <a:off x="471359" y="1501041"/>
            <a:ext cx="3321125" cy="17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 descr="https://upload.wikimedia.org/wikipedia/commons/a/a4/Montanha_do_Pico,_aspectos_5_ilha_do_Pico,_A%C3%A7ores,_Portuga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86" name="Picture 14" descr="https://www.visitportugal.com/sites/www.visitportugal.com/files/styles/experiencias_detalhe/public/mediateca/N2604d_0.jpg?itok=thKeHW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16" y="1501041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cdn.olhares.pt/client/files/foto/big/132/1320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33" y="2922892"/>
            <a:ext cx="2439244" cy="18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ultura.cm-ribeiragrande.pt/imagens/25013445258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95" y="1501041"/>
            <a:ext cx="2220171" cy="14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http://cdn.olhares.pt/client/files/foto/big/132/1320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69" y="2906751"/>
            <a:ext cx="2439244" cy="18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turismocadentro.com/wp-content/uploads/2010/06/ilha-das-flor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97" y="2981155"/>
            <a:ext cx="2134369" cy="14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ponta-delgada.com/wp-content/uploads/2016/03/lagoa-do-f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29" y="4398931"/>
            <a:ext cx="2112837" cy="139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parquesnaturais.azores.gov.pt/images/pni_terceira/ap/rn/sbarbara/800/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38" y="4410078"/>
            <a:ext cx="1850778" cy="13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ultura.cm-ribeiragrande.pt/imagens/194134452546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/>
          <a:stretch/>
        </p:blipFill>
        <p:spPr bwMode="auto">
          <a:xfrm>
            <a:off x="2846555" y="3014256"/>
            <a:ext cx="1681453" cy="213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" y="3429000"/>
            <a:ext cx="2757820" cy="2390110"/>
          </a:xfrm>
          <a:prstGeom prst="rect">
            <a:avLst/>
          </a:prstGeom>
        </p:spPr>
      </p:pic>
      <p:pic>
        <p:nvPicPr>
          <p:cNvPr id="3076" name="Picture 4" descr="http://cultura.cm-ribeiragrande.pt/imagens/586134452392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55" y="4486430"/>
            <a:ext cx="1982275" cy="13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upo 10"/>
          <p:cNvGrpSpPr>
            <a:grpSpLocks/>
          </p:cNvGrpSpPr>
          <p:nvPr/>
        </p:nvGrpSpPr>
        <p:grpSpPr bwMode="auto">
          <a:xfrm>
            <a:off x="-1588" y="-23813"/>
            <a:ext cx="9145588" cy="923330"/>
            <a:chOff x="-1946" y="-23217"/>
            <a:chExt cx="9145946" cy="922734"/>
          </a:xfrm>
        </p:grpSpPr>
        <p:pic>
          <p:nvPicPr>
            <p:cNvPr id="32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46" y="44624"/>
              <a:ext cx="850020" cy="70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02" y="116632"/>
              <a:ext cx="934994" cy="62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tângulo 33"/>
            <p:cNvSpPr/>
            <p:nvPr/>
          </p:nvSpPr>
          <p:spPr>
            <a:xfrm>
              <a:off x="-1946" y="0"/>
              <a:ext cx="9145946" cy="814733"/>
            </a:xfrm>
            <a:prstGeom prst="rect">
              <a:avLst/>
            </a:prstGeom>
            <a:gradFill flip="none" rotWithShape="1">
              <a:gsLst>
                <a:gs pos="57000">
                  <a:srgbClr val="28A031">
                    <a:tint val="66000"/>
                    <a:satMod val="160000"/>
                    <a:alpha val="18000"/>
                  </a:srgbClr>
                </a:gs>
                <a:gs pos="97000">
                  <a:srgbClr val="28A031">
                    <a:tint val="44500"/>
                    <a:satMod val="160000"/>
                    <a:alpha val="30000"/>
                  </a:srgbClr>
                </a:gs>
                <a:gs pos="10000">
                  <a:srgbClr val="28A031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35" name="Rectangle 53"/>
            <p:cNvSpPr>
              <a:spLocks noChangeArrowheads="1"/>
            </p:cNvSpPr>
            <p:nvPr/>
          </p:nvSpPr>
          <p:spPr bwMode="auto">
            <a:xfrm>
              <a:off x="1587204" y="-23217"/>
              <a:ext cx="7294849" cy="92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Proteção ativa e gestão integrada da Rede Natura 2000 </a:t>
              </a:r>
            </a:p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nos Açores</a:t>
              </a:r>
            </a:p>
            <a:p>
              <a:pPr algn="r" eaLnBrk="1" hangingPunct="1">
                <a:defRPr/>
              </a:pPr>
              <a:r>
                <a:rPr lang="pt-PT" sz="1800" b="1" dirty="0" smtClean="0">
                  <a:ln w="0"/>
                  <a:solidFill>
                    <a:srgbClr val="29527B"/>
                  </a:solidFill>
                  <a:latin typeface="Century" panose="02040604050505020304" pitchFamily="18" charset="0"/>
                </a:rPr>
                <a:t>LIFE IP </a:t>
              </a:r>
              <a:r>
                <a:rPr lang="pt-PT" sz="1800" b="1" dirty="0" smtClean="0">
                  <a:ln w="0"/>
                  <a:solidFill>
                    <a:srgbClr val="29527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" panose="02040604050505020304" pitchFamily="18" charset="0"/>
                </a:rPr>
                <a:t>AZORES NATURA – LIFE 17 IPE/PT 000010</a:t>
              </a:r>
              <a:endParaRPr lang="en-US" altLang="en-US" sz="1800" dirty="0" smtClean="0">
                <a:solidFill>
                  <a:srgbClr val="29527B"/>
                </a:solidFill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3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ller"/>
        <a:ea typeface=""/>
        <a:cs typeface="Arial"/>
      </a:majorFont>
      <a:minorFont>
        <a:latin typeface="Aller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989DCC3F-69DE-4502-8A42-567E0FB94171}" vid="{DAF75155-9354-4DCE-9D62-F1E195550355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TM02900771[[fn=Setor]]</Template>
  <TotalTime>4170</TotalTime>
  <Words>458</Words>
  <Application>Microsoft Office PowerPoint</Application>
  <PresentationFormat>Apresentação no Ecrã (4:3)</PresentationFormat>
  <Paragraphs>60</Paragraphs>
  <Slides>7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7</vt:i4>
      </vt:variant>
    </vt:vector>
  </HeadingPairs>
  <TitlesOfParts>
    <vt:vector size="20" baseType="lpstr">
      <vt:lpstr>ＭＳ Ｐゴシック</vt:lpstr>
      <vt:lpstr>Aller</vt:lpstr>
      <vt:lpstr>Aller Light</vt:lpstr>
      <vt:lpstr>Arial</vt:lpstr>
      <vt:lpstr>Calibri</vt:lpstr>
      <vt:lpstr>Calibri Light</vt:lpstr>
      <vt:lpstr>Century</vt:lpstr>
      <vt:lpstr>Open Sans</vt:lpstr>
      <vt:lpstr>Tahoma</vt:lpstr>
      <vt:lpstr>Wingdings</vt:lpstr>
      <vt:lpstr>Wingdings 2</vt:lpstr>
      <vt:lpstr>HDOfficeLightV0</vt:lpstr>
      <vt:lpstr>Tema1</vt:lpstr>
      <vt:lpstr>Proteção ativa e gestão integrada da Rede Natura 2000 nos Açores LIFE IP AZORES NATURA – LIFE 17 IPE/PT 0010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 Pernes</dc:creator>
  <cp:lastModifiedBy>Diana CP. Pernes</cp:lastModifiedBy>
  <cp:revision>176</cp:revision>
  <dcterms:created xsi:type="dcterms:W3CDTF">2016-04-06T10:33:31Z</dcterms:created>
  <dcterms:modified xsi:type="dcterms:W3CDTF">2019-02-11T21:52:24Z</dcterms:modified>
</cp:coreProperties>
</file>