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3"/>
  </p:notesMasterIdLst>
  <p:sldIdLst>
    <p:sldId id="315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3D0"/>
    <a:srgbClr val="ADE7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1" autoAdjust="0"/>
  </p:normalViewPr>
  <p:slideViewPr>
    <p:cSldViewPr>
      <p:cViewPr varScale="1">
        <p:scale>
          <a:sx n="62" d="100"/>
          <a:sy n="62" d="100"/>
        </p:scale>
        <p:origin x="140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6339F-163A-4113-B1F6-2D6868635880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1B7892E-29DD-4907-AD01-8662A7C4257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Boas práticas</a:t>
          </a:r>
        </a:p>
        <a:p>
          <a:pPr algn="l">
            <a:lnSpc>
              <a:spcPct val="120000"/>
            </a:lnSpc>
          </a:pPr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(p.e., Estratégia Regional de Controlo de EEI; </a:t>
          </a:r>
        </a:p>
        <a:p>
          <a:pPr algn="l">
            <a:lnSpc>
              <a:spcPct val="120000"/>
            </a:lnSpc>
          </a:pPr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-Restauro e conservação de habitats terrestres (</a:t>
          </a:r>
          <a:r>
            <a:rPr lang="pt-PT" sz="1200" b="1" i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laguna costeira – Fajã dos </a:t>
          </a:r>
          <a:r>
            <a:rPr lang="pt-PT" sz="1200" b="1" i="1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Cubres</a:t>
          </a:r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)</a:t>
          </a:r>
          <a:endParaRPr lang="pt-PT" sz="1200" b="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183822CA-969C-4191-BF1A-B088C47B892B}" type="parTrans" cxnId="{E6C19A5F-4F48-42D4-AA2F-DB6FDEB44951}">
      <dgm:prSet/>
      <dgm:spPr/>
      <dgm:t>
        <a:bodyPr/>
        <a:lstStyle/>
        <a:p>
          <a:endParaRPr lang="pt-PT"/>
        </a:p>
      </dgm:t>
    </dgm:pt>
    <dgm:pt modelId="{FCB64024-226D-4911-9678-9CCF2A158827}" type="sibTrans" cxnId="{E6C19A5F-4F48-42D4-AA2F-DB6FDEB44951}">
      <dgm:prSet/>
      <dgm:spPr/>
      <dgm:t>
        <a:bodyPr/>
        <a:lstStyle/>
        <a:p>
          <a:endParaRPr lang="pt-PT"/>
        </a:p>
      </dgm:t>
    </dgm:pt>
    <dgm:pt modelId="{42E43E59-0F6F-438F-9DA1-4D3017FB227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Demonstração e Inovação</a:t>
          </a:r>
        </a:p>
        <a:p>
          <a:pPr algn="l">
            <a:lnSpc>
              <a:spcPct val="120000"/>
            </a:lnSpc>
          </a:pPr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(p.e., Recuperação de populações ameaçadas de fauna/flora endémica: </a:t>
          </a:r>
          <a:r>
            <a:rPr lang="pt-PT" sz="1200" b="0" i="1" u="none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Chaeophyllum</a:t>
          </a:r>
          <a:r>
            <a:rPr lang="pt-PT" sz="1200" b="0" i="1" u="none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pt-PT" sz="1200" b="0" i="1" u="none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azoricum</a:t>
          </a:r>
          <a:r>
            <a:rPr lang="pt-PT" sz="1200" b="0" i="1" u="none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, </a:t>
          </a:r>
          <a:r>
            <a:rPr lang="pt-PT" sz="1200" b="0" i="1" u="none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Scabiosa</a:t>
          </a:r>
          <a:r>
            <a:rPr lang="pt-PT" sz="1200" b="0" i="1" u="none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pt-PT" sz="1200" b="0" i="1" u="none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nitens</a:t>
          </a:r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, etc.</a:t>
          </a:r>
        </a:p>
      </dgm:t>
    </dgm:pt>
    <dgm:pt modelId="{F28FC618-BF4C-49C0-8484-84DD7A0E8446}" type="parTrans" cxnId="{7714F640-C59B-422A-9D43-0D0D0E24E750}">
      <dgm:prSet/>
      <dgm:spPr/>
      <dgm:t>
        <a:bodyPr/>
        <a:lstStyle/>
        <a:p>
          <a:endParaRPr lang="pt-PT"/>
        </a:p>
      </dgm:t>
    </dgm:pt>
    <dgm:pt modelId="{217C823C-0477-443E-9CFA-7640F8883B48}" type="sibTrans" cxnId="{7714F640-C59B-422A-9D43-0D0D0E24E750}">
      <dgm:prSet/>
      <dgm:spPr/>
      <dgm:t>
        <a:bodyPr/>
        <a:lstStyle/>
        <a:p>
          <a:endParaRPr lang="pt-PT"/>
        </a:p>
      </dgm:t>
    </dgm:pt>
    <dgm:pt modelId="{8D346996-05B0-4DF5-98BD-26D0885488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Capacitação</a:t>
          </a:r>
          <a:b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Governança</a:t>
          </a:r>
          <a:b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Envolvimento de parceiros</a:t>
          </a:r>
        </a:p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Gabinetes de apoio para mobilização de fundos complementares</a:t>
          </a:r>
          <a:endParaRPr lang="pt-PT" sz="1300" b="1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7765F299-D10A-4B68-A279-AD836CC0005A}" type="parTrans" cxnId="{2041D559-FF24-468B-A6BD-BA72B69DCC53}">
      <dgm:prSet/>
      <dgm:spPr/>
      <dgm:t>
        <a:bodyPr/>
        <a:lstStyle/>
        <a:p>
          <a:endParaRPr lang="pt-PT"/>
        </a:p>
      </dgm:t>
    </dgm:pt>
    <dgm:pt modelId="{4BB82582-F4F0-4864-B034-2CA55DF2FC66}" type="sibTrans" cxnId="{2041D559-FF24-468B-A6BD-BA72B69DCC53}">
      <dgm:prSet/>
      <dgm:spPr/>
      <dgm:t>
        <a:bodyPr/>
        <a:lstStyle/>
        <a:p>
          <a:endParaRPr lang="pt-PT"/>
        </a:p>
      </dgm:t>
    </dgm:pt>
    <dgm:pt modelId="{3665ACD9-4A95-4952-8120-203268C1ACA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Replicabilidade e Transferibilidade do projeto</a:t>
          </a:r>
        </a:p>
        <a:p>
          <a:pPr algn="l">
            <a:lnSpc>
              <a:spcPct val="120000"/>
            </a:lnSpc>
          </a:pPr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(ação piloto com La Palma e transferência de conhecimentos para outras regiões da Macaronésia)</a:t>
          </a:r>
          <a:endParaRPr lang="pt-PT" sz="1200" b="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4E71A128-D815-4266-BE0D-26F31ADE217A}" type="sibTrans" cxnId="{9D4E7EDC-726F-426A-B548-BA0CF30A7B34}">
      <dgm:prSet/>
      <dgm:spPr/>
      <dgm:t>
        <a:bodyPr/>
        <a:lstStyle/>
        <a:p>
          <a:endParaRPr lang="pt-PT"/>
        </a:p>
      </dgm:t>
    </dgm:pt>
    <dgm:pt modelId="{BB98C5D9-3C91-4614-9057-52813FDC46D7}" type="parTrans" cxnId="{9D4E7EDC-726F-426A-B548-BA0CF30A7B34}">
      <dgm:prSet/>
      <dgm:spPr/>
      <dgm:t>
        <a:bodyPr/>
        <a:lstStyle/>
        <a:p>
          <a:endParaRPr lang="pt-PT"/>
        </a:p>
      </dgm:t>
    </dgm:pt>
    <dgm:pt modelId="{EE32E86C-5FFB-4D15-8BF9-D1A3A10FFA3D}" type="pres">
      <dgm:prSet presAssocID="{86B6339F-163A-4113-B1F6-2D6868635880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C7F885C-454B-43AF-AF9D-AF5937400E4A}" type="pres">
      <dgm:prSet presAssocID="{A1B7892E-29DD-4907-AD01-8662A7C42570}" presName="composite" presStyleCnt="0"/>
      <dgm:spPr/>
    </dgm:pt>
    <dgm:pt modelId="{B6A27D66-5A9F-4F0D-84C2-E196FACB8998}" type="pres">
      <dgm:prSet presAssocID="{A1B7892E-29DD-4907-AD01-8662A7C42570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34A1F4F6-FE8B-41BF-9DED-035C2B1886C6}" type="pres">
      <dgm:prSet presAssocID="{A1B7892E-29DD-4907-AD01-8662A7C42570}" presName="Accent" presStyleLbl="parChTrans1D1" presStyleIdx="0" presStyleCnt="4"/>
      <dgm:spPr/>
    </dgm:pt>
    <dgm:pt modelId="{35B0D638-8343-4A72-BDB6-E0ACAD274FEC}" type="pres">
      <dgm:prSet presAssocID="{A1B7892E-29DD-4907-AD01-8662A7C42570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10969C-9B3E-4B3E-8265-CB0D5320FEC7}" type="pres">
      <dgm:prSet presAssocID="{FCB64024-226D-4911-9678-9CCF2A158827}" presName="sibTrans" presStyleCnt="0"/>
      <dgm:spPr/>
    </dgm:pt>
    <dgm:pt modelId="{4A99F5FA-39D8-420E-9703-4E707F48D5F6}" type="pres">
      <dgm:prSet presAssocID="{42E43E59-0F6F-438F-9DA1-4D3017FB2279}" presName="composite" presStyleCnt="0"/>
      <dgm:spPr/>
    </dgm:pt>
    <dgm:pt modelId="{3211D40C-DBF1-45BE-A4F5-1F11916E4790}" type="pres">
      <dgm:prSet presAssocID="{42E43E59-0F6F-438F-9DA1-4D3017FB2279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0715FF49-8456-4365-82E6-70C986FE48D2}" type="pres">
      <dgm:prSet presAssocID="{42E43E59-0F6F-438F-9DA1-4D3017FB2279}" presName="Accent" presStyleLbl="parChTrans1D1" presStyleIdx="1" presStyleCnt="4"/>
      <dgm:spPr/>
    </dgm:pt>
    <dgm:pt modelId="{AF933C3B-B2EA-4850-9444-3D5A38029333}" type="pres">
      <dgm:prSet presAssocID="{42E43E59-0F6F-438F-9DA1-4D3017FB2279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0706BA-8464-49EA-B6B1-9B256E753940}" type="pres">
      <dgm:prSet presAssocID="{217C823C-0477-443E-9CFA-7640F8883B48}" presName="sibTrans" presStyleCnt="0"/>
      <dgm:spPr/>
    </dgm:pt>
    <dgm:pt modelId="{BFE21659-B98F-444D-9FC2-EE619AF77EAA}" type="pres">
      <dgm:prSet presAssocID="{8D346996-05B0-4DF5-98BD-26D08854889A}" presName="composite" presStyleCnt="0"/>
      <dgm:spPr/>
    </dgm:pt>
    <dgm:pt modelId="{14ADA89A-A149-4581-A2E4-6CDE24325B0B}" type="pres">
      <dgm:prSet presAssocID="{8D346996-05B0-4DF5-98BD-26D08854889A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A295DACA-9595-4F40-8B3A-A587373DED1C}" type="pres">
      <dgm:prSet presAssocID="{8D346996-05B0-4DF5-98BD-26D08854889A}" presName="Accent" presStyleLbl="parChTrans1D1" presStyleIdx="2" presStyleCnt="4"/>
      <dgm:spPr/>
    </dgm:pt>
    <dgm:pt modelId="{A097DCB4-D900-4304-BA1D-36C844820C60}" type="pres">
      <dgm:prSet presAssocID="{8D346996-05B0-4DF5-98BD-26D08854889A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C73F9D-7EE8-4B40-AAF2-3BA2CDB08E2B}" type="pres">
      <dgm:prSet presAssocID="{4BB82582-F4F0-4864-B034-2CA55DF2FC66}" presName="sibTrans" presStyleCnt="0"/>
      <dgm:spPr/>
    </dgm:pt>
    <dgm:pt modelId="{AC33661C-CE4B-4B9C-9ADE-986222B45012}" type="pres">
      <dgm:prSet presAssocID="{3665ACD9-4A95-4952-8120-203268C1ACA3}" presName="composite" presStyleCnt="0"/>
      <dgm:spPr/>
    </dgm:pt>
    <dgm:pt modelId="{5D65FFF0-B3C6-4D7D-A51B-FC7F35278247}" type="pres">
      <dgm:prSet presAssocID="{3665ACD9-4A95-4952-8120-203268C1ACA3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D67A805C-963F-4362-B857-4318F1D99AF9}" type="pres">
      <dgm:prSet presAssocID="{3665ACD9-4A95-4952-8120-203268C1ACA3}" presName="Accent" presStyleLbl="parChTrans1D1" presStyleIdx="3" presStyleCnt="4"/>
      <dgm:spPr/>
    </dgm:pt>
    <dgm:pt modelId="{FB826180-5D37-4804-9446-3FEF9438A05A}" type="pres">
      <dgm:prSet presAssocID="{3665ACD9-4A95-4952-8120-203268C1ACA3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28E732-6C0A-421A-9E8F-3310CEF4012D}" type="presOf" srcId="{3665ACD9-4A95-4952-8120-203268C1ACA3}" destId="{FB826180-5D37-4804-9446-3FEF9438A05A}" srcOrd="0" destOrd="0" presId="urn:microsoft.com/office/officeart/2008/layout/PictureLineup"/>
    <dgm:cxn modelId="{E6C19A5F-4F48-42D4-AA2F-DB6FDEB44951}" srcId="{86B6339F-163A-4113-B1F6-2D6868635880}" destId="{A1B7892E-29DD-4907-AD01-8662A7C42570}" srcOrd="0" destOrd="0" parTransId="{183822CA-969C-4191-BF1A-B088C47B892B}" sibTransId="{FCB64024-226D-4911-9678-9CCF2A158827}"/>
    <dgm:cxn modelId="{2041D559-FF24-468B-A6BD-BA72B69DCC53}" srcId="{86B6339F-163A-4113-B1F6-2D6868635880}" destId="{8D346996-05B0-4DF5-98BD-26D08854889A}" srcOrd="2" destOrd="0" parTransId="{7765F299-D10A-4B68-A279-AD836CC0005A}" sibTransId="{4BB82582-F4F0-4864-B034-2CA55DF2FC66}"/>
    <dgm:cxn modelId="{BFBAA8E4-D38D-4114-8993-3D7275C210BA}" type="presOf" srcId="{86B6339F-163A-4113-B1F6-2D6868635880}" destId="{EE32E86C-5FFB-4D15-8BF9-D1A3A10FFA3D}" srcOrd="0" destOrd="0" presId="urn:microsoft.com/office/officeart/2008/layout/PictureLineup"/>
    <dgm:cxn modelId="{9D4E7EDC-726F-426A-B548-BA0CF30A7B34}" srcId="{86B6339F-163A-4113-B1F6-2D6868635880}" destId="{3665ACD9-4A95-4952-8120-203268C1ACA3}" srcOrd="3" destOrd="0" parTransId="{BB98C5D9-3C91-4614-9057-52813FDC46D7}" sibTransId="{4E71A128-D815-4266-BE0D-26F31ADE217A}"/>
    <dgm:cxn modelId="{85D57A2D-638D-47C0-81B3-A94A11BBE084}" type="presOf" srcId="{A1B7892E-29DD-4907-AD01-8662A7C42570}" destId="{35B0D638-8343-4A72-BDB6-E0ACAD274FEC}" srcOrd="0" destOrd="0" presId="urn:microsoft.com/office/officeart/2008/layout/PictureLineup"/>
    <dgm:cxn modelId="{2DE10433-B5BB-4F86-B8F9-8594FE3985F7}" type="presOf" srcId="{42E43E59-0F6F-438F-9DA1-4D3017FB2279}" destId="{AF933C3B-B2EA-4850-9444-3D5A38029333}" srcOrd="0" destOrd="0" presId="urn:microsoft.com/office/officeart/2008/layout/PictureLineup"/>
    <dgm:cxn modelId="{301FDF2F-50C2-40CF-952B-1CD607C6D9C3}" type="presOf" srcId="{8D346996-05B0-4DF5-98BD-26D08854889A}" destId="{A097DCB4-D900-4304-BA1D-36C844820C60}" srcOrd="0" destOrd="0" presId="urn:microsoft.com/office/officeart/2008/layout/PictureLineup"/>
    <dgm:cxn modelId="{7714F640-C59B-422A-9D43-0D0D0E24E750}" srcId="{86B6339F-163A-4113-B1F6-2D6868635880}" destId="{42E43E59-0F6F-438F-9DA1-4D3017FB2279}" srcOrd="1" destOrd="0" parTransId="{F28FC618-BF4C-49C0-8484-84DD7A0E8446}" sibTransId="{217C823C-0477-443E-9CFA-7640F8883B48}"/>
    <dgm:cxn modelId="{BAB273D2-3233-435F-BC48-D95503DDF9F6}" type="presParOf" srcId="{EE32E86C-5FFB-4D15-8BF9-D1A3A10FFA3D}" destId="{7C7F885C-454B-43AF-AF9D-AF5937400E4A}" srcOrd="0" destOrd="0" presId="urn:microsoft.com/office/officeart/2008/layout/PictureLineup"/>
    <dgm:cxn modelId="{A8AB5BF1-CAE1-4675-AFC3-A6D5B4D9BECC}" type="presParOf" srcId="{7C7F885C-454B-43AF-AF9D-AF5937400E4A}" destId="{B6A27D66-5A9F-4F0D-84C2-E196FACB8998}" srcOrd="0" destOrd="0" presId="urn:microsoft.com/office/officeart/2008/layout/PictureLineup"/>
    <dgm:cxn modelId="{2E6B9B20-83E1-45C0-B036-5C95D01DD9DA}" type="presParOf" srcId="{7C7F885C-454B-43AF-AF9D-AF5937400E4A}" destId="{34A1F4F6-FE8B-41BF-9DED-035C2B1886C6}" srcOrd="1" destOrd="0" presId="urn:microsoft.com/office/officeart/2008/layout/PictureLineup"/>
    <dgm:cxn modelId="{DFA860E0-083A-44AE-AF7B-F2AAF526A983}" type="presParOf" srcId="{7C7F885C-454B-43AF-AF9D-AF5937400E4A}" destId="{35B0D638-8343-4A72-BDB6-E0ACAD274FEC}" srcOrd="2" destOrd="0" presId="urn:microsoft.com/office/officeart/2008/layout/PictureLineup"/>
    <dgm:cxn modelId="{1E734F86-ACB7-4AC2-B986-9D082E0D8FF8}" type="presParOf" srcId="{EE32E86C-5FFB-4D15-8BF9-D1A3A10FFA3D}" destId="{6F10969C-9B3E-4B3E-8265-CB0D5320FEC7}" srcOrd="1" destOrd="0" presId="urn:microsoft.com/office/officeart/2008/layout/PictureLineup"/>
    <dgm:cxn modelId="{B271E22B-CFFC-4714-AB10-6E0390B981C3}" type="presParOf" srcId="{EE32E86C-5FFB-4D15-8BF9-D1A3A10FFA3D}" destId="{4A99F5FA-39D8-420E-9703-4E707F48D5F6}" srcOrd="2" destOrd="0" presId="urn:microsoft.com/office/officeart/2008/layout/PictureLineup"/>
    <dgm:cxn modelId="{4ACDF173-B3E6-4AC2-8572-EF53111F8397}" type="presParOf" srcId="{4A99F5FA-39D8-420E-9703-4E707F48D5F6}" destId="{3211D40C-DBF1-45BE-A4F5-1F11916E4790}" srcOrd="0" destOrd="0" presId="urn:microsoft.com/office/officeart/2008/layout/PictureLineup"/>
    <dgm:cxn modelId="{E6177312-9F4A-403C-B747-2464723C5C4D}" type="presParOf" srcId="{4A99F5FA-39D8-420E-9703-4E707F48D5F6}" destId="{0715FF49-8456-4365-82E6-70C986FE48D2}" srcOrd="1" destOrd="0" presId="urn:microsoft.com/office/officeart/2008/layout/PictureLineup"/>
    <dgm:cxn modelId="{51E687E0-F14C-49D5-ACB1-0BADB00193FB}" type="presParOf" srcId="{4A99F5FA-39D8-420E-9703-4E707F48D5F6}" destId="{AF933C3B-B2EA-4850-9444-3D5A38029333}" srcOrd="2" destOrd="0" presId="urn:microsoft.com/office/officeart/2008/layout/PictureLineup"/>
    <dgm:cxn modelId="{861BA8C6-A625-4AE6-83EE-1D00A79B0D4C}" type="presParOf" srcId="{EE32E86C-5FFB-4D15-8BF9-D1A3A10FFA3D}" destId="{6A0706BA-8464-49EA-B6B1-9B256E753940}" srcOrd="3" destOrd="0" presId="urn:microsoft.com/office/officeart/2008/layout/PictureLineup"/>
    <dgm:cxn modelId="{7160D71D-9996-44F8-8811-AE5504E45FC8}" type="presParOf" srcId="{EE32E86C-5FFB-4D15-8BF9-D1A3A10FFA3D}" destId="{BFE21659-B98F-444D-9FC2-EE619AF77EAA}" srcOrd="4" destOrd="0" presId="urn:microsoft.com/office/officeart/2008/layout/PictureLineup"/>
    <dgm:cxn modelId="{A2DE267E-A1B5-442D-B41B-0C513EBF5AA5}" type="presParOf" srcId="{BFE21659-B98F-444D-9FC2-EE619AF77EAA}" destId="{14ADA89A-A149-4581-A2E4-6CDE24325B0B}" srcOrd="0" destOrd="0" presId="urn:microsoft.com/office/officeart/2008/layout/PictureLineup"/>
    <dgm:cxn modelId="{B90963CF-BFA9-4DD0-82E3-29F4FBD3A835}" type="presParOf" srcId="{BFE21659-B98F-444D-9FC2-EE619AF77EAA}" destId="{A295DACA-9595-4F40-8B3A-A587373DED1C}" srcOrd="1" destOrd="0" presId="urn:microsoft.com/office/officeart/2008/layout/PictureLineup"/>
    <dgm:cxn modelId="{652E8AEB-D047-4FB2-8627-3505B74541BD}" type="presParOf" srcId="{BFE21659-B98F-444D-9FC2-EE619AF77EAA}" destId="{A097DCB4-D900-4304-BA1D-36C844820C60}" srcOrd="2" destOrd="0" presId="urn:microsoft.com/office/officeart/2008/layout/PictureLineup"/>
    <dgm:cxn modelId="{385F8A27-2283-4C0A-A95A-E332DB0536AE}" type="presParOf" srcId="{EE32E86C-5FFB-4D15-8BF9-D1A3A10FFA3D}" destId="{73C73F9D-7EE8-4B40-AAF2-3BA2CDB08E2B}" srcOrd="5" destOrd="0" presId="urn:microsoft.com/office/officeart/2008/layout/PictureLineup"/>
    <dgm:cxn modelId="{4ABEAAA3-D7FB-4C56-BD65-9EAC4C3A0353}" type="presParOf" srcId="{EE32E86C-5FFB-4D15-8BF9-D1A3A10FFA3D}" destId="{AC33661C-CE4B-4B9C-9ADE-986222B45012}" srcOrd="6" destOrd="0" presId="urn:microsoft.com/office/officeart/2008/layout/PictureLineup"/>
    <dgm:cxn modelId="{CC23F7B4-35B3-48DE-AC44-7E3664963BE0}" type="presParOf" srcId="{AC33661C-CE4B-4B9C-9ADE-986222B45012}" destId="{5D65FFF0-B3C6-4D7D-A51B-FC7F35278247}" srcOrd="0" destOrd="0" presId="urn:microsoft.com/office/officeart/2008/layout/PictureLineup"/>
    <dgm:cxn modelId="{0B76DD35-D60D-402C-9748-59CD8E6E492B}" type="presParOf" srcId="{AC33661C-CE4B-4B9C-9ADE-986222B45012}" destId="{D67A805C-963F-4362-B857-4318F1D99AF9}" srcOrd="1" destOrd="0" presId="urn:microsoft.com/office/officeart/2008/layout/PictureLineup"/>
    <dgm:cxn modelId="{A22A98DE-DE98-4736-B8EF-363920E34FA1}" type="presParOf" srcId="{AC33661C-CE4B-4B9C-9ADE-986222B45012}" destId="{FB826180-5D37-4804-9446-3FEF9438A05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7D66-5A9F-4F0D-84C2-E196FACB8998}">
      <dsp:nvSpPr>
        <dsp:cNvPr id="0" name=""/>
        <dsp:cNvSpPr/>
      </dsp:nvSpPr>
      <dsp:spPr>
        <a:xfrm>
          <a:off x="2275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1F4F6-FE8B-41BF-9DED-035C2B1886C6}">
      <dsp:nvSpPr>
        <dsp:cNvPr id="0" name=""/>
        <dsp:cNvSpPr/>
      </dsp:nvSpPr>
      <dsp:spPr>
        <a:xfrm>
          <a:off x="2275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0D638-8343-4A72-BDB6-E0ACAD274FEC}">
      <dsp:nvSpPr>
        <dsp:cNvPr id="0" name=""/>
        <dsp:cNvSpPr/>
      </dsp:nvSpPr>
      <dsp:spPr>
        <a:xfrm>
          <a:off x="2275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Boas práticas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(p.e., Estratégia Regional de Controlo de EEI; 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-Restauro e conservação de habitats terrestres (</a:t>
          </a:r>
          <a:r>
            <a:rPr lang="pt-PT" sz="1200" b="1" i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laguna costeira – Fajã dos </a:t>
          </a:r>
          <a:r>
            <a:rPr lang="pt-PT" sz="1200" b="1" i="1" kern="1200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Cubres</a:t>
          </a: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)</a:t>
          </a:r>
          <a:endParaRPr lang="pt-PT" sz="1200" b="0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2275" y="2240136"/>
        <a:ext cx="2104502" cy="2104502"/>
      </dsp:txXfrm>
    </dsp:sp>
    <dsp:sp modelId="{3211D40C-DBF1-45BE-A4F5-1F11916E4790}">
      <dsp:nvSpPr>
        <dsp:cNvPr id="0" name=""/>
        <dsp:cNvSpPr/>
      </dsp:nvSpPr>
      <dsp:spPr>
        <a:xfrm>
          <a:off x="2107569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5FF49-8456-4365-82E6-70C986FE48D2}">
      <dsp:nvSpPr>
        <dsp:cNvPr id="0" name=""/>
        <dsp:cNvSpPr/>
      </dsp:nvSpPr>
      <dsp:spPr>
        <a:xfrm>
          <a:off x="2107569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3C3B-B2EA-4850-9444-3D5A38029333}">
      <dsp:nvSpPr>
        <dsp:cNvPr id="0" name=""/>
        <dsp:cNvSpPr/>
      </dsp:nvSpPr>
      <dsp:spPr>
        <a:xfrm>
          <a:off x="2107569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Demonstração e Inovação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(p.e., Recuperação de populações ameaçadas de fauna/flora endémica: </a:t>
          </a:r>
          <a:r>
            <a:rPr lang="pt-PT" sz="1200" b="0" i="1" u="none" kern="1200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Chaeophyllum</a:t>
          </a:r>
          <a:r>
            <a:rPr lang="pt-PT" sz="1200" b="0" i="1" u="none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pt-PT" sz="1200" b="0" i="1" u="none" kern="1200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azoricum</a:t>
          </a:r>
          <a:r>
            <a:rPr lang="pt-PT" sz="1200" b="0" i="1" u="none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, </a:t>
          </a:r>
          <a:r>
            <a:rPr lang="pt-PT" sz="1200" b="0" i="1" u="none" kern="1200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Scabiosa</a:t>
          </a:r>
          <a:r>
            <a:rPr lang="pt-PT" sz="1200" b="0" i="1" u="none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pt-PT" sz="1200" b="0" i="1" u="none" kern="1200" dirty="0" err="1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nitens</a:t>
          </a: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, etc.</a:t>
          </a:r>
        </a:p>
      </dsp:txBody>
      <dsp:txXfrm>
        <a:off x="2107569" y="2240136"/>
        <a:ext cx="2104502" cy="2104502"/>
      </dsp:txXfrm>
    </dsp:sp>
    <dsp:sp modelId="{14ADA89A-A149-4581-A2E4-6CDE24325B0B}">
      <dsp:nvSpPr>
        <dsp:cNvPr id="0" name=""/>
        <dsp:cNvSpPr/>
      </dsp:nvSpPr>
      <dsp:spPr>
        <a:xfrm>
          <a:off x="4212863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DACA-9595-4F40-8B3A-A587373DED1C}">
      <dsp:nvSpPr>
        <dsp:cNvPr id="0" name=""/>
        <dsp:cNvSpPr/>
      </dsp:nvSpPr>
      <dsp:spPr>
        <a:xfrm>
          <a:off x="4212863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DCB4-D900-4304-BA1D-36C844820C60}">
      <dsp:nvSpPr>
        <dsp:cNvPr id="0" name=""/>
        <dsp:cNvSpPr/>
      </dsp:nvSpPr>
      <dsp:spPr>
        <a:xfrm>
          <a:off x="4212863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Capacitação</a:t>
          </a:r>
          <a:b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Governança</a:t>
          </a:r>
          <a:b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Envolvimento de parceiros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Gabinetes de apoio para mobilização de fundos complementares</a:t>
          </a:r>
          <a:endParaRPr lang="pt-PT" sz="1300" b="1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4212863" y="2240136"/>
        <a:ext cx="2104502" cy="2104502"/>
      </dsp:txXfrm>
    </dsp:sp>
    <dsp:sp modelId="{5D65FFF0-B3C6-4D7D-A51B-FC7F35278247}">
      <dsp:nvSpPr>
        <dsp:cNvPr id="0" name=""/>
        <dsp:cNvSpPr/>
      </dsp:nvSpPr>
      <dsp:spPr>
        <a:xfrm>
          <a:off x="6318157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805C-963F-4362-B857-4318F1D99AF9}">
      <dsp:nvSpPr>
        <dsp:cNvPr id="0" name=""/>
        <dsp:cNvSpPr/>
      </dsp:nvSpPr>
      <dsp:spPr>
        <a:xfrm>
          <a:off x="6318157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26180-5D37-4804-9446-3FEF9438A05A}">
      <dsp:nvSpPr>
        <dsp:cNvPr id="0" name=""/>
        <dsp:cNvSpPr/>
      </dsp:nvSpPr>
      <dsp:spPr>
        <a:xfrm>
          <a:off x="6318157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Replicabilidade e Transferibilidade do projeto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(ação piloto com La Palma e transferência de conhecimentos para outras regiões da Macaronésia)</a:t>
          </a:r>
          <a:endParaRPr lang="pt-PT" sz="1200" b="0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6318157" y="2240136"/>
        <a:ext cx="2104502" cy="210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60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69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39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3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803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741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74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515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520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796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40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812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06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63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28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1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57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20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05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52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voportal.uac.pt/pt-pt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5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aram.azores.gov.pt/reservas-biosfera/ilha-SJorge/Fajas/Faja-da-Caldeira-de-Santo-Cristo-SJ/galeria/imagen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5" y="0"/>
            <a:ext cx="9158288" cy="56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36512" y="548680"/>
            <a:ext cx="5867885" cy="1618706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962739"/>
            <a:ext cx="7010798" cy="1060631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Estratégia de Valorização </a:t>
            </a:r>
            <a:b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 Biodiversidade dos Açores</a:t>
            </a:r>
            <a:r>
              <a:rPr lang="pt-PT" sz="3200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pt-PT" sz="2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Contributo do Programa LIFE</a:t>
            </a:r>
            <a:endParaRPr lang="pt-PT" sz="14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85" y="5811644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3" y="5981589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71" y="5811644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17" y="5883652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 tooltip="Início"/>
              </a:rPr>
              <a:t>  </a:t>
            </a:r>
            <a:r>
              <a:rPr kumimoji="0" lang="pt-PT" altLang="pt-PT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smtClean="0">
                <a:ln>
                  <a:noFill/>
                </a:ln>
                <a:solidFill>
                  <a:srgbClr val="404A54"/>
                </a:solidFill>
                <a:effectLst/>
                <a:latin typeface="Open Sans"/>
                <a:cs typeface="Arial" pitchFamily="34" charset="0"/>
                <a:hlinkClick r:id="rId8" tooltip="Início"/>
              </a:rPr>
              <a:t>Universidade dos Açores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  </a:t>
            </a: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rgbClr val="35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27259" y="5262875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http://siaram.azores.gov.pt</a:t>
            </a:r>
            <a:r>
              <a:rPr lang="pt-PT" sz="11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76" y="5661248"/>
            <a:ext cx="1679808" cy="1186994"/>
          </a:xfrm>
          <a:prstGeom prst="rect">
            <a:avLst/>
          </a:prstGeom>
        </p:spPr>
      </p:pic>
      <p:pic>
        <p:nvPicPr>
          <p:cNvPr id="15" name="Picture 3" descr="logo LIFE VIDALIA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839797"/>
            <a:ext cx="496517" cy="685547"/>
          </a:xfrm>
          <a:prstGeom prst="rect">
            <a:avLst/>
          </a:prstGeom>
        </p:spPr>
      </p:pic>
      <p:cxnSp>
        <p:nvCxnSpPr>
          <p:cNvPr id="5" name="Conexão recta 4"/>
          <p:cNvCxnSpPr/>
          <p:nvPr/>
        </p:nvCxnSpPr>
        <p:spPr>
          <a:xfrm>
            <a:off x="259" y="5661248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IP AZORES NATURA – Proteção ativa e gestão integrada da Rede Natura 2000 nos Açores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IPE/PT/000010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27870291"/>
              </p:ext>
            </p:extLst>
          </p:nvPr>
        </p:nvGraphicFramePr>
        <p:xfrm>
          <a:off x="395536" y="1685032"/>
          <a:ext cx="842493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395536" y="1090224"/>
            <a:ext cx="8553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8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IP AZORES NATURA – Proteção ativa e gestão integrada da Rede Natura 2000 nos Açores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IPE/PT/000010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74438" y="1098024"/>
            <a:ext cx="855366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resultados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esperados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Implementação do PAF para a RN2000 nos Açores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resultando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na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13 habitats e 24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abrigo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2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Diretivas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(Aves e Habitats),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incluindo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(terrestre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marinha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conhecimento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distribuição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ecologia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problemas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ameaças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 e habitats (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p.e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 o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morcego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endémico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– </a:t>
            </a:r>
            <a:r>
              <a:rPr lang="fr-BE" altLang="en-US" sz="14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Nyctalus</a:t>
            </a:r>
            <a:r>
              <a:rPr lang="fr-BE" alt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azoreum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fr-BE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Aumento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pública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dentro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RN2000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96,13ha, para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restauro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recuperação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habitats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protegidos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fr-BE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Redução/controle e sensibilização de espécies exóticas invasoras e espécies não-indígenas marinhas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Atualização de informação sobre espécies marinhas e designação de novos sítios marinhos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Designação de novos SIC’s;</a:t>
            </a:r>
          </a:p>
        </p:txBody>
      </p:sp>
    </p:spTree>
    <p:extLst>
      <p:ext uri="{BB962C8B-B14F-4D97-AF65-F5344CB8AC3E}">
        <p14:creationId xmlns:p14="http://schemas.microsoft.com/office/powerpoint/2010/main" val="239971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VIDALIA – Valorização e Inovação Dirigidos à </a:t>
            </a:r>
            <a:r>
              <a:rPr lang="pt-PT" sz="1800" b="1" dirty="0" err="1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Azorina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e Lotus nas Ilhas Açorianas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NAT/PT/000510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35496" y="1844824"/>
            <a:ext cx="1968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Total: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1 757 577€</a:t>
            </a:r>
            <a:endParaRPr lang="en-US" alt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6592" y="2598003"/>
            <a:ext cx="2579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Co-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(UE):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1 318 182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€ (</a:t>
            </a:r>
            <a:r>
              <a:rPr lang="fr-BE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75%)</a:t>
            </a:r>
            <a:endParaRPr lang="en-US" alt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00954" y="3534107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Coordenador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endParaRPr lang="en-US" altLang="en-US" sz="1600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95202" y="4781470"/>
            <a:ext cx="6801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Associados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Natureza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- AZORINA </a:t>
            </a: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75511" y="1052736"/>
            <a:ext cx="376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Duração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5</a:t>
            </a:r>
            <a:r>
              <a:rPr lang="fr-BE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anos</a:t>
            </a:r>
            <a:r>
              <a:rPr lang="fr-BE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(01/07/2018 a 30/06/2023)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http://siaram.azores.gov.pt/flora/flora-vascular/vidalia/imagens/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92" y="1203321"/>
            <a:ext cx="5289631" cy="35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5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VIDALIA – Valorização e Inovação Dirigidos à </a:t>
            </a:r>
            <a:r>
              <a:rPr lang="pt-PT" sz="1800" b="1" dirty="0" err="1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Azorina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e Lotus nas Ilhas Açorianas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NAT/PT/000510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374438" y="1196752"/>
            <a:ext cx="8553662" cy="38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Âmbito</a:t>
            </a:r>
            <a:endParaRPr lang="fr-BE" altLang="en-US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Alvo: duas espécies de flora endémica protegidas pelo Anexo B-II</a:t>
            </a:r>
            <a:br>
              <a:rPr lang="pt-BR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pt-BR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da Diretiva Habitats e prioritárias para a conservação: </a:t>
            </a:r>
            <a:endParaRPr lang="pt-BR" alt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en-US" sz="16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Azorina </a:t>
            </a:r>
            <a:r>
              <a:rPr lang="pt-BR" altLang="en-US" sz="16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vidalii </a:t>
            </a:r>
            <a:r>
              <a:rPr lang="pt-BR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(Desfavorável - Inadequado (U1); EN);  e </a:t>
            </a:r>
            <a:r>
              <a:rPr lang="pt-BR" altLang="en-US" sz="16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Lotus azoricus </a:t>
            </a:r>
            <a:r>
              <a:rPr lang="pt-BR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(Desfavorável - Mau (U2</a:t>
            </a:r>
            <a:r>
              <a:rPr lang="pt-BR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))</a:t>
            </a:r>
          </a:p>
          <a:p>
            <a:pPr lvl="1" indent="0" algn="just">
              <a:lnSpc>
                <a:spcPct val="150000"/>
              </a:lnSpc>
              <a:defRPr/>
            </a:pPr>
            <a:endParaRPr lang="pt-BR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Como objetivo principal, o projeto visa intervir </a:t>
            </a:r>
            <a:r>
              <a:rPr lang="pt-PT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em 3 ilhas onde </a:t>
            </a: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estas espécies ocorrem</a:t>
            </a:r>
            <a:r>
              <a:rPr lang="pt-PT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de </a:t>
            </a: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modo a melhorar o seu estado de conservação, de “Desfavorável” para uma condição “Favorável.</a:t>
            </a:r>
            <a:endParaRPr 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altLang="en-US" sz="105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http://siaram.azores.gov.pt/flora/flora-vascular/vidalia/imagens/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080647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lotus azoricusÂ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18" y="4758439"/>
            <a:ext cx="2842182" cy="21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3230093" y="4981380"/>
            <a:ext cx="1269899" cy="6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200" b="1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Azorina</a:t>
            </a:r>
            <a:r>
              <a:rPr lang="fr-BE" altLang="en-US" sz="12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200" b="1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vidalii</a:t>
            </a:r>
            <a:r>
              <a:rPr lang="fr-BE" altLang="en-US" sz="12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fr-BE" altLang="en-US" sz="12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lang="fr-BE" altLang="en-US" sz="1200" b="1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vidália</a:t>
            </a:r>
            <a:r>
              <a:rPr lang="fr-BE" altLang="en-US" sz="12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lang="en-US" altLang="en-US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4942382" y="5847402"/>
            <a:ext cx="1213794" cy="33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2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Lotus </a:t>
            </a:r>
            <a:r>
              <a:rPr lang="fr-BE" altLang="en-US" sz="1200" b="1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azoricus</a:t>
            </a:r>
            <a:endParaRPr lang="en-US" altLang="en-US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1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VIDALIA – Valorização e Inovação Dirigidos à </a:t>
            </a:r>
            <a:r>
              <a:rPr lang="pt-PT" sz="1800" b="1" dirty="0" err="1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Azorina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e Lotus nas Ilhas Açorianas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NAT/PT/000510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75039" y="1008324"/>
            <a:ext cx="2225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6" name="Marcador de Posição de Conteúdo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89" y="1484784"/>
            <a:ext cx="7208413" cy="51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VIDALIA – Valorização e Inovação Dirigidos à </a:t>
            </a:r>
            <a:r>
              <a:rPr lang="pt-PT" sz="1800" b="1" dirty="0" err="1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Azorina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e Lotus nas Ilhas Açorianas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NAT/PT/000510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75039" y="1008324"/>
            <a:ext cx="2225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Marcador de Posição de Conteúdo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33549"/>
            <a:ext cx="7523972" cy="53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VIDALIA – Valorização e Inovação Dirigidos à </a:t>
            </a:r>
            <a:r>
              <a:rPr lang="pt-PT" sz="1800" b="1" dirty="0" err="1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Azorina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e Lotus nas Ilhas Açorianas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NAT/PT/000510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75039" y="1008324"/>
            <a:ext cx="2225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Marcador de Posição de Conteúdo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2" y="1562322"/>
            <a:ext cx="7388844" cy="52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9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VIDALIA – Valorização e Inovação Dirigidos à </a:t>
            </a:r>
            <a:r>
              <a:rPr lang="pt-PT" sz="1800" b="1" dirty="0" err="1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Azorina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e Lotus nas Ilhas Açorianas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NAT/PT/000510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374438" y="1196752"/>
            <a:ext cx="8553662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Impactos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Melhorar </a:t>
            </a:r>
            <a:r>
              <a:rPr lang="pt-BR" altLang="en-US" sz="14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o status de conservação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nas ilhas alvo (para Favorável em 100%  das populações conhecidas: 16 de </a:t>
            </a:r>
            <a:r>
              <a:rPr lang="pt-BR" altLang="en-US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Azorina vidalii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4 de </a:t>
            </a:r>
            <a:r>
              <a:rPr lang="pt-BR" altLang="en-US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Lotus azoricus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Reforço de 20 populações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: 13349 indivíduos de </a:t>
            </a:r>
            <a:r>
              <a:rPr lang="pt-BR" altLang="en-US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Azorina vidalii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3638 indivíduos de </a:t>
            </a:r>
            <a:r>
              <a:rPr lang="pt-BR" altLang="en-US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Lotus azoricus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(232% e 434%, comparativamente aos níveis atuais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Melhorar o habitat circundante para criar condições de expansão em 95,80 ha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/>
            </a:r>
            <a:b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(através da plantação de flora nativa e redução das ameaças de EEI);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Reforço do conhecimento técnico: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Protocolo de propagação melhorado para Lotus azoricus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Novos métodos de controlo de roedores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Desenvolvimento das melhores técnicas de controlo para </a:t>
            </a:r>
            <a:b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8 espécies de flora do Top 100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Macaronésia.</a:t>
            </a: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Aumentar a capacidade para futuras necessidades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(alargamento do viveiro de plantas; contratação e formação de pessoal);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Aumentar a sensibilização e mudanças de atitude em diversas audiências alvo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(p.e. escolas e parceiros importantes como ONGs, agentes de turismo e organizações do terceiro setor),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assegurando o seu envolvimento ativo em conservação concreta.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altLang="en-US" sz="10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24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26890" r="50825" b="8402"/>
          <a:stretch/>
        </p:blipFill>
        <p:spPr>
          <a:xfrm>
            <a:off x="171794" y="5311688"/>
            <a:ext cx="842548" cy="1474460"/>
          </a:xfrm>
          <a:prstGeom prst="rect">
            <a:avLst/>
          </a:prstGeom>
        </p:spPr>
      </p:pic>
      <p:pic>
        <p:nvPicPr>
          <p:cNvPr id="14338" name="Picture 2" descr="Resultado de imagem para tarphius florens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2" y="1546312"/>
            <a:ext cx="1466737" cy="17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2" y="-87932"/>
            <a:ext cx="4877329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20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Estratégia da Direção Regional do Ambiente: </a:t>
            </a:r>
            <a:r>
              <a:rPr lang="pt-PT" sz="2000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contributo do Programa LIFE</a:t>
            </a:r>
            <a:endParaRPr lang="pt-PT" sz="11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374438" y="1196752"/>
            <a:ext cx="855366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Projeto tradicional submetido e em fase de avaliação</a:t>
            </a:r>
            <a:r>
              <a:rPr lang="pt-BR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LIFE BEETLES – Bringing Environmental and Ecological Threats Lower To Endangered Species </a:t>
            </a:r>
            <a:r>
              <a:rPr lang="pt-BR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(LIFE18 NAT/PT/000864)</a:t>
            </a:r>
          </a:p>
          <a:p>
            <a:pPr marL="148590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pt-BR" altLang="en-US" sz="1400" u="sng" dirty="0">
                <a:latin typeface="Century Gothic" panose="020B0502020202020204" pitchFamily="34" charset="0"/>
                <a:cs typeface="Calibri" panose="020F0502020204030204" pitchFamily="34" charset="0"/>
              </a:rPr>
              <a:t>principal objetivo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deste projeto é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melhorar o tamanho das populações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área de distribuição e estado de conservação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das populações selvagens de </a:t>
            </a:r>
            <a:r>
              <a:rPr lang="pt-BR" altLang="en-US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Tarphius floresensis, Pseudanchomenus aptinoides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 </a:t>
            </a:r>
            <a:r>
              <a:rPr lang="pt-BR" altLang="en-US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Trechus terrabravensis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que estão </a:t>
            </a:r>
            <a:r>
              <a:rPr lang="pt-BR" altLang="en-US" sz="1400" u="sng" dirty="0">
                <a:latin typeface="Century Gothic" panose="020B0502020202020204" pitchFamily="34" charset="0"/>
                <a:cs typeface="Calibri" panose="020F0502020204030204" pitchFamily="34" charset="0"/>
              </a:rPr>
              <a:t>Criticamente Ameaçados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devido à perda do habitat, quantitativa e qualitativamente, resultado do uso da terra e de Espécies Exóticas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Invasoras.</a:t>
            </a:r>
          </a:p>
          <a:p>
            <a:pPr marL="148590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O projeto será executado em </a:t>
            </a: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3 ilhas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: Terceira, Pico e Flores, em que a </a:t>
            </a:r>
            <a:r>
              <a:rPr lang="pt-BR" altLang="en-US" sz="14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Direção Regional do Ambiente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é o beneficiário coordenador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a AZORINA o beneficiário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associado´;</a:t>
            </a:r>
          </a:p>
          <a:p>
            <a:pPr marL="148590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Duração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 </a:t>
            </a:r>
            <a:r>
              <a:rPr lang="pt-BR" altLang="en-US" sz="14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5 anos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(01/08/2019 –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31/07/2024);</a:t>
            </a:r>
          </a:p>
          <a:p>
            <a:pPr marL="148590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1400" u="sng" dirty="0"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pt-BR" altLang="en-US" sz="14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rçamento </a:t>
            </a:r>
            <a:r>
              <a:rPr lang="pt-BR" altLang="en-US" sz="1400" u="sng" dirty="0">
                <a:latin typeface="Century Gothic" panose="020B0502020202020204" pitchFamily="34" charset="0"/>
                <a:cs typeface="Calibri" panose="020F0502020204030204" pitchFamily="34" charset="0"/>
              </a:rPr>
              <a:t>total 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 cerca de </a:t>
            </a:r>
            <a:r>
              <a:rPr lang="pt-BR" altLang="en-US" sz="14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1 775 374€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em que a contribuição da EU é de 976 456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€ (</a:t>
            </a:r>
            <a:r>
              <a:rPr lang="pt-BR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55%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).</a:t>
            </a: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altLang="en-US" sz="10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22268" r="50825" b="8402"/>
          <a:stretch/>
        </p:blipFill>
        <p:spPr>
          <a:xfrm>
            <a:off x="118301" y="3295464"/>
            <a:ext cx="116492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2" y="-87932"/>
            <a:ext cx="4877329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20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Estratégia da Direção Regional do Ambiente: </a:t>
            </a:r>
            <a:r>
              <a:rPr lang="pt-PT" sz="2000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contributo do Programa LIFE</a:t>
            </a:r>
            <a:endParaRPr lang="pt-PT" sz="11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374438" y="1196752"/>
            <a:ext cx="85536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en-US" sz="20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Projeto Integrado em Alterações Climáticas: </a:t>
            </a:r>
            <a:r>
              <a:rPr lang="pt-BR" altLang="en-US" sz="2000" b="1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em </a:t>
            </a:r>
            <a:r>
              <a:rPr lang="pt-BR" altLang="en-US" sz="2000" b="1" i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preparação</a:t>
            </a:r>
            <a:r>
              <a:rPr lang="pt-BR" altLang="en-US" sz="20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Implementação do Programa Regional para as Alterações Climáticas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Submissão da </a:t>
            </a:r>
            <a:r>
              <a:rPr lang="pt-BR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Concept Note </a:t>
            </a:r>
            <a:r>
              <a:rPr lang="pt-BR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em Setembro de 2019</a:t>
            </a:r>
            <a:endParaRPr lang="pt-BR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altLang="en-US" sz="105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9460" name="Picture 4" descr="http://siaram.azores.gov.pt/vegetacao/zonas-humidas/terceira-lagoa-negra/imagens/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" y="3503904"/>
            <a:ext cx="43429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siaram.azores.gov.pt/paisagem/Pico/galeria/imagens/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503905"/>
            <a:ext cx="4356992" cy="28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4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-32601" y="1124744"/>
            <a:ext cx="908651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LIFE é 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instrumento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UE que foi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criado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com 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específico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contribuir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execução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atualização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desenvolvimento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Políticas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Europeias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na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Climática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criado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1992.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atual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período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2014-2020 tem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€3.4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biliões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LIFE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contribui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desenvolvimento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sustentável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para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consecução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metas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Europeia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2020,  o 7.º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matéria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outras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planos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relevantes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UE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matéria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90082" y="-48509"/>
            <a:ext cx="8963835" cy="758166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32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Programa LIFE</a:t>
            </a:r>
            <a:endParaRPr lang="pt-PT" sz="16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3" y="5351249"/>
            <a:ext cx="2200777" cy="14621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45" y="5349855"/>
            <a:ext cx="2202877" cy="14635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55" y="5326754"/>
            <a:ext cx="2237648" cy="14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58" y="261165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31110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44" y="261165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90" y="333173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10" y="153774"/>
            <a:ext cx="1679808" cy="1186994"/>
          </a:xfrm>
          <a:prstGeom prst="rect">
            <a:avLst/>
          </a:prstGeom>
        </p:spPr>
      </p:pic>
      <p:pic>
        <p:nvPicPr>
          <p:cNvPr id="30" name="Picture 3" descr="logo LIFE VIDALI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26" y="332323"/>
            <a:ext cx="496517" cy="685547"/>
          </a:xfrm>
          <a:prstGeom prst="rect">
            <a:avLst/>
          </a:prstGeom>
        </p:spPr>
      </p:pic>
      <p:pic>
        <p:nvPicPr>
          <p:cNvPr id="20482" name="Picture 2" descr="http://siaram.azores.gov.pt/paisagem/SaoJorge/galeria/imagens/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491"/>
            <a:ext cx="9144000" cy="57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-11089" y="1903153"/>
            <a:ext cx="3286945" cy="517735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3" name="Título 1"/>
          <p:cNvSpPr>
            <a:spLocks noGrp="1"/>
          </p:cNvSpPr>
          <p:nvPr>
            <p:ph type="ctrTitle"/>
          </p:nvPr>
        </p:nvSpPr>
        <p:spPr>
          <a:xfrm>
            <a:off x="150912" y="1275115"/>
            <a:ext cx="7010798" cy="1060631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Obrigado pela atenção!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9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-32601" y="1124744"/>
            <a:ext cx="908651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sub-programa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tem 3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domínios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prioritários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eficiência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recursos</a:t>
            </a: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Natureza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biodiversidade</a:t>
            </a: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Governação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informação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matéria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 algn="just">
              <a:lnSpc>
                <a:spcPct val="150000"/>
              </a:lnSpc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b="1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sub-programa</a:t>
            </a:r>
            <a:r>
              <a:rPr lang="fr-BE" altLang="en-US" sz="18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climática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prevê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3 </a:t>
            </a:r>
            <a:r>
              <a:rPr lang="fr-BE" altLang="en-US" sz="18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domínios</a:t>
            </a:r>
            <a:r>
              <a:rPr lang="fr-BE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prioritários</a:t>
            </a:r>
            <a:r>
              <a:rPr lang="fr-BE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Mitigação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alterações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climáticas</a:t>
            </a: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Adaptação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às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alterações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climáticas</a:t>
            </a: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Governação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informação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matéria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clima</a:t>
            </a: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 algn="just">
              <a:lnSpc>
                <a:spcPct val="150000"/>
              </a:lnSpc>
            </a:pP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criou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nova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categoria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–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Integrados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para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operar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escala territorial grande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integrando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vários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quer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comunitários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quer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privados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fr-BE" altLang="en-US" sz="1800" b="1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90082" y="-48509"/>
            <a:ext cx="8963835" cy="758166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32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Programa LIFE</a:t>
            </a:r>
            <a:endParaRPr lang="pt-PT" sz="16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-32601" y="1124744"/>
            <a:ext cx="908651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b="1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ub-programa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tradicionais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(ex.: </a:t>
            </a:r>
            <a:r>
              <a:rPr lang="fr-BE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LIFE VIDALIA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LIFE BEETLES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Integrados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lang="fr-BE" altLang="en-US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LIFE IP AZORES NATURA </a:t>
            </a:r>
            <a:r>
              <a:rPr lang="fr-BE" altLang="en-US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1º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integrado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português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aprovado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 o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maior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natureza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alguma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vez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concebido</a:t>
            </a:r>
            <a:r>
              <a:rPr lang="fr-BE" altLang="en-US" sz="1400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para os Açores)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Preparatórios</a:t>
            </a:r>
            <a:endParaRPr lang="fr-BE" altLang="en-US" sz="1800" i="1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Assistência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Técnica</a:t>
            </a:r>
            <a:endParaRPr lang="fr-BE" altLang="en-US" sz="1800" i="1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b="1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Sub-programa</a:t>
            </a:r>
            <a:r>
              <a:rPr lang="fr-BE" altLang="en-US" sz="18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Climática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>
                <a:latin typeface="Century Gothic" panose="020B0502020202020204" pitchFamily="34" charset="0"/>
                <a:cs typeface="Calibri" panose="020F0502020204030204" pitchFamily="34" charset="0"/>
              </a:rPr>
              <a:t>tradicionais</a:t>
            </a:r>
            <a:r>
              <a:rPr lang="fr-BE" altLang="en-US" sz="1800" i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fr-BE" altLang="en-US" sz="1800" i="1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Integrados</a:t>
            </a:r>
            <a:endParaRPr lang="fr-BE" altLang="en-US" sz="1800" i="1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Assistência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Técnica</a:t>
            </a: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indent="0" algn="just">
              <a:lnSpc>
                <a:spcPct val="150000"/>
              </a:lnSpc>
            </a:pPr>
            <a:endParaRPr lang="fr-BE" altLang="en-US" sz="1400" i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BE" altLang="en-US" sz="1800" i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90082" y="-48509"/>
            <a:ext cx="8963835" cy="758166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32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Programa LIFE</a:t>
            </a:r>
            <a:endParaRPr lang="pt-PT" sz="16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iaram.azores.gov.pt/flora/flora-vascular/sanguinho/imagens/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" y="5556770"/>
            <a:ext cx="1937701" cy="12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iaram.azores.gov.pt/flora/briofitos/turfeira/galeria/imagens/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5" y="5557406"/>
            <a:ext cx="1946237" cy="13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iaram.azores.gov.pt/flora/flora-vascular/Myosotis-azorica/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57" y="5568540"/>
            <a:ext cx="1965099" cy="13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iaram.azores.gov.pt/flora/flora-vascular/ginjeira-brava/imagens/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89" y="5568542"/>
            <a:ext cx="1968475" cy="13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1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-32601" y="1052736"/>
            <a:ext cx="9086517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 </a:t>
            </a:r>
            <a:r>
              <a:rPr lang="fr-BE" altLang="en-US" sz="18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PAF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é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instrumento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estratégico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planeamento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plurianual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destinado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fornecer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uma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visão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global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medidas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necessárias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implantar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2000 e as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respetivas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infrastruturas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verdes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nível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UE.</a:t>
            </a:r>
          </a:p>
          <a:p>
            <a:pPr algn="just" eaLnBrk="1" hangingPunct="1">
              <a:lnSpc>
                <a:spcPct val="150000"/>
              </a:lnSpc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Especifica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as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necessidades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destas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medidas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estabelece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um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elo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ligação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entre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essas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necessidades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os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correspondentes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UE.</a:t>
            </a:r>
          </a:p>
          <a:p>
            <a:pPr algn="just" eaLnBrk="1" hangingPunct="1">
              <a:lnSpc>
                <a:spcPct val="150000"/>
              </a:lnSpc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acordo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com os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Diretiva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Habitats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que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estabelece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2000, as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medidas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identificar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no PAF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destinam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-se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essencialmente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garantir a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o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restabelecimento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dos habitats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naturais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importância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a UE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num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favorável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tendo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simultaneamente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conta as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exigências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económicas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sociais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culturais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bem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como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as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particularidades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regionais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locais</a:t>
            </a:r>
            <a:r>
              <a:rPr lang="fr-BE" altLang="en-US" sz="18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altLang="en-US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78804" y="-9939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24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Quadro de Ação Prioritária para a Rede Natura 2000 (PAF)</a:t>
            </a:r>
            <a:endParaRPr lang="pt-PT" sz="12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-32601" y="1052736"/>
            <a:ext cx="908651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Medidas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prioritárias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PAF para a RAA, no </a:t>
            </a:r>
            <a:r>
              <a:rPr lang="fr-BE" altLang="en-US" sz="1800" b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período</a:t>
            </a:r>
            <a:r>
              <a:rPr lang="fr-BE" altLang="en-US" sz="1800" b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2014-2020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Valorização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2000 e da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Áreas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Protegidas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Reforço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conhecimentim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biodiversidade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sua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monitorização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vigilância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Preservar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recuperar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património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natural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a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diversidade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biológica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Promoção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desenvolvimento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sustentável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território</a:t>
            </a:r>
            <a:r>
              <a:rPr lang="fr-BE" altLang="en-US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</a:pPr>
            <a:endParaRPr lang="fr-BE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fr-BE" altLang="en-US" sz="18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Nota: 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 novo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Quadro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Prioritária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a RN2000, no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âmbito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Quadro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Financeiro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Plurianual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o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período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2021-2027,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está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ser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i="1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preparado</a:t>
            </a:r>
            <a:r>
              <a:rPr lang="fr-BE" altLang="en-US" sz="1800" i="1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fr-BE" altLang="en-US" sz="1800" b="1" i="1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78804" y="-171400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20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Quadro de Ação Prioritária para a Rede Natura 2000 (PAF) - </a:t>
            </a:r>
            <a:r>
              <a:rPr lang="pt-PT" sz="2000" b="1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AÇORES</a:t>
            </a:r>
            <a:endParaRPr lang="pt-PT" sz="11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siaram.azores.gov.pt/paisagem/SaoMiguel/galeria/imagens/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5703"/>
            <a:ext cx="2160240" cy="14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iaram.azores.gov.pt/paisagem/Pico/galeria/imagens/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72" y="5386780"/>
            <a:ext cx="2158620" cy="14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iaram.azores.gov.pt/paisagem/Corvo/galeria/imagens/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05" y="5373216"/>
            <a:ext cx="2179035" cy="14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iaram.azores.gov.pt/paisagem/Graciosa/galeria/imagens/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85703"/>
            <a:ext cx="2160239" cy="14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91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IP AZORES NATURA – Proteção ativa e gestão integrada da Rede Natura 2000 nos Açores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IPE/PT/000010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35496" y="1844824"/>
            <a:ext cx="1968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Total: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19 087 522€</a:t>
            </a:r>
            <a:endParaRPr lang="en-US" alt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6592" y="2492896"/>
            <a:ext cx="2579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Co-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(UE):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11 452 513€ </a:t>
            </a:r>
            <a:r>
              <a:rPr lang="fr-BE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(60%) </a:t>
            </a: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00954" y="3894147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Coordenador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endParaRPr lang="en-US" altLang="en-US" sz="1600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95202" y="4781470"/>
            <a:ext cx="6801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Associados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Assuntos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Natureza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- AZORINA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Portuguesa para o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Estudo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Aves - SPEA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Fundación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Canaria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Reserva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Mundial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La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Biosfera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La Palma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75511" y="1052736"/>
            <a:ext cx="376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Duração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9 </a:t>
            </a:r>
            <a:r>
              <a:rPr lang="fr-BE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anos</a:t>
            </a:r>
            <a:r>
              <a:rPr lang="fr-BE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(01/01/2019 a 31/12/2027)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76545" y="3212976"/>
            <a:ext cx="2792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Cerca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12 M€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2" y="1272137"/>
            <a:ext cx="4454002" cy="29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IP AZORES NATURA – Proteção ativa e gestão integrada da Rede Natura 2000 nos Açores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IPE/PT/000010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5039" y="1008324"/>
            <a:ext cx="80922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[</a:t>
            </a:r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Todos </a:t>
            </a:r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os sítios da Rede Natura 2000 (23 ZEC; 15 ZPE; 3 SIC</a:t>
            </a:r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)]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" name="Picture 2" descr="C:\LIFE_IP_AZORES2015\Life\Apresentação_LIFE\Acores_tod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7" y="1734617"/>
            <a:ext cx="7183625" cy="5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22" y="1711853"/>
            <a:ext cx="3816424" cy="49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-44649"/>
            <a:ext cx="4844728" cy="102537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  <a:shade val="30000"/>
                  <a:satMod val="115000"/>
                  <a:alpha val="94000"/>
                </a:schemeClr>
              </a:gs>
              <a:gs pos="65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83000">
                <a:schemeClr val="accent6">
                  <a:shade val="100000"/>
                  <a:satMod val="115000"/>
                  <a:lumMod val="81000"/>
                  <a:lumOff val="19000"/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/>
          </p:nvPr>
        </p:nvSpPr>
        <p:spPr>
          <a:xfrm>
            <a:off x="-32601" y="-87932"/>
            <a:ext cx="4837448" cy="1029237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IP AZORES NATURA – Proteção ativa e gestão integrada da Rede Natura 2000 nos Açores (</a:t>
            </a:r>
            <a:r>
              <a:rPr lang="pt-PT" sz="18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LIFE 17 IPE/PT/000010</a:t>
            </a:r>
            <a:r>
              <a:rPr lang="pt-PT" sz="18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PT" sz="105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0" y="7999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8" y="177944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6" y="7999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02" y="80007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44008" y="-44649"/>
            <a:ext cx="200720" cy="1025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374438" y="1540237"/>
            <a:ext cx="8553662" cy="38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Implementação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Quadro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Prioritária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 (PAF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BE" alt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100% dos habitats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e,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pelo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menos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50%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descritas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desfavoráveis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no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último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relatório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submetido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à UE;</a:t>
            </a: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BE" alt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Mobilização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sítios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2000,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através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outros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disponíveis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altLang="en-US" sz="105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1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5339</TotalTime>
  <Words>1444</Words>
  <Application>Microsoft Office PowerPoint</Application>
  <PresentationFormat>Apresentação no Ecrã (4:3)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20</vt:i4>
      </vt:variant>
    </vt:vector>
  </HeadingPairs>
  <TitlesOfParts>
    <vt:vector size="32" baseType="lpstr">
      <vt:lpstr>ＭＳ Ｐゴシック</vt:lpstr>
      <vt:lpstr>Aller</vt:lpstr>
      <vt:lpstr>Aller Light</vt:lpstr>
      <vt:lpstr>Arial</vt:lpstr>
      <vt:lpstr>Calibri</vt:lpstr>
      <vt:lpstr>Calibri Light</vt:lpstr>
      <vt:lpstr>Century Gothic</vt:lpstr>
      <vt:lpstr>Open Sans</vt:lpstr>
      <vt:lpstr>Wingdings</vt:lpstr>
      <vt:lpstr>Wingdings 2</vt:lpstr>
      <vt:lpstr>HDOfficeLightV0</vt:lpstr>
      <vt:lpstr>Tema1</vt:lpstr>
      <vt:lpstr>Estratégia de Valorização  da Biodiversidade dos Açores: Contributo do Programa LIFE</vt:lpstr>
      <vt:lpstr>Programa LIFE</vt:lpstr>
      <vt:lpstr>Programa LIFE</vt:lpstr>
      <vt:lpstr>Programa LIFE</vt:lpstr>
      <vt:lpstr>Quadro de Ação Prioritária para a Rede Natura 2000 (PAF)</vt:lpstr>
      <vt:lpstr>Quadro de Ação Prioritária para a Rede Natura 2000 (PAF) - AÇORES</vt:lpstr>
      <vt:lpstr>LIFE IP AZORES NATURA – Proteção ativa e gestão integrada da Rede Natura 2000 nos Açores (LIFE 17 IPE/PT/000010)</vt:lpstr>
      <vt:lpstr>LIFE IP AZORES NATURA – Proteção ativa e gestão integrada da Rede Natura 2000 nos Açores (LIFE 17 IPE/PT/000010)</vt:lpstr>
      <vt:lpstr>LIFE IP AZORES NATURA – Proteção ativa e gestão integrada da Rede Natura 2000 nos Açores (LIFE 17 IPE/PT/000010)</vt:lpstr>
      <vt:lpstr>LIFE IP AZORES NATURA – Proteção ativa e gestão integrada da Rede Natura 2000 nos Açores (LIFE 17 IPE/PT/000010)</vt:lpstr>
      <vt:lpstr>LIFE IP AZORES NATURA – Proteção ativa e gestão integrada da Rede Natura 2000 nos Açores (LIFE 17 IPE/PT/000010)</vt:lpstr>
      <vt:lpstr>LIFE VIDALIA – Valorização e Inovação Dirigidos à Azorina e Lotus nas Ilhas Açorianas (LIFE 17 NAT/PT/000510)</vt:lpstr>
      <vt:lpstr>LIFE VIDALIA – Valorização e Inovação Dirigidos à Azorina e Lotus nas Ilhas Açorianas (LIFE 17 NAT/PT/000510)</vt:lpstr>
      <vt:lpstr>LIFE VIDALIA – Valorização e Inovação Dirigidos à Azorina e Lotus nas Ilhas Açorianas (LIFE 17 NAT/PT/000510)</vt:lpstr>
      <vt:lpstr>LIFE VIDALIA – Valorização e Inovação Dirigidos à Azorina e Lotus nas Ilhas Açorianas (LIFE 17 NAT/PT/000510)</vt:lpstr>
      <vt:lpstr>LIFE VIDALIA – Valorização e Inovação Dirigidos à Azorina e Lotus nas Ilhas Açorianas (LIFE 17 NAT/PT/000510)</vt:lpstr>
      <vt:lpstr>LIFE VIDALIA – Valorização e Inovação Dirigidos à Azorina e Lotus nas Ilhas Açorianas (LIFE 17 NAT/PT/000510)</vt:lpstr>
      <vt:lpstr>Estratégia da Direção Regional do Ambiente: contributo do Programa LIFE</vt:lpstr>
      <vt:lpstr>Estratégia da Direção Regional do Ambiente: contributo do Programa LIFE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C. Pereira</cp:lastModifiedBy>
  <cp:revision>242</cp:revision>
  <dcterms:created xsi:type="dcterms:W3CDTF">2016-04-06T10:33:31Z</dcterms:created>
  <dcterms:modified xsi:type="dcterms:W3CDTF">2019-10-09T09:55:58Z</dcterms:modified>
</cp:coreProperties>
</file>