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0" r:id="rId2"/>
  </p:sldMasterIdLst>
  <p:notesMasterIdLst>
    <p:notesMasterId r:id="rId15"/>
  </p:notesMasterIdLst>
  <p:sldIdLst>
    <p:sldId id="315" r:id="rId3"/>
    <p:sldId id="316" r:id="rId4"/>
    <p:sldId id="325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6" r:id="rId13"/>
    <p:sldId id="32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E7D8"/>
    <a:srgbClr val="195457"/>
    <a:srgbClr val="1C3E48"/>
    <a:srgbClr val="AFE3D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21" autoAdjust="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v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CED-4C84-B35E-C9A9D14BBF9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ACED-4C84-B35E-C9A9D14BBF93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ACED-4C84-B35E-C9A9D14BBF93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ACED-4C84-B35E-C9A9D14BBF93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ACED-4C84-B35E-C9A9D14BBF9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ACED-4C84-B35E-C9A9D14BBF9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ACED-4C84-B35E-C9A9D14BBF9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ACED-4C84-B35E-C9A9D14BBF9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ACED-4C84-B35E-C9A9D14BBF9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ACED-4C84-B35E-C9A9D14BBF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Folha1!$A$2:$A$6</c:f>
              <c:strCache>
                <c:ptCount val="5"/>
                <c:pt idx="0">
                  <c:v>DRA</c:v>
                </c:pt>
                <c:pt idx="1">
                  <c:v>AZORINA</c:v>
                </c:pt>
                <c:pt idx="2">
                  <c:v>SPEA</c:v>
                </c:pt>
                <c:pt idx="3">
                  <c:v>DRAM</c:v>
                </c:pt>
                <c:pt idx="4">
                  <c:v>LA PALMA</c:v>
                </c:pt>
              </c:strCache>
            </c:strRef>
          </c:cat>
          <c:val>
            <c:numRef>
              <c:f>Folha1!$B$2:$B$6</c:f>
              <c:numCache>
                <c:formatCode>General</c:formatCode>
                <c:ptCount val="5"/>
                <c:pt idx="0">
                  <c:v>5520828</c:v>
                </c:pt>
                <c:pt idx="1">
                  <c:v>4598769</c:v>
                </c:pt>
                <c:pt idx="2">
                  <c:v>4026854</c:v>
                </c:pt>
                <c:pt idx="3">
                  <c:v>4382983</c:v>
                </c:pt>
                <c:pt idx="4">
                  <c:v>558088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CED-4C84-B35E-C9A9D14BBF93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jpg"/><Relationship Id="rId4" Type="http://schemas.openxmlformats.org/officeDocument/2006/relationships/image" Target="../media/image20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jpg"/><Relationship Id="rId4" Type="http://schemas.openxmlformats.org/officeDocument/2006/relationships/image" Target="../media/image2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B6339F-163A-4113-B1F6-2D6868635880}" type="doc">
      <dgm:prSet loTypeId="urn:microsoft.com/office/officeart/2008/layout/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A1B7892E-29DD-4907-AD01-8662A7C42570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AFE3D0"/>
          </a:solidFill>
        </a:ln>
      </dgm:spPr>
      <dgm:t>
        <a:bodyPr/>
        <a:lstStyle/>
        <a:p>
          <a:pPr algn="l">
            <a:lnSpc>
              <a:spcPct val="120000"/>
            </a:lnSpc>
          </a:pPr>
          <a:r>
            <a:rPr lang="pt-PT" sz="1300" b="1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Boas Práticas</a:t>
          </a:r>
        </a:p>
        <a:p>
          <a:r>
            <a:rPr lang="pt-PT" sz="1200" b="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(</a:t>
          </a:r>
          <a:r>
            <a:rPr lang="pt-BR" sz="1200" b="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p.e., Estratégia Regional de Controlo de EEI; Estratégia Regional de prevenção e controle de EEI marinhas;</a:t>
          </a:r>
        </a:p>
        <a:p>
          <a:pPr algn="l">
            <a:lnSpc>
              <a:spcPct val="120000"/>
            </a:lnSpc>
          </a:pPr>
          <a:r>
            <a:rPr lang="pt-BR" sz="1200" b="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Restauro e conservação de habitats terrestres; Conservação de tartarugas marinhas)</a:t>
          </a:r>
          <a:endParaRPr lang="pt-PT" sz="1200" b="0" dirty="0" smtClean="0">
            <a:solidFill>
              <a:schemeClr val="tx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  <a:p>
          <a:pPr algn="l">
            <a:lnSpc>
              <a:spcPct val="120000"/>
            </a:lnSpc>
          </a:pPr>
          <a:endParaRPr lang="pt-PT" sz="1200" b="0" dirty="0">
            <a:solidFill>
              <a:schemeClr val="tx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</dgm:t>
    </dgm:pt>
    <dgm:pt modelId="{183822CA-969C-4191-BF1A-B088C47B892B}" type="parTrans" cxnId="{E6C19A5F-4F48-42D4-AA2F-DB6FDEB44951}">
      <dgm:prSet/>
      <dgm:spPr/>
      <dgm:t>
        <a:bodyPr/>
        <a:lstStyle/>
        <a:p>
          <a:endParaRPr lang="pt-PT"/>
        </a:p>
      </dgm:t>
    </dgm:pt>
    <dgm:pt modelId="{FCB64024-226D-4911-9678-9CCF2A158827}" type="sibTrans" cxnId="{E6C19A5F-4F48-42D4-AA2F-DB6FDEB44951}">
      <dgm:prSet/>
      <dgm:spPr/>
      <dgm:t>
        <a:bodyPr/>
        <a:lstStyle/>
        <a:p>
          <a:endParaRPr lang="pt-PT"/>
        </a:p>
      </dgm:t>
    </dgm:pt>
    <dgm:pt modelId="{42E43E59-0F6F-438F-9DA1-4D3017FB2279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AFE3D0"/>
          </a:solidFill>
        </a:ln>
      </dgm:spPr>
      <dgm:t>
        <a:bodyPr/>
        <a:lstStyle/>
        <a:p>
          <a:pPr algn="l">
            <a:lnSpc>
              <a:spcPct val="120000"/>
            </a:lnSpc>
          </a:pPr>
          <a:r>
            <a:rPr lang="pt-PT" sz="1300" b="1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Demonstração e Inovação</a:t>
          </a:r>
        </a:p>
        <a:p>
          <a:r>
            <a:rPr lang="pt-PT" sz="1200" b="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(</a:t>
          </a:r>
          <a:r>
            <a:rPr lang="pt-BR" sz="1200" b="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p.e., Recuperação de populações ameaçadas de fauna/flora endémica; Piloto no Corvo para deteção precoce e controlo imediato de novas EEI)</a:t>
          </a:r>
          <a:endParaRPr lang="pt-PT" sz="1200" b="0" dirty="0" smtClean="0">
            <a:solidFill>
              <a:schemeClr val="tx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  <a:p>
          <a:pPr algn="l">
            <a:lnSpc>
              <a:spcPct val="120000"/>
            </a:lnSpc>
          </a:pPr>
          <a:endParaRPr lang="pt-PT" sz="1200" b="0" dirty="0" smtClean="0">
            <a:solidFill>
              <a:schemeClr val="tx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</dgm:t>
    </dgm:pt>
    <dgm:pt modelId="{F28FC618-BF4C-49C0-8484-84DD7A0E8446}" type="parTrans" cxnId="{7714F640-C59B-422A-9D43-0D0D0E24E750}">
      <dgm:prSet/>
      <dgm:spPr/>
      <dgm:t>
        <a:bodyPr/>
        <a:lstStyle/>
        <a:p>
          <a:endParaRPr lang="pt-PT"/>
        </a:p>
      </dgm:t>
    </dgm:pt>
    <dgm:pt modelId="{217C823C-0477-443E-9CFA-7640F8883B48}" type="sibTrans" cxnId="{7714F640-C59B-422A-9D43-0D0D0E24E750}">
      <dgm:prSet/>
      <dgm:spPr/>
      <dgm:t>
        <a:bodyPr/>
        <a:lstStyle/>
        <a:p>
          <a:endParaRPr lang="pt-PT"/>
        </a:p>
      </dgm:t>
    </dgm:pt>
    <dgm:pt modelId="{8D346996-05B0-4DF5-98BD-26D08854889A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AFE3D0"/>
          </a:solidFill>
        </a:ln>
      </dgm:spPr>
      <dgm:t>
        <a:bodyPr/>
        <a:lstStyle/>
        <a:p>
          <a:r>
            <a:rPr lang="pt-PT" sz="1300" b="1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- Capacitação</a:t>
          </a:r>
        </a:p>
        <a:p>
          <a:r>
            <a:rPr lang="pt-PT" sz="1300" b="1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- Governança</a:t>
          </a:r>
        </a:p>
        <a:p>
          <a:r>
            <a:rPr lang="pt-BR" sz="1300" b="1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- Envolvimento de parceiros</a:t>
          </a:r>
        </a:p>
        <a:p>
          <a:endParaRPr lang="pt-BR" sz="1300" b="1" dirty="0" smtClean="0">
            <a:solidFill>
              <a:schemeClr val="tx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  <a:p>
          <a:r>
            <a:rPr lang="pt-BR" sz="1300" b="1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- Gabinetes de apoio para mobilização de fundos complementares</a:t>
          </a:r>
          <a:r>
            <a:rPr lang="pt-PT" sz="1300" b="1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;</a:t>
          </a:r>
          <a:endParaRPr lang="pt-PT" sz="1300" b="1" dirty="0">
            <a:solidFill>
              <a:schemeClr val="tx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</dgm:t>
    </dgm:pt>
    <dgm:pt modelId="{7765F299-D10A-4B68-A279-AD836CC0005A}" type="parTrans" cxnId="{2041D559-FF24-468B-A6BD-BA72B69DCC53}">
      <dgm:prSet/>
      <dgm:spPr/>
      <dgm:t>
        <a:bodyPr/>
        <a:lstStyle/>
        <a:p>
          <a:endParaRPr lang="pt-PT"/>
        </a:p>
      </dgm:t>
    </dgm:pt>
    <dgm:pt modelId="{4BB82582-F4F0-4864-B034-2CA55DF2FC66}" type="sibTrans" cxnId="{2041D559-FF24-468B-A6BD-BA72B69DCC53}">
      <dgm:prSet/>
      <dgm:spPr/>
      <dgm:t>
        <a:bodyPr/>
        <a:lstStyle/>
        <a:p>
          <a:endParaRPr lang="pt-PT"/>
        </a:p>
      </dgm:t>
    </dgm:pt>
    <dgm:pt modelId="{3665ACD9-4A95-4952-8120-203268C1ACA3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AFE3D0"/>
          </a:solidFill>
        </a:ln>
      </dgm:spPr>
      <dgm:t>
        <a:bodyPr/>
        <a:lstStyle/>
        <a:p>
          <a:r>
            <a:rPr lang="pt-BR" sz="1300" b="1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Replicabilidade e Transferibilidade do projeto</a:t>
          </a:r>
        </a:p>
        <a:p>
          <a:pPr algn="l">
            <a:lnSpc>
              <a:spcPct val="120000"/>
            </a:lnSpc>
          </a:pPr>
          <a:r>
            <a:rPr lang="pt-BR" sz="1200" b="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(ação piloto com La Palma e transferência de conhecimentos para outras regiões da Macaronésia)</a:t>
          </a:r>
          <a:endParaRPr lang="pt-PT" sz="1200" b="0" dirty="0" smtClean="0">
            <a:solidFill>
              <a:schemeClr val="tx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  <a:p>
          <a:pPr algn="l">
            <a:lnSpc>
              <a:spcPct val="120000"/>
            </a:lnSpc>
          </a:pPr>
          <a:endParaRPr lang="pt-PT" sz="1200" b="0" dirty="0">
            <a:solidFill>
              <a:schemeClr val="tx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</dgm:t>
    </dgm:pt>
    <dgm:pt modelId="{4E71A128-D815-4266-BE0D-26F31ADE217A}" type="sibTrans" cxnId="{9D4E7EDC-726F-426A-B548-BA0CF30A7B34}">
      <dgm:prSet/>
      <dgm:spPr/>
      <dgm:t>
        <a:bodyPr/>
        <a:lstStyle/>
        <a:p>
          <a:endParaRPr lang="pt-PT"/>
        </a:p>
      </dgm:t>
    </dgm:pt>
    <dgm:pt modelId="{BB98C5D9-3C91-4614-9057-52813FDC46D7}" type="parTrans" cxnId="{9D4E7EDC-726F-426A-B548-BA0CF30A7B34}">
      <dgm:prSet/>
      <dgm:spPr/>
      <dgm:t>
        <a:bodyPr/>
        <a:lstStyle/>
        <a:p>
          <a:endParaRPr lang="pt-PT"/>
        </a:p>
      </dgm:t>
    </dgm:pt>
    <dgm:pt modelId="{EE32E86C-5FFB-4D15-8BF9-D1A3A10FFA3D}" type="pres">
      <dgm:prSet presAssocID="{86B6339F-163A-4113-B1F6-2D6868635880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7C7F885C-454B-43AF-AF9D-AF5937400E4A}" type="pres">
      <dgm:prSet presAssocID="{A1B7892E-29DD-4907-AD01-8662A7C42570}" presName="composite" presStyleCnt="0"/>
      <dgm:spPr/>
    </dgm:pt>
    <dgm:pt modelId="{B6A27D66-5A9F-4F0D-84C2-E196FACB8998}" type="pres">
      <dgm:prSet presAssocID="{A1B7892E-29DD-4907-AD01-8662A7C42570}" presName="Image" presStyleLbl="align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solidFill>
            <a:srgbClr val="AFE3D0"/>
          </a:solidFill>
        </a:ln>
      </dgm:spPr>
      <dgm:t>
        <a:bodyPr/>
        <a:lstStyle/>
        <a:p>
          <a:endParaRPr lang="pt-PT"/>
        </a:p>
      </dgm:t>
    </dgm:pt>
    <dgm:pt modelId="{34A1F4F6-FE8B-41BF-9DED-035C2B1886C6}" type="pres">
      <dgm:prSet presAssocID="{A1B7892E-29DD-4907-AD01-8662A7C42570}" presName="Accent" presStyleLbl="parChTrans1D1" presStyleIdx="0" presStyleCnt="4"/>
      <dgm:spPr/>
    </dgm:pt>
    <dgm:pt modelId="{35B0D638-8343-4A72-BDB6-E0ACAD274FEC}" type="pres">
      <dgm:prSet presAssocID="{A1B7892E-29DD-4907-AD01-8662A7C42570}" presName="Paren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F10969C-9B3E-4B3E-8265-CB0D5320FEC7}" type="pres">
      <dgm:prSet presAssocID="{FCB64024-226D-4911-9678-9CCF2A158827}" presName="sibTrans" presStyleCnt="0"/>
      <dgm:spPr/>
    </dgm:pt>
    <dgm:pt modelId="{4A99F5FA-39D8-420E-9703-4E707F48D5F6}" type="pres">
      <dgm:prSet presAssocID="{42E43E59-0F6F-438F-9DA1-4D3017FB2279}" presName="composite" presStyleCnt="0"/>
      <dgm:spPr/>
    </dgm:pt>
    <dgm:pt modelId="{3211D40C-DBF1-45BE-A4F5-1F11916E4790}" type="pres">
      <dgm:prSet presAssocID="{42E43E59-0F6F-438F-9DA1-4D3017FB2279}" presName="Image" presStyleLbl="align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solidFill>
            <a:srgbClr val="AFE3D0"/>
          </a:solidFill>
        </a:ln>
      </dgm:spPr>
      <dgm:t>
        <a:bodyPr/>
        <a:lstStyle/>
        <a:p>
          <a:endParaRPr lang="pt-PT"/>
        </a:p>
      </dgm:t>
    </dgm:pt>
    <dgm:pt modelId="{0715FF49-8456-4365-82E6-70C986FE48D2}" type="pres">
      <dgm:prSet presAssocID="{42E43E59-0F6F-438F-9DA1-4D3017FB2279}" presName="Accent" presStyleLbl="parChTrans1D1" presStyleIdx="1" presStyleCnt="4"/>
      <dgm:spPr/>
    </dgm:pt>
    <dgm:pt modelId="{AF933C3B-B2EA-4850-9444-3D5A38029333}" type="pres">
      <dgm:prSet presAssocID="{42E43E59-0F6F-438F-9DA1-4D3017FB2279}" presName="Paren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A0706BA-8464-49EA-B6B1-9B256E753940}" type="pres">
      <dgm:prSet presAssocID="{217C823C-0477-443E-9CFA-7640F8883B48}" presName="sibTrans" presStyleCnt="0"/>
      <dgm:spPr/>
    </dgm:pt>
    <dgm:pt modelId="{BFE21659-B98F-444D-9FC2-EE619AF77EAA}" type="pres">
      <dgm:prSet presAssocID="{8D346996-05B0-4DF5-98BD-26D08854889A}" presName="composite" presStyleCnt="0"/>
      <dgm:spPr/>
    </dgm:pt>
    <dgm:pt modelId="{14ADA89A-A149-4581-A2E4-6CDE24325B0B}" type="pres">
      <dgm:prSet presAssocID="{8D346996-05B0-4DF5-98BD-26D08854889A}" presName="Image" presStyleLbl="align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  <a:ln>
          <a:solidFill>
            <a:srgbClr val="AFE3D0"/>
          </a:solidFill>
        </a:ln>
      </dgm:spPr>
      <dgm:t>
        <a:bodyPr/>
        <a:lstStyle/>
        <a:p>
          <a:endParaRPr lang="pt-PT"/>
        </a:p>
      </dgm:t>
    </dgm:pt>
    <dgm:pt modelId="{A295DACA-9595-4F40-8B3A-A587373DED1C}" type="pres">
      <dgm:prSet presAssocID="{8D346996-05B0-4DF5-98BD-26D08854889A}" presName="Accent" presStyleLbl="parChTrans1D1" presStyleIdx="2" presStyleCnt="4"/>
      <dgm:spPr/>
    </dgm:pt>
    <dgm:pt modelId="{A097DCB4-D900-4304-BA1D-36C844820C60}" type="pres">
      <dgm:prSet presAssocID="{8D346996-05B0-4DF5-98BD-26D08854889A}" presName="Paren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3C73F9D-7EE8-4B40-AAF2-3BA2CDB08E2B}" type="pres">
      <dgm:prSet presAssocID="{4BB82582-F4F0-4864-B034-2CA55DF2FC66}" presName="sibTrans" presStyleCnt="0"/>
      <dgm:spPr/>
    </dgm:pt>
    <dgm:pt modelId="{AC33661C-CE4B-4B9C-9ADE-986222B45012}" type="pres">
      <dgm:prSet presAssocID="{3665ACD9-4A95-4952-8120-203268C1ACA3}" presName="composite" presStyleCnt="0"/>
      <dgm:spPr/>
    </dgm:pt>
    <dgm:pt modelId="{5D65FFF0-B3C6-4D7D-A51B-FC7F35278247}" type="pres">
      <dgm:prSet presAssocID="{3665ACD9-4A95-4952-8120-203268C1ACA3}" presName="Image" presStyleLbl="align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solidFill>
            <a:srgbClr val="AFE3D0"/>
          </a:solidFill>
        </a:ln>
      </dgm:spPr>
      <dgm:t>
        <a:bodyPr/>
        <a:lstStyle/>
        <a:p>
          <a:endParaRPr lang="pt-PT"/>
        </a:p>
      </dgm:t>
    </dgm:pt>
    <dgm:pt modelId="{D67A805C-963F-4362-B857-4318F1D99AF9}" type="pres">
      <dgm:prSet presAssocID="{3665ACD9-4A95-4952-8120-203268C1ACA3}" presName="Accent" presStyleLbl="parChTrans1D1" presStyleIdx="3" presStyleCnt="4"/>
      <dgm:spPr/>
    </dgm:pt>
    <dgm:pt modelId="{FB826180-5D37-4804-9446-3FEF9438A05A}" type="pres">
      <dgm:prSet presAssocID="{3665ACD9-4A95-4952-8120-203268C1ACA3}" presName="Paren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9C28E732-6C0A-421A-9E8F-3310CEF4012D}" type="presOf" srcId="{3665ACD9-4A95-4952-8120-203268C1ACA3}" destId="{FB826180-5D37-4804-9446-3FEF9438A05A}" srcOrd="0" destOrd="0" presId="urn:microsoft.com/office/officeart/2008/layout/PictureLineup"/>
    <dgm:cxn modelId="{E6C19A5F-4F48-42D4-AA2F-DB6FDEB44951}" srcId="{86B6339F-163A-4113-B1F6-2D6868635880}" destId="{A1B7892E-29DD-4907-AD01-8662A7C42570}" srcOrd="0" destOrd="0" parTransId="{183822CA-969C-4191-BF1A-B088C47B892B}" sibTransId="{FCB64024-226D-4911-9678-9CCF2A158827}"/>
    <dgm:cxn modelId="{2041D559-FF24-468B-A6BD-BA72B69DCC53}" srcId="{86B6339F-163A-4113-B1F6-2D6868635880}" destId="{8D346996-05B0-4DF5-98BD-26D08854889A}" srcOrd="2" destOrd="0" parTransId="{7765F299-D10A-4B68-A279-AD836CC0005A}" sibTransId="{4BB82582-F4F0-4864-B034-2CA55DF2FC66}"/>
    <dgm:cxn modelId="{BFBAA8E4-D38D-4114-8993-3D7275C210BA}" type="presOf" srcId="{86B6339F-163A-4113-B1F6-2D6868635880}" destId="{EE32E86C-5FFB-4D15-8BF9-D1A3A10FFA3D}" srcOrd="0" destOrd="0" presId="urn:microsoft.com/office/officeart/2008/layout/PictureLineup"/>
    <dgm:cxn modelId="{9D4E7EDC-726F-426A-B548-BA0CF30A7B34}" srcId="{86B6339F-163A-4113-B1F6-2D6868635880}" destId="{3665ACD9-4A95-4952-8120-203268C1ACA3}" srcOrd="3" destOrd="0" parTransId="{BB98C5D9-3C91-4614-9057-52813FDC46D7}" sibTransId="{4E71A128-D815-4266-BE0D-26F31ADE217A}"/>
    <dgm:cxn modelId="{85D57A2D-638D-47C0-81B3-A94A11BBE084}" type="presOf" srcId="{A1B7892E-29DD-4907-AD01-8662A7C42570}" destId="{35B0D638-8343-4A72-BDB6-E0ACAD274FEC}" srcOrd="0" destOrd="0" presId="urn:microsoft.com/office/officeart/2008/layout/PictureLineup"/>
    <dgm:cxn modelId="{2DE10433-B5BB-4F86-B8F9-8594FE3985F7}" type="presOf" srcId="{42E43E59-0F6F-438F-9DA1-4D3017FB2279}" destId="{AF933C3B-B2EA-4850-9444-3D5A38029333}" srcOrd="0" destOrd="0" presId="urn:microsoft.com/office/officeart/2008/layout/PictureLineup"/>
    <dgm:cxn modelId="{301FDF2F-50C2-40CF-952B-1CD607C6D9C3}" type="presOf" srcId="{8D346996-05B0-4DF5-98BD-26D08854889A}" destId="{A097DCB4-D900-4304-BA1D-36C844820C60}" srcOrd="0" destOrd="0" presId="urn:microsoft.com/office/officeart/2008/layout/PictureLineup"/>
    <dgm:cxn modelId="{7714F640-C59B-422A-9D43-0D0D0E24E750}" srcId="{86B6339F-163A-4113-B1F6-2D6868635880}" destId="{42E43E59-0F6F-438F-9DA1-4D3017FB2279}" srcOrd="1" destOrd="0" parTransId="{F28FC618-BF4C-49C0-8484-84DD7A0E8446}" sibTransId="{217C823C-0477-443E-9CFA-7640F8883B48}"/>
    <dgm:cxn modelId="{BAB273D2-3233-435F-BC48-D95503DDF9F6}" type="presParOf" srcId="{EE32E86C-5FFB-4D15-8BF9-D1A3A10FFA3D}" destId="{7C7F885C-454B-43AF-AF9D-AF5937400E4A}" srcOrd="0" destOrd="0" presId="urn:microsoft.com/office/officeart/2008/layout/PictureLineup"/>
    <dgm:cxn modelId="{A8AB5BF1-CAE1-4675-AFC3-A6D5B4D9BECC}" type="presParOf" srcId="{7C7F885C-454B-43AF-AF9D-AF5937400E4A}" destId="{B6A27D66-5A9F-4F0D-84C2-E196FACB8998}" srcOrd="0" destOrd="0" presId="urn:microsoft.com/office/officeart/2008/layout/PictureLineup"/>
    <dgm:cxn modelId="{2E6B9B20-83E1-45C0-B036-5C95D01DD9DA}" type="presParOf" srcId="{7C7F885C-454B-43AF-AF9D-AF5937400E4A}" destId="{34A1F4F6-FE8B-41BF-9DED-035C2B1886C6}" srcOrd="1" destOrd="0" presId="urn:microsoft.com/office/officeart/2008/layout/PictureLineup"/>
    <dgm:cxn modelId="{DFA860E0-083A-44AE-AF7B-F2AAF526A983}" type="presParOf" srcId="{7C7F885C-454B-43AF-AF9D-AF5937400E4A}" destId="{35B0D638-8343-4A72-BDB6-E0ACAD274FEC}" srcOrd="2" destOrd="0" presId="urn:microsoft.com/office/officeart/2008/layout/PictureLineup"/>
    <dgm:cxn modelId="{1E734F86-ACB7-4AC2-B986-9D082E0D8FF8}" type="presParOf" srcId="{EE32E86C-5FFB-4D15-8BF9-D1A3A10FFA3D}" destId="{6F10969C-9B3E-4B3E-8265-CB0D5320FEC7}" srcOrd="1" destOrd="0" presId="urn:microsoft.com/office/officeart/2008/layout/PictureLineup"/>
    <dgm:cxn modelId="{B271E22B-CFFC-4714-AB10-6E0390B981C3}" type="presParOf" srcId="{EE32E86C-5FFB-4D15-8BF9-D1A3A10FFA3D}" destId="{4A99F5FA-39D8-420E-9703-4E707F48D5F6}" srcOrd="2" destOrd="0" presId="urn:microsoft.com/office/officeart/2008/layout/PictureLineup"/>
    <dgm:cxn modelId="{4ACDF173-B3E6-4AC2-8572-EF53111F8397}" type="presParOf" srcId="{4A99F5FA-39D8-420E-9703-4E707F48D5F6}" destId="{3211D40C-DBF1-45BE-A4F5-1F11916E4790}" srcOrd="0" destOrd="0" presId="urn:microsoft.com/office/officeart/2008/layout/PictureLineup"/>
    <dgm:cxn modelId="{E6177312-9F4A-403C-B747-2464723C5C4D}" type="presParOf" srcId="{4A99F5FA-39D8-420E-9703-4E707F48D5F6}" destId="{0715FF49-8456-4365-82E6-70C986FE48D2}" srcOrd="1" destOrd="0" presId="urn:microsoft.com/office/officeart/2008/layout/PictureLineup"/>
    <dgm:cxn modelId="{51E687E0-F14C-49D5-ACB1-0BADB00193FB}" type="presParOf" srcId="{4A99F5FA-39D8-420E-9703-4E707F48D5F6}" destId="{AF933C3B-B2EA-4850-9444-3D5A38029333}" srcOrd="2" destOrd="0" presId="urn:microsoft.com/office/officeart/2008/layout/PictureLineup"/>
    <dgm:cxn modelId="{861BA8C6-A625-4AE6-83EE-1D00A79B0D4C}" type="presParOf" srcId="{EE32E86C-5FFB-4D15-8BF9-D1A3A10FFA3D}" destId="{6A0706BA-8464-49EA-B6B1-9B256E753940}" srcOrd="3" destOrd="0" presId="urn:microsoft.com/office/officeart/2008/layout/PictureLineup"/>
    <dgm:cxn modelId="{7160D71D-9996-44F8-8811-AE5504E45FC8}" type="presParOf" srcId="{EE32E86C-5FFB-4D15-8BF9-D1A3A10FFA3D}" destId="{BFE21659-B98F-444D-9FC2-EE619AF77EAA}" srcOrd="4" destOrd="0" presId="urn:microsoft.com/office/officeart/2008/layout/PictureLineup"/>
    <dgm:cxn modelId="{A2DE267E-A1B5-442D-B41B-0C513EBF5AA5}" type="presParOf" srcId="{BFE21659-B98F-444D-9FC2-EE619AF77EAA}" destId="{14ADA89A-A149-4581-A2E4-6CDE24325B0B}" srcOrd="0" destOrd="0" presId="urn:microsoft.com/office/officeart/2008/layout/PictureLineup"/>
    <dgm:cxn modelId="{B90963CF-BFA9-4DD0-82E3-29F4FBD3A835}" type="presParOf" srcId="{BFE21659-B98F-444D-9FC2-EE619AF77EAA}" destId="{A295DACA-9595-4F40-8B3A-A587373DED1C}" srcOrd="1" destOrd="0" presId="urn:microsoft.com/office/officeart/2008/layout/PictureLineup"/>
    <dgm:cxn modelId="{652E8AEB-D047-4FB2-8627-3505B74541BD}" type="presParOf" srcId="{BFE21659-B98F-444D-9FC2-EE619AF77EAA}" destId="{A097DCB4-D900-4304-BA1D-36C844820C60}" srcOrd="2" destOrd="0" presId="urn:microsoft.com/office/officeart/2008/layout/PictureLineup"/>
    <dgm:cxn modelId="{385F8A27-2283-4C0A-A95A-E332DB0536AE}" type="presParOf" srcId="{EE32E86C-5FFB-4D15-8BF9-D1A3A10FFA3D}" destId="{73C73F9D-7EE8-4B40-AAF2-3BA2CDB08E2B}" srcOrd="5" destOrd="0" presId="urn:microsoft.com/office/officeart/2008/layout/PictureLineup"/>
    <dgm:cxn modelId="{4ABEAAA3-D7FB-4C56-BD65-9EAC4C3A0353}" type="presParOf" srcId="{EE32E86C-5FFB-4D15-8BF9-D1A3A10FFA3D}" destId="{AC33661C-CE4B-4B9C-9ADE-986222B45012}" srcOrd="6" destOrd="0" presId="urn:microsoft.com/office/officeart/2008/layout/PictureLineup"/>
    <dgm:cxn modelId="{CC23F7B4-35B3-48DE-AC44-7E3664963BE0}" type="presParOf" srcId="{AC33661C-CE4B-4B9C-9ADE-986222B45012}" destId="{5D65FFF0-B3C6-4D7D-A51B-FC7F35278247}" srcOrd="0" destOrd="0" presId="urn:microsoft.com/office/officeart/2008/layout/PictureLineup"/>
    <dgm:cxn modelId="{0B76DD35-D60D-402C-9748-59CD8E6E492B}" type="presParOf" srcId="{AC33661C-CE4B-4B9C-9ADE-986222B45012}" destId="{D67A805C-963F-4362-B857-4318F1D99AF9}" srcOrd="1" destOrd="0" presId="urn:microsoft.com/office/officeart/2008/layout/PictureLineup"/>
    <dgm:cxn modelId="{A22A98DE-DE98-4736-B8EF-363920E34FA1}" type="presParOf" srcId="{AC33661C-CE4B-4B9C-9ADE-986222B45012}" destId="{FB826180-5D37-4804-9446-3FEF9438A05A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5824A3-C114-4218-A88C-3221D099158E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</dgm:pt>
    <dgm:pt modelId="{95B63992-E63A-4F20-99D1-7F61726346B2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t-BR" sz="12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Implementação do Quadro de Ação Prioritária para a RN2000 (PAF)</a:t>
          </a:r>
          <a:endParaRPr lang="pt-PT" sz="1200" b="1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endParaRPr lang="pt-PT" sz="12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E4AD7866-DB13-49AB-BDB8-948A0D18C6A8}" type="parTrans" cxnId="{E616F9FD-552A-4ED1-8167-E00388356C19}">
      <dgm:prSet/>
      <dgm:spPr/>
      <dgm:t>
        <a:bodyPr/>
        <a:lstStyle/>
        <a:p>
          <a:endParaRPr lang="pt-PT"/>
        </a:p>
      </dgm:t>
    </dgm:pt>
    <dgm:pt modelId="{DC8E6BEC-1035-436D-AA93-84D733B00DDD}" type="sibTrans" cxnId="{E616F9FD-552A-4ED1-8167-E00388356C19}">
      <dgm:prSet/>
      <dgm:spPr/>
      <dgm:t>
        <a:bodyPr/>
        <a:lstStyle/>
        <a:p>
          <a:endParaRPr lang="pt-PT"/>
        </a:p>
      </dgm:t>
    </dgm:pt>
    <dgm:pt modelId="{AE1389D8-BC9B-4B92-87C4-985926CD26AA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t-BR" sz="12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Estratégia da União Europeia para a Biodiversidade (metas 2, 4, 5 e 6)</a:t>
          </a:r>
          <a:endParaRPr lang="pt-PT" sz="1200" b="1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endParaRPr lang="pt-PT" sz="1200" b="1" dirty="0">
            <a:solidFill>
              <a:schemeClr val="tx1"/>
            </a:solidFill>
          </a:endParaRPr>
        </a:p>
      </dgm:t>
    </dgm:pt>
    <dgm:pt modelId="{FABF12A0-FC42-4F46-8175-E1957B5CA68D}" type="parTrans" cxnId="{ADA86D94-AD7E-4C77-A0DC-A40A651E1988}">
      <dgm:prSet/>
      <dgm:spPr/>
      <dgm:t>
        <a:bodyPr/>
        <a:lstStyle/>
        <a:p>
          <a:endParaRPr lang="pt-PT"/>
        </a:p>
      </dgm:t>
    </dgm:pt>
    <dgm:pt modelId="{A1E25B93-8300-4E24-813C-CFC6AA051598}" type="sibTrans" cxnId="{ADA86D94-AD7E-4C77-A0DC-A40A651E1988}">
      <dgm:prSet/>
      <dgm:spPr/>
      <dgm:t>
        <a:bodyPr/>
        <a:lstStyle/>
        <a:p>
          <a:endParaRPr lang="pt-PT"/>
        </a:p>
      </dgm:t>
    </dgm:pt>
    <dgm:pt modelId="{EA3AE018-0013-4853-91E1-434CC5A77601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t-BR" sz="12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Diretiva Quadro da Estratégia Marinha (MSFD descritores 1, 2,3 6, 10 e 11)</a:t>
          </a:r>
          <a:endParaRPr lang="pt-PT" sz="1200" b="1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endParaRPr lang="pt-PT" sz="12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79B53A08-D319-445D-AAB0-45CD15438B35}" type="parTrans" cxnId="{82488123-927B-4FD1-A782-ACE03C18BE62}">
      <dgm:prSet/>
      <dgm:spPr/>
      <dgm:t>
        <a:bodyPr/>
        <a:lstStyle/>
        <a:p>
          <a:endParaRPr lang="pt-PT"/>
        </a:p>
      </dgm:t>
    </dgm:pt>
    <dgm:pt modelId="{0E60AC1B-318E-437F-BC41-0B1F20B6A0F7}" type="sibTrans" cxnId="{82488123-927B-4FD1-A782-ACE03C18BE62}">
      <dgm:prSet/>
      <dgm:spPr/>
      <dgm:t>
        <a:bodyPr/>
        <a:lstStyle/>
        <a:p>
          <a:endParaRPr lang="pt-PT"/>
        </a:p>
      </dgm:t>
    </dgm:pt>
    <dgm:pt modelId="{A57171FF-4BBD-4051-959A-E4871ADE7605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n-US" sz="1200" b="1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r>
            <a:rPr lang="pt-BR" sz="12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Estratégia Nacional para o Mar e Estratégia Nacional para a Conservação da Natureza</a:t>
          </a:r>
          <a:endParaRPr lang="pt-PT" sz="1200" b="1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endParaRPr lang="pt-PT" sz="12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281F108E-2E2A-41B9-8F41-1217FB82A838}" type="parTrans" cxnId="{A3CC7EF2-2C5C-4256-94A6-22348E9B4F36}">
      <dgm:prSet/>
      <dgm:spPr/>
      <dgm:t>
        <a:bodyPr/>
        <a:lstStyle/>
        <a:p>
          <a:endParaRPr lang="pt-PT"/>
        </a:p>
      </dgm:t>
    </dgm:pt>
    <dgm:pt modelId="{8280F872-4B29-44FD-AB86-2784F56D6558}" type="sibTrans" cxnId="{A3CC7EF2-2C5C-4256-94A6-22348E9B4F36}">
      <dgm:prSet/>
      <dgm:spPr/>
      <dgm:t>
        <a:bodyPr/>
        <a:lstStyle/>
        <a:p>
          <a:endParaRPr lang="pt-PT"/>
        </a:p>
      </dgm:t>
    </dgm:pt>
    <dgm:pt modelId="{4A733A14-EEA1-43AE-B6AC-0D82E567811C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t-BR" sz="12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Programa Regional para as Alterações Climáticas (PRAC)</a:t>
          </a:r>
          <a:endParaRPr lang="pt-PT" sz="1200" b="1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endParaRPr lang="pt-PT" sz="12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D7EB4BED-F8F1-4DC0-8A87-C95B66A05610}" type="parTrans" cxnId="{B3DB58B8-C215-4B3D-A2CC-94B63E0756A8}">
      <dgm:prSet/>
      <dgm:spPr/>
      <dgm:t>
        <a:bodyPr/>
        <a:lstStyle/>
        <a:p>
          <a:endParaRPr lang="pt-PT"/>
        </a:p>
      </dgm:t>
    </dgm:pt>
    <dgm:pt modelId="{2D529131-0C50-42D7-88A2-015D2A6E2B80}" type="sibTrans" cxnId="{B3DB58B8-C215-4B3D-A2CC-94B63E0756A8}">
      <dgm:prSet/>
      <dgm:spPr/>
      <dgm:t>
        <a:bodyPr/>
        <a:lstStyle/>
        <a:p>
          <a:endParaRPr lang="pt-PT"/>
        </a:p>
      </dgm:t>
    </dgm:pt>
    <dgm:pt modelId="{72EF50B0-FF76-4ECB-8B19-48A549E21C16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pt-PT" sz="12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- Diretiva Quadro da Água</a:t>
          </a:r>
        </a:p>
        <a:p>
          <a:pPr algn="ctr"/>
          <a:r>
            <a:rPr lang="pt-BR" sz="12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- Reservas da Biosfera</a:t>
          </a:r>
        </a:p>
        <a:p>
          <a:pPr algn="ctr"/>
          <a:r>
            <a:rPr lang="pt-BR" sz="12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- Convenção de RAMSAR</a:t>
          </a:r>
          <a:endParaRPr lang="pt-PT" sz="1200" b="1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pPr algn="ctr"/>
          <a:endParaRPr lang="pt-PT" sz="12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4C72D826-2475-4E41-8356-BA830AF1116E}" type="parTrans" cxnId="{2034C251-15AD-417B-BC90-4CEE2FC75288}">
      <dgm:prSet/>
      <dgm:spPr/>
      <dgm:t>
        <a:bodyPr/>
        <a:lstStyle/>
        <a:p>
          <a:endParaRPr lang="pt-PT"/>
        </a:p>
      </dgm:t>
    </dgm:pt>
    <dgm:pt modelId="{E2C5CE5C-9400-4CF0-BBD9-3D0460F5E205}" type="sibTrans" cxnId="{2034C251-15AD-417B-BC90-4CEE2FC75288}">
      <dgm:prSet/>
      <dgm:spPr/>
      <dgm:t>
        <a:bodyPr/>
        <a:lstStyle/>
        <a:p>
          <a:endParaRPr lang="pt-PT"/>
        </a:p>
      </dgm:t>
    </dgm:pt>
    <dgm:pt modelId="{DBCECDCB-640C-4849-BA0D-FB6C6108B889}" type="pres">
      <dgm:prSet presAssocID="{AC5824A3-C114-4218-A88C-3221D099158E}" presName="Name0" presStyleCnt="0">
        <dgm:presLayoutVars>
          <dgm:dir/>
          <dgm:resizeHandles val="exact"/>
        </dgm:presLayoutVars>
      </dgm:prSet>
      <dgm:spPr/>
    </dgm:pt>
    <dgm:pt modelId="{910F5998-EC47-4769-995B-55D1BB38DCA6}" type="pres">
      <dgm:prSet presAssocID="{AC5824A3-C114-4218-A88C-3221D099158E}" presName="fgShape" presStyleLbl="fgShp" presStyleIdx="0" presStyleCnt="1" custLinFactNeighborY="-29110"/>
      <dgm:spPr>
        <a:solidFill>
          <a:schemeClr val="accent6">
            <a:lumMod val="50000"/>
          </a:schemeClr>
        </a:solidFill>
      </dgm:spPr>
    </dgm:pt>
    <dgm:pt modelId="{E1F04BC0-639F-413B-8110-8E75BFEA2634}" type="pres">
      <dgm:prSet presAssocID="{AC5824A3-C114-4218-A88C-3221D099158E}" presName="linComp" presStyleCnt="0"/>
      <dgm:spPr/>
    </dgm:pt>
    <dgm:pt modelId="{DD97754C-E9B8-40C5-B0AC-DE3F14DE2A07}" type="pres">
      <dgm:prSet presAssocID="{95B63992-E63A-4F20-99D1-7F61726346B2}" presName="compNode" presStyleCnt="0"/>
      <dgm:spPr/>
    </dgm:pt>
    <dgm:pt modelId="{8DB70828-224E-40B8-9C17-134B1C38B7E9}" type="pres">
      <dgm:prSet presAssocID="{95B63992-E63A-4F20-99D1-7F61726346B2}" presName="bkgdShape" presStyleLbl="node1" presStyleIdx="0" presStyleCnt="6" custLinFactNeighborX="-27365" custLinFactNeighborY="3207"/>
      <dgm:spPr/>
      <dgm:t>
        <a:bodyPr/>
        <a:lstStyle/>
        <a:p>
          <a:endParaRPr lang="pt-PT"/>
        </a:p>
      </dgm:t>
    </dgm:pt>
    <dgm:pt modelId="{5453D787-BCCB-4538-B934-BAFCD336B306}" type="pres">
      <dgm:prSet presAssocID="{95B63992-E63A-4F20-99D1-7F61726346B2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1C1465A-4D3A-46E9-BF2B-B2EBA0D8395A}" type="pres">
      <dgm:prSet presAssocID="{95B63992-E63A-4F20-99D1-7F61726346B2}" presName="invisiNode" presStyleLbl="node1" presStyleIdx="0" presStyleCnt="6"/>
      <dgm:spPr/>
    </dgm:pt>
    <dgm:pt modelId="{AEC40006-85AB-4D22-B1D0-54D07B649495}" type="pres">
      <dgm:prSet presAssocID="{95B63992-E63A-4F20-99D1-7F61726346B2}" presName="imagNode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53ED125-6F5A-440B-B2E0-C957050ABB48}" type="pres">
      <dgm:prSet presAssocID="{DC8E6BEC-1035-436D-AA93-84D733B00DDD}" presName="sibTrans" presStyleLbl="sibTrans2D1" presStyleIdx="0" presStyleCnt="0"/>
      <dgm:spPr/>
      <dgm:t>
        <a:bodyPr/>
        <a:lstStyle/>
        <a:p>
          <a:endParaRPr lang="pt-PT"/>
        </a:p>
      </dgm:t>
    </dgm:pt>
    <dgm:pt modelId="{8891F6D9-F0C5-4E75-B4A3-21773C9C1826}" type="pres">
      <dgm:prSet presAssocID="{AE1389D8-BC9B-4B92-87C4-985926CD26AA}" presName="compNode" presStyleCnt="0"/>
      <dgm:spPr/>
    </dgm:pt>
    <dgm:pt modelId="{3A75BCE4-4A6C-47BE-A857-691137CB16E5}" type="pres">
      <dgm:prSet presAssocID="{AE1389D8-BC9B-4B92-87C4-985926CD26AA}" presName="bkgdShape" presStyleLbl="node1" presStyleIdx="1" presStyleCnt="6"/>
      <dgm:spPr/>
      <dgm:t>
        <a:bodyPr/>
        <a:lstStyle/>
        <a:p>
          <a:endParaRPr lang="pt-PT"/>
        </a:p>
      </dgm:t>
    </dgm:pt>
    <dgm:pt modelId="{39ADF0CB-BFD3-4271-9874-D6838C3BF87A}" type="pres">
      <dgm:prSet presAssocID="{AE1389D8-BC9B-4B92-87C4-985926CD26AA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71F409D-ACB2-46AF-B344-FF6A150B3F12}" type="pres">
      <dgm:prSet presAssocID="{AE1389D8-BC9B-4B92-87C4-985926CD26AA}" presName="invisiNode" presStyleLbl="node1" presStyleIdx="1" presStyleCnt="6"/>
      <dgm:spPr/>
    </dgm:pt>
    <dgm:pt modelId="{6C78B93B-881B-4FDC-A872-67D93580483E}" type="pres">
      <dgm:prSet presAssocID="{AE1389D8-BC9B-4B92-87C4-985926CD26AA}" presName="imagNode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6E0EFCD-5887-4D2D-B1C1-B1EEDA55AD11}" type="pres">
      <dgm:prSet presAssocID="{A1E25B93-8300-4E24-813C-CFC6AA051598}" presName="sibTrans" presStyleLbl="sibTrans2D1" presStyleIdx="0" presStyleCnt="0"/>
      <dgm:spPr/>
      <dgm:t>
        <a:bodyPr/>
        <a:lstStyle/>
        <a:p>
          <a:endParaRPr lang="pt-PT"/>
        </a:p>
      </dgm:t>
    </dgm:pt>
    <dgm:pt modelId="{D5E654B8-CD21-4F3B-AFE8-75246CD0A779}" type="pres">
      <dgm:prSet presAssocID="{EA3AE018-0013-4853-91E1-434CC5A77601}" presName="compNode" presStyleCnt="0"/>
      <dgm:spPr/>
    </dgm:pt>
    <dgm:pt modelId="{919FE934-B6CF-4599-9EC7-D5D971E99450}" type="pres">
      <dgm:prSet presAssocID="{EA3AE018-0013-4853-91E1-434CC5A77601}" presName="bkgdShape" presStyleLbl="node1" presStyleIdx="2" presStyleCnt="6"/>
      <dgm:spPr/>
      <dgm:t>
        <a:bodyPr/>
        <a:lstStyle/>
        <a:p>
          <a:endParaRPr lang="pt-PT"/>
        </a:p>
      </dgm:t>
    </dgm:pt>
    <dgm:pt modelId="{B910874C-BA95-4D3D-A5D5-C9E3CCA4B832}" type="pres">
      <dgm:prSet presAssocID="{EA3AE018-0013-4853-91E1-434CC5A77601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CB3A14C-6364-4D5D-963C-0FF14AF61356}" type="pres">
      <dgm:prSet presAssocID="{EA3AE018-0013-4853-91E1-434CC5A77601}" presName="invisiNode" presStyleLbl="node1" presStyleIdx="2" presStyleCnt="6"/>
      <dgm:spPr/>
    </dgm:pt>
    <dgm:pt modelId="{C0AAFD6E-466F-4CBC-9B84-BC2419E56FC0}" type="pres">
      <dgm:prSet presAssocID="{EA3AE018-0013-4853-91E1-434CC5A77601}" presName="imagNode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72A310A-84C6-4B3A-BEF8-9D132B17D51B}" type="pres">
      <dgm:prSet presAssocID="{0E60AC1B-318E-437F-BC41-0B1F20B6A0F7}" presName="sibTrans" presStyleLbl="sibTrans2D1" presStyleIdx="0" presStyleCnt="0"/>
      <dgm:spPr/>
      <dgm:t>
        <a:bodyPr/>
        <a:lstStyle/>
        <a:p>
          <a:endParaRPr lang="pt-PT"/>
        </a:p>
      </dgm:t>
    </dgm:pt>
    <dgm:pt modelId="{B88CD7B2-7F9F-4657-9B10-84431BA40899}" type="pres">
      <dgm:prSet presAssocID="{A57171FF-4BBD-4051-959A-E4871ADE7605}" presName="compNode" presStyleCnt="0"/>
      <dgm:spPr/>
    </dgm:pt>
    <dgm:pt modelId="{978960EF-8567-4382-8912-D37863CA8F52}" type="pres">
      <dgm:prSet presAssocID="{A57171FF-4BBD-4051-959A-E4871ADE7605}" presName="bkgdShape" presStyleLbl="node1" presStyleIdx="3" presStyleCnt="6"/>
      <dgm:spPr/>
      <dgm:t>
        <a:bodyPr/>
        <a:lstStyle/>
        <a:p>
          <a:endParaRPr lang="pt-PT"/>
        </a:p>
      </dgm:t>
    </dgm:pt>
    <dgm:pt modelId="{10B6D2CF-4B88-4DE3-83BA-32DBA8B14D06}" type="pres">
      <dgm:prSet presAssocID="{A57171FF-4BBD-4051-959A-E4871ADE7605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084B95E-E452-4ECF-9769-EE4CCA280DC4}" type="pres">
      <dgm:prSet presAssocID="{A57171FF-4BBD-4051-959A-E4871ADE7605}" presName="invisiNode" presStyleLbl="node1" presStyleIdx="3" presStyleCnt="6"/>
      <dgm:spPr/>
    </dgm:pt>
    <dgm:pt modelId="{76B3A1E4-744C-4D5D-B1A5-A8B7249FC3FF}" type="pres">
      <dgm:prSet presAssocID="{A57171FF-4BBD-4051-959A-E4871ADE7605}" presName="imagNode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E8BF711-900E-452C-99CB-0123826D3CC8}" type="pres">
      <dgm:prSet presAssocID="{8280F872-4B29-44FD-AB86-2784F56D6558}" presName="sibTrans" presStyleLbl="sibTrans2D1" presStyleIdx="0" presStyleCnt="0"/>
      <dgm:spPr/>
      <dgm:t>
        <a:bodyPr/>
        <a:lstStyle/>
        <a:p>
          <a:endParaRPr lang="pt-PT"/>
        </a:p>
      </dgm:t>
    </dgm:pt>
    <dgm:pt modelId="{ADFB65E7-74EA-4D36-84C5-BDCBB237249E}" type="pres">
      <dgm:prSet presAssocID="{4A733A14-EEA1-43AE-B6AC-0D82E567811C}" presName="compNode" presStyleCnt="0"/>
      <dgm:spPr/>
    </dgm:pt>
    <dgm:pt modelId="{6E72E6AD-69F5-4B97-8BFB-E6B0CC2EF110}" type="pres">
      <dgm:prSet presAssocID="{4A733A14-EEA1-43AE-B6AC-0D82E567811C}" presName="bkgdShape" presStyleLbl="node1" presStyleIdx="4" presStyleCnt="6"/>
      <dgm:spPr/>
      <dgm:t>
        <a:bodyPr/>
        <a:lstStyle/>
        <a:p>
          <a:endParaRPr lang="pt-PT"/>
        </a:p>
      </dgm:t>
    </dgm:pt>
    <dgm:pt modelId="{558B61D1-ED2A-497C-B284-A299193615DF}" type="pres">
      <dgm:prSet presAssocID="{4A733A14-EEA1-43AE-B6AC-0D82E567811C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BFE21AE-D73D-4571-ADEA-9EDD6D3BA8AD}" type="pres">
      <dgm:prSet presAssocID="{4A733A14-EEA1-43AE-B6AC-0D82E567811C}" presName="invisiNode" presStyleLbl="node1" presStyleIdx="4" presStyleCnt="6"/>
      <dgm:spPr/>
    </dgm:pt>
    <dgm:pt modelId="{8D70C098-2A2B-4A5B-A634-58674257CFD6}" type="pres">
      <dgm:prSet presAssocID="{4A733A14-EEA1-43AE-B6AC-0D82E567811C}" presName="imagNode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38C06C7F-0E0E-4266-8254-F302FF8D4E31}" type="pres">
      <dgm:prSet presAssocID="{2D529131-0C50-42D7-88A2-015D2A6E2B80}" presName="sibTrans" presStyleLbl="sibTrans2D1" presStyleIdx="0" presStyleCnt="0"/>
      <dgm:spPr/>
      <dgm:t>
        <a:bodyPr/>
        <a:lstStyle/>
        <a:p>
          <a:endParaRPr lang="pt-PT"/>
        </a:p>
      </dgm:t>
    </dgm:pt>
    <dgm:pt modelId="{A178D24F-656F-4A19-8504-EB8A9E703827}" type="pres">
      <dgm:prSet presAssocID="{72EF50B0-FF76-4ECB-8B19-48A549E21C16}" presName="compNode" presStyleCnt="0"/>
      <dgm:spPr/>
    </dgm:pt>
    <dgm:pt modelId="{1D3F88A7-7280-4383-9C7E-9CAF1B93C80E}" type="pres">
      <dgm:prSet presAssocID="{72EF50B0-FF76-4ECB-8B19-48A549E21C16}" presName="bkgdShape" presStyleLbl="node1" presStyleIdx="5" presStyleCnt="6" custLinFactNeighborY="-2181"/>
      <dgm:spPr/>
      <dgm:t>
        <a:bodyPr/>
        <a:lstStyle/>
        <a:p>
          <a:endParaRPr lang="pt-PT"/>
        </a:p>
      </dgm:t>
    </dgm:pt>
    <dgm:pt modelId="{F9BB79FB-0E07-4252-93E1-0B77EC02DB70}" type="pres">
      <dgm:prSet presAssocID="{72EF50B0-FF76-4ECB-8B19-48A549E21C16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7F7DB61-3083-472D-8CFE-572EAA4F7516}" type="pres">
      <dgm:prSet presAssocID="{72EF50B0-FF76-4ECB-8B19-48A549E21C16}" presName="invisiNode" presStyleLbl="node1" presStyleIdx="5" presStyleCnt="6"/>
      <dgm:spPr/>
    </dgm:pt>
    <dgm:pt modelId="{ECDA8153-E235-4617-B03B-CF48A9794DB6}" type="pres">
      <dgm:prSet presAssocID="{72EF50B0-FF76-4ECB-8B19-48A549E21C16}" presName="imagNode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ADA86D94-AD7E-4C77-A0DC-A40A651E1988}" srcId="{AC5824A3-C114-4218-A88C-3221D099158E}" destId="{AE1389D8-BC9B-4B92-87C4-985926CD26AA}" srcOrd="1" destOrd="0" parTransId="{FABF12A0-FC42-4F46-8175-E1957B5CA68D}" sibTransId="{A1E25B93-8300-4E24-813C-CFC6AA051598}"/>
    <dgm:cxn modelId="{BF2750C9-0750-405D-AAE1-9B77A2D8258C}" type="presOf" srcId="{AE1389D8-BC9B-4B92-87C4-985926CD26AA}" destId="{3A75BCE4-4A6C-47BE-A857-691137CB16E5}" srcOrd="0" destOrd="0" presId="urn:microsoft.com/office/officeart/2005/8/layout/hList7"/>
    <dgm:cxn modelId="{CB3191BB-1E11-46C7-8679-BDE3D20AF461}" type="presOf" srcId="{4A733A14-EEA1-43AE-B6AC-0D82E567811C}" destId="{6E72E6AD-69F5-4B97-8BFB-E6B0CC2EF110}" srcOrd="0" destOrd="0" presId="urn:microsoft.com/office/officeart/2005/8/layout/hList7"/>
    <dgm:cxn modelId="{9B2E1BA0-4FD1-4A62-B9F6-FC2B648F12CF}" type="presOf" srcId="{4A733A14-EEA1-43AE-B6AC-0D82E567811C}" destId="{558B61D1-ED2A-497C-B284-A299193615DF}" srcOrd="1" destOrd="0" presId="urn:microsoft.com/office/officeart/2005/8/layout/hList7"/>
    <dgm:cxn modelId="{1CDC7E81-F05A-4FE8-B6D2-DD2A7ADDA49B}" type="presOf" srcId="{0E60AC1B-318E-437F-BC41-0B1F20B6A0F7}" destId="{A72A310A-84C6-4B3A-BEF8-9D132B17D51B}" srcOrd="0" destOrd="0" presId="urn:microsoft.com/office/officeart/2005/8/layout/hList7"/>
    <dgm:cxn modelId="{9C1B0DC6-65ED-4E26-9841-DFE68B6F3645}" type="presOf" srcId="{95B63992-E63A-4F20-99D1-7F61726346B2}" destId="{5453D787-BCCB-4538-B934-BAFCD336B306}" srcOrd="1" destOrd="0" presId="urn:microsoft.com/office/officeart/2005/8/layout/hList7"/>
    <dgm:cxn modelId="{291A8FC0-1530-4EE3-8D5F-9E5D8AB826D5}" type="presOf" srcId="{72EF50B0-FF76-4ECB-8B19-48A549E21C16}" destId="{F9BB79FB-0E07-4252-93E1-0B77EC02DB70}" srcOrd="1" destOrd="0" presId="urn:microsoft.com/office/officeart/2005/8/layout/hList7"/>
    <dgm:cxn modelId="{D0D3067F-3463-4D02-AF61-D1320AEA0918}" type="presOf" srcId="{EA3AE018-0013-4853-91E1-434CC5A77601}" destId="{919FE934-B6CF-4599-9EC7-D5D971E99450}" srcOrd="0" destOrd="0" presId="urn:microsoft.com/office/officeart/2005/8/layout/hList7"/>
    <dgm:cxn modelId="{776C684B-11E9-4544-B5EB-C3109C51EA94}" type="presOf" srcId="{2D529131-0C50-42D7-88A2-015D2A6E2B80}" destId="{38C06C7F-0E0E-4266-8254-F302FF8D4E31}" srcOrd="0" destOrd="0" presId="urn:microsoft.com/office/officeart/2005/8/layout/hList7"/>
    <dgm:cxn modelId="{EF23BF94-5778-4A96-B29F-46669D44C624}" type="presOf" srcId="{AC5824A3-C114-4218-A88C-3221D099158E}" destId="{DBCECDCB-640C-4849-BA0D-FB6C6108B889}" srcOrd="0" destOrd="0" presId="urn:microsoft.com/office/officeart/2005/8/layout/hList7"/>
    <dgm:cxn modelId="{82488123-927B-4FD1-A782-ACE03C18BE62}" srcId="{AC5824A3-C114-4218-A88C-3221D099158E}" destId="{EA3AE018-0013-4853-91E1-434CC5A77601}" srcOrd="2" destOrd="0" parTransId="{79B53A08-D319-445D-AAB0-45CD15438B35}" sibTransId="{0E60AC1B-318E-437F-BC41-0B1F20B6A0F7}"/>
    <dgm:cxn modelId="{6596670C-B225-4AD2-ADE7-B052B09029E7}" type="presOf" srcId="{A1E25B93-8300-4E24-813C-CFC6AA051598}" destId="{C6E0EFCD-5887-4D2D-B1C1-B1EEDA55AD11}" srcOrd="0" destOrd="0" presId="urn:microsoft.com/office/officeart/2005/8/layout/hList7"/>
    <dgm:cxn modelId="{B3DB58B8-C215-4B3D-A2CC-94B63E0756A8}" srcId="{AC5824A3-C114-4218-A88C-3221D099158E}" destId="{4A733A14-EEA1-43AE-B6AC-0D82E567811C}" srcOrd="4" destOrd="0" parTransId="{D7EB4BED-F8F1-4DC0-8A87-C95B66A05610}" sibTransId="{2D529131-0C50-42D7-88A2-015D2A6E2B80}"/>
    <dgm:cxn modelId="{7BE5B392-F046-40AB-B0C1-1FFB8F98A3C7}" type="presOf" srcId="{DC8E6BEC-1035-436D-AA93-84D733B00DDD}" destId="{A53ED125-6F5A-440B-B2E0-C957050ABB48}" srcOrd="0" destOrd="0" presId="urn:microsoft.com/office/officeart/2005/8/layout/hList7"/>
    <dgm:cxn modelId="{1A0BF8B3-15F7-400A-B125-F4D05DDAF582}" type="presOf" srcId="{8280F872-4B29-44FD-AB86-2784F56D6558}" destId="{2E8BF711-900E-452C-99CB-0123826D3CC8}" srcOrd="0" destOrd="0" presId="urn:microsoft.com/office/officeart/2005/8/layout/hList7"/>
    <dgm:cxn modelId="{3B62DC66-921E-45A4-AAA4-4C238CAB2279}" type="presOf" srcId="{72EF50B0-FF76-4ECB-8B19-48A549E21C16}" destId="{1D3F88A7-7280-4383-9C7E-9CAF1B93C80E}" srcOrd="0" destOrd="0" presId="urn:microsoft.com/office/officeart/2005/8/layout/hList7"/>
    <dgm:cxn modelId="{A8CE2155-B333-4552-BDA0-B0BD24B8A63B}" type="presOf" srcId="{95B63992-E63A-4F20-99D1-7F61726346B2}" destId="{8DB70828-224E-40B8-9C17-134B1C38B7E9}" srcOrd="0" destOrd="0" presId="urn:microsoft.com/office/officeart/2005/8/layout/hList7"/>
    <dgm:cxn modelId="{62475DFB-3988-4086-B339-B8FFA4558F95}" type="presOf" srcId="{A57171FF-4BBD-4051-959A-E4871ADE7605}" destId="{978960EF-8567-4382-8912-D37863CA8F52}" srcOrd="0" destOrd="0" presId="urn:microsoft.com/office/officeart/2005/8/layout/hList7"/>
    <dgm:cxn modelId="{2034C251-15AD-417B-BC90-4CEE2FC75288}" srcId="{AC5824A3-C114-4218-A88C-3221D099158E}" destId="{72EF50B0-FF76-4ECB-8B19-48A549E21C16}" srcOrd="5" destOrd="0" parTransId="{4C72D826-2475-4E41-8356-BA830AF1116E}" sibTransId="{E2C5CE5C-9400-4CF0-BBD9-3D0460F5E205}"/>
    <dgm:cxn modelId="{EF68766F-467B-41C6-B59C-D43241821125}" type="presOf" srcId="{A57171FF-4BBD-4051-959A-E4871ADE7605}" destId="{10B6D2CF-4B88-4DE3-83BA-32DBA8B14D06}" srcOrd="1" destOrd="0" presId="urn:microsoft.com/office/officeart/2005/8/layout/hList7"/>
    <dgm:cxn modelId="{A3CC7EF2-2C5C-4256-94A6-22348E9B4F36}" srcId="{AC5824A3-C114-4218-A88C-3221D099158E}" destId="{A57171FF-4BBD-4051-959A-E4871ADE7605}" srcOrd="3" destOrd="0" parTransId="{281F108E-2E2A-41B9-8F41-1217FB82A838}" sibTransId="{8280F872-4B29-44FD-AB86-2784F56D6558}"/>
    <dgm:cxn modelId="{13E4DF7E-8061-4345-84FA-D1CDFF61278F}" type="presOf" srcId="{EA3AE018-0013-4853-91E1-434CC5A77601}" destId="{B910874C-BA95-4D3D-A5D5-C9E3CCA4B832}" srcOrd="1" destOrd="0" presId="urn:microsoft.com/office/officeart/2005/8/layout/hList7"/>
    <dgm:cxn modelId="{E616F9FD-552A-4ED1-8167-E00388356C19}" srcId="{AC5824A3-C114-4218-A88C-3221D099158E}" destId="{95B63992-E63A-4F20-99D1-7F61726346B2}" srcOrd="0" destOrd="0" parTransId="{E4AD7866-DB13-49AB-BDB8-948A0D18C6A8}" sibTransId="{DC8E6BEC-1035-436D-AA93-84D733B00DDD}"/>
    <dgm:cxn modelId="{F21FD5E6-46DC-46D7-871E-3D701E314226}" type="presOf" srcId="{AE1389D8-BC9B-4B92-87C4-985926CD26AA}" destId="{39ADF0CB-BFD3-4271-9874-D6838C3BF87A}" srcOrd="1" destOrd="0" presId="urn:microsoft.com/office/officeart/2005/8/layout/hList7"/>
    <dgm:cxn modelId="{0E8B9E6A-14F8-4EA8-992B-BEADCD26D628}" type="presParOf" srcId="{DBCECDCB-640C-4849-BA0D-FB6C6108B889}" destId="{910F5998-EC47-4769-995B-55D1BB38DCA6}" srcOrd="0" destOrd="0" presId="urn:microsoft.com/office/officeart/2005/8/layout/hList7"/>
    <dgm:cxn modelId="{B072F5B4-4C0C-4C16-9343-80A629244640}" type="presParOf" srcId="{DBCECDCB-640C-4849-BA0D-FB6C6108B889}" destId="{E1F04BC0-639F-413B-8110-8E75BFEA2634}" srcOrd="1" destOrd="0" presId="urn:microsoft.com/office/officeart/2005/8/layout/hList7"/>
    <dgm:cxn modelId="{4433499B-77A3-4249-8B25-8B6FF30E1142}" type="presParOf" srcId="{E1F04BC0-639F-413B-8110-8E75BFEA2634}" destId="{DD97754C-E9B8-40C5-B0AC-DE3F14DE2A07}" srcOrd="0" destOrd="0" presId="urn:microsoft.com/office/officeart/2005/8/layout/hList7"/>
    <dgm:cxn modelId="{4CB659A0-1D60-4B2F-ADBC-66359FDDABBB}" type="presParOf" srcId="{DD97754C-E9B8-40C5-B0AC-DE3F14DE2A07}" destId="{8DB70828-224E-40B8-9C17-134B1C38B7E9}" srcOrd="0" destOrd="0" presId="urn:microsoft.com/office/officeart/2005/8/layout/hList7"/>
    <dgm:cxn modelId="{2012FD81-274A-47DB-AB10-02F10CCA5992}" type="presParOf" srcId="{DD97754C-E9B8-40C5-B0AC-DE3F14DE2A07}" destId="{5453D787-BCCB-4538-B934-BAFCD336B306}" srcOrd="1" destOrd="0" presId="urn:microsoft.com/office/officeart/2005/8/layout/hList7"/>
    <dgm:cxn modelId="{42FD0898-76B7-4B4E-888A-90979CB0F04E}" type="presParOf" srcId="{DD97754C-E9B8-40C5-B0AC-DE3F14DE2A07}" destId="{11C1465A-4D3A-46E9-BF2B-B2EBA0D8395A}" srcOrd="2" destOrd="0" presId="urn:microsoft.com/office/officeart/2005/8/layout/hList7"/>
    <dgm:cxn modelId="{A0F59990-BA40-49AA-A4F9-A05284D4E44D}" type="presParOf" srcId="{DD97754C-E9B8-40C5-B0AC-DE3F14DE2A07}" destId="{AEC40006-85AB-4D22-B1D0-54D07B649495}" srcOrd="3" destOrd="0" presId="urn:microsoft.com/office/officeart/2005/8/layout/hList7"/>
    <dgm:cxn modelId="{A86BFB66-52AF-40A6-955F-9338B6D1E45C}" type="presParOf" srcId="{E1F04BC0-639F-413B-8110-8E75BFEA2634}" destId="{A53ED125-6F5A-440B-B2E0-C957050ABB48}" srcOrd="1" destOrd="0" presId="urn:microsoft.com/office/officeart/2005/8/layout/hList7"/>
    <dgm:cxn modelId="{3E6BE8B2-F85D-4A40-9BC8-9D5077EA2385}" type="presParOf" srcId="{E1F04BC0-639F-413B-8110-8E75BFEA2634}" destId="{8891F6D9-F0C5-4E75-B4A3-21773C9C1826}" srcOrd="2" destOrd="0" presId="urn:microsoft.com/office/officeart/2005/8/layout/hList7"/>
    <dgm:cxn modelId="{3C73E751-E3C8-46E8-8397-5C49A8AA3370}" type="presParOf" srcId="{8891F6D9-F0C5-4E75-B4A3-21773C9C1826}" destId="{3A75BCE4-4A6C-47BE-A857-691137CB16E5}" srcOrd="0" destOrd="0" presId="urn:microsoft.com/office/officeart/2005/8/layout/hList7"/>
    <dgm:cxn modelId="{4398EB39-8657-406E-8476-D8510BDA827A}" type="presParOf" srcId="{8891F6D9-F0C5-4E75-B4A3-21773C9C1826}" destId="{39ADF0CB-BFD3-4271-9874-D6838C3BF87A}" srcOrd="1" destOrd="0" presId="urn:microsoft.com/office/officeart/2005/8/layout/hList7"/>
    <dgm:cxn modelId="{DD8D29A7-3268-42D7-B714-9EE60FE5B093}" type="presParOf" srcId="{8891F6D9-F0C5-4E75-B4A3-21773C9C1826}" destId="{C71F409D-ACB2-46AF-B344-FF6A150B3F12}" srcOrd="2" destOrd="0" presId="urn:microsoft.com/office/officeart/2005/8/layout/hList7"/>
    <dgm:cxn modelId="{66F387DD-EF61-4B46-ACC4-C2D0B7ACDF5A}" type="presParOf" srcId="{8891F6D9-F0C5-4E75-B4A3-21773C9C1826}" destId="{6C78B93B-881B-4FDC-A872-67D93580483E}" srcOrd="3" destOrd="0" presId="urn:microsoft.com/office/officeart/2005/8/layout/hList7"/>
    <dgm:cxn modelId="{4C7EE076-5217-440A-96C0-E71A572F27D8}" type="presParOf" srcId="{E1F04BC0-639F-413B-8110-8E75BFEA2634}" destId="{C6E0EFCD-5887-4D2D-B1C1-B1EEDA55AD11}" srcOrd="3" destOrd="0" presId="urn:microsoft.com/office/officeart/2005/8/layout/hList7"/>
    <dgm:cxn modelId="{A79EF9E9-6042-46D1-9D4A-72B70C254109}" type="presParOf" srcId="{E1F04BC0-639F-413B-8110-8E75BFEA2634}" destId="{D5E654B8-CD21-4F3B-AFE8-75246CD0A779}" srcOrd="4" destOrd="0" presId="urn:microsoft.com/office/officeart/2005/8/layout/hList7"/>
    <dgm:cxn modelId="{A5011DA1-7431-4533-815A-FF9A845B154A}" type="presParOf" srcId="{D5E654B8-CD21-4F3B-AFE8-75246CD0A779}" destId="{919FE934-B6CF-4599-9EC7-D5D971E99450}" srcOrd="0" destOrd="0" presId="urn:microsoft.com/office/officeart/2005/8/layout/hList7"/>
    <dgm:cxn modelId="{D611C3F0-4116-45C7-A43E-687BF5B5016E}" type="presParOf" srcId="{D5E654B8-CD21-4F3B-AFE8-75246CD0A779}" destId="{B910874C-BA95-4D3D-A5D5-C9E3CCA4B832}" srcOrd="1" destOrd="0" presId="urn:microsoft.com/office/officeart/2005/8/layout/hList7"/>
    <dgm:cxn modelId="{388348DF-FB07-44D3-B50E-55FD0162F817}" type="presParOf" srcId="{D5E654B8-CD21-4F3B-AFE8-75246CD0A779}" destId="{DCB3A14C-6364-4D5D-963C-0FF14AF61356}" srcOrd="2" destOrd="0" presId="urn:microsoft.com/office/officeart/2005/8/layout/hList7"/>
    <dgm:cxn modelId="{97106C3B-F3D4-4D42-860C-8DB4F797190E}" type="presParOf" srcId="{D5E654B8-CD21-4F3B-AFE8-75246CD0A779}" destId="{C0AAFD6E-466F-4CBC-9B84-BC2419E56FC0}" srcOrd="3" destOrd="0" presId="urn:microsoft.com/office/officeart/2005/8/layout/hList7"/>
    <dgm:cxn modelId="{91D05161-84D4-409F-8426-ADCCE9AD97A4}" type="presParOf" srcId="{E1F04BC0-639F-413B-8110-8E75BFEA2634}" destId="{A72A310A-84C6-4B3A-BEF8-9D132B17D51B}" srcOrd="5" destOrd="0" presId="urn:microsoft.com/office/officeart/2005/8/layout/hList7"/>
    <dgm:cxn modelId="{8DA8959B-E917-47B1-9562-D24DF9A8A538}" type="presParOf" srcId="{E1F04BC0-639F-413B-8110-8E75BFEA2634}" destId="{B88CD7B2-7F9F-4657-9B10-84431BA40899}" srcOrd="6" destOrd="0" presId="urn:microsoft.com/office/officeart/2005/8/layout/hList7"/>
    <dgm:cxn modelId="{4147CFFD-469A-4C43-9A4C-E377211D2264}" type="presParOf" srcId="{B88CD7B2-7F9F-4657-9B10-84431BA40899}" destId="{978960EF-8567-4382-8912-D37863CA8F52}" srcOrd="0" destOrd="0" presId="urn:microsoft.com/office/officeart/2005/8/layout/hList7"/>
    <dgm:cxn modelId="{AB5F802D-6CAE-49E7-8471-860DC33E01FE}" type="presParOf" srcId="{B88CD7B2-7F9F-4657-9B10-84431BA40899}" destId="{10B6D2CF-4B88-4DE3-83BA-32DBA8B14D06}" srcOrd="1" destOrd="0" presId="urn:microsoft.com/office/officeart/2005/8/layout/hList7"/>
    <dgm:cxn modelId="{A6AD1DFF-BA79-461F-A710-46E2A5F63129}" type="presParOf" srcId="{B88CD7B2-7F9F-4657-9B10-84431BA40899}" destId="{F084B95E-E452-4ECF-9769-EE4CCA280DC4}" srcOrd="2" destOrd="0" presId="urn:microsoft.com/office/officeart/2005/8/layout/hList7"/>
    <dgm:cxn modelId="{3F6B3431-E070-4637-8322-B7FD2C693E13}" type="presParOf" srcId="{B88CD7B2-7F9F-4657-9B10-84431BA40899}" destId="{76B3A1E4-744C-4D5D-B1A5-A8B7249FC3FF}" srcOrd="3" destOrd="0" presId="urn:microsoft.com/office/officeart/2005/8/layout/hList7"/>
    <dgm:cxn modelId="{95466A74-74FA-43D6-B86E-C58A5F61D4FE}" type="presParOf" srcId="{E1F04BC0-639F-413B-8110-8E75BFEA2634}" destId="{2E8BF711-900E-452C-99CB-0123826D3CC8}" srcOrd="7" destOrd="0" presId="urn:microsoft.com/office/officeart/2005/8/layout/hList7"/>
    <dgm:cxn modelId="{B8169518-82A2-45BC-BCC5-97AC4A080E51}" type="presParOf" srcId="{E1F04BC0-639F-413B-8110-8E75BFEA2634}" destId="{ADFB65E7-74EA-4D36-84C5-BDCBB237249E}" srcOrd="8" destOrd="0" presId="urn:microsoft.com/office/officeart/2005/8/layout/hList7"/>
    <dgm:cxn modelId="{5A63319C-5215-4279-9529-804C64F58F05}" type="presParOf" srcId="{ADFB65E7-74EA-4D36-84C5-BDCBB237249E}" destId="{6E72E6AD-69F5-4B97-8BFB-E6B0CC2EF110}" srcOrd="0" destOrd="0" presId="urn:microsoft.com/office/officeart/2005/8/layout/hList7"/>
    <dgm:cxn modelId="{9684BF43-5EBF-4099-85CB-73FF1279B100}" type="presParOf" srcId="{ADFB65E7-74EA-4D36-84C5-BDCBB237249E}" destId="{558B61D1-ED2A-497C-B284-A299193615DF}" srcOrd="1" destOrd="0" presId="urn:microsoft.com/office/officeart/2005/8/layout/hList7"/>
    <dgm:cxn modelId="{98BDC14E-5782-474D-AA1A-FEE024FB5AFA}" type="presParOf" srcId="{ADFB65E7-74EA-4D36-84C5-BDCBB237249E}" destId="{1BFE21AE-D73D-4571-ADEA-9EDD6D3BA8AD}" srcOrd="2" destOrd="0" presId="urn:microsoft.com/office/officeart/2005/8/layout/hList7"/>
    <dgm:cxn modelId="{46FE4834-D9FD-4811-ADE1-D84F5C27FB3C}" type="presParOf" srcId="{ADFB65E7-74EA-4D36-84C5-BDCBB237249E}" destId="{8D70C098-2A2B-4A5B-A634-58674257CFD6}" srcOrd="3" destOrd="0" presId="urn:microsoft.com/office/officeart/2005/8/layout/hList7"/>
    <dgm:cxn modelId="{0281C5FB-7B3B-4EA8-B43B-92D7D516D88B}" type="presParOf" srcId="{E1F04BC0-639F-413B-8110-8E75BFEA2634}" destId="{38C06C7F-0E0E-4266-8254-F302FF8D4E31}" srcOrd="9" destOrd="0" presId="urn:microsoft.com/office/officeart/2005/8/layout/hList7"/>
    <dgm:cxn modelId="{93F9E3AE-AFBA-443E-802F-712803C4ECA1}" type="presParOf" srcId="{E1F04BC0-639F-413B-8110-8E75BFEA2634}" destId="{A178D24F-656F-4A19-8504-EB8A9E703827}" srcOrd="10" destOrd="0" presId="urn:microsoft.com/office/officeart/2005/8/layout/hList7"/>
    <dgm:cxn modelId="{42C66162-0F51-46A4-AEE8-B360EC39F2C5}" type="presParOf" srcId="{A178D24F-656F-4A19-8504-EB8A9E703827}" destId="{1D3F88A7-7280-4383-9C7E-9CAF1B93C80E}" srcOrd="0" destOrd="0" presId="urn:microsoft.com/office/officeart/2005/8/layout/hList7"/>
    <dgm:cxn modelId="{9E8C33C0-5973-4C27-BC8F-AAE28A43F0D9}" type="presParOf" srcId="{A178D24F-656F-4A19-8504-EB8A9E703827}" destId="{F9BB79FB-0E07-4252-93E1-0B77EC02DB70}" srcOrd="1" destOrd="0" presId="urn:microsoft.com/office/officeart/2005/8/layout/hList7"/>
    <dgm:cxn modelId="{F56CC093-8ED6-4F5F-BE84-E9150A787368}" type="presParOf" srcId="{A178D24F-656F-4A19-8504-EB8A9E703827}" destId="{A7F7DB61-3083-472D-8CFE-572EAA4F7516}" srcOrd="2" destOrd="0" presId="urn:microsoft.com/office/officeart/2005/8/layout/hList7"/>
    <dgm:cxn modelId="{94793FAE-3681-49D7-807C-FBFAFA6807DD}" type="presParOf" srcId="{A178D24F-656F-4A19-8504-EB8A9E703827}" destId="{ECDA8153-E235-4617-B03B-CF48A9794DB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A464A5-51B0-48AE-97C7-9419FD276F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78A8E7A-0273-4E1C-B69A-8880BF46DE15}">
      <dgm:prSet phldrT="[Texto]" custT="1"/>
      <dgm:spPr>
        <a:solidFill>
          <a:srgbClr val="ADE7D8"/>
        </a:solidFill>
      </dgm:spPr>
      <dgm:t>
        <a:bodyPr/>
        <a:lstStyle/>
        <a:p>
          <a:r>
            <a:rPr lang="pt-BR" sz="1600" b="0" dirty="0" smtClean="0">
              <a:solidFill>
                <a:schemeClr val="accent5">
                  <a:lumMod val="10000"/>
                </a:schemeClr>
              </a:solidFill>
              <a:latin typeface="Century Gothic" panose="020B0502020202020204" pitchFamily="34" charset="0"/>
            </a:rPr>
            <a:t>Elaboração de planos de gestão para a sustentabilidade das atividades humanas em áreas marinhas protegidas;</a:t>
          </a:r>
          <a:endParaRPr lang="pt-PT" sz="1600" b="0" dirty="0" smtClean="0">
            <a:solidFill>
              <a:schemeClr val="accent5">
                <a:lumMod val="10000"/>
              </a:schemeClr>
            </a:solidFill>
            <a:latin typeface="Century Gothic" panose="020B0502020202020204" pitchFamily="34" charset="0"/>
          </a:endParaRPr>
        </a:p>
      </dgm:t>
    </dgm:pt>
    <dgm:pt modelId="{D6406945-A1A4-47D2-985D-D93FAB325784}" type="parTrans" cxnId="{FF445F0C-332C-4ADC-84E1-28868399D293}">
      <dgm:prSet/>
      <dgm:spPr/>
      <dgm:t>
        <a:bodyPr/>
        <a:lstStyle/>
        <a:p>
          <a:endParaRPr lang="pt-PT"/>
        </a:p>
      </dgm:t>
    </dgm:pt>
    <dgm:pt modelId="{A5D66C47-416A-4464-BE2C-0FF72FF6CF72}" type="sibTrans" cxnId="{FF445F0C-332C-4ADC-84E1-28868399D293}">
      <dgm:prSet/>
      <dgm:spPr/>
      <dgm:t>
        <a:bodyPr/>
        <a:lstStyle/>
        <a:p>
          <a:endParaRPr lang="pt-PT"/>
        </a:p>
      </dgm:t>
    </dgm:pt>
    <dgm:pt modelId="{3A82957E-1228-411C-AA8E-0DF14E976256}">
      <dgm:prSet phldrT="[Texto]" custT="1"/>
      <dgm:spPr>
        <a:solidFill>
          <a:srgbClr val="AFE3D0"/>
        </a:solidFill>
      </dgm:spPr>
      <dgm:t>
        <a:bodyPr/>
        <a:lstStyle/>
        <a:p>
          <a:r>
            <a:rPr lang="pt-BR" sz="1600" b="0" dirty="0" smtClean="0">
              <a:solidFill>
                <a:schemeClr val="accent5">
                  <a:lumMod val="10000"/>
                </a:schemeClr>
              </a:solidFill>
              <a:latin typeface="Century Gothic" panose="020B0502020202020204" pitchFamily="34" charset="0"/>
            </a:rPr>
            <a:t>Promoção de estudos para garantir a instalação e o funcionamento de dispositivos de monitorização do ruído marinho;</a:t>
          </a:r>
          <a:endParaRPr lang="pt-PT" sz="1600" b="0" dirty="0" smtClean="0">
            <a:solidFill>
              <a:schemeClr val="accent5">
                <a:lumMod val="10000"/>
              </a:schemeClr>
            </a:solidFill>
            <a:latin typeface="Century Gothic" panose="020B0502020202020204" pitchFamily="34" charset="0"/>
          </a:endParaRPr>
        </a:p>
      </dgm:t>
    </dgm:pt>
    <dgm:pt modelId="{03DA649B-99E2-44D5-BBCF-2B1363415B6A}" type="parTrans" cxnId="{52699348-5BBF-4A94-B4FD-A5DAD881E240}">
      <dgm:prSet/>
      <dgm:spPr/>
      <dgm:t>
        <a:bodyPr/>
        <a:lstStyle/>
        <a:p>
          <a:endParaRPr lang="pt-PT"/>
        </a:p>
      </dgm:t>
    </dgm:pt>
    <dgm:pt modelId="{A6B1604B-8EA5-40F7-BFC0-EFA9775ECA40}" type="sibTrans" cxnId="{52699348-5BBF-4A94-B4FD-A5DAD881E240}">
      <dgm:prSet/>
      <dgm:spPr/>
      <dgm:t>
        <a:bodyPr/>
        <a:lstStyle/>
        <a:p>
          <a:endParaRPr lang="pt-PT"/>
        </a:p>
      </dgm:t>
    </dgm:pt>
    <dgm:pt modelId="{8D74CDE5-25A6-4EF3-87F0-81194C63264A}">
      <dgm:prSet phldrT="[Texto]" custT="1"/>
      <dgm:spPr>
        <a:solidFill>
          <a:srgbClr val="ADE7D8"/>
        </a:solidFill>
      </dgm:spPr>
      <dgm:t>
        <a:bodyPr/>
        <a:lstStyle/>
        <a:p>
          <a:pPr algn="just"/>
          <a:r>
            <a:rPr lang="pt-BR" sz="1600" b="0" dirty="0" smtClean="0">
              <a:solidFill>
                <a:schemeClr val="accent5">
                  <a:lumMod val="10000"/>
                </a:schemeClr>
              </a:solidFill>
              <a:latin typeface="Century Gothic" panose="020B0502020202020204" pitchFamily="34" charset="0"/>
            </a:rPr>
            <a:t>Trabalhos de investigação e / ou inventários de campo para bases de dados, também previstos no PAF, mas com melhor elegibilidade sob outros mecanismos de financiamento;</a:t>
          </a:r>
          <a:endParaRPr lang="pt-PT" sz="1600" b="0" dirty="0">
            <a:solidFill>
              <a:schemeClr val="accent5">
                <a:lumMod val="10000"/>
              </a:schemeClr>
            </a:solidFill>
            <a:latin typeface="Century Gothic" panose="020B0502020202020204" pitchFamily="34" charset="0"/>
          </a:endParaRPr>
        </a:p>
      </dgm:t>
    </dgm:pt>
    <dgm:pt modelId="{0009ABBC-B844-4D33-A673-96D5CB6679CC}" type="parTrans" cxnId="{B4F2A94B-F1AD-4438-9451-1528AA2238B7}">
      <dgm:prSet/>
      <dgm:spPr/>
      <dgm:t>
        <a:bodyPr/>
        <a:lstStyle/>
        <a:p>
          <a:endParaRPr lang="pt-PT"/>
        </a:p>
      </dgm:t>
    </dgm:pt>
    <dgm:pt modelId="{F2701BEC-30A4-4B62-AE78-0C598E09D41C}" type="sibTrans" cxnId="{B4F2A94B-F1AD-4438-9451-1528AA2238B7}">
      <dgm:prSet/>
      <dgm:spPr/>
      <dgm:t>
        <a:bodyPr/>
        <a:lstStyle/>
        <a:p>
          <a:endParaRPr lang="pt-PT"/>
        </a:p>
      </dgm:t>
    </dgm:pt>
    <dgm:pt modelId="{FC102691-251F-4996-BD5B-FB642E3941A4}">
      <dgm:prSet phldrT="[Texto]" custT="1"/>
      <dgm:spPr>
        <a:solidFill>
          <a:srgbClr val="AFE3D0"/>
        </a:solidFill>
      </dgm:spPr>
      <dgm:t>
        <a:bodyPr/>
        <a:lstStyle/>
        <a:p>
          <a:pPr algn="just"/>
          <a:r>
            <a:rPr lang="pt-BR" sz="1600" b="0" dirty="0" smtClean="0">
              <a:solidFill>
                <a:schemeClr val="accent5">
                  <a:lumMod val="10000"/>
                </a:schemeClr>
              </a:solidFill>
              <a:latin typeface="Century Gothic" panose="020B0502020202020204" pitchFamily="34" charset="0"/>
            </a:rPr>
            <a:t>Trabalhos de conservação para áreas fora da RN2000, mas essenciais para garantir os trabalhos propostos pelo LIFE IP, como o controle de espécies exóticas invasoras;</a:t>
          </a:r>
          <a:endParaRPr lang="en-US" sz="1600" b="0" dirty="0" smtClean="0">
            <a:solidFill>
              <a:schemeClr val="accent5">
                <a:lumMod val="10000"/>
              </a:schemeClr>
            </a:solidFill>
            <a:latin typeface="Century Gothic" panose="020B0502020202020204" pitchFamily="34" charset="0"/>
          </a:endParaRPr>
        </a:p>
      </dgm:t>
    </dgm:pt>
    <dgm:pt modelId="{4615D68F-8B0F-40EF-8EAD-B433A5EFB836}" type="parTrans" cxnId="{448D2A40-B126-4A2B-8DE1-0FCD3F70559D}">
      <dgm:prSet/>
      <dgm:spPr/>
      <dgm:t>
        <a:bodyPr/>
        <a:lstStyle/>
        <a:p>
          <a:endParaRPr lang="pt-PT"/>
        </a:p>
      </dgm:t>
    </dgm:pt>
    <dgm:pt modelId="{1B369391-1A80-4106-94AF-B5E3203BBB8E}" type="sibTrans" cxnId="{448D2A40-B126-4A2B-8DE1-0FCD3F70559D}">
      <dgm:prSet/>
      <dgm:spPr/>
      <dgm:t>
        <a:bodyPr/>
        <a:lstStyle/>
        <a:p>
          <a:endParaRPr lang="pt-PT"/>
        </a:p>
      </dgm:t>
    </dgm:pt>
    <dgm:pt modelId="{82546636-FC31-4458-AE2D-3B02755E4BFA}">
      <dgm:prSet phldrT="[Texto]" custT="1"/>
      <dgm:spPr>
        <a:solidFill>
          <a:srgbClr val="AFE3D0"/>
        </a:solidFill>
      </dgm:spPr>
      <dgm:t>
        <a:bodyPr/>
        <a:lstStyle/>
        <a:p>
          <a:pPr algn="just"/>
          <a:r>
            <a:rPr lang="en-US" sz="16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Gabinetes</a:t>
          </a:r>
          <a:r>
            <a:rPr lang="en-US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de </a:t>
          </a:r>
          <a:r>
            <a:rPr lang="en-US" sz="16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Apoio</a:t>
          </a:r>
          <a:r>
            <a:rPr lang="en-US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de </a:t>
          </a:r>
          <a:r>
            <a:rPr lang="en-US" sz="16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modo</a:t>
          </a:r>
          <a:r>
            <a:rPr lang="en-US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a </a:t>
          </a:r>
          <a:r>
            <a:rPr lang="en-US" sz="16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promover</a:t>
          </a:r>
          <a:r>
            <a:rPr lang="en-US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</a:t>
          </a:r>
          <a:r>
            <a:rPr lang="en-US" sz="16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uma</a:t>
          </a:r>
          <a:r>
            <a:rPr lang="en-US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</a:t>
          </a:r>
          <a:r>
            <a:rPr lang="en-US" sz="16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melhor</a:t>
          </a:r>
          <a:r>
            <a:rPr lang="en-US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</a:t>
          </a:r>
          <a:r>
            <a:rPr lang="en-US" sz="16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utilização</a:t>
          </a:r>
          <a:r>
            <a:rPr lang="en-US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de </a:t>
          </a:r>
          <a:r>
            <a:rPr lang="en-US" sz="16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fundos</a:t>
          </a:r>
          <a:r>
            <a:rPr lang="en-US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</a:t>
          </a:r>
          <a:r>
            <a:rPr lang="en-US" sz="16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complementares</a:t>
          </a:r>
          <a:r>
            <a:rPr lang="en-US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</a:t>
          </a:r>
          <a:r>
            <a:rPr lang="en-US" sz="16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existentes</a:t>
          </a:r>
          <a:r>
            <a:rPr lang="en-US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(ex. FEDER, …), </a:t>
          </a:r>
          <a:r>
            <a:rPr lang="en-US" sz="16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como</a:t>
          </a:r>
          <a:r>
            <a:rPr lang="en-US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a </a:t>
          </a:r>
          <a:r>
            <a:rPr lang="en-US" sz="16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agricultura</a:t>
          </a:r>
          <a:r>
            <a:rPr lang="en-US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, </a:t>
          </a:r>
          <a:r>
            <a:rPr lang="en-US" sz="16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turismo</a:t>
          </a:r>
          <a:r>
            <a:rPr lang="en-US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, </a:t>
          </a:r>
          <a:r>
            <a:rPr lang="en-US" sz="16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pesca</a:t>
          </a:r>
          <a:r>
            <a:rPr lang="en-US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(</a:t>
          </a:r>
          <a:r>
            <a:rPr lang="en-US" sz="16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algo</a:t>
          </a:r>
          <a:r>
            <a:rPr lang="en-US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</a:t>
          </a:r>
          <a:r>
            <a:rPr lang="en-US" sz="16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específico</a:t>
          </a:r>
          <a:r>
            <a:rPr lang="en-US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dos </a:t>
          </a:r>
          <a:r>
            <a:rPr lang="en-US" sz="16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projetos</a:t>
          </a:r>
          <a:r>
            <a:rPr lang="en-US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</a:t>
          </a:r>
          <a:r>
            <a:rPr lang="en-US" sz="16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integrados</a:t>
          </a:r>
          <a:r>
            <a:rPr lang="en-US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e que </a:t>
          </a:r>
          <a:r>
            <a:rPr lang="en-US" sz="16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só</a:t>
          </a:r>
          <a:r>
            <a:rPr lang="en-US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é </a:t>
          </a:r>
          <a:r>
            <a:rPr lang="en-US" sz="16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apoiado</a:t>
          </a:r>
          <a:r>
            <a:rPr lang="en-US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, </a:t>
          </a:r>
          <a:r>
            <a:rPr lang="en-US" sz="16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por</a:t>
          </a:r>
          <a:r>
            <a:rPr lang="en-US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causa da </a:t>
          </a:r>
          <a:r>
            <a:rPr lang="en-US" sz="16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complementaridade</a:t>
          </a:r>
          <a:r>
            <a:rPr lang="en-US" sz="1600" b="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)</a:t>
          </a:r>
        </a:p>
      </dgm:t>
    </dgm:pt>
    <dgm:pt modelId="{2D73FFE7-327C-4430-8FC9-C2BD41217267}" type="parTrans" cxnId="{F507CE17-CA89-49E1-AA40-9E45BA9A3662}">
      <dgm:prSet/>
      <dgm:spPr/>
      <dgm:t>
        <a:bodyPr/>
        <a:lstStyle/>
        <a:p>
          <a:endParaRPr lang="pt-PT"/>
        </a:p>
      </dgm:t>
    </dgm:pt>
    <dgm:pt modelId="{BB7683F0-1766-4021-B0F3-C9E6EC297467}" type="sibTrans" cxnId="{F507CE17-CA89-49E1-AA40-9E45BA9A3662}">
      <dgm:prSet/>
      <dgm:spPr/>
      <dgm:t>
        <a:bodyPr/>
        <a:lstStyle/>
        <a:p>
          <a:endParaRPr lang="pt-PT"/>
        </a:p>
      </dgm:t>
    </dgm:pt>
    <dgm:pt modelId="{82CA20BF-99F1-4BB6-B0D3-4D41443DAE1B}" type="pres">
      <dgm:prSet presAssocID="{1EA464A5-51B0-48AE-97C7-9419FD276F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732D4A1D-FC64-4EFE-9757-125B80B3D020}" type="pres">
      <dgm:prSet presAssocID="{778A8E7A-0273-4E1C-B69A-8880BF46DE15}" presName="parentText" presStyleLbl="node1" presStyleIdx="0" presStyleCnt="5" custScaleY="60301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799A6A3-920E-4E0B-8A7F-EF312D5933D6}" type="pres">
      <dgm:prSet presAssocID="{A5D66C47-416A-4464-BE2C-0FF72FF6CF72}" presName="spacer" presStyleCnt="0"/>
      <dgm:spPr/>
    </dgm:pt>
    <dgm:pt modelId="{FCD48E21-32F1-45CC-A240-1AECCB60B5EA}" type="pres">
      <dgm:prSet presAssocID="{3A82957E-1228-411C-AA8E-0DF14E976256}" presName="parentText" presStyleLbl="node1" presStyleIdx="1" presStyleCnt="5" custScaleY="60811" custLinFactNeighborX="48626" custLinFactNeighborY="25704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FC349A2-04AE-48FE-827E-7B62F225267B}" type="pres">
      <dgm:prSet presAssocID="{A6B1604B-8EA5-40F7-BFC0-EFA9775ECA40}" presName="spacer" presStyleCnt="0"/>
      <dgm:spPr/>
    </dgm:pt>
    <dgm:pt modelId="{E1D8A194-4208-4066-B876-2949615E4BEF}" type="pres">
      <dgm:prSet presAssocID="{8D74CDE5-25A6-4EF3-87F0-81194C63264A}" presName="parentText" presStyleLbl="node1" presStyleIdx="2" presStyleCnt="5" custScaleY="54696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FEA39F8-BFC5-4E24-9D81-4D187BF6F35E}" type="pres">
      <dgm:prSet presAssocID="{F2701BEC-30A4-4B62-AE78-0C598E09D41C}" presName="spacer" presStyleCnt="0"/>
      <dgm:spPr/>
    </dgm:pt>
    <dgm:pt modelId="{61E267B3-76E7-4E75-8E9C-56501505814A}" type="pres">
      <dgm:prSet presAssocID="{FC102691-251F-4996-BD5B-FB642E3941A4}" presName="parentText" presStyleLbl="node1" presStyleIdx="3" presStyleCnt="5" custScaleY="4035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BA7ACB0-0E95-4457-B40A-793B0158731B}" type="pres">
      <dgm:prSet presAssocID="{1B369391-1A80-4106-94AF-B5E3203BBB8E}" presName="spacer" presStyleCnt="0"/>
      <dgm:spPr/>
    </dgm:pt>
    <dgm:pt modelId="{CAB402D6-599B-4159-A4B0-53AEC79F92F7}" type="pres">
      <dgm:prSet presAssocID="{82546636-FC31-4458-AE2D-3B02755E4BF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448D2A40-B126-4A2B-8DE1-0FCD3F70559D}" srcId="{1EA464A5-51B0-48AE-97C7-9419FD276F58}" destId="{FC102691-251F-4996-BD5B-FB642E3941A4}" srcOrd="3" destOrd="0" parTransId="{4615D68F-8B0F-40EF-8EAD-B433A5EFB836}" sibTransId="{1B369391-1A80-4106-94AF-B5E3203BBB8E}"/>
    <dgm:cxn modelId="{6F7C619D-BFD0-4637-8F5D-22955741A2FC}" type="presOf" srcId="{82546636-FC31-4458-AE2D-3B02755E4BFA}" destId="{CAB402D6-599B-4159-A4B0-53AEC79F92F7}" srcOrd="0" destOrd="0" presId="urn:microsoft.com/office/officeart/2005/8/layout/vList2"/>
    <dgm:cxn modelId="{1FB24AF4-766B-48E6-93AE-DC25DF615AF2}" type="presOf" srcId="{1EA464A5-51B0-48AE-97C7-9419FD276F58}" destId="{82CA20BF-99F1-4BB6-B0D3-4D41443DAE1B}" srcOrd="0" destOrd="0" presId="urn:microsoft.com/office/officeart/2005/8/layout/vList2"/>
    <dgm:cxn modelId="{F507CE17-CA89-49E1-AA40-9E45BA9A3662}" srcId="{1EA464A5-51B0-48AE-97C7-9419FD276F58}" destId="{82546636-FC31-4458-AE2D-3B02755E4BFA}" srcOrd="4" destOrd="0" parTransId="{2D73FFE7-327C-4430-8FC9-C2BD41217267}" sibTransId="{BB7683F0-1766-4021-B0F3-C9E6EC297467}"/>
    <dgm:cxn modelId="{52699348-5BBF-4A94-B4FD-A5DAD881E240}" srcId="{1EA464A5-51B0-48AE-97C7-9419FD276F58}" destId="{3A82957E-1228-411C-AA8E-0DF14E976256}" srcOrd="1" destOrd="0" parTransId="{03DA649B-99E2-44D5-BBCF-2B1363415B6A}" sibTransId="{A6B1604B-8EA5-40F7-BFC0-EFA9775ECA40}"/>
    <dgm:cxn modelId="{FA94ACB6-DD63-4C79-87F3-A7BED6C4C027}" type="presOf" srcId="{8D74CDE5-25A6-4EF3-87F0-81194C63264A}" destId="{E1D8A194-4208-4066-B876-2949615E4BEF}" srcOrd="0" destOrd="0" presId="urn:microsoft.com/office/officeart/2005/8/layout/vList2"/>
    <dgm:cxn modelId="{1FBB93F7-C779-4F30-9FA1-AD1D734050CE}" type="presOf" srcId="{FC102691-251F-4996-BD5B-FB642E3941A4}" destId="{61E267B3-76E7-4E75-8E9C-56501505814A}" srcOrd="0" destOrd="0" presId="urn:microsoft.com/office/officeart/2005/8/layout/vList2"/>
    <dgm:cxn modelId="{FF445F0C-332C-4ADC-84E1-28868399D293}" srcId="{1EA464A5-51B0-48AE-97C7-9419FD276F58}" destId="{778A8E7A-0273-4E1C-B69A-8880BF46DE15}" srcOrd="0" destOrd="0" parTransId="{D6406945-A1A4-47D2-985D-D93FAB325784}" sibTransId="{A5D66C47-416A-4464-BE2C-0FF72FF6CF72}"/>
    <dgm:cxn modelId="{14CD9898-1329-4FE2-8957-B0EA69BFC3AC}" type="presOf" srcId="{3A82957E-1228-411C-AA8E-0DF14E976256}" destId="{FCD48E21-32F1-45CC-A240-1AECCB60B5EA}" srcOrd="0" destOrd="0" presId="urn:microsoft.com/office/officeart/2005/8/layout/vList2"/>
    <dgm:cxn modelId="{70361AFB-F912-4F6D-AF1F-192CE3C8FF93}" type="presOf" srcId="{778A8E7A-0273-4E1C-B69A-8880BF46DE15}" destId="{732D4A1D-FC64-4EFE-9757-125B80B3D020}" srcOrd="0" destOrd="0" presId="urn:microsoft.com/office/officeart/2005/8/layout/vList2"/>
    <dgm:cxn modelId="{B4F2A94B-F1AD-4438-9451-1528AA2238B7}" srcId="{1EA464A5-51B0-48AE-97C7-9419FD276F58}" destId="{8D74CDE5-25A6-4EF3-87F0-81194C63264A}" srcOrd="2" destOrd="0" parTransId="{0009ABBC-B844-4D33-A673-96D5CB6679CC}" sibTransId="{F2701BEC-30A4-4B62-AE78-0C598E09D41C}"/>
    <dgm:cxn modelId="{EE043501-D4DF-49A0-BCB6-B5C2A80A150F}" type="presParOf" srcId="{82CA20BF-99F1-4BB6-B0D3-4D41443DAE1B}" destId="{732D4A1D-FC64-4EFE-9757-125B80B3D020}" srcOrd="0" destOrd="0" presId="urn:microsoft.com/office/officeart/2005/8/layout/vList2"/>
    <dgm:cxn modelId="{521A5531-EF9B-483B-87B4-D5CFAD9E641B}" type="presParOf" srcId="{82CA20BF-99F1-4BB6-B0D3-4D41443DAE1B}" destId="{2799A6A3-920E-4E0B-8A7F-EF312D5933D6}" srcOrd="1" destOrd="0" presId="urn:microsoft.com/office/officeart/2005/8/layout/vList2"/>
    <dgm:cxn modelId="{CC85FDE4-40A1-4EB0-BCD7-F4B2BF226778}" type="presParOf" srcId="{82CA20BF-99F1-4BB6-B0D3-4D41443DAE1B}" destId="{FCD48E21-32F1-45CC-A240-1AECCB60B5EA}" srcOrd="2" destOrd="0" presId="urn:microsoft.com/office/officeart/2005/8/layout/vList2"/>
    <dgm:cxn modelId="{52A92073-9650-4B74-969F-425EC0484356}" type="presParOf" srcId="{82CA20BF-99F1-4BB6-B0D3-4D41443DAE1B}" destId="{DFC349A2-04AE-48FE-827E-7B62F225267B}" srcOrd="3" destOrd="0" presId="urn:microsoft.com/office/officeart/2005/8/layout/vList2"/>
    <dgm:cxn modelId="{CF20BF83-AAB0-481C-A68A-86951EC8A82E}" type="presParOf" srcId="{82CA20BF-99F1-4BB6-B0D3-4D41443DAE1B}" destId="{E1D8A194-4208-4066-B876-2949615E4BEF}" srcOrd="4" destOrd="0" presId="urn:microsoft.com/office/officeart/2005/8/layout/vList2"/>
    <dgm:cxn modelId="{6D364BFF-C4F6-4C38-B2F1-8796CEE64DB8}" type="presParOf" srcId="{82CA20BF-99F1-4BB6-B0D3-4D41443DAE1B}" destId="{8FEA39F8-BFC5-4E24-9D81-4D187BF6F35E}" srcOrd="5" destOrd="0" presId="urn:microsoft.com/office/officeart/2005/8/layout/vList2"/>
    <dgm:cxn modelId="{2E86BEEC-E22E-4B87-9A90-34F3BC535371}" type="presParOf" srcId="{82CA20BF-99F1-4BB6-B0D3-4D41443DAE1B}" destId="{61E267B3-76E7-4E75-8E9C-56501505814A}" srcOrd="6" destOrd="0" presId="urn:microsoft.com/office/officeart/2005/8/layout/vList2"/>
    <dgm:cxn modelId="{BFDB316D-BEE9-4079-ABBB-E12A4C8221E8}" type="presParOf" srcId="{82CA20BF-99F1-4BB6-B0D3-4D41443DAE1B}" destId="{3BA7ACB0-0E95-4457-B40A-793B0158731B}" srcOrd="7" destOrd="0" presId="urn:microsoft.com/office/officeart/2005/8/layout/vList2"/>
    <dgm:cxn modelId="{A8BD2A4C-94D7-422F-A923-09F88893689D}" type="presParOf" srcId="{82CA20BF-99F1-4BB6-B0D3-4D41443DAE1B}" destId="{CAB402D6-599B-4159-A4B0-53AEC79F92F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27D66-5A9F-4F0D-84C2-E196FACB8998}">
      <dsp:nvSpPr>
        <dsp:cNvPr id="0" name=""/>
        <dsp:cNvSpPr/>
      </dsp:nvSpPr>
      <dsp:spPr>
        <a:xfrm>
          <a:off x="3302" y="155407"/>
          <a:ext cx="2184852" cy="21848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rgbClr val="AFE3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1F4F6-FE8B-41BF-9DED-035C2B1886C6}">
      <dsp:nvSpPr>
        <dsp:cNvPr id="0" name=""/>
        <dsp:cNvSpPr/>
      </dsp:nvSpPr>
      <dsp:spPr>
        <a:xfrm>
          <a:off x="3302" y="155407"/>
          <a:ext cx="218" cy="4369704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B0D638-8343-4A72-BDB6-E0ACAD274FEC}">
      <dsp:nvSpPr>
        <dsp:cNvPr id="0" name=""/>
        <dsp:cNvSpPr/>
      </dsp:nvSpPr>
      <dsp:spPr>
        <a:xfrm>
          <a:off x="3302" y="2340260"/>
          <a:ext cx="2184852" cy="2184852"/>
        </a:xfrm>
        <a:prstGeom prst="rect">
          <a:avLst/>
        </a:prstGeom>
        <a:solidFill>
          <a:schemeClr val="lt1"/>
        </a:solidFill>
        <a:ln w="12700" cap="flat" cmpd="sng" algn="ctr">
          <a:solidFill>
            <a:srgbClr val="AFE3D0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pt-PT" sz="1300" b="1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Boas Práticas</a:t>
          </a:r>
        </a:p>
        <a:p>
          <a:pPr lvl="0" defTabSz="577850">
            <a:spcBef>
              <a:spcPct val="0"/>
            </a:spcBef>
            <a:spcAft>
              <a:spcPct val="35000"/>
            </a:spcAft>
          </a:pPr>
          <a:r>
            <a:rPr lang="pt-PT" sz="1200" b="0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(</a:t>
          </a:r>
          <a:r>
            <a:rPr lang="pt-BR" sz="1200" b="0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p.e., Estratégia Regional de Controlo de EEI; Estratégia Regional de prevenção e controle de EEI marinhas;</a:t>
          </a:r>
        </a:p>
        <a:p>
          <a:pPr lvl="0" algn="l" defTabSz="57785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Restauro e conservação de habitats terrestres; Conservação de tartarugas marinhas)</a:t>
          </a:r>
          <a:endParaRPr lang="pt-PT" sz="1200" b="0" kern="1200" dirty="0" smtClean="0">
            <a:solidFill>
              <a:schemeClr val="tx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  <a:p>
          <a:pPr lvl="0" algn="l" defTabSz="57785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pt-PT" sz="1200" b="0" kern="1200" dirty="0">
            <a:solidFill>
              <a:schemeClr val="tx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</dsp:txBody>
      <dsp:txXfrm>
        <a:off x="3302" y="2340260"/>
        <a:ext cx="2184852" cy="2184852"/>
      </dsp:txXfrm>
    </dsp:sp>
    <dsp:sp modelId="{3211D40C-DBF1-45BE-A4F5-1F11916E4790}">
      <dsp:nvSpPr>
        <dsp:cNvPr id="0" name=""/>
        <dsp:cNvSpPr/>
      </dsp:nvSpPr>
      <dsp:spPr>
        <a:xfrm>
          <a:off x="2188971" y="155407"/>
          <a:ext cx="2184852" cy="218485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rgbClr val="AFE3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5FF49-8456-4365-82E6-70C986FE48D2}">
      <dsp:nvSpPr>
        <dsp:cNvPr id="0" name=""/>
        <dsp:cNvSpPr/>
      </dsp:nvSpPr>
      <dsp:spPr>
        <a:xfrm>
          <a:off x="2188971" y="155407"/>
          <a:ext cx="218" cy="4369704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33C3B-B2EA-4850-9444-3D5A38029333}">
      <dsp:nvSpPr>
        <dsp:cNvPr id="0" name=""/>
        <dsp:cNvSpPr/>
      </dsp:nvSpPr>
      <dsp:spPr>
        <a:xfrm>
          <a:off x="2188971" y="2340260"/>
          <a:ext cx="2184852" cy="2184852"/>
        </a:xfrm>
        <a:prstGeom prst="rect">
          <a:avLst/>
        </a:prstGeom>
        <a:solidFill>
          <a:schemeClr val="lt1"/>
        </a:solidFill>
        <a:ln w="12700" cap="flat" cmpd="sng" algn="ctr">
          <a:solidFill>
            <a:srgbClr val="AFE3D0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pt-PT" sz="1300" b="1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Demonstração e Inovação</a:t>
          </a:r>
        </a:p>
        <a:p>
          <a:pPr lvl="0" defTabSz="577850">
            <a:spcBef>
              <a:spcPct val="0"/>
            </a:spcBef>
            <a:spcAft>
              <a:spcPct val="35000"/>
            </a:spcAft>
          </a:pPr>
          <a:r>
            <a:rPr lang="pt-PT" sz="1200" b="0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(</a:t>
          </a:r>
          <a:r>
            <a:rPr lang="pt-BR" sz="1200" b="0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p.e., Recuperação de populações ameaçadas de fauna/flora endémica; Piloto no Corvo para deteção precoce e controlo imediato de novas EEI)</a:t>
          </a:r>
          <a:endParaRPr lang="pt-PT" sz="1200" b="0" kern="1200" dirty="0" smtClean="0">
            <a:solidFill>
              <a:schemeClr val="tx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  <a:p>
          <a:pPr lvl="0" algn="l" defTabSz="57785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pt-PT" sz="1200" b="0" kern="1200" dirty="0" smtClean="0">
            <a:solidFill>
              <a:schemeClr val="tx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</dsp:txBody>
      <dsp:txXfrm>
        <a:off x="2188971" y="2340260"/>
        <a:ext cx="2184852" cy="2184852"/>
      </dsp:txXfrm>
    </dsp:sp>
    <dsp:sp modelId="{14ADA89A-A149-4581-A2E4-6CDE24325B0B}">
      <dsp:nvSpPr>
        <dsp:cNvPr id="0" name=""/>
        <dsp:cNvSpPr/>
      </dsp:nvSpPr>
      <dsp:spPr>
        <a:xfrm>
          <a:off x="4374640" y="155407"/>
          <a:ext cx="2184852" cy="21848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  <a:ln w="12700" cap="flat" cmpd="sng" algn="ctr">
          <a:solidFill>
            <a:srgbClr val="AFE3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5DACA-9595-4F40-8B3A-A587373DED1C}">
      <dsp:nvSpPr>
        <dsp:cNvPr id="0" name=""/>
        <dsp:cNvSpPr/>
      </dsp:nvSpPr>
      <dsp:spPr>
        <a:xfrm>
          <a:off x="4374640" y="155407"/>
          <a:ext cx="218" cy="4369704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97DCB4-D900-4304-BA1D-36C844820C60}">
      <dsp:nvSpPr>
        <dsp:cNvPr id="0" name=""/>
        <dsp:cNvSpPr/>
      </dsp:nvSpPr>
      <dsp:spPr>
        <a:xfrm>
          <a:off x="4374640" y="2340260"/>
          <a:ext cx="2184852" cy="2184852"/>
        </a:xfrm>
        <a:prstGeom prst="rect">
          <a:avLst/>
        </a:prstGeom>
        <a:solidFill>
          <a:schemeClr val="lt1"/>
        </a:solidFill>
        <a:ln w="12700" cap="flat" cmpd="sng" algn="ctr">
          <a:solidFill>
            <a:srgbClr val="AFE3D0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b="1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- Capacitação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b="1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- Governança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- Envolvimento de parceiros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b="1" kern="1200" dirty="0" smtClean="0">
            <a:solidFill>
              <a:schemeClr val="tx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- Gabinetes de apoio para mobilização de fundos complementares</a:t>
          </a:r>
          <a:r>
            <a:rPr lang="pt-PT" sz="1300" b="1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;</a:t>
          </a:r>
          <a:endParaRPr lang="pt-PT" sz="1300" b="1" kern="1200" dirty="0">
            <a:solidFill>
              <a:schemeClr val="tx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</dsp:txBody>
      <dsp:txXfrm>
        <a:off x="4374640" y="2340260"/>
        <a:ext cx="2184852" cy="2184852"/>
      </dsp:txXfrm>
    </dsp:sp>
    <dsp:sp modelId="{5D65FFF0-B3C6-4D7D-A51B-FC7F35278247}">
      <dsp:nvSpPr>
        <dsp:cNvPr id="0" name=""/>
        <dsp:cNvSpPr/>
      </dsp:nvSpPr>
      <dsp:spPr>
        <a:xfrm>
          <a:off x="6560309" y="155407"/>
          <a:ext cx="2184852" cy="2184852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rgbClr val="AFE3D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A805C-963F-4362-B857-4318F1D99AF9}">
      <dsp:nvSpPr>
        <dsp:cNvPr id="0" name=""/>
        <dsp:cNvSpPr/>
      </dsp:nvSpPr>
      <dsp:spPr>
        <a:xfrm>
          <a:off x="6560309" y="155407"/>
          <a:ext cx="218" cy="4369704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826180-5D37-4804-9446-3FEF9438A05A}">
      <dsp:nvSpPr>
        <dsp:cNvPr id="0" name=""/>
        <dsp:cNvSpPr/>
      </dsp:nvSpPr>
      <dsp:spPr>
        <a:xfrm>
          <a:off x="6560309" y="2340260"/>
          <a:ext cx="2184852" cy="2184852"/>
        </a:xfrm>
        <a:prstGeom prst="rect">
          <a:avLst/>
        </a:prstGeom>
        <a:solidFill>
          <a:schemeClr val="lt1"/>
        </a:solidFill>
        <a:ln w="12700" cap="flat" cmpd="sng" algn="ctr">
          <a:solidFill>
            <a:srgbClr val="AFE3D0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defTabSz="577850"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Replicabilidade e Transferibilidade do projeto</a:t>
          </a:r>
        </a:p>
        <a:p>
          <a:pPr lvl="0" algn="l" defTabSz="57785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solidFill>
                <a:schemeClr val="tx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(ação piloto com La Palma e transferência de conhecimentos para outras regiões da Macaronésia)</a:t>
          </a:r>
          <a:endParaRPr lang="pt-PT" sz="1200" b="0" kern="1200" dirty="0" smtClean="0">
            <a:solidFill>
              <a:schemeClr val="tx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  <a:p>
          <a:pPr lvl="0" algn="l" defTabSz="57785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pt-PT" sz="1200" b="0" kern="1200" dirty="0">
            <a:solidFill>
              <a:schemeClr val="tx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</dsp:txBody>
      <dsp:txXfrm>
        <a:off x="6560309" y="2340260"/>
        <a:ext cx="2184852" cy="2184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70828-224E-40B8-9C17-134B1C38B7E9}">
      <dsp:nvSpPr>
        <dsp:cNvPr id="0" name=""/>
        <dsp:cNvSpPr/>
      </dsp:nvSpPr>
      <dsp:spPr>
        <a:xfrm>
          <a:off x="0" y="0"/>
          <a:ext cx="1416659" cy="377539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Implementação do Quadro de Ação Prioritária para a RN2000 (PAF)</a:t>
          </a:r>
          <a:endParaRPr lang="pt-PT" sz="1200" b="1" kern="120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2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0" y="1510158"/>
        <a:ext cx="1416659" cy="1510158"/>
      </dsp:txXfrm>
    </dsp:sp>
    <dsp:sp modelId="{AEC40006-85AB-4D22-B1D0-54D07B649495}">
      <dsp:nvSpPr>
        <dsp:cNvPr id="0" name=""/>
        <dsp:cNvSpPr/>
      </dsp:nvSpPr>
      <dsp:spPr>
        <a:xfrm>
          <a:off x="79832" y="226523"/>
          <a:ext cx="1257207" cy="125720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5BCE4-4A6C-47BE-A857-691137CB16E5}">
      <dsp:nvSpPr>
        <dsp:cNvPr id="0" name=""/>
        <dsp:cNvSpPr/>
      </dsp:nvSpPr>
      <dsp:spPr>
        <a:xfrm>
          <a:off x="1459265" y="0"/>
          <a:ext cx="1416659" cy="377539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Estratégia da União Europeia para a Biodiversidade (metas 2, 4, 5 e 6)</a:t>
          </a:r>
          <a:endParaRPr lang="pt-PT" sz="1200" b="1" kern="120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200" b="1" kern="1200" dirty="0">
            <a:solidFill>
              <a:schemeClr val="tx1"/>
            </a:solidFill>
          </a:endParaRPr>
        </a:p>
      </dsp:txBody>
      <dsp:txXfrm>
        <a:off x="1459265" y="1510158"/>
        <a:ext cx="1416659" cy="1510158"/>
      </dsp:txXfrm>
    </dsp:sp>
    <dsp:sp modelId="{6C78B93B-881B-4FDC-A872-67D93580483E}">
      <dsp:nvSpPr>
        <dsp:cNvPr id="0" name=""/>
        <dsp:cNvSpPr/>
      </dsp:nvSpPr>
      <dsp:spPr>
        <a:xfrm>
          <a:off x="1538991" y="226523"/>
          <a:ext cx="1257207" cy="125720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FE934-B6CF-4599-9EC7-D5D971E99450}">
      <dsp:nvSpPr>
        <dsp:cNvPr id="0" name=""/>
        <dsp:cNvSpPr/>
      </dsp:nvSpPr>
      <dsp:spPr>
        <a:xfrm>
          <a:off x="2918424" y="0"/>
          <a:ext cx="1416659" cy="377539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Diretiva Quadro da Estratégia Marinha (MSFD descritores 1, 2,3 6, 10 e 11)</a:t>
          </a:r>
          <a:endParaRPr lang="pt-PT" sz="1200" b="1" kern="120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2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2918424" y="1510158"/>
        <a:ext cx="1416659" cy="1510158"/>
      </dsp:txXfrm>
    </dsp:sp>
    <dsp:sp modelId="{C0AAFD6E-466F-4CBC-9B84-BC2419E56FC0}">
      <dsp:nvSpPr>
        <dsp:cNvPr id="0" name=""/>
        <dsp:cNvSpPr/>
      </dsp:nvSpPr>
      <dsp:spPr>
        <a:xfrm>
          <a:off x="2998149" y="226523"/>
          <a:ext cx="1257207" cy="125720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8960EF-8567-4382-8912-D37863CA8F52}">
      <dsp:nvSpPr>
        <dsp:cNvPr id="0" name=""/>
        <dsp:cNvSpPr/>
      </dsp:nvSpPr>
      <dsp:spPr>
        <a:xfrm>
          <a:off x="4377582" y="0"/>
          <a:ext cx="1416659" cy="377539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Estratégia Nacional para o Mar e Estratégia Nacional para a Conservação da Natureza</a:t>
          </a:r>
          <a:endParaRPr lang="pt-PT" sz="1200" b="1" kern="120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2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4377582" y="1510158"/>
        <a:ext cx="1416659" cy="1510158"/>
      </dsp:txXfrm>
    </dsp:sp>
    <dsp:sp modelId="{76B3A1E4-744C-4D5D-B1A5-A8B7249FC3FF}">
      <dsp:nvSpPr>
        <dsp:cNvPr id="0" name=""/>
        <dsp:cNvSpPr/>
      </dsp:nvSpPr>
      <dsp:spPr>
        <a:xfrm>
          <a:off x="4457308" y="226523"/>
          <a:ext cx="1257207" cy="1257207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2E6AD-69F5-4B97-8BFB-E6B0CC2EF110}">
      <dsp:nvSpPr>
        <dsp:cNvPr id="0" name=""/>
        <dsp:cNvSpPr/>
      </dsp:nvSpPr>
      <dsp:spPr>
        <a:xfrm>
          <a:off x="5836741" y="0"/>
          <a:ext cx="1416659" cy="377539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Programa Regional para as Alterações Climáticas (PRAC)</a:t>
          </a:r>
          <a:endParaRPr lang="pt-PT" sz="1200" b="1" kern="120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2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5836741" y="1510158"/>
        <a:ext cx="1416659" cy="1510158"/>
      </dsp:txXfrm>
    </dsp:sp>
    <dsp:sp modelId="{8D70C098-2A2B-4A5B-A634-58674257CFD6}">
      <dsp:nvSpPr>
        <dsp:cNvPr id="0" name=""/>
        <dsp:cNvSpPr/>
      </dsp:nvSpPr>
      <dsp:spPr>
        <a:xfrm>
          <a:off x="5916467" y="226523"/>
          <a:ext cx="1257207" cy="1257207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3F88A7-7280-4383-9C7E-9CAF1B93C80E}">
      <dsp:nvSpPr>
        <dsp:cNvPr id="0" name=""/>
        <dsp:cNvSpPr/>
      </dsp:nvSpPr>
      <dsp:spPr>
        <a:xfrm>
          <a:off x="7295900" y="0"/>
          <a:ext cx="1416659" cy="377539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- Diretiva Quadro da Água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- Reservas da Biosfera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- Convenção de RAMSAR</a:t>
          </a:r>
          <a:endParaRPr lang="pt-PT" sz="1200" b="1" kern="120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2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7295900" y="1510158"/>
        <a:ext cx="1416659" cy="1510158"/>
      </dsp:txXfrm>
    </dsp:sp>
    <dsp:sp modelId="{ECDA8153-E235-4617-B03B-CF48A9794DB6}">
      <dsp:nvSpPr>
        <dsp:cNvPr id="0" name=""/>
        <dsp:cNvSpPr/>
      </dsp:nvSpPr>
      <dsp:spPr>
        <a:xfrm>
          <a:off x="7375626" y="226523"/>
          <a:ext cx="1257207" cy="1257207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F5998-EC47-4769-995B-55D1BB38DCA6}">
      <dsp:nvSpPr>
        <dsp:cNvPr id="0" name=""/>
        <dsp:cNvSpPr/>
      </dsp:nvSpPr>
      <dsp:spPr>
        <a:xfrm>
          <a:off x="348506" y="2855464"/>
          <a:ext cx="8015652" cy="566309"/>
        </a:xfrm>
        <a:prstGeom prst="leftRightArrow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D4A1D-FC64-4EFE-9757-125B80B3D020}">
      <dsp:nvSpPr>
        <dsp:cNvPr id="0" name=""/>
        <dsp:cNvSpPr/>
      </dsp:nvSpPr>
      <dsp:spPr>
        <a:xfrm>
          <a:off x="0" y="29948"/>
          <a:ext cx="8926165" cy="722454"/>
        </a:xfrm>
        <a:prstGeom prst="roundRect">
          <a:avLst/>
        </a:prstGeom>
        <a:solidFill>
          <a:srgbClr val="ADE7D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solidFill>
                <a:schemeClr val="accent5">
                  <a:lumMod val="10000"/>
                </a:schemeClr>
              </a:solidFill>
              <a:latin typeface="Century Gothic" panose="020B0502020202020204" pitchFamily="34" charset="0"/>
            </a:rPr>
            <a:t>Elaboração de planos de gestão para a sustentabilidade das atividades humanas em áreas marinhas protegidas;</a:t>
          </a:r>
          <a:endParaRPr lang="pt-PT" sz="1600" b="0" kern="1200" dirty="0" smtClean="0">
            <a:solidFill>
              <a:schemeClr val="accent5">
                <a:lumMod val="10000"/>
              </a:schemeClr>
            </a:solidFill>
            <a:latin typeface="Century Gothic" panose="020B0502020202020204" pitchFamily="34" charset="0"/>
          </a:endParaRPr>
        </a:p>
      </dsp:txBody>
      <dsp:txXfrm>
        <a:off x="35267" y="65215"/>
        <a:ext cx="8855631" cy="651920"/>
      </dsp:txXfrm>
    </dsp:sp>
    <dsp:sp modelId="{FCD48E21-32F1-45CC-A240-1AECCB60B5EA}">
      <dsp:nvSpPr>
        <dsp:cNvPr id="0" name=""/>
        <dsp:cNvSpPr/>
      </dsp:nvSpPr>
      <dsp:spPr>
        <a:xfrm>
          <a:off x="0" y="984100"/>
          <a:ext cx="8926165" cy="728564"/>
        </a:xfrm>
        <a:prstGeom prst="roundRect">
          <a:avLst/>
        </a:prstGeom>
        <a:solidFill>
          <a:srgbClr val="AFE3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solidFill>
                <a:schemeClr val="accent5">
                  <a:lumMod val="10000"/>
                </a:schemeClr>
              </a:solidFill>
              <a:latin typeface="Century Gothic" panose="020B0502020202020204" pitchFamily="34" charset="0"/>
            </a:rPr>
            <a:t>Promoção de estudos para garantir a instalação e o funcionamento de dispositivos de monitorização do ruído marinho;</a:t>
          </a:r>
          <a:endParaRPr lang="pt-PT" sz="1600" b="0" kern="1200" dirty="0" smtClean="0">
            <a:solidFill>
              <a:schemeClr val="accent5">
                <a:lumMod val="10000"/>
              </a:schemeClr>
            </a:solidFill>
            <a:latin typeface="Century Gothic" panose="020B0502020202020204" pitchFamily="34" charset="0"/>
          </a:endParaRPr>
        </a:p>
      </dsp:txBody>
      <dsp:txXfrm>
        <a:off x="35566" y="1019666"/>
        <a:ext cx="8855033" cy="657432"/>
      </dsp:txXfrm>
    </dsp:sp>
    <dsp:sp modelId="{E1D8A194-4208-4066-B876-2949615E4BEF}">
      <dsp:nvSpPr>
        <dsp:cNvPr id="0" name=""/>
        <dsp:cNvSpPr/>
      </dsp:nvSpPr>
      <dsp:spPr>
        <a:xfrm>
          <a:off x="0" y="1849607"/>
          <a:ext cx="8926165" cy="655301"/>
        </a:xfrm>
        <a:prstGeom prst="roundRect">
          <a:avLst/>
        </a:prstGeom>
        <a:solidFill>
          <a:srgbClr val="ADE7D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solidFill>
                <a:schemeClr val="accent5">
                  <a:lumMod val="10000"/>
                </a:schemeClr>
              </a:solidFill>
              <a:latin typeface="Century Gothic" panose="020B0502020202020204" pitchFamily="34" charset="0"/>
            </a:rPr>
            <a:t>Trabalhos de investigação e / ou inventários de campo para bases de dados, também previstos no PAF, mas com melhor elegibilidade sob outros mecanismos de financiamento;</a:t>
          </a:r>
          <a:endParaRPr lang="pt-PT" sz="1600" b="0" kern="1200" dirty="0">
            <a:solidFill>
              <a:schemeClr val="accent5">
                <a:lumMod val="10000"/>
              </a:schemeClr>
            </a:solidFill>
            <a:latin typeface="Century Gothic" panose="020B0502020202020204" pitchFamily="34" charset="0"/>
          </a:endParaRPr>
        </a:p>
      </dsp:txBody>
      <dsp:txXfrm>
        <a:off x="31989" y="1881596"/>
        <a:ext cx="8862187" cy="591323"/>
      </dsp:txXfrm>
    </dsp:sp>
    <dsp:sp modelId="{61E267B3-76E7-4E75-8E9C-56501505814A}">
      <dsp:nvSpPr>
        <dsp:cNvPr id="0" name=""/>
        <dsp:cNvSpPr/>
      </dsp:nvSpPr>
      <dsp:spPr>
        <a:xfrm>
          <a:off x="0" y="2689229"/>
          <a:ext cx="8926165" cy="483449"/>
        </a:xfrm>
        <a:prstGeom prst="roundRect">
          <a:avLst/>
        </a:prstGeom>
        <a:solidFill>
          <a:srgbClr val="AFE3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solidFill>
                <a:schemeClr val="accent5">
                  <a:lumMod val="10000"/>
                </a:schemeClr>
              </a:solidFill>
              <a:latin typeface="Century Gothic" panose="020B0502020202020204" pitchFamily="34" charset="0"/>
            </a:rPr>
            <a:t>Trabalhos de conservação para áreas fora da RN2000, mas essenciais para garantir os trabalhos propostos pelo LIFE IP, como o controle de espécies exóticas invasoras;</a:t>
          </a:r>
          <a:endParaRPr lang="en-US" sz="1600" b="0" kern="1200" dirty="0" smtClean="0">
            <a:solidFill>
              <a:schemeClr val="accent5">
                <a:lumMod val="10000"/>
              </a:schemeClr>
            </a:solidFill>
            <a:latin typeface="Century Gothic" panose="020B0502020202020204" pitchFamily="34" charset="0"/>
          </a:endParaRPr>
        </a:p>
      </dsp:txBody>
      <dsp:txXfrm>
        <a:off x="23600" y="2712829"/>
        <a:ext cx="8878965" cy="436249"/>
      </dsp:txXfrm>
    </dsp:sp>
    <dsp:sp modelId="{CAB402D6-599B-4159-A4B0-53AEC79F92F7}">
      <dsp:nvSpPr>
        <dsp:cNvPr id="0" name=""/>
        <dsp:cNvSpPr/>
      </dsp:nvSpPr>
      <dsp:spPr>
        <a:xfrm>
          <a:off x="0" y="3356998"/>
          <a:ext cx="8926165" cy="1198080"/>
        </a:xfrm>
        <a:prstGeom prst="roundRect">
          <a:avLst/>
        </a:prstGeom>
        <a:solidFill>
          <a:srgbClr val="AFE3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Gabinetes</a:t>
          </a:r>
          <a:r>
            <a:rPr lang="en-US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de </a:t>
          </a:r>
          <a:r>
            <a:rPr lang="en-US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Apoio</a:t>
          </a:r>
          <a:r>
            <a:rPr lang="en-US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de </a:t>
          </a:r>
          <a:r>
            <a:rPr lang="en-US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modo</a:t>
          </a:r>
          <a:r>
            <a:rPr lang="en-US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a </a:t>
          </a:r>
          <a:r>
            <a:rPr lang="en-US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promover</a:t>
          </a:r>
          <a:r>
            <a:rPr lang="en-US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</a:t>
          </a:r>
          <a:r>
            <a:rPr lang="en-US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uma</a:t>
          </a:r>
          <a:r>
            <a:rPr lang="en-US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</a:t>
          </a:r>
          <a:r>
            <a:rPr lang="en-US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melhor</a:t>
          </a:r>
          <a:r>
            <a:rPr lang="en-US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</a:t>
          </a:r>
          <a:r>
            <a:rPr lang="en-US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utilização</a:t>
          </a:r>
          <a:r>
            <a:rPr lang="en-US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de </a:t>
          </a:r>
          <a:r>
            <a:rPr lang="en-US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fundos</a:t>
          </a:r>
          <a:r>
            <a:rPr lang="en-US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</a:t>
          </a:r>
          <a:r>
            <a:rPr lang="en-US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complementares</a:t>
          </a:r>
          <a:r>
            <a:rPr lang="en-US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</a:t>
          </a:r>
          <a:r>
            <a:rPr lang="en-US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existentes</a:t>
          </a:r>
          <a:r>
            <a:rPr lang="en-US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(ex. FEDER, …), </a:t>
          </a:r>
          <a:r>
            <a:rPr lang="en-US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como</a:t>
          </a:r>
          <a:r>
            <a:rPr lang="en-US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a </a:t>
          </a:r>
          <a:r>
            <a:rPr lang="en-US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agricultura</a:t>
          </a:r>
          <a:r>
            <a:rPr lang="en-US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, </a:t>
          </a:r>
          <a:r>
            <a:rPr lang="en-US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turismo</a:t>
          </a:r>
          <a:r>
            <a:rPr lang="en-US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, </a:t>
          </a:r>
          <a:r>
            <a:rPr lang="en-US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pesca</a:t>
          </a:r>
          <a:r>
            <a:rPr lang="en-US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(</a:t>
          </a:r>
          <a:r>
            <a:rPr lang="en-US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algo</a:t>
          </a:r>
          <a:r>
            <a:rPr lang="en-US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</a:t>
          </a:r>
          <a:r>
            <a:rPr lang="en-US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específico</a:t>
          </a:r>
          <a:r>
            <a:rPr lang="en-US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dos </a:t>
          </a:r>
          <a:r>
            <a:rPr lang="en-US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projetos</a:t>
          </a:r>
          <a:r>
            <a:rPr lang="en-US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</a:t>
          </a:r>
          <a:r>
            <a:rPr lang="en-US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integrados</a:t>
          </a:r>
          <a:r>
            <a:rPr lang="en-US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e que </a:t>
          </a:r>
          <a:r>
            <a:rPr lang="en-US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só</a:t>
          </a:r>
          <a:r>
            <a:rPr lang="en-US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é </a:t>
          </a:r>
          <a:r>
            <a:rPr lang="en-US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apoiado</a:t>
          </a:r>
          <a:r>
            <a:rPr lang="en-US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, </a:t>
          </a:r>
          <a:r>
            <a:rPr lang="en-US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por</a:t>
          </a:r>
          <a:r>
            <a:rPr lang="en-US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 causa da </a:t>
          </a:r>
          <a:r>
            <a:rPr lang="en-US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complementaridade</a:t>
          </a:r>
          <a:r>
            <a:rPr lang="en-US" sz="16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rPr>
            <a:t>)</a:t>
          </a:r>
        </a:p>
      </dsp:txBody>
      <dsp:txXfrm>
        <a:off x="58485" y="3415483"/>
        <a:ext cx="8809195" cy="1081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CC926-7832-4548-AC48-0418C91244CA}" type="datetimeFigureOut">
              <a:rPr lang="pt-PT" smtClean="0"/>
              <a:t>07/05/2019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60E2D-B2DC-483B-B509-2EA1D20150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679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0E2D-B2DC-483B-B509-2EA1D20150CF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1602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073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5703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5168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8201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6792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5778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6534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3411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0240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388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348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t-PT" smtClean="0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07/05/2019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0059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07/05/2019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981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07/05/2019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5662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Clique para editar o estilo do subtítulo do Modelo Global</a:t>
            </a:r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441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8136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0221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176712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176712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8999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2363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2347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426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334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07/05/2019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4948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7644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3874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836613"/>
            <a:ext cx="2057400" cy="5040312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19800" cy="5040312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725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07/05/2019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0545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07/05/2019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340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07/05/2019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9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07/05/2019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5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07/05/2019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11143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07/05/2019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012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07/05/2019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943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5A9867E-B66E-4B4E-9A5E-EB30D1EC63CE}" type="datetimeFigureOut">
              <a:rPr lang="pt-PT" smtClean="0"/>
              <a:t>07/05/2019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603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82296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H2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08850" y="6165850"/>
            <a:ext cx="9810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1">
                <a:solidFill>
                  <a:srgbClr val="54B0BE"/>
                </a:solidFill>
                <a:latin typeface="+mn-lt"/>
              </a:defRPr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84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07587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rgbClr val="3087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rgbClr val="308794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308794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308794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30879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novoportal.uac.pt/pt-pt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Diana.CP.Pernes@azores.gov.p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2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8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LIFEIPAZORESNATURA/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8.jpeg"/><Relationship Id="rId3" Type="http://schemas.openxmlformats.org/officeDocument/2006/relationships/image" Target="../media/image31.png"/><Relationship Id="rId7" Type="http://schemas.openxmlformats.org/officeDocument/2006/relationships/hyperlink" Target="https://www.google.pt/url?sa=i&amp;rct=j&amp;q=&amp;esrc=s&amp;source=images&amp;cd=&amp;cad=rja&amp;uact=8&amp;ved=0ahUKEwjM787Mv__LAhWDNhoKHdECCcYQjRwIBw&amp;url=http://turismocadentro.com/ilha-das-flores-um-hino-a-natureza/&amp;bvm=bv.118817766,bs.1,d.d24&amp;psig=AFQjCNFn15k-MVhNeHDyWWHy7qZ2MqABVg&amp;ust=1460220551454673" TargetMode="External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11" Type="http://schemas.openxmlformats.org/officeDocument/2006/relationships/image" Target="../media/image38.jpeg"/><Relationship Id="rId5" Type="http://schemas.openxmlformats.org/officeDocument/2006/relationships/image" Target="../media/image33.jpeg"/><Relationship Id="rId15" Type="http://schemas.openxmlformats.org/officeDocument/2006/relationships/image" Target="../media/image11.png"/><Relationship Id="rId10" Type="http://schemas.openxmlformats.org/officeDocument/2006/relationships/image" Target="../media/image37.jpeg"/><Relationship Id="rId4" Type="http://schemas.openxmlformats.org/officeDocument/2006/relationships/image" Target="../media/image32.jpeg"/><Relationship Id="rId9" Type="http://schemas.openxmlformats.org/officeDocument/2006/relationships/image" Target="../media/image36.jpeg"/><Relationship Id="rId1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2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1"/>
          <a:stretch/>
        </p:blipFill>
        <p:spPr>
          <a:xfrm>
            <a:off x="-19393" y="0"/>
            <a:ext cx="9177679" cy="5445224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-36513" y="-27383"/>
            <a:ext cx="9194799" cy="1540767"/>
          </a:xfrm>
          <a:prstGeom prst="rect">
            <a:avLst/>
          </a:prstGeom>
          <a:gradFill flip="none" rotWithShape="1">
            <a:gsLst>
              <a:gs pos="44000">
                <a:srgbClr val="AFE3D0">
                  <a:tint val="66000"/>
                  <a:satMod val="160000"/>
                  <a:alpha val="44000"/>
                  <a:lumMod val="94000"/>
                  <a:lumOff val="6000"/>
                </a:srgbClr>
              </a:gs>
              <a:gs pos="82000">
                <a:srgbClr val="AFE3D0">
                  <a:tint val="44500"/>
                  <a:satMod val="160000"/>
                </a:srgbClr>
              </a:gs>
              <a:gs pos="15000">
                <a:srgbClr val="AFE3D0">
                  <a:tint val="23500"/>
                  <a:satMod val="160000"/>
                  <a:alpha val="76000"/>
                  <a:lumMod val="0"/>
                  <a:lumOff val="10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dist="1524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52500" dist="50800" dir="5400000" sx="173000" sy="173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36512" y="-315416"/>
            <a:ext cx="9158288" cy="1828800"/>
          </a:xfrm>
          <a:ln>
            <a:noFill/>
          </a:ln>
          <a:effectLst>
            <a:outerShdw blurRad="50800" dist="177800" dir="5400000" sx="1000" sy="1000" algn="ctr" rotWithShape="0">
              <a:srgbClr val="000000">
                <a:alpha val="0"/>
              </a:srgbClr>
            </a:outerShdw>
          </a:effectLst>
        </p:spPr>
        <p:txBody>
          <a:bodyPr>
            <a:noAutofit/>
          </a:bodyPr>
          <a:lstStyle/>
          <a:p>
            <a:pPr algn="r"/>
            <a:r>
              <a:rPr lang="pt-PT" sz="3600" b="1" dirty="0" smtClean="0">
                <a:ln w="0"/>
                <a:latin typeface="Calisto MT" panose="02040603050505030304" pitchFamily="18" charset="0"/>
              </a:rPr>
              <a:t>Proteção ativa e gestão integrada da </a:t>
            </a:r>
            <a:br>
              <a:rPr lang="pt-PT" sz="3600" b="1" dirty="0" smtClean="0">
                <a:ln w="0"/>
                <a:latin typeface="Calisto MT" panose="02040603050505030304" pitchFamily="18" charset="0"/>
              </a:rPr>
            </a:br>
            <a:r>
              <a:rPr lang="pt-PT" sz="3600" b="1" dirty="0" smtClean="0">
                <a:ln w="0"/>
                <a:latin typeface="Calisto MT" panose="02040603050505030304" pitchFamily="18" charset="0"/>
              </a:rPr>
              <a:t>Rede Natura 2000 nos Açores</a:t>
            </a:r>
            <a:r>
              <a:rPr lang="pt-PT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pt-PT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</a:br>
            <a:r>
              <a:rPr lang="pt-PT" sz="2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LIFE IP </a:t>
            </a:r>
            <a:r>
              <a:rPr lang="pt-PT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AZORES NATURA – LIFE 17 IPE/PT 000010</a:t>
            </a:r>
            <a:endParaRPr lang="pt-PT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5" name="Conexão recta 4"/>
          <p:cNvCxnSpPr/>
          <p:nvPr/>
        </p:nvCxnSpPr>
        <p:spPr>
          <a:xfrm>
            <a:off x="259" y="5445224"/>
            <a:ext cx="9144000" cy="0"/>
          </a:xfrm>
          <a:prstGeom prst="line">
            <a:avLst/>
          </a:prstGeom>
          <a:ln w="19050">
            <a:solidFill>
              <a:srgbClr val="AFE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6" y="5811644"/>
            <a:ext cx="2027572" cy="62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uroparc.org/communication-skills/images/2.1%20N2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112" y="5739636"/>
            <a:ext cx="850020" cy="70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nyh.org/wp-content/uploads/2015/01/LIF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216" y="5811644"/>
            <a:ext cx="934994" cy="62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172749" y="5811644"/>
            <a:ext cx="3007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195457"/>
                </a:solidFill>
                <a:latin typeface="Calisto MT" panose="02040603050505030304" pitchFamily="18" charset="0"/>
              </a:rPr>
              <a:t>Diana Pernes</a:t>
            </a:r>
          </a:p>
          <a:p>
            <a:r>
              <a:rPr lang="pt-PT" sz="1200" b="1" dirty="0" smtClean="0">
                <a:solidFill>
                  <a:srgbClr val="195457"/>
                </a:solidFill>
                <a:latin typeface="Century Gothic" panose="020B0502020202020204" pitchFamily="34" charset="0"/>
                <a:hlinkClick r:id="rId7"/>
              </a:rPr>
              <a:t>Diana.CP.Pernes@azores.gov.pt</a:t>
            </a:r>
            <a:endParaRPr lang="pt-PT" sz="1200" b="1" dirty="0" smtClean="0">
              <a:solidFill>
                <a:srgbClr val="195457"/>
              </a:solidFill>
              <a:latin typeface="Century Gothic" panose="020B0502020202020204" pitchFamily="34" charset="0"/>
            </a:endParaRPr>
          </a:p>
          <a:p>
            <a:r>
              <a:rPr lang="pt-PT" sz="1200" b="1" dirty="0" smtClean="0">
                <a:solidFill>
                  <a:srgbClr val="195457"/>
                </a:solidFill>
                <a:latin typeface="Century Gothic" panose="020B0502020202020204" pitchFamily="34" charset="0"/>
              </a:rPr>
              <a:t>Ponta Delgada, 07 de maio de 2019</a:t>
            </a:r>
          </a:p>
          <a:p>
            <a:endParaRPr lang="pt-PT" sz="1200" b="1" dirty="0">
              <a:solidFill>
                <a:srgbClr val="195457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47C9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501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8" tooltip="Início"/>
              </a:rPr>
              <a:t>  </a:t>
            </a:r>
            <a:r>
              <a:rPr kumimoji="0" lang="pt-PT" altLang="pt-PT" sz="7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</a:t>
            </a:r>
            <a:endParaRPr kumimoji="0" lang="pt-PT" altLang="pt-PT" b="0" i="0" u="none" strike="noStrike" cap="none" normalizeH="0" baseline="0" smtClean="0">
              <a:ln>
                <a:noFill/>
              </a:ln>
              <a:solidFill>
                <a:srgbClr val="404A54"/>
              </a:solidFill>
              <a:effectLst/>
              <a:latin typeface="Open Sans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b="0" i="0" u="none" strike="noStrike" cap="none" normalizeH="0" baseline="0" smtClean="0">
                <a:ln>
                  <a:noFill/>
                </a:ln>
                <a:solidFill>
                  <a:srgbClr val="404A54"/>
                </a:solidFill>
                <a:effectLst/>
                <a:latin typeface="Open Sans"/>
                <a:cs typeface="Arial" pitchFamily="34" charset="0"/>
                <a:hlinkClick r:id="rId8" tooltip="Início"/>
              </a:rPr>
              <a:t>Universidade dos Açores</a:t>
            </a:r>
            <a:endParaRPr kumimoji="0" lang="pt-PT" altLang="pt-PT" b="0" i="0" u="none" strike="noStrike" cap="none" normalizeH="0" baseline="0" smtClean="0">
              <a:ln>
                <a:noFill/>
              </a:ln>
              <a:solidFill>
                <a:srgbClr val="404A54"/>
              </a:solidFill>
              <a:effectLst/>
              <a:latin typeface="Open Sans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800" b="0" i="0" u="none" strike="noStrike" cap="none" normalizeH="0" baseline="0" smtClean="0">
                <a:ln>
                  <a:noFill/>
                </a:ln>
                <a:solidFill>
                  <a:srgbClr val="353434"/>
                </a:solidFill>
                <a:effectLst/>
                <a:latin typeface="Arial" pitchFamily="34" charset="0"/>
                <a:cs typeface="Arial" pitchFamily="34" charset="0"/>
                <a:hlinkClick r:id="rId8"/>
              </a:rPr>
              <a:t>  </a:t>
            </a:r>
            <a:r>
              <a:rPr kumimoji="0" lang="pt-PT" altLang="pt-PT" sz="900" b="0" i="0" u="none" strike="noStrike" cap="none" normalizeH="0" baseline="0" smtClean="0">
                <a:ln>
                  <a:noFill/>
                </a:ln>
                <a:solidFill>
                  <a:srgbClr val="353434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t-PT" altLang="pt-PT" sz="800" b="0" i="0" u="none" strike="noStrike" cap="none" normalizeH="0" baseline="0" smtClean="0">
                <a:ln>
                  <a:noFill/>
                </a:ln>
                <a:solidFill>
                  <a:srgbClr val="353434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endParaRPr kumimoji="0" lang="pt-PT" alt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1800" b="0" i="0" u="none" strike="noStrike" cap="none" normalizeH="0" baseline="0" smtClean="0">
              <a:ln>
                <a:noFill/>
              </a:ln>
              <a:solidFill>
                <a:srgbClr val="35343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Pesquisa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75" y="-256667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58429" y="5148296"/>
            <a:ext cx="18117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dirty="0">
                <a:solidFill>
                  <a:schemeClr val="bg1">
                    <a:lumMod val="75000"/>
                  </a:schemeClr>
                </a:solidFill>
              </a:rPr>
              <a:t>http://siaram.azores.gov.pt</a:t>
            </a:r>
            <a:r>
              <a:rPr lang="pt-PT" sz="1100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328" y="5589240"/>
            <a:ext cx="1679808" cy="118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9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xão reta 7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>
            <a:solidFill>
              <a:srgbClr val="AFE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62"/>
          <p:cNvSpPr>
            <a:spLocks noChangeArrowheads="1"/>
          </p:cNvSpPr>
          <p:nvPr/>
        </p:nvSpPr>
        <p:spPr bwMode="auto">
          <a:xfrm>
            <a:off x="374438" y="836712"/>
            <a:ext cx="855366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BE" altLang="en-US" sz="18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Complementary</a:t>
            </a:r>
            <a:r>
              <a:rPr lang="fr-BE" altLang="en-US" sz="18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Actions and Funds:</a:t>
            </a:r>
            <a:endParaRPr lang="fr-BE" altLang="en-US" sz="18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fr-BE" altLang="en-US" sz="1600" b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63354487"/>
              </p:ext>
            </p:extLst>
          </p:nvPr>
        </p:nvGraphicFramePr>
        <p:xfrm>
          <a:off x="110331" y="1484784"/>
          <a:ext cx="8926165" cy="4585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Grupo 15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17" name="Retângulo 16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25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Imagem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20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 smtClean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537" y="6309320"/>
            <a:ext cx="1471563" cy="45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095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xão reta 7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>
            <a:solidFill>
              <a:srgbClr val="AFE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o 15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17" name="Retângulo 16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25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Imagem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21" name="Rectangle 62"/>
          <p:cNvSpPr>
            <a:spLocks noChangeArrowheads="1"/>
          </p:cNvSpPr>
          <p:nvPr/>
        </p:nvSpPr>
        <p:spPr bwMode="auto">
          <a:xfrm>
            <a:off x="0" y="836712"/>
            <a:ext cx="4644008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BE" altLang="en-US" sz="18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Resultados</a:t>
            </a:r>
            <a:r>
              <a:rPr lang="fr-BE" altLang="en-US" sz="18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:</a:t>
            </a:r>
            <a:endParaRPr lang="fr-BE" altLang="en-US" sz="18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fr-BE" altLang="en-US" sz="1600" b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PT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Reuniões de gestão e planeamento com todos os parceiros do projeto;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PT" altLang="en-US" sz="14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PT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Criação do logotipo e plano de comunicação e divulgação do projeto; </a:t>
            </a:r>
          </a:p>
          <a:p>
            <a:pPr algn="just">
              <a:defRPr/>
            </a:pPr>
            <a:endParaRPr lang="pt-PT" altLang="en-US" sz="14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PT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Início do </a:t>
            </a:r>
            <a:r>
              <a:rPr lang="pt-PT" altLang="en-US" sz="14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Programa de Capacitação</a:t>
            </a:r>
            <a:r>
              <a:rPr lang="pt-PT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:</a:t>
            </a:r>
          </a:p>
          <a:p>
            <a:pPr marL="1028700" lvl="1" algn="just">
              <a:buFont typeface="Arial" panose="020B0604020202020204" pitchFamily="34" charset="0"/>
              <a:buChar char="•"/>
              <a:defRPr/>
            </a:pPr>
            <a:r>
              <a:rPr lang="pt-BR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Formação Financeira do Report ao LIFE</a:t>
            </a:r>
          </a:p>
          <a:p>
            <a:pPr marL="1028700" lvl="1" algn="just">
              <a:buFont typeface="Arial" panose="020B0604020202020204" pitchFamily="34" charset="0"/>
              <a:buChar char="•"/>
              <a:defRPr/>
            </a:pPr>
            <a:r>
              <a:rPr lang="pt-BR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Ação de capacitação</a:t>
            </a:r>
            <a:r>
              <a:rPr lang="pt-BR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pt-BR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em Santa Maria – Ponta do Castelo: controlo de </a:t>
            </a:r>
            <a:r>
              <a:rPr lang="pt-BR" altLang="en-US" sz="1400" i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Agave americana </a:t>
            </a:r>
            <a:r>
              <a:rPr lang="pt-BR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para restauro do habitat da espécie endémica: </a:t>
            </a:r>
            <a:r>
              <a:rPr lang="pt-BR" altLang="en-US" sz="1400" i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Lotus azoricus</a:t>
            </a:r>
          </a:p>
          <a:p>
            <a:pPr>
              <a:defRPr/>
            </a:pPr>
            <a:endParaRPr lang="pt-BR" altLang="en-US" sz="14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Aquisição de terrenos em progresso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altLang="en-US" sz="14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Stakeholder Board e Advisory Board estabelecido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altLang="en-US" sz="14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Contratação da equipa técnica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altLang="en-US" sz="14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Página do Facebook com 454 likes (a 29/04/2019)</a:t>
            </a:r>
          </a:p>
          <a:p>
            <a:pPr>
              <a:defRPr/>
            </a:pPr>
            <a:endParaRPr lang="pt-BR" altLang="en-US" sz="14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t-BR" altLang="en-US" sz="1400" b="1" dirty="0">
                <a:latin typeface="Century Gothic" panose="020B0502020202020204" pitchFamily="34" charset="0"/>
                <a:cs typeface="Calibri" panose="020F0502020204030204" pitchFamily="34" charset="0"/>
                <a:hlinkClick r:id="rId6"/>
              </a:rPr>
              <a:t>https://www.facebook.com/LIFEIPAZORESNATURA</a:t>
            </a:r>
            <a:r>
              <a:rPr lang="pt-BR" altLang="en-US" sz="1400" b="1" dirty="0" smtClean="0">
                <a:latin typeface="Century Gothic" panose="020B0502020202020204" pitchFamily="34" charset="0"/>
                <a:cs typeface="Calibri" panose="020F0502020204030204" pitchFamily="34" charset="0"/>
                <a:hlinkClick r:id="rId6"/>
              </a:rPr>
              <a:t>/</a:t>
            </a:r>
            <a:endParaRPr lang="pt-BR" altLang="en-US" sz="1400" b="1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pt-BR" altLang="en-US" sz="14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pt-BR" altLang="en-US" sz="14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pt-BR" altLang="en-US" sz="14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altLang="en-US" sz="14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altLang="en-US" sz="14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24800" b="4851"/>
          <a:stretch/>
        </p:blipFill>
        <p:spPr>
          <a:xfrm>
            <a:off x="5559070" y="2093054"/>
            <a:ext cx="3208354" cy="199975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174" y="3973686"/>
            <a:ext cx="3896146" cy="219158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t="16106" r="8556" b="11483"/>
          <a:stretch/>
        </p:blipFill>
        <p:spPr>
          <a:xfrm>
            <a:off x="5559070" y="652651"/>
            <a:ext cx="3202793" cy="1490409"/>
          </a:xfrm>
          <a:prstGeom prst="rect">
            <a:avLst/>
          </a:prstGeom>
        </p:spPr>
      </p:pic>
      <p:sp>
        <p:nvSpPr>
          <p:cNvPr id="19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 smtClean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537" y="6309320"/>
            <a:ext cx="1471563" cy="45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537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xão reta 7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>
            <a:solidFill>
              <a:srgbClr val="AFE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4" t="18652" r="22730" b="16719"/>
          <a:stretch/>
        </p:blipFill>
        <p:spPr bwMode="auto">
          <a:xfrm>
            <a:off x="2542273" y="2568337"/>
            <a:ext cx="3015916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https://www.visitportugal.com/sites/www.visitportugal.com/files/styles/experiencias_detalhe/public/mediateca/N2604d_0.jpg?itok=thKeHWf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999" y="887502"/>
            <a:ext cx="288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cultura.cm-ribeiragrande.pt/imagens/25013445258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822" y="887502"/>
            <a:ext cx="243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http://cdn.olhares.pt/client/files/foto/big/132/13203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75162"/>
            <a:ext cx="2161922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://turismocadentro.com/wp-content/uploads/2010/06/ilha-das-flores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012" y="2572387"/>
            <a:ext cx="2438804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http://www.ponta-delgada.com/wp-content/uploads/2016/03/lagoa-do-f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25" y="4257272"/>
            <a:ext cx="2446201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2" descr="http://parquesnaturais.azores.gov.pt/images/pni_terceira/ap/rn/sbarbara/800/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41" y="4249172"/>
            <a:ext cx="2160002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cultura.cm-ribeiragrande.pt/imagens/1941344525462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7"/>
          <a:stretch/>
        </p:blipFill>
        <p:spPr bwMode="auto">
          <a:xfrm>
            <a:off x="2160107" y="879402"/>
            <a:ext cx="1275069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cultura.cm-ribeiragrande.pt/imagens/586134452392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869" y="4257272"/>
            <a:ext cx="244813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upo 30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37" name="Retângulo 36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39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" name="Imagem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43" name="Título 1"/>
          <p:cNvSpPr>
            <a:spLocks noGrp="1"/>
          </p:cNvSpPr>
          <p:nvPr>
            <p:ph type="ctrTitle"/>
          </p:nvPr>
        </p:nvSpPr>
        <p:spPr>
          <a:xfrm>
            <a:off x="212993" y="1340768"/>
            <a:ext cx="1910735" cy="482783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l"/>
            <a:r>
              <a:rPr lang="pt-PT" sz="2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sto MT" panose="02040603050505030304" pitchFamily="18" charset="0"/>
              </a:rPr>
              <a:t>Obrigada!</a:t>
            </a:r>
            <a:endParaRPr lang="pt-PT" sz="28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5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 smtClean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9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537" y="6309320"/>
            <a:ext cx="1471563" cy="45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815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1588" y="-581"/>
            <a:ext cx="9172305" cy="621270"/>
            <a:chOff x="-1588" y="-581"/>
            <a:chExt cx="9172305" cy="621270"/>
          </a:xfrm>
        </p:grpSpPr>
        <p:sp>
          <p:nvSpPr>
            <p:cNvPr id="40" name="Retângulo 39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sp>
          <p:nvSpPr>
            <p:cNvPr id="41" name="Rectangle 53"/>
            <p:cNvSpPr>
              <a:spLocks noChangeArrowheads="1"/>
            </p:cNvSpPr>
            <p:nvPr/>
          </p:nvSpPr>
          <p:spPr bwMode="auto">
            <a:xfrm>
              <a:off x="1259632" y="71626"/>
              <a:ext cx="791108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defRPr/>
              </a:pPr>
              <a:r>
                <a:rPr lang="pt-PT" sz="1400" b="1" dirty="0" smtClean="0">
                  <a:ln w="0"/>
                  <a:solidFill>
                    <a:srgbClr val="1C3E48"/>
                  </a:solidFill>
                  <a:latin typeface="Century Gothic" panose="020B0502020202020204" pitchFamily="34" charset="0"/>
                </a:rPr>
                <a:t>Proteção ativa e gestão integrada da Rede Natura 2000 nos Açores</a:t>
              </a:r>
            </a:p>
            <a:p>
              <a:pPr algn="r" eaLnBrk="1" hangingPunct="1">
                <a:defRPr/>
              </a:pPr>
              <a:r>
                <a:rPr lang="pt-PT" sz="1100" b="1" dirty="0" smtClean="0">
                  <a:ln w="0"/>
                  <a:solidFill>
                    <a:srgbClr val="1C3E48"/>
                  </a:solidFill>
                  <a:latin typeface="Century Gothic" panose="020B0502020202020204" pitchFamily="34" charset="0"/>
                </a:rPr>
                <a:t>LIFE IP AZORES NATURA – LIFE 17 IPE/PT 000010</a:t>
              </a:r>
              <a:endParaRPr lang="en-US" altLang="en-US" sz="1100" b="1" dirty="0" smtClean="0">
                <a:solidFill>
                  <a:srgbClr val="1C3E48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39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" name="Conexão reta 7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>
            <a:solidFill>
              <a:srgbClr val="AFE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m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725" y="756879"/>
            <a:ext cx="5136992" cy="3436471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7332286" y="3842967"/>
            <a:ext cx="18117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dirty="0">
                <a:solidFill>
                  <a:schemeClr val="bg1">
                    <a:lumMod val="75000"/>
                  </a:schemeClr>
                </a:solidFill>
              </a:rPr>
              <a:t>http://siaram.azores.gov.pt</a:t>
            </a:r>
            <a:r>
              <a:rPr lang="pt-PT" sz="1100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pic>
        <p:nvPicPr>
          <p:cNvPr id="23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724" y="6309320"/>
            <a:ext cx="1471563" cy="45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m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5" t="3252" r="21651" b="10634"/>
          <a:stretch>
            <a:fillRect/>
          </a:stretch>
        </p:blipFill>
        <p:spPr bwMode="auto">
          <a:xfrm>
            <a:off x="7967922" y="6352314"/>
            <a:ext cx="852550" cy="37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m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726" y="6251693"/>
            <a:ext cx="560193" cy="56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57"/>
          <p:cNvSpPr>
            <a:spLocks noChangeArrowheads="1"/>
          </p:cNvSpPr>
          <p:nvPr/>
        </p:nvSpPr>
        <p:spPr bwMode="auto">
          <a:xfrm>
            <a:off x="314732" y="1412776"/>
            <a:ext cx="1968809" cy="78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BE" altLang="en-US" sz="16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Orçamento</a:t>
            </a:r>
            <a:r>
              <a:rPr lang="fr-BE" alt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Total: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19 087 522€</a:t>
            </a:r>
            <a:endParaRPr lang="en-US" altLang="en-US" sz="16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59"/>
          <p:cNvSpPr>
            <a:spLocks noChangeArrowheads="1"/>
          </p:cNvSpPr>
          <p:nvPr/>
        </p:nvSpPr>
        <p:spPr bwMode="auto">
          <a:xfrm>
            <a:off x="315828" y="2060848"/>
            <a:ext cx="25795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BE" alt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Co-</a:t>
            </a:r>
            <a:r>
              <a:rPr lang="fr-BE" altLang="en-US" sz="16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financiamento</a:t>
            </a:r>
            <a:r>
              <a:rPr lang="fr-BE" alt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(UE):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11 452 513€ </a:t>
            </a:r>
            <a:r>
              <a:rPr lang="fr-BE" alt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(60%) </a:t>
            </a:r>
            <a:endParaRPr lang="en-US" altLang="en-US" sz="16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61"/>
          <p:cNvSpPr>
            <a:spLocks noChangeArrowheads="1"/>
          </p:cNvSpPr>
          <p:nvPr/>
        </p:nvSpPr>
        <p:spPr bwMode="auto">
          <a:xfrm>
            <a:off x="380190" y="3462099"/>
            <a:ext cx="8964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BE" altLang="en-US" sz="16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Beneficiário</a:t>
            </a:r>
            <a:r>
              <a:rPr lang="fr-BE" alt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Coordenador</a:t>
            </a:r>
            <a:r>
              <a:rPr lang="fr-BE" alt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: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Direção</a:t>
            </a:r>
            <a:r>
              <a:rPr lang="fr-BE" altLang="en-US" sz="16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Regional</a:t>
            </a:r>
            <a:r>
              <a:rPr lang="fr-BE" altLang="en-US" sz="1600" u="sng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do </a:t>
            </a:r>
            <a:r>
              <a:rPr lang="fr-BE" altLang="en-US" sz="1600" u="sng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Ambiente</a:t>
            </a:r>
            <a:endParaRPr lang="en-US" altLang="en-US" sz="1600" u="sng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 62"/>
          <p:cNvSpPr>
            <a:spLocks noChangeArrowheads="1"/>
          </p:cNvSpPr>
          <p:nvPr/>
        </p:nvSpPr>
        <p:spPr bwMode="auto">
          <a:xfrm>
            <a:off x="374438" y="4277414"/>
            <a:ext cx="680186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BE" altLang="en-US" sz="16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Beneficiários</a:t>
            </a:r>
            <a:r>
              <a:rPr lang="fr-BE" alt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Associados</a:t>
            </a:r>
            <a:r>
              <a:rPr lang="fr-BE" alt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Direção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Regional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dos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Assuntos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do 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Mar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Sociedade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Gestão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e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Conservação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da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Natureza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- AZORINA 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Sociedade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Portuguesa para o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Estudo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das</a:t>
            </a:r>
            <a:r>
              <a:rPr lang="fr-BE" altLang="en-US" sz="1600" smtClean="0">
                <a:latin typeface="Century Gothic" panose="020B0502020202020204" pitchFamily="34" charset="0"/>
                <a:cs typeface="Calibri" panose="020F0502020204030204" pitchFamily="34" charset="0"/>
              </a:rPr>
              <a:t> Aves - SPEA</a:t>
            </a:r>
            <a:endParaRPr lang="fr-BE" altLang="en-US" sz="16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Fundación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Canaria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Reserva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Mundial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de La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Biosfera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La Palma</a:t>
            </a:r>
            <a:endParaRPr lang="en-US" altLang="en-US" sz="16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71"/>
          <p:cNvSpPr>
            <a:spLocks noChangeArrowheads="1"/>
          </p:cNvSpPr>
          <p:nvPr/>
        </p:nvSpPr>
        <p:spPr bwMode="auto">
          <a:xfrm>
            <a:off x="354747" y="620688"/>
            <a:ext cx="37609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BE" altLang="en-US" sz="16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Duração</a:t>
            </a:r>
            <a:r>
              <a:rPr lang="fr-BE" alt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: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9 </a:t>
            </a: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anos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(01/01/2019 a 31/12/2027)</a:t>
            </a:r>
            <a:endParaRPr lang="en-US" altLang="en-US" sz="16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71"/>
          <p:cNvSpPr>
            <a:spLocks noChangeArrowheads="1"/>
          </p:cNvSpPr>
          <p:nvPr/>
        </p:nvSpPr>
        <p:spPr bwMode="auto">
          <a:xfrm>
            <a:off x="355781" y="2780928"/>
            <a:ext cx="27927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BE" altLang="en-US" sz="16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Fundos</a:t>
            </a:r>
            <a:r>
              <a:rPr lang="fr-BE" alt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Complementares</a:t>
            </a:r>
            <a:r>
              <a:rPr lang="fr-BE" alt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: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altLang="en-US" sz="16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Cerca</a:t>
            </a:r>
            <a:r>
              <a:rPr lang="fr-BE" altLang="en-US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de 12 M€</a:t>
            </a:r>
            <a:endParaRPr lang="en-US" altLang="en-US" sz="16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642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40" name="Retângulo 39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39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Imagem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cxnSp>
        <p:nvCxnSpPr>
          <p:cNvPr id="23" name="Conexão reta 22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>
            <a:solidFill>
              <a:srgbClr val="AFE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62"/>
          <p:cNvSpPr>
            <a:spLocks noChangeArrowheads="1"/>
          </p:cNvSpPr>
          <p:nvPr/>
        </p:nvSpPr>
        <p:spPr bwMode="auto">
          <a:xfrm>
            <a:off x="374438" y="836712"/>
            <a:ext cx="8553662" cy="45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fr-BE" altLang="en-US" sz="18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Orçamento</a:t>
            </a:r>
            <a:r>
              <a:rPr lang="fr-BE" altLang="en-US" sz="18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por</a:t>
            </a:r>
            <a:r>
              <a:rPr lang="fr-BE" altLang="en-US" sz="18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Beneficiário</a:t>
            </a:r>
            <a:endParaRPr lang="fr-BE" altLang="en-US" sz="18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559688"/>
              </p:ext>
            </p:extLst>
          </p:nvPr>
        </p:nvGraphicFramePr>
        <p:xfrm>
          <a:off x="1259632" y="1412776"/>
          <a:ext cx="6768753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251">
                  <a:extLst>
                    <a:ext uri="{9D8B030D-6E8A-4147-A177-3AD203B41FA5}">
                      <a16:colId xmlns:a16="http://schemas.microsoft.com/office/drawing/2014/main" val="1230890069"/>
                    </a:ext>
                  </a:extLst>
                </a:gridCol>
                <a:gridCol w="2256251">
                  <a:extLst>
                    <a:ext uri="{9D8B030D-6E8A-4147-A177-3AD203B41FA5}">
                      <a16:colId xmlns:a16="http://schemas.microsoft.com/office/drawing/2014/main" val="4242696676"/>
                    </a:ext>
                  </a:extLst>
                </a:gridCol>
                <a:gridCol w="2256251">
                  <a:extLst>
                    <a:ext uri="{9D8B030D-6E8A-4147-A177-3AD203B41FA5}">
                      <a16:colId xmlns:a16="http://schemas.microsoft.com/office/drawing/2014/main" val="47992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" panose="02040604050505020304" pitchFamily="18" charset="0"/>
                        </a:rPr>
                        <a:t>Orçamento Total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" panose="02040604050505020304" pitchFamily="18" charset="0"/>
                        </a:rPr>
                        <a:t>Contribuição Beneficiários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" panose="02040604050505020304" pitchFamily="18" charset="0"/>
                        </a:rPr>
                        <a:t>Contribuição UE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" panose="020406040505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339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b="1" dirty="0" smtClean="0">
                          <a:latin typeface="Century" panose="02040604050505020304" pitchFamily="18" charset="0"/>
                        </a:rPr>
                        <a:t>19 087 522€</a:t>
                      </a:r>
                      <a:endParaRPr lang="en-US" sz="1600" b="1" dirty="0">
                        <a:latin typeface="Century" panose="020406040505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b="0" dirty="0" smtClean="0">
                          <a:latin typeface="Century" panose="02040604050505020304" pitchFamily="18" charset="0"/>
                        </a:rPr>
                        <a:t>7 635 009€</a:t>
                      </a:r>
                      <a:endParaRPr lang="en-US" sz="1600" b="0" dirty="0">
                        <a:latin typeface="Century" panose="020406040505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0" dirty="0" smtClean="0">
                          <a:latin typeface="Century" panose="02040604050505020304" pitchFamily="18" charset="0"/>
                        </a:rPr>
                        <a:t>11 452 513€</a:t>
                      </a:r>
                      <a:endParaRPr lang="en-US" sz="1600" b="0" dirty="0" smtClean="0">
                        <a:latin typeface="Century" panose="020406040505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7273"/>
                  </a:ext>
                </a:extLst>
              </a:tr>
            </a:tbl>
          </a:graphicData>
        </a:graphic>
      </p:graphicFrame>
      <p:graphicFrame>
        <p:nvGraphicFramePr>
          <p:cNvPr id="37" name="Gráfico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6097223"/>
              </p:ext>
            </p:extLst>
          </p:nvPr>
        </p:nvGraphicFramePr>
        <p:xfrm>
          <a:off x="1366850" y="2446706"/>
          <a:ext cx="6408712" cy="400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 smtClean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537" y="6309320"/>
            <a:ext cx="1471563" cy="45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583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xão reta 7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>
            <a:solidFill>
              <a:srgbClr val="AFE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71"/>
          <p:cNvSpPr>
            <a:spLocks noChangeArrowheads="1"/>
          </p:cNvSpPr>
          <p:nvPr/>
        </p:nvSpPr>
        <p:spPr bwMode="auto">
          <a:xfrm>
            <a:off x="354747" y="620688"/>
            <a:ext cx="809228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fr-BE" altLang="en-US" sz="20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Área</a:t>
            </a:r>
            <a:r>
              <a:rPr lang="fr-BE" altLang="en-US" sz="2000" b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20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do </a:t>
            </a:r>
            <a:r>
              <a:rPr lang="fr-BE" altLang="en-US" sz="20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projeto</a:t>
            </a:r>
            <a:r>
              <a:rPr lang="fr-BE" altLang="en-US" sz="2000" b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[</a:t>
            </a:r>
            <a:r>
              <a:rPr lang="pt-PT" sz="1600" dirty="0">
                <a:latin typeface="Century Gothic" panose="020B0502020202020204" pitchFamily="34" charset="0"/>
              </a:rPr>
              <a:t>Todos os sítios da Rede Natura 2000 (23 ZEC; 15 ZPE; 3 SIC)]</a:t>
            </a:r>
          </a:p>
        </p:txBody>
      </p:sp>
      <p:pic>
        <p:nvPicPr>
          <p:cNvPr id="21" name="Picture 2" descr="C:\LIFE_IP_AZORES2015\Life\Apresentação_LIFE\Acores_tod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67" y="1069745"/>
            <a:ext cx="7183625" cy="507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22" y="1046981"/>
            <a:ext cx="3816424" cy="4938902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-1588" y="-531440"/>
            <a:ext cx="9145588" cy="1656184"/>
            <a:chOff x="-1588" y="-531440"/>
            <a:chExt cx="9145588" cy="1656184"/>
          </a:xfrm>
        </p:grpSpPr>
        <p:grpSp>
          <p:nvGrpSpPr>
            <p:cNvPr id="31" name="Grupo 30"/>
            <p:cNvGrpSpPr/>
            <p:nvPr/>
          </p:nvGrpSpPr>
          <p:grpSpPr>
            <a:xfrm>
              <a:off x="-1588" y="-581"/>
              <a:ext cx="9145588" cy="621270"/>
              <a:chOff x="-1588" y="-581"/>
              <a:chExt cx="9145588" cy="621270"/>
            </a:xfrm>
          </p:grpSpPr>
          <p:sp>
            <p:nvSpPr>
              <p:cNvPr id="38" name="Retângulo 37"/>
              <p:cNvSpPr/>
              <p:nvPr/>
            </p:nvSpPr>
            <p:spPr bwMode="auto">
              <a:xfrm>
                <a:off x="-1588" y="-581"/>
                <a:ext cx="9145588" cy="621269"/>
              </a:xfrm>
              <a:prstGeom prst="rect">
                <a:avLst/>
              </a:prstGeom>
              <a:gradFill flip="none" rotWithShape="1">
                <a:gsLst>
                  <a:gs pos="46000">
                    <a:srgbClr val="AFE3D0">
                      <a:tint val="66000"/>
                      <a:satMod val="160000"/>
                      <a:alpha val="79000"/>
                    </a:srgbClr>
                  </a:gs>
                  <a:gs pos="0">
                    <a:srgbClr val="D3F8EA"/>
                  </a:gs>
                  <a:gs pos="69000">
                    <a:srgbClr val="AFE3D0">
                      <a:tint val="44500"/>
                      <a:satMod val="160000"/>
                    </a:srgbClr>
                  </a:gs>
                  <a:gs pos="93000">
                    <a:srgbClr val="AFE3D0">
                      <a:tint val="23500"/>
                      <a:satMod val="160000"/>
                      <a:alpha val="76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dist="152400" dir="5400000" algn="ctr" rotWithShape="0">
                  <a:srgbClr val="000000">
                    <a:alpha val="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effectLst>
                    <a:outerShdw blurRad="952500" dist="50800" dir="5400000" sx="173000" sy="173000" algn="ctr" rotWithShape="0">
                      <a:srgbClr val="000000">
                        <a:alpha val="0"/>
                      </a:srgbClr>
                    </a:outerShdw>
                  </a:effectLst>
                </a:endParaRPr>
              </a:p>
            </p:txBody>
          </p:sp>
          <p:pic>
            <p:nvPicPr>
              <p:cNvPr id="40" name="Picture 10" descr="http://fnyh.org/wp-content/uploads/2015/01/LIFE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4387" y="30055"/>
                <a:ext cx="887409" cy="590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8" descr="http://www.europarc.org/communication-skills/images/2.1%20N2000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87" y="30055"/>
                <a:ext cx="712273" cy="590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5" name="Imagem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-531440"/>
              <a:ext cx="1656184" cy="1656184"/>
            </a:xfrm>
            <a:prstGeom prst="rect">
              <a:avLst/>
            </a:prstGeom>
          </p:spPr>
        </p:pic>
      </p:grpSp>
      <p:sp>
        <p:nvSpPr>
          <p:cNvPr id="18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 smtClean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537" y="6309320"/>
            <a:ext cx="1471563" cy="45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580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28" name="Retângulo 27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30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" name="Conexão reta 7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>
            <a:solidFill>
              <a:srgbClr val="AFE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62"/>
          <p:cNvSpPr>
            <a:spLocks noChangeArrowheads="1"/>
          </p:cNvSpPr>
          <p:nvPr/>
        </p:nvSpPr>
        <p:spPr bwMode="auto">
          <a:xfrm>
            <a:off x="374438" y="1540237"/>
            <a:ext cx="8553662" cy="387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BE" altLang="en-US" sz="20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Principais</a:t>
            </a:r>
            <a:r>
              <a:rPr lang="fr-BE" altLang="en-US" sz="20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20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objetivos</a:t>
            </a:r>
            <a:r>
              <a:rPr lang="fr-BE" altLang="en-US" sz="20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:</a:t>
            </a:r>
            <a:endParaRPr lang="fr-BE" altLang="en-US" sz="20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fr-BE" altLang="en-US" sz="1800" b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Implementação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do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Quadro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Ação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Prioritária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para a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Rede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Natura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2000 (PAF);</a:t>
            </a:r>
          </a:p>
          <a:p>
            <a:pPr algn="just">
              <a:lnSpc>
                <a:spcPct val="150000"/>
              </a:lnSpc>
              <a:defRPr/>
            </a:pPr>
            <a:endParaRPr lang="fr-BE" altLang="en-US" sz="16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Melhoria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do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estado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conservação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para 100% dos habitats e,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pelo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menos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, 50% de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espécies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(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flora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e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fauna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)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descritas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como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desfavoráveis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no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último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relatório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submetido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à UE;</a:t>
            </a:r>
          </a:p>
          <a:p>
            <a:pPr algn="just">
              <a:lnSpc>
                <a:spcPct val="150000"/>
              </a:lnSpc>
              <a:defRPr/>
            </a:pPr>
            <a:endParaRPr lang="fr-BE" altLang="en-US" sz="16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Mobilização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fundos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complementares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para a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gestão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dos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sítios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da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Rede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Natura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2000,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através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outros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financiamentos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600" dirty="0" err="1">
                <a:latin typeface="Century Gothic" panose="020B0502020202020204" pitchFamily="34" charset="0"/>
                <a:cs typeface="Calibri" panose="020F0502020204030204" pitchFamily="34" charset="0"/>
              </a:rPr>
              <a:t>disponíveis</a:t>
            </a:r>
            <a:r>
              <a:rPr lang="fr-BE" altLang="en-US" sz="1600" dirty="0">
                <a:latin typeface="Century Gothic" panose="020B050202020202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pt-BR" altLang="en-US" sz="105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16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 smtClean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537" y="6309320"/>
            <a:ext cx="1471563" cy="45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688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xão reta 7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>
            <a:solidFill>
              <a:srgbClr val="AFE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62"/>
          <p:cNvSpPr>
            <a:spLocks noChangeArrowheads="1"/>
          </p:cNvSpPr>
          <p:nvPr/>
        </p:nvSpPr>
        <p:spPr bwMode="auto">
          <a:xfrm>
            <a:off x="374438" y="836712"/>
            <a:ext cx="8553662" cy="45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fr-BE" altLang="en-US" sz="18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Ações</a:t>
            </a:r>
            <a:r>
              <a:rPr lang="fr-BE" altLang="en-US" sz="18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:</a:t>
            </a:r>
            <a:endParaRPr lang="fr-BE" altLang="en-US" sz="18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622130854"/>
              </p:ext>
            </p:extLst>
          </p:nvPr>
        </p:nvGraphicFramePr>
        <p:xfrm>
          <a:off x="179512" y="1268760"/>
          <a:ext cx="874846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upo 14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16" name="Retângulo 15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23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Imagem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17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 smtClean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537" y="6309320"/>
            <a:ext cx="1471563" cy="45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799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xão reta 7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>
            <a:solidFill>
              <a:srgbClr val="AFE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62"/>
          <p:cNvSpPr>
            <a:spLocks noChangeArrowheads="1"/>
          </p:cNvSpPr>
          <p:nvPr/>
        </p:nvSpPr>
        <p:spPr bwMode="auto">
          <a:xfrm>
            <a:off x="374438" y="836712"/>
            <a:ext cx="8553662" cy="45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fr-BE" altLang="en-US" sz="18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Políticas</a:t>
            </a:r>
            <a:r>
              <a:rPr lang="fr-BE" altLang="en-US" sz="18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Implementadas</a:t>
            </a:r>
            <a:endParaRPr lang="fr-BE" altLang="en-US" sz="16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1118765738"/>
              </p:ext>
            </p:extLst>
          </p:nvPr>
        </p:nvGraphicFramePr>
        <p:xfrm>
          <a:off x="186066" y="1381795"/>
          <a:ext cx="8712666" cy="377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upo 14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16" name="Retângulo 15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18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Imagem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22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 smtClean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537" y="6309320"/>
            <a:ext cx="1471563" cy="45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107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xão reta 7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>
            <a:solidFill>
              <a:srgbClr val="AFE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62"/>
          <p:cNvSpPr>
            <a:spLocks noChangeArrowheads="1"/>
          </p:cNvSpPr>
          <p:nvPr/>
        </p:nvSpPr>
        <p:spPr bwMode="auto">
          <a:xfrm>
            <a:off x="374438" y="836712"/>
            <a:ext cx="8553662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BE" altLang="en-US" sz="18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Principais</a:t>
            </a:r>
            <a:r>
              <a:rPr lang="fr-BE" altLang="en-US" sz="1800" b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resultados</a:t>
            </a:r>
            <a:r>
              <a:rPr lang="fr-BE" altLang="en-US" sz="1800" b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esperados</a:t>
            </a:r>
            <a:r>
              <a:rPr lang="fr-BE" altLang="en-US" sz="1800" b="1" dirty="0">
                <a:latin typeface="Century Gothic" panose="020B050202020202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fr-BE" altLang="en-US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endParaRPr lang="fr-BE" altLang="en-US" sz="16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Implementação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do PAF para a RN2000 nos Açores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resultando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na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melhoria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do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estado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conservação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de 13 habitats e 24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espécies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ao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abrigo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das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2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Diretivas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(Aves e Habitats),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incluindo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flora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e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fauna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(terrestre e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marinha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).</a:t>
            </a:r>
          </a:p>
          <a:p>
            <a:pPr algn="just">
              <a:defRPr/>
            </a:pPr>
            <a:endParaRPr lang="fr-BE" altLang="en-US" sz="14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Melhoria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do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conhecimento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da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distribuição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,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ecologia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e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principais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problemas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/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ameaças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conservação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espécies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(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flora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/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fauna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) e habitats (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p.e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. o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morcego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endémico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– </a:t>
            </a:r>
            <a:r>
              <a:rPr lang="fr-BE" altLang="en-US" sz="1400" i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Nyctalus</a:t>
            </a:r>
            <a:r>
              <a:rPr lang="fr-BE" altLang="en-US" sz="1400" i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400" i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azoreum</a:t>
            </a:r>
            <a:r>
              <a:rPr lang="fr-BE" alt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);</a:t>
            </a:r>
          </a:p>
          <a:p>
            <a:pPr algn="just">
              <a:defRPr/>
            </a:pPr>
            <a:endParaRPr lang="fr-BE" altLang="en-US" sz="14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Aumento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da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área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pública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dentro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da RN2000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em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96,13ha, para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restauro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e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recuperação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 de habitats </a:t>
            </a:r>
            <a:r>
              <a:rPr lang="fr-BE" altLang="en-US" sz="1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protegidos</a:t>
            </a:r>
            <a:r>
              <a:rPr lang="fr-BE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;</a:t>
            </a:r>
          </a:p>
          <a:p>
            <a:pPr algn="just">
              <a:defRPr/>
            </a:pPr>
            <a:endParaRPr lang="fr-BE" altLang="en-US" sz="14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Habitats </a:t>
            </a:r>
            <a:r>
              <a:rPr lang="en-US" sz="14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melhorados</a:t>
            </a:r>
            <a:r>
              <a:rPr 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em</a:t>
            </a:r>
            <a:r>
              <a:rPr 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mais</a:t>
            </a:r>
            <a:r>
              <a:rPr 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de 24 ha para 7 </a:t>
            </a:r>
            <a:r>
              <a:rPr lang="en-US" sz="14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aves</a:t>
            </a:r>
            <a:r>
              <a:rPr 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marinhas</a:t>
            </a:r>
            <a:r>
              <a:rPr lang="en-US" sz="14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e 120 ha para o </a:t>
            </a:r>
            <a:r>
              <a:rPr lang="en-US" sz="1400" i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Pyrrhula</a:t>
            </a:r>
            <a:r>
              <a:rPr lang="en-US" sz="1400" i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sz="1400" i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murina</a:t>
            </a:r>
            <a:r>
              <a:rPr lang="en-US" sz="1400" i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(</a:t>
            </a:r>
            <a:r>
              <a:rPr lang="en-US" sz="14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priolo</a:t>
            </a:r>
            <a:r>
              <a:rPr lang="en-US" sz="1400" i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);</a:t>
            </a:r>
            <a:endParaRPr lang="fr-BE" altLang="en-US" sz="14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fr-BE" altLang="en-US" sz="14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Redução/controle e sensibilização de espécies exóticas invasoras e espécies não-indígenas marinhas;</a:t>
            </a:r>
          </a:p>
          <a:p>
            <a:pPr>
              <a:defRPr/>
            </a:pPr>
            <a:endParaRPr lang="pt-BR" altLang="en-US" sz="14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Atualização de informação sobre espécies marinhas e designação de novos sítios marinhos;</a:t>
            </a:r>
          </a:p>
          <a:p>
            <a:pPr>
              <a:defRPr/>
            </a:pPr>
            <a:endParaRPr lang="pt-BR" altLang="en-US" sz="14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Designação de novos SIC’s;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21" name="Retângulo 20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24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17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 smtClean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537" y="6309320"/>
            <a:ext cx="1471563" cy="45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901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xão reta 7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>
            <a:solidFill>
              <a:srgbClr val="AFE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62"/>
          <p:cNvSpPr>
            <a:spLocks noChangeArrowheads="1"/>
          </p:cNvSpPr>
          <p:nvPr/>
        </p:nvSpPr>
        <p:spPr bwMode="auto">
          <a:xfrm>
            <a:off x="374438" y="836712"/>
            <a:ext cx="855366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BE" altLang="en-US" sz="18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Fundos</a:t>
            </a:r>
            <a:r>
              <a:rPr lang="fr-BE" altLang="en-US" sz="18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b="1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Complementares</a:t>
            </a:r>
            <a:r>
              <a:rPr lang="fr-BE" altLang="en-US" sz="18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:</a:t>
            </a:r>
            <a:endParaRPr lang="fr-BE" altLang="en-US" sz="18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r>
              <a:rPr lang="fr-BE" altLang="en-US" sz="1600" b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F0A45A-F122-47A9-88A3-D3F891082A39}"/>
              </a:ext>
            </a:extLst>
          </p:cNvPr>
          <p:cNvSpPr txBox="1">
            <a:spLocks/>
          </p:cNvSpPr>
          <p:nvPr/>
        </p:nvSpPr>
        <p:spPr>
          <a:xfrm>
            <a:off x="3175" y="1384300"/>
            <a:ext cx="3128665" cy="4708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Wingdings 2" pitchFamily="18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pt-PT" sz="16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Total:</a:t>
            </a:r>
            <a:r>
              <a:rPr lang="pt-PT" sz="140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pt-PT" sz="1600" b="1" u="sng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12.3 M€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pt-PT" sz="1600" dirty="0">
                <a:latin typeface="Century Gothic" panose="020B0502020202020204" pitchFamily="34" charset="0"/>
                <a:cs typeface="Calibri" panose="020F0502020204030204" pitchFamily="34" charset="0"/>
              </a:rPr>
              <a:t>3 927 885€ (</a:t>
            </a:r>
            <a:r>
              <a:rPr lang="pt-PT" sz="1400" i="1" dirty="0">
                <a:latin typeface="Century Gothic" panose="020B0502020202020204" pitchFamily="34" charset="0"/>
                <a:cs typeface="Calibri" panose="020F0502020204030204" pitchFamily="34" charset="0"/>
              </a:rPr>
              <a:t>projetos aprovados e concedidos</a:t>
            </a:r>
            <a:r>
              <a:rPr lang="pt-PT" sz="1600" dirty="0">
                <a:latin typeface="Century Gothic" panose="020B0502020202020204" pitchFamily="34" charset="0"/>
                <a:cs typeface="Calibri" panose="020F0502020204030204" pitchFamily="34" charset="0"/>
              </a:rPr>
              <a:t>)</a:t>
            </a:r>
          </a:p>
          <a:p>
            <a:pPr algn="l">
              <a:defRPr/>
            </a:pPr>
            <a:endParaRPr lang="pt-PT" sz="16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pt-PT" sz="1600" dirty="0">
                <a:latin typeface="Century Gothic" panose="020B0502020202020204" pitchFamily="34" charset="0"/>
                <a:cs typeface="Calibri" panose="020F0502020204030204" pitchFamily="34" charset="0"/>
              </a:rPr>
              <a:t>7 720 842€ (</a:t>
            </a:r>
            <a:r>
              <a:rPr lang="pt-PT" sz="1400" i="1" dirty="0">
                <a:latin typeface="Century Gothic" panose="020B0502020202020204" pitchFamily="34" charset="0"/>
                <a:cs typeface="Calibri" panose="020F0502020204030204" pitchFamily="34" charset="0"/>
              </a:rPr>
              <a:t>projetos submetidos e a serem concedidos</a:t>
            </a:r>
            <a:r>
              <a:rPr lang="pt-PT" sz="1600" dirty="0">
                <a:latin typeface="Century Gothic" panose="020B0502020202020204" pitchFamily="34" charset="0"/>
                <a:cs typeface="Calibri" panose="020F0502020204030204" pitchFamily="34" charset="0"/>
              </a:rPr>
              <a:t>)</a:t>
            </a:r>
          </a:p>
          <a:p>
            <a:pPr algn="l">
              <a:defRPr/>
            </a:pPr>
            <a:endParaRPr lang="pt-PT" sz="16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pt-PT" sz="1600" dirty="0">
                <a:latin typeface="Century Gothic" panose="020B0502020202020204" pitchFamily="34" charset="0"/>
                <a:cs typeface="Calibri" panose="020F0502020204030204" pitchFamily="34" charset="0"/>
              </a:rPr>
              <a:t>636 386€ (</a:t>
            </a:r>
            <a:r>
              <a:rPr lang="pt-BR" sz="1400" i="1" dirty="0">
                <a:latin typeface="Century Gothic" panose="020B0502020202020204" pitchFamily="34" charset="0"/>
                <a:cs typeface="Calibri" panose="020F0502020204030204" pitchFamily="34" charset="0"/>
              </a:rPr>
              <a:t>projectos que os beneficiários esperam submeter em calls futuras - ou seja, ainda não submetidos, mas já em preparação</a:t>
            </a:r>
            <a:r>
              <a:rPr lang="pt-BR" sz="1600" dirty="0">
                <a:latin typeface="Century Gothic" panose="020B0502020202020204" pitchFamily="34" charset="0"/>
                <a:cs typeface="Calibri" panose="020F0502020204030204" pitchFamily="34" charset="0"/>
              </a:rPr>
              <a:t>)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age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121" y="1506538"/>
            <a:ext cx="5838217" cy="437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upo 20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22" name="Retângulo 21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24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17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 smtClean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 smtClean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537" y="6309320"/>
            <a:ext cx="1471563" cy="45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632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1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ller"/>
        <a:ea typeface=""/>
        <a:cs typeface="Arial"/>
      </a:majorFont>
      <a:minorFont>
        <a:latin typeface="Aller Ligh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1" id="{989DCC3F-69DE-4502-8A42-567E0FB94171}" vid="{DAF75155-9354-4DCE-9D62-F1E195550355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TM02900771[[fn=Setor]]</Template>
  <TotalTime>5751</TotalTime>
  <Words>1076</Words>
  <Application>Microsoft Office PowerPoint</Application>
  <PresentationFormat>Apresentação no Ecrã (4:3)</PresentationFormat>
  <Paragraphs>154</Paragraphs>
  <Slides>12</Slides>
  <Notes>12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12</vt:i4>
      </vt:variant>
    </vt:vector>
  </HeadingPairs>
  <TitlesOfParts>
    <vt:vector size="25" baseType="lpstr">
      <vt:lpstr>ＭＳ Ｐゴシック</vt:lpstr>
      <vt:lpstr>Aller</vt:lpstr>
      <vt:lpstr>Aller Light</vt:lpstr>
      <vt:lpstr>Arial</vt:lpstr>
      <vt:lpstr>Calibri</vt:lpstr>
      <vt:lpstr>Calibri Light</vt:lpstr>
      <vt:lpstr>Calisto MT</vt:lpstr>
      <vt:lpstr>Century</vt:lpstr>
      <vt:lpstr>Century Gothic</vt:lpstr>
      <vt:lpstr>Open Sans</vt:lpstr>
      <vt:lpstr>Wingdings 2</vt:lpstr>
      <vt:lpstr>HDOfficeLightV0</vt:lpstr>
      <vt:lpstr>Tema1</vt:lpstr>
      <vt:lpstr>Proteção ativa e gestão integrada da  Rede Natura 2000 nos Açores LIFE IP AZORES NATURA – LIFE 17 IPE/PT 000010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Diana Pernes</dc:creator>
  <cp:lastModifiedBy>Diana CP. Pernes</cp:lastModifiedBy>
  <cp:revision>256</cp:revision>
  <dcterms:created xsi:type="dcterms:W3CDTF">2016-04-06T10:33:31Z</dcterms:created>
  <dcterms:modified xsi:type="dcterms:W3CDTF">2019-05-07T13:45:50Z</dcterms:modified>
</cp:coreProperties>
</file>