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 id="2147483730" r:id="rId2"/>
  </p:sldMasterIdLst>
  <p:notesMasterIdLst>
    <p:notesMasterId r:id="rId28"/>
  </p:notesMasterIdLst>
  <p:sldIdLst>
    <p:sldId id="361" r:id="rId3"/>
    <p:sldId id="351" r:id="rId4"/>
    <p:sldId id="342" r:id="rId5"/>
    <p:sldId id="345" r:id="rId6"/>
    <p:sldId id="363" r:id="rId7"/>
    <p:sldId id="364" r:id="rId8"/>
    <p:sldId id="353" r:id="rId9"/>
    <p:sldId id="354" r:id="rId10"/>
    <p:sldId id="335" r:id="rId11"/>
    <p:sldId id="357" r:id="rId12"/>
    <p:sldId id="336" r:id="rId13"/>
    <p:sldId id="337" r:id="rId14"/>
    <p:sldId id="330" r:id="rId15"/>
    <p:sldId id="338" r:id="rId16"/>
    <p:sldId id="327" r:id="rId17"/>
    <p:sldId id="365" r:id="rId18"/>
    <p:sldId id="339" r:id="rId19"/>
    <p:sldId id="366" r:id="rId20"/>
    <p:sldId id="348" r:id="rId21"/>
    <p:sldId id="367" r:id="rId22"/>
    <p:sldId id="340" r:id="rId23"/>
    <p:sldId id="333" r:id="rId24"/>
    <p:sldId id="334" r:id="rId25"/>
    <p:sldId id="341" r:id="rId26"/>
    <p:sldId id="324"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is Jordao" initials="LJ" lastIdx="32" clrIdx="0">
    <p:extLst>
      <p:ext uri="{19B8F6BF-5375-455C-9EA6-DF929625EA0E}">
        <p15:presenceInfo xmlns:p15="http://schemas.microsoft.com/office/powerpoint/2012/main" userId="abecc5b02bfc0cd5" providerId="Windows Live"/>
      </p:ext>
    </p:extLst>
  </p:cmAuthor>
  <p:cmAuthor id="2" name="Diana CP. Pernes" initials="DCP" lastIdx="1" clrIdx="1">
    <p:extLst>
      <p:ext uri="{19B8F6BF-5375-455C-9EA6-DF929625EA0E}">
        <p15:presenceInfo xmlns:p15="http://schemas.microsoft.com/office/powerpoint/2012/main" userId="S-1-5-21-1123561945-329068152-682003330-3111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2A6AC"/>
    <a:srgbClr val="195457"/>
    <a:srgbClr val="1C3E48"/>
    <a:srgbClr val="ADE7D8"/>
    <a:srgbClr val="AFE3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79" autoAdjust="0"/>
    <p:restoredTop sz="78796" autoAdjust="0"/>
  </p:normalViewPr>
  <p:slideViewPr>
    <p:cSldViewPr>
      <p:cViewPr varScale="1">
        <p:scale>
          <a:sx n="54" d="100"/>
          <a:sy n="54" d="100"/>
        </p:scale>
        <p:origin x="1648" y="72"/>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m910219\Dropbox\1%20-%20Gest&#227;o\Estatisticas\Outputs%20e%20Estatisticas\LIFE%20IP%20AZORES%20NATURA%20-%20Outputs%20e%20Estat&#237;stica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m910219\Dropbox\1%20-%20Gest&#227;o\Estatisticas\Outputs%20e%20Estatisticas\LIFE%20IP%20AZORES%20NATURA%20-%20Outputs%20e%20Estat&#237;stica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t-PT" dirty="0" err="1"/>
              <a:t>Facebook</a:t>
            </a:r>
            <a:r>
              <a:rPr lang="pt-PT" dirty="0"/>
              <a:t> </a:t>
            </a:r>
            <a:r>
              <a:rPr lang="pt-PT" dirty="0" err="1"/>
              <a:t>Post</a:t>
            </a:r>
            <a:r>
              <a:rPr lang="pt-PT" dirty="0"/>
              <a:t> - Alcance</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9419304867325463E-2"/>
          <c:y val="0.1614614111604554"/>
          <c:w val="0.88819420415911421"/>
          <c:h val="0.61787115253042812"/>
        </c:manualLayout>
      </c:layout>
      <c:barChart>
        <c:barDir val="col"/>
        <c:grouping val="clustered"/>
        <c:varyColors val="0"/>
        <c:ser>
          <c:idx val="0"/>
          <c:order val="0"/>
          <c:spPr>
            <a:solidFill>
              <a:schemeClr val="accent1"/>
            </a:solidFill>
            <a:ln>
              <a:noFill/>
            </a:ln>
            <a:effectLst/>
          </c:spPr>
          <c:invertIfNegative val="0"/>
          <c:cat>
            <c:numRef>
              <c:f>'Facebook - Post'!$A$3:$A$18</c:f>
              <c:numCache>
                <c:formatCode>m/d/yyyy</c:formatCode>
                <c:ptCount val="16"/>
                <c:pt idx="0">
                  <c:v>43510</c:v>
                </c:pt>
                <c:pt idx="1">
                  <c:v>43510</c:v>
                </c:pt>
                <c:pt idx="2">
                  <c:v>43514</c:v>
                </c:pt>
                <c:pt idx="3">
                  <c:v>43521</c:v>
                </c:pt>
                <c:pt idx="4">
                  <c:v>43523</c:v>
                </c:pt>
                <c:pt idx="5">
                  <c:v>43536</c:v>
                </c:pt>
                <c:pt idx="6">
                  <c:v>43564</c:v>
                </c:pt>
                <c:pt idx="7">
                  <c:v>43566</c:v>
                </c:pt>
                <c:pt idx="8">
                  <c:v>43566</c:v>
                </c:pt>
                <c:pt idx="9">
                  <c:v>43567</c:v>
                </c:pt>
                <c:pt idx="10">
                  <c:v>43572</c:v>
                </c:pt>
                <c:pt idx="11">
                  <c:v>43585</c:v>
                </c:pt>
                <c:pt idx="12">
                  <c:v>43587</c:v>
                </c:pt>
                <c:pt idx="13">
                  <c:v>43597</c:v>
                </c:pt>
                <c:pt idx="14">
                  <c:v>43605</c:v>
                </c:pt>
                <c:pt idx="15">
                  <c:v>43606</c:v>
                </c:pt>
              </c:numCache>
            </c:numRef>
          </c:cat>
          <c:val>
            <c:numRef>
              <c:f>'Facebook - Post'!$C$3:$C$18</c:f>
              <c:numCache>
                <c:formatCode>0</c:formatCode>
                <c:ptCount val="16"/>
                <c:pt idx="0">
                  <c:v>101</c:v>
                </c:pt>
                <c:pt idx="1">
                  <c:v>125</c:v>
                </c:pt>
                <c:pt idx="2">
                  <c:v>529</c:v>
                </c:pt>
                <c:pt idx="3">
                  <c:v>296</c:v>
                </c:pt>
                <c:pt idx="4">
                  <c:v>307</c:v>
                </c:pt>
                <c:pt idx="5">
                  <c:v>333</c:v>
                </c:pt>
                <c:pt idx="6">
                  <c:v>1013</c:v>
                </c:pt>
                <c:pt idx="7">
                  <c:v>174</c:v>
                </c:pt>
                <c:pt idx="8">
                  <c:v>162</c:v>
                </c:pt>
                <c:pt idx="9">
                  <c:v>817</c:v>
                </c:pt>
                <c:pt idx="10">
                  <c:v>526</c:v>
                </c:pt>
                <c:pt idx="11">
                  <c:v>326</c:v>
                </c:pt>
                <c:pt idx="12">
                  <c:v>214</c:v>
                </c:pt>
                <c:pt idx="13">
                  <c:v>595</c:v>
                </c:pt>
                <c:pt idx="14">
                  <c:v>847</c:v>
                </c:pt>
                <c:pt idx="15">
                  <c:v>942</c:v>
                </c:pt>
              </c:numCache>
            </c:numRef>
          </c:val>
          <c:extLst>
            <c:ext xmlns:c16="http://schemas.microsoft.com/office/drawing/2014/chart" uri="{C3380CC4-5D6E-409C-BE32-E72D297353CC}">
              <c16:uniqueId val="{00000000-2C4C-43D1-9DBD-9970510D898A}"/>
            </c:ext>
          </c:extLst>
        </c:ser>
        <c:dLbls>
          <c:showLegendKey val="0"/>
          <c:showVal val="0"/>
          <c:showCatName val="0"/>
          <c:showSerName val="0"/>
          <c:showPercent val="0"/>
          <c:showBubbleSize val="0"/>
        </c:dLbls>
        <c:gapWidth val="219"/>
        <c:overlap val="-27"/>
        <c:axId val="734943712"/>
        <c:axId val="734944040"/>
      </c:barChart>
      <c:dateAx>
        <c:axId val="734943712"/>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4944040"/>
        <c:crosses val="autoZero"/>
        <c:auto val="1"/>
        <c:lblOffset val="100"/>
        <c:baseTimeUnit val="days"/>
      </c:dateAx>
      <c:valAx>
        <c:axId val="7349440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49437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dirty="0" smtClean="0"/>
              <a:t>News by media category</a:t>
            </a:r>
            <a:endParaRPr lang="en-US" dirty="0"/>
          </a:p>
        </c:rich>
      </c:tx>
      <c:layout>
        <c:manualLayout>
          <c:xMode val="edge"/>
          <c:yMode val="edge"/>
          <c:x val="0.16490241240920903"/>
          <c:y val="2.8085743341799075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Notícias!$F$57</c:f>
              <c:strCache>
                <c:ptCount val="1"/>
                <c:pt idx="0">
                  <c:v>Report 3</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Notícias!$B$58:$B$65</c:f>
              <c:strCache>
                <c:ptCount val="8"/>
                <c:pt idx="0">
                  <c:v>Institutional Web Site</c:v>
                </c:pt>
                <c:pt idx="1">
                  <c:v>Web Media</c:v>
                </c:pt>
                <c:pt idx="2">
                  <c:v>National Radio</c:v>
                </c:pt>
                <c:pt idx="3">
                  <c:v>Nacional Newsletter</c:v>
                </c:pt>
                <c:pt idx="4">
                  <c:v>National Newsletter</c:v>
                </c:pt>
                <c:pt idx="5">
                  <c:v>Regional Newspaper</c:v>
                </c:pt>
                <c:pt idx="6">
                  <c:v>Regional TV</c:v>
                </c:pt>
                <c:pt idx="7">
                  <c:v>Regional Radio</c:v>
                </c:pt>
              </c:strCache>
            </c:strRef>
          </c:cat>
          <c:val>
            <c:numRef>
              <c:f>Notícias!$F$58:$F$65</c:f>
              <c:numCache>
                <c:formatCode>0</c:formatCode>
                <c:ptCount val="8"/>
                <c:pt idx="0">
                  <c:v>5</c:v>
                </c:pt>
                <c:pt idx="1">
                  <c:v>3</c:v>
                </c:pt>
                <c:pt idx="3">
                  <c:v>2</c:v>
                </c:pt>
                <c:pt idx="5">
                  <c:v>7</c:v>
                </c:pt>
                <c:pt idx="6">
                  <c:v>2</c:v>
                </c:pt>
                <c:pt idx="7">
                  <c:v>2</c:v>
                </c:pt>
              </c:numCache>
            </c:numRef>
          </c:val>
          <c:extLst>
            <c:ext xmlns:c16="http://schemas.microsoft.com/office/drawing/2014/chart" uri="{C3380CC4-5D6E-409C-BE32-E72D297353CC}">
              <c16:uniqueId val="{00000000-222C-4A40-801D-6D0172394BE9}"/>
            </c:ext>
          </c:extLst>
        </c:ser>
        <c:dLbls>
          <c:showLegendKey val="0"/>
          <c:showVal val="0"/>
          <c:showCatName val="0"/>
          <c:showSerName val="0"/>
          <c:showPercent val="0"/>
          <c:showBubbleSize val="0"/>
        </c:dLbls>
        <c:gapWidth val="115"/>
        <c:overlap val="-20"/>
        <c:axId val="518139864"/>
        <c:axId val="518140192"/>
      </c:barChart>
      <c:catAx>
        <c:axId val="518139864"/>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8140192"/>
        <c:crosses val="autoZero"/>
        <c:auto val="1"/>
        <c:lblAlgn val="ctr"/>
        <c:lblOffset val="100"/>
        <c:noMultiLvlLbl val="0"/>
      </c:catAx>
      <c:valAx>
        <c:axId val="5181401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81398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A464A5-51B0-48AE-97C7-9419FD276F5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PT"/>
        </a:p>
      </dgm:t>
    </dgm:pt>
    <dgm:pt modelId="{82CA20BF-99F1-4BB6-B0D3-4D41443DAE1B}" type="pres">
      <dgm:prSet presAssocID="{1EA464A5-51B0-48AE-97C7-9419FD276F58}" presName="linear" presStyleCnt="0">
        <dgm:presLayoutVars>
          <dgm:animLvl val="lvl"/>
          <dgm:resizeHandles val="exact"/>
        </dgm:presLayoutVars>
      </dgm:prSet>
      <dgm:spPr/>
      <dgm:t>
        <a:bodyPr/>
        <a:lstStyle/>
        <a:p>
          <a:endParaRPr lang="pt-PT"/>
        </a:p>
      </dgm:t>
    </dgm:pt>
  </dgm:ptLst>
  <dgm:cxnLst>
    <dgm:cxn modelId="{1FB24AF4-766B-48E6-93AE-DC25DF615AF2}" type="presOf" srcId="{1EA464A5-51B0-48AE-97C7-9419FD276F58}" destId="{82CA20BF-99F1-4BB6-B0D3-4D41443DAE1B}" srcOrd="0"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A464A5-51B0-48AE-97C7-9419FD276F5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PT"/>
        </a:p>
      </dgm:t>
    </dgm:pt>
    <dgm:pt modelId="{82CA20BF-99F1-4BB6-B0D3-4D41443DAE1B}" type="pres">
      <dgm:prSet presAssocID="{1EA464A5-51B0-48AE-97C7-9419FD276F58}" presName="linear" presStyleCnt="0">
        <dgm:presLayoutVars>
          <dgm:animLvl val="lvl"/>
          <dgm:resizeHandles val="exact"/>
        </dgm:presLayoutVars>
      </dgm:prSet>
      <dgm:spPr/>
      <dgm:t>
        <a:bodyPr/>
        <a:lstStyle/>
        <a:p>
          <a:endParaRPr lang="pt-PT"/>
        </a:p>
      </dgm:t>
    </dgm:pt>
  </dgm:ptLst>
  <dgm:cxnLst>
    <dgm:cxn modelId="{1FB24AF4-766B-48E6-93AE-DC25DF615AF2}" type="presOf" srcId="{1EA464A5-51B0-48AE-97C7-9419FD276F58}" destId="{82CA20BF-99F1-4BB6-B0D3-4D41443DAE1B}" srcOrd="0"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EA464A5-51B0-48AE-97C7-9419FD276F5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PT"/>
        </a:p>
      </dgm:t>
    </dgm:pt>
    <dgm:pt modelId="{82CA20BF-99F1-4BB6-B0D3-4D41443DAE1B}" type="pres">
      <dgm:prSet presAssocID="{1EA464A5-51B0-48AE-97C7-9419FD276F58}" presName="linear" presStyleCnt="0">
        <dgm:presLayoutVars>
          <dgm:animLvl val="lvl"/>
          <dgm:resizeHandles val="exact"/>
        </dgm:presLayoutVars>
      </dgm:prSet>
      <dgm:spPr/>
      <dgm:t>
        <a:bodyPr/>
        <a:lstStyle/>
        <a:p>
          <a:endParaRPr lang="pt-PT"/>
        </a:p>
      </dgm:t>
    </dgm:pt>
  </dgm:ptLst>
  <dgm:cxnLst>
    <dgm:cxn modelId="{1FB24AF4-766B-48E6-93AE-DC25DF615AF2}" type="presOf" srcId="{1EA464A5-51B0-48AE-97C7-9419FD276F58}" destId="{82CA20BF-99F1-4BB6-B0D3-4D41443DAE1B}" srcOrd="0"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EA464A5-51B0-48AE-97C7-9419FD276F5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PT"/>
        </a:p>
      </dgm:t>
    </dgm:pt>
    <dgm:pt modelId="{82CA20BF-99F1-4BB6-B0D3-4D41443DAE1B}" type="pres">
      <dgm:prSet presAssocID="{1EA464A5-51B0-48AE-97C7-9419FD276F58}" presName="linear" presStyleCnt="0">
        <dgm:presLayoutVars>
          <dgm:animLvl val="lvl"/>
          <dgm:resizeHandles val="exact"/>
        </dgm:presLayoutVars>
      </dgm:prSet>
      <dgm:spPr/>
      <dgm:t>
        <a:bodyPr/>
        <a:lstStyle/>
        <a:p>
          <a:endParaRPr lang="pt-PT"/>
        </a:p>
      </dgm:t>
    </dgm:pt>
  </dgm:ptLst>
  <dgm:cxnLst>
    <dgm:cxn modelId="{1FB24AF4-766B-48E6-93AE-DC25DF615AF2}" type="presOf" srcId="{1EA464A5-51B0-48AE-97C7-9419FD276F58}" destId="{82CA20BF-99F1-4BB6-B0D3-4D41443DAE1B}" srcOrd="0"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EA464A5-51B0-48AE-97C7-9419FD276F5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PT"/>
        </a:p>
      </dgm:t>
    </dgm:pt>
    <dgm:pt modelId="{82CA20BF-99F1-4BB6-B0D3-4D41443DAE1B}" type="pres">
      <dgm:prSet presAssocID="{1EA464A5-51B0-48AE-97C7-9419FD276F58}" presName="linear" presStyleCnt="0">
        <dgm:presLayoutVars>
          <dgm:animLvl val="lvl"/>
          <dgm:resizeHandles val="exact"/>
        </dgm:presLayoutVars>
      </dgm:prSet>
      <dgm:spPr/>
      <dgm:t>
        <a:bodyPr/>
        <a:lstStyle/>
        <a:p>
          <a:endParaRPr lang="pt-PT"/>
        </a:p>
      </dgm:t>
    </dgm:pt>
  </dgm:ptLst>
  <dgm:cxnLst>
    <dgm:cxn modelId="{1FB24AF4-766B-48E6-93AE-DC25DF615AF2}" type="presOf" srcId="{1EA464A5-51B0-48AE-97C7-9419FD276F58}" destId="{82CA20BF-99F1-4BB6-B0D3-4D41443DAE1B}" srcOrd="0" destOrd="0" presId="urn:microsoft.com/office/officeart/2005/8/layout/vList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EA464A5-51B0-48AE-97C7-9419FD276F5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PT"/>
        </a:p>
      </dgm:t>
    </dgm:pt>
    <dgm:pt modelId="{82CA20BF-99F1-4BB6-B0D3-4D41443DAE1B}" type="pres">
      <dgm:prSet presAssocID="{1EA464A5-51B0-48AE-97C7-9419FD276F58}" presName="linear" presStyleCnt="0">
        <dgm:presLayoutVars>
          <dgm:animLvl val="lvl"/>
          <dgm:resizeHandles val="exact"/>
        </dgm:presLayoutVars>
      </dgm:prSet>
      <dgm:spPr/>
      <dgm:t>
        <a:bodyPr/>
        <a:lstStyle/>
        <a:p>
          <a:endParaRPr lang="pt-PT"/>
        </a:p>
      </dgm:t>
    </dgm:pt>
  </dgm:ptLst>
  <dgm:cxnLst>
    <dgm:cxn modelId="{1FB24AF4-766B-48E6-93AE-DC25DF615AF2}" type="presOf" srcId="{1EA464A5-51B0-48AE-97C7-9419FD276F58}" destId="{82CA20BF-99F1-4BB6-B0D3-4D41443DAE1B}" srcOrd="0" destOrd="0" presId="urn:microsoft.com/office/officeart/2005/8/layout/vList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EA464A5-51B0-48AE-97C7-9419FD276F5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PT"/>
        </a:p>
      </dgm:t>
    </dgm:pt>
    <dgm:pt modelId="{82CA20BF-99F1-4BB6-B0D3-4D41443DAE1B}" type="pres">
      <dgm:prSet presAssocID="{1EA464A5-51B0-48AE-97C7-9419FD276F58}" presName="linear" presStyleCnt="0">
        <dgm:presLayoutVars>
          <dgm:animLvl val="lvl"/>
          <dgm:resizeHandles val="exact"/>
        </dgm:presLayoutVars>
      </dgm:prSet>
      <dgm:spPr/>
      <dgm:t>
        <a:bodyPr/>
        <a:lstStyle/>
        <a:p>
          <a:endParaRPr lang="pt-PT"/>
        </a:p>
      </dgm:t>
    </dgm:pt>
  </dgm:ptLst>
  <dgm:cxnLst>
    <dgm:cxn modelId="{1FB24AF4-766B-48E6-93AE-DC25DF615AF2}" type="presOf" srcId="{1EA464A5-51B0-48AE-97C7-9419FD276F58}" destId="{82CA20BF-99F1-4BB6-B0D3-4D41443DAE1B}" srcOrd="0"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EA464A5-51B0-48AE-97C7-9419FD276F5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PT"/>
        </a:p>
      </dgm:t>
    </dgm:pt>
    <dgm:pt modelId="{82CA20BF-99F1-4BB6-B0D3-4D41443DAE1B}" type="pres">
      <dgm:prSet presAssocID="{1EA464A5-51B0-48AE-97C7-9419FD276F58}" presName="linear" presStyleCnt="0">
        <dgm:presLayoutVars>
          <dgm:animLvl val="lvl"/>
          <dgm:resizeHandles val="exact"/>
        </dgm:presLayoutVars>
      </dgm:prSet>
      <dgm:spPr/>
      <dgm:t>
        <a:bodyPr/>
        <a:lstStyle/>
        <a:p>
          <a:endParaRPr lang="pt-PT"/>
        </a:p>
      </dgm:t>
    </dgm:pt>
  </dgm:ptLst>
  <dgm:cxnLst>
    <dgm:cxn modelId="{1FB24AF4-766B-48E6-93AE-DC25DF615AF2}" type="presOf" srcId="{1EA464A5-51B0-48AE-97C7-9419FD276F58}" destId="{82CA20BF-99F1-4BB6-B0D3-4D41443DAE1B}" srcOrd="0"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3CC926-7832-4548-AC48-0418C91244CA}" type="datetimeFigureOut">
              <a:rPr lang="pt-PT" smtClean="0"/>
              <a:t>18/06/2019</a:t>
            </a:fld>
            <a:endParaRPr lang="pt-PT"/>
          </a:p>
        </p:txBody>
      </p:sp>
      <p:sp>
        <p:nvSpPr>
          <p:cNvPr id="4" name="Marcador de Posição da Imagem do Diapositivo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760E2D-B2DC-483B-B509-2EA1D20150CF}" type="slidenum">
              <a:rPr lang="pt-PT" smtClean="0"/>
              <a:t>‹nº›</a:t>
            </a:fld>
            <a:endParaRPr lang="pt-PT"/>
          </a:p>
        </p:txBody>
      </p:sp>
    </p:spTree>
    <p:extLst>
      <p:ext uri="{BB962C8B-B14F-4D97-AF65-F5344CB8AC3E}">
        <p14:creationId xmlns:p14="http://schemas.microsoft.com/office/powerpoint/2010/main" val="399679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mailto:mariabetpeixoto67@hotmail.co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rvicos-sraa.azores.gov.pt/grastore/DRAM/AEM2019/Programa_geral.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1</a:t>
            </a:fld>
            <a:endParaRPr lang="pt-PT"/>
          </a:p>
        </p:txBody>
      </p:sp>
    </p:spTree>
    <p:extLst>
      <p:ext uri="{BB962C8B-B14F-4D97-AF65-F5344CB8AC3E}">
        <p14:creationId xmlns:p14="http://schemas.microsoft.com/office/powerpoint/2010/main" val="2931781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10</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Tx/>
              <a:buChar char="-"/>
            </a:pPr>
            <a:r>
              <a:rPr lang="pt-PT" altLang="en-US" dirty="0" smtClean="0">
                <a:latin typeface="Arial" panose="020B0604020202020204" pitchFamily="34" charset="0"/>
                <a:ea typeface="ＭＳ Ｐゴシック" panose="020B0600070205080204" pitchFamily="34" charset="-128"/>
              </a:rPr>
              <a:t>Informação de base sobre as espécies alvo da ação C3 (trabalhos de conservação </a:t>
            </a:r>
            <a:r>
              <a:rPr lang="pt-PT" altLang="en-US" dirty="0" err="1" smtClean="0">
                <a:latin typeface="Arial" panose="020B0604020202020204" pitchFamily="34" charset="0"/>
                <a:ea typeface="ＭＳ Ｐゴシック" panose="020B0600070205080204" pitchFamily="34" charset="-128"/>
              </a:rPr>
              <a:t>in-situ</a:t>
            </a:r>
            <a:r>
              <a:rPr lang="pt-PT" altLang="en-US" baseline="0" dirty="0" smtClean="0">
                <a:latin typeface="Arial" panose="020B0604020202020204" pitchFamily="34" charset="0"/>
                <a:ea typeface="ＭＳ Ｐゴシック" panose="020B0600070205080204" pitchFamily="34" charset="-128"/>
              </a:rPr>
              <a:t> e </a:t>
            </a:r>
            <a:r>
              <a:rPr lang="pt-PT" altLang="en-US" baseline="0" dirty="0" err="1" smtClean="0">
                <a:latin typeface="Arial" panose="020B0604020202020204" pitchFamily="34" charset="0"/>
                <a:ea typeface="ＭＳ Ｐゴシック" panose="020B0600070205080204" pitchFamily="34" charset="-128"/>
              </a:rPr>
              <a:t>ex-situ</a:t>
            </a:r>
            <a:r>
              <a:rPr lang="pt-PT" altLang="en-US" baseline="0" dirty="0" smtClean="0">
                <a:latin typeface="Arial" panose="020B0604020202020204" pitchFamily="34" charset="0"/>
                <a:ea typeface="ＭＳ Ｐゴシック" panose="020B0600070205080204" pitchFamily="34" charset="-128"/>
              </a:rPr>
              <a:t> para os trabalho de conservação de flora)</a:t>
            </a:r>
            <a:endParaRPr lang="pt-PT" altLang="en-US" dirty="0" smtClean="0">
              <a:latin typeface="Arial" panose="020B0604020202020204" pitchFamily="34" charset="0"/>
              <a:ea typeface="ＭＳ Ｐゴシック" panose="020B0600070205080204" pitchFamily="34" charset="-128"/>
            </a:endParaRPr>
          </a:p>
          <a:p>
            <a:pPr marL="171450" indent="-171450" eaLnBrk="1" hangingPunct="1">
              <a:buFontTx/>
              <a:buChar char="-"/>
            </a:pPr>
            <a:r>
              <a:rPr lang="pt-PT" altLang="en-US" dirty="0" smtClean="0">
                <a:latin typeface="Arial" panose="020B0604020202020204" pitchFamily="34" charset="0"/>
                <a:ea typeface="ＭＳ Ｐゴシック" panose="020B0600070205080204" pitchFamily="34" charset="-128"/>
              </a:rPr>
              <a:t>Com esta informação</a:t>
            </a:r>
            <a:r>
              <a:rPr lang="pt-PT" altLang="en-US" baseline="0" dirty="0" smtClean="0">
                <a:latin typeface="Arial" panose="020B0604020202020204" pitchFamily="34" charset="0"/>
                <a:ea typeface="ＭＳ Ｐゴシック" panose="020B0600070205080204" pitchFamily="34" charset="-128"/>
              </a:rPr>
              <a:t> de base, poderemos começar a preparar os p</a:t>
            </a:r>
            <a:r>
              <a:rPr lang="pt-PT" altLang="en-US" dirty="0" smtClean="0">
                <a:latin typeface="Arial" panose="020B0604020202020204" pitchFamily="34" charset="0"/>
                <a:ea typeface="ＭＳ Ｐゴシック" panose="020B0600070205080204" pitchFamily="34" charset="-128"/>
              </a:rPr>
              <a:t>lanos operacionais.</a:t>
            </a:r>
          </a:p>
          <a:p>
            <a:pPr marL="171450" indent="-171450" eaLnBrk="1" hangingPunct="1">
              <a:buFontTx/>
              <a:buChar char="-"/>
            </a:pPr>
            <a:r>
              <a:rPr lang="pt-PT" altLang="en-US" dirty="0" smtClean="0">
                <a:latin typeface="Arial" panose="020B0604020202020204" pitchFamily="34" charset="0"/>
                <a:ea typeface="ＭＳ Ｐゴシック" panose="020B0600070205080204" pitchFamily="34" charset="-128"/>
              </a:rPr>
              <a:t>Em Santa Maria</a:t>
            </a:r>
            <a:r>
              <a:rPr lang="pt-PT" altLang="en-US" baseline="0" dirty="0" smtClean="0">
                <a:latin typeface="Arial" panose="020B0604020202020204" pitchFamily="34" charset="0"/>
                <a:ea typeface="ＭＳ Ｐゴシック" panose="020B0600070205080204" pitchFamily="34" charset="-128"/>
              </a:rPr>
              <a:t>, para a espécie </a:t>
            </a:r>
            <a:r>
              <a:rPr lang="pt-PT" altLang="en-US" i="1" baseline="0" dirty="0" smtClean="0">
                <a:latin typeface="Arial" panose="020B0604020202020204" pitchFamily="34" charset="0"/>
                <a:ea typeface="ＭＳ Ｐゴシック" panose="020B0600070205080204" pitchFamily="34" charset="-128"/>
              </a:rPr>
              <a:t>Lotus </a:t>
            </a:r>
            <a:r>
              <a:rPr lang="pt-PT" altLang="en-US" i="1" baseline="0" dirty="0" err="1" smtClean="0">
                <a:latin typeface="Arial" panose="020B0604020202020204" pitchFamily="34" charset="0"/>
                <a:ea typeface="ＭＳ Ｐゴシック" panose="020B0600070205080204" pitchFamily="34" charset="-128"/>
              </a:rPr>
              <a:t>azoricus</a:t>
            </a:r>
            <a:r>
              <a:rPr lang="pt-PT" altLang="en-US" i="1" baseline="0" dirty="0" smtClean="0">
                <a:latin typeface="Arial" panose="020B0604020202020204" pitchFamily="34" charset="0"/>
                <a:ea typeface="ＭＳ Ｐゴシック" panose="020B0600070205080204" pitchFamily="34" charset="-128"/>
              </a:rPr>
              <a:t> </a:t>
            </a:r>
            <a:r>
              <a:rPr lang="pt-PT" altLang="en-US" baseline="0" dirty="0" smtClean="0">
                <a:latin typeface="Arial" panose="020B0604020202020204" pitchFamily="34" charset="0"/>
                <a:ea typeface="ＭＳ Ｐゴシック" panose="020B0600070205080204" pitchFamily="34" charset="-128"/>
              </a:rPr>
              <a:t>(maior população desta espécie na RAA. Esta oportunidade resultou do Acordo de Custodia da Natureza e do projeto LIFE VIDALIA, havendo já um plano operacional feito pelo LIFE VIDALIA.</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34992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11</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PT" altLang="en-US" dirty="0" smtClean="0">
                <a:latin typeface="Arial" panose="020B0604020202020204" pitchFamily="34" charset="0"/>
                <a:ea typeface="ＭＳ Ｐゴシック" panose="020B0600070205080204" pitchFamily="34" charset="-128"/>
              </a:rPr>
              <a:t>Para preparar a</a:t>
            </a:r>
            <a:r>
              <a:rPr lang="pt-PT" altLang="en-US" baseline="0" dirty="0" smtClean="0">
                <a:latin typeface="Arial" panose="020B0604020202020204" pitchFamily="34" charset="0"/>
                <a:ea typeface="ＭＳ Ｐゴシック" panose="020B0600070205080204" pitchFamily="34" charset="-128"/>
              </a:rPr>
              <a:t> ação F4, está a ser feita uma identificação detalhada de todos os </a:t>
            </a:r>
            <a:r>
              <a:rPr lang="pt-PT" altLang="en-US" baseline="0" dirty="0" err="1" smtClean="0">
                <a:latin typeface="Arial" panose="020B0604020202020204" pitchFamily="34" charset="0"/>
                <a:ea typeface="ＭＳ Ｐゴシック" panose="020B0600070205080204" pitchFamily="34" charset="-128"/>
              </a:rPr>
              <a:t>stakeholders</a:t>
            </a:r>
            <a:r>
              <a:rPr lang="pt-PT" altLang="en-US" baseline="0" dirty="0" smtClean="0">
                <a:latin typeface="Arial" panose="020B0604020202020204" pitchFamily="34" charset="0"/>
                <a:ea typeface="ＭＳ Ｐゴシック" panose="020B0600070205080204" pitchFamily="34" charset="-128"/>
              </a:rPr>
              <a:t> por ilha.</a:t>
            </a:r>
            <a:br>
              <a:rPr lang="pt-PT" altLang="en-US" baseline="0" dirty="0" smtClean="0">
                <a:latin typeface="Arial" panose="020B0604020202020204" pitchFamily="34" charset="0"/>
                <a:ea typeface="ＭＳ Ｐゴシック" panose="020B0600070205080204" pitchFamily="34" charset="-128"/>
              </a:rPr>
            </a:br>
            <a:r>
              <a:rPr lang="pt-PT" altLang="en-US" baseline="0" dirty="0" smtClean="0">
                <a:latin typeface="Arial" panose="020B0604020202020204" pitchFamily="34" charset="0"/>
                <a:ea typeface="ＭＳ Ｐゴシック" panose="020B0600070205080204" pitchFamily="34" charset="-128"/>
              </a:rPr>
              <a:t>Base de dados em curso para as posteriores convocações das reuniões da ação F4.</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09760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12</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sz="1200" kern="1200" dirty="0" smtClean="0">
                <a:solidFill>
                  <a:schemeClr val="tx1"/>
                </a:solidFill>
                <a:effectLst/>
                <a:latin typeface="+mn-lt"/>
                <a:ea typeface="+mn-ea"/>
                <a:cs typeface="+mn-cs"/>
              </a:rPr>
              <a:t>“</a:t>
            </a:r>
            <a:r>
              <a:rPr lang="pt-PT" sz="1200" b="1" kern="1200" dirty="0" smtClean="0">
                <a:solidFill>
                  <a:schemeClr val="tx1"/>
                </a:solidFill>
                <a:effectLst/>
                <a:latin typeface="+mn-lt"/>
                <a:ea typeface="+mn-ea"/>
                <a:cs typeface="+mn-cs"/>
              </a:rPr>
              <a:t>Ação A2</a:t>
            </a:r>
            <a:r>
              <a:rPr lang="pt-PT" sz="1200" kern="1200" dirty="0" smtClean="0">
                <a:solidFill>
                  <a:schemeClr val="tx1"/>
                </a:solidFill>
                <a:effectLst/>
                <a:latin typeface="+mn-lt"/>
                <a:ea typeface="+mn-ea"/>
                <a:cs typeface="+mn-cs"/>
              </a:rPr>
              <a:t> - </a:t>
            </a:r>
            <a:r>
              <a:rPr lang="pt-PT" sz="1200" b="1" kern="1200" dirty="0" smtClean="0">
                <a:solidFill>
                  <a:schemeClr val="tx1"/>
                </a:solidFill>
                <a:effectLst/>
                <a:latin typeface="+mn-lt"/>
                <a:ea typeface="+mn-ea"/>
                <a:cs typeface="+mn-cs"/>
              </a:rPr>
              <a:t>Criação de uma base de dados terrestre integrada em </a:t>
            </a:r>
            <a:r>
              <a:rPr lang="pt-PT" sz="1200" b="1" kern="1200" dirty="0" err="1" smtClean="0">
                <a:solidFill>
                  <a:schemeClr val="tx1"/>
                </a:solidFill>
                <a:effectLst/>
                <a:latin typeface="+mn-lt"/>
                <a:ea typeface="+mn-ea"/>
                <a:cs typeface="+mn-cs"/>
              </a:rPr>
              <a:t>WebGIS</a:t>
            </a:r>
            <a:r>
              <a:rPr lang="pt-PT" sz="1200" b="1" kern="1200" dirty="0" smtClean="0">
                <a:solidFill>
                  <a:schemeClr val="tx1"/>
                </a:solidFill>
                <a:effectLst/>
                <a:latin typeface="+mn-lt"/>
                <a:ea typeface="+mn-ea"/>
                <a:cs typeface="+mn-cs"/>
              </a:rPr>
              <a:t>, da Rede Natura 2000 dos Açores”:</a:t>
            </a:r>
            <a:endParaRPr lang="en-US" sz="1200" kern="1200" dirty="0" smtClean="0">
              <a:solidFill>
                <a:schemeClr val="tx1"/>
              </a:solidFill>
              <a:effectLst/>
              <a:latin typeface="+mn-lt"/>
              <a:ea typeface="+mn-ea"/>
              <a:cs typeface="+mn-cs"/>
            </a:endParaRPr>
          </a:p>
          <a:p>
            <a:r>
              <a:rPr lang="pt-PT"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Esta ação visa estabelecer e manter em operação um sistema de IT regional (</a:t>
            </a:r>
            <a:r>
              <a:rPr lang="pt-PT" sz="1200" kern="1200" dirty="0" err="1" smtClean="0">
                <a:solidFill>
                  <a:schemeClr val="tx1"/>
                </a:solidFill>
                <a:effectLst/>
                <a:latin typeface="+mn-lt"/>
                <a:ea typeface="+mn-ea"/>
                <a:cs typeface="+mn-cs"/>
              </a:rPr>
              <a:t>WebGIS</a:t>
            </a:r>
            <a:r>
              <a:rPr lang="pt-PT" sz="1200" kern="1200" dirty="0" smtClean="0">
                <a:solidFill>
                  <a:schemeClr val="tx1"/>
                </a:solidFill>
                <a:effectLst/>
                <a:latin typeface="+mn-lt"/>
                <a:ea typeface="+mn-ea"/>
                <a:cs typeface="+mn-cs"/>
              </a:rPr>
              <a:t>) que permita à Direção Regional do Ambiente gerir os dados georreferenciados existentes, assim como o seu uso futuro e atualizações, tendo como suporte as bases de dados produzidas em trabalhos anteriores, em total conformidade com os requisitos da UE para dados e acesso ao SIG.</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Além desses requisitos de natureza mais técnica, e tendo em vista o objetivo de envolver outras partes interessadas que produzem e / ou podem fazer uso de dados (incluindo os provenientes de atividades da Ciência Cidadã/Universidades/Jardim Botânico), o </a:t>
            </a:r>
            <a:r>
              <a:rPr lang="pt-PT" sz="1200" kern="1200" dirty="0" err="1" smtClean="0">
                <a:solidFill>
                  <a:schemeClr val="tx1"/>
                </a:solidFill>
                <a:effectLst/>
                <a:latin typeface="+mn-lt"/>
                <a:ea typeface="+mn-ea"/>
                <a:cs typeface="+mn-cs"/>
              </a:rPr>
              <a:t>WebGIS</a:t>
            </a:r>
            <a:r>
              <a:rPr lang="pt-PT" sz="1200" kern="1200" dirty="0" smtClean="0">
                <a:solidFill>
                  <a:schemeClr val="tx1"/>
                </a:solidFill>
                <a:effectLst/>
                <a:latin typeface="+mn-lt"/>
                <a:ea typeface="+mn-ea"/>
                <a:cs typeface="+mn-cs"/>
              </a:rPr>
              <a:t> terá uma função de acesso público, que também permitirá consulta e download dos documentos reunidos na Biblioteca Digital da Ação A1 - Planeamento operacional preparatório para os trabalhos de conservação.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Tendo em conta as competências gerais da DRA em relação à implementação da RN2000, esta será responsável pela informação terrestre na base de dados de </a:t>
            </a:r>
            <a:r>
              <a:rPr lang="pt-PT" sz="1200" kern="1200" dirty="0" err="1" smtClean="0">
                <a:solidFill>
                  <a:schemeClr val="tx1"/>
                </a:solidFill>
                <a:effectLst/>
                <a:latin typeface="+mn-lt"/>
                <a:ea typeface="+mn-ea"/>
                <a:cs typeface="+mn-cs"/>
              </a:rPr>
              <a:t>WebGIS</a:t>
            </a:r>
            <a:r>
              <a:rPr lang="pt-PT" sz="1200" kern="1200" dirty="0" smtClean="0">
                <a:solidFill>
                  <a:schemeClr val="tx1"/>
                </a:solidFill>
                <a:effectLst/>
                <a:latin typeface="+mn-lt"/>
                <a:ea typeface="+mn-ea"/>
                <a:cs typeface="+mn-cs"/>
              </a:rPr>
              <a:t> da RN2000 nos Açores, que apoiará o planeamento inicial do projeto e a conclusão do mesmo e, portanto, apoiará o planeamento e projeto Pós-LIFE.</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Deste modo, esta ação consistirá em 6 </a:t>
            </a:r>
            <a:r>
              <a:rPr lang="pt-PT" sz="1200" kern="1200" dirty="0" err="1" smtClean="0">
                <a:solidFill>
                  <a:schemeClr val="tx1"/>
                </a:solidFill>
                <a:effectLst/>
                <a:latin typeface="+mn-lt"/>
                <a:ea typeface="+mn-ea"/>
                <a:cs typeface="+mn-cs"/>
              </a:rPr>
              <a:t>tasks</a:t>
            </a:r>
            <a:r>
              <a:rPr lang="pt-PT"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pt-PT" sz="1200" b="1" kern="1200" dirty="0" err="1" smtClean="0">
                <a:solidFill>
                  <a:schemeClr val="tx1"/>
                </a:solidFill>
                <a:effectLst/>
                <a:latin typeface="+mn-lt"/>
                <a:ea typeface="+mn-ea"/>
                <a:cs typeface="+mn-cs"/>
              </a:rPr>
              <a:t>Task</a:t>
            </a:r>
            <a:r>
              <a:rPr lang="pt-PT" sz="1200" b="1" kern="1200" dirty="0" smtClean="0">
                <a:solidFill>
                  <a:schemeClr val="tx1"/>
                </a:solidFill>
                <a:effectLst/>
                <a:latin typeface="+mn-lt"/>
                <a:ea typeface="+mn-ea"/>
                <a:cs typeface="+mn-cs"/>
              </a:rPr>
              <a:t> 1:</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Identificação, recolha e integração de dados de publicações científicas, relatórios técnicos e trabalhos de campo antigos que foram produzidos para os habitats e espécies da Diretiva Habitats e Aves nos Açores. Isto envolverá a recolha e digitalização de documentos e dados georreferenciados que estão disponíveis em todos os beneficiários do LIFE IP (DRA, DRAM,AZORINA e SPEA), mas também os dados produzidos/existentes em outros parceiros.</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pt-PT" sz="1200" b="1" kern="1200" dirty="0" err="1" smtClean="0">
                <a:solidFill>
                  <a:schemeClr val="tx1"/>
                </a:solidFill>
                <a:effectLst/>
                <a:latin typeface="+mn-lt"/>
                <a:ea typeface="+mn-ea"/>
                <a:cs typeface="+mn-cs"/>
              </a:rPr>
              <a:t>Task</a:t>
            </a:r>
            <a:r>
              <a:rPr lang="pt-PT" sz="1200" b="1" kern="1200" dirty="0" smtClean="0">
                <a:solidFill>
                  <a:schemeClr val="tx1"/>
                </a:solidFill>
                <a:effectLst/>
                <a:latin typeface="+mn-lt"/>
                <a:ea typeface="+mn-ea"/>
                <a:cs typeface="+mn-cs"/>
              </a:rPr>
              <a:t> 2:</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Colheita de dados de campo para as espécies da DH.</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Produção de mapas detalhados com a área de distribuição atual e histórica das espécies terrestres e habitats que serão o foco dos trabalhos de conservação concretos do LIFE IP (ações C). </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a:t>
            </a:r>
            <a:endParaRPr lang="pt-PT" altLang="en-US" baseline="0" dirty="0" smtClean="0">
              <a:latin typeface="Arial" panose="020B0604020202020204" pitchFamily="34" charset="0"/>
              <a:ea typeface="ＭＳ Ｐゴシック" panose="020B0600070205080204" pitchFamily="34" charset="-128"/>
            </a:endParaRPr>
          </a:p>
          <a:p>
            <a:pPr eaLnBrk="1" hangingPunct="1"/>
            <a:r>
              <a:rPr lang="pt-PT" altLang="en-US" baseline="0" dirty="0" smtClean="0">
                <a:latin typeface="Arial" panose="020B0604020202020204" pitchFamily="34" charset="0"/>
                <a:ea typeface="ＭＳ Ｐゴシック" panose="020B0600070205080204" pitchFamily="34" charset="-128"/>
              </a:rPr>
              <a:t>- A fechar as especificações técnicas da </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28259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13</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288007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14</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sz="1200" b="1" u="sng" kern="1200" dirty="0" smtClean="0">
                <a:solidFill>
                  <a:schemeClr val="tx1"/>
                </a:solidFill>
                <a:effectLst/>
                <a:latin typeface="+mn-lt"/>
                <a:ea typeface="+mn-ea"/>
                <a:cs typeface="+mn-cs"/>
              </a:rPr>
              <a:t>Prédio Terceira (Fajãs, Terra Brava)</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Área: 446.328 m2</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Valor: 138.000€</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Artigos: 3890 (rústico) – Matriz predial rústica de Praia da Vitória; Descrito na CRP da Praia da Vitória sob o nº 2740</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Certidões: Sim (na CRP consta uma área superior)</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Proprietários: Maria da Conceição Paim Bettencourt Meneses Branco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Cônjuge: Sim. Francisco Branco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Consentimento: Sim.</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Documento de identificação: Sim</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Contacto: 96 96 62 334 (Francisco Branco) </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Confinantes: Herdeiros de Maria Clara de Meneses Parreira; Grota; Proprietário; Terra Brava</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Declaração dos confinantes com terreno de área inferior à unidade de cultura – 25.000m2 (</a:t>
            </a:r>
            <a:r>
              <a:rPr lang="pt-PT" sz="1200" kern="1200" dirty="0" err="1" smtClean="0">
                <a:solidFill>
                  <a:schemeClr val="tx1"/>
                </a:solidFill>
                <a:effectLst/>
                <a:latin typeface="+mn-lt"/>
                <a:ea typeface="+mn-ea"/>
                <a:cs typeface="+mn-cs"/>
              </a:rPr>
              <a:t>art</a:t>
            </a:r>
            <a:r>
              <a:rPr lang="pt-PT" sz="1200" kern="1200" dirty="0" smtClean="0">
                <a:solidFill>
                  <a:schemeClr val="tx1"/>
                </a:solidFill>
                <a:effectLst/>
                <a:latin typeface="+mn-lt"/>
                <a:ea typeface="+mn-ea"/>
                <a:cs typeface="+mn-cs"/>
              </a:rPr>
              <a:t>. 1380º do Código Civil - direito de preferência): Não. O </a:t>
            </a:r>
            <a:r>
              <a:rPr lang="pt-PT" sz="1200" kern="1200" dirty="0" err="1" smtClean="0">
                <a:solidFill>
                  <a:schemeClr val="tx1"/>
                </a:solidFill>
                <a:effectLst/>
                <a:latin typeface="+mn-lt"/>
                <a:ea typeface="+mn-ea"/>
                <a:cs typeface="+mn-cs"/>
              </a:rPr>
              <a:t>Dra</a:t>
            </a:r>
            <a:r>
              <a:rPr lang="pt-PT" sz="1200" kern="1200" dirty="0" smtClean="0">
                <a:solidFill>
                  <a:schemeClr val="tx1"/>
                </a:solidFill>
                <a:effectLst/>
                <a:latin typeface="+mn-lt"/>
                <a:ea typeface="+mn-ea"/>
                <a:cs typeface="+mn-cs"/>
              </a:rPr>
              <a:t> disse para não pedirmos. Depois, em caso de algum problema, avançamos para a expropriação. </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Herdeiros: Não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Observações: O proprietário quer vender e já tenho a documentação toda.</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PT" sz="1200" b="1" u="sng" kern="1200" dirty="0" smtClean="0">
                <a:solidFill>
                  <a:schemeClr val="tx1"/>
                </a:solidFill>
                <a:effectLst/>
                <a:latin typeface="+mn-lt"/>
                <a:ea typeface="+mn-ea"/>
                <a:cs typeface="+mn-cs"/>
              </a:rPr>
              <a:t>Prédio Pico (Junqueira)</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Área: 100.400 m2</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Valor: 40.160€</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Artigos: 7232 (rústico) – Matriz predial rústica de Lajes do Pico; Descrito na CRP das Lajes do Pico sob o nº 2045</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Certidões: Sim</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Proprietários: Maria da Conceição Vieira de Ávila Bettencourt</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Cônjuge: Sim. </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Consentimento: Sim</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Documento de identificação: Sim</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Contacto: 292672526; 910516385 (nora Elisabete)</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Confinantes: Mário Alexandre Martins de Freitas; João José Leal; Florentino Ávila da Silva; Manuel Rodrigues Vargas</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Declaração dos confinantes com terreno de área inferior à unidade de cultura – 25.000m2 (</a:t>
            </a:r>
            <a:r>
              <a:rPr lang="pt-PT" sz="1200" kern="1200" dirty="0" err="1" smtClean="0">
                <a:solidFill>
                  <a:schemeClr val="tx1"/>
                </a:solidFill>
                <a:effectLst/>
                <a:latin typeface="+mn-lt"/>
                <a:ea typeface="+mn-ea"/>
                <a:cs typeface="+mn-cs"/>
              </a:rPr>
              <a:t>art</a:t>
            </a:r>
            <a:r>
              <a:rPr lang="pt-PT" sz="1200" kern="1200" dirty="0" smtClean="0">
                <a:solidFill>
                  <a:schemeClr val="tx1"/>
                </a:solidFill>
                <a:effectLst/>
                <a:latin typeface="+mn-lt"/>
                <a:ea typeface="+mn-ea"/>
                <a:cs typeface="+mn-cs"/>
              </a:rPr>
              <a:t>. 1380º do Código Civil - direito de preferência): Não. O </a:t>
            </a:r>
            <a:r>
              <a:rPr lang="pt-PT" sz="1200" kern="1200" dirty="0" err="1" smtClean="0">
                <a:solidFill>
                  <a:schemeClr val="tx1"/>
                </a:solidFill>
                <a:effectLst/>
                <a:latin typeface="+mn-lt"/>
                <a:ea typeface="+mn-ea"/>
                <a:cs typeface="+mn-cs"/>
              </a:rPr>
              <a:t>Dra</a:t>
            </a:r>
            <a:r>
              <a:rPr lang="pt-PT" sz="1200" kern="1200" dirty="0" smtClean="0">
                <a:solidFill>
                  <a:schemeClr val="tx1"/>
                </a:solidFill>
                <a:effectLst/>
                <a:latin typeface="+mn-lt"/>
                <a:ea typeface="+mn-ea"/>
                <a:cs typeface="+mn-cs"/>
              </a:rPr>
              <a:t> disse para não pedirmos. Depois, em caso de algum problema, avançamos para a expropriação.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Herdeiros: Não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Observações: A proprietária quer vender e já tenho a documentação toda.</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PT" sz="1200" b="1" u="sng" kern="1200" dirty="0" smtClean="0">
                <a:solidFill>
                  <a:schemeClr val="tx1"/>
                </a:solidFill>
                <a:effectLst/>
                <a:latin typeface="+mn-lt"/>
                <a:ea typeface="+mn-ea"/>
                <a:cs typeface="+mn-cs"/>
              </a:rPr>
              <a:t>Prédio Pico (Pico da Urze)</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Área: 100.000 m2</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Valor: 40.000€</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Artigos: 5765 (rústico) – Matriz predial rústica de S. João, Lajes do Pico; Descrito na CRP das Lajes do Pico sob o nº 918</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Certidões: Sim. Solicitar certidões atuais em vigor (caderneta predial (finanças) e certidão predial (Conservatória))</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Proprietários: Filipe Ricardo Silveira Soares</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Cônjuge: Não, solteiro </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Documento de identificação: Não. Solicitar CC</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Contacto: 916469161 / 292672571</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Confinantes: Herdeiros de Manuel Alexandre Bettencourt; Manuel Félix; Manuel Rodrigues Soares</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Declaração dos confinantes com terreno de área inferior à unidade de cultura – 25.000m2 (</a:t>
            </a:r>
            <a:r>
              <a:rPr lang="pt-PT" sz="1200" kern="1200" dirty="0" err="1" smtClean="0">
                <a:solidFill>
                  <a:schemeClr val="tx1"/>
                </a:solidFill>
                <a:effectLst/>
                <a:latin typeface="+mn-lt"/>
                <a:ea typeface="+mn-ea"/>
                <a:cs typeface="+mn-cs"/>
              </a:rPr>
              <a:t>art</a:t>
            </a:r>
            <a:r>
              <a:rPr lang="pt-PT" sz="1200" kern="1200" dirty="0" smtClean="0">
                <a:solidFill>
                  <a:schemeClr val="tx1"/>
                </a:solidFill>
                <a:effectLst/>
                <a:latin typeface="+mn-lt"/>
                <a:ea typeface="+mn-ea"/>
                <a:cs typeface="+mn-cs"/>
              </a:rPr>
              <a:t>. 1380º do Código Civil - direito de preferência): Não. O </a:t>
            </a:r>
            <a:r>
              <a:rPr lang="pt-PT" sz="1200" kern="1200" dirty="0" err="1" smtClean="0">
                <a:solidFill>
                  <a:schemeClr val="tx1"/>
                </a:solidFill>
                <a:effectLst/>
                <a:latin typeface="+mn-lt"/>
                <a:ea typeface="+mn-ea"/>
                <a:cs typeface="+mn-cs"/>
              </a:rPr>
              <a:t>Dra</a:t>
            </a:r>
            <a:r>
              <a:rPr lang="pt-PT" sz="1200" kern="1200" dirty="0" smtClean="0">
                <a:solidFill>
                  <a:schemeClr val="tx1"/>
                </a:solidFill>
                <a:effectLst/>
                <a:latin typeface="+mn-lt"/>
                <a:ea typeface="+mn-ea"/>
                <a:cs typeface="+mn-cs"/>
              </a:rPr>
              <a:t> disse para não pedirmos. Depois, em caso de algum problema, avançamos para a expropriação. Herdeiros: Não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Observações: Contactei o proprietário e o mesmo não concorda com o valor proposto para a compra (40.000€). Não atendeu – Esquecer a compra</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PT" sz="1200" b="1" u="sng" kern="1200" dirty="0" smtClean="0">
                <a:solidFill>
                  <a:schemeClr val="tx1"/>
                </a:solidFill>
                <a:effectLst/>
                <a:latin typeface="+mn-lt"/>
                <a:ea typeface="+mn-ea"/>
                <a:cs typeface="+mn-cs"/>
              </a:rPr>
              <a:t>Prédio Pico (Portal da Pedra, Pico da Urze)</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Área: 10.680 m2</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Valor: 4.272€</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Artigos: 6060 (rústico) – Matriz predial rústica de S. João, Lajes do Pico. </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Certidões: Apenas a caderneta predial. Falta a certidão da CRP. Não está descrito na conservatória (ela tem de levar a escritura do seu terreno e fazer prova de que o terreno é seu e registar o mesmo na CRP). Solicitar caderneta predial (finanças) em vigor </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Proprietários: Maria de Fátima Bettencourt Peixoto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Cônjuge: União de facto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Documento de identificação: Não. Solicitar CC</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Contacto: 917797686; 292679300 (nº do serviço – Bombeiros das Lajes); </a:t>
            </a:r>
            <a:r>
              <a:rPr lang="pt-PT" sz="1200" u="sng" kern="1200" dirty="0" smtClean="0">
                <a:solidFill>
                  <a:schemeClr val="tx1"/>
                </a:solidFill>
                <a:effectLst/>
                <a:latin typeface="+mn-lt"/>
                <a:ea typeface="+mn-ea"/>
                <a:cs typeface="+mn-cs"/>
                <a:hlinkClick r:id="rId3"/>
              </a:rPr>
              <a:t>mariabetpeixoto67@hotmail.com</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Confinantes: O próprio; Desconhecido; Filipe Ricardo Silveira Soares (na caderneta apenas constam desconhecidos, o avaliador é que refere estas confrontações no seu relatório)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Declaração dos confinantes com terreno de área inferior à unidade de cultura – 25.000m2 (</a:t>
            </a:r>
            <a:r>
              <a:rPr lang="pt-PT" sz="1200" kern="1200" dirty="0" err="1" smtClean="0">
                <a:solidFill>
                  <a:schemeClr val="tx1"/>
                </a:solidFill>
                <a:effectLst/>
                <a:latin typeface="+mn-lt"/>
                <a:ea typeface="+mn-ea"/>
                <a:cs typeface="+mn-cs"/>
              </a:rPr>
              <a:t>art</a:t>
            </a:r>
            <a:r>
              <a:rPr lang="pt-PT" sz="1200" kern="1200" dirty="0" smtClean="0">
                <a:solidFill>
                  <a:schemeClr val="tx1"/>
                </a:solidFill>
                <a:effectLst/>
                <a:latin typeface="+mn-lt"/>
                <a:ea typeface="+mn-ea"/>
                <a:cs typeface="+mn-cs"/>
              </a:rPr>
              <a:t>. 1380º do Código Civil - direito de preferência): Não. O </a:t>
            </a:r>
            <a:r>
              <a:rPr lang="pt-PT" sz="1200" kern="1200" dirty="0" err="1" smtClean="0">
                <a:solidFill>
                  <a:schemeClr val="tx1"/>
                </a:solidFill>
                <a:effectLst/>
                <a:latin typeface="+mn-lt"/>
                <a:ea typeface="+mn-ea"/>
                <a:cs typeface="+mn-cs"/>
              </a:rPr>
              <a:t>Dra</a:t>
            </a:r>
            <a:r>
              <a:rPr lang="pt-PT" sz="1200" kern="1200" dirty="0" smtClean="0">
                <a:solidFill>
                  <a:schemeClr val="tx1"/>
                </a:solidFill>
                <a:effectLst/>
                <a:latin typeface="+mn-lt"/>
                <a:ea typeface="+mn-ea"/>
                <a:cs typeface="+mn-cs"/>
              </a:rPr>
              <a:t> disse para não pedirmos. Depois, em caso de algum problema, avançamos para a expropriação.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Herdeiros: Sim. Solicitar habilitação de herdeiros e identificações (CC) dos mesmos, dos cônjuges e declaração de consentimento dos cônjuges – 1682º e </a:t>
            </a:r>
            <a:r>
              <a:rPr lang="pt-PT" sz="1200" kern="1200" dirty="0" err="1" smtClean="0">
                <a:solidFill>
                  <a:schemeClr val="tx1"/>
                </a:solidFill>
                <a:effectLst/>
                <a:latin typeface="+mn-lt"/>
                <a:ea typeface="+mn-ea"/>
                <a:cs typeface="+mn-cs"/>
              </a:rPr>
              <a:t>ss</a:t>
            </a:r>
            <a:r>
              <a:rPr lang="pt-PT" sz="1200" kern="1200" dirty="0" smtClean="0">
                <a:solidFill>
                  <a:schemeClr val="tx1"/>
                </a:solidFill>
                <a:effectLst/>
                <a:latin typeface="+mn-lt"/>
                <a:ea typeface="+mn-ea"/>
                <a:cs typeface="+mn-cs"/>
              </a:rPr>
              <a:t> do CC (no caso de regime de comunhão de bens ou adquiridos)</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Observações: Mandei mail a 24/04/2019. Voltei a contactar a 30/04/2019. Voltei a contactar a 07/05/2019. Dr. Paulino disse que ia falar com ela</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PT" sz="1200" b="1" u="sng" kern="1200" dirty="0" smtClean="0">
                <a:solidFill>
                  <a:schemeClr val="tx1"/>
                </a:solidFill>
                <a:effectLst/>
                <a:latin typeface="+mn-lt"/>
                <a:ea typeface="+mn-ea"/>
                <a:cs typeface="+mn-cs"/>
              </a:rPr>
              <a:t>Prédio Pico (Pico da Urze) – Pertence a 3</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Área: 112.217,79 m2 (parte 217/294) - Desanexar</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Valor: 44.887,12€</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Artigos: 5763 (rústico) – Matriz predial rústica de S. João, Lajes do Pico. </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Certidões: Apenas a caderneta predial. Falta a certidão da CRP. Não está descrito na conservatória (ela tem de levar a escritura do seu terreno e fazer prova de que o terreno é seu e registar o mesmo na CRP). Solicitar caderneta predial (finanças)  em vigor</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Proprietários: Maria de Fátima Bettencourt Peixoto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Cônjuge: União de facto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Documento de identificação: Não. Solicitar CC</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Contacto: 917797686; 292679300 (nº do serviço – Bombeiros das Lajes); </a:t>
            </a:r>
            <a:r>
              <a:rPr lang="pt-PT" sz="1200" u="sng" kern="1200" dirty="0" smtClean="0">
                <a:solidFill>
                  <a:schemeClr val="tx1"/>
                </a:solidFill>
                <a:effectLst/>
                <a:latin typeface="+mn-lt"/>
                <a:ea typeface="+mn-ea"/>
                <a:cs typeface="+mn-cs"/>
                <a:hlinkClick r:id="rId3"/>
              </a:rPr>
              <a:t>mariabetpeixoto67@hotmail.com</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Confinantes: Desconhecidos; Filipe Ricardo Silveira Soares e Maria de Fátima Peixoto (na caderneta apenas constam desconhecidos, o avaliador é que refere estas confrontações no seu relatório)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Declaração dos confinantes com terreno de área inferior à unidade de cultura – 25.000m2 (</a:t>
            </a:r>
            <a:r>
              <a:rPr lang="pt-PT" sz="1200" kern="1200" dirty="0" err="1" smtClean="0">
                <a:solidFill>
                  <a:schemeClr val="tx1"/>
                </a:solidFill>
                <a:effectLst/>
                <a:latin typeface="+mn-lt"/>
                <a:ea typeface="+mn-ea"/>
                <a:cs typeface="+mn-cs"/>
              </a:rPr>
              <a:t>art</a:t>
            </a:r>
            <a:r>
              <a:rPr lang="pt-PT" sz="1200" kern="1200" dirty="0" smtClean="0">
                <a:solidFill>
                  <a:schemeClr val="tx1"/>
                </a:solidFill>
                <a:effectLst/>
                <a:latin typeface="+mn-lt"/>
                <a:ea typeface="+mn-ea"/>
                <a:cs typeface="+mn-cs"/>
              </a:rPr>
              <a:t>. 1380º do Código Civil - direito de preferência): Não. O </a:t>
            </a:r>
            <a:r>
              <a:rPr lang="pt-PT" sz="1200" kern="1200" dirty="0" err="1" smtClean="0">
                <a:solidFill>
                  <a:schemeClr val="tx1"/>
                </a:solidFill>
                <a:effectLst/>
                <a:latin typeface="+mn-lt"/>
                <a:ea typeface="+mn-ea"/>
                <a:cs typeface="+mn-cs"/>
              </a:rPr>
              <a:t>Dra</a:t>
            </a:r>
            <a:r>
              <a:rPr lang="pt-PT" sz="1200" kern="1200" dirty="0" smtClean="0">
                <a:solidFill>
                  <a:schemeClr val="tx1"/>
                </a:solidFill>
                <a:effectLst/>
                <a:latin typeface="+mn-lt"/>
                <a:ea typeface="+mn-ea"/>
                <a:cs typeface="+mn-cs"/>
              </a:rPr>
              <a:t> disse para não pedirmos. Depois, em caso de algum problema, avançamos para a expropriação. </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Herdeiros: Sim. Solicitar habilitação de herdeiros e identificações (CC) dos mesmos, dos cônjuges e declaração de consentimento dos cônjuges – 1682º e </a:t>
            </a:r>
            <a:r>
              <a:rPr lang="pt-PT" sz="1200" kern="1200" dirty="0" err="1" smtClean="0">
                <a:solidFill>
                  <a:schemeClr val="tx1"/>
                </a:solidFill>
                <a:effectLst/>
                <a:latin typeface="+mn-lt"/>
                <a:ea typeface="+mn-ea"/>
                <a:cs typeface="+mn-cs"/>
              </a:rPr>
              <a:t>ss</a:t>
            </a:r>
            <a:r>
              <a:rPr lang="pt-PT" sz="1200" kern="1200" dirty="0" smtClean="0">
                <a:solidFill>
                  <a:schemeClr val="tx1"/>
                </a:solidFill>
                <a:effectLst/>
                <a:latin typeface="+mn-lt"/>
                <a:ea typeface="+mn-ea"/>
                <a:cs typeface="+mn-cs"/>
              </a:rPr>
              <a:t> do CC (no caso de regime de comunhão de bens ou adquiridos)</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Observações: Mandei mail a 24/04/2019. Voltei a contactar a 30/04/2019. Voltei a contactar a 07/05/2019. Mandei mail a 24/04/2019. Voltei a contactar a 30/04/2019. Voltei a contactar a 07/05/2019. Dr. Paulino disse que ia falar com ela</a:t>
            </a:r>
            <a:endParaRPr lang="en-US" sz="1200" kern="1200" dirty="0" smtClean="0">
              <a:solidFill>
                <a:schemeClr val="tx1"/>
              </a:solidFill>
              <a:effectLst/>
              <a:latin typeface="+mn-lt"/>
              <a:ea typeface="+mn-ea"/>
              <a:cs typeface="+mn-cs"/>
            </a:endParaRP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99021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15</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sz="1200" kern="1200" dirty="0" smtClean="0">
                <a:solidFill>
                  <a:schemeClr val="tx1"/>
                </a:solidFill>
                <a:effectLst/>
                <a:latin typeface="+mn-lt"/>
                <a:ea typeface="+mn-ea"/>
                <a:cs typeface="+mn-cs"/>
              </a:rPr>
              <a:t>Após reunião com todos os beneficiários do projeto, definiu-se para esta primeira fase as primeiras necessidades de formação/capacitação.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Esta ação de capacitação interna concentrar-se-á no desenvolvimento de habilidades e competências em diversas áreas, tanto dos elementos de gestão, como do pessoal técnico e operacional.</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Por isso, teremos desde formação de gestão financeira para o </a:t>
            </a:r>
            <a:r>
              <a:rPr lang="pt-PT" sz="1200" kern="1200" dirty="0" err="1" smtClean="0">
                <a:solidFill>
                  <a:schemeClr val="tx1"/>
                </a:solidFill>
                <a:effectLst/>
                <a:latin typeface="+mn-lt"/>
                <a:ea typeface="+mn-ea"/>
                <a:cs typeface="+mn-cs"/>
              </a:rPr>
              <a:t>report</a:t>
            </a:r>
            <a:r>
              <a:rPr lang="pt-PT" sz="1200" kern="1200" dirty="0" smtClean="0">
                <a:solidFill>
                  <a:schemeClr val="tx1"/>
                </a:solidFill>
                <a:effectLst/>
                <a:latin typeface="+mn-lt"/>
                <a:ea typeface="+mn-ea"/>
                <a:cs typeface="+mn-cs"/>
              </a:rPr>
              <a:t> ao LIFE, como cursos de formação para aplicação de fitofármacos, formação em contratação pública verde, recuperação e reabilitação de tartarugas marinhas,.</a:t>
            </a:r>
            <a:endParaRPr lang="en-US" sz="1200" kern="1200" dirty="0" smtClean="0">
              <a:solidFill>
                <a:schemeClr val="tx1"/>
              </a:solidFill>
              <a:effectLst/>
              <a:latin typeface="+mn-lt"/>
              <a:ea typeface="+mn-ea"/>
              <a:cs typeface="+mn-cs"/>
            </a:endParaRPr>
          </a:p>
          <a:p>
            <a:pPr marL="171450" indent="-171450" eaLnBrk="1" hangingPunct="1">
              <a:buFontTx/>
              <a:buChar char="-"/>
            </a:pPr>
            <a:endParaRPr lang="pt-PT" altLang="en-US" dirty="0" smtClean="0">
              <a:latin typeface="Arial" panose="020B0604020202020204" pitchFamily="34" charset="0"/>
              <a:ea typeface="ＭＳ Ｐゴシック" panose="020B0600070205080204" pitchFamily="34" charset="-128"/>
            </a:endParaRPr>
          </a:p>
          <a:p>
            <a:pPr marL="171450" indent="-171450" eaLnBrk="1" hangingPunct="1">
              <a:buFontTx/>
              <a:buChar char="-"/>
            </a:pPr>
            <a:r>
              <a:rPr lang="pt-PT" altLang="en-US" dirty="0" smtClean="0">
                <a:latin typeface="Arial" panose="020B0604020202020204" pitchFamily="34" charset="0"/>
                <a:ea typeface="ＭＳ Ｐゴシック" panose="020B0600070205080204" pitchFamily="34" charset="-128"/>
              </a:rPr>
              <a:t>2</a:t>
            </a:r>
            <a:r>
              <a:rPr lang="pt-PT" altLang="en-US" baseline="0" dirty="0" smtClean="0">
                <a:latin typeface="Arial" panose="020B0604020202020204" pitchFamily="34" charset="0"/>
                <a:ea typeface="ＭＳ Ｐゴシック" panose="020B0600070205080204" pitchFamily="34" charset="-128"/>
              </a:rPr>
              <a:t> projetos complementares: </a:t>
            </a:r>
            <a:r>
              <a:rPr lang="pt-PT" altLang="en-US" baseline="0" dirty="0" err="1" smtClean="0">
                <a:latin typeface="Arial" panose="020B0604020202020204" pitchFamily="34" charset="0"/>
                <a:ea typeface="ＭＳ Ｐゴシック" panose="020B0600070205080204" pitchFamily="34" charset="-128"/>
              </a:rPr>
              <a:t>CdTecoTur</a:t>
            </a:r>
            <a:r>
              <a:rPr lang="pt-PT" altLang="en-US" baseline="0" dirty="0" smtClean="0">
                <a:latin typeface="Arial" panose="020B0604020202020204" pitchFamily="34" charset="0"/>
                <a:ea typeface="ＭＳ Ｐゴシック" panose="020B0600070205080204" pitchFamily="34" charset="-128"/>
              </a:rPr>
              <a:t> e </a:t>
            </a:r>
            <a:r>
              <a:rPr lang="pt-PT" altLang="en-US" baseline="0" dirty="0" err="1" smtClean="0">
                <a:latin typeface="Arial" panose="020B0604020202020204" pitchFamily="34" charset="0"/>
                <a:ea typeface="ＭＳ Ｐゴシック" panose="020B0600070205080204" pitchFamily="34" charset="-128"/>
              </a:rPr>
              <a:t>Vidalia</a:t>
            </a:r>
            <a:r>
              <a:rPr lang="pt-PT" altLang="en-US" baseline="0" dirty="0" smtClean="0">
                <a:latin typeface="Arial" panose="020B0604020202020204" pitchFamily="34" charset="0"/>
                <a:ea typeface="ＭＳ Ｐゴシック" panose="020B0600070205080204" pitchFamily="34" charset="-128"/>
              </a:rPr>
              <a:t>, que levaram a esta ação de capacitação, em turismo de voluntariado.</a:t>
            </a:r>
          </a:p>
          <a:p>
            <a:pPr marL="628650" lvl="1" indent="-171450" eaLnBrk="1" hangingPunct="1">
              <a:buFontTx/>
              <a:buChar char="-"/>
            </a:pPr>
            <a:r>
              <a:rPr lang="pt-PT" altLang="en-US" baseline="0" dirty="0" smtClean="0">
                <a:latin typeface="Arial" panose="020B0604020202020204" pitchFamily="34" charset="0"/>
                <a:ea typeface="ＭＳ Ｐゴシック" panose="020B0600070205080204" pitchFamily="34" charset="-128"/>
              </a:rPr>
              <a:t>Primeiro Acordo de Custodia de Natureza</a:t>
            </a:r>
          </a:p>
          <a:p>
            <a:pPr marL="628650" lvl="1" indent="-171450" eaLnBrk="1" hangingPunct="1">
              <a:buFontTx/>
              <a:buChar char="-"/>
            </a:pPr>
            <a:r>
              <a:rPr lang="pt-PT" altLang="en-US" baseline="0" dirty="0" smtClean="0">
                <a:latin typeface="Arial" panose="020B0604020202020204" pitchFamily="34" charset="0"/>
                <a:ea typeface="ＭＳ Ｐゴシック" panose="020B0600070205080204" pitchFamily="34" charset="-128"/>
              </a:rPr>
              <a:t>Plano operacional no âmbito do LIFE VIDALIA para o controlo de Agave americana para o restauro do habitat da espécie endémica Lotus </a:t>
            </a:r>
            <a:r>
              <a:rPr lang="pt-PT" altLang="en-US" baseline="0" dirty="0" err="1" smtClean="0">
                <a:latin typeface="Arial" panose="020B0604020202020204" pitchFamily="34" charset="0"/>
                <a:ea typeface="ＭＳ Ｐゴシック" panose="020B0600070205080204" pitchFamily="34" charset="-128"/>
              </a:rPr>
              <a:t>azoricus</a:t>
            </a:r>
            <a:r>
              <a:rPr lang="pt-PT" altLang="en-US" baseline="0" dirty="0" smtClean="0">
                <a:latin typeface="Arial" panose="020B0604020202020204" pitchFamily="34" charset="0"/>
                <a:ea typeface="ＭＳ Ｐゴシック" panose="020B0600070205080204" pitchFamily="34" charset="-128"/>
              </a:rPr>
              <a:t>.</a:t>
            </a:r>
          </a:p>
          <a:p>
            <a:pPr marL="171450" indent="-171450" eaLnBrk="1" hangingPunct="1">
              <a:buFontTx/>
              <a:buChar char="-"/>
            </a:pPr>
            <a:r>
              <a:rPr lang="pt-BR" altLang="en-US" dirty="0" smtClean="0">
                <a:latin typeface="Arial" panose="020B0604020202020204" pitchFamily="34" charset="0"/>
                <a:ea typeface="ＭＳ Ｐゴシック" panose="020B0600070205080204" pitchFamily="34" charset="-128"/>
              </a:rPr>
              <a:t>Workshop sobre o “Reforço do investimento na Rede Natura 2000 através dos Fundos Europeus e do Quadro de Ação Prioritária para 2021-2027 (PAF)”</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050493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16</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dirty="0" smtClean="0"/>
              <a:t>Após</a:t>
            </a:r>
            <a:r>
              <a:rPr lang="pt-PT" baseline="0" dirty="0" smtClean="0"/>
              <a:t> reunião com os beneficiários, definiu-se para esta primeira fase as necessidades de capacitação/formação</a:t>
            </a:r>
            <a:endParaRPr lang="en-US" dirty="0" smtClean="0"/>
          </a:p>
          <a:p>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98849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17</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57876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18</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9352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19</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Tx/>
              <a:buChar char="-"/>
            </a:pPr>
            <a:r>
              <a:rPr lang="pt-PT" altLang="en-US" dirty="0" smtClean="0">
                <a:latin typeface="Arial" panose="020B0604020202020204" pitchFamily="34" charset="0"/>
                <a:ea typeface="ＭＳ Ｐゴシック" panose="020B0600070205080204" pitchFamily="34" charset="-128"/>
              </a:rPr>
              <a:t>Santa Maria</a:t>
            </a:r>
            <a:r>
              <a:rPr lang="pt-PT" altLang="en-US" baseline="0" dirty="0" smtClean="0">
                <a:latin typeface="Arial" panose="020B0604020202020204" pitchFamily="34" charset="0"/>
                <a:ea typeface="ＭＳ Ｐゴシック" panose="020B0600070205080204" pitchFamily="34" charset="-128"/>
              </a:rPr>
              <a:t> – Lotus (população relevante e oportunidade resultante do Acordo de Custodia da Natureza) – Já tem um plano operacional feito pelo projeto complementar LIFE VIDALIA e está a ser implementado pelo PNI de Santa Maria o restauro do habitat para o Lotus </a:t>
            </a:r>
            <a:r>
              <a:rPr lang="pt-PT" altLang="en-US" baseline="0" dirty="0" err="1" smtClean="0">
                <a:latin typeface="Arial" panose="020B0604020202020204" pitchFamily="34" charset="0"/>
                <a:ea typeface="ＭＳ Ｐゴシック" panose="020B0600070205080204" pitchFamily="34" charset="-128"/>
              </a:rPr>
              <a:t>azoricus</a:t>
            </a:r>
            <a:r>
              <a:rPr lang="pt-PT" altLang="en-US" baseline="0" dirty="0" smtClean="0">
                <a:latin typeface="Arial" panose="020B0604020202020204" pitchFamily="34" charset="0"/>
                <a:ea typeface="ＭＳ Ｐゴシック" panose="020B0600070205080204" pitchFamily="34" charset="-128"/>
              </a:rPr>
              <a:t> : UNFORESEEN, mas benéfico para o projeto</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168605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tLang="en-US" dirty="0" smtClean="0">
                <a:latin typeface="Arial" panose="020B0604020202020204" pitchFamily="34" charset="0"/>
                <a:ea typeface="ＭＳ Ｐゴシック" panose="020B0600070205080204" pitchFamily="34" charset="-128"/>
              </a:rPr>
              <a:t>O projeto será gerido</a:t>
            </a:r>
            <a:r>
              <a:rPr lang="pt-BR" altLang="en-US" baseline="0" dirty="0" smtClean="0">
                <a:latin typeface="Arial" panose="020B0604020202020204" pitchFamily="34" charset="0"/>
                <a:ea typeface="ＭＳ Ｐゴシック" panose="020B0600070205080204" pitchFamily="34" charset="-128"/>
              </a:rPr>
              <a:t> </a:t>
            </a:r>
            <a:r>
              <a:rPr lang="pt-BR" altLang="en-US" dirty="0" smtClean="0">
                <a:latin typeface="Arial" panose="020B0604020202020204" pitchFamily="34" charset="0"/>
                <a:ea typeface="ＭＳ Ｐゴシック" panose="020B0600070205080204" pitchFamily="34" charset="-128"/>
              </a:rPr>
              <a:t>pela DRA</a:t>
            </a:r>
            <a:r>
              <a:rPr lang="pt-BR" altLang="en-US" baseline="0" dirty="0" smtClean="0">
                <a:latin typeface="Arial" panose="020B0604020202020204" pitchFamily="34" charset="0"/>
                <a:ea typeface="ＭＳ Ｐゴシック" panose="020B0600070205080204" pitchFamily="34" charset="-128"/>
              </a:rPr>
              <a:t> – Beneficiário Coordenador do Projeto</a:t>
            </a:r>
            <a:r>
              <a:rPr lang="pt-BR" altLang="en-US" dirty="0" smtClean="0">
                <a:latin typeface="Arial" panose="020B0604020202020204" pitchFamily="34" charset="0"/>
                <a:ea typeface="ＭＳ Ｐゴシック" panose="020B0600070205080204" pitchFamily="34" charset="-128"/>
              </a:rPr>
              <a:t>. A comunicação com</a:t>
            </a:r>
            <a:r>
              <a:rPr lang="pt-BR" altLang="en-US" baseline="0" dirty="0" smtClean="0">
                <a:latin typeface="Arial" panose="020B0604020202020204" pitchFamily="34" charset="0"/>
                <a:ea typeface="ＭＳ Ｐゴシック" panose="020B0600070205080204" pitchFamily="34" charset="-128"/>
              </a:rPr>
              <a:t> a</a:t>
            </a:r>
            <a:r>
              <a:rPr lang="pt-BR" altLang="en-US" dirty="0" smtClean="0">
                <a:latin typeface="Arial" panose="020B0604020202020204" pitchFamily="34" charset="0"/>
                <a:ea typeface="ＭＳ Ｐゴシック" panose="020B0600070205080204" pitchFamily="34" charset="-128"/>
              </a:rPr>
              <a:t> EASME e com a Equipa de</a:t>
            </a:r>
            <a:r>
              <a:rPr lang="pt-BR" altLang="en-US" baseline="0" dirty="0" smtClean="0">
                <a:latin typeface="Arial" panose="020B0604020202020204" pitchFamily="34" charset="0"/>
                <a:ea typeface="ＭＳ Ｐゴシック" panose="020B0600070205080204" pitchFamily="34" charset="-128"/>
              </a:rPr>
              <a:t> Monitorização NEEMO </a:t>
            </a:r>
            <a:r>
              <a:rPr lang="pt-BR" altLang="en-US" dirty="0" smtClean="0">
                <a:latin typeface="Arial" panose="020B0604020202020204" pitchFamily="34" charset="0"/>
                <a:ea typeface="ＭＳ Ｐゴシック" panose="020B0600070205080204" pitchFamily="34" charset="-128"/>
              </a:rPr>
              <a:t>será assegurada, portanto, pela DRA.</a:t>
            </a:r>
          </a:p>
          <a:p>
            <a:pPr marL="171450" indent="-171450" eaLnBrk="1" hangingPunct="1">
              <a:buFontTx/>
              <a:buChar char="-"/>
            </a:pPr>
            <a:r>
              <a:rPr lang="pt-BR" altLang="en-US" dirty="0" smtClean="0">
                <a:latin typeface="Arial" panose="020B0604020202020204" pitchFamily="34" charset="0"/>
                <a:ea typeface="ＭＳ Ｐゴシック" panose="020B0600070205080204" pitchFamily="34" charset="-128"/>
              </a:rPr>
              <a:t>A gestão do projecto será empreendida, no que diz respeito à tomada de decisões, por um Conselho de Gestão do Projecto (PMB), coordenado pelo Director Regional do Ambiente (DRA), onde também participarão os elementos principais de cada beneficiário (DRAM, AZORINA. Isto tem por principal objetivo / tomada de decisão, tendo por base propostas técnicas das equipes técnicas. </a:t>
            </a:r>
          </a:p>
          <a:p>
            <a:pPr marL="171450" indent="-171450" eaLnBrk="1" hangingPunct="1">
              <a:buFontTx/>
              <a:buChar char="-"/>
            </a:pPr>
            <a:r>
              <a:rPr lang="pt-BR" altLang="en-US" dirty="0" smtClean="0">
                <a:latin typeface="Arial" panose="020B0604020202020204" pitchFamily="34" charset="0"/>
                <a:ea typeface="ＭＳ Ｐゴシック" panose="020B0600070205080204" pitchFamily="34" charset="-128"/>
              </a:rPr>
              <a:t>A chamada Equipa de Gestão Técnica será coordenada por</a:t>
            </a:r>
            <a:r>
              <a:rPr lang="pt-BR" altLang="en-US" baseline="0" dirty="0" smtClean="0">
                <a:latin typeface="Arial" panose="020B0604020202020204" pitchFamily="34" charset="0"/>
                <a:ea typeface="ＭＳ Ｐゴシック" panose="020B0600070205080204" pitchFamily="34" charset="-128"/>
              </a:rPr>
              <a:t> um elemento da </a:t>
            </a:r>
            <a:r>
              <a:rPr lang="pt-BR" altLang="en-US" dirty="0" smtClean="0">
                <a:latin typeface="Arial" panose="020B0604020202020204" pitchFamily="34" charset="0"/>
                <a:ea typeface="ＭＳ Ｐゴシック" panose="020B0600070205080204" pitchFamily="34" charset="-128"/>
              </a:rPr>
              <a:t> DRA e composta por um elemento do pessoal técnico de cada beneficiário (2 para o caso da SPEA. Estes são os chamados Gestores de Projeto (ou Co-Gestores no caso da SPEA) e serão responsáveis ​​pela gestão técnica de todos os trabalhos de cada beneficiário. </a:t>
            </a:r>
          </a:p>
          <a:p>
            <a:pPr marL="171450" indent="-171450" eaLnBrk="1" hangingPunct="1">
              <a:buFontTx/>
              <a:buChar char="-"/>
            </a:pPr>
            <a:r>
              <a:rPr lang="pt-BR" altLang="en-US" dirty="0" smtClean="0">
                <a:latin typeface="Arial" panose="020B0604020202020204" pitchFamily="34" charset="0"/>
                <a:ea typeface="ＭＳ Ｐゴシック" panose="020B0600070205080204" pitchFamily="34" charset="-128"/>
              </a:rPr>
              <a:t>Para garantir uma resposta adequada e um vínculo estreito entre as questões técnicas e financeiras, cada beneficiário prevê, de acordo com as necessidades, a alocação de um conjunto de “Assistentes” aos Gestores de Projeto (em questões técnicas e / ou financeiras, o que permitirá uma abordagem mais direta e contato diário com as equipas operacionais (nas questões técnicas) e</a:t>
            </a:r>
            <a:r>
              <a:rPr lang="pt-BR" altLang="en-US" baseline="0" dirty="0" smtClean="0">
                <a:latin typeface="Arial" panose="020B0604020202020204" pitchFamily="34" charset="0"/>
                <a:ea typeface="ＭＳ Ｐゴシック" panose="020B0600070205080204" pitchFamily="34" charset="-128"/>
              </a:rPr>
              <a:t> </a:t>
            </a:r>
            <a:r>
              <a:rPr lang="pt-BR" altLang="en-US" dirty="0" smtClean="0">
                <a:latin typeface="Arial" panose="020B0604020202020204" pitchFamily="34" charset="0"/>
                <a:ea typeface="ＭＳ Ｐゴシック" panose="020B0600070205080204" pitchFamily="34" charset="-128"/>
              </a:rPr>
              <a:t>com questões de gestão administrativa / financeira.</a:t>
            </a:r>
          </a:p>
          <a:p>
            <a:pPr marL="171450" indent="-171450" eaLnBrk="1" hangingPunct="1">
              <a:buFontTx/>
              <a:buChar char="-"/>
            </a:pPr>
            <a:r>
              <a:rPr lang="pt-BR" altLang="en-US" dirty="0" smtClean="0">
                <a:latin typeface="Arial" panose="020B0604020202020204" pitchFamily="34" charset="0"/>
                <a:ea typeface="ＭＳ Ｐゴシック" panose="020B0600070205080204" pitchFamily="34" charset="-128"/>
              </a:rPr>
              <a:t>O PMT reunir-se-á</a:t>
            </a:r>
            <a:r>
              <a:rPr lang="pt-BR" altLang="en-US" baseline="0" dirty="0" smtClean="0">
                <a:latin typeface="Arial" panose="020B0604020202020204" pitchFamily="34" charset="0"/>
                <a:ea typeface="ＭＳ Ｐゴシック" panose="020B0600070205080204" pitchFamily="34" charset="-128"/>
              </a:rPr>
              <a:t> </a:t>
            </a:r>
            <a:r>
              <a:rPr lang="pt-BR" altLang="en-US" dirty="0" smtClean="0">
                <a:latin typeface="Arial" panose="020B0604020202020204" pitchFamily="34" charset="0"/>
                <a:ea typeface="ＭＳ Ｐゴシック" panose="020B0600070205080204" pitchFamily="34" charset="-128"/>
              </a:rPr>
              <a:t>a cada trimestre, preparando também outras reuniões do projeto para apoiar a gestão do projeto, incluindo a preparação das reuniões previstas para outras ações F.</a:t>
            </a:r>
          </a:p>
          <a:p>
            <a:pPr marL="171450" indent="-171450" eaLnBrk="1" hangingPunct="1">
              <a:buFontTx/>
              <a:buChar char="-"/>
            </a:pPr>
            <a:r>
              <a:rPr lang="pt-BR" altLang="en-US" dirty="0" smtClean="0">
                <a:latin typeface="Arial" panose="020B0604020202020204" pitchFamily="34" charset="0"/>
                <a:ea typeface="ＭＳ Ｐゴシック" panose="020B0600070205080204" pitchFamily="34" charset="-128"/>
              </a:rPr>
              <a:t>Dadas as necessidades ainda identificadas, estas equipas (PMT e PMB) serão apoiadas, ao longo das primeiras fases do projecto, por questões específicas sobre coordenação, monitorização e elaboração de reports à CE, por uma assistência externa (para a qual contaremos com um Perito externo em LIFE). </a:t>
            </a:r>
          </a:p>
          <a:p>
            <a:pPr marL="171450" indent="-171450" eaLnBrk="1" hangingPunct="1">
              <a:buFontTx/>
              <a:buChar char="-"/>
            </a:pPr>
            <a:r>
              <a:rPr lang="pt-BR" altLang="en-US" dirty="0" smtClean="0">
                <a:latin typeface="Arial" panose="020B0604020202020204" pitchFamily="34" charset="0"/>
                <a:ea typeface="ＭＳ Ｐゴシック" panose="020B0600070205080204" pitchFamily="34" charset="-128"/>
              </a:rPr>
              <a:t>Contratação de</a:t>
            </a:r>
            <a:r>
              <a:rPr lang="pt-BR" altLang="en-US" baseline="0" dirty="0" smtClean="0">
                <a:latin typeface="Arial" panose="020B0604020202020204" pitchFamily="34" charset="0"/>
                <a:ea typeface="ＭＳ Ｐゴシック" panose="020B0600070205080204" pitchFamily="34" charset="-128"/>
              </a:rPr>
              <a:t> um auditor externo</a:t>
            </a:r>
          </a:p>
          <a:p>
            <a:pPr marL="171450" indent="-171450" eaLnBrk="1" hangingPunct="1">
              <a:buFontTx/>
              <a:buChar char="-"/>
            </a:pPr>
            <a:endParaRPr lang="pt-BR" altLang="en-US" baseline="0" dirty="0" smtClean="0">
              <a:latin typeface="Arial" panose="020B0604020202020204" pitchFamily="34" charset="0"/>
              <a:ea typeface="ＭＳ Ｐゴシック" panose="020B0600070205080204" pitchFamily="34" charset="-128"/>
            </a:endParaRPr>
          </a:p>
          <a:p>
            <a:r>
              <a:rPr lang="pt-PT" sz="1200" kern="1200" dirty="0" smtClean="0">
                <a:solidFill>
                  <a:schemeClr val="tx1"/>
                </a:solidFill>
                <a:effectLst/>
                <a:latin typeface="+mn-lt"/>
                <a:ea typeface="+mn-ea"/>
                <a:cs typeface="+mn-cs"/>
              </a:rPr>
              <a:t>-O projeto LIFE IP tem uma diversidade de ações e temas a contemplar, bem como beneficiários e instituições distintas.</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Por esta razão, é necessário reunir os diferentes parceiros e </a:t>
            </a:r>
            <a:r>
              <a:rPr lang="pt-PT" sz="1200" kern="1200" dirty="0" err="1" smtClean="0">
                <a:solidFill>
                  <a:schemeClr val="tx1"/>
                </a:solidFill>
                <a:effectLst/>
                <a:latin typeface="+mn-lt"/>
                <a:ea typeface="+mn-ea"/>
                <a:cs typeface="+mn-cs"/>
              </a:rPr>
              <a:t>stakeholders</a:t>
            </a:r>
            <a:r>
              <a:rPr lang="pt-PT" sz="1200" kern="1200" dirty="0" smtClean="0">
                <a:solidFill>
                  <a:schemeClr val="tx1"/>
                </a:solidFill>
                <a:effectLst/>
                <a:latin typeface="+mn-lt"/>
                <a:ea typeface="+mn-ea"/>
                <a:cs typeface="+mn-cs"/>
              </a:rPr>
              <a:t> para ajudar e aconselhar toda a equipa de gestão do projeto sobre as práticas e políticas a implementar, a fim de se otimizar os objetivos do projeto.</a:t>
            </a:r>
            <a:endParaRPr lang="pt-BR" altLang="en-US" baseline="0" dirty="0" smtClean="0">
              <a:latin typeface="Arial" panose="020B0604020202020204" pitchFamily="34" charset="0"/>
              <a:ea typeface="ＭＳ Ｐゴシック" panose="020B0600070205080204" pitchFamily="34" charset="-128"/>
            </a:endParaRPr>
          </a:p>
          <a:p>
            <a:pPr marL="628650" lvl="1" indent="-171450" eaLnBrk="1" hangingPunct="1">
              <a:buFontTx/>
              <a:buChar char="-"/>
            </a:pPr>
            <a:r>
              <a:rPr lang="pt-BR" altLang="en-US" baseline="0" dirty="0" smtClean="0">
                <a:latin typeface="Arial" panose="020B0604020202020204" pitchFamily="34" charset="0"/>
                <a:ea typeface="ＭＳ Ｐゴシック" panose="020B0600070205080204" pitchFamily="34" charset="-128"/>
              </a:rPr>
              <a:t>Conselho Consultivo e Conselho de Stakeholder:</a:t>
            </a:r>
          </a:p>
          <a:p>
            <a:pPr marL="628650" lvl="1" indent="-171450" eaLnBrk="1" hangingPunct="1">
              <a:buFontTx/>
              <a:buChar char="-"/>
            </a:pPr>
            <a:r>
              <a:rPr lang="pt-PT" altLang="en-US" baseline="0" dirty="0" smtClean="0">
                <a:latin typeface="Arial" panose="020B0604020202020204" pitchFamily="34" charset="0"/>
                <a:ea typeface="ＭＳ Ｐゴシック" panose="020B0600070205080204" pitchFamily="34" charset="-128"/>
              </a:rPr>
              <a:t>No seio da parceria, há um novo CRADS estabelecido com novo decreto legislativo regional.</a:t>
            </a:r>
          </a:p>
          <a:p>
            <a:pPr marL="628650" lvl="1" indent="-171450" eaLnBrk="1" hangingPunct="1">
              <a:buFontTx/>
              <a:buChar char="-"/>
            </a:pPr>
            <a:r>
              <a:rPr lang="pt-PT" altLang="en-US" baseline="0" dirty="0" smtClean="0">
                <a:latin typeface="Arial" panose="020B0604020202020204" pitchFamily="34" charset="0"/>
                <a:ea typeface="ＭＳ Ｐゴシック" panose="020B0600070205080204" pitchFamily="34" charset="-128"/>
              </a:rPr>
              <a:t>Conselho consultivo dos Parques de Ilha servirão de base para o </a:t>
            </a:r>
            <a:r>
              <a:rPr lang="pt-PT" altLang="en-US" baseline="0" dirty="0" err="1" smtClean="0">
                <a:latin typeface="Arial" panose="020B0604020202020204" pitchFamily="34" charset="0"/>
                <a:ea typeface="ＭＳ Ｐゴシック" panose="020B0600070205080204" pitchFamily="34" charset="-128"/>
              </a:rPr>
              <a:t>stakeholer</a:t>
            </a:r>
            <a:r>
              <a:rPr lang="pt-PT" altLang="en-US" baseline="0" dirty="0" smtClean="0">
                <a:latin typeface="Arial" panose="020B0604020202020204" pitchFamily="34" charset="0"/>
                <a:ea typeface="ＭＳ Ｐゴシック" panose="020B0600070205080204" pitchFamily="34" charset="-128"/>
              </a:rPr>
              <a:t> </a:t>
            </a:r>
            <a:r>
              <a:rPr lang="pt-PT" altLang="en-US" baseline="0" dirty="0" err="1" smtClean="0">
                <a:latin typeface="Arial" panose="020B0604020202020204" pitchFamily="34" charset="0"/>
                <a:ea typeface="ＭＳ Ｐゴシック" panose="020B0600070205080204" pitchFamily="34" charset="-128"/>
              </a:rPr>
              <a:t>board</a:t>
            </a:r>
            <a:r>
              <a:rPr lang="pt-PT" altLang="en-US" baseline="0" dirty="0" smtClean="0">
                <a:latin typeface="Arial" panose="020B0604020202020204" pitchFamily="34" charset="0"/>
                <a:ea typeface="ＭＳ Ｐゴシック" panose="020B0600070205080204" pitchFamily="34" charset="-128"/>
              </a:rPr>
              <a:t> e vendo que funcionam bem no </a:t>
            </a:r>
            <a:r>
              <a:rPr lang="pt-PT" altLang="en-US" baseline="0" dirty="0" err="1" smtClean="0">
                <a:latin typeface="Arial" panose="020B0604020202020204" pitchFamily="34" charset="0"/>
                <a:ea typeface="ＭＳ Ｐゴシック" panose="020B0600070205080204" pitchFamily="34" charset="-128"/>
              </a:rPr>
              <a:t>Vidalia</a:t>
            </a:r>
            <a:r>
              <a:rPr lang="pt-PT" altLang="en-US" baseline="0" dirty="0" smtClean="0">
                <a:latin typeface="Arial" panose="020B0604020202020204" pitchFamily="34" charset="0"/>
                <a:ea typeface="ＭＳ Ｐゴシック" panose="020B0600070205080204" pitchFamily="34" charset="-128"/>
              </a:rPr>
              <a:t>, associamos este conselho consultivo ao </a:t>
            </a:r>
            <a:r>
              <a:rPr lang="pt-PT" altLang="en-US" baseline="0" dirty="0" err="1" smtClean="0">
                <a:latin typeface="Arial" panose="020B0604020202020204" pitchFamily="34" charset="0"/>
                <a:ea typeface="ＭＳ Ｐゴシック" panose="020B0600070205080204" pitchFamily="34" charset="-128"/>
              </a:rPr>
              <a:t>stakeholder</a:t>
            </a:r>
            <a:r>
              <a:rPr lang="pt-PT" altLang="en-US" baseline="0" dirty="0" smtClean="0">
                <a:latin typeface="Arial" panose="020B0604020202020204" pitchFamily="34" charset="0"/>
                <a:ea typeface="ＭＳ Ｐゴシック" panose="020B0600070205080204" pitchFamily="34" charset="-128"/>
              </a:rPr>
              <a:t> </a:t>
            </a:r>
            <a:r>
              <a:rPr lang="pt-PT" altLang="en-US" baseline="0" dirty="0" err="1" smtClean="0">
                <a:latin typeface="Arial" panose="020B0604020202020204" pitchFamily="34" charset="0"/>
                <a:ea typeface="ＭＳ Ｐゴシック" panose="020B0600070205080204" pitchFamily="34" charset="-128"/>
              </a:rPr>
              <a:t>board</a:t>
            </a:r>
            <a:endParaRPr lang="pt-PT" altLang="en-US" baseline="0" dirty="0" smtClean="0">
              <a:latin typeface="Arial" panose="020B0604020202020204" pitchFamily="34" charset="0"/>
              <a:ea typeface="ＭＳ Ｐゴシック" panose="020B0600070205080204" pitchFamily="34" charset="-128"/>
            </a:endParaRPr>
          </a:p>
          <a:p>
            <a:pPr marL="1085850" lvl="2" indent="-171450" eaLnBrk="1" hangingPunct="1">
              <a:buFontTx/>
              <a:buChar char="-"/>
            </a:pPr>
            <a:r>
              <a:rPr lang="pt-PT" altLang="en-US" baseline="0" dirty="0" err="1" smtClean="0">
                <a:latin typeface="Arial" panose="020B0604020202020204" pitchFamily="34" charset="0"/>
                <a:ea typeface="ＭＳ Ｐゴシック" panose="020B0600070205080204" pitchFamily="34" charset="-128"/>
              </a:rPr>
              <a:t>Stakeholder</a:t>
            </a:r>
            <a:r>
              <a:rPr lang="pt-PT" altLang="en-US" baseline="0" dirty="0" smtClean="0">
                <a:latin typeface="Arial" panose="020B0604020202020204" pitchFamily="34" charset="0"/>
                <a:ea typeface="ＭＳ Ｐゴシック" panose="020B0600070205080204" pitchFamily="34" charset="-128"/>
              </a:rPr>
              <a:t> </a:t>
            </a:r>
            <a:r>
              <a:rPr lang="pt-PT" altLang="en-US" baseline="0" dirty="0" err="1" smtClean="0">
                <a:latin typeface="Arial" panose="020B0604020202020204" pitchFamily="34" charset="0"/>
                <a:ea typeface="ＭＳ Ｐゴシック" panose="020B0600070205080204" pitchFamily="34" charset="-128"/>
              </a:rPr>
              <a:t>board</a:t>
            </a:r>
            <a:r>
              <a:rPr lang="pt-PT" altLang="en-US" baseline="0" dirty="0" smtClean="0">
                <a:latin typeface="Arial" panose="020B0604020202020204" pitchFamily="34" charset="0"/>
                <a:ea typeface="ＭＳ Ｐゴシック" panose="020B0600070205080204" pitchFamily="34" charset="-128"/>
              </a:rPr>
              <a:t> – associar as reuniões dos </a:t>
            </a:r>
            <a:r>
              <a:rPr lang="pt-PT" altLang="en-US" baseline="0" dirty="0" err="1" smtClean="0">
                <a:latin typeface="Arial" panose="020B0604020202020204" pitchFamily="34" charset="0"/>
                <a:ea typeface="ＭＳ Ｐゴシック" panose="020B0600070205080204" pitchFamily="34" charset="-128"/>
              </a:rPr>
              <a:t>PNI’s</a:t>
            </a:r>
            <a:r>
              <a:rPr lang="pt-PT" altLang="en-US" baseline="0" dirty="0" smtClean="0">
                <a:latin typeface="Arial" panose="020B0604020202020204" pitchFamily="34" charset="0"/>
                <a:ea typeface="ＭＳ Ｐゴシック" panose="020B0600070205080204" pitchFamily="34" charset="-128"/>
              </a:rPr>
              <a:t> e alargar e abrir à comunidade (com reuniões semestrais na primeira fase e depois passando a anuais)</a:t>
            </a:r>
          </a:p>
          <a:p>
            <a:pPr marL="628650" lvl="1" indent="-171450" eaLnBrk="1" hangingPunct="1">
              <a:buFontTx/>
              <a:buChar char="-"/>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96274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20</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sz="1200" b="0" i="0" kern="1200" dirty="0" smtClean="0">
                <a:solidFill>
                  <a:schemeClr val="tx1"/>
                </a:solidFill>
                <a:effectLst/>
                <a:latin typeface="+mn-lt"/>
                <a:ea typeface="+mn-ea"/>
                <a:cs typeface="+mn-cs"/>
              </a:rPr>
              <a:t>Esta atividade foi programada no âmbito do Açores Entre Mares (</a:t>
            </a:r>
            <a:r>
              <a:rPr lang="pt-BR" sz="1200" b="0" i="0" u="none" strike="noStrike" kern="1200" dirty="0" smtClean="0">
                <a:solidFill>
                  <a:schemeClr val="tx1"/>
                </a:solidFill>
                <a:effectLst/>
                <a:latin typeface="+mn-lt"/>
                <a:ea typeface="+mn-ea"/>
                <a:cs typeface="+mn-cs"/>
                <a:hlinkClick r:id="rId3"/>
              </a:rPr>
              <a:t>http://servicos-sraa.azores.gov.pt/…/AEM…/Programa_geral.pdf</a:t>
            </a:r>
            <a:r>
              <a:rPr lang="pt-BR" sz="1200" b="0" i="0" kern="1200" dirty="0" smtClean="0">
                <a:solidFill>
                  <a:schemeClr val="tx1"/>
                </a:solidFill>
                <a:effectLst/>
                <a:latin typeface="+mn-lt"/>
                <a:ea typeface="+mn-ea"/>
                <a:cs typeface="+mn-cs"/>
              </a:rPr>
              <a:t>), coordenado pela Direção Regional dos Assuntos do Mar, e contou com a organização do Parque Natural de Ilha do Faial e colaboração da APADIF (Associação de Pais e Amigos dos Deficientes da Ilha do Faial).</a:t>
            </a:r>
          </a:p>
          <a:p>
            <a:r>
              <a:rPr lang="pt-BR" sz="1200" b="0" i="0" kern="1200" dirty="0" smtClean="0">
                <a:solidFill>
                  <a:schemeClr val="tx1"/>
                </a:solidFill>
                <a:effectLst/>
                <a:latin typeface="+mn-lt"/>
                <a:ea typeface="+mn-ea"/>
                <a:cs typeface="+mn-cs"/>
              </a:rPr>
              <a:t>Participaram 20 crianças do ATL Esperança, que aprenderam sobre as causas e os efeitos do lixo no mar, com especial enfoque para os plásticos, e receberam dicas sobre como reduzir o consumo de plástico. Seguiu-se o percurso pela praia e recolha do lixo, tendo sido pesados no final da atividade quase 6kg de resíduos plásticos, 700 gramas de vidro e menores quantidades de papel, metais e indiferenciados.</a:t>
            </a:r>
          </a:p>
          <a:p>
            <a:r>
              <a:rPr lang="pt-BR" sz="1200" b="0" i="0" kern="1200" dirty="0" smtClean="0">
                <a:solidFill>
                  <a:schemeClr val="tx1"/>
                </a:solidFill>
                <a:effectLst/>
                <a:latin typeface="+mn-lt"/>
                <a:ea typeface="+mn-ea"/>
                <a:cs typeface="+mn-cs"/>
              </a:rPr>
              <a:t>O evento acabou em ambiente de promessa, encerrado com entusiasmo das crianças em voltarem a participar numa ação de limpeza costeira no futuro.</a:t>
            </a:r>
          </a:p>
          <a:p>
            <a:pPr marL="171450" indent="-171450" eaLnBrk="1" hangingPunct="1">
              <a:buFontTx/>
              <a:buChar char="-"/>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486940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21</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PT" altLang="en-US" dirty="0" smtClean="0">
                <a:latin typeface="Arial" panose="020B0604020202020204" pitchFamily="34" charset="0"/>
                <a:ea typeface="ＭＳ Ｐゴシック" panose="020B0600070205080204" pitchFamily="34" charset="-128"/>
              </a:rPr>
              <a:t>- Logotipo</a:t>
            </a:r>
            <a:r>
              <a:rPr lang="pt-PT" altLang="en-US" baseline="0" dirty="0" smtClean="0">
                <a:latin typeface="Arial" panose="020B0604020202020204" pitchFamily="34" charset="0"/>
                <a:ea typeface="ＭＳ Ｐゴシック" panose="020B0600070205080204" pitchFamily="34" charset="-128"/>
              </a:rPr>
              <a:t> elaborado a 28/02/2019 e o manual de normas gráficas</a:t>
            </a:r>
            <a:endParaRPr lang="pt-PT" altLang="en-US" dirty="0" smtClean="0">
              <a:latin typeface="Arial" panose="020B0604020202020204" pitchFamily="34" charset="0"/>
              <a:ea typeface="ＭＳ Ｐゴシック" panose="020B0600070205080204" pitchFamily="34" charset="-128"/>
            </a:endParaRPr>
          </a:p>
          <a:p>
            <a:pPr eaLnBrk="1" hangingPunct="1"/>
            <a:r>
              <a:rPr lang="pt-PT" altLang="en-US" dirty="0" smtClean="0">
                <a:latin typeface="Arial" panose="020B0604020202020204" pitchFamily="34" charset="0"/>
                <a:ea typeface="ＭＳ Ｐゴシック" panose="020B0600070205080204" pitchFamily="34" charset="-128"/>
              </a:rPr>
              <a:t>- Nota: O website irá ter</a:t>
            </a:r>
            <a:r>
              <a:rPr lang="pt-PT" altLang="en-US" baseline="0" dirty="0" smtClean="0">
                <a:latin typeface="Arial" panose="020B0604020202020204" pitchFamily="34" charset="0"/>
                <a:ea typeface="ＭＳ Ｐゴシック" panose="020B0600070205080204" pitchFamily="34" charset="-128"/>
              </a:rPr>
              <a:t> um balcão para apoio aos fundos complementares</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43113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22</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563254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23</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8744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24</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buFont typeface="Wingdings" panose="05000000000000000000" pitchFamily="2" charset="2"/>
              <a:buChar char="Ø"/>
            </a:pPr>
            <a:r>
              <a:rPr lang="pt-PT" sz="2000" dirty="0"/>
              <a:t>Apresentação (Chefe de Unidade Regiões Ultraperiféricas da Direção Geral de Política Regional da Comissão Europeia)</a:t>
            </a:r>
            <a:r>
              <a:rPr lang="pt-PT" sz="1800" dirty="0"/>
              <a:t> </a:t>
            </a:r>
          </a:p>
          <a:p>
            <a:pPr lvl="1">
              <a:buFont typeface="Wingdings" panose="05000000000000000000" pitchFamily="2" charset="2"/>
              <a:buChar char="Ø"/>
            </a:pPr>
            <a:r>
              <a:rPr lang="pt-PT" sz="2000" dirty="0"/>
              <a:t>Life Terra do </a:t>
            </a:r>
            <a:r>
              <a:rPr lang="pt-PT" sz="2000" dirty="0" err="1"/>
              <a:t>Priolo</a:t>
            </a:r>
            <a:r>
              <a:rPr lang="pt-PT" sz="2000" dirty="0"/>
              <a:t> - Desafios e estratégias para a conservação em ambientes insulares</a:t>
            </a:r>
          </a:p>
          <a:p>
            <a:pPr lvl="1">
              <a:buFont typeface="Wingdings" panose="05000000000000000000" pitchFamily="2" charset="2"/>
              <a:buChar char="Ø"/>
            </a:pPr>
            <a:r>
              <a:rPr lang="pt-PT" sz="2000" dirty="0" err="1"/>
              <a:t>Biotalks</a:t>
            </a:r>
            <a:r>
              <a:rPr lang="pt-PT" sz="2000" dirty="0"/>
              <a:t> - Semana do Ambiente e </a:t>
            </a:r>
            <a:r>
              <a:rPr lang="pt-PT" sz="2000" dirty="0" smtClean="0"/>
              <a:t>Ciência</a:t>
            </a:r>
          </a:p>
          <a:p>
            <a:pPr lvl="1">
              <a:buFont typeface="Wingdings" panose="05000000000000000000" pitchFamily="2" charset="2"/>
              <a:buChar char="Ø"/>
            </a:pPr>
            <a:r>
              <a:rPr lang="pt-PT" sz="2000" dirty="0" smtClean="0"/>
              <a:t>Já estamos</a:t>
            </a:r>
            <a:r>
              <a:rPr lang="pt-PT" sz="2000" baseline="0" dirty="0" smtClean="0"/>
              <a:t> a ter em conta as estatísticas de outros projetos, temos a informação de base, mas ainda não está compilada.</a:t>
            </a:r>
            <a:endParaRPr lang="pt-PT" sz="2000" dirty="0"/>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62273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25</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75168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3</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Tx/>
              <a:buChar char="-"/>
            </a:pPr>
            <a:r>
              <a:rPr lang="pt-PT" altLang="en-US" dirty="0" smtClean="0">
                <a:latin typeface="Arial" panose="020B0604020202020204" pitchFamily="34" charset="0"/>
                <a:ea typeface="ＭＳ Ｐゴシック" panose="020B0600070205080204" pitchFamily="34" charset="-128"/>
              </a:rPr>
              <a:t>Foi</a:t>
            </a:r>
            <a:r>
              <a:rPr lang="pt-PT" altLang="en-US" baseline="0" dirty="0" smtClean="0">
                <a:latin typeface="Arial" panose="020B0604020202020204" pitchFamily="34" charset="0"/>
                <a:ea typeface="ＭＳ Ｐゴシック" panose="020B0600070205080204" pitchFamily="34" charset="-128"/>
              </a:rPr>
              <a:t> criada uma</a:t>
            </a:r>
            <a:r>
              <a:rPr lang="pt-PT" altLang="en-US" dirty="0" smtClean="0">
                <a:latin typeface="Arial" panose="020B0604020202020204" pitchFamily="34" charset="0"/>
                <a:ea typeface="ＭＳ Ｐゴシック" panose="020B0600070205080204" pitchFamily="34" charset="-128"/>
              </a:rPr>
              <a:t> Estrutura de Missão, aprovada por Resolução</a:t>
            </a:r>
            <a:r>
              <a:rPr lang="pt-PT" altLang="en-US" baseline="0" dirty="0" smtClean="0">
                <a:latin typeface="Arial" panose="020B0604020202020204" pitchFamily="34" charset="0"/>
                <a:ea typeface="ＭＳ Ｐゴシック" panose="020B0600070205080204" pitchFamily="34" charset="-128"/>
              </a:rPr>
              <a:t> do Conselho do Governo.</a:t>
            </a:r>
            <a:r>
              <a:rPr lang="pt-PT" altLang="en-US" dirty="0" smtClean="0">
                <a:latin typeface="Arial" panose="020B0604020202020204" pitchFamily="34" charset="0"/>
                <a:ea typeface="ＭＳ Ｐゴシック" panose="020B0600070205080204" pitchFamily="34" charset="-128"/>
              </a:rPr>
              <a:t> Esta</a:t>
            </a:r>
            <a:r>
              <a:rPr lang="pt-PT" altLang="en-US" baseline="0" dirty="0" smtClean="0">
                <a:latin typeface="Arial" panose="020B0604020202020204" pitchFamily="34" charset="0"/>
                <a:ea typeface="ＭＳ Ｐゴシック" panose="020B0600070205080204" pitchFamily="34" charset="-128"/>
              </a:rPr>
              <a:t> Estrutura permitiu:</a:t>
            </a:r>
          </a:p>
          <a:p>
            <a:r>
              <a:rPr lang="pt-BR" sz="1200" b="0" i="0" u="none" strike="noStrike" kern="1200" baseline="0" dirty="0" smtClean="0">
                <a:solidFill>
                  <a:schemeClr val="tx1"/>
                </a:solidFill>
                <a:latin typeface="+mn-lt"/>
                <a:ea typeface="+mn-ea"/>
                <a:cs typeface="+mn-cs"/>
              </a:rPr>
              <a:t>1 - Definir o modelo organizativo destinado à supervisão e acompanhamento dos projetos financiados pelo Programa LIFE na Região Autónoma dos Açores, bem como a estrutura operativa necessária à gestão e implementação dos projetos LIFE coordenados pela administração regional autónoma.</a:t>
            </a:r>
          </a:p>
          <a:p>
            <a:r>
              <a:rPr lang="pt-BR" sz="1200" b="0" i="0" u="none" strike="noStrike" kern="1200" baseline="0" dirty="0" smtClean="0">
                <a:solidFill>
                  <a:schemeClr val="tx1"/>
                </a:solidFill>
                <a:latin typeface="+mn-lt"/>
                <a:ea typeface="+mn-ea"/>
                <a:cs typeface="+mn-cs"/>
              </a:rPr>
              <a:t>2 - Criar uma estrutura de missão com o objetivo de coordenar as atividades relacionadas com a implementação dos projetos financiados pelo Programa LIFE, denominada por Estrutura de Missão para a Coordenação do Programa LIFE na Região Autónoma dos Açores.</a:t>
            </a:r>
            <a:endParaRPr lang="en-US" sz="1200" b="0" i="0" u="none" strike="noStrike" kern="1200" baseline="0" dirty="0" smtClean="0">
              <a:solidFill>
                <a:schemeClr val="tx1"/>
              </a:solidFill>
              <a:latin typeface="+mn-lt"/>
              <a:ea typeface="+mn-ea"/>
              <a:cs typeface="+mn-cs"/>
            </a:endParaRPr>
          </a:p>
          <a:p>
            <a:endParaRPr lang="pt-PT" altLang="en-US" sz="1200" b="0" i="0" u="none" strike="noStrike" kern="1200" baseline="0" dirty="0" smtClean="0">
              <a:solidFill>
                <a:schemeClr val="tx1"/>
              </a:solidFill>
              <a:latin typeface="+mn-lt"/>
              <a:ea typeface="+mn-ea"/>
              <a:cs typeface="+mn-cs"/>
            </a:endParaRPr>
          </a:p>
          <a:p>
            <a:r>
              <a:rPr lang="pt-PT" altLang="en-US" sz="1200" b="0" i="0" u="none" strike="noStrike" kern="1200" baseline="0" dirty="0" smtClean="0">
                <a:solidFill>
                  <a:schemeClr val="tx1"/>
                </a:solidFill>
                <a:latin typeface="+mn-lt"/>
                <a:ea typeface="+mn-ea"/>
                <a:cs typeface="+mn-cs"/>
              </a:rPr>
              <a:t>- Associado a esta Resolução, </a:t>
            </a:r>
            <a:r>
              <a:rPr lang="pt-BR" sz="1200" b="0" i="0" u="none" strike="noStrike" kern="1200" baseline="0" dirty="0" smtClean="0">
                <a:solidFill>
                  <a:schemeClr val="tx1"/>
                </a:solidFill>
                <a:latin typeface="+mn-lt"/>
                <a:ea typeface="+mn-ea"/>
                <a:cs typeface="+mn-cs"/>
              </a:rPr>
              <a:t>foi aprovado um despacho que nomeou os gestores da DRA e DRAM em regime de comissão de serviços, a estrutura de gestão técnica e operacional do projeto LIFE IP AZORES NATURA (DRA, DRAM e AZORINA), com efeitos desde 1 de janeiro de 2019 e pelo prazo de duração do projeto.</a:t>
            </a:r>
          </a:p>
          <a:p>
            <a:endParaRPr lang="pt-PT" altLang="en-US" dirty="0" smtClean="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84952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4</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buFont typeface="Arial"/>
              <a:buChar char="•"/>
              <a:defRPr/>
            </a:pPr>
            <a:r>
              <a:rPr lang="pt-PT" altLang="en-US" sz="1600" dirty="0" smtClean="0">
                <a:solidFill>
                  <a:srgbClr val="2D615C"/>
                </a:solidFill>
                <a:latin typeface="DIN Condensed Bold"/>
                <a:ea typeface="Tahoma" panose="020B0604030504040204" pitchFamily="34" charset="0"/>
                <a:cs typeface="DIN Condensed Bold"/>
              </a:rPr>
              <a:t>De forma geral, </a:t>
            </a:r>
            <a:r>
              <a:rPr lang="pt-PT" altLang="en-US" sz="1600" b="1" dirty="0" smtClean="0">
                <a:solidFill>
                  <a:srgbClr val="2D615C"/>
                </a:solidFill>
                <a:latin typeface="DIN Condensed Bold"/>
                <a:ea typeface="Tahoma" panose="020B0604030504040204" pitchFamily="34" charset="0"/>
                <a:cs typeface="DIN Condensed Bold"/>
              </a:rPr>
              <a:t>é reduzida</a:t>
            </a:r>
            <a:r>
              <a:rPr lang="pt-PT" altLang="en-US" sz="1600" b="1" baseline="0" dirty="0" smtClean="0">
                <a:solidFill>
                  <a:srgbClr val="2D615C"/>
                </a:solidFill>
                <a:latin typeface="DIN Condensed Bold"/>
                <a:ea typeface="Tahoma" panose="020B0604030504040204" pitchFamily="34" charset="0"/>
                <a:cs typeface="DIN Condensed Bold"/>
              </a:rPr>
              <a:t> a execução financeira, </a:t>
            </a:r>
            <a:r>
              <a:rPr lang="pt-PT" altLang="en-US" sz="1600" b="0" baseline="0" dirty="0" smtClean="0">
                <a:solidFill>
                  <a:srgbClr val="2D615C"/>
                </a:solidFill>
                <a:latin typeface="DIN Condensed Bold"/>
                <a:ea typeface="Tahoma" panose="020B0604030504040204" pitchFamily="34" charset="0"/>
                <a:cs typeface="DIN Condensed Bold"/>
              </a:rPr>
              <a:t>apenas com custos de pessoal e viagens e estadia. </a:t>
            </a:r>
            <a:endParaRPr lang="pt-PT" altLang="en-US" sz="1600" dirty="0" smtClean="0">
              <a:solidFill>
                <a:srgbClr val="2D615C"/>
              </a:solidFill>
              <a:latin typeface="DIN Condensed Bold"/>
              <a:ea typeface="Tahoma" panose="020B0604030504040204" pitchFamily="34" charset="0"/>
              <a:cs typeface="DIN Condensed Bold"/>
            </a:endParaRPr>
          </a:p>
          <a:p>
            <a:pPr marL="285750" indent="-285750">
              <a:buFont typeface="Arial"/>
              <a:buChar char="•"/>
              <a:defRPr/>
            </a:pPr>
            <a:endParaRPr lang="pt-PT" altLang="en-US" sz="500" dirty="0" smtClean="0">
              <a:solidFill>
                <a:srgbClr val="FF0000"/>
              </a:solidFill>
              <a:latin typeface="DIN Condensed Bold"/>
              <a:ea typeface="Tahoma" panose="020B0604030504040204" pitchFamily="34" charset="0"/>
              <a:cs typeface="DIN Condensed Bold"/>
            </a:endParaRPr>
          </a:p>
          <a:p>
            <a:pPr marL="285750" indent="-285750">
              <a:buFont typeface="Arial"/>
              <a:buChar char="•"/>
              <a:defRPr/>
            </a:pPr>
            <a:r>
              <a:rPr lang="pt-PT" altLang="en-US" sz="1600" b="1" dirty="0" smtClean="0">
                <a:solidFill>
                  <a:srgbClr val="246D6B"/>
                </a:solidFill>
                <a:latin typeface="DIN Condensed Bold"/>
                <a:ea typeface="Tahoma" panose="020B0604030504040204" pitchFamily="34" charset="0"/>
                <a:cs typeface="DIN Condensed Bold"/>
              </a:rPr>
              <a:t>Este cenário</a:t>
            </a:r>
            <a:r>
              <a:rPr lang="pt-PT" altLang="en-US" sz="1600" b="1" baseline="0" dirty="0" smtClean="0">
                <a:solidFill>
                  <a:srgbClr val="246D6B"/>
                </a:solidFill>
                <a:latin typeface="DIN Condensed Bold"/>
                <a:ea typeface="Tahoma" panose="020B0604030504040204" pitchFamily="34" charset="0"/>
                <a:cs typeface="DIN Condensed Bold"/>
              </a:rPr>
              <a:t> </a:t>
            </a:r>
            <a:r>
              <a:rPr lang="pt-PT" altLang="en-US" sz="1600" b="1" dirty="0" smtClean="0">
                <a:solidFill>
                  <a:srgbClr val="246D6B"/>
                </a:solidFill>
                <a:latin typeface="DIN Condensed Bold"/>
                <a:ea typeface="Tahoma" panose="020B0604030504040204" pitchFamily="34" charset="0"/>
                <a:cs typeface="DIN Condensed Bold"/>
              </a:rPr>
              <a:t>não reflete os procedimentos de contratação que estão quase a ser lançados e/ou em curso e irão aumentar substancialmente a execução.</a:t>
            </a:r>
            <a:r>
              <a:rPr lang="pt-PT" altLang="en-US" sz="1600" b="1" baseline="0" dirty="0" smtClean="0">
                <a:solidFill>
                  <a:srgbClr val="246D6B"/>
                </a:solidFill>
                <a:latin typeface="DIN Condensed Bold"/>
                <a:ea typeface="Tahoma" panose="020B0604030504040204" pitchFamily="34" charset="0"/>
                <a:cs typeface="DIN Condensed Bold"/>
              </a:rPr>
              <a:t> Porém estão em processo de contratação um conjunto de procedimentos que irão aumentar substancialmente esta execução:</a:t>
            </a:r>
          </a:p>
          <a:p>
            <a:pPr marL="742950" lvl="1" indent="-285750">
              <a:buFont typeface="Arial"/>
              <a:buChar char="•"/>
              <a:defRPr/>
            </a:pPr>
            <a:r>
              <a:rPr lang="pt-PT" altLang="en-US" sz="500" b="1" baseline="0" dirty="0" smtClean="0">
                <a:solidFill>
                  <a:srgbClr val="246D6B"/>
                </a:solidFill>
                <a:latin typeface="DIN Condensed Bold"/>
                <a:ea typeface="Tahoma" panose="020B0604030504040204" pitchFamily="34" charset="0"/>
                <a:cs typeface="DIN Condensed Bold"/>
              </a:rPr>
              <a:t>Contratação da equipa técnica e técnico de comunicação do projeto;</a:t>
            </a:r>
          </a:p>
          <a:p>
            <a:pPr marL="742950" lvl="1" indent="-285750">
              <a:buFont typeface="Arial"/>
              <a:buChar char="•"/>
              <a:defRPr/>
            </a:pPr>
            <a:endParaRPr lang="pt-PT" altLang="en-US" sz="500" dirty="0" smtClean="0">
              <a:solidFill>
                <a:srgbClr val="246D6B"/>
              </a:solidFill>
              <a:latin typeface="DIN Condensed Bold"/>
              <a:ea typeface="Tahoma" panose="020B0604030504040204" pitchFamily="34" charset="0"/>
              <a:cs typeface="DIN Condensed Bold"/>
            </a:endParaRP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96073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5</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21467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6</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06640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7</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0669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8</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PT" altLang="en-US" dirty="0" smtClean="0">
                <a:latin typeface="Arial" panose="020B0604020202020204" pitchFamily="34" charset="0"/>
                <a:ea typeface="ＭＳ Ｐゴシック" panose="020B0600070205080204" pitchFamily="34" charset="-128"/>
              </a:rPr>
              <a:t>Conforme</a:t>
            </a:r>
            <a:r>
              <a:rPr lang="pt-PT" altLang="en-US" baseline="0" dirty="0" smtClean="0">
                <a:latin typeface="Arial" panose="020B0604020202020204" pitchFamily="34" charset="0"/>
                <a:ea typeface="ＭＳ Ｐゴシック" panose="020B0600070205080204" pitchFamily="34" charset="-128"/>
              </a:rPr>
              <a:t> decisão de todos os parceiros na 2ª reunião de gestão (08/04/2019), ficou decidido que o </a:t>
            </a:r>
            <a:r>
              <a:rPr lang="pt-PT" altLang="en-US" baseline="0" dirty="0" err="1" smtClean="0">
                <a:latin typeface="Arial" panose="020B0604020202020204" pitchFamily="34" charset="0"/>
                <a:ea typeface="ＭＳ Ｐゴシック" panose="020B0600070205080204" pitchFamily="34" charset="-128"/>
              </a:rPr>
              <a:t>Advisory</a:t>
            </a:r>
            <a:r>
              <a:rPr lang="pt-PT" altLang="en-US" baseline="0" dirty="0" smtClean="0">
                <a:latin typeface="Arial" panose="020B0604020202020204" pitchFamily="34" charset="0"/>
                <a:ea typeface="ＭＳ Ｐゴシック" panose="020B0600070205080204" pitchFamily="34" charset="-128"/>
              </a:rPr>
              <a:t> </a:t>
            </a:r>
            <a:r>
              <a:rPr lang="pt-PT" altLang="en-US" baseline="0" dirty="0" err="1" smtClean="0">
                <a:latin typeface="Arial" panose="020B0604020202020204" pitchFamily="34" charset="0"/>
                <a:ea typeface="ＭＳ Ｐゴシック" panose="020B0600070205080204" pitchFamily="34" charset="-128"/>
              </a:rPr>
              <a:t>Board</a:t>
            </a:r>
            <a:r>
              <a:rPr lang="pt-PT" altLang="en-US" baseline="0" dirty="0" smtClean="0">
                <a:latin typeface="Arial" panose="020B0604020202020204" pitchFamily="34" charset="0"/>
                <a:ea typeface="ＭＳ Ｐゴシック" panose="020B0600070205080204" pitchFamily="34" charset="-128"/>
              </a:rPr>
              <a:t> (Conselho Consultivo) deveria ser composto por um conselho já existente na região – </a:t>
            </a:r>
            <a:r>
              <a:rPr lang="pt-PT" altLang="en-US" dirty="0" smtClean="0">
                <a:latin typeface="Arial" panose="020B0604020202020204" pitchFamily="34" charset="0"/>
                <a:ea typeface="ＭＳ Ｐゴシック" panose="020B0600070205080204" pitchFamily="34" charset="-128"/>
              </a:rPr>
              <a:t>CRADS (Conselho Regional do Ambiente e</a:t>
            </a:r>
            <a:r>
              <a:rPr lang="pt-PT" altLang="en-US" baseline="0" dirty="0" smtClean="0">
                <a:latin typeface="Arial" panose="020B0604020202020204" pitchFamily="34" charset="0"/>
                <a:ea typeface="ＭＳ Ｐゴシック" panose="020B0600070205080204" pitchFamily="34" charset="-128"/>
              </a:rPr>
              <a:t> do Desenvolvimento Sustentável).</a:t>
            </a:r>
          </a:p>
          <a:p>
            <a:pPr eaLnBrk="1" hangingPunct="1"/>
            <a:r>
              <a:rPr lang="pt-PT" altLang="en-US" baseline="0" dirty="0" smtClean="0">
                <a:latin typeface="Arial" panose="020B0604020202020204" pitchFamily="34" charset="0"/>
                <a:ea typeface="ＭＳ Ｐゴシック" panose="020B0600070205080204" pitchFamily="34" charset="-128"/>
              </a:rPr>
              <a:t>O CRADS é um órgão consultivo do departamento da administração regional autónoma competente em matéria de ambiente, constituído com o objetivo de contribuir para a garantia do direito de participação pública em matérias relativas às políticas públicas de ambiente e sustentabilidade, e de assegurar o diálogo e cooperação com entidades e organizações da sociedade civil com interesse nos domínios ambiental e do desenvolvimento sustentável, na procura de consensos relativos a essas políticas. </a:t>
            </a:r>
          </a:p>
          <a:p>
            <a:pPr eaLnBrk="1" hangingPunct="1"/>
            <a:endParaRPr lang="pt-PT" altLang="en-US" baseline="0" dirty="0" smtClean="0">
              <a:latin typeface="Arial" panose="020B0604020202020204" pitchFamily="34" charset="0"/>
              <a:ea typeface="ＭＳ Ｐゴシック" panose="020B0600070205080204" pitchFamily="34" charset="-128"/>
            </a:endParaRPr>
          </a:p>
          <a:p>
            <a:pPr eaLnBrk="1" hangingPunct="1"/>
            <a:endParaRPr lang="pt-PT" altLang="en-US" baseline="0" dirty="0" smtClean="0">
              <a:latin typeface="Arial" panose="020B0604020202020204" pitchFamily="34" charset="0"/>
              <a:ea typeface="ＭＳ Ｐゴシック" panose="020B0600070205080204" pitchFamily="34" charset="-128"/>
            </a:endParaRPr>
          </a:p>
          <a:p>
            <a:pPr eaLnBrk="1" hangingPunct="1"/>
            <a:r>
              <a:rPr lang="pt-PT" altLang="en-US" baseline="0" dirty="0" smtClean="0">
                <a:latin typeface="Arial" panose="020B0604020202020204" pitchFamily="34" charset="0"/>
                <a:ea typeface="ＭＳ Ｐゴシック" panose="020B0600070205080204" pitchFamily="34" charset="-128"/>
              </a:rPr>
              <a:t>O CRADS sofreu este ano a primeira alteração desde que foi estabelecido em 2010. Portanto este novo Decreto Legislativo Regional é </a:t>
            </a:r>
            <a:r>
              <a:rPr lang="pt-PT" altLang="en-US" dirty="0" smtClean="0">
                <a:latin typeface="Arial" panose="020B0604020202020204" pitchFamily="34" charset="0"/>
                <a:ea typeface="ＭＳ Ｐゴシック" panose="020B0600070205080204" pitchFamily="34" charset="-128"/>
              </a:rPr>
              <a:t>mais representativo da sociedade civil, e menos institucional que o anterior.</a:t>
            </a:r>
          </a:p>
          <a:p>
            <a:pPr eaLnBrk="1" hangingPunct="1"/>
            <a:endParaRPr lang="pt-PT" altLang="en-US" dirty="0" smtClean="0">
              <a:latin typeface="Arial" panose="020B0604020202020204" pitchFamily="34" charset="0"/>
              <a:ea typeface="ＭＳ Ｐゴシック" panose="020B0600070205080204" pitchFamily="34" charset="-128"/>
            </a:endParaRPr>
          </a:p>
          <a:p>
            <a:pPr marL="171450" indent="-171450" eaLnBrk="1" hangingPunct="1">
              <a:buFont typeface="Arial" panose="020B0604020202020204" pitchFamily="34" charset="0"/>
              <a:buChar char="•"/>
            </a:pPr>
            <a:r>
              <a:rPr lang="pt-PT" altLang="en-US" b="1" dirty="0" smtClean="0">
                <a:latin typeface="Arial" panose="020B0604020202020204" pitchFamily="34" charset="0"/>
                <a:ea typeface="ＭＳ Ｐゴシック" panose="020B0600070205080204" pitchFamily="34" charset="-128"/>
              </a:rPr>
              <a:t>O</a:t>
            </a:r>
            <a:r>
              <a:rPr lang="pt-PT" altLang="en-US" b="1" baseline="0" dirty="0" smtClean="0">
                <a:latin typeface="Arial" panose="020B0604020202020204" pitchFamily="34" charset="0"/>
                <a:ea typeface="ＭＳ Ｐゴシック" panose="020B0600070205080204" pitchFamily="34" charset="-128"/>
              </a:rPr>
              <a:t> conselho de </a:t>
            </a:r>
            <a:r>
              <a:rPr lang="pt-PT" altLang="en-US" b="1" baseline="0" dirty="0" err="1" smtClean="0">
                <a:latin typeface="Arial" panose="020B0604020202020204" pitchFamily="34" charset="0"/>
                <a:ea typeface="ＭＳ Ｐゴシック" panose="020B0600070205080204" pitchFamily="34" charset="-128"/>
              </a:rPr>
              <a:t>stakeholders</a:t>
            </a:r>
            <a:r>
              <a:rPr lang="pt-PT" altLang="en-US" baseline="0" dirty="0" smtClean="0">
                <a:latin typeface="Arial" panose="020B0604020202020204" pitchFamily="34" charset="0"/>
                <a:ea typeface="ＭＳ Ｐゴシック" panose="020B0600070205080204" pitchFamily="34" charset="-128"/>
              </a:rPr>
              <a:t> será dividido pelas 9 ilhas: em cada ilha fará parte o conselho consultivo dos </a:t>
            </a:r>
            <a:r>
              <a:rPr lang="pt-PT" altLang="en-US" baseline="0" dirty="0" err="1" smtClean="0">
                <a:latin typeface="Arial" panose="020B0604020202020204" pitchFamily="34" charset="0"/>
                <a:ea typeface="ＭＳ Ｐゴシック" panose="020B0600070205080204" pitchFamily="34" charset="-128"/>
              </a:rPr>
              <a:t>PNI’s</a:t>
            </a:r>
            <a:r>
              <a:rPr lang="pt-PT" altLang="en-US" baseline="0" dirty="0" smtClean="0">
                <a:latin typeface="Arial" panose="020B0604020202020204" pitchFamily="34" charset="0"/>
                <a:ea typeface="ＭＳ Ｐゴシック" panose="020B0600070205080204" pitchFamily="34" charset="-128"/>
              </a:rPr>
              <a:t> e aberto ao resto das entidades/órgãos/comunidade.</a:t>
            </a:r>
          </a:p>
          <a:p>
            <a:pPr eaLnBrk="1" hangingPunct="1"/>
            <a:r>
              <a:rPr lang="pt-PT" altLang="en-US" baseline="0" dirty="0" smtClean="0">
                <a:latin typeface="Arial" panose="020B0604020202020204" pitchFamily="34" charset="0"/>
                <a:ea typeface="ＭＳ Ｐゴシック" panose="020B0600070205080204" pitchFamily="34" charset="-128"/>
              </a:rPr>
              <a:t>- Inicialmente reuniões semestrais e depois passarão a reuniões anuais.</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50707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9</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sz="1200" kern="1200" dirty="0" smtClean="0">
                <a:solidFill>
                  <a:schemeClr val="tx1"/>
                </a:solidFill>
                <a:effectLst/>
                <a:latin typeface="+mn-lt"/>
                <a:ea typeface="+mn-ea"/>
                <a:cs typeface="+mn-cs"/>
              </a:rPr>
              <a:t>Pretende-se criar condições para a existência de um quadro regulamentar e de uma estrutura institucional e operativa, e que capacite os agentes públicos que lidam com esta problemática, de modo a garantir a implementação adequada na prevenção e gestão da introdução e propagação da EEI.</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A estratégia irá conter:</a:t>
            </a:r>
            <a:endParaRPr lang="en-US" sz="1200" kern="1200" dirty="0" smtClean="0">
              <a:solidFill>
                <a:schemeClr val="tx1"/>
              </a:solidFill>
              <a:effectLst/>
              <a:latin typeface="+mn-lt"/>
              <a:ea typeface="+mn-ea"/>
              <a:cs typeface="+mn-cs"/>
            </a:endParaRPr>
          </a:p>
          <a:p>
            <a:pPr lvl="0"/>
            <a:r>
              <a:rPr lang="pt-PT" sz="1200" b="1" kern="1200" dirty="0" smtClean="0">
                <a:solidFill>
                  <a:schemeClr val="tx1"/>
                </a:solidFill>
                <a:effectLst/>
                <a:latin typeface="+mn-lt"/>
                <a:ea typeface="+mn-ea"/>
                <a:cs typeface="+mn-cs"/>
              </a:rPr>
              <a:t>Caracterizar a situação regional relativamente às espécies exóticas e espécies exóticas invasoras:</a:t>
            </a:r>
            <a:endParaRPr lang="en-US" sz="1200" kern="1200" dirty="0" smtClean="0">
              <a:solidFill>
                <a:schemeClr val="tx1"/>
              </a:solidFill>
              <a:effectLst/>
              <a:latin typeface="+mn-lt"/>
              <a:ea typeface="+mn-ea"/>
              <a:cs typeface="+mn-cs"/>
            </a:endParaRPr>
          </a:p>
          <a:p>
            <a:pPr lvl="1"/>
            <a:r>
              <a:rPr lang="pt-PT" sz="1200" b="1" kern="1200" dirty="0" smtClean="0">
                <a:solidFill>
                  <a:schemeClr val="tx1"/>
                </a:solidFill>
                <a:effectLst/>
                <a:latin typeface="+mn-lt"/>
                <a:ea typeface="+mn-ea"/>
                <a:cs typeface="+mn-cs"/>
              </a:rPr>
              <a:t>Sistematizar o conhecimento científico e técnico existente sobre as invasões biológicas nos Açores e identificar a existência de possíveis lacunas de conhecimento;</a:t>
            </a:r>
            <a:endParaRPr lang="en-US" sz="1600" kern="1200" dirty="0" smtClean="0">
              <a:solidFill>
                <a:schemeClr val="tx1"/>
              </a:solidFill>
              <a:effectLst/>
              <a:latin typeface="+mn-lt"/>
              <a:ea typeface="+mn-ea"/>
              <a:cs typeface="+mn-cs"/>
            </a:endParaRPr>
          </a:p>
          <a:p>
            <a:pPr lvl="1"/>
            <a:r>
              <a:rPr lang="pt-PT" sz="1200" b="1" kern="1200" dirty="0" smtClean="0">
                <a:solidFill>
                  <a:schemeClr val="tx1"/>
                </a:solidFill>
                <a:effectLst/>
                <a:latin typeface="+mn-lt"/>
                <a:ea typeface="+mn-ea"/>
                <a:cs typeface="+mn-cs"/>
              </a:rPr>
              <a:t>Analisar de forma genérica a legislação, em vigor, a nível europeu e nacional, com incidência nas invasões biológicas, e identificar a existência de possíveis insuficiências ao nível da sua implementação ou a necessidade da sua atualização a nível regional.</a:t>
            </a:r>
            <a:endParaRPr lang="en-US" sz="1600" kern="1200" dirty="0" smtClean="0">
              <a:solidFill>
                <a:schemeClr val="tx1"/>
              </a:solidFill>
              <a:effectLst/>
              <a:latin typeface="+mn-lt"/>
              <a:ea typeface="+mn-ea"/>
              <a:cs typeface="+mn-cs"/>
            </a:endParaRPr>
          </a:p>
          <a:p>
            <a:pPr lvl="0"/>
            <a:r>
              <a:rPr lang="pt-PT" sz="1200" b="1" kern="1200" dirty="0" smtClean="0">
                <a:solidFill>
                  <a:schemeClr val="tx1"/>
                </a:solidFill>
                <a:effectLst/>
                <a:latin typeface="+mn-lt"/>
                <a:ea typeface="+mn-ea"/>
                <a:cs typeface="+mn-cs"/>
              </a:rPr>
              <a:t>Caraterizar e avaliar as Espécies Exóticas Invasoras nos Açores e os ecossistemas invadidos:</a:t>
            </a:r>
            <a:endParaRPr lang="en-US" sz="1200" kern="1200" dirty="0" smtClean="0">
              <a:solidFill>
                <a:schemeClr val="tx1"/>
              </a:solidFill>
              <a:effectLst/>
              <a:latin typeface="+mn-lt"/>
              <a:ea typeface="+mn-ea"/>
              <a:cs typeface="+mn-cs"/>
            </a:endParaRPr>
          </a:p>
          <a:p>
            <a:pPr lvl="1"/>
            <a:r>
              <a:rPr lang="pt-PT" sz="1200" b="1" u="sng" kern="1200" dirty="0" smtClean="0">
                <a:solidFill>
                  <a:schemeClr val="tx1"/>
                </a:solidFill>
                <a:effectLst/>
                <a:latin typeface="+mn-lt"/>
                <a:ea typeface="+mn-ea"/>
                <a:cs typeface="+mn-cs"/>
              </a:rPr>
              <a:t>Efetuar uma avaliação de risco que permita identificar espécies potencialmente invasoras</a:t>
            </a:r>
            <a:r>
              <a:rPr lang="pt-PT" sz="1200" b="1" kern="1200" dirty="0" smtClean="0">
                <a:solidFill>
                  <a:schemeClr val="tx1"/>
                </a:solidFill>
                <a:effectLst/>
                <a:latin typeface="+mn-lt"/>
                <a:ea typeface="+mn-ea"/>
                <a:cs typeface="+mn-cs"/>
              </a:rPr>
              <a:t>, que possam chegar aos Açores, e </a:t>
            </a:r>
            <a:r>
              <a:rPr lang="pt-PT" sz="1200" b="1" u="sng" kern="1200" dirty="0" smtClean="0">
                <a:solidFill>
                  <a:schemeClr val="tx1"/>
                </a:solidFill>
                <a:effectLst/>
                <a:latin typeface="+mn-lt"/>
                <a:ea typeface="+mn-ea"/>
                <a:cs typeface="+mn-cs"/>
              </a:rPr>
              <a:t>identificar as principais vias de introdução</a:t>
            </a:r>
            <a:r>
              <a:rPr lang="pt-PT" sz="1200" b="1" kern="1200" dirty="0" smtClean="0">
                <a:solidFill>
                  <a:schemeClr val="tx1"/>
                </a:solidFill>
                <a:effectLst/>
                <a:latin typeface="+mn-lt"/>
                <a:ea typeface="+mn-ea"/>
                <a:cs typeface="+mn-cs"/>
              </a:rPr>
              <a:t>, de </a:t>
            </a:r>
            <a:r>
              <a:rPr lang="pt-PT" sz="1200" b="1" u="sng" kern="1200" dirty="0" smtClean="0">
                <a:solidFill>
                  <a:schemeClr val="tx1"/>
                </a:solidFill>
                <a:effectLst/>
                <a:latin typeface="+mn-lt"/>
                <a:ea typeface="+mn-ea"/>
                <a:cs typeface="+mn-cs"/>
              </a:rPr>
              <a:t>modo a impedir a sua introdução intencional ou acidental;</a:t>
            </a:r>
            <a:endParaRPr lang="en-US" sz="1600" kern="1200" dirty="0" smtClean="0">
              <a:solidFill>
                <a:schemeClr val="tx1"/>
              </a:solidFill>
              <a:effectLst/>
              <a:latin typeface="+mn-lt"/>
              <a:ea typeface="+mn-ea"/>
              <a:cs typeface="+mn-cs"/>
            </a:endParaRPr>
          </a:p>
          <a:p>
            <a:pPr lvl="1"/>
            <a:r>
              <a:rPr lang="pt-PT" sz="1200" b="1" kern="1200" dirty="0" smtClean="0">
                <a:solidFill>
                  <a:schemeClr val="tx1"/>
                </a:solidFill>
                <a:effectLst/>
                <a:latin typeface="+mn-lt"/>
                <a:ea typeface="+mn-ea"/>
                <a:cs typeface="+mn-cs"/>
              </a:rPr>
              <a:t>Definir prioridades em termos de controlo das EEI e potencialmente invasoras já presentes nos Açores, com base nos impactes observados e potenciais e nas possibilidades de controlo efetivo;</a:t>
            </a:r>
            <a:endParaRPr lang="en-US" sz="1600" kern="1200" dirty="0" smtClean="0">
              <a:solidFill>
                <a:schemeClr val="tx1"/>
              </a:solidFill>
              <a:effectLst/>
              <a:latin typeface="+mn-lt"/>
              <a:ea typeface="+mn-ea"/>
              <a:cs typeface="+mn-cs"/>
            </a:endParaRPr>
          </a:p>
          <a:p>
            <a:pPr lvl="1"/>
            <a:r>
              <a:rPr lang="pt-PT" sz="1200" b="1" u="sng" kern="1200" dirty="0" smtClean="0">
                <a:solidFill>
                  <a:schemeClr val="tx1"/>
                </a:solidFill>
                <a:effectLst/>
                <a:latin typeface="+mn-lt"/>
                <a:ea typeface="+mn-ea"/>
                <a:cs typeface="+mn-cs"/>
              </a:rPr>
              <a:t>Mapear a distribuição conhecida e potencial das EEI consideradas como prioritárias de acordo com a análise de risco</a:t>
            </a:r>
            <a:r>
              <a:rPr lang="pt-PT" sz="1200" b="1" kern="1200" dirty="0" smtClean="0">
                <a:solidFill>
                  <a:schemeClr val="tx1"/>
                </a:solidFill>
                <a:effectLst/>
                <a:latin typeface="+mn-lt"/>
                <a:ea typeface="+mn-ea"/>
                <a:cs typeface="+mn-cs"/>
              </a:rPr>
              <a:t> referida na alínea a) do nº 2, </a:t>
            </a:r>
            <a:r>
              <a:rPr lang="pt-PT" sz="1200" b="1" u="sng" kern="1200" dirty="0" smtClean="0">
                <a:solidFill>
                  <a:schemeClr val="tx1"/>
                </a:solidFill>
                <a:effectLst/>
                <a:latin typeface="+mn-lt"/>
                <a:ea typeface="+mn-ea"/>
                <a:cs typeface="+mn-cs"/>
              </a:rPr>
              <a:t>considerando também os cenários e projeções climáticas para os Açores</a:t>
            </a:r>
            <a:r>
              <a:rPr lang="pt-PT" sz="1200" b="1" kern="1200" dirty="0" smtClean="0">
                <a:solidFill>
                  <a:schemeClr val="tx1"/>
                </a:solidFill>
                <a:effectLst/>
                <a:latin typeface="+mn-lt"/>
                <a:ea typeface="+mn-ea"/>
                <a:cs typeface="+mn-cs"/>
              </a:rPr>
              <a:t>;</a:t>
            </a:r>
            <a:endParaRPr lang="en-US" sz="1600" kern="1200" dirty="0" smtClean="0">
              <a:solidFill>
                <a:schemeClr val="tx1"/>
              </a:solidFill>
              <a:effectLst/>
              <a:latin typeface="+mn-lt"/>
              <a:ea typeface="+mn-ea"/>
              <a:cs typeface="+mn-cs"/>
            </a:endParaRPr>
          </a:p>
          <a:p>
            <a:pPr lvl="1"/>
            <a:r>
              <a:rPr lang="pt-PT" sz="1200" b="1" kern="1200" dirty="0" smtClean="0">
                <a:solidFill>
                  <a:schemeClr val="tx1"/>
                </a:solidFill>
                <a:effectLst/>
                <a:latin typeface="+mn-lt"/>
                <a:ea typeface="+mn-ea"/>
                <a:cs typeface="+mn-cs"/>
              </a:rPr>
              <a:t>Produzir uma Ficha de Caracterização para as espécies prioritárias;</a:t>
            </a:r>
            <a:endParaRPr lang="en-US" sz="1600" kern="1200" dirty="0" smtClean="0">
              <a:solidFill>
                <a:schemeClr val="tx1"/>
              </a:solidFill>
              <a:effectLst/>
              <a:latin typeface="+mn-lt"/>
              <a:ea typeface="+mn-ea"/>
              <a:cs typeface="+mn-cs"/>
            </a:endParaRPr>
          </a:p>
          <a:p>
            <a:r>
              <a:rPr lang="pt-PT" sz="1200" b="1" kern="1200" dirty="0" smtClean="0">
                <a:solidFill>
                  <a:schemeClr val="tx1"/>
                </a:solidFill>
                <a:effectLst/>
                <a:latin typeface="+mn-lt"/>
                <a:ea typeface="+mn-ea"/>
                <a:cs typeface="+mn-cs"/>
              </a:rPr>
              <a:t> </a:t>
            </a:r>
            <a:endParaRPr lang="en-US" sz="1600" kern="1200" dirty="0" smtClean="0">
              <a:solidFill>
                <a:schemeClr val="tx1"/>
              </a:solidFill>
              <a:effectLst/>
              <a:latin typeface="+mn-lt"/>
              <a:ea typeface="+mn-ea"/>
              <a:cs typeface="+mn-cs"/>
            </a:endParaRPr>
          </a:p>
          <a:p>
            <a:pPr lvl="0"/>
            <a:r>
              <a:rPr lang="pt-PT" sz="1200" b="1" kern="1200" dirty="0" smtClean="0">
                <a:solidFill>
                  <a:schemeClr val="tx1"/>
                </a:solidFill>
                <a:effectLst/>
                <a:latin typeface="+mn-lt"/>
                <a:ea typeface="+mn-ea"/>
                <a:cs typeface="+mn-cs"/>
              </a:rPr>
              <a:t>Criar um plano de ação para as invasões biológicas:</a:t>
            </a:r>
            <a:endParaRPr lang="en-US" sz="1600" kern="1200" dirty="0" smtClean="0">
              <a:solidFill>
                <a:schemeClr val="tx1"/>
              </a:solidFill>
              <a:effectLst/>
              <a:latin typeface="+mn-lt"/>
              <a:ea typeface="+mn-ea"/>
              <a:cs typeface="+mn-cs"/>
            </a:endParaRPr>
          </a:p>
          <a:p>
            <a:pPr lvl="1"/>
            <a:r>
              <a:rPr lang="pt-PT" sz="1200" b="1" u="sng" kern="1200" dirty="0" smtClean="0">
                <a:solidFill>
                  <a:schemeClr val="tx1"/>
                </a:solidFill>
                <a:effectLst/>
                <a:latin typeface="+mn-lt"/>
                <a:ea typeface="+mn-ea"/>
                <a:cs typeface="+mn-cs"/>
              </a:rPr>
              <a:t>Propor medidas de gestão para as EEI</a:t>
            </a:r>
            <a:r>
              <a:rPr lang="pt-PT" sz="1200" b="1" kern="1200" dirty="0" smtClean="0">
                <a:solidFill>
                  <a:schemeClr val="tx1"/>
                </a:solidFill>
                <a:effectLst/>
                <a:latin typeface="+mn-lt"/>
                <a:ea typeface="+mn-ea"/>
                <a:cs typeface="+mn-cs"/>
              </a:rPr>
              <a:t> consideradas como prioritárias de acordo com a análise de risco referida na alínea a) do nº 2, considerando medidas complementares às ações de controlo (p.e. valorização energética, compostagem, consumo humano e animal);</a:t>
            </a:r>
            <a:endParaRPr lang="en-US" sz="1600" kern="1200" dirty="0" smtClean="0">
              <a:solidFill>
                <a:schemeClr val="tx1"/>
              </a:solidFill>
              <a:effectLst/>
              <a:latin typeface="+mn-lt"/>
              <a:ea typeface="+mn-ea"/>
              <a:cs typeface="+mn-cs"/>
            </a:endParaRPr>
          </a:p>
          <a:p>
            <a:pPr lvl="1"/>
            <a:r>
              <a:rPr lang="pt-PT" sz="1200" b="1" u="sng" kern="1200" dirty="0" smtClean="0">
                <a:solidFill>
                  <a:schemeClr val="tx1"/>
                </a:solidFill>
                <a:effectLst/>
                <a:latin typeface="+mn-lt"/>
                <a:ea typeface="+mn-ea"/>
                <a:cs typeface="+mn-cs"/>
              </a:rPr>
              <a:t>Definir uma estratégia de monitorização que possibilite a deteção precoce e uma resposta rápida para as EEI e potencialmente invasoras</a:t>
            </a:r>
            <a:r>
              <a:rPr lang="pt-PT" sz="1200" b="1" kern="1200" dirty="0" smtClean="0">
                <a:solidFill>
                  <a:schemeClr val="tx1"/>
                </a:solidFill>
                <a:effectLst/>
                <a:latin typeface="+mn-lt"/>
                <a:ea typeface="+mn-ea"/>
                <a:cs typeface="+mn-cs"/>
              </a:rPr>
              <a:t>;</a:t>
            </a:r>
            <a:endParaRPr lang="en-US" sz="1600" kern="1200" dirty="0" smtClean="0">
              <a:solidFill>
                <a:schemeClr val="tx1"/>
              </a:solidFill>
              <a:effectLst/>
              <a:latin typeface="+mn-lt"/>
              <a:ea typeface="+mn-ea"/>
              <a:cs typeface="+mn-cs"/>
            </a:endParaRPr>
          </a:p>
          <a:p>
            <a:pPr lvl="1"/>
            <a:r>
              <a:rPr lang="pt-PT" sz="1200" b="1" kern="1200" dirty="0" smtClean="0">
                <a:solidFill>
                  <a:schemeClr val="tx1"/>
                </a:solidFill>
                <a:effectLst/>
                <a:latin typeface="+mn-lt"/>
                <a:ea typeface="+mn-ea"/>
                <a:cs typeface="+mn-cs"/>
              </a:rPr>
              <a:t>Propor medidas que envolvam os cidadãos, a administração regional e local e os investigadores, na prevenção das invasões biológicas.</a:t>
            </a:r>
            <a:endParaRPr lang="en-US" sz="1600" kern="1200" dirty="0" smtClean="0">
              <a:solidFill>
                <a:schemeClr val="tx1"/>
              </a:solidFill>
              <a:effectLst/>
              <a:latin typeface="+mn-lt"/>
              <a:ea typeface="+mn-ea"/>
              <a:cs typeface="+mn-cs"/>
            </a:endParaRPr>
          </a:p>
          <a:p>
            <a:pPr lvl="0"/>
            <a:r>
              <a:rPr lang="pt-PT" sz="1200" b="1" kern="1200" dirty="0" smtClean="0">
                <a:solidFill>
                  <a:schemeClr val="tx1"/>
                </a:solidFill>
                <a:effectLst/>
                <a:latin typeface="+mn-lt"/>
                <a:ea typeface="+mn-ea"/>
                <a:cs typeface="+mn-cs"/>
              </a:rPr>
              <a:t>Os estudos deverão decorrer em </a:t>
            </a:r>
            <a:r>
              <a:rPr lang="pt-PT" sz="1200" b="1" u="sng" kern="1200" dirty="0" smtClean="0">
                <a:solidFill>
                  <a:schemeClr val="tx1"/>
                </a:solidFill>
                <a:effectLst/>
                <a:latin typeface="+mn-lt"/>
                <a:ea typeface="+mn-ea"/>
                <a:cs typeface="+mn-cs"/>
              </a:rPr>
              <a:t>ecossistemas terrestres e dulçaquícolas</a:t>
            </a:r>
            <a:r>
              <a:rPr lang="pt-PT" sz="1200" b="1" kern="1200" dirty="0" smtClean="0">
                <a:solidFill>
                  <a:schemeClr val="tx1"/>
                </a:solidFill>
                <a:effectLst/>
                <a:latin typeface="+mn-lt"/>
                <a:ea typeface="+mn-ea"/>
                <a:cs typeface="+mn-cs"/>
              </a:rPr>
              <a:t> invadidos, sinalizando-se as espécies exóticas e as espécies exóticas invasoras. Abaixo seguem os ecossistemas alvo e os grupos taxonómicos a abranger:</a:t>
            </a:r>
            <a:endParaRPr lang="en-US" sz="1600" kern="1200" dirty="0" smtClean="0">
              <a:solidFill>
                <a:schemeClr val="tx1"/>
              </a:solidFill>
              <a:effectLst/>
              <a:latin typeface="+mn-lt"/>
              <a:ea typeface="+mn-ea"/>
              <a:cs typeface="+mn-cs"/>
            </a:endParaRP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98987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pt-PT"/>
              <a:t>Clique para editar o estilo</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pt-PT"/>
              <a:t>Clique para editar o estilo do subtítulo do Modelo Global</a:t>
            </a:r>
            <a:endParaRPr lang="en-US" dirty="0"/>
          </a:p>
        </p:txBody>
      </p:sp>
      <p:sp>
        <p:nvSpPr>
          <p:cNvPr id="4" name="Date Placeholder 3"/>
          <p:cNvSpPr>
            <a:spLocks noGrp="1"/>
          </p:cNvSpPr>
          <p:nvPr>
            <p:ph type="dt" sz="half" idx="10"/>
          </p:nvPr>
        </p:nvSpPr>
        <p:spPr/>
        <p:txBody>
          <a:bodyPr/>
          <a:lstStyle/>
          <a:p>
            <a:fld id="{E5A9867E-B66E-4B4E-9A5E-EB30D1EC63CE}" type="datetimeFigureOut">
              <a:rPr lang="pt-PT" smtClean="0"/>
              <a:t>18/06/2019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1270059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a:p>
        </p:txBody>
      </p:sp>
      <p:sp>
        <p:nvSpPr>
          <p:cNvPr id="3" name="Vertical Text Placeholder 2"/>
          <p:cNvSpPr>
            <a:spLocks noGrp="1"/>
          </p:cNvSpPr>
          <p:nvPr>
            <p:ph type="body" orient="vert" idx="1"/>
          </p:nvPr>
        </p:nvSpPr>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E5A9867E-B66E-4B4E-9A5E-EB30D1EC63CE}" type="datetimeFigureOut">
              <a:rPr lang="pt-PT" smtClean="0"/>
              <a:t>18/06/2019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629819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pt-PT"/>
              <a:t>Clique para editar o estilo</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Date Placeholder 3"/>
          <p:cNvSpPr>
            <a:spLocks noGrp="1"/>
          </p:cNvSpPr>
          <p:nvPr>
            <p:ph type="dt" sz="half" idx="10"/>
          </p:nvPr>
        </p:nvSpPr>
        <p:spPr/>
        <p:txBody>
          <a:bodyPr/>
          <a:lstStyle/>
          <a:p>
            <a:fld id="{E5A9867E-B66E-4B4E-9A5E-EB30D1EC63CE}" type="datetimeFigureOut">
              <a:rPr lang="pt-PT" smtClean="0"/>
              <a:t>18/06/2019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375662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pt-PT"/>
              <a:t>Clique para editar o estilo</a:t>
            </a:r>
            <a:endParaRPr lang="en-US"/>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do subtítulo do Modelo Global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11441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endParaRPr lang="en-US"/>
          </a:p>
        </p:txBody>
      </p:sp>
      <p:sp>
        <p:nvSpPr>
          <p:cNvPr id="3" name="Marcador de Posição de Conteúdo 2"/>
          <p:cNvSpPr>
            <a:spLocks noGrp="1"/>
          </p:cNvSpPr>
          <p:nvPr>
            <p:ph idx="1"/>
          </p:nvPr>
        </p:nvSpPr>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2878136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p:spPr>
        <p:txBody>
          <a:bodyPr anchor="b"/>
          <a:lstStyle>
            <a:lvl1pPr>
              <a:defRPr sz="6000"/>
            </a:lvl1pPr>
          </a:lstStyle>
          <a:p>
            <a:r>
              <a:rPr lang="pt-PT"/>
              <a:t>Clique para editar o estilo</a:t>
            </a:r>
            <a:endParaRPr lang="en-US"/>
          </a:p>
        </p:txBody>
      </p:sp>
      <p:sp>
        <p:nvSpPr>
          <p:cNvPr id="3" name="Marcador de Posição do Tex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PT"/>
              <a:t>Editar os estilos de texto do Modelo Global</a:t>
            </a:r>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640221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endParaRPr lang="en-US"/>
          </a:p>
        </p:txBody>
      </p:sp>
      <p:sp>
        <p:nvSpPr>
          <p:cNvPr id="3" name="Marcador de Posição de Conteúdo 2"/>
          <p:cNvSpPr>
            <a:spLocks noGrp="1"/>
          </p:cNvSpPr>
          <p:nvPr>
            <p:ph sz="half" idx="1"/>
          </p:nvPr>
        </p:nvSpPr>
        <p:spPr>
          <a:xfrm>
            <a:off x="457200" y="1700213"/>
            <a:ext cx="4038600" cy="4176712"/>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Marcador de Posição de Conteúdo 3"/>
          <p:cNvSpPr>
            <a:spLocks noGrp="1"/>
          </p:cNvSpPr>
          <p:nvPr>
            <p:ph sz="half" idx="2"/>
          </p:nvPr>
        </p:nvSpPr>
        <p:spPr>
          <a:xfrm>
            <a:off x="4648200" y="1700213"/>
            <a:ext cx="4038600" cy="4176712"/>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5" name="Marcador de Posição do Número do Diapositivo 4"/>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558999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p:spPr>
        <p:txBody>
          <a:bodyPr/>
          <a:lstStyle/>
          <a:p>
            <a:r>
              <a:rPr lang="pt-PT"/>
              <a:t>Clique para editar o estilo</a:t>
            </a:r>
            <a:endParaRPr lang="en-US"/>
          </a:p>
        </p:txBody>
      </p:sp>
      <p:sp>
        <p:nvSpPr>
          <p:cNvPr id="3" name="Marcador de Posição do Tex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4" name="Marcador de Posição de Conteúdo 3"/>
          <p:cNvSpPr>
            <a:spLocks noGrp="1"/>
          </p:cNvSpPr>
          <p:nvPr>
            <p:ph sz="half" idx="2"/>
          </p:nvPr>
        </p:nvSpPr>
        <p:spPr>
          <a:xfrm>
            <a:off x="630238" y="2505075"/>
            <a:ext cx="3868737" cy="368458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5" name="Marcador de Posição do Tex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6" name="Marcador de Posição de Conteúdo 5"/>
          <p:cNvSpPr>
            <a:spLocks noGrp="1"/>
          </p:cNvSpPr>
          <p:nvPr>
            <p:ph sz="quarter" idx="4"/>
          </p:nvPr>
        </p:nvSpPr>
        <p:spPr>
          <a:xfrm>
            <a:off x="4629150" y="2505075"/>
            <a:ext cx="3887788" cy="368458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7" name="Marcador de Posição do Número do Diapositivo 6"/>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1152363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endParaRPr lang="en-US"/>
          </a:p>
        </p:txBody>
      </p:sp>
      <p:sp>
        <p:nvSpPr>
          <p:cNvPr id="3" name="Marcador de Posição do Número do Diapositivo 2"/>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1042347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o Número do Diapositivo 1"/>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164268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pt-PT"/>
              <a:t>Clique para editar o estilo</a:t>
            </a:r>
            <a:endParaRPr lang="en-US"/>
          </a:p>
        </p:txBody>
      </p:sp>
      <p:sp>
        <p:nvSpPr>
          <p:cNvPr id="3" name="Marcador de Posição de Conteú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Marcador de Posição do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sp>
        <p:nvSpPr>
          <p:cNvPr id="5" name="Marcador de Posição do Número do Diapositivo 4"/>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2853348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dirty="0"/>
          </a:p>
        </p:txBody>
      </p:sp>
      <p:sp>
        <p:nvSpPr>
          <p:cNvPr id="3" name="Content Placeholder 2"/>
          <p:cNvSpPr>
            <a:spLocks noGrp="1"/>
          </p:cNvSpPr>
          <p:nvPr>
            <p:ph idx="1"/>
          </p:nvPr>
        </p:nvSpPr>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E5A9867E-B66E-4B4E-9A5E-EB30D1EC63CE}" type="datetimeFigureOut">
              <a:rPr lang="pt-PT" smtClean="0"/>
              <a:t>18/06/2019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17249482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pt-PT"/>
              <a:t>Clique para editar o estilo</a:t>
            </a:r>
            <a:endParaRPr lang="en-US"/>
          </a:p>
        </p:txBody>
      </p:sp>
      <p:sp>
        <p:nvSpPr>
          <p:cNvPr id="3" name="Marcador de Posição da Imagem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a:t>Clique no ícone para adicionar uma imagem</a:t>
            </a:r>
            <a:endParaRPr lang="en-US"/>
          </a:p>
        </p:txBody>
      </p:sp>
      <p:sp>
        <p:nvSpPr>
          <p:cNvPr id="4" name="Marcador de Posição do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sp>
        <p:nvSpPr>
          <p:cNvPr id="5" name="Marcador de Posição do Número do Diapositivo 4"/>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2817644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endParaRPr lang="en-US"/>
          </a:p>
        </p:txBody>
      </p:sp>
      <p:sp>
        <p:nvSpPr>
          <p:cNvPr id="3" name="Marcador de Posição de Texto Vertical 2"/>
          <p:cNvSpPr>
            <a:spLocks noGrp="1"/>
          </p:cNvSpPr>
          <p:nvPr>
            <p:ph type="body" orient="vert" idx="1"/>
          </p:nvPr>
        </p:nvSpPr>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8738748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836613"/>
            <a:ext cx="2057400" cy="5040312"/>
          </a:xfrm>
        </p:spPr>
        <p:txBody>
          <a:bodyPr vert="eaVert"/>
          <a:lstStyle/>
          <a:p>
            <a:r>
              <a:rPr lang="pt-PT"/>
              <a:t>Clique para editar o estilo</a:t>
            </a:r>
            <a:endParaRPr lang="en-US"/>
          </a:p>
        </p:txBody>
      </p:sp>
      <p:sp>
        <p:nvSpPr>
          <p:cNvPr id="3" name="Marcador de Posição de Texto Vertical 2"/>
          <p:cNvSpPr>
            <a:spLocks noGrp="1"/>
          </p:cNvSpPr>
          <p:nvPr>
            <p:ph type="body" orient="vert" idx="1"/>
          </p:nvPr>
        </p:nvSpPr>
        <p:spPr>
          <a:xfrm>
            <a:off x="457200" y="836613"/>
            <a:ext cx="6019800" cy="5040312"/>
          </a:xfrm>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977258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pt-PT"/>
              <a:t>Clique para editar o estilo</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pt-PT"/>
              <a:t>Editar os estilos de texto do Modelo Global</a:t>
            </a:r>
          </a:p>
        </p:txBody>
      </p:sp>
      <p:sp>
        <p:nvSpPr>
          <p:cNvPr id="4" name="Date Placeholder 3"/>
          <p:cNvSpPr>
            <a:spLocks noGrp="1"/>
          </p:cNvSpPr>
          <p:nvPr>
            <p:ph type="dt" sz="half" idx="10"/>
          </p:nvPr>
        </p:nvSpPr>
        <p:spPr/>
        <p:txBody>
          <a:bodyPr/>
          <a:lstStyle/>
          <a:p>
            <a:fld id="{E5A9867E-B66E-4B4E-9A5E-EB30D1EC63CE}" type="datetimeFigureOut">
              <a:rPr lang="pt-PT" smtClean="0"/>
              <a:t>18/06/2019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030545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Date Placeholder 4"/>
          <p:cNvSpPr>
            <a:spLocks noGrp="1"/>
          </p:cNvSpPr>
          <p:nvPr>
            <p:ph type="dt" sz="half" idx="10"/>
          </p:nvPr>
        </p:nvSpPr>
        <p:spPr/>
        <p:txBody>
          <a:bodyPr/>
          <a:lstStyle/>
          <a:p>
            <a:fld id="{E5A9867E-B66E-4B4E-9A5E-EB30D1EC63CE}" type="datetimeFigureOut">
              <a:rPr lang="pt-PT" smtClean="0"/>
              <a:t>18/06/2019</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683408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çã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PT"/>
              <a:t>Editar os estilos de texto do Modelo Global</a:t>
            </a:r>
          </a:p>
        </p:txBody>
      </p:sp>
      <p:sp>
        <p:nvSpPr>
          <p:cNvPr id="4" name="Content Placeholder 3"/>
          <p:cNvSpPr>
            <a:spLocks noGrp="1"/>
          </p:cNvSpPr>
          <p:nvPr>
            <p:ph sz="half" idx="2"/>
          </p:nvPr>
        </p:nvSpPr>
        <p:spPr>
          <a:xfrm>
            <a:off x="633845" y="2507551"/>
            <a:ext cx="3867150" cy="3680525"/>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PT"/>
              <a:t>Editar os estilos de texto do Modelo Global</a:t>
            </a:r>
          </a:p>
        </p:txBody>
      </p:sp>
      <p:sp>
        <p:nvSpPr>
          <p:cNvPr id="6" name="Content Placeholder 5"/>
          <p:cNvSpPr>
            <a:spLocks noGrp="1"/>
          </p:cNvSpPr>
          <p:nvPr>
            <p:ph sz="quarter" idx="4"/>
          </p:nvPr>
        </p:nvSpPr>
        <p:spPr>
          <a:xfrm>
            <a:off x="4629150" y="2507551"/>
            <a:ext cx="3886201" cy="3680525"/>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7" name="Date Placeholder 6"/>
          <p:cNvSpPr>
            <a:spLocks noGrp="1"/>
          </p:cNvSpPr>
          <p:nvPr>
            <p:ph type="dt" sz="half" idx="10"/>
          </p:nvPr>
        </p:nvSpPr>
        <p:spPr/>
        <p:txBody>
          <a:bodyPr/>
          <a:lstStyle/>
          <a:p>
            <a:fld id="{E5A9867E-B66E-4B4E-9A5E-EB30D1EC63CE}" type="datetimeFigureOut">
              <a:rPr lang="pt-PT" smtClean="0"/>
              <a:t>18/06/2019</a:t>
            </a:fld>
            <a:endParaRPr lang="pt-PT"/>
          </a:p>
        </p:txBody>
      </p:sp>
      <p:sp>
        <p:nvSpPr>
          <p:cNvPr id="8" name="Footer Placeholder 7"/>
          <p:cNvSpPr>
            <a:spLocks noGrp="1"/>
          </p:cNvSpPr>
          <p:nvPr>
            <p:ph type="ftr" sz="quarter" idx="11"/>
          </p:nvPr>
        </p:nvSpPr>
        <p:spPr/>
        <p:txBody>
          <a:bodyPr/>
          <a:lstStyle/>
          <a:p>
            <a:endParaRPr lang="pt-PT"/>
          </a:p>
        </p:txBody>
      </p:sp>
      <p:sp>
        <p:nvSpPr>
          <p:cNvPr id="9" name="Slide Number Placeholder 8"/>
          <p:cNvSpPr>
            <a:spLocks noGrp="1"/>
          </p:cNvSpPr>
          <p:nvPr>
            <p:ph type="sldNum" sz="quarter" idx="12"/>
          </p:nvPr>
        </p:nvSpPr>
        <p:spPr/>
        <p:txBody>
          <a:bodyPr/>
          <a:lstStyle/>
          <a:p>
            <a:fld id="{9AE0B49A-C9CC-48C3-A4A5-3A78EE7AF4A5}" type="slidenum">
              <a:rPr lang="pt-PT" smtClean="0"/>
              <a:t>‹nº›</a:t>
            </a:fld>
            <a:endParaRPr lang="pt-PT"/>
          </a:p>
        </p:txBody>
      </p:sp>
      <p:sp>
        <p:nvSpPr>
          <p:cNvPr id="10" name="Title 9"/>
          <p:cNvSpPr>
            <a:spLocks noGrp="1"/>
          </p:cNvSpPr>
          <p:nvPr>
            <p:ph type="title"/>
          </p:nvPr>
        </p:nvSpPr>
        <p:spPr/>
        <p:txBody>
          <a:bodyPr/>
          <a:lstStyle/>
          <a:p>
            <a:r>
              <a:rPr lang="pt-PT"/>
              <a:t>Clique para editar o estilo</a:t>
            </a:r>
            <a:endParaRPr lang="en-US" dirty="0"/>
          </a:p>
        </p:txBody>
      </p:sp>
    </p:spTree>
    <p:extLst>
      <p:ext uri="{BB962C8B-B14F-4D97-AF65-F5344CB8AC3E}">
        <p14:creationId xmlns:p14="http://schemas.microsoft.com/office/powerpoint/2010/main" val="657093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ó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5A9867E-B66E-4B4E-9A5E-EB30D1EC63CE}" type="datetimeFigureOut">
              <a:rPr lang="pt-PT" smtClean="0"/>
              <a:t>18/06/2019</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9AE0B49A-C9CC-48C3-A4A5-3A78EE7AF4A5}" type="slidenum">
              <a:rPr lang="pt-PT" smtClean="0"/>
              <a:t>‹nº›</a:t>
            </a:fld>
            <a:endParaRPr lang="pt-PT"/>
          </a:p>
        </p:txBody>
      </p:sp>
      <p:sp>
        <p:nvSpPr>
          <p:cNvPr id="6" name="Title 5"/>
          <p:cNvSpPr>
            <a:spLocks noGrp="1"/>
          </p:cNvSpPr>
          <p:nvPr>
            <p:ph type="title"/>
          </p:nvPr>
        </p:nvSpPr>
        <p:spPr/>
        <p:txBody>
          <a:bodyPr/>
          <a:lstStyle/>
          <a:p>
            <a:r>
              <a:rPr lang="pt-PT"/>
              <a:t>Clique para editar o estilo</a:t>
            </a:r>
            <a:endParaRPr lang="en-US"/>
          </a:p>
        </p:txBody>
      </p:sp>
    </p:spTree>
    <p:extLst>
      <p:ext uri="{BB962C8B-B14F-4D97-AF65-F5344CB8AC3E}">
        <p14:creationId xmlns:p14="http://schemas.microsoft.com/office/powerpoint/2010/main" val="1350851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A9867E-B66E-4B4E-9A5E-EB30D1EC63CE}" type="datetimeFigureOut">
              <a:rPr lang="pt-PT" smtClean="0"/>
              <a:t>18/06/2019</a:t>
            </a:fld>
            <a:endParaRPr lang="pt-PT"/>
          </a:p>
        </p:txBody>
      </p:sp>
      <p:sp>
        <p:nvSpPr>
          <p:cNvPr id="3" name="Footer Placeholder 2"/>
          <p:cNvSpPr>
            <a:spLocks noGrp="1"/>
          </p:cNvSpPr>
          <p:nvPr>
            <p:ph type="ftr" sz="quarter" idx="11"/>
          </p:nvPr>
        </p:nvSpPr>
        <p:spPr/>
        <p:txBody>
          <a:bodyPr/>
          <a:lstStyle/>
          <a:p>
            <a:endParaRPr lang="pt-PT"/>
          </a:p>
        </p:txBody>
      </p:sp>
      <p:sp>
        <p:nvSpPr>
          <p:cNvPr id="4" name="Slide Number Placeholder 3"/>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311143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pt-PT"/>
              <a:t>Clique para editar o estilo</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PT"/>
              <a:t>Editar os estilos de texto do Modelo Global</a:t>
            </a:r>
          </a:p>
        </p:txBody>
      </p:sp>
      <p:sp>
        <p:nvSpPr>
          <p:cNvPr id="5" name="Date Placeholder 4"/>
          <p:cNvSpPr>
            <a:spLocks noGrp="1"/>
          </p:cNvSpPr>
          <p:nvPr>
            <p:ph type="dt" sz="half" idx="10"/>
          </p:nvPr>
        </p:nvSpPr>
        <p:spPr/>
        <p:txBody>
          <a:bodyPr/>
          <a:lstStyle/>
          <a:p>
            <a:fld id="{E5A9867E-B66E-4B4E-9A5E-EB30D1EC63CE}" type="datetimeFigureOut">
              <a:rPr lang="pt-PT" smtClean="0"/>
              <a:t>18/06/2019</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1120126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pt-PT"/>
              <a:t>Clique para editar o estilo</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pt-PT"/>
              <a:t>Clique no ícone para adicionar uma imagem</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PT"/>
              <a:t>Editar os estilos de texto do Modelo Global</a:t>
            </a:r>
          </a:p>
        </p:txBody>
      </p:sp>
      <p:sp>
        <p:nvSpPr>
          <p:cNvPr id="5" name="Date Placeholder 4"/>
          <p:cNvSpPr>
            <a:spLocks noGrp="1"/>
          </p:cNvSpPr>
          <p:nvPr>
            <p:ph type="dt" sz="half" idx="10"/>
          </p:nvPr>
        </p:nvSpPr>
        <p:spPr/>
        <p:txBody>
          <a:bodyPr/>
          <a:lstStyle/>
          <a:p>
            <a:fld id="{E5A9867E-B66E-4B4E-9A5E-EB30D1EC63CE}" type="datetimeFigureOut">
              <a:rPr lang="pt-PT" smtClean="0"/>
              <a:t>18/06/2019</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4069435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pt-PT"/>
              <a:t>Clique para editar o estilo</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E5A9867E-B66E-4B4E-9A5E-EB30D1EC63CE}" type="datetimeFigureOut">
              <a:rPr lang="pt-PT" smtClean="0"/>
              <a:t>18/06/2019</a:t>
            </a:fld>
            <a:endParaRPr lang="pt-P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pt-PT"/>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35603141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836613"/>
            <a:ext cx="8229600"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n-US"/>
              <a:t>H2 title</a:t>
            </a:r>
          </a:p>
        </p:txBody>
      </p:sp>
      <p:sp>
        <p:nvSpPr>
          <p:cNvPr id="1027" name="Rectangle 3"/>
          <p:cNvSpPr>
            <a:spLocks noGrp="1" noChangeArrowheads="1"/>
          </p:cNvSpPr>
          <p:nvPr>
            <p:ph type="body" idx="1"/>
          </p:nvPr>
        </p:nvSpPr>
        <p:spPr bwMode="auto">
          <a:xfrm>
            <a:off x="457200" y="1700213"/>
            <a:ext cx="8229600" cy="417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a:t>Haga clic para modificar el estilo de texto del patrón</a:t>
            </a:r>
          </a:p>
          <a:p>
            <a:pPr lvl="1"/>
            <a:r>
              <a:rPr lang="es-ES" altLang="en-US"/>
              <a:t>Segundo nivel</a:t>
            </a:r>
          </a:p>
          <a:p>
            <a:pPr lvl="2"/>
            <a:r>
              <a:rPr lang="es-ES" altLang="en-US"/>
              <a:t>Tercer nivel</a:t>
            </a:r>
          </a:p>
          <a:p>
            <a:pPr lvl="3"/>
            <a:r>
              <a:rPr lang="es-ES" altLang="en-US"/>
              <a:t>Cuarto nivel</a:t>
            </a:r>
          </a:p>
          <a:p>
            <a:pPr lvl="4"/>
            <a:r>
              <a:rPr lang="es-ES" altLang="en-US"/>
              <a:t>Quinto nivel</a:t>
            </a:r>
          </a:p>
        </p:txBody>
      </p:sp>
      <p:sp>
        <p:nvSpPr>
          <p:cNvPr id="1030" name="Rectangle 6"/>
          <p:cNvSpPr>
            <a:spLocks noGrp="1" noChangeArrowheads="1"/>
          </p:cNvSpPr>
          <p:nvPr>
            <p:ph type="sldNum" sz="quarter" idx="4"/>
          </p:nvPr>
        </p:nvSpPr>
        <p:spPr bwMode="auto">
          <a:xfrm>
            <a:off x="7308850" y="6165850"/>
            <a:ext cx="9810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i="1">
                <a:solidFill>
                  <a:srgbClr val="54B0BE"/>
                </a:solidFill>
                <a:latin typeface="+mn-lt"/>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61847245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rtl="0" eaLnBrk="1" fontAlgn="base" hangingPunct="1">
        <a:spcBef>
          <a:spcPct val="0"/>
        </a:spcBef>
        <a:spcAft>
          <a:spcPct val="0"/>
        </a:spcAft>
        <a:defRPr sz="4000" kern="1200">
          <a:solidFill>
            <a:srgbClr val="075878"/>
          </a:solidFill>
          <a:latin typeface="+mj-lt"/>
          <a:ea typeface="+mj-ea"/>
          <a:cs typeface="+mj-cs"/>
        </a:defRPr>
      </a:lvl1pPr>
      <a:lvl2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2pPr>
      <a:lvl3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3pPr>
      <a:lvl4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4pPr>
      <a:lvl5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5pPr>
      <a:lvl6pPr marL="4572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6pPr>
      <a:lvl7pPr marL="9144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7pPr>
      <a:lvl8pPr marL="13716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8pPr>
      <a:lvl9pPr marL="18288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rgbClr val="308794"/>
          </a:solidFill>
          <a:latin typeface="+mn-lt"/>
          <a:ea typeface="+mn-ea"/>
          <a:cs typeface="+mn-cs"/>
        </a:defRPr>
      </a:lvl1pPr>
      <a:lvl2pPr marL="742950" indent="-285750" algn="l" rtl="0" eaLnBrk="1" fontAlgn="base" hangingPunct="1">
        <a:spcBef>
          <a:spcPct val="20000"/>
        </a:spcBef>
        <a:spcAft>
          <a:spcPct val="0"/>
        </a:spcAft>
        <a:buChar char="–"/>
        <a:defRPr sz="2800" kern="1200">
          <a:solidFill>
            <a:srgbClr val="308794"/>
          </a:solidFill>
          <a:latin typeface="+mn-lt"/>
          <a:ea typeface="+mn-ea"/>
          <a:cs typeface="+mn-cs"/>
        </a:defRPr>
      </a:lvl2pPr>
      <a:lvl3pPr marL="1143000" indent="-228600" algn="l" rtl="0" eaLnBrk="1" fontAlgn="base" hangingPunct="1">
        <a:spcBef>
          <a:spcPct val="20000"/>
        </a:spcBef>
        <a:spcAft>
          <a:spcPct val="0"/>
        </a:spcAft>
        <a:buChar char="•"/>
        <a:defRPr sz="2400" kern="1200">
          <a:solidFill>
            <a:srgbClr val="308794"/>
          </a:solidFill>
          <a:latin typeface="+mn-lt"/>
          <a:ea typeface="+mn-ea"/>
          <a:cs typeface="+mn-cs"/>
        </a:defRPr>
      </a:lvl3pPr>
      <a:lvl4pPr marL="1600200" indent="-228600" algn="l" rtl="0" eaLnBrk="1" fontAlgn="base" hangingPunct="1">
        <a:spcBef>
          <a:spcPct val="20000"/>
        </a:spcBef>
        <a:spcAft>
          <a:spcPct val="0"/>
        </a:spcAft>
        <a:buChar char="–"/>
        <a:defRPr sz="2000" kern="1200">
          <a:solidFill>
            <a:srgbClr val="308794"/>
          </a:solidFill>
          <a:latin typeface="+mn-lt"/>
          <a:ea typeface="+mn-ea"/>
          <a:cs typeface="+mn-cs"/>
        </a:defRPr>
      </a:lvl4pPr>
      <a:lvl5pPr marL="2057400" indent="-228600" algn="l" rtl="0" eaLnBrk="1" fontAlgn="base" hangingPunct="1">
        <a:spcBef>
          <a:spcPct val="20000"/>
        </a:spcBef>
        <a:spcAft>
          <a:spcPct val="0"/>
        </a:spcAft>
        <a:buChar char="»"/>
        <a:defRPr sz="2000" kern="1200">
          <a:solidFill>
            <a:srgbClr val="30879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novoportal.uac.pt/pt-pt" TargetMode="External"/><Relationship Id="rId3" Type="http://schemas.openxmlformats.org/officeDocument/2006/relationships/image" Target="../media/image2.jpg"/><Relationship Id="rId7" Type="http://schemas.openxmlformats.org/officeDocument/2006/relationships/hyperlink" Target="mailto:Diana.CP.Pernes@azores.gov.p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7.png"/><Relationship Id="rId4" Type="http://schemas.openxmlformats.org/officeDocument/2006/relationships/image" Target="../media/image3.jpe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3.jpe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26.png"/><Relationship Id="rId5" Type="http://schemas.openxmlformats.org/officeDocument/2006/relationships/image" Target="../media/image8.jpeg"/><Relationship Id="rId10"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3.jpeg"/><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27.png"/><Relationship Id="rId5" Type="http://schemas.openxmlformats.org/officeDocument/2006/relationships/image" Target="../media/image8.jpeg"/><Relationship Id="rId10"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3.jpe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3.jpeg"/><Relationship Id="rId7"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png"/><Relationship Id="rId10" Type="http://schemas.openxmlformats.org/officeDocument/2006/relationships/image" Target="../media/image14.jpeg"/><Relationship Id="rId4" Type="http://schemas.openxmlformats.org/officeDocument/2006/relationships/image" Target="../media/image9.jpeg"/><Relationship Id="rId9" Type="http://schemas.openxmlformats.org/officeDocument/2006/relationships/image" Target="../media/image13.jpeg"/></Relationships>
</file>

<file path=ppt/slides/_rels/slide15.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diagramColors" Target="../diagrams/colors1.xml"/><Relationship Id="rId3" Type="http://schemas.openxmlformats.org/officeDocument/2006/relationships/image" Target="../media/image13.jpeg"/><Relationship Id="rId7" Type="http://schemas.openxmlformats.org/officeDocument/2006/relationships/image" Target="../media/image10.png"/><Relationship Id="rId12" Type="http://schemas.openxmlformats.org/officeDocument/2006/relationships/diagramQuickStyle" Target="../diagrams/quickStyle1.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diagramLayout" Target="../diagrams/layout1.xml"/><Relationship Id="rId5" Type="http://schemas.openxmlformats.org/officeDocument/2006/relationships/image" Target="../media/image8.jpeg"/><Relationship Id="rId15" Type="http://schemas.openxmlformats.org/officeDocument/2006/relationships/image" Target="../media/image15.png"/><Relationship Id="rId10" Type="http://schemas.openxmlformats.org/officeDocument/2006/relationships/diagramData" Target="../diagrams/data1.xml"/><Relationship Id="rId4" Type="http://schemas.openxmlformats.org/officeDocument/2006/relationships/image" Target="../media/image14.jpeg"/><Relationship Id="rId9" Type="http://schemas.openxmlformats.org/officeDocument/2006/relationships/image" Target="../media/image12.png"/><Relationship Id="rId14" Type="http://schemas.microsoft.com/office/2007/relationships/diagramDrawing" Target="../diagrams/drawing1.xml"/></Relationships>
</file>

<file path=ppt/slides/_rels/slide16.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diagramColors" Target="../diagrams/colors2.xml"/><Relationship Id="rId3" Type="http://schemas.openxmlformats.org/officeDocument/2006/relationships/image" Target="../media/image13.jpeg"/><Relationship Id="rId7" Type="http://schemas.openxmlformats.org/officeDocument/2006/relationships/image" Target="../media/image10.png"/><Relationship Id="rId12" Type="http://schemas.openxmlformats.org/officeDocument/2006/relationships/diagramQuickStyle" Target="../diagrams/quickStyle2.xml"/><Relationship Id="rId2" Type="http://schemas.openxmlformats.org/officeDocument/2006/relationships/notesSlide" Target="../notesSlides/notesSlide16.xml"/><Relationship Id="rId16"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diagramLayout" Target="../diagrams/layout2.xml"/><Relationship Id="rId5" Type="http://schemas.openxmlformats.org/officeDocument/2006/relationships/image" Target="../media/image8.jpeg"/><Relationship Id="rId15" Type="http://schemas.openxmlformats.org/officeDocument/2006/relationships/image" Target="../media/image15.png"/><Relationship Id="rId10" Type="http://schemas.openxmlformats.org/officeDocument/2006/relationships/diagramData" Target="../diagrams/data2.xml"/><Relationship Id="rId4" Type="http://schemas.openxmlformats.org/officeDocument/2006/relationships/image" Target="../media/image14.jpeg"/><Relationship Id="rId9" Type="http://schemas.openxmlformats.org/officeDocument/2006/relationships/image" Target="../media/image12.png"/><Relationship Id="rId14" Type="http://schemas.microsoft.com/office/2007/relationships/diagramDrawing" Target="../diagrams/drawing2.xml"/></Relationships>
</file>

<file path=ppt/slides/_rels/slide17.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diagramColors" Target="../diagrams/colors3.xml"/><Relationship Id="rId18" Type="http://schemas.openxmlformats.org/officeDocument/2006/relationships/image" Target="../media/image31.jpeg"/><Relationship Id="rId3" Type="http://schemas.openxmlformats.org/officeDocument/2006/relationships/image" Target="../media/image13.jpeg"/><Relationship Id="rId7" Type="http://schemas.openxmlformats.org/officeDocument/2006/relationships/image" Target="../media/image10.png"/><Relationship Id="rId12" Type="http://schemas.openxmlformats.org/officeDocument/2006/relationships/diagramQuickStyle" Target="../diagrams/quickStyle3.xml"/><Relationship Id="rId17" Type="http://schemas.openxmlformats.org/officeDocument/2006/relationships/image" Target="../media/image30.jpg"/><Relationship Id="rId2" Type="http://schemas.openxmlformats.org/officeDocument/2006/relationships/notesSlide" Target="../notesSlides/notesSlide17.xml"/><Relationship Id="rId16"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diagramLayout" Target="../diagrams/layout3.xml"/><Relationship Id="rId5" Type="http://schemas.openxmlformats.org/officeDocument/2006/relationships/image" Target="../media/image8.jpeg"/><Relationship Id="rId15" Type="http://schemas.openxmlformats.org/officeDocument/2006/relationships/image" Target="../media/image15.png"/><Relationship Id="rId10" Type="http://schemas.openxmlformats.org/officeDocument/2006/relationships/diagramData" Target="../diagrams/data3.xml"/><Relationship Id="rId4" Type="http://schemas.openxmlformats.org/officeDocument/2006/relationships/image" Target="../media/image14.jpeg"/><Relationship Id="rId9" Type="http://schemas.openxmlformats.org/officeDocument/2006/relationships/image" Target="../media/image12.png"/><Relationship Id="rId14" Type="http://schemas.microsoft.com/office/2007/relationships/diagramDrawing" Target="../diagrams/drawing3.xml"/></Relationships>
</file>

<file path=ppt/slides/_rels/slide18.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diagramColors" Target="../diagrams/colors4.xml"/><Relationship Id="rId3" Type="http://schemas.openxmlformats.org/officeDocument/2006/relationships/image" Target="../media/image13.jpeg"/><Relationship Id="rId7" Type="http://schemas.openxmlformats.org/officeDocument/2006/relationships/image" Target="../media/image10.png"/><Relationship Id="rId12" Type="http://schemas.openxmlformats.org/officeDocument/2006/relationships/diagramQuickStyle" Target="../diagrams/quickStyle4.xml"/><Relationship Id="rId2" Type="http://schemas.openxmlformats.org/officeDocument/2006/relationships/notesSlide" Target="../notesSlides/notesSlide18.xml"/><Relationship Id="rId16"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diagramLayout" Target="../diagrams/layout4.xml"/><Relationship Id="rId5" Type="http://schemas.openxmlformats.org/officeDocument/2006/relationships/image" Target="../media/image8.jpeg"/><Relationship Id="rId15" Type="http://schemas.openxmlformats.org/officeDocument/2006/relationships/image" Target="../media/image15.png"/><Relationship Id="rId10" Type="http://schemas.openxmlformats.org/officeDocument/2006/relationships/diagramData" Target="../diagrams/data4.xml"/><Relationship Id="rId4" Type="http://schemas.openxmlformats.org/officeDocument/2006/relationships/image" Target="../media/image14.jpeg"/><Relationship Id="rId9" Type="http://schemas.openxmlformats.org/officeDocument/2006/relationships/image" Target="../media/image12.png"/><Relationship Id="rId14" Type="http://schemas.microsoft.com/office/2007/relationships/diagramDrawing" Target="../diagrams/drawing4.xml"/></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35.jpg"/><Relationship Id="rId3" Type="http://schemas.openxmlformats.org/officeDocument/2006/relationships/image" Target="../media/image13.jpeg"/><Relationship Id="rId7" Type="http://schemas.openxmlformats.org/officeDocument/2006/relationships/image" Target="../media/image9.jpeg"/><Relationship Id="rId12"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15.png"/><Relationship Id="rId5" Type="http://schemas.openxmlformats.org/officeDocument/2006/relationships/image" Target="../media/image33.jpg"/><Relationship Id="rId10" Type="http://schemas.openxmlformats.org/officeDocument/2006/relationships/image" Target="../media/image12.png"/><Relationship Id="rId4" Type="http://schemas.openxmlformats.org/officeDocument/2006/relationships/image" Target="../media/image14.jpeg"/><Relationship Id="rId9" Type="http://schemas.openxmlformats.org/officeDocument/2006/relationships/image" Target="../media/image11.jpe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jpeg"/></Relationships>
</file>

<file path=ppt/slides/_rels/slide20.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3.jpeg"/><Relationship Id="rId7" Type="http://schemas.openxmlformats.org/officeDocument/2006/relationships/image" Target="../media/image10.png"/><Relationship Id="rId12"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36.jpeg"/><Relationship Id="rId5" Type="http://schemas.openxmlformats.org/officeDocument/2006/relationships/image" Target="../media/image8.jpeg"/><Relationship Id="rId10"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diagramQuickStyle" Target="../diagrams/quickStyle5.xml"/><Relationship Id="rId18" Type="http://schemas.openxmlformats.org/officeDocument/2006/relationships/image" Target="../media/image39.png"/><Relationship Id="rId3" Type="http://schemas.openxmlformats.org/officeDocument/2006/relationships/image" Target="../media/image13.jpeg"/><Relationship Id="rId7" Type="http://schemas.openxmlformats.org/officeDocument/2006/relationships/image" Target="../media/image9.jpeg"/><Relationship Id="rId12" Type="http://schemas.openxmlformats.org/officeDocument/2006/relationships/diagramLayout" Target="../diagrams/layout5.xml"/><Relationship Id="rId17" Type="http://schemas.openxmlformats.org/officeDocument/2006/relationships/hyperlink" Target="http://www.lifeazoresnatura.eu/" TargetMode="External"/><Relationship Id="rId2" Type="http://schemas.openxmlformats.org/officeDocument/2006/relationships/notesSlide" Target="../notesSlides/notesSlide21.xml"/><Relationship Id="rId16" Type="http://schemas.openxmlformats.org/officeDocument/2006/relationships/image" Target="../media/image15.png"/><Relationship Id="rId20"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diagramData" Target="../diagrams/data5.xml"/><Relationship Id="rId5" Type="http://schemas.openxmlformats.org/officeDocument/2006/relationships/image" Target="../media/image38.png"/><Relationship Id="rId15" Type="http://schemas.microsoft.com/office/2007/relationships/diagramDrawing" Target="../diagrams/drawing5.xml"/><Relationship Id="rId10" Type="http://schemas.openxmlformats.org/officeDocument/2006/relationships/image" Target="../media/image12.png"/><Relationship Id="rId19" Type="http://schemas.openxmlformats.org/officeDocument/2006/relationships/image" Target="../media/image40.png"/><Relationship Id="rId4" Type="http://schemas.openxmlformats.org/officeDocument/2006/relationships/image" Target="../media/image14.jpeg"/><Relationship Id="rId9" Type="http://schemas.openxmlformats.org/officeDocument/2006/relationships/image" Target="../media/image11.jpeg"/><Relationship Id="rId14" Type="http://schemas.openxmlformats.org/officeDocument/2006/relationships/diagramColors" Target="../diagrams/colors5.xml"/></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diagramQuickStyle" Target="../diagrams/quickStyle6.xml"/><Relationship Id="rId3" Type="http://schemas.openxmlformats.org/officeDocument/2006/relationships/image" Target="../media/image13.jpeg"/><Relationship Id="rId7" Type="http://schemas.openxmlformats.org/officeDocument/2006/relationships/image" Target="../media/image9.jpeg"/><Relationship Id="rId12" Type="http://schemas.openxmlformats.org/officeDocument/2006/relationships/diagramLayout" Target="../diagrams/layout6.xml"/><Relationship Id="rId17" Type="http://schemas.openxmlformats.org/officeDocument/2006/relationships/chart" Target="../charts/chart1.xml"/><Relationship Id="rId2" Type="http://schemas.openxmlformats.org/officeDocument/2006/relationships/notesSlide" Target="../notesSlides/notesSlide22.xml"/><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diagramData" Target="../diagrams/data6.xml"/><Relationship Id="rId5" Type="http://schemas.openxmlformats.org/officeDocument/2006/relationships/image" Target="../media/image42.png"/><Relationship Id="rId15" Type="http://schemas.microsoft.com/office/2007/relationships/diagramDrawing" Target="../diagrams/drawing6.xml"/><Relationship Id="rId10" Type="http://schemas.openxmlformats.org/officeDocument/2006/relationships/image" Target="../media/image12.png"/><Relationship Id="rId4" Type="http://schemas.openxmlformats.org/officeDocument/2006/relationships/image" Target="../media/image14.jpeg"/><Relationship Id="rId9" Type="http://schemas.openxmlformats.org/officeDocument/2006/relationships/image" Target="../media/image11.jpeg"/><Relationship Id="rId14" Type="http://schemas.openxmlformats.org/officeDocument/2006/relationships/diagramColors" Target="../diagrams/colors6.xml"/></Relationships>
</file>

<file path=ppt/slides/_rels/slide23.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diagramColors" Target="../diagrams/colors7.xml"/><Relationship Id="rId18" Type="http://schemas.openxmlformats.org/officeDocument/2006/relationships/image" Target="../media/image45.png"/><Relationship Id="rId3" Type="http://schemas.openxmlformats.org/officeDocument/2006/relationships/image" Target="../media/image13.jpeg"/><Relationship Id="rId7" Type="http://schemas.openxmlformats.org/officeDocument/2006/relationships/image" Target="../media/image10.png"/><Relationship Id="rId12" Type="http://schemas.openxmlformats.org/officeDocument/2006/relationships/diagramQuickStyle" Target="../diagrams/quickStyle7.xml"/><Relationship Id="rId17" Type="http://schemas.openxmlformats.org/officeDocument/2006/relationships/image" Target="../media/image44.png"/><Relationship Id="rId2" Type="http://schemas.openxmlformats.org/officeDocument/2006/relationships/notesSlide" Target="../notesSlides/notesSlide23.xml"/><Relationship Id="rId16"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diagramLayout" Target="../diagrams/layout7.xml"/><Relationship Id="rId5" Type="http://schemas.openxmlformats.org/officeDocument/2006/relationships/image" Target="../media/image8.jpeg"/><Relationship Id="rId15" Type="http://schemas.openxmlformats.org/officeDocument/2006/relationships/image" Target="../media/image15.png"/><Relationship Id="rId10" Type="http://schemas.openxmlformats.org/officeDocument/2006/relationships/diagramData" Target="../diagrams/data7.xml"/><Relationship Id="rId19" Type="http://schemas.openxmlformats.org/officeDocument/2006/relationships/chart" Target="../charts/chart2.xml"/><Relationship Id="rId4" Type="http://schemas.openxmlformats.org/officeDocument/2006/relationships/image" Target="../media/image14.jpeg"/><Relationship Id="rId9" Type="http://schemas.openxmlformats.org/officeDocument/2006/relationships/image" Target="../media/image12.png"/><Relationship Id="rId14" Type="http://schemas.microsoft.com/office/2007/relationships/diagramDrawing" Target="../diagrams/drawing7.xml"/></Relationships>
</file>

<file path=ppt/slides/_rels/slide24.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diagramColors" Target="../diagrams/colors8.xml"/><Relationship Id="rId18" Type="http://schemas.openxmlformats.org/officeDocument/2006/relationships/image" Target="../media/image48.jpeg"/><Relationship Id="rId3" Type="http://schemas.openxmlformats.org/officeDocument/2006/relationships/image" Target="../media/image13.jpeg"/><Relationship Id="rId7" Type="http://schemas.openxmlformats.org/officeDocument/2006/relationships/image" Target="../media/image10.png"/><Relationship Id="rId12" Type="http://schemas.openxmlformats.org/officeDocument/2006/relationships/diagramQuickStyle" Target="../diagrams/quickStyle8.xml"/><Relationship Id="rId17" Type="http://schemas.openxmlformats.org/officeDocument/2006/relationships/image" Target="../media/image47.jpeg"/><Relationship Id="rId2" Type="http://schemas.openxmlformats.org/officeDocument/2006/relationships/notesSlide" Target="../notesSlides/notesSlide24.xml"/><Relationship Id="rId16" Type="http://schemas.openxmlformats.org/officeDocument/2006/relationships/image" Target="../media/image46.jpeg"/><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diagramLayout" Target="../diagrams/layout8.xml"/><Relationship Id="rId5" Type="http://schemas.openxmlformats.org/officeDocument/2006/relationships/image" Target="../media/image8.jpeg"/><Relationship Id="rId15" Type="http://schemas.openxmlformats.org/officeDocument/2006/relationships/image" Target="../media/image15.png"/><Relationship Id="rId10" Type="http://schemas.openxmlformats.org/officeDocument/2006/relationships/diagramData" Target="../diagrams/data8.xml"/><Relationship Id="rId4" Type="http://schemas.openxmlformats.org/officeDocument/2006/relationships/image" Target="../media/image14.jpeg"/><Relationship Id="rId9" Type="http://schemas.openxmlformats.org/officeDocument/2006/relationships/image" Target="../media/image12.png"/><Relationship Id="rId14" Type="http://schemas.microsoft.com/office/2007/relationships/diagramDrawing" Target="../diagrams/drawing8.xml"/></Relationships>
</file>

<file path=ppt/slides/_rels/slide25.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52.jpeg"/><Relationship Id="rId18" Type="http://schemas.openxmlformats.org/officeDocument/2006/relationships/image" Target="../media/image56.jpeg"/><Relationship Id="rId3" Type="http://schemas.openxmlformats.org/officeDocument/2006/relationships/image" Target="../media/image13.jpeg"/><Relationship Id="rId7" Type="http://schemas.openxmlformats.org/officeDocument/2006/relationships/image" Target="../media/image10.png"/><Relationship Id="rId12" Type="http://schemas.openxmlformats.org/officeDocument/2006/relationships/image" Target="../media/image51.jpeg"/><Relationship Id="rId17" Type="http://schemas.openxmlformats.org/officeDocument/2006/relationships/image" Target="../media/image55.jpeg"/><Relationship Id="rId2" Type="http://schemas.openxmlformats.org/officeDocument/2006/relationships/notesSlide" Target="../notesSlides/notesSlide25.xml"/><Relationship Id="rId16" Type="http://schemas.openxmlformats.org/officeDocument/2006/relationships/image" Target="../media/image54.jpeg"/><Relationship Id="rId20"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50.jpeg"/><Relationship Id="rId5" Type="http://schemas.openxmlformats.org/officeDocument/2006/relationships/image" Target="../media/image8.jpeg"/><Relationship Id="rId15" Type="http://schemas.openxmlformats.org/officeDocument/2006/relationships/image" Target="../media/image53.jpeg"/><Relationship Id="rId10" Type="http://schemas.openxmlformats.org/officeDocument/2006/relationships/image" Target="../media/image49.png"/><Relationship Id="rId19" Type="http://schemas.openxmlformats.org/officeDocument/2006/relationships/image" Target="../media/image57.jpeg"/><Relationship Id="rId4" Type="http://schemas.openxmlformats.org/officeDocument/2006/relationships/image" Target="../media/image14.jpeg"/><Relationship Id="rId9" Type="http://schemas.openxmlformats.org/officeDocument/2006/relationships/image" Target="../media/image12.png"/><Relationship Id="rId14" Type="http://schemas.openxmlformats.org/officeDocument/2006/relationships/hyperlink" Target="https://www.google.pt/url?sa=i&amp;rct=j&amp;q=&amp;esrc=s&amp;source=images&amp;cd=&amp;cad=rja&amp;uact=8&amp;ved=0ahUKEwjM787Mv__LAhWDNhoKHdECCcYQjRwIBw&amp;url=http://turismocadentro.com/ilha-das-flores-um-hino-a-natureza/&amp;bvm=bv.118817766,bs.1,d.d24&amp;psig=AFQjCNFn15k-MVhNeHDyWWHy7qZ2MqABVg&amp;ust=1460220551454673"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6.jpeg"/><Relationship Id="rId7" Type="http://schemas.openxmlformats.org/officeDocument/2006/relationships/image" Target="../media/image11.jpeg"/><Relationship Id="rId12"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4.jpeg"/><Relationship Id="rId5" Type="http://schemas.openxmlformats.org/officeDocument/2006/relationships/image" Target="../media/image9.jpeg"/><Relationship Id="rId10" Type="http://schemas.openxmlformats.org/officeDocument/2006/relationships/image" Target="../media/image13.jpeg"/><Relationship Id="rId4" Type="http://schemas.openxmlformats.org/officeDocument/2006/relationships/image" Target="../media/image8.jpe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3.jpe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3.jpe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3.jpe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3.jpeg"/><Relationship Id="rId7" Type="http://schemas.openxmlformats.org/officeDocument/2006/relationships/image" Target="../media/image18.png"/><Relationship Id="rId12"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19.png"/><Relationship Id="rId5" Type="http://schemas.openxmlformats.org/officeDocument/2006/relationships/image" Target="../media/image8.jpeg"/><Relationship Id="rId10"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2.jpeg"/><Relationship Id="rId3" Type="http://schemas.openxmlformats.org/officeDocument/2006/relationships/image" Target="../media/image21.jpeg"/><Relationship Id="rId7" Type="http://schemas.openxmlformats.org/officeDocument/2006/relationships/image" Target="../media/image9.jpeg"/><Relationship Id="rId12" Type="http://schemas.openxmlformats.org/officeDocument/2006/relationships/hyperlink" Target="../11%20-%20A&#231;oes/A&#231;&#227;o%20F4%20-%20Stakeholder%20e%20Advisory%20Board/Prop%20DLR%20CRADS%20-%20&#218;ltima%20Vers&#227;o.pdf"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15.png"/><Relationship Id="rId5" Type="http://schemas.openxmlformats.org/officeDocument/2006/relationships/image" Target="../media/image14.jpeg"/><Relationship Id="rId10" Type="http://schemas.openxmlformats.org/officeDocument/2006/relationships/image" Target="../media/image12.png"/><Relationship Id="rId4" Type="http://schemas.openxmlformats.org/officeDocument/2006/relationships/image" Target="../media/image13.jpeg"/><Relationship Id="rId9" Type="http://schemas.openxmlformats.org/officeDocument/2006/relationships/image" Target="../media/image11.jpeg"/></Relationships>
</file>

<file path=ppt/slides/_rels/slide9.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25.jpeg"/><Relationship Id="rId3" Type="http://schemas.openxmlformats.org/officeDocument/2006/relationships/image" Target="../media/image13.jpeg"/><Relationship Id="rId7" Type="http://schemas.openxmlformats.org/officeDocument/2006/relationships/image" Target="../media/image10.png"/><Relationship Id="rId12"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23.jpeg"/><Relationship Id="rId5" Type="http://schemas.openxmlformats.org/officeDocument/2006/relationships/image" Target="../media/image8.jpeg"/><Relationship Id="rId10"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3">
            <a:extLst>
              <a:ext uri="{28A0092B-C50C-407E-A947-70E740481C1C}">
                <a14:useLocalDpi xmlns:a14="http://schemas.microsoft.com/office/drawing/2010/main" val="0"/>
              </a:ext>
            </a:extLst>
          </a:blip>
          <a:srcRect t="-4733" b="13619"/>
          <a:stretch/>
        </p:blipFill>
        <p:spPr>
          <a:xfrm>
            <a:off x="-36513" y="-315416"/>
            <a:ext cx="9217025" cy="5760640"/>
          </a:xfrm>
          <a:prstGeom prst="rect">
            <a:avLst/>
          </a:prstGeom>
        </p:spPr>
      </p:pic>
      <p:sp>
        <p:nvSpPr>
          <p:cNvPr id="10" name="Retângulo 9"/>
          <p:cNvSpPr/>
          <p:nvPr/>
        </p:nvSpPr>
        <p:spPr>
          <a:xfrm>
            <a:off x="-36513" y="0"/>
            <a:ext cx="9194799" cy="1513384"/>
          </a:xfrm>
          <a:prstGeom prst="rect">
            <a:avLst/>
          </a:prstGeom>
          <a:gradFill flip="none" rotWithShape="1">
            <a:gsLst>
              <a:gs pos="44000">
                <a:srgbClr val="AFE3D0">
                  <a:tint val="66000"/>
                  <a:satMod val="160000"/>
                  <a:alpha val="44000"/>
                  <a:lumMod val="94000"/>
                  <a:lumOff val="6000"/>
                </a:srgbClr>
              </a:gs>
              <a:gs pos="82000">
                <a:srgbClr val="AFE3D0">
                  <a:tint val="44500"/>
                  <a:satMod val="160000"/>
                </a:srgbClr>
              </a:gs>
              <a:gs pos="15000">
                <a:srgbClr val="AFE3D0">
                  <a:tint val="23500"/>
                  <a:satMod val="160000"/>
                  <a:alpha val="76000"/>
                  <a:lumMod val="0"/>
                  <a:lumOff val="100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952500" dist="50800" dir="5400000" sx="173000" sy="173000" algn="ctr" rotWithShape="0">
                  <a:srgbClr val="000000">
                    <a:alpha val="0"/>
                  </a:srgbClr>
                </a:outerShdw>
              </a:effectLst>
            </a:endParaRPr>
          </a:p>
        </p:txBody>
      </p:sp>
      <p:sp>
        <p:nvSpPr>
          <p:cNvPr id="2" name="Título 1"/>
          <p:cNvSpPr>
            <a:spLocks noGrp="1"/>
          </p:cNvSpPr>
          <p:nvPr>
            <p:ph type="ctrTitle"/>
          </p:nvPr>
        </p:nvSpPr>
        <p:spPr>
          <a:xfrm>
            <a:off x="-36512" y="-315416"/>
            <a:ext cx="9158288" cy="1828800"/>
          </a:xfrm>
          <a:ln>
            <a:noFill/>
          </a:ln>
          <a:effectLst>
            <a:outerShdw blurRad="50800" dist="177800" dir="5400000" sx="1000" sy="1000" algn="ctr" rotWithShape="0">
              <a:srgbClr val="000000">
                <a:alpha val="0"/>
              </a:srgbClr>
            </a:outerShdw>
          </a:effectLst>
        </p:spPr>
        <p:txBody>
          <a:bodyPr>
            <a:noAutofit/>
          </a:bodyPr>
          <a:lstStyle/>
          <a:p>
            <a:pPr algn="r"/>
            <a:r>
              <a:rPr lang="pt-PT" sz="3600" b="1" dirty="0" smtClean="0">
                <a:ln w="0"/>
                <a:latin typeface="Calisto MT" panose="02040603050505030304" pitchFamily="18" charset="0"/>
              </a:rPr>
              <a:t>Proteção ativa e gestão integrada da </a:t>
            </a:r>
            <a:br>
              <a:rPr lang="pt-PT" sz="3600" b="1" dirty="0" smtClean="0">
                <a:ln w="0"/>
                <a:latin typeface="Calisto MT" panose="02040603050505030304" pitchFamily="18" charset="0"/>
              </a:rPr>
            </a:br>
            <a:r>
              <a:rPr lang="pt-PT" sz="3600" b="1" dirty="0" smtClean="0">
                <a:ln w="0"/>
                <a:latin typeface="Calisto MT" panose="02040603050505030304" pitchFamily="18" charset="0"/>
              </a:rPr>
              <a:t>Rede Natura 2000 nos Açores</a:t>
            </a:r>
            <a:r>
              <a:rPr lang="pt-PT" sz="40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
            </a:r>
            <a:br>
              <a:rPr lang="pt-PT" sz="40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br>
            <a:r>
              <a:rPr lang="pt-PT" sz="2000" dirty="0" smtClean="0">
                <a:ln w="0"/>
                <a:solidFill>
                  <a:schemeClr val="tx1"/>
                </a:solidFill>
                <a:effectLst>
                  <a:outerShdw blurRad="38100" dist="38100" dir="2700000" algn="tl">
                    <a:srgbClr val="000000">
                      <a:alpha val="43137"/>
                    </a:srgbClr>
                  </a:outerShdw>
                </a:effectLst>
                <a:latin typeface="Century Gothic" panose="020B0502020202020204" pitchFamily="34" charset="0"/>
              </a:rPr>
              <a:t>LIFE IP </a:t>
            </a:r>
            <a:r>
              <a:rPr lang="pt-PT" sz="20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AZORES NATURA – LIFE 17 IPE/PT 000010</a:t>
            </a:r>
            <a:endParaRPr lang="pt-PT" sz="180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endParaRPr>
          </a:p>
        </p:txBody>
      </p:sp>
      <p:cxnSp>
        <p:nvCxnSpPr>
          <p:cNvPr id="5" name="Conexão recta 4"/>
          <p:cNvCxnSpPr/>
          <p:nvPr/>
        </p:nvCxnSpPr>
        <p:spPr>
          <a:xfrm>
            <a:off x="259" y="5445224"/>
            <a:ext cx="9144000" cy="0"/>
          </a:xfrm>
          <a:prstGeom prst="line">
            <a:avLst/>
          </a:prstGeom>
          <a:ln w="19050">
            <a:solidFill>
              <a:srgbClr val="AFE3D0"/>
            </a:solidFill>
          </a:ln>
        </p:spPr>
        <p:style>
          <a:lnRef idx="1">
            <a:schemeClr val="accent1"/>
          </a:lnRef>
          <a:fillRef idx="0">
            <a:schemeClr val="accent1"/>
          </a:fillRef>
          <a:effectRef idx="0">
            <a:schemeClr val="accent1"/>
          </a:effectRef>
          <a:fontRef idx="minor">
            <a:schemeClr val="tx1"/>
          </a:fontRef>
        </p:style>
      </p:cxnSp>
      <p:pic>
        <p:nvPicPr>
          <p:cNvPr id="1030" name="Picture 6" descr="http://www.azores.gov.pt/NR/rdonlyres/A1197A03-23BB-40F6-AA68-6C3FEC711B55/335484/LogotipoGovernodosAores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156" y="5811644"/>
            <a:ext cx="2027572" cy="6218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europarc.org/communication-skills/images/2.1%20N20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72112" y="5739636"/>
            <a:ext cx="850020" cy="7043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fnyh.org/wp-content/uploads/2015/01/LIF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08216" y="5811644"/>
            <a:ext cx="934994" cy="621876"/>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p:cNvSpPr txBox="1"/>
          <p:nvPr/>
        </p:nvSpPr>
        <p:spPr>
          <a:xfrm>
            <a:off x="6172749" y="5890046"/>
            <a:ext cx="3007043" cy="923330"/>
          </a:xfrm>
          <a:prstGeom prst="rect">
            <a:avLst/>
          </a:prstGeom>
          <a:noFill/>
        </p:spPr>
        <p:txBody>
          <a:bodyPr wrap="square" rtlCol="0">
            <a:spAutoFit/>
          </a:bodyPr>
          <a:lstStyle/>
          <a:p>
            <a:r>
              <a:rPr lang="pt-PT" b="1" dirty="0" smtClean="0">
                <a:solidFill>
                  <a:srgbClr val="195457"/>
                </a:solidFill>
                <a:latin typeface="Calisto MT" panose="02040603050505030304" pitchFamily="18" charset="0"/>
              </a:rPr>
              <a:t>Diana Pernes</a:t>
            </a:r>
          </a:p>
          <a:p>
            <a:r>
              <a:rPr lang="pt-PT" sz="1200" b="1" dirty="0" smtClean="0">
                <a:solidFill>
                  <a:srgbClr val="195457"/>
                </a:solidFill>
                <a:latin typeface="Century Gothic" panose="020B0502020202020204" pitchFamily="34" charset="0"/>
                <a:hlinkClick r:id="rId7"/>
              </a:rPr>
              <a:t>Diana.CP.Pernes@azores.gov.pt</a:t>
            </a:r>
            <a:endParaRPr lang="pt-PT" sz="1200" b="1" dirty="0" smtClean="0">
              <a:solidFill>
                <a:srgbClr val="195457"/>
              </a:solidFill>
              <a:latin typeface="Century Gothic" panose="020B0502020202020204" pitchFamily="34" charset="0"/>
            </a:endParaRPr>
          </a:p>
          <a:p>
            <a:r>
              <a:rPr lang="pt-PT" sz="1200" b="1" dirty="0" smtClean="0">
                <a:solidFill>
                  <a:srgbClr val="195457"/>
                </a:solidFill>
                <a:latin typeface="Century Gothic" panose="020B0502020202020204" pitchFamily="34" charset="0"/>
              </a:rPr>
              <a:t>Ponta Delgada, 18 de junho de 2019</a:t>
            </a:r>
          </a:p>
          <a:p>
            <a:endParaRPr lang="pt-PT" sz="1200" b="1" dirty="0">
              <a:solidFill>
                <a:srgbClr val="195457"/>
              </a:solidFill>
              <a:latin typeface="Century Gothic" panose="020B0502020202020204" pitchFamily="34" charset="0"/>
            </a:endParaRPr>
          </a:p>
        </p:txBody>
      </p:sp>
      <p:sp>
        <p:nvSpPr>
          <p:cNvPr id="4" name="Rectangle 1"/>
          <p:cNvSpPr>
            <a:spLocks noChangeArrowheads="1"/>
          </p:cNvSpPr>
          <p:nvPr/>
        </p:nvSpPr>
        <p:spPr bwMode="auto">
          <a:xfrm>
            <a:off x="0" y="0"/>
            <a:ext cx="0" cy="0"/>
          </a:xfrm>
          <a:prstGeom prst="rect">
            <a:avLst/>
          </a:prstGeom>
          <a:solidFill>
            <a:srgbClr val="47C96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501" rIns="0" bIns="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pt-PT" altLang="pt-PT" sz="1800" b="0" i="0" u="none" strike="noStrike" cap="none" normalizeH="0" baseline="0" smtClean="0">
                <a:ln>
                  <a:noFill/>
                </a:ln>
                <a:solidFill>
                  <a:schemeClr val="tx1"/>
                </a:solidFill>
                <a:effectLst/>
                <a:latin typeface="Arial" pitchFamily="34" charset="0"/>
                <a:cs typeface="Arial" pitchFamily="34" charset="0"/>
                <a:hlinkClick r:id="rId8" tooltip="Início"/>
              </a:rPr>
              <a:t>  </a:t>
            </a:r>
            <a:r>
              <a:rPr kumimoji="0" lang="pt-PT" altLang="pt-PT" sz="7200" b="0" i="0" u="none" strike="noStrike" cap="none" normalizeH="0" baseline="0" smtClean="0">
                <a:ln>
                  <a:noFill/>
                </a:ln>
                <a:solidFill>
                  <a:schemeClr val="tx1"/>
                </a:solidFill>
                <a:effectLst/>
                <a:latin typeface="Arial" pitchFamily="34" charset="0"/>
                <a:cs typeface="Arial" pitchFamily="34" charset="0"/>
              </a:rPr>
              <a:t> </a:t>
            </a:r>
            <a:r>
              <a:rPr kumimoji="0" lang="pt-PT" altLang="pt-PT" sz="1800" b="0" i="0" u="none" strike="noStrike" cap="none" normalizeH="0" baseline="0" smtClean="0">
                <a:ln>
                  <a:noFill/>
                </a:ln>
                <a:solidFill>
                  <a:schemeClr val="tx1"/>
                </a:solidFill>
                <a:effectLst/>
                <a:latin typeface="Arial" pitchFamily="34" charset="0"/>
                <a:cs typeface="Arial" pitchFamily="34" charset="0"/>
              </a:rPr>
              <a:t>                                                            </a:t>
            </a:r>
            <a:endParaRPr kumimoji="0" lang="pt-PT" altLang="pt-PT" b="0" i="0" u="none" strike="noStrike" cap="none" normalizeH="0" baseline="0" smtClean="0">
              <a:ln>
                <a:noFill/>
              </a:ln>
              <a:solidFill>
                <a:srgbClr val="404A54"/>
              </a:solidFill>
              <a:effectLst/>
              <a:latin typeface="Open Sans"/>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pt-PT" altLang="pt-PT" b="0" i="0" u="none" strike="noStrike" cap="none" normalizeH="0" baseline="0" smtClean="0">
                <a:ln>
                  <a:noFill/>
                </a:ln>
                <a:solidFill>
                  <a:srgbClr val="404A54"/>
                </a:solidFill>
                <a:effectLst/>
                <a:latin typeface="Open Sans"/>
                <a:cs typeface="Arial" pitchFamily="34" charset="0"/>
                <a:hlinkClick r:id="rId8" tooltip="Início"/>
              </a:rPr>
              <a:t>Universidade dos Açores</a:t>
            </a:r>
            <a:endParaRPr kumimoji="0" lang="pt-PT" altLang="pt-PT" b="0" i="0" u="none" strike="noStrike" cap="none" normalizeH="0" baseline="0" smtClean="0">
              <a:ln>
                <a:noFill/>
              </a:ln>
              <a:solidFill>
                <a:srgbClr val="404A54"/>
              </a:solidFill>
              <a:effectLst/>
              <a:latin typeface="Open Sans"/>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pPr>
            <a:r>
              <a:rPr kumimoji="0" lang="pt-PT" altLang="pt-PT" sz="800" b="0" i="0" u="none" strike="noStrike" cap="none" normalizeH="0" baseline="0" smtClean="0">
                <a:ln>
                  <a:noFill/>
                </a:ln>
                <a:solidFill>
                  <a:srgbClr val="353434"/>
                </a:solidFill>
                <a:effectLst/>
                <a:latin typeface="Arial" pitchFamily="34" charset="0"/>
                <a:cs typeface="Arial" pitchFamily="34" charset="0"/>
                <a:hlinkClick r:id="rId8"/>
              </a:rPr>
              <a:t>  </a:t>
            </a:r>
            <a:r>
              <a:rPr kumimoji="0" lang="pt-PT" altLang="pt-PT" sz="900" b="0" i="0" u="none" strike="noStrike" cap="none" normalizeH="0" baseline="0" smtClean="0">
                <a:ln>
                  <a:noFill/>
                </a:ln>
                <a:solidFill>
                  <a:srgbClr val="353434"/>
                </a:solidFill>
                <a:effectLst/>
                <a:latin typeface="Arial" pitchFamily="34" charset="0"/>
                <a:cs typeface="Arial" pitchFamily="34" charset="0"/>
              </a:rPr>
              <a:t> </a:t>
            </a:r>
            <a:r>
              <a:rPr kumimoji="0" lang="pt-PT" altLang="pt-PT" sz="800" b="0" i="0" u="none" strike="noStrike" cap="none" normalizeH="0" baseline="0" smtClean="0">
                <a:ln>
                  <a:noFill/>
                </a:ln>
                <a:solidFill>
                  <a:srgbClr val="353434"/>
                </a:solidFill>
                <a:effectLst/>
                <a:latin typeface="Arial" pitchFamily="34" charset="0"/>
                <a:cs typeface="Arial" pitchFamily="34" charset="0"/>
              </a:rPr>
              <a:t>    </a:t>
            </a:r>
            <a:endParaRPr kumimoji="0" lang="pt-PT" altLang="pt-PT"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PT" sz="1800" b="0" i="0" u="none" strike="noStrike" cap="none" normalizeH="0" baseline="0" smtClean="0">
              <a:ln>
                <a:noFill/>
              </a:ln>
              <a:solidFill>
                <a:srgbClr val="353434"/>
              </a:solidFill>
              <a:effectLst/>
              <a:latin typeface="Arial" pitchFamily="34" charset="0"/>
              <a:cs typeface="Arial" pitchFamily="34" charset="0"/>
            </a:endParaRPr>
          </a:p>
        </p:txBody>
      </p:sp>
      <p:pic>
        <p:nvPicPr>
          <p:cNvPr id="1027" name="Picture 3" descr="Pesquis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69375" y="-25666700"/>
            <a:ext cx="152400" cy="152400"/>
          </a:xfrm>
          <a:prstGeom prst="rect">
            <a:avLst/>
          </a:prstGeom>
          <a:noFill/>
          <a:extLst>
            <a:ext uri="{909E8E84-426E-40DD-AFC4-6F175D3DCCD1}">
              <a14:hiddenFill xmlns:a14="http://schemas.microsoft.com/office/drawing/2010/main">
                <a:solidFill>
                  <a:srgbClr val="FFFFFF"/>
                </a:solidFill>
              </a14:hiddenFill>
            </a:ext>
          </a:extLst>
        </p:spPr>
      </p:pic>
      <p:sp>
        <p:nvSpPr>
          <p:cNvPr id="18" name="CaixaDeTexto 17"/>
          <p:cNvSpPr txBox="1"/>
          <p:nvPr/>
        </p:nvSpPr>
        <p:spPr>
          <a:xfrm>
            <a:off x="58429" y="5148296"/>
            <a:ext cx="1811714" cy="261610"/>
          </a:xfrm>
          <a:prstGeom prst="rect">
            <a:avLst/>
          </a:prstGeom>
          <a:noFill/>
        </p:spPr>
        <p:txBody>
          <a:bodyPr wrap="none" rtlCol="0">
            <a:spAutoFit/>
          </a:bodyPr>
          <a:lstStyle/>
          <a:p>
            <a:r>
              <a:rPr lang="pt-PT" sz="1100" dirty="0">
                <a:solidFill>
                  <a:schemeClr val="bg1">
                    <a:lumMod val="75000"/>
                  </a:schemeClr>
                </a:solidFill>
              </a:rPr>
              <a:t>http://siaram.azores.gov.pt</a:t>
            </a:r>
            <a:r>
              <a:rPr lang="pt-PT" sz="1100" dirty="0" smtClean="0">
                <a:solidFill>
                  <a:schemeClr val="bg1">
                    <a:lumMod val="75000"/>
                  </a:schemeClr>
                </a:solidFill>
              </a:rPr>
              <a:t>/</a:t>
            </a:r>
          </a:p>
        </p:txBody>
      </p:sp>
      <p:pic>
        <p:nvPicPr>
          <p:cNvPr id="3" name="Imagem 2"/>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16328" y="5589240"/>
            <a:ext cx="1679808" cy="1186994"/>
          </a:xfrm>
          <a:prstGeom prst="rect">
            <a:avLst/>
          </a:prstGeom>
        </p:spPr>
      </p:pic>
      <p:sp>
        <p:nvSpPr>
          <p:cNvPr id="7" name="CaixaDeTexto 6"/>
          <p:cNvSpPr txBox="1"/>
          <p:nvPr/>
        </p:nvSpPr>
        <p:spPr>
          <a:xfrm>
            <a:off x="5076056" y="5442312"/>
            <a:ext cx="4522156" cy="369332"/>
          </a:xfrm>
          <a:prstGeom prst="rect">
            <a:avLst/>
          </a:prstGeom>
          <a:noFill/>
          <a:ln>
            <a:noFill/>
          </a:ln>
          <a:scene3d>
            <a:camera prst="orthographicFront"/>
            <a:lightRig rig="threePt" dir="t"/>
          </a:scene3d>
          <a:sp3d>
            <a:bevelT/>
          </a:sp3d>
        </p:spPr>
        <p:txBody>
          <a:bodyPr wrap="square" rtlCol="0">
            <a:spAutoFit/>
            <a:scene3d>
              <a:camera prst="orthographicFront"/>
              <a:lightRig rig="soft" dir="t">
                <a:rot lat="0" lon="0" rev="15600000"/>
              </a:lightRig>
            </a:scene3d>
            <a:sp3d extrusionH="57150" prstMaterial="softEdge">
              <a:bevelT w="25400" h="38100"/>
            </a:sp3d>
          </a:bodyPr>
          <a:lstStyle/>
          <a:p>
            <a:r>
              <a:rPr lang="pt-PT" b="1" dirty="0" smtClean="0">
                <a:ln/>
                <a:solidFill>
                  <a:srgbClr val="32A6AC"/>
                </a:solidFill>
                <a:latin typeface="Arial Black" panose="020B0A04020102020204" pitchFamily="34" charset="0"/>
              </a:rPr>
              <a:t>2ª Reunião da EM LIFE AÇORES</a:t>
            </a:r>
            <a:endParaRPr lang="en-US" b="1" dirty="0">
              <a:ln/>
              <a:solidFill>
                <a:srgbClr val="32A6AC"/>
              </a:solidFill>
              <a:latin typeface="Arial Black" panose="020B0A04020102020204" pitchFamily="34" charset="0"/>
            </a:endParaRPr>
          </a:p>
        </p:txBody>
      </p:sp>
    </p:spTree>
    <p:extLst>
      <p:ext uri="{BB962C8B-B14F-4D97-AF65-F5344CB8AC3E}">
        <p14:creationId xmlns:p14="http://schemas.microsoft.com/office/powerpoint/2010/main" val="26985998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tângulo 20"/>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2"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pic>
        <p:nvPicPr>
          <p:cNvPr id="32" name="Picture 4" descr="http://www.azores.gov.pt/NR/rdonlyres/88A32A89-2561-4C22-A82F-530640C510A2/755875/Logo_P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6625"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http://www.azores.gov.pt/NR/rdonlyres/A1197A03-23BB-40F6-AA68-6C3FEC711B55/335484/LogotipoGovernodosAores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64789"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m 1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4204"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 name="Imagem 16"/>
          <p:cNvPicPr>
            <a:picLocks noChangeAspect="1"/>
          </p:cNvPicPr>
          <p:nvPr/>
        </p:nvPicPr>
        <p:blipFill>
          <a:blip r:embed="rId8" cstate="print">
            <a:extLst>
              <a:ext uri="{28A0092B-C50C-407E-A947-70E740481C1C}">
                <a14:useLocalDpi xmlns:a14="http://schemas.microsoft.com/office/drawing/2010/main" val="0"/>
              </a:ext>
            </a:extLst>
          </a:blip>
          <a:srcRect l="20705" t="3252" r="21651" b="10634"/>
          <a:stretch>
            <a:fillRect/>
          </a:stretch>
        </p:blipFill>
        <p:spPr bwMode="auto">
          <a:xfrm>
            <a:off x="7942175"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magem 1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63726" y="6251693"/>
            <a:ext cx="560193" cy="56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Imagem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20" name="CaixaDeTexto 19"/>
          <p:cNvSpPr txBox="1"/>
          <p:nvPr/>
        </p:nvSpPr>
        <p:spPr>
          <a:xfrm>
            <a:off x="197891" y="2051077"/>
            <a:ext cx="8784975" cy="4278094"/>
          </a:xfrm>
          <a:prstGeom prst="rect">
            <a:avLst/>
          </a:prstGeom>
          <a:noFill/>
        </p:spPr>
        <p:txBody>
          <a:bodyPr wrap="square" rtlCol="0">
            <a:spAutoFit/>
          </a:bodyPr>
          <a:lstStyle/>
          <a:p>
            <a:pPr algn="just"/>
            <a:endParaRPr lang="pt-PT" altLang="pt-PT" sz="1600" dirty="0">
              <a:latin typeface="Century Gothic" panose="020B0502020202020204" pitchFamily="34" charset="0"/>
              <a:ea typeface="Tahoma" panose="020B0604030504040204" pitchFamily="34" charset="0"/>
              <a:cs typeface="DIN Condensed Bold"/>
            </a:endParaRPr>
          </a:p>
          <a:p>
            <a:pPr marL="285750" indent="-285750" algn="just">
              <a:buFont typeface="Arial" panose="020B0604020202020204" pitchFamily="34" charset="0"/>
              <a:buChar char="•"/>
            </a:pPr>
            <a:r>
              <a:rPr lang="pt-BR" altLang="pt-PT" sz="1600" dirty="0">
                <a:latin typeface="Century Gothic" panose="020B0502020202020204" pitchFamily="34" charset="0"/>
                <a:ea typeface="Tahoma" panose="020B0604030504040204" pitchFamily="34" charset="0"/>
                <a:cs typeface="DIN Condensed Bold"/>
              </a:rPr>
              <a:t>Primeira análise das espécies-alvo do projecto e relatório do Jardim Botânico do Faial (JBF) que contém</a:t>
            </a:r>
            <a:r>
              <a:rPr lang="pt-PT" altLang="pt-PT" sz="1600" dirty="0" smtClean="0">
                <a:latin typeface="Century Gothic" panose="020B0502020202020204" pitchFamily="34" charset="0"/>
                <a:ea typeface="Tahoma" panose="020B0604030504040204" pitchFamily="34" charset="0"/>
                <a:cs typeface="DIN Condensed Bold"/>
              </a:rPr>
              <a:t>:</a:t>
            </a:r>
            <a:endParaRPr lang="pt-PT" altLang="pt-PT" sz="1600" dirty="0">
              <a:latin typeface="Century Gothic" panose="020B0502020202020204" pitchFamily="34" charset="0"/>
              <a:ea typeface="Tahoma" panose="020B0604030504040204" pitchFamily="34" charset="0"/>
              <a:cs typeface="DIN Condensed Bold"/>
            </a:endParaRPr>
          </a:p>
          <a:p>
            <a:pPr marL="742950" lvl="1" indent="-285750" algn="just">
              <a:buFont typeface="Arial" panose="020B0604020202020204" pitchFamily="34" charset="0"/>
              <a:buChar char="•"/>
            </a:pPr>
            <a:r>
              <a:rPr lang="pt-PT" altLang="pt-PT" sz="1600" dirty="0" smtClean="0">
                <a:latin typeface="Century Gothic" panose="020B0502020202020204" pitchFamily="34" charset="0"/>
                <a:ea typeface="Tahoma" panose="020B0604030504040204" pitchFamily="34" charset="0"/>
                <a:cs typeface="DIN Condensed Bold"/>
              </a:rPr>
              <a:t>Habitat preferencial (Diretiva Habitats)</a:t>
            </a:r>
            <a:endParaRPr lang="pt-PT" altLang="pt-PT" sz="1600" dirty="0">
              <a:latin typeface="Century Gothic" panose="020B0502020202020204" pitchFamily="34" charset="0"/>
              <a:ea typeface="Tahoma" panose="020B0604030504040204" pitchFamily="34" charset="0"/>
              <a:cs typeface="DIN Condensed Bold"/>
            </a:endParaRPr>
          </a:p>
          <a:p>
            <a:pPr marL="742950" lvl="1" indent="-285750" algn="just">
              <a:buFont typeface="Arial" panose="020B0604020202020204" pitchFamily="34" charset="0"/>
              <a:buChar char="•"/>
            </a:pPr>
            <a:r>
              <a:rPr lang="pt-PT" altLang="pt-PT" sz="1600" dirty="0" smtClean="0">
                <a:latin typeface="Century Gothic" panose="020B0502020202020204" pitchFamily="34" charset="0"/>
                <a:ea typeface="Tahoma" panose="020B0604030504040204" pitchFamily="34" charset="0"/>
                <a:cs typeface="DIN Condensed Bold"/>
              </a:rPr>
              <a:t>Protocolos de propagação disponíveis;</a:t>
            </a:r>
            <a:endParaRPr lang="pt-PT" altLang="pt-PT" sz="1600" dirty="0">
              <a:latin typeface="Century Gothic" panose="020B0502020202020204" pitchFamily="34" charset="0"/>
              <a:ea typeface="Tahoma" panose="020B0604030504040204" pitchFamily="34" charset="0"/>
              <a:cs typeface="DIN Condensed Bold"/>
            </a:endParaRPr>
          </a:p>
          <a:p>
            <a:pPr marL="742950" lvl="1" indent="-285750" algn="just">
              <a:buFont typeface="Arial" panose="020B0604020202020204" pitchFamily="34" charset="0"/>
              <a:buChar char="•"/>
            </a:pPr>
            <a:r>
              <a:rPr lang="pt-PT" altLang="pt-PT" sz="1600" dirty="0" smtClean="0">
                <a:latin typeface="Century Gothic" panose="020B0502020202020204" pitchFamily="34" charset="0"/>
                <a:ea typeface="Tahoma" panose="020B0604030504040204" pitchFamily="34" charset="0"/>
                <a:cs typeface="DIN Condensed Bold"/>
              </a:rPr>
              <a:t>Sementes no Banco de Sementes do JBF;</a:t>
            </a:r>
            <a:endParaRPr lang="pt-PT" altLang="pt-PT" sz="1600" dirty="0">
              <a:latin typeface="Century Gothic" panose="020B0502020202020204" pitchFamily="34" charset="0"/>
              <a:ea typeface="Tahoma" panose="020B0604030504040204" pitchFamily="34" charset="0"/>
              <a:cs typeface="DIN Condensed Bold"/>
            </a:endParaRPr>
          </a:p>
          <a:p>
            <a:pPr marL="742950" lvl="1" indent="-285750" algn="just">
              <a:buFont typeface="Arial" panose="020B0604020202020204" pitchFamily="34" charset="0"/>
              <a:buChar char="•"/>
            </a:pPr>
            <a:r>
              <a:rPr lang="pt-PT" altLang="pt-PT" sz="1600" dirty="0" smtClean="0">
                <a:latin typeface="Century Gothic" panose="020B0502020202020204" pitchFamily="34" charset="0"/>
                <a:ea typeface="Tahoma" panose="020B0604030504040204" pitchFamily="34" charset="0"/>
                <a:cs typeface="DIN Condensed Bold"/>
              </a:rPr>
              <a:t>Origem das sementes;</a:t>
            </a:r>
            <a:endParaRPr lang="pt-PT" altLang="pt-PT" sz="1600" dirty="0">
              <a:latin typeface="Century Gothic" panose="020B0502020202020204" pitchFamily="34" charset="0"/>
              <a:ea typeface="Tahoma" panose="020B0604030504040204" pitchFamily="34" charset="0"/>
              <a:cs typeface="DIN Condensed Bold"/>
            </a:endParaRPr>
          </a:p>
          <a:p>
            <a:pPr marL="742950" lvl="1" indent="-285750" algn="just">
              <a:buFont typeface="Arial" panose="020B0604020202020204" pitchFamily="34" charset="0"/>
              <a:buChar char="•"/>
            </a:pPr>
            <a:r>
              <a:rPr lang="pt-PT" altLang="pt-PT" sz="1600" dirty="0" smtClean="0">
                <a:latin typeface="Century Gothic" panose="020B0502020202020204" pitchFamily="34" charset="0"/>
                <a:ea typeface="Tahoma" panose="020B0604030504040204" pitchFamily="34" charset="0"/>
                <a:cs typeface="DIN Condensed Bold"/>
              </a:rPr>
              <a:t>Plantas no JBF</a:t>
            </a:r>
            <a:r>
              <a:rPr lang="pt-PT" altLang="pt-PT" sz="1600" dirty="0">
                <a:latin typeface="Century Gothic" panose="020B0502020202020204" pitchFamily="34" charset="0"/>
                <a:ea typeface="Tahoma" panose="020B0604030504040204" pitchFamily="34" charset="0"/>
                <a:cs typeface="DIN Condensed Bold"/>
              </a:rPr>
              <a:t>;</a:t>
            </a:r>
          </a:p>
          <a:p>
            <a:pPr marL="742950" lvl="1" indent="-285750" algn="just">
              <a:buFont typeface="Arial" panose="020B0604020202020204" pitchFamily="34" charset="0"/>
              <a:buChar char="•"/>
            </a:pPr>
            <a:r>
              <a:rPr lang="pt-PT" altLang="pt-PT" sz="1600" dirty="0" smtClean="0">
                <a:latin typeface="Century Gothic" panose="020B0502020202020204" pitchFamily="34" charset="0"/>
                <a:ea typeface="Tahoma" panose="020B0604030504040204" pitchFamily="34" charset="0"/>
                <a:cs typeface="DIN Condensed Bold"/>
              </a:rPr>
              <a:t>Reforço de populações naturais ou reintroduções já ensaiadas;</a:t>
            </a:r>
            <a:endParaRPr lang="en-US" altLang="pt-PT" sz="1600" dirty="0">
              <a:latin typeface="Century Gothic" panose="020B0502020202020204" pitchFamily="34" charset="0"/>
              <a:ea typeface="Tahoma" panose="020B0604030504040204" pitchFamily="34" charset="0"/>
              <a:cs typeface="DIN Condensed Bold"/>
            </a:endParaRPr>
          </a:p>
          <a:p>
            <a:pPr algn="just">
              <a:defRPr/>
            </a:pPr>
            <a:endParaRPr lang="pt-PT" sz="1600" dirty="0" smtClean="0">
              <a:latin typeface="Century Gothic" panose="020B0502020202020204" pitchFamily="34" charset="0"/>
              <a:ea typeface="Tahoma" panose="020B0604030504040204" pitchFamily="34" charset="0"/>
              <a:cs typeface="DIN Condensed Bold"/>
            </a:endParaRPr>
          </a:p>
          <a:p>
            <a:pPr algn="just">
              <a:defRPr/>
            </a:pPr>
            <a:endParaRPr lang="pt-PT" sz="1600" dirty="0">
              <a:latin typeface="Century Gothic" panose="020B0502020202020204" pitchFamily="34" charset="0"/>
              <a:ea typeface="Tahoma" panose="020B0604030504040204" pitchFamily="34" charset="0"/>
              <a:cs typeface="DIN Condensed Bold"/>
            </a:endParaRPr>
          </a:p>
          <a:p>
            <a:pPr lvl="0" algn="just">
              <a:buSzPts val="1600"/>
            </a:pPr>
            <a:r>
              <a:rPr lang="pt-PT" altLang="pt-PT" sz="1600" b="1" u="sng" dirty="0" smtClean="0">
                <a:solidFill>
                  <a:srgbClr val="195457"/>
                </a:solidFill>
                <a:latin typeface="Century Gothic" panose="020B0502020202020204" pitchFamily="34" charset="0"/>
                <a:ea typeface="Tahoma" panose="020B0604030504040204" pitchFamily="34" charset="0"/>
                <a:cs typeface="DIN Condensed Bold"/>
              </a:rPr>
              <a:t>Perspetivas:</a:t>
            </a:r>
            <a:endParaRPr lang="pt-PT" altLang="pt-PT" sz="1600" b="1" u="sng" dirty="0">
              <a:solidFill>
                <a:srgbClr val="195457"/>
              </a:solidFill>
              <a:latin typeface="Century Gothic" panose="020B0502020202020204" pitchFamily="34" charset="0"/>
              <a:ea typeface="Tahoma" panose="020B0604030504040204" pitchFamily="34" charset="0"/>
              <a:cs typeface="DIN Condensed Bold"/>
            </a:endParaRPr>
          </a:p>
          <a:p>
            <a:pPr lvl="0" algn="just">
              <a:buSzPts val="1600"/>
            </a:pPr>
            <a:endParaRPr lang="en-US" sz="1600" dirty="0" smtClean="0">
              <a:latin typeface="Century Gothic" panose="020B0502020202020204" pitchFamily="34" charset="0"/>
              <a:ea typeface="Tahoma" panose="020B0604030504040204" pitchFamily="34" charset="0"/>
              <a:cs typeface="DIN Condensed Bold"/>
            </a:endParaRPr>
          </a:p>
          <a:p>
            <a:pPr marL="285750" lvl="0" indent="-285750" algn="just">
              <a:buFont typeface="Arial"/>
              <a:buChar char="•"/>
              <a:defRPr/>
            </a:pPr>
            <a:r>
              <a:rPr lang="en-US" sz="1600" dirty="0" err="1" smtClean="0">
                <a:latin typeface="Century Gothic" panose="020B0502020202020204" pitchFamily="34" charset="0"/>
                <a:ea typeface="Tahoma" panose="020B0604030504040204" pitchFamily="34" charset="0"/>
                <a:cs typeface="DIN Condensed Bold"/>
              </a:rPr>
              <a:t>Melhoria</a:t>
            </a:r>
            <a:r>
              <a:rPr lang="en-US" sz="1600" dirty="0" smtClean="0">
                <a:latin typeface="Century Gothic" panose="020B0502020202020204" pitchFamily="34" charset="0"/>
                <a:ea typeface="Tahoma" panose="020B0604030504040204" pitchFamily="34" charset="0"/>
                <a:cs typeface="DIN Condensed Bold"/>
              </a:rPr>
              <a:t> dos </a:t>
            </a:r>
            <a:r>
              <a:rPr lang="en-US" sz="1600" dirty="0" err="1" smtClean="0">
                <a:latin typeface="Century Gothic" panose="020B0502020202020204" pitchFamily="34" charset="0"/>
                <a:ea typeface="Tahoma" panose="020B0604030504040204" pitchFamily="34" charset="0"/>
                <a:cs typeface="DIN Condensed Bold"/>
              </a:rPr>
              <a:t>Protocolos</a:t>
            </a:r>
            <a:r>
              <a:rPr lang="en-US" sz="1600" dirty="0" smtClean="0">
                <a:latin typeface="Century Gothic" panose="020B0502020202020204" pitchFamily="34" charset="0"/>
                <a:ea typeface="Tahoma" panose="020B0604030504040204" pitchFamily="34" charset="0"/>
                <a:cs typeface="DIN Condensed Bold"/>
              </a:rPr>
              <a:t> de </a:t>
            </a:r>
            <a:r>
              <a:rPr lang="en-US" sz="1600" dirty="0" err="1" smtClean="0">
                <a:latin typeface="Century Gothic" panose="020B0502020202020204" pitchFamily="34" charset="0"/>
                <a:ea typeface="Tahoma" panose="020B0604030504040204" pitchFamily="34" charset="0"/>
                <a:cs typeface="DIN Condensed Bold"/>
              </a:rPr>
              <a:t>Propagação</a:t>
            </a:r>
            <a:r>
              <a:rPr lang="en-US" sz="1600" dirty="0" smtClean="0">
                <a:latin typeface="Century Gothic" panose="020B0502020202020204" pitchFamily="34" charset="0"/>
                <a:ea typeface="Tahoma" panose="020B0604030504040204" pitchFamily="34" charset="0"/>
                <a:cs typeface="DIN Condensed Bold"/>
              </a:rPr>
              <a:t>;</a:t>
            </a:r>
            <a:endParaRPr lang="en-US" sz="1600" dirty="0">
              <a:latin typeface="Century Gothic" panose="020B0502020202020204" pitchFamily="34" charset="0"/>
              <a:ea typeface="Tahoma" panose="020B0604030504040204" pitchFamily="34" charset="0"/>
              <a:cs typeface="DIN Condensed Bold"/>
            </a:endParaRPr>
          </a:p>
          <a:p>
            <a:pPr marL="285750" lvl="0" indent="-285750" algn="just">
              <a:buFont typeface="Arial"/>
              <a:buChar char="•"/>
              <a:defRPr/>
            </a:pPr>
            <a:r>
              <a:rPr lang="pt-PT" sz="1600" dirty="0" smtClean="0">
                <a:latin typeface="Century Gothic" panose="020B0502020202020204" pitchFamily="34" charset="0"/>
                <a:ea typeface="Tahoma" panose="020B0604030504040204" pitchFamily="34" charset="0"/>
                <a:cs typeface="DIN Condensed Bold"/>
              </a:rPr>
              <a:t>Início da produção de plantas no JBF;</a:t>
            </a:r>
            <a:endParaRPr lang="en-US" sz="1600" dirty="0">
              <a:latin typeface="Century Gothic" panose="020B0502020202020204" pitchFamily="34" charset="0"/>
              <a:ea typeface="Tahoma" panose="020B0604030504040204" pitchFamily="34" charset="0"/>
              <a:cs typeface="DIN Condensed Bold"/>
            </a:endParaRPr>
          </a:p>
          <a:p>
            <a:pPr marL="285750" lvl="0" indent="-285750" algn="just">
              <a:buFont typeface="Arial"/>
              <a:buChar char="•"/>
              <a:defRPr/>
            </a:pPr>
            <a:endParaRPr lang="en-US" sz="1600" dirty="0">
              <a:latin typeface="Century Gothic" panose="020B0502020202020204" pitchFamily="34" charset="0"/>
              <a:ea typeface="Tahoma" panose="020B0604030504040204" pitchFamily="34" charset="0"/>
              <a:cs typeface="DIN Condensed Bold"/>
            </a:endParaRPr>
          </a:p>
          <a:p>
            <a:pPr marL="285750" lvl="0" indent="-285750" algn="just">
              <a:buFont typeface="Arial"/>
              <a:buChar char="•"/>
              <a:defRPr/>
            </a:pPr>
            <a:endParaRPr lang="pt-PT" sz="1600" dirty="0">
              <a:solidFill>
                <a:srgbClr val="246D6B"/>
              </a:solidFill>
              <a:latin typeface="DIN Condensed Bold"/>
            </a:endParaRPr>
          </a:p>
        </p:txBody>
      </p:sp>
      <p:pic>
        <p:nvPicPr>
          <p:cNvPr id="2" name="Imagem 1"/>
          <p:cNvPicPr>
            <a:picLocks noChangeAspect="1"/>
          </p:cNvPicPr>
          <p:nvPr/>
        </p:nvPicPr>
        <p:blipFill rotWithShape="1">
          <a:blip r:embed="rId11">
            <a:extLst>
              <a:ext uri="{28A0092B-C50C-407E-A947-70E740481C1C}">
                <a14:useLocalDpi xmlns:a14="http://schemas.microsoft.com/office/drawing/2010/main" val="0"/>
              </a:ext>
            </a:extLst>
          </a:blip>
          <a:srcRect l="1889" t="29971"/>
          <a:stretch/>
        </p:blipFill>
        <p:spPr>
          <a:xfrm>
            <a:off x="-15149" y="2006744"/>
            <a:ext cx="9138304" cy="3511823"/>
          </a:xfrm>
          <a:prstGeom prst="rect">
            <a:avLst/>
          </a:prstGeom>
        </p:spPr>
      </p:pic>
      <p:sp>
        <p:nvSpPr>
          <p:cNvPr id="19" name="Rectangle 62"/>
          <p:cNvSpPr>
            <a:spLocks noChangeArrowheads="1"/>
          </p:cNvSpPr>
          <p:nvPr/>
        </p:nvSpPr>
        <p:spPr bwMode="auto">
          <a:xfrm>
            <a:off x="179511" y="836712"/>
            <a:ext cx="8991205"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latin typeface="Century Gothic" panose="020B0502020202020204" pitchFamily="34" charset="0"/>
                <a:cs typeface="Calibri" panose="020F0502020204030204" pitchFamily="34" charset="0"/>
              </a:rPr>
              <a:t>A – </a:t>
            </a:r>
            <a:r>
              <a:rPr lang="fr-BE" altLang="en-US" sz="1800" b="1" dirty="0" err="1" smtClean="0">
                <a:latin typeface="Century Gothic" panose="020B0502020202020204" pitchFamily="34" charset="0"/>
                <a:cs typeface="Calibri" panose="020F0502020204030204" pitchFamily="34" charset="0"/>
              </a:rPr>
              <a:t>Ações</a:t>
            </a:r>
            <a:r>
              <a:rPr lang="fr-BE" altLang="en-US" sz="1800" b="1" dirty="0" smtClean="0">
                <a:latin typeface="Century Gothic" panose="020B0502020202020204" pitchFamily="34" charset="0"/>
                <a:cs typeface="Calibri" panose="020F0502020204030204" pitchFamily="34" charset="0"/>
              </a:rPr>
              <a:t> </a:t>
            </a:r>
            <a:r>
              <a:rPr lang="fr-BE" altLang="en-US" sz="1800" b="1" dirty="0" err="1" smtClean="0">
                <a:latin typeface="Century Gothic" panose="020B0502020202020204" pitchFamily="34" charset="0"/>
                <a:cs typeface="Calibri" panose="020F0502020204030204" pitchFamily="34" charset="0"/>
              </a:rPr>
              <a:t>preparatórias</a:t>
            </a:r>
            <a:r>
              <a:rPr lang="fr-BE" altLang="en-US" sz="1800" b="1" dirty="0" smtClean="0">
                <a:latin typeface="Century Gothic" panose="020B0502020202020204" pitchFamily="34" charset="0"/>
                <a:cs typeface="Calibri" panose="020F0502020204030204" pitchFamily="34" charset="0"/>
              </a:rPr>
              <a:t>:</a:t>
            </a:r>
            <a:endParaRPr lang="fr-BE" altLang="en-US" sz="1800" b="1" dirty="0">
              <a:latin typeface="Century Gothic" panose="020B0502020202020204" pitchFamily="34" charset="0"/>
              <a:cs typeface="Calibri" panose="020F0502020204030204" pitchFamily="34" charset="0"/>
            </a:endParaRPr>
          </a:p>
          <a:p>
            <a:r>
              <a:rPr lang="fr-BE" altLang="en-US" sz="1800" dirty="0">
                <a:latin typeface="Century Gothic" panose="020B0502020202020204" pitchFamily="34" charset="0"/>
                <a:cs typeface="Calibri" panose="020F0502020204030204" pitchFamily="34" charset="0"/>
              </a:rPr>
              <a:t>A1 </a:t>
            </a:r>
            <a:r>
              <a:rPr lang="fr-BE" altLang="en-US" sz="1800" dirty="0" smtClean="0">
                <a:latin typeface="Century Gothic" panose="020B0502020202020204" pitchFamily="34" charset="0"/>
                <a:cs typeface="Calibri" panose="020F0502020204030204" pitchFamily="34" charset="0"/>
              </a:rPr>
              <a:t>– </a:t>
            </a:r>
            <a:r>
              <a:rPr lang="pt-BR" altLang="en-US" sz="1800" dirty="0" smtClean="0">
                <a:latin typeface="Century Gothic" panose="020B0502020202020204" pitchFamily="34" charset="0"/>
                <a:cs typeface="Calibri" panose="020F0502020204030204" pitchFamily="34" charset="0"/>
              </a:rPr>
              <a:t>Planeamento </a:t>
            </a:r>
            <a:r>
              <a:rPr lang="pt-BR" altLang="en-US" sz="1800" dirty="0">
                <a:latin typeface="Century Gothic" panose="020B0502020202020204" pitchFamily="34" charset="0"/>
                <a:cs typeface="Calibri" panose="020F0502020204030204" pitchFamily="34" charset="0"/>
              </a:rPr>
              <a:t>operacional preparatório para </a:t>
            </a:r>
            <a:r>
              <a:rPr lang="pt-BR" altLang="en-US" sz="1800" dirty="0" smtClean="0">
                <a:latin typeface="Century Gothic" panose="020B0502020202020204" pitchFamily="34" charset="0"/>
                <a:cs typeface="Calibri" panose="020F0502020204030204" pitchFamily="34" charset="0"/>
              </a:rPr>
              <a:t>os trabalhos de conservação</a:t>
            </a:r>
          </a:p>
          <a:p>
            <a:pPr marL="285750" indent="-285750">
              <a:buFont typeface="Arial" panose="020B0604020202020204" pitchFamily="34" charset="0"/>
              <a:buChar char="•"/>
            </a:pPr>
            <a:r>
              <a:rPr lang="pt-PT" altLang="en-US" sz="1600" i="1" dirty="0" err="1" smtClean="0">
                <a:latin typeface="Century Gothic" panose="020B0502020202020204" pitchFamily="34" charset="0"/>
                <a:cs typeface="Calibri" panose="020F0502020204030204" pitchFamily="34" charset="0"/>
              </a:rPr>
              <a:t>Task</a:t>
            </a:r>
            <a:r>
              <a:rPr lang="pt-PT" altLang="en-US" sz="1600" i="1" dirty="0" smtClean="0">
                <a:latin typeface="Century Gothic" panose="020B0502020202020204" pitchFamily="34" charset="0"/>
                <a:cs typeface="Calibri" panose="020F0502020204030204" pitchFamily="34" charset="0"/>
              </a:rPr>
              <a:t> 1: Planeamento técnico e operacional:</a:t>
            </a:r>
            <a:endParaRPr lang="en-US" altLang="en-US" sz="1600" i="1" dirty="0" smtClean="0">
              <a:latin typeface="Century Gothic" panose="020B0502020202020204" pitchFamily="34" charset="0"/>
              <a:cs typeface="Calibri" panose="020F0502020204030204" pitchFamily="34" charset="0"/>
            </a:endParaRPr>
          </a:p>
          <a:p>
            <a:r>
              <a:rPr lang="fr-BE" altLang="en-US" sz="1600" b="1" dirty="0" smtClean="0">
                <a:latin typeface="Century Gothic" panose="020B0502020202020204" pitchFamily="34" charset="0"/>
                <a:cs typeface="Calibri" panose="020F0502020204030204" pitchFamily="34" charset="0"/>
              </a:rPr>
              <a:t> </a:t>
            </a:r>
            <a:endParaRPr lang="fr-BE" altLang="en-US" sz="1600" b="1" dirty="0">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33312762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ângulo 21"/>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pic>
        <p:nvPicPr>
          <p:cNvPr id="32" name="Picture 4" descr="http://www.azores.gov.pt/NR/rdonlyres/88A32A89-2561-4C22-A82F-530640C510A2/755875/Logo_P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6625"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http://www.azores.gov.pt/NR/rdonlyres/A1197A03-23BB-40F6-AA68-6C3FEC711B55/335484/LogotipoGovernodosAores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64789"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m 1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4204"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 name="Imagem 16"/>
          <p:cNvPicPr>
            <a:picLocks noChangeAspect="1"/>
          </p:cNvPicPr>
          <p:nvPr/>
        </p:nvPicPr>
        <p:blipFill>
          <a:blip r:embed="rId8" cstate="print">
            <a:extLst>
              <a:ext uri="{28A0092B-C50C-407E-A947-70E740481C1C}">
                <a14:useLocalDpi xmlns:a14="http://schemas.microsoft.com/office/drawing/2010/main" val="0"/>
              </a:ext>
            </a:extLst>
          </a:blip>
          <a:srcRect l="20705" t="3252" r="21651" b="10634"/>
          <a:stretch>
            <a:fillRect/>
          </a:stretch>
        </p:blipFill>
        <p:spPr bwMode="auto">
          <a:xfrm>
            <a:off x="7942175"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magem 1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63726" y="6251693"/>
            <a:ext cx="560193" cy="56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Imagem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pic>
        <p:nvPicPr>
          <p:cNvPr id="2" name="Imagem 1"/>
          <p:cNvPicPr>
            <a:picLocks noChangeAspect="1"/>
          </p:cNvPicPr>
          <p:nvPr/>
        </p:nvPicPr>
        <p:blipFill rotWithShape="1">
          <a:blip r:embed="rId11">
            <a:extLst>
              <a:ext uri="{28A0092B-C50C-407E-A947-70E740481C1C}">
                <a14:useLocalDpi xmlns:a14="http://schemas.microsoft.com/office/drawing/2010/main" val="0"/>
              </a:ext>
            </a:extLst>
          </a:blip>
          <a:srcRect t="41150" r="1963" b="2803"/>
          <a:stretch/>
        </p:blipFill>
        <p:spPr>
          <a:xfrm>
            <a:off x="1077689" y="3739144"/>
            <a:ext cx="7971843" cy="2433312"/>
          </a:xfrm>
          <a:prstGeom prst="rect">
            <a:avLst/>
          </a:prstGeom>
        </p:spPr>
      </p:pic>
      <p:sp>
        <p:nvSpPr>
          <p:cNvPr id="19" name="Rectangle 62"/>
          <p:cNvSpPr>
            <a:spLocks noChangeArrowheads="1"/>
          </p:cNvSpPr>
          <p:nvPr/>
        </p:nvSpPr>
        <p:spPr bwMode="auto">
          <a:xfrm>
            <a:off x="179511" y="836712"/>
            <a:ext cx="8991205"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latin typeface="Century Gothic" panose="020B0502020202020204" pitchFamily="34" charset="0"/>
                <a:cs typeface="Calibri" panose="020F0502020204030204" pitchFamily="34" charset="0"/>
              </a:rPr>
              <a:t>A – </a:t>
            </a:r>
            <a:r>
              <a:rPr lang="fr-BE" altLang="en-US" sz="1800" b="1" dirty="0" err="1" smtClean="0">
                <a:latin typeface="Century Gothic" panose="020B0502020202020204" pitchFamily="34" charset="0"/>
                <a:cs typeface="Calibri" panose="020F0502020204030204" pitchFamily="34" charset="0"/>
              </a:rPr>
              <a:t>Ações</a:t>
            </a:r>
            <a:r>
              <a:rPr lang="fr-BE" altLang="en-US" sz="1800" b="1" dirty="0" smtClean="0">
                <a:latin typeface="Century Gothic" panose="020B0502020202020204" pitchFamily="34" charset="0"/>
                <a:cs typeface="Calibri" panose="020F0502020204030204" pitchFamily="34" charset="0"/>
              </a:rPr>
              <a:t> </a:t>
            </a:r>
            <a:r>
              <a:rPr lang="fr-BE" altLang="en-US" sz="1800" b="1" dirty="0" err="1" smtClean="0">
                <a:latin typeface="Century Gothic" panose="020B0502020202020204" pitchFamily="34" charset="0"/>
                <a:cs typeface="Calibri" panose="020F0502020204030204" pitchFamily="34" charset="0"/>
              </a:rPr>
              <a:t>preparatórias</a:t>
            </a:r>
            <a:r>
              <a:rPr lang="fr-BE" altLang="en-US" sz="1800" b="1" dirty="0" smtClean="0">
                <a:latin typeface="Century Gothic" panose="020B0502020202020204" pitchFamily="34" charset="0"/>
                <a:cs typeface="Calibri" panose="020F0502020204030204" pitchFamily="34" charset="0"/>
              </a:rPr>
              <a:t>:</a:t>
            </a:r>
            <a:endParaRPr lang="fr-BE" altLang="en-US" sz="1800" b="1" dirty="0">
              <a:latin typeface="Century Gothic" panose="020B0502020202020204" pitchFamily="34" charset="0"/>
              <a:cs typeface="Calibri" panose="020F0502020204030204" pitchFamily="34" charset="0"/>
            </a:endParaRPr>
          </a:p>
          <a:p>
            <a:r>
              <a:rPr lang="fr-BE" altLang="en-US" sz="1800" dirty="0">
                <a:latin typeface="Century Gothic" panose="020B0502020202020204" pitchFamily="34" charset="0"/>
                <a:cs typeface="Calibri" panose="020F0502020204030204" pitchFamily="34" charset="0"/>
              </a:rPr>
              <a:t>A1 </a:t>
            </a:r>
            <a:r>
              <a:rPr lang="fr-BE" altLang="en-US" sz="1800" dirty="0" smtClean="0">
                <a:latin typeface="Century Gothic" panose="020B0502020202020204" pitchFamily="34" charset="0"/>
                <a:cs typeface="Calibri" panose="020F0502020204030204" pitchFamily="34" charset="0"/>
              </a:rPr>
              <a:t>– </a:t>
            </a:r>
            <a:r>
              <a:rPr lang="pt-BR" altLang="en-US" sz="1800" dirty="0" smtClean="0">
                <a:latin typeface="Century Gothic" panose="020B0502020202020204" pitchFamily="34" charset="0"/>
                <a:cs typeface="Calibri" panose="020F0502020204030204" pitchFamily="34" charset="0"/>
              </a:rPr>
              <a:t>Planeamento </a:t>
            </a:r>
            <a:r>
              <a:rPr lang="pt-BR" altLang="en-US" sz="1800" dirty="0">
                <a:latin typeface="Century Gothic" panose="020B0502020202020204" pitchFamily="34" charset="0"/>
                <a:cs typeface="Calibri" panose="020F0502020204030204" pitchFamily="34" charset="0"/>
              </a:rPr>
              <a:t>operacional preparatório para </a:t>
            </a:r>
            <a:r>
              <a:rPr lang="pt-BR" altLang="en-US" sz="1800" dirty="0" smtClean="0">
                <a:latin typeface="Century Gothic" panose="020B0502020202020204" pitchFamily="34" charset="0"/>
                <a:cs typeface="Calibri" panose="020F0502020204030204" pitchFamily="34" charset="0"/>
              </a:rPr>
              <a:t>os trabalhos de conservação</a:t>
            </a:r>
          </a:p>
          <a:p>
            <a:pPr marL="285750" indent="-285750">
              <a:buFont typeface="Arial" panose="020B0604020202020204" pitchFamily="34" charset="0"/>
              <a:buChar char="•"/>
            </a:pPr>
            <a:r>
              <a:rPr lang="pt-PT" altLang="en-US" sz="1600" i="1" dirty="0" err="1" smtClean="0">
                <a:latin typeface="Century Gothic" panose="020B0502020202020204" pitchFamily="34" charset="0"/>
                <a:cs typeface="Calibri" panose="020F0502020204030204" pitchFamily="34" charset="0"/>
              </a:rPr>
              <a:t>Task</a:t>
            </a:r>
            <a:r>
              <a:rPr lang="pt-PT" altLang="en-US" sz="1600" i="1" dirty="0" smtClean="0">
                <a:latin typeface="Century Gothic" panose="020B0502020202020204" pitchFamily="34" charset="0"/>
                <a:cs typeface="Calibri" panose="020F0502020204030204" pitchFamily="34" charset="0"/>
              </a:rPr>
              <a:t> 3: Envolvimento de </a:t>
            </a:r>
            <a:r>
              <a:rPr lang="pt-PT" altLang="en-US" sz="1600" i="1" dirty="0" err="1" smtClean="0">
                <a:latin typeface="Century Gothic" panose="020B0502020202020204" pitchFamily="34" charset="0"/>
                <a:cs typeface="Calibri" panose="020F0502020204030204" pitchFamily="34" charset="0"/>
              </a:rPr>
              <a:t>stakeholders</a:t>
            </a:r>
            <a:r>
              <a:rPr lang="pt-PT" altLang="en-US" sz="1600" i="1" dirty="0" smtClean="0">
                <a:latin typeface="Century Gothic" panose="020B0502020202020204" pitchFamily="34" charset="0"/>
                <a:cs typeface="Calibri" panose="020F0502020204030204" pitchFamily="34" charset="0"/>
              </a:rPr>
              <a:t>:</a:t>
            </a:r>
            <a:endParaRPr lang="en-US" altLang="en-US" sz="1600" i="1" dirty="0" smtClean="0">
              <a:latin typeface="Century Gothic" panose="020B0502020202020204" pitchFamily="34" charset="0"/>
              <a:cs typeface="Calibri" panose="020F0502020204030204" pitchFamily="34" charset="0"/>
            </a:endParaRPr>
          </a:p>
          <a:p>
            <a:r>
              <a:rPr lang="fr-BE" altLang="en-US" sz="1600" b="1" dirty="0" smtClean="0">
                <a:latin typeface="Century Gothic" panose="020B0502020202020204" pitchFamily="34" charset="0"/>
                <a:cs typeface="Calibri" panose="020F0502020204030204" pitchFamily="34" charset="0"/>
              </a:rPr>
              <a:t> </a:t>
            </a:r>
            <a:endParaRPr lang="fr-BE" altLang="en-US" sz="1600" b="1" dirty="0">
              <a:latin typeface="Century Gothic" panose="020B0502020202020204" pitchFamily="34" charset="0"/>
              <a:cs typeface="Calibri" panose="020F0502020204030204" pitchFamily="34" charset="0"/>
            </a:endParaRPr>
          </a:p>
        </p:txBody>
      </p:sp>
      <p:sp>
        <p:nvSpPr>
          <p:cNvPr id="21" name="CaixaDeTexto 20"/>
          <p:cNvSpPr txBox="1"/>
          <p:nvPr/>
        </p:nvSpPr>
        <p:spPr>
          <a:xfrm>
            <a:off x="128549" y="2169435"/>
            <a:ext cx="8799799" cy="1815882"/>
          </a:xfrm>
          <a:prstGeom prst="rect">
            <a:avLst/>
          </a:prstGeom>
          <a:noFill/>
        </p:spPr>
        <p:txBody>
          <a:bodyPr wrap="square" rtlCol="0">
            <a:spAutoFit/>
          </a:bodyPr>
          <a:lstStyle/>
          <a:p>
            <a:endParaRPr lang="pt-PT" altLang="pt-PT" sz="1600" b="1" u="sng" dirty="0">
              <a:latin typeface="Century Gothic" panose="020B0502020202020204" pitchFamily="34" charset="0"/>
              <a:ea typeface="Tahoma" panose="020B0604030504040204" pitchFamily="34" charset="0"/>
              <a:cs typeface="DIN Condensed Bold"/>
            </a:endParaRPr>
          </a:p>
          <a:p>
            <a:pPr marL="285750" lvl="0" indent="-285750">
              <a:buFont typeface="Arial" panose="020B0604020202020204" pitchFamily="34" charset="0"/>
              <a:buChar char="•"/>
            </a:pPr>
            <a:r>
              <a:rPr lang="pt-BR" sz="1600" dirty="0">
                <a:latin typeface="Century Gothic" panose="020B0502020202020204" pitchFamily="34" charset="0"/>
                <a:ea typeface="Tahoma" panose="020B0604030504040204" pitchFamily="34" charset="0"/>
                <a:cs typeface="DIN Condensed Bold"/>
              </a:rPr>
              <a:t>Para preparar a ação F4, está a ser feita uma identificação detalhada de todos os stakeholders por ilha</a:t>
            </a:r>
            <a:r>
              <a:rPr lang="pt-BR" sz="1600" dirty="0" smtClean="0">
                <a:latin typeface="Century Gothic" panose="020B0502020202020204" pitchFamily="34" charset="0"/>
                <a:ea typeface="Tahoma" panose="020B0604030504040204" pitchFamily="34" charset="0"/>
                <a:cs typeface="DIN Condensed Bold"/>
              </a:rPr>
              <a:t>.</a:t>
            </a:r>
          </a:p>
          <a:p>
            <a:pPr marL="285750" lvl="0" indent="-285750">
              <a:buFont typeface="Arial" panose="020B0604020202020204" pitchFamily="34" charset="0"/>
              <a:buChar char="•"/>
            </a:pPr>
            <a:endParaRPr lang="pt-BR" sz="1600" dirty="0">
              <a:latin typeface="Century Gothic" panose="020B0502020202020204" pitchFamily="34" charset="0"/>
              <a:ea typeface="Tahoma" panose="020B0604030504040204" pitchFamily="34" charset="0"/>
              <a:cs typeface="DIN Condensed Bold"/>
            </a:endParaRPr>
          </a:p>
          <a:p>
            <a:pPr marL="285750" lvl="0" indent="-285750">
              <a:buFont typeface="Arial" panose="020B0604020202020204" pitchFamily="34" charset="0"/>
              <a:buChar char="•"/>
            </a:pPr>
            <a:r>
              <a:rPr lang="pt-BR" sz="1600" dirty="0">
                <a:latin typeface="Century Gothic" panose="020B0502020202020204" pitchFamily="34" charset="0"/>
                <a:ea typeface="Tahoma" panose="020B0604030504040204" pitchFamily="34" charset="0"/>
                <a:cs typeface="DIN Condensed Bold"/>
              </a:rPr>
              <a:t>Base de dados em curso para as posteriores convocações das reuniões da ação </a:t>
            </a:r>
            <a:r>
              <a:rPr lang="pt-BR" sz="1600" dirty="0" smtClean="0">
                <a:latin typeface="Century Gothic" panose="020B0502020202020204" pitchFamily="34" charset="0"/>
                <a:ea typeface="Tahoma" panose="020B0604030504040204" pitchFamily="34" charset="0"/>
                <a:cs typeface="DIN Condensed Bold"/>
              </a:rPr>
              <a:t>F4.</a:t>
            </a:r>
            <a:r>
              <a:rPr lang="pt-BR" sz="1600" dirty="0">
                <a:latin typeface="Century Gothic" panose="020B0502020202020204" pitchFamily="34" charset="0"/>
                <a:ea typeface="Tahoma" panose="020B0604030504040204" pitchFamily="34" charset="0"/>
                <a:cs typeface="DIN Condensed Bold"/>
              </a:rPr>
              <a:t/>
            </a:r>
            <a:br>
              <a:rPr lang="pt-BR" sz="1600" dirty="0">
                <a:latin typeface="Century Gothic" panose="020B0502020202020204" pitchFamily="34" charset="0"/>
                <a:ea typeface="Tahoma" panose="020B0604030504040204" pitchFamily="34" charset="0"/>
                <a:cs typeface="DIN Condensed Bold"/>
              </a:rPr>
            </a:br>
            <a:endParaRPr lang="en-US" sz="1600" dirty="0">
              <a:latin typeface="Century Gothic" panose="020B0502020202020204" pitchFamily="34" charset="0"/>
              <a:ea typeface="Tahoma" panose="020B0604030504040204" pitchFamily="34" charset="0"/>
              <a:cs typeface="DIN Condensed Bold"/>
            </a:endParaRPr>
          </a:p>
        </p:txBody>
      </p:sp>
    </p:spTree>
    <p:extLst>
      <p:ext uri="{BB962C8B-B14F-4D97-AF65-F5344CB8AC3E}">
        <p14:creationId xmlns:p14="http://schemas.microsoft.com/office/powerpoint/2010/main" val="10876673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ângulo 18"/>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1"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pic>
        <p:nvPicPr>
          <p:cNvPr id="32" name="Picture 4" descr="http://www.azores.gov.pt/NR/rdonlyres/88A32A89-2561-4C22-A82F-530640C510A2/755875/Logo_P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6625"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http://www.azores.gov.pt/NR/rdonlyres/A1197A03-23BB-40F6-AA68-6C3FEC711B55/335484/LogotipoGovernodosAores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64789"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m 1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4204"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 name="Imagem 16"/>
          <p:cNvPicPr>
            <a:picLocks noChangeAspect="1"/>
          </p:cNvPicPr>
          <p:nvPr/>
        </p:nvPicPr>
        <p:blipFill>
          <a:blip r:embed="rId8" cstate="print">
            <a:extLst>
              <a:ext uri="{28A0092B-C50C-407E-A947-70E740481C1C}">
                <a14:useLocalDpi xmlns:a14="http://schemas.microsoft.com/office/drawing/2010/main" val="0"/>
              </a:ext>
            </a:extLst>
          </a:blip>
          <a:srcRect l="20705" t="3252" r="21651" b="10634"/>
          <a:stretch>
            <a:fillRect/>
          </a:stretch>
        </p:blipFill>
        <p:spPr bwMode="auto">
          <a:xfrm>
            <a:off x="7942175"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magem 1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63726" y="6251693"/>
            <a:ext cx="560193" cy="56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2"/>
          <p:cNvSpPr>
            <a:spLocks noChangeArrowheads="1"/>
          </p:cNvSpPr>
          <p:nvPr/>
        </p:nvSpPr>
        <p:spPr bwMode="auto">
          <a:xfrm>
            <a:off x="374438" y="836712"/>
            <a:ext cx="855366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latin typeface="Century Gothic" panose="020B0502020202020204" pitchFamily="34" charset="0"/>
                <a:cs typeface="Calibri" panose="020F0502020204030204" pitchFamily="34" charset="0"/>
              </a:rPr>
              <a:t>A – </a:t>
            </a:r>
            <a:r>
              <a:rPr lang="fr-BE" altLang="en-US" sz="1800" b="1" dirty="0" err="1" smtClean="0">
                <a:latin typeface="Century Gothic" panose="020B0502020202020204" pitchFamily="34" charset="0"/>
                <a:cs typeface="Calibri" panose="020F0502020204030204" pitchFamily="34" charset="0"/>
              </a:rPr>
              <a:t>Ações</a:t>
            </a:r>
            <a:r>
              <a:rPr lang="fr-BE" altLang="en-US" sz="1800" b="1" dirty="0" smtClean="0">
                <a:latin typeface="Century Gothic" panose="020B0502020202020204" pitchFamily="34" charset="0"/>
                <a:cs typeface="Calibri" panose="020F0502020204030204" pitchFamily="34" charset="0"/>
              </a:rPr>
              <a:t> </a:t>
            </a:r>
            <a:r>
              <a:rPr lang="fr-BE" altLang="en-US" sz="1800" b="1" dirty="0" err="1" smtClean="0">
                <a:latin typeface="Century Gothic" panose="020B0502020202020204" pitchFamily="34" charset="0"/>
                <a:cs typeface="Calibri" panose="020F0502020204030204" pitchFamily="34" charset="0"/>
              </a:rPr>
              <a:t>Preparatórias</a:t>
            </a:r>
            <a:r>
              <a:rPr lang="fr-BE" altLang="en-US" sz="1800" b="1" dirty="0" smtClean="0">
                <a:latin typeface="Century Gothic" panose="020B0502020202020204" pitchFamily="34" charset="0"/>
                <a:cs typeface="Calibri" panose="020F0502020204030204" pitchFamily="34" charset="0"/>
              </a:rPr>
              <a:t>:</a:t>
            </a:r>
            <a:endParaRPr lang="fr-BE" altLang="en-US" sz="1800" b="1" dirty="0">
              <a:latin typeface="Century Gothic" panose="020B0502020202020204" pitchFamily="34" charset="0"/>
              <a:cs typeface="Calibri" panose="020F0502020204030204" pitchFamily="34" charset="0"/>
            </a:endParaRPr>
          </a:p>
          <a:p>
            <a:r>
              <a:rPr lang="fr-BE" altLang="en-US" sz="1800" dirty="0">
                <a:latin typeface="Century Gothic" panose="020B0502020202020204" pitchFamily="34" charset="0"/>
                <a:cs typeface="Calibri" panose="020F0502020204030204" pitchFamily="34" charset="0"/>
              </a:rPr>
              <a:t>A2 – </a:t>
            </a:r>
            <a:r>
              <a:rPr lang="pt-BR" altLang="en-US" sz="1800" dirty="0">
                <a:latin typeface="Century Gothic" panose="020B0502020202020204" pitchFamily="34" charset="0"/>
                <a:cs typeface="Calibri" panose="020F0502020204030204" pitchFamily="34" charset="0"/>
              </a:rPr>
              <a:t>Criação de uma base de dados terrestre integrada em WebGIS, da Rede Natura 2000 dos Açores</a:t>
            </a:r>
            <a:endParaRPr lang="en-US" altLang="en-US" sz="1800" dirty="0">
              <a:latin typeface="Century Gothic" panose="020B0502020202020204" pitchFamily="34" charset="0"/>
              <a:cs typeface="Calibri" panose="020F0502020204030204" pitchFamily="34" charset="0"/>
            </a:endParaRPr>
          </a:p>
          <a:p>
            <a:r>
              <a:rPr lang="pt-PT" altLang="en-US" sz="1800" dirty="0">
                <a:latin typeface="Century Gothic" panose="020B0502020202020204" pitchFamily="34" charset="0"/>
                <a:cs typeface="Calibri" panose="020F0502020204030204" pitchFamily="34" charset="0"/>
              </a:rPr>
              <a:t>	</a:t>
            </a:r>
            <a:endParaRPr lang="fr-BE" altLang="en-US" sz="1800" dirty="0">
              <a:latin typeface="Century Gothic" panose="020B0502020202020204" pitchFamily="34" charset="0"/>
              <a:cs typeface="Calibri" panose="020F0502020204030204" pitchFamily="34" charset="0"/>
            </a:endParaRPr>
          </a:p>
          <a:p>
            <a:r>
              <a:rPr lang="fr-BE" altLang="en-US" sz="1600" b="1" dirty="0">
                <a:latin typeface="Century Gothic" panose="020B0502020202020204" pitchFamily="34" charset="0"/>
                <a:cs typeface="Calibri" panose="020F0502020204030204" pitchFamily="34" charset="0"/>
              </a:rPr>
              <a:t> </a:t>
            </a:r>
          </a:p>
        </p:txBody>
      </p:sp>
      <p:pic>
        <p:nvPicPr>
          <p:cNvPr id="27" name="Imagem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20" name="CaixaDeTexto 19"/>
          <p:cNvSpPr txBox="1"/>
          <p:nvPr/>
        </p:nvSpPr>
        <p:spPr>
          <a:xfrm>
            <a:off x="128300" y="1916832"/>
            <a:ext cx="8799799" cy="3416320"/>
          </a:xfrm>
          <a:prstGeom prst="rect">
            <a:avLst/>
          </a:prstGeom>
          <a:noFill/>
        </p:spPr>
        <p:txBody>
          <a:bodyPr wrap="square" rtlCol="0">
            <a:spAutoFit/>
          </a:bodyPr>
          <a:lstStyle/>
          <a:p>
            <a:endParaRPr lang="pt-PT" sz="1600" u="sng" dirty="0">
              <a:latin typeface="Century Gothic" panose="020B0502020202020204" pitchFamily="34" charset="0"/>
            </a:endParaRPr>
          </a:p>
          <a:p>
            <a:pPr marL="285750" indent="-285750">
              <a:buFont typeface="Arial" panose="020B0604020202020204" pitchFamily="34" charset="0"/>
              <a:buChar char="•"/>
            </a:pPr>
            <a:r>
              <a:rPr lang="pt-BR" sz="1600" dirty="0">
                <a:latin typeface="Century Gothic" panose="020B0502020202020204" pitchFamily="34" charset="0"/>
                <a:ea typeface="Tahoma" panose="020B0604030504040204" pitchFamily="34" charset="0"/>
                <a:cs typeface="DIN Condensed Bold"/>
              </a:rPr>
              <a:t>Aquisição de serviços para a “Elaboração da cartografia de campo atualizada da distribuição de habitats e espécies da RN2000 dos açores (componente terrestre), incluindo a caracterização do estado de conservação e ameaças” –Base de dados em WebSIG (terrestre</a:t>
            </a:r>
            <a:r>
              <a:rPr lang="pt-BR" sz="1600" dirty="0" smtClean="0">
                <a:latin typeface="Century Gothic" panose="020B0502020202020204" pitchFamily="34" charset="0"/>
                <a:ea typeface="Tahoma" panose="020B0604030504040204" pitchFamily="34" charset="0"/>
                <a:cs typeface="DIN Condensed Bold"/>
              </a:rPr>
              <a:t>);</a:t>
            </a:r>
          </a:p>
          <a:p>
            <a:pPr marL="285750" indent="-285750">
              <a:buFont typeface="Arial" panose="020B0604020202020204" pitchFamily="34" charset="0"/>
              <a:buChar char="•"/>
            </a:pPr>
            <a:endParaRPr lang="en-US" sz="1600" dirty="0">
              <a:latin typeface="Century Gothic" panose="020B0502020202020204" pitchFamily="34" charset="0"/>
              <a:ea typeface="Tahoma" panose="020B0604030504040204" pitchFamily="34" charset="0"/>
              <a:cs typeface="DIN Condensed Bold"/>
            </a:endParaRPr>
          </a:p>
          <a:p>
            <a:pPr marL="285750" indent="-285750" algn="just">
              <a:buFont typeface="Arial" panose="020B0604020202020204" pitchFamily="34" charset="0"/>
              <a:buChar char="•"/>
            </a:pPr>
            <a:r>
              <a:rPr lang="pt-BR" sz="1600" dirty="0">
                <a:latin typeface="Century Gothic" panose="020B0502020202020204" pitchFamily="34" charset="0"/>
                <a:ea typeface="Tahoma" panose="020B0604030504040204" pitchFamily="34" charset="0"/>
                <a:cs typeface="DIN Condensed Bold"/>
              </a:rPr>
              <a:t>A contratação de serviços externos para </a:t>
            </a:r>
            <a:r>
              <a:rPr lang="pt-BR" sz="1600" dirty="0" smtClean="0">
                <a:latin typeface="Century Gothic" panose="020B0502020202020204" pitchFamily="34" charset="0"/>
                <a:ea typeface="Tahoma" panose="020B0604030504040204" pitchFamily="34" charset="0"/>
                <a:cs typeface="DIN Condensed Bold"/>
              </a:rPr>
              <a:t>“design, hospedagem </a:t>
            </a:r>
            <a:r>
              <a:rPr lang="pt-BR" sz="1600" dirty="0">
                <a:latin typeface="Century Gothic" panose="020B0502020202020204" pitchFamily="34" charset="0"/>
                <a:ea typeface="Tahoma" panose="020B0604030504040204" pitchFamily="34" charset="0"/>
                <a:cs typeface="DIN Condensed Bold"/>
              </a:rPr>
              <a:t>e implantação / manutenção de </a:t>
            </a:r>
            <a:r>
              <a:rPr lang="pt-BR" sz="1600" dirty="0" smtClean="0">
                <a:latin typeface="Century Gothic" panose="020B0502020202020204" pitchFamily="34" charset="0"/>
                <a:ea typeface="Tahoma" panose="020B0604030504040204" pitchFamily="34" charset="0"/>
                <a:cs typeface="DIN Condensed Bold"/>
              </a:rPr>
              <a:t>uma base de </a:t>
            </a:r>
            <a:r>
              <a:rPr lang="pt-BR" sz="1600" dirty="0">
                <a:latin typeface="Century Gothic" panose="020B0502020202020204" pitchFamily="34" charset="0"/>
                <a:ea typeface="Tahoma" panose="020B0604030504040204" pitchFamily="34" charset="0"/>
                <a:cs typeface="DIN Condensed Bold"/>
              </a:rPr>
              <a:t>dados </a:t>
            </a:r>
            <a:r>
              <a:rPr lang="pt-BR" sz="1600" dirty="0" smtClean="0">
                <a:latin typeface="Century Gothic" panose="020B0502020202020204" pitchFamily="34" charset="0"/>
                <a:ea typeface="Tahoma" panose="020B0604030504040204" pitchFamily="34" charset="0"/>
                <a:cs typeface="DIN Condensed Bold"/>
              </a:rPr>
              <a:t>integrada de WebGIS com </a:t>
            </a:r>
            <a:r>
              <a:rPr lang="pt-BR" sz="1600" dirty="0">
                <a:latin typeface="Century Gothic" panose="020B0502020202020204" pitchFamily="34" charset="0"/>
                <a:ea typeface="Tahoma" panose="020B0604030504040204" pitchFamily="34" charset="0"/>
                <a:cs typeface="DIN Condensed Bold"/>
              </a:rPr>
              <a:t>acesso on-line para </a:t>
            </a:r>
            <a:r>
              <a:rPr lang="pt-BR" sz="1600" dirty="0" smtClean="0">
                <a:latin typeface="Century Gothic" panose="020B0502020202020204" pitchFamily="34" charset="0"/>
                <a:ea typeface="Tahoma" panose="020B0604030504040204" pitchFamily="34" charset="0"/>
                <a:cs typeface="DIN Condensed Bold"/>
              </a:rPr>
              <a:t>recolha </a:t>
            </a:r>
            <a:r>
              <a:rPr lang="pt-BR" sz="1600" dirty="0">
                <a:latin typeface="Century Gothic" panose="020B0502020202020204" pitchFamily="34" charset="0"/>
                <a:ea typeface="Tahoma" panose="020B0604030504040204" pitchFamily="34" charset="0"/>
                <a:cs typeface="DIN Condensed Bold"/>
              </a:rPr>
              <a:t>de dados de habitats e espécies terrestres</a:t>
            </a:r>
            <a:r>
              <a:rPr lang="en-US" sz="1600" dirty="0" smtClean="0">
                <a:latin typeface="Century Gothic" panose="020B0502020202020204" pitchFamily="34" charset="0"/>
                <a:ea typeface="Tahoma" panose="020B0604030504040204" pitchFamily="34" charset="0"/>
                <a:cs typeface="DIN Condensed Bold"/>
              </a:rPr>
              <a:t>– </a:t>
            </a:r>
            <a:r>
              <a:rPr lang="en-US" sz="1600" dirty="0" err="1" smtClean="0">
                <a:latin typeface="Century Gothic" panose="020B0502020202020204" pitchFamily="34" charset="0"/>
                <a:ea typeface="Tahoma" panose="020B0604030504040204" pitchFamily="34" charset="0"/>
                <a:cs typeface="DIN Condensed Bold"/>
              </a:rPr>
              <a:t>será</a:t>
            </a:r>
            <a:r>
              <a:rPr lang="en-US" sz="1600" dirty="0" smtClean="0">
                <a:latin typeface="Century Gothic" panose="020B0502020202020204" pitchFamily="34" charset="0"/>
                <a:ea typeface="Tahoma" panose="020B0604030504040204" pitchFamily="34" charset="0"/>
                <a:cs typeface="DIN Condensed Bold"/>
              </a:rPr>
              <a:t> </a:t>
            </a:r>
            <a:r>
              <a:rPr lang="en-US" sz="1600" dirty="0" err="1" smtClean="0">
                <a:latin typeface="Century Gothic" panose="020B0502020202020204" pitchFamily="34" charset="0"/>
                <a:ea typeface="Tahoma" panose="020B0604030504040204" pitchFamily="34" charset="0"/>
                <a:cs typeface="DIN Condensed Bold"/>
              </a:rPr>
              <a:t>adjudicado</a:t>
            </a:r>
            <a:r>
              <a:rPr lang="en-US" sz="1600" dirty="0" smtClean="0">
                <a:latin typeface="Century Gothic" panose="020B0502020202020204" pitchFamily="34" charset="0"/>
                <a:ea typeface="Tahoma" panose="020B0604030504040204" pitchFamily="34" charset="0"/>
                <a:cs typeface="DIN Condensed Bold"/>
              </a:rPr>
              <a:t> </a:t>
            </a:r>
            <a:r>
              <a:rPr lang="en-US" sz="1600" dirty="0" err="1" smtClean="0">
                <a:latin typeface="Century Gothic" panose="020B0502020202020204" pitchFamily="34" charset="0"/>
                <a:ea typeface="Tahoma" panose="020B0604030504040204" pitchFamily="34" charset="0"/>
                <a:cs typeface="DIN Condensed Bold"/>
              </a:rPr>
              <a:t>em</a:t>
            </a:r>
            <a:r>
              <a:rPr lang="en-US" sz="1600" dirty="0" smtClean="0">
                <a:latin typeface="Century Gothic" panose="020B0502020202020204" pitchFamily="34" charset="0"/>
                <a:ea typeface="Tahoma" panose="020B0604030504040204" pitchFamily="34" charset="0"/>
                <a:cs typeface="DIN Condensed Bold"/>
              </a:rPr>
              <a:t> </a:t>
            </a:r>
            <a:r>
              <a:rPr lang="en-US" sz="1600" dirty="0" err="1" smtClean="0">
                <a:latin typeface="Century Gothic" panose="020B0502020202020204" pitchFamily="34" charset="0"/>
                <a:ea typeface="Tahoma" panose="020B0604030504040204" pitchFamily="34" charset="0"/>
                <a:cs typeface="DIN Condensed Bold"/>
              </a:rPr>
              <a:t>simultâneo</a:t>
            </a:r>
            <a:r>
              <a:rPr lang="en-US" sz="1600" dirty="0" smtClean="0">
                <a:latin typeface="Century Gothic" panose="020B0502020202020204" pitchFamily="34" charset="0"/>
                <a:ea typeface="Tahoma" panose="020B0604030504040204" pitchFamily="34" charset="0"/>
                <a:cs typeface="DIN Condensed Bold"/>
              </a:rPr>
              <a:t> com o Projeto </a:t>
            </a:r>
            <a:r>
              <a:rPr lang="en-US" sz="1600" dirty="0" err="1" smtClean="0">
                <a:latin typeface="Century Gothic" panose="020B0502020202020204" pitchFamily="34" charset="0"/>
                <a:ea typeface="Tahoma" panose="020B0604030504040204" pitchFamily="34" charset="0"/>
                <a:cs typeface="DIN Condensed Bold"/>
              </a:rPr>
              <a:t>complementar</a:t>
            </a:r>
            <a:r>
              <a:rPr lang="en-US" sz="1600" dirty="0" smtClean="0">
                <a:latin typeface="Century Gothic" panose="020B0502020202020204" pitchFamily="34" charset="0"/>
                <a:ea typeface="Tahoma" panose="020B0604030504040204" pitchFamily="34" charset="0"/>
                <a:cs typeface="DIN Condensed Bold"/>
              </a:rPr>
              <a:t> do PO Açores2020: </a:t>
            </a:r>
            <a:r>
              <a:rPr lang="pt-BR" i="1" dirty="0"/>
              <a:t>Otimização da rede de serviços ao cidadão, com recurso ao desenvolvimento de plataformas aplicacionais WebSIG em Open Source, no âmbito da implementação da Agenda Digital e Tecnológica dos </a:t>
            </a:r>
            <a:r>
              <a:rPr lang="pt-BR" i="1" dirty="0" smtClean="0"/>
              <a:t>Açores.</a:t>
            </a:r>
            <a:endParaRPr lang="en-US" sz="1600" i="1" dirty="0">
              <a:latin typeface="Century Gothic" panose="020B0502020202020204" pitchFamily="34" charset="0"/>
              <a:ea typeface="Tahoma" panose="020B0604030504040204" pitchFamily="34" charset="0"/>
              <a:cs typeface="DIN Condensed Bold"/>
            </a:endParaRPr>
          </a:p>
        </p:txBody>
      </p:sp>
    </p:spTree>
    <p:extLst>
      <p:ext uri="{BB962C8B-B14F-4D97-AF65-F5344CB8AC3E}">
        <p14:creationId xmlns:p14="http://schemas.microsoft.com/office/powerpoint/2010/main" val="4371557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ângulo 18"/>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1"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pic>
        <p:nvPicPr>
          <p:cNvPr id="32" name="Picture 4" descr="http://www.azores.gov.pt/NR/rdonlyres/88A32A89-2561-4C22-A82F-530640C510A2/755875/Logo_P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6625"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http://www.azores.gov.pt/NR/rdonlyres/A1197A03-23BB-40F6-AA68-6C3FEC711B55/335484/LogotipoGovernodosAores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64789"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m 1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4204"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 name="Imagem 16"/>
          <p:cNvPicPr>
            <a:picLocks noChangeAspect="1"/>
          </p:cNvPicPr>
          <p:nvPr/>
        </p:nvPicPr>
        <p:blipFill>
          <a:blip r:embed="rId8" cstate="print">
            <a:extLst>
              <a:ext uri="{28A0092B-C50C-407E-A947-70E740481C1C}">
                <a14:useLocalDpi xmlns:a14="http://schemas.microsoft.com/office/drawing/2010/main" val="0"/>
              </a:ext>
            </a:extLst>
          </a:blip>
          <a:srcRect l="20705" t="3252" r="21651" b="10634"/>
          <a:stretch>
            <a:fillRect/>
          </a:stretch>
        </p:blipFill>
        <p:spPr bwMode="auto">
          <a:xfrm>
            <a:off x="7942175"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magem 1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63726" y="6251693"/>
            <a:ext cx="560193" cy="56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Imagem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20" name="CaixaDeTexto 19"/>
          <p:cNvSpPr txBox="1"/>
          <p:nvPr/>
        </p:nvSpPr>
        <p:spPr>
          <a:xfrm>
            <a:off x="171306" y="1803067"/>
            <a:ext cx="8799799" cy="2554545"/>
          </a:xfrm>
          <a:prstGeom prst="rect">
            <a:avLst/>
          </a:prstGeom>
          <a:noFill/>
        </p:spPr>
        <p:txBody>
          <a:bodyPr wrap="square" rtlCol="0">
            <a:spAutoFit/>
          </a:bodyPr>
          <a:lstStyle/>
          <a:p>
            <a:pPr lvl="0"/>
            <a:endParaRPr lang="en-US" sz="1600" dirty="0">
              <a:latin typeface="Century Gothic" panose="020B0502020202020204" pitchFamily="34" charset="0"/>
            </a:endParaRPr>
          </a:p>
          <a:p>
            <a:endParaRPr lang="pt-PT" sz="1600" u="sng" dirty="0">
              <a:latin typeface="Century Gothic" panose="020B0502020202020204" pitchFamily="34" charset="0"/>
            </a:endParaRPr>
          </a:p>
          <a:p>
            <a:pPr marL="285750" indent="-285750">
              <a:buFont typeface="Arial" panose="020B0604020202020204" pitchFamily="34" charset="0"/>
              <a:buChar char="•"/>
            </a:pPr>
            <a:r>
              <a:rPr lang="en-US" sz="1600" dirty="0" err="1" smtClean="0">
                <a:latin typeface="Century Gothic" panose="020B0502020202020204" pitchFamily="34" charset="0"/>
                <a:ea typeface="Tahoma" panose="020B0604030504040204" pitchFamily="34" charset="0"/>
                <a:cs typeface="DIN Condensed Bold"/>
              </a:rPr>
              <a:t>Início</a:t>
            </a:r>
            <a:r>
              <a:rPr lang="en-US" sz="1600" dirty="0" smtClean="0">
                <a:latin typeface="Century Gothic" panose="020B0502020202020204" pitchFamily="34" charset="0"/>
                <a:ea typeface="Tahoma" panose="020B0604030504040204" pitchFamily="34" charset="0"/>
                <a:cs typeface="DIN Condensed Bold"/>
              </a:rPr>
              <a:t> dos </a:t>
            </a:r>
            <a:r>
              <a:rPr lang="en-US" sz="1600" dirty="0" err="1" smtClean="0">
                <a:latin typeface="Century Gothic" panose="020B0502020202020204" pitchFamily="34" charset="0"/>
                <a:ea typeface="Tahoma" panose="020B0604030504040204" pitchFamily="34" charset="0"/>
                <a:cs typeface="DIN Condensed Bold"/>
              </a:rPr>
              <a:t>procedimentos</a:t>
            </a:r>
            <a:r>
              <a:rPr lang="en-US" sz="1600" dirty="0" smtClean="0">
                <a:latin typeface="Century Gothic" panose="020B0502020202020204" pitchFamily="34" charset="0"/>
                <a:ea typeface="Tahoma" panose="020B0604030504040204" pitchFamily="34" charset="0"/>
                <a:cs typeface="DIN Condensed Bold"/>
              </a:rPr>
              <a:t> </a:t>
            </a:r>
            <a:r>
              <a:rPr lang="pt-BR" sz="1600" dirty="0" smtClean="0">
                <a:latin typeface="Century Gothic" panose="020B0502020202020204" pitchFamily="34" charset="0"/>
                <a:ea typeface="Tahoma" panose="020B0604030504040204" pitchFamily="34" charset="0"/>
                <a:cs typeface="DIN Condensed Bold"/>
              </a:rPr>
              <a:t>para </a:t>
            </a:r>
            <a:r>
              <a:rPr lang="pt-BR" sz="1600" dirty="0">
                <a:latin typeface="Century Gothic" panose="020B0502020202020204" pitchFamily="34" charset="0"/>
                <a:ea typeface="Tahoma" panose="020B0604030504040204" pitchFamily="34" charset="0"/>
                <a:cs typeface="DIN Condensed Bold"/>
              </a:rPr>
              <a:t>aquisição </a:t>
            </a:r>
            <a:r>
              <a:rPr lang="pt-BR" sz="1600" dirty="0" smtClean="0">
                <a:latin typeface="Century Gothic" panose="020B0502020202020204" pitchFamily="34" charset="0"/>
                <a:ea typeface="Tahoma" panose="020B0604030504040204" pitchFamily="34" charset="0"/>
                <a:cs typeface="DIN Condensed Bold"/>
              </a:rPr>
              <a:t>da workstation;</a:t>
            </a:r>
          </a:p>
          <a:p>
            <a:endParaRPr lang="pt-BR" sz="1600" dirty="0" smtClean="0">
              <a:latin typeface="Century Gothic" panose="020B0502020202020204" pitchFamily="34" charset="0"/>
              <a:ea typeface="Tahoma" panose="020B0604030504040204" pitchFamily="34" charset="0"/>
              <a:cs typeface="DIN Condensed Bold"/>
            </a:endParaRPr>
          </a:p>
          <a:p>
            <a:endParaRPr lang="en-US" sz="1600" dirty="0" smtClean="0">
              <a:latin typeface="Century Gothic" panose="020B0502020202020204" pitchFamily="34" charset="0"/>
              <a:ea typeface="Tahoma" panose="020B0604030504040204" pitchFamily="34" charset="0"/>
              <a:cs typeface="DIN Condensed Bold"/>
            </a:endParaRPr>
          </a:p>
          <a:p>
            <a:pPr marL="285750" indent="-285750">
              <a:buFont typeface="Arial" panose="020B0604020202020204" pitchFamily="34" charset="0"/>
              <a:buChar char="•"/>
            </a:pPr>
            <a:r>
              <a:rPr lang="pt-BR" sz="1600" dirty="0">
                <a:latin typeface="Century Gothic" panose="020B0502020202020204" pitchFamily="34" charset="0"/>
                <a:ea typeface="Tahoma" panose="020B0604030504040204" pitchFamily="34" charset="0"/>
                <a:cs typeface="DIN Condensed Bold"/>
              </a:rPr>
              <a:t>Procedimento para </a:t>
            </a:r>
            <a:r>
              <a:rPr lang="pt-BR" sz="1600" dirty="0" smtClean="0">
                <a:latin typeface="Century Gothic" panose="020B0502020202020204" pitchFamily="34" charset="0"/>
                <a:ea typeface="Tahoma" panose="020B0604030504040204" pitchFamily="34" charset="0"/>
                <a:cs typeface="DIN Condensed Bold"/>
              </a:rPr>
              <a:t>desenvolvimento </a:t>
            </a:r>
            <a:r>
              <a:rPr lang="pt-BR" sz="1600" dirty="0">
                <a:latin typeface="Century Gothic" panose="020B0502020202020204" pitchFamily="34" charset="0"/>
                <a:ea typeface="Tahoma" panose="020B0604030504040204" pitchFamily="34" charset="0"/>
                <a:cs typeface="DIN Condensed Bold"/>
              </a:rPr>
              <a:t>de webGIS está </a:t>
            </a:r>
            <a:r>
              <a:rPr lang="pt-BR" sz="1600" dirty="0" smtClean="0">
                <a:latin typeface="Century Gothic" panose="020B0502020202020204" pitchFamily="34" charset="0"/>
                <a:ea typeface="Tahoma" panose="020B0604030504040204" pitchFamily="34" charset="0"/>
                <a:cs typeface="DIN Condensed Bold"/>
              </a:rPr>
              <a:t>a decorrrer através do </a:t>
            </a:r>
            <a:r>
              <a:rPr lang="pt-BR" sz="1600" dirty="0">
                <a:latin typeface="Century Gothic" panose="020B0502020202020204" pitchFamily="34" charset="0"/>
                <a:ea typeface="Tahoma" panose="020B0604030504040204" pitchFamily="34" charset="0"/>
                <a:cs typeface="DIN Condensed Bold"/>
              </a:rPr>
              <a:t>projeto complementar (MarSP); intenção de adicionar ao originalmente proposto no projeto através de contrato de assistência externa (</a:t>
            </a:r>
            <a:r>
              <a:rPr lang="pt-BR" sz="1600" dirty="0" smtClean="0">
                <a:latin typeface="Century Gothic" panose="020B0502020202020204" pitchFamily="34" charset="0"/>
                <a:ea typeface="Tahoma" panose="020B0604030504040204" pitchFamily="34" charset="0"/>
                <a:cs typeface="DIN Condensed Bold"/>
              </a:rPr>
              <a:t>apllicações </a:t>
            </a:r>
            <a:r>
              <a:rPr lang="pt-BR" sz="1600" dirty="0">
                <a:latin typeface="Century Gothic" panose="020B0502020202020204" pitchFamily="34" charset="0"/>
                <a:ea typeface="Tahoma" panose="020B0604030504040204" pitchFamily="34" charset="0"/>
                <a:cs typeface="DIN Condensed Bold"/>
              </a:rPr>
              <a:t>para </a:t>
            </a:r>
            <a:r>
              <a:rPr lang="pt-BR" sz="1600" dirty="0" smtClean="0">
                <a:latin typeface="Century Gothic" panose="020B0502020202020204" pitchFamily="34" charset="0"/>
                <a:ea typeface="Tahoma" panose="020B0604030504040204" pitchFamily="34" charset="0"/>
                <a:cs typeface="DIN Condensed Bold"/>
              </a:rPr>
              <a:t>monitoração </a:t>
            </a:r>
            <a:r>
              <a:rPr lang="pt-BR" sz="1600" dirty="0">
                <a:latin typeface="Century Gothic" panose="020B0502020202020204" pitchFamily="34" charset="0"/>
                <a:ea typeface="Tahoma" panose="020B0604030504040204" pitchFamily="34" charset="0"/>
                <a:cs typeface="DIN Condensed Bold"/>
              </a:rPr>
              <a:t>de usos específicos, registro de espécies e outras ocorrências, para promover a </a:t>
            </a:r>
            <a:r>
              <a:rPr lang="pt-BR" sz="1600" dirty="0" smtClean="0">
                <a:latin typeface="Century Gothic" panose="020B0502020202020204" pitchFamily="34" charset="0"/>
                <a:ea typeface="Tahoma" panose="020B0604030504040204" pitchFamily="34" charset="0"/>
                <a:cs typeface="DIN Condensed Bold"/>
              </a:rPr>
              <a:t>ciência cidadã)</a:t>
            </a:r>
            <a:endParaRPr lang="pt-PT" sz="1600" dirty="0" smtClean="0">
              <a:latin typeface="Century Gothic" panose="020B0502020202020204" pitchFamily="34" charset="0"/>
              <a:ea typeface="Tahoma" panose="020B0604030504040204" pitchFamily="34" charset="0"/>
              <a:cs typeface="DIN Condensed Bold"/>
            </a:endParaRPr>
          </a:p>
        </p:txBody>
      </p:sp>
      <p:sp>
        <p:nvSpPr>
          <p:cNvPr id="28" name="Rectangle 62"/>
          <p:cNvSpPr>
            <a:spLocks noChangeArrowheads="1"/>
          </p:cNvSpPr>
          <p:nvPr/>
        </p:nvSpPr>
        <p:spPr bwMode="auto">
          <a:xfrm>
            <a:off x="374438" y="836712"/>
            <a:ext cx="855366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latin typeface="Century Gothic" panose="020B0502020202020204" pitchFamily="34" charset="0"/>
                <a:cs typeface="Calibri" panose="020F0502020204030204" pitchFamily="34" charset="0"/>
              </a:rPr>
              <a:t>A – </a:t>
            </a:r>
            <a:r>
              <a:rPr lang="fr-BE" altLang="en-US" sz="1800" b="1" dirty="0" err="1" smtClean="0">
                <a:latin typeface="Century Gothic" panose="020B0502020202020204" pitchFamily="34" charset="0"/>
                <a:cs typeface="Calibri" panose="020F0502020204030204" pitchFamily="34" charset="0"/>
              </a:rPr>
              <a:t>Ações</a:t>
            </a:r>
            <a:r>
              <a:rPr lang="fr-BE" altLang="en-US" sz="1800" b="1" dirty="0" smtClean="0">
                <a:latin typeface="Century Gothic" panose="020B0502020202020204" pitchFamily="34" charset="0"/>
                <a:cs typeface="Calibri" panose="020F0502020204030204" pitchFamily="34" charset="0"/>
              </a:rPr>
              <a:t> </a:t>
            </a:r>
            <a:r>
              <a:rPr lang="fr-BE" altLang="en-US" sz="1800" b="1" dirty="0" err="1" smtClean="0">
                <a:latin typeface="Century Gothic" panose="020B0502020202020204" pitchFamily="34" charset="0"/>
                <a:cs typeface="Calibri" panose="020F0502020204030204" pitchFamily="34" charset="0"/>
              </a:rPr>
              <a:t>Preparatórias</a:t>
            </a:r>
            <a:r>
              <a:rPr lang="fr-BE" altLang="en-US" sz="1800" b="1" dirty="0" smtClean="0">
                <a:latin typeface="Century Gothic" panose="020B0502020202020204" pitchFamily="34" charset="0"/>
                <a:cs typeface="Calibri" panose="020F0502020204030204" pitchFamily="34" charset="0"/>
              </a:rPr>
              <a:t>:</a:t>
            </a:r>
            <a:endParaRPr lang="fr-BE" altLang="en-US" sz="1800" b="1" dirty="0">
              <a:latin typeface="Century Gothic" panose="020B0502020202020204" pitchFamily="34" charset="0"/>
              <a:cs typeface="Calibri" panose="020F0502020204030204" pitchFamily="34" charset="0"/>
            </a:endParaRPr>
          </a:p>
          <a:p>
            <a:r>
              <a:rPr lang="fr-BE" altLang="en-US" sz="1800" dirty="0" smtClean="0">
                <a:latin typeface="Century Gothic" panose="020B0502020202020204" pitchFamily="34" charset="0"/>
                <a:cs typeface="Calibri" panose="020F0502020204030204" pitchFamily="34" charset="0"/>
              </a:rPr>
              <a:t>A3 </a:t>
            </a:r>
            <a:r>
              <a:rPr lang="fr-BE" altLang="en-US" sz="1800" dirty="0">
                <a:latin typeface="Century Gothic" panose="020B0502020202020204" pitchFamily="34" charset="0"/>
                <a:cs typeface="Calibri" panose="020F0502020204030204" pitchFamily="34" charset="0"/>
              </a:rPr>
              <a:t>– </a:t>
            </a:r>
            <a:r>
              <a:rPr lang="pt-BR" altLang="en-US" sz="1800" dirty="0">
                <a:latin typeface="Century Gothic" panose="020B0502020202020204" pitchFamily="34" charset="0"/>
                <a:cs typeface="Calibri" panose="020F0502020204030204" pitchFamily="34" charset="0"/>
              </a:rPr>
              <a:t>Criação de uma base de dados </a:t>
            </a:r>
            <a:r>
              <a:rPr lang="pt-BR" altLang="en-US" sz="1800" dirty="0" smtClean="0">
                <a:latin typeface="Century Gothic" panose="020B0502020202020204" pitchFamily="34" charset="0"/>
                <a:cs typeface="Calibri" panose="020F0502020204030204" pitchFamily="34" charset="0"/>
              </a:rPr>
              <a:t>marinha </a:t>
            </a:r>
            <a:r>
              <a:rPr lang="pt-BR" altLang="en-US" sz="1800" dirty="0">
                <a:latin typeface="Century Gothic" panose="020B0502020202020204" pitchFamily="34" charset="0"/>
                <a:cs typeface="Calibri" panose="020F0502020204030204" pitchFamily="34" charset="0"/>
              </a:rPr>
              <a:t>integrada em WebGIS, da Rede Natura 2000 dos Açores</a:t>
            </a:r>
            <a:endParaRPr lang="en-US" altLang="en-US" sz="1800" dirty="0">
              <a:latin typeface="Century Gothic" panose="020B0502020202020204" pitchFamily="34" charset="0"/>
              <a:cs typeface="Calibri" panose="020F0502020204030204" pitchFamily="34" charset="0"/>
            </a:endParaRPr>
          </a:p>
          <a:p>
            <a:r>
              <a:rPr lang="pt-PT" altLang="en-US" sz="1800" dirty="0">
                <a:latin typeface="Century Gothic" panose="020B0502020202020204" pitchFamily="34" charset="0"/>
                <a:cs typeface="Calibri" panose="020F0502020204030204" pitchFamily="34" charset="0"/>
              </a:rPr>
              <a:t>	</a:t>
            </a:r>
            <a:endParaRPr lang="fr-BE" altLang="en-US" sz="1800" dirty="0">
              <a:latin typeface="Century Gothic" panose="020B0502020202020204" pitchFamily="34" charset="0"/>
              <a:cs typeface="Calibri" panose="020F0502020204030204" pitchFamily="34" charset="0"/>
            </a:endParaRPr>
          </a:p>
          <a:p>
            <a:r>
              <a:rPr lang="fr-BE" altLang="en-US" sz="1600" b="1" dirty="0">
                <a:latin typeface="Century Gothic" panose="020B0502020202020204" pitchFamily="34" charset="0"/>
                <a:cs typeface="Calibri" panose="020F0502020204030204" pitchFamily="34" charset="0"/>
              </a:rPr>
              <a:t> </a:t>
            </a:r>
          </a:p>
        </p:txBody>
      </p:sp>
    </p:spTree>
    <p:extLst>
      <p:ext uri="{BB962C8B-B14F-4D97-AF65-F5344CB8AC3E}">
        <p14:creationId xmlns:p14="http://schemas.microsoft.com/office/powerpoint/2010/main" val="18162223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ângulo 18"/>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pic>
        <p:nvPicPr>
          <p:cNvPr id="32" name="Picture 4" descr="http://www.azores.gov.pt/NR/rdonlyres/88A32A89-2561-4C22-A82F-530640C510A2/755875/Logo_P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6625"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http://www.azores.gov.pt/NR/rdonlyres/A1197A03-23BB-40F6-AA68-6C3FEC711B55/335484/LogotipoGovernodosAores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4789"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m 1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04204"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 name="Imagem 16"/>
          <p:cNvPicPr>
            <a:picLocks noChangeAspect="1"/>
          </p:cNvPicPr>
          <p:nvPr/>
        </p:nvPicPr>
        <p:blipFill>
          <a:blip r:embed="rId6" cstate="print">
            <a:extLst>
              <a:ext uri="{28A0092B-C50C-407E-A947-70E740481C1C}">
                <a14:useLocalDpi xmlns:a14="http://schemas.microsoft.com/office/drawing/2010/main" val="0"/>
              </a:ext>
            </a:extLst>
          </a:blip>
          <a:srcRect l="20705" t="3252" r="21651" b="10634"/>
          <a:stretch>
            <a:fillRect/>
          </a:stretch>
        </p:blipFill>
        <p:spPr bwMode="auto">
          <a:xfrm>
            <a:off x="7942175"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magem 1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63726" y="6251693"/>
            <a:ext cx="560193" cy="56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2"/>
          <p:cNvSpPr>
            <a:spLocks noChangeArrowheads="1"/>
          </p:cNvSpPr>
          <p:nvPr/>
        </p:nvSpPr>
        <p:spPr bwMode="auto">
          <a:xfrm>
            <a:off x="374438" y="836712"/>
            <a:ext cx="855366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latin typeface="Century Gothic" panose="020B0502020202020204" pitchFamily="34" charset="0"/>
                <a:cs typeface="Calibri" panose="020F0502020204030204" pitchFamily="34" charset="0"/>
              </a:rPr>
              <a:t>C – </a:t>
            </a:r>
            <a:r>
              <a:rPr lang="fr-BE" altLang="en-US" sz="1800" b="1" dirty="0" err="1" smtClean="0">
                <a:latin typeface="Century Gothic" panose="020B0502020202020204" pitchFamily="34" charset="0"/>
                <a:cs typeface="Calibri" panose="020F0502020204030204" pitchFamily="34" charset="0"/>
              </a:rPr>
              <a:t>Ações</a:t>
            </a:r>
            <a:r>
              <a:rPr lang="fr-BE" altLang="en-US" sz="1800" b="1" dirty="0" smtClean="0">
                <a:latin typeface="Century Gothic" panose="020B0502020202020204" pitchFamily="34" charset="0"/>
                <a:cs typeface="Calibri" panose="020F0502020204030204" pitchFamily="34" charset="0"/>
              </a:rPr>
              <a:t> de </a:t>
            </a:r>
            <a:r>
              <a:rPr lang="fr-BE" altLang="en-US" sz="1800" b="1" dirty="0" err="1" smtClean="0">
                <a:latin typeface="Century Gothic" panose="020B0502020202020204" pitchFamily="34" charset="0"/>
                <a:cs typeface="Calibri" panose="020F0502020204030204" pitchFamily="34" charset="0"/>
              </a:rPr>
              <a:t>Conservação</a:t>
            </a:r>
            <a:r>
              <a:rPr lang="fr-BE" altLang="en-US" sz="2000" b="1" dirty="0" smtClean="0">
                <a:latin typeface="Century Gothic" panose="020B0502020202020204" pitchFamily="34" charset="0"/>
                <a:cs typeface="Calibri" panose="020F0502020204030204" pitchFamily="34" charset="0"/>
              </a:rPr>
              <a:t>:</a:t>
            </a:r>
            <a:endParaRPr lang="fr-BE" altLang="en-US" sz="2000" b="1" dirty="0">
              <a:latin typeface="Century Gothic" panose="020B0502020202020204" pitchFamily="34" charset="0"/>
              <a:cs typeface="Calibri" panose="020F0502020204030204" pitchFamily="34" charset="0"/>
            </a:endParaRPr>
          </a:p>
          <a:p>
            <a:r>
              <a:rPr lang="fr-BE" altLang="en-US" sz="1800" dirty="0">
                <a:latin typeface="Century Gothic" panose="020B0502020202020204" pitchFamily="34" charset="0"/>
                <a:cs typeface="Calibri" panose="020F0502020204030204" pitchFamily="34" charset="0"/>
              </a:rPr>
              <a:t>C1 - </a:t>
            </a:r>
            <a:r>
              <a:rPr lang="pt-BR" altLang="en-US" sz="1800" dirty="0">
                <a:latin typeface="Century Gothic" panose="020B0502020202020204" pitchFamily="34" charset="0"/>
                <a:cs typeface="Calibri" panose="020F0502020204030204" pitchFamily="34" charset="0"/>
              </a:rPr>
              <a:t>Aquisição de </a:t>
            </a:r>
            <a:r>
              <a:rPr lang="pt-BR" altLang="en-US" sz="1800" dirty="0" smtClean="0">
                <a:latin typeface="Century Gothic" panose="020B0502020202020204" pitchFamily="34" charset="0"/>
                <a:cs typeface="Calibri" panose="020F0502020204030204" pitchFamily="34" charset="0"/>
              </a:rPr>
              <a:t>terrenos de </a:t>
            </a:r>
            <a:r>
              <a:rPr lang="pt-BR" altLang="en-US" sz="1800" dirty="0">
                <a:latin typeface="Century Gothic" panose="020B0502020202020204" pitchFamily="34" charset="0"/>
                <a:cs typeface="Calibri" panose="020F0502020204030204" pitchFamily="34" charset="0"/>
              </a:rPr>
              <a:t>propriedade privada para </a:t>
            </a:r>
            <a:r>
              <a:rPr lang="pt-BR" altLang="en-US" sz="1800" dirty="0" smtClean="0">
                <a:latin typeface="Century Gothic" panose="020B0502020202020204" pitchFamily="34" charset="0"/>
                <a:cs typeface="Calibri" panose="020F0502020204030204" pitchFamily="34" charset="0"/>
              </a:rPr>
              <a:t>restauro subsequente </a:t>
            </a:r>
            <a:r>
              <a:rPr lang="pt-BR" altLang="en-US" sz="1800" dirty="0">
                <a:latin typeface="Century Gothic" panose="020B0502020202020204" pitchFamily="34" charset="0"/>
                <a:cs typeface="Calibri" panose="020F0502020204030204" pitchFamily="34" charset="0"/>
              </a:rPr>
              <a:t>de habitats naturais e espécies protegidas</a:t>
            </a:r>
            <a:r>
              <a:rPr lang="fr-BE" altLang="en-US" sz="1600" b="1" dirty="0" smtClean="0">
                <a:latin typeface="Century Gothic" panose="020B0502020202020204" pitchFamily="34" charset="0"/>
                <a:cs typeface="Calibri" panose="020F0502020204030204" pitchFamily="34" charset="0"/>
              </a:rPr>
              <a:t> </a:t>
            </a:r>
            <a:endParaRPr lang="fr-BE" altLang="en-US" sz="1600" b="1" dirty="0">
              <a:latin typeface="Century Gothic" panose="020B0502020202020204" pitchFamily="34" charset="0"/>
              <a:cs typeface="Calibri" panose="020F0502020204030204" pitchFamily="34" charset="0"/>
            </a:endParaRPr>
          </a:p>
        </p:txBody>
      </p:sp>
      <p:pic>
        <p:nvPicPr>
          <p:cNvPr id="27" name="Imagem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20" name="CaixaDeTexto 19"/>
          <p:cNvSpPr txBox="1"/>
          <p:nvPr/>
        </p:nvSpPr>
        <p:spPr>
          <a:xfrm>
            <a:off x="128300" y="1268760"/>
            <a:ext cx="8799799" cy="4278094"/>
          </a:xfrm>
          <a:prstGeom prst="rect">
            <a:avLst/>
          </a:prstGeom>
          <a:noFill/>
        </p:spPr>
        <p:txBody>
          <a:bodyPr wrap="square" rtlCol="0">
            <a:spAutoFit/>
          </a:bodyPr>
          <a:lstStyle/>
          <a:p>
            <a:pPr marL="285750" lvl="0" indent="-285750">
              <a:buFont typeface="Arial" panose="020B0604020202020204" pitchFamily="34" charset="0"/>
              <a:buChar char="•"/>
            </a:pPr>
            <a:endParaRPr lang="en-US" sz="1600" dirty="0">
              <a:latin typeface="Century Gothic" panose="020B0502020202020204" pitchFamily="34" charset="0"/>
            </a:endParaRPr>
          </a:p>
          <a:p>
            <a:pPr marL="285750" indent="-285750">
              <a:buFont typeface="Arial" panose="020B0604020202020204" pitchFamily="34" charset="0"/>
              <a:buChar char="•"/>
            </a:pPr>
            <a:endParaRPr lang="pt-PT" sz="1600" dirty="0">
              <a:latin typeface="Century Gothic" panose="020B0502020202020204" pitchFamily="34" charset="0"/>
              <a:ea typeface="Tahoma" panose="020B0604030504040204" pitchFamily="34" charset="0"/>
              <a:cs typeface="DIN Condensed Bold"/>
            </a:endParaRPr>
          </a:p>
          <a:p>
            <a:endParaRPr lang="pt-PT" sz="1600" u="sng" dirty="0" smtClean="0">
              <a:latin typeface="Century Gothic" panose="020B0502020202020204" pitchFamily="34" charset="0"/>
            </a:endParaRPr>
          </a:p>
          <a:p>
            <a:endParaRPr lang="pt-PT" sz="1600" u="sng" dirty="0">
              <a:latin typeface="Century Gothic" panose="020B0502020202020204" pitchFamily="34" charset="0"/>
            </a:endParaRPr>
          </a:p>
          <a:p>
            <a:pPr marL="285750" indent="-285750">
              <a:buFont typeface="Arial" panose="020B0604020202020204" pitchFamily="34" charset="0"/>
              <a:buChar char="•"/>
            </a:pPr>
            <a:r>
              <a:rPr lang="en-US" sz="1600" dirty="0" err="1" smtClean="0">
                <a:latin typeface="Century Gothic" panose="020B0502020202020204" pitchFamily="34" charset="0"/>
                <a:ea typeface="Tahoma" panose="020B0604030504040204" pitchFamily="34" charset="0"/>
                <a:cs typeface="DIN Condensed Bold"/>
              </a:rPr>
              <a:t>Todos</a:t>
            </a:r>
            <a:r>
              <a:rPr lang="en-US" sz="1600" dirty="0" smtClean="0">
                <a:latin typeface="Century Gothic" panose="020B0502020202020204" pitchFamily="34" charset="0"/>
                <a:ea typeface="Tahoma" panose="020B0604030504040204" pitchFamily="34" charset="0"/>
                <a:cs typeface="DIN Condensed Bold"/>
              </a:rPr>
              <a:t> </a:t>
            </a:r>
            <a:r>
              <a:rPr lang="en-US" sz="1600" dirty="0" err="1" smtClean="0">
                <a:latin typeface="Century Gothic" panose="020B0502020202020204" pitchFamily="34" charset="0"/>
                <a:ea typeface="Tahoma" panose="020B0604030504040204" pitchFamily="34" charset="0"/>
                <a:cs typeface="DIN Condensed Bold"/>
              </a:rPr>
              <a:t>os</a:t>
            </a:r>
            <a:r>
              <a:rPr lang="en-US" sz="1600" dirty="0" smtClean="0">
                <a:latin typeface="Century Gothic" panose="020B0502020202020204" pitchFamily="34" charset="0"/>
                <a:ea typeface="Tahoma" panose="020B0604030504040204" pitchFamily="34" charset="0"/>
                <a:cs typeface="DIN Condensed Bold"/>
              </a:rPr>
              <a:t> </a:t>
            </a:r>
            <a:r>
              <a:rPr lang="en-US" sz="1600" dirty="0" err="1" smtClean="0">
                <a:latin typeface="Century Gothic" panose="020B0502020202020204" pitchFamily="34" charset="0"/>
                <a:ea typeface="Tahoma" panose="020B0604030504040204" pitchFamily="34" charset="0"/>
                <a:cs typeface="DIN Condensed Bold"/>
              </a:rPr>
              <a:t>proprietários</a:t>
            </a:r>
            <a:r>
              <a:rPr lang="en-US" sz="1600" dirty="0" smtClean="0">
                <a:latin typeface="Century Gothic" panose="020B0502020202020204" pitchFamily="34" charset="0"/>
                <a:ea typeface="Tahoma" panose="020B0604030504040204" pitchFamily="34" charset="0"/>
                <a:cs typeface="DIN Condensed Bold"/>
              </a:rPr>
              <a:t> </a:t>
            </a:r>
            <a:r>
              <a:rPr lang="en-US" sz="1600" dirty="0" err="1" smtClean="0">
                <a:latin typeface="Century Gothic" panose="020B0502020202020204" pitchFamily="34" charset="0"/>
                <a:ea typeface="Tahoma" panose="020B0604030504040204" pitchFamily="34" charset="0"/>
                <a:cs typeface="DIN Condensed Bold"/>
              </a:rPr>
              <a:t>contatados</a:t>
            </a:r>
            <a:r>
              <a:rPr lang="en-US" sz="1600" dirty="0" smtClean="0">
                <a:latin typeface="Century Gothic" panose="020B0502020202020204" pitchFamily="34" charset="0"/>
                <a:ea typeface="Tahoma" panose="020B0604030504040204" pitchFamily="34" charset="0"/>
                <a:cs typeface="DIN Condensed Bold"/>
              </a:rPr>
              <a:t> e </a:t>
            </a:r>
            <a:r>
              <a:rPr lang="en-US" sz="1600" dirty="0" err="1" smtClean="0">
                <a:latin typeface="Century Gothic" panose="020B0502020202020204" pitchFamily="34" charset="0"/>
                <a:ea typeface="Tahoma" panose="020B0604030504040204" pitchFamily="34" charset="0"/>
                <a:cs typeface="DIN Condensed Bold"/>
              </a:rPr>
              <a:t>entrega</a:t>
            </a:r>
            <a:r>
              <a:rPr lang="en-US" sz="1600" dirty="0" smtClean="0">
                <a:latin typeface="Century Gothic" panose="020B0502020202020204" pitchFamily="34" charset="0"/>
                <a:ea typeface="Tahoma" panose="020B0604030504040204" pitchFamily="34" charset="0"/>
                <a:cs typeface="DIN Condensed Bold"/>
              </a:rPr>
              <a:t> dos </a:t>
            </a:r>
            <a:r>
              <a:rPr lang="en-US" sz="1600" dirty="0" err="1" smtClean="0">
                <a:latin typeface="Century Gothic" panose="020B0502020202020204" pitchFamily="34" charset="0"/>
                <a:ea typeface="Tahoma" panose="020B0604030504040204" pitchFamily="34" charset="0"/>
                <a:cs typeface="DIN Condensed Bold"/>
              </a:rPr>
              <a:t>documentos</a:t>
            </a:r>
            <a:r>
              <a:rPr lang="en-US" sz="1600" dirty="0" smtClean="0">
                <a:latin typeface="Century Gothic" panose="020B0502020202020204" pitchFamily="34" charset="0"/>
                <a:ea typeface="Tahoma" panose="020B0604030504040204" pitchFamily="34" charset="0"/>
                <a:cs typeface="DIN Condensed Bold"/>
              </a:rPr>
              <a:t> para </a:t>
            </a:r>
            <a:r>
              <a:rPr lang="en-US" sz="1600" dirty="0" err="1" smtClean="0">
                <a:latin typeface="Century Gothic" panose="020B0502020202020204" pitchFamily="34" charset="0"/>
                <a:ea typeface="Tahoma" panose="020B0604030504040204" pitchFamily="34" charset="0"/>
                <a:cs typeface="DIN Condensed Bold"/>
              </a:rPr>
              <a:t>marcação</a:t>
            </a:r>
            <a:r>
              <a:rPr lang="en-US" sz="1600" dirty="0" smtClean="0">
                <a:latin typeface="Century Gothic" panose="020B0502020202020204" pitchFamily="34" charset="0"/>
                <a:ea typeface="Tahoma" panose="020B0604030504040204" pitchFamily="34" charset="0"/>
                <a:cs typeface="DIN Condensed Bold"/>
              </a:rPr>
              <a:t> da </a:t>
            </a:r>
            <a:r>
              <a:rPr lang="en-US" sz="1600" dirty="0" err="1" smtClean="0">
                <a:latin typeface="Century Gothic" panose="020B0502020202020204" pitchFamily="34" charset="0"/>
                <a:ea typeface="Tahoma" panose="020B0604030504040204" pitchFamily="34" charset="0"/>
                <a:cs typeface="DIN Condensed Bold"/>
              </a:rPr>
              <a:t>escritura</a:t>
            </a:r>
            <a:r>
              <a:rPr lang="en-US" sz="1600" dirty="0" smtClean="0">
                <a:latin typeface="Century Gothic" panose="020B0502020202020204" pitchFamily="34" charset="0"/>
                <a:ea typeface="Tahoma" panose="020B0604030504040204" pitchFamily="34" charset="0"/>
                <a:cs typeface="DIN Condensed Bold"/>
              </a:rPr>
              <a:t>:</a:t>
            </a:r>
          </a:p>
          <a:p>
            <a:pPr marL="742950" lvl="1" indent="-285750">
              <a:buFont typeface="Arial" panose="020B0604020202020204" pitchFamily="34" charset="0"/>
              <a:buChar char="•"/>
            </a:pPr>
            <a:r>
              <a:rPr lang="pt-PT" sz="1600" dirty="0" smtClean="0">
                <a:latin typeface="Century Gothic" panose="020B0502020202020204" pitchFamily="34" charset="0"/>
                <a:ea typeface="Tahoma" panose="020B0604030504040204" pitchFamily="34" charset="0"/>
                <a:cs typeface="DIN Condensed Bold"/>
              </a:rPr>
              <a:t>Primeira escritura na primeira semana de julho.</a:t>
            </a:r>
            <a:endParaRPr lang="en-US" sz="1600" dirty="0">
              <a:latin typeface="Century Gothic" panose="020B0502020202020204" pitchFamily="34" charset="0"/>
              <a:ea typeface="Tahoma" panose="020B0604030504040204" pitchFamily="34" charset="0"/>
              <a:cs typeface="DIN Condensed Bold"/>
            </a:endParaRPr>
          </a:p>
          <a:p>
            <a:pPr marL="285750" indent="-285750">
              <a:buFont typeface="Arial" panose="020B0604020202020204" pitchFamily="34" charset="0"/>
              <a:buChar char="•"/>
            </a:pPr>
            <a:endParaRPr lang="pt-PT" sz="1600" dirty="0">
              <a:latin typeface="Century Gothic" panose="020B0502020202020204" pitchFamily="34" charset="0"/>
              <a:ea typeface="Tahoma" panose="020B0604030504040204" pitchFamily="34" charset="0"/>
              <a:cs typeface="DIN Condensed Bold"/>
            </a:endParaRPr>
          </a:p>
          <a:p>
            <a:pPr marL="285750" indent="-285750" algn="just">
              <a:buFont typeface="Arial" panose="020B0604020202020204" pitchFamily="34" charset="0"/>
              <a:buChar char="•"/>
            </a:pPr>
            <a:r>
              <a:rPr lang="pt-PT" sz="1600" u="sng" dirty="0" smtClean="0">
                <a:latin typeface="Century Gothic" panose="020B0502020202020204" pitchFamily="34" charset="0"/>
                <a:ea typeface="Tahoma" panose="020B0604030504040204" pitchFamily="34" charset="0"/>
                <a:cs typeface="DIN Condensed Bold"/>
              </a:rPr>
              <a:t>Ação </a:t>
            </a:r>
            <a:r>
              <a:rPr lang="pt-PT" sz="1600" u="sng" dirty="0">
                <a:latin typeface="Century Gothic" panose="020B0502020202020204" pitchFamily="34" charset="0"/>
                <a:ea typeface="Tahoma" panose="020B0604030504040204" pitchFamily="34" charset="0"/>
                <a:cs typeface="DIN Condensed Bold"/>
              </a:rPr>
              <a:t>C1.1 (ilhéu do Topo)</a:t>
            </a:r>
            <a:r>
              <a:rPr lang="pt-PT" sz="1600" dirty="0">
                <a:latin typeface="Century Gothic" panose="020B0502020202020204" pitchFamily="34" charset="0"/>
                <a:ea typeface="Tahoma" panose="020B0604030504040204" pitchFamily="34" charset="0"/>
                <a:cs typeface="DIN Condensed Bold"/>
              </a:rPr>
              <a:t>: </a:t>
            </a:r>
            <a:r>
              <a:rPr lang="en-US" sz="1600" dirty="0" smtClean="0">
                <a:latin typeface="Century Gothic" panose="020B0502020202020204" pitchFamily="34" charset="0"/>
                <a:ea typeface="Tahoma" panose="020B0604030504040204" pitchFamily="34" charset="0"/>
                <a:cs typeface="DIN Condensed Bold"/>
              </a:rPr>
              <a:t>Uma </a:t>
            </a:r>
            <a:r>
              <a:rPr lang="en-US" sz="1600" dirty="0" err="1" smtClean="0">
                <a:latin typeface="Century Gothic" panose="020B0502020202020204" pitchFamily="34" charset="0"/>
                <a:ea typeface="Tahoma" panose="020B0604030504040204" pitchFamily="34" charset="0"/>
                <a:cs typeface="DIN Condensed Bold"/>
              </a:rPr>
              <a:t>vez</a:t>
            </a:r>
            <a:r>
              <a:rPr lang="en-US" sz="1600" dirty="0" smtClean="0">
                <a:latin typeface="Century Gothic" panose="020B0502020202020204" pitchFamily="34" charset="0"/>
                <a:ea typeface="Tahoma" panose="020B0604030504040204" pitchFamily="34" charset="0"/>
                <a:cs typeface="DIN Condensed Bold"/>
              </a:rPr>
              <a:t> que </a:t>
            </a:r>
            <a:r>
              <a:rPr lang="en-US" sz="1600" dirty="0" err="1" smtClean="0">
                <a:latin typeface="Century Gothic" panose="020B0502020202020204" pitchFamily="34" charset="0"/>
                <a:ea typeface="Tahoma" panose="020B0604030504040204" pitchFamily="34" charset="0"/>
                <a:cs typeface="DIN Condensed Bold"/>
              </a:rPr>
              <a:t>não</a:t>
            </a:r>
            <a:r>
              <a:rPr lang="en-US" sz="1600" dirty="0" smtClean="0">
                <a:latin typeface="Century Gothic" panose="020B0502020202020204" pitchFamily="34" charset="0"/>
                <a:ea typeface="Tahoma" panose="020B0604030504040204" pitchFamily="34" charset="0"/>
                <a:cs typeface="DIN Condensed Bold"/>
              </a:rPr>
              <a:t> </a:t>
            </a:r>
            <a:r>
              <a:rPr lang="en-US" sz="1600" dirty="0" err="1" smtClean="0">
                <a:latin typeface="Century Gothic" panose="020B0502020202020204" pitchFamily="34" charset="0"/>
                <a:ea typeface="Tahoma" panose="020B0604030504040204" pitchFamily="34" charset="0"/>
                <a:cs typeface="DIN Condensed Bold"/>
              </a:rPr>
              <a:t>foi</a:t>
            </a:r>
            <a:r>
              <a:rPr lang="en-US" sz="1600" dirty="0" smtClean="0">
                <a:latin typeface="Century Gothic" panose="020B0502020202020204" pitchFamily="34" charset="0"/>
                <a:ea typeface="Tahoma" panose="020B0604030504040204" pitchFamily="34" charset="0"/>
                <a:cs typeface="DIN Condensed Bold"/>
              </a:rPr>
              <a:t> </a:t>
            </a:r>
            <a:r>
              <a:rPr lang="en-US" sz="1600" dirty="0" err="1" smtClean="0">
                <a:latin typeface="Century Gothic" panose="020B0502020202020204" pitchFamily="34" charset="0"/>
                <a:ea typeface="Tahoma" panose="020B0604030504040204" pitchFamily="34" charset="0"/>
                <a:cs typeface="DIN Condensed Bold"/>
              </a:rPr>
              <a:t>possível</a:t>
            </a:r>
            <a:r>
              <a:rPr lang="en-US" sz="1600" dirty="0" smtClean="0">
                <a:latin typeface="Century Gothic" panose="020B0502020202020204" pitchFamily="34" charset="0"/>
                <a:ea typeface="Tahoma" panose="020B0604030504040204" pitchFamily="34" charset="0"/>
                <a:cs typeface="DIN Condensed Bold"/>
              </a:rPr>
              <a:t> </a:t>
            </a:r>
            <a:r>
              <a:rPr lang="en-US" sz="1600" dirty="0" err="1" smtClean="0">
                <a:latin typeface="Century Gothic" panose="020B0502020202020204" pitchFamily="34" charset="0"/>
                <a:ea typeface="Tahoma" panose="020B0604030504040204" pitchFamily="34" charset="0"/>
                <a:cs typeface="DIN Condensed Bold"/>
              </a:rPr>
              <a:t>chegar</a:t>
            </a:r>
            <a:r>
              <a:rPr lang="en-US" sz="1600" dirty="0" smtClean="0">
                <a:latin typeface="Century Gothic" panose="020B0502020202020204" pitchFamily="34" charset="0"/>
                <a:ea typeface="Tahoma" panose="020B0604030504040204" pitchFamily="34" charset="0"/>
                <a:cs typeface="DIN Condensed Bold"/>
              </a:rPr>
              <a:t> a </a:t>
            </a:r>
            <a:r>
              <a:rPr lang="en-US" sz="1600" dirty="0" err="1" smtClean="0">
                <a:latin typeface="Century Gothic" panose="020B0502020202020204" pitchFamily="34" charset="0"/>
                <a:ea typeface="Tahoma" panose="020B0604030504040204" pitchFamily="34" charset="0"/>
                <a:cs typeface="DIN Condensed Bold"/>
              </a:rPr>
              <a:t>acordo</a:t>
            </a:r>
            <a:r>
              <a:rPr lang="en-US" sz="1600" dirty="0" smtClean="0">
                <a:latin typeface="Century Gothic" panose="020B0502020202020204" pitchFamily="34" charset="0"/>
                <a:ea typeface="Tahoma" panose="020B0604030504040204" pitchFamily="34" charset="0"/>
                <a:cs typeface="DIN Condensed Bold"/>
              </a:rPr>
              <a:t> com </a:t>
            </a:r>
            <a:r>
              <a:rPr lang="en-US" sz="1600" dirty="0" err="1" smtClean="0">
                <a:latin typeface="Century Gothic" panose="020B0502020202020204" pitchFamily="34" charset="0"/>
                <a:ea typeface="Tahoma" panose="020B0604030504040204" pitchFamily="34" charset="0"/>
                <a:cs typeface="DIN Condensed Bold"/>
              </a:rPr>
              <a:t>os</a:t>
            </a:r>
            <a:r>
              <a:rPr lang="en-US" sz="1600" dirty="0" smtClean="0">
                <a:latin typeface="Century Gothic" panose="020B0502020202020204" pitchFamily="34" charset="0"/>
                <a:ea typeface="Tahoma" panose="020B0604030504040204" pitchFamily="34" charset="0"/>
                <a:cs typeface="DIN Condensed Bold"/>
              </a:rPr>
              <a:t> </a:t>
            </a:r>
            <a:r>
              <a:rPr lang="en-US" sz="1600" dirty="0" err="1" smtClean="0">
                <a:latin typeface="Century Gothic" panose="020B0502020202020204" pitchFamily="34" charset="0"/>
                <a:ea typeface="Tahoma" panose="020B0604030504040204" pitchFamily="34" charset="0"/>
                <a:cs typeface="DIN Condensed Bold"/>
              </a:rPr>
              <a:t>proprietários</a:t>
            </a:r>
            <a:r>
              <a:rPr lang="en-US" sz="1600" dirty="0" smtClean="0">
                <a:latin typeface="Century Gothic" panose="020B0502020202020204" pitchFamily="34" charset="0"/>
                <a:ea typeface="Tahoma" panose="020B0604030504040204" pitchFamily="34" charset="0"/>
                <a:cs typeface="DIN Condensed Bold"/>
              </a:rPr>
              <a:t> do </a:t>
            </a:r>
            <a:r>
              <a:rPr lang="en-US" sz="1600" dirty="0" err="1" smtClean="0">
                <a:latin typeface="Century Gothic" panose="020B0502020202020204" pitchFamily="34" charset="0"/>
                <a:ea typeface="Tahoma" panose="020B0604030504040204" pitchFamily="34" charset="0"/>
                <a:cs typeface="DIN Condensed Bold"/>
              </a:rPr>
              <a:t>Ilhéu</a:t>
            </a:r>
            <a:r>
              <a:rPr lang="en-US" sz="1600" dirty="0" smtClean="0">
                <a:latin typeface="Century Gothic" panose="020B0502020202020204" pitchFamily="34" charset="0"/>
                <a:ea typeface="Tahoma" panose="020B0604030504040204" pitchFamily="34" charset="0"/>
                <a:cs typeface="DIN Condensed Bold"/>
              </a:rPr>
              <a:t> do Topo pela via da </a:t>
            </a:r>
            <a:r>
              <a:rPr lang="en-US" sz="1600" dirty="0" err="1" smtClean="0">
                <a:latin typeface="Century Gothic" panose="020B0502020202020204" pitchFamily="34" charset="0"/>
                <a:ea typeface="Tahoma" panose="020B0604030504040204" pitchFamily="34" charset="0"/>
                <a:cs typeface="DIN Condensed Bold"/>
              </a:rPr>
              <a:t>aquisição</a:t>
            </a:r>
            <a:r>
              <a:rPr lang="en-US" sz="1600" dirty="0" smtClean="0">
                <a:latin typeface="Century Gothic" panose="020B0502020202020204" pitchFamily="34" charset="0"/>
                <a:ea typeface="Tahoma" panose="020B0604030504040204" pitchFamily="34" charset="0"/>
                <a:cs typeface="DIN Condensed Bold"/>
              </a:rPr>
              <a:t> </a:t>
            </a:r>
            <a:r>
              <a:rPr lang="en-US" sz="1600" dirty="0" err="1" smtClean="0">
                <a:latin typeface="Century Gothic" panose="020B0502020202020204" pitchFamily="34" charset="0"/>
                <a:ea typeface="Tahoma" panose="020B0604030504040204" pitchFamily="34" charset="0"/>
                <a:cs typeface="DIN Condensed Bold"/>
              </a:rPr>
              <a:t>por</a:t>
            </a:r>
            <a:r>
              <a:rPr lang="en-US" sz="1600" dirty="0" smtClean="0">
                <a:latin typeface="Century Gothic" panose="020B0502020202020204" pitchFamily="34" charset="0"/>
                <a:ea typeface="Tahoma" panose="020B0604030504040204" pitchFamily="34" charset="0"/>
                <a:cs typeface="DIN Condensed Bold"/>
              </a:rPr>
              <a:t> </a:t>
            </a:r>
            <a:r>
              <a:rPr lang="en-US" sz="1600" dirty="0" err="1" smtClean="0">
                <a:latin typeface="Century Gothic" panose="020B0502020202020204" pitchFamily="34" charset="0"/>
                <a:ea typeface="Tahoma" panose="020B0604030504040204" pitchFamily="34" charset="0"/>
                <a:cs typeface="DIN Condensed Bold"/>
              </a:rPr>
              <a:t>direito</a:t>
            </a:r>
            <a:r>
              <a:rPr lang="en-US" sz="1600" dirty="0" smtClean="0">
                <a:latin typeface="Century Gothic" panose="020B0502020202020204" pitchFamily="34" charset="0"/>
                <a:ea typeface="Tahoma" panose="020B0604030504040204" pitchFamily="34" charset="0"/>
                <a:cs typeface="DIN Condensed Bold"/>
              </a:rPr>
              <a:t> </a:t>
            </a:r>
            <a:r>
              <a:rPr lang="en-US" sz="1600" dirty="0" err="1" smtClean="0">
                <a:latin typeface="Century Gothic" panose="020B0502020202020204" pitchFamily="34" charset="0"/>
                <a:ea typeface="Tahoma" panose="020B0604030504040204" pitchFamily="34" charset="0"/>
                <a:cs typeface="DIN Condensed Bold"/>
              </a:rPr>
              <a:t>privado</a:t>
            </a:r>
            <a:r>
              <a:rPr lang="en-US" sz="1600" dirty="0" smtClean="0">
                <a:latin typeface="Century Gothic" panose="020B0502020202020204" pitchFamily="34" charset="0"/>
                <a:ea typeface="Tahoma" panose="020B0604030504040204" pitchFamily="34" charset="0"/>
                <a:cs typeface="DIN Condensed Bold"/>
              </a:rPr>
              <a:t>, </a:t>
            </a:r>
            <a:r>
              <a:rPr lang="en-US" sz="1600" dirty="0" err="1" smtClean="0">
                <a:latin typeface="Century Gothic" panose="020B0502020202020204" pitchFamily="34" charset="0"/>
                <a:ea typeface="Tahoma" panose="020B0604030504040204" pitchFamily="34" charset="0"/>
                <a:cs typeface="DIN Condensed Bold"/>
              </a:rPr>
              <a:t>será</a:t>
            </a:r>
            <a:r>
              <a:rPr lang="en-US" sz="1600" dirty="0" smtClean="0">
                <a:latin typeface="Century Gothic" panose="020B0502020202020204" pitchFamily="34" charset="0"/>
                <a:ea typeface="Tahoma" panose="020B0604030504040204" pitchFamily="34" charset="0"/>
                <a:cs typeface="DIN Condensed Bold"/>
              </a:rPr>
              <a:t> </a:t>
            </a:r>
            <a:r>
              <a:rPr lang="en-US" sz="1600" dirty="0" err="1" smtClean="0">
                <a:latin typeface="Century Gothic" panose="020B0502020202020204" pitchFamily="34" charset="0"/>
                <a:ea typeface="Tahoma" panose="020B0604030504040204" pitchFamily="34" charset="0"/>
                <a:cs typeface="DIN Condensed Bold"/>
              </a:rPr>
              <a:t>necessário</a:t>
            </a:r>
            <a:r>
              <a:rPr lang="en-US" sz="1600" dirty="0" smtClean="0">
                <a:latin typeface="Century Gothic" panose="020B0502020202020204" pitchFamily="34" charset="0"/>
                <a:ea typeface="Tahoma" panose="020B0604030504040204" pitchFamily="34" charset="0"/>
                <a:cs typeface="DIN Condensed Bold"/>
              </a:rPr>
              <a:t> </a:t>
            </a:r>
            <a:r>
              <a:rPr lang="en-US" sz="1600" dirty="0" err="1" smtClean="0">
                <a:latin typeface="Century Gothic" panose="020B0502020202020204" pitchFamily="34" charset="0"/>
                <a:ea typeface="Tahoma" panose="020B0604030504040204" pitchFamily="34" charset="0"/>
                <a:cs typeface="DIN Condensed Bold"/>
              </a:rPr>
              <a:t>passar</a:t>
            </a:r>
            <a:r>
              <a:rPr lang="en-US" sz="1600" dirty="0" smtClean="0">
                <a:latin typeface="Century Gothic" panose="020B0502020202020204" pitchFamily="34" charset="0"/>
                <a:ea typeface="Tahoma" panose="020B0604030504040204" pitchFamily="34" charset="0"/>
                <a:cs typeface="DIN Condensed Bold"/>
              </a:rPr>
              <a:t> para um </a:t>
            </a:r>
            <a:r>
              <a:rPr lang="en-US" sz="1600" dirty="0" err="1" smtClean="0">
                <a:latin typeface="Century Gothic" panose="020B0502020202020204" pitchFamily="34" charset="0"/>
                <a:ea typeface="Tahoma" panose="020B0604030504040204" pitchFamily="34" charset="0"/>
                <a:cs typeface="DIN Condensed Bold"/>
              </a:rPr>
              <a:t>processo</a:t>
            </a:r>
            <a:r>
              <a:rPr lang="en-US" sz="1600" dirty="0" smtClean="0">
                <a:latin typeface="Century Gothic" panose="020B0502020202020204" pitchFamily="34" charset="0"/>
                <a:ea typeface="Tahoma" panose="020B0604030504040204" pitchFamily="34" charset="0"/>
                <a:cs typeface="DIN Condensed Bold"/>
              </a:rPr>
              <a:t> de </a:t>
            </a:r>
            <a:r>
              <a:rPr lang="en-US" sz="1600" dirty="0" err="1" smtClean="0">
                <a:latin typeface="Century Gothic" panose="020B0502020202020204" pitchFamily="34" charset="0"/>
                <a:ea typeface="Tahoma" panose="020B0604030504040204" pitchFamily="34" charset="0"/>
                <a:cs typeface="DIN Condensed Bold"/>
              </a:rPr>
              <a:t>expropriação</a:t>
            </a:r>
            <a:r>
              <a:rPr lang="en-US" sz="1600" dirty="0" smtClean="0">
                <a:latin typeface="Century Gothic" panose="020B0502020202020204" pitchFamily="34" charset="0"/>
                <a:ea typeface="Tahoma" panose="020B0604030504040204" pitchFamily="34" charset="0"/>
                <a:cs typeface="DIN Condensed Bold"/>
              </a:rPr>
              <a:t> e que a </a:t>
            </a:r>
            <a:r>
              <a:rPr lang="en-US" sz="1600" dirty="0" err="1" smtClean="0">
                <a:latin typeface="Century Gothic" panose="020B0502020202020204" pitchFamily="34" charset="0"/>
                <a:ea typeface="Tahoma" panose="020B0604030504040204" pitchFamily="34" charset="0"/>
                <a:cs typeface="DIN Condensed Bold"/>
              </a:rPr>
              <a:t>Região</a:t>
            </a:r>
            <a:r>
              <a:rPr lang="en-US" sz="1600" dirty="0" smtClean="0">
                <a:latin typeface="Century Gothic" panose="020B0502020202020204" pitchFamily="34" charset="0"/>
                <a:ea typeface="Tahoma" panose="020B0604030504040204" pitchFamily="34" charset="0"/>
                <a:cs typeface="DIN Condensed Bold"/>
              </a:rPr>
              <a:t> </a:t>
            </a:r>
            <a:r>
              <a:rPr lang="en-US" sz="1600" dirty="0" err="1" smtClean="0">
                <a:latin typeface="Century Gothic" panose="020B0502020202020204" pitchFamily="34" charset="0"/>
                <a:ea typeface="Tahoma" panose="020B0604030504040204" pitchFamily="34" charset="0"/>
                <a:cs typeface="DIN Condensed Bold"/>
              </a:rPr>
              <a:t>adquira</a:t>
            </a:r>
            <a:r>
              <a:rPr lang="en-US" sz="1600" dirty="0" smtClean="0">
                <a:latin typeface="Century Gothic" panose="020B0502020202020204" pitchFamily="34" charset="0"/>
                <a:ea typeface="Tahoma" panose="020B0604030504040204" pitchFamily="34" charset="0"/>
                <a:cs typeface="DIN Condensed Bold"/>
              </a:rPr>
              <a:t> </a:t>
            </a:r>
            <a:r>
              <a:rPr lang="en-US" sz="1600" dirty="0" err="1" smtClean="0">
                <a:latin typeface="Century Gothic" panose="020B0502020202020204" pitchFamily="34" charset="0"/>
                <a:ea typeface="Tahoma" panose="020B0604030504040204" pitchFamily="34" charset="0"/>
                <a:cs typeface="DIN Condensed Bold"/>
              </a:rPr>
              <a:t>estes</a:t>
            </a:r>
            <a:r>
              <a:rPr lang="en-US" sz="1600" dirty="0" smtClean="0">
                <a:latin typeface="Century Gothic" panose="020B0502020202020204" pitchFamily="34" charset="0"/>
                <a:ea typeface="Tahoma" panose="020B0604030504040204" pitchFamily="34" charset="0"/>
                <a:cs typeface="DIN Condensed Bold"/>
              </a:rPr>
              <a:t> </a:t>
            </a:r>
            <a:r>
              <a:rPr lang="en-US" sz="1600" dirty="0" err="1" smtClean="0">
                <a:latin typeface="Century Gothic" panose="020B0502020202020204" pitchFamily="34" charset="0"/>
                <a:ea typeface="Tahoma" panose="020B0604030504040204" pitchFamily="34" charset="0"/>
                <a:cs typeface="DIN Condensed Bold"/>
              </a:rPr>
              <a:t>terrenos</a:t>
            </a:r>
            <a:r>
              <a:rPr lang="en-US" sz="1600" dirty="0" smtClean="0">
                <a:latin typeface="Century Gothic" panose="020B0502020202020204" pitchFamily="34" charset="0"/>
                <a:ea typeface="Tahoma" panose="020B0604030504040204" pitchFamily="34" charset="0"/>
                <a:cs typeface="DIN Condensed Bold"/>
              </a:rPr>
              <a:t> </a:t>
            </a:r>
            <a:r>
              <a:rPr lang="en-US" sz="1600" dirty="0" err="1" smtClean="0">
                <a:latin typeface="Century Gothic" panose="020B0502020202020204" pitchFamily="34" charset="0"/>
                <a:ea typeface="Tahoma" panose="020B0604030504040204" pitchFamily="34" charset="0"/>
                <a:cs typeface="DIN Condensed Bold"/>
              </a:rPr>
              <a:t>por</a:t>
            </a:r>
            <a:r>
              <a:rPr lang="en-US" sz="1600" dirty="0" smtClean="0">
                <a:latin typeface="Century Gothic" panose="020B0502020202020204" pitchFamily="34" charset="0"/>
                <a:ea typeface="Tahoma" panose="020B0604030504040204" pitchFamily="34" charset="0"/>
                <a:cs typeface="DIN Condensed Bold"/>
              </a:rPr>
              <a:t> </a:t>
            </a:r>
            <a:r>
              <a:rPr lang="en-US" sz="1600" dirty="0" err="1" smtClean="0">
                <a:latin typeface="Century Gothic" panose="020B0502020202020204" pitchFamily="34" charset="0"/>
                <a:ea typeface="Tahoma" panose="020B0604030504040204" pitchFamily="34" charset="0"/>
                <a:cs typeface="DIN Condensed Bold"/>
              </a:rPr>
              <a:t>resolução</a:t>
            </a:r>
            <a:r>
              <a:rPr lang="en-US" sz="1600" dirty="0" smtClean="0">
                <a:latin typeface="Century Gothic" panose="020B0502020202020204" pitchFamily="34" charset="0"/>
                <a:ea typeface="Tahoma" panose="020B0604030504040204" pitchFamily="34" charset="0"/>
                <a:cs typeface="DIN Condensed Bold"/>
              </a:rPr>
              <a:t> de </a:t>
            </a:r>
            <a:r>
              <a:rPr lang="en-US" sz="1600" dirty="0" err="1" smtClean="0">
                <a:latin typeface="Century Gothic" panose="020B0502020202020204" pitchFamily="34" charset="0"/>
                <a:ea typeface="Tahoma" panose="020B0604030504040204" pitchFamily="34" charset="0"/>
                <a:cs typeface="DIN Condensed Bold"/>
              </a:rPr>
              <a:t>interesse</a:t>
            </a:r>
            <a:r>
              <a:rPr lang="en-US" sz="1600" dirty="0" smtClean="0">
                <a:latin typeface="Century Gothic" panose="020B0502020202020204" pitchFamily="34" charset="0"/>
                <a:ea typeface="Tahoma" panose="020B0604030504040204" pitchFamily="34" charset="0"/>
                <a:cs typeface="DIN Condensed Bold"/>
              </a:rPr>
              <a:t> </a:t>
            </a:r>
            <a:r>
              <a:rPr lang="en-US" sz="1600" dirty="0" err="1" smtClean="0">
                <a:latin typeface="Century Gothic" panose="020B0502020202020204" pitchFamily="34" charset="0"/>
                <a:ea typeface="Tahoma" panose="020B0604030504040204" pitchFamily="34" charset="0"/>
                <a:cs typeface="DIN Condensed Bold"/>
              </a:rPr>
              <a:t>público</a:t>
            </a:r>
            <a:r>
              <a:rPr lang="en-US" sz="1600" dirty="0" smtClean="0">
                <a:latin typeface="Century Gothic" panose="020B0502020202020204" pitchFamily="34" charset="0"/>
                <a:ea typeface="Tahoma" panose="020B0604030504040204" pitchFamily="34" charset="0"/>
                <a:cs typeface="DIN Condensed Bold"/>
              </a:rPr>
              <a:t>. </a:t>
            </a:r>
            <a:endParaRPr lang="en-US" sz="1600" dirty="0">
              <a:latin typeface="Century Gothic" panose="020B0502020202020204" pitchFamily="34" charset="0"/>
              <a:ea typeface="Tahoma" panose="020B0604030504040204" pitchFamily="34" charset="0"/>
              <a:cs typeface="DIN Condensed Bold"/>
            </a:endParaRPr>
          </a:p>
          <a:p>
            <a:pPr marL="742950" lvl="1" indent="-285750" algn="just">
              <a:buFont typeface="Arial" panose="020B0604020202020204" pitchFamily="34" charset="0"/>
              <a:buChar char="•"/>
            </a:pPr>
            <a:r>
              <a:rPr lang="pt-PT" sz="1600" dirty="0" smtClean="0">
                <a:latin typeface="Century Gothic" panose="020B0502020202020204" pitchFamily="34" charset="0"/>
                <a:ea typeface="Tahoma" panose="020B0604030504040204" pitchFamily="34" charset="0"/>
                <a:cs typeface="DIN Condensed Bold"/>
              </a:rPr>
              <a:t>Inicialmente na candidatura estava previsto que a AZORINA adquirisse estes terrenos, mas dada esta situação, iremos transferir essa responsabilidade (técnica e financeira) para o Governo Regional – DRA, no sentido de se assegurar mais força jurídica para a expropriação.</a:t>
            </a:r>
            <a:endParaRPr lang="en-US" sz="1600" dirty="0">
              <a:latin typeface="Century Gothic" panose="020B0502020202020204" pitchFamily="34" charset="0"/>
              <a:ea typeface="Tahoma" panose="020B0604030504040204" pitchFamily="34" charset="0"/>
              <a:cs typeface="DIN Condensed Bold"/>
            </a:endParaRPr>
          </a:p>
          <a:p>
            <a:pPr marL="285750" indent="-285750">
              <a:buFont typeface="Arial" panose="020B0604020202020204" pitchFamily="34" charset="0"/>
              <a:buChar char="•"/>
            </a:pPr>
            <a:endParaRPr lang="en-US" sz="1600" u="sng" dirty="0">
              <a:latin typeface="Century Gothic" panose="020B0502020202020204" pitchFamily="34" charset="0"/>
              <a:ea typeface="Tahoma" panose="020B0604030504040204" pitchFamily="34" charset="0"/>
              <a:cs typeface="DIN Condensed Bold"/>
            </a:endParaRPr>
          </a:p>
        </p:txBody>
      </p:sp>
      <p:pic>
        <p:nvPicPr>
          <p:cNvPr id="21" name="Picture 10" descr="http://fnyh.org/wp-content/uploads/2015/01/LIF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http://www.europarc.org/communication-skills/images/2.1%20N2000.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Tree>
    <p:extLst>
      <p:ext uri="{BB962C8B-B14F-4D97-AF65-F5344CB8AC3E}">
        <p14:creationId xmlns:p14="http://schemas.microsoft.com/office/powerpoint/2010/main" val="387633000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tângulo 20"/>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2"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pic>
        <p:nvPicPr>
          <p:cNvPr id="32" name="Picture 4" descr="http://www.azores.gov.pt/NR/rdonlyres/88A32A89-2561-4C22-A82F-530640C510A2/755875/Logo_P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6625"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http://www.azores.gov.pt/NR/rdonlyres/A1197A03-23BB-40F6-AA68-6C3FEC711B55/335484/LogotipoGovernodosAores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64789"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m 1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4204"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 name="Imagem 16"/>
          <p:cNvPicPr>
            <a:picLocks noChangeAspect="1"/>
          </p:cNvPicPr>
          <p:nvPr/>
        </p:nvPicPr>
        <p:blipFill>
          <a:blip r:embed="rId8" cstate="print">
            <a:extLst>
              <a:ext uri="{28A0092B-C50C-407E-A947-70E740481C1C}">
                <a14:useLocalDpi xmlns:a14="http://schemas.microsoft.com/office/drawing/2010/main" val="0"/>
              </a:ext>
            </a:extLst>
          </a:blip>
          <a:srcRect l="20705" t="3252" r="21651" b="10634"/>
          <a:stretch>
            <a:fillRect/>
          </a:stretch>
        </p:blipFill>
        <p:spPr bwMode="auto">
          <a:xfrm>
            <a:off x="7942175"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magem 1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63726" y="6251693"/>
            <a:ext cx="560193" cy="56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2"/>
          <p:cNvSpPr>
            <a:spLocks noChangeArrowheads="1"/>
          </p:cNvSpPr>
          <p:nvPr/>
        </p:nvSpPr>
        <p:spPr bwMode="auto">
          <a:xfrm>
            <a:off x="374438" y="836712"/>
            <a:ext cx="85536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2000" b="1" dirty="0">
                <a:latin typeface="Century Gothic" panose="020B0502020202020204" pitchFamily="34" charset="0"/>
                <a:cs typeface="Calibri" panose="020F0502020204030204" pitchFamily="34" charset="0"/>
              </a:rPr>
              <a:t>C – </a:t>
            </a:r>
            <a:r>
              <a:rPr lang="fr-BE" altLang="en-US" sz="2000" b="1" dirty="0" err="1" smtClean="0">
                <a:latin typeface="Century Gothic" panose="020B0502020202020204" pitchFamily="34" charset="0"/>
                <a:cs typeface="Calibri" panose="020F0502020204030204" pitchFamily="34" charset="0"/>
              </a:rPr>
              <a:t>Ações</a:t>
            </a:r>
            <a:r>
              <a:rPr lang="fr-BE" altLang="en-US" sz="2000" b="1" dirty="0" smtClean="0">
                <a:latin typeface="Century Gothic" panose="020B0502020202020204" pitchFamily="34" charset="0"/>
                <a:cs typeface="Calibri" panose="020F0502020204030204" pitchFamily="34" charset="0"/>
              </a:rPr>
              <a:t> de </a:t>
            </a:r>
            <a:r>
              <a:rPr lang="fr-BE" altLang="en-US" sz="2000" b="1" dirty="0" err="1" smtClean="0">
                <a:latin typeface="Century Gothic" panose="020B0502020202020204" pitchFamily="34" charset="0"/>
                <a:cs typeface="Calibri" panose="020F0502020204030204" pitchFamily="34" charset="0"/>
              </a:rPr>
              <a:t>Conservação</a:t>
            </a:r>
            <a:r>
              <a:rPr lang="fr-BE" altLang="en-US" sz="2000" b="1" dirty="0" smtClean="0">
                <a:latin typeface="Century Gothic" panose="020B0502020202020204" pitchFamily="34" charset="0"/>
                <a:cs typeface="Calibri" panose="020F0502020204030204" pitchFamily="34" charset="0"/>
              </a:rPr>
              <a:t>:</a:t>
            </a:r>
            <a:endParaRPr lang="fr-BE" altLang="en-US" sz="2000" b="1" dirty="0">
              <a:latin typeface="Century Gothic" panose="020B0502020202020204" pitchFamily="34" charset="0"/>
              <a:cs typeface="Calibri" panose="020F0502020204030204" pitchFamily="34" charset="0"/>
            </a:endParaRPr>
          </a:p>
          <a:p>
            <a:r>
              <a:rPr lang="fr-BE" altLang="en-US" sz="1800" dirty="0">
                <a:latin typeface="Century Gothic" panose="020B0502020202020204" pitchFamily="34" charset="0"/>
                <a:cs typeface="Calibri" panose="020F0502020204030204" pitchFamily="34" charset="0"/>
              </a:rPr>
              <a:t>C2.1 – </a:t>
            </a:r>
            <a:r>
              <a:rPr lang="fr-BE" altLang="en-US" sz="1800" dirty="0" err="1" smtClean="0">
                <a:latin typeface="Century Gothic" panose="020B0502020202020204" pitchFamily="34" charset="0"/>
                <a:cs typeface="Calibri" panose="020F0502020204030204" pitchFamily="34" charset="0"/>
              </a:rPr>
              <a:t>Estratégia</a:t>
            </a:r>
            <a:r>
              <a:rPr lang="fr-BE" altLang="en-US" sz="1800" dirty="0" smtClean="0">
                <a:latin typeface="Century Gothic" panose="020B0502020202020204" pitchFamily="34" charset="0"/>
                <a:cs typeface="Calibri" panose="020F0502020204030204" pitchFamily="34" charset="0"/>
              </a:rPr>
              <a:t> de Capacitação Interna</a:t>
            </a:r>
            <a:endParaRPr lang="fr-BE" altLang="en-US" sz="1800" dirty="0">
              <a:latin typeface="Century Gothic" panose="020B0502020202020204" pitchFamily="34" charset="0"/>
              <a:cs typeface="Calibri" panose="020F0502020204030204" pitchFamily="34" charset="0"/>
            </a:endParaRPr>
          </a:p>
          <a:p>
            <a:r>
              <a:rPr lang="fr-BE" altLang="en-US" sz="1600" b="1" dirty="0">
                <a:latin typeface="Century Gothic" panose="020B0502020202020204" pitchFamily="34" charset="0"/>
                <a:cs typeface="Calibri" panose="020F0502020204030204" pitchFamily="34" charset="0"/>
              </a:rPr>
              <a:t> </a:t>
            </a:r>
          </a:p>
        </p:txBody>
      </p:sp>
      <p:graphicFrame>
        <p:nvGraphicFramePr>
          <p:cNvPr id="19" name="Diagrama 18"/>
          <p:cNvGraphicFramePr/>
          <p:nvPr>
            <p:extLst>
              <p:ext uri="{D42A27DB-BD31-4B8C-83A1-F6EECF244321}">
                <p14:modId xmlns:p14="http://schemas.microsoft.com/office/powerpoint/2010/main" val="70607344"/>
              </p:ext>
            </p:extLst>
          </p:nvPr>
        </p:nvGraphicFramePr>
        <p:xfrm>
          <a:off x="110331" y="1484785"/>
          <a:ext cx="8926165" cy="86409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7" name="Imagem 2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20" name="CaixaDeTexto 19"/>
          <p:cNvSpPr txBox="1"/>
          <p:nvPr/>
        </p:nvSpPr>
        <p:spPr>
          <a:xfrm>
            <a:off x="80997" y="1566372"/>
            <a:ext cx="8799799" cy="4031873"/>
          </a:xfrm>
          <a:prstGeom prst="rect">
            <a:avLst/>
          </a:prstGeom>
          <a:noFill/>
        </p:spPr>
        <p:txBody>
          <a:bodyPr wrap="square" rtlCol="0">
            <a:spAutoFit/>
          </a:bodyPr>
          <a:lstStyle/>
          <a:p>
            <a:endParaRPr lang="pt-PT" sz="1600" dirty="0">
              <a:latin typeface="Century Gothic" panose="020B0502020202020204" pitchFamily="34" charset="0"/>
              <a:ea typeface="Tahoma" panose="020B0604030504040204" pitchFamily="34" charset="0"/>
              <a:cs typeface="DIN Condensed Bold"/>
            </a:endParaRPr>
          </a:p>
          <a:p>
            <a:endParaRPr lang="pt-PT" sz="1600" u="sng" dirty="0">
              <a:latin typeface="Century Gothic" panose="020B0502020202020204" pitchFamily="34" charset="0"/>
            </a:endParaRPr>
          </a:p>
          <a:p>
            <a:pPr marL="285750" indent="-285750">
              <a:buFont typeface="Arial" panose="020B0604020202020204" pitchFamily="34" charset="0"/>
              <a:buChar char="•"/>
            </a:pPr>
            <a:r>
              <a:rPr lang="pt-BR" sz="1600" dirty="0">
                <a:latin typeface="Century Gothic" panose="020B0502020202020204" pitchFamily="34" charset="0"/>
                <a:ea typeface="Tahoma" panose="020B0604030504040204" pitchFamily="34" charset="0"/>
                <a:cs typeface="DIN Condensed Bold"/>
              </a:rPr>
              <a:t>Após reunião com todos os beneficiários do projeto, definiu-se para esta primeira fase as primeiras necessidades de </a:t>
            </a:r>
            <a:r>
              <a:rPr lang="pt-BR" sz="1600" dirty="0" smtClean="0">
                <a:latin typeface="Century Gothic" panose="020B0502020202020204" pitchFamily="34" charset="0"/>
                <a:ea typeface="Tahoma" panose="020B0604030504040204" pitchFamily="34" charset="0"/>
                <a:cs typeface="DIN Condensed Bold"/>
              </a:rPr>
              <a:t>formação/capacitação.</a:t>
            </a:r>
            <a:endParaRPr lang="pt-BR" sz="1600" dirty="0" smtClean="0">
              <a:latin typeface="Century Gothic" panose="020B0502020202020204" pitchFamily="34" charset="0"/>
              <a:ea typeface="Tahoma" panose="020B0604030504040204" pitchFamily="34" charset="0"/>
              <a:cs typeface="DIN Condensed Bold"/>
            </a:endParaRPr>
          </a:p>
          <a:p>
            <a:pPr marL="285750" indent="-285750">
              <a:buFont typeface="Arial" panose="020B0604020202020204" pitchFamily="34" charset="0"/>
              <a:buChar char="•"/>
            </a:pPr>
            <a:endParaRPr lang="pt-BR" sz="1600" dirty="0">
              <a:latin typeface="Century Gothic" panose="020B0502020202020204" pitchFamily="34" charset="0"/>
              <a:ea typeface="Tahoma" panose="020B0604030504040204" pitchFamily="34" charset="0"/>
              <a:cs typeface="DIN Condensed Bold"/>
            </a:endParaRPr>
          </a:p>
          <a:p>
            <a:pPr marL="285750" indent="-285750">
              <a:buFont typeface="Arial" panose="020B0604020202020204" pitchFamily="34" charset="0"/>
              <a:buChar char="•"/>
            </a:pPr>
            <a:r>
              <a:rPr lang="pt-PT" sz="1600" dirty="0">
                <a:latin typeface="Century Gothic" panose="020B0502020202020204" pitchFamily="34" charset="0"/>
                <a:ea typeface="Tahoma" panose="020B0604030504040204" pitchFamily="34" charset="0"/>
                <a:cs typeface="DIN Condensed Bold"/>
              </a:rPr>
              <a:t>3</a:t>
            </a:r>
            <a:r>
              <a:rPr lang="pt-PT" sz="1600" dirty="0" smtClean="0">
                <a:latin typeface="Century Gothic" panose="020B0502020202020204" pitchFamily="34" charset="0"/>
                <a:ea typeface="Tahoma" panose="020B0604030504040204" pitchFamily="34" charset="0"/>
                <a:cs typeface="DIN Condensed Bold"/>
              </a:rPr>
              <a:t> ações de capacitação desenvolvidas:</a:t>
            </a:r>
            <a:endParaRPr lang="pt-PT" sz="1600" dirty="0">
              <a:latin typeface="Century Gothic" panose="020B0502020202020204" pitchFamily="34" charset="0"/>
              <a:ea typeface="Tahoma" panose="020B0604030504040204" pitchFamily="34" charset="0"/>
              <a:cs typeface="DIN Condensed Bold"/>
            </a:endParaRPr>
          </a:p>
          <a:p>
            <a:pPr marL="742950" lvl="1" indent="-285750">
              <a:buFont typeface="Arial" panose="020B0604020202020204" pitchFamily="34" charset="0"/>
              <a:buChar char="•"/>
            </a:pPr>
            <a:r>
              <a:rPr lang="pt-BR" sz="1600" dirty="0" smtClean="0">
                <a:latin typeface="Century Gothic" panose="020B0502020202020204" pitchFamily="34" charset="0"/>
                <a:ea typeface="Tahoma" panose="020B0604030504040204" pitchFamily="34" charset="0"/>
                <a:cs typeface="DIN Condensed Bold"/>
              </a:rPr>
              <a:t>Formação </a:t>
            </a:r>
            <a:r>
              <a:rPr lang="pt-BR" sz="1600" dirty="0">
                <a:latin typeface="Century Gothic" panose="020B0502020202020204" pitchFamily="34" charset="0"/>
                <a:ea typeface="Tahoma" panose="020B0604030504040204" pitchFamily="34" charset="0"/>
                <a:cs typeface="DIN Condensed Bold"/>
              </a:rPr>
              <a:t>financeira para o report ao </a:t>
            </a:r>
            <a:r>
              <a:rPr lang="pt-BR" sz="1600" dirty="0" smtClean="0">
                <a:latin typeface="Century Gothic" panose="020B0502020202020204" pitchFamily="34" charset="0"/>
                <a:ea typeface="Tahoma" panose="020B0604030504040204" pitchFamily="34" charset="0"/>
                <a:cs typeface="DIN Condensed Bold"/>
              </a:rPr>
              <a:t>LIFE</a:t>
            </a:r>
          </a:p>
          <a:p>
            <a:pPr lvl="1"/>
            <a:endParaRPr lang="en-US" sz="1600" dirty="0">
              <a:latin typeface="Century Gothic" panose="020B0502020202020204" pitchFamily="34" charset="0"/>
              <a:ea typeface="Tahoma" panose="020B0604030504040204" pitchFamily="34" charset="0"/>
              <a:cs typeface="DIN Condensed Bold"/>
            </a:endParaRPr>
          </a:p>
          <a:p>
            <a:pPr marL="742950" lvl="1" indent="-285750">
              <a:buFont typeface="Arial" panose="020B0604020202020204" pitchFamily="34" charset="0"/>
              <a:buChar char="•"/>
            </a:pPr>
            <a:r>
              <a:rPr lang="pt-BR" sz="1600" dirty="0">
                <a:latin typeface="Century Gothic" panose="020B0502020202020204" pitchFamily="34" charset="0"/>
                <a:ea typeface="Tahoma" panose="020B0604030504040204" pitchFamily="34" charset="0"/>
                <a:cs typeface="DIN Condensed Bold"/>
              </a:rPr>
              <a:t>Ação de capacitação em Santa Maria – Ponta do Castelo: controlo de </a:t>
            </a:r>
            <a:r>
              <a:rPr lang="pt-BR" sz="1600" i="1" dirty="0">
                <a:latin typeface="Century Gothic" panose="020B0502020202020204" pitchFamily="34" charset="0"/>
                <a:ea typeface="Tahoma" panose="020B0604030504040204" pitchFamily="34" charset="0"/>
                <a:cs typeface="DIN Condensed Bold"/>
              </a:rPr>
              <a:t>Agave americana</a:t>
            </a:r>
            <a:r>
              <a:rPr lang="pt-BR" sz="1600" dirty="0">
                <a:latin typeface="Century Gothic" panose="020B0502020202020204" pitchFamily="34" charset="0"/>
                <a:ea typeface="Tahoma" panose="020B0604030504040204" pitchFamily="34" charset="0"/>
                <a:cs typeface="DIN Condensed Bold"/>
              </a:rPr>
              <a:t> para restauro do habitat da espécie endémica: </a:t>
            </a:r>
            <a:r>
              <a:rPr lang="pt-BR" sz="1600" b="1" i="1" dirty="0">
                <a:latin typeface="Century Gothic" panose="020B0502020202020204" pitchFamily="34" charset="0"/>
                <a:ea typeface="Tahoma" panose="020B0604030504040204" pitchFamily="34" charset="0"/>
                <a:cs typeface="DIN Condensed Bold"/>
              </a:rPr>
              <a:t>Lotus azoricus</a:t>
            </a:r>
          </a:p>
          <a:p>
            <a:pPr lvl="1"/>
            <a:endParaRPr lang="en-US" sz="1600" i="1" dirty="0" smtClean="0">
              <a:latin typeface="Century Gothic" panose="020B0502020202020204" pitchFamily="34" charset="0"/>
              <a:ea typeface="Tahoma" panose="020B0604030504040204" pitchFamily="34" charset="0"/>
              <a:cs typeface="DIN Condensed Bold"/>
            </a:endParaRPr>
          </a:p>
          <a:p>
            <a:pPr marL="742950" lvl="1" indent="-285750">
              <a:buFont typeface="Arial" panose="020B0604020202020204" pitchFamily="34" charset="0"/>
              <a:buChar char="•"/>
            </a:pPr>
            <a:r>
              <a:rPr lang="pt-PT" sz="1600" dirty="0" smtClean="0">
                <a:latin typeface="Century Gothic" panose="020B0502020202020204" pitchFamily="34" charset="0"/>
                <a:ea typeface="Tahoma" panose="020B0604030504040204" pitchFamily="34" charset="0"/>
                <a:cs typeface="DIN Condensed Bold"/>
              </a:rPr>
              <a:t>Workshop sobre “</a:t>
            </a:r>
            <a:r>
              <a:rPr lang="pt-BR" sz="1600" dirty="0">
                <a:latin typeface="Century Gothic" panose="020B0502020202020204" pitchFamily="34" charset="0"/>
                <a:ea typeface="Tahoma" panose="020B0604030504040204" pitchFamily="34" charset="0"/>
                <a:cs typeface="DIN Condensed Bold"/>
              </a:rPr>
              <a:t>Reforço dos investimentos na </a:t>
            </a:r>
            <a:r>
              <a:rPr lang="pt-BR" sz="1600" dirty="0" smtClean="0">
                <a:latin typeface="Century Gothic" panose="020B0502020202020204" pitchFamily="34" charset="0"/>
                <a:ea typeface="Tahoma" panose="020B0604030504040204" pitchFamily="34" charset="0"/>
                <a:cs typeface="DIN Condensed Bold"/>
              </a:rPr>
              <a:t>Rede Natura </a:t>
            </a:r>
            <a:r>
              <a:rPr lang="pt-BR" sz="1600" dirty="0">
                <a:latin typeface="Century Gothic" panose="020B0502020202020204" pitchFamily="34" charset="0"/>
                <a:ea typeface="Tahoma" panose="020B0604030504040204" pitchFamily="34" charset="0"/>
                <a:cs typeface="DIN Condensed Bold"/>
              </a:rPr>
              <a:t>2000 através de um melhor acesso aos fundos da UE e da actualização do</a:t>
            </a:r>
            <a:r>
              <a:rPr lang="en-US" sz="1600" dirty="0" smtClean="0">
                <a:latin typeface="Century Gothic" panose="020B0502020202020204" pitchFamily="34" charset="0"/>
                <a:ea typeface="Tahoma" panose="020B0604030504040204" pitchFamily="34" charset="0"/>
                <a:cs typeface="DIN Condensed Bold"/>
              </a:rPr>
              <a:t> </a:t>
            </a:r>
            <a:r>
              <a:rPr lang="en-US" sz="1600" dirty="0" err="1" smtClean="0">
                <a:latin typeface="Century Gothic" panose="020B0502020202020204" pitchFamily="34" charset="0"/>
                <a:ea typeface="Tahoma" panose="020B0604030504040204" pitchFamily="34" charset="0"/>
                <a:cs typeface="DIN Condensed Bold"/>
              </a:rPr>
              <a:t>Quadro</a:t>
            </a:r>
            <a:r>
              <a:rPr lang="en-US" sz="1600" dirty="0" smtClean="0">
                <a:latin typeface="Century Gothic" panose="020B0502020202020204" pitchFamily="34" charset="0"/>
                <a:ea typeface="Tahoma" panose="020B0604030504040204" pitchFamily="34" charset="0"/>
                <a:cs typeface="DIN Condensed Bold"/>
              </a:rPr>
              <a:t> de </a:t>
            </a:r>
            <a:r>
              <a:rPr lang="en-US" sz="1600" dirty="0" err="1" smtClean="0">
                <a:latin typeface="Century Gothic" panose="020B0502020202020204" pitchFamily="34" charset="0"/>
                <a:ea typeface="Tahoma" panose="020B0604030504040204" pitchFamily="34" charset="0"/>
                <a:cs typeface="DIN Condensed Bold"/>
              </a:rPr>
              <a:t>Ação</a:t>
            </a:r>
            <a:r>
              <a:rPr lang="en-US" sz="1600" dirty="0" smtClean="0">
                <a:latin typeface="Century Gothic" panose="020B0502020202020204" pitchFamily="34" charset="0"/>
                <a:ea typeface="Tahoma" panose="020B0604030504040204" pitchFamily="34" charset="0"/>
                <a:cs typeface="DIN Condensed Bold"/>
              </a:rPr>
              <a:t> </a:t>
            </a:r>
            <a:r>
              <a:rPr lang="en-US" sz="1600" dirty="0" err="1" smtClean="0">
                <a:latin typeface="Century Gothic" panose="020B0502020202020204" pitchFamily="34" charset="0"/>
                <a:ea typeface="Tahoma" panose="020B0604030504040204" pitchFamily="34" charset="0"/>
                <a:cs typeface="DIN Condensed Bold"/>
              </a:rPr>
              <a:t>Prioritária</a:t>
            </a:r>
            <a:r>
              <a:rPr lang="en-US" sz="1600" dirty="0" smtClean="0">
                <a:latin typeface="Century Gothic" panose="020B0502020202020204" pitchFamily="34" charset="0"/>
                <a:ea typeface="Tahoma" panose="020B0604030504040204" pitchFamily="34" charset="0"/>
                <a:cs typeface="DIN Condensed Bold"/>
              </a:rPr>
              <a:t> para a </a:t>
            </a:r>
            <a:r>
              <a:rPr lang="en-US" sz="1600" dirty="0" err="1" smtClean="0">
                <a:latin typeface="Century Gothic" panose="020B0502020202020204" pitchFamily="34" charset="0"/>
                <a:ea typeface="Tahoma" panose="020B0604030504040204" pitchFamily="34" charset="0"/>
                <a:cs typeface="DIN Condensed Bold"/>
              </a:rPr>
              <a:t>Rede</a:t>
            </a:r>
            <a:r>
              <a:rPr lang="en-US" sz="1600" dirty="0" smtClean="0">
                <a:latin typeface="Century Gothic" panose="020B0502020202020204" pitchFamily="34" charset="0"/>
                <a:ea typeface="Tahoma" panose="020B0604030504040204" pitchFamily="34" charset="0"/>
                <a:cs typeface="DIN Condensed Bold"/>
              </a:rPr>
              <a:t> Natura 2000 (PAF)”</a:t>
            </a:r>
            <a:endParaRPr lang="en-US" sz="1600" i="1" dirty="0">
              <a:latin typeface="Century Gothic" panose="020B0502020202020204" pitchFamily="34" charset="0"/>
              <a:ea typeface="Tahoma" panose="020B0604030504040204" pitchFamily="34" charset="0"/>
              <a:cs typeface="DIN Condensed Bold"/>
            </a:endParaRPr>
          </a:p>
          <a:p>
            <a:pPr lvl="1"/>
            <a:endParaRPr lang="pt-PT" sz="1600" dirty="0">
              <a:latin typeface="Century Gothic" panose="020B0502020202020204" pitchFamily="34" charset="0"/>
              <a:ea typeface="Tahoma" panose="020B0604030504040204" pitchFamily="34" charset="0"/>
              <a:cs typeface="DIN Condensed Bold"/>
            </a:endParaRPr>
          </a:p>
          <a:p>
            <a:pPr marL="742950" lvl="1" indent="-285750">
              <a:buFont typeface="Arial" panose="020B0604020202020204" pitchFamily="34" charset="0"/>
              <a:buChar char="•"/>
            </a:pPr>
            <a:endParaRPr lang="pt-PT" sz="1600" dirty="0">
              <a:latin typeface="Century Gothic" panose="020B0502020202020204" pitchFamily="34" charset="0"/>
              <a:ea typeface="Tahoma" panose="020B0604030504040204" pitchFamily="34" charset="0"/>
              <a:cs typeface="DIN Condensed Bold"/>
            </a:endParaRPr>
          </a:p>
        </p:txBody>
      </p:sp>
    </p:spTree>
    <p:extLst>
      <p:ext uri="{BB962C8B-B14F-4D97-AF65-F5344CB8AC3E}">
        <p14:creationId xmlns:p14="http://schemas.microsoft.com/office/powerpoint/2010/main" val="59412635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tângulo 20"/>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2"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pic>
        <p:nvPicPr>
          <p:cNvPr id="32" name="Picture 4" descr="http://www.azores.gov.pt/NR/rdonlyres/88A32A89-2561-4C22-A82F-530640C510A2/755875/Logo_P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6625"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http://www.azores.gov.pt/NR/rdonlyres/A1197A03-23BB-40F6-AA68-6C3FEC711B55/335484/LogotipoGovernodosAores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64789"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m 1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4204"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 name="Imagem 16"/>
          <p:cNvPicPr>
            <a:picLocks noChangeAspect="1"/>
          </p:cNvPicPr>
          <p:nvPr/>
        </p:nvPicPr>
        <p:blipFill>
          <a:blip r:embed="rId8" cstate="print">
            <a:extLst>
              <a:ext uri="{28A0092B-C50C-407E-A947-70E740481C1C}">
                <a14:useLocalDpi xmlns:a14="http://schemas.microsoft.com/office/drawing/2010/main" val="0"/>
              </a:ext>
            </a:extLst>
          </a:blip>
          <a:srcRect l="20705" t="3252" r="21651" b="10634"/>
          <a:stretch>
            <a:fillRect/>
          </a:stretch>
        </p:blipFill>
        <p:spPr bwMode="auto">
          <a:xfrm>
            <a:off x="7942175"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magem 1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63726" y="6251693"/>
            <a:ext cx="560193" cy="56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2"/>
          <p:cNvSpPr>
            <a:spLocks noChangeArrowheads="1"/>
          </p:cNvSpPr>
          <p:nvPr/>
        </p:nvSpPr>
        <p:spPr bwMode="auto">
          <a:xfrm>
            <a:off x="374438" y="836712"/>
            <a:ext cx="85536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2000" b="1" dirty="0">
                <a:latin typeface="Century Gothic" panose="020B0502020202020204" pitchFamily="34" charset="0"/>
                <a:cs typeface="Calibri" panose="020F0502020204030204" pitchFamily="34" charset="0"/>
              </a:rPr>
              <a:t>C – </a:t>
            </a:r>
            <a:r>
              <a:rPr lang="fr-BE" altLang="en-US" sz="2000" b="1" dirty="0" err="1" smtClean="0">
                <a:latin typeface="Century Gothic" panose="020B0502020202020204" pitchFamily="34" charset="0"/>
                <a:cs typeface="Calibri" panose="020F0502020204030204" pitchFamily="34" charset="0"/>
              </a:rPr>
              <a:t>Ações</a:t>
            </a:r>
            <a:r>
              <a:rPr lang="fr-BE" altLang="en-US" sz="2000" b="1" dirty="0" smtClean="0">
                <a:latin typeface="Century Gothic" panose="020B0502020202020204" pitchFamily="34" charset="0"/>
                <a:cs typeface="Calibri" panose="020F0502020204030204" pitchFamily="34" charset="0"/>
              </a:rPr>
              <a:t> de </a:t>
            </a:r>
            <a:r>
              <a:rPr lang="fr-BE" altLang="en-US" sz="2000" b="1" dirty="0" err="1" smtClean="0">
                <a:latin typeface="Century Gothic" panose="020B0502020202020204" pitchFamily="34" charset="0"/>
                <a:cs typeface="Calibri" panose="020F0502020204030204" pitchFamily="34" charset="0"/>
              </a:rPr>
              <a:t>Conservação</a:t>
            </a:r>
            <a:r>
              <a:rPr lang="fr-BE" altLang="en-US" sz="2000" b="1" dirty="0" smtClean="0">
                <a:latin typeface="Century Gothic" panose="020B0502020202020204" pitchFamily="34" charset="0"/>
                <a:cs typeface="Calibri" panose="020F0502020204030204" pitchFamily="34" charset="0"/>
              </a:rPr>
              <a:t>:</a:t>
            </a:r>
            <a:endParaRPr lang="fr-BE" altLang="en-US" sz="2000" b="1" dirty="0">
              <a:latin typeface="Century Gothic" panose="020B0502020202020204" pitchFamily="34" charset="0"/>
              <a:cs typeface="Calibri" panose="020F0502020204030204" pitchFamily="34" charset="0"/>
            </a:endParaRPr>
          </a:p>
          <a:p>
            <a:r>
              <a:rPr lang="fr-BE" altLang="en-US" sz="1800" dirty="0">
                <a:latin typeface="Century Gothic" panose="020B0502020202020204" pitchFamily="34" charset="0"/>
                <a:cs typeface="Calibri" panose="020F0502020204030204" pitchFamily="34" charset="0"/>
              </a:rPr>
              <a:t>C2.1 – </a:t>
            </a:r>
            <a:r>
              <a:rPr lang="fr-BE" altLang="en-US" sz="1800" dirty="0" err="1" smtClean="0">
                <a:latin typeface="Century Gothic" panose="020B0502020202020204" pitchFamily="34" charset="0"/>
                <a:cs typeface="Calibri" panose="020F0502020204030204" pitchFamily="34" charset="0"/>
              </a:rPr>
              <a:t>Estratégia</a:t>
            </a:r>
            <a:r>
              <a:rPr lang="fr-BE" altLang="en-US" sz="1800" dirty="0" smtClean="0">
                <a:latin typeface="Century Gothic" panose="020B0502020202020204" pitchFamily="34" charset="0"/>
                <a:cs typeface="Calibri" panose="020F0502020204030204" pitchFamily="34" charset="0"/>
              </a:rPr>
              <a:t> de Capacitação Interna</a:t>
            </a:r>
            <a:endParaRPr lang="fr-BE" altLang="en-US" sz="1800" dirty="0">
              <a:latin typeface="Century Gothic" panose="020B0502020202020204" pitchFamily="34" charset="0"/>
              <a:cs typeface="Calibri" panose="020F0502020204030204" pitchFamily="34" charset="0"/>
            </a:endParaRPr>
          </a:p>
          <a:p>
            <a:r>
              <a:rPr lang="fr-BE" altLang="en-US" sz="1600" b="1" dirty="0">
                <a:latin typeface="Century Gothic" panose="020B0502020202020204" pitchFamily="34" charset="0"/>
                <a:cs typeface="Calibri" panose="020F0502020204030204" pitchFamily="34" charset="0"/>
              </a:rPr>
              <a:t> </a:t>
            </a:r>
          </a:p>
        </p:txBody>
      </p:sp>
      <p:graphicFrame>
        <p:nvGraphicFramePr>
          <p:cNvPr id="19" name="Diagrama 18"/>
          <p:cNvGraphicFramePr/>
          <p:nvPr>
            <p:extLst/>
          </p:nvPr>
        </p:nvGraphicFramePr>
        <p:xfrm>
          <a:off x="110331" y="1484785"/>
          <a:ext cx="8926165" cy="86409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7" name="Imagem 2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20" name="CaixaDeTexto 19"/>
          <p:cNvSpPr txBox="1"/>
          <p:nvPr/>
        </p:nvSpPr>
        <p:spPr>
          <a:xfrm>
            <a:off x="80997" y="1566372"/>
            <a:ext cx="8799799" cy="5262979"/>
          </a:xfrm>
          <a:prstGeom prst="rect">
            <a:avLst/>
          </a:prstGeom>
          <a:noFill/>
        </p:spPr>
        <p:txBody>
          <a:bodyPr wrap="square" rtlCol="0">
            <a:spAutoFit/>
          </a:bodyPr>
          <a:lstStyle/>
          <a:p>
            <a:endParaRPr lang="pt-PT" sz="1600" u="sng" dirty="0" smtClean="0">
              <a:latin typeface="Century Gothic" panose="020B0502020202020204" pitchFamily="34" charset="0"/>
            </a:endParaRPr>
          </a:p>
          <a:p>
            <a:endParaRPr lang="pt-PT" sz="1600" dirty="0" smtClean="0">
              <a:latin typeface="Century Gothic" panose="020B0502020202020204" pitchFamily="34" charset="0"/>
              <a:ea typeface="Tahoma" panose="020B0604030504040204" pitchFamily="34" charset="0"/>
              <a:cs typeface="DIN Condensed Bold"/>
            </a:endParaRPr>
          </a:p>
          <a:p>
            <a:endParaRPr lang="pt-PT" sz="1600" dirty="0">
              <a:latin typeface="Century Gothic" panose="020B0502020202020204" pitchFamily="34" charset="0"/>
              <a:ea typeface="Tahoma" panose="020B0604030504040204" pitchFamily="34" charset="0"/>
              <a:cs typeface="DIN Condensed Bold"/>
            </a:endParaRPr>
          </a:p>
          <a:p>
            <a:endParaRPr lang="pt-PT" sz="1600" dirty="0" smtClean="0">
              <a:latin typeface="Century Gothic" panose="020B0502020202020204" pitchFamily="34" charset="0"/>
              <a:ea typeface="Tahoma" panose="020B0604030504040204" pitchFamily="34" charset="0"/>
              <a:cs typeface="DIN Condensed Bold"/>
            </a:endParaRPr>
          </a:p>
          <a:p>
            <a:endParaRPr lang="pt-PT" sz="1600" dirty="0">
              <a:latin typeface="Century Gothic" panose="020B0502020202020204" pitchFamily="34" charset="0"/>
              <a:ea typeface="Tahoma" panose="020B0604030504040204" pitchFamily="34" charset="0"/>
              <a:cs typeface="DIN Condensed Bold"/>
            </a:endParaRPr>
          </a:p>
          <a:p>
            <a:endParaRPr lang="pt-PT" sz="1600" dirty="0" smtClean="0">
              <a:latin typeface="Century Gothic" panose="020B0502020202020204" pitchFamily="34" charset="0"/>
              <a:ea typeface="Tahoma" panose="020B0604030504040204" pitchFamily="34" charset="0"/>
              <a:cs typeface="DIN Condensed Bold"/>
            </a:endParaRPr>
          </a:p>
          <a:p>
            <a:endParaRPr lang="pt-PT" sz="1600" dirty="0">
              <a:latin typeface="Century Gothic" panose="020B0502020202020204" pitchFamily="34" charset="0"/>
              <a:ea typeface="Tahoma" panose="020B0604030504040204" pitchFamily="34" charset="0"/>
              <a:cs typeface="DIN Condensed Bold"/>
            </a:endParaRPr>
          </a:p>
          <a:p>
            <a:endParaRPr lang="pt-PT" sz="1600" dirty="0" smtClean="0">
              <a:latin typeface="Century Gothic" panose="020B0502020202020204" pitchFamily="34" charset="0"/>
              <a:ea typeface="Tahoma" panose="020B0604030504040204" pitchFamily="34" charset="0"/>
              <a:cs typeface="DIN Condensed Bold"/>
            </a:endParaRPr>
          </a:p>
          <a:p>
            <a:endParaRPr lang="pt-PT" sz="1600" dirty="0">
              <a:latin typeface="Century Gothic" panose="020B0502020202020204" pitchFamily="34" charset="0"/>
              <a:ea typeface="Tahoma" panose="020B0604030504040204" pitchFamily="34" charset="0"/>
              <a:cs typeface="DIN Condensed Bold"/>
            </a:endParaRPr>
          </a:p>
          <a:p>
            <a:endParaRPr lang="pt-PT" sz="1600" dirty="0" smtClean="0">
              <a:latin typeface="Century Gothic" panose="020B0502020202020204" pitchFamily="34" charset="0"/>
              <a:ea typeface="Tahoma" panose="020B0604030504040204" pitchFamily="34" charset="0"/>
              <a:cs typeface="DIN Condensed Bold"/>
            </a:endParaRPr>
          </a:p>
          <a:p>
            <a:endParaRPr lang="pt-PT" sz="1600" dirty="0">
              <a:latin typeface="Century Gothic" panose="020B0502020202020204" pitchFamily="34" charset="0"/>
              <a:ea typeface="Tahoma" panose="020B0604030504040204" pitchFamily="34" charset="0"/>
              <a:cs typeface="DIN Condensed Bold"/>
            </a:endParaRPr>
          </a:p>
          <a:p>
            <a:endParaRPr lang="pt-PT" sz="1600" dirty="0" smtClean="0">
              <a:latin typeface="Century Gothic" panose="020B0502020202020204" pitchFamily="34" charset="0"/>
              <a:ea typeface="Tahoma" panose="020B0604030504040204" pitchFamily="34" charset="0"/>
              <a:cs typeface="DIN Condensed Bold"/>
            </a:endParaRPr>
          </a:p>
          <a:p>
            <a:endParaRPr lang="pt-PT" sz="1600" dirty="0">
              <a:latin typeface="Century Gothic" panose="020B0502020202020204" pitchFamily="34" charset="0"/>
              <a:ea typeface="Tahoma" panose="020B0604030504040204" pitchFamily="34" charset="0"/>
              <a:cs typeface="DIN Condensed Bold"/>
            </a:endParaRPr>
          </a:p>
          <a:p>
            <a:endParaRPr lang="pt-PT" sz="1600" dirty="0" smtClean="0">
              <a:latin typeface="Century Gothic" panose="020B0502020202020204" pitchFamily="34" charset="0"/>
              <a:ea typeface="Tahoma" panose="020B0604030504040204" pitchFamily="34" charset="0"/>
              <a:cs typeface="DIN Condensed Bold"/>
            </a:endParaRPr>
          </a:p>
          <a:p>
            <a:endParaRPr lang="pt-PT" sz="1600" dirty="0">
              <a:latin typeface="Century Gothic" panose="020B0502020202020204" pitchFamily="34" charset="0"/>
              <a:ea typeface="Tahoma" panose="020B0604030504040204" pitchFamily="34" charset="0"/>
              <a:cs typeface="DIN Condensed Bold"/>
            </a:endParaRPr>
          </a:p>
          <a:p>
            <a:endParaRPr lang="pt-PT" sz="1600" dirty="0" smtClean="0">
              <a:latin typeface="Century Gothic" panose="020B0502020202020204" pitchFamily="34" charset="0"/>
              <a:ea typeface="Tahoma" panose="020B0604030504040204" pitchFamily="34" charset="0"/>
              <a:cs typeface="DIN Condensed Bold"/>
            </a:endParaRPr>
          </a:p>
          <a:p>
            <a:endParaRPr lang="pt-PT" sz="1600" dirty="0">
              <a:latin typeface="Century Gothic" panose="020B0502020202020204" pitchFamily="34" charset="0"/>
              <a:ea typeface="Tahoma" panose="020B0604030504040204" pitchFamily="34" charset="0"/>
              <a:cs typeface="DIN Condensed Bold"/>
            </a:endParaRPr>
          </a:p>
          <a:p>
            <a:endParaRPr lang="pt-PT" sz="1600" dirty="0" smtClean="0">
              <a:latin typeface="Century Gothic" panose="020B0502020202020204" pitchFamily="34" charset="0"/>
              <a:ea typeface="Tahoma" panose="020B0604030504040204" pitchFamily="34" charset="0"/>
              <a:cs typeface="DIN Condensed Bold"/>
            </a:endParaRPr>
          </a:p>
          <a:p>
            <a:pPr marL="285750" indent="-285750">
              <a:buFont typeface="Arial" panose="020B0604020202020204" pitchFamily="34" charset="0"/>
              <a:buChar char="•"/>
            </a:pPr>
            <a:r>
              <a:rPr lang="pt-PT" sz="1600" b="1" u="sng" dirty="0" smtClean="0">
                <a:latin typeface="Century Gothic" panose="020B0502020202020204" pitchFamily="34" charset="0"/>
                <a:ea typeface="Tahoma" panose="020B0604030504040204" pitchFamily="34" charset="0"/>
                <a:cs typeface="DIN Condensed Bold"/>
              </a:rPr>
              <a:t>Primeiras necessidades de formação identificadas pelos beneficiários</a:t>
            </a:r>
            <a:r>
              <a:rPr lang="pt-PT" sz="1600" dirty="0" smtClean="0">
                <a:latin typeface="Century Gothic" panose="020B0502020202020204" pitchFamily="34" charset="0"/>
                <a:ea typeface="Tahoma" panose="020B0604030504040204" pitchFamily="34" charset="0"/>
                <a:cs typeface="DIN Condensed Bold"/>
              </a:rPr>
              <a:t>:</a:t>
            </a:r>
            <a:endParaRPr lang="en-US" sz="1600" i="1" dirty="0">
              <a:latin typeface="Century Gothic" panose="020B0502020202020204" pitchFamily="34" charset="0"/>
              <a:ea typeface="Tahoma" panose="020B0604030504040204" pitchFamily="34" charset="0"/>
              <a:cs typeface="DIN Condensed Bold"/>
            </a:endParaRPr>
          </a:p>
          <a:p>
            <a:pPr lvl="1"/>
            <a:endParaRPr lang="pt-PT" sz="1600" dirty="0">
              <a:latin typeface="Century Gothic" panose="020B0502020202020204" pitchFamily="34" charset="0"/>
              <a:ea typeface="Tahoma" panose="020B0604030504040204" pitchFamily="34" charset="0"/>
              <a:cs typeface="DIN Condensed Bold"/>
            </a:endParaRPr>
          </a:p>
          <a:p>
            <a:pPr marL="742950" lvl="1" indent="-285750">
              <a:buFont typeface="Arial" panose="020B0604020202020204" pitchFamily="34" charset="0"/>
              <a:buChar char="•"/>
            </a:pPr>
            <a:endParaRPr lang="pt-PT" sz="1600" dirty="0">
              <a:latin typeface="Century Gothic" panose="020B0502020202020204" pitchFamily="34" charset="0"/>
              <a:ea typeface="Tahoma" panose="020B0604030504040204" pitchFamily="34" charset="0"/>
              <a:cs typeface="DIN Condensed Bold"/>
            </a:endParaRPr>
          </a:p>
        </p:txBody>
      </p:sp>
      <p:pic>
        <p:nvPicPr>
          <p:cNvPr id="2" name="Imagem 1"/>
          <p:cNvPicPr>
            <a:picLocks noChangeAspect="1"/>
          </p:cNvPicPr>
          <p:nvPr/>
        </p:nvPicPr>
        <p:blipFill>
          <a:blip r:embed="rId16"/>
          <a:stretch>
            <a:fillRect/>
          </a:stretch>
        </p:blipFill>
        <p:spPr>
          <a:xfrm>
            <a:off x="218294" y="1348582"/>
            <a:ext cx="8657070" cy="4572396"/>
          </a:xfrm>
          <a:prstGeom prst="rect">
            <a:avLst/>
          </a:prstGeom>
        </p:spPr>
      </p:pic>
    </p:spTree>
    <p:extLst>
      <p:ext uri="{BB962C8B-B14F-4D97-AF65-F5344CB8AC3E}">
        <p14:creationId xmlns:p14="http://schemas.microsoft.com/office/powerpoint/2010/main" val="322515988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tângulo 20"/>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2"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pic>
        <p:nvPicPr>
          <p:cNvPr id="32" name="Picture 4" descr="http://www.azores.gov.pt/NR/rdonlyres/88A32A89-2561-4C22-A82F-530640C510A2/755875/Logo_P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6625"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http://www.azores.gov.pt/NR/rdonlyres/A1197A03-23BB-40F6-AA68-6C3FEC711B55/335484/LogotipoGovernodosAores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64789"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m 1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4204"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 name="Imagem 16"/>
          <p:cNvPicPr>
            <a:picLocks noChangeAspect="1"/>
          </p:cNvPicPr>
          <p:nvPr/>
        </p:nvPicPr>
        <p:blipFill>
          <a:blip r:embed="rId8" cstate="print">
            <a:extLst>
              <a:ext uri="{28A0092B-C50C-407E-A947-70E740481C1C}">
                <a14:useLocalDpi xmlns:a14="http://schemas.microsoft.com/office/drawing/2010/main" val="0"/>
              </a:ext>
            </a:extLst>
          </a:blip>
          <a:srcRect l="20705" t="3252" r="21651" b="10634"/>
          <a:stretch>
            <a:fillRect/>
          </a:stretch>
        </p:blipFill>
        <p:spPr bwMode="auto">
          <a:xfrm>
            <a:off x="7942175"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magem 1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63726" y="6251693"/>
            <a:ext cx="560193" cy="56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2"/>
          <p:cNvSpPr>
            <a:spLocks noChangeArrowheads="1"/>
          </p:cNvSpPr>
          <p:nvPr/>
        </p:nvSpPr>
        <p:spPr bwMode="auto">
          <a:xfrm>
            <a:off x="374438" y="836712"/>
            <a:ext cx="855366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pt-BR" altLang="en-US" sz="2000" b="1" dirty="0">
                <a:latin typeface="Century Gothic" panose="020B0502020202020204" pitchFamily="34" charset="0"/>
                <a:cs typeface="Calibri" panose="020F0502020204030204" pitchFamily="34" charset="0"/>
              </a:rPr>
              <a:t>C – Ações de Conservação:</a:t>
            </a:r>
          </a:p>
          <a:p>
            <a:r>
              <a:rPr lang="pt-BR" altLang="en-US" sz="2000" dirty="0">
                <a:latin typeface="Century Gothic" panose="020B0502020202020204" pitchFamily="34" charset="0"/>
                <a:cs typeface="Calibri" panose="020F0502020204030204" pitchFamily="34" charset="0"/>
              </a:rPr>
              <a:t>C2.1 – Estratégia de Capacitação Interna</a:t>
            </a:r>
          </a:p>
          <a:p>
            <a:r>
              <a:rPr lang="fr-BE" altLang="en-US" sz="1600" b="1" dirty="0" smtClean="0">
                <a:latin typeface="Century Gothic" panose="020B0502020202020204" pitchFamily="34" charset="0"/>
                <a:cs typeface="Calibri" panose="020F0502020204030204" pitchFamily="34" charset="0"/>
              </a:rPr>
              <a:t> </a:t>
            </a:r>
            <a:endParaRPr lang="fr-BE" altLang="en-US" sz="1600" b="1" dirty="0">
              <a:latin typeface="Century Gothic" panose="020B0502020202020204" pitchFamily="34" charset="0"/>
              <a:cs typeface="Calibri" panose="020F0502020204030204" pitchFamily="34" charset="0"/>
            </a:endParaRPr>
          </a:p>
        </p:txBody>
      </p:sp>
      <p:graphicFrame>
        <p:nvGraphicFramePr>
          <p:cNvPr id="19" name="Diagrama 18"/>
          <p:cNvGraphicFramePr/>
          <p:nvPr>
            <p:extLst/>
          </p:nvPr>
        </p:nvGraphicFramePr>
        <p:xfrm>
          <a:off x="110331" y="1484785"/>
          <a:ext cx="8926165" cy="86409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7" name="Imagem 2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pic>
        <p:nvPicPr>
          <p:cNvPr id="4" name="Imagem 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7978" y="1628800"/>
            <a:ext cx="3246105" cy="2434579"/>
          </a:xfrm>
          <a:prstGeom prst="rect">
            <a:avLst/>
          </a:prstGeom>
        </p:spPr>
      </p:pic>
      <p:pic>
        <p:nvPicPr>
          <p:cNvPr id="5" name="Imagem 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509812" y="1567797"/>
            <a:ext cx="4436590" cy="2495582"/>
          </a:xfrm>
          <a:prstGeom prst="rect">
            <a:avLst/>
          </a:prstGeom>
        </p:spPr>
      </p:pic>
      <p:sp>
        <p:nvSpPr>
          <p:cNvPr id="9" name="CaixaDeTexto 8"/>
          <p:cNvSpPr txBox="1"/>
          <p:nvPr/>
        </p:nvSpPr>
        <p:spPr>
          <a:xfrm>
            <a:off x="-1044624" y="4149236"/>
            <a:ext cx="3476915" cy="338554"/>
          </a:xfrm>
          <a:prstGeom prst="rect">
            <a:avLst/>
          </a:prstGeom>
          <a:noFill/>
        </p:spPr>
        <p:txBody>
          <a:bodyPr wrap="square" rtlCol="0">
            <a:spAutoFit/>
          </a:bodyPr>
          <a:lstStyle/>
          <a:p>
            <a:pPr marL="1028700" lvl="1">
              <a:defRPr/>
            </a:pPr>
            <a:r>
              <a:rPr lang="pt-BR" altLang="en-US" sz="1600" dirty="0" smtClean="0">
                <a:latin typeface="Century Gothic" panose="020B0502020202020204" pitchFamily="34" charset="0"/>
                <a:cs typeface="Calibri" panose="020F0502020204030204" pitchFamily="34" charset="0"/>
              </a:rPr>
              <a:t>Formação Financeira</a:t>
            </a:r>
            <a:endParaRPr lang="en-US" sz="2000" dirty="0"/>
          </a:p>
        </p:txBody>
      </p:sp>
      <p:sp>
        <p:nvSpPr>
          <p:cNvPr id="10" name="CaixaDeTexto 9"/>
          <p:cNvSpPr txBox="1"/>
          <p:nvPr/>
        </p:nvSpPr>
        <p:spPr>
          <a:xfrm>
            <a:off x="4007350" y="4046768"/>
            <a:ext cx="5052238" cy="1323439"/>
          </a:xfrm>
          <a:prstGeom prst="rect">
            <a:avLst/>
          </a:prstGeom>
          <a:noFill/>
        </p:spPr>
        <p:txBody>
          <a:bodyPr wrap="square" rtlCol="0">
            <a:spAutoFit/>
          </a:bodyPr>
          <a:lstStyle/>
          <a:p>
            <a:pPr marL="1028700" lvl="1">
              <a:defRPr/>
            </a:pPr>
            <a:r>
              <a:rPr lang="pt-BR" sz="1600" dirty="0">
                <a:latin typeface="Century Gothic" panose="020B0502020202020204" pitchFamily="34" charset="0"/>
                <a:cs typeface="Calibri" panose="020F0502020204030204" pitchFamily="34" charset="0"/>
              </a:rPr>
              <a:t>Ação de capacitação em Santa Maria – Ponta do Castelo: controlo de </a:t>
            </a:r>
            <a:r>
              <a:rPr lang="pt-BR" sz="1600" i="1" dirty="0">
                <a:latin typeface="Century Gothic" panose="020B0502020202020204" pitchFamily="34" charset="0"/>
                <a:cs typeface="Calibri" panose="020F0502020204030204" pitchFamily="34" charset="0"/>
              </a:rPr>
              <a:t>Agave americana </a:t>
            </a:r>
            <a:r>
              <a:rPr lang="pt-BR" sz="1600" dirty="0">
                <a:latin typeface="Century Gothic" panose="020B0502020202020204" pitchFamily="34" charset="0"/>
                <a:cs typeface="Calibri" panose="020F0502020204030204" pitchFamily="34" charset="0"/>
              </a:rPr>
              <a:t>para restauro do habitat da espécie endémica: </a:t>
            </a:r>
            <a:r>
              <a:rPr lang="pt-BR" sz="1600" i="1" dirty="0">
                <a:latin typeface="Century Gothic" panose="020B0502020202020204" pitchFamily="34" charset="0"/>
                <a:cs typeface="Calibri" panose="020F0502020204030204" pitchFamily="34" charset="0"/>
              </a:rPr>
              <a:t>Lotus azoricus</a:t>
            </a:r>
          </a:p>
        </p:txBody>
      </p:sp>
      <p:pic>
        <p:nvPicPr>
          <p:cNvPr id="2050" name="Picture 2" descr="A imagem pode conter: Mariana Leite, ecrÃ£ e interiores"/>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355006" y="4344300"/>
            <a:ext cx="2331898" cy="1748923"/>
          </a:xfrm>
          <a:prstGeom prst="rect">
            <a:avLst/>
          </a:prstGeom>
          <a:noFill/>
          <a:extLst>
            <a:ext uri="{909E8E84-426E-40DD-AFC4-6F175D3DCCD1}">
              <a14:hiddenFill xmlns:a14="http://schemas.microsoft.com/office/drawing/2010/main">
                <a:solidFill>
                  <a:srgbClr val="FFFFFF"/>
                </a:solidFill>
              </a14:hiddenFill>
            </a:ext>
          </a:extLst>
        </p:spPr>
      </p:pic>
      <p:sp>
        <p:nvSpPr>
          <p:cNvPr id="28" name="CaixaDeTexto 27"/>
          <p:cNvSpPr txBox="1"/>
          <p:nvPr/>
        </p:nvSpPr>
        <p:spPr>
          <a:xfrm>
            <a:off x="-273067" y="5577210"/>
            <a:ext cx="3476915" cy="338554"/>
          </a:xfrm>
          <a:prstGeom prst="rect">
            <a:avLst/>
          </a:prstGeom>
          <a:noFill/>
        </p:spPr>
        <p:txBody>
          <a:bodyPr wrap="square" rtlCol="0">
            <a:spAutoFit/>
          </a:bodyPr>
          <a:lstStyle/>
          <a:p>
            <a:pPr marL="1028700" lvl="1">
              <a:defRPr/>
            </a:pPr>
            <a:r>
              <a:rPr lang="pt-BR" altLang="en-US" sz="1600" dirty="0" smtClean="0">
                <a:latin typeface="Century Gothic" panose="020B0502020202020204" pitchFamily="34" charset="0"/>
                <a:cs typeface="Calibri" panose="020F0502020204030204" pitchFamily="34" charset="0"/>
              </a:rPr>
              <a:t>Workshop PAF</a:t>
            </a:r>
            <a:endParaRPr lang="en-US" sz="2000" dirty="0"/>
          </a:p>
        </p:txBody>
      </p:sp>
    </p:spTree>
    <p:extLst>
      <p:ext uri="{BB962C8B-B14F-4D97-AF65-F5344CB8AC3E}">
        <p14:creationId xmlns:p14="http://schemas.microsoft.com/office/powerpoint/2010/main" val="52287206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tângulo 20"/>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2"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pic>
        <p:nvPicPr>
          <p:cNvPr id="32" name="Picture 4" descr="http://www.azores.gov.pt/NR/rdonlyres/88A32A89-2561-4C22-A82F-530640C510A2/755875/Logo_P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6625"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http://www.azores.gov.pt/NR/rdonlyres/A1197A03-23BB-40F6-AA68-6C3FEC711B55/335484/LogotipoGovernodosAores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64789"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m 1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4204"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 name="Imagem 16"/>
          <p:cNvPicPr>
            <a:picLocks noChangeAspect="1"/>
          </p:cNvPicPr>
          <p:nvPr/>
        </p:nvPicPr>
        <p:blipFill>
          <a:blip r:embed="rId8" cstate="print">
            <a:extLst>
              <a:ext uri="{28A0092B-C50C-407E-A947-70E740481C1C}">
                <a14:useLocalDpi xmlns:a14="http://schemas.microsoft.com/office/drawing/2010/main" val="0"/>
              </a:ext>
            </a:extLst>
          </a:blip>
          <a:srcRect l="20705" t="3252" r="21651" b="10634"/>
          <a:stretch>
            <a:fillRect/>
          </a:stretch>
        </p:blipFill>
        <p:spPr bwMode="auto">
          <a:xfrm>
            <a:off x="7942175"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magem 1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63726" y="6251693"/>
            <a:ext cx="560193" cy="56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2"/>
          <p:cNvSpPr>
            <a:spLocks noChangeArrowheads="1"/>
          </p:cNvSpPr>
          <p:nvPr/>
        </p:nvSpPr>
        <p:spPr bwMode="auto">
          <a:xfrm>
            <a:off x="122794" y="836712"/>
            <a:ext cx="85536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pt-BR" altLang="en-US" sz="2000" b="1" dirty="0">
                <a:latin typeface="Century Gothic" panose="020B0502020202020204" pitchFamily="34" charset="0"/>
                <a:cs typeface="Calibri" panose="020F0502020204030204" pitchFamily="34" charset="0"/>
              </a:rPr>
              <a:t>C – Ações de Conservação:</a:t>
            </a:r>
          </a:p>
          <a:p>
            <a:r>
              <a:rPr lang="pt-BR" altLang="en-US" sz="2000" dirty="0">
                <a:latin typeface="Century Gothic" panose="020B0502020202020204" pitchFamily="34" charset="0"/>
                <a:cs typeface="Calibri" panose="020F0502020204030204" pitchFamily="34" charset="0"/>
              </a:rPr>
              <a:t>C2.1 – Estratégia de </a:t>
            </a:r>
            <a:r>
              <a:rPr lang="pt-BR" altLang="en-US" sz="2000" dirty="0" smtClean="0">
                <a:latin typeface="Century Gothic" panose="020B0502020202020204" pitchFamily="34" charset="0"/>
                <a:cs typeface="Calibri" panose="020F0502020204030204" pitchFamily="34" charset="0"/>
              </a:rPr>
              <a:t>Capacitação</a:t>
            </a:r>
            <a:r>
              <a:rPr lang="fr-BE" altLang="en-US" sz="1600" b="1" dirty="0" smtClean="0">
                <a:latin typeface="Century Gothic" panose="020B0502020202020204" pitchFamily="34" charset="0"/>
                <a:cs typeface="Calibri" panose="020F0502020204030204" pitchFamily="34" charset="0"/>
              </a:rPr>
              <a:t> </a:t>
            </a:r>
            <a:endParaRPr lang="fr-BE" altLang="en-US" sz="1600" b="1" dirty="0">
              <a:latin typeface="Century Gothic" panose="020B0502020202020204" pitchFamily="34" charset="0"/>
              <a:cs typeface="Calibri" panose="020F0502020204030204" pitchFamily="34" charset="0"/>
            </a:endParaRPr>
          </a:p>
        </p:txBody>
      </p:sp>
      <p:graphicFrame>
        <p:nvGraphicFramePr>
          <p:cNvPr id="19" name="Diagrama 18"/>
          <p:cNvGraphicFramePr/>
          <p:nvPr>
            <p:extLst/>
          </p:nvPr>
        </p:nvGraphicFramePr>
        <p:xfrm>
          <a:off x="110331" y="1484785"/>
          <a:ext cx="8926165" cy="86409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7" name="Imagem 2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25" name="Retângulo 24"/>
          <p:cNvSpPr/>
          <p:nvPr/>
        </p:nvSpPr>
        <p:spPr>
          <a:xfrm>
            <a:off x="367885" y="3176268"/>
            <a:ext cx="2763846" cy="646331"/>
          </a:xfrm>
          <a:prstGeom prst="rect">
            <a:avLst/>
          </a:prstGeom>
          <a:solidFill>
            <a:srgbClr val="ADE7D8"/>
          </a:solidFill>
        </p:spPr>
        <p:txBody>
          <a:bodyPr wrap="square">
            <a:spAutoFit/>
          </a:bodyPr>
          <a:lstStyle/>
          <a:p>
            <a:pPr algn="ctr">
              <a:spcAft>
                <a:spcPts val="1200"/>
              </a:spcAft>
            </a:pPr>
            <a:r>
              <a:rPr lang="en-GB" dirty="0" err="1" smtClean="0">
                <a:latin typeface="Arial" panose="020B0604020202020204" pitchFamily="34" charset="0"/>
                <a:ea typeface="Times New Roman" panose="02020603050405020304" pitchFamily="18" charset="0"/>
              </a:rPr>
              <a:t>Necessidades</a:t>
            </a:r>
            <a:r>
              <a:rPr lang="en-GB" dirty="0" smtClean="0">
                <a:latin typeface="Arial" panose="020B0604020202020204" pitchFamily="34" charset="0"/>
                <a:ea typeface="Times New Roman" panose="02020603050405020304" pitchFamily="18" charset="0"/>
              </a:rPr>
              <a:t> de </a:t>
            </a:r>
            <a:r>
              <a:rPr lang="en-GB" dirty="0" err="1" smtClean="0">
                <a:latin typeface="Arial" panose="020B0604020202020204" pitchFamily="34" charset="0"/>
                <a:ea typeface="Times New Roman" panose="02020603050405020304" pitchFamily="18" charset="0"/>
              </a:rPr>
              <a:t>Formação</a:t>
            </a:r>
            <a:endParaRPr lang="pt-PT" sz="2800" dirty="0">
              <a:latin typeface="Times New Roman" panose="02020603050405020304" pitchFamily="18" charset="0"/>
              <a:ea typeface="Times New Roman" panose="02020603050405020304" pitchFamily="18" charset="0"/>
            </a:endParaRPr>
          </a:p>
        </p:txBody>
      </p:sp>
      <p:sp>
        <p:nvSpPr>
          <p:cNvPr id="26" name="Seta para a direita 25"/>
          <p:cNvSpPr/>
          <p:nvPr/>
        </p:nvSpPr>
        <p:spPr>
          <a:xfrm rot="5400000">
            <a:off x="1281756" y="2391338"/>
            <a:ext cx="936104" cy="216024"/>
          </a:xfrm>
          <a:prstGeom prst="rightArrow">
            <a:avLst/>
          </a:prstGeom>
          <a:solidFill>
            <a:srgbClr val="AFE3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tângulo 28"/>
          <p:cNvSpPr/>
          <p:nvPr/>
        </p:nvSpPr>
        <p:spPr>
          <a:xfrm>
            <a:off x="440697" y="5446965"/>
            <a:ext cx="2592288" cy="646331"/>
          </a:xfrm>
          <a:prstGeom prst="rect">
            <a:avLst/>
          </a:prstGeom>
          <a:solidFill>
            <a:srgbClr val="ADE7D8"/>
          </a:solidFill>
        </p:spPr>
        <p:txBody>
          <a:bodyPr wrap="square">
            <a:spAutoFit/>
          </a:bodyPr>
          <a:lstStyle/>
          <a:p>
            <a:pPr algn="ctr">
              <a:spcAft>
                <a:spcPts val="1200"/>
              </a:spcAft>
            </a:pPr>
            <a:r>
              <a:rPr lang="en-GB" dirty="0" err="1" smtClean="0">
                <a:latin typeface="Arial" panose="020B0604020202020204" pitchFamily="34" charset="0"/>
                <a:ea typeface="Times New Roman" panose="02020603050405020304" pitchFamily="18" charset="0"/>
              </a:rPr>
              <a:t>Inquérito</a:t>
            </a:r>
            <a:r>
              <a:rPr lang="en-GB" dirty="0" smtClean="0">
                <a:latin typeface="Arial" panose="020B0604020202020204" pitchFamily="34" charset="0"/>
                <a:ea typeface="Times New Roman" panose="02020603050405020304" pitchFamily="18" charset="0"/>
              </a:rPr>
              <a:t> </a:t>
            </a:r>
            <a:r>
              <a:rPr lang="en-GB" dirty="0" err="1" smtClean="0">
                <a:latin typeface="Arial" panose="020B0604020202020204" pitchFamily="34" charset="0"/>
                <a:ea typeface="Times New Roman" panose="02020603050405020304" pitchFamily="18" charset="0"/>
              </a:rPr>
              <a:t>aos</a:t>
            </a:r>
            <a:r>
              <a:rPr lang="en-GB" dirty="0" smtClean="0">
                <a:latin typeface="Arial" panose="020B0604020202020204" pitchFamily="34" charset="0"/>
                <a:ea typeface="Times New Roman" panose="02020603050405020304" pitchFamily="18" charset="0"/>
              </a:rPr>
              <a:t> stakeholders</a:t>
            </a:r>
            <a:endParaRPr lang="pt-PT" sz="2800" dirty="0">
              <a:latin typeface="Times New Roman" panose="02020603050405020304" pitchFamily="18" charset="0"/>
              <a:ea typeface="Times New Roman" panose="02020603050405020304" pitchFamily="18" charset="0"/>
            </a:endParaRPr>
          </a:p>
        </p:txBody>
      </p:sp>
      <p:sp>
        <p:nvSpPr>
          <p:cNvPr id="30" name="Retângulo 29"/>
          <p:cNvSpPr/>
          <p:nvPr/>
        </p:nvSpPr>
        <p:spPr>
          <a:xfrm>
            <a:off x="407982" y="1558608"/>
            <a:ext cx="2939882" cy="369332"/>
          </a:xfrm>
          <a:prstGeom prst="rect">
            <a:avLst/>
          </a:prstGeom>
        </p:spPr>
        <p:txBody>
          <a:bodyPr wrap="square">
            <a:spAutoFit/>
          </a:bodyPr>
          <a:lstStyle/>
          <a:p>
            <a:pPr marL="285750" indent="-285750">
              <a:spcAft>
                <a:spcPts val="1200"/>
              </a:spcAft>
              <a:buFont typeface="Arial" panose="020B0604020202020204" pitchFamily="34" charset="0"/>
              <a:buChar char="•"/>
            </a:pPr>
            <a:r>
              <a:rPr lang="en-GB" b="1" dirty="0" smtClean="0">
                <a:solidFill>
                  <a:schemeClr val="accent5">
                    <a:lumMod val="75000"/>
                  </a:schemeClr>
                </a:solidFill>
                <a:latin typeface="Arial" panose="020B0604020202020204" pitchFamily="34" charset="0"/>
                <a:ea typeface="Times New Roman" panose="02020603050405020304" pitchFamily="18" charset="0"/>
              </a:rPr>
              <a:t>Capacitação Externa</a:t>
            </a:r>
            <a:endParaRPr lang="pt-PT" sz="2800" b="1" dirty="0">
              <a:solidFill>
                <a:schemeClr val="accent5">
                  <a:lumMod val="75000"/>
                </a:schemeClr>
              </a:solidFill>
              <a:latin typeface="Times New Roman" panose="02020603050405020304" pitchFamily="18" charset="0"/>
              <a:ea typeface="Times New Roman" panose="02020603050405020304" pitchFamily="18" charset="0"/>
            </a:endParaRPr>
          </a:p>
        </p:txBody>
      </p:sp>
      <p:sp>
        <p:nvSpPr>
          <p:cNvPr id="31" name="Seta para a direita 30"/>
          <p:cNvSpPr/>
          <p:nvPr/>
        </p:nvSpPr>
        <p:spPr>
          <a:xfrm rot="5400000">
            <a:off x="1268789" y="4441036"/>
            <a:ext cx="936104" cy="216024"/>
          </a:xfrm>
          <a:prstGeom prst="rightArrow">
            <a:avLst/>
          </a:prstGeom>
          <a:solidFill>
            <a:srgbClr val="AFE3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Imagem 36"/>
          <p:cNvPicPr>
            <a:picLocks noChangeAspect="1"/>
          </p:cNvPicPr>
          <p:nvPr/>
        </p:nvPicPr>
        <p:blipFill rotWithShape="1">
          <a:blip r:embed="rId16">
            <a:extLst>
              <a:ext uri="{28A0092B-C50C-407E-A947-70E740481C1C}">
                <a14:useLocalDpi xmlns:a14="http://schemas.microsoft.com/office/drawing/2010/main" val="0"/>
              </a:ext>
            </a:extLst>
          </a:blip>
          <a:srcRect l="47523" t="23809" r="26049" b="5321"/>
          <a:stretch/>
        </p:blipFill>
        <p:spPr>
          <a:xfrm>
            <a:off x="4571206" y="692895"/>
            <a:ext cx="4465290" cy="6108317"/>
          </a:xfrm>
          <a:prstGeom prst="rect">
            <a:avLst/>
          </a:prstGeom>
          <a:ln w="3175">
            <a:solidFill>
              <a:schemeClr val="tx1"/>
            </a:solidFill>
          </a:ln>
        </p:spPr>
      </p:pic>
    </p:spTree>
    <p:extLst>
      <p:ext uri="{BB962C8B-B14F-4D97-AF65-F5344CB8AC3E}">
        <p14:creationId xmlns:p14="http://schemas.microsoft.com/office/powerpoint/2010/main" val="45983982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tângulo 27"/>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9"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4" name="Imagem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7824" y="3146163"/>
            <a:ext cx="3576281" cy="2684314"/>
          </a:xfrm>
          <a:prstGeom prst="rect">
            <a:avLst/>
          </a:prstGeom>
        </p:spPr>
      </p:pic>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pic>
        <p:nvPicPr>
          <p:cNvPr id="32" name="Picture 4" descr="http://www.azores.gov.pt/NR/rdonlyres/88A32A89-2561-4C22-A82F-530640C510A2/755875/Logo_P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06625"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http://www.azores.gov.pt/NR/rdonlyres/A1197A03-23BB-40F6-AA68-6C3FEC711B55/335484/LogotipoGovernodosAores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64789"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m 1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04204"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 name="Imagem 16"/>
          <p:cNvPicPr>
            <a:picLocks noChangeAspect="1"/>
          </p:cNvPicPr>
          <p:nvPr/>
        </p:nvPicPr>
        <p:blipFill>
          <a:blip r:embed="rId9" cstate="print">
            <a:extLst>
              <a:ext uri="{28A0092B-C50C-407E-A947-70E740481C1C}">
                <a14:useLocalDpi xmlns:a14="http://schemas.microsoft.com/office/drawing/2010/main" val="0"/>
              </a:ext>
            </a:extLst>
          </a:blip>
          <a:srcRect l="20705" t="3252" r="21651" b="10634"/>
          <a:stretch>
            <a:fillRect/>
          </a:stretch>
        </p:blipFill>
        <p:spPr bwMode="auto">
          <a:xfrm>
            <a:off x="7942175"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magem 17"/>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63726" y="6251693"/>
            <a:ext cx="560193" cy="56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2"/>
          <p:cNvSpPr>
            <a:spLocks noChangeArrowheads="1"/>
          </p:cNvSpPr>
          <p:nvPr/>
        </p:nvSpPr>
        <p:spPr bwMode="auto">
          <a:xfrm>
            <a:off x="374438" y="764704"/>
            <a:ext cx="855366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2000" b="1" dirty="0">
                <a:latin typeface="Century Gothic" panose="020B0502020202020204" pitchFamily="34" charset="0"/>
                <a:cs typeface="Calibri" panose="020F0502020204030204" pitchFamily="34" charset="0"/>
              </a:rPr>
              <a:t>C – </a:t>
            </a:r>
            <a:r>
              <a:rPr lang="fr-BE" altLang="en-US" sz="2000" b="1" dirty="0" err="1" smtClean="0">
                <a:latin typeface="Century Gothic" panose="020B0502020202020204" pitchFamily="34" charset="0"/>
                <a:cs typeface="Calibri" panose="020F0502020204030204" pitchFamily="34" charset="0"/>
              </a:rPr>
              <a:t>Ações</a:t>
            </a:r>
            <a:r>
              <a:rPr lang="fr-BE" altLang="en-US" sz="2000" b="1" dirty="0" smtClean="0">
                <a:latin typeface="Century Gothic" panose="020B0502020202020204" pitchFamily="34" charset="0"/>
                <a:cs typeface="Calibri" panose="020F0502020204030204" pitchFamily="34" charset="0"/>
              </a:rPr>
              <a:t> de </a:t>
            </a:r>
            <a:r>
              <a:rPr lang="fr-BE" altLang="en-US" sz="2000" b="1" dirty="0" err="1" smtClean="0">
                <a:latin typeface="Century Gothic" panose="020B0502020202020204" pitchFamily="34" charset="0"/>
                <a:cs typeface="Calibri" panose="020F0502020204030204" pitchFamily="34" charset="0"/>
              </a:rPr>
              <a:t>Conservação</a:t>
            </a:r>
            <a:r>
              <a:rPr lang="fr-BE" altLang="en-US" sz="2000" b="1" dirty="0" smtClean="0">
                <a:latin typeface="Century Gothic" panose="020B0502020202020204" pitchFamily="34" charset="0"/>
                <a:cs typeface="Calibri" panose="020F0502020204030204" pitchFamily="34" charset="0"/>
              </a:rPr>
              <a:t>:</a:t>
            </a:r>
            <a:endParaRPr lang="fr-BE" altLang="en-US" sz="2000" b="1" dirty="0">
              <a:latin typeface="Century Gothic" panose="020B0502020202020204" pitchFamily="34" charset="0"/>
              <a:cs typeface="Calibri" panose="020F0502020204030204" pitchFamily="34" charset="0"/>
            </a:endParaRPr>
          </a:p>
          <a:p>
            <a:r>
              <a:rPr lang="fr-BE" altLang="en-US" sz="1800" dirty="0" smtClean="0">
                <a:latin typeface="Century Gothic" panose="020B0502020202020204" pitchFamily="34" charset="0"/>
                <a:cs typeface="Calibri" panose="020F0502020204030204" pitchFamily="34" charset="0"/>
              </a:rPr>
              <a:t>C3.2 </a:t>
            </a:r>
            <a:r>
              <a:rPr lang="fr-BE" altLang="en-US" sz="1800" dirty="0">
                <a:latin typeface="Century Gothic" panose="020B0502020202020204" pitchFamily="34" charset="0"/>
                <a:cs typeface="Calibri" panose="020F0502020204030204" pitchFamily="34" charset="0"/>
              </a:rPr>
              <a:t>- </a:t>
            </a:r>
            <a:r>
              <a:rPr lang="fr-BE" altLang="en-US" sz="1800" dirty="0" smtClean="0">
                <a:latin typeface="Century Gothic" panose="020B0502020202020204" pitchFamily="34" charset="0"/>
                <a:cs typeface="Calibri" panose="020F0502020204030204" pitchFamily="34" charset="0"/>
              </a:rPr>
              <a:t>I</a:t>
            </a:r>
            <a:r>
              <a:rPr lang="pt-BR" altLang="en-US" sz="1800" dirty="0" smtClean="0">
                <a:latin typeface="Century Gothic" panose="020B0502020202020204" pitchFamily="34" charset="0"/>
                <a:cs typeface="Calibri" panose="020F0502020204030204" pitchFamily="34" charset="0"/>
              </a:rPr>
              <a:t>mplementação </a:t>
            </a:r>
            <a:r>
              <a:rPr lang="pt-BR" altLang="en-US" sz="1800" dirty="0">
                <a:latin typeface="Century Gothic" panose="020B0502020202020204" pitchFamily="34" charset="0"/>
                <a:cs typeface="Calibri" panose="020F0502020204030204" pitchFamily="34" charset="0"/>
              </a:rPr>
              <a:t>de trabalhos piloto </a:t>
            </a:r>
            <a:r>
              <a:rPr lang="pt-BR" altLang="en-US" sz="1800" dirty="0" smtClean="0">
                <a:latin typeface="Century Gothic" panose="020B0502020202020204" pitchFamily="34" charset="0"/>
                <a:cs typeface="Calibri" panose="020F0502020204030204" pitchFamily="34" charset="0"/>
              </a:rPr>
              <a:t>para </a:t>
            </a:r>
            <a:r>
              <a:rPr lang="pt-BR" altLang="en-US" sz="1800" dirty="0">
                <a:latin typeface="Century Gothic" panose="020B0502020202020204" pitchFamily="34" charset="0"/>
                <a:cs typeface="Calibri" panose="020F0502020204030204" pitchFamily="34" charset="0"/>
              </a:rPr>
              <a:t>conservação </a:t>
            </a:r>
            <a:r>
              <a:rPr lang="pt-BR" altLang="en-US" sz="1800" dirty="0" smtClean="0">
                <a:latin typeface="Century Gothic" panose="020B0502020202020204" pitchFamily="34" charset="0"/>
                <a:cs typeface="Calibri" panose="020F0502020204030204" pitchFamily="34" charset="0"/>
              </a:rPr>
              <a:t>da </a:t>
            </a:r>
            <a:r>
              <a:rPr lang="pt-BR" altLang="en-US" sz="1800" dirty="0">
                <a:latin typeface="Century Gothic" panose="020B0502020202020204" pitchFamily="34" charset="0"/>
                <a:cs typeface="Calibri" panose="020F0502020204030204" pitchFamily="34" charset="0"/>
              </a:rPr>
              <a:t>flora </a:t>
            </a:r>
            <a:r>
              <a:rPr lang="pt-BR" altLang="en-US" sz="1800" dirty="0" smtClean="0">
                <a:latin typeface="Century Gothic" panose="020B0502020202020204" pitchFamily="34" charset="0"/>
                <a:cs typeface="Calibri" panose="020F0502020204030204" pitchFamily="34" charset="0"/>
              </a:rPr>
              <a:t>endémica</a:t>
            </a:r>
            <a:r>
              <a:rPr lang="en-US" altLang="en-US" sz="1800" dirty="0" smtClean="0">
                <a:latin typeface="Century Gothic" panose="020B0502020202020204" pitchFamily="34" charset="0"/>
                <a:cs typeface="Calibri" panose="020F0502020204030204" pitchFamily="34" charset="0"/>
              </a:rPr>
              <a:t>: </a:t>
            </a:r>
            <a:r>
              <a:rPr lang="en-US" altLang="en-US" sz="1800" b="1" dirty="0" err="1" smtClean="0">
                <a:latin typeface="Century Gothic" panose="020B0502020202020204" pitchFamily="34" charset="0"/>
                <a:cs typeface="Calibri" panose="020F0502020204030204" pitchFamily="34" charset="0"/>
              </a:rPr>
              <a:t>Conservação</a:t>
            </a:r>
            <a:r>
              <a:rPr lang="en-US" altLang="en-US" sz="1800" dirty="0" smtClean="0">
                <a:latin typeface="Century Gothic" panose="020B0502020202020204" pitchFamily="34" charset="0"/>
                <a:cs typeface="Calibri" panose="020F0502020204030204" pitchFamily="34" charset="0"/>
              </a:rPr>
              <a:t> </a:t>
            </a:r>
            <a:r>
              <a:rPr lang="en-US" altLang="en-US" sz="1800" b="1" i="1" dirty="0" smtClean="0">
                <a:latin typeface="Century Gothic" panose="020B0502020202020204" pitchFamily="34" charset="0"/>
                <a:cs typeface="Calibri" panose="020F0502020204030204" pitchFamily="34" charset="0"/>
              </a:rPr>
              <a:t>In-situ</a:t>
            </a:r>
            <a:endParaRPr lang="fr-BE" altLang="en-US" sz="1600" b="1" i="1" dirty="0">
              <a:latin typeface="Century Gothic" panose="020B0502020202020204" pitchFamily="34" charset="0"/>
              <a:cs typeface="Calibri" panose="020F0502020204030204" pitchFamily="34" charset="0"/>
            </a:endParaRPr>
          </a:p>
        </p:txBody>
      </p:sp>
      <p:pic>
        <p:nvPicPr>
          <p:cNvPr id="27" name="Imagem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20" name="CaixaDeTexto 19"/>
          <p:cNvSpPr txBox="1"/>
          <p:nvPr/>
        </p:nvSpPr>
        <p:spPr>
          <a:xfrm>
            <a:off x="178718" y="1947159"/>
            <a:ext cx="8784975" cy="1323439"/>
          </a:xfrm>
          <a:prstGeom prst="rect">
            <a:avLst/>
          </a:prstGeom>
          <a:noFill/>
        </p:spPr>
        <p:txBody>
          <a:bodyPr wrap="square" rtlCol="0">
            <a:spAutoFit/>
          </a:bodyPr>
          <a:lstStyle/>
          <a:p>
            <a:pPr algn="just"/>
            <a:endParaRPr lang="pt-PT" altLang="pt-PT" sz="1600" dirty="0">
              <a:latin typeface="Century Gothic" panose="020B0502020202020204" pitchFamily="34" charset="0"/>
              <a:ea typeface="Tahoma" panose="020B0604030504040204" pitchFamily="34" charset="0"/>
              <a:cs typeface="DIN Condensed Bold"/>
            </a:endParaRPr>
          </a:p>
          <a:p>
            <a:pPr marL="285750" indent="-285750" algn="just">
              <a:buFont typeface="Arial" panose="020B0604020202020204" pitchFamily="34" charset="0"/>
              <a:buChar char="•"/>
            </a:pPr>
            <a:r>
              <a:rPr lang="pt-PT" altLang="pt-PT" sz="1600" dirty="0" smtClean="0">
                <a:latin typeface="Century Gothic" panose="020B0502020202020204" pitchFamily="34" charset="0"/>
                <a:ea typeface="Tahoma" panose="020B0604030504040204" pitchFamily="34" charset="0"/>
                <a:cs typeface="DIN Condensed Bold"/>
              </a:rPr>
              <a:t>Controlo de EEI na Ponta do Castelo (Santa Maria) para restauro do habitat da espécie – </a:t>
            </a:r>
            <a:r>
              <a:rPr lang="pt-PT" altLang="pt-PT" sz="1600" b="1" i="1" dirty="0" smtClean="0">
                <a:latin typeface="Century Gothic" panose="020B0502020202020204" pitchFamily="34" charset="0"/>
                <a:ea typeface="Tahoma" panose="020B0604030504040204" pitchFamily="34" charset="0"/>
                <a:cs typeface="DIN Condensed Bold"/>
              </a:rPr>
              <a:t>Lotus </a:t>
            </a:r>
            <a:r>
              <a:rPr lang="pt-PT" altLang="pt-PT" sz="1600" b="1" i="1" dirty="0" err="1" smtClean="0">
                <a:latin typeface="Century Gothic" panose="020B0502020202020204" pitchFamily="34" charset="0"/>
                <a:ea typeface="Tahoma" panose="020B0604030504040204" pitchFamily="34" charset="0"/>
                <a:cs typeface="DIN Condensed Bold"/>
              </a:rPr>
              <a:t>azoricus</a:t>
            </a:r>
            <a:r>
              <a:rPr lang="pt-PT" altLang="pt-PT" sz="1600" b="1" i="1" dirty="0" smtClean="0">
                <a:latin typeface="Century Gothic" panose="020B0502020202020204" pitchFamily="34" charset="0"/>
                <a:ea typeface="Tahoma" panose="020B0604030504040204" pitchFamily="34" charset="0"/>
                <a:cs typeface="DIN Condensed Bold"/>
              </a:rPr>
              <a:t> </a:t>
            </a:r>
            <a:endParaRPr lang="en-US" sz="1600" dirty="0">
              <a:latin typeface="Century Gothic" panose="020B0502020202020204" pitchFamily="34" charset="0"/>
              <a:ea typeface="Tahoma" panose="020B0604030504040204" pitchFamily="34" charset="0"/>
              <a:cs typeface="DIN Condensed Bold"/>
            </a:endParaRPr>
          </a:p>
          <a:p>
            <a:pPr marL="285750" lvl="0" indent="-285750" algn="just">
              <a:buFont typeface="Arial"/>
              <a:buChar char="•"/>
              <a:defRPr/>
            </a:pPr>
            <a:endParaRPr lang="en-US" sz="1600" dirty="0">
              <a:latin typeface="Century Gothic" panose="020B0502020202020204" pitchFamily="34" charset="0"/>
              <a:ea typeface="Tahoma" panose="020B0604030504040204" pitchFamily="34" charset="0"/>
              <a:cs typeface="DIN Condensed Bold"/>
            </a:endParaRPr>
          </a:p>
          <a:p>
            <a:pPr marL="285750" lvl="0" indent="-285750" algn="just">
              <a:buFont typeface="Arial"/>
              <a:buChar char="•"/>
              <a:defRPr/>
            </a:pPr>
            <a:endParaRPr lang="pt-PT" sz="1600" dirty="0">
              <a:solidFill>
                <a:srgbClr val="246D6B"/>
              </a:solidFill>
              <a:latin typeface="DIN Condensed Bold"/>
            </a:endParaRPr>
          </a:p>
        </p:txBody>
      </p:sp>
      <p:pic>
        <p:nvPicPr>
          <p:cNvPr id="3" name="Imagem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2536" y="3140968"/>
            <a:ext cx="3553102" cy="2666916"/>
          </a:xfrm>
          <a:prstGeom prst="rect">
            <a:avLst/>
          </a:prstGeom>
        </p:spPr>
      </p:pic>
      <p:pic>
        <p:nvPicPr>
          <p:cNvPr id="5" name="Imagem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56176" y="3149935"/>
            <a:ext cx="3601353" cy="2680541"/>
          </a:xfrm>
          <a:prstGeom prst="rect">
            <a:avLst/>
          </a:prstGeom>
        </p:spPr>
      </p:pic>
    </p:spTree>
    <p:extLst>
      <p:ext uri="{BB962C8B-B14F-4D97-AF65-F5344CB8AC3E}">
        <p14:creationId xmlns:p14="http://schemas.microsoft.com/office/powerpoint/2010/main" val="30056276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pic>
        <p:nvPicPr>
          <p:cNvPr id="32" name="Picture 4" descr="http://www.azores.gov.pt/NR/rdonlyres/88A32A89-2561-4C22-A82F-530640C510A2/755875/Logo_P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6625"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http://www.azores.gov.pt/NR/rdonlyres/A1197A03-23BB-40F6-AA68-6C3FEC711B55/335484/LogotipoGovernodosAores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4789"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m 1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04204"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 name="Imagem 16"/>
          <p:cNvPicPr>
            <a:picLocks noChangeAspect="1"/>
          </p:cNvPicPr>
          <p:nvPr/>
        </p:nvPicPr>
        <p:blipFill>
          <a:blip r:embed="rId6" cstate="print">
            <a:extLst>
              <a:ext uri="{28A0092B-C50C-407E-A947-70E740481C1C}">
                <a14:useLocalDpi xmlns:a14="http://schemas.microsoft.com/office/drawing/2010/main" val="0"/>
              </a:ext>
            </a:extLst>
          </a:blip>
          <a:srcRect l="20705" t="3252" r="21651" b="10634"/>
          <a:stretch>
            <a:fillRect/>
          </a:stretch>
        </p:blipFill>
        <p:spPr bwMode="auto">
          <a:xfrm>
            <a:off x="7942175"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magem 1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63726" y="6251693"/>
            <a:ext cx="560193" cy="56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2"/>
          <p:cNvSpPr>
            <a:spLocks noChangeArrowheads="1"/>
          </p:cNvSpPr>
          <p:nvPr/>
        </p:nvSpPr>
        <p:spPr bwMode="auto">
          <a:xfrm>
            <a:off x="374438" y="836712"/>
            <a:ext cx="85536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2000" b="1" dirty="0">
                <a:latin typeface="Century Gothic" panose="020B0502020202020204" pitchFamily="34" charset="0"/>
                <a:cs typeface="Calibri" panose="020F0502020204030204" pitchFamily="34" charset="0"/>
              </a:rPr>
              <a:t>F1 – </a:t>
            </a:r>
            <a:r>
              <a:rPr lang="fr-BE" altLang="en-US" sz="2000" b="1" dirty="0" err="1" smtClean="0">
                <a:latin typeface="Century Gothic" panose="020B0502020202020204" pitchFamily="34" charset="0"/>
                <a:cs typeface="Calibri" panose="020F0502020204030204" pitchFamily="34" charset="0"/>
              </a:rPr>
              <a:t>Gestão</a:t>
            </a:r>
            <a:r>
              <a:rPr lang="fr-BE" altLang="en-US" sz="2000" b="1" dirty="0" smtClean="0">
                <a:latin typeface="Century Gothic" panose="020B0502020202020204" pitchFamily="34" charset="0"/>
                <a:cs typeface="Calibri" panose="020F0502020204030204" pitchFamily="34" charset="0"/>
              </a:rPr>
              <a:t> Geral do Projeto</a:t>
            </a:r>
            <a:endParaRPr lang="fr-BE" altLang="en-US" sz="2000" b="1" dirty="0">
              <a:latin typeface="Century Gothic" panose="020B0502020202020204" pitchFamily="34" charset="0"/>
              <a:cs typeface="Calibri" panose="020F0502020204030204" pitchFamily="34" charset="0"/>
            </a:endParaRPr>
          </a:p>
          <a:p>
            <a:endParaRPr lang="fr-BE" altLang="en-US" sz="1600" b="1" dirty="0">
              <a:latin typeface="Century Gothic" panose="020B0502020202020204" pitchFamily="34" charset="0"/>
              <a:cs typeface="Calibri" panose="020F0502020204030204" pitchFamily="34" charset="0"/>
            </a:endParaRPr>
          </a:p>
        </p:txBody>
      </p:sp>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Imagem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graphicFrame>
        <p:nvGraphicFramePr>
          <p:cNvPr id="2" name="Tabela 1"/>
          <p:cNvGraphicFramePr>
            <a:graphicFrameLocks noGrp="1"/>
          </p:cNvGraphicFramePr>
          <p:nvPr>
            <p:extLst>
              <p:ext uri="{D42A27DB-BD31-4B8C-83A1-F6EECF244321}">
                <p14:modId xmlns:p14="http://schemas.microsoft.com/office/powerpoint/2010/main" val="1213971342"/>
              </p:ext>
            </p:extLst>
          </p:nvPr>
        </p:nvGraphicFramePr>
        <p:xfrm>
          <a:off x="1547664" y="1246267"/>
          <a:ext cx="5904658" cy="4923714"/>
        </p:xfrm>
        <a:graphic>
          <a:graphicData uri="http://schemas.openxmlformats.org/drawingml/2006/table">
            <a:tbl>
              <a:tblPr/>
              <a:tblGrid>
                <a:gridCol w="109121">
                  <a:extLst>
                    <a:ext uri="{9D8B030D-6E8A-4147-A177-3AD203B41FA5}">
                      <a16:colId xmlns:a16="http://schemas.microsoft.com/office/drawing/2014/main" val="1874131967"/>
                    </a:ext>
                  </a:extLst>
                </a:gridCol>
                <a:gridCol w="1315514">
                  <a:extLst>
                    <a:ext uri="{9D8B030D-6E8A-4147-A177-3AD203B41FA5}">
                      <a16:colId xmlns:a16="http://schemas.microsoft.com/office/drawing/2014/main" val="3513240103"/>
                    </a:ext>
                  </a:extLst>
                </a:gridCol>
                <a:gridCol w="109121">
                  <a:extLst>
                    <a:ext uri="{9D8B030D-6E8A-4147-A177-3AD203B41FA5}">
                      <a16:colId xmlns:a16="http://schemas.microsoft.com/office/drawing/2014/main" val="3684822109"/>
                    </a:ext>
                  </a:extLst>
                </a:gridCol>
                <a:gridCol w="297052">
                  <a:extLst>
                    <a:ext uri="{9D8B030D-6E8A-4147-A177-3AD203B41FA5}">
                      <a16:colId xmlns:a16="http://schemas.microsoft.com/office/drawing/2014/main" val="2126235708"/>
                    </a:ext>
                  </a:extLst>
                </a:gridCol>
                <a:gridCol w="181868">
                  <a:extLst>
                    <a:ext uri="{9D8B030D-6E8A-4147-A177-3AD203B41FA5}">
                      <a16:colId xmlns:a16="http://schemas.microsoft.com/office/drawing/2014/main" val="1356010806"/>
                    </a:ext>
                  </a:extLst>
                </a:gridCol>
                <a:gridCol w="1703500">
                  <a:extLst>
                    <a:ext uri="{9D8B030D-6E8A-4147-A177-3AD203B41FA5}">
                      <a16:colId xmlns:a16="http://schemas.microsoft.com/office/drawing/2014/main" val="232464590"/>
                    </a:ext>
                  </a:extLst>
                </a:gridCol>
                <a:gridCol w="193993">
                  <a:extLst>
                    <a:ext uri="{9D8B030D-6E8A-4147-A177-3AD203B41FA5}">
                      <a16:colId xmlns:a16="http://schemas.microsoft.com/office/drawing/2014/main" val="1471578802"/>
                    </a:ext>
                  </a:extLst>
                </a:gridCol>
                <a:gridCol w="297052">
                  <a:extLst>
                    <a:ext uri="{9D8B030D-6E8A-4147-A177-3AD203B41FA5}">
                      <a16:colId xmlns:a16="http://schemas.microsoft.com/office/drawing/2014/main" val="588780782"/>
                    </a:ext>
                  </a:extLst>
                </a:gridCol>
                <a:gridCol w="109121">
                  <a:extLst>
                    <a:ext uri="{9D8B030D-6E8A-4147-A177-3AD203B41FA5}">
                      <a16:colId xmlns:a16="http://schemas.microsoft.com/office/drawing/2014/main" val="968007530"/>
                    </a:ext>
                  </a:extLst>
                </a:gridCol>
                <a:gridCol w="1479195">
                  <a:extLst>
                    <a:ext uri="{9D8B030D-6E8A-4147-A177-3AD203B41FA5}">
                      <a16:colId xmlns:a16="http://schemas.microsoft.com/office/drawing/2014/main" val="2821409529"/>
                    </a:ext>
                  </a:extLst>
                </a:gridCol>
                <a:gridCol w="109121">
                  <a:extLst>
                    <a:ext uri="{9D8B030D-6E8A-4147-A177-3AD203B41FA5}">
                      <a16:colId xmlns:a16="http://schemas.microsoft.com/office/drawing/2014/main" val="2663788399"/>
                    </a:ext>
                  </a:extLst>
                </a:gridCol>
              </a:tblGrid>
              <a:tr h="90659">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E699"/>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FFE699"/>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E699"/>
                    </a:solidFill>
                  </a:tcPr>
                </a:tc>
                <a:extLst>
                  <a:ext uri="{0D108BD9-81ED-4DB2-BD59-A6C34878D82A}">
                    <a16:rowId xmlns:a16="http://schemas.microsoft.com/office/drawing/2014/main" val="235018736"/>
                  </a:ext>
                </a:extLst>
              </a:tr>
              <a:tr h="96911">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FFC000"/>
                    </a:solidFill>
                  </a:tcPr>
                </a:tc>
                <a:tc>
                  <a:txBody>
                    <a:bodyPr/>
                    <a:lstStyle/>
                    <a:p>
                      <a:pPr algn="ctr" fontAlgn="b"/>
                      <a:r>
                        <a:rPr lang="en-US" sz="500" b="1" i="0" u="none" strike="noStrike">
                          <a:solidFill>
                            <a:srgbClr val="000000"/>
                          </a:solidFill>
                          <a:effectLst/>
                          <a:latin typeface="Calibri" panose="020F0502020204030204" pitchFamily="34" charset="0"/>
                        </a:rPr>
                        <a:t>LIFE / Commission / EASME</a:t>
                      </a:r>
                    </a:p>
                  </a:txBody>
                  <a:tcPr marL="0" marR="0" marT="0" marB="0" anchor="b">
                    <a:lnL>
                      <a:noFill/>
                    </a:lnL>
                    <a:lnR>
                      <a:noFill/>
                    </a:lnR>
                    <a:lnT>
                      <a:noFill/>
                    </a:lnT>
                    <a:lnB>
                      <a:noFill/>
                    </a:lnB>
                    <a:solidFill>
                      <a:srgbClr val="FFC000"/>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FFE699"/>
                    </a:solidFill>
                  </a:tcPr>
                </a:tc>
                <a:tc>
                  <a:txBody>
                    <a:bodyPr/>
                    <a:lstStyle/>
                    <a:p>
                      <a:pPr algn="ctr" fontAlgn="b"/>
                      <a:r>
                        <a:rPr lang="en-US" sz="500" b="1" i="0" u="none" strike="noStrike">
                          <a:solidFill>
                            <a:srgbClr val="000000"/>
                          </a:solidFill>
                          <a:effectLst/>
                          <a:latin typeface="Calibri" panose="020F0502020204030204" pitchFamily="34" charset="0"/>
                        </a:rPr>
                        <a:t>NEEMO External Monitoring</a:t>
                      </a:r>
                    </a:p>
                  </a:txBody>
                  <a:tcPr marL="0" marR="0" marT="0" marB="0" anchor="b">
                    <a:lnL>
                      <a:noFill/>
                    </a:lnL>
                    <a:lnR>
                      <a:noFill/>
                    </a:lnR>
                    <a:lnT>
                      <a:noFill/>
                    </a:lnT>
                    <a:lnB>
                      <a:noFill/>
                    </a:lnB>
                    <a:solidFill>
                      <a:srgbClr val="FFE699"/>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FE699"/>
                    </a:solidFill>
                  </a:tcPr>
                </a:tc>
                <a:extLst>
                  <a:ext uri="{0D108BD9-81ED-4DB2-BD59-A6C34878D82A}">
                    <a16:rowId xmlns:a16="http://schemas.microsoft.com/office/drawing/2014/main" val="74791324"/>
                  </a:ext>
                </a:extLst>
              </a:tr>
              <a:tr h="96911">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FFC000"/>
                    </a:solidFill>
                  </a:tcPr>
                </a:tc>
                <a:tc>
                  <a:txBody>
                    <a:bodyPr/>
                    <a:lstStyle/>
                    <a:p>
                      <a:pPr algn="ctr" fontAlgn="b"/>
                      <a:r>
                        <a:rPr lang="en-US" sz="500" b="1"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C000"/>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FFE699"/>
                    </a:solidFill>
                  </a:tcPr>
                </a:tc>
                <a:tc>
                  <a:txBody>
                    <a:bodyPr/>
                    <a:lstStyle/>
                    <a:p>
                      <a:pPr algn="l" fontAlgn="b"/>
                      <a:r>
                        <a:rPr lang="en-US" sz="500" b="1" i="1" u="none" strike="noStrike">
                          <a:solidFill>
                            <a:srgbClr val="000000"/>
                          </a:solidFill>
                          <a:effectLst/>
                          <a:latin typeface="Calibri" panose="020F0502020204030204" pitchFamily="34" charset="0"/>
                        </a:rPr>
                        <a:t>Monitores: </a:t>
                      </a:r>
                    </a:p>
                  </a:txBody>
                  <a:tcPr marL="0" marR="0" marT="0" marB="0" anchor="b">
                    <a:lnL>
                      <a:noFill/>
                    </a:lnL>
                    <a:lnR>
                      <a:noFill/>
                    </a:lnR>
                    <a:lnT>
                      <a:noFill/>
                    </a:lnT>
                    <a:lnB>
                      <a:noFill/>
                    </a:lnB>
                    <a:solidFill>
                      <a:srgbClr val="FFE699"/>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FE699"/>
                    </a:solidFill>
                  </a:tcPr>
                </a:tc>
                <a:extLst>
                  <a:ext uri="{0D108BD9-81ED-4DB2-BD59-A6C34878D82A}">
                    <a16:rowId xmlns:a16="http://schemas.microsoft.com/office/drawing/2014/main" val="3492721747"/>
                  </a:ext>
                </a:extLst>
              </a:tr>
              <a:tr h="100037">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FFC000"/>
                    </a:solidFill>
                  </a:tcPr>
                </a:tc>
                <a:tc>
                  <a:txBody>
                    <a:bodyPr/>
                    <a:lstStyle/>
                    <a:p>
                      <a:pPr algn="ctr" fontAlgn="b"/>
                      <a:r>
                        <a:rPr lang="en-US" sz="500" b="0" i="0" u="none" strike="noStrike">
                          <a:solidFill>
                            <a:srgbClr val="000000"/>
                          </a:solidFill>
                          <a:effectLst/>
                          <a:latin typeface="Calibri" panose="020F0502020204030204" pitchFamily="34" charset="0"/>
                        </a:rPr>
                        <a:t>Technical Desk Officer:  Anita Fassio</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FFE699"/>
                    </a:solidFill>
                  </a:tcPr>
                </a:tc>
                <a:tc>
                  <a:txBody>
                    <a:bodyPr/>
                    <a:lstStyle/>
                    <a:p>
                      <a:pPr algn="ctr" fontAlgn="b"/>
                      <a:r>
                        <a:rPr lang="en-US" sz="500" b="0" i="0" u="none" strike="noStrike">
                          <a:solidFill>
                            <a:srgbClr val="000000"/>
                          </a:solidFill>
                          <a:effectLst/>
                          <a:latin typeface="Calibri" panose="020F0502020204030204" pitchFamily="34" charset="0"/>
                        </a:rPr>
                        <a:t>João Salgado</a:t>
                      </a:r>
                    </a:p>
                  </a:txBody>
                  <a:tcPr marL="0" marR="0" marT="0" marB="0" anchor="b">
                    <a:lnL>
                      <a:noFill/>
                    </a:lnL>
                    <a:lnR>
                      <a:noFill/>
                    </a:lnR>
                    <a:lnT>
                      <a:noFill/>
                    </a:lnT>
                    <a:lnB>
                      <a:noFill/>
                    </a:lnB>
                    <a:solidFill>
                      <a:srgbClr val="FFE699"/>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FE699"/>
                    </a:solidFill>
                  </a:tcPr>
                </a:tc>
                <a:extLst>
                  <a:ext uri="{0D108BD9-81ED-4DB2-BD59-A6C34878D82A}">
                    <a16:rowId xmlns:a16="http://schemas.microsoft.com/office/drawing/2014/main" val="951364445"/>
                  </a:ext>
                </a:extLst>
              </a:tr>
              <a:tr h="100037">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FFC000"/>
                    </a:solidFill>
                  </a:tcPr>
                </a:tc>
                <a:tc>
                  <a:txBody>
                    <a:bodyPr/>
                    <a:lstStyle/>
                    <a:p>
                      <a:pPr algn="ctr" fontAlgn="b"/>
                      <a:r>
                        <a:rPr lang="en-US" sz="500" b="0" i="0" u="none" strike="noStrike">
                          <a:solidFill>
                            <a:srgbClr val="000000"/>
                          </a:solidFill>
                          <a:effectLst/>
                          <a:latin typeface="Calibri" panose="020F0502020204030204" pitchFamily="34" charset="0"/>
                        </a:rPr>
                        <a:t>Financial Desk Officer: Davide Messina</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ctr" fontAlgn="b"/>
                      <a:r>
                        <a:rPr lang="en-US" sz="500" b="1" i="0" u="none" strike="noStrike">
                          <a:solidFill>
                            <a:srgbClr val="000000"/>
                          </a:solidFill>
                          <a:effectLst/>
                          <a:latin typeface="Calibri" panose="020F0502020204030204" pitchFamily="34" charset="0"/>
                        </a:rPr>
                        <a:t>↔</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FFE699"/>
                    </a:solidFill>
                  </a:tcPr>
                </a:tc>
                <a:tc>
                  <a:txBody>
                    <a:bodyPr/>
                    <a:lstStyle/>
                    <a:p>
                      <a:pPr algn="ctr" fontAlgn="b"/>
                      <a:r>
                        <a:rPr lang="en-US" sz="500" b="0" i="0" u="none" strike="noStrike">
                          <a:solidFill>
                            <a:srgbClr val="000000"/>
                          </a:solidFill>
                          <a:effectLst/>
                          <a:latin typeface="Calibri" panose="020F0502020204030204" pitchFamily="34" charset="0"/>
                        </a:rPr>
                        <a:t>Peter Mecko (Financial)</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FFE699"/>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FE699"/>
                    </a:solidFill>
                  </a:tcPr>
                </a:tc>
                <a:extLst>
                  <a:ext uri="{0D108BD9-81ED-4DB2-BD59-A6C34878D82A}">
                    <a16:rowId xmlns:a16="http://schemas.microsoft.com/office/drawing/2014/main" val="2763746561"/>
                  </a:ext>
                </a:extLst>
              </a:tr>
              <a:tr h="100037">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500" b="0" i="0" u="none" strike="noStrike">
                          <a:solidFill>
                            <a:srgbClr val="FF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550879973"/>
                  </a:ext>
                </a:extLst>
              </a:tr>
              <a:tr h="100037">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ctr" fontAlgn="b"/>
                      <a:r>
                        <a:rPr lang="en-US" sz="500" b="1" i="0" u="none" strike="noStrike">
                          <a:solidFill>
                            <a:srgbClr val="000000"/>
                          </a:solidFill>
                          <a:effectLst/>
                          <a:latin typeface="Calibri" panose="020F0502020204030204" pitchFamily="34" charset="0"/>
                        </a:rPr>
                        <a:t>Advisory Support Board</a:t>
                      </a:r>
                    </a:p>
                  </a:txBody>
                  <a:tcPr marL="0" marR="0" marT="0" marB="0" anchor="b">
                    <a:lnL>
                      <a:noFill/>
                    </a:lnL>
                    <a:lnR>
                      <a:noFill/>
                    </a:lnR>
                    <a:lnT>
                      <a:noFill/>
                    </a:lnT>
                    <a:lnB>
                      <a:noFill/>
                    </a:lnB>
                    <a:solidFill>
                      <a:srgbClr val="D9E1F2"/>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1" i="0" u="none" strike="noStrike">
                          <a:solidFill>
                            <a:srgbClr val="000000"/>
                          </a:solidFill>
                          <a:effectLst/>
                          <a:latin typeface="Calibri" panose="020F0502020204030204" pitchFamily="34" charset="0"/>
                        </a:rPr>
                        <a:t>↕</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500" b="1" i="0" u="none" strike="noStrike">
                          <a:solidFill>
                            <a:srgbClr val="000000"/>
                          </a:solidFill>
                          <a:effectLst/>
                          <a:latin typeface="Calibri" panose="020F0502020204030204" pitchFamily="34" charset="0"/>
                        </a:rPr>
                        <a:t>↗</a:t>
                      </a: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US" sz="500" b="1"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699957"/>
                  </a:ext>
                </a:extLst>
              </a:tr>
              <a:tr h="90659">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ctr" fontAlgn="b"/>
                      <a:r>
                        <a:rPr lang="en-US" sz="500" b="1" i="0" u="none" strike="noStrike">
                          <a:solidFill>
                            <a:srgbClr val="000000"/>
                          </a:solidFill>
                          <a:effectLst/>
                          <a:latin typeface="Calibri" panose="020F0502020204030204" pitchFamily="34" charset="0"/>
                        </a:rPr>
                        <a:t>ASB</a:t>
                      </a:r>
                    </a:p>
                  </a:txBody>
                  <a:tcPr marL="0" marR="0" marT="0" marB="0" anchor="b">
                    <a:lnL>
                      <a:noFill/>
                    </a:lnL>
                    <a:lnR>
                      <a:noFill/>
                    </a:lnR>
                    <a:lnT>
                      <a:noFill/>
                    </a:lnT>
                    <a:lnB>
                      <a:noFill/>
                    </a:lnB>
                    <a:solidFill>
                      <a:srgbClr val="D9E1F2"/>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5B9BD5"/>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2D050"/>
                    </a:solidFill>
                  </a:tcPr>
                </a:tc>
                <a:extLst>
                  <a:ext uri="{0D108BD9-81ED-4DB2-BD59-A6C34878D82A}">
                    <a16:rowId xmlns:a16="http://schemas.microsoft.com/office/drawing/2014/main" val="2058646637"/>
                  </a:ext>
                </a:extLst>
              </a:tr>
              <a:tr h="96911">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500" b="0" i="0" u="none" strike="noStrike">
                          <a:solidFill>
                            <a:srgbClr val="000000"/>
                          </a:solidFill>
                          <a:effectLst/>
                          <a:latin typeface="Calibri" panose="020F0502020204030204" pitchFamily="34" charset="0"/>
                        </a:rPr>
                        <a:t>Lead by: Regional Director for Environment</a:t>
                      </a:r>
                    </a:p>
                  </a:txBody>
                  <a:tcPr marL="0" marR="0" marT="0" marB="0" anchor="b">
                    <a:lnL>
                      <a:noFill/>
                    </a:lnL>
                    <a:lnR>
                      <a:noFill/>
                    </a:lnR>
                    <a:lnT>
                      <a:noFill/>
                    </a:lnT>
                    <a:lnB>
                      <a:noFill/>
                    </a:lnB>
                    <a:solidFill>
                      <a:srgbClr val="D9E1F2"/>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ctr" fontAlgn="b"/>
                      <a:r>
                        <a:rPr lang="en-US" sz="500" b="1" i="0" u="none" strike="noStrike">
                          <a:solidFill>
                            <a:srgbClr val="000000"/>
                          </a:solidFill>
                          <a:effectLst/>
                          <a:latin typeface="Calibri" panose="020F0502020204030204" pitchFamily="34" charset="0"/>
                        </a:rPr>
                        <a:t>Project Management Board </a:t>
                      </a:r>
                    </a:p>
                  </a:txBody>
                  <a:tcPr marL="0" marR="0" marT="0" marB="0" anchor="b">
                    <a:lnL>
                      <a:noFill/>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ctr" fontAlgn="t"/>
                      <a:r>
                        <a:rPr lang="en-US" sz="500" b="1" i="0" u="none" strike="noStrike">
                          <a:solidFill>
                            <a:srgbClr val="000000"/>
                          </a:solidFill>
                          <a:effectLst/>
                          <a:latin typeface="Calibri" panose="020F0502020204030204" pitchFamily="34" charset="0"/>
                        </a:rPr>
                        <a:t>External Auditor (ROC)</a:t>
                      </a:r>
                    </a:p>
                  </a:txBody>
                  <a:tcPr marL="0" marR="0" marT="0" marB="0">
                    <a:lnL>
                      <a:noFill/>
                    </a:lnL>
                    <a:lnR>
                      <a:noFill/>
                    </a:lnR>
                    <a:lnT>
                      <a:noFill/>
                    </a:lnT>
                    <a:lnB>
                      <a:noFill/>
                    </a:lnB>
                    <a:solidFill>
                      <a:srgbClr val="92D050"/>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2120301020"/>
                  </a:ext>
                </a:extLst>
              </a:tr>
              <a:tr h="90659">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D9E1F2"/>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ctr" fontAlgn="b"/>
                      <a:r>
                        <a:rPr lang="en-US" sz="500" b="1" i="0" u="none" strike="noStrike">
                          <a:solidFill>
                            <a:srgbClr val="000000"/>
                          </a:solidFill>
                          <a:effectLst/>
                          <a:latin typeface="Calibri" panose="020F0502020204030204" pitchFamily="34" charset="0"/>
                        </a:rPr>
                        <a:t>PMB</a:t>
                      </a:r>
                    </a:p>
                  </a:txBody>
                  <a:tcPr marL="0" marR="0" marT="0" marB="0" anchor="b">
                    <a:lnL>
                      <a:noFill/>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500" b="1" i="0" u="none" strike="noStrike">
                          <a:solidFill>
                            <a:srgbClr val="000000"/>
                          </a:solidFill>
                          <a:effectLst/>
                          <a:latin typeface="Calibri" panose="020F0502020204030204" pitchFamily="34" charset="0"/>
                        </a:rPr>
                        <a:t>To be contracted by DRA (ROC)</a:t>
                      </a:r>
                    </a:p>
                  </a:txBody>
                  <a:tcPr marL="0" marR="0" marT="0" marB="0" anchor="b">
                    <a:lnL>
                      <a:noFill/>
                    </a:lnL>
                    <a:lnR>
                      <a:noFill/>
                    </a:lnR>
                    <a:lnT>
                      <a:noFill/>
                    </a:lnT>
                    <a:lnB>
                      <a:noFill/>
                    </a:lnB>
                    <a:solidFill>
                      <a:srgbClr val="92D050"/>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1262869850"/>
                  </a:ext>
                </a:extLst>
              </a:tr>
              <a:tr h="90659">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500" b="1" i="0" u="none" strike="noStrike">
                          <a:solidFill>
                            <a:srgbClr val="000000"/>
                          </a:solidFill>
                          <a:effectLst/>
                          <a:latin typeface="Calibri" panose="020F0502020204030204" pitchFamily="34" charset="0"/>
                        </a:rPr>
                        <a:t>Permanent Members:</a:t>
                      </a:r>
                    </a:p>
                  </a:txBody>
                  <a:tcPr marL="0" marR="0" marT="0" marB="0" anchor="b">
                    <a:lnL>
                      <a:noFill/>
                    </a:lnL>
                    <a:lnR>
                      <a:noFill/>
                    </a:lnR>
                    <a:lnT>
                      <a:noFill/>
                    </a:lnT>
                    <a:lnB>
                      <a:noFill/>
                    </a:lnB>
                    <a:solidFill>
                      <a:srgbClr val="D9E1F2"/>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500" b="1"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92D050"/>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1984148055"/>
                  </a:ext>
                </a:extLst>
              </a:tr>
              <a:tr h="181318">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pt-BR" sz="500" b="0" i="0" u="none" strike="noStrike">
                          <a:solidFill>
                            <a:srgbClr val="000000"/>
                          </a:solidFill>
                          <a:effectLst/>
                          <a:latin typeface="Calibri" panose="020F0502020204030204" pitchFamily="34" charset="0"/>
                        </a:rPr>
                        <a:t>CRADS - Conselho Regional de Ambiente e Desenvolvimento Sustentável</a:t>
                      </a:r>
                    </a:p>
                  </a:txBody>
                  <a:tcPr marL="0" marR="0" marT="0" marB="0" anchor="b">
                    <a:lnL>
                      <a:noFill/>
                    </a:lnL>
                    <a:lnR>
                      <a:noFill/>
                    </a:lnR>
                    <a:lnT>
                      <a:noFill/>
                    </a:lnT>
                    <a:lnB>
                      <a:noFill/>
                    </a:lnB>
                    <a:solidFill>
                      <a:srgbClr val="D9E1F2"/>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500" b="1" i="0" u="none" strike="noStrike">
                          <a:solidFill>
                            <a:srgbClr val="000000"/>
                          </a:solidFill>
                          <a:effectLst/>
                          <a:latin typeface="Calibri" panose="020F0502020204030204" pitchFamily="34" charset="0"/>
                        </a:rPr>
                        <a:t>↔</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ctr" fontAlgn="b"/>
                      <a:r>
                        <a:rPr lang="en-US" sz="500" b="0" i="0" u="none" strike="noStrike">
                          <a:solidFill>
                            <a:srgbClr val="000000"/>
                          </a:solidFill>
                          <a:effectLst/>
                          <a:latin typeface="Calibri" panose="020F0502020204030204" pitchFamily="34" charset="0"/>
                        </a:rPr>
                        <a:t>Executive /Decision Making Role</a:t>
                      </a:r>
                    </a:p>
                  </a:txBody>
                  <a:tcPr marL="0" marR="0" marT="0" marB="0" anchor="b">
                    <a:lnL>
                      <a:noFill/>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ctr" fontAlgn="b"/>
                      <a:r>
                        <a:rPr lang="en-US" sz="500" b="1" i="0" u="none" strike="noStrike">
                          <a:solidFill>
                            <a:srgbClr val="000000"/>
                          </a:solidFill>
                          <a:effectLst/>
                          <a:latin typeface="Calibri" panose="020F0502020204030204" pitchFamily="34" charset="0"/>
                        </a:rPr>
                        <a:t>↔</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500" b="1" i="0" u="none" strike="noStrike">
                          <a:solidFill>
                            <a:srgbClr val="000000"/>
                          </a:solidFill>
                          <a:effectLst/>
                          <a:latin typeface="Calibri" panose="020F0502020204030204" pitchFamily="34" charset="0"/>
                        </a:rPr>
                        <a:t>Ocasional Meetings when needed (including bilateral)</a:t>
                      </a:r>
                    </a:p>
                  </a:txBody>
                  <a:tcPr marL="0" marR="0" marT="0" marB="0" anchor="b">
                    <a:lnL>
                      <a:noFill/>
                    </a:lnL>
                    <a:lnR>
                      <a:noFill/>
                    </a:lnR>
                    <a:lnT>
                      <a:noFill/>
                    </a:lnT>
                    <a:lnB>
                      <a:noFill/>
                    </a:lnB>
                    <a:solidFill>
                      <a:srgbClr val="92D050"/>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355875594"/>
                  </a:ext>
                </a:extLst>
              </a:tr>
              <a:tr h="93785">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D9E1F2"/>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300" b="1"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1" i="0" u="none" strike="noStrike">
                          <a:solidFill>
                            <a:srgbClr val="000000"/>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894077842"/>
                  </a:ext>
                </a:extLst>
              </a:tr>
              <a:tr h="184443">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D9E1F2"/>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Coordination: Regional Director for Environment (DRA) - Dr. Hernâni Jorge</a:t>
                      </a:r>
                    </a:p>
                  </a:txBody>
                  <a:tcPr marL="0" marR="0" marT="0" marB="0" anchor="b">
                    <a:lnL>
                      <a:noFill/>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2186021"/>
                  </a:ext>
                </a:extLst>
              </a:tr>
              <a:tr h="90659">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D9E1F2"/>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Other Members: </a:t>
                      </a:r>
                    </a:p>
                  </a:txBody>
                  <a:tcPr marL="0" marR="0" marT="0" marB="0" anchor="b">
                    <a:lnL>
                      <a:noFill/>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2D050"/>
                    </a:solidFill>
                  </a:tcPr>
                </a:tc>
                <a:extLst>
                  <a:ext uri="{0D108BD9-81ED-4DB2-BD59-A6C34878D82A}">
                    <a16:rowId xmlns:a16="http://schemas.microsoft.com/office/drawing/2014/main" val="1558291168"/>
                  </a:ext>
                </a:extLst>
              </a:tr>
              <a:tr h="181318">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D9E1F2"/>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Regional Director for Marine Affairs (DRAM) - Dr. Filipe Porteiro</a:t>
                      </a:r>
                    </a:p>
                  </a:txBody>
                  <a:tcPr marL="0" marR="0" marT="0" marB="0" anchor="b">
                    <a:lnL>
                      <a:noFill/>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ctr" fontAlgn="t"/>
                      <a:r>
                        <a:rPr lang="en-US" sz="500" b="1" i="0" u="none" strike="noStrike">
                          <a:solidFill>
                            <a:srgbClr val="000000"/>
                          </a:solidFill>
                          <a:effectLst/>
                          <a:latin typeface="Calibri" panose="020F0502020204030204" pitchFamily="34" charset="0"/>
                        </a:rPr>
                        <a:t>External LIFE Support</a:t>
                      </a:r>
                    </a:p>
                  </a:txBody>
                  <a:tcPr marL="0" marR="0" marT="0" marB="0">
                    <a:lnL>
                      <a:noFill/>
                    </a:lnL>
                    <a:lnR>
                      <a:noFill/>
                    </a:lnR>
                    <a:lnT>
                      <a:noFill/>
                    </a:lnT>
                    <a:lnB>
                      <a:noFill/>
                    </a:lnB>
                    <a:solidFill>
                      <a:srgbClr val="92D050"/>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2299928570"/>
                  </a:ext>
                </a:extLst>
              </a:tr>
              <a:tr h="168813">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300" b="0" i="0" u="none" strike="noStrike">
                          <a:solidFill>
                            <a:srgbClr val="000000"/>
                          </a:solidFill>
                          <a:effectLst/>
                          <a:latin typeface="Calibri" panose="020F0502020204030204" pitchFamily="34" charset="0"/>
                        </a:rPr>
                        <a:t>Semestral Meetings, presential, as part of regular agenda</a:t>
                      </a:r>
                    </a:p>
                  </a:txBody>
                  <a:tcPr marL="0" marR="0" marT="0" marB="0" anchor="b">
                    <a:lnL>
                      <a:noFill/>
                    </a:lnL>
                    <a:lnR>
                      <a:noFill/>
                    </a:lnR>
                    <a:lnT>
                      <a:noFill/>
                    </a:lnT>
                    <a:lnB>
                      <a:noFill/>
                    </a:lnB>
                    <a:solidFill>
                      <a:srgbClr val="D9E1F2"/>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pt-BR" sz="500" b="0" i="0" u="none" strike="noStrike">
                          <a:solidFill>
                            <a:srgbClr val="000000"/>
                          </a:solidFill>
                          <a:effectLst/>
                          <a:latin typeface="Calibri" panose="020F0502020204030204" pitchFamily="34" charset="0"/>
                        </a:rPr>
                        <a:t>CEO (AZORINA) - Dra. Andrea Porteiro</a:t>
                      </a:r>
                    </a:p>
                  </a:txBody>
                  <a:tcPr marL="0" marR="0" marT="0" marB="0" anchor="b">
                    <a:lnL>
                      <a:noFill/>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500" b="0" i="0" u="none" strike="noStrike">
                          <a:solidFill>
                            <a:srgbClr val="000000"/>
                          </a:solidFill>
                          <a:effectLst/>
                          <a:latin typeface="Calibri" panose="020F0502020204030204" pitchFamily="34" charset="0"/>
                        </a:rPr>
                        <a:t>To be contracted by DRA: Luís Jordão</a:t>
                      </a:r>
                    </a:p>
                  </a:txBody>
                  <a:tcPr marL="0" marR="0" marT="0" marB="0" anchor="b">
                    <a:lnL>
                      <a:noFill/>
                    </a:lnL>
                    <a:lnR>
                      <a:noFill/>
                    </a:lnR>
                    <a:lnT>
                      <a:noFill/>
                    </a:lnT>
                    <a:lnB>
                      <a:noFill/>
                    </a:lnB>
                    <a:solidFill>
                      <a:srgbClr val="92D050"/>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3170696487"/>
                  </a:ext>
                </a:extLst>
              </a:tr>
              <a:tr h="93785">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300" b="1" i="0" u="none" strike="noStrike">
                          <a:solidFill>
                            <a:srgbClr val="000000"/>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E1F2"/>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pt-BR" sz="500" b="0" i="0" u="none" strike="noStrike">
                          <a:solidFill>
                            <a:srgbClr val="000000"/>
                          </a:solidFill>
                          <a:effectLst/>
                          <a:latin typeface="Calibri" panose="020F0502020204030204" pitchFamily="34" charset="0"/>
                        </a:rPr>
                        <a:t>Executive Director (SPEA) - Dr. Domingos Leitão</a:t>
                      </a:r>
                    </a:p>
                  </a:txBody>
                  <a:tcPr marL="0" marR="0" marT="0" marB="0" anchor="b">
                    <a:lnL>
                      <a:noFill/>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500" b="0" i="0" u="none" strike="noStrike">
                          <a:solidFill>
                            <a:srgbClr val="000000"/>
                          </a:solidFill>
                          <a:effectLst/>
                          <a:latin typeface="Calibri" panose="020F0502020204030204" pitchFamily="34" charset="0"/>
                        </a:rPr>
                        <a:t>to capacitate internal teams; for 2,5 years only</a:t>
                      </a:r>
                    </a:p>
                  </a:txBody>
                  <a:tcPr marL="0" marR="0" marT="0" marB="0" anchor="b">
                    <a:lnL>
                      <a:noFill/>
                    </a:lnL>
                    <a:lnR>
                      <a:noFill/>
                    </a:lnR>
                    <a:lnT>
                      <a:noFill/>
                    </a:lnT>
                    <a:lnB>
                      <a:noFill/>
                    </a:lnB>
                    <a:solidFill>
                      <a:srgbClr val="92D050"/>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1167814757"/>
                  </a:ext>
                </a:extLst>
              </a:tr>
              <a:tr h="93785">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Executive Director (LA PALMA) - Antonio San Blas</a:t>
                      </a:r>
                    </a:p>
                  </a:txBody>
                  <a:tcPr marL="0" marR="0" marT="0" marB="0" anchor="b">
                    <a:lnL>
                      <a:noFill/>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500" b="1" i="0" u="none" strike="noStrike">
                          <a:solidFill>
                            <a:srgbClr val="000000"/>
                          </a:solidFill>
                          <a:effectLst/>
                          <a:latin typeface="Calibri" panose="020F0502020204030204" pitchFamily="34" charset="0"/>
                        </a:rPr>
                        <a:t>Regular Meetings, presential and eletronic</a:t>
                      </a:r>
                    </a:p>
                  </a:txBody>
                  <a:tcPr marL="0" marR="0" marT="0" marB="0" anchor="b">
                    <a:lnL>
                      <a:noFill/>
                    </a:lnL>
                    <a:lnR>
                      <a:noFill/>
                    </a:lnR>
                    <a:lnT>
                      <a:noFill/>
                    </a:lnT>
                    <a:lnB>
                      <a:noFill/>
                    </a:lnB>
                    <a:solidFill>
                      <a:srgbClr val="92D050"/>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2288260943"/>
                  </a:ext>
                </a:extLst>
              </a:tr>
              <a:tr h="93785">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dot"/>
                      <a:round/>
                      <a:headEnd type="none" w="med" len="med"/>
                      <a:tailEnd type="none" w="med" len="med"/>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dot"/>
                      <a:round/>
                      <a:headEnd type="none" w="med" len="med"/>
                      <a:tailEnd type="none" w="med" len="med"/>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dot"/>
                      <a:round/>
                      <a:headEnd type="none" w="med" len="med"/>
                      <a:tailEnd type="none" w="med" len="med"/>
                    </a:lnB>
                    <a:solidFill>
                      <a:srgbClr val="5B9BD5"/>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300" b="1"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1" i="0" u="none" strike="noStrike">
                          <a:solidFill>
                            <a:srgbClr val="000000"/>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772206520"/>
                  </a:ext>
                </a:extLst>
              </a:tr>
              <a:tr h="96911">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ctr" fontAlgn="b"/>
                      <a:r>
                        <a:rPr lang="en-US" sz="500" b="1" i="0" u="none" strike="noStrike">
                          <a:solidFill>
                            <a:srgbClr val="000000"/>
                          </a:solidFill>
                          <a:effectLst/>
                          <a:latin typeface="Calibri" panose="020F0502020204030204" pitchFamily="34" charset="0"/>
                        </a:rPr>
                        <a:t>Stakeholder Board </a:t>
                      </a:r>
                    </a:p>
                  </a:txBody>
                  <a:tcPr marL="0" marR="0" marT="0" marB="0" anchor="b">
                    <a:lnL>
                      <a:noFill/>
                    </a:lnL>
                    <a:lnR>
                      <a:noFill/>
                    </a:lnR>
                    <a:lnT>
                      <a:noFill/>
                    </a:lnT>
                    <a:lnB>
                      <a:noFill/>
                    </a:lnB>
                    <a:solidFill>
                      <a:srgbClr val="D9E1F2"/>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500" b="1" i="0" u="none" strike="noStrike">
                          <a:solidFill>
                            <a:srgbClr val="000000"/>
                          </a:solidFill>
                          <a:effectLst/>
                          <a:latin typeface="Calibri" panose="020F0502020204030204" pitchFamily="34" charset="0"/>
                        </a:rPr>
                        <a:t>↔</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dot"/>
                      <a:round/>
                      <a:headEnd type="none" w="med" len="med"/>
                      <a:tailEnd type="none" w="med" len="med"/>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a:noFill/>
                    </a:lnB>
                    <a:solidFill>
                      <a:srgbClr val="5B9BD5"/>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en-US" sz="500" b="0" i="0" u="none" strike="noStrike">
                          <a:solidFill>
                            <a:srgbClr val="FF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2D050"/>
                    </a:solidFill>
                  </a:tcPr>
                </a:tc>
                <a:extLst>
                  <a:ext uri="{0D108BD9-81ED-4DB2-BD59-A6C34878D82A}">
                    <a16:rowId xmlns:a16="http://schemas.microsoft.com/office/drawing/2014/main" val="2749247439"/>
                  </a:ext>
                </a:extLst>
              </a:tr>
              <a:tr h="96911">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ctr" fontAlgn="b"/>
                      <a:r>
                        <a:rPr lang="en-US" sz="500" b="1" i="0" u="none" strike="noStrike">
                          <a:solidFill>
                            <a:srgbClr val="000000"/>
                          </a:solidFill>
                          <a:effectLst/>
                          <a:latin typeface="Calibri" panose="020F0502020204030204" pitchFamily="34" charset="0"/>
                        </a:rPr>
                        <a:t>SB</a:t>
                      </a:r>
                    </a:p>
                  </a:txBody>
                  <a:tcPr marL="0" marR="0" marT="0" marB="0" anchor="b">
                    <a:lnL>
                      <a:noFill/>
                    </a:lnL>
                    <a:lnR>
                      <a:noFill/>
                    </a:lnR>
                    <a:lnT>
                      <a:noFill/>
                    </a:lnT>
                    <a:lnB>
                      <a:noFill/>
                    </a:lnB>
                    <a:solidFill>
                      <a:srgbClr val="D9E1F2"/>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ctr" fontAlgn="b"/>
                      <a:r>
                        <a:rPr lang="en-US" sz="500" b="1" i="0" u="none" strike="noStrike">
                          <a:solidFill>
                            <a:srgbClr val="000000"/>
                          </a:solidFill>
                          <a:effectLst/>
                          <a:latin typeface="Calibri" panose="020F0502020204030204" pitchFamily="34" charset="0"/>
                        </a:rPr>
                        <a:t>Technical Management Team </a:t>
                      </a:r>
                    </a:p>
                  </a:txBody>
                  <a:tcPr marL="0" marR="0" marT="0" marB="0" anchor="b">
                    <a:lnL>
                      <a:noFill/>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ctr" fontAlgn="b"/>
                      <a:r>
                        <a:rPr lang="en-US" sz="500" b="1" i="0" u="none" strike="noStrike">
                          <a:solidFill>
                            <a:srgbClr val="000000"/>
                          </a:solidFill>
                          <a:effectLst/>
                          <a:latin typeface="Calibri" panose="020F0502020204030204" pitchFamily="34" charset="0"/>
                        </a:rPr>
                        <a:t>↔</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ctr" fontAlgn="b"/>
                      <a:r>
                        <a:rPr lang="en-US" sz="500" b="1" i="0" u="none" strike="noStrike">
                          <a:solidFill>
                            <a:srgbClr val="000000"/>
                          </a:solidFill>
                          <a:effectLst/>
                          <a:latin typeface="Calibri" panose="020F0502020204030204" pitchFamily="34" charset="0"/>
                        </a:rPr>
                        <a:t>Other Service Providers</a:t>
                      </a:r>
                    </a:p>
                  </a:txBody>
                  <a:tcPr marL="0" marR="0" marT="0" marB="0" anchor="b">
                    <a:lnL>
                      <a:noFill/>
                    </a:lnL>
                    <a:lnR>
                      <a:noFill/>
                    </a:lnR>
                    <a:lnT>
                      <a:noFill/>
                    </a:lnT>
                    <a:lnB>
                      <a:noFill/>
                    </a:lnB>
                    <a:solidFill>
                      <a:srgbClr val="92D050"/>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2326504053"/>
                  </a:ext>
                </a:extLst>
              </a:tr>
              <a:tr h="90659">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500" b="0" i="0" u="none" strike="noStrike">
                          <a:solidFill>
                            <a:srgbClr val="000000"/>
                          </a:solidFill>
                          <a:effectLst/>
                          <a:latin typeface="Calibri" panose="020F0502020204030204" pitchFamily="34" charset="0"/>
                        </a:rPr>
                        <a:t>Lead by: Island Park Directors (DRA)</a:t>
                      </a:r>
                    </a:p>
                  </a:txBody>
                  <a:tcPr marL="0" marR="0" marT="0" marB="0" anchor="b">
                    <a:lnL>
                      <a:noFill/>
                    </a:lnL>
                    <a:lnR>
                      <a:noFill/>
                    </a:lnR>
                    <a:lnT>
                      <a:noFill/>
                    </a:lnT>
                    <a:lnB>
                      <a:noFill/>
                    </a:lnB>
                    <a:solidFill>
                      <a:srgbClr val="D9E1F2"/>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ctr" fontAlgn="b"/>
                      <a:r>
                        <a:rPr lang="en-US" sz="500" b="1" i="0" u="none" strike="noStrike">
                          <a:solidFill>
                            <a:srgbClr val="000000"/>
                          </a:solidFill>
                          <a:effectLst/>
                          <a:latin typeface="Calibri" panose="020F0502020204030204" pitchFamily="34" charset="0"/>
                        </a:rPr>
                        <a:t>TMT</a:t>
                      </a:r>
                    </a:p>
                  </a:txBody>
                  <a:tcPr marL="0" marR="0" marT="0" marB="0" anchor="b">
                    <a:lnL>
                      <a:noFill/>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500" b="0" i="0" u="none" strike="noStrike">
                          <a:solidFill>
                            <a:srgbClr val="FF0000"/>
                          </a:solidFill>
                          <a:effectLst/>
                          <a:latin typeface="Calibri" panose="020F0502020204030204" pitchFamily="34" charset="0"/>
                        </a:rPr>
                        <a:t> </a:t>
                      </a:r>
                    </a:p>
                  </a:txBody>
                  <a:tcPr marL="0" marR="0" marT="0" marB="0" anchor="b">
                    <a:lnL>
                      <a:noFill/>
                    </a:lnL>
                    <a:lnR>
                      <a:noFill/>
                    </a:lnR>
                    <a:lnT>
                      <a:noFill/>
                    </a:lnT>
                    <a:lnB>
                      <a:noFill/>
                    </a:lnB>
                    <a:solidFill>
                      <a:srgbClr val="92D050"/>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979647272"/>
                  </a:ext>
                </a:extLst>
              </a:tr>
              <a:tr h="90659">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D9E1F2"/>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Project Manager: Diana Pernes(DRA)</a:t>
                      </a:r>
                    </a:p>
                  </a:txBody>
                  <a:tcPr marL="0" marR="0" marT="0" marB="0" anchor="b">
                    <a:lnL>
                      <a:noFill/>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500" b="1" i="0" u="none" strike="noStrike">
                          <a:solidFill>
                            <a:srgbClr val="FF0000"/>
                          </a:solidFill>
                          <a:effectLst/>
                          <a:latin typeface="Calibri" panose="020F0502020204030204" pitchFamily="34" charset="0"/>
                        </a:rPr>
                        <a:t> </a:t>
                      </a:r>
                    </a:p>
                  </a:txBody>
                  <a:tcPr marL="0" marR="0" marT="0" marB="0" anchor="b">
                    <a:lnL>
                      <a:noFill/>
                    </a:lnL>
                    <a:lnR>
                      <a:noFill/>
                    </a:lnR>
                    <a:lnT>
                      <a:noFill/>
                    </a:lnT>
                    <a:lnB>
                      <a:noFill/>
                    </a:lnB>
                    <a:solidFill>
                      <a:srgbClr val="92D050"/>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1366827141"/>
                  </a:ext>
                </a:extLst>
              </a:tr>
              <a:tr h="90659">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500" b="1" i="0" u="none" strike="noStrike">
                          <a:solidFill>
                            <a:srgbClr val="000000"/>
                          </a:solidFill>
                          <a:effectLst/>
                          <a:latin typeface="Calibri" panose="020F0502020204030204" pitchFamily="34" charset="0"/>
                        </a:rPr>
                        <a:t>Permanent Members:</a:t>
                      </a:r>
                    </a:p>
                  </a:txBody>
                  <a:tcPr marL="0" marR="0" marT="0" marB="0" anchor="b">
                    <a:lnL>
                      <a:noFill/>
                    </a:lnL>
                    <a:lnR>
                      <a:noFill/>
                    </a:lnR>
                    <a:lnT>
                      <a:noFill/>
                    </a:lnT>
                    <a:lnB>
                      <a:noFill/>
                    </a:lnB>
                    <a:solidFill>
                      <a:srgbClr val="D9E1F2"/>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Assistant to Project Manager (DRAM): Sara Vanessa Santos</a:t>
                      </a:r>
                    </a:p>
                  </a:txBody>
                  <a:tcPr marL="0" marR="0" marT="0" marB="0" anchor="b">
                    <a:lnL>
                      <a:noFill/>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500" b="0" i="0" u="none" strike="noStrike">
                          <a:solidFill>
                            <a:srgbClr val="000000"/>
                          </a:solidFill>
                          <a:effectLst/>
                          <a:latin typeface="Calibri" panose="020F0502020204030204" pitchFamily="34" charset="0"/>
                        </a:rPr>
                        <a:t>External Assistances foreseen by each</a:t>
                      </a:r>
                    </a:p>
                  </a:txBody>
                  <a:tcPr marL="0" marR="0" marT="0" marB="0" anchor="b">
                    <a:lnL>
                      <a:noFill/>
                    </a:lnL>
                    <a:lnR>
                      <a:noFill/>
                    </a:lnR>
                    <a:lnT>
                      <a:noFill/>
                    </a:lnT>
                    <a:lnB>
                      <a:noFill/>
                    </a:lnB>
                    <a:solidFill>
                      <a:srgbClr val="92D050"/>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2607248863"/>
                  </a:ext>
                </a:extLst>
              </a:tr>
              <a:tr h="90659">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500" b="0" i="0" u="none" strike="noStrike">
                          <a:solidFill>
                            <a:srgbClr val="000000"/>
                          </a:solidFill>
                          <a:effectLst/>
                          <a:latin typeface="Calibri" panose="020F0502020204030204" pitchFamily="34" charset="0"/>
                        </a:rPr>
                        <a:t>other members of yearly annual meeting of</a:t>
                      </a:r>
                    </a:p>
                  </a:txBody>
                  <a:tcPr marL="0" marR="0" marT="0" marB="0" anchor="b">
                    <a:lnL>
                      <a:noFill/>
                    </a:lnL>
                    <a:lnR>
                      <a:noFill/>
                    </a:lnR>
                    <a:lnT>
                      <a:noFill/>
                    </a:lnT>
                    <a:lnB>
                      <a:noFill/>
                    </a:lnB>
                    <a:solidFill>
                      <a:srgbClr val="D9E1F2"/>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Financial and Technical Assistant to hire (DRA)</a:t>
                      </a:r>
                    </a:p>
                  </a:txBody>
                  <a:tcPr marL="0" marR="0" marT="0" marB="0" anchor="b">
                    <a:lnL>
                      <a:noFill/>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500" b="0" i="0" u="none" strike="noStrike">
                          <a:solidFill>
                            <a:srgbClr val="000000"/>
                          </a:solidFill>
                          <a:effectLst/>
                          <a:latin typeface="Calibri" panose="020F0502020204030204" pitchFamily="34" charset="0"/>
                        </a:rPr>
                        <a:t>partner, as details of Form F3</a:t>
                      </a:r>
                    </a:p>
                  </a:txBody>
                  <a:tcPr marL="0" marR="0" marT="0" marB="0" anchor="b">
                    <a:lnL>
                      <a:noFill/>
                    </a:lnL>
                    <a:lnR>
                      <a:noFill/>
                    </a:lnR>
                    <a:lnT>
                      <a:noFill/>
                    </a:lnT>
                    <a:lnB>
                      <a:noFill/>
                    </a:lnB>
                    <a:solidFill>
                      <a:srgbClr val="92D050"/>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2198803119"/>
                  </a:ext>
                </a:extLst>
              </a:tr>
              <a:tr h="90659">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D9E1F2"/>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Project Manager (AZORINA): to hire</a:t>
                      </a:r>
                    </a:p>
                  </a:txBody>
                  <a:tcPr marL="0" marR="0" marT="0" marB="0" anchor="b">
                    <a:lnL>
                      <a:noFill/>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92D050"/>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4146121076"/>
                  </a:ext>
                </a:extLst>
              </a:tr>
              <a:tr h="181318">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500" b="0" i="0" u="none" strike="noStrike">
                          <a:solidFill>
                            <a:srgbClr val="000000"/>
                          </a:solidFill>
                          <a:effectLst/>
                          <a:latin typeface="Calibri" panose="020F0502020204030204" pitchFamily="34" charset="0"/>
                        </a:rPr>
                        <a:t>Park Consultative Board including public</a:t>
                      </a:r>
                    </a:p>
                  </a:txBody>
                  <a:tcPr marL="0" marR="0" marT="0" marB="0" anchor="b">
                    <a:lnL>
                      <a:noFill/>
                    </a:lnL>
                    <a:lnR>
                      <a:noFill/>
                    </a:lnR>
                    <a:lnT>
                      <a:noFill/>
                    </a:lnT>
                    <a:lnB>
                      <a:noFill/>
                    </a:lnB>
                    <a:solidFill>
                      <a:srgbClr val="D9E1F2"/>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Project Co-Managers (SPEA): Rui Botelho and Azucena Martin</a:t>
                      </a:r>
                    </a:p>
                  </a:txBody>
                  <a:tcPr marL="0" marR="0" marT="0" marB="0" anchor="b">
                    <a:lnL>
                      <a:noFill/>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500" b="1" i="0" u="none" strike="noStrike">
                          <a:solidFill>
                            <a:srgbClr val="FF0000"/>
                          </a:solidFill>
                          <a:effectLst/>
                          <a:latin typeface="Calibri" panose="020F0502020204030204" pitchFamily="34" charset="0"/>
                        </a:rPr>
                        <a:t> </a:t>
                      </a:r>
                    </a:p>
                  </a:txBody>
                  <a:tcPr marL="0" marR="0" marT="0" marB="0" anchor="b">
                    <a:lnL>
                      <a:noFill/>
                    </a:lnL>
                    <a:lnR>
                      <a:noFill/>
                    </a:lnR>
                    <a:lnT>
                      <a:noFill/>
                    </a:lnT>
                    <a:lnB>
                      <a:noFill/>
                    </a:lnB>
                    <a:solidFill>
                      <a:srgbClr val="92D050"/>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707831022"/>
                  </a:ext>
                </a:extLst>
              </a:tr>
              <a:tr h="90659">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D9E1F2"/>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Project Manager (LA PALMA): Nieves Marichal</a:t>
                      </a:r>
                    </a:p>
                  </a:txBody>
                  <a:tcPr marL="0" marR="0" marT="0" marB="0" anchor="b">
                    <a:lnL>
                      <a:noFill/>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500" b="1" i="0" u="none" strike="noStrike">
                          <a:solidFill>
                            <a:srgbClr val="FF0000"/>
                          </a:solidFill>
                          <a:effectLst/>
                          <a:latin typeface="Calibri" panose="020F0502020204030204" pitchFamily="34" charset="0"/>
                        </a:rPr>
                        <a:t> </a:t>
                      </a:r>
                    </a:p>
                  </a:txBody>
                  <a:tcPr marL="0" marR="0" marT="0" marB="0" anchor="b">
                    <a:lnL>
                      <a:noFill/>
                    </a:lnL>
                    <a:lnR>
                      <a:noFill/>
                    </a:lnR>
                    <a:lnT>
                      <a:noFill/>
                    </a:lnT>
                    <a:lnB>
                      <a:noFill/>
                    </a:lnB>
                    <a:solidFill>
                      <a:srgbClr val="92D050"/>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2180960152"/>
                  </a:ext>
                </a:extLst>
              </a:tr>
              <a:tr h="196949">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500" b="0" i="0" u="none" strike="noStrike">
                          <a:solidFill>
                            <a:srgbClr val="000000"/>
                          </a:solidFill>
                          <a:effectLst/>
                          <a:latin typeface="Calibri" panose="020F0502020204030204" pitchFamily="34" charset="0"/>
                        </a:rPr>
                        <a:t>administrations , civil society organizations</a:t>
                      </a:r>
                    </a:p>
                  </a:txBody>
                  <a:tcPr marL="0" marR="0" marT="0" marB="0" anchor="b">
                    <a:lnL>
                      <a:noFill/>
                    </a:lnL>
                    <a:lnR>
                      <a:noFill/>
                    </a:lnR>
                    <a:lnT>
                      <a:noFill/>
                    </a:lnT>
                    <a:lnB>
                      <a:noFill/>
                    </a:lnB>
                    <a:solidFill>
                      <a:srgbClr val="D9E1F2"/>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300" b="0" i="0" u="none" strike="noStrike">
                          <a:solidFill>
                            <a:srgbClr val="000000"/>
                          </a:solidFill>
                          <a:effectLst/>
                          <a:latin typeface="Calibri" panose="020F0502020204030204" pitchFamily="34" charset="0"/>
                        </a:rPr>
                        <a:t>Regular Meetings every 3 months, presential</a:t>
                      </a:r>
                    </a:p>
                  </a:txBody>
                  <a:tcPr marL="0" marR="0" marT="0" marB="0" anchor="b">
                    <a:lnL>
                      <a:noFill/>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500" b="1" i="0" u="none" strike="noStrike">
                          <a:solidFill>
                            <a:srgbClr val="000000"/>
                          </a:solidFill>
                          <a:effectLst/>
                          <a:latin typeface="Calibri" panose="020F0502020204030204" pitchFamily="34" charset="0"/>
                        </a:rPr>
                        <a:t>Ocasional Meetings when needed (including bilateral)</a:t>
                      </a:r>
                    </a:p>
                  </a:txBody>
                  <a:tcPr marL="0" marR="0" marT="0" marB="0" anchor="b">
                    <a:lnL>
                      <a:noFill/>
                    </a:lnL>
                    <a:lnR>
                      <a:noFill/>
                    </a:lnR>
                    <a:lnT>
                      <a:noFill/>
                    </a:lnT>
                    <a:lnB>
                      <a:noFill/>
                    </a:lnB>
                    <a:solidFill>
                      <a:srgbClr val="92D050"/>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69144764"/>
                  </a:ext>
                </a:extLst>
              </a:tr>
              <a:tr h="93785">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500" b="0" i="0" u="none" strike="noStrike">
                          <a:solidFill>
                            <a:srgbClr val="000000"/>
                          </a:solidFill>
                          <a:effectLst/>
                          <a:latin typeface="Calibri" panose="020F0502020204030204" pitchFamily="34" charset="0"/>
                        </a:rPr>
                        <a:t>and economic sector umbrella organizations</a:t>
                      </a:r>
                    </a:p>
                  </a:txBody>
                  <a:tcPr marL="0" marR="0" marT="0" marB="0" anchor="b">
                    <a:lnL>
                      <a:noFill/>
                    </a:lnL>
                    <a:lnR>
                      <a:noFill/>
                    </a:lnR>
                    <a:lnT>
                      <a:noFill/>
                    </a:lnT>
                    <a:lnB>
                      <a:noFill/>
                    </a:lnB>
                    <a:solidFill>
                      <a:srgbClr val="D9E1F2"/>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5B9BD5"/>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1"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l" fontAlgn="b"/>
                      <a:r>
                        <a:rPr lang="en-US" sz="500" b="1" i="0" u="none" strike="noStrike">
                          <a:solidFill>
                            <a:srgbClr val="FF0000"/>
                          </a:solidFill>
                          <a:effectLst/>
                          <a:latin typeface="Calibri" panose="020F0502020204030204" pitchFamily="34" charset="0"/>
                        </a:rPr>
                        <a:t> </a:t>
                      </a:r>
                    </a:p>
                  </a:txBody>
                  <a:tcPr marL="0" marR="0" marT="0" marB="0" anchor="b">
                    <a:lnL>
                      <a:noFill/>
                    </a:lnL>
                    <a:lnR>
                      <a:noFill/>
                    </a:lnR>
                    <a:lnT>
                      <a:noFill/>
                    </a:lnT>
                    <a:lnB>
                      <a:noFill/>
                    </a:lnB>
                    <a:solidFill>
                      <a:srgbClr val="92D050"/>
                    </a:solidFill>
                  </a:tcPr>
                </a:tc>
                <a:tc>
                  <a:txBody>
                    <a:bodyPr/>
                    <a:lstStyle/>
                    <a:p>
                      <a:pPr algn="l" fontAlgn="b"/>
                      <a:r>
                        <a:rPr lang="en-US" sz="500" b="1"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a16="http://schemas.microsoft.com/office/drawing/2014/main" val="2067823102"/>
                  </a:ext>
                </a:extLst>
              </a:tr>
              <a:tr h="100037">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D9E1F2"/>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Calibri" panose="020F0502020204030204" pitchFamily="34" charset="0"/>
                        </a:rPr>
                        <a:t>↕</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1"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1" i="0" u="none" strike="noStrike">
                          <a:solidFill>
                            <a:srgbClr val="FF0000"/>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1"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603356477"/>
                  </a:ext>
                </a:extLst>
              </a:tr>
              <a:tr h="18757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r>
                        <a:rPr lang="en-US" sz="300" b="0" i="0" u="none" strike="noStrike">
                          <a:solidFill>
                            <a:srgbClr val="000000"/>
                          </a:solidFill>
                          <a:effectLst/>
                          <a:latin typeface="Calibri" panose="020F0502020204030204" pitchFamily="34" charset="0"/>
                        </a:rPr>
                        <a:t>Yearly Meetings, presential, as part of regular agenda</a:t>
                      </a:r>
                    </a:p>
                  </a:txBody>
                  <a:tcPr marL="0" marR="0" marT="0" marB="0" anchor="b">
                    <a:lnL>
                      <a:noFill/>
                    </a:lnL>
                    <a:lnR>
                      <a:noFill/>
                    </a:lnR>
                    <a:lnT>
                      <a:noFill/>
                    </a:lnT>
                    <a:lnB>
                      <a:noFill/>
                    </a:lnB>
                    <a:solidFill>
                      <a:srgbClr val="D9E1F2"/>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5B9BD5"/>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95396869"/>
                  </a:ext>
                </a:extLst>
              </a:tr>
              <a:tr h="100037">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300" b="1" i="0" u="none" strike="noStrike">
                          <a:solidFill>
                            <a:srgbClr val="000000"/>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E1F2"/>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ctr" fontAlgn="b"/>
                      <a:r>
                        <a:rPr lang="en-US" sz="500" b="1" i="0" u="none" strike="noStrike">
                          <a:solidFill>
                            <a:srgbClr val="000000"/>
                          </a:solidFill>
                          <a:effectLst/>
                          <a:latin typeface="Calibri" panose="020F0502020204030204" pitchFamily="34" charset="0"/>
                        </a:rPr>
                        <a:t>Project Operational Teams</a:t>
                      </a:r>
                    </a:p>
                  </a:txBody>
                  <a:tcPr marL="0" marR="0" marT="0" marB="0" anchor="b">
                    <a:lnL>
                      <a:noFill/>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917761292"/>
                  </a:ext>
                </a:extLst>
              </a:tr>
              <a:tr h="90659">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ctr" fontAlgn="b"/>
                      <a:r>
                        <a:rPr lang="en-US" sz="500" b="1" i="0" u="none" strike="noStrike">
                          <a:solidFill>
                            <a:srgbClr val="000000"/>
                          </a:solidFill>
                          <a:effectLst/>
                          <a:latin typeface="Calibri" panose="020F0502020204030204" pitchFamily="34" charset="0"/>
                        </a:rPr>
                        <a:t>POT</a:t>
                      </a:r>
                    </a:p>
                  </a:txBody>
                  <a:tcPr marL="0" marR="0" marT="0" marB="0" anchor="b">
                    <a:lnL>
                      <a:noFill/>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257721328"/>
                  </a:ext>
                </a:extLst>
              </a:tr>
              <a:tr h="90659">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855305786"/>
                  </a:ext>
                </a:extLst>
              </a:tr>
              <a:tr h="90659">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Project Manager: Diana Pernes (DRA)</a:t>
                      </a:r>
                    </a:p>
                  </a:txBody>
                  <a:tcPr marL="0" marR="0" marT="0" marB="0" anchor="b">
                    <a:lnL>
                      <a:noFill/>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440001883"/>
                  </a:ext>
                </a:extLst>
              </a:tr>
              <a:tr h="90659">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Project Assistant Manager: to hire (DRA)</a:t>
                      </a:r>
                    </a:p>
                  </a:txBody>
                  <a:tcPr marL="0" marR="0" marT="0" marB="0" anchor="b">
                    <a:lnL>
                      <a:noFill/>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930546349"/>
                  </a:ext>
                </a:extLst>
              </a:tr>
              <a:tr h="90659">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Communication Technician (AZORINA): to hire</a:t>
                      </a:r>
                    </a:p>
                  </a:txBody>
                  <a:tcPr marL="0" marR="0" marT="0" marB="0" anchor="b">
                    <a:lnL>
                      <a:noFill/>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556668660"/>
                  </a:ext>
                </a:extLst>
              </a:tr>
              <a:tr h="90659">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dot"/>
                      <a:round/>
                      <a:headEnd type="none" w="med" len="med"/>
                      <a:tailEnd type="none" w="med" len="med"/>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dot"/>
                      <a:round/>
                      <a:headEnd type="none" w="med" len="med"/>
                      <a:tailEnd type="none" w="med" len="med"/>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dot"/>
                      <a:round/>
                      <a:headEnd type="none" w="med" len="med"/>
                      <a:tailEnd type="none" w="med" len="med"/>
                    </a:lnB>
                    <a:solidFill>
                      <a:srgbClr val="5B9BD5"/>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356594661"/>
                  </a:ext>
                </a:extLst>
              </a:tr>
              <a:tr h="90659">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dot"/>
                      <a:round/>
                      <a:headEnd type="none" w="med" len="med"/>
                      <a:tailEnd type="none" w="med" len="med"/>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a:noFill/>
                    </a:lnB>
                    <a:solidFill>
                      <a:srgbClr val="5B9BD5"/>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15099528"/>
                  </a:ext>
                </a:extLst>
              </a:tr>
              <a:tr h="90659">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Assistant to Project Manager: to hire (AZORINA)</a:t>
                      </a:r>
                    </a:p>
                  </a:txBody>
                  <a:tcPr marL="0" marR="0" marT="0" marB="0" anchor="b">
                    <a:lnL>
                      <a:noFill/>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81170716"/>
                  </a:ext>
                </a:extLst>
              </a:tr>
              <a:tr h="90659">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778574336"/>
                  </a:ext>
                </a:extLst>
              </a:tr>
              <a:tr h="90659">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217618217"/>
                  </a:ext>
                </a:extLst>
              </a:tr>
              <a:tr h="90659">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Regular Meetings every month, presential and/or eletronic</a:t>
                      </a:r>
                    </a:p>
                  </a:txBody>
                  <a:tcPr marL="0" marR="0" marT="0" marB="0" anchor="b">
                    <a:lnL>
                      <a:noFill/>
                    </a:lnL>
                    <a:lnR>
                      <a:noFill/>
                    </a:lnR>
                    <a:lnT>
                      <a:noFill/>
                    </a:lnT>
                    <a:lnB>
                      <a:noFill/>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5B9BD5"/>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4073031939"/>
                  </a:ext>
                </a:extLst>
              </a:tr>
              <a:tr h="93785">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5B9BD5"/>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578323848"/>
                  </a:ext>
                </a:extLst>
              </a:tr>
            </a:tbl>
          </a:graphicData>
        </a:graphic>
      </p:graphicFrame>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Tree>
    <p:extLst>
      <p:ext uri="{BB962C8B-B14F-4D97-AF65-F5344CB8AC3E}">
        <p14:creationId xmlns:p14="http://schemas.microsoft.com/office/powerpoint/2010/main" val="2000767567"/>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tângulo 27"/>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9"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pic>
        <p:nvPicPr>
          <p:cNvPr id="32" name="Picture 4" descr="http://www.azores.gov.pt/NR/rdonlyres/88A32A89-2561-4C22-A82F-530640C510A2/755875/Logo_P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6625"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http://www.azores.gov.pt/NR/rdonlyres/A1197A03-23BB-40F6-AA68-6C3FEC711B55/335484/LogotipoGovernodosAores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64789"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m 1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4204"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 name="Imagem 16"/>
          <p:cNvPicPr>
            <a:picLocks noChangeAspect="1"/>
          </p:cNvPicPr>
          <p:nvPr/>
        </p:nvPicPr>
        <p:blipFill>
          <a:blip r:embed="rId8" cstate="print">
            <a:extLst>
              <a:ext uri="{28A0092B-C50C-407E-A947-70E740481C1C}">
                <a14:useLocalDpi xmlns:a14="http://schemas.microsoft.com/office/drawing/2010/main" val="0"/>
              </a:ext>
            </a:extLst>
          </a:blip>
          <a:srcRect l="20705" t="3252" r="21651" b="10634"/>
          <a:stretch>
            <a:fillRect/>
          </a:stretch>
        </p:blipFill>
        <p:spPr bwMode="auto">
          <a:xfrm>
            <a:off x="7942175"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magem 1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63726" y="6251693"/>
            <a:ext cx="560193" cy="56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2"/>
          <p:cNvSpPr>
            <a:spLocks noChangeArrowheads="1"/>
          </p:cNvSpPr>
          <p:nvPr/>
        </p:nvSpPr>
        <p:spPr bwMode="auto">
          <a:xfrm>
            <a:off x="374438" y="764704"/>
            <a:ext cx="8553662"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2000" b="1" dirty="0">
                <a:latin typeface="Century Gothic" panose="020B0502020202020204" pitchFamily="34" charset="0"/>
                <a:cs typeface="Calibri" panose="020F0502020204030204" pitchFamily="34" charset="0"/>
              </a:rPr>
              <a:t>C – </a:t>
            </a:r>
            <a:r>
              <a:rPr lang="fr-BE" altLang="en-US" sz="2000" b="1" dirty="0" err="1" smtClean="0">
                <a:latin typeface="Century Gothic" panose="020B0502020202020204" pitchFamily="34" charset="0"/>
                <a:cs typeface="Calibri" panose="020F0502020204030204" pitchFamily="34" charset="0"/>
              </a:rPr>
              <a:t>Ações</a:t>
            </a:r>
            <a:r>
              <a:rPr lang="fr-BE" altLang="en-US" sz="2000" b="1" dirty="0" smtClean="0">
                <a:latin typeface="Century Gothic" panose="020B0502020202020204" pitchFamily="34" charset="0"/>
                <a:cs typeface="Calibri" panose="020F0502020204030204" pitchFamily="34" charset="0"/>
              </a:rPr>
              <a:t> de </a:t>
            </a:r>
            <a:r>
              <a:rPr lang="fr-BE" altLang="en-US" sz="2000" b="1" dirty="0" err="1" smtClean="0">
                <a:latin typeface="Century Gothic" panose="020B0502020202020204" pitchFamily="34" charset="0"/>
                <a:cs typeface="Calibri" panose="020F0502020204030204" pitchFamily="34" charset="0"/>
              </a:rPr>
              <a:t>Conservação</a:t>
            </a:r>
            <a:r>
              <a:rPr lang="fr-BE" altLang="en-US" sz="2000" b="1" dirty="0" smtClean="0">
                <a:latin typeface="Century Gothic" panose="020B0502020202020204" pitchFamily="34" charset="0"/>
                <a:cs typeface="Calibri" panose="020F0502020204030204" pitchFamily="34" charset="0"/>
              </a:rPr>
              <a:t>:</a:t>
            </a:r>
            <a:endParaRPr lang="fr-BE" altLang="en-US" sz="2000" b="1" dirty="0">
              <a:latin typeface="Century Gothic" panose="020B0502020202020204" pitchFamily="34" charset="0"/>
              <a:cs typeface="Calibri" panose="020F0502020204030204" pitchFamily="34" charset="0"/>
            </a:endParaRPr>
          </a:p>
          <a:p>
            <a:r>
              <a:rPr lang="fr-BE" altLang="en-US" sz="1800" dirty="0" smtClean="0">
                <a:latin typeface="Century Gothic" panose="020B0502020202020204" pitchFamily="34" charset="0"/>
                <a:cs typeface="Calibri" panose="020F0502020204030204" pitchFamily="34" charset="0"/>
              </a:rPr>
              <a:t>C10 – </a:t>
            </a:r>
            <a:r>
              <a:rPr lang="fr-BE" altLang="en-US" sz="1800" dirty="0" err="1" smtClean="0">
                <a:latin typeface="Century Gothic" panose="020B0502020202020204" pitchFamily="34" charset="0"/>
                <a:cs typeface="Calibri" panose="020F0502020204030204" pitchFamily="34" charset="0"/>
              </a:rPr>
              <a:t>Restauro</a:t>
            </a:r>
            <a:r>
              <a:rPr lang="fr-BE" altLang="en-US" sz="1800" dirty="0" smtClean="0">
                <a:latin typeface="Century Gothic" panose="020B0502020202020204" pitchFamily="34" charset="0"/>
                <a:cs typeface="Calibri" panose="020F0502020204030204" pitchFamily="34" charset="0"/>
              </a:rPr>
              <a:t> de habitats </a:t>
            </a:r>
            <a:r>
              <a:rPr lang="fr-BE" altLang="en-US" sz="1800" dirty="0" err="1" smtClean="0">
                <a:latin typeface="Century Gothic" panose="020B0502020202020204" pitchFamily="34" charset="0"/>
                <a:cs typeface="Calibri" panose="020F0502020204030204" pitchFamily="34" charset="0"/>
              </a:rPr>
              <a:t>marinhos</a:t>
            </a:r>
            <a:r>
              <a:rPr lang="fr-BE" altLang="en-US" sz="1800" dirty="0" smtClean="0">
                <a:latin typeface="Century Gothic" panose="020B0502020202020204" pitchFamily="34" charset="0"/>
                <a:cs typeface="Calibri" panose="020F0502020204030204" pitchFamily="34" charset="0"/>
              </a:rPr>
              <a:t> </a:t>
            </a:r>
            <a:r>
              <a:rPr lang="fr-BE" altLang="en-US" sz="1800" dirty="0" err="1" smtClean="0">
                <a:latin typeface="Century Gothic" panose="020B0502020202020204" pitchFamily="34" charset="0"/>
                <a:cs typeface="Calibri" panose="020F0502020204030204" pitchFamily="34" charset="0"/>
              </a:rPr>
              <a:t>costeiros</a:t>
            </a:r>
            <a:endParaRPr lang="fr-BE" altLang="en-US" sz="1600" b="1" i="1" dirty="0">
              <a:latin typeface="Century Gothic" panose="020B0502020202020204" pitchFamily="34" charset="0"/>
              <a:cs typeface="Calibri" panose="020F0502020204030204" pitchFamily="34" charset="0"/>
            </a:endParaRPr>
          </a:p>
        </p:txBody>
      </p:sp>
      <p:pic>
        <p:nvPicPr>
          <p:cNvPr id="27" name="Imagem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20" name="CaixaDeTexto 19"/>
          <p:cNvSpPr txBox="1"/>
          <p:nvPr/>
        </p:nvSpPr>
        <p:spPr>
          <a:xfrm>
            <a:off x="178718" y="1628800"/>
            <a:ext cx="8784975" cy="1077218"/>
          </a:xfrm>
          <a:prstGeom prst="rect">
            <a:avLst/>
          </a:prstGeom>
          <a:noFill/>
        </p:spPr>
        <p:txBody>
          <a:bodyPr wrap="square" rtlCol="0">
            <a:spAutoFit/>
          </a:bodyPr>
          <a:lstStyle/>
          <a:p>
            <a:pPr algn="just"/>
            <a:endParaRPr lang="pt-PT" altLang="pt-PT" sz="1600" dirty="0">
              <a:latin typeface="Century Gothic" panose="020B0502020202020204" pitchFamily="34" charset="0"/>
              <a:ea typeface="Tahoma" panose="020B0604030504040204" pitchFamily="34" charset="0"/>
              <a:cs typeface="DIN Condensed Bold"/>
            </a:endParaRPr>
          </a:p>
          <a:p>
            <a:pPr marL="285750" indent="-285750" algn="just">
              <a:buFont typeface="Arial" panose="020B0604020202020204" pitchFamily="34" charset="0"/>
              <a:buChar char="•"/>
            </a:pPr>
            <a:r>
              <a:rPr lang="pt-BR" altLang="pt-PT" sz="1600" dirty="0" smtClean="0">
                <a:latin typeface="Century Gothic" panose="020B0502020202020204" pitchFamily="34" charset="0"/>
                <a:ea typeface="Tahoma" panose="020B0604030504040204" pitchFamily="34" charset="0"/>
                <a:cs typeface="DIN Condensed Bold"/>
              </a:rPr>
              <a:t>Ação </a:t>
            </a:r>
            <a:r>
              <a:rPr lang="pt-BR" altLang="pt-PT" sz="1600" dirty="0">
                <a:latin typeface="Century Gothic" panose="020B0502020202020204" pitchFamily="34" charset="0"/>
                <a:ea typeface="Tahoma" panose="020B0604030504040204" pitchFamily="34" charset="0"/>
                <a:cs typeface="DIN Condensed Bold"/>
              </a:rPr>
              <a:t>de limpeza costeira na praia do Porto da </a:t>
            </a:r>
            <a:r>
              <a:rPr lang="pt-BR" altLang="pt-PT" sz="1600" dirty="0" smtClean="0">
                <a:latin typeface="Century Gothic" panose="020B0502020202020204" pitchFamily="34" charset="0"/>
                <a:ea typeface="Tahoma" panose="020B0604030504040204" pitchFamily="34" charset="0"/>
                <a:cs typeface="DIN Condensed Bold"/>
              </a:rPr>
              <a:t>Feteira (Faial):</a:t>
            </a:r>
          </a:p>
          <a:p>
            <a:pPr marL="742950" lvl="1" indent="-285750" algn="just">
              <a:buFont typeface="Arial" panose="020B0604020202020204" pitchFamily="34" charset="0"/>
              <a:buChar char="•"/>
            </a:pPr>
            <a:r>
              <a:rPr lang="pt-BR" sz="1600" dirty="0" smtClean="0">
                <a:latin typeface="Century Gothic" panose="020B0502020202020204" pitchFamily="34" charset="0"/>
                <a:ea typeface="Tahoma" panose="020B0604030504040204" pitchFamily="34" charset="0"/>
                <a:cs typeface="DIN Condensed Bold"/>
              </a:rPr>
              <a:t>Esta </a:t>
            </a:r>
            <a:r>
              <a:rPr lang="pt-BR" sz="1600" dirty="0">
                <a:latin typeface="Century Gothic" panose="020B0502020202020204" pitchFamily="34" charset="0"/>
                <a:ea typeface="Tahoma" panose="020B0604030504040204" pitchFamily="34" charset="0"/>
                <a:cs typeface="DIN Condensed Bold"/>
              </a:rPr>
              <a:t>atividade foi programada no âmbito do Açores Entre </a:t>
            </a:r>
            <a:r>
              <a:rPr lang="pt-BR" sz="1600" dirty="0" smtClean="0">
                <a:latin typeface="Century Gothic" panose="020B0502020202020204" pitchFamily="34" charset="0"/>
                <a:ea typeface="Tahoma" panose="020B0604030504040204" pitchFamily="34" charset="0"/>
                <a:cs typeface="DIN Condensed Bold"/>
              </a:rPr>
              <a:t>Mares</a:t>
            </a:r>
            <a:endParaRPr lang="en-US" sz="1600" dirty="0" smtClean="0">
              <a:latin typeface="Century Gothic" panose="020B0502020202020204" pitchFamily="34" charset="0"/>
              <a:ea typeface="Tahoma" panose="020B0604030504040204" pitchFamily="34" charset="0"/>
              <a:cs typeface="DIN Condensed Bold"/>
            </a:endParaRPr>
          </a:p>
          <a:p>
            <a:pPr marL="285750" lvl="0" indent="-285750" algn="just">
              <a:buFont typeface="Arial"/>
              <a:buChar char="•"/>
              <a:defRPr/>
            </a:pPr>
            <a:endParaRPr lang="pt-PT" sz="1600" dirty="0">
              <a:solidFill>
                <a:srgbClr val="246D6B"/>
              </a:solidFill>
              <a:latin typeface="DIN Condensed Bold"/>
            </a:endParaRPr>
          </a:p>
        </p:txBody>
      </p:sp>
      <p:pic>
        <p:nvPicPr>
          <p:cNvPr id="2050" name="Picture 2" descr="A imagem pode conter: 11 pessoas, pessoas a sorrir, pessoas sentadas, crianÃ§a, ar livre e natureza"/>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0528" y="2941332"/>
            <a:ext cx="4919123" cy="276824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 imagem pode conter: uma ou mais pessoas, pessoas em pÃ©, oceano, praia, crianÃ§a, cÃ©u, Ã¡rvore, sapatos, ar livre, natureza e Ã¡gua"/>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92222" y="2941332"/>
            <a:ext cx="4943008" cy="2790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63077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tângulo 20"/>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2"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2" name="Imagem 1"/>
          <p:cNvPicPr>
            <a:picLocks noChangeAspect="1"/>
          </p:cNvPicPr>
          <p:nvPr/>
        </p:nvPicPr>
        <p:blipFill rotWithShape="1">
          <a:blip r:embed="rId5" cstate="print">
            <a:extLst>
              <a:ext uri="{28A0092B-C50C-407E-A947-70E740481C1C}">
                <a14:useLocalDpi xmlns:a14="http://schemas.microsoft.com/office/drawing/2010/main" val="0"/>
              </a:ext>
            </a:extLst>
          </a:blip>
          <a:srcRect l="27950" t="14602" r="30313" b="2802"/>
          <a:stretch/>
        </p:blipFill>
        <p:spPr>
          <a:xfrm>
            <a:off x="6084426" y="1916833"/>
            <a:ext cx="2919381" cy="3084629"/>
          </a:xfrm>
          <a:prstGeom prst="rect">
            <a:avLst/>
          </a:prstGeom>
          <a:ln w="3175">
            <a:solidFill>
              <a:schemeClr val="tx1"/>
            </a:solidFill>
          </a:ln>
        </p:spPr>
      </p:pic>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pic>
        <p:nvPicPr>
          <p:cNvPr id="32" name="Picture 4" descr="http://www.azores.gov.pt/NR/rdonlyres/88A32A89-2561-4C22-A82F-530640C510A2/755875/Logo_P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06625"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http://www.azores.gov.pt/NR/rdonlyres/A1197A03-23BB-40F6-AA68-6C3FEC711B55/335484/LogotipoGovernodosAores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64789"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m 1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04204"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 name="Imagem 16"/>
          <p:cNvPicPr>
            <a:picLocks noChangeAspect="1"/>
          </p:cNvPicPr>
          <p:nvPr/>
        </p:nvPicPr>
        <p:blipFill>
          <a:blip r:embed="rId9" cstate="print">
            <a:extLst>
              <a:ext uri="{28A0092B-C50C-407E-A947-70E740481C1C}">
                <a14:useLocalDpi xmlns:a14="http://schemas.microsoft.com/office/drawing/2010/main" val="0"/>
              </a:ext>
            </a:extLst>
          </a:blip>
          <a:srcRect l="20705" t="3252" r="21651" b="10634"/>
          <a:stretch>
            <a:fillRect/>
          </a:stretch>
        </p:blipFill>
        <p:spPr bwMode="auto">
          <a:xfrm>
            <a:off x="7942175"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magem 17"/>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63726" y="6251693"/>
            <a:ext cx="560193" cy="56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2"/>
          <p:cNvSpPr>
            <a:spLocks noChangeArrowheads="1"/>
          </p:cNvSpPr>
          <p:nvPr/>
        </p:nvSpPr>
        <p:spPr bwMode="auto">
          <a:xfrm>
            <a:off x="374438" y="836712"/>
            <a:ext cx="85536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latin typeface="Century Gothic" panose="020B0502020202020204" pitchFamily="34" charset="0"/>
                <a:cs typeface="Calibri" panose="020F0502020204030204" pitchFamily="34" charset="0"/>
              </a:rPr>
              <a:t>E – </a:t>
            </a:r>
            <a:r>
              <a:rPr lang="pt-BR" altLang="en-US" sz="1800" b="1" dirty="0" smtClean="0">
                <a:latin typeface="Century Gothic" panose="020B0502020202020204" pitchFamily="34" charset="0"/>
                <a:cs typeface="Calibri" panose="020F0502020204030204" pitchFamily="34" charset="0"/>
              </a:rPr>
              <a:t>Sensibilização</a:t>
            </a:r>
            <a:r>
              <a:rPr lang="pt-BR" sz="1800" b="1" dirty="0" smtClean="0">
                <a:latin typeface="Century Gothic" panose="020B0502020202020204" pitchFamily="34" charset="0"/>
                <a:cs typeface="Calibri" panose="020F0502020204030204" pitchFamily="34" charset="0"/>
              </a:rPr>
              <a:t> </a:t>
            </a:r>
            <a:r>
              <a:rPr lang="pt-BR" sz="1800" b="1" dirty="0">
                <a:latin typeface="Century Gothic" panose="020B0502020202020204" pitchFamily="34" charset="0"/>
                <a:cs typeface="Calibri" panose="020F0502020204030204" pitchFamily="34" charset="0"/>
              </a:rPr>
              <a:t>pública e disseminação de resultados</a:t>
            </a:r>
            <a:r>
              <a:rPr lang="pt-BR" sz="1800" b="1" dirty="0" smtClean="0">
                <a:latin typeface="Century Gothic" panose="020B0502020202020204" pitchFamily="34" charset="0"/>
                <a:cs typeface="Calibri" panose="020F0502020204030204" pitchFamily="34" charset="0"/>
              </a:rPr>
              <a:t>:</a:t>
            </a:r>
          </a:p>
          <a:p>
            <a:r>
              <a:rPr lang="fr-BE" altLang="en-US" sz="1800" dirty="0" smtClean="0">
                <a:latin typeface="Century Gothic" panose="020B0502020202020204" pitchFamily="34" charset="0"/>
                <a:cs typeface="Calibri" panose="020F0502020204030204" pitchFamily="34" charset="0"/>
              </a:rPr>
              <a:t>E1 – Plano de </a:t>
            </a:r>
            <a:r>
              <a:rPr lang="fr-BE" altLang="en-US" sz="1800" dirty="0" err="1" smtClean="0">
                <a:latin typeface="Century Gothic" panose="020B0502020202020204" pitchFamily="34" charset="0"/>
                <a:cs typeface="Calibri" panose="020F0502020204030204" pitchFamily="34" charset="0"/>
              </a:rPr>
              <a:t>comunicação</a:t>
            </a:r>
            <a:r>
              <a:rPr lang="fr-BE" altLang="en-US" sz="1800" dirty="0" smtClean="0">
                <a:latin typeface="Century Gothic" panose="020B0502020202020204" pitchFamily="34" charset="0"/>
                <a:cs typeface="Calibri" panose="020F0502020204030204" pitchFamily="34" charset="0"/>
              </a:rPr>
              <a:t> do </a:t>
            </a:r>
            <a:r>
              <a:rPr lang="fr-BE" altLang="en-US" sz="1800" dirty="0" err="1" smtClean="0">
                <a:latin typeface="Century Gothic" panose="020B0502020202020204" pitchFamily="34" charset="0"/>
                <a:cs typeface="Calibri" panose="020F0502020204030204" pitchFamily="34" charset="0"/>
              </a:rPr>
              <a:t>projeto</a:t>
            </a:r>
            <a:endParaRPr lang="fr-BE" altLang="en-US" sz="1800" dirty="0">
              <a:latin typeface="Century Gothic" panose="020B0502020202020204" pitchFamily="34" charset="0"/>
              <a:cs typeface="Calibri" panose="020F0502020204030204" pitchFamily="34" charset="0"/>
            </a:endParaRPr>
          </a:p>
        </p:txBody>
      </p:sp>
      <p:graphicFrame>
        <p:nvGraphicFramePr>
          <p:cNvPr id="19" name="Diagrama 18"/>
          <p:cNvGraphicFramePr/>
          <p:nvPr>
            <p:extLst/>
          </p:nvPr>
        </p:nvGraphicFramePr>
        <p:xfrm>
          <a:off x="110331" y="1484785"/>
          <a:ext cx="8926165" cy="864096"/>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27" name="Imagem 2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20" name="CaixaDeTexto 19"/>
          <p:cNvSpPr txBox="1"/>
          <p:nvPr/>
        </p:nvSpPr>
        <p:spPr>
          <a:xfrm>
            <a:off x="204008" y="1752777"/>
            <a:ext cx="8799799" cy="1877437"/>
          </a:xfrm>
          <a:prstGeom prst="rect">
            <a:avLst/>
          </a:prstGeom>
          <a:noFill/>
        </p:spPr>
        <p:txBody>
          <a:bodyPr wrap="square" rtlCol="0">
            <a:spAutoFit/>
          </a:bodyPr>
          <a:lstStyle/>
          <a:p>
            <a:endParaRPr lang="pt-PT" sz="1600" b="1" i="1" u="sng" dirty="0">
              <a:latin typeface="Century Gothic" panose="020B0502020202020204" pitchFamily="34" charset="0"/>
              <a:ea typeface="Tahoma" panose="020B0604030504040204" pitchFamily="34" charset="0"/>
              <a:cs typeface="DIN Condensed Bold"/>
            </a:endParaRPr>
          </a:p>
          <a:p>
            <a:pPr marL="285750" indent="-285750">
              <a:buFont typeface="Wingdings" panose="05000000000000000000" pitchFamily="2" charset="2"/>
              <a:buChar char="Ø"/>
            </a:pPr>
            <a:r>
              <a:rPr lang="pt-PT" sz="1600" b="1" dirty="0">
                <a:latin typeface="Century Gothic" panose="020B0502020202020204" pitchFamily="34" charset="0"/>
                <a:ea typeface="Tahoma" panose="020B0604030504040204" pitchFamily="34" charset="0"/>
                <a:cs typeface="DIN Condensed Bold"/>
              </a:rPr>
              <a:t>Logo </a:t>
            </a:r>
            <a:r>
              <a:rPr lang="pt-PT" sz="1600" b="1" dirty="0" smtClean="0">
                <a:latin typeface="Century Gothic" panose="020B0502020202020204" pitchFamily="34" charset="0"/>
                <a:ea typeface="Tahoma" panose="020B0604030504040204" pitchFamily="34" charset="0"/>
                <a:cs typeface="DIN Condensed Bold"/>
              </a:rPr>
              <a:t>e normas gráficas</a:t>
            </a:r>
            <a:endParaRPr lang="pt-PT" sz="1600" dirty="0">
              <a:latin typeface="Century Gothic" panose="020B0502020202020204" pitchFamily="34" charset="0"/>
              <a:ea typeface="Tahoma" panose="020B0604030504040204" pitchFamily="34" charset="0"/>
              <a:cs typeface="DIN Condensed Bold"/>
            </a:endParaRPr>
          </a:p>
          <a:p>
            <a:endParaRPr lang="pt-PT" sz="1600" b="1" dirty="0">
              <a:latin typeface="Century Gothic" panose="020B0502020202020204" pitchFamily="34" charset="0"/>
              <a:ea typeface="Tahoma" panose="020B0604030504040204" pitchFamily="34" charset="0"/>
              <a:cs typeface="DIN Condensed Bold"/>
            </a:endParaRPr>
          </a:p>
          <a:p>
            <a:pPr marL="285750" indent="-285750">
              <a:buFont typeface="Wingdings" panose="05000000000000000000" pitchFamily="2" charset="2"/>
              <a:buChar char="Ø"/>
            </a:pPr>
            <a:r>
              <a:rPr lang="en-US" sz="1600" dirty="0" smtClean="0">
                <a:latin typeface="Century Gothic" panose="020B0502020202020204" pitchFamily="34" charset="0"/>
                <a:ea typeface="Tahoma" panose="020B0604030504040204" pitchFamily="34" charset="0"/>
                <a:cs typeface="DIN Condensed Bold"/>
              </a:rPr>
              <a:t>O </a:t>
            </a:r>
            <a:r>
              <a:rPr lang="en-US" sz="1600" b="1" u="sng" dirty="0" smtClean="0">
                <a:latin typeface="Century Gothic" panose="020B0502020202020204" pitchFamily="34" charset="0"/>
                <a:ea typeface="Tahoma" panose="020B0604030504040204" pitchFamily="34" charset="0"/>
                <a:cs typeface="DIN Condensed Bold"/>
              </a:rPr>
              <a:t>Website do </a:t>
            </a:r>
            <a:r>
              <a:rPr lang="en-US" sz="1600" b="1" u="sng" dirty="0" err="1" smtClean="0">
                <a:latin typeface="Century Gothic" panose="020B0502020202020204" pitchFamily="34" charset="0"/>
                <a:ea typeface="Tahoma" panose="020B0604030504040204" pitchFamily="34" charset="0"/>
                <a:cs typeface="DIN Condensed Bold"/>
              </a:rPr>
              <a:t>projeto</a:t>
            </a:r>
            <a:r>
              <a:rPr lang="en-US" sz="1600" b="1" u="sng" dirty="0" smtClean="0">
                <a:latin typeface="Century Gothic" panose="020B0502020202020204" pitchFamily="34" charset="0"/>
                <a:ea typeface="Tahoma" panose="020B0604030504040204" pitchFamily="34" charset="0"/>
                <a:cs typeface="DIN Condensed Bold"/>
              </a:rPr>
              <a:t> </a:t>
            </a:r>
            <a:r>
              <a:rPr lang="en-US" sz="1600" dirty="0" err="1" smtClean="0">
                <a:latin typeface="Century Gothic" panose="020B0502020202020204" pitchFamily="34" charset="0"/>
                <a:ea typeface="Tahoma" panose="020B0604030504040204" pitchFamily="34" charset="0"/>
                <a:cs typeface="DIN Condensed Bold"/>
              </a:rPr>
              <a:t>está</a:t>
            </a:r>
            <a:r>
              <a:rPr lang="en-US" sz="1600" dirty="0" smtClean="0">
                <a:latin typeface="Century Gothic" panose="020B0502020202020204" pitchFamily="34" charset="0"/>
                <a:ea typeface="Tahoma" panose="020B0604030504040204" pitchFamily="34" charset="0"/>
                <a:cs typeface="DIN Condensed Bold"/>
              </a:rPr>
              <a:t> a </a:t>
            </a:r>
            <a:r>
              <a:rPr lang="en-US" sz="1600" dirty="0" err="1" smtClean="0">
                <a:latin typeface="Century Gothic" panose="020B0502020202020204" pitchFamily="34" charset="0"/>
                <a:ea typeface="Tahoma" panose="020B0604030504040204" pitchFamily="34" charset="0"/>
                <a:cs typeface="DIN Condensed Bold"/>
              </a:rPr>
              <a:t>ser</a:t>
            </a:r>
            <a:r>
              <a:rPr lang="en-US" sz="1600" dirty="0" smtClean="0">
                <a:latin typeface="Century Gothic" panose="020B0502020202020204" pitchFamily="34" charset="0"/>
                <a:ea typeface="Tahoma" panose="020B0604030504040204" pitchFamily="34" charset="0"/>
                <a:cs typeface="DIN Condensed Bold"/>
              </a:rPr>
              <a:t> </a:t>
            </a:r>
            <a:r>
              <a:rPr lang="en-US" sz="1600" dirty="0" err="1" smtClean="0">
                <a:latin typeface="Century Gothic" panose="020B0502020202020204" pitchFamily="34" charset="0"/>
                <a:ea typeface="Tahoma" panose="020B0604030504040204" pitchFamily="34" charset="0"/>
                <a:cs typeface="DIN Condensed Bold"/>
              </a:rPr>
              <a:t>desenvolvido</a:t>
            </a:r>
            <a:r>
              <a:rPr lang="en-US" sz="1600" dirty="0" smtClean="0">
                <a:latin typeface="Century Gothic" panose="020B0502020202020204" pitchFamily="34" charset="0"/>
                <a:ea typeface="Tahoma" panose="020B0604030504040204" pitchFamily="34" charset="0"/>
                <a:cs typeface="DIN Condensed Bold"/>
              </a:rPr>
              <a:t>:</a:t>
            </a:r>
          </a:p>
          <a:p>
            <a:pPr marL="285750" indent="-285750">
              <a:buFont typeface="Wingdings" panose="05000000000000000000" pitchFamily="2" charset="2"/>
              <a:buChar char="Ø"/>
            </a:pPr>
            <a:endParaRPr lang="en-US" sz="1600" dirty="0" smtClean="0">
              <a:latin typeface="Century Gothic" panose="020B0502020202020204" pitchFamily="34" charset="0"/>
              <a:ea typeface="Tahoma" panose="020B0604030504040204" pitchFamily="34" charset="0"/>
              <a:cs typeface="DIN Condensed Bold"/>
            </a:endParaRPr>
          </a:p>
          <a:p>
            <a:pPr marL="742950" lvl="1" indent="-285750">
              <a:buFont typeface="Wingdings" panose="05000000000000000000" pitchFamily="2" charset="2"/>
              <a:buChar char="Ø"/>
            </a:pPr>
            <a:r>
              <a:rPr lang="pt-PT" sz="2000" b="1" u="sng" dirty="0">
                <a:solidFill>
                  <a:schemeClr val="accent6">
                    <a:lumMod val="75000"/>
                  </a:schemeClr>
                </a:solidFill>
                <a:hlinkClick r:id="rId17"/>
              </a:rPr>
              <a:t>http://www.lifeazoresnatura.eu/</a:t>
            </a:r>
            <a:r>
              <a:rPr lang="pt-PT" sz="2000" b="1" dirty="0">
                <a:solidFill>
                  <a:schemeClr val="accent6">
                    <a:lumMod val="75000"/>
                  </a:schemeClr>
                </a:solidFill>
              </a:rPr>
              <a:t>  </a:t>
            </a:r>
            <a:endParaRPr lang="pt-PT" b="1" dirty="0">
              <a:solidFill>
                <a:schemeClr val="accent6">
                  <a:lumMod val="75000"/>
                </a:schemeClr>
              </a:solidFill>
              <a:latin typeface="Century Gothic" panose="020B0502020202020204" pitchFamily="34" charset="0"/>
              <a:ea typeface="Tahoma" panose="020B0604030504040204" pitchFamily="34" charset="0"/>
              <a:cs typeface="DIN Condensed Bold"/>
            </a:endParaRPr>
          </a:p>
          <a:p>
            <a:endParaRPr lang="pt-PT" sz="1600" dirty="0">
              <a:latin typeface="Century Gothic" panose="020B0502020202020204" pitchFamily="34" charset="0"/>
              <a:ea typeface="Tahoma" panose="020B0604030504040204" pitchFamily="34" charset="0"/>
              <a:cs typeface="DIN Condensed Bold"/>
            </a:endParaRPr>
          </a:p>
        </p:txBody>
      </p:sp>
      <p:pic>
        <p:nvPicPr>
          <p:cNvPr id="3" name="Imagem 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785730" y="2658412"/>
            <a:ext cx="4908737" cy="4908737"/>
          </a:xfrm>
          <a:prstGeom prst="rect">
            <a:avLst/>
          </a:prstGeom>
        </p:spPr>
      </p:pic>
      <p:pic>
        <p:nvPicPr>
          <p:cNvPr id="4" name="Imagem 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2880" y="4117773"/>
            <a:ext cx="1484784" cy="1484784"/>
          </a:xfrm>
          <a:prstGeom prst="rect">
            <a:avLst/>
          </a:prstGeom>
        </p:spPr>
      </p:pic>
      <p:pic>
        <p:nvPicPr>
          <p:cNvPr id="5" name="Imagem 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0186" y="4903600"/>
            <a:ext cx="1621744" cy="1621744"/>
          </a:xfrm>
          <a:prstGeom prst="rect">
            <a:avLst/>
          </a:prstGeom>
        </p:spPr>
      </p:pic>
    </p:spTree>
    <p:extLst>
      <p:ext uri="{BB962C8B-B14F-4D97-AF65-F5344CB8AC3E}">
        <p14:creationId xmlns:p14="http://schemas.microsoft.com/office/powerpoint/2010/main" val="260576845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tângulo 23"/>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8"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22" name="Imagem 21"/>
          <p:cNvPicPr/>
          <p:nvPr/>
        </p:nvPicPr>
        <p:blipFill rotWithShape="1">
          <a:blip r:embed="rId5"/>
          <a:srcRect l="20579" t="18843" r="23645" b="3636"/>
          <a:stretch/>
        </p:blipFill>
        <p:spPr>
          <a:xfrm>
            <a:off x="5270554" y="1290510"/>
            <a:ext cx="3888432" cy="2546858"/>
          </a:xfrm>
          <a:prstGeom prst="rect">
            <a:avLst/>
          </a:prstGeom>
        </p:spPr>
      </p:pic>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pic>
        <p:nvPicPr>
          <p:cNvPr id="32" name="Picture 4" descr="http://www.azores.gov.pt/NR/rdonlyres/88A32A89-2561-4C22-A82F-530640C510A2/755875/Logo_P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06625"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http://www.azores.gov.pt/NR/rdonlyres/A1197A03-23BB-40F6-AA68-6C3FEC711B55/335484/LogotipoGovernodosAores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64789"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m 1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04204"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 name="Imagem 16"/>
          <p:cNvPicPr>
            <a:picLocks noChangeAspect="1"/>
          </p:cNvPicPr>
          <p:nvPr/>
        </p:nvPicPr>
        <p:blipFill>
          <a:blip r:embed="rId9" cstate="print">
            <a:extLst>
              <a:ext uri="{28A0092B-C50C-407E-A947-70E740481C1C}">
                <a14:useLocalDpi xmlns:a14="http://schemas.microsoft.com/office/drawing/2010/main" val="0"/>
              </a:ext>
            </a:extLst>
          </a:blip>
          <a:srcRect l="20705" t="3252" r="21651" b="10634"/>
          <a:stretch>
            <a:fillRect/>
          </a:stretch>
        </p:blipFill>
        <p:spPr bwMode="auto">
          <a:xfrm>
            <a:off x="7942175"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magem 17"/>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63726" y="6251693"/>
            <a:ext cx="560193" cy="56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 name="Diagrama 18"/>
          <p:cNvGraphicFramePr/>
          <p:nvPr>
            <p:extLst/>
          </p:nvPr>
        </p:nvGraphicFramePr>
        <p:xfrm>
          <a:off x="110331" y="1484785"/>
          <a:ext cx="8926165" cy="864096"/>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27" name="Imagem 2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20" name="CaixaDeTexto 19"/>
          <p:cNvSpPr txBox="1"/>
          <p:nvPr/>
        </p:nvSpPr>
        <p:spPr>
          <a:xfrm>
            <a:off x="204008" y="1752777"/>
            <a:ext cx="8799799" cy="1323439"/>
          </a:xfrm>
          <a:prstGeom prst="rect">
            <a:avLst/>
          </a:prstGeom>
          <a:noFill/>
        </p:spPr>
        <p:txBody>
          <a:bodyPr wrap="square" rtlCol="0">
            <a:spAutoFit/>
          </a:bodyPr>
          <a:lstStyle/>
          <a:p>
            <a:r>
              <a:rPr lang="pt-PT" altLang="pt-PT" sz="1600" b="1" u="sng" dirty="0" smtClean="0">
                <a:solidFill>
                  <a:srgbClr val="195457"/>
                </a:solidFill>
                <a:latin typeface="Century Gothic" panose="020B0502020202020204" pitchFamily="34" charset="0"/>
                <a:ea typeface="Tahoma" panose="020B0604030504040204" pitchFamily="34" charset="0"/>
                <a:cs typeface="DIN Condensed Bold"/>
              </a:rPr>
              <a:t>Página do </a:t>
            </a:r>
            <a:r>
              <a:rPr lang="pt-PT" altLang="pt-PT" sz="1600" b="1" u="sng" dirty="0" err="1" smtClean="0">
                <a:solidFill>
                  <a:srgbClr val="195457"/>
                </a:solidFill>
                <a:latin typeface="Century Gothic" panose="020B0502020202020204" pitchFamily="34" charset="0"/>
                <a:ea typeface="Tahoma" panose="020B0604030504040204" pitchFamily="34" charset="0"/>
                <a:cs typeface="DIN Condensed Bold"/>
              </a:rPr>
              <a:t>Facebook</a:t>
            </a:r>
            <a:r>
              <a:rPr lang="pt-PT" altLang="pt-PT" sz="1600" b="1" u="sng" dirty="0" smtClean="0">
                <a:solidFill>
                  <a:srgbClr val="195457"/>
                </a:solidFill>
                <a:latin typeface="Century Gothic" panose="020B0502020202020204" pitchFamily="34" charset="0"/>
                <a:ea typeface="Tahoma" panose="020B0604030504040204" pitchFamily="34" charset="0"/>
                <a:cs typeface="DIN Condensed Bold"/>
              </a:rPr>
              <a:t> @</a:t>
            </a:r>
            <a:r>
              <a:rPr lang="pt-PT" altLang="pt-PT" sz="1600" b="1" u="sng" dirty="0">
                <a:solidFill>
                  <a:srgbClr val="195457"/>
                </a:solidFill>
                <a:latin typeface="Century Gothic" panose="020B0502020202020204" pitchFamily="34" charset="0"/>
                <a:ea typeface="Tahoma" panose="020B0604030504040204" pitchFamily="34" charset="0"/>
                <a:cs typeface="DIN Condensed Bold"/>
              </a:rPr>
              <a:t>LIFEIPAZORESNATURA</a:t>
            </a:r>
          </a:p>
          <a:p>
            <a:endParaRPr lang="pt-PT" sz="1600" b="1" i="1" u="sng" dirty="0">
              <a:latin typeface="Century Gothic" panose="020B0502020202020204" pitchFamily="34" charset="0"/>
              <a:ea typeface="Tahoma" panose="020B0604030504040204" pitchFamily="34" charset="0"/>
              <a:cs typeface="DIN Condensed Bold"/>
            </a:endParaRPr>
          </a:p>
          <a:p>
            <a:pPr marL="285750" indent="-285750">
              <a:buFont typeface="Wingdings" panose="05000000000000000000" pitchFamily="2" charset="2"/>
              <a:buChar char="Ø"/>
            </a:pPr>
            <a:r>
              <a:rPr lang="pt-PT" sz="1600" dirty="0" smtClean="0">
                <a:latin typeface="Century Gothic" panose="020B0502020202020204" pitchFamily="34" charset="0"/>
                <a:ea typeface="Tahoma" panose="020B0604030504040204" pitchFamily="34" charset="0"/>
                <a:cs typeface="DIN Condensed Bold"/>
              </a:rPr>
              <a:t>1º </a:t>
            </a:r>
            <a:r>
              <a:rPr lang="pt-PT" sz="1600" dirty="0" err="1" smtClean="0">
                <a:latin typeface="Century Gothic" panose="020B0502020202020204" pitchFamily="34" charset="0"/>
                <a:ea typeface="Tahoma" panose="020B0604030504040204" pitchFamily="34" charset="0"/>
                <a:cs typeface="DIN Condensed Bold"/>
              </a:rPr>
              <a:t>Post</a:t>
            </a:r>
            <a:r>
              <a:rPr lang="pt-PT" sz="1600" dirty="0" smtClean="0">
                <a:latin typeface="Century Gothic" panose="020B0502020202020204" pitchFamily="34" charset="0"/>
                <a:ea typeface="Tahoma" panose="020B0604030504040204" pitchFamily="34" charset="0"/>
                <a:cs typeface="DIN Condensed Bold"/>
              </a:rPr>
              <a:t>– </a:t>
            </a:r>
            <a:r>
              <a:rPr lang="pt-PT" sz="1600" dirty="0">
                <a:latin typeface="Century Gothic" panose="020B0502020202020204" pitchFamily="34" charset="0"/>
                <a:ea typeface="Tahoma" panose="020B0604030504040204" pitchFamily="34" charset="0"/>
                <a:cs typeface="DIN Condensed Bold"/>
              </a:rPr>
              <a:t>12/02/2019 </a:t>
            </a:r>
            <a:r>
              <a:rPr lang="pt-PT" sz="1600" dirty="0" smtClean="0">
                <a:latin typeface="Century Gothic" panose="020B0502020202020204" pitchFamily="34" charset="0"/>
                <a:ea typeface="Tahoma" panose="020B0604030504040204" pitchFamily="34" charset="0"/>
                <a:cs typeface="DIN Condensed Bold"/>
              </a:rPr>
              <a:t>(mais 14 desde então)</a:t>
            </a:r>
            <a:endParaRPr lang="pt-PT" sz="1600" dirty="0">
              <a:latin typeface="Century Gothic" panose="020B0502020202020204" pitchFamily="34" charset="0"/>
              <a:ea typeface="Tahoma" panose="020B0604030504040204" pitchFamily="34" charset="0"/>
              <a:cs typeface="DIN Condensed Bold"/>
            </a:endParaRPr>
          </a:p>
          <a:p>
            <a:endParaRPr lang="pt-PT" sz="1600" dirty="0">
              <a:latin typeface="Century Gothic" panose="020B0502020202020204" pitchFamily="34" charset="0"/>
              <a:ea typeface="Tahoma" panose="020B0604030504040204" pitchFamily="34" charset="0"/>
              <a:cs typeface="DIN Condensed Bold"/>
            </a:endParaRPr>
          </a:p>
          <a:p>
            <a:pPr marL="285750" indent="-285750">
              <a:buFont typeface="Wingdings" panose="05000000000000000000" pitchFamily="2" charset="2"/>
              <a:buChar char="Ø"/>
            </a:pPr>
            <a:r>
              <a:rPr lang="pt-PT" sz="1600" dirty="0" smtClean="0">
                <a:latin typeface="Century Gothic" panose="020B0502020202020204" pitchFamily="34" charset="0"/>
                <a:ea typeface="Tahoma" panose="020B0604030504040204" pitchFamily="34" charset="0"/>
                <a:cs typeface="DIN Condensed Bold"/>
              </a:rPr>
              <a:t>500 seguidores </a:t>
            </a:r>
            <a:r>
              <a:rPr lang="pt-PT" sz="1600" dirty="0">
                <a:latin typeface="Century Gothic" panose="020B0502020202020204" pitchFamily="34" charset="0"/>
                <a:ea typeface="Tahoma" panose="020B0604030504040204" pitchFamily="34" charset="0"/>
                <a:cs typeface="DIN Condensed Bold"/>
              </a:rPr>
              <a:t>| </a:t>
            </a:r>
            <a:r>
              <a:rPr lang="pt-PT" sz="1600" dirty="0" smtClean="0">
                <a:latin typeface="Century Gothic" panose="020B0502020202020204" pitchFamily="34" charset="0"/>
                <a:ea typeface="Tahoma" panose="020B0604030504040204" pitchFamily="34" charset="0"/>
                <a:cs typeface="DIN Condensed Bold"/>
              </a:rPr>
              <a:t>Range Máximo: </a:t>
            </a:r>
            <a:r>
              <a:rPr lang="pt-PT" sz="1600" dirty="0">
                <a:latin typeface="Century Gothic" panose="020B0502020202020204" pitchFamily="34" charset="0"/>
                <a:ea typeface="Tahoma" panose="020B0604030504040204" pitchFamily="34" charset="0"/>
                <a:cs typeface="DIN Condensed Bold"/>
              </a:rPr>
              <a:t>1013</a:t>
            </a:r>
            <a:endParaRPr lang="en-US" sz="1600" dirty="0">
              <a:latin typeface="Century Gothic" panose="020B0502020202020204" pitchFamily="34" charset="0"/>
              <a:ea typeface="Tahoma" panose="020B0604030504040204" pitchFamily="34" charset="0"/>
              <a:cs typeface="DIN Condensed Bold"/>
            </a:endParaRPr>
          </a:p>
        </p:txBody>
      </p:sp>
      <p:graphicFrame>
        <p:nvGraphicFramePr>
          <p:cNvPr id="21" name="Gráfico 20"/>
          <p:cNvGraphicFramePr>
            <a:graphicFrameLocks/>
          </p:cNvGraphicFramePr>
          <p:nvPr>
            <p:extLst>
              <p:ext uri="{D42A27DB-BD31-4B8C-83A1-F6EECF244321}">
                <p14:modId xmlns:p14="http://schemas.microsoft.com/office/powerpoint/2010/main" val="3291115410"/>
              </p:ext>
            </p:extLst>
          </p:nvPr>
        </p:nvGraphicFramePr>
        <p:xfrm>
          <a:off x="53658" y="3285288"/>
          <a:ext cx="6300380" cy="2917372"/>
        </p:xfrm>
        <a:graphic>
          <a:graphicData uri="http://schemas.openxmlformats.org/drawingml/2006/chart">
            <c:chart xmlns:c="http://schemas.openxmlformats.org/drawingml/2006/chart" xmlns:r="http://schemas.openxmlformats.org/officeDocument/2006/relationships" r:id="rId17"/>
          </a:graphicData>
        </a:graphic>
      </p:graphicFrame>
      <p:sp>
        <p:nvSpPr>
          <p:cNvPr id="23" name="Rectangle 62"/>
          <p:cNvSpPr>
            <a:spLocks noChangeArrowheads="1"/>
          </p:cNvSpPr>
          <p:nvPr/>
        </p:nvSpPr>
        <p:spPr bwMode="auto">
          <a:xfrm>
            <a:off x="374438" y="836712"/>
            <a:ext cx="85536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latin typeface="Century Gothic" panose="020B0502020202020204" pitchFamily="34" charset="0"/>
                <a:cs typeface="Calibri" panose="020F0502020204030204" pitchFamily="34" charset="0"/>
              </a:rPr>
              <a:t>E – </a:t>
            </a:r>
            <a:r>
              <a:rPr lang="pt-BR" altLang="en-US" sz="1800" b="1" dirty="0" smtClean="0">
                <a:latin typeface="Century Gothic" panose="020B0502020202020204" pitchFamily="34" charset="0"/>
                <a:cs typeface="Calibri" panose="020F0502020204030204" pitchFamily="34" charset="0"/>
              </a:rPr>
              <a:t>Sensibilização</a:t>
            </a:r>
            <a:r>
              <a:rPr lang="pt-BR" sz="1800" b="1" dirty="0" smtClean="0">
                <a:latin typeface="Century Gothic" panose="020B0502020202020204" pitchFamily="34" charset="0"/>
                <a:cs typeface="Calibri" panose="020F0502020204030204" pitchFamily="34" charset="0"/>
              </a:rPr>
              <a:t> </a:t>
            </a:r>
            <a:r>
              <a:rPr lang="pt-BR" sz="1800" b="1" dirty="0">
                <a:latin typeface="Century Gothic" panose="020B0502020202020204" pitchFamily="34" charset="0"/>
                <a:cs typeface="Calibri" panose="020F0502020204030204" pitchFamily="34" charset="0"/>
              </a:rPr>
              <a:t>pública e disseminação de resultados</a:t>
            </a:r>
            <a:r>
              <a:rPr lang="pt-BR" sz="1800" b="1" dirty="0" smtClean="0">
                <a:latin typeface="Century Gothic" panose="020B0502020202020204" pitchFamily="34" charset="0"/>
                <a:cs typeface="Calibri" panose="020F0502020204030204" pitchFamily="34" charset="0"/>
              </a:rPr>
              <a:t>:</a:t>
            </a:r>
          </a:p>
          <a:p>
            <a:r>
              <a:rPr lang="fr-BE" altLang="en-US" sz="1800" dirty="0" smtClean="0">
                <a:latin typeface="Century Gothic" panose="020B0502020202020204" pitchFamily="34" charset="0"/>
                <a:cs typeface="Calibri" panose="020F0502020204030204" pitchFamily="34" charset="0"/>
              </a:rPr>
              <a:t>E1 – Plano de </a:t>
            </a:r>
            <a:r>
              <a:rPr lang="fr-BE" altLang="en-US" sz="1800" dirty="0" err="1" smtClean="0">
                <a:latin typeface="Century Gothic" panose="020B0502020202020204" pitchFamily="34" charset="0"/>
                <a:cs typeface="Calibri" panose="020F0502020204030204" pitchFamily="34" charset="0"/>
              </a:rPr>
              <a:t>comunicação</a:t>
            </a:r>
            <a:r>
              <a:rPr lang="fr-BE" altLang="en-US" sz="1800" dirty="0" smtClean="0">
                <a:latin typeface="Century Gothic" panose="020B0502020202020204" pitchFamily="34" charset="0"/>
                <a:cs typeface="Calibri" panose="020F0502020204030204" pitchFamily="34" charset="0"/>
              </a:rPr>
              <a:t> do </a:t>
            </a:r>
            <a:r>
              <a:rPr lang="fr-BE" altLang="en-US" sz="1800" dirty="0" err="1" smtClean="0">
                <a:latin typeface="Century Gothic" panose="020B0502020202020204" pitchFamily="34" charset="0"/>
                <a:cs typeface="Calibri" panose="020F0502020204030204" pitchFamily="34" charset="0"/>
              </a:rPr>
              <a:t>projeto</a:t>
            </a:r>
            <a:endParaRPr lang="fr-BE" altLang="en-US" sz="1800" dirty="0">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74235165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tângulo 41"/>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43"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pic>
        <p:nvPicPr>
          <p:cNvPr id="32" name="Picture 4" descr="http://www.azores.gov.pt/NR/rdonlyres/88A32A89-2561-4C22-A82F-530640C510A2/755875/Logo_P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6625"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http://www.azores.gov.pt/NR/rdonlyres/A1197A03-23BB-40F6-AA68-6C3FEC711B55/335484/LogotipoGovernodosAores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64789"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m 1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4204"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 name="Imagem 16"/>
          <p:cNvPicPr>
            <a:picLocks noChangeAspect="1"/>
          </p:cNvPicPr>
          <p:nvPr/>
        </p:nvPicPr>
        <p:blipFill>
          <a:blip r:embed="rId8" cstate="print">
            <a:extLst>
              <a:ext uri="{28A0092B-C50C-407E-A947-70E740481C1C}">
                <a14:useLocalDpi xmlns:a14="http://schemas.microsoft.com/office/drawing/2010/main" val="0"/>
              </a:ext>
            </a:extLst>
          </a:blip>
          <a:srcRect l="20705" t="3252" r="21651" b="10634"/>
          <a:stretch>
            <a:fillRect/>
          </a:stretch>
        </p:blipFill>
        <p:spPr bwMode="auto">
          <a:xfrm>
            <a:off x="7942175"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magem 1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63726" y="6251693"/>
            <a:ext cx="560193" cy="56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 name="Diagrama 18"/>
          <p:cNvGraphicFramePr/>
          <p:nvPr>
            <p:extLst/>
          </p:nvPr>
        </p:nvGraphicFramePr>
        <p:xfrm>
          <a:off x="110331" y="1484785"/>
          <a:ext cx="8926165" cy="86409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7" name="Imagem 2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20" name="CaixaDeTexto 19"/>
          <p:cNvSpPr txBox="1"/>
          <p:nvPr/>
        </p:nvSpPr>
        <p:spPr>
          <a:xfrm>
            <a:off x="204008" y="1484784"/>
            <a:ext cx="8799799" cy="1323439"/>
          </a:xfrm>
          <a:prstGeom prst="rect">
            <a:avLst/>
          </a:prstGeom>
          <a:noFill/>
        </p:spPr>
        <p:txBody>
          <a:bodyPr wrap="square" rtlCol="0">
            <a:spAutoFit/>
          </a:bodyPr>
          <a:lstStyle/>
          <a:p>
            <a:r>
              <a:rPr lang="pt-PT" altLang="pt-PT" sz="1600" b="1" u="sng" dirty="0" smtClean="0">
                <a:solidFill>
                  <a:srgbClr val="195457"/>
                </a:solidFill>
                <a:latin typeface="Century Gothic" panose="020B0502020202020204" pitchFamily="34" charset="0"/>
                <a:ea typeface="Tahoma" panose="020B0604030504040204" pitchFamily="34" charset="0"/>
                <a:cs typeface="DIN Condensed Bold"/>
              </a:rPr>
              <a:t>Comunicação com os meios de</a:t>
            </a:r>
          </a:p>
          <a:p>
            <a:r>
              <a:rPr lang="pt-PT" altLang="pt-PT" sz="1600" b="1" u="sng" dirty="0" smtClean="0">
                <a:solidFill>
                  <a:srgbClr val="195457"/>
                </a:solidFill>
                <a:latin typeface="Century Gothic" panose="020B0502020202020204" pitchFamily="34" charset="0"/>
                <a:ea typeface="Tahoma" panose="020B0604030504040204" pitchFamily="34" charset="0"/>
                <a:cs typeface="DIN Condensed Bold"/>
              </a:rPr>
              <a:t>Comunicação social:</a:t>
            </a:r>
            <a:endParaRPr lang="pt-PT" altLang="pt-PT" sz="1600" b="1" u="sng" dirty="0">
              <a:solidFill>
                <a:srgbClr val="195457"/>
              </a:solidFill>
              <a:latin typeface="Century Gothic" panose="020B0502020202020204" pitchFamily="34" charset="0"/>
              <a:ea typeface="Tahoma" panose="020B0604030504040204" pitchFamily="34" charset="0"/>
              <a:cs typeface="DIN Condensed Bold"/>
            </a:endParaRPr>
          </a:p>
          <a:p>
            <a:endParaRPr lang="pt-PT" sz="1600" b="1" i="1" u="sng" dirty="0">
              <a:latin typeface="Century Gothic" panose="020B0502020202020204" pitchFamily="34" charset="0"/>
              <a:ea typeface="Tahoma" panose="020B0604030504040204" pitchFamily="34" charset="0"/>
              <a:cs typeface="DIN Condensed Bold"/>
            </a:endParaRPr>
          </a:p>
          <a:p>
            <a:pPr marL="285750" indent="-285750">
              <a:buFont typeface="Wingdings" panose="05000000000000000000" pitchFamily="2" charset="2"/>
              <a:buChar char="Ø"/>
            </a:pPr>
            <a:r>
              <a:rPr lang="pt-PT" sz="1600" dirty="0">
                <a:latin typeface="Century Gothic" panose="020B0502020202020204" pitchFamily="34" charset="0"/>
                <a:ea typeface="Tahoma" panose="020B0604030504040204" pitchFamily="34" charset="0"/>
                <a:cs typeface="DIN Condensed Bold"/>
              </a:rPr>
              <a:t>5 </a:t>
            </a:r>
            <a:r>
              <a:rPr lang="pt-PT" sz="1600" dirty="0" smtClean="0">
                <a:latin typeface="Century Gothic" panose="020B0502020202020204" pitchFamily="34" charset="0"/>
                <a:ea typeface="Tahoma" panose="020B0604030504040204" pitchFamily="34" charset="0"/>
                <a:cs typeface="DIN Condensed Bold"/>
              </a:rPr>
              <a:t>Notas imprensa</a:t>
            </a:r>
            <a:endParaRPr lang="pt-PT" sz="1600" dirty="0">
              <a:latin typeface="Century Gothic" panose="020B0502020202020204" pitchFamily="34" charset="0"/>
              <a:ea typeface="Tahoma" panose="020B0604030504040204" pitchFamily="34" charset="0"/>
              <a:cs typeface="DIN Condensed Bold"/>
            </a:endParaRPr>
          </a:p>
          <a:p>
            <a:pPr marL="285750" indent="-285750">
              <a:buFont typeface="Wingdings" panose="05000000000000000000" pitchFamily="2" charset="2"/>
              <a:buChar char="Ø"/>
            </a:pPr>
            <a:r>
              <a:rPr lang="pt-PT" sz="1600" dirty="0">
                <a:latin typeface="Century Gothic" panose="020B0502020202020204" pitchFamily="34" charset="0"/>
                <a:ea typeface="Tahoma" panose="020B0604030504040204" pitchFamily="34" charset="0"/>
                <a:cs typeface="DIN Condensed Bold"/>
              </a:rPr>
              <a:t>16 </a:t>
            </a:r>
            <a:r>
              <a:rPr lang="pt-PT" sz="1600" dirty="0" smtClean="0">
                <a:latin typeface="Century Gothic" panose="020B0502020202020204" pitchFamily="34" charset="0"/>
                <a:ea typeface="Tahoma" panose="020B0604030504040204" pitchFamily="34" charset="0"/>
                <a:cs typeface="DIN Condensed Bold"/>
              </a:rPr>
              <a:t>notícias</a:t>
            </a:r>
            <a:endParaRPr lang="en-US" sz="1600" dirty="0">
              <a:latin typeface="Century Gothic" panose="020B0502020202020204" pitchFamily="34" charset="0"/>
              <a:ea typeface="Tahoma" panose="020B0604030504040204" pitchFamily="34" charset="0"/>
              <a:cs typeface="DIN Condensed Bold"/>
            </a:endParaRPr>
          </a:p>
        </p:txBody>
      </p:sp>
      <p:pic>
        <p:nvPicPr>
          <p:cNvPr id="24" name="Imagem 23"/>
          <p:cNvPicPr>
            <a:picLocks noChangeAspect="1"/>
          </p:cNvPicPr>
          <p:nvPr/>
        </p:nvPicPr>
        <p:blipFill>
          <a:blip r:embed="rId16"/>
          <a:stretch>
            <a:fillRect/>
          </a:stretch>
        </p:blipFill>
        <p:spPr>
          <a:xfrm>
            <a:off x="6585520" y="3057964"/>
            <a:ext cx="2351506" cy="3082790"/>
          </a:xfrm>
          <a:prstGeom prst="rect">
            <a:avLst/>
          </a:prstGeom>
        </p:spPr>
      </p:pic>
      <p:pic>
        <p:nvPicPr>
          <p:cNvPr id="28" name="Imagem 27"/>
          <p:cNvPicPr>
            <a:picLocks noChangeAspect="1"/>
          </p:cNvPicPr>
          <p:nvPr/>
        </p:nvPicPr>
        <p:blipFill>
          <a:blip r:embed="rId17"/>
          <a:stretch>
            <a:fillRect/>
          </a:stretch>
        </p:blipFill>
        <p:spPr>
          <a:xfrm>
            <a:off x="5860343" y="909108"/>
            <a:ext cx="3262100" cy="2081530"/>
          </a:xfrm>
          <a:prstGeom prst="rect">
            <a:avLst/>
          </a:prstGeom>
        </p:spPr>
      </p:pic>
      <p:pic>
        <p:nvPicPr>
          <p:cNvPr id="29" name="Imagem 28"/>
          <p:cNvPicPr>
            <a:picLocks noChangeAspect="1"/>
          </p:cNvPicPr>
          <p:nvPr/>
        </p:nvPicPr>
        <p:blipFill>
          <a:blip r:embed="rId18"/>
          <a:stretch>
            <a:fillRect/>
          </a:stretch>
        </p:blipFill>
        <p:spPr>
          <a:xfrm>
            <a:off x="3563085" y="1723928"/>
            <a:ext cx="2229934" cy="4474490"/>
          </a:xfrm>
          <a:prstGeom prst="rect">
            <a:avLst/>
          </a:prstGeom>
        </p:spPr>
      </p:pic>
      <p:graphicFrame>
        <p:nvGraphicFramePr>
          <p:cNvPr id="21" name="Gráfico 20"/>
          <p:cNvGraphicFramePr>
            <a:graphicFrameLocks/>
          </p:cNvGraphicFramePr>
          <p:nvPr>
            <p:extLst>
              <p:ext uri="{D42A27DB-BD31-4B8C-83A1-F6EECF244321}">
                <p14:modId xmlns:p14="http://schemas.microsoft.com/office/powerpoint/2010/main" val="2168270315"/>
              </p:ext>
            </p:extLst>
          </p:nvPr>
        </p:nvGraphicFramePr>
        <p:xfrm>
          <a:off x="-1588" y="3045146"/>
          <a:ext cx="6587108" cy="3165307"/>
        </p:xfrm>
        <a:graphic>
          <a:graphicData uri="http://schemas.openxmlformats.org/drawingml/2006/chart">
            <c:chart xmlns:c="http://schemas.openxmlformats.org/drawingml/2006/chart" xmlns:r="http://schemas.openxmlformats.org/officeDocument/2006/relationships" r:id="rId19"/>
          </a:graphicData>
        </a:graphic>
      </p:graphicFrame>
      <p:sp>
        <p:nvSpPr>
          <p:cNvPr id="41" name="Rectangle 62"/>
          <p:cNvSpPr>
            <a:spLocks noChangeArrowheads="1"/>
          </p:cNvSpPr>
          <p:nvPr/>
        </p:nvSpPr>
        <p:spPr bwMode="auto">
          <a:xfrm>
            <a:off x="374438" y="836712"/>
            <a:ext cx="85536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latin typeface="Century Gothic" panose="020B0502020202020204" pitchFamily="34" charset="0"/>
                <a:cs typeface="Calibri" panose="020F0502020204030204" pitchFamily="34" charset="0"/>
              </a:rPr>
              <a:t>E – </a:t>
            </a:r>
            <a:r>
              <a:rPr lang="pt-BR" altLang="en-US" sz="1800" b="1" dirty="0" smtClean="0">
                <a:latin typeface="Century Gothic" panose="020B0502020202020204" pitchFamily="34" charset="0"/>
                <a:cs typeface="Calibri" panose="020F0502020204030204" pitchFamily="34" charset="0"/>
              </a:rPr>
              <a:t>Sensibilização</a:t>
            </a:r>
            <a:r>
              <a:rPr lang="pt-BR" sz="1800" b="1" dirty="0" smtClean="0">
                <a:latin typeface="Century Gothic" panose="020B0502020202020204" pitchFamily="34" charset="0"/>
                <a:cs typeface="Calibri" panose="020F0502020204030204" pitchFamily="34" charset="0"/>
              </a:rPr>
              <a:t> </a:t>
            </a:r>
            <a:r>
              <a:rPr lang="pt-BR" sz="1800" b="1" dirty="0">
                <a:latin typeface="Century Gothic" panose="020B0502020202020204" pitchFamily="34" charset="0"/>
                <a:cs typeface="Calibri" panose="020F0502020204030204" pitchFamily="34" charset="0"/>
              </a:rPr>
              <a:t>pública e disseminação de resultados</a:t>
            </a:r>
            <a:r>
              <a:rPr lang="pt-BR" sz="1800" b="1" dirty="0" smtClean="0">
                <a:latin typeface="Century Gothic" panose="020B0502020202020204" pitchFamily="34" charset="0"/>
                <a:cs typeface="Calibri" panose="020F0502020204030204" pitchFamily="34" charset="0"/>
              </a:rPr>
              <a:t>:</a:t>
            </a:r>
          </a:p>
          <a:p>
            <a:r>
              <a:rPr lang="fr-BE" altLang="en-US" sz="1800" dirty="0" smtClean="0">
                <a:latin typeface="Century Gothic" panose="020B0502020202020204" pitchFamily="34" charset="0"/>
                <a:cs typeface="Calibri" panose="020F0502020204030204" pitchFamily="34" charset="0"/>
              </a:rPr>
              <a:t>E1 – Plano de </a:t>
            </a:r>
            <a:r>
              <a:rPr lang="fr-BE" altLang="en-US" sz="1800" dirty="0" err="1" smtClean="0">
                <a:latin typeface="Century Gothic" panose="020B0502020202020204" pitchFamily="34" charset="0"/>
                <a:cs typeface="Calibri" panose="020F0502020204030204" pitchFamily="34" charset="0"/>
              </a:rPr>
              <a:t>comunicação</a:t>
            </a:r>
            <a:r>
              <a:rPr lang="fr-BE" altLang="en-US" sz="1800" dirty="0" smtClean="0">
                <a:latin typeface="Century Gothic" panose="020B0502020202020204" pitchFamily="34" charset="0"/>
                <a:cs typeface="Calibri" panose="020F0502020204030204" pitchFamily="34" charset="0"/>
              </a:rPr>
              <a:t> do </a:t>
            </a:r>
            <a:r>
              <a:rPr lang="fr-BE" altLang="en-US" sz="1800" dirty="0" err="1" smtClean="0">
                <a:latin typeface="Century Gothic" panose="020B0502020202020204" pitchFamily="34" charset="0"/>
                <a:cs typeface="Calibri" panose="020F0502020204030204" pitchFamily="34" charset="0"/>
              </a:rPr>
              <a:t>projeto</a:t>
            </a:r>
            <a:endParaRPr lang="fr-BE" altLang="en-US" sz="1800" dirty="0">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26580521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tângulo 3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38"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pic>
        <p:nvPicPr>
          <p:cNvPr id="32" name="Picture 4" descr="http://www.azores.gov.pt/NR/rdonlyres/88A32A89-2561-4C22-A82F-530640C510A2/755875/Logo_P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6625"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http://www.azores.gov.pt/NR/rdonlyres/A1197A03-23BB-40F6-AA68-6C3FEC711B55/335484/LogotipoGovernodosAores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64789"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m 1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4204"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 name="Imagem 16"/>
          <p:cNvPicPr>
            <a:picLocks noChangeAspect="1"/>
          </p:cNvPicPr>
          <p:nvPr/>
        </p:nvPicPr>
        <p:blipFill>
          <a:blip r:embed="rId8" cstate="print">
            <a:extLst>
              <a:ext uri="{28A0092B-C50C-407E-A947-70E740481C1C}">
                <a14:useLocalDpi xmlns:a14="http://schemas.microsoft.com/office/drawing/2010/main" val="0"/>
              </a:ext>
            </a:extLst>
          </a:blip>
          <a:srcRect l="20705" t="3252" r="21651" b="10634"/>
          <a:stretch>
            <a:fillRect/>
          </a:stretch>
        </p:blipFill>
        <p:spPr bwMode="auto">
          <a:xfrm>
            <a:off x="7942175"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magem 1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63726" y="6251693"/>
            <a:ext cx="560193" cy="56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 name="Diagrama 18"/>
          <p:cNvGraphicFramePr/>
          <p:nvPr>
            <p:extLst/>
          </p:nvPr>
        </p:nvGraphicFramePr>
        <p:xfrm>
          <a:off x="110331" y="1484785"/>
          <a:ext cx="8926165" cy="86409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7" name="Imagem 2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20" name="CaixaDeTexto 19"/>
          <p:cNvSpPr txBox="1"/>
          <p:nvPr/>
        </p:nvSpPr>
        <p:spPr>
          <a:xfrm>
            <a:off x="0" y="1752777"/>
            <a:ext cx="9144000" cy="2062103"/>
          </a:xfrm>
          <a:prstGeom prst="rect">
            <a:avLst/>
          </a:prstGeom>
          <a:noFill/>
        </p:spPr>
        <p:txBody>
          <a:bodyPr wrap="square" rtlCol="0">
            <a:spAutoFit/>
          </a:bodyPr>
          <a:lstStyle/>
          <a:p>
            <a:r>
              <a:rPr lang="en-US" altLang="pt-PT" sz="1600" b="1" u="sng" dirty="0" err="1" smtClean="0">
                <a:solidFill>
                  <a:srgbClr val="195457"/>
                </a:solidFill>
                <a:latin typeface="Century Gothic" panose="020B0502020202020204" pitchFamily="34" charset="0"/>
                <a:ea typeface="Tahoma" panose="020B0604030504040204" pitchFamily="34" charset="0"/>
                <a:cs typeface="DIN Condensed Bold"/>
              </a:rPr>
              <a:t>Apresentações</a:t>
            </a:r>
            <a:r>
              <a:rPr lang="en-US" altLang="pt-PT" sz="1600" b="1" u="sng" dirty="0" smtClean="0">
                <a:solidFill>
                  <a:srgbClr val="195457"/>
                </a:solidFill>
                <a:latin typeface="Century Gothic" panose="020B0502020202020204" pitchFamily="34" charset="0"/>
                <a:ea typeface="Tahoma" panose="020B0604030504040204" pitchFamily="34" charset="0"/>
                <a:cs typeface="DIN Condensed Bold"/>
              </a:rPr>
              <a:t> e </a:t>
            </a:r>
            <a:r>
              <a:rPr lang="en-US" altLang="pt-PT" sz="1600" b="1" u="sng" dirty="0" err="1" smtClean="0">
                <a:solidFill>
                  <a:srgbClr val="195457"/>
                </a:solidFill>
                <a:latin typeface="Century Gothic" panose="020B0502020202020204" pitchFamily="34" charset="0"/>
                <a:ea typeface="Tahoma" panose="020B0604030504040204" pitchFamily="34" charset="0"/>
                <a:cs typeface="DIN Condensed Bold"/>
              </a:rPr>
              <a:t>participação</a:t>
            </a:r>
            <a:r>
              <a:rPr lang="en-US" altLang="pt-PT" sz="1600" b="1" u="sng" dirty="0" smtClean="0">
                <a:solidFill>
                  <a:srgbClr val="195457"/>
                </a:solidFill>
                <a:latin typeface="Century Gothic" panose="020B0502020202020204" pitchFamily="34" charset="0"/>
                <a:ea typeface="Tahoma" panose="020B0604030504040204" pitchFamily="34" charset="0"/>
                <a:cs typeface="DIN Condensed Bold"/>
              </a:rPr>
              <a:t> </a:t>
            </a:r>
            <a:r>
              <a:rPr lang="en-US" altLang="pt-PT" sz="1600" b="1" u="sng" dirty="0" err="1" smtClean="0">
                <a:solidFill>
                  <a:srgbClr val="195457"/>
                </a:solidFill>
                <a:latin typeface="Century Gothic" panose="020B0502020202020204" pitchFamily="34" charset="0"/>
                <a:ea typeface="Tahoma" panose="020B0604030504040204" pitchFamily="34" charset="0"/>
                <a:cs typeface="DIN Condensed Bold"/>
              </a:rPr>
              <a:t>em</a:t>
            </a:r>
            <a:r>
              <a:rPr lang="en-US" altLang="pt-PT" sz="1600" b="1" u="sng" dirty="0" smtClean="0">
                <a:solidFill>
                  <a:srgbClr val="195457"/>
                </a:solidFill>
                <a:latin typeface="Century Gothic" panose="020B0502020202020204" pitchFamily="34" charset="0"/>
                <a:ea typeface="Tahoma" panose="020B0604030504040204" pitchFamily="34" charset="0"/>
                <a:cs typeface="DIN Condensed Bold"/>
              </a:rPr>
              <a:t> </a:t>
            </a:r>
            <a:r>
              <a:rPr lang="en-US" altLang="pt-PT" sz="1600" b="1" u="sng" dirty="0" err="1" smtClean="0">
                <a:solidFill>
                  <a:srgbClr val="195457"/>
                </a:solidFill>
                <a:latin typeface="Century Gothic" panose="020B0502020202020204" pitchFamily="34" charset="0"/>
                <a:ea typeface="Tahoma" panose="020B0604030504040204" pitchFamily="34" charset="0"/>
                <a:cs typeface="DIN Condensed Bold"/>
              </a:rPr>
              <a:t>seminários</a:t>
            </a:r>
            <a:r>
              <a:rPr lang="en-US" altLang="pt-PT" sz="1600" b="1" u="sng" dirty="0" smtClean="0">
                <a:solidFill>
                  <a:srgbClr val="195457"/>
                </a:solidFill>
                <a:latin typeface="Century Gothic" panose="020B0502020202020204" pitchFamily="34" charset="0"/>
                <a:ea typeface="Tahoma" panose="020B0604030504040204" pitchFamily="34" charset="0"/>
                <a:cs typeface="DIN Condensed Bold"/>
              </a:rPr>
              <a:t>/workshops/</a:t>
            </a:r>
            <a:r>
              <a:rPr lang="en-US" altLang="pt-PT" sz="1600" b="1" u="sng" dirty="0" err="1" smtClean="0">
                <a:solidFill>
                  <a:srgbClr val="195457"/>
                </a:solidFill>
                <a:latin typeface="Century Gothic" panose="020B0502020202020204" pitchFamily="34" charset="0"/>
                <a:ea typeface="Tahoma" panose="020B0604030504040204" pitchFamily="34" charset="0"/>
                <a:cs typeface="DIN Condensed Bold"/>
              </a:rPr>
              <a:t>eventos</a:t>
            </a:r>
            <a:r>
              <a:rPr lang="en-US" altLang="pt-PT" sz="1600" b="1" u="sng" dirty="0" smtClean="0">
                <a:solidFill>
                  <a:srgbClr val="195457"/>
                </a:solidFill>
                <a:latin typeface="Century Gothic" panose="020B0502020202020204" pitchFamily="34" charset="0"/>
                <a:ea typeface="Tahoma" panose="020B0604030504040204" pitchFamily="34" charset="0"/>
                <a:cs typeface="DIN Condensed Bold"/>
              </a:rPr>
              <a:t>:</a:t>
            </a:r>
            <a:endParaRPr lang="pt-PT" altLang="pt-PT" sz="1600" b="1" u="sng" dirty="0">
              <a:solidFill>
                <a:srgbClr val="195457"/>
              </a:solidFill>
              <a:latin typeface="Century Gothic" panose="020B0502020202020204" pitchFamily="34" charset="0"/>
              <a:ea typeface="Tahoma" panose="020B0604030504040204" pitchFamily="34" charset="0"/>
              <a:cs typeface="DIN Condensed Bold"/>
            </a:endParaRPr>
          </a:p>
          <a:p>
            <a:endParaRPr lang="pt-PT" sz="1600" b="1" i="1" u="sng" dirty="0">
              <a:latin typeface="Century Gothic" panose="020B0502020202020204" pitchFamily="34" charset="0"/>
              <a:ea typeface="Tahoma" panose="020B0604030504040204" pitchFamily="34" charset="0"/>
              <a:cs typeface="DIN Condensed Bold"/>
            </a:endParaRPr>
          </a:p>
          <a:p>
            <a:pPr marL="285750" indent="-285750">
              <a:buFont typeface="Wingdings" panose="05000000000000000000" pitchFamily="2" charset="2"/>
              <a:buChar char="Ø"/>
            </a:pPr>
            <a:r>
              <a:rPr lang="pt-PT" sz="1600" dirty="0">
                <a:latin typeface="Century Gothic" panose="020B0502020202020204" pitchFamily="34" charset="0"/>
                <a:ea typeface="Tahoma" panose="020B0604030504040204" pitchFamily="34" charset="0"/>
                <a:cs typeface="DIN Condensed Bold"/>
              </a:rPr>
              <a:t>LIFE Project </a:t>
            </a:r>
            <a:r>
              <a:rPr lang="pt-PT" sz="1600" dirty="0" err="1">
                <a:latin typeface="Century Gothic" panose="020B0502020202020204" pitchFamily="34" charset="0"/>
                <a:ea typeface="Tahoma" panose="020B0604030504040204" pitchFamily="34" charset="0"/>
                <a:cs typeface="DIN Condensed Bold"/>
              </a:rPr>
              <a:t>Capacity</a:t>
            </a:r>
            <a:r>
              <a:rPr lang="pt-PT" sz="1600" dirty="0">
                <a:latin typeface="Century Gothic" panose="020B0502020202020204" pitchFamily="34" charset="0"/>
                <a:ea typeface="Tahoma" panose="020B0604030504040204" pitchFamily="34" charset="0"/>
                <a:cs typeface="DIN Condensed Bold"/>
              </a:rPr>
              <a:t> </a:t>
            </a:r>
            <a:r>
              <a:rPr lang="pt-PT" sz="1600" dirty="0" err="1">
                <a:latin typeface="Century Gothic" panose="020B0502020202020204" pitchFamily="34" charset="0"/>
                <a:ea typeface="Tahoma" panose="020B0604030504040204" pitchFamily="34" charset="0"/>
                <a:cs typeface="DIN Condensed Bold"/>
              </a:rPr>
              <a:t>Building</a:t>
            </a:r>
            <a:r>
              <a:rPr lang="pt-PT" sz="1600" dirty="0">
                <a:latin typeface="Century Gothic" panose="020B0502020202020204" pitchFamily="34" charset="0"/>
                <a:ea typeface="Tahoma" panose="020B0604030504040204" pitchFamily="34" charset="0"/>
                <a:cs typeface="DIN Condensed Bold"/>
              </a:rPr>
              <a:t> (LIFE14 CAP/PT/000004) </a:t>
            </a:r>
            <a:r>
              <a:rPr lang="pt-PT" sz="1600" dirty="0" smtClean="0">
                <a:latin typeface="Century Gothic" panose="020B0502020202020204" pitchFamily="34" charset="0"/>
                <a:ea typeface="Tahoma" panose="020B0604030504040204" pitchFamily="34" charset="0"/>
                <a:cs typeface="DIN Condensed Bold"/>
              </a:rPr>
              <a:t>Conferência Final</a:t>
            </a:r>
            <a:endParaRPr lang="pt-PT" sz="1600" dirty="0">
              <a:latin typeface="Century Gothic" panose="020B0502020202020204" pitchFamily="34" charset="0"/>
              <a:ea typeface="Tahoma" panose="020B0604030504040204" pitchFamily="34" charset="0"/>
              <a:cs typeface="DIN Condensed Bold"/>
            </a:endParaRPr>
          </a:p>
          <a:p>
            <a:pPr marL="285750" indent="-285750">
              <a:buFont typeface="Wingdings" panose="05000000000000000000" pitchFamily="2" charset="2"/>
              <a:buChar char="Ø"/>
            </a:pPr>
            <a:r>
              <a:rPr lang="pt-BR" sz="1600" dirty="0">
                <a:latin typeface="Century Gothic" panose="020B0502020202020204" pitchFamily="34" charset="0"/>
                <a:ea typeface="Tahoma" panose="020B0604030504040204" pitchFamily="34" charset="0"/>
                <a:cs typeface="DIN Condensed Bold"/>
              </a:rPr>
              <a:t>Apresentação (Chefe de Unidade Regiões Ultraperiféricas da Direção Geral de Política Regional da Comissão Europeia) </a:t>
            </a:r>
          </a:p>
          <a:p>
            <a:pPr marL="285750" indent="-285750">
              <a:buFont typeface="Wingdings" panose="05000000000000000000" pitchFamily="2" charset="2"/>
              <a:buChar char="Ø"/>
            </a:pPr>
            <a:r>
              <a:rPr lang="pt-PT" sz="1600" dirty="0" smtClean="0">
                <a:latin typeface="Century Gothic" panose="020B0502020202020204" pitchFamily="34" charset="0"/>
                <a:ea typeface="Tahoma" panose="020B0604030504040204" pitchFamily="34" charset="0"/>
                <a:cs typeface="DIN Condensed Bold"/>
              </a:rPr>
              <a:t>Life </a:t>
            </a:r>
            <a:r>
              <a:rPr lang="pt-PT" sz="1600" dirty="0">
                <a:latin typeface="Century Gothic" panose="020B0502020202020204" pitchFamily="34" charset="0"/>
                <a:ea typeface="Tahoma" panose="020B0604030504040204" pitchFamily="34" charset="0"/>
                <a:cs typeface="DIN Condensed Bold"/>
              </a:rPr>
              <a:t>Terras do </a:t>
            </a:r>
            <a:r>
              <a:rPr lang="pt-PT" sz="1600" dirty="0" err="1" smtClean="0">
                <a:latin typeface="Century Gothic" panose="020B0502020202020204" pitchFamily="34" charset="0"/>
                <a:ea typeface="Tahoma" panose="020B0604030504040204" pitchFamily="34" charset="0"/>
                <a:cs typeface="DIN Condensed Bold"/>
              </a:rPr>
              <a:t>Priolo</a:t>
            </a:r>
            <a:r>
              <a:rPr lang="pt-PT" sz="1600" dirty="0" smtClean="0">
                <a:latin typeface="Century Gothic" panose="020B0502020202020204" pitchFamily="34" charset="0"/>
                <a:ea typeface="Tahoma" panose="020B0604030504040204" pitchFamily="34" charset="0"/>
                <a:cs typeface="DIN Condensed Bold"/>
              </a:rPr>
              <a:t> </a:t>
            </a:r>
            <a:r>
              <a:rPr lang="pt-PT" sz="1600" dirty="0">
                <a:latin typeface="Century Gothic" panose="020B0502020202020204" pitchFamily="34" charset="0"/>
                <a:ea typeface="Tahoma" panose="020B0604030504040204" pitchFamily="34" charset="0"/>
                <a:cs typeface="DIN Condensed Bold"/>
              </a:rPr>
              <a:t>LIFE12 NAT/PT/000527)- Desafios e estratégias para a conservação em ambientes insulares</a:t>
            </a:r>
          </a:p>
          <a:p>
            <a:pPr marL="285750" indent="-285750">
              <a:buFont typeface="Wingdings" panose="05000000000000000000" pitchFamily="2" charset="2"/>
              <a:buChar char="Ø"/>
            </a:pPr>
            <a:r>
              <a:rPr lang="pt-PT" sz="1600" dirty="0" err="1">
                <a:latin typeface="Century Gothic" panose="020B0502020202020204" pitchFamily="34" charset="0"/>
                <a:ea typeface="Tahoma" panose="020B0604030504040204" pitchFamily="34" charset="0"/>
                <a:cs typeface="DIN Condensed Bold"/>
              </a:rPr>
              <a:t>Biotalks</a:t>
            </a:r>
            <a:r>
              <a:rPr lang="pt-PT" sz="1600" dirty="0">
                <a:latin typeface="Century Gothic" panose="020B0502020202020204" pitchFamily="34" charset="0"/>
                <a:ea typeface="Tahoma" panose="020B0604030504040204" pitchFamily="34" charset="0"/>
                <a:cs typeface="DIN Condensed Bold"/>
              </a:rPr>
              <a:t> - Semana do Ambiente e Ciência</a:t>
            </a:r>
          </a:p>
        </p:txBody>
      </p:sp>
      <p:pic>
        <p:nvPicPr>
          <p:cNvPr id="2" name="Imagem 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6512" y="3869894"/>
            <a:ext cx="2977913" cy="2233435"/>
          </a:xfrm>
          <a:prstGeom prst="rect">
            <a:avLst/>
          </a:prstGeom>
        </p:spPr>
      </p:pic>
      <p:pic>
        <p:nvPicPr>
          <p:cNvPr id="3076" name="Picture 4" descr="A imagem pode conter: 1 pessoa, ecrÃ£"/>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987824" y="3869893"/>
            <a:ext cx="2974969" cy="223122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 imagem pode conter: 3 pessoas, pessoas a sorri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012160" y="3867826"/>
            <a:ext cx="3338096" cy="2225397"/>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62"/>
          <p:cNvSpPr>
            <a:spLocks noChangeArrowheads="1"/>
          </p:cNvSpPr>
          <p:nvPr/>
        </p:nvSpPr>
        <p:spPr bwMode="auto">
          <a:xfrm>
            <a:off x="374438" y="836712"/>
            <a:ext cx="85536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latin typeface="Century Gothic" panose="020B0502020202020204" pitchFamily="34" charset="0"/>
                <a:cs typeface="Calibri" panose="020F0502020204030204" pitchFamily="34" charset="0"/>
              </a:rPr>
              <a:t>E – </a:t>
            </a:r>
            <a:r>
              <a:rPr lang="pt-BR" altLang="en-US" sz="1800" b="1" dirty="0" smtClean="0">
                <a:latin typeface="Century Gothic" panose="020B0502020202020204" pitchFamily="34" charset="0"/>
                <a:cs typeface="Calibri" panose="020F0502020204030204" pitchFamily="34" charset="0"/>
              </a:rPr>
              <a:t>Sensibilização</a:t>
            </a:r>
            <a:r>
              <a:rPr lang="pt-BR" sz="1800" b="1" dirty="0" smtClean="0">
                <a:latin typeface="Century Gothic" panose="020B0502020202020204" pitchFamily="34" charset="0"/>
                <a:cs typeface="Calibri" panose="020F0502020204030204" pitchFamily="34" charset="0"/>
              </a:rPr>
              <a:t> </a:t>
            </a:r>
            <a:r>
              <a:rPr lang="pt-BR" sz="1800" b="1" dirty="0">
                <a:latin typeface="Century Gothic" panose="020B0502020202020204" pitchFamily="34" charset="0"/>
                <a:cs typeface="Calibri" panose="020F0502020204030204" pitchFamily="34" charset="0"/>
              </a:rPr>
              <a:t>pública e disseminação de resultados</a:t>
            </a:r>
            <a:r>
              <a:rPr lang="pt-BR" sz="1800" b="1" dirty="0" smtClean="0">
                <a:latin typeface="Century Gothic" panose="020B0502020202020204" pitchFamily="34" charset="0"/>
                <a:cs typeface="Calibri" panose="020F0502020204030204" pitchFamily="34" charset="0"/>
              </a:rPr>
              <a:t>:</a:t>
            </a:r>
          </a:p>
          <a:p>
            <a:r>
              <a:rPr lang="fr-BE" altLang="en-US" sz="1800" dirty="0" smtClean="0">
                <a:latin typeface="Century Gothic" panose="020B0502020202020204" pitchFamily="34" charset="0"/>
                <a:cs typeface="Calibri" panose="020F0502020204030204" pitchFamily="34" charset="0"/>
              </a:rPr>
              <a:t>E1 – Plano de </a:t>
            </a:r>
            <a:r>
              <a:rPr lang="fr-BE" altLang="en-US" sz="1800" dirty="0" err="1" smtClean="0">
                <a:latin typeface="Century Gothic" panose="020B0502020202020204" pitchFamily="34" charset="0"/>
                <a:cs typeface="Calibri" panose="020F0502020204030204" pitchFamily="34" charset="0"/>
              </a:rPr>
              <a:t>comunicação</a:t>
            </a:r>
            <a:r>
              <a:rPr lang="fr-BE" altLang="en-US" sz="1800" dirty="0" smtClean="0">
                <a:latin typeface="Century Gothic" panose="020B0502020202020204" pitchFamily="34" charset="0"/>
                <a:cs typeface="Calibri" panose="020F0502020204030204" pitchFamily="34" charset="0"/>
              </a:rPr>
              <a:t> do </a:t>
            </a:r>
            <a:r>
              <a:rPr lang="fr-BE" altLang="en-US" sz="1800" dirty="0" err="1" smtClean="0">
                <a:latin typeface="Century Gothic" panose="020B0502020202020204" pitchFamily="34" charset="0"/>
                <a:cs typeface="Calibri" panose="020F0502020204030204" pitchFamily="34" charset="0"/>
              </a:rPr>
              <a:t>projeto</a:t>
            </a:r>
            <a:endParaRPr lang="fr-BE" altLang="en-US" sz="1800" dirty="0">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424292977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tângulo 2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6"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pic>
        <p:nvPicPr>
          <p:cNvPr id="32" name="Picture 4" descr="http://www.azores.gov.pt/NR/rdonlyres/88A32A89-2561-4C22-A82F-530640C510A2/755875/Logo_P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6625"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http://www.azores.gov.pt/NR/rdonlyres/A1197A03-23BB-40F6-AA68-6C3FEC711B55/335484/LogotipoGovernodosAores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64789"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m 1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4204"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 name="Imagem 16"/>
          <p:cNvPicPr>
            <a:picLocks noChangeAspect="1"/>
          </p:cNvPicPr>
          <p:nvPr/>
        </p:nvPicPr>
        <p:blipFill>
          <a:blip r:embed="rId8" cstate="print">
            <a:extLst>
              <a:ext uri="{28A0092B-C50C-407E-A947-70E740481C1C}">
                <a14:useLocalDpi xmlns:a14="http://schemas.microsoft.com/office/drawing/2010/main" val="0"/>
              </a:ext>
            </a:extLst>
          </a:blip>
          <a:srcRect l="20705" t="3252" r="21651" b="10634"/>
          <a:stretch>
            <a:fillRect/>
          </a:stretch>
        </p:blipFill>
        <p:spPr bwMode="auto">
          <a:xfrm>
            <a:off x="7942175"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magem 1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63726" y="6251693"/>
            <a:ext cx="560193" cy="56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9624" t="18652" r="22730" b="16719"/>
          <a:stretch/>
        </p:blipFill>
        <p:spPr bwMode="auto">
          <a:xfrm>
            <a:off x="2542273" y="2568337"/>
            <a:ext cx="3015916" cy="1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4" descr="https://www.visitportugal.com/sites/www.visitportugal.com/files/styles/experiencias_detalhe/public/mediateca/N2604d_0.jpg?itok=thKeHWfB"/>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91999" y="887502"/>
            <a:ext cx="288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http://cultura.cm-ribeiragrande.pt/imagens/2501344525835.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28822" y="887502"/>
            <a:ext cx="243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http://cdn.olhares.pt/client/files/foto/big/132/1320396.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23528" y="2575162"/>
            <a:ext cx="2161922"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http://turismocadentro.com/wp-content/uploads/2010/06/ilha-das-flores.jp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15012" y="2572387"/>
            <a:ext cx="2438804"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http://www.ponta-delgada.com/wp-content/uploads/2016/03/lagoa-do-fogo.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421425" y="4257272"/>
            <a:ext cx="2446201"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2" descr="http://parquesnaturais.azores.gov.pt/images/pni_terceira/ap/rn/sbarbara/800/6.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714441" y="4249172"/>
            <a:ext cx="2160002"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http://cultura.cm-ribeiragrande.pt/imagens/1941344525462.jp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t="15257"/>
          <a:stretch/>
        </p:blipFill>
        <p:spPr bwMode="auto">
          <a:xfrm>
            <a:off x="2160107" y="879402"/>
            <a:ext cx="1275069"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cultura.cm-ribeiragrande.pt/imagens/5861344523923.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923869" y="4257272"/>
            <a:ext cx="244813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41" name="Imagem 4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43" name="Título 1"/>
          <p:cNvSpPr>
            <a:spLocks noGrp="1"/>
          </p:cNvSpPr>
          <p:nvPr>
            <p:ph type="ctrTitle"/>
          </p:nvPr>
        </p:nvSpPr>
        <p:spPr>
          <a:xfrm>
            <a:off x="107504" y="1449348"/>
            <a:ext cx="1869752" cy="348913"/>
          </a:xfrm>
          <a:ln>
            <a:noFill/>
          </a:ln>
          <a:effectLst>
            <a:outerShdw blurRad="50800" dist="177800" dir="5400000" sx="1000" sy="1000" algn="ctr" rotWithShape="0">
              <a:srgbClr val="000000">
                <a:alpha val="0"/>
              </a:srgbClr>
            </a:outerShdw>
          </a:effectLst>
        </p:spPr>
        <p:txBody>
          <a:bodyPr>
            <a:noAutofit/>
          </a:bodyPr>
          <a:lstStyle/>
          <a:p>
            <a:pPr algn="l"/>
            <a:r>
              <a:rPr lang="pt-PT" sz="2000" b="1" dirty="0" smtClean="0">
                <a:ln w="0"/>
                <a:solidFill>
                  <a:schemeClr val="accent5">
                    <a:lumMod val="50000"/>
                  </a:schemeClr>
                </a:solidFill>
                <a:effectLst>
                  <a:outerShdw blurRad="38100" dist="19050" dir="2700000" algn="tl" rotWithShape="0">
                    <a:schemeClr val="dk1">
                      <a:alpha val="40000"/>
                    </a:schemeClr>
                  </a:outerShdw>
                </a:effectLst>
                <a:latin typeface="Lucida Calligraphy" panose="03010101010101010101" pitchFamily="66" charset="0"/>
              </a:rPr>
              <a:t>Obrigada!</a:t>
            </a:r>
            <a:endParaRPr lang="pt-PT" sz="2000" b="1" dirty="0">
              <a:ln w="0"/>
              <a:solidFill>
                <a:schemeClr val="accent5">
                  <a:lumMod val="50000"/>
                </a:schemeClr>
              </a:solidFill>
              <a:effectLst>
                <a:outerShdw blurRad="38100" dist="19050" dir="2700000" algn="tl" rotWithShape="0">
                  <a:schemeClr val="dk1">
                    <a:alpha val="40000"/>
                  </a:schemeClr>
                </a:outerShdw>
              </a:effectLst>
              <a:latin typeface="Lucida Calligraphy" panose="03010101010101010101" pitchFamily="66" charset="0"/>
            </a:endParaRPr>
          </a:p>
        </p:txBody>
      </p:sp>
    </p:spTree>
    <p:extLst>
      <p:ext uri="{BB962C8B-B14F-4D97-AF65-F5344CB8AC3E}">
        <p14:creationId xmlns:p14="http://schemas.microsoft.com/office/powerpoint/2010/main" val="190781558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7264" y="3228914"/>
            <a:ext cx="4109970" cy="3008398"/>
          </a:xfrm>
          <a:prstGeom prst="rect">
            <a:avLst/>
          </a:prstGeom>
        </p:spPr>
      </p:pic>
      <p:sp>
        <p:nvSpPr>
          <p:cNvPr id="24" name="Retângulo 23"/>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pic>
        <p:nvPicPr>
          <p:cNvPr id="32" name="Picture 4" descr="http://www.azores.gov.pt/NR/rdonlyres/88A32A89-2561-4C22-A82F-530640C510A2/755875/Logo_P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6625"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http://www.azores.gov.pt/NR/rdonlyres/A1197A03-23BB-40F6-AA68-6C3FEC711B55/335484/LogotipoGovernodosAores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4789"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m 1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04204"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 name="Imagem 16"/>
          <p:cNvPicPr>
            <a:picLocks noChangeAspect="1"/>
          </p:cNvPicPr>
          <p:nvPr/>
        </p:nvPicPr>
        <p:blipFill>
          <a:blip r:embed="rId7" cstate="print">
            <a:extLst>
              <a:ext uri="{28A0092B-C50C-407E-A947-70E740481C1C}">
                <a14:useLocalDpi xmlns:a14="http://schemas.microsoft.com/office/drawing/2010/main" val="0"/>
              </a:ext>
            </a:extLst>
          </a:blip>
          <a:srcRect l="20705" t="3252" r="21651" b="10634"/>
          <a:stretch>
            <a:fillRect/>
          </a:stretch>
        </p:blipFill>
        <p:spPr bwMode="auto">
          <a:xfrm>
            <a:off x="7942175"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magem 1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63726" y="6251693"/>
            <a:ext cx="560193" cy="56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2"/>
          <p:cNvSpPr>
            <a:spLocks noChangeArrowheads="1"/>
          </p:cNvSpPr>
          <p:nvPr/>
        </p:nvSpPr>
        <p:spPr bwMode="auto">
          <a:xfrm>
            <a:off x="107504" y="820690"/>
            <a:ext cx="4392488"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just"/>
            <a:r>
              <a:rPr lang="fr-BE" altLang="en-US" sz="2000" b="1" dirty="0">
                <a:latin typeface="Century Gothic" panose="020B0502020202020204" pitchFamily="34" charset="0"/>
                <a:cs typeface="Calibri" panose="020F0502020204030204" pitchFamily="34" charset="0"/>
              </a:rPr>
              <a:t>F1 – </a:t>
            </a:r>
            <a:r>
              <a:rPr lang="fr-BE" altLang="en-US" sz="2000" b="1" dirty="0" err="1" smtClean="0">
                <a:latin typeface="Century Gothic" panose="020B0502020202020204" pitchFamily="34" charset="0"/>
                <a:cs typeface="Calibri" panose="020F0502020204030204" pitchFamily="34" charset="0"/>
              </a:rPr>
              <a:t>Gestão</a:t>
            </a:r>
            <a:r>
              <a:rPr lang="fr-BE" altLang="en-US" sz="2000" b="1" dirty="0" smtClean="0">
                <a:latin typeface="Century Gothic" panose="020B0502020202020204" pitchFamily="34" charset="0"/>
                <a:cs typeface="Calibri" panose="020F0502020204030204" pitchFamily="34" charset="0"/>
              </a:rPr>
              <a:t> Geral do Projeto</a:t>
            </a:r>
          </a:p>
          <a:p>
            <a:pPr algn="just"/>
            <a:endParaRPr lang="fr-BE" altLang="en-US" sz="2000" b="1" dirty="0">
              <a:latin typeface="Century Gothic" panose="020B0502020202020204" pitchFamily="34" charset="0"/>
              <a:cs typeface="Calibri" panose="020F0502020204030204" pitchFamily="34" charset="0"/>
            </a:endParaRPr>
          </a:p>
          <a:p>
            <a:pPr marL="285750" indent="-285750" algn="just">
              <a:buFont typeface="Arial" panose="020B0604020202020204" pitchFamily="34" charset="0"/>
              <a:buChar char="•"/>
            </a:pPr>
            <a:r>
              <a:rPr lang="en-US" altLang="en-US" sz="1800" dirty="0" err="1" smtClean="0">
                <a:latin typeface="Century Gothic" panose="020B0502020202020204" pitchFamily="34" charset="0"/>
                <a:cs typeface="Calibri" panose="020F0502020204030204" pitchFamily="34" charset="0"/>
              </a:rPr>
              <a:t>Estrutura</a:t>
            </a:r>
            <a:r>
              <a:rPr lang="en-US" altLang="en-US" sz="1800" dirty="0" smtClean="0">
                <a:latin typeface="Century Gothic" panose="020B0502020202020204" pitchFamily="34" charset="0"/>
                <a:cs typeface="Calibri" panose="020F0502020204030204" pitchFamily="34" charset="0"/>
              </a:rPr>
              <a:t> de </a:t>
            </a:r>
            <a:r>
              <a:rPr lang="en-US" altLang="en-US" sz="1800" dirty="0" err="1" smtClean="0">
                <a:latin typeface="Century Gothic" panose="020B0502020202020204" pitchFamily="34" charset="0"/>
                <a:cs typeface="Calibri" panose="020F0502020204030204" pitchFamily="34" charset="0"/>
              </a:rPr>
              <a:t>Missão</a:t>
            </a:r>
            <a:r>
              <a:rPr lang="en-US" altLang="en-US" sz="1800" dirty="0" smtClean="0">
                <a:latin typeface="Century Gothic" panose="020B0502020202020204" pitchFamily="34" charset="0"/>
                <a:cs typeface="Calibri" panose="020F0502020204030204" pitchFamily="34" charset="0"/>
              </a:rPr>
              <a:t>, </a:t>
            </a:r>
            <a:r>
              <a:rPr lang="en-US" altLang="en-US" sz="1800" dirty="0" err="1" smtClean="0">
                <a:latin typeface="Century Gothic" panose="020B0502020202020204" pitchFamily="34" charset="0"/>
                <a:cs typeface="Calibri" panose="020F0502020204030204" pitchFamily="34" charset="0"/>
              </a:rPr>
              <a:t>aprovada</a:t>
            </a:r>
            <a:r>
              <a:rPr lang="en-US" altLang="en-US" sz="1800" dirty="0" smtClean="0">
                <a:latin typeface="Century Gothic" panose="020B0502020202020204" pitchFamily="34" charset="0"/>
                <a:cs typeface="Calibri" panose="020F0502020204030204" pitchFamily="34" charset="0"/>
              </a:rPr>
              <a:t> </a:t>
            </a:r>
            <a:r>
              <a:rPr lang="en-US" altLang="en-US" sz="1800" dirty="0" err="1" smtClean="0">
                <a:latin typeface="Century Gothic" panose="020B0502020202020204" pitchFamily="34" charset="0"/>
                <a:cs typeface="Calibri" panose="020F0502020204030204" pitchFamily="34" charset="0"/>
              </a:rPr>
              <a:t>por</a:t>
            </a:r>
            <a:r>
              <a:rPr lang="en-US" altLang="en-US" sz="1800" dirty="0">
                <a:latin typeface="Century Gothic" panose="020B0502020202020204" pitchFamily="34" charset="0"/>
                <a:cs typeface="Calibri" panose="020F0502020204030204" pitchFamily="34" charset="0"/>
              </a:rPr>
              <a:t> </a:t>
            </a:r>
            <a:r>
              <a:rPr lang="pt-BR" altLang="en-US" sz="1800" dirty="0">
                <a:latin typeface="Century Gothic" panose="020B0502020202020204" pitchFamily="34" charset="0"/>
                <a:cs typeface="Calibri" panose="020F0502020204030204" pitchFamily="34" charset="0"/>
              </a:rPr>
              <a:t>Resolução</a:t>
            </a:r>
            <a:r>
              <a:rPr lang="pt-BR" altLang="en-US" sz="1800" dirty="0" smtClean="0">
                <a:latin typeface="Century Gothic" panose="020B0502020202020204" pitchFamily="34" charset="0"/>
                <a:cs typeface="Calibri" panose="020F0502020204030204" pitchFamily="34" charset="0"/>
              </a:rPr>
              <a:t> </a:t>
            </a:r>
            <a:r>
              <a:rPr lang="pt-BR" altLang="en-US" sz="1800" dirty="0">
                <a:latin typeface="Century Gothic" panose="020B0502020202020204" pitchFamily="34" charset="0"/>
                <a:cs typeface="Calibri" panose="020F0502020204030204" pitchFamily="34" charset="0"/>
              </a:rPr>
              <a:t>do Conselho do Governo n.º 18/2019 de 29 de janeiro de 2019</a:t>
            </a:r>
          </a:p>
          <a:p>
            <a:pPr algn="just"/>
            <a:endParaRPr lang="pt-BR" altLang="en-US" sz="1600" i="1" dirty="0" smtClean="0">
              <a:latin typeface="Century Gothic" panose="020B0502020202020204" pitchFamily="34" charset="0"/>
              <a:cs typeface="Calibri" panose="020F0502020204030204" pitchFamily="34" charset="0"/>
            </a:endParaRPr>
          </a:p>
          <a:p>
            <a:pPr marL="285750" indent="-285750" algn="just">
              <a:buFont typeface="Arial" panose="020B0604020202020204" pitchFamily="34" charset="0"/>
              <a:buChar char="•"/>
            </a:pPr>
            <a:r>
              <a:rPr lang="pt-BR" altLang="en-US" sz="1800" dirty="0" smtClean="0">
                <a:latin typeface="Century Gothic" panose="020B0502020202020204" pitchFamily="34" charset="0"/>
                <a:cs typeface="Calibri" panose="020F0502020204030204" pitchFamily="34" charset="0"/>
              </a:rPr>
              <a:t>D</a:t>
            </a:r>
            <a:r>
              <a:rPr lang="pt-BR" altLang="en-US" sz="1800" dirty="0">
                <a:latin typeface="Century Gothic" panose="020B0502020202020204" pitchFamily="34" charset="0"/>
                <a:cs typeface="Calibri" panose="020F0502020204030204" pitchFamily="34" charset="0"/>
              </a:rPr>
              <a:t>espacho n.º 440/2019 de 2 de abril de 2019 </a:t>
            </a:r>
            <a:endParaRPr lang="pt-BR" altLang="en-US" sz="1800" dirty="0" smtClean="0">
              <a:latin typeface="Century Gothic" panose="020B0502020202020204" pitchFamily="34" charset="0"/>
              <a:cs typeface="Calibri" panose="020F0502020204030204" pitchFamily="34" charset="0"/>
            </a:endParaRPr>
          </a:p>
          <a:p>
            <a:pPr marL="285750" indent="-285750" algn="just">
              <a:buFont typeface="Arial" panose="020B0604020202020204" pitchFamily="34" charset="0"/>
              <a:buChar char="•"/>
            </a:pPr>
            <a:endParaRPr lang="pt-BR" altLang="en-US" sz="1800" dirty="0">
              <a:latin typeface="Century Gothic" panose="020B0502020202020204" pitchFamily="34" charset="0"/>
              <a:cs typeface="Calibri" panose="020F0502020204030204" pitchFamily="34" charset="0"/>
            </a:endParaRPr>
          </a:p>
          <a:p>
            <a:pPr marL="285750" indent="-285750" algn="just">
              <a:buFont typeface="Arial" panose="020B0604020202020204" pitchFamily="34" charset="0"/>
              <a:buChar char="•"/>
            </a:pPr>
            <a:r>
              <a:rPr lang="pt-PT" altLang="pt-PT" sz="1800" dirty="0">
                <a:latin typeface="Century Gothic" panose="020B0502020202020204" pitchFamily="34" charset="0"/>
                <a:ea typeface="Tahoma" panose="020B0604030504040204" pitchFamily="34" charset="0"/>
                <a:cs typeface="DIN Condensed Bold"/>
              </a:rPr>
              <a:t>2 Reuniões de Gestão (PMB) realizadas(</a:t>
            </a:r>
            <a:r>
              <a:rPr lang="pt-PT" altLang="pt-PT" sz="1800" b="1" dirty="0">
                <a:latin typeface="Century Gothic" panose="020B0502020202020204" pitchFamily="34" charset="0"/>
                <a:ea typeface="Tahoma" panose="020B0604030504040204" pitchFamily="34" charset="0"/>
                <a:cs typeface="DIN Condensed Bold"/>
              </a:rPr>
              <a:t>14/02/2019</a:t>
            </a:r>
            <a:r>
              <a:rPr lang="pt-PT" altLang="pt-PT" sz="1800" dirty="0">
                <a:latin typeface="Century Gothic" panose="020B0502020202020204" pitchFamily="34" charset="0"/>
                <a:ea typeface="Tahoma" panose="020B0604030504040204" pitchFamily="34" charset="0"/>
                <a:cs typeface="DIN Condensed Bold"/>
              </a:rPr>
              <a:t> e </a:t>
            </a:r>
            <a:r>
              <a:rPr lang="pt-PT" altLang="pt-PT" sz="1800" b="1" dirty="0">
                <a:latin typeface="Century Gothic" panose="020B0502020202020204" pitchFamily="34" charset="0"/>
                <a:ea typeface="Tahoma" panose="020B0604030504040204" pitchFamily="34" charset="0"/>
                <a:cs typeface="DIN Condensed Bold"/>
              </a:rPr>
              <a:t>08/04/2019</a:t>
            </a:r>
            <a:r>
              <a:rPr lang="pt-PT" altLang="pt-PT" sz="1800" dirty="0" smtClean="0">
                <a:latin typeface="Century Gothic" panose="020B0502020202020204" pitchFamily="34" charset="0"/>
                <a:ea typeface="Tahoma" panose="020B0604030504040204" pitchFamily="34" charset="0"/>
                <a:cs typeface="DIN Condensed Bold"/>
              </a:rPr>
              <a:t>) e 1 reunião da EM LIFE Açores (</a:t>
            </a:r>
            <a:r>
              <a:rPr lang="pt-PT" altLang="pt-PT" sz="1800" b="1" dirty="0" smtClean="0">
                <a:latin typeface="Century Gothic" panose="020B0502020202020204" pitchFamily="34" charset="0"/>
                <a:ea typeface="Tahoma" panose="020B0604030504040204" pitchFamily="34" charset="0"/>
                <a:cs typeface="DIN Condensed Bold"/>
              </a:rPr>
              <a:t>12/02/2019</a:t>
            </a:r>
            <a:r>
              <a:rPr lang="pt-PT" altLang="pt-PT" sz="1800" dirty="0" smtClean="0">
                <a:latin typeface="Century Gothic" panose="020B0502020202020204" pitchFamily="34" charset="0"/>
                <a:ea typeface="Tahoma" panose="020B0604030504040204" pitchFamily="34" charset="0"/>
                <a:cs typeface="DIN Condensed Bold"/>
              </a:rPr>
              <a:t>)</a:t>
            </a:r>
          </a:p>
          <a:p>
            <a:pPr marL="285750" indent="-285750" algn="just">
              <a:buFont typeface="Arial" panose="020B0604020202020204" pitchFamily="34" charset="0"/>
              <a:buChar char="•"/>
            </a:pPr>
            <a:endParaRPr lang="pt-PT" altLang="pt-PT" sz="1800" dirty="0">
              <a:latin typeface="Century Gothic" panose="020B0502020202020204" pitchFamily="34" charset="0"/>
              <a:ea typeface="Tahoma" panose="020B0604030504040204" pitchFamily="34" charset="0"/>
              <a:cs typeface="DIN Condensed Bold"/>
            </a:endParaRPr>
          </a:p>
          <a:p>
            <a:pPr marL="285750" indent="-285750" algn="just">
              <a:buFont typeface="Arial" panose="020B0604020202020204" pitchFamily="34" charset="0"/>
              <a:buChar char="•"/>
            </a:pPr>
            <a:r>
              <a:rPr lang="pt-PT" altLang="pt-PT" sz="1800" dirty="0" smtClean="0">
                <a:latin typeface="Century Gothic" panose="020B0502020202020204" pitchFamily="34" charset="0"/>
                <a:ea typeface="Tahoma" panose="020B0604030504040204" pitchFamily="34" charset="0"/>
                <a:cs typeface="DIN Condensed Bold"/>
              </a:rPr>
              <a:t>Contratação da equipa técnica e operacional à aguardar autorização da VP – Previsão até final de julho de 2019.</a:t>
            </a:r>
            <a:endParaRPr lang="pt-PT" altLang="pt-PT" sz="1800" dirty="0">
              <a:latin typeface="Century Gothic" panose="020B0502020202020204" pitchFamily="34" charset="0"/>
              <a:ea typeface="Tahoma" panose="020B0604030504040204" pitchFamily="34" charset="0"/>
              <a:cs typeface="DIN Condensed Bold"/>
            </a:endParaRPr>
          </a:p>
          <a:p>
            <a:pPr marL="285750" indent="-285750" algn="just">
              <a:buFont typeface="Arial" panose="020B0604020202020204" pitchFamily="34" charset="0"/>
              <a:buChar char="•"/>
            </a:pPr>
            <a:endParaRPr lang="en-US" altLang="en-US" sz="1800" dirty="0">
              <a:latin typeface="Century Gothic" panose="020B0502020202020204" pitchFamily="34" charset="0"/>
              <a:cs typeface="Calibri" panose="020F0502020204030204" pitchFamily="34" charset="0"/>
            </a:endParaRPr>
          </a:p>
          <a:p>
            <a:pPr algn="just"/>
            <a:endParaRPr lang="fr-BE" altLang="en-US" sz="1600" b="1" dirty="0">
              <a:latin typeface="Century Gothic" panose="020B0502020202020204" pitchFamily="34" charset="0"/>
              <a:cs typeface="Calibri" panose="020F0502020204030204" pitchFamily="34" charset="0"/>
            </a:endParaRPr>
          </a:p>
        </p:txBody>
      </p:sp>
      <p:pic>
        <p:nvPicPr>
          <p:cNvPr id="27" name="Imagem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20" name="CaixaDeTexto 19"/>
          <p:cNvSpPr txBox="1"/>
          <p:nvPr/>
        </p:nvSpPr>
        <p:spPr>
          <a:xfrm>
            <a:off x="107504" y="3840271"/>
            <a:ext cx="8784975" cy="923330"/>
          </a:xfrm>
          <a:prstGeom prst="rect">
            <a:avLst/>
          </a:prstGeom>
          <a:noFill/>
        </p:spPr>
        <p:txBody>
          <a:bodyPr wrap="square" rtlCol="0">
            <a:spAutoFit/>
          </a:bodyPr>
          <a:lstStyle/>
          <a:p>
            <a:pPr marL="285750" indent="-285750" algn="just">
              <a:buFont typeface="Arial" panose="020B0604020202020204" pitchFamily="34" charset="0"/>
              <a:buChar char="•"/>
            </a:pPr>
            <a:endParaRPr lang="pt-PT" altLang="pt-PT" dirty="0">
              <a:latin typeface="Century Gothic" panose="020B0502020202020204" pitchFamily="34" charset="0"/>
              <a:ea typeface="Tahoma" panose="020B0604030504040204" pitchFamily="34" charset="0"/>
              <a:cs typeface="DIN Condensed Bold"/>
            </a:endParaRPr>
          </a:p>
          <a:p>
            <a:pPr algn="just">
              <a:defRPr/>
            </a:pPr>
            <a:endParaRPr lang="pt-PT" altLang="pt-PT" b="1" u="sng" dirty="0">
              <a:latin typeface="Century Gothic" panose="020B0502020202020204" pitchFamily="34" charset="0"/>
              <a:ea typeface="Tahoma" panose="020B0604030504040204" pitchFamily="34" charset="0"/>
              <a:cs typeface="DIN Condensed Bold"/>
            </a:endParaRPr>
          </a:p>
          <a:p>
            <a:pPr marL="285750" indent="-285750" algn="just">
              <a:buFont typeface="Arial" panose="020B0604020202020204" pitchFamily="34" charset="0"/>
              <a:buChar char="•"/>
              <a:defRPr/>
            </a:pPr>
            <a:endParaRPr lang="pt-PT" sz="1600" dirty="0">
              <a:solidFill>
                <a:srgbClr val="246D6B"/>
              </a:solidFill>
              <a:latin typeface="DIN Condensed Bold"/>
            </a:endParaRPr>
          </a:p>
        </p:txBody>
      </p:sp>
      <p:pic>
        <p:nvPicPr>
          <p:cNvPr id="28" name="Picture 10" descr="http://fnyh.org/wp-content/uploads/2015/01/LIFE.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http://www.europarc.org/communication-skills/images/2.1%20N2000.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2" name="Imagem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67264" y="632231"/>
            <a:ext cx="4109970" cy="3082478"/>
          </a:xfrm>
          <a:prstGeom prst="rect">
            <a:avLst/>
          </a:prstGeom>
        </p:spPr>
      </p:pic>
    </p:spTree>
    <p:extLst>
      <p:ext uri="{BB962C8B-B14F-4D97-AF65-F5344CB8AC3E}">
        <p14:creationId xmlns:p14="http://schemas.microsoft.com/office/powerpoint/2010/main" val="1968807768"/>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ângulo 18"/>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1"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pic>
        <p:nvPicPr>
          <p:cNvPr id="32" name="Picture 4" descr="http://www.azores.gov.pt/NR/rdonlyres/88A32A89-2561-4C22-A82F-530640C510A2/755875/Logo_P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6625"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http://www.azores.gov.pt/NR/rdonlyres/A1197A03-23BB-40F6-AA68-6C3FEC711B55/335484/LogotipoGovernodosAores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64789"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m 1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4204"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 name="Imagem 16"/>
          <p:cNvPicPr>
            <a:picLocks noChangeAspect="1"/>
          </p:cNvPicPr>
          <p:nvPr/>
        </p:nvPicPr>
        <p:blipFill>
          <a:blip r:embed="rId8" cstate="print">
            <a:extLst>
              <a:ext uri="{28A0092B-C50C-407E-A947-70E740481C1C}">
                <a14:useLocalDpi xmlns:a14="http://schemas.microsoft.com/office/drawing/2010/main" val="0"/>
              </a:ext>
            </a:extLst>
          </a:blip>
          <a:srcRect l="20705" t="3252" r="21651" b="10634"/>
          <a:stretch>
            <a:fillRect/>
          </a:stretch>
        </p:blipFill>
        <p:spPr bwMode="auto">
          <a:xfrm>
            <a:off x="7942175"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magem 1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63726" y="6251693"/>
            <a:ext cx="560193" cy="56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2"/>
          <p:cNvSpPr>
            <a:spLocks noChangeArrowheads="1"/>
          </p:cNvSpPr>
          <p:nvPr/>
        </p:nvSpPr>
        <p:spPr bwMode="auto">
          <a:xfrm>
            <a:off x="374438" y="836712"/>
            <a:ext cx="85536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just"/>
            <a:r>
              <a:rPr lang="fr-BE" altLang="en-US" sz="2000" b="1">
                <a:latin typeface="Century Gothic" panose="020B0502020202020204" pitchFamily="34" charset="0"/>
                <a:cs typeface="Calibri" panose="020F0502020204030204" pitchFamily="34" charset="0"/>
              </a:rPr>
              <a:t>F1 – Gestão Geral do Projeto</a:t>
            </a:r>
          </a:p>
          <a:p>
            <a:r>
              <a:rPr lang="fr-BE" altLang="en-US" sz="2000" b="1">
                <a:latin typeface="Century Gothic" panose="020B0502020202020204" pitchFamily="34" charset="0"/>
                <a:cs typeface="Calibri" panose="020F0502020204030204" pitchFamily="34" charset="0"/>
              </a:rPr>
              <a:t>	</a:t>
            </a:r>
            <a:r>
              <a:rPr lang="fr-BE" altLang="en-US" sz="2000" i="1" u="sng">
                <a:latin typeface="Century Gothic" panose="020B0502020202020204" pitchFamily="34" charset="0"/>
                <a:cs typeface="Calibri" panose="020F0502020204030204" pitchFamily="34" charset="0"/>
              </a:rPr>
              <a:t>Gestão Financeira:</a:t>
            </a:r>
            <a:endParaRPr lang="fr-BE" altLang="en-US" sz="2000" i="1" u="sng" dirty="0">
              <a:latin typeface="Century Gothic" panose="020B0502020202020204" pitchFamily="34" charset="0"/>
              <a:cs typeface="Calibri" panose="020F0502020204030204" pitchFamily="34" charset="0"/>
            </a:endParaRPr>
          </a:p>
        </p:txBody>
      </p:sp>
      <p:pic>
        <p:nvPicPr>
          <p:cNvPr id="27" name="Imagem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20" name="CaixaDeTexto 19"/>
          <p:cNvSpPr txBox="1"/>
          <p:nvPr/>
        </p:nvSpPr>
        <p:spPr>
          <a:xfrm>
            <a:off x="125423" y="1572164"/>
            <a:ext cx="8784975" cy="2862322"/>
          </a:xfrm>
          <a:prstGeom prst="rect">
            <a:avLst/>
          </a:prstGeom>
          <a:noFill/>
        </p:spPr>
        <p:txBody>
          <a:bodyPr wrap="square" rtlCol="0">
            <a:spAutoFit/>
          </a:bodyPr>
          <a:lstStyle/>
          <a:p>
            <a:pPr algn="just"/>
            <a:r>
              <a:rPr lang="pt-PT" altLang="en-US" b="1" u="sng" dirty="0" smtClean="0">
                <a:solidFill>
                  <a:srgbClr val="195457"/>
                </a:solidFill>
                <a:latin typeface="Century Gothic" panose="020B0502020202020204" pitchFamily="34" charset="0"/>
                <a:ea typeface="Tahoma" panose="020B0604030504040204" pitchFamily="34" charset="0"/>
                <a:cs typeface="DIN Condensed Bold"/>
              </a:rPr>
              <a:t>Execução Financeira/Resumo:</a:t>
            </a:r>
          </a:p>
          <a:p>
            <a:pPr algn="ctr"/>
            <a:r>
              <a:rPr lang="pt-PT" altLang="pt-PT" b="1" dirty="0" smtClean="0">
                <a:solidFill>
                  <a:schemeClr val="accent2">
                    <a:lumMod val="50000"/>
                  </a:schemeClr>
                </a:solidFill>
                <a:latin typeface="Century Gothic" panose="020B0502020202020204" pitchFamily="34" charset="0"/>
                <a:ea typeface="Tahoma" panose="020B0604030504040204" pitchFamily="34" charset="0"/>
                <a:cs typeface="DIN Condensed Bold"/>
              </a:rPr>
              <a:t>DRA/AZORINA</a:t>
            </a:r>
            <a:endParaRPr lang="pt-PT" altLang="pt-PT" dirty="0">
              <a:solidFill>
                <a:schemeClr val="accent2">
                  <a:lumMod val="50000"/>
                </a:schemeClr>
              </a:solidFill>
              <a:latin typeface="Century Gothic" panose="020B0502020202020204" pitchFamily="34" charset="0"/>
              <a:ea typeface="Tahoma" panose="020B0604030504040204" pitchFamily="34" charset="0"/>
              <a:cs typeface="DIN Condensed Bold"/>
            </a:endParaRPr>
          </a:p>
          <a:p>
            <a:pPr algn="just"/>
            <a:endParaRPr lang="en-US" altLang="pt-PT" sz="1600" dirty="0">
              <a:latin typeface="Century Gothic" panose="020B0502020202020204" pitchFamily="34" charset="0"/>
              <a:ea typeface="Tahoma" panose="020B0604030504040204" pitchFamily="34" charset="0"/>
              <a:cs typeface="DIN Condensed Bold"/>
            </a:endParaRPr>
          </a:p>
          <a:p>
            <a:pPr marL="742950" lvl="1" indent="-285750" algn="just">
              <a:buFont typeface="Arial" panose="020B0604020202020204" pitchFamily="34" charset="0"/>
              <a:buChar char="•"/>
            </a:pPr>
            <a:r>
              <a:rPr lang="pt-PT" altLang="pt-PT" sz="1600" dirty="0" smtClean="0">
                <a:latin typeface="Century Gothic" panose="020B0502020202020204" pitchFamily="34" charset="0"/>
                <a:ea typeface="Tahoma" panose="020B0604030504040204" pitchFamily="34" charset="0"/>
                <a:cs typeface="DIN Condensed Bold"/>
              </a:rPr>
              <a:t>Contratação da equipa técnica e operacional e equipa de comunicação (custo estimado: </a:t>
            </a:r>
            <a:r>
              <a:rPr lang="pt-PT" altLang="pt-PT" sz="1600" b="1" dirty="0">
                <a:latin typeface="Century Gothic" panose="020B0502020202020204" pitchFamily="34" charset="0"/>
                <a:ea typeface="Tahoma" panose="020B0604030504040204" pitchFamily="34" charset="0"/>
                <a:cs typeface="DIN Condensed Bold"/>
              </a:rPr>
              <a:t>61 895€</a:t>
            </a:r>
            <a:r>
              <a:rPr lang="pt-PT" altLang="pt-PT" sz="1600" dirty="0" smtClean="0">
                <a:latin typeface="Century Gothic" panose="020B0502020202020204" pitchFamily="34" charset="0"/>
                <a:ea typeface="Tahoma" panose="020B0604030504040204" pitchFamily="34" charset="0"/>
                <a:cs typeface="DIN Condensed Bold"/>
              </a:rPr>
              <a:t>)</a:t>
            </a:r>
          </a:p>
          <a:p>
            <a:pPr lvl="1" algn="just"/>
            <a:endParaRPr lang="pt-PT" altLang="pt-PT" sz="1600" dirty="0">
              <a:latin typeface="Century Gothic" panose="020B0502020202020204" pitchFamily="34" charset="0"/>
              <a:ea typeface="Tahoma" panose="020B0604030504040204" pitchFamily="34" charset="0"/>
              <a:cs typeface="DIN Condensed Bold"/>
            </a:endParaRPr>
          </a:p>
          <a:p>
            <a:pPr marL="742950" lvl="1" indent="-285750" algn="just">
              <a:buFont typeface="Arial" panose="020B0604020202020204" pitchFamily="34" charset="0"/>
              <a:buChar char="•"/>
            </a:pPr>
            <a:r>
              <a:rPr lang="pt-PT" altLang="pt-PT" sz="1600" dirty="0" smtClean="0">
                <a:latin typeface="Century Gothic" panose="020B0502020202020204" pitchFamily="34" charset="0"/>
                <a:ea typeface="Tahoma" panose="020B0604030504040204" pitchFamily="34" charset="0"/>
                <a:cs typeface="DIN Condensed Bold"/>
              </a:rPr>
              <a:t>Aquisição de terrenos: (custo estimado: </a:t>
            </a:r>
            <a:r>
              <a:rPr lang="pt-PT" altLang="pt-PT" sz="1600" b="1" dirty="0">
                <a:latin typeface="Century Gothic" panose="020B0502020202020204" pitchFamily="34" charset="0"/>
                <a:ea typeface="Tahoma" panose="020B0604030504040204" pitchFamily="34" charset="0"/>
                <a:cs typeface="DIN Condensed Bold"/>
              </a:rPr>
              <a:t>440 319€</a:t>
            </a:r>
            <a:r>
              <a:rPr lang="pt-PT" altLang="pt-PT" sz="1600" dirty="0" smtClean="0">
                <a:latin typeface="Century Gothic" panose="020B0502020202020204" pitchFamily="34" charset="0"/>
                <a:ea typeface="Tahoma" panose="020B0604030504040204" pitchFamily="34" charset="0"/>
                <a:cs typeface="DIN Condensed Bold"/>
              </a:rPr>
              <a:t>)</a:t>
            </a:r>
          </a:p>
          <a:p>
            <a:pPr lvl="1" algn="just"/>
            <a:endParaRPr lang="pt-PT" altLang="pt-PT" sz="1600" dirty="0">
              <a:latin typeface="Century Gothic" panose="020B0502020202020204" pitchFamily="34" charset="0"/>
              <a:ea typeface="Tahoma" panose="020B0604030504040204" pitchFamily="34" charset="0"/>
              <a:cs typeface="DIN Condensed Bold"/>
            </a:endParaRPr>
          </a:p>
          <a:p>
            <a:pPr marL="742950" lvl="1" indent="-285750" algn="just">
              <a:buFont typeface="Arial" panose="020B0604020202020204" pitchFamily="34" charset="0"/>
              <a:buChar char="•"/>
            </a:pPr>
            <a:r>
              <a:rPr lang="pt-PT" altLang="pt-PT" sz="1600" dirty="0" smtClean="0">
                <a:latin typeface="Century Gothic" panose="020B0502020202020204" pitchFamily="34" charset="0"/>
                <a:ea typeface="Tahoma" panose="020B0604030504040204" pitchFamily="34" charset="0"/>
                <a:cs typeface="DIN Condensed Bold"/>
              </a:rPr>
              <a:t>Aquisição de 4 embarcações para aceder aos ilhéus: (custo estimado: </a:t>
            </a:r>
            <a:r>
              <a:rPr lang="pt-PT" altLang="pt-PT" sz="1600" b="1" dirty="0">
                <a:latin typeface="Century Gothic" panose="020B0502020202020204" pitchFamily="34" charset="0"/>
                <a:ea typeface="Tahoma" panose="020B0604030504040204" pitchFamily="34" charset="0"/>
                <a:cs typeface="DIN Condensed Bold"/>
              </a:rPr>
              <a:t>123 928€</a:t>
            </a:r>
            <a:r>
              <a:rPr lang="pt-PT" altLang="pt-PT" sz="1600" dirty="0" smtClean="0">
                <a:latin typeface="Century Gothic" panose="020B0502020202020204" pitchFamily="34" charset="0"/>
                <a:ea typeface="Tahoma" panose="020B0604030504040204" pitchFamily="34" charset="0"/>
                <a:cs typeface="DIN Condensed Bold"/>
              </a:rPr>
              <a:t>)</a:t>
            </a:r>
          </a:p>
          <a:p>
            <a:pPr lvl="1" algn="just"/>
            <a:endParaRPr lang="pt-PT" altLang="pt-PT" sz="1600" dirty="0">
              <a:latin typeface="Century Gothic" panose="020B0502020202020204" pitchFamily="34" charset="0"/>
              <a:ea typeface="Tahoma" panose="020B0604030504040204" pitchFamily="34" charset="0"/>
              <a:cs typeface="DIN Condensed Bold"/>
            </a:endParaRPr>
          </a:p>
        </p:txBody>
      </p:sp>
    </p:spTree>
    <p:extLst>
      <p:ext uri="{BB962C8B-B14F-4D97-AF65-F5344CB8AC3E}">
        <p14:creationId xmlns:p14="http://schemas.microsoft.com/office/powerpoint/2010/main" val="380554676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ângulo 18"/>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1"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pic>
        <p:nvPicPr>
          <p:cNvPr id="32" name="Picture 4" descr="http://www.azores.gov.pt/NR/rdonlyres/88A32A89-2561-4C22-A82F-530640C510A2/755875/Logo_P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6625"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http://www.azores.gov.pt/NR/rdonlyres/A1197A03-23BB-40F6-AA68-6C3FEC711B55/335484/LogotipoGovernodosAores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64789"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m 1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4204"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 name="Imagem 16"/>
          <p:cNvPicPr>
            <a:picLocks noChangeAspect="1"/>
          </p:cNvPicPr>
          <p:nvPr/>
        </p:nvPicPr>
        <p:blipFill>
          <a:blip r:embed="rId8" cstate="print">
            <a:extLst>
              <a:ext uri="{28A0092B-C50C-407E-A947-70E740481C1C}">
                <a14:useLocalDpi xmlns:a14="http://schemas.microsoft.com/office/drawing/2010/main" val="0"/>
              </a:ext>
            </a:extLst>
          </a:blip>
          <a:srcRect l="20705" t="3252" r="21651" b="10634"/>
          <a:stretch>
            <a:fillRect/>
          </a:stretch>
        </p:blipFill>
        <p:spPr bwMode="auto">
          <a:xfrm>
            <a:off x="7942175"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magem 1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63726" y="6251693"/>
            <a:ext cx="560193" cy="56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2"/>
          <p:cNvSpPr>
            <a:spLocks noChangeArrowheads="1"/>
          </p:cNvSpPr>
          <p:nvPr/>
        </p:nvSpPr>
        <p:spPr bwMode="auto">
          <a:xfrm>
            <a:off x="374438" y="836712"/>
            <a:ext cx="85536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just"/>
            <a:r>
              <a:rPr lang="fr-BE" altLang="en-US" sz="2000" b="1">
                <a:latin typeface="Century Gothic" panose="020B0502020202020204" pitchFamily="34" charset="0"/>
                <a:cs typeface="Calibri" panose="020F0502020204030204" pitchFamily="34" charset="0"/>
              </a:rPr>
              <a:t>F1 – Gestão Geral do Projeto</a:t>
            </a:r>
          </a:p>
          <a:p>
            <a:r>
              <a:rPr lang="fr-BE" altLang="en-US" sz="2000" b="1">
                <a:latin typeface="Century Gothic" panose="020B0502020202020204" pitchFamily="34" charset="0"/>
                <a:cs typeface="Calibri" panose="020F0502020204030204" pitchFamily="34" charset="0"/>
              </a:rPr>
              <a:t>	</a:t>
            </a:r>
            <a:r>
              <a:rPr lang="fr-BE" altLang="en-US" sz="2000" i="1" u="sng">
                <a:latin typeface="Century Gothic" panose="020B0502020202020204" pitchFamily="34" charset="0"/>
                <a:cs typeface="Calibri" panose="020F0502020204030204" pitchFamily="34" charset="0"/>
              </a:rPr>
              <a:t>Gestão Financeira:</a:t>
            </a:r>
            <a:endParaRPr lang="fr-BE" altLang="en-US" sz="2000" i="1" u="sng" dirty="0">
              <a:latin typeface="Century Gothic" panose="020B0502020202020204" pitchFamily="34" charset="0"/>
              <a:cs typeface="Calibri" panose="020F0502020204030204" pitchFamily="34" charset="0"/>
            </a:endParaRPr>
          </a:p>
        </p:txBody>
      </p:sp>
      <p:pic>
        <p:nvPicPr>
          <p:cNvPr id="27" name="Imagem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20" name="CaixaDeTexto 19"/>
          <p:cNvSpPr txBox="1"/>
          <p:nvPr/>
        </p:nvSpPr>
        <p:spPr>
          <a:xfrm>
            <a:off x="125423" y="1572164"/>
            <a:ext cx="8784975" cy="4832092"/>
          </a:xfrm>
          <a:prstGeom prst="rect">
            <a:avLst/>
          </a:prstGeom>
          <a:noFill/>
        </p:spPr>
        <p:txBody>
          <a:bodyPr wrap="square" rtlCol="0">
            <a:spAutoFit/>
          </a:bodyPr>
          <a:lstStyle/>
          <a:p>
            <a:pPr algn="just"/>
            <a:r>
              <a:rPr lang="pt-PT" altLang="en-US" b="1" u="sng" dirty="0" smtClean="0">
                <a:solidFill>
                  <a:srgbClr val="195457"/>
                </a:solidFill>
                <a:latin typeface="Century Gothic" panose="020B0502020202020204" pitchFamily="34" charset="0"/>
                <a:ea typeface="Tahoma" panose="020B0604030504040204" pitchFamily="34" charset="0"/>
                <a:cs typeface="DIN Condensed Bold"/>
              </a:rPr>
              <a:t>Execução Financeira/Resumo:</a:t>
            </a:r>
          </a:p>
          <a:p>
            <a:pPr algn="ctr"/>
            <a:r>
              <a:rPr lang="pt-PT" altLang="pt-PT" b="1" dirty="0" smtClean="0">
                <a:solidFill>
                  <a:schemeClr val="accent2">
                    <a:lumMod val="50000"/>
                  </a:schemeClr>
                </a:solidFill>
                <a:latin typeface="Century Gothic" panose="020B0502020202020204" pitchFamily="34" charset="0"/>
                <a:ea typeface="Tahoma" panose="020B0604030504040204" pitchFamily="34" charset="0"/>
                <a:cs typeface="DIN Condensed Bold"/>
              </a:rPr>
              <a:t>DRA/AZORINA</a:t>
            </a:r>
            <a:endParaRPr lang="pt-PT" altLang="pt-PT" dirty="0">
              <a:solidFill>
                <a:schemeClr val="accent2">
                  <a:lumMod val="50000"/>
                </a:schemeClr>
              </a:solidFill>
              <a:latin typeface="Century Gothic" panose="020B0502020202020204" pitchFamily="34" charset="0"/>
              <a:ea typeface="Tahoma" panose="020B0604030504040204" pitchFamily="34" charset="0"/>
              <a:cs typeface="DIN Condensed Bold"/>
            </a:endParaRPr>
          </a:p>
          <a:p>
            <a:pPr lvl="1" algn="just"/>
            <a:endParaRPr lang="pt-PT" altLang="pt-PT" sz="1600" dirty="0">
              <a:latin typeface="Century Gothic" panose="020B0502020202020204" pitchFamily="34" charset="0"/>
              <a:ea typeface="Tahoma" panose="020B0604030504040204" pitchFamily="34" charset="0"/>
              <a:cs typeface="DIN Condensed Bold"/>
            </a:endParaRPr>
          </a:p>
          <a:p>
            <a:pPr marL="742950" lvl="1" indent="-285750" algn="just">
              <a:buFont typeface="Arial" panose="020B0604020202020204" pitchFamily="34" charset="0"/>
              <a:buChar char="•"/>
            </a:pPr>
            <a:r>
              <a:rPr lang="pt-BR" altLang="pt-PT" sz="1600" dirty="0">
                <a:latin typeface="Century Gothic" panose="020B0502020202020204" pitchFamily="34" charset="0"/>
                <a:ea typeface="Tahoma" panose="020B0604030504040204" pitchFamily="34" charset="0"/>
                <a:cs typeface="DIN Condensed Bold"/>
              </a:rPr>
              <a:t>1 </a:t>
            </a:r>
            <a:r>
              <a:rPr lang="pt-BR" altLang="pt-PT" sz="1600" dirty="0" smtClean="0">
                <a:latin typeface="Century Gothic" panose="020B0502020202020204" pitchFamily="34" charset="0"/>
                <a:ea typeface="Tahoma" panose="020B0604030504040204" pitchFamily="34" charset="0"/>
                <a:cs typeface="DIN Condensed Bold"/>
              </a:rPr>
              <a:t>veículo utilitário para </a:t>
            </a:r>
            <a:r>
              <a:rPr lang="pt-BR" altLang="pt-PT" sz="1600" dirty="0">
                <a:latin typeface="Century Gothic" panose="020B0502020202020204" pitchFamily="34" charset="0"/>
                <a:ea typeface="Tahoma" panose="020B0604030504040204" pitchFamily="34" charset="0"/>
                <a:cs typeface="DIN Condensed Bold"/>
              </a:rPr>
              <a:t>operação diária de detecção precoce, intervenção rápida e brigada de controle na ilha do Corvo</a:t>
            </a:r>
            <a:r>
              <a:rPr lang="en-US" altLang="pt-PT" sz="1600" dirty="0" smtClean="0">
                <a:latin typeface="Century Gothic" panose="020B0502020202020204" pitchFamily="34" charset="0"/>
                <a:ea typeface="Tahoma" panose="020B0604030504040204" pitchFamily="34" charset="0"/>
                <a:cs typeface="DIN Condensed Bold"/>
              </a:rPr>
              <a:t> (</a:t>
            </a:r>
            <a:r>
              <a:rPr lang="en-US" altLang="pt-PT" sz="1600" dirty="0" err="1" smtClean="0">
                <a:latin typeface="Century Gothic" panose="020B0502020202020204" pitchFamily="34" charset="0"/>
                <a:ea typeface="Tahoma" panose="020B0604030504040204" pitchFamily="34" charset="0"/>
                <a:cs typeface="DIN Condensed Bold"/>
              </a:rPr>
              <a:t>custo</a:t>
            </a:r>
            <a:r>
              <a:rPr lang="en-US" altLang="pt-PT" sz="1600" dirty="0" smtClean="0">
                <a:latin typeface="Century Gothic" panose="020B0502020202020204" pitchFamily="34" charset="0"/>
                <a:ea typeface="Tahoma" panose="020B0604030504040204" pitchFamily="34" charset="0"/>
                <a:cs typeface="DIN Condensed Bold"/>
              </a:rPr>
              <a:t> </a:t>
            </a:r>
            <a:r>
              <a:rPr lang="en-US" altLang="pt-PT" sz="1600" dirty="0" err="1" smtClean="0">
                <a:latin typeface="Century Gothic" panose="020B0502020202020204" pitchFamily="34" charset="0"/>
                <a:ea typeface="Tahoma" panose="020B0604030504040204" pitchFamily="34" charset="0"/>
                <a:cs typeface="DIN Condensed Bold"/>
              </a:rPr>
              <a:t>estimado</a:t>
            </a:r>
            <a:r>
              <a:rPr lang="en-US" altLang="pt-PT" sz="1600" dirty="0" smtClean="0">
                <a:latin typeface="Century Gothic" panose="020B0502020202020204" pitchFamily="34" charset="0"/>
                <a:ea typeface="Tahoma" panose="020B0604030504040204" pitchFamily="34" charset="0"/>
                <a:cs typeface="DIN Condensed Bold"/>
              </a:rPr>
              <a:t>: </a:t>
            </a:r>
            <a:r>
              <a:rPr lang="en-US" altLang="pt-PT" sz="1600" b="1" dirty="0">
                <a:latin typeface="Century Gothic" panose="020B0502020202020204" pitchFamily="34" charset="0"/>
                <a:ea typeface="Tahoma" panose="020B0604030504040204" pitchFamily="34" charset="0"/>
                <a:cs typeface="DIN Condensed Bold"/>
              </a:rPr>
              <a:t>28.640 €</a:t>
            </a:r>
            <a:r>
              <a:rPr lang="en-US" altLang="pt-PT" sz="1600" dirty="0" smtClean="0">
                <a:latin typeface="Century Gothic" panose="020B0502020202020204" pitchFamily="34" charset="0"/>
                <a:ea typeface="Tahoma" panose="020B0604030504040204" pitchFamily="34" charset="0"/>
                <a:cs typeface="DIN Condensed Bold"/>
              </a:rPr>
              <a:t>)</a:t>
            </a:r>
          </a:p>
          <a:p>
            <a:pPr lvl="1" algn="just"/>
            <a:endParaRPr lang="en-US" altLang="pt-PT" sz="1600" dirty="0">
              <a:latin typeface="Century Gothic" panose="020B0502020202020204" pitchFamily="34" charset="0"/>
              <a:ea typeface="Tahoma" panose="020B0604030504040204" pitchFamily="34" charset="0"/>
              <a:cs typeface="DIN Condensed Bold"/>
            </a:endParaRPr>
          </a:p>
          <a:p>
            <a:pPr marL="742950" lvl="1" indent="-285750" algn="just">
              <a:buFont typeface="Arial" panose="020B0604020202020204" pitchFamily="34" charset="0"/>
              <a:buChar char="•"/>
            </a:pPr>
            <a:r>
              <a:rPr lang="pt-PT" altLang="pt-PT" sz="1600" dirty="0" smtClean="0">
                <a:latin typeface="Century Gothic" panose="020B0502020202020204" pitchFamily="34" charset="0"/>
                <a:ea typeface="Tahoma" panose="020B0604030504040204" pitchFamily="34" charset="0"/>
                <a:cs typeface="DIN Condensed Bold"/>
              </a:rPr>
              <a:t>Aquisição de equipamentos para as equipas operacionais: (custo estimado: </a:t>
            </a:r>
            <a:r>
              <a:rPr lang="pt-PT" altLang="pt-PT" sz="1600" b="1" dirty="0">
                <a:latin typeface="Century Gothic" panose="020B0502020202020204" pitchFamily="34" charset="0"/>
                <a:ea typeface="Tahoma" panose="020B0604030504040204" pitchFamily="34" charset="0"/>
                <a:cs typeface="DIN Condensed Bold"/>
              </a:rPr>
              <a:t>179 144€</a:t>
            </a:r>
            <a:r>
              <a:rPr lang="pt-PT" altLang="pt-PT" sz="1600" dirty="0" smtClean="0">
                <a:latin typeface="Century Gothic" panose="020B0502020202020204" pitchFamily="34" charset="0"/>
                <a:ea typeface="Tahoma" panose="020B0604030504040204" pitchFamily="34" charset="0"/>
                <a:cs typeface="DIN Condensed Bold"/>
              </a:rPr>
              <a:t>)</a:t>
            </a:r>
          </a:p>
          <a:p>
            <a:pPr lvl="1" algn="just"/>
            <a:endParaRPr lang="pt-PT" altLang="pt-PT" sz="1600" dirty="0">
              <a:latin typeface="Century Gothic" panose="020B0502020202020204" pitchFamily="34" charset="0"/>
              <a:ea typeface="Tahoma" panose="020B0604030504040204" pitchFamily="34" charset="0"/>
              <a:cs typeface="DIN Condensed Bold"/>
            </a:endParaRPr>
          </a:p>
          <a:p>
            <a:pPr marL="742950" lvl="1" indent="-285750" algn="just">
              <a:buFont typeface="Arial" panose="020B0604020202020204" pitchFamily="34" charset="0"/>
              <a:buChar char="•"/>
            </a:pPr>
            <a:r>
              <a:rPr lang="pt-PT" altLang="pt-PT" sz="1600" dirty="0" smtClean="0">
                <a:latin typeface="Century Gothic" panose="020B0502020202020204" pitchFamily="34" charset="0"/>
                <a:ea typeface="Tahoma" panose="020B0604030504040204" pitchFamily="34" charset="0"/>
                <a:cs typeface="DIN Condensed Bold"/>
              </a:rPr>
              <a:t>Aquisição de serviços de  investigação para elaboração da “</a:t>
            </a:r>
            <a:r>
              <a:rPr lang="pt-PT" altLang="pt-PT" sz="1600" b="1" u="sng" dirty="0" smtClean="0">
                <a:latin typeface="Century Gothic" panose="020B0502020202020204" pitchFamily="34" charset="0"/>
                <a:ea typeface="Tahoma" panose="020B0604030504040204" pitchFamily="34" charset="0"/>
                <a:cs typeface="DIN Condensed Bold"/>
              </a:rPr>
              <a:t>Estratégia Regional para o Controlo e Prevenção de Espécies Exóticas Invasoras</a:t>
            </a:r>
            <a:r>
              <a:rPr lang="pt-PT" altLang="pt-PT" sz="1600" dirty="0" smtClean="0">
                <a:latin typeface="Century Gothic" panose="020B0502020202020204" pitchFamily="34" charset="0"/>
                <a:ea typeface="Tahoma" panose="020B0604030504040204" pitchFamily="34" charset="0"/>
                <a:cs typeface="DIN Condensed Bold"/>
              </a:rPr>
              <a:t>”: (valor </a:t>
            </a:r>
            <a:r>
              <a:rPr lang="pt-PT" altLang="pt-PT" sz="1600" dirty="0">
                <a:latin typeface="Century Gothic" panose="020B0502020202020204" pitchFamily="34" charset="0"/>
                <a:ea typeface="Tahoma" panose="020B0604030504040204" pitchFamily="34" charset="0"/>
                <a:cs typeface="DIN Condensed Bold"/>
              </a:rPr>
              <a:t>de adjudicação</a:t>
            </a:r>
            <a:r>
              <a:rPr lang="pt-PT" altLang="pt-PT" sz="1600" dirty="0" smtClean="0">
                <a:latin typeface="Century Gothic" panose="020B0502020202020204" pitchFamily="34" charset="0"/>
                <a:ea typeface="Tahoma" panose="020B0604030504040204" pitchFamily="34" charset="0"/>
                <a:cs typeface="DIN Condensed Bold"/>
              </a:rPr>
              <a:t>: </a:t>
            </a:r>
            <a:r>
              <a:rPr lang="pt-PT" altLang="pt-PT" sz="1600" b="1" dirty="0" smtClean="0">
                <a:latin typeface="Century Gothic" panose="020B0502020202020204" pitchFamily="34" charset="0"/>
                <a:ea typeface="Tahoma" panose="020B0604030504040204" pitchFamily="34" charset="0"/>
                <a:cs typeface="DIN Condensed Bold"/>
              </a:rPr>
              <a:t>303.980,20€ </a:t>
            </a:r>
            <a:r>
              <a:rPr lang="pt-PT" altLang="pt-PT" sz="1600" dirty="0" smtClean="0">
                <a:latin typeface="Century Gothic" panose="020B0502020202020204" pitchFamily="34" charset="0"/>
                <a:ea typeface="Tahoma" panose="020B0604030504040204" pitchFamily="34" charset="0"/>
                <a:cs typeface="DIN Condensed Bold"/>
              </a:rPr>
              <a:t>)</a:t>
            </a:r>
          </a:p>
          <a:p>
            <a:pPr marL="742950" lvl="1" indent="-285750" algn="just">
              <a:buFont typeface="Arial" panose="020B0604020202020204" pitchFamily="34" charset="0"/>
              <a:buChar char="•"/>
            </a:pPr>
            <a:endParaRPr lang="pt-PT" altLang="pt-PT" sz="1600" dirty="0">
              <a:latin typeface="Century Gothic" panose="020B0502020202020204" pitchFamily="34" charset="0"/>
              <a:ea typeface="Tahoma" panose="020B0604030504040204" pitchFamily="34" charset="0"/>
              <a:cs typeface="DIN Condensed Bold"/>
            </a:endParaRPr>
          </a:p>
          <a:p>
            <a:pPr marL="742950" lvl="1" indent="-285750" algn="just">
              <a:buFont typeface="Arial" panose="020B0604020202020204" pitchFamily="34" charset="0"/>
              <a:buChar char="•"/>
            </a:pPr>
            <a:endParaRPr lang="pt-PT" altLang="pt-PT" sz="1600" dirty="0">
              <a:latin typeface="Century Gothic" panose="020B0502020202020204" pitchFamily="34" charset="0"/>
              <a:ea typeface="Tahoma" panose="020B0604030504040204" pitchFamily="34" charset="0"/>
              <a:cs typeface="DIN Condensed Bold"/>
            </a:endParaRPr>
          </a:p>
          <a:p>
            <a:pPr marL="742950" lvl="1" indent="-285750" algn="just">
              <a:buFont typeface="Arial" panose="020B0604020202020204" pitchFamily="34" charset="0"/>
              <a:buChar char="•"/>
            </a:pPr>
            <a:r>
              <a:rPr lang="pt-BR" altLang="pt-PT" sz="1600" dirty="0" smtClean="0">
                <a:latin typeface="Century Gothic" panose="020B0502020202020204" pitchFamily="34" charset="0"/>
                <a:ea typeface="Tahoma" panose="020B0604030504040204" pitchFamily="34" charset="0"/>
                <a:cs typeface="DIN Condensed Bold"/>
              </a:rPr>
              <a:t>Aquisição de serviços para a “</a:t>
            </a:r>
            <a:r>
              <a:rPr lang="pt-BR" altLang="pt-PT" sz="1600" b="1" dirty="0" smtClean="0">
                <a:latin typeface="Century Gothic" panose="020B0502020202020204" pitchFamily="34" charset="0"/>
                <a:ea typeface="Tahoma" panose="020B0604030504040204" pitchFamily="34" charset="0"/>
                <a:cs typeface="DIN Condensed Bold"/>
              </a:rPr>
              <a:t>Elaboração da cartografia de campo atualizada da distribuição de habitats e espécies da RN2000 </a:t>
            </a:r>
            <a:r>
              <a:rPr lang="pt-BR" altLang="pt-PT" sz="1600" b="1" dirty="0" smtClean="0">
                <a:latin typeface="Century Gothic" panose="020B0502020202020204" pitchFamily="34" charset="0"/>
                <a:ea typeface="Tahoma" panose="020B0604030504040204" pitchFamily="34" charset="0"/>
                <a:cs typeface="DIN Condensed Bold"/>
              </a:rPr>
              <a:t>dod Açores </a:t>
            </a:r>
            <a:r>
              <a:rPr lang="pt-BR" altLang="pt-PT" sz="1600" b="1" dirty="0" smtClean="0">
                <a:latin typeface="Century Gothic" panose="020B0502020202020204" pitchFamily="34" charset="0"/>
                <a:ea typeface="Tahoma" panose="020B0604030504040204" pitchFamily="34" charset="0"/>
                <a:cs typeface="DIN Condensed Bold"/>
              </a:rPr>
              <a:t>(componente terrestre), incluindo a caracterização do estado de conservação e ameaças”</a:t>
            </a:r>
            <a:r>
              <a:rPr lang="pt-BR" altLang="pt-PT" sz="1600" dirty="0" smtClean="0">
                <a:latin typeface="Century Gothic" panose="020B0502020202020204" pitchFamily="34" charset="0"/>
                <a:ea typeface="Tahoma" panose="020B0604030504040204" pitchFamily="34" charset="0"/>
                <a:cs typeface="DIN Condensed Bold"/>
              </a:rPr>
              <a:t> –Base de dados em WebSIG (terrestre)</a:t>
            </a:r>
            <a:r>
              <a:rPr lang="en-US" altLang="pt-PT" sz="1600" dirty="0" smtClean="0">
                <a:latin typeface="Century Gothic" panose="020B0502020202020204" pitchFamily="34" charset="0"/>
                <a:ea typeface="Tahoma" panose="020B0604030504040204" pitchFamily="34" charset="0"/>
                <a:cs typeface="DIN Condensed Bold"/>
              </a:rPr>
              <a:t>: (</a:t>
            </a:r>
            <a:r>
              <a:rPr lang="en-US" altLang="pt-PT" sz="1600" dirty="0" err="1" smtClean="0">
                <a:latin typeface="Century Gothic" panose="020B0502020202020204" pitchFamily="34" charset="0"/>
                <a:ea typeface="Tahoma" panose="020B0604030504040204" pitchFamily="34" charset="0"/>
                <a:cs typeface="DIN Condensed Bold"/>
              </a:rPr>
              <a:t>custo</a:t>
            </a:r>
            <a:r>
              <a:rPr lang="en-US" altLang="pt-PT" sz="1600" dirty="0" smtClean="0">
                <a:latin typeface="Century Gothic" panose="020B0502020202020204" pitchFamily="34" charset="0"/>
                <a:ea typeface="Tahoma" panose="020B0604030504040204" pitchFamily="34" charset="0"/>
                <a:cs typeface="DIN Condensed Bold"/>
              </a:rPr>
              <a:t> </a:t>
            </a:r>
            <a:r>
              <a:rPr lang="en-US" altLang="pt-PT" sz="1600" dirty="0" err="1" smtClean="0">
                <a:latin typeface="Century Gothic" panose="020B0502020202020204" pitchFamily="34" charset="0"/>
                <a:ea typeface="Tahoma" panose="020B0604030504040204" pitchFamily="34" charset="0"/>
                <a:cs typeface="DIN Condensed Bold"/>
              </a:rPr>
              <a:t>estimado</a:t>
            </a:r>
            <a:r>
              <a:rPr lang="en-US" altLang="pt-PT" sz="1600" b="1" dirty="0" smtClean="0">
                <a:latin typeface="Century Gothic" panose="020B0502020202020204" pitchFamily="34" charset="0"/>
                <a:ea typeface="Tahoma" panose="020B0604030504040204" pitchFamily="34" charset="0"/>
                <a:cs typeface="DIN Condensed Bold"/>
              </a:rPr>
              <a:t>: 212 400€</a:t>
            </a:r>
            <a:r>
              <a:rPr lang="en-US" altLang="pt-PT" sz="1600" dirty="0">
                <a:latin typeface="Century Gothic" panose="020B0502020202020204" pitchFamily="34" charset="0"/>
                <a:ea typeface="Tahoma" panose="020B0604030504040204" pitchFamily="34" charset="0"/>
                <a:cs typeface="DIN Condensed Bold"/>
              </a:rPr>
              <a:t>)</a:t>
            </a:r>
            <a:endParaRPr lang="pt-PT" altLang="pt-PT" sz="1600" dirty="0">
              <a:latin typeface="Century Gothic" panose="020B0502020202020204" pitchFamily="34" charset="0"/>
              <a:ea typeface="Tahoma" panose="020B0604030504040204" pitchFamily="34" charset="0"/>
              <a:cs typeface="DIN Condensed Bold"/>
            </a:endParaRPr>
          </a:p>
          <a:p>
            <a:pPr algn="just"/>
            <a:r>
              <a:rPr lang="pt-PT" altLang="pt-PT" sz="1600" dirty="0">
                <a:latin typeface="Century Gothic" panose="020B0502020202020204" pitchFamily="34" charset="0"/>
                <a:ea typeface="Tahoma" panose="020B0604030504040204" pitchFamily="34" charset="0"/>
                <a:cs typeface="DIN Condensed Bold"/>
              </a:rPr>
              <a:t> </a:t>
            </a:r>
          </a:p>
        </p:txBody>
      </p:sp>
    </p:spTree>
    <p:extLst>
      <p:ext uri="{BB962C8B-B14F-4D97-AF65-F5344CB8AC3E}">
        <p14:creationId xmlns:p14="http://schemas.microsoft.com/office/powerpoint/2010/main" val="280353757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ângulo 18"/>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1"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pic>
        <p:nvPicPr>
          <p:cNvPr id="32" name="Picture 4" descr="http://www.azores.gov.pt/NR/rdonlyres/88A32A89-2561-4C22-A82F-530640C510A2/755875/Logo_P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6625"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http://www.azores.gov.pt/NR/rdonlyres/A1197A03-23BB-40F6-AA68-6C3FEC711B55/335484/LogotipoGovernodosAores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64789"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m 1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4204"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 name="Imagem 16"/>
          <p:cNvPicPr>
            <a:picLocks noChangeAspect="1"/>
          </p:cNvPicPr>
          <p:nvPr/>
        </p:nvPicPr>
        <p:blipFill>
          <a:blip r:embed="rId8" cstate="print">
            <a:extLst>
              <a:ext uri="{28A0092B-C50C-407E-A947-70E740481C1C}">
                <a14:useLocalDpi xmlns:a14="http://schemas.microsoft.com/office/drawing/2010/main" val="0"/>
              </a:ext>
            </a:extLst>
          </a:blip>
          <a:srcRect l="20705" t="3252" r="21651" b="10634"/>
          <a:stretch>
            <a:fillRect/>
          </a:stretch>
        </p:blipFill>
        <p:spPr bwMode="auto">
          <a:xfrm>
            <a:off x="7942175"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magem 1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63726" y="6251693"/>
            <a:ext cx="560193" cy="56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2"/>
          <p:cNvSpPr>
            <a:spLocks noChangeArrowheads="1"/>
          </p:cNvSpPr>
          <p:nvPr/>
        </p:nvSpPr>
        <p:spPr bwMode="auto">
          <a:xfrm>
            <a:off x="374438" y="836712"/>
            <a:ext cx="85536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just"/>
            <a:r>
              <a:rPr lang="fr-BE" altLang="en-US" sz="2000" b="1">
                <a:latin typeface="Century Gothic" panose="020B0502020202020204" pitchFamily="34" charset="0"/>
                <a:cs typeface="Calibri" panose="020F0502020204030204" pitchFamily="34" charset="0"/>
              </a:rPr>
              <a:t>F1 – Gestão Geral do Projeto</a:t>
            </a:r>
          </a:p>
          <a:p>
            <a:r>
              <a:rPr lang="fr-BE" altLang="en-US" sz="2000" b="1">
                <a:latin typeface="Century Gothic" panose="020B0502020202020204" pitchFamily="34" charset="0"/>
                <a:cs typeface="Calibri" panose="020F0502020204030204" pitchFamily="34" charset="0"/>
              </a:rPr>
              <a:t>	</a:t>
            </a:r>
            <a:r>
              <a:rPr lang="fr-BE" altLang="en-US" sz="2000" i="1" u="sng">
                <a:latin typeface="Century Gothic" panose="020B0502020202020204" pitchFamily="34" charset="0"/>
                <a:cs typeface="Calibri" panose="020F0502020204030204" pitchFamily="34" charset="0"/>
              </a:rPr>
              <a:t>Gestão Financeira:</a:t>
            </a:r>
            <a:endParaRPr lang="fr-BE" altLang="en-US" sz="2000" i="1" u="sng" dirty="0">
              <a:latin typeface="Century Gothic" panose="020B0502020202020204" pitchFamily="34" charset="0"/>
              <a:cs typeface="Calibri" panose="020F0502020204030204" pitchFamily="34" charset="0"/>
            </a:endParaRPr>
          </a:p>
        </p:txBody>
      </p:sp>
      <p:pic>
        <p:nvPicPr>
          <p:cNvPr id="27" name="Imagem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20" name="CaixaDeTexto 19"/>
          <p:cNvSpPr txBox="1"/>
          <p:nvPr/>
        </p:nvSpPr>
        <p:spPr>
          <a:xfrm>
            <a:off x="125423" y="1572164"/>
            <a:ext cx="8784975" cy="4585871"/>
          </a:xfrm>
          <a:prstGeom prst="rect">
            <a:avLst/>
          </a:prstGeom>
          <a:noFill/>
        </p:spPr>
        <p:txBody>
          <a:bodyPr wrap="square" rtlCol="0">
            <a:spAutoFit/>
          </a:bodyPr>
          <a:lstStyle/>
          <a:p>
            <a:pPr algn="just"/>
            <a:r>
              <a:rPr lang="pt-PT" altLang="en-US" b="1" u="sng" dirty="0" smtClean="0">
                <a:solidFill>
                  <a:srgbClr val="195457"/>
                </a:solidFill>
                <a:latin typeface="Century Gothic" panose="020B0502020202020204" pitchFamily="34" charset="0"/>
                <a:ea typeface="Tahoma" panose="020B0604030504040204" pitchFamily="34" charset="0"/>
                <a:cs typeface="DIN Condensed Bold"/>
              </a:rPr>
              <a:t>Execução Financeira/Resumo:</a:t>
            </a:r>
          </a:p>
          <a:p>
            <a:pPr algn="ctr"/>
            <a:r>
              <a:rPr lang="pt-PT" altLang="pt-PT" b="1" dirty="0" smtClean="0">
                <a:solidFill>
                  <a:schemeClr val="accent2">
                    <a:lumMod val="50000"/>
                  </a:schemeClr>
                </a:solidFill>
                <a:latin typeface="Century Gothic" panose="020B0502020202020204" pitchFamily="34" charset="0"/>
                <a:ea typeface="Tahoma" panose="020B0604030504040204" pitchFamily="34" charset="0"/>
                <a:cs typeface="DIN Condensed Bold"/>
              </a:rPr>
              <a:t>DRAM</a:t>
            </a:r>
            <a:endParaRPr lang="pt-PT" altLang="pt-PT" dirty="0">
              <a:solidFill>
                <a:schemeClr val="accent2">
                  <a:lumMod val="50000"/>
                </a:schemeClr>
              </a:solidFill>
              <a:latin typeface="Century Gothic" panose="020B0502020202020204" pitchFamily="34" charset="0"/>
              <a:ea typeface="Tahoma" panose="020B0604030504040204" pitchFamily="34" charset="0"/>
              <a:cs typeface="DIN Condensed Bold"/>
            </a:endParaRPr>
          </a:p>
          <a:p>
            <a:pPr lvl="1" algn="just"/>
            <a:endParaRPr lang="pt-PT" altLang="pt-PT" sz="1600" dirty="0">
              <a:latin typeface="Century Gothic" panose="020B0502020202020204" pitchFamily="34" charset="0"/>
              <a:ea typeface="Tahoma" panose="020B0604030504040204" pitchFamily="34" charset="0"/>
              <a:cs typeface="DIN Condensed Bold"/>
            </a:endParaRPr>
          </a:p>
          <a:p>
            <a:pPr marL="742950" lvl="1" indent="-285750" algn="just">
              <a:buFont typeface="Arial" panose="020B0604020202020204" pitchFamily="34" charset="0"/>
              <a:buChar char="•"/>
            </a:pPr>
            <a:r>
              <a:rPr lang="en-US" altLang="pt-PT" sz="1600" dirty="0" err="1" smtClean="0">
                <a:latin typeface="Century Gothic" panose="020B0502020202020204" pitchFamily="34" charset="0"/>
                <a:ea typeface="Tahoma" panose="020B0604030504040204" pitchFamily="34" charset="0"/>
                <a:cs typeface="DIN Condensed Bold"/>
              </a:rPr>
              <a:t>Contratação</a:t>
            </a:r>
            <a:r>
              <a:rPr lang="en-US" altLang="pt-PT" sz="1600" dirty="0" smtClean="0">
                <a:latin typeface="Century Gothic" panose="020B0502020202020204" pitchFamily="34" charset="0"/>
                <a:ea typeface="Tahoma" panose="020B0604030504040204" pitchFamily="34" charset="0"/>
                <a:cs typeface="DIN Condensed Bold"/>
              </a:rPr>
              <a:t> de </a:t>
            </a:r>
            <a:r>
              <a:rPr lang="en-US" altLang="pt-PT" sz="1600" dirty="0" err="1" smtClean="0">
                <a:latin typeface="Century Gothic" panose="020B0502020202020204" pitchFamily="34" charset="0"/>
                <a:ea typeface="Tahoma" panose="020B0604030504040204" pitchFamily="34" charset="0"/>
                <a:cs typeface="DIN Condensed Bold"/>
              </a:rPr>
              <a:t>pessoal</a:t>
            </a:r>
            <a:r>
              <a:rPr lang="en-US" altLang="pt-PT" sz="1600" dirty="0" smtClean="0">
                <a:latin typeface="Century Gothic" panose="020B0502020202020204" pitchFamily="34" charset="0"/>
                <a:ea typeface="Tahoma" panose="020B0604030504040204" pitchFamily="34" charset="0"/>
                <a:cs typeface="DIN Condensed Bold"/>
              </a:rPr>
              <a:t> </a:t>
            </a:r>
            <a:r>
              <a:rPr lang="en-US" altLang="pt-PT" sz="1600" dirty="0" err="1" smtClean="0">
                <a:latin typeface="Century Gothic" panose="020B0502020202020204" pitchFamily="34" charset="0"/>
                <a:ea typeface="Tahoma" panose="020B0604030504040204" pitchFamily="34" charset="0"/>
                <a:cs typeface="DIN Condensed Bold"/>
              </a:rPr>
              <a:t>adicional</a:t>
            </a:r>
            <a:r>
              <a:rPr lang="en-US" altLang="pt-PT" sz="1600" dirty="0" smtClean="0">
                <a:latin typeface="Century Gothic" panose="020B0502020202020204" pitchFamily="34" charset="0"/>
                <a:ea typeface="Tahoma" panose="020B0604030504040204" pitchFamily="34" charset="0"/>
                <a:cs typeface="DIN Condensed Bold"/>
              </a:rPr>
              <a:t> (</a:t>
            </a:r>
            <a:r>
              <a:rPr lang="en-US" altLang="pt-PT" sz="1600" dirty="0" err="1" smtClean="0">
                <a:latin typeface="Century Gothic" panose="020B0502020202020204" pitchFamily="34" charset="0"/>
                <a:ea typeface="Tahoma" panose="020B0604030504040204" pitchFamily="34" charset="0"/>
                <a:cs typeface="DIN Condensed Bold"/>
              </a:rPr>
              <a:t>técnico</a:t>
            </a:r>
            <a:r>
              <a:rPr lang="en-US" altLang="pt-PT" sz="1600" dirty="0" smtClean="0">
                <a:latin typeface="Century Gothic" panose="020B0502020202020204" pitchFamily="34" charset="0"/>
                <a:ea typeface="Tahoma" panose="020B0604030504040204" pitchFamily="34" charset="0"/>
                <a:cs typeface="DIN Condensed Bold"/>
              </a:rPr>
              <a:t> e </a:t>
            </a:r>
            <a:r>
              <a:rPr lang="en-US" altLang="pt-PT" sz="1600" dirty="0" err="1" smtClean="0">
                <a:latin typeface="Century Gothic" panose="020B0502020202020204" pitchFamily="34" charset="0"/>
                <a:ea typeface="Tahoma" panose="020B0604030504040204" pitchFamily="34" charset="0"/>
                <a:cs typeface="DIN Condensed Bold"/>
              </a:rPr>
              <a:t>operacional</a:t>
            </a:r>
            <a:r>
              <a:rPr lang="en-US" altLang="pt-PT" sz="1600" dirty="0" smtClean="0">
                <a:latin typeface="Century Gothic" panose="020B0502020202020204" pitchFamily="34" charset="0"/>
                <a:ea typeface="Tahoma" panose="020B0604030504040204" pitchFamily="34" charset="0"/>
                <a:cs typeface="DIN Condensed Bold"/>
              </a:rPr>
              <a:t>)</a:t>
            </a:r>
            <a:endParaRPr lang="en-US" altLang="pt-PT" sz="1600" dirty="0">
              <a:latin typeface="Century Gothic" panose="020B0502020202020204" pitchFamily="34" charset="0"/>
              <a:ea typeface="Tahoma" panose="020B0604030504040204" pitchFamily="34" charset="0"/>
              <a:cs typeface="DIN Condensed Bold"/>
            </a:endParaRPr>
          </a:p>
          <a:p>
            <a:pPr lvl="1" algn="just"/>
            <a:endParaRPr lang="en-US" altLang="pt-PT" sz="1600" dirty="0">
              <a:latin typeface="Century Gothic" panose="020B0502020202020204" pitchFamily="34" charset="0"/>
              <a:ea typeface="Tahoma" panose="020B0604030504040204" pitchFamily="34" charset="0"/>
              <a:cs typeface="DIN Condensed Bold"/>
            </a:endParaRPr>
          </a:p>
          <a:p>
            <a:pPr marL="742950" lvl="1" indent="-285750" algn="just">
              <a:buFont typeface="Arial" panose="020B0604020202020204" pitchFamily="34" charset="0"/>
              <a:buChar char="•"/>
            </a:pPr>
            <a:r>
              <a:rPr lang="pt-BR" altLang="pt-PT" sz="1600" dirty="0">
                <a:latin typeface="Century Gothic" panose="020B0502020202020204" pitchFamily="34" charset="0"/>
                <a:ea typeface="Tahoma" panose="020B0604030504040204" pitchFamily="34" charset="0"/>
                <a:cs typeface="DIN Condensed Bold"/>
              </a:rPr>
              <a:t>Serviços especializados de concepção, alojamento e implantação / manutenção de uma base de dados integrada personalizada e SIG com acesso on-line para recolha de dados de habitats marinhos e espécies e utilização dq RN2000 por transporte marítimo / recreio (custo estimado para 2019: </a:t>
            </a:r>
            <a:r>
              <a:rPr lang="pt-BR" altLang="pt-PT" sz="1600" b="1" dirty="0">
                <a:latin typeface="Century Gothic" panose="020B0502020202020204" pitchFamily="34" charset="0"/>
                <a:ea typeface="Tahoma" panose="020B0604030504040204" pitchFamily="34" charset="0"/>
                <a:cs typeface="DIN Condensed Bold"/>
              </a:rPr>
              <a:t>30 000 €</a:t>
            </a:r>
            <a:r>
              <a:rPr lang="pt-BR" altLang="pt-PT" sz="1600" dirty="0">
                <a:latin typeface="Century Gothic" panose="020B0502020202020204" pitchFamily="34" charset="0"/>
                <a:ea typeface="Tahoma" panose="020B0604030504040204" pitchFamily="34" charset="0"/>
                <a:cs typeface="DIN Condensed Bold"/>
              </a:rPr>
              <a:t>)</a:t>
            </a:r>
          </a:p>
          <a:p>
            <a:pPr marL="742950" lvl="1" indent="-285750" algn="just">
              <a:buFont typeface="Arial" panose="020B0604020202020204" pitchFamily="34" charset="0"/>
              <a:buChar char="•"/>
            </a:pPr>
            <a:endParaRPr lang="pt-BR" altLang="pt-PT" sz="1600" dirty="0">
              <a:latin typeface="Century Gothic" panose="020B0502020202020204" pitchFamily="34" charset="0"/>
              <a:ea typeface="Tahoma" panose="020B0604030504040204" pitchFamily="34" charset="0"/>
              <a:cs typeface="DIN Condensed Bold"/>
            </a:endParaRPr>
          </a:p>
          <a:p>
            <a:pPr marL="742950" lvl="1" indent="-285750" algn="just">
              <a:buFont typeface="Arial" panose="020B0604020202020204" pitchFamily="34" charset="0"/>
              <a:buChar char="•"/>
            </a:pPr>
            <a:r>
              <a:rPr lang="pt-BR" altLang="pt-PT" sz="1600" dirty="0">
                <a:latin typeface="Century Gothic" panose="020B0502020202020204" pitchFamily="34" charset="0"/>
                <a:ea typeface="Tahoma" panose="020B0604030504040204" pitchFamily="34" charset="0"/>
                <a:cs typeface="DIN Condensed Bold"/>
              </a:rPr>
              <a:t> Aquisição da workstation (custo estimado: </a:t>
            </a:r>
            <a:r>
              <a:rPr lang="pt-BR" altLang="pt-PT" sz="1600" b="1" dirty="0">
                <a:latin typeface="Century Gothic" panose="020B0502020202020204" pitchFamily="34" charset="0"/>
                <a:ea typeface="Tahoma" panose="020B0604030504040204" pitchFamily="34" charset="0"/>
                <a:cs typeface="DIN Condensed Bold"/>
              </a:rPr>
              <a:t>3 000€</a:t>
            </a:r>
            <a:r>
              <a:rPr lang="pt-BR" altLang="pt-PT" sz="1600" dirty="0">
                <a:latin typeface="Century Gothic" panose="020B0502020202020204" pitchFamily="34" charset="0"/>
                <a:ea typeface="Tahoma" panose="020B0604030504040204" pitchFamily="34" charset="0"/>
                <a:cs typeface="DIN Condensed Bold"/>
              </a:rPr>
              <a:t>)</a:t>
            </a:r>
          </a:p>
          <a:p>
            <a:pPr marL="742950" lvl="1" indent="-285750" algn="just">
              <a:buFont typeface="Arial" panose="020B0604020202020204" pitchFamily="34" charset="0"/>
              <a:buChar char="•"/>
            </a:pPr>
            <a:endParaRPr lang="pt-BR" altLang="pt-PT" sz="1600" dirty="0">
              <a:latin typeface="Century Gothic" panose="020B0502020202020204" pitchFamily="34" charset="0"/>
              <a:ea typeface="Tahoma" panose="020B0604030504040204" pitchFamily="34" charset="0"/>
              <a:cs typeface="DIN Condensed Bold"/>
            </a:endParaRPr>
          </a:p>
          <a:p>
            <a:pPr marL="742950" lvl="1" indent="-285750" algn="just">
              <a:buFont typeface="Arial" panose="020B0604020202020204" pitchFamily="34" charset="0"/>
              <a:buChar char="•"/>
            </a:pPr>
            <a:r>
              <a:rPr lang="pt-BR" altLang="pt-PT" sz="1600" dirty="0">
                <a:latin typeface="Century Gothic" panose="020B0502020202020204" pitchFamily="34" charset="0"/>
                <a:ea typeface="Tahoma" panose="020B0604030504040204" pitchFamily="34" charset="0"/>
                <a:cs typeface="DIN Condensed Bold"/>
              </a:rPr>
              <a:t>Concurso público internacional para várias ações de conservação de DRAM (custo estimado para 2019: </a:t>
            </a:r>
            <a:r>
              <a:rPr lang="pt-BR" altLang="pt-PT" sz="1600" b="1" dirty="0">
                <a:latin typeface="Century Gothic" panose="020B0502020202020204" pitchFamily="34" charset="0"/>
                <a:ea typeface="Tahoma" panose="020B0604030504040204" pitchFamily="34" charset="0"/>
                <a:cs typeface="DIN Condensed Bold"/>
              </a:rPr>
              <a:t>200 000€</a:t>
            </a:r>
            <a:r>
              <a:rPr lang="pt-BR" altLang="pt-PT" sz="1600" dirty="0">
                <a:latin typeface="Century Gothic" panose="020B0502020202020204" pitchFamily="34" charset="0"/>
                <a:ea typeface="Tahoma" panose="020B0604030504040204" pitchFamily="34" charset="0"/>
                <a:cs typeface="DIN Condensed Bold"/>
              </a:rPr>
              <a:t>)</a:t>
            </a:r>
          </a:p>
          <a:p>
            <a:pPr marL="742950" lvl="1" indent="-285750" algn="just">
              <a:buFont typeface="Arial" panose="020B0604020202020204" pitchFamily="34" charset="0"/>
              <a:buChar char="•"/>
            </a:pPr>
            <a:endParaRPr lang="pt-BR" altLang="pt-PT" sz="1600" dirty="0">
              <a:latin typeface="Century Gothic" panose="020B0502020202020204" pitchFamily="34" charset="0"/>
              <a:ea typeface="Tahoma" panose="020B0604030504040204" pitchFamily="34" charset="0"/>
              <a:cs typeface="DIN Condensed Bold"/>
            </a:endParaRPr>
          </a:p>
          <a:p>
            <a:pPr marL="742950" lvl="1" indent="-285750" algn="just">
              <a:buFont typeface="Arial" panose="020B0604020202020204" pitchFamily="34" charset="0"/>
              <a:buChar char="•"/>
            </a:pPr>
            <a:r>
              <a:rPr lang="pt-BR" altLang="pt-PT" sz="1600" dirty="0">
                <a:latin typeface="Century Gothic" panose="020B0502020202020204" pitchFamily="34" charset="0"/>
                <a:ea typeface="Tahoma" panose="020B0604030504040204" pitchFamily="34" charset="0"/>
                <a:cs typeface="DIN Condensed Bold"/>
              </a:rPr>
              <a:t>Aquisição de 1  embarcação (custo estimado: </a:t>
            </a:r>
            <a:r>
              <a:rPr lang="pt-BR" altLang="pt-PT" sz="1600" b="1" dirty="0">
                <a:latin typeface="Century Gothic" panose="020B0502020202020204" pitchFamily="34" charset="0"/>
                <a:ea typeface="Tahoma" panose="020B0604030504040204" pitchFamily="34" charset="0"/>
                <a:cs typeface="DIN Condensed Bold"/>
              </a:rPr>
              <a:t>94 000€</a:t>
            </a:r>
            <a:r>
              <a:rPr lang="pt-BR" altLang="pt-PT" sz="1600" dirty="0">
                <a:latin typeface="Century Gothic" panose="020B0502020202020204" pitchFamily="34" charset="0"/>
                <a:ea typeface="Tahoma" panose="020B0604030504040204" pitchFamily="34" charset="0"/>
                <a:cs typeface="DIN Condensed Bold"/>
              </a:rPr>
              <a:t>)</a:t>
            </a:r>
          </a:p>
          <a:p>
            <a:pPr algn="just"/>
            <a:r>
              <a:rPr lang="pt-PT" altLang="pt-PT" sz="1600" dirty="0" smtClean="0">
                <a:latin typeface="Century Gothic" panose="020B0502020202020204" pitchFamily="34" charset="0"/>
                <a:ea typeface="Tahoma" panose="020B0604030504040204" pitchFamily="34" charset="0"/>
                <a:cs typeface="DIN Condensed Bold"/>
              </a:rPr>
              <a:t> </a:t>
            </a:r>
            <a:endParaRPr lang="pt-PT" altLang="pt-PT" sz="1600" dirty="0">
              <a:latin typeface="Century Gothic" panose="020B0502020202020204" pitchFamily="34" charset="0"/>
              <a:ea typeface="Tahoma" panose="020B0604030504040204" pitchFamily="34" charset="0"/>
              <a:cs typeface="DIN Condensed Bold"/>
            </a:endParaRPr>
          </a:p>
        </p:txBody>
      </p:sp>
    </p:spTree>
    <p:extLst>
      <p:ext uri="{BB962C8B-B14F-4D97-AF65-F5344CB8AC3E}">
        <p14:creationId xmlns:p14="http://schemas.microsoft.com/office/powerpoint/2010/main" val="136183833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ângulo 18"/>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1"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pic>
        <p:nvPicPr>
          <p:cNvPr id="32" name="Picture 4" descr="http://www.azores.gov.pt/NR/rdonlyres/88A32A89-2561-4C22-A82F-530640C510A2/755875/Logo_P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6625"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http://www.azores.gov.pt/NR/rdonlyres/A1197A03-23BB-40F6-AA68-6C3FEC711B55/335484/LogotipoGovernodosAores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64789"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m 1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4204"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 name="Imagem 16"/>
          <p:cNvPicPr>
            <a:picLocks noChangeAspect="1"/>
          </p:cNvPicPr>
          <p:nvPr/>
        </p:nvPicPr>
        <p:blipFill>
          <a:blip r:embed="rId8" cstate="print">
            <a:extLst>
              <a:ext uri="{28A0092B-C50C-407E-A947-70E740481C1C}">
                <a14:useLocalDpi xmlns:a14="http://schemas.microsoft.com/office/drawing/2010/main" val="0"/>
              </a:ext>
            </a:extLst>
          </a:blip>
          <a:srcRect l="20705" t="3252" r="21651" b="10634"/>
          <a:stretch>
            <a:fillRect/>
          </a:stretch>
        </p:blipFill>
        <p:spPr bwMode="auto">
          <a:xfrm>
            <a:off x="7942175"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magem 1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63726" y="6251693"/>
            <a:ext cx="560193" cy="56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2"/>
          <p:cNvSpPr>
            <a:spLocks noChangeArrowheads="1"/>
          </p:cNvSpPr>
          <p:nvPr/>
        </p:nvSpPr>
        <p:spPr bwMode="auto">
          <a:xfrm>
            <a:off x="107504" y="836712"/>
            <a:ext cx="90632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2000" b="1" dirty="0" smtClean="0">
                <a:latin typeface="Century Gothic" panose="020B0502020202020204" pitchFamily="34" charset="0"/>
                <a:cs typeface="Calibri" panose="020F0502020204030204" pitchFamily="34" charset="0"/>
              </a:rPr>
              <a:t>F3 – </a:t>
            </a:r>
            <a:r>
              <a:rPr lang="en-US" altLang="en-US" sz="2000" b="1" dirty="0" err="1" smtClean="0">
                <a:latin typeface="Century Gothic" panose="020B0502020202020204" pitchFamily="34" charset="0"/>
                <a:cs typeface="Calibri" panose="020F0502020204030204" pitchFamily="34" charset="0"/>
              </a:rPr>
              <a:t>Grupo</a:t>
            </a:r>
            <a:r>
              <a:rPr lang="en-US" altLang="en-US" sz="2000" b="1" dirty="0" smtClean="0">
                <a:latin typeface="Century Gothic" panose="020B0502020202020204" pitchFamily="34" charset="0"/>
                <a:cs typeface="Calibri" panose="020F0502020204030204" pitchFamily="34" charset="0"/>
              </a:rPr>
              <a:t> de </a:t>
            </a:r>
            <a:r>
              <a:rPr lang="en-US" altLang="en-US" sz="2000" b="1" dirty="0" err="1" smtClean="0">
                <a:latin typeface="Century Gothic" panose="020B0502020202020204" pitchFamily="34" charset="0"/>
                <a:cs typeface="Calibri" panose="020F0502020204030204" pitchFamily="34" charset="0"/>
              </a:rPr>
              <a:t>trabalho</a:t>
            </a:r>
            <a:r>
              <a:rPr lang="en-US" altLang="en-US" sz="2000" b="1" dirty="0" smtClean="0">
                <a:latin typeface="Century Gothic" panose="020B0502020202020204" pitchFamily="34" charset="0"/>
                <a:cs typeface="Calibri" panose="020F0502020204030204" pitchFamily="34" charset="0"/>
              </a:rPr>
              <a:t> para coordenação dos </a:t>
            </a:r>
            <a:r>
              <a:rPr lang="en-US" altLang="en-US" sz="2000" b="1" dirty="0" err="1" smtClean="0">
                <a:latin typeface="Century Gothic" panose="020B0502020202020204" pitchFamily="34" charset="0"/>
                <a:cs typeface="Calibri" panose="020F0502020204030204" pitchFamily="34" charset="0"/>
              </a:rPr>
              <a:t>fundos</a:t>
            </a:r>
            <a:r>
              <a:rPr lang="en-US" altLang="en-US" sz="2000" b="1" dirty="0" smtClean="0">
                <a:latin typeface="Century Gothic" panose="020B0502020202020204" pitchFamily="34" charset="0"/>
                <a:cs typeface="Calibri" panose="020F0502020204030204" pitchFamily="34" charset="0"/>
              </a:rPr>
              <a:t> </a:t>
            </a:r>
            <a:r>
              <a:rPr lang="en-US" altLang="en-US" sz="2000" b="1" dirty="0" err="1" smtClean="0">
                <a:latin typeface="Century Gothic" panose="020B0502020202020204" pitchFamily="34" charset="0"/>
                <a:cs typeface="Calibri" panose="020F0502020204030204" pitchFamily="34" charset="0"/>
              </a:rPr>
              <a:t>complementares</a:t>
            </a:r>
            <a:endParaRPr lang="fr-BE" altLang="en-US" sz="1600" b="1" dirty="0">
              <a:latin typeface="Century Gothic" panose="020B0502020202020204" pitchFamily="34" charset="0"/>
              <a:cs typeface="Calibri" panose="020F0502020204030204" pitchFamily="34" charset="0"/>
            </a:endParaRPr>
          </a:p>
        </p:txBody>
      </p:sp>
      <p:pic>
        <p:nvPicPr>
          <p:cNvPr id="27" name="Imagem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20" name="CaixaDeTexto 19"/>
          <p:cNvSpPr txBox="1"/>
          <p:nvPr/>
        </p:nvSpPr>
        <p:spPr>
          <a:xfrm>
            <a:off x="246622" y="1524854"/>
            <a:ext cx="8784975" cy="2308324"/>
          </a:xfrm>
          <a:prstGeom prst="rect">
            <a:avLst/>
          </a:prstGeom>
          <a:noFill/>
        </p:spPr>
        <p:txBody>
          <a:bodyPr wrap="square" rtlCol="0">
            <a:spAutoFit/>
          </a:bodyPr>
          <a:lstStyle/>
          <a:p>
            <a:pPr marL="285750" indent="-285750" algn="just">
              <a:buFont typeface="Arial" panose="020B0604020202020204" pitchFamily="34" charset="0"/>
              <a:buChar char="•"/>
            </a:pPr>
            <a:r>
              <a:rPr lang="en-US" altLang="pt-PT" sz="1600" dirty="0" err="1" smtClean="0">
                <a:latin typeface="Century Gothic" panose="020B0502020202020204" pitchFamily="34" charset="0"/>
                <a:ea typeface="Tahoma" panose="020B0604030504040204" pitchFamily="34" charset="0"/>
                <a:cs typeface="DIN Condensed Bold"/>
              </a:rPr>
              <a:t>Grupo</a:t>
            </a:r>
            <a:r>
              <a:rPr lang="en-US" altLang="pt-PT" sz="1600" dirty="0" smtClean="0">
                <a:latin typeface="Century Gothic" panose="020B0502020202020204" pitchFamily="34" charset="0"/>
                <a:ea typeface="Tahoma" panose="020B0604030504040204" pitchFamily="34" charset="0"/>
                <a:cs typeface="DIN Condensed Bold"/>
              </a:rPr>
              <a:t> de </a:t>
            </a:r>
            <a:r>
              <a:rPr lang="en-US" altLang="pt-PT" sz="1600" dirty="0" err="1" smtClean="0">
                <a:latin typeface="Century Gothic" panose="020B0502020202020204" pitchFamily="34" charset="0"/>
                <a:ea typeface="Tahoma" panose="020B0604030504040204" pitchFamily="34" charset="0"/>
                <a:cs typeface="DIN Condensed Bold"/>
              </a:rPr>
              <a:t>trabalho</a:t>
            </a:r>
            <a:r>
              <a:rPr lang="en-US" altLang="pt-PT" sz="1600" dirty="0" smtClean="0">
                <a:latin typeface="Century Gothic" panose="020B0502020202020204" pitchFamily="34" charset="0"/>
                <a:ea typeface="Tahoma" panose="020B0604030504040204" pitchFamily="34" charset="0"/>
                <a:cs typeface="DIN Condensed Bold"/>
              </a:rPr>
              <a:t> </a:t>
            </a:r>
            <a:r>
              <a:rPr lang="en-US" altLang="pt-PT" sz="1600" dirty="0" err="1" smtClean="0">
                <a:latin typeface="Century Gothic" panose="020B0502020202020204" pitchFamily="34" charset="0"/>
                <a:ea typeface="Tahoma" panose="020B0604030504040204" pitchFamily="34" charset="0"/>
                <a:cs typeface="DIN Condensed Bold"/>
              </a:rPr>
              <a:t>estabelecido</a:t>
            </a:r>
            <a:r>
              <a:rPr lang="en-US" altLang="pt-PT" sz="1600" dirty="0" smtClean="0">
                <a:latin typeface="Century Gothic" panose="020B0502020202020204" pitchFamily="34" charset="0"/>
                <a:ea typeface="Tahoma" panose="020B0604030504040204" pitchFamily="34" charset="0"/>
                <a:cs typeface="DIN Condensed Bold"/>
              </a:rPr>
              <a:t> (gestor de </a:t>
            </a:r>
            <a:r>
              <a:rPr lang="en-US" altLang="pt-PT" sz="1600" dirty="0" err="1" smtClean="0">
                <a:latin typeface="Century Gothic" panose="020B0502020202020204" pitchFamily="34" charset="0"/>
                <a:ea typeface="Tahoma" panose="020B0604030504040204" pitchFamily="34" charset="0"/>
                <a:cs typeface="DIN Condensed Bold"/>
              </a:rPr>
              <a:t>cada</a:t>
            </a:r>
            <a:r>
              <a:rPr lang="en-US" altLang="pt-PT" sz="1600" dirty="0" smtClean="0">
                <a:latin typeface="Century Gothic" panose="020B0502020202020204" pitchFamily="34" charset="0"/>
                <a:ea typeface="Tahoma" panose="020B0604030504040204" pitchFamily="34" charset="0"/>
                <a:cs typeface="DIN Condensed Bold"/>
              </a:rPr>
              <a:t> um dos </a:t>
            </a:r>
            <a:r>
              <a:rPr lang="en-US" altLang="pt-PT" sz="1600" dirty="0" err="1" smtClean="0">
                <a:latin typeface="Century Gothic" panose="020B0502020202020204" pitchFamily="34" charset="0"/>
                <a:ea typeface="Tahoma" panose="020B0604030504040204" pitchFamily="34" charset="0"/>
                <a:cs typeface="DIN Condensed Bold"/>
              </a:rPr>
              <a:t>beneficiários</a:t>
            </a:r>
            <a:r>
              <a:rPr lang="en-US" altLang="pt-PT" sz="1600" dirty="0" smtClean="0">
                <a:latin typeface="Century Gothic" panose="020B0502020202020204" pitchFamily="34" charset="0"/>
                <a:ea typeface="Tahoma" panose="020B0604030504040204" pitchFamily="34" charset="0"/>
                <a:cs typeface="DIN Condensed Bold"/>
              </a:rPr>
              <a:t> do Projeto) (</a:t>
            </a:r>
            <a:r>
              <a:rPr lang="en-US" altLang="pt-PT" sz="1600" b="1" dirty="0" smtClean="0">
                <a:solidFill>
                  <a:srgbClr val="000000"/>
                </a:solidFill>
                <a:latin typeface="Century Gothic" panose="020B0502020202020204" pitchFamily="34" charset="0"/>
                <a:ea typeface="Tahoma" panose="020B0604030504040204" pitchFamily="34" charset="0"/>
                <a:cs typeface="DIN Condensed Bold"/>
              </a:rPr>
              <a:t>08/04/2019</a:t>
            </a:r>
            <a:r>
              <a:rPr lang="en-US" altLang="pt-PT" sz="1600" dirty="0" smtClean="0">
                <a:latin typeface="Century Gothic" panose="020B0502020202020204" pitchFamily="34" charset="0"/>
                <a:ea typeface="Tahoma" panose="020B0604030504040204" pitchFamily="34" charset="0"/>
                <a:cs typeface="DIN Condensed Bold"/>
              </a:rPr>
              <a:t>)</a:t>
            </a:r>
          </a:p>
          <a:p>
            <a:pPr marL="742950" lvl="1" indent="-285750" algn="just">
              <a:buFont typeface="Arial" panose="020B0604020202020204" pitchFamily="34" charset="0"/>
              <a:buChar char="•"/>
            </a:pPr>
            <a:r>
              <a:rPr lang="pt-PT" altLang="pt-PT" sz="1600" dirty="0" smtClean="0">
                <a:latin typeface="Century Gothic" panose="020B0502020202020204" pitchFamily="34" charset="0"/>
                <a:ea typeface="Tahoma" panose="020B0604030504040204" pitchFamily="34" charset="0"/>
                <a:cs typeface="DIN Condensed Bold"/>
              </a:rPr>
              <a:t>Para além disso, o gabinete de apoio à mobilização de fundos complementares está assegurado por uma equipa já estabelecido na DRA para Coordenação de Projetos.</a:t>
            </a:r>
            <a:endParaRPr lang="pt-PT" altLang="pt-PT" sz="1600" b="1" u="sng" dirty="0" smtClean="0">
              <a:latin typeface="Century Gothic" panose="020B0502020202020204" pitchFamily="34" charset="0"/>
              <a:ea typeface="Tahoma" panose="020B0604030504040204" pitchFamily="34" charset="0"/>
              <a:cs typeface="DIN Condensed Bold"/>
            </a:endParaRPr>
          </a:p>
          <a:p>
            <a:pPr lvl="0" algn="just">
              <a:buSzPts val="1600"/>
            </a:pPr>
            <a:endParaRPr lang="pt-PT" altLang="pt-PT" sz="1600" u="sng" dirty="0">
              <a:latin typeface="Century Gothic" panose="020B0502020202020204" pitchFamily="34" charset="0"/>
              <a:ea typeface="Tahoma" panose="020B0604030504040204" pitchFamily="34" charset="0"/>
              <a:cs typeface="DIN Condensed Bold"/>
            </a:endParaRPr>
          </a:p>
          <a:p>
            <a:pPr marL="285750" lvl="0" indent="-285750" algn="just">
              <a:buFont typeface="Arial"/>
              <a:buChar char="•"/>
              <a:defRPr/>
            </a:pPr>
            <a:r>
              <a:rPr lang="en-US" sz="1600" dirty="0" smtClean="0">
                <a:latin typeface="Century Gothic" panose="020B0502020202020204" pitchFamily="34" charset="0"/>
                <a:ea typeface="Tahoma" panose="020B0604030504040204" pitchFamily="34" charset="0"/>
                <a:cs typeface="DIN Condensed Bold"/>
              </a:rPr>
              <a:t>O Website do Projeto </a:t>
            </a:r>
            <a:r>
              <a:rPr lang="pt-BR" sz="1600" dirty="0">
                <a:latin typeface="Century Gothic" panose="020B0502020202020204" pitchFamily="34" charset="0"/>
                <a:ea typeface="Tahoma" panose="020B0604030504040204" pitchFamily="34" charset="0"/>
                <a:cs typeface="DIN Condensed Bold"/>
              </a:rPr>
              <a:t>terá um </a:t>
            </a:r>
            <a:r>
              <a:rPr lang="pt-BR" sz="1600" b="1" dirty="0">
                <a:effectLst>
                  <a:outerShdw blurRad="38100" dist="38100" dir="2700000" algn="tl">
                    <a:srgbClr val="000000">
                      <a:alpha val="43137"/>
                    </a:srgbClr>
                  </a:outerShdw>
                </a:effectLst>
                <a:latin typeface="Century Gothic" panose="020B0502020202020204" pitchFamily="34" charset="0"/>
                <a:ea typeface="Tahoma" panose="020B0604030504040204" pitchFamily="34" charset="0"/>
                <a:cs typeface="DIN Condensed Bold"/>
              </a:rPr>
              <a:t>balcão específico </a:t>
            </a:r>
            <a:r>
              <a:rPr lang="pt-BR" sz="1600" dirty="0">
                <a:latin typeface="Century Gothic" panose="020B0502020202020204" pitchFamily="34" charset="0"/>
                <a:ea typeface="Tahoma" panose="020B0604030504040204" pitchFamily="34" charset="0"/>
                <a:cs typeface="DIN Condensed Bold"/>
              </a:rPr>
              <a:t>para apoiar os projetos </a:t>
            </a:r>
            <a:r>
              <a:rPr lang="pt-BR" sz="1600" dirty="0" smtClean="0">
                <a:latin typeface="Century Gothic" panose="020B0502020202020204" pitchFamily="34" charset="0"/>
                <a:ea typeface="Tahoma" panose="020B0604030504040204" pitchFamily="34" charset="0"/>
                <a:cs typeface="DIN Condensed Bold"/>
              </a:rPr>
              <a:t>complementares e informação sobre financiamentos disponíveis – Não previsto inicialmente e resultante </a:t>
            </a:r>
            <a:r>
              <a:rPr lang="pt-BR" sz="1600" dirty="0">
                <a:latin typeface="Century Gothic" panose="020B0502020202020204" pitchFamily="34" charset="0"/>
                <a:ea typeface="Tahoma" panose="020B0604030504040204" pitchFamily="34" charset="0"/>
                <a:cs typeface="DIN Condensed Bold"/>
              </a:rPr>
              <a:t>da </a:t>
            </a:r>
            <a:r>
              <a:rPr lang="pt-BR" sz="1600" dirty="0" smtClean="0">
                <a:latin typeface="Century Gothic" panose="020B0502020202020204" pitchFamily="34" charset="0"/>
                <a:ea typeface="Tahoma" panose="020B0604030504040204" pitchFamily="34" charset="0"/>
                <a:cs typeface="DIN Condensed Bold"/>
              </a:rPr>
              <a:t>2ª reunião de gestão do projeto.</a:t>
            </a:r>
            <a:endParaRPr lang="pt-PT" sz="1600" dirty="0">
              <a:solidFill>
                <a:srgbClr val="246D6B"/>
              </a:solidFill>
              <a:latin typeface="DIN Condensed Bold"/>
            </a:endParaRPr>
          </a:p>
        </p:txBody>
      </p:sp>
      <p:pic>
        <p:nvPicPr>
          <p:cNvPr id="3" name="Imagem 2"/>
          <p:cNvPicPr>
            <a:picLocks noChangeAspect="1"/>
          </p:cNvPicPr>
          <p:nvPr/>
        </p:nvPicPr>
        <p:blipFill rotWithShape="1">
          <a:blip r:embed="rId11" cstate="print">
            <a:extLst>
              <a:ext uri="{28A0092B-C50C-407E-A947-70E740481C1C}">
                <a14:useLocalDpi xmlns:a14="http://schemas.microsoft.com/office/drawing/2010/main" val="0"/>
              </a:ext>
            </a:extLst>
          </a:blip>
          <a:srcRect t="11871" r="1176" b="7471"/>
          <a:stretch/>
        </p:blipFill>
        <p:spPr>
          <a:xfrm>
            <a:off x="182486" y="4121209"/>
            <a:ext cx="4605538" cy="2018477"/>
          </a:xfrm>
          <a:prstGeom prst="rect">
            <a:avLst/>
          </a:prstGeom>
        </p:spPr>
      </p:pic>
      <p:pic>
        <p:nvPicPr>
          <p:cNvPr id="4" name="Imagem 3"/>
          <p:cNvPicPr>
            <a:picLocks noChangeAspect="1"/>
          </p:cNvPicPr>
          <p:nvPr/>
        </p:nvPicPr>
        <p:blipFill rotWithShape="1">
          <a:blip r:embed="rId12" cstate="print">
            <a:extLst>
              <a:ext uri="{28A0092B-C50C-407E-A947-70E740481C1C}">
                <a14:useLocalDpi xmlns:a14="http://schemas.microsoft.com/office/drawing/2010/main" val="0"/>
              </a:ext>
            </a:extLst>
          </a:blip>
          <a:srcRect t="4538" r="1963"/>
          <a:stretch/>
        </p:blipFill>
        <p:spPr>
          <a:xfrm>
            <a:off x="5076056" y="4102227"/>
            <a:ext cx="3883533" cy="2030606"/>
          </a:xfrm>
          <a:prstGeom prst="rect">
            <a:avLst/>
          </a:prstGeom>
        </p:spPr>
      </p:pic>
    </p:spTree>
    <p:extLst>
      <p:ext uri="{BB962C8B-B14F-4D97-AF65-F5344CB8AC3E}">
        <p14:creationId xmlns:p14="http://schemas.microsoft.com/office/powerpoint/2010/main" val="277937196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m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5077" y="3344626"/>
            <a:ext cx="3792641" cy="2844481"/>
          </a:xfrm>
          <a:prstGeom prst="rect">
            <a:avLst/>
          </a:prstGeom>
        </p:spPr>
      </p:pic>
      <p:sp>
        <p:nvSpPr>
          <p:cNvPr id="21" name="Retângulo 20"/>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2" name="Picture 10" descr="http://fnyh.org/wp-content/uploads/2015/01/LIF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8" descr="http://www.europarc.org/communication-skills/images/2.1%20N20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pic>
        <p:nvPicPr>
          <p:cNvPr id="32" name="Picture 4" descr="http://www.azores.gov.pt/NR/rdonlyres/88A32A89-2561-4C22-A82F-530640C510A2/755875/Logo_P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06625"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http://www.azores.gov.pt/NR/rdonlyres/A1197A03-23BB-40F6-AA68-6C3FEC711B55/335484/LogotipoGovernodosAores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64789"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m 1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04204"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 name="Imagem 16"/>
          <p:cNvPicPr>
            <a:picLocks noChangeAspect="1"/>
          </p:cNvPicPr>
          <p:nvPr/>
        </p:nvPicPr>
        <p:blipFill>
          <a:blip r:embed="rId9" cstate="print">
            <a:extLst>
              <a:ext uri="{28A0092B-C50C-407E-A947-70E740481C1C}">
                <a14:useLocalDpi xmlns:a14="http://schemas.microsoft.com/office/drawing/2010/main" val="0"/>
              </a:ext>
            </a:extLst>
          </a:blip>
          <a:srcRect l="20705" t="3252" r="21651" b="10634"/>
          <a:stretch>
            <a:fillRect/>
          </a:stretch>
        </p:blipFill>
        <p:spPr bwMode="auto">
          <a:xfrm>
            <a:off x="7942175"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magem 17"/>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63726" y="6251693"/>
            <a:ext cx="560193" cy="56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2"/>
          <p:cNvSpPr>
            <a:spLocks noChangeArrowheads="1"/>
          </p:cNvSpPr>
          <p:nvPr/>
        </p:nvSpPr>
        <p:spPr bwMode="auto">
          <a:xfrm>
            <a:off x="374438" y="836712"/>
            <a:ext cx="85536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2000" b="1" dirty="0">
                <a:latin typeface="Century Gothic" panose="020B0502020202020204" pitchFamily="34" charset="0"/>
                <a:cs typeface="Calibri" panose="020F0502020204030204" pitchFamily="34" charset="0"/>
              </a:rPr>
              <a:t>F4 – </a:t>
            </a:r>
            <a:r>
              <a:rPr lang="fr-BE" altLang="en-US" sz="2000" b="1" dirty="0" err="1" smtClean="0">
                <a:latin typeface="Century Gothic" panose="020B0502020202020204" pitchFamily="34" charset="0"/>
                <a:cs typeface="Calibri" panose="020F0502020204030204" pitchFamily="34" charset="0"/>
              </a:rPr>
              <a:t>Conselho</a:t>
            </a:r>
            <a:r>
              <a:rPr lang="fr-BE" altLang="en-US" sz="2000" b="1" dirty="0" smtClean="0">
                <a:latin typeface="Century Gothic" panose="020B0502020202020204" pitchFamily="34" charset="0"/>
                <a:cs typeface="Calibri" panose="020F0502020204030204" pitchFamily="34" charset="0"/>
              </a:rPr>
              <a:t> </a:t>
            </a:r>
            <a:r>
              <a:rPr lang="fr-BE" altLang="en-US" sz="2000" b="1" dirty="0" err="1" smtClean="0">
                <a:latin typeface="Century Gothic" panose="020B0502020202020204" pitchFamily="34" charset="0"/>
                <a:cs typeface="Calibri" panose="020F0502020204030204" pitchFamily="34" charset="0"/>
              </a:rPr>
              <a:t>Consultivo</a:t>
            </a:r>
            <a:r>
              <a:rPr lang="fr-BE" altLang="en-US" sz="2000" b="1" dirty="0" smtClean="0">
                <a:latin typeface="Century Gothic" panose="020B0502020202020204" pitchFamily="34" charset="0"/>
                <a:cs typeface="Calibri" panose="020F0502020204030204" pitchFamily="34" charset="0"/>
              </a:rPr>
              <a:t> e </a:t>
            </a:r>
            <a:r>
              <a:rPr lang="fr-BE" altLang="en-US" sz="2000" b="1" dirty="0" err="1" smtClean="0">
                <a:latin typeface="Century Gothic" panose="020B0502020202020204" pitchFamily="34" charset="0"/>
                <a:cs typeface="Calibri" panose="020F0502020204030204" pitchFamily="34" charset="0"/>
              </a:rPr>
              <a:t>Conselho</a:t>
            </a:r>
            <a:r>
              <a:rPr lang="fr-BE" altLang="en-US" sz="2000" b="1" dirty="0" smtClean="0">
                <a:latin typeface="Century Gothic" panose="020B0502020202020204" pitchFamily="34" charset="0"/>
                <a:cs typeface="Calibri" panose="020F0502020204030204" pitchFamily="34" charset="0"/>
              </a:rPr>
              <a:t> de </a:t>
            </a:r>
            <a:r>
              <a:rPr lang="fr-BE" altLang="en-US" sz="2000" b="1" dirty="0" err="1" smtClean="0">
                <a:latin typeface="Century Gothic" panose="020B0502020202020204" pitchFamily="34" charset="0"/>
                <a:cs typeface="Calibri" panose="020F0502020204030204" pitchFamily="34" charset="0"/>
              </a:rPr>
              <a:t>Stakeholders</a:t>
            </a:r>
            <a:r>
              <a:rPr lang="fr-BE" altLang="en-US" sz="2000" b="1" dirty="0" smtClean="0">
                <a:latin typeface="Century Gothic" panose="020B0502020202020204" pitchFamily="34" charset="0"/>
                <a:cs typeface="Calibri" panose="020F0502020204030204" pitchFamily="34" charset="0"/>
              </a:rPr>
              <a:t> </a:t>
            </a:r>
            <a:endParaRPr lang="fr-BE" altLang="en-US" sz="1600" b="1" dirty="0">
              <a:latin typeface="Century Gothic" panose="020B0502020202020204" pitchFamily="34" charset="0"/>
              <a:cs typeface="Calibri" panose="020F0502020204030204" pitchFamily="34" charset="0"/>
            </a:endParaRPr>
          </a:p>
        </p:txBody>
      </p:sp>
      <p:pic>
        <p:nvPicPr>
          <p:cNvPr id="27" name="Imagem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20" name="CaixaDeTexto 19"/>
          <p:cNvSpPr txBox="1"/>
          <p:nvPr/>
        </p:nvSpPr>
        <p:spPr>
          <a:xfrm>
            <a:off x="143125" y="1268760"/>
            <a:ext cx="4500883" cy="4770537"/>
          </a:xfrm>
          <a:prstGeom prst="rect">
            <a:avLst/>
          </a:prstGeom>
          <a:noFill/>
        </p:spPr>
        <p:txBody>
          <a:bodyPr wrap="square" rtlCol="0">
            <a:spAutoFit/>
          </a:bodyPr>
          <a:lstStyle/>
          <a:p>
            <a:pPr marL="285750" indent="-285750" algn="just">
              <a:buFont typeface="Arial" panose="020B0604020202020204" pitchFamily="34" charset="0"/>
              <a:buChar char="•"/>
            </a:pPr>
            <a:r>
              <a:rPr lang="en-US" altLang="pt-PT" sz="1600" dirty="0" err="1" smtClean="0">
                <a:latin typeface="Century Gothic" panose="020B0502020202020204" pitchFamily="34" charset="0"/>
                <a:ea typeface="Tahoma" panose="020B0604030504040204" pitchFamily="34" charset="0"/>
                <a:cs typeface="DIN Condensed Bold"/>
              </a:rPr>
              <a:t>Conselho</a:t>
            </a:r>
            <a:r>
              <a:rPr lang="en-US" altLang="pt-PT" sz="1600" dirty="0" smtClean="0">
                <a:latin typeface="Century Gothic" panose="020B0502020202020204" pitchFamily="34" charset="0"/>
                <a:ea typeface="Tahoma" panose="020B0604030504040204" pitchFamily="34" charset="0"/>
                <a:cs typeface="DIN Condensed Bold"/>
              </a:rPr>
              <a:t> </a:t>
            </a:r>
            <a:r>
              <a:rPr lang="en-US" altLang="pt-PT" sz="1600" dirty="0" err="1" smtClean="0">
                <a:latin typeface="Century Gothic" panose="020B0502020202020204" pitchFamily="34" charset="0"/>
                <a:ea typeface="Tahoma" panose="020B0604030504040204" pitchFamily="34" charset="0"/>
                <a:cs typeface="DIN Condensed Bold"/>
              </a:rPr>
              <a:t>consultivo</a:t>
            </a:r>
            <a:r>
              <a:rPr lang="en-US" altLang="pt-PT" sz="1600" dirty="0" smtClean="0">
                <a:latin typeface="Century Gothic" panose="020B0502020202020204" pitchFamily="34" charset="0"/>
                <a:ea typeface="Tahoma" panose="020B0604030504040204" pitchFamily="34" charset="0"/>
                <a:cs typeface="DIN Condensed Bold"/>
              </a:rPr>
              <a:t> e de stakeholders </a:t>
            </a:r>
            <a:r>
              <a:rPr lang="en-US" altLang="pt-PT" sz="1600" dirty="0" err="1" smtClean="0">
                <a:latin typeface="Century Gothic" panose="020B0502020202020204" pitchFamily="34" charset="0"/>
                <a:ea typeface="Tahoma" panose="020B0604030504040204" pitchFamily="34" charset="0"/>
                <a:cs typeface="DIN Condensed Bold"/>
              </a:rPr>
              <a:t>identificado</a:t>
            </a:r>
            <a:r>
              <a:rPr lang="en-US" altLang="pt-PT" sz="1600" dirty="0" smtClean="0">
                <a:latin typeface="Century Gothic" panose="020B0502020202020204" pitchFamily="34" charset="0"/>
                <a:ea typeface="Tahoma" panose="020B0604030504040204" pitchFamily="34" charset="0"/>
                <a:cs typeface="DIN Condensed Bold"/>
              </a:rPr>
              <a:t>;</a:t>
            </a:r>
          </a:p>
          <a:p>
            <a:pPr algn="just"/>
            <a:endParaRPr lang="en-US" altLang="pt-PT" sz="1600" dirty="0">
              <a:latin typeface="Century Gothic" panose="020B0502020202020204" pitchFamily="34" charset="0"/>
              <a:ea typeface="Tahoma" panose="020B0604030504040204" pitchFamily="34" charset="0"/>
              <a:cs typeface="DIN Condensed Bold"/>
            </a:endParaRPr>
          </a:p>
          <a:p>
            <a:pPr marL="285750" indent="-285750" algn="just">
              <a:buFont typeface="Arial" panose="020B0604020202020204" pitchFamily="34" charset="0"/>
              <a:buChar char="•"/>
            </a:pPr>
            <a:r>
              <a:rPr lang="en-US" altLang="pt-PT" sz="1600" dirty="0" err="1" smtClean="0">
                <a:latin typeface="Century Gothic" panose="020B0502020202020204" pitchFamily="34" charset="0"/>
                <a:ea typeface="Tahoma" panose="020B0604030504040204" pitchFamily="34" charset="0"/>
                <a:cs typeface="DIN Condensed Bold"/>
              </a:rPr>
              <a:t>Conselho</a:t>
            </a:r>
            <a:r>
              <a:rPr lang="en-US" altLang="pt-PT" sz="1600" dirty="0" smtClean="0">
                <a:latin typeface="Century Gothic" panose="020B0502020202020204" pitchFamily="34" charset="0"/>
                <a:ea typeface="Tahoma" panose="020B0604030504040204" pitchFamily="34" charset="0"/>
                <a:cs typeface="DIN Condensed Bold"/>
              </a:rPr>
              <a:t> </a:t>
            </a:r>
            <a:r>
              <a:rPr lang="en-US" altLang="pt-PT" sz="1600" dirty="0" err="1" smtClean="0">
                <a:latin typeface="Century Gothic" panose="020B0502020202020204" pitchFamily="34" charset="0"/>
                <a:ea typeface="Tahoma" panose="020B0604030504040204" pitchFamily="34" charset="0"/>
                <a:cs typeface="DIN Condensed Bold"/>
              </a:rPr>
              <a:t>Consultivo</a:t>
            </a:r>
            <a:r>
              <a:rPr lang="en-US" altLang="pt-PT" sz="1600" dirty="0" smtClean="0">
                <a:latin typeface="Century Gothic" panose="020B0502020202020204" pitchFamily="34" charset="0"/>
                <a:ea typeface="Tahoma" panose="020B0604030504040204" pitchFamily="34" charset="0"/>
                <a:cs typeface="DIN Condensed Bold"/>
              </a:rPr>
              <a:t> do Projeto </a:t>
            </a:r>
            <a:r>
              <a:rPr lang="en-US" altLang="pt-PT" sz="1600" dirty="0" err="1" smtClean="0">
                <a:latin typeface="Century Gothic" panose="020B0502020202020204" pitchFamily="34" charset="0"/>
                <a:ea typeface="Tahoma" panose="020B0604030504040204" pitchFamily="34" charset="0"/>
                <a:cs typeface="DIN Condensed Bold"/>
              </a:rPr>
              <a:t>constituído</a:t>
            </a:r>
            <a:r>
              <a:rPr lang="en-US" altLang="pt-PT" sz="1600" dirty="0" smtClean="0">
                <a:latin typeface="Century Gothic" panose="020B0502020202020204" pitchFamily="34" charset="0"/>
                <a:ea typeface="Tahoma" panose="020B0604030504040204" pitchFamily="34" charset="0"/>
                <a:cs typeface="DIN Condensed Bold"/>
              </a:rPr>
              <a:t> </a:t>
            </a:r>
            <a:r>
              <a:rPr lang="en-US" altLang="pt-PT" sz="1600" dirty="0" err="1" smtClean="0">
                <a:latin typeface="Century Gothic" panose="020B0502020202020204" pitchFamily="34" charset="0"/>
                <a:ea typeface="Tahoma" panose="020B0604030504040204" pitchFamily="34" charset="0"/>
                <a:cs typeface="DIN Condensed Bold"/>
              </a:rPr>
              <a:t>pelo</a:t>
            </a:r>
            <a:r>
              <a:rPr lang="en-US" altLang="pt-PT" sz="1600" dirty="0" smtClean="0">
                <a:latin typeface="Century Gothic" panose="020B0502020202020204" pitchFamily="34" charset="0"/>
                <a:ea typeface="Tahoma" panose="020B0604030504040204" pitchFamily="34" charset="0"/>
                <a:cs typeface="DIN Condensed Bold"/>
              </a:rPr>
              <a:t> </a:t>
            </a:r>
            <a:r>
              <a:rPr lang="pt-BR" altLang="pt-PT" sz="1600" dirty="0">
                <a:latin typeface="Century Gothic" panose="020B0502020202020204" pitchFamily="34" charset="0"/>
                <a:ea typeface="Tahoma" panose="020B0604030504040204" pitchFamily="34" charset="0"/>
                <a:cs typeface="DIN Condensed Bold"/>
              </a:rPr>
              <a:t>Conselho Regional do Ambiente e do Desenvolvimento Sustentável </a:t>
            </a:r>
            <a:r>
              <a:rPr lang="en-US" altLang="pt-PT" sz="1600" dirty="0" smtClean="0">
                <a:latin typeface="Century Gothic" panose="020B0502020202020204" pitchFamily="34" charset="0"/>
                <a:ea typeface="Tahoma" panose="020B0604030504040204" pitchFamily="34" charset="0"/>
                <a:cs typeface="DIN Condensed Bold"/>
              </a:rPr>
              <a:t>(</a:t>
            </a:r>
            <a:r>
              <a:rPr lang="en-US" altLang="pt-PT" sz="1600" dirty="0" smtClean="0">
                <a:latin typeface="Century Gothic" panose="020B0502020202020204" pitchFamily="34" charset="0"/>
                <a:ea typeface="Tahoma" panose="020B0604030504040204" pitchFamily="34" charset="0"/>
                <a:cs typeface="DIN Condensed Bold"/>
                <a:hlinkClick r:id="rId12" action="ppaction://hlinkfile"/>
              </a:rPr>
              <a:t>CRADS</a:t>
            </a:r>
            <a:r>
              <a:rPr lang="en-US" altLang="pt-PT" sz="1600" dirty="0" smtClean="0">
                <a:latin typeface="Century Gothic" panose="020B0502020202020204" pitchFamily="34" charset="0"/>
                <a:ea typeface="Tahoma" panose="020B0604030504040204" pitchFamily="34" charset="0"/>
                <a:cs typeface="DIN Condensed Bold"/>
              </a:rPr>
              <a:t>);</a:t>
            </a:r>
          </a:p>
          <a:p>
            <a:pPr marL="742950" lvl="1" indent="-285750" algn="just">
              <a:buFont typeface="Arial" panose="020B0604020202020204" pitchFamily="34" charset="0"/>
              <a:buChar char="•"/>
            </a:pPr>
            <a:r>
              <a:rPr lang="pt-PT" altLang="pt-PT" sz="1600" dirty="0" smtClean="0">
                <a:latin typeface="Century Gothic" panose="020B0502020202020204" pitchFamily="34" charset="0"/>
                <a:ea typeface="Tahoma" panose="020B0604030504040204" pitchFamily="34" charset="0"/>
                <a:cs typeface="DIN Condensed Bold"/>
              </a:rPr>
              <a:t>Reuniões semestrais;</a:t>
            </a:r>
          </a:p>
          <a:p>
            <a:pPr algn="just">
              <a:defRPr/>
            </a:pPr>
            <a:endParaRPr lang="pt-PT" altLang="en-US" sz="1600" b="1" u="sng" dirty="0">
              <a:solidFill>
                <a:srgbClr val="195457"/>
              </a:solidFill>
              <a:latin typeface="Century Gothic" panose="020B0502020202020204" pitchFamily="34" charset="0"/>
              <a:ea typeface="Tahoma" panose="020B0604030504040204" pitchFamily="34" charset="0"/>
              <a:cs typeface="DIN Condensed Bold"/>
            </a:endParaRPr>
          </a:p>
          <a:p>
            <a:pPr algn="just">
              <a:defRPr/>
            </a:pPr>
            <a:endParaRPr lang="pt-PT" altLang="pt-PT" sz="1600" b="1" u="sng" dirty="0">
              <a:latin typeface="Century Gothic" panose="020B0502020202020204" pitchFamily="34" charset="0"/>
              <a:ea typeface="Tahoma" panose="020B0604030504040204" pitchFamily="34" charset="0"/>
              <a:cs typeface="DIN Condensed Bold"/>
            </a:endParaRPr>
          </a:p>
          <a:p>
            <a:pPr marL="285750" indent="-285750" algn="just">
              <a:buFont typeface="Arial" panose="020B0604020202020204" pitchFamily="34" charset="0"/>
              <a:buChar char="•"/>
              <a:defRPr/>
            </a:pPr>
            <a:r>
              <a:rPr lang="pt-PT" altLang="pt-PT" sz="1600" dirty="0" smtClean="0">
                <a:latin typeface="Century Gothic" panose="020B0502020202020204" pitchFamily="34" charset="0"/>
                <a:ea typeface="Tahoma" panose="020B0604030504040204" pitchFamily="34" charset="0"/>
                <a:cs typeface="DIN Condensed Bold"/>
              </a:rPr>
              <a:t>Primeira reunião do Conselho Consultivo  realizada (</a:t>
            </a:r>
            <a:r>
              <a:rPr lang="pt-PT" altLang="pt-PT" sz="1600" b="1" dirty="0" smtClean="0">
                <a:latin typeface="Century Gothic" panose="020B0502020202020204" pitchFamily="34" charset="0"/>
                <a:ea typeface="Tahoma" panose="020B0604030504040204" pitchFamily="34" charset="0"/>
                <a:cs typeface="DIN Condensed Bold"/>
              </a:rPr>
              <a:t>21/05/2019</a:t>
            </a:r>
            <a:r>
              <a:rPr lang="pt-PT" altLang="pt-PT" sz="1600" dirty="0" smtClean="0">
                <a:latin typeface="Century Gothic" panose="020B0502020202020204" pitchFamily="34" charset="0"/>
                <a:ea typeface="Tahoma" panose="020B0604030504040204" pitchFamily="34" charset="0"/>
                <a:cs typeface="DIN Condensed Bold"/>
              </a:rPr>
              <a:t>)</a:t>
            </a:r>
          </a:p>
          <a:p>
            <a:pPr algn="just">
              <a:defRPr/>
            </a:pPr>
            <a:endParaRPr lang="pt-PT" sz="1600" dirty="0">
              <a:latin typeface="Century Gothic" panose="020B0502020202020204" pitchFamily="34" charset="0"/>
              <a:ea typeface="Tahoma" panose="020B0604030504040204" pitchFamily="34" charset="0"/>
              <a:cs typeface="DIN Condensed Bold"/>
            </a:endParaRPr>
          </a:p>
          <a:p>
            <a:pPr lvl="0" algn="just">
              <a:buSzPts val="1600"/>
            </a:pPr>
            <a:endParaRPr lang="pt-PT" altLang="pt-PT" sz="1600" u="sng" dirty="0">
              <a:latin typeface="Century Gothic" panose="020B0502020202020204" pitchFamily="34" charset="0"/>
              <a:ea typeface="Tahoma" panose="020B0604030504040204" pitchFamily="34" charset="0"/>
              <a:cs typeface="DIN Condensed Bold"/>
            </a:endParaRPr>
          </a:p>
          <a:p>
            <a:pPr marL="285750" lvl="0" indent="-285750" algn="just">
              <a:buFont typeface="Arial"/>
              <a:buChar char="•"/>
              <a:defRPr/>
            </a:pPr>
            <a:r>
              <a:rPr lang="pt-BR" sz="1600" dirty="0" smtClean="0">
                <a:latin typeface="Century Gothic" panose="020B0502020202020204" pitchFamily="34" charset="0"/>
                <a:ea typeface="Tahoma" panose="020B0604030504040204" pitchFamily="34" charset="0"/>
                <a:cs typeface="DIN Condensed Bold"/>
              </a:rPr>
              <a:t>As gestores </a:t>
            </a:r>
            <a:r>
              <a:rPr lang="pt-BR" sz="1600" dirty="0">
                <a:latin typeface="Century Gothic" panose="020B0502020202020204" pitchFamily="34" charset="0"/>
                <a:ea typeface="Tahoma" panose="020B0604030504040204" pitchFamily="34" charset="0"/>
                <a:cs typeface="DIN Condensed Bold"/>
              </a:rPr>
              <a:t>da DRA e da DRAM </a:t>
            </a:r>
            <a:r>
              <a:rPr lang="pt-BR" sz="1600" dirty="0" smtClean="0">
                <a:latin typeface="Century Gothic" panose="020B0502020202020204" pitchFamily="34" charset="0"/>
                <a:ea typeface="Tahoma" panose="020B0604030504040204" pitchFamily="34" charset="0"/>
                <a:cs typeface="DIN Condensed Bold"/>
              </a:rPr>
              <a:t>visitarão todas </a:t>
            </a:r>
            <a:r>
              <a:rPr lang="pt-BR" sz="1600" dirty="0">
                <a:latin typeface="Century Gothic" panose="020B0502020202020204" pitchFamily="34" charset="0"/>
                <a:ea typeface="Tahoma" panose="020B0604030504040204" pitchFamily="34" charset="0"/>
                <a:cs typeface="DIN Condensed Bold"/>
              </a:rPr>
              <a:t>as ilhas para apresentar o projeto </a:t>
            </a:r>
            <a:r>
              <a:rPr lang="pt-BR" sz="1600" dirty="0" smtClean="0">
                <a:latin typeface="Century Gothic" panose="020B0502020202020204" pitchFamily="34" charset="0"/>
                <a:ea typeface="Tahoma" panose="020B0604030504040204" pitchFamily="34" charset="0"/>
                <a:cs typeface="DIN Condensed Bold"/>
              </a:rPr>
              <a:t>aos stakeholders e</a:t>
            </a:r>
            <a:r>
              <a:rPr lang="pt-BR" sz="1600" dirty="0">
                <a:latin typeface="Century Gothic" panose="020B0502020202020204" pitchFamily="34" charset="0"/>
                <a:ea typeface="Tahoma" panose="020B0604030504040204" pitchFamily="34" charset="0"/>
                <a:cs typeface="DIN Condensed Bold"/>
              </a:rPr>
              <a:t>, ao mesmo tempo, </a:t>
            </a:r>
            <a:r>
              <a:rPr lang="pt-BR" sz="1600" dirty="0" smtClean="0">
                <a:latin typeface="Century Gothic" panose="020B0502020202020204" pitchFamily="34" charset="0"/>
                <a:ea typeface="Tahoma" panose="020B0604030504040204" pitchFamily="34" charset="0"/>
                <a:cs typeface="DIN Condensed Bold"/>
              </a:rPr>
              <a:t>avaliarão </a:t>
            </a:r>
            <a:r>
              <a:rPr lang="pt-BR" sz="1600" dirty="0">
                <a:latin typeface="Century Gothic" panose="020B0502020202020204" pitchFamily="34" charset="0"/>
                <a:ea typeface="Tahoma" panose="020B0604030504040204" pitchFamily="34" charset="0"/>
                <a:cs typeface="DIN Condensed Bold"/>
              </a:rPr>
              <a:t>as necessidades de capacitação externa (ação C2.2).</a:t>
            </a:r>
            <a:endParaRPr lang="pt-PT" sz="1600" dirty="0">
              <a:solidFill>
                <a:srgbClr val="246D6B"/>
              </a:solidFill>
              <a:latin typeface="DIN Condensed Bold"/>
            </a:endParaRPr>
          </a:p>
        </p:txBody>
      </p:sp>
      <p:pic>
        <p:nvPicPr>
          <p:cNvPr id="28" name="Imagem 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87133" y="1236822"/>
            <a:ext cx="4068068" cy="3051051"/>
          </a:xfrm>
          <a:prstGeom prst="rect">
            <a:avLst/>
          </a:prstGeom>
        </p:spPr>
      </p:pic>
    </p:spTree>
    <p:extLst>
      <p:ext uri="{BB962C8B-B14F-4D97-AF65-F5344CB8AC3E}">
        <p14:creationId xmlns:p14="http://schemas.microsoft.com/office/powerpoint/2010/main" val="326922207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ângulo 18"/>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1"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pic>
        <p:nvPicPr>
          <p:cNvPr id="32" name="Picture 4" descr="http://www.azores.gov.pt/NR/rdonlyres/88A32A89-2561-4C22-A82F-530640C510A2/755875/Logo_P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6625" y="6282498"/>
            <a:ext cx="565575" cy="52787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http://www.azores.gov.pt/NR/rdonlyres/A1197A03-23BB-40F6-AA68-6C3FEC711B55/335484/LogotipoGovernodosAores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64789" y="6381402"/>
            <a:ext cx="959339" cy="294238"/>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m 1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4204" y="6373504"/>
            <a:ext cx="732092" cy="326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 name="Imagem 16"/>
          <p:cNvPicPr>
            <a:picLocks noChangeAspect="1"/>
          </p:cNvPicPr>
          <p:nvPr/>
        </p:nvPicPr>
        <p:blipFill>
          <a:blip r:embed="rId8" cstate="print">
            <a:extLst>
              <a:ext uri="{28A0092B-C50C-407E-A947-70E740481C1C}">
                <a14:useLocalDpi xmlns:a14="http://schemas.microsoft.com/office/drawing/2010/main" val="0"/>
              </a:ext>
            </a:extLst>
          </a:blip>
          <a:srcRect l="20705" t="3252" r="21651" b="10634"/>
          <a:stretch>
            <a:fillRect/>
          </a:stretch>
        </p:blipFill>
        <p:spPr bwMode="auto">
          <a:xfrm>
            <a:off x="7942175"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magem 1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63726" y="6251693"/>
            <a:ext cx="560193" cy="56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2"/>
          <p:cNvSpPr>
            <a:spLocks noChangeArrowheads="1"/>
          </p:cNvSpPr>
          <p:nvPr/>
        </p:nvSpPr>
        <p:spPr bwMode="auto">
          <a:xfrm>
            <a:off x="179511" y="836712"/>
            <a:ext cx="8991205"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latin typeface="Century Gothic" panose="020B0502020202020204" pitchFamily="34" charset="0"/>
                <a:cs typeface="Calibri" panose="020F0502020204030204" pitchFamily="34" charset="0"/>
              </a:rPr>
              <a:t>A – </a:t>
            </a:r>
            <a:r>
              <a:rPr lang="fr-BE" altLang="en-US" sz="1800" b="1" dirty="0" err="1" smtClean="0">
                <a:latin typeface="Century Gothic" panose="020B0502020202020204" pitchFamily="34" charset="0"/>
                <a:cs typeface="Calibri" panose="020F0502020204030204" pitchFamily="34" charset="0"/>
              </a:rPr>
              <a:t>Ações</a:t>
            </a:r>
            <a:r>
              <a:rPr lang="fr-BE" altLang="en-US" sz="1800" b="1" dirty="0" smtClean="0">
                <a:latin typeface="Century Gothic" panose="020B0502020202020204" pitchFamily="34" charset="0"/>
                <a:cs typeface="Calibri" panose="020F0502020204030204" pitchFamily="34" charset="0"/>
              </a:rPr>
              <a:t> </a:t>
            </a:r>
            <a:r>
              <a:rPr lang="fr-BE" altLang="en-US" sz="1800" b="1" dirty="0" err="1" smtClean="0">
                <a:latin typeface="Century Gothic" panose="020B0502020202020204" pitchFamily="34" charset="0"/>
                <a:cs typeface="Calibri" panose="020F0502020204030204" pitchFamily="34" charset="0"/>
              </a:rPr>
              <a:t>preparatórias</a:t>
            </a:r>
            <a:r>
              <a:rPr lang="fr-BE" altLang="en-US" sz="1800" b="1" dirty="0" smtClean="0">
                <a:latin typeface="Century Gothic" panose="020B0502020202020204" pitchFamily="34" charset="0"/>
                <a:cs typeface="Calibri" panose="020F0502020204030204" pitchFamily="34" charset="0"/>
              </a:rPr>
              <a:t>:</a:t>
            </a:r>
            <a:endParaRPr lang="fr-BE" altLang="en-US" sz="1800" b="1" dirty="0">
              <a:latin typeface="Century Gothic" panose="020B0502020202020204" pitchFamily="34" charset="0"/>
              <a:cs typeface="Calibri" panose="020F0502020204030204" pitchFamily="34" charset="0"/>
            </a:endParaRPr>
          </a:p>
          <a:p>
            <a:r>
              <a:rPr lang="fr-BE" altLang="en-US" sz="1800" dirty="0">
                <a:latin typeface="Century Gothic" panose="020B0502020202020204" pitchFamily="34" charset="0"/>
                <a:cs typeface="Calibri" panose="020F0502020204030204" pitchFamily="34" charset="0"/>
              </a:rPr>
              <a:t>A1 </a:t>
            </a:r>
            <a:r>
              <a:rPr lang="fr-BE" altLang="en-US" sz="1800" dirty="0" smtClean="0">
                <a:latin typeface="Century Gothic" panose="020B0502020202020204" pitchFamily="34" charset="0"/>
                <a:cs typeface="Calibri" panose="020F0502020204030204" pitchFamily="34" charset="0"/>
              </a:rPr>
              <a:t>– </a:t>
            </a:r>
            <a:r>
              <a:rPr lang="pt-BR" altLang="en-US" sz="1800" dirty="0" smtClean="0">
                <a:latin typeface="Century Gothic" panose="020B0502020202020204" pitchFamily="34" charset="0"/>
                <a:cs typeface="Calibri" panose="020F0502020204030204" pitchFamily="34" charset="0"/>
              </a:rPr>
              <a:t>Planeamento </a:t>
            </a:r>
            <a:r>
              <a:rPr lang="pt-BR" altLang="en-US" sz="1800" dirty="0">
                <a:latin typeface="Century Gothic" panose="020B0502020202020204" pitchFamily="34" charset="0"/>
                <a:cs typeface="Calibri" panose="020F0502020204030204" pitchFamily="34" charset="0"/>
              </a:rPr>
              <a:t>operacional preparatório para </a:t>
            </a:r>
            <a:r>
              <a:rPr lang="pt-BR" altLang="en-US" sz="1800" dirty="0" smtClean="0">
                <a:latin typeface="Century Gothic" panose="020B0502020202020204" pitchFamily="34" charset="0"/>
                <a:cs typeface="Calibri" panose="020F0502020204030204" pitchFamily="34" charset="0"/>
              </a:rPr>
              <a:t>os trabalhos de conservação</a:t>
            </a:r>
          </a:p>
          <a:p>
            <a:pPr marL="285750" indent="-285750">
              <a:buFont typeface="Arial" panose="020B0604020202020204" pitchFamily="34" charset="0"/>
              <a:buChar char="•"/>
            </a:pPr>
            <a:r>
              <a:rPr lang="pt-PT" altLang="en-US" sz="1600" i="1" dirty="0" err="1" smtClean="0">
                <a:latin typeface="Century Gothic" panose="020B0502020202020204" pitchFamily="34" charset="0"/>
                <a:cs typeface="Calibri" panose="020F0502020204030204" pitchFamily="34" charset="0"/>
              </a:rPr>
              <a:t>Task</a:t>
            </a:r>
            <a:r>
              <a:rPr lang="pt-PT" altLang="en-US" sz="1600" i="1" dirty="0" smtClean="0">
                <a:latin typeface="Century Gothic" panose="020B0502020202020204" pitchFamily="34" charset="0"/>
                <a:cs typeface="Calibri" panose="020F0502020204030204" pitchFamily="34" charset="0"/>
              </a:rPr>
              <a:t> 1: Planeamento técnico e operacional:</a:t>
            </a:r>
            <a:endParaRPr lang="en-US" altLang="en-US" sz="1600" i="1" dirty="0" smtClean="0">
              <a:latin typeface="Century Gothic" panose="020B0502020202020204" pitchFamily="34" charset="0"/>
              <a:cs typeface="Calibri" panose="020F0502020204030204" pitchFamily="34" charset="0"/>
            </a:endParaRPr>
          </a:p>
          <a:p>
            <a:r>
              <a:rPr lang="pt-PT" altLang="en-US" sz="1800" dirty="0">
                <a:latin typeface="Century Gothic" panose="020B0502020202020204" pitchFamily="34" charset="0"/>
                <a:cs typeface="Calibri" panose="020F0502020204030204" pitchFamily="34" charset="0"/>
              </a:rPr>
              <a:t>	</a:t>
            </a:r>
            <a:endParaRPr lang="fr-BE" altLang="en-US" sz="1800" dirty="0">
              <a:latin typeface="Century Gothic" panose="020B0502020202020204" pitchFamily="34" charset="0"/>
              <a:cs typeface="Calibri" panose="020F0502020204030204" pitchFamily="34" charset="0"/>
            </a:endParaRPr>
          </a:p>
          <a:p>
            <a:r>
              <a:rPr lang="fr-BE" altLang="en-US" sz="1600" b="1" dirty="0">
                <a:latin typeface="Century Gothic" panose="020B0502020202020204" pitchFamily="34" charset="0"/>
                <a:cs typeface="Calibri" panose="020F0502020204030204" pitchFamily="34" charset="0"/>
              </a:rPr>
              <a:t> </a:t>
            </a:r>
          </a:p>
        </p:txBody>
      </p:sp>
      <p:pic>
        <p:nvPicPr>
          <p:cNvPr id="27" name="Imagem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20" name="CaixaDeTexto 19"/>
          <p:cNvSpPr txBox="1"/>
          <p:nvPr/>
        </p:nvSpPr>
        <p:spPr>
          <a:xfrm>
            <a:off x="128300" y="2276872"/>
            <a:ext cx="8799799" cy="1323439"/>
          </a:xfrm>
          <a:prstGeom prst="rect">
            <a:avLst/>
          </a:prstGeom>
          <a:noFill/>
        </p:spPr>
        <p:txBody>
          <a:bodyPr wrap="square" rtlCol="0">
            <a:spAutoFit/>
          </a:bodyPr>
          <a:lstStyle/>
          <a:p>
            <a:endParaRPr lang="pt-PT" altLang="pt-PT" sz="1600" b="1" u="sng" dirty="0">
              <a:solidFill>
                <a:srgbClr val="195457"/>
              </a:solidFill>
              <a:latin typeface="Century Gothic" panose="020B0502020202020204" pitchFamily="34" charset="0"/>
              <a:ea typeface="Tahoma" panose="020B0604030504040204" pitchFamily="34" charset="0"/>
              <a:cs typeface="DIN Condensed Bold"/>
            </a:endParaRPr>
          </a:p>
          <a:p>
            <a:pPr marL="285750" indent="-285750">
              <a:buFont typeface="Arial" panose="020B0604020202020204" pitchFamily="34" charset="0"/>
              <a:buChar char="•"/>
            </a:pPr>
            <a:r>
              <a:rPr lang="pt-PT" altLang="pt-PT" sz="1600" b="1" u="sng" dirty="0">
                <a:latin typeface="Century Gothic" panose="020B0502020202020204" pitchFamily="34" charset="0"/>
                <a:ea typeface="Tahoma" panose="020B0604030504040204" pitchFamily="34" charset="0"/>
                <a:cs typeface="DIN Condensed Bold"/>
              </a:rPr>
              <a:t>Estratégia Regional para o Controlo e Prevenção de Espécies Exóticas </a:t>
            </a:r>
            <a:r>
              <a:rPr lang="pt-PT" altLang="pt-PT" sz="1600" b="1" u="sng" dirty="0" smtClean="0">
                <a:latin typeface="Century Gothic" panose="020B0502020202020204" pitchFamily="34" charset="0"/>
                <a:ea typeface="Tahoma" panose="020B0604030504040204" pitchFamily="34" charset="0"/>
                <a:cs typeface="DIN Condensed Bold"/>
              </a:rPr>
              <a:t>Invasoras </a:t>
            </a:r>
            <a:r>
              <a:rPr lang="pt-PT" altLang="pt-PT" sz="1600" b="1" dirty="0" smtClean="0">
                <a:solidFill>
                  <a:schemeClr val="accent6">
                    <a:lumMod val="75000"/>
                  </a:schemeClr>
                </a:solidFill>
                <a:latin typeface="Century Gothic" panose="020B0502020202020204" pitchFamily="34" charset="0"/>
                <a:ea typeface="Tahoma" panose="020B0604030504040204" pitchFamily="34" charset="0"/>
                <a:cs typeface="DIN Condensed Bold"/>
              </a:rPr>
              <a:t>adjudicada.</a:t>
            </a:r>
          </a:p>
          <a:p>
            <a:pPr marL="285750" indent="-285750">
              <a:buFont typeface="Arial" panose="020B0604020202020204" pitchFamily="34" charset="0"/>
              <a:buChar char="•"/>
            </a:pPr>
            <a:endParaRPr lang="pt-PT" sz="1600" dirty="0">
              <a:latin typeface="Century Gothic" panose="020B0502020202020204" pitchFamily="34" charset="0"/>
              <a:ea typeface="Tahoma" panose="020B0604030504040204" pitchFamily="34" charset="0"/>
              <a:cs typeface="DIN Condensed Bold"/>
            </a:endParaRPr>
          </a:p>
          <a:p>
            <a:pPr marL="285750" indent="-285750">
              <a:buFont typeface="Arial" panose="020B0604020202020204" pitchFamily="34" charset="0"/>
              <a:buChar char="•"/>
            </a:pPr>
            <a:endParaRPr lang="pt-PT" sz="1600" dirty="0">
              <a:latin typeface="Century Gothic" panose="020B0502020202020204" pitchFamily="34" charset="0"/>
              <a:ea typeface="Tahoma" panose="020B0604030504040204" pitchFamily="34" charset="0"/>
              <a:cs typeface="DIN Condensed Bold"/>
            </a:endParaRPr>
          </a:p>
        </p:txBody>
      </p:sp>
      <p:pic>
        <p:nvPicPr>
          <p:cNvPr id="1026" name="Picture 2" descr="http://siaram.azores.gov.pt/flora/infestantes/piteira/imagens/6.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9512" y="3810209"/>
            <a:ext cx="2836470" cy="18844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aram.azores.gov.pt/flora/infestantes/roca-da-velha/imagens/2.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95185" y="3789040"/>
            <a:ext cx="2816975" cy="18844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iaram.azores.gov.pt/flora/infestantes/incenso/imagens/1.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62093" y="3824721"/>
            <a:ext cx="2795282" cy="1869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8522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ema1">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ller"/>
        <a:ea typeface=""/>
        <a:cs typeface="Arial"/>
      </a:majorFont>
      <a:minorFont>
        <a:latin typeface="Aller Light"/>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a1" id="{989DCC3F-69DE-4502-8A42-567E0FB94171}" vid="{DAF75155-9354-4DCE-9D62-F1E195550355}"/>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TM02900771[[fn=Setor]]</Template>
  <TotalTime>9358</TotalTime>
  <Words>4084</Words>
  <Application>Microsoft Office PowerPoint</Application>
  <PresentationFormat>Apresentação no Ecrã (4:3)</PresentationFormat>
  <Paragraphs>771</Paragraphs>
  <Slides>25</Slides>
  <Notes>25</Notes>
  <HiddenSlides>0</HiddenSlides>
  <MMClips>0</MMClips>
  <ScaleCrop>false</ScaleCrop>
  <HeadingPairs>
    <vt:vector size="6" baseType="variant">
      <vt:variant>
        <vt:lpstr>Tipos de letra usados</vt:lpstr>
      </vt:variant>
      <vt:variant>
        <vt:i4>16</vt:i4>
      </vt:variant>
      <vt:variant>
        <vt:lpstr>Tema</vt:lpstr>
      </vt:variant>
      <vt:variant>
        <vt:i4>2</vt:i4>
      </vt:variant>
      <vt:variant>
        <vt:lpstr>Títulos dos diapositivos</vt:lpstr>
      </vt:variant>
      <vt:variant>
        <vt:i4>25</vt:i4>
      </vt:variant>
    </vt:vector>
  </HeadingPairs>
  <TitlesOfParts>
    <vt:vector size="43" baseType="lpstr">
      <vt:lpstr>ＭＳ Ｐゴシック</vt:lpstr>
      <vt:lpstr>Aller</vt:lpstr>
      <vt:lpstr>Aller Light</vt:lpstr>
      <vt:lpstr>Arial</vt:lpstr>
      <vt:lpstr>Arial Black</vt:lpstr>
      <vt:lpstr>Calibri</vt:lpstr>
      <vt:lpstr>Calibri Light</vt:lpstr>
      <vt:lpstr>Calisto MT</vt:lpstr>
      <vt:lpstr>Century Gothic</vt:lpstr>
      <vt:lpstr>DIN Condensed Bold</vt:lpstr>
      <vt:lpstr>Lucida Calligraphy</vt:lpstr>
      <vt:lpstr>Open Sans</vt:lpstr>
      <vt:lpstr>Tahoma</vt:lpstr>
      <vt:lpstr>Times New Roman</vt:lpstr>
      <vt:lpstr>Wingdings</vt:lpstr>
      <vt:lpstr>Wingdings 2</vt:lpstr>
      <vt:lpstr>HDOfficeLightV0</vt:lpstr>
      <vt:lpstr>Tema1</vt:lpstr>
      <vt:lpstr>Proteção ativa e gestão integrada da  Rede Natura 2000 nos Açores LIFE IP AZORES NATURA – LIFE 17 IPE/PT 000010</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Obrigada!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Diana Pernes</dc:creator>
  <cp:lastModifiedBy>Diana CP. Pernes</cp:lastModifiedBy>
  <cp:revision>378</cp:revision>
  <dcterms:created xsi:type="dcterms:W3CDTF">2016-04-06T10:33:31Z</dcterms:created>
  <dcterms:modified xsi:type="dcterms:W3CDTF">2019-06-18T13:50:30Z</dcterms:modified>
</cp:coreProperties>
</file>