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</p:sldMasterIdLst>
  <p:notesMasterIdLst>
    <p:notesMasterId r:id="rId26"/>
  </p:notesMasterIdLst>
  <p:sldIdLst>
    <p:sldId id="315" r:id="rId3"/>
    <p:sldId id="326" r:id="rId4"/>
    <p:sldId id="335" r:id="rId5"/>
    <p:sldId id="336" r:id="rId6"/>
    <p:sldId id="338" r:id="rId7"/>
    <p:sldId id="355" r:id="rId8"/>
    <p:sldId id="339" r:id="rId9"/>
    <p:sldId id="341" r:id="rId10"/>
    <p:sldId id="340" r:id="rId11"/>
    <p:sldId id="343" r:id="rId12"/>
    <p:sldId id="330" r:id="rId13"/>
    <p:sldId id="350" r:id="rId14"/>
    <p:sldId id="344" r:id="rId15"/>
    <p:sldId id="345" r:id="rId16"/>
    <p:sldId id="346" r:id="rId17"/>
    <p:sldId id="347" r:id="rId18"/>
    <p:sldId id="348" r:id="rId19"/>
    <p:sldId id="349" r:id="rId20"/>
    <p:sldId id="351" r:id="rId21"/>
    <p:sldId id="352" r:id="rId22"/>
    <p:sldId id="353" r:id="rId23"/>
    <p:sldId id="354" r:id="rId24"/>
    <p:sldId id="32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F8EC"/>
    <a:srgbClr val="AFE3D0"/>
    <a:srgbClr val="ADE7D8"/>
    <a:srgbClr val="195457"/>
    <a:srgbClr val="1C3E4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74" autoAdjust="0"/>
  </p:normalViewPr>
  <p:slideViewPr>
    <p:cSldViewPr>
      <p:cViewPr varScale="1">
        <p:scale>
          <a:sx n="55" d="100"/>
          <a:sy n="55" d="100"/>
        </p:scale>
        <p:origin x="160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910219\Dropbox\1%20-%20Gest&#227;o\Estatisticas\Outputs%20e%20Estatisticas\LIFE%20IP%20AZORES%20NATURA%20-%20Outputs%20e%20Estat&#237;sticas%20(Diana%20Pernes's%20conflicted%20copy%202019-06-2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/>
              <a:t>News by media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864908859816345"/>
          <c:y val="0.17166229989173815"/>
          <c:w val="0.68915952286869686"/>
          <c:h val="0.741850269575722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Notícias!$B$63:$B$69</c:f>
              <c:strCache>
                <c:ptCount val="7"/>
                <c:pt idx="0">
                  <c:v>Institutional Web Site</c:v>
                </c:pt>
                <c:pt idx="1">
                  <c:v>Web Media</c:v>
                </c:pt>
                <c:pt idx="2">
                  <c:v>Internacional Newsletter</c:v>
                </c:pt>
                <c:pt idx="3">
                  <c:v>Nacional Newsletter</c:v>
                </c:pt>
                <c:pt idx="4">
                  <c:v>Regional Newspaper</c:v>
                </c:pt>
                <c:pt idx="5">
                  <c:v>Regional TV</c:v>
                </c:pt>
                <c:pt idx="6">
                  <c:v>Regional Radio</c:v>
                </c:pt>
              </c:strCache>
            </c:strRef>
          </c:cat>
          <c:val>
            <c:numRef>
              <c:f>Notícias!$F$63:$F$69</c:f>
              <c:numCache>
                <c:formatCode>0</c:formatCode>
                <c:ptCount val="7"/>
                <c:pt idx="0">
                  <c:v>10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13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23-4AB2-B61C-489666FE8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8278712"/>
        <c:axId val="558279040"/>
      </c:barChart>
      <c:catAx>
        <c:axId val="558278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79040"/>
        <c:crosses val="autoZero"/>
        <c:auto val="1"/>
        <c:lblAlgn val="ctr"/>
        <c:lblOffset val="100"/>
        <c:noMultiLvlLbl val="0"/>
      </c:catAx>
      <c:valAx>
        <c:axId val="55827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78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C926-7832-4548-AC48-0418C91244CA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0E2D-B2DC-483B-B509-2EA1D20150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67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1602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Após</a:t>
            </a:r>
            <a:r>
              <a:rPr lang="pt-PT" baseline="0" dirty="0" smtClean="0"/>
              <a:t> reunião com os beneficiários, definiu-se para esta primeira fase as necessidades de capacitação/formação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4660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853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2457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325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478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7517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5864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0395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4836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4434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5703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4612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021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92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16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044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Pretende-se o desenvolvimento de uma solução SIG totalmente assente em tecnologia </a:t>
            </a:r>
            <a:r>
              <a:rPr lang="pt-P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</a:t>
            </a:r>
            <a:r>
              <a:rPr lang="pt-P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permita a normalização e gestão dos dados georreferenciados existentes, provenientes de bases de dados produzidas em trabalhos anteriores, bem como a integração de novos dados geográficos produzidos internamente ou provenientes de serviços especializados contratados externamente, a serem disponibilizados online através de uma plataforma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WebSIG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total conformidade com os requisitos da UE ao nível do acesso e utilização de informação geográfica, estabelecidos através da Diretiva INSPIRE.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plataforma </a:t>
            </a:r>
            <a:r>
              <a:rPr lang="pt-P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WebSIG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 ser desenvolvida com recurso às mais recentes tecnologias, com adaptação eficaz a diferentes </a:t>
            </a:r>
            <a:r>
              <a:rPr lang="pt-P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browsers</a:t>
            </a:r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dispositivos, de modo a agilizar o acesso à informação e a alcançar o maior número possível de utilizadores. Deverá garantir também a interoperabilidade entre sistemas, aplicações e outros projetos em curso na Direção Regional do Ambiente, que recomenda o reforço de “uma estratégia de serviços partilhados e racionalização das tecnologias de informação e comunicação para obter ganhos de eficiência nos diversos níveis da Administração Pública”.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12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475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3008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4514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632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408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0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981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66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4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13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022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176712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176712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899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236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34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426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334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4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764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3874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040312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040312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725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54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340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9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1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012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94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5A9867E-B66E-4B4E-9A5E-EB30D1EC63CE}" type="datetimeFigureOut">
              <a:rPr lang="pt-PT" smtClean="0"/>
              <a:t>11/11/2019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603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6613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H2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8850" y="6165850"/>
            <a:ext cx="9810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rgbClr val="54B0BE"/>
                </a:solidFill>
                <a:latin typeface="+mn-lt"/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4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7587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3087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308794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308794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308794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3087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novoportal.uac.pt/pt-pt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Diana.C.Pereira@azores.gov.p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feazoresnatura.eu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8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8.jpe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8.jpeg"/><Relationship Id="rId3" Type="http://schemas.openxmlformats.org/officeDocument/2006/relationships/image" Target="../media/image60.png"/><Relationship Id="rId7" Type="http://schemas.openxmlformats.org/officeDocument/2006/relationships/hyperlink" Target="https://www.google.pt/url?sa=i&amp;rct=j&amp;q=&amp;esrc=s&amp;source=images&amp;cd=&amp;cad=rja&amp;uact=8&amp;ved=0ahUKEwjM787Mv__LAhWDNhoKHdECCcYQjRwIBw&amp;url=http://turismocadentro.com/ilha-das-flores-um-hino-a-natureza/&amp;bvm=bv.118817766,bs.1,d.d24&amp;psig=AFQjCNFn15k-MVhNeHDyWWHy7qZ2MqABVg&amp;ust=1460220551454673" TargetMode="External"/><Relationship Id="rId12" Type="http://schemas.openxmlformats.org/officeDocument/2006/relationships/image" Target="../media/image68.jpeg"/><Relationship Id="rId17" Type="http://schemas.openxmlformats.org/officeDocument/2006/relationships/hyperlink" Target="mailto:lifeip.azoresnatura@azores.gov.pt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5" Type="http://schemas.openxmlformats.org/officeDocument/2006/relationships/image" Target="../media/image10.pn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1"/>
          <a:stretch/>
        </p:blipFill>
        <p:spPr>
          <a:xfrm>
            <a:off x="-19393" y="0"/>
            <a:ext cx="9177679" cy="544522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36513" y="-27383"/>
            <a:ext cx="9194799" cy="1540767"/>
          </a:xfrm>
          <a:prstGeom prst="rect">
            <a:avLst/>
          </a:prstGeom>
          <a:gradFill flip="none" rotWithShape="1">
            <a:gsLst>
              <a:gs pos="44000">
                <a:srgbClr val="AFE3D0">
                  <a:tint val="66000"/>
                  <a:satMod val="160000"/>
                  <a:alpha val="44000"/>
                  <a:lumMod val="94000"/>
                  <a:lumOff val="6000"/>
                </a:srgbClr>
              </a:gs>
              <a:gs pos="82000">
                <a:srgbClr val="AFE3D0">
                  <a:tint val="44500"/>
                  <a:satMod val="160000"/>
                </a:srgbClr>
              </a:gs>
              <a:gs pos="15000">
                <a:srgbClr val="AFE3D0">
                  <a:tint val="23500"/>
                  <a:satMod val="160000"/>
                  <a:alpha val="76000"/>
                  <a:lumMod val="0"/>
                  <a:lumOff val="10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36512" y="-315416"/>
            <a:ext cx="9158288" cy="1828800"/>
          </a:xfrm>
          <a:ln>
            <a:noFill/>
          </a:ln>
          <a:effectLst>
            <a:outerShdw blurRad="50800" dist="177800" dir="5400000" sx="1000" sy="1000" algn="ctr" rotWithShape="0">
              <a:srgbClr val="000000">
                <a:alpha val="0"/>
              </a:srgbClr>
            </a:outerShdw>
          </a:effectLst>
        </p:spPr>
        <p:txBody>
          <a:bodyPr>
            <a:noAutofit/>
          </a:bodyPr>
          <a:lstStyle/>
          <a:p>
            <a:pPr algn="r"/>
            <a:r>
              <a:rPr lang="pt-PT" sz="3600" b="1" dirty="0" smtClean="0">
                <a:ln w="0"/>
                <a:latin typeface="Calisto MT" panose="02040603050505030304" pitchFamily="18" charset="0"/>
              </a:rPr>
              <a:t>Proteção ativa e gestão integrada da </a:t>
            </a:r>
            <a:br>
              <a:rPr lang="pt-PT" sz="3600" b="1" dirty="0" smtClean="0">
                <a:ln w="0"/>
                <a:latin typeface="Calisto MT" panose="02040603050505030304" pitchFamily="18" charset="0"/>
              </a:rPr>
            </a:br>
            <a:r>
              <a:rPr lang="pt-PT" sz="3600" b="1" dirty="0" smtClean="0">
                <a:ln w="0"/>
                <a:latin typeface="Calisto MT" panose="02040603050505030304" pitchFamily="18" charset="0"/>
              </a:rPr>
              <a:t>Rede Natura 2000 nos Açores</a:t>
            </a:r>
            <a:r>
              <a:rPr lang="pt-PT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pt-PT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pt-PT" sz="20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LIFE IP </a:t>
            </a:r>
            <a:r>
              <a:rPr lang="pt-PT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AZORES NATURA – LIFE 17 IPE/PT 000010</a:t>
            </a:r>
            <a:endParaRPr lang="pt-PT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5" name="Conexão recta 4"/>
          <p:cNvCxnSpPr/>
          <p:nvPr/>
        </p:nvCxnSpPr>
        <p:spPr>
          <a:xfrm>
            <a:off x="259" y="5445224"/>
            <a:ext cx="9144000" cy="0"/>
          </a:xfrm>
          <a:prstGeom prst="line">
            <a:avLst/>
          </a:prstGeom>
          <a:ln w="1905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" y="5811644"/>
            <a:ext cx="2027572" cy="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uroparc.org/communication-skills/images/2.1%20N2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12" y="5739636"/>
            <a:ext cx="850020" cy="7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nyh.org/wp-content/uploads/2015/01/LIF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16" y="5811644"/>
            <a:ext cx="934994" cy="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172749" y="5811644"/>
            <a:ext cx="3007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195457"/>
                </a:solidFill>
                <a:latin typeface="Calisto MT" panose="02040603050505030304" pitchFamily="18" charset="0"/>
              </a:rPr>
              <a:t>Diana Pereira</a:t>
            </a:r>
          </a:p>
          <a:p>
            <a:r>
              <a:rPr lang="pt-PT" sz="1200" b="1" dirty="0" smtClean="0">
                <a:solidFill>
                  <a:srgbClr val="195457"/>
                </a:solidFill>
                <a:latin typeface="Century Gothic" panose="020B0502020202020204" pitchFamily="34" charset="0"/>
                <a:hlinkClick r:id="rId7"/>
              </a:rPr>
              <a:t>Diana.C.Pereira@azores.gov.pt</a:t>
            </a:r>
            <a:r>
              <a:rPr lang="pt-PT" sz="1200" b="1" dirty="0" smtClean="0">
                <a:solidFill>
                  <a:srgbClr val="195457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t-PT" sz="1200" b="1" dirty="0" smtClean="0">
                <a:solidFill>
                  <a:srgbClr val="195457"/>
                </a:solidFill>
                <a:latin typeface="Century Gothic" panose="020B0502020202020204" pitchFamily="34" charset="0"/>
              </a:rPr>
              <a:t>Horta, 11 de novembro de 2019</a:t>
            </a:r>
          </a:p>
          <a:p>
            <a:endParaRPr lang="pt-PT" sz="1200" b="1" dirty="0">
              <a:solidFill>
                <a:srgbClr val="19545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8" tooltip="Início"/>
              </a:rPr>
              <a:t>  </a:t>
            </a:r>
            <a:r>
              <a:rPr kumimoji="0" lang="pt-PT" altLang="pt-PT" sz="7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b="0" i="0" u="none" strike="noStrike" cap="none" normalizeH="0" baseline="0" smtClean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b="0" i="0" u="none" strike="noStrike" cap="none" normalizeH="0" baseline="0" smtClean="0">
                <a:ln>
                  <a:noFill/>
                </a:ln>
                <a:solidFill>
                  <a:srgbClr val="404A54"/>
                </a:solidFill>
                <a:effectLst/>
                <a:latin typeface="Open Sans"/>
                <a:cs typeface="Arial" pitchFamily="34" charset="0"/>
                <a:hlinkClick r:id="rId8" tooltip="Início"/>
              </a:rPr>
              <a:t>Universidade dos Açores</a:t>
            </a:r>
            <a:endParaRPr kumimoji="0" lang="pt-PT" altLang="pt-PT" b="0" i="0" u="none" strike="noStrike" cap="none" normalizeH="0" baseline="0" smtClean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PT" altLang="pt-PT" sz="800" b="0" i="0" u="none" strike="noStrike" cap="none" normalizeH="0" baseline="0" smtClean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  <a:hlinkClick r:id="rId8"/>
              </a:rPr>
              <a:t>  </a:t>
            </a:r>
            <a:r>
              <a:rPr kumimoji="0" lang="pt-PT" altLang="pt-PT" sz="900" b="0" i="0" u="none" strike="noStrike" cap="none" normalizeH="0" baseline="0" smtClean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800" b="0" i="0" u="none" strike="noStrike" cap="none" normalizeH="0" baseline="0" smtClean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  <a:endParaRPr kumimoji="0" lang="pt-PT" altLang="pt-P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 smtClean="0">
              <a:ln>
                <a:noFill/>
              </a:ln>
              <a:solidFill>
                <a:srgbClr val="35343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58429" y="5148296"/>
            <a:ext cx="1811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http://siaram.azores.gov.pt</a:t>
            </a:r>
            <a:r>
              <a:rPr lang="pt-PT" sz="1100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28" y="5589240"/>
            <a:ext cx="1679808" cy="118699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51290" y="5034662"/>
            <a:ext cx="3461270" cy="338554"/>
          </a:xfrm>
          <a:prstGeom prst="rect">
            <a:avLst/>
          </a:prstGeom>
          <a:noFill/>
          <a:scene3d>
            <a:camera prst="orthographicFront"/>
            <a:lightRig rig="harsh" dir="t"/>
          </a:scene3d>
          <a:sp3d>
            <a:bevelT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r>
              <a:rPr lang="pt-PT" sz="16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entury" panose="02040604050505020304" pitchFamily="18" charset="0"/>
              </a:rPr>
              <a:t>Conselho Consultivo - CRADS</a:t>
            </a:r>
            <a:endParaRPr lang="en-US" sz="16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Estratégia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Capacitação 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C2</a:t>
            </a:r>
          </a:p>
          <a:p>
            <a:endParaRPr lang="fr-BE" altLang="en-US" sz="18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BE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624610"/>
              </p:ext>
            </p:extLst>
          </p:nvPr>
        </p:nvGraphicFramePr>
        <p:xfrm>
          <a:off x="179512" y="2006264"/>
          <a:ext cx="8640960" cy="4404029"/>
        </p:xfrm>
        <a:graphic>
          <a:graphicData uri="http://schemas.openxmlformats.org/drawingml/2006/table">
            <a:tbl>
              <a:tblPr/>
              <a:tblGrid>
                <a:gridCol w="1825031">
                  <a:extLst>
                    <a:ext uri="{9D8B030D-6E8A-4147-A177-3AD203B41FA5}">
                      <a16:colId xmlns:a16="http://schemas.microsoft.com/office/drawing/2014/main" val="2576184835"/>
                    </a:ext>
                  </a:extLst>
                </a:gridCol>
                <a:gridCol w="4860540">
                  <a:extLst>
                    <a:ext uri="{9D8B030D-6E8A-4147-A177-3AD203B41FA5}">
                      <a16:colId xmlns:a16="http://schemas.microsoft.com/office/drawing/2014/main" val="4270748273"/>
                    </a:ext>
                  </a:extLst>
                </a:gridCol>
                <a:gridCol w="1955389">
                  <a:extLst>
                    <a:ext uri="{9D8B030D-6E8A-4147-A177-3AD203B41FA5}">
                      <a16:colId xmlns:a16="http://schemas.microsoft.com/office/drawing/2014/main" val="1579207814"/>
                    </a:ext>
                  </a:extLst>
                </a:gridCol>
              </a:tblGrid>
              <a:tr h="526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Beneficiário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Responsável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Tema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Formação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Público-Alvo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E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469670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Competências de Gestão: Gestão Financeira do LIFE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Gestão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239668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DRA/SPEA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Planeamento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Técnico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Operacional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 de Gestão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226965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AZORINA/DRA/DRAM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Governança e envolvimento de stakeholders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 de Gestão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920991"/>
                  </a:ext>
                </a:extLst>
              </a:tr>
              <a:tr h="435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DRA/DRAM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Aconselhamento para mobilização de fundos complementares (FEDER) Direção Regional do Planeamento e Fundos Estruturais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 de Gestão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680613"/>
                  </a:ext>
                </a:extLst>
              </a:tr>
              <a:tr h="435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Aconselhamento para mobilização de fundos complementares (FEAMP) DRP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 de Gestão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016134"/>
                  </a:ext>
                </a:extLst>
              </a:tr>
              <a:tr h="435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AZORINA/DRA/SPEA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 de formação para aplicação de produtos fitofarmacêuticos no controlo de EEI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Equipas Operacionais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311410"/>
                  </a:ext>
                </a:extLst>
              </a:tr>
              <a:tr h="400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AZORINA/DRA/SPEA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Formação para segurança de trabalho em altura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Equipas Técnicas e Operacionais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80181"/>
                  </a:ext>
                </a:extLst>
              </a:tr>
              <a:tr h="400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AZORINA/DRA/SPEA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Treino para operar com motoserra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Técnicas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Operacionais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736128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retroescavadora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Operacionais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4324466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tratorista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Operacionais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336381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Recuperação e reabilitação de tartarugas marinhas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Técnicas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168286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DRA/DRAM/AZORINA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 Public Procurement(Contratação Pública Verde) - APA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Gestão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325209"/>
                  </a:ext>
                </a:extLst>
              </a:tr>
              <a:tr h="21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AZORINA/DRA/DRAM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8E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Aconselhamento para mobilização de fundos complementares  (LIFE)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Gestão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196068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407982" y="1502597"/>
            <a:ext cx="2939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Capacitação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Interna</a:t>
            </a:r>
            <a:endParaRPr lang="pt-PT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Estratégia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Capacitação 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C2</a:t>
            </a:r>
          </a:p>
          <a:p>
            <a:endParaRPr lang="fr-BE" altLang="en-US" sz="18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BE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07982" y="1502597"/>
            <a:ext cx="2939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Capacitação </a:t>
            </a:r>
            <a:r>
              <a:rPr lang="en-GB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Interna</a:t>
            </a:r>
            <a:endParaRPr lang="pt-PT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92625"/>
            <a:ext cx="3246105" cy="243457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0" y="4295860"/>
            <a:ext cx="34769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>
              <a:defRPr/>
            </a:pPr>
            <a:r>
              <a:rPr lang="pt-BR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Capacitação financeira na gestão de projetos LIFE</a:t>
            </a:r>
            <a:endParaRPr lang="pt-BR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74" y="1814258"/>
            <a:ext cx="3692855" cy="246190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211960" y="4361155"/>
            <a:ext cx="496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>
              <a:defRPr/>
            </a:pPr>
            <a:r>
              <a:rPr lang="pt-BR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Participação na LIFE IP Platform Meeting em Bruxelas (14-16 outubro)</a:t>
            </a:r>
            <a:endParaRPr lang="pt-BR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51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C6 </a:t>
            </a:r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Implementação de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trabalhos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de conservação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integrados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para aves marinhas</a:t>
            </a:r>
          </a:p>
          <a:p>
            <a:r>
              <a:rPr lang="pt-PT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C6.1 </a:t>
            </a:r>
            <a:r>
              <a:rPr lang="pt-PT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Restauro dos habitats para as aves marinhas em ilhéus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108520" y="2276872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Aquisição de embarcações para aceder aos ilhéus (4 embarcações) – </a:t>
            </a:r>
            <a:r>
              <a:rPr lang="pt-BR" sz="1600" dirty="0" smtClean="0">
                <a:latin typeface="Century" panose="02040604050505020304" pitchFamily="18" charset="0"/>
              </a:rPr>
              <a:t>a aguardar autorização da VP para lançamento do concurso. </a:t>
            </a:r>
            <a:endParaRPr lang="en-US" sz="1600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Resultado de imagem para pneumatic boat zodiac pro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23728" y="3173486"/>
            <a:ext cx="403244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C10 –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Restauro de habitats costeiros e marinhos</a:t>
            </a:r>
          </a:p>
          <a:p>
            <a:r>
              <a:rPr lang="pt-PT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C10.1 –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Minimizar o impacto lixo marinho em habitats costeiros marinhos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108520" y="2276872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3 eventos </a:t>
            </a:r>
            <a:r>
              <a:rPr lang="pt-BR" sz="1600" b="1" dirty="0">
                <a:latin typeface="Century" panose="02040604050505020304" pitchFamily="18" charset="0"/>
              </a:rPr>
              <a:t>de limpeza costeira </a:t>
            </a:r>
            <a:r>
              <a:rPr lang="pt-BR" sz="1600" dirty="0">
                <a:latin typeface="Century" panose="02040604050505020304" pitchFamily="18" charset="0"/>
              </a:rPr>
              <a:t>- 2 na praia e 1 na água - co-organizados </a:t>
            </a:r>
            <a:r>
              <a:rPr lang="pt-BR" sz="1600" dirty="0" smtClean="0">
                <a:latin typeface="Century" panose="02040604050505020304" pitchFamily="18" charset="0"/>
              </a:rPr>
              <a:t>com o </a:t>
            </a:r>
            <a:r>
              <a:rPr lang="pt-BR" sz="1600" dirty="0">
                <a:latin typeface="Century" panose="02040604050505020304" pitchFamily="18" charset="0"/>
              </a:rPr>
              <a:t>programa anual Açores </a:t>
            </a:r>
            <a:r>
              <a:rPr lang="pt-BR" sz="1600" dirty="0" smtClean="0">
                <a:latin typeface="Century" panose="02040604050505020304" pitchFamily="18" charset="0"/>
              </a:rPr>
              <a:t>Entre-Mares </a:t>
            </a:r>
            <a:r>
              <a:rPr lang="pt-BR" sz="1600" dirty="0">
                <a:latin typeface="Century" panose="02040604050505020304" pitchFamily="18" charset="0"/>
              </a:rPr>
              <a:t>(junho).</a:t>
            </a:r>
            <a:endParaRPr lang="en-US" sz="1600" dirty="0">
              <a:latin typeface="Century" panose="02040604050505020304" pitchFamily="18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3502"/>
            <a:ext cx="4351548" cy="24477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5" y="3217961"/>
            <a:ext cx="3457887" cy="1945062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9792" y="5013176"/>
            <a:ext cx="3071623" cy="17277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632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C14.2 </a:t>
            </a:r>
            <a:r>
              <a:rPr lang="en-US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Minimizar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o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impacto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turismo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no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trilho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do Pico da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Vara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627784" y="1729384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Century" panose="02040604050505020304" pitchFamily="18" charset="0"/>
              </a:rPr>
              <a:t>Área de intervenção de 3,5 km (Graminhais-Algarvia-Pico da Vara)</a:t>
            </a:r>
            <a:endParaRPr lang="en-US" sz="1600" dirty="0">
              <a:latin typeface="Century" panose="02040604050505020304" pitchFamily="18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08AA3CB-4519-4781-A523-0914039A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" y="1697163"/>
            <a:ext cx="2515575" cy="184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C12DBDC-A7BA-49D0-A6D1-076BAE28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" y="3471522"/>
            <a:ext cx="2516909" cy="17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4">
            <a:extLst>
              <a:ext uri="{FF2B5EF4-FFF2-40B4-BE49-F238E27FC236}">
                <a16:creationId xmlns:a16="http://schemas.microsoft.com/office/drawing/2014/main" id="{D10656D5-8A88-4C76-A5C3-A43946BF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7" y="5171334"/>
            <a:ext cx="2540918" cy="16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">
            <a:extLst>
              <a:ext uri="{FF2B5EF4-FFF2-40B4-BE49-F238E27FC236}">
                <a16:creationId xmlns:a16="http://schemas.microsoft.com/office/drawing/2014/main" id="{2E5242D7-BF41-4DFE-B8AA-085815B7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15465" r="27142"/>
          <a:stretch>
            <a:fillRect/>
          </a:stretch>
        </p:blipFill>
        <p:spPr bwMode="auto">
          <a:xfrm>
            <a:off x="7015096" y="5064952"/>
            <a:ext cx="2176039" cy="178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577CA1AE-7C49-4CB2-AD26-D95C52195A46}"/>
              </a:ext>
            </a:extLst>
          </p:cNvPr>
          <p:cNvSpPr txBox="1"/>
          <p:nvPr/>
        </p:nvSpPr>
        <p:spPr>
          <a:xfrm>
            <a:off x="2627784" y="2476628"/>
            <a:ext cx="70664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latin typeface="Century Gothic" panose="020B0502020202020204" pitchFamily="34" charset="0"/>
              </a:rPr>
              <a:t>1º - </a:t>
            </a:r>
            <a:r>
              <a:rPr lang="en-US" sz="1600" b="1" dirty="0" err="1" smtClean="0">
                <a:latin typeface="Century Gothic" panose="020B0502020202020204" pitchFamily="34" charset="0"/>
              </a:rPr>
              <a:t>Levantamento</a:t>
            </a:r>
            <a:r>
              <a:rPr lang="en-US" sz="1600" b="1" dirty="0" smtClean="0">
                <a:latin typeface="Century Gothic" panose="020B0502020202020204" pitchFamily="34" charset="0"/>
              </a:rPr>
              <a:t> da </a:t>
            </a:r>
            <a:r>
              <a:rPr lang="en-US" sz="1600" b="1" dirty="0" err="1" smtClean="0">
                <a:latin typeface="Century Gothic" panose="020B0502020202020204" pitchFamily="34" charset="0"/>
              </a:rPr>
              <a:t>Situação</a:t>
            </a:r>
            <a:r>
              <a:rPr lang="en-US" sz="1600" b="1" dirty="0" smtClean="0">
                <a:latin typeface="Century Gothic" panose="020B0502020202020204" pitchFamily="34" charset="0"/>
              </a:rPr>
              <a:t> de </a:t>
            </a:r>
            <a:r>
              <a:rPr lang="en-US" sz="1600" b="1" dirty="0" err="1" smtClean="0">
                <a:latin typeface="Century Gothic" panose="020B0502020202020204" pitchFamily="34" charset="0"/>
              </a:rPr>
              <a:t>Referência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entury Gothic" panose="020B0502020202020204" pitchFamily="34" charset="0"/>
              </a:rPr>
              <a:t>Análise</a:t>
            </a:r>
            <a:r>
              <a:rPr lang="en-US" sz="1600" dirty="0" smtClean="0">
                <a:latin typeface="Century Gothic" panose="020B0502020202020204" pitchFamily="34" charset="0"/>
              </a:rPr>
              <a:t> do </a:t>
            </a:r>
            <a:r>
              <a:rPr lang="en-US" sz="1600" dirty="0" err="1" smtClean="0">
                <a:latin typeface="Century Gothic" panose="020B0502020202020204" pitchFamily="34" charset="0"/>
              </a:rPr>
              <a:t>trilho</a:t>
            </a:r>
            <a:r>
              <a:rPr lang="en-US" sz="1600" dirty="0" smtClean="0">
                <a:latin typeface="Century Gothic" panose="020B0502020202020204" pitchFamily="34" charset="0"/>
              </a:rPr>
              <a:t>, </a:t>
            </a:r>
            <a:r>
              <a:rPr lang="en-US" sz="1600" dirty="0" err="1" smtClean="0">
                <a:latin typeface="Century Gothic" panose="020B0502020202020204" pitchFamily="34" charset="0"/>
              </a:rPr>
              <a:t>pontos</a:t>
            </a:r>
            <a:r>
              <a:rPr lang="en-US" sz="1600" dirty="0" smtClean="0">
                <a:latin typeface="Century Gothic" panose="020B0502020202020204" pitchFamily="34" charset="0"/>
              </a:rPr>
              <a:t> de </a:t>
            </a:r>
            <a:r>
              <a:rPr lang="en-US" sz="1600" dirty="0" err="1" smtClean="0">
                <a:latin typeface="Century Gothic" panose="020B0502020202020204" pitchFamily="34" charset="0"/>
              </a:rPr>
              <a:t>inundação</a:t>
            </a:r>
            <a:r>
              <a:rPr lang="en-US" sz="1600" dirty="0" smtClean="0">
                <a:latin typeface="Century Gothic" panose="020B0502020202020204" pitchFamily="34" charset="0"/>
              </a:rPr>
              <a:t> (</a:t>
            </a:r>
            <a:r>
              <a:rPr lang="en-US" sz="1600" dirty="0" err="1" smtClean="0">
                <a:latin typeface="Century Gothic" panose="020B0502020202020204" pitchFamily="34" charset="0"/>
              </a:rPr>
              <a:t>valas</a:t>
            </a:r>
            <a:r>
              <a:rPr lang="en-US" sz="1600" dirty="0" smtClean="0">
                <a:latin typeface="Century Gothic" panose="020B0502020202020204" pitchFamily="34" charset="0"/>
              </a:rPr>
              <a:t> de </a:t>
            </a:r>
            <a:r>
              <a:rPr lang="en-US" sz="1600" dirty="0" err="1" smtClean="0">
                <a:latin typeface="Century Gothic" panose="020B0502020202020204" pitchFamily="34" charset="0"/>
              </a:rPr>
              <a:t>drenagem</a:t>
            </a:r>
            <a:r>
              <a:rPr lang="en-US" sz="1600" dirty="0" smtClean="0">
                <a:latin typeface="Century Gothic" panose="020B0502020202020204" pitchFamily="34" charset="0"/>
              </a:rPr>
              <a:t>), </a:t>
            </a:r>
            <a:r>
              <a:rPr lang="en-US" sz="1600" dirty="0" err="1" smtClean="0">
                <a:latin typeface="Century Gothic" panose="020B0502020202020204" pitchFamily="34" charset="0"/>
              </a:rPr>
              <a:t>deslizamentos</a:t>
            </a:r>
            <a:r>
              <a:rPr lang="en-US" sz="1600" dirty="0" smtClean="0">
                <a:latin typeface="Century Gothic" panose="020B0502020202020204" pitchFamily="34" charset="0"/>
              </a:rPr>
              <a:t> de terra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entury Gothic" panose="020B0502020202020204" pitchFamily="34" charset="0"/>
              </a:rPr>
              <a:t>Existência</a:t>
            </a:r>
            <a:r>
              <a:rPr lang="en-US" sz="1600" dirty="0" smtClean="0">
                <a:latin typeface="Century Gothic" panose="020B0502020202020204" pitchFamily="34" charset="0"/>
              </a:rPr>
              <a:t> de </a:t>
            </a:r>
            <a:r>
              <a:rPr lang="en-US" sz="1600" dirty="0" err="1" smtClean="0">
                <a:latin typeface="Century Gothic" panose="020B0502020202020204" pitchFamily="34" charset="0"/>
              </a:rPr>
              <a:t>caminhos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latin typeface="Century Gothic" panose="020B0502020202020204" pitchFamily="34" charset="0"/>
              </a:rPr>
              <a:t>alternativos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entury Gothic" panose="020B0502020202020204" pitchFamily="34" charset="0"/>
              </a:rPr>
              <a:t>Análise</a:t>
            </a:r>
            <a:r>
              <a:rPr lang="en-US" sz="1600" dirty="0" smtClean="0">
                <a:latin typeface="Century Gothic" panose="020B0502020202020204" pitchFamily="34" charset="0"/>
              </a:rPr>
              <a:t> de </a:t>
            </a:r>
            <a:r>
              <a:rPr lang="en-US" sz="1600" dirty="0" err="1" smtClean="0">
                <a:latin typeface="Century Gothic" panose="020B0502020202020204" pitchFamily="34" charset="0"/>
              </a:rPr>
              <a:t>invasão</a:t>
            </a:r>
            <a:r>
              <a:rPr lang="en-US" sz="1600" dirty="0" smtClean="0">
                <a:latin typeface="Century Gothic" panose="020B0502020202020204" pitchFamily="34" charset="0"/>
              </a:rPr>
              <a:t> de </a:t>
            </a:r>
            <a:r>
              <a:rPr lang="en-US" sz="1600" dirty="0" err="1" smtClean="0">
                <a:latin typeface="Century Gothic" panose="020B0502020202020204" pitchFamily="34" charset="0"/>
              </a:rPr>
              <a:t>espécies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latin typeface="Century Gothic" panose="020B0502020202020204" pitchFamily="34" charset="0"/>
              </a:rPr>
              <a:t>exóticas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Pontos críticos de erosão nas áreas circundantes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Capacidade atual de </a:t>
            </a:r>
            <a:r>
              <a:rPr lang="pt-BR" sz="1600" dirty="0" smtClean="0">
                <a:latin typeface="Century Gothic" panose="020B0502020202020204" pitchFamily="34" charset="0"/>
              </a:rPr>
              <a:t>visitação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C14.2 </a:t>
            </a:r>
            <a:r>
              <a:rPr lang="en-US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Minimizar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o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impacto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turismo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no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trilho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do Pico da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Vara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DCF7403-7D35-476F-ADFD-55A768FA7707}"/>
              </a:ext>
            </a:extLst>
          </p:cNvPr>
          <p:cNvSpPr txBox="1"/>
          <p:nvPr/>
        </p:nvSpPr>
        <p:spPr>
          <a:xfrm>
            <a:off x="2937554" y="1484784"/>
            <a:ext cx="6078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PT" sz="1600" i="1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A quantificação do uso </a:t>
            </a:r>
            <a:r>
              <a:rPr lang="pt-BR" altLang="pt-PT" sz="1600" i="1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do trilho (</a:t>
            </a:r>
            <a:r>
              <a:rPr lang="pt-BR" altLang="pt-PT" sz="1600" b="1" i="1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milestone </a:t>
            </a:r>
            <a:r>
              <a:rPr lang="pt-BR" altLang="pt-PT" sz="1600" b="1" i="1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inicialmente </a:t>
            </a:r>
            <a:r>
              <a:rPr lang="pt-BR" altLang="pt-PT" sz="1600" b="1" i="1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planeada </a:t>
            </a:r>
            <a:r>
              <a:rPr lang="pt-BR" altLang="pt-PT" sz="1600" b="1" i="1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para 31/12/2026</a:t>
            </a:r>
            <a:r>
              <a:rPr lang="pt-BR" altLang="pt-PT" sz="1600" i="1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) começou este ano devido à sinergia com </a:t>
            </a:r>
            <a:r>
              <a:rPr lang="pt-BR" altLang="pt-PT" sz="1600" i="1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a </a:t>
            </a:r>
            <a:r>
              <a:rPr lang="pt-BR" altLang="pt-PT" sz="1600" i="1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DRRF, no âmbito do projeto Interreg VALCONMAC</a:t>
            </a:r>
            <a:endParaRPr lang="en-US" altLang="pt-PT" sz="1600" i="1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</p:txBody>
      </p:sp>
      <p:pic>
        <p:nvPicPr>
          <p:cNvPr id="20" name="Imagem 1">
            <a:extLst>
              <a:ext uri="{FF2B5EF4-FFF2-40B4-BE49-F238E27FC236}">
                <a16:creationId xmlns:a16="http://schemas.microsoft.com/office/drawing/2014/main" id="{2E5242D7-BF41-4DFE-B8AA-085815B7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15465" r="27142"/>
          <a:stretch>
            <a:fillRect/>
          </a:stretch>
        </p:blipFill>
        <p:spPr bwMode="auto">
          <a:xfrm>
            <a:off x="0" y="1556792"/>
            <a:ext cx="2700620" cy="221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20190924_172559">
            <a:extLst>
              <a:ext uri="{FF2B5EF4-FFF2-40B4-BE49-F238E27FC236}">
                <a16:creationId xmlns:a16="http://schemas.microsoft.com/office/drawing/2014/main" id="{D653E7A7-D713-4A4E-B73C-A7F7DA10E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6" y="3838533"/>
            <a:ext cx="1658652" cy="124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20190924_172540">
            <a:extLst>
              <a:ext uri="{FF2B5EF4-FFF2-40B4-BE49-F238E27FC236}">
                <a16:creationId xmlns:a16="http://schemas.microsoft.com/office/drawing/2014/main" id="{B3E7B7E4-6FE6-40BC-A8A6-D5004366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" y="5189652"/>
            <a:ext cx="1635231" cy="126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1">
            <a:extLst>
              <a:ext uri="{FF2B5EF4-FFF2-40B4-BE49-F238E27FC236}">
                <a16:creationId xmlns:a16="http://schemas.microsoft.com/office/drawing/2014/main" id="{ECC34741-6485-4357-B880-A6FA99153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34042" r="14444" b="31236"/>
          <a:stretch/>
        </p:blipFill>
        <p:spPr bwMode="auto">
          <a:xfrm>
            <a:off x="2453413" y="3071421"/>
            <a:ext cx="6655091" cy="19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A57D0336-97B9-41CE-86F9-718FBF1F37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428" t="28205" r="29048" b="31739"/>
          <a:stretch/>
        </p:blipFill>
        <p:spPr>
          <a:xfrm>
            <a:off x="3566982" y="5046633"/>
            <a:ext cx="3519323" cy="17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Sensibilização do público e divulgação dos resultados: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E1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- Plano de comunicação do projeto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1844824"/>
            <a:ext cx="35540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u="sng" dirty="0" smtClean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600" dirty="0" smtClean="0">
                <a:latin typeface="Century" panose="02040604050505020304" pitchFamily="18" charset="0"/>
              </a:rPr>
              <a:t>Website do projeto em 3 línguas (PT; EN e ES)</a:t>
            </a:r>
            <a:endParaRPr lang="pt-PT" altLang="pt-PT" sz="1400" b="1" u="sng" dirty="0" smtClean="0">
              <a:solidFill>
                <a:srgbClr val="195457"/>
              </a:solidFill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400" b="1" i="1" u="sng" dirty="0" smtClean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400" b="1" i="1" u="sng" dirty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400" b="1" i="1" u="sng" dirty="0" smtClean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400" b="1" i="1" u="sng" dirty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400" b="1" i="1" u="sng" dirty="0" smtClean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400" b="1" i="1" u="sng" dirty="0" smtClean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400" b="1" i="1" u="sng" dirty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1600" b="1" i="1" u="sng" dirty="0" smtClean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r>
              <a:rPr lang="en-US" sz="1600" dirty="0" smtClean="0">
                <a:latin typeface="Century" panose="02040604050505020304" pitchFamily="18" charset="0"/>
                <a:hlinkClick r:id="rId6"/>
              </a:rPr>
              <a:t>https://www.lifeazoresnatura.eu/</a:t>
            </a:r>
            <a:endParaRPr lang="en-US" sz="1600" b="1" dirty="0" smtClean="0">
              <a:latin typeface="Century" panose="02040604050505020304" pitchFamily="18" charset="0"/>
              <a:ea typeface="Tahoma" panose="020B0604030504040204" pitchFamily="34" charset="0"/>
              <a:cs typeface="DIN Condensed Bold"/>
            </a:endParaRPr>
          </a:p>
          <a:p>
            <a:endParaRPr lang="pt-PT" sz="2000" dirty="0" smtClean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PT" sz="1400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/>
          <a:srcRect b="22376"/>
          <a:stretch/>
        </p:blipFill>
        <p:spPr>
          <a:xfrm>
            <a:off x="3733536" y="1569831"/>
            <a:ext cx="5277328" cy="230425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85" b="13828"/>
          <a:stretch/>
        </p:blipFill>
        <p:spPr>
          <a:xfrm>
            <a:off x="3733536" y="4032882"/>
            <a:ext cx="5326460" cy="242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Sensibilização do público e divulgação dos resultados: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E1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- Plano de comunicação do projeto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400" y="3243197"/>
            <a:ext cx="1714474" cy="22476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CaixaDeTexto 12"/>
          <p:cNvSpPr txBox="1"/>
          <p:nvPr/>
        </p:nvSpPr>
        <p:spPr>
          <a:xfrm>
            <a:off x="251520" y="1411035"/>
            <a:ext cx="3512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PT" sz="1600" b="1" u="sng" dirty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M</a:t>
            </a:r>
            <a:r>
              <a:rPr lang="pt-PT" altLang="pt-PT" sz="1600" b="1" u="sng" dirty="0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eios de comunicação:</a:t>
            </a:r>
            <a:endParaRPr lang="pt-PT" altLang="pt-PT" sz="1600" b="1" u="sng" dirty="0">
              <a:solidFill>
                <a:srgbClr val="195457"/>
              </a:solidFill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endParaRPr lang="pt-PT" sz="1600" b="1" i="1" u="sng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6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10 Notas de Imprensa</a:t>
            </a:r>
            <a:endParaRPr lang="pt-PT" sz="1600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2</a:t>
            </a:r>
            <a:r>
              <a:rPr lang="pt-PT" sz="16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6 notícias identificando o projeto</a:t>
            </a:r>
            <a:endParaRPr lang="en-US" sz="1600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44763"/>
              </p:ext>
            </p:extLst>
          </p:nvPr>
        </p:nvGraphicFramePr>
        <p:xfrm>
          <a:off x="110330" y="2959510"/>
          <a:ext cx="5109741" cy="3095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Imagem 18"/>
          <p:cNvPicPr/>
          <p:nvPr/>
        </p:nvPicPr>
        <p:blipFill rotWithShape="1">
          <a:blip r:embed="rId8"/>
          <a:srcRect l="14676" t="17977" r="31138" b="15849"/>
          <a:stretch/>
        </p:blipFill>
        <p:spPr bwMode="auto">
          <a:xfrm>
            <a:off x="5666384" y="1186001"/>
            <a:ext cx="2948981" cy="192100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5327" y="2450725"/>
            <a:ext cx="1836351" cy="3684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810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Sensibilização do público e divulgação dos resultados: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E1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- Plano de comunicação do projeto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0" y="155272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PT" sz="1600" b="1" u="sng" dirty="0" err="1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Apresentação</a:t>
            </a:r>
            <a:r>
              <a:rPr lang="en-US" altLang="pt-PT" sz="1600" b="1" u="sng" dirty="0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e </a:t>
            </a:r>
            <a:r>
              <a:rPr lang="en-US" altLang="pt-PT" sz="1600" b="1" u="sng" dirty="0" err="1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participação</a:t>
            </a:r>
            <a:r>
              <a:rPr lang="en-US" altLang="pt-PT" sz="1600" b="1" u="sng" dirty="0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</a:t>
            </a:r>
            <a:r>
              <a:rPr lang="en-US" altLang="pt-PT" sz="1600" b="1" u="sng" dirty="0" err="1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em</a:t>
            </a:r>
            <a:r>
              <a:rPr lang="en-US" altLang="pt-PT" sz="1600" b="1" u="sng" dirty="0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</a:t>
            </a:r>
            <a:r>
              <a:rPr lang="en-US" altLang="pt-PT" sz="1600" b="1" u="sng" dirty="0" err="1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seminários</a:t>
            </a:r>
            <a:r>
              <a:rPr lang="en-US" altLang="pt-PT" sz="1600" b="1" u="sng" dirty="0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/</a:t>
            </a:r>
            <a:r>
              <a:rPr lang="en-US" altLang="pt-PT" sz="1600" b="1" u="sng" dirty="0" err="1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eventos</a:t>
            </a:r>
            <a:r>
              <a:rPr lang="en-US" altLang="pt-PT" sz="1600" b="1" u="sng" dirty="0" smtClean="0">
                <a:solidFill>
                  <a:srgbClr val="195457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:</a:t>
            </a:r>
            <a:endParaRPr lang="pt-PT" altLang="pt-PT" sz="1600" b="1" u="sng" dirty="0">
              <a:solidFill>
                <a:srgbClr val="195457"/>
              </a:solidFill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endParaRPr lang="pt-PT" sz="1600" b="1" i="1" u="sng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LIFE Project </a:t>
            </a:r>
            <a:r>
              <a:rPr lang="pt-PT" sz="16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Capacity</a:t>
            </a: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</a:t>
            </a:r>
            <a:r>
              <a:rPr lang="pt-PT" sz="16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Building</a:t>
            </a: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(LIFE14 CAP/PT/000004) </a:t>
            </a:r>
            <a:r>
              <a:rPr lang="pt-PT" sz="16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Conferência Final</a:t>
            </a:r>
            <a:endParaRPr lang="pt-PT" sz="1600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Chefe da Unidade de Regiões Ultraperiféricas da Direção Geral de Política Regional da Comissão </a:t>
            </a:r>
            <a:r>
              <a:rPr lang="pt-BR" sz="16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Europeia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600" dirty="0" err="1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Life</a:t>
            </a:r>
            <a:r>
              <a:rPr lang="pt-PT" sz="16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</a:t>
            </a: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Terras do </a:t>
            </a:r>
            <a:r>
              <a:rPr lang="pt-PT" sz="16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Priolo</a:t>
            </a: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(LIFE12 NAT/PT/000527)- Desafios e estratégias para a conservação em ambientes insulares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6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Biotalks</a:t>
            </a: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- Semana do Ambiente e Ciência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6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XIV Encontro Regional de Educação Ambiental e Seminário </a:t>
            </a:r>
            <a:r>
              <a:rPr lang="pt-PT" sz="16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Eco-Escolas</a:t>
            </a:r>
            <a:endParaRPr lang="pt-PT" sz="1600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859788"/>
            <a:ext cx="2977913" cy="2233435"/>
          </a:xfrm>
          <a:prstGeom prst="rect">
            <a:avLst/>
          </a:prstGeom>
        </p:spPr>
      </p:pic>
      <p:pic>
        <p:nvPicPr>
          <p:cNvPr id="23" name="Picture 6" descr="A imagem pode conter: 3 pessoas, pessoas a sorri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04" y="3867899"/>
            <a:ext cx="3338096" cy="22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r="2426"/>
          <a:stretch/>
        </p:blipFill>
        <p:spPr>
          <a:xfrm>
            <a:off x="6464903" y="3868104"/>
            <a:ext cx="2736304" cy="22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3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Sensibilização do público e divulgação dos resultados: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E4 –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Programa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Educação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Ambiental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dos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Parques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Naturais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Ilha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Parque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Escola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	</a:t>
            </a:r>
          </a:p>
          <a:p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0" y="15527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600" b="1" i="1" u="sng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400" b="1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Exposição Itinerante sobre os Projetos LIFE IP AZORES NATURA e LIFE VIDALIA</a:t>
            </a:r>
            <a:r>
              <a:rPr lang="pt-PT" sz="16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, na </a:t>
            </a:r>
            <a:r>
              <a:rPr lang="pt-PT" sz="1600" dirty="0" err="1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Expomar</a:t>
            </a:r>
            <a:r>
              <a:rPr lang="pt-PT" sz="16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2019, que decorreu na marina da Horta, no âmbito da Semana do Mar (4-11 agosto)</a:t>
            </a:r>
            <a:endParaRPr lang="pt-PT" sz="1600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6" y="2458056"/>
            <a:ext cx="8388424" cy="40800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" y="2670012"/>
            <a:ext cx="2463738" cy="328498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70012"/>
            <a:ext cx="2448272" cy="32643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30" y="2854626"/>
            <a:ext cx="4030195" cy="30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A1 –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Planeamento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operacional preparatório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para os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trabalhos de conservação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pt-PT" altLang="en-US" sz="16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Task</a:t>
            </a:r>
            <a:r>
              <a:rPr lang="pt-PT" altLang="en-US" sz="1600" i="1" dirty="0">
                <a:latin typeface="Century Gothic" panose="020B0502020202020204" pitchFamily="34" charset="0"/>
                <a:cs typeface="Calibri" panose="020F0502020204030204" pitchFamily="34" charset="0"/>
              </a:rPr>
              <a:t> 1: </a:t>
            </a:r>
            <a:r>
              <a:rPr lang="pt-PT" altLang="en-US" sz="1600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Planeamento Técnico: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588" y="2117174"/>
            <a:ext cx="9145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Century" panose="02040604050505020304" pitchFamily="18" charset="0"/>
              </a:rPr>
              <a:t>E</a:t>
            </a:r>
            <a:r>
              <a:rPr lang="pt-BR" sz="1600" b="1" dirty="0" smtClean="0">
                <a:latin typeface="Century" panose="02040604050505020304" pitchFamily="18" charset="0"/>
              </a:rPr>
              <a:t>stratégia </a:t>
            </a:r>
            <a:r>
              <a:rPr lang="pt-BR" sz="1600" b="1" dirty="0">
                <a:latin typeface="Century" panose="02040604050505020304" pitchFamily="18" charset="0"/>
              </a:rPr>
              <a:t>R</a:t>
            </a:r>
            <a:r>
              <a:rPr lang="pt-BR" sz="1600" b="1" dirty="0" smtClean="0">
                <a:latin typeface="Century" panose="02040604050505020304" pitchFamily="18" charset="0"/>
              </a:rPr>
              <a:t>egional para a Prevenção e Controlo de Espécies </a:t>
            </a:r>
            <a:r>
              <a:rPr lang="pt-BR" sz="1600" b="1" dirty="0">
                <a:latin typeface="Century" panose="02040604050505020304" pitchFamily="18" charset="0"/>
              </a:rPr>
              <a:t>E</a:t>
            </a:r>
            <a:r>
              <a:rPr lang="pt-BR" sz="1600" b="1" dirty="0" smtClean="0">
                <a:latin typeface="Century" panose="02040604050505020304" pitchFamily="18" charset="0"/>
              </a:rPr>
              <a:t>xóticas Invasoras – </a:t>
            </a:r>
            <a:r>
              <a:rPr lang="pt-BR" sz="1600" dirty="0" smtClean="0">
                <a:latin typeface="Century" panose="02040604050505020304" pitchFamily="18" charset="0"/>
              </a:rPr>
              <a:t>contrato assinado a 15/07/2019 e o primeiro relatório entregue pela equipa contratada.</a:t>
            </a:r>
          </a:p>
          <a:p>
            <a:pPr algn="just"/>
            <a:endParaRPr lang="pt-BR" sz="1600" dirty="0" smtClean="0">
              <a:latin typeface="Century" panose="02040604050505020304" pitchFamily="18" charset="0"/>
            </a:endParaRPr>
          </a:p>
          <a:p>
            <a:pPr algn="just"/>
            <a:endParaRPr lang="pt-BR" sz="1600" dirty="0" smtClean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Preparação dos Planos Operacionais </a:t>
            </a:r>
            <a:r>
              <a:rPr lang="pt-BR" sz="1600" dirty="0" smtClean="0">
                <a:latin typeface="Century" panose="02040604050505020304" pitchFamily="18" charset="0"/>
              </a:rPr>
              <a:t>para implementação dos trabalhos de conservação.</a:t>
            </a:r>
          </a:p>
          <a:p>
            <a:pPr algn="just"/>
            <a:endParaRPr lang="pt-BR" sz="1600" dirty="0" smtClean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Melhoramento dos protocolos de propagação das espécies no Jardim Botânico do Faial.</a:t>
            </a:r>
            <a:endParaRPr lang="en-US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37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Sensibilização do público e divulgação dos resultados: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E4 –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Programa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Educação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Ambiental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dos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Parques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Naturais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Ilha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18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Parque</a:t>
            </a:r>
            <a:r>
              <a:rPr lang="en-US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Escola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	</a:t>
            </a:r>
          </a:p>
          <a:p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0" y="15527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600" b="1" i="1" u="sng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b="1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Parque </a:t>
            </a:r>
            <a:r>
              <a:rPr lang="pt-BR" sz="1400" b="1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Escola: </a:t>
            </a:r>
            <a:r>
              <a:rPr lang="pt-BR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programa elaborado e entregue nas escolas para o ano letivo 2019-2020, com um </a:t>
            </a:r>
            <a:r>
              <a:rPr lang="pt-BR" sz="1400" u="sng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capítulo dedicado ao Programa LIFE</a:t>
            </a:r>
            <a:r>
              <a:rPr lang="pt-BR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.</a:t>
            </a:r>
            <a:endParaRPr lang="pt-PT" sz="1600" dirty="0">
              <a:latin typeface="Century Gothic" panose="020B0502020202020204" pitchFamily="34" charset="0"/>
              <a:ea typeface="Tahoma" panose="020B0604030504040204" pitchFamily="34" charset="0"/>
              <a:cs typeface="DIN Condensed Bold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30052"/>
            <a:ext cx="4406354" cy="220317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2221663"/>
            <a:ext cx="3384570" cy="43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F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Gestão e monitorização do </a:t>
            </a:r>
            <a:r>
              <a:rPr lang="pt-BR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progresso do projeto: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F1 – </a:t>
            </a:r>
            <a:r>
              <a:rPr lang="pt-PT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Gestão global do projeto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	</a:t>
            </a:r>
          </a:p>
          <a:p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08520" y="1700808"/>
            <a:ext cx="9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2 reuniões do Conselho de Gestão do Projeto e da Equipa Técnica do Projeto realizadas.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Contratação da Equipa Técnica da DRA: Assistente Técnico e Assistente Financeiro (</a:t>
            </a:r>
            <a:r>
              <a:rPr lang="pt-BR" sz="1600" dirty="0" smtClean="0">
                <a:latin typeface="Century" panose="02040604050505020304" pitchFamily="18" charset="0"/>
              </a:rPr>
              <a:t>início a 15 de novembro)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Contratação </a:t>
            </a:r>
            <a:r>
              <a:rPr lang="pt-BR" sz="1600" b="1" dirty="0" smtClean="0">
                <a:latin typeface="Century" panose="02040604050505020304" pitchFamily="18" charset="0"/>
              </a:rPr>
              <a:t>do Técnico </a:t>
            </a:r>
            <a:r>
              <a:rPr lang="pt-BR" sz="1600" b="1" dirty="0" smtClean="0">
                <a:latin typeface="Century" panose="02040604050505020304" pitchFamily="18" charset="0"/>
              </a:rPr>
              <a:t>de Comunicação (AZORINA): </a:t>
            </a:r>
            <a:r>
              <a:rPr lang="pt-BR" sz="1600" dirty="0" smtClean="0">
                <a:latin typeface="Century" panose="02040604050505020304" pitchFamily="18" charset="0"/>
              </a:rPr>
              <a:t>Início em Novembro</a:t>
            </a:r>
            <a:endParaRPr lang="en-US" sz="1600" dirty="0">
              <a:latin typeface="Century" panose="02040604050505020304" pitchFamily="18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19" y="3501008"/>
            <a:ext cx="3899648" cy="292473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17404" r="8679" b="2950"/>
          <a:stretch/>
        </p:blipFill>
        <p:spPr>
          <a:xfrm>
            <a:off x="179512" y="3717032"/>
            <a:ext cx="4498674" cy="220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F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Gestão e monitorização do </a:t>
            </a:r>
            <a:r>
              <a:rPr lang="pt-BR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progresso do projeto: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F3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– Grupo de trabalho para coordenação dos fundos complementares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	</a:t>
            </a:r>
          </a:p>
          <a:p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08520" y="1700808"/>
            <a:ext cx="9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Grupo </a:t>
            </a:r>
            <a:r>
              <a:rPr lang="pt-BR" sz="1600" b="1" dirty="0">
                <a:latin typeface="Century" panose="02040604050505020304" pitchFamily="18" charset="0"/>
              </a:rPr>
              <a:t>de trabalho para coordenação dos fundos complementares estabelecido (08/04/2019</a:t>
            </a:r>
            <a:r>
              <a:rPr lang="pt-BR" sz="1600" b="1" dirty="0" smtClean="0">
                <a:latin typeface="Century" panose="02040604050505020304" pitchFamily="18" charset="0"/>
              </a:rPr>
              <a:t>).</a:t>
            </a:r>
          </a:p>
          <a:p>
            <a:pPr algn="just"/>
            <a:endParaRPr lang="pt-BR" sz="1600" b="1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O </a:t>
            </a:r>
            <a:r>
              <a:rPr lang="pt-BR" sz="1600" b="1" dirty="0">
                <a:latin typeface="Century" panose="02040604050505020304" pitchFamily="18" charset="0"/>
              </a:rPr>
              <a:t>Website do projeto terá um Balcão de </a:t>
            </a:r>
            <a:r>
              <a:rPr lang="pt-BR" sz="1600" b="1" dirty="0" smtClean="0">
                <a:latin typeface="Century" panose="02040604050505020304" pitchFamily="18" charset="0"/>
              </a:rPr>
              <a:t>Apoio</a:t>
            </a:r>
            <a:r>
              <a:rPr lang="pt-BR" sz="1600" dirty="0" smtClean="0">
                <a:latin typeface="Century" panose="02040604050505020304" pitchFamily="18" charset="0"/>
              </a:rPr>
              <a:t> </a:t>
            </a:r>
            <a:r>
              <a:rPr lang="pt-BR" sz="1600" dirty="0">
                <a:latin typeface="Century" panose="02040604050505020304" pitchFamily="18" charset="0"/>
              </a:rPr>
              <a:t>para dar suporte aos projetos complementares - Não previsto inicialmente e resultou </a:t>
            </a:r>
            <a:r>
              <a:rPr lang="pt-BR" sz="1600" dirty="0" smtClean="0">
                <a:latin typeface="Century" panose="02040604050505020304" pitchFamily="18" charset="0"/>
              </a:rPr>
              <a:t>das reuniões de gestão do projeto.</a:t>
            </a:r>
            <a:endParaRPr lang="pt-BR" sz="1600" dirty="0">
              <a:latin typeface="Century" panose="02040604050505020304" pitchFamily="18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b="11982"/>
          <a:stretch/>
        </p:blipFill>
        <p:spPr>
          <a:xfrm>
            <a:off x="159169" y="2781232"/>
            <a:ext cx="4433173" cy="219487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84" r="1217" b="6008"/>
          <a:stretch/>
        </p:blipFill>
        <p:spPr>
          <a:xfrm>
            <a:off x="3988145" y="3751966"/>
            <a:ext cx="4970692" cy="248534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2" b="4327"/>
          <a:stretch/>
        </p:blipFill>
        <p:spPr>
          <a:xfrm>
            <a:off x="2861646" y="3090358"/>
            <a:ext cx="6266928" cy="320618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37266" y="5373216"/>
            <a:ext cx="3650879" cy="923330"/>
          </a:xfrm>
          <a:prstGeom prst="rect">
            <a:avLst/>
          </a:prstGeom>
          <a:solidFill>
            <a:srgbClr val="D2F8EC"/>
          </a:solidFill>
        </p:spPr>
        <p:txBody>
          <a:bodyPr wrap="square" rtlCol="0">
            <a:spAutoFit/>
          </a:bodyPr>
          <a:lstStyle/>
          <a:p>
            <a:r>
              <a:rPr lang="pt-PT" dirty="0" smtClean="0"/>
              <a:t>Informação/Publicação sobre 5 Fundos de Financiamento  Disponíveis até ao momento.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18652" r="22730" b="16719"/>
          <a:stretch/>
        </p:blipFill>
        <p:spPr bwMode="auto">
          <a:xfrm>
            <a:off x="2542273" y="2568337"/>
            <a:ext cx="301591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s://www.visitportugal.com/sites/www.visitportugal.com/files/styles/experiencias_detalhe/public/mediateca/N2604d_0.jpg?itok=thKeHWf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9" y="887502"/>
            <a:ext cx="288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cultura.cm-ribeiragrande.pt/imagens/2501344525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22" y="887502"/>
            <a:ext cx="243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cdn.olhares.pt/client/files/foto/big/132/1320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75162"/>
            <a:ext cx="216192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turismocadentro.com/wp-content/uploads/2010/06/ilha-das-flor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12" y="2572387"/>
            <a:ext cx="243880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ponta-delgada.com/wp-content/uploads/2016/03/lagoa-do-f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25" y="4257272"/>
            <a:ext cx="244620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://parquesnaturais.azores.gov.pt/images/pni_terceira/ap/rn/sbarbara/800/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41" y="4249172"/>
            <a:ext cx="216000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cultura.cm-ribeiragrande.pt/imagens/194134452546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/>
          <a:stretch/>
        </p:blipFill>
        <p:spPr bwMode="auto">
          <a:xfrm>
            <a:off x="2160107" y="879402"/>
            <a:ext cx="127506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ultura.cm-ribeiragrande.pt/imagens/58613445239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69" y="4257272"/>
            <a:ext cx="244813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o 30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37" name="Retângulo 3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43" name="Título 1"/>
          <p:cNvSpPr>
            <a:spLocks noGrp="1"/>
          </p:cNvSpPr>
          <p:nvPr>
            <p:ph type="ctrTitle"/>
          </p:nvPr>
        </p:nvSpPr>
        <p:spPr>
          <a:xfrm>
            <a:off x="212993" y="1340768"/>
            <a:ext cx="1910735" cy="482783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pPr algn="l"/>
            <a:r>
              <a:rPr lang="pt-PT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Obrigada!</a:t>
            </a:r>
            <a:endParaRPr lang="pt-PT" sz="28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36512" y="5877272"/>
            <a:ext cx="381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hlinkClick r:id="rId17"/>
              </a:rPr>
              <a:t>lifeip.azoresnatura@azores.gov.pt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07815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A1 –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Planeamento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operacional preparatório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para os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trabalhos de conservação</a:t>
            </a:r>
            <a:endParaRPr lang="en-US" altLang="en-US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pt-PT" altLang="en-US" sz="16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Task</a:t>
            </a:r>
            <a:r>
              <a:rPr lang="pt-PT" altLang="en-US" sz="1600" i="1" dirty="0">
                <a:latin typeface="Century Gothic" panose="020B0502020202020204" pitchFamily="34" charset="0"/>
                <a:cs typeface="Calibri" panose="020F0502020204030204" pitchFamily="34" charset="0"/>
              </a:rPr>
              <a:t> 1: </a:t>
            </a:r>
            <a:r>
              <a:rPr lang="pt-PT" altLang="en-US" sz="1600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Planeamento Técnico: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729264"/>
            <a:ext cx="3267316" cy="4334195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81" t="24637" r="11064" b="27260"/>
          <a:stretch/>
        </p:blipFill>
        <p:spPr>
          <a:xfrm>
            <a:off x="4211960" y="1628801"/>
            <a:ext cx="4536504" cy="2162752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29971"/>
          <a:stretch/>
        </p:blipFill>
        <p:spPr>
          <a:xfrm>
            <a:off x="3446241" y="3844495"/>
            <a:ext cx="5724476" cy="2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78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A2 </a:t>
            </a:r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Criação de uma base de dados terrestre integrada em WebGIS, da Rede Natura 2000 dos Açores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588" y="1772816"/>
            <a:ext cx="9145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Desenvolvimento da Plataforma WEBSIG da Rede Natura 2000 </a:t>
            </a:r>
            <a:r>
              <a:rPr lang="pt-BR" sz="1600" b="1" dirty="0">
                <a:latin typeface="Century" panose="02040604050505020304" pitchFamily="18" charset="0"/>
              </a:rPr>
              <a:t>dos Açores </a:t>
            </a:r>
            <a:endParaRPr lang="pt-BR" sz="1600" dirty="0">
              <a:latin typeface="Century" panose="02040604050505020304" pitchFamily="18" charset="0"/>
            </a:endParaRPr>
          </a:p>
          <a:p>
            <a:pPr algn="just"/>
            <a:r>
              <a:rPr lang="pt-BR" sz="1600" dirty="0">
                <a:latin typeface="Century" panose="02040604050505020304" pitchFamily="18" charset="0"/>
              </a:rPr>
              <a:t>	</a:t>
            </a:r>
            <a:endParaRPr lang="pt-BR" sz="1600" b="1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Century" panose="02040604050505020304" pitchFamily="18" charset="0"/>
              </a:rPr>
              <a:t>Concurso público n.º 11/DRA/2019 para a celebração de contrato de aquisição de serviços para a</a:t>
            </a:r>
            <a:r>
              <a:rPr lang="pt-BR" sz="1600" b="1" dirty="0" smtClean="0">
                <a:latin typeface="Century" panose="02040604050505020304" pitchFamily="18" charset="0"/>
              </a:rPr>
              <a:t> “</a:t>
            </a:r>
            <a:r>
              <a:rPr lang="pt-BR" sz="1600" b="1" dirty="0">
                <a:latin typeface="Century" panose="02040604050505020304" pitchFamily="18" charset="0"/>
              </a:rPr>
              <a:t>E</a:t>
            </a:r>
            <a:r>
              <a:rPr lang="pt-BR" sz="1600" b="1" dirty="0" smtClean="0">
                <a:latin typeface="Century" panose="02040604050505020304" pitchFamily="18" charset="0"/>
              </a:rPr>
              <a:t>laboração da cartografia de campo atualizada da distribuição de habitats e espécies da Rede Natura 2000 dos Açores (componente terrestre), incluindo a caracterização do estado de conservação e ameaças”– </a:t>
            </a:r>
            <a:r>
              <a:rPr lang="pt-BR" sz="1600" dirty="0" smtClean="0">
                <a:latin typeface="Century" panose="02040604050505020304" pitchFamily="18" charset="0"/>
              </a:rPr>
              <a:t>Concurso lançado a 29/10/2019.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latin typeface="Century" panose="020406040505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l="34885" t="23524" r="36811" b="6265"/>
          <a:stretch/>
        </p:blipFill>
        <p:spPr>
          <a:xfrm>
            <a:off x="153974" y="3323499"/>
            <a:ext cx="2401802" cy="33513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95" r="1847" b="6384"/>
          <a:stretch/>
        </p:blipFill>
        <p:spPr>
          <a:xfrm>
            <a:off x="3706252" y="3645024"/>
            <a:ext cx="5221949" cy="23707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74"/>
          <a:stretch/>
        </p:blipFill>
        <p:spPr>
          <a:xfrm>
            <a:off x="1724065" y="3645024"/>
            <a:ext cx="5157234" cy="27537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24128" y="4005064"/>
            <a:ext cx="288032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50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A2 </a:t>
            </a:r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Criação de uma base de dados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marinha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integrada em WebGIS, da Rede Natura 2000 dos Açores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588" y="1787332"/>
            <a:ext cx="9145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Century" panose="02040604050505020304" pitchFamily="18" charset="0"/>
              </a:rPr>
              <a:t>O </a:t>
            </a:r>
            <a:r>
              <a:rPr lang="pt-BR" sz="1600" dirty="0">
                <a:latin typeface="Century" panose="02040604050505020304" pitchFamily="18" charset="0"/>
              </a:rPr>
              <a:t>procedimento para o design / desenvolvimento do </a:t>
            </a:r>
            <a:r>
              <a:rPr lang="pt-BR" sz="1600" dirty="0" smtClean="0">
                <a:latin typeface="Century" panose="02040604050505020304" pitchFamily="18" charset="0"/>
              </a:rPr>
              <a:t>WebGIS </a:t>
            </a:r>
            <a:r>
              <a:rPr lang="pt-BR" sz="1600" dirty="0">
                <a:latin typeface="Century" panose="02040604050505020304" pitchFamily="18" charset="0"/>
              </a:rPr>
              <a:t>está </a:t>
            </a:r>
            <a:r>
              <a:rPr lang="pt-BR" sz="1600" dirty="0" smtClean="0">
                <a:latin typeface="Century" panose="02040604050505020304" pitchFamily="18" charset="0"/>
              </a:rPr>
              <a:t>a ser desenvolvido através de um </a:t>
            </a:r>
            <a:r>
              <a:rPr lang="pt-BR" sz="1600" b="1" dirty="0">
                <a:latin typeface="Century" panose="02040604050505020304" pitchFamily="18" charset="0"/>
              </a:rPr>
              <a:t>projeto complementar (MarSP</a:t>
            </a:r>
            <a:r>
              <a:rPr lang="pt-BR" sz="1600" b="1" dirty="0" smtClean="0">
                <a:latin typeface="Century" panose="02040604050505020304" pitchFamily="18" charset="0"/>
              </a:rPr>
              <a:t>).</a:t>
            </a:r>
          </a:p>
          <a:p>
            <a:pPr algn="just"/>
            <a:endParaRPr lang="pt-BR" sz="1600" b="1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Century" panose="02040604050505020304" pitchFamily="18" charset="0"/>
              </a:rPr>
              <a:t>A base de dados está a ser configurada para </a:t>
            </a:r>
            <a:r>
              <a:rPr lang="pt-BR" sz="1600" dirty="0">
                <a:latin typeface="Century" panose="02040604050505020304" pitchFamily="18" charset="0"/>
              </a:rPr>
              <a:t>permitir </a:t>
            </a:r>
            <a:r>
              <a:rPr lang="pt-BR" sz="1600" dirty="0" smtClean="0">
                <a:latin typeface="Century" panose="02040604050505020304" pitchFamily="18" charset="0"/>
              </a:rPr>
              <a:t>a partilha de </a:t>
            </a:r>
            <a:r>
              <a:rPr lang="pt-BR" sz="1600" dirty="0">
                <a:latin typeface="Century" panose="02040604050505020304" pitchFamily="18" charset="0"/>
              </a:rPr>
              <a:t>informações geoespaciais através de serviços de </a:t>
            </a:r>
            <a:r>
              <a:rPr lang="pt-BR" sz="1600" dirty="0" smtClean="0">
                <a:latin typeface="Century" panose="02040604050505020304" pitchFamily="18" charset="0"/>
              </a:rPr>
              <a:t>cartografia em regime opensource.</a:t>
            </a:r>
            <a:endParaRPr lang="en-US" sz="1600" dirty="0">
              <a:latin typeface="Century" panose="02040604050505020304" pitchFamily="18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82778"/>
            <a:ext cx="7108874" cy="28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28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A4 </a:t>
            </a:r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Pós-Projeto</a:t>
            </a:r>
          </a:p>
          <a:p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A4.1 – Revisão do PAF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588" y="1787332"/>
            <a:ext cx="91455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Century" panose="02040604050505020304" pitchFamily="18" charset="0"/>
              </a:rPr>
              <a:t>Participação</a:t>
            </a:r>
            <a:r>
              <a:rPr lang="en-US" sz="1600" dirty="0" smtClean="0">
                <a:latin typeface="Century" panose="02040604050505020304" pitchFamily="18" charset="0"/>
              </a:rPr>
              <a:t> no Workshop </a:t>
            </a:r>
            <a:r>
              <a:rPr lang="en-US" sz="1600" dirty="0" err="1" smtClean="0">
                <a:latin typeface="Century" panose="02040604050505020304" pitchFamily="18" charset="0"/>
              </a:rPr>
              <a:t>sobre</a:t>
            </a:r>
            <a:r>
              <a:rPr lang="en-US" sz="1600" dirty="0" smtClean="0">
                <a:latin typeface="Century" panose="02040604050505020304" pitchFamily="18" charset="0"/>
              </a:rPr>
              <a:t> o ‘</a:t>
            </a:r>
            <a:r>
              <a:rPr lang="en-US" sz="1600" b="1" dirty="0" err="1" smtClean="0">
                <a:latin typeface="Century" panose="02040604050505020304" pitchFamily="18" charset="0"/>
              </a:rPr>
              <a:t>Reforço</a:t>
            </a:r>
            <a:r>
              <a:rPr lang="en-US" sz="1600" b="1" dirty="0" smtClean="0">
                <a:latin typeface="Century" panose="02040604050505020304" pitchFamily="18" charset="0"/>
              </a:rPr>
              <a:t> dos </a:t>
            </a:r>
            <a:r>
              <a:rPr lang="en-US" sz="1600" b="1" dirty="0" err="1" smtClean="0">
                <a:latin typeface="Century" panose="02040604050505020304" pitchFamily="18" charset="0"/>
              </a:rPr>
              <a:t>investimentos</a:t>
            </a:r>
            <a:r>
              <a:rPr lang="en-US" sz="1600" b="1" dirty="0" smtClean="0">
                <a:latin typeface="Century" panose="02040604050505020304" pitchFamily="18" charset="0"/>
              </a:rPr>
              <a:t> </a:t>
            </a:r>
            <a:r>
              <a:rPr lang="en-US" sz="1600" b="1" dirty="0" err="1" smtClean="0">
                <a:latin typeface="Century" panose="02040604050505020304" pitchFamily="18" charset="0"/>
              </a:rPr>
              <a:t>na</a:t>
            </a:r>
            <a:r>
              <a:rPr lang="en-US" sz="1600" b="1" dirty="0" smtClean="0">
                <a:latin typeface="Century" panose="02040604050505020304" pitchFamily="18" charset="0"/>
              </a:rPr>
              <a:t> </a:t>
            </a:r>
            <a:r>
              <a:rPr lang="en-US" sz="1600" b="1" dirty="0" err="1" smtClean="0">
                <a:latin typeface="Century" panose="02040604050505020304" pitchFamily="18" charset="0"/>
              </a:rPr>
              <a:t>Rede</a:t>
            </a:r>
            <a:r>
              <a:rPr lang="en-US" sz="1600" b="1" dirty="0" smtClean="0">
                <a:latin typeface="Century" panose="02040604050505020304" pitchFamily="18" charset="0"/>
              </a:rPr>
              <a:t> Natura 2000 </a:t>
            </a:r>
            <a:r>
              <a:rPr lang="en-US" sz="1600" b="1" dirty="0" err="1" smtClean="0">
                <a:latin typeface="Century" panose="02040604050505020304" pitchFamily="18" charset="0"/>
              </a:rPr>
              <a:t>através</a:t>
            </a:r>
            <a:r>
              <a:rPr lang="en-US" sz="1600" b="1" dirty="0" smtClean="0">
                <a:latin typeface="Century" panose="02040604050505020304" pitchFamily="18" charset="0"/>
              </a:rPr>
              <a:t> de </a:t>
            </a:r>
            <a:r>
              <a:rPr lang="en-US" sz="1600" b="1" dirty="0" err="1" smtClean="0">
                <a:latin typeface="Century" panose="02040604050505020304" pitchFamily="18" charset="0"/>
              </a:rPr>
              <a:t>acesso</a:t>
            </a:r>
            <a:r>
              <a:rPr lang="en-US" sz="1600" b="1" dirty="0" smtClean="0">
                <a:latin typeface="Century" panose="02040604050505020304" pitchFamily="18" charset="0"/>
              </a:rPr>
              <a:t> a </a:t>
            </a:r>
            <a:r>
              <a:rPr lang="en-US" sz="1600" b="1" dirty="0" err="1" smtClean="0">
                <a:latin typeface="Century" panose="02040604050505020304" pitchFamily="18" charset="0"/>
              </a:rPr>
              <a:t>fundos</a:t>
            </a:r>
            <a:r>
              <a:rPr lang="en-US" sz="1600" b="1" dirty="0" smtClean="0">
                <a:latin typeface="Century" panose="02040604050505020304" pitchFamily="18" charset="0"/>
              </a:rPr>
              <a:t> UE e </a:t>
            </a:r>
            <a:r>
              <a:rPr lang="en-US" sz="1600" b="1" dirty="0" err="1" smtClean="0">
                <a:latin typeface="Century" panose="02040604050505020304" pitchFamily="18" charset="0"/>
              </a:rPr>
              <a:t>atualização</a:t>
            </a:r>
            <a:r>
              <a:rPr lang="en-US" sz="1600" b="1" dirty="0" smtClean="0">
                <a:latin typeface="Century" panose="02040604050505020304" pitchFamily="18" charset="0"/>
              </a:rPr>
              <a:t> do </a:t>
            </a:r>
            <a:r>
              <a:rPr lang="en-US" sz="1600" b="1" dirty="0" err="1" smtClean="0">
                <a:latin typeface="Century" panose="02040604050505020304" pitchFamily="18" charset="0"/>
              </a:rPr>
              <a:t>Quadro</a:t>
            </a:r>
            <a:r>
              <a:rPr lang="en-US" sz="1600" b="1" dirty="0" smtClean="0">
                <a:latin typeface="Century" panose="02040604050505020304" pitchFamily="18" charset="0"/>
              </a:rPr>
              <a:t> de </a:t>
            </a:r>
            <a:r>
              <a:rPr lang="en-US" sz="1600" b="1" dirty="0" err="1" smtClean="0">
                <a:latin typeface="Century" panose="02040604050505020304" pitchFamily="18" charset="0"/>
              </a:rPr>
              <a:t>Ação</a:t>
            </a:r>
            <a:r>
              <a:rPr lang="en-US" sz="1600" b="1" dirty="0" smtClean="0">
                <a:latin typeface="Century" panose="02040604050505020304" pitchFamily="18" charset="0"/>
              </a:rPr>
              <a:t> </a:t>
            </a:r>
            <a:r>
              <a:rPr lang="en-US" sz="1600" b="1" dirty="0" err="1" smtClean="0">
                <a:latin typeface="Century" panose="02040604050505020304" pitchFamily="18" charset="0"/>
              </a:rPr>
              <a:t>Prioritária</a:t>
            </a:r>
            <a:r>
              <a:rPr lang="en-US" sz="1600" b="1" dirty="0" smtClean="0">
                <a:latin typeface="Century" panose="02040604050505020304" pitchFamily="18" charset="0"/>
              </a:rPr>
              <a:t> para a RN2000 (PAF</a:t>
            </a:r>
            <a:r>
              <a:rPr lang="en-US" sz="1600" dirty="0" smtClean="0">
                <a:latin typeface="Century" panose="02040604050505020304" pitchFamily="18" charset="0"/>
              </a:rPr>
              <a:t>:  2021-2027), </a:t>
            </a:r>
            <a:r>
              <a:rPr lang="en-US" sz="1600" dirty="0" err="1" smtClean="0">
                <a:latin typeface="Century" panose="02040604050505020304" pitchFamily="18" charset="0"/>
              </a:rPr>
              <a:t>em</a:t>
            </a:r>
            <a:r>
              <a:rPr lang="en-US" sz="1600" dirty="0" smtClean="0">
                <a:latin typeface="Century" panose="02040604050505020304" pitchFamily="18" charset="0"/>
              </a:rPr>
              <a:t> </a:t>
            </a:r>
            <a:r>
              <a:rPr lang="en-US" sz="1600" dirty="0" err="1" smtClean="0">
                <a:latin typeface="Century" panose="02040604050505020304" pitchFamily="18" charset="0"/>
              </a:rPr>
              <a:t>Lisboa</a:t>
            </a:r>
            <a:r>
              <a:rPr lang="en-US" sz="1600" dirty="0" smtClean="0">
                <a:latin typeface="Century" panose="02040604050505020304" pitchFamily="18" charset="0"/>
              </a:rPr>
              <a:t> (ICNF) - (</a:t>
            </a:r>
            <a:r>
              <a:rPr lang="en-US" sz="1600" dirty="0">
                <a:latin typeface="Century" panose="02040604050505020304" pitchFamily="18" charset="0"/>
              </a:rPr>
              <a:t>15/05/2019)</a:t>
            </a:r>
            <a:r>
              <a:rPr lang="pt-BR" sz="1600" dirty="0" smtClean="0">
                <a:latin typeface="Century" panose="02040604050505020304" pitchFamily="18" charset="0"/>
              </a:rPr>
              <a:t>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>
                <a:latin typeface="Century" panose="02040604050505020304" pitchFamily="18" charset="0"/>
              </a:rPr>
              <a:t>Finalização do PAF para o período 2021-2027 </a:t>
            </a:r>
            <a:r>
              <a:rPr lang="pt-BR" sz="1600" dirty="0" smtClean="0">
                <a:latin typeface="Century" panose="02040604050505020304" pitchFamily="18" charset="0"/>
              </a:rPr>
              <a:t>para ser entregue no final de Novembro de 2019.</a:t>
            </a:r>
          </a:p>
          <a:p>
            <a:pPr algn="just"/>
            <a:endParaRPr lang="pt-BR" sz="1600" b="1" dirty="0">
              <a:latin typeface="Century" panose="02040604050505020304" pitchFamily="18" charset="0"/>
            </a:endParaRPr>
          </a:p>
        </p:txBody>
      </p:sp>
      <p:pic>
        <p:nvPicPr>
          <p:cNvPr id="13" name="Picture 2" descr="A imagem pode conter: Mariana Leite, ecrÃ£ e interior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5" y="3603214"/>
            <a:ext cx="3416122" cy="25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/>
          <a:srcRect l="35616" t="21215" r="21918" b="22773"/>
          <a:stretch/>
        </p:blipFill>
        <p:spPr>
          <a:xfrm>
            <a:off x="5049731" y="3493091"/>
            <a:ext cx="3698733" cy="27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4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C1.1 </a:t>
            </a:r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Compra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de terrenos privados no Ilhéu 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do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Topo.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50340" y="1483042"/>
            <a:ext cx="41550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entury" panose="02040604050505020304" pitchFamily="18" charset="0"/>
              </a:rPr>
              <a:t>Não tendo sido possível chegar a acordo com os proprietários pela via da aquisição por direito </a:t>
            </a:r>
            <a:r>
              <a:rPr lang="pt-BR" sz="1600" dirty="0" smtClean="0">
                <a:latin typeface="Century" panose="02040604050505020304" pitchFamily="18" charset="0"/>
              </a:rPr>
              <a:t>privado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 smtClean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entury" panose="02040604050505020304" pitchFamily="18" charset="0"/>
            </a:endParaRPr>
          </a:p>
          <a:p>
            <a:pPr algn="just"/>
            <a:endParaRPr lang="pt-BR" sz="1600" dirty="0" smtClean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b="1" dirty="0" smtClean="0">
                <a:latin typeface="Century" panose="02040604050505020304" pitchFamily="18" charset="0"/>
              </a:rPr>
              <a:t>Projeto de Resolução </a:t>
            </a:r>
            <a:r>
              <a:rPr lang="pt-PT" sz="1600" dirty="0" smtClean="0">
                <a:latin typeface="Century" panose="02040604050505020304" pitchFamily="18" charset="0"/>
                <a:sym typeface="Wingdings" panose="05000000000000000000" pitchFamily="2" charset="2"/>
              </a:rPr>
              <a:t></a:t>
            </a:r>
            <a:r>
              <a:rPr lang="pt-PT" sz="1600" dirty="0" smtClean="0">
                <a:latin typeface="Century" panose="02040604050505020304" pitchFamily="18" charset="0"/>
              </a:rPr>
              <a:t>Declarar </a:t>
            </a:r>
            <a:r>
              <a:rPr lang="pt-PT" sz="1600" dirty="0">
                <a:latin typeface="Century" panose="02040604050505020304" pitchFamily="18" charset="0"/>
              </a:rPr>
              <a:t>a utilidade pública, com carácter urgente, da </a:t>
            </a:r>
            <a:r>
              <a:rPr lang="pt-PT" sz="1600" u="sng" dirty="0">
                <a:latin typeface="Century" panose="02040604050505020304" pitchFamily="18" charset="0"/>
              </a:rPr>
              <a:t>expropriação de três prédios rústicos </a:t>
            </a:r>
            <a:r>
              <a:rPr lang="pt-PT" sz="1600" dirty="0">
                <a:latin typeface="Century" panose="02040604050505020304" pitchFamily="18" charset="0"/>
              </a:rPr>
              <a:t>que integram o ilhéu do Topo, </a:t>
            </a:r>
            <a:r>
              <a:rPr lang="pt-PT" sz="1600" dirty="0" smtClean="0">
                <a:latin typeface="Century" panose="02040604050505020304" pitchFamily="18" charset="0"/>
              </a:rPr>
              <a:t>e </a:t>
            </a:r>
            <a:r>
              <a:rPr lang="pt-PT" sz="1600" dirty="0">
                <a:latin typeface="Century" panose="02040604050505020304" pitchFamily="18" charset="0"/>
              </a:rPr>
              <a:t>todos os direitos a eles </a:t>
            </a:r>
            <a:r>
              <a:rPr lang="pt-PT" sz="1600" dirty="0" smtClean="0">
                <a:latin typeface="Century" panose="02040604050505020304" pitchFamily="18" charset="0"/>
              </a:rPr>
              <a:t>inerentes, tendo como </a:t>
            </a:r>
            <a:r>
              <a:rPr lang="pt-PT" sz="1600" dirty="0">
                <a:latin typeface="Century" panose="02040604050505020304" pitchFamily="18" charset="0"/>
              </a:rPr>
              <a:t>objetivo a preservação e recuperação dos </a:t>
            </a:r>
            <a:r>
              <a:rPr lang="pt-PT" sz="1600" dirty="0" smtClean="0">
                <a:latin typeface="Century" panose="02040604050505020304" pitchFamily="18" charset="0"/>
              </a:rPr>
              <a:t>habitats protegidos</a:t>
            </a:r>
            <a:endParaRPr lang="pt-BR" sz="1600" dirty="0">
              <a:latin typeface="Century" panose="02040604050505020304" pitchFamily="18" charset="0"/>
            </a:endParaRPr>
          </a:p>
        </p:txBody>
      </p:sp>
      <p:sp>
        <p:nvSpPr>
          <p:cNvPr id="2" name="Seta para baixo 1"/>
          <p:cNvSpPr/>
          <p:nvPr/>
        </p:nvSpPr>
        <p:spPr>
          <a:xfrm>
            <a:off x="1837877" y="2777045"/>
            <a:ext cx="188941" cy="3695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58" t="17418" r="27471" b="19442"/>
          <a:stretch/>
        </p:blipFill>
        <p:spPr>
          <a:xfrm>
            <a:off x="4309225" y="1627059"/>
            <a:ext cx="4619486" cy="402416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319117" y="313487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" panose="02040604050505020304" pitchFamily="18" charset="0"/>
              </a:rPr>
              <a:t>Ilhéu do Topo</a:t>
            </a:r>
            <a:endParaRPr lang="en-US" sz="1600" b="1" dirty="0">
              <a:solidFill>
                <a:schemeClr val="accent3">
                  <a:lumMod val="40000"/>
                  <a:lumOff val="60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10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C1.2–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Compra de terrenos privados nas áreas de Santa Bárbara e Pico Alto - Ilha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Terceira 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(PTTER0017)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036" y="1965077"/>
            <a:ext cx="914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b="1" dirty="0" smtClean="0">
                <a:latin typeface="Century" panose="02040604050505020304" pitchFamily="18" charset="0"/>
              </a:rPr>
              <a:t>Escritura assinada a 22/08/2019</a:t>
            </a:r>
            <a:r>
              <a:rPr lang="pt-PT" sz="1600" dirty="0" smtClean="0">
                <a:latin typeface="Century" panose="02040604050505020304" pitchFamily="18" charset="0"/>
              </a:rPr>
              <a:t>. </a:t>
            </a:r>
            <a:endParaRPr lang="pt-BR" sz="1600" dirty="0">
              <a:latin typeface="Century" panose="020406040505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l="28856" t="17107" r="47524" b="22239"/>
          <a:stretch/>
        </p:blipFill>
        <p:spPr>
          <a:xfrm>
            <a:off x="5508104" y="1726424"/>
            <a:ext cx="3096344" cy="447249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58" y="2696218"/>
            <a:ext cx="4980610" cy="35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7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130723"/>
            <a:ext cx="4392488" cy="3106589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C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–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C1.3 – C</a:t>
            </a:r>
            <a:r>
              <a:rPr lang="pt-BR" altLang="en-US" sz="1800" dirty="0">
                <a:latin typeface="Century Gothic" panose="020B0502020202020204" pitchFamily="34" charset="0"/>
                <a:cs typeface="Calibri" panose="020F0502020204030204" pitchFamily="34" charset="0"/>
              </a:rPr>
              <a:t>ompra de terras de propriedade privada nas áreas do Pico da Urze e Prainha e Caveiro na Ilha do Pico (PTPIC0009</a:t>
            </a:r>
            <a:r>
              <a:rPr lang="pt-BR" altLang="en-US" sz="18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).</a:t>
            </a:r>
            <a:endParaRPr lang="en-US" altLang="en-US" sz="16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588" y="1839015"/>
            <a:ext cx="8929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dirty="0" smtClean="0">
                <a:latin typeface="Century" panose="02040604050505020304" pitchFamily="18" charset="0"/>
              </a:rPr>
              <a:t>Escritura assinada de 2 parcelas no Pico da Urze (30/10/2019)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1600" dirty="0">
              <a:latin typeface="Century" panose="02040604050505020304" pitchFamily="18" charset="0"/>
            </a:endParaRPr>
          </a:p>
          <a:p>
            <a:pPr algn="just"/>
            <a:endParaRPr lang="pt-PT" sz="1600" dirty="0" smtClean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dirty="0" smtClean="0">
                <a:latin typeface="Century" panose="02040604050505020304" pitchFamily="18" charset="0"/>
              </a:rPr>
              <a:t>Escritura do Bosque da Junqueira marcada para fim de novembro de 2019.</a:t>
            </a:r>
            <a:endParaRPr lang="pt-BR" sz="1600" dirty="0">
              <a:latin typeface="Century" panose="020406040505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8"/>
          <a:srcRect l="13491" t="16398" r="33802" b="8641"/>
          <a:stretch/>
        </p:blipFill>
        <p:spPr>
          <a:xfrm>
            <a:off x="180631" y="3429000"/>
            <a:ext cx="2922330" cy="23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29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ller"/>
        <a:ea typeface=""/>
        <a:cs typeface="Arial"/>
      </a:majorFont>
      <a:minorFont>
        <a:latin typeface="Aller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989DCC3F-69DE-4502-8A42-567E0FB94171}" vid="{DAF75155-9354-4DCE-9D62-F1E195550355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TM02900771[[fn=Setor]]</Template>
  <TotalTime>7800</TotalTime>
  <Words>1825</Words>
  <Application>Microsoft Office PowerPoint</Application>
  <PresentationFormat>Apresentação no Ecrã (4:3)</PresentationFormat>
  <Paragraphs>259</Paragraphs>
  <Slides>23</Slides>
  <Notes>23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23</vt:i4>
      </vt:variant>
    </vt:vector>
  </HeadingPairs>
  <TitlesOfParts>
    <vt:vector size="40" baseType="lpstr">
      <vt:lpstr>ＭＳ Ｐゴシック</vt:lpstr>
      <vt:lpstr>Aller</vt:lpstr>
      <vt:lpstr>Aller Light</vt:lpstr>
      <vt:lpstr>Arial</vt:lpstr>
      <vt:lpstr>Calibri</vt:lpstr>
      <vt:lpstr>Calibri Light</vt:lpstr>
      <vt:lpstr>Calisto MT</vt:lpstr>
      <vt:lpstr>Century</vt:lpstr>
      <vt:lpstr>Century Gothic</vt:lpstr>
      <vt:lpstr>DIN Condensed Bold</vt:lpstr>
      <vt:lpstr>Open Sans</vt:lpstr>
      <vt:lpstr>Tahoma</vt:lpstr>
      <vt:lpstr>Times New Roman</vt:lpstr>
      <vt:lpstr>Wingdings</vt:lpstr>
      <vt:lpstr>Wingdings 2</vt:lpstr>
      <vt:lpstr>HDOfficeLightV0</vt:lpstr>
      <vt:lpstr>Tema1</vt:lpstr>
      <vt:lpstr>Proteção ativa e gestão integrada da  Rede Natura 2000 nos Açores LIFE IP AZORES NATURA – LIFE 17 IPE/PT 000010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 Pernes</dc:creator>
  <cp:lastModifiedBy>Diana C. Pereira</cp:lastModifiedBy>
  <cp:revision>320</cp:revision>
  <dcterms:created xsi:type="dcterms:W3CDTF">2016-04-06T10:33:31Z</dcterms:created>
  <dcterms:modified xsi:type="dcterms:W3CDTF">2019-11-11T14:26:22Z</dcterms:modified>
</cp:coreProperties>
</file>