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8" r:id="rId1"/>
    <p:sldMasterId id="2147483730" r:id="rId2"/>
  </p:sldMasterIdLst>
  <p:notesMasterIdLst>
    <p:notesMasterId r:id="rId30"/>
  </p:notesMasterIdLst>
  <p:sldIdLst>
    <p:sldId id="315" r:id="rId3"/>
    <p:sldId id="364" r:id="rId4"/>
    <p:sldId id="365" r:id="rId5"/>
    <p:sldId id="366" r:id="rId6"/>
    <p:sldId id="367" r:id="rId7"/>
    <p:sldId id="368" r:id="rId8"/>
    <p:sldId id="356" r:id="rId9"/>
    <p:sldId id="357" r:id="rId10"/>
    <p:sldId id="358" r:id="rId11"/>
    <p:sldId id="359" r:id="rId12"/>
    <p:sldId id="373" r:id="rId13"/>
    <p:sldId id="360" r:id="rId14"/>
    <p:sldId id="361" r:id="rId15"/>
    <p:sldId id="370" r:id="rId16"/>
    <p:sldId id="371" r:id="rId17"/>
    <p:sldId id="363" r:id="rId18"/>
    <p:sldId id="336" r:id="rId19"/>
    <p:sldId id="344" r:id="rId20"/>
    <p:sldId id="347" r:id="rId21"/>
    <p:sldId id="348" r:id="rId22"/>
    <p:sldId id="349" r:id="rId23"/>
    <p:sldId id="351" r:id="rId24"/>
    <p:sldId id="352" r:id="rId25"/>
    <p:sldId id="385" r:id="rId26"/>
    <p:sldId id="386" r:id="rId27"/>
    <p:sldId id="354" r:id="rId28"/>
    <p:sldId id="324"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2F8EC"/>
    <a:srgbClr val="AFE3D0"/>
    <a:srgbClr val="ADE7D8"/>
    <a:srgbClr val="195457"/>
    <a:srgbClr val="1C3E48"/>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édio 2 - Destaqu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377" autoAdjust="0"/>
  </p:normalViewPr>
  <p:slideViewPr>
    <p:cSldViewPr>
      <p:cViewPr>
        <p:scale>
          <a:sx n="60" d="100"/>
          <a:sy n="60" d="100"/>
        </p:scale>
        <p:origin x="1460" y="-60"/>
      </p:cViewPr>
      <p:guideLst>
        <p:guide orient="horz" pos="2160"/>
        <p:guide pos="2880"/>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cm910219\Dropbox\1%20-%20Gest&#227;o\Estatisticas\Outputs%20e%20Estatisticas\LIFE%20IP%20AZORES%20NATURA%20-%20Outputs%20e%20Estat&#237;sticas%20(Diana%20Pernes's%20conflicted%20copy%202019-06-21).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P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pt-PT"/>
              <a:t>News by media category</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7864908859816345"/>
          <c:y val="0.17166229989173815"/>
          <c:w val="0.68915952286869686"/>
          <c:h val="0.74185026957572209"/>
        </c:manualLayout>
      </c:layout>
      <c:barChart>
        <c:barDir val="bar"/>
        <c:grouping val="clustered"/>
        <c:varyColors val="0"/>
        <c:ser>
          <c:idx val="0"/>
          <c:order val="0"/>
          <c:spPr>
            <a:solidFill>
              <a:schemeClr val="accent1"/>
            </a:solidFill>
            <a:ln>
              <a:noFill/>
            </a:ln>
            <a:effectLst/>
          </c:spPr>
          <c:invertIfNegative val="0"/>
          <c:cat>
            <c:strRef>
              <c:f>Notícias!$B$63:$B$69</c:f>
              <c:strCache>
                <c:ptCount val="7"/>
                <c:pt idx="0">
                  <c:v>Institutional Web Site</c:v>
                </c:pt>
                <c:pt idx="1">
                  <c:v>Web Media</c:v>
                </c:pt>
                <c:pt idx="2">
                  <c:v>Internacional Newsletter</c:v>
                </c:pt>
                <c:pt idx="3">
                  <c:v>Nacional Newsletter</c:v>
                </c:pt>
                <c:pt idx="4">
                  <c:v>Regional Newspaper</c:v>
                </c:pt>
                <c:pt idx="5">
                  <c:v>Regional TV</c:v>
                </c:pt>
                <c:pt idx="6">
                  <c:v>Regional Radio</c:v>
                </c:pt>
              </c:strCache>
            </c:strRef>
          </c:cat>
          <c:val>
            <c:numRef>
              <c:f>Notícias!$F$63:$F$69</c:f>
              <c:numCache>
                <c:formatCode>0</c:formatCode>
                <c:ptCount val="7"/>
                <c:pt idx="0">
                  <c:v>10</c:v>
                </c:pt>
                <c:pt idx="1">
                  <c:v>3</c:v>
                </c:pt>
                <c:pt idx="2">
                  <c:v>1</c:v>
                </c:pt>
                <c:pt idx="3">
                  <c:v>2</c:v>
                </c:pt>
                <c:pt idx="4">
                  <c:v>13</c:v>
                </c:pt>
                <c:pt idx="5">
                  <c:v>2</c:v>
                </c:pt>
                <c:pt idx="6">
                  <c:v>3</c:v>
                </c:pt>
              </c:numCache>
            </c:numRef>
          </c:val>
          <c:extLst>
            <c:ext xmlns:c16="http://schemas.microsoft.com/office/drawing/2014/chart" uri="{C3380CC4-5D6E-409C-BE32-E72D297353CC}">
              <c16:uniqueId val="{00000000-BA23-4AB2-B61C-489666FE8E27}"/>
            </c:ext>
          </c:extLst>
        </c:ser>
        <c:dLbls>
          <c:showLegendKey val="0"/>
          <c:showVal val="0"/>
          <c:showCatName val="0"/>
          <c:showSerName val="0"/>
          <c:showPercent val="0"/>
          <c:showBubbleSize val="0"/>
        </c:dLbls>
        <c:gapWidth val="182"/>
        <c:axId val="558278712"/>
        <c:axId val="558279040"/>
      </c:barChart>
      <c:catAx>
        <c:axId val="5582787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58279040"/>
        <c:crosses val="autoZero"/>
        <c:auto val="1"/>
        <c:lblAlgn val="ctr"/>
        <c:lblOffset val="100"/>
        <c:noMultiLvlLbl val="0"/>
      </c:catAx>
      <c:valAx>
        <c:axId val="558279040"/>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582787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image" Target="../media/image22.jpg"/><Relationship Id="rId4" Type="http://schemas.openxmlformats.org/officeDocument/2006/relationships/image" Target="../media/image25.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image" Target="../media/image22.jpg"/><Relationship Id="rId4" Type="http://schemas.openxmlformats.org/officeDocument/2006/relationships/image" Target="../media/image25.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6B6339F-163A-4113-B1F6-2D6868635880}" type="doc">
      <dgm:prSet loTypeId="urn:microsoft.com/office/officeart/2008/layout/PictureLineup" loCatId="picture" qsTypeId="urn:microsoft.com/office/officeart/2005/8/quickstyle/simple1" qsCatId="simple" csTypeId="urn:microsoft.com/office/officeart/2005/8/colors/accent1_2" csCatId="accent1" phldr="1"/>
      <dgm:spPr/>
      <dgm:t>
        <a:bodyPr/>
        <a:lstStyle/>
        <a:p>
          <a:endParaRPr lang="pt-PT"/>
        </a:p>
      </dgm:t>
    </dgm:pt>
    <dgm:pt modelId="{A1B7892E-29DD-4907-AD01-8662A7C42570}">
      <dgm:prSet phldrT="[Texto]" custT="1">
        <dgm:style>
          <a:lnRef idx="2">
            <a:schemeClr val="accent5"/>
          </a:lnRef>
          <a:fillRef idx="1">
            <a:schemeClr val="lt1"/>
          </a:fillRef>
          <a:effectRef idx="0">
            <a:schemeClr val="accent5"/>
          </a:effectRef>
          <a:fontRef idx="minor">
            <a:schemeClr val="dk1"/>
          </a:fontRef>
        </dgm:style>
      </dgm:prSet>
      <dgm:spPr>
        <a:ln>
          <a:solidFill>
            <a:srgbClr val="AFE3D0"/>
          </a:solidFill>
        </a:ln>
      </dgm:spPr>
      <dgm:t>
        <a:bodyPr/>
        <a:lstStyle/>
        <a:p>
          <a:pPr algn="l">
            <a:lnSpc>
              <a:spcPct val="120000"/>
            </a:lnSpc>
          </a:pPr>
          <a:r>
            <a:rPr lang="pt-PT" sz="1300" b="1" dirty="0" smtClean="0">
              <a:solidFill>
                <a:schemeClr val="tx1"/>
              </a:solidFill>
              <a:latin typeface="Century Gothic" panose="020B0502020202020204" pitchFamily="34" charset="0"/>
              <a:cs typeface="Calibri" panose="020F0502020204030204" pitchFamily="34" charset="0"/>
            </a:rPr>
            <a:t>Boas Práticas</a:t>
          </a:r>
        </a:p>
        <a:p>
          <a:r>
            <a:rPr lang="pt-PT" sz="1200" b="0" dirty="0" smtClean="0">
              <a:solidFill>
                <a:schemeClr val="tx1"/>
              </a:solidFill>
              <a:latin typeface="Century Gothic" panose="020B0502020202020204" pitchFamily="34" charset="0"/>
              <a:cs typeface="Calibri" panose="020F0502020204030204" pitchFamily="34" charset="0"/>
            </a:rPr>
            <a:t>(</a:t>
          </a:r>
          <a:r>
            <a:rPr lang="pt-BR" sz="1200" b="0" dirty="0" smtClean="0">
              <a:solidFill>
                <a:schemeClr val="tx1"/>
              </a:solidFill>
              <a:latin typeface="Century Gothic" panose="020B0502020202020204" pitchFamily="34" charset="0"/>
              <a:cs typeface="Calibri" panose="020F0502020204030204" pitchFamily="34" charset="0"/>
            </a:rPr>
            <a:t>p.e., Estratégia Regional de Controlo de EEI; Estratégia Regional de prevenção e controle de EEI marinhas;</a:t>
          </a:r>
        </a:p>
        <a:p>
          <a:pPr algn="l">
            <a:lnSpc>
              <a:spcPct val="120000"/>
            </a:lnSpc>
          </a:pPr>
          <a:r>
            <a:rPr lang="pt-BR" sz="1200" b="0" dirty="0" smtClean="0">
              <a:solidFill>
                <a:schemeClr val="tx1"/>
              </a:solidFill>
              <a:latin typeface="Century Gothic" panose="020B0502020202020204" pitchFamily="34" charset="0"/>
              <a:cs typeface="Calibri" panose="020F0502020204030204" pitchFamily="34" charset="0"/>
            </a:rPr>
            <a:t>Restauro e conservação de habitats terrestres; Conservação de tartarugas marinhas)</a:t>
          </a:r>
          <a:endParaRPr lang="pt-PT" sz="1200" b="0" dirty="0" smtClean="0">
            <a:solidFill>
              <a:schemeClr val="tx1"/>
            </a:solidFill>
            <a:latin typeface="Century Gothic" panose="020B0502020202020204" pitchFamily="34" charset="0"/>
            <a:cs typeface="Calibri" panose="020F0502020204030204" pitchFamily="34" charset="0"/>
          </a:endParaRPr>
        </a:p>
        <a:p>
          <a:pPr algn="l">
            <a:lnSpc>
              <a:spcPct val="120000"/>
            </a:lnSpc>
          </a:pPr>
          <a:endParaRPr lang="pt-PT" sz="1200" b="0" dirty="0">
            <a:solidFill>
              <a:schemeClr val="tx1"/>
            </a:solidFill>
            <a:latin typeface="Century Gothic" panose="020B0502020202020204" pitchFamily="34" charset="0"/>
            <a:cs typeface="Calibri" panose="020F0502020204030204" pitchFamily="34" charset="0"/>
          </a:endParaRPr>
        </a:p>
      </dgm:t>
    </dgm:pt>
    <dgm:pt modelId="{183822CA-969C-4191-BF1A-B088C47B892B}" type="parTrans" cxnId="{E6C19A5F-4F48-42D4-AA2F-DB6FDEB44951}">
      <dgm:prSet/>
      <dgm:spPr/>
      <dgm:t>
        <a:bodyPr/>
        <a:lstStyle/>
        <a:p>
          <a:endParaRPr lang="pt-PT"/>
        </a:p>
      </dgm:t>
    </dgm:pt>
    <dgm:pt modelId="{FCB64024-226D-4911-9678-9CCF2A158827}" type="sibTrans" cxnId="{E6C19A5F-4F48-42D4-AA2F-DB6FDEB44951}">
      <dgm:prSet/>
      <dgm:spPr/>
      <dgm:t>
        <a:bodyPr/>
        <a:lstStyle/>
        <a:p>
          <a:endParaRPr lang="pt-PT"/>
        </a:p>
      </dgm:t>
    </dgm:pt>
    <dgm:pt modelId="{42E43E59-0F6F-438F-9DA1-4D3017FB2279}">
      <dgm:prSet phldrT="[Texto]" custT="1">
        <dgm:style>
          <a:lnRef idx="2">
            <a:schemeClr val="accent5"/>
          </a:lnRef>
          <a:fillRef idx="1">
            <a:schemeClr val="lt1"/>
          </a:fillRef>
          <a:effectRef idx="0">
            <a:schemeClr val="accent5"/>
          </a:effectRef>
          <a:fontRef idx="minor">
            <a:schemeClr val="dk1"/>
          </a:fontRef>
        </dgm:style>
      </dgm:prSet>
      <dgm:spPr>
        <a:ln>
          <a:solidFill>
            <a:srgbClr val="AFE3D0"/>
          </a:solidFill>
        </a:ln>
      </dgm:spPr>
      <dgm:t>
        <a:bodyPr/>
        <a:lstStyle/>
        <a:p>
          <a:pPr algn="l">
            <a:lnSpc>
              <a:spcPct val="120000"/>
            </a:lnSpc>
          </a:pPr>
          <a:r>
            <a:rPr lang="pt-PT" sz="1300" b="1" dirty="0" smtClean="0">
              <a:solidFill>
                <a:schemeClr val="tx1"/>
              </a:solidFill>
              <a:latin typeface="Century Gothic" panose="020B0502020202020204" pitchFamily="34" charset="0"/>
              <a:cs typeface="Calibri" panose="020F0502020204030204" pitchFamily="34" charset="0"/>
            </a:rPr>
            <a:t>Demonstração e Inovação</a:t>
          </a:r>
        </a:p>
        <a:p>
          <a:r>
            <a:rPr lang="pt-PT" sz="1200" b="0" dirty="0" smtClean="0">
              <a:solidFill>
                <a:schemeClr val="tx1"/>
              </a:solidFill>
              <a:latin typeface="Century Gothic" panose="020B0502020202020204" pitchFamily="34" charset="0"/>
              <a:cs typeface="Calibri" panose="020F0502020204030204" pitchFamily="34" charset="0"/>
            </a:rPr>
            <a:t>(</a:t>
          </a:r>
          <a:r>
            <a:rPr lang="pt-BR" sz="1200" b="0" dirty="0" smtClean="0">
              <a:solidFill>
                <a:schemeClr val="tx1"/>
              </a:solidFill>
              <a:latin typeface="Century Gothic" panose="020B0502020202020204" pitchFamily="34" charset="0"/>
              <a:cs typeface="Calibri" panose="020F0502020204030204" pitchFamily="34" charset="0"/>
            </a:rPr>
            <a:t>p.e., Recuperação de populações ameaçadas de fauna/flora endémica; Piloto no Corvo para deteção precoce e controlo imediato de novas EEI)</a:t>
          </a:r>
          <a:endParaRPr lang="pt-PT" sz="1200" b="0" dirty="0" smtClean="0">
            <a:solidFill>
              <a:schemeClr val="tx1"/>
            </a:solidFill>
            <a:latin typeface="Century Gothic" panose="020B0502020202020204" pitchFamily="34" charset="0"/>
            <a:cs typeface="Calibri" panose="020F0502020204030204" pitchFamily="34" charset="0"/>
          </a:endParaRPr>
        </a:p>
        <a:p>
          <a:pPr algn="l">
            <a:lnSpc>
              <a:spcPct val="120000"/>
            </a:lnSpc>
          </a:pPr>
          <a:endParaRPr lang="pt-PT" sz="1200" b="0" dirty="0" smtClean="0">
            <a:solidFill>
              <a:schemeClr val="tx1"/>
            </a:solidFill>
            <a:latin typeface="Century Gothic" panose="020B0502020202020204" pitchFamily="34" charset="0"/>
            <a:cs typeface="Calibri" panose="020F0502020204030204" pitchFamily="34" charset="0"/>
          </a:endParaRPr>
        </a:p>
      </dgm:t>
    </dgm:pt>
    <dgm:pt modelId="{F28FC618-BF4C-49C0-8484-84DD7A0E8446}" type="parTrans" cxnId="{7714F640-C59B-422A-9D43-0D0D0E24E750}">
      <dgm:prSet/>
      <dgm:spPr/>
      <dgm:t>
        <a:bodyPr/>
        <a:lstStyle/>
        <a:p>
          <a:endParaRPr lang="pt-PT"/>
        </a:p>
      </dgm:t>
    </dgm:pt>
    <dgm:pt modelId="{217C823C-0477-443E-9CFA-7640F8883B48}" type="sibTrans" cxnId="{7714F640-C59B-422A-9D43-0D0D0E24E750}">
      <dgm:prSet/>
      <dgm:spPr/>
      <dgm:t>
        <a:bodyPr/>
        <a:lstStyle/>
        <a:p>
          <a:endParaRPr lang="pt-PT"/>
        </a:p>
      </dgm:t>
    </dgm:pt>
    <dgm:pt modelId="{8D346996-05B0-4DF5-98BD-26D08854889A}">
      <dgm:prSet phldrT="[Texto]" custT="1">
        <dgm:style>
          <a:lnRef idx="2">
            <a:schemeClr val="accent5"/>
          </a:lnRef>
          <a:fillRef idx="1">
            <a:schemeClr val="lt1"/>
          </a:fillRef>
          <a:effectRef idx="0">
            <a:schemeClr val="accent5"/>
          </a:effectRef>
          <a:fontRef idx="minor">
            <a:schemeClr val="dk1"/>
          </a:fontRef>
        </dgm:style>
      </dgm:prSet>
      <dgm:spPr>
        <a:ln>
          <a:solidFill>
            <a:srgbClr val="AFE3D0"/>
          </a:solidFill>
        </a:ln>
      </dgm:spPr>
      <dgm:t>
        <a:bodyPr/>
        <a:lstStyle/>
        <a:p>
          <a:r>
            <a:rPr lang="pt-PT" sz="1300" b="1" dirty="0" smtClean="0">
              <a:solidFill>
                <a:schemeClr val="tx1"/>
              </a:solidFill>
              <a:latin typeface="Century Gothic" panose="020B0502020202020204" pitchFamily="34" charset="0"/>
              <a:cs typeface="Calibri" panose="020F0502020204030204" pitchFamily="34" charset="0"/>
            </a:rPr>
            <a:t>- Capacitação</a:t>
          </a:r>
        </a:p>
        <a:p>
          <a:r>
            <a:rPr lang="pt-PT" sz="1300" b="1" dirty="0" smtClean="0">
              <a:solidFill>
                <a:schemeClr val="tx1"/>
              </a:solidFill>
              <a:latin typeface="Century Gothic" panose="020B0502020202020204" pitchFamily="34" charset="0"/>
              <a:cs typeface="Calibri" panose="020F0502020204030204" pitchFamily="34" charset="0"/>
            </a:rPr>
            <a:t>- Governança</a:t>
          </a:r>
        </a:p>
        <a:p>
          <a:r>
            <a:rPr lang="pt-BR" sz="1300" b="1" dirty="0" smtClean="0">
              <a:solidFill>
                <a:schemeClr val="tx1"/>
              </a:solidFill>
              <a:latin typeface="Century Gothic" panose="020B0502020202020204" pitchFamily="34" charset="0"/>
              <a:cs typeface="Calibri" panose="020F0502020204030204" pitchFamily="34" charset="0"/>
            </a:rPr>
            <a:t>- Envolvimento de parceiros</a:t>
          </a:r>
        </a:p>
        <a:p>
          <a:endParaRPr lang="pt-BR" sz="1300" b="1" dirty="0" smtClean="0">
            <a:solidFill>
              <a:schemeClr val="tx1"/>
            </a:solidFill>
            <a:latin typeface="Century Gothic" panose="020B0502020202020204" pitchFamily="34" charset="0"/>
            <a:cs typeface="Calibri" panose="020F0502020204030204" pitchFamily="34" charset="0"/>
          </a:endParaRPr>
        </a:p>
        <a:p>
          <a:r>
            <a:rPr lang="pt-BR" sz="1300" b="1" dirty="0" smtClean="0">
              <a:solidFill>
                <a:schemeClr val="tx1"/>
              </a:solidFill>
              <a:latin typeface="Century Gothic" panose="020B0502020202020204" pitchFamily="34" charset="0"/>
              <a:cs typeface="Calibri" panose="020F0502020204030204" pitchFamily="34" charset="0"/>
            </a:rPr>
            <a:t>- Gabinetes de apoio para mobilização de fundos complementares</a:t>
          </a:r>
          <a:r>
            <a:rPr lang="pt-PT" sz="1300" b="1" dirty="0" smtClean="0">
              <a:solidFill>
                <a:schemeClr val="tx1"/>
              </a:solidFill>
              <a:latin typeface="Century Gothic" panose="020B0502020202020204" pitchFamily="34" charset="0"/>
              <a:cs typeface="Calibri" panose="020F0502020204030204" pitchFamily="34" charset="0"/>
            </a:rPr>
            <a:t>;</a:t>
          </a:r>
          <a:endParaRPr lang="pt-PT" sz="1300" b="1" dirty="0">
            <a:solidFill>
              <a:schemeClr val="tx1"/>
            </a:solidFill>
            <a:latin typeface="Century Gothic" panose="020B0502020202020204" pitchFamily="34" charset="0"/>
            <a:cs typeface="Calibri" panose="020F0502020204030204" pitchFamily="34" charset="0"/>
          </a:endParaRPr>
        </a:p>
      </dgm:t>
    </dgm:pt>
    <dgm:pt modelId="{7765F299-D10A-4B68-A279-AD836CC0005A}" type="parTrans" cxnId="{2041D559-FF24-468B-A6BD-BA72B69DCC53}">
      <dgm:prSet/>
      <dgm:spPr/>
      <dgm:t>
        <a:bodyPr/>
        <a:lstStyle/>
        <a:p>
          <a:endParaRPr lang="pt-PT"/>
        </a:p>
      </dgm:t>
    </dgm:pt>
    <dgm:pt modelId="{4BB82582-F4F0-4864-B034-2CA55DF2FC66}" type="sibTrans" cxnId="{2041D559-FF24-468B-A6BD-BA72B69DCC53}">
      <dgm:prSet/>
      <dgm:spPr/>
      <dgm:t>
        <a:bodyPr/>
        <a:lstStyle/>
        <a:p>
          <a:endParaRPr lang="pt-PT"/>
        </a:p>
      </dgm:t>
    </dgm:pt>
    <dgm:pt modelId="{3665ACD9-4A95-4952-8120-203268C1ACA3}">
      <dgm:prSet phldrT="[Texto]" custT="1">
        <dgm:style>
          <a:lnRef idx="2">
            <a:schemeClr val="accent5"/>
          </a:lnRef>
          <a:fillRef idx="1">
            <a:schemeClr val="lt1"/>
          </a:fillRef>
          <a:effectRef idx="0">
            <a:schemeClr val="accent5"/>
          </a:effectRef>
          <a:fontRef idx="minor">
            <a:schemeClr val="dk1"/>
          </a:fontRef>
        </dgm:style>
      </dgm:prSet>
      <dgm:spPr>
        <a:ln>
          <a:solidFill>
            <a:srgbClr val="AFE3D0"/>
          </a:solidFill>
        </a:ln>
      </dgm:spPr>
      <dgm:t>
        <a:bodyPr/>
        <a:lstStyle/>
        <a:p>
          <a:r>
            <a:rPr lang="pt-BR" sz="1300" b="1" dirty="0" smtClean="0">
              <a:solidFill>
                <a:schemeClr val="tx1"/>
              </a:solidFill>
              <a:latin typeface="Century Gothic" panose="020B0502020202020204" pitchFamily="34" charset="0"/>
              <a:cs typeface="Calibri" panose="020F0502020204030204" pitchFamily="34" charset="0"/>
            </a:rPr>
            <a:t>Replicabilidade e Transferibilidade do projeto</a:t>
          </a:r>
        </a:p>
        <a:p>
          <a:pPr algn="l">
            <a:lnSpc>
              <a:spcPct val="120000"/>
            </a:lnSpc>
          </a:pPr>
          <a:r>
            <a:rPr lang="pt-BR" sz="1200" b="0" dirty="0" smtClean="0">
              <a:solidFill>
                <a:schemeClr val="tx1"/>
              </a:solidFill>
              <a:latin typeface="Century Gothic" panose="020B0502020202020204" pitchFamily="34" charset="0"/>
              <a:cs typeface="Calibri" panose="020F0502020204030204" pitchFamily="34" charset="0"/>
            </a:rPr>
            <a:t>(ação piloto com La Palma e transferência de conhecimentos para outras regiões da Macaronésia)</a:t>
          </a:r>
          <a:endParaRPr lang="pt-PT" sz="1200" b="0" dirty="0" smtClean="0">
            <a:solidFill>
              <a:schemeClr val="tx1"/>
            </a:solidFill>
            <a:latin typeface="Century Gothic" panose="020B0502020202020204" pitchFamily="34" charset="0"/>
            <a:cs typeface="Calibri" panose="020F0502020204030204" pitchFamily="34" charset="0"/>
          </a:endParaRPr>
        </a:p>
        <a:p>
          <a:pPr algn="l">
            <a:lnSpc>
              <a:spcPct val="120000"/>
            </a:lnSpc>
          </a:pPr>
          <a:endParaRPr lang="pt-PT" sz="1200" b="0" dirty="0">
            <a:solidFill>
              <a:schemeClr val="tx1"/>
            </a:solidFill>
            <a:latin typeface="Century Gothic" panose="020B0502020202020204" pitchFamily="34" charset="0"/>
            <a:cs typeface="Calibri" panose="020F0502020204030204" pitchFamily="34" charset="0"/>
          </a:endParaRPr>
        </a:p>
      </dgm:t>
    </dgm:pt>
    <dgm:pt modelId="{4E71A128-D815-4266-BE0D-26F31ADE217A}" type="sibTrans" cxnId="{9D4E7EDC-726F-426A-B548-BA0CF30A7B34}">
      <dgm:prSet/>
      <dgm:spPr/>
      <dgm:t>
        <a:bodyPr/>
        <a:lstStyle/>
        <a:p>
          <a:endParaRPr lang="pt-PT"/>
        </a:p>
      </dgm:t>
    </dgm:pt>
    <dgm:pt modelId="{BB98C5D9-3C91-4614-9057-52813FDC46D7}" type="parTrans" cxnId="{9D4E7EDC-726F-426A-B548-BA0CF30A7B34}">
      <dgm:prSet/>
      <dgm:spPr/>
      <dgm:t>
        <a:bodyPr/>
        <a:lstStyle/>
        <a:p>
          <a:endParaRPr lang="pt-PT"/>
        </a:p>
      </dgm:t>
    </dgm:pt>
    <dgm:pt modelId="{EE32E86C-5FFB-4D15-8BF9-D1A3A10FFA3D}" type="pres">
      <dgm:prSet presAssocID="{86B6339F-163A-4113-B1F6-2D6868635880}" presName="Name0" presStyleCnt="0">
        <dgm:presLayoutVars>
          <dgm:chMax/>
          <dgm:chPref/>
          <dgm:dir/>
          <dgm:animLvl val="lvl"/>
          <dgm:resizeHandles val="exact"/>
        </dgm:presLayoutVars>
      </dgm:prSet>
      <dgm:spPr/>
      <dgm:t>
        <a:bodyPr/>
        <a:lstStyle/>
        <a:p>
          <a:endParaRPr lang="pt-PT"/>
        </a:p>
      </dgm:t>
    </dgm:pt>
    <dgm:pt modelId="{7C7F885C-454B-43AF-AF9D-AF5937400E4A}" type="pres">
      <dgm:prSet presAssocID="{A1B7892E-29DD-4907-AD01-8662A7C42570}" presName="composite" presStyleCnt="0"/>
      <dgm:spPr/>
    </dgm:pt>
    <dgm:pt modelId="{B6A27D66-5A9F-4F0D-84C2-E196FACB8998}" type="pres">
      <dgm:prSet presAssocID="{A1B7892E-29DD-4907-AD01-8662A7C42570}" presName="Image" presStyleLbl="alignNod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a:solidFill>
            <a:srgbClr val="AFE3D0"/>
          </a:solidFill>
        </a:ln>
      </dgm:spPr>
      <dgm:t>
        <a:bodyPr/>
        <a:lstStyle/>
        <a:p>
          <a:endParaRPr lang="pt-PT"/>
        </a:p>
      </dgm:t>
    </dgm:pt>
    <dgm:pt modelId="{34A1F4F6-FE8B-41BF-9DED-035C2B1886C6}" type="pres">
      <dgm:prSet presAssocID="{A1B7892E-29DD-4907-AD01-8662A7C42570}" presName="Accent" presStyleLbl="parChTrans1D1" presStyleIdx="0" presStyleCnt="4"/>
      <dgm:spPr/>
    </dgm:pt>
    <dgm:pt modelId="{35B0D638-8343-4A72-BDB6-E0ACAD274FEC}" type="pres">
      <dgm:prSet presAssocID="{A1B7892E-29DD-4907-AD01-8662A7C42570}" presName="Parent" presStyleLbl="revTx" presStyleIdx="0" presStyleCnt="4">
        <dgm:presLayoutVars>
          <dgm:chMax val="0"/>
          <dgm:chPref val="0"/>
          <dgm:bulletEnabled val="1"/>
        </dgm:presLayoutVars>
      </dgm:prSet>
      <dgm:spPr/>
      <dgm:t>
        <a:bodyPr/>
        <a:lstStyle/>
        <a:p>
          <a:endParaRPr lang="pt-PT"/>
        </a:p>
      </dgm:t>
    </dgm:pt>
    <dgm:pt modelId="{6F10969C-9B3E-4B3E-8265-CB0D5320FEC7}" type="pres">
      <dgm:prSet presAssocID="{FCB64024-226D-4911-9678-9CCF2A158827}" presName="sibTrans" presStyleCnt="0"/>
      <dgm:spPr/>
    </dgm:pt>
    <dgm:pt modelId="{4A99F5FA-39D8-420E-9703-4E707F48D5F6}" type="pres">
      <dgm:prSet presAssocID="{42E43E59-0F6F-438F-9DA1-4D3017FB2279}" presName="composite" presStyleCnt="0"/>
      <dgm:spPr/>
    </dgm:pt>
    <dgm:pt modelId="{3211D40C-DBF1-45BE-A4F5-1F11916E4790}" type="pres">
      <dgm:prSet presAssocID="{42E43E59-0F6F-438F-9DA1-4D3017FB2279}" presName="Image" presStyleLbl="alignNod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a:solidFill>
            <a:srgbClr val="AFE3D0"/>
          </a:solidFill>
        </a:ln>
      </dgm:spPr>
      <dgm:t>
        <a:bodyPr/>
        <a:lstStyle/>
        <a:p>
          <a:endParaRPr lang="pt-PT"/>
        </a:p>
      </dgm:t>
    </dgm:pt>
    <dgm:pt modelId="{0715FF49-8456-4365-82E6-70C986FE48D2}" type="pres">
      <dgm:prSet presAssocID="{42E43E59-0F6F-438F-9DA1-4D3017FB2279}" presName="Accent" presStyleLbl="parChTrans1D1" presStyleIdx="1" presStyleCnt="4"/>
      <dgm:spPr/>
    </dgm:pt>
    <dgm:pt modelId="{AF933C3B-B2EA-4850-9444-3D5A38029333}" type="pres">
      <dgm:prSet presAssocID="{42E43E59-0F6F-438F-9DA1-4D3017FB2279}" presName="Parent" presStyleLbl="revTx" presStyleIdx="1" presStyleCnt="4">
        <dgm:presLayoutVars>
          <dgm:chMax val="0"/>
          <dgm:chPref val="0"/>
          <dgm:bulletEnabled val="1"/>
        </dgm:presLayoutVars>
      </dgm:prSet>
      <dgm:spPr/>
      <dgm:t>
        <a:bodyPr/>
        <a:lstStyle/>
        <a:p>
          <a:endParaRPr lang="pt-PT"/>
        </a:p>
      </dgm:t>
    </dgm:pt>
    <dgm:pt modelId="{6A0706BA-8464-49EA-B6B1-9B256E753940}" type="pres">
      <dgm:prSet presAssocID="{217C823C-0477-443E-9CFA-7640F8883B48}" presName="sibTrans" presStyleCnt="0"/>
      <dgm:spPr/>
    </dgm:pt>
    <dgm:pt modelId="{BFE21659-B98F-444D-9FC2-EE619AF77EAA}" type="pres">
      <dgm:prSet presAssocID="{8D346996-05B0-4DF5-98BD-26D08854889A}" presName="composite" presStyleCnt="0"/>
      <dgm:spPr/>
    </dgm:pt>
    <dgm:pt modelId="{14ADA89A-A149-4581-A2E4-6CDE24325B0B}" type="pres">
      <dgm:prSet presAssocID="{8D346996-05B0-4DF5-98BD-26D08854889A}" presName="Image" presStyleLbl="alignNod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59000" r="-59000"/>
          </a:stretch>
        </a:blipFill>
        <a:ln>
          <a:solidFill>
            <a:srgbClr val="AFE3D0"/>
          </a:solidFill>
        </a:ln>
      </dgm:spPr>
      <dgm:t>
        <a:bodyPr/>
        <a:lstStyle/>
        <a:p>
          <a:endParaRPr lang="pt-PT"/>
        </a:p>
      </dgm:t>
    </dgm:pt>
    <dgm:pt modelId="{A295DACA-9595-4F40-8B3A-A587373DED1C}" type="pres">
      <dgm:prSet presAssocID="{8D346996-05B0-4DF5-98BD-26D08854889A}" presName="Accent" presStyleLbl="parChTrans1D1" presStyleIdx="2" presStyleCnt="4"/>
      <dgm:spPr/>
    </dgm:pt>
    <dgm:pt modelId="{A097DCB4-D900-4304-BA1D-36C844820C60}" type="pres">
      <dgm:prSet presAssocID="{8D346996-05B0-4DF5-98BD-26D08854889A}" presName="Parent" presStyleLbl="revTx" presStyleIdx="2" presStyleCnt="4">
        <dgm:presLayoutVars>
          <dgm:chMax val="0"/>
          <dgm:chPref val="0"/>
          <dgm:bulletEnabled val="1"/>
        </dgm:presLayoutVars>
      </dgm:prSet>
      <dgm:spPr/>
      <dgm:t>
        <a:bodyPr/>
        <a:lstStyle/>
        <a:p>
          <a:endParaRPr lang="pt-PT"/>
        </a:p>
      </dgm:t>
    </dgm:pt>
    <dgm:pt modelId="{73C73F9D-7EE8-4B40-AAF2-3BA2CDB08E2B}" type="pres">
      <dgm:prSet presAssocID="{4BB82582-F4F0-4864-B034-2CA55DF2FC66}" presName="sibTrans" presStyleCnt="0"/>
      <dgm:spPr/>
    </dgm:pt>
    <dgm:pt modelId="{AC33661C-CE4B-4B9C-9ADE-986222B45012}" type="pres">
      <dgm:prSet presAssocID="{3665ACD9-4A95-4952-8120-203268C1ACA3}" presName="composite" presStyleCnt="0"/>
      <dgm:spPr/>
    </dgm:pt>
    <dgm:pt modelId="{5D65FFF0-B3C6-4D7D-A51B-FC7F35278247}" type="pres">
      <dgm:prSet presAssocID="{3665ACD9-4A95-4952-8120-203268C1ACA3}" presName="Image" presStyleLbl="alignNode1" presStyleIdx="3" presStyleCnt="4"/>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25000" r="-25000"/>
          </a:stretch>
        </a:blipFill>
        <a:ln>
          <a:solidFill>
            <a:srgbClr val="AFE3D0"/>
          </a:solidFill>
        </a:ln>
      </dgm:spPr>
      <dgm:t>
        <a:bodyPr/>
        <a:lstStyle/>
        <a:p>
          <a:endParaRPr lang="pt-PT"/>
        </a:p>
      </dgm:t>
    </dgm:pt>
    <dgm:pt modelId="{D67A805C-963F-4362-B857-4318F1D99AF9}" type="pres">
      <dgm:prSet presAssocID="{3665ACD9-4A95-4952-8120-203268C1ACA3}" presName="Accent" presStyleLbl="parChTrans1D1" presStyleIdx="3" presStyleCnt="4"/>
      <dgm:spPr/>
    </dgm:pt>
    <dgm:pt modelId="{FB826180-5D37-4804-9446-3FEF9438A05A}" type="pres">
      <dgm:prSet presAssocID="{3665ACD9-4A95-4952-8120-203268C1ACA3}" presName="Parent" presStyleLbl="revTx" presStyleIdx="3" presStyleCnt="4">
        <dgm:presLayoutVars>
          <dgm:chMax val="0"/>
          <dgm:chPref val="0"/>
          <dgm:bulletEnabled val="1"/>
        </dgm:presLayoutVars>
      </dgm:prSet>
      <dgm:spPr/>
      <dgm:t>
        <a:bodyPr/>
        <a:lstStyle/>
        <a:p>
          <a:endParaRPr lang="pt-PT"/>
        </a:p>
      </dgm:t>
    </dgm:pt>
  </dgm:ptLst>
  <dgm:cxnLst>
    <dgm:cxn modelId="{9C28E732-6C0A-421A-9E8F-3310CEF4012D}" type="presOf" srcId="{3665ACD9-4A95-4952-8120-203268C1ACA3}" destId="{FB826180-5D37-4804-9446-3FEF9438A05A}" srcOrd="0" destOrd="0" presId="urn:microsoft.com/office/officeart/2008/layout/PictureLineup"/>
    <dgm:cxn modelId="{E6C19A5F-4F48-42D4-AA2F-DB6FDEB44951}" srcId="{86B6339F-163A-4113-B1F6-2D6868635880}" destId="{A1B7892E-29DD-4907-AD01-8662A7C42570}" srcOrd="0" destOrd="0" parTransId="{183822CA-969C-4191-BF1A-B088C47B892B}" sibTransId="{FCB64024-226D-4911-9678-9CCF2A158827}"/>
    <dgm:cxn modelId="{2041D559-FF24-468B-A6BD-BA72B69DCC53}" srcId="{86B6339F-163A-4113-B1F6-2D6868635880}" destId="{8D346996-05B0-4DF5-98BD-26D08854889A}" srcOrd="2" destOrd="0" parTransId="{7765F299-D10A-4B68-A279-AD836CC0005A}" sibTransId="{4BB82582-F4F0-4864-B034-2CA55DF2FC66}"/>
    <dgm:cxn modelId="{BFBAA8E4-D38D-4114-8993-3D7275C210BA}" type="presOf" srcId="{86B6339F-163A-4113-B1F6-2D6868635880}" destId="{EE32E86C-5FFB-4D15-8BF9-D1A3A10FFA3D}" srcOrd="0" destOrd="0" presId="urn:microsoft.com/office/officeart/2008/layout/PictureLineup"/>
    <dgm:cxn modelId="{9D4E7EDC-726F-426A-B548-BA0CF30A7B34}" srcId="{86B6339F-163A-4113-B1F6-2D6868635880}" destId="{3665ACD9-4A95-4952-8120-203268C1ACA3}" srcOrd="3" destOrd="0" parTransId="{BB98C5D9-3C91-4614-9057-52813FDC46D7}" sibTransId="{4E71A128-D815-4266-BE0D-26F31ADE217A}"/>
    <dgm:cxn modelId="{85D57A2D-638D-47C0-81B3-A94A11BBE084}" type="presOf" srcId="{A1B7892E-29DD-4907-AD01-8662A7C42570}" destId="{35B0D638-8343-4A72-BDB6-E0ACAD274FEC}" srcOrd="0" destOrd="0" presId="urn:microsoft.com/office/officeart/2008/layout/PictureLineup"/>
    <dgm:cxn modelId="{2DE10433-B5BB-4F86-B8F9-8594FE3985F7}" type="presOf" srcId="{42E43E59-0F6F-438F-9DA1-4D3017FB2279}" destId="{AF933C3B-B2EA-4850-9444-3D5A38029333}" srcOrd="0" destOrd="0" presId="urn:microsoft.com/office/officeart/2008/layout/PictureLineup"/>
    <dgm:cxn modelId="{301FDF2F-50C2-40CF-952B-1CD607C6D9C3}" type="presOf" srcId="{8D346996-05B0-4DF5-98BD-26D08854889A}" destId="{A097DCB4-D900-4304-BA1D-36C844820C60}" srcOrd="0" destOrd="0" presId="urn:microsoft.com/office/officeart/2008/layout/PictureLineup"/>
    <dgm:cxn modelId="{7714F640-C59B-422A-9D43-0D0D0E24E750}" srcId="{86B6339F-163A-4113-B1F6-2D6868635880}" destId="{42E43E59-0F6F-438F-9DA1-4D3017FB2279}" srcOrd="1" destOrd="0" parTransId="{F28FC618-BF4C-49C0-8484-84DD7A0E8446}" sibTransId="{217C823C-0477-443E-9CFA-7640F8883B48}"/>
    <dgm:cxn modelId="{BAB273D2-3233-435F-BC48-D95503DDF9F6}" type="presParOf" srcId="{EE32E86C-5FFB-4D15-8BF9-D1A3A10FFA3D}" destId="{7C7F885C-454B-43AF-AF9D-AF5937400E4A}" srcOrd="0" destOrd="0" presId="urn:microsoft.com/office/officeart/2008/layout/PictureLineup"/>
    <dgm:cxn modelId="{A8AB5BF1-CAE1-4675-AFC3-A6D5B4D9BECC}" type="presParOf" srcId="{7C7F885C-454B-43AF-AF9D-AF5937400E4A}" destId="{B6A27D66-5A9F-4F0D-84C2-E196FACB8998}" srcOrd="0" destOrd="0" presId="urn:microsoft.com/office/officeart/2008/layout/PictureLineup"/>
    <dgm:cxn modelId="{2E6B9B20-83E1-45C0-B036-5C95D01DD9DA}" type="presParOf" srcId="{7C7F885C-454B-43AF-AF9D-AF5937400E4A}" destId="{34A1F4F6-FE8B-41BF-9DED-035C2B1886C6}" srcOrd="1" destOrd="0" presId="urn:microsoft.com/office/officeart/2008/layout/PictureLineup"/>
    <dgm:cxn modelId="{DFA860E0-083A-44AE-AF7B-F2AAF526A983}" type="presParOf" srcId="{7C7F885C-454B-43AF-AF9D-AF5937400E4A}" destId="{35B0D638-8343-4A72-BDB6-E0ACAD274FEC}" srcOrd="2" destOrd="0" presId="urn:microsoft.com/office/officeart/2008/layout/PictureLineup"/>
    <dgm:cxn modelId="{1E734F86-ACB7-4AC2-B986-9D082E0D8FF8}" type="presParOf" srcId="{EE32E86C-5FFB-4D15-8BF9-D1A3A10FFA3D}" destId="{6F10969C-9B3E-4B3E-8265-CB0D5320FEC7}" srcOrd="1" destOrd="0" presId="urn:microsoft.com/office/officeart/2008/layout/PictureLineup"/>
    <dgm:cxn modelId="{B271E22B-CFFC-4714-AB10-6E0390B981C3}" type="presParOf" srcId="{EE32E86C-5FFB-4D15-8BF9-D1A3A10FFA3D}" destId="{4A99F5FA-39D8-420E-9703-4E707F48D5F6}" srcOrd="2" destOrd="0" presId="urn:microsoft.com/office/officeart/2008/layout/PictureLineup"/>
    <dgm:cxn modelId="{4ACDF173-B3E6-4AC2-8572-EF53111F8397}" type="presParOf" srcId="{4A99F5FA-39D8-420E-9703-4E707F48D5F6}" destId="{3211D40C-DBF1-45BE-A4F5-1F11916E4790}" srcOrd="0" destOrd="0" presId="urn:microsoft.com/office/officeart/2008/layout/PictureLineup"/>
    <dgm:cxn modelId="{E6177312-9F4A-403C-B747-2464723C5C4D}" type="presParOf" srcId="{4A99F5FA-39D8-420E-9703-4E707F48D5F6}" destId="{0715FF49-8456-4365-82E6-70C986FE48D2}" srcOrd="1" destOrd="0" presId="urn:microsoft.com/office/officeart/2008/layout/PictureLineup"/>
    <dgm:cxn modelId="{51E687E0-F14C-49D5-ACB1-0BADB00193FB}" type="presParOf" srcId="{4A99F5FA-39D8-420E-9703-4E707F48D5F6}" destId="{AF933C3B-B2EA-4850-9444-3D5A38029333}" srcOrd="2" destOrd="0" presId="urn:microsoft.com/office/officeart/2008/layout/PictureLineup"/>
    <dgm:cxn modelId="{861BA8C6-A625-4AE6-83EE-1D00A79B0D4C}" type="presParOf" srcId="{EE32E86C-5FFB-4D15-8BF9-D1A3A10FFA3D}" destId="{6A0706BA-8464-49EA-B6B1-9B256E753940}" srcOrd="3" destOrd="0" presId="urn:microsoft.com/office/officeart/2008/layout/PictureLineup"/>
    <dgm:cxn modelId="{7160D71D-9996-44F8-8811-AE5504E45FC8}" type="presParOf" srcId="{EE32E86C-5FFB-4D15-8BF9-D1A3A10FFA3D}" destId="{BFE21659-B98F-444D-9FC2-EE619AF77EAA}" srcOrd="4" destOrd="0" presId="urn:microsoft.com/office/officeart/2008/layout/PictureLineup"/>
    <dgm:cxn modelId="{A2DE267E-A1B5-442D-B41B-0C513EBF5AA5}" type="presParOf" srcId="{BFE21659-B98F-444D-9FC2-EE619AF77EAA}" destId="{14ADA89A-A149-4581-A2E4-6CDE24325B0B}" srcOrd="0" destOrd="0" presId="urn:microsoft.com/office/officeart/2008/layout/PictureLineup"/>
    <dgm:cxn modelId="{B90963CF-BFA9-4DD0-82E3-29F4FBD3A835}" type="presParOf" srcId="{BFE21659-B98F-444D-9FC2-EE619AF77EAA}" destId="{A295DACA-9595-4F40-8B3A-A587373DED1C}" srcOrd="1" destOrd="0" presId="urn:microsoft.com/office/officeart/2008/layout/PictureLineup"/>
    <dgm:cxn modelId="{652E8AEB-D047-4FB2-8627-3505B74541BD}" type="presParOf" srcId="{BFE21659-B98F-444D-9FC2-EE619AF77EAA}" destId="{A097DCB4-D900-4304-BA1D-36C844820C60}" srcOrd="2" destOrd="0" presId="urn:microsoft.com/office/officeart/2008/layout/PictureLineup"/>
    <dgm:cxn modelId="{385F8A27-2283-4C0A-A95A-E332DB0536AE}" type="presParOf" srcId="{EE32E86C-5FFB-4D15-8BF9-D1A3A10FFA3D}" destId="{73C73F9D-7EE8-4B40-AAF2-3BA2CDB08E2B}" srcOrd="5" destOrd="0" presId="urn:microsoft.com/office/officeart/2008/layout/PictureLineup"/>
    <dgm:cxn modelId="{4ABEAAA3-D7FB-4C56-BD65-9EAC4C3A0353}" type="presParOf" srcId="{EE32E86C-5FFB-4D15-8BF9-D1A3A10FFA3D}" destId="{AC33661C-CE4B-4B9C-9ADE-986222B45012}" srcOrd="6" destOrd="0" presId="urn:microsoft.com/office/officeart/2008/layout/PictureLineup"/>
    <dgm:cxn modelId="{CC23F7B4-35B3-48DE-AC44-7E3664963BE0}" type="presParOf" srcId="{AC33661C-CE4B-4B9C-9ADE-986222B45012}" destId="{5D65FFF0-B3C6-4D7D-A51B-FC7F35278247}" srcOrd="0" destOrd="0" presId="urn:microsoft.com/office/officeart/2008/layout/PictureLineup"/>
    <dgm:cxn modelId="{0B76DD35-D60D-402C-9748-59CD8E6E492B}" type="presParOf" srcId="{AC33661C-CE4B-4B9C-9ADE-986222B45012}" destId="{D67A805C-963F-4362-B857-4318F1D99AF9}" srcOrd="1" destOrd="0" presId="urn:microsoft.com/office/officeart/2008/layout/PictureLineup"/>
    <dgm:cxn modelId="{A22A98DE-DE98-4736-B8EF-363920E34FA1}" type="presParOf" srcId="{AC33661C-CE4B-4B9C-9ADE-986222B45012}" destId="{FB826180-5D37-4804-9446-3FEF9438A05A}" srcOrd="2" destOrd="0" presId="urn:microsoft.com/office/officeart/2008/layout/PictureLineup"/>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F675899-B49A-4BB1-9396-99FE6BF0D334}" type="doc">
      <dgm:prSet loTypeId="urn:microsoft.com/office/officeart/2005/8/layout/hierarchy4" loCatId="hierarchy" qsTypeId="urn:microsoft.com/office/officeart/2005/8/quickstyle/simple1" qsCatId="simple" csTypeId="urn:microsoft.com/office/officeart/2005/8/colors/accent1_2" csCatId="accent1" phldr="1"/>
      <dgm:spPr/>
      <dgm:t>
        <a:bodyPr/>
        <a:lstStyle/>
        <a:p>
          <a:endParaRPr lang="pt-PT"/>
        </a:p>
      </dgm:t>
    </dgm:pt>
    <dgm:pt modelId="{477EB9F5-2ABA-4C4C-A7BF-53A749FA0C22}">
      <dgm:prSet phldrT="[Texto]" custT="1"/>
      <dgm:spPr>
        <a:solidFill>
          <a:srgbClr val="EE7658">
            <a:alpha val="71000"/>
          </a:srgbClr>
        </a:solidFill>
        <a:effectLst>
          <a:outerShdw blurRad="50800" dist="38100" dir="5400000" algn="t" rotWithShape="0">
            <a:prstClr val="black">
              <a:alpha val="40000"/>
            </a:prstClr>
          </a:outerShdw>
        </a:effectLst>
      </dgm:spPr>
      <dgm:t>
        <a:bodyPr/>
        <a:lstStyle/>
        <a:p>
          <a:r>
            <a:rPr lang="pt-PT" sz="5400" b="1" dirty="0" smtClean="0">
              <a:effectLst>
                <a:outerShdw blurRad="38100" dist="38100" dir="2700000" algn="tl">
                  <a:srgbClr val="000000">
                    <a:alpha val="43137"/>
                  </a:srgbClr>
                </a:outerShdw>
              </a:effectLst>
            </a:rPr>
            <a:t>27 ACTIVITIES</a:t>
          </a:r>
          <a:endParaRPr lang="pt-PT" sz="5400" b="1" dirty="0">
            <a:effectLst>
              <a:outerShdw blurRad="38100" dist="38100" dir="2700000" algn="tl">
                <a:srgbClr val="000000">
                  <a:alpha val="43137"/>
                </a:srgbClr>
              </a:outerShdw>
            </a:effectLst>
          </a:endParaRPr>
        </a:p>
      </dgm:t>
    </dgm:pt>
    <dgm:pt modelId="{315DB38B-38B6-48A5-908B-3B21F6A85406}" type="parTrans" cxnId="{4D60585C-ED80-4D44-9B8F-515E3BCFB8CA}">
      <dgm:prSet/>
      <dgm:spPr/>
      <dgm:t>
        <a:bodyPr/>
        <a:lstStyle/>
        <a:p>
          <a:endParaRPr lang="pt-PT"/>
        </a:p>
      </dgm:t>
    </dgm:pt>
    <dgm:pt modelId="{6E62F939-4FD4-45C0-A469-1AB1796C09DE}" type="sibTrans" cxnId="{4D60585C-ED80-4D44-9B8F-515E3BCFB8CA}">
      <dgm:prSet/>
      <dgm:spPr/>
      <dgm:t>
        <a:bodyPr/>
        <a:lstStyle/>
        <a:p>
          <a:endParaRPr lang="pt-PT"/>
        </a:p>
      </dgm:t>
    </dgm:pt>
    <dgm:pt modelId="{AA35F58C-29FD-475A-9379-41894CF06282}">
      <dgm:prSet phldrT="[Texto]" custT="1"/>
      <dgm:spPr>
        <a:solidFill>
          <a:schemeClr val="bg1">
            <a:lumMod val="85000"/>
          </a:schemeClr>
        </a:solidFill>
        <a:effectLst>
          <a:outerShdw blurRad="50800" dist="38100" dir="5400000" algn="t" rotWithShape="0">
            <a:prstClr val="black">
              <a:alpha val="40000"/>
            </a:prstClr>
          </a:outerShdw>
        </a:effectLst>
      </dgm:spPr>
      <dgm:t>
        <a:bodyPr/>
        <a:lstStyle/>
        <a:p>
          <a:r>
            <a:rPr lang="pt-PT" sz="4800" dirty="0" smtClean="0">
              <a:effectLst>
                <a:outerShdw blurRad="38100" dist="38100" dir="2700000" algn="tl">
                  <a:srgbClr val="000000">
                    <a:alpha val="43137"/>
                  </a:srgbClr>
                </a:outerShdw>
              </a:effectLst>
            </a:rPr>
            <a:t>ZONAS HÚMIDAS</a:t>
          </a:r>
          <a:endParaRPr lang="pt-PT" sz="4800" dirty="0">
            <a:effectLst>
              <a:outerShdw blurRad="38100" dist="38100" dir="2700000" algn="tl">
                <a:srgbClr val="000000">
                  <a:alpha val="43137"/>
                </a:srgbClr>
              </a:outerShdw>
            </a:effectLst>
          </a:endParaRPr>
        </a:p>
      </dgm:t>
    </dgm:pt>
    <dgm:pt modelId="{AECE4299-D151-4F0F-90D5-02BFCC5C6EC7}" type="parTrans" cxnId="{00E535D1-8CA9-465F-B5C6-CC495558D2CE}">
      <dgm:prSet/>
      <dgm:spPr/>
      <dgm:t>
        <a:bodyPr/>
        <a:lstStyle/>
        <a:p>
          <a:endParaRPr lang="pt-PT"/>
        </a:p>
      </dgm:t>
    </dgm:pt>
    <dgm:pt modelId="{0EF8B7A9-9444-48A4-97D9-215DD28DFA96}" type="sibTrans" cxnId="{00E535D1-8CA9-465F-B5C6-CC495558D2CE}">
      <dgm:prSet/>
      <dgm:spPr/>
      <dgm:t>
        <a:bodyPr/>
        <a:lstStyle/>
        <a:p>
          <a:endParaRPr lang="pt-PT"/>
        </a:p>
      </dgm:t>
    </dgm:pt>
    <dgm:pt modelId="{4CDF9C7A-9B99-4E7D-8E88-05CD760CAC18}">
      <dgm:prSet phldrT="[Texto]"/>
      <dgm:spPr>
        <a:solidFill>
          <a:schemeClr val="bg1">
            <a:lumMod val="85000"/>
          </a:schemeClr>
        </a:solidFill>
        <a:effectLst>
          <a:outerShdw blurRad="50800" dist="38100" dir="5400000" algn="t" rotWithShape="0">
            <a:prstClr val="black">
              <a:alpha val="40000"/>
            </a:prstClr>
          </a:outerShdw>
        </a:effectLst>
      </dgm:spPr>
      <dgm:t>
        <a:bodyPr/>
        <a:lstStyle/>
        <a:p>
          <a:r>
            <a:rPr lang="pt-PT" i="1" dirty="0" err="1" smtClean="0">
              <a:effectLst>
                <a:outerShdw blurRad="38100" dist="38100" dir="2700000" algn="tl">
                  <a:srgbClr val="000000">
                    <a:alpha val="43137"/>
                  </a:srgbClr>
                </a:outerShdw>
              </a:effectLst>
            </a:rPr>
            <a:t>Nyctalus</a:t>
          </a:r>
          <a:r>
            <a:rPr lang="pt-PT" i="1" dirty="0" smtClean="0">
              <a:effectLst>
                <a:outerShdw blurRad="38100" dist="38100" dir="2700000" algn="tl">
                  <a:srgbClr val="000000">
                    <a:alpha val="43137"/>
                  </a:srgbClr>
                </a:outerShdw>
              </a:effectLst>
            </a:rPr>
            <a:t> </a:t>
          </a:r>
          <a:r>
            <a:rPr lang="pt-PT" i="1" dirty="0" err="1" smtClean="0">
              <a:effectLst>
                <a:outerShdw blurRad="38100" dist="38100" dir="2700000" algn="tl">
                  <a:srgbClr val="000000">
                    <a:alpha val="43137"/>
                  </a:srgbClr>
                </a:outerShdw>
              </a:effectLst>
            </a:rPr>
            <a:t>azoreum</a:t>
          </a:r>
          <a:r>
            <a:rPr lang="pt-PT" i="1" dirty="0" smtClean="0">
              <a:effectLst>
                <a:outerShdw blurRad="38100" dist="38100" dir="2700000" algn="tl">
                  <a:srgbClr val="000000">
                    <a:alpha val="43137"/>
                  </a:srgbClr>
                </a:outerShdw>
              </a:effectLst>
            </a:rPr>
            <a:t> </a:t>
          </a:r>
          <a:endParaRPr lang="pt-PT" dirty="0">
            <a:effectLst>
              <a:outerShdw blurRad="38100" dist="38100" dir="2700000" algn="tl">
                <a:srgbClr val="000000">
                  <a:alpha val="43137"/>
                </a:srgbClr>
              </a:outerShdw>
            </a:effectLst>
          </a:endParaRPr>
        </a:p>
      </dgm:t>
    </dgm:pt>
    <dgm:pt modelId="{9821E7AF-4137-4F4F-8336-3CFD7CD6889D}" type="parTrans" cxnId="{D2DDCB4B-2714-4CA7-9944-6625B6EF8BD6}">
      <dgm:prSet/>
      <dgm:spPr/>
      <dgm:t>
        <a:bodyPr/>
        <a:lstStyle/>
        <a:p>
          <a:endParaRPr lang="pt-PT"/>
        </a:p>
      </dgm:t>
    </dgm:pt>
    <dgm:pt modelId="{B043861B-B8E4-4986-888A-0222F933EF5B}" type="sibTrans" cxnId="{D2DDCB4B-2714-4CA7-9944-6625B6EF8BD6}">
      <dgm:prSet/>
      <dgm:spPr/>
      <dgm:t>
        <a:bodyPr/>
        <a:lstStyle/>
        <a:p>
          <a:endParaRPr lang="pt-PT"/>
        </a:p>
      </dgm:t>
    </dgm:pt>
    <dgm:pt modelId="{210566D0-909D-4354-96E4-65ABAE648E0F}">
      <dgm:prSet phldrT="[Texto]"/>
      <dgm:spPr>
        <a:solidFill>
          <a:schemeClr val="bg1">
            <a:lumMod val="75000"/>
          </a:schemeClr>
        </a:solidFill>
        <a:effectLst>
          <a:outerShdw blurRad="50800" dist="38100" dir="5400000" algn="t" rotWithShape="0">
            <a:prstClr val="black">
              <a:alpha val="40000"/>
            </a:prstClr>
          </a:outerShdw>
        </a:effectLst>
      </dgm:spPr>
      <dgm:t>
        <a:bodyPr/>
        <a:lstStyle/>
        <a:p>
          <a:r>
            <a:rPr lang="pt-PT" i="1" dirty="0" err="1" smtClean="0">
              <a:effectLst>
                <a:outerShdw blurRad="38100" dist="38100" dir="2700000" algn="tl">
                  <a:srgbClr val="000000">
                    <a:alpha val="43137"/>
                  </a:srgbClr>
                </a:outerShdw>
              </a:effectLst>
            </a:rPr>
            <a:t>Hydrobates</a:t>
          </a:r>
          <a:r>
            <a:rPr lang="pt-PT" i="1" dirty="0" smtClean="0">
              <a:effectLst>
                <a:outerShdw blurRad="38100" dist="38100" dir="2700000" algn="tl">
                  <a:srgbClr val="000000">
                    <a:alpha val="43137"/>
                  </a:srgbClr>
                </a:outerShdw>
              </a:effectLst>
            </a:rPr>
            <a:t> </a:t>
          </a:r>
          <a:r>
            <a:rPr lang="pt-PT" i="1" dirty="0" err="1" smtClean="0">
              <a:effectLst>
                <a:outerShdw blurRad="38100" dist="38100" dir="2700000" algn="tl">
                  <a:srgbClr val="000000">
                    <a:alpha val="43137"/>
                  </a:srgbClr>
                </a:outerShdw>
              </a:effectLst>
            </a:rPr>
            <a:t>monteiroi</a:t>
          </a:r>
          <a:r>
            <a:rPr lang="pt-PT" i="1" dirty="0" smtClean="0">
              <a:effectLst>
                <a:outerShdw blurRad="38100" dist="38100" dir="2700000" algn="tl">
                  <a:srgbClr val="000000">
                    <a:alpha val="43137"/>
                  </a:srgbClr>
                </a:outerShdw>
              </a:effectLst>
            </a:rPr>
            <a:t> </a:t>
          </a:r>
          <a:endParaRPr lang="pt-PT" dirty="0">
            <a:effectLst>
              <a:outerShdw blurRad="38100" dist="38100" dir="2700000" algn="tl">
                <a:srgbClr val="000000">
                  <a:alpha val="43137"/>
                </a:srgbClr>
              </a:outerShdw>
            </a:effectLst>
          </a:endParaRPr>
        </a:p>
      </dgm:t>
    </dgm:pt>
    <dgm:pt modelId="{173E0343-FCB5-4C4A-9105-28A878C97579}" type="parTrans" cxnId="{A220E617-ECAB-4410-B418-9C1F7C2605FB}">
      <dgm:prSet/>
      <dgm:spPr/>
      <dgm:t>
        <a:bodyPr/>
        <a:lstStyle/>
        <a:p>
          <a:endParaRPr lang="pt-PT"/>
        </a:p>
      </dgm:t>
    </dgm:pt>
    <dgm:pt modelId="{0999D063-62CB-4AFE-9884-88248A159013}" type="sibTrans" cxnId="{A220E617-ECAB-4410-B418-9C1F7C2605FB}">
      <dgm:prSet/>
      <dgm:spPr/>
      <dgm:t>
        <a:bodyPr/>
        <a:lstStyle/>
        <a:p>
          <a:endParaRPr lang="pt-PT"/>
        </a:p>
      </dgm:t>
    </dgm:pt>
    <dgm:pt modelId="{1186EDC3-4C9F-45FD-84F1-1015343F7691}">
      <dgm:prSet phldrT="[Texto]" custT="1"/>
      <dgm:spPr>
        <a:solidFill>
          <a:schemeClr val="bg1">
            <a:lumMod val="75000"/>
          </a:schemeClr>
        </a:solidFill>
        <a:effectLst>
          <a:outerShdw blurRad="50800" dist="38100" dir="5400000" algn="t" rotWithShape="0">
            <a:prstClr val="black">
              <a:alpha val="40000"/>
            </a:prstClr>
          </a:outerShdw>
        </a:effectLst>
      </dgm:spPr>
      <dgm:t>
        <a:bodyPr/>
        <a:lstStyle/>
        <a:p>
          <a:r>
            <a:rPr lang="pt-PT" sz="2800" b="0" i="1" dirty="0" err="1" smtClean="0">
              <a:effectLst>
                <a:outerShdw blurRad="38100" dist="38100" dir="2700000" algn="tl">
                  <a:srgbClr val="000000">
                    <a:alpha val="43137"/>
                  </a:srgbClr>
                </a:outerShdw>
              </a:effectLst>
            </a:rPr>
            <a:t>Calonectris</a:t>
          </a:r>
          <a:r>
            <a:rPr lang="pt-PT" sz="2800" b="0" i="1" dirty="0" smtClean="0">
              <a:effectLst>
                <a:outerShdw blurRad="38100" dist="38100" dir="2700000" algn="tl">
                  <a:srgbClr val="000000">
                    <a:alpha val="43137"/>
                  </a:srgbClr>
                </a:outerShdw>
              </a:effectLst>
            </a:rPr>
            <a:t> </a:t>
          </a:r>
          <a:r>
            <a:rPr lang="pt-PT" sz="2800" b="0" i="1" dirty="0" err="1" smtClean="0">
              <a:effectLst>
                <a:outerShdw blurRad="38100" dist="38100" dir="2700000" algn="tl">
                  <a:srgbClr val="000000">
                    <a:alpha val="43137"/>
                  </a:srgbClr>
                </a:outerShdw>
              </a:effectLst>
            </a:rPr>
            <a:t>borealis</a:t>
          </a:r>
          <a:endParaRPr lang="pt-PT" sz="2800" i="1" dirty="0">
            <a:effectLst>
              <a:outerShdw blurRad="38100" dist="38100" dir="2700000" algn="tl">
                <a:srgbClr val="000000">
                  <a:alpha val="43137"/>
                </a:srgbClr>
              </a:outerShdw>
            </a:effectLst>
          </a:endParaRPr>
        </a:p>
      </dgm:t>
    </dgm:pt>
    <dgm:pt modelId="{252F5A53-81AF-4821-A512-59D5614AC415}" type="parTrans" cxnId="{CB7D22AD-FFD8-494B-83DD-0C082F8A75BF}">
      <dgm:prSet/>
      <dgm:spPr/>
      <dgm:t>
        <a:bodyPr/>
        <a:lstStyle/>
        <a:p>
          <a:endParaRPr lang="pt-PT"/>
        </a:p>
      </dgm:t>
    </dgm:pt>
    <dgm:pt modelId="{F684C06F-0C63-4D62-85CE-EC91233E8D15}" type="sibTrans" cxnId="{CB7D22AD-FFD8-494B-83DD-0C082F8A75BF}">
      <dgm:prSet/>
      <dgm:spPr/>
      <dgm:t>
        <a:bodyPr/>
        <a:lstStyle/>
        <a:p>
          <a:endParaRPr lang="pt-PT"/>
        </a:p>
      </dgm:t>
    </dgm:pt>
    <dgm:pt modelId="{904FB6BF-B32C-4849-A68E-2C77B24C45DE}">
      <dgm:prSet phldrT="[Texto]"/>
      <dgm:spPr>
        <a:solidFill>
          <a:schemeClr val="bg1">
            <a:lumMod val="85000"/>
          </a:schemeClr>
        </a:solidFill>
        <a:effectLst>
          <a:outerShdw blurRad="50800" dist="38100" dir="5400000" algn="t" rotWithShape="0">
            <a:prstClr val="black">
              <a:alpha val="40000"/>
            </a:prstClr>
          </a:outerShdw>
        </a:effectLst>
      </dgm:spPr>
      <dgm:t>
        <a:bodyPr/>
        <a:lstStyle/>
        <a:p>
          <a:r>
            <a:rPr lang="pt-PT" dirty="0" smtClean="0">
              <a:effectLst>
                <a:outerShdw blurRad="38100" dist="38100" dir="2700000" algn="tl">
                  <a:srgbClr val="000000">
                    <a:alpha val="43137"/>
                  </a:srgbClr>
                </a:outerShdw>
              </a:effectLst>
            </a:rPr>
            <a:t>FLORA ENDÉMICA E INSVASORA</a:t>
          </a:r>
          <a:endParaRPr lang="pt-PT" dirty="0">
            <a:effectLst>
              <a:outerShdw blurRad="38100" dist="38100" dir="2700000" algn="tl">
                <a:srgbClr val="000000">
                  <a:alpha val="43137"/>
                </a:srgbClr>
              </a:outerShdw>
            </a:effectLst>
          </a:endParaRPr>
        </a:p>
      </dgm:t>
    </dgm:pt>
    <dgm:pt modelId="{75707910-FFE2-4178-8EBF-815DAD4EECBE}" type="parTrans" cxnId="{71055822-8131-41F5-B8C6-21C57269C260}">
      <dgm:prSet/>
      <dgm:spPr/>
      <dgm:t>
        <a:bodyPr/>
        <a:lstStyle/>
        <a:p>
          <a:endParaRPr lang="pt-PT"/>
        </a:p>
      </dgm:t>
    </dgm:pt>
    <dgm:pt modelId="{F8229EC4-13CF-4FE6-A208-F47E7FE4CA1F}" type="sibTrans" cxnId="{71055822-8131-41F5-B8C6-21C57269C260}">
      <dgm:prSet/>
      <dgm:spPr/>
      <dgm:t>
        <a:bodyPr/>
        <a:lstStyle/>
        <a:p>
          <a:endParaRPr lang="pt-PT"/>
        </a:p>
      </dgm:t>
    </dgm:pt>
    <dgm:pt modelId="{43307F18-D6F1-43AE-86C6-C901531C4EBD}" type="pres">
      <dgm:prSet presAssocID="{2F675899-B49A-4BB1-9396-99FE6BF0D334}" presName="Name0" presStyleCnt="0">
        <dgm:presLayoutVars>
          <dgm:chPref val="1"/>
          <dgm:dir/>
          <dgm:animOne val="branch"/>
          <dgm:animLvl val="lvl"/>
          <dgm:resizeHandles/>
        </dgm:presLayoutVars>
      </dgm:prSet>
      <dgm:spPr/>
      <dgm:t>
        <a:bodyPr/>
        <a:lstStyle/>
        <a:p>
          <a:endParaRPr lang="pt-PT"/>
        </a:p>
      </dgm:t>
    </dgm:pt>
    <dgm:pt modelId="{5596D4CF-C81E-4088-AADC-DF7F16139F42}" type="pres">
      <dgm:prSet presAssocID="{477EB9F5-2ABA-4C4C-A7BF-53A749FA0C22}" presName="vertOne" presStyleCnt="0"/>
      <dgm:spPr/>
    </dgm:pt>
    <dgm:pt modelId="{5DD4D71B-F724-4EE2-94C5-41FC37FBF392}" type="pres">
      <dgm:prSet presAssocID="{477EB9F5-2ABA-4C4C-A7BF-53A749FA0C22}" presName="txOne" presStyleLbl="node0" presStyleIdx="0" presStyleCnt="1" custLinFactNeighborX="-11" custLinFactNeighborY="89791">
        <dgm:presLayoutVars>
          <dgm:chPref val="3"/>
        </dgm:presLayoutVars>
      </dgm:prSet>
      <dgm:spPr>
        <a:prstGeom prst="rect">
          <a:avLst/>
        </a:prstGeom>
      </dgm:spPr>
      <dgm:t>
        <a:bodyPr/>
        <a:lstStyle/>
        <a:p>
          <a:endParaRPr lang="pt-PT"/>
        </a:p>
      </dgm:t>
    </dgm:pt>
    <dgm:pt modelId="{50E8BCB1-BF30-4486-8CE2-29AFB7026485}" type="pres">
      <dgm:prSet presAssocID="{477EB9F5-2ABA-4C4C-A7BF-53A749FA0C22}" presName="parTransOne" presStyleCnt="0"/>
      <dgm:spPr/>
    </dgm:pt>
    <dgm:pt modelId="{58745ED5-0642-417A-B890-0F1EB13F48FC}" type="pres">
      <dgm:prSet presAssocID="{477EB9F5-2ABA-4C4C-A7BF-53A749FA0C22}" presName="horzOne" presStyleCnt="0"/>
      <dgm:spPr/>
    </dgm:pt>
    <dgm:pt modelId="{0965B0EA-92EF-466C-9920-76D9AE3853BD}" type="pres">
      <dgm:prSet presAssocID="{AA35F58C-29FD-475A-9379-41894CF06282}" presName="vertTwo" presStyleCnt="0"/>
      <dgm:spPr/>
    </dgm:pt>
    <dgm:pt modelId="{8B52BDA8-9A8A-4E8D-B7AB-7E5714C25FEF}" type="pres">
      <dgm:prSet presAssocID="{AA35F58C-29FD-475A-9379-41894CF06282}" presName="txTwo" presStyleLbl="node2" presStyleIdx="0" presStyleCnt="2">
        <dgm:presLayoutVars>
          <dgm:chPref val="3"/>
        </dgm:presLayoutVars>
      </dgm:prSet>
      <dgm:spPr>
        <a:prstGeom prst="rect">
          <a:avLst/>
        </a:prstGeom>
      </dgm:spPr>
      <dgm:t>
        <a:bodyPr/>
        <a:lstStyle/>
        <a:p>
          <a:endParaRPr lang="pt-PT"/>
        </a:p>
      </dgm:t>
    </dgm:pt>
    <dgm:pt modelId="{A0758F86-4CD3-4FCD-A708-8D1AA0063BEA}" type="pres">
      <dgm:prSet presAssocID="{AA35F58C-29FD-475A-9379-41894CF06282}" presName="parTransTwo" presStyleCnt="0"/>
      <dgm:spPr/>
    </dgm:pt>
    <dgm:pt modelId="{D6827471-CA19-4972-9586-F79C8154E34B}" type="pres">
      <dgm:prSet presAssocID="{AA35F58C-29FD-475A-9379-41894CF06282}" presName="horzTwo" presStyleCnt="0"/>
      <dgm:spPr/>
    </dgm:pt>
    <dgm:pt modelId="{B8DD7E7B-3B29-4ABF-826A-58B336DBF76D}" type="pres">
      <dgm:prSet presAssocID="{4CDF9C7A-9B99-4E7D-8E88-05CD760CAC18}" presName="vertThree" presStyleCnt="0"/>
      <dgm:spPr/>
    </dgm:pt>
    <dgm:pt modelId="{F9B125AA-F2F6-4109-BD11-4FDEA25AC405}" type="pres">
      <dgm:prSet presAssocID="{4CDF9C7A-9B99-4E7D-8E88-05CD760CAC18}" presName="txThree" presStyleLbl="node3" presStyleIdx="0" presStyleCnt="3">
        <dgm:presLayoutVars>
          <dgm:chPref val="3"/>
        </dgm:presLayoutVars>
      </dgm:prSet>
      <dgm:spPr>
        <a:prstGeom prst="rect">
          <a:avLst/>
        </a:prstGeom>
      </dgm:spPr>
      <dgm:t>
        <a:bodyPr/>
        <a:lstStyle/>
        <a:p>
          <a:endParaRPr lang="pt-PT"/>
        </a:p>
      </dgm:t>
    </dgm:pt>
    <dgm:pt modelId="{D09B9970-3A90-4EC9-99A2-170D3CEFC073}" type="pres">
      <dgm:prSet presAssocID="{4CDF9C7A-9B99-4E7D-8E88-05CD760CAC18}" presName="horzThree" presStyleCnt="0"/>
      <dgm:spPr/>
    </dgm:pt>
    <dgm:pt modelId="{B6C37AAC-1CA2-4DF5-B1FA-915D90C36D12}" type="pres">
      <dgm:prSet presAssocID="{B043861B-B8E4-4986-888A-0222F933EF5B}" presName="sibSpaceThree" presStyleCnt="0"/>
      <dgm:spPr/>
    </dgm:pt>
    <dgm:pt modelId="{68E62657-F555-4588-B047-2F129A2A9063}" type="pres">
      <dgm:prSet presAssocID="{210566D0-909D-4354-96E4-65ABAE648E0F}" presName="vertThree" presStyleCnt="0"/>
      <dgm:spPr/>
    </dgm:pt>
    <dgm:pt modelId="{931BEAE1-DF86-498D-B905-57EEB2F4823B}" type="pres">
      <dgm:prSet presAssocID="{210566D0-909D-4354-96E4-65ABAE648E0F}" presName="txThree" presStyleLbl="node3" presStyleIdx="1" presStyleCnt="3">
        <dgm:presLayoutVars>
          <dgm:chPref val="3"/>
        </dgm:presLayoutVars>
      </dgm:prSet>
      <dgm:spPr>
        <a:prstGeom prst="rect">
          <a:avLst/>
        </a:prstGeom>
      </dgm:spPr>
      <dgm:t>
        <a:bodyPr/>
        <a:lstStyle/>
        <a:p>
          <a:endParaRPr lang="pt-PT"/>
        </a:p>
      </dgm:t>
    </dgm:pt>
    <dgm:pt modelId="{014077B6-E9AD-406B-814B-17B38D58BE51}" type="pres">
      <dgm:prSet presAssocID="{210566D0-909D-4354-96E4-65ABAE648E0F}" presName="horzThree" presStyleCnt="0"/>
      <dgm:spPr/>
    </dgm:pt>
    <dgm:pt modelId="{928D0E21-824F-4E3A-9877-52B9BBD26CCA}" type="pres">
      <dgm:prSet presAssocID="{0EF8B7A9-9444-48A4-97D9-215DD28DFA96}" presName="sibSpaceTwo" presStyleCnt="0"/>
      <dgm:spPr/>
    </dgm:pt>
    <dgm:pt modelId="{44666AB3-39C3-4D16-A07C-FECDE4016062}" type="pres">
      <dgm:prSet presAssocID="{1186EDC3-4C9F-45FD-84F1-1015343F7691}" presName="vertTwo" presStyleCnt="0"/>
      <dgm:spPr/>
    </dgm:pt>
    <dgm:pt modelId="{63B936DE-584A-4A4E-A91F-68D28BC27C44}" type="pres">
      <dgm:prSet presAssocID="{1186EDC3-4C9F-45FD-84F1-1015343F7691}" presName="txTwo" presStyleLbl="node2" presStyleIdx="1" presStyleCnt="2" custLinFactNeighborX="-451" custLinFactNeighborY="-16640">
        <dgm:presLayoutVars>
          <dgm:chPref val="3"/>
        </dgm:presLayoutVars>
      </dgm:prSet>
      <dgm:spPr>
        <a:prstGeom prst="rect">
          <a:avLst/>
        </a:prstGeom>
      </dgm:spPr>
      <dgm:t>
        <a:bodyPr/>
        <a:lstStyle/>
        <a:p>
          <a:endParaRPr lang="pt-PT"/>
        </a:p>
      </dgm:t>
    </dgm:pt>
    <dgm:pt modelId="{341F149F-BD78-4C7B-8CD9-B71634E19258}" type="pres">
      <dgm:prSet presAssocID="{1186EDC3-4C9F-45FD-84F1-1015343F7691}" presName="parTransTwo" presStyleCnt="0"/>
      <dgm:spPr/>
    </dgm:pt>
    <dgm:pt modelId="{8EBA0AB5-3A3F-48FE-86CB-277C6A1612B9}" type="pres">
      <dgm:prSet presAssocID="{1186EDC3-4C9F-45FD-84F1-1015343F7691}" presName="horzTwo" presStyleCnt="0"/>
      <dgm:spPr/>
    </dgm:pt>
    <dgm:pt modelId="{D91704F2-C898-49CA-BA89-75E937C539A1}" type="pres">
      <dgm:prSet presAssocID="{904FB6BF-B32C-4849-A68E-2C77B24C45DE}" presName="vertThree" presStyleCnt="0"/>
      <dgm:spPr/>
    </dgm:pt>
    <dgm:pt modelId="{17143DF4-E39A-4C41-8963-BBFBC95A2B1F}" type="pres">
      <dgm:prSet presAssocID="{904FB6BF-B32C-4849-A68E-2C77B24C45DE}" presName="txThree" presStyleLbl="node3" presStyleIdx="2" presStyleCnt="3">
        <dgm:presLayoutVars>
          <dgm:chPref val="3"/>
        </dgm:presLayoutVars>
      </dgm:prSet>
      <dgm:spPr>
        <a:prstGeom prst="rect">
          <a:avLst/>
        </a:prstGeom>
      </dgm:spPr>
      <dgm:t>
        <a:bodyPr/>
        <a:lstStyle/>
        <a:p>
          <a:endParaRPr lang="pt-PT"/>
        </a:p>
      </dgm:t>
    </dgm:pt>
    <dgm:pt modelId="{3B89AEF8-1A21-4D74-9A6A-AF583E1A0BB6}" type="pres">
      <dgm:prSet presAssocID="{904FB6BF-B32C-4849-A68E-2C77B24C45DE}" presName="horzThree" presStyleCnt="0"/>
      <dgm:spPr/>
    </dgm:pt>
  </dgm:ptLst>
  <dgm:cxnLst>
    <dgm:cxn modelId="{D972E7ED-5C65-4BF3-A526-6B8B29E77BFB}" type="presOf" srcId="{904FB6BF-B32C-4849-A68E-2C77B24C45DE}" destId="{17143DF4-E39A-4C41-8963-BBFBC95A2B1F}" srcOrd="0" destOrd="0" presId="urn:microsoft.com/office/officeart/2005/8/layout/hierarchy4"/>
    <dgm:cxn modelId="{EEE566D1-6A02-4DED-AFEE-C7C12CFE8565}" type="presOf" srcId="{2F675899-B49A-4BB1-9396-99FE6BF0D334}" destId="{43307F18-D6F1-43AE-86C6-C901531C4EBD}" srcOrd="0" destOrd="0" presId="urn:microsoft.com/office/officeart/2005/8/layout/hierarchy4"/>
    <dgm:cxn modelId="{71055822-8131-41F5-B8C6-21C57269C260}" srcId="{1186EDC3-4C9F-45FD-84F1-1015343F7691}" destId="{904FB6BF-B32C-4849-A68E-2C77B24C45DE}" srcOrd="0" destOrd="0" parTransId="{75707910-FFE2-4178-8EBF-815DAD4EECBE}" sibTransId="{F8229EC4-13CF-4FE6-A208-F47E7FE4CA1F}"/>
    <dgm:cxn modelId="{CB7D22AD-FFD8-494B-83DD-0C082F8A75BF}" srcId="{477EB9F5-2ABA-4C4C-A7BF-53A749FA0C22}" destId="{1186EDC3-4C9F-45FD-84F1-1015343F7691}" srcOrd="1" destOrd="0" parTransId="{252F5A53-81AF-4821-A512-59D5614AC415}" sibTransId="{F684C06F-0C63-4D62-85CE-EC91233E8D15}"/>
    <dgm:cxn modelId="{6E97E344-5FB2-4B37-BA95-6575EEA46729}" type="presOf" srcId="{AA35F58C-29FD-475A-9379-41894CF06282}" destId="{8B52BDA8-9A8A-4E8D-B7AB-7E5714C25FEF}" srcOrd="0" destOrd="0" presId="urn:microsoft.com/office/officeart/2005/8/layout/hierarchy4"/>
    <dgm:cxn modelId="{45BE0C65-9E6A-4B9F-BC7B-0B758C504FAE}" type="presOf" srcId="{477EB9F5-2ABA-4C4C-A7BF-53A749FA0C22}" destId="{5DD4D71B-F724-4EE2-94C5-41FC37FBF392}" srcOrd="0" destOrd="0" presId="urn:microsoft.com/office/officeart/2005/8/layout/hierarchy4"/>
    <dgm:cxn modelId="{4D60585C-ED80-4D44-9B8F-515E3BCFB8CA}" srcId="{2F675899-B49A-4BB1-9396-99FE6BF0D334}" destId="{477EB9F5-2ABA-4C4C-A7BF-53A749FA0C22}" srcOrd="0" destOrd="0" parTransId="{315DB38B-38B6-48A5-908B-3B21F6A85406}" sibTransId="{6E62F939-4FD4-45C0-A469-1AB1796C09DE}"/>
    <dgm:cxn modelId="{A220E617-ECAB-4410-B418-9C1F7C2605FB}" srcId="{AA35F58C-29FD-475A-9379-41894CF06282}" destId="{210566D0-909D-4354-96E4-65ABAE648E0F}" srcOrd="1" destOrd="0" parTransId="{173E0343-FCB5-4C4A-9105-28A878C97579}" sibTransId="{0999D063-62CB-4AFE-9884-88248A159013}"/>
    <dgm:cxn modelId="{865ED0C4-C984-4D99-9A16-F8CB5F02A89B}" type="presOf" srcId="{1186EDC3-4C9F-45FD-84F1-1015343F7691}" destId="{63B936DE-584A-4A4E-A91F-68D28BC27C44}" srcOrd="0" destOrd="0" presId="urn:microsoft.com/office/officeart/2005/8/layout/hierarchy4"/>
    <dgm:cxn modelId="{00E535D1-8CA9-465F-B5C6-CC495558D2CE}" srcId="{477EB9F5-2ABA-4C4C-A7BF-53A749FA0C22}" destId="{AA35F58C-29FD-475A-9379-41894CF06282}" srcOrd="0" destOrd="0" parTransId="{AECE4299-D151-4F0F-90D5-02BFCC5C6EC7}" sibTransId="{0EF8B7A9-9444-48A4-97D9-215DD28DFA96}"/>
    <dgm:cxn modelId="{D2DDCB4B-2714-4CA7-9944-6625B6EF8BD6}" srcId="{AA35F58C-29FD-475A-9379-41894CF06282}" destId="{4CDF9C7A-9B99-4E7D-8E88-05CD760CAC18}" srcOrd="0" destOrd="0" parTransId="{9821E7AF-4137-4F4F-8336-3CFD7CD6889D}" sibTransId="{B043861B-B8E4-4986-888A-0222F933EF5B}"/>
    <dgm:cxn modelId="{D8A5B0D4-4403-44E5-85CC-FE9049BA90F7}" type="presOf" srcId="{210566D0-909D-4354-96E4-65ABAE648E0F}" destId="{931BEAE1-DF86-498D-B905-57EEB2F4823B}" srcOrd="0" destOrd="0" presId="urn:microsoft.com/office/officeart/2005/8/layout/hierarchy4"/>
    <dgm:cxn modelId="{03691B00-B0F7-48CB-81DF-3F02F7D8C65D}" type="presOf" srcId="{4CDF9C7A-9B99-4E7D-8E88-05CD760CAC18}" destId="{F9B125AA-F2F6-4109-BD11-4FDEA25AC405}" srcOrd="0" destOrd="0" presId="urn:microsoft.com/office/officeart/2005/8/layout/hierarchy4"/>
    <dgm:cxn modelId="{FC3BE4B1-6106-452D-908F-19C01965BB3C}" type="presParOf" srcId="{43307F18-D6F1-43AE-86C6-C901531C4EBD}" destId="{5596D4CF-C81E-4088-AADC-DF7F16139F42}" srcOrd="0" destOrd="0" presId="urn:microsoft.com/office/officeart/2005/8/layout/hierarchy4"/>
    <dgm:cxn modelId="{5756EBD6-C8F5-4FDC-A3B7-DBD939F3E695}" type="presParOf" srcId="{5596D4CF-C81E-4088-AADC-DF7F16139F42}" destId="{5DD4D71B-F724-4EE2-94C5-41FC37FBF392}" srcOrd="0" destOrd="0" presId="urn:microsoft.com/office/officeart/2005/8/layout/hierarchy4"/>
    <dgm:cxn modelId="{F37D63AB-8D64-4A7F-95C3-747227A67395}" type="presParOf" srcId="{5596D4CF-C81E-4088-AADC-DF7F16139F42}" destId="{50E8BCB1-BF30-4486-8CE2-29AFB7026485}" srcOrd="1" destOrd="0" presId="urn:microsoft.com/office/officeart/2005/8/layout/hierarchy4"/>
    <dgm:cxn modelId="{F48F36EC-13DF-4938-892E-90C41C17E8A4}" type="presParOf" srcId="{5596D4CF-C81E-4088-AADC-DF7F16139F42}" destId="{58745ED5-0642-417A-B890-0F1EB13F48FC}" srcOrd="2" destOrd="0" presId="urn:microsoft.com/office/officeart/2005/8/layout/hierarchy4"/>
    <dgm:cxn modelId="{7CAE7C20-9490-444E-A413-2BF439745CF3}" type="presParOf" srcId="{58745ED5-0642-417A-B890-0F1EB13F48FC}" destId="{0965B0EA-92EF-466C-9920-76D9AE3853BD}" srcOrd="0" destOrd="0" presId="urn:microsoft.com/office/officeart/2005/8/layout/hierarchy4"/>
    <dgm:cxn modelId="{EC54A893-A233-40E5-9E2F-D0C029427591}" type="presParOf" srcId="{0965B0EA-92EF-466C-9920-76D9AE3853BD}" destId="{8B52BDA8-9A8A-4E8D-B7AB-7E5714C25FEF}" srcOrd="0" destOrd="0" presId="urn:microsoft.com/office/officeart/2005/8/layout/hierarchy4"/>
    <dgm:cxn modelId="{C4C3D3E4-2E09-42DC-8104-BC13EDEE3AB8}" type="presParOf" srcId="{0965B0EA-92EF-466C-9920-76D9AE3853BD}" destId="{A0758F86-4CD3-4FCD-A708-8D1AA0063BEA}" srcOrd="1" destOrd="0" presId="urn:microsoft.com/office/officeart/2005/8/layout/hierarchy4"/>
    <dgm:cxn modelId="{B1F6A4E1-0DD5-4118-80DE-50B1B2E60243}" type="presParOf" srcId="{0965B0EA-92EF-466C-9920-76D9AE3853BD}" destId="{D6827471-CA19-4972-9586-F79C8154E34B}" srcOrd="2" destOrd="0" presId="urn:microsoft.com/office/officeart/2005/8/layout/hierarchy4"/>
    <dgm:cxn modelId="{48CFA379-0FA5-484E-A957-BE92C74E6192}" type="presParOf" srcId="{D6827471-CA19-4972-9586-F79C8154E34B}" destId="{B8DD7E7B-3B29-4ABF-826A-58B336DBF76D}" srcOrd="0" destOrd="0" presId="urn:microsoft.com/office/officeart/2005/8/layout/hierarchy4"/>
    <dgm:cxn modelId="{1F873660-4598-42F2-97DF-8231F32335D4}" type="presParOf" srcId="{B8DD7E7B-3B29-4ABF-826A-58B336DBF76D}" destId="{F9B125AA-F2F6-4109-BD11-4FDEA25AC405}" srcOrd="0" destOrd="0" presId="urn:microsoft.com/office/officeart/2005/8/layout/hierarchy4"/>
    <dgm:cxn modelId="{44FCB302-EC71-4DB2-A8E8-D4C700F2F5EA}" type="presParOf" srcId="{B8DD7E7B-3B29-4ABF-826A-58B336DBF76D}" destId="{D09B9970-3A90-4EC9-99A2-170D3CEFC073}" srcOrd="1" destOrd="0" presId="urn:microsoft.com/office/officeart/2005/8/layout/hierarchy4"/>
    <dgm:cxn modelId="{931AFB8F-F80C-48CB-88C4-6C045BCB18EC}" type="presParOf" srcId="{D6827471-CA19-4972-9586-F79C8154E34B}" destId="{B6C37AAC-1CA2-4DF5-B1FA-915D90C36D12}" srcOrd="1" destOrd="0" presId="urn:microsoft.com/office/officeart/2005/8/layout/hierarchy4"/>
    <dgm:cxn modelId="{F2CAEF61-680B-4564-95D5-FF434B4FECD0}" type="presParOf" srcId="{D6827471-CA19-4972-9586-F79C8154E34B}" destId="{68E62657-F555-4588-B047-2F129A2A9063}" srcOrd="2" destOrd="0" presId="urn:microsoft.com/office/officeart/2005/8/layout/hierarchy4"/>
    <dgm:cxn modelId="{E8511A9C-2C63-46BE-A5FE-8276E5F9EEA0}" type="presParOf" srcId="{68E62657-F555-4588-B047-2F129A2A9063}" destId="{931BEAE1-DF86-498D-B905-57EEB2F4823B}" srcOrd="0" destOrd="0" presId="urn:microsoft.com/office/officeart/2005/8/layout/hierarchy4"/>
    <dgm:cxn modelId="{09C4AD14-93DE-4D11-B9A1-C4DAE560D394}" type="presParOf" srcId="{68E62657-F555-4588-B047-2F129A2A9063}" destId="{014077B6-E9AD-406B-814B-17B38D58BE51}" srcOrd="1" destOrd="0" presId="urn:microsoft.com/office/officeart/2005/8/layout/hierarchy4"/>
    <dgm:cxn modelId="{A9244F78-38EE-4A79-BD58-6CBCD09CA5C6}" type="presParOf" srcId="{58745ED5-0642-417A-B890-0F1EB13F48FC}" destId="{928D0E21-824F-4E3A-9877-52B9BBD26CCA}" srcOrd="1" destOrd="0" presId="urn:microsoft.com/office/officeart/2005/8/layout/hierarchy4"/>
    <dgm:cxn modelId="{5B4B2D10-95D5-4432-BC9F-18DF894EC632}" type="presParOf" srcId="{58745ED5-0642-417A-B890-0F1EB13F48FC}" destId="{44666AB3-39C3-4D16-A07C-FECDE4016062}" srcOrd="2" destOrd="0" presId="urn:microsoft.com/office/officeart/2005/8/layout/hierarchy4"/>
    <dgm:cxn modelId="{B5429262-B174-48A9-8F06-30D79F2DB220}" type="presParOf" srcId="{44666AB3-39C3-4D16-A07C-FECDE4016062}" destId="{63B936DE-584A-4A4E-A91F-68D28BC27C44}" srcOrd="0" destOrd="0" presId="urn:microsoft.com/office/officeart/2005/8/layout/hierarchy4"/>
    <dgm:cxn modelId="{77C18348-CE49-4A30-8BE7-1E6CB736937A}" type="presParOf" srcId="{44666AB3-39C3-4D16-A07C-FECDE4016062}" destId="{341F149F-BD78-4C7B-8CD9-B71634E19258}" srcOrd="1" destOrd="0" presId="urn:microsoft.com/office/officeart/2005/8/layout/hierarchy4"/>
    <dgm:cxn modelId="{7CB7537C-8322-4826-B404-65A3FB826018}" type="presParOf" srcId="{44666AB3-39C3-4D16-A07C-FECDE4016062}" destId="{8EBA0AB5-3A3F-48FE-86CB-277C6A1612B9}" srcOrd="2" destOrd="0" presId="urn:microsoft.com/office/officeart/2005/8/layout/hierarchy4"/>
    <dgm:cxn modelId="{332165A6-E30D-4DF2-A43A-527938948370}" type="presParOf" srcId="{8EBA0AB5-3A3F-48FE-86CB-277C6A1612B9}" destId="{D91704F2-C898-49CA-BA89-75E937C539A1}" srcOrd="0" destOrd="0" presId="urn:microsoft.com/office/officeart/2005/8/layout/hierarchy4"/>
    <dgm:cxn modelId="{FCC57AF4-A28F-4739-A3D8-5C2869F6B59A}" type="presParOf" srcId="{D91704F2-C898-49CA-BA89-75E937C539A1}" destId="{17143DF4-E39A-4C41-8963-BBFBC95A2B1F}" srcOrd="0" destOrd="0" presId="urn:microsoft.com/office/officeart/2005/8/layout/hierarchy4"/>
    <dgm:cxn modelId="{E1F39494-5A37-4399-AA67-BC0E1F385AEC}" type="presParOf" srcId="{D91704F2-C898-49CA-BA89-75E937C539A1}" destId="{3B89AEF8-1A21-4D74-9A6A-AF583E1A0BB6}" srcOrd="1" destOrd="0" presId="urn:microsoft.com/office/officeart/2005/8/layout/hierarchy4"/>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A27D66-5A9F-4F0D-84C2-E196FACB8998}">
      <dsp:nvSpPr>
        <dsp:cNvPr id="0" name=""/>
        <dsp:cNvSpPr/>
      </dsp:nvSpPr>
      <dsp:spPr>
        <a:xfrm>
          <a:off x="3302" y="155407"/>
          <a:ext cx="2184852" cy="218485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12700" cap="flat" cmpd="sng" algn="ctr">
          <a:solidFill>
            <a:srgbClr val="AFE3D0"/>
          </a:solidFill>
          <a:prstDash val="solid"/>
        </a:ln>
        <a:effectLst/>
      </dsp:spPr>
      <dsp:style>
        <a:lnRef idx="2">
          <a:scrgbClr r="0" g="0" b="0"/>
        </a:lnRef>
        <a:fillRef idx="1">
          <a:scrgbClr r="0" g="0" b="0"/>
        </a:fillRef>
        <a:effectRef idx="0">
          <a:scrgbClr r="0" g="0" b="0"/>
        </a:effectRef>
        <a:fontRef idx="minor">
          <a:schemeClr val="lt1"/>
        </a:fontRef>
      </dsp:style>
    </dsp:sp>
    <dsp:sp modelId="{34A1F4F6-FE8B-41BF-9DED-035C2B1886C6}">
      <dsp:nvSpPr>
        <dsp:cNvPr id="0" name=""/>
        <dsp:cNvSpPr/>
      </dsp:nvSpPr>
      <dsp:spPr>
        <a:xfrm>
          <a:off x="3302" y="155407"/>
          <a:ext cx="218" cy="4369704"/>
        </a:xfrm>
        <a:prstGeom prst="line">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5B0D638-8343-4A72-BDB6-E0ACAD274FEC}">
      <dsp:nvSpPr>
        <dsp:cNvPr id="0" name=""/>
        <dsp:cNvSpPr/>
      </dsp:nvSpPr>
      <dsp:spPr>
        <a:xfrm>
          <a:off x="3302" y="2340260"/>
          <a:ext cx="2184852" cy="2184852"/>
        </a:xfrm>
        <a:prstGeom prst="rect">
          <a:avLst/>
        </a:prstGeom>
        <a:solidFill>
          <a:schemeClr val="lt1"/>
        </a:solidFill>
        <a:ln w="12700" cap="flat" cmpd="sng" algn="ctr">
          <a:solidFill>
            <a:srgbClr val="AFE3D0"/>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49530" tIns="49530" rIns="49530" bIns="49530" numCol="1" spcCol="1270" anchor="t" anchorCtr="0">
          <a:noAutofit/>
        </a:bodyPr>
        <a:lstStyle/>
        <a:p>
          <a:pPr lvl="0" algn="l" defTabSz="577850">
            <a:lnSpc>
              <a:spcPct val="120000"/>
            </a:lnSpc>
            <a:spcBef>
              <a:spcPct val="0"/>
            </a:spcBef>
            <a:spcAft>
              <a:spcPct val="35000"/>
            </a:spcAft>
          </a:pPr>
          <a:r>
            <a:rPr lang="pt-PT" sz="1300" b="1" kern="1200" dirty="0" smtClean="0">
              <a:solidFill>
                <a:schemeClr val="tx1"/>
              </a:solidFill>
              <a:latin typeface="Century Gothic" panose="020B0502020202020204" pitchFamily="34" charset="0"/>
              <a:cs typeface="Calibri" panose="020F0502020204030204" pitchFamily="34" charset="0"/>
            </a:rPr>
            <a:t>Boas Práticas</a:t>
          </a:r>
        </a:p>
        <a:p>
          <a:pPr lvl="0" defTabSz="577850">
            <a:spcBef>
              <a:spcPct val="0"/>
            </a:spcBef>
            <a:spcAft>
              <a:spcPct val="35000"/>
            </a:spcAft>
          </a:pPr>
          <a:r>
            <a:rPr lang="pt-PT" sz="1200" b="0" kern="1200" dirty="0" smtClean="0">
              <a:solidFill>
                <a:schemeClr val="tx1"/>
              </a:solidFill>
              <a:latin typeface="Century Gothic" panose="020B0502020202020204" pitchFamily="34" charset="0"/>
              <a:cs typeface="Calibri" panose="020F0502020204030204" pitchFamily="34" charset="0"/>
            </a:rPr>
            <a:t>(</a:t>
          </a:r>
          <a:r>
            <a:rPr lang="pt-BR" sz="1200" b="0" kern="1200" dirty="0" smtClean="0">
              <a:solidFill>
                <a:schemeClr val="tx1"/>
              </a:solidFill>
              <a:latin typeface="Century Gothic" panose="020B0502020202020204" pitchFamily="34" charset="0"/>
              <a:cs typeface="Calibri" panose="020F0502020204030204" pitchFamily="34" charset="0"/>
            </a:rPr>
            <a:t>p.e., Estratégia Regional de Controlo de EEI; Estratégia Regional de prevenção e controle de EEI marinhas;</a:t>
          </a:r>
        </a:p>
        <a:p>
          <a:pPr lvl="0" algn="l" defTabSz="577850">
            <a:lnSpc>
              <a:spcPct val="120000"/>
            </a:lnSpc>
            <a:spcBef>
              <a:spcPct val="0"/>
            </a:spcBef>
            <a:spcAft>
              <a:spcPct val="35000"/>
            </a:spcAft>
          </a:pPr>
          <a:r>
            <a:rPr lang="pt-BR" sz="1200" b="0" kern="1200" dirty="0" smtClean="0">
              <a:solidFill>
                <a:schemeClr val="tx1"/>
              </a:solidFill>
              <a:latin typeface="Century Gothic" panose="020B0502020202020204" pitchFamily="34" charset="0"/>
              <a:cs typeface="Calibri" panose="020F0502020204030204" pitchFamily="34" charset="0"/>
            </a:rPr>
            <a:t>Restauro e conservação de habitats terrestres; Conservação de tartarugas marinhas)</a:t>
          </a:r>
          <a:endParaRPr lang="pt-PT" sz="1200" b="0" kern="1200" dirty="0" smtClean="0">
            <a:solidFill>
              <a:schemeClr val="tx1"/>
            </a:solidFill>
            <a:latin typeface="Century Gothic" panose="020B0502020202020204" pitchFamily="34" charset="0"/>
            <a:cs typeface="Calibri" panose="020F0502020204030204" pitchFamily="34" charset="0"/>
          </a:endParaRPr>
        </a:p>
        <a:p>
          <a:pPr lvl="0" algn="l" defTabSz="577850">
            <a:lnSpc>
              <a:spcPct val="120000"/>
            </a:lnSpc>
            <a:spcBef>
              <a:spcPct val="0"/>
            </a:spcBef>
            <a:spcAft>
              <a:spcPct val="35000"/>
            </a:spcAft>
          </a:pPr>
          <a:endParaRPr lang="pt-PT" sz="1200" b="0" kern="1200" dirty="0">
            <a:solidFill>
              <a:schemeClr val="tx1"/>
            </a:solidFill>
            <a:latin typeface="Century Gothic" panose="020B0502020202020204" pitchFamily="34" charset="0"/>
            <a:cs typeface="Calibri" panose="020F0502020204030204" pitchFamily="34" charset="0"/>
          </a:endParaRPr>
        </a:p>
      </dsp:txBody>
      <dsp:txXfrm>
        <a:off x="3302" y="2340260"/>
        <a:ext cx="2184852" cy="2184852"/>
      </dsp:txXfrm>
    </dsp:sp>
    <dsp:sp modelId="{3211D40C-DBF1-45BE-A4F5-1F11916E4790}">
      <dsp:nvSpPr>
        <dsp:cNvPr id="0" name=""/>
        <dsp:cNvSpPr/>
      </dsp:nvSpPr>
      <dsp:spPr>
        <a:xfrm>
          <a:off x="2188971" y="155407"/>
          <a:ext cx="2184852" cy="2184852"/>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w="12700" cap="flat" cmpd="sng" algn="ctr">
          <a:solidFill>
            <a:srgbClr val="AFE3D0"/>
          </a:solidFill>
          <a:prstDash val="solid"/>
        </a:ln>
        <a:effectLst/>
      </dsp:spPr>
      <dsp:style>
        <a:lnRef idx="2">
          <a:scrgbClr r="0" g="0" b="0"/>
        </a:lnRef>
        <a:fillRef idx="1">
          <a:scrgbClr r="0" g="0" b="0"/>
        </a:fillRef>
        <a:effectRef idx="0">
          <a:scrgbClr r="0" g="0" b="0"/>
        </a:effectRef>
        <a:fontRef idx="minor">
          <a:schemeClr val="lt1"/>
        </a:fontRef>
      </dsp:style>
    </dsp:sp>
    <dsp:sp modelId="{0715FF49-8456-4365-82E6-70C986FE48D2}">
      <dsp:nvSpPr>
        <dsp:cNvPr id="0" name=""/>
        <dsp:cNvSpPr/>
      </dsp:nvSpPr>
      <dsp:spPr>
        <a:xfrm>
          <a:off x="2188971" y="155407"/>
          <a:ext cx="218" cy="4369704"/>
        </a:xfrm>
        <a:prstGeom prst="line">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F933C3B-B2EA-4850-9444-3D5A38029333}">
      <dsp:nvSpPr>
        <dsp:cNvPr id="0" name=""/>
        <dsp:cNvSpPr/>
      </dsp:nvSpPr>
      <dsp:spPr>
        <a:xfrm>
          <a:off x="2188971" y="2340260"/>
          <a:ext cx="2184852" cy="2184852"/>
        </a:xfrm>
        <a:prstGeom prst="rect">
          <a:avLst/>
        </a:prstGeom>
        <a:solidFill>
          <a:schemeClr val="lt1"/>
        </a:solidFill>
        <a:ln w="12700" cap="flat" cmpd="sng" algn="ctr">
          <a:solidFill>
            <a:srgbClr val="AFE3D0"/>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49530" tIns="49530" rIns="49530" bIns="49530" numCol="1" spcCol="1270" anchor="t" anchorCtr="0">
          <a:noAutofit/>
        </a:bodyPr>
        <a:lstStyle/>
        <a:p>
          <a:pPr lvl="0" algn="l" defTabSz="577850">
            <a:lnSpc>
              <a:spcPct val="120000"/>
            </a:lnSpc>
            <a:spcBef>
              <a:spcPct val="0"/>
            </a:spcBef>
            <a:spcAft>
              <a:spcPct val="35000"/>
            </a:spcAft>
          </a:pPr>
          <a:r>
            <a:rPr lang="pt-PT" sz="1300" b="1" kern="1200" dirty="0" smtClean="0">
              <a:solidFill>
                <a:schemeClr val="tx1"/>
              </a:solidFill>
              <a:latin typeface="Century Gothic" panose="020B0502020202020204" pitchFamily="34" charset="0"/>
              <a:cs typeface="Calibri" panose="020F0502020204030204" pitchFamily="34" charset="0"/>
            </a:rPr>
            <a:t>Demonstração e Inovação</a:t>
          </a:r>
        </a:p>
        <a:p>
          <a:pPr lvl="0" defTabSz="577850">
            <a:spcBef>
              <a:spcPct val="0"/>
            </a:spcBef>
            <a:spcAft>
              <a:spcPct val="35000"/>
            </a:spcAft>
          </a:pPr>
          <a:r>
            <a:rPr lang="pt-PT" sz="1200" b="0" kern="1200" dirty="0" smtClean="0">
              <a:solidFill>
                <a:schemeClr val="tx1"/>
              </a:solidFill>
              <a:latin typeface="Century Gothic" panose="020B0502020202020204" pitchFamily="34" charset="0"/>
              <a:cs typeface="Calibri" panose="020F0502020204030204" pitchFamily="34" charset="0"/>
            </a:rPr>
            <a:t>(</a:t>
          </a:r>
          <a:r>
            <a:rPr lang="pt-BR" sz="1200" b="0" kern="1200" dirty="0" smtClean="0">
              <a:solidFill>
                <a:schemeClr val="tx1"/>
              </a:solidFill>
              <a:latin typeface="Century Gothic" panose="020B0502020202020204" pitchFamily="34" charset="0"/>
              <a:cs typeface="Calibri" panose="020F0502020204030204" pitchFamily="34" charset="0"/>
            </a:rPr>
            <a:t>p.e., Recuperação de populações ameaçadas de fauna/flora endémica; Piloto no Corvo para deteção precoce e controlo imediato de novas EEI)</a:t>
          </a:r>
          <a:endParaRPr lang="pt-PT" sz="1200" b="0" kern="1200" dirty="0" smtClean="0">
            <a:solidFill>
              <a:schemeClr val="tx1"/>
            </a:solidFill>
            <a:latin typeface="Century Gothic" panose="020B0502020202020204" pitchFamily="34" charset="0"/>
            <a:cs typeface="Calibri" panose="020F0502020204030204" pitchFamily="34" charset="0"/>
          </a:endParaRPr>
        </a:p>
        <a:p>
          <a:pPr lvl="0" algn="l" defTabSz="577850">
            <a:lnSpc>
              <a:spcPct val="120000"/>
            </a:lnSpc>
            <a:spcBef>
              <a:spcPct val="0"/>
            </a:spcBef>
            <a:spcAft>
              <a:spcPct val="35000"/>
            </a:spcAft>
          </a:pPr>
          <a:endParaRPr lang="pt-PT" sz="1200" b="0" kern="1200" dirty="0" smtClean="0">
            <a:solidFill>
              <a:schemeClr val="tx1"/>
            </a:solidFill>
            <a:latin typeface="Century Gothic" panose="020B0502020202020204" pitchFamily="34" charset="0"/>
            <a:cs typeface="Calibri" panose="020F0502020204030204" pitchFamily="34" charset="0"/>
          </a:endParaRPr>
        </a:p>
      </dsp:txBody>
      <dsp:txXfrm>
        <a:off x="2188971" y="2340260"/>
        <a:ext cx="2184852" cy="2184852"/>
      </dsp:txXfrm>
    </dsp:sp>
    <dsp:sp modelId="{14ADA89A-A149-4581-A2E4-6CDE24325B0B}">
      <dsp:nvSpPr>
        <dsp:cNvPr id="0" name=""/>
        <dsp:cNvSpPr/>
      </dsp:nvSpPr>
      <dsp:spPr>
        <a:xfrm>
          <a:off x="4374640" y="155407"/>
          <a:ext cx="2184852" cy="2184852"/>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59000" r="-59000"/>
          </a:stretch>
        </a:blipFill>
        <a:ln w="12700" cap="flat" cmpd="sng" algn="ctr">
          <a:solidFill>
            <a:srgbClr val="AFE3D0"/>
          </a:solidFill>
          <a:prstDash val="solid"/>
        </a:ln>
        <a:effectLst/>
      </dsp:spPr>
      <dsp:style>
        <a:lnRef idx="2">
          <a:scrgbClr r="0" g="0" b="0"/>
        </a:lnRef>
        <a:fillRef idx="1">
          <a:scrgbClr r="0" g="0" b="0"/>
        </a:fillRef>
        <a:effectRef idx="0">
          <a:scrgbClr r="0" g="0" b="0"/>
        </a:effectRef>
        <a:fontRef idx="minor">
          <a:schemeClr val="lt1"/>
        </a:fontRef>
      </dsp:style>
    </dsp:sp>
    <dsp:sp modelId="{A295DACA-9595-4F40-8B3A-A587373DED1C}">
      <dsp:nvSpPr>
        <dsp:cNvPr id="0" name=""/>
        <dsp:cNvSpPr/>
      </dsp:nvSpPr>
      <dsp:spPr>
        <a:xfrm>
          <a:off x="4374640" y="155407"/>
          <a:ext cx="218" cy="4369704"/>
        </a:xfrm>
        <a:prstGeom prst="line">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097DCB4-D900-4304-BA1D-36C844820C60}">
      <dsp:nvSpPr>
        <dsp:cNvPr id="0" name=""/>
        <dsp:cNvSpPr/>
      </dsp:nvSpPr>
      <dsp:spPr>
        <a:xfrm>
          <a:off x="4374640" y="2340260"/>
          <a:ext cx="2184852" cy="2184852"/>
        </a:xfrm>
        <a:prstGeom prst="rect">
          <a:avLst/>
        </a:prstGeom>
        <a:solidFill>
          <a:schemeClr val="lt1"/>
        </a:solidFill>
        <a:ln w="12700" cap="flat" cmpd="sng" algn="ctr">
          <a:solidFill>
            <a:srgbClr val="AFE3D0"/>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49530" tIns="49530" rIns="49530" bIns="49530" numCol="1" spcCol="1270" anchor="t" anchorCtr="0">
          <a:noAutofit/>
        </a:bodyPr>
        <a:lstStyle/>
        <a:p>
          <a:pPr lvl="0" algn="l" defTabSz="577850">
            <a:lnSpc>
              <a:spcPct val="90000"/>
            </a:lnSpc>
            <a:spcBef>
              <a:spcPct val="0"/>
            </a:spcBef>
            <a:spcAft>
              <a:spcPct val="35000"/>
            </a:spcAft>
          </a:pPr>
          <a:r>
            <a:rPr lang="pt-PT" sz="1300" b="1" kern="1200" dirty="0" smtClean="0">
              <a:solidFill>
                <a:schemeClr val="tx1"/>
              </a:solidFill>
              <a:latin typeface="Century Gothic" panose="020B0502020202020204" pitchFamily="34" charset="0"/>
              <a:cs typeface="Calibri" panose="020F0502020204030204" pitchFamily="34" charset="0"/>
            </a:rPr>
            <a:t>- Capacitação</a:t>
          </a:r>
        </a:p>
        <a:p>
          <a:pPr lvl="0" algn="l" defTabSz="577850">
            <a:lnSpc>
              <a:spcPct val="90000"/>
            </a:lnSpc>
            <a:spcBef>
              <a:spcPct val="0"/>
            </a:spcBef>
            <a:spcAft>
              <a:spcPct val="35000"/>
            </a:spcAft>
          </a:pPr>
          <a:r>
            <a:rPr lang="pt-PT" sz="1300" b="1" kern="1200" dirty="0" smtClean="0">
              <a:solidFill>
                <a:schemeClr val="tx1"/>
              </a:solidFill>
              <a:latin typeface="Century Gothic" panose="020B0502020202020204" pitchFamily="34" charset="0"/>
              <a:cs typeface="Calibri" panose="020F0502020204030204" pitchFamily="34" charset="0"/>
            </a:rPr>
            <a:t>- Governança</a:t>
          </a:r>
        </a:p>
        <a:p>
          <a:pPr lvl="0" algn="l" defTabSz="577850">
            <a:lnSpc>
              <a:spcPct val="90000"/>
            </a:lnSpc>
            <a:spcBef>
              <a:spcPct val="0"/>
            </a:spcBef>
            <a:spcAft>
              <a:spcPct val="35000"/>
            </a:spcAft>
          </a:pPr>
          <a:r>
            <a:rPr lang="pt-BR" sz="1300" b="1" kern="1200" dirty="0" smtClean="0">
              <a:solidFill>
                <a:schemeClr val="tx1"/>
              </a:solidFill>
              <a:latin typeface="Century Gothic" panose="020B0502020202020204" pitchFamily="34" charset="0"/>
              <a:cs typeface="Calibri" panose="020F0502020204030204" pitchFamily="34" charset="0"/>
            </a:rPr>
            <a:t>- Envolvimento de parceiros</a:t>
          </a:r>
        </a:p>
        <a:p>
          <a:pPr lvl="0" algn="l" defTabSz="577850">
            <a:lnSpc>
              <a:spcPct val="90000"/>
            </a:lnSpc>
            <a:spcBef>
              <a:spcPct val="0"/>
            </a:spcBef>
            <a:spcAft>
              <a:spcPct val="35000"/>
            </a:spcAft>
          </a:pPr>
          <a:endParaRPr lang="pt-BR" sz="1300" b="1" kern="1200" dirty="0" smtClean="0">
            <a:solidFill>
              <a:schemeClr val="tx1"/>
            </a:solidFill>
            <a:latin typeface="Century Gothic" panose="020B0502020202020204" pitchFamily="34" charset="0"/>
            <a:cs typeface="Calibri" panose="020F0502020204030204" pitchFamily="34" charset="0"/>
          </a:endParaRPr>
        </a:p>
        <a:p>
          <a:pPr lvl="0" algn="l" defTabSz="577850">
            <a:lnSpc>
              <a:spcPct val="90000"/>
            </a:lnSpc>
            <a:spcBef>
              <a:spcPct val="0"/>
            </a:spcBef>
            <a:spcAft>
              <a:spcPct val="35000"/>
            </a:spcAft>
          </a:pPr>
          <a:r>
            <a:rPr lang="pt-BR" sz="1300" b="1" kern="1200" dirty="0" smtClean="0">
              <a:solidFill>
                <a:schemeClr val="tx1"/>
              </a:solidFill>
              <a:latin typeface="Century Gothic" panose="020B0502020202020204" pitchFamily="34" charset="0"/>
              <a:cs typeface="Calibri" panose="020F0502020204030204" pitchFamily="34" charset="0"/>
            </a:rPr>
            <a:t>- Gabinetes de apoio para mobilização de fundos complementares</a:t>
          </a:r>
          <a:r>
            <a:rPr lang="pt-PT" sz="1300" b="1" kern="1200" dirty="0" smtClean="0">
              <a:solidFill>
                <a:schemeClr val="tx1"/>
              </a:solidFill>
              <a:latin typeface="Century Gothic" panose="020B0502020202020204" pitchFamily="34" charset="0"/>
              <a:cs typeface="Calibri" panose="020F0502020204030204" pitchFamily="34" charset="0"/>
            </a:rPr>
            <a:t>;</a:t>
          </a:r>
          <a:endParaRPr lang="pt-PT" sz="1300" b="1" kern="1200" dirty="0">
            <a:solidFill>
              <a:schemeClr val="tx1"/>
            </a:solidFill>
            <a:latin typeface="Century Gothic" panose="020B0502020202020204" pitchFamily="34" charset="0"/>
            <a:cs typeface="Calibri" panose="020F0502020204030204" pitchFamily="34" charset="0"/>
          </a:endParaRPr>
        </a:p>
      </dsp:txBody>
      <dsp:txXfrm>
        <a:off x="4374640" y="2340260"/>
        <a:ext cx="2184852" cy="2184852"/>
      </dsp:txXfrm>
    </dsp:sp>
    <dsp:sp modelId="{5D65FFF0-B3C6-4D7D-A51B-FC7F35278247}">
      <dsp:nvSpPr>
        <dsp:cNvPr id="0" name=""/>
        <dsp:cNvSpPr/>
      </dsp:nvSpPr>
      <dsp:spPr>
        <a:xfrm>
          <a:off x="6560309" y="155407"/>
          <a:ext cx="2184852" cy="2184852"/>
        </a:xfrm>
        <a:prstGeom prst="rect">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25000" r="-25000"/>
          </a:stretch>
        </a:blipFill>
        <a:ln w="12700" cap="flat" cmpd="sng" algn="ctr">
          <a:solidFill>
            <a:srgbClr val="AFE3D0"/>
          </a:solidFill>
          <a:prstDash val="solid"/>
        </a:ln>
        <a:effectLst/>
      </dsp:spPr>
      <dsp:style>
        <a:lnRef idx="2">
          <a:scrgbClr r="0" g="0" b="0"/>
        </a:lnRef>
        <a:fillRef idx="1">
          <a:scrgbClr r="0" g="0" b="0"/>
        </a:fillRef>
        <a:effectRef idx="0">
          <a:scrgbClr r="0" g="0" b="0"/>
        </a:effectRef>
        <a:fontRef idx="minor">
          <a:schemeClr val="lt1"/>
        </a:fontRef>
      </dsp:style>
    </dsp:sp>
    <dsp:sp modelId="{D67A805C-963F-4362-B857-4318F1D99AF9}">
      <dsp:nvSpPr>
        <dsp:cNvPr id="0" name=""/>
        <dsp:cNvSpPr/>
      </dsp:nvSpPr>
      <dsp:spPr>
        <a:xfrm>
          <a:off x="6560309" y="155407"/>
          <a:ext cx="218" cy="4369704"/>
        </a:xfrm>
        <a:prstGeom prst="line">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B826180-5D37-4804-9446-3FEF9438A05A}">
      <dsp:nvSpPr>
        <dsp:cNvPr id="0" name=""/>
        <dsp:cNvSpPr/>
      </dsp:nvSpPr>
      <dsp:spPr>
        <a:xfrm>
          <a:off x="6560309" y="2340260"/>
          <a:ext cx="2184852" cy="2184852"/>
        </a:xfrm>
        <a:prstGeom prst="rect">
          <a:avLst/>
        </a:prstGeom>
        <a:solidFill>
          <a:schemeClr val="lt1"/>
        </a:solidFill>
        <a:ln w="12700" cap="flat" cmpd="sng" algn="ctr">
          <a:solidFill>
            <a:srgbClr val="AFE3D0"/>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49530" tIns="49530" rIns="49530" bIns="49530" numCol="1" spcCol="1270" anchor="t" anchorCtr="0">
          <a:noAutofit/>
        </a:bodyPr>
        <a:lstStyle/>
        <a:p>
          <a:pPr lvl="0" defTabSz="577850">
            <a:spcBef>
              <a:spcPct val="0"/>
            </a:spcBef>
            <a:spcAft>
              <a:spcPct val="35000"/>
            </a:spcAft>
          </a:pPr>
          <a:r>
            <a:rPr lang="pt-BR" sz="1300" b="1" kern="1200" dirty="0" smtClean="0">
              <a:solidFill>
                <a:schemeClr val="tx1"/>
              </a:solidFill>
              <a:latin typeface="Century Gothic" panose="020B0502020202020204" pitchFamily="34" charset="0"/>
              <a:cs typeface="Calibri" panose="020F0502020204030204" pitchFamily="34" charset="0"/>
            </a:rPr>
            <a:t>Replicabilidade e Transferibilidade do projeto</a:t>
          </a:r>
        </a:p>
        <a:p>
          <a:pPr lvl="0" algn="l" defTabSz="577850">
            <a:lnSpc>
              <a:spcPct val="120000"/>
            </a:lnSpc>
            <a:spcBef>
              <a:spcPct val="0"/>
            </a:spcBef>
            <a:spcAft>
              <a:spcPct val="35000"/>
            </a:spcAft>
          </a:pPr>
          <a:r>
            <a:rPr lang="pt-BR" sz="1200" b="0" kern="1200" dirty="0" smtClean="0">
              <a:solidFill>
                <a:schemeClr val="tx1"/>
              </a:solidFill>
              <a:latin typeface="Century Gothic" panose="020B0502020202020204" pitchFamily="34" charset="0"/>
              <a:cs typeface="Calibri" panose="020F0502020204030204" pitchFamily="34" charset="0"/>
            </a:rPr>
            <a:t>(ação piloto com La Palma e transferência de conhecimentos para outras regiões da Macaronésia)</a:t>
          </a:r>
          <a:endParaRPr lang="pt-PT" sz="1200" b="0" kern="1200" dirty="0" smtClean="0">
            <a:solidFill>
              <a:schemeClr val="tx1"/>
            </a:solidFill>
            <a:latin typeface="Century Gothic" panose="020B0502020202020204" pitchFamily="34" charset="0"/>
            <a:cs typeface="Calibri" panose="020F0502020204030204" pitchFamily="34" charset="0"/>
          </a:endParaRPr>
        </a:p>
        <a:p>
          <a:pPr lvl="0" algn="l" defTabSz="577850">
            <a:lnSpc>
              <a:spcPct val="120000"/>
            </a:lnSpc>
            <a:spcBef>
              <a:spcPct val="0"/>
            </a:spcBef>
            <a:spcAft>
              <a:spcPct val="35000"/>
            </a:spcAft>
          </a:pPr>
          <a:endParaRPr lang="pt-PT" sz="1200" b="0" kern="1200" dirty="0">
            <a:solidFill>
              <a:schemeClr val="tx1"/>
            </a:solidFill>
            <a:latin typeface="Century Gothic" panose="020B0502020202020204" pitchFamily="34" charset="0"/>
            <a:cs typeface="Calibri" panose="020F0502020204030204" pitchFamily="34" charset="0"/>
          </a:endParaRPr>
        </a:p>
      </dsp:txBody>
      <dsp:txXfrm>
        <a:off x="6560309" y="2340260"/>
        <a:ext cx="2184852" cy="21848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D4D71B-F724-4EE2-94C5-41FC37FBF392}">
      <dsp:nvSpPr>
        <dsp:cNvPr id="0" name=""/>
        <dsp:cNvSpPr/>
      </dsp:nvSpPr>
      <dsp:spPr>
        <a:xfrm>
          <a:off x="38" y="127108"/>
          <a:ext cx="8126134" cy="1228859"/>
        </a:xfrm>
        <a:prstGeom prst="rect">
          <a:avLst/>
        </a:prstGeom>
        <a:solidFill>
          <a:srgbClr val="EE7658">
            <a:alpha val="71000"/>
          </a:srgbClr>
        </a:solidFill>
        <a:ln w="12700" cap="flat" cmpd="sng" algn="ctr">
          <a:solidFill>
            <a:schemeClr val="lt1">
              <a:hueOff val="0"/>
              <a:satOff val="0"/>
              <a:lumOff val="0"/>
              <a:alphaOff val="0"/>
            </a:schemeClr>
          </a:solidFill>
          <a:prstDash val="solid"/>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05740" tIns="205740" rIns="205740" bIns="205740" numCol="1" spcCol="1270" anchor="ctr" anchorCtr="0">
          <a:noAutofit/>
        </a:bodyPr>
        <a:lstStyle/>
        <a:p>
          <a:pPr lvl="0" algn="ctr" defTabSz="2400300">
            <a:lnSpc>
              <a:spcPct val="90000"/>
            </a:lnSpc>
            <a:spcBef>
              <a:spcPct val="0"/>
            </a:spcBef>
            <a:spcAft>
              <a:spcPct val="35000"/>
            </a:spcAft>
          </a:pPr>
          <a:r>
            <a:rPr lang="pt-PT" sz="5400" b="1" kern="1200" dirty="0" smtClean="0">
              <a:effectLst>
                <a:outerShdw blurRad="38100" dist="38100" dir="2700000" algn="tl">
                  <a:srgbClr val="000000">
                    <a:alpha val="43137"/>
                  </a:srgbClr>
                </a:outerShdw>
              </a:effectLst>
            </a:rPr>
            <a:t>27 ACTIVITIES</a:t>
          </a:r>
          <a:endParaRPr lang="pt-PT" sz="5400" b="1" kern="1200" dirty="0">
            <a:effectLst>
              <a:outerShdw blurRad="38100" dist="38100" dir="2700000" algn="tl">
                <a:srgbClr val="000000">
                  <a:alpha val="43137"/>
                </a:srgbClr>
              </a:outerShdw>
            </a:effectLst>
          </a:endParaRPr>
        </a:p>
      </dsp:txBody>
      <dsp:txXfrm>
        <a:off x="38" y="127108"/>
        <a:ext cx="8126134" cy="1228859"/>
      </dsp:txXfrm>
    </dsp:sp>
    <dsp:sp modelId="{8B52BDA8-9A8A-4E8D-B7AB-7E5714C25FEF}">
      <dsp:nvSpPr>
        <dsp:cNvPr id="0" name=""/>
        <dsp:cNvSpPr/>
      </dsp:nvSpPr>
      <dsp:spPr>
        <a:xfrm>
          <a:off x="932" y="1370352"/>
          <a:ext cx="5308242" cy="1228859"/>
        </a:xfrm>
        <a:prstGeom prst="rect">
          <a:avLst/>
        </a:prstGeom>
        <a:solidFill>
          <a:schemeClr val="bg1">
            <a:lumMod val="85000"/>
          </a:schemeClr>
        </a:solidFill>
        <a:ln w="12700" cap="flat" cmpd="sng" algn="ctr">
          <a:solidFill>
            <a:schemeClr val="lt1">
              <a:hueOff val="0"/>
              <a:satOff val="0"/>
              <a:lumOff val="0"/>
              <a:alphaOff val="0"/>
            </a:schemeClr>
          </a:solidFill>
          <a:prstDash val="solid"/>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pt-PT" sz="4800" kern="1200" dirty="0" smtClean="0">
              <a:effectLst>
                <a:outerShdw blurRad="38100" dist="38100" dir="2700000" algn="tl">
                  <a:srgbClr val="000000">
                    <a:alpha val="43137"/>
                  </a:srgbClr>
                </a:outerShdw>
              </a:effectLst>
            </a:rPr>
            <a:t>ZONAS HÚMIDAS</a:t>
          </a:r>
          <a:endParaRPr lang="pt-PT" sz="4800" kern="1200" dirty="0">
            <a:effectLst>
              <a:outerShdw blurRad="38100" dist="38100" dir="2700000" algn="tl">
                <a:srgbClr val="000000">
                  <a:alpha val="43137"/>
                </a:srgbClr>
              </a:outerShdw>
            </a:effectLst>
          </a:endParaRPr>
        </a:p>
      </dsp:txBody>
      <dsp:txXfrm>
        <a:off x="932" y="1370352"/>
        <a:ext cx="5308242" cy="1228859"/>
      </dsp:txXfrm>
    </dsp:sp>
    <dsp:sp modelId="{F9B125AA-F2F6-4109-BD11-4FDEA25AC405}">
      <dsp:nvSpPr>
        <dsp:cNvPr id="0" name=""/>
        <dsp:cNvSpPr/>
      </dsp:nvSpPr>
      <dsp:spPr>
        <a:xfrm>
          <a:off x="932" y="2740118"/>
          <a:ext cx="2599531" cy="1228859"/>
        </a:xfrm>
        <a:prstGeom prst="rect">
          <a:avLst/>
        </a:prstGeom>
        <a:solidFill>
          <a:schemeClr val="bg1">
            <a:lumMod val="85000"/>
          </a:schemeClr>
        </a:solidFill>
        <a:ln w="12700" cap="flat" cmpd="sng" algn="ctr">
          <a:solidFill>
            <a:schemeClr val="lt1">
              <a:hueOff val="0"/>
              <a:satOff val="0"/>
              <a:lumOff val="0"/>
              <a:alphaOff val="0"/>
            </a:schemeClr>
          </a:solidFill>
          <a:prstDash val="solid"/>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pt-PT" sz="2500" i="1" kern="1200" dirty="0" err="1" smtClean="0">
              <a:effectLst>
                <a:outerShdw blurRad="38100" dist="38100" dir="2700000" algn="tl">
                  <a:srgbClr val="000000">
                    <a:alpha val="43137"/>
                  </a:srgbClr>
                </a:outerShdw>
              </a:effectLst>
            </a:rPr>
            <a:t>Nyctalus</a:t>
          </a:r>
          <a:r>
            <a:rPr lang="pt-PT" sz="2500" i="1" kern="1200" dirty="0" smtClean="0">
              <a:effectLst>
                <a:outerShdw blurRad="38100" dist="38100" dir="2700000" algn="tl">
                  <a:srgbClr val="000000">
                    <a:alpha val="43137"/>
                  </a:srgbClr>
                </a:outerShdw>
              </a:effectLst>
            </a:rPr>
            <a:t> </a:t>
          </a:r>
          <a:r>
            <a:rPr lang="pt-PT" sz="2500" i="1" kern="1200" dirty="0" err="1" smtClean="0">
              <a:effectLst>
                <a:outerShdw blurRad="38100" dist="38100" dir="2700000" algn="tl">
                  <a:srgbClr val="000000">
                    <a:alpha val="43137"/>
                  </a:srgbClr>
                </a:outerShdw>
              </a:effectLst>
            </a:rPr>
            <a:t>azoreum</a:t>
          </a:r>
          <a:r>
            <a:rPr lang="pt-PT" sz="2500" i="1" kern="1200" dirty="0" smtClean="0">
              <a:effectLst>
                <a:outerShdw blurRad="38100" dist="38100" dir="2700000" algn="tl">
                  <a:srgbClr val="000000">
                    <a:alpha val="43137"/>
                  </a:srgbClr>
                </a:outerShdw>
              </a:effectLst>
            </a:rPr>
            <a:t> </a:t>
          </a:r>
          <a:endParaRPr lang="pt-PT" sz="2500" kern="1200" dirty="0">
            <a:effectLst>
              <a:outerShdw blurRad="38100" dist="38100" dir="2700000" algn="tl">
                <a:srgbClr val="000000">
                  <a:alpha val="43137"/>
                </a:srgbClr>
              </a:outerShdw>
            </a:effectLst>
          </a:endParaRPr>
        </a:p>
      </dsp:txBody>
      <dsp:txXfrm>
        <a:off x="932" y="2740118"/>
        <a:ext cx="2599531" cy="1228859"/>
      </dsp:txXfrm>
    </dsp:sp>
    <dsp:sp modelId="{931BEAE1-DF86-498D-B905-57EEB2F4823B}">
      <dsp:nvSpPr>
        <dsp:cNvPr id="0" name=""/>
        <dsp:cNvSpPr/>
      </dsp:nvSpPr>
      <dsp:spPr>
        <a:xfrm>
          <a:off x="2709644" y="2740118"/>
          <a:ext cx="2599531" cy="1228859"/>
        </a:xfrm>
        <a:prstGeom prst="rect">
          <a:avLst/>
        </a:prstGeom>
        <a:solidFill>
          <a:schemeClr val="bg1">
            <a:lumMod val="75000"/>
          </a:schemeClr>
        </a:solidFill>
        <a:ln w="12700" cap="flat" cmpd="sng" algn="ctr">
          <a:solidFill>
            <a:schemeClr val="lt1">
              <a:hueOff val="0"/>
              <a:satOff val="0"/>
              <a:lumOff val="0"/>
              <a:alphaOff val="0"/>
            </a:schemeClr>
          </a:solidFill>
          <a:prstDash val="solid"/>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pt-PT" sz="2500" i="1" kern="1200" dirty="0" err="1" smtClean="0">
              <a:effectLst>
                <a:outerShdw blurRad="38100" dist="38100" dir="2700000" algn="tl">
                  <a:srgbClr val="000000">
                    <a:alpha val="43137"/>
                  </a:srgbClr>
                </a:outerShdw>
              </a:effectLst>
            </a:rPr>
            <a:t>Hydrobates</a:t>
          </a:r>
          <a:r>
            <a:rPr lang="pt-PT" sz="2500" i="1" kern="1200" dirty="0" smtClean="0">
              <a:effectLst>
                <a:outerShdw blurRad="38100" dist="38100" dir="2700000" algn="tl">
                  <a:srgbClr val="000000">
                    <a:alpha val="43137"/>
                  </a:srgbClr>
                </a:outerShdw>
              </a:effectLst>
            </a:rPr>
            <a:t> </a:t>
          </a:r>
          <a:r>
            <a:rPr lang="pt-PT" sz="2500" i="1" kern="1200" dirty="0" err="1" smtClean="0">
              <a:effectLst>
                <a:outerShdw blurRad="38100" dist="38100" dir="2700000" algn="tl">
                  <a:srgbClr val="000000">
                    <a:alpha val="43137"/>
                  </a:srgbClr>
                </a:outerShdw>
              </a:effectLst>
            </a:rPr>
            <a:t>monteiroi</a:t>
          </a:r>
          <a:r>
            <a:rPr lang="pt-PT" sz="2500" i="1" kern="1200" dirty="0" smtClean="0">
              <a:effectLst>
                <a:outerShdw blurRad="38100" dist="38100" dir="2700000" algn="tl">
                  <a:srgbClr val="000000">
                    <a:alpha val="43137"/>
                  </a:srgbClr>
                </a:outerShdw>
              </a:effectLst>
            </a:rPr>
            <a:t> </a:t>
          </a:r>
          <a:endParaRPr lang="pt-PT" sz="2500" kern="1200" dirty="0">
            <a:effectLst>
              <a:outerShdw blurRad="38100" dist="38100" dir="2700000" algn="tl">
                <a:srgbClr val="000000">
                  <a:alpha val="43137"/>
                </a:srgbClr>
              </a:outerShdw>
            </a:effectLst>
          </a:endParaRPr>
        </a:p>
      </dsp:txBody>
      <dsp:txXfrm>
        <a:off x="2709644" y="2740118"/>
        <a:ext cx="2599531" cy="1228859"/>
      </dsp:txXfrm>
    </dsp:sp>
    <dsp:sp modelId="{63B936DE-584A-4A4E-A91F-68D28BC27C44}">
      <dsp:nvSpPr>
        <dsp:cNvPr id="0" name=""/>
        <dsp:cNvSpPr/>
      </dsp:nvSpPr>
      <dsp:spPr>
        <a:xfrm>
          <a:off x="5515812" y="1346905"/>
          <a:ext cx="2599531" cy="1228859"/>
        </a:xfrm>
        <a:prstGeom prst="rect">
          <a:avLst/>
        </a:prstGeom>
        <a:solidFill>
          <a:schemeClr val="bg1">
            <a:lumMod val="75000"/>
          </a:schemeClr>
        </a:solidFill>
        <a:ln w="12700" cap="flat" cmpd="sng" algn="ctr">
          <a:solidFill>
            <a:schemeClr val="lt1">
              <a:hueOff val="0"/>
              <a:satOff val="0"/>
              <a:lumOff val="0"/>
              <a:alphaOff val="0"/>
            </a:schemeClr>
          </a:solidFill>
          <a:prstDash val="solid"/>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pt-PT" sz="2800" b="0" i="1" kern="1200" dirty="0" err="1" smtClean="0">
              <a:effectLst>
                <a:outerShdw blurRad="38100" dist="38100" dir="2700000" algn="tl">
                  <a:srgbClr val="000000">
                    <a:alpha val="43137"/>
                  </a:srgbClr>
                </a:outerShdw>
              </a:effectLst>
            </a:rPr>
            <a:t>Calonectris</a:t>
          </a:r>
          <a:r>
            <a:rPr lang="pt-PT" sz="2800" b="0" i="1" kern="1200" dirty="0" smtClean="0">
              <a:effectLst>
                <a:outerShdw blurRad="38100" dist="38100" dir="2700000" algn="tl">
                  <a:srgbClr val="000000">
                    <a:alpha val="43137"/>
                  </a:srgbClr>
                </a:outerShdw>
              </a:effectLst>
            </a:rPr>
            <a:t> </a:t>
          </a:r>
          <a:r>
            <a:rPr lang="pt-PT" sz="2800" b="0" i="1" kern="1200" dirty="0" err="1" smtClean="0">
              <a:effectLst>
                <a:outerShdw blurRad="38100" dist="38100" dir="2700000" algn="tl">
                  <a:srgbClr val="000000">
                    <a:alpha val="43137"/>
                  </a:srgbClr>
                </a:outerShdw>
              </a:effectLst>
            </a:rPr>
            <a:t>borealis</a:t>
          </a:r>
          <a:endParaRPr lang="pt-PT" sz="2800" i="1" kern="1200" dirty="0">
            <a:effectLst>
              <a:outerShdw blurRad="38100" dist="38100" dir="2700000" algn="tl">
                <a:srgbClr val="000000">
                  <a:alpha val="43137"/>
                </a:srgbClr>
              </a:outerShdw>
            </a:effectLst>
          </a:endParaRPr>
        </a:p>
      </dsp:txBody>
      <dsp:txXfrm>
        <a:off x="5515812" y="1346905"/>
        <a:ext cx="2599531" cy="1228859"/>
      </dsp:txXfrm>
    </dsp:sp>
    <dsp:sp modelId="{17143DF4-E39A-4C41-8963-BBFBC95A2B1F}">
      <dsp:nvSpPr>
        <dsp:cNvPr id="0" name=""/>
        <dsp:cNvSpPr/>
      </dsp:nvSpPr>
      <dsp:spPr>
        <a:xfrm>
          <a:off x="5527536" y="2740118"/>
          <a:ext cx="2599531" cy="1228859"/>
        </a:xfrm>
        <a:prstGeom prst="rect">
          <a:avLst/>
        </a:prstGeom>
        <a:solidFill>
          <a:schemeClr val="bg1">
            <a:lumMod val="85000"/>
          </a:schemeClr>
        </a:solidFill>
        <a:ln w="12700" cap="flat" cmpd="sng" algn="ctr">
          <a:solidFill>
            <a:schemeClr val="lt1">
              <a:hueOff val="0"/>
              <a:satOff val="0"/>
              <a:lumOff val="0"/>
              <a:alphaOff val="0"/>
            </a:schemeClr>
          </a:solidFill>
          <a:prstDash val="solid"/>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pt-PT" sz="2500" kern="1200" dirty="0" smtClean="0">
              <a:effectLst>
                <a:outerShdw blurRad="38100" dist="38100" dir="2700000" algn="tl">
                  <a:srgbClr val="000000">
                    <a:alpha val="43137"/>
                  </a:srgbClr>
                </a:outerShdw>
              </a:effectLst>
            </a:rPr>
            <a:t>FLORA ENDÉMICA E INSVASORA</a:t>
          </a:r>
          <a:endParaRPr lang="pt-PT" sz="2500" kern="1200" dirty="0">
            <a:effectLst>
              <a:outerShdw blurRad="38100" dist="38100" dir="2700000" algn="tl">
                <a:srgbClr val="000000">
                  <a:alpha val="43137"/>
                </a:srgbClr>
              </a:outerShdw>
            </a:effectLst>
          </a:endParaRPr>
        </a:p>
      </dsp:txBody>
      <dsp:txXfrm>
        <a:off x="5527536" y="2740118"/>
        <a:ext cx="2599531" cy="1228859"/>
      </dsp:txXfrm>
    </dsp:sp>
  </dsp:spTree>
</dsp:drawing>
</file>

<file path=ppt/diagrams/layout1.xml><?xml version="1.0" encoding="utf-8"?>
<dgm:layoutDef xmlns:dgm="http://schemas.openxmlformats.org/drawingml/2006/diagram" xmlns:a="http://schemas.openxmlformats.org/drawingml/2006/main" uniqueId="urn:microsoft.com/office/officeart/2008/layout/PictureLineup">
  <dgm:title val=""/>
  <dgm:desc val=""/>
  <dgm:catLst>
    <dgm:cat type="picture" pri="19000"/>
    <dgm:cat type="pictureconvert" pri="19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 modelId="70" srcId="0" destId="40" srcOrd="3" destOrd="0"/>
        <dgm:cxn modelId="42" srcId="30" destId="41" srcOrd="0" destOrd="0"/>
      </dgm:cxnLst>
      <dgm:bg/>
      <dgm:whole/>
    </dgm:dataModel>
  </dgm:clrData>
  <dgm:layoutNode name="Name0">
    <dgm:varLst>
      <dgm:chMax/>
      <dgm:chPref/>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op="equ" val="65"/>
      <dgm:constr type="primFontSz" for="des" forName="Parent" refType="primFontSz" refFor="des" refForName="Parent" op="lte"/>
      <dgm:constr type="w" for="ch" forName="composite" refType="w"/>
      <dgm:constr type="h" for="ch" forName="composite" refType="h"/>
      <dgm:constr type="sp" refType="w" refFor="ch" refForName="composite" op="equ" fact="0"/>
      <dgm:constr type="w" for="ch" forName="sibTrans" refType="w" refFor="ch" refForName="composite" op="equ" fact="0.0001"/>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h" fact="0.5"/>
              <dgm:constr type="h" for="ch" forName="Image" refType="w"/>
              <dgm:constr type="l" for="ch" forName="Accent" refType="w" fact="0"/>
              <dgm:constr type="t" for="ch" forName="Accent" refType="h" fact="0"/>
              <dgm:constr type="w" for="ch" forName="Accent" refType="w" fact="0.0001"/>
              <dgm:constr type="h" for="ch" forName="Accent" refType="h"/>
              <dgm:constr type="l" for="ch" forName="Parent" refType="w" fact="0"/>
              <dgm:constr type="t" for="ch" forName="Parent" refType="h" fact="0.5"/>
              <dgm:constr type="w" for="ch" forName="Parent" refType="w"/>
            </dgm:constrLst>
          </dgm:if>
          <dgm:else name="Name6">
            <dgm:constrLst>
              <dgm:constr type="l" for="ch" forName="Image" refType="w" fact="0"/>
              <dgm:constr type="t" for="ch" forName="Image" refType="h" fact="0"/>
              <dgm:constr type="w" for="ch" forName="Image" refType="h" fact="0.5"/>
              <dgm:constr type="h" for="ch" forName="Image" refType="w"/>
              <dgm:constr type="r" for="ch" forName="Accent" refType="w"/>
              <dgm:constr type="t" for="ch" forName="Accent" refType="h" fact="0"/>
              <dgm:constr type="w" for="ch" forName="Accent" refType="w" fact="0.0001"/>
              <dgm:constr type="h" for="ch" forName="Accent" refType="h"/>
              <dgm:constr type="l" for="ch" forName="Parent" refType="w" fact="0"/>
              <dgm:constr type="t" for="ch" forName="Parent" refType="h" fact="0.5"/>
              <dgm:constr type="w" for="ch" forName="Parent" refType="w"/>
            </dgm:constrLst>
          </dgm:else>
        </dgm:choose>
        <dgm:layoutNode name="Image" styleLbl="alignNode1">
          <dgm:alg type="sp"/>
          <dgm:shape xmlns:r="http://schemas.openxmlformats.org/officeDocument/2006/relationships" type="rect" r:blip="" blipPhldr="1">
            <dgm:adjLst/>
          </dgm:shape>
          <dgm:presOf/>
        </dgm:layoutNode>
        <dgm:layoutNode name="Accent" styleLbl="parChTrans1D1">
          <dgm:alg type="sp"/>
          <dgm:shape xmlns:r="http://schemas.openxmlformats.org/officeDocument/2006/relationships" type="line" r:blip="">
            <dgm:adjLst/>
          </dgm:shape>
          <dgm:presOf/>
        </dgm:layoutNode>
        <dgm:layoutNode name="Paren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PT"/>
          </a:p>
        </p:txBody>
      </p:sp>
      <p:sp>
        <p:nvSpPr>
          <p:cNvPr id="3" name="Marcador de Posição d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13CC926-7832-4548-AC48-0418C91244CA}" type="datetimeFigureOut">
              <a:rPr lang="pt-PT" smtClean="0"/>
              <a:t>09/12/2019</a:t>
            </a:fld>
            <a:endParaRPr lang="pt-PT"/>
          </a:p>
        </p:txBody>
      </p:sp>
      <p:sp>
        <p:nvSpPr>
          <p:cNvPr id="4" name="Marcador de Posição da Imagem do Diapositivo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t-PT"/>
          </a:p>
        </p:txBody>
      </p:sp>
      <p:sp>
        <p:nvSpPr>
          <p:cNvPr id="5" name="Marcador de Posição de Not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6" name="Marcador de Posição do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t-PT"/>
          </a:p>
        </p:txBody>
      </p:sp>
      <p:sp>
        <p:nvSpPr>
          <p:cNvPr id="7" name="Marcador de Posição do Número do Diapositivo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B760E2D-B2DC-483B-B509-2EA1D20150CF}" type="slidenum">
              <a:rPr lang="pt-PT" smtClean="0"/>
              <a:t>‹nº›</a:t>
            </a:fld>
            <a:endParaRPr lang="pt-PT"/>
          </a:p>
        </p:txBody>
      </p:sp>
    </p:spTree>
    <p:extLst>
      <p:ext uri="{BB962C8B-B14F-4D97-AF65-F5344CB8AC3E}">
        <p14:creationId xmlns:p14="http://schemas.microsoft.com/office/powerpoint/2010/main" val="3996796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10"/>
          </p:nvPr>
        </p:nvSpPr>
        <p:spPr/>
        <p:txBody>
          <a:bodyPr/>
          <a:lstStyle/>
          <a:p>
            <a:fld id="{9B760E2D-B2DC-483B-B509-2EA1D20150CF}" type="slidenum">
              <a:rPr lang="pt-PT" smtClean="0"/>
              <a:t>1</a:t>
            </a:fld>
            <a:endParaRPr lang="pt-PT"/>
          </a:p>
        </p:txBody>
      </p:sp>
    </p:spTree>
    <p:extLst>
      <p:ext uri="{BB962C8B-B14F-4D97-AF65-F5344CB8AC3E}">
        <p14:creationId xmlns:p14="http://schemas.microsoft.com/office/powerpoint/2010/main" val="4416025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10</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PT" sz="1200" kern="1200" dirty="0" smtClean="0">
                <a:solidFill>
                  <a:schemeClr val="tx1"/>
                </a:solidFill>
                <a:effectLst/>
                <a:latin typeface="+mn-lt"/>
                <a:ea typeface="+mn-ea"/>
                <a:cs typeface="+mn-cs"/>
              </a:rPr>
              <a:t>35 ações:</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- 4 ações preparatórias</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- 16 ações de conservação</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- 5 ações de monitorização</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- 5 ações de sensibilização e divulgação</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- 5 ações de gestão e acompanhamento do projeto</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 LIFE IP AZORES NATURA deverá focar-se nos problemas de conservação identificados pelo PAF à escala regional. Nesse contexto, a maioria das ações propostas envolve a implementação de boas práticas (como o restauro de habitats, Estratégia Regional para o Controlo e Prevenção de EEI, conservação de tartarugas marinhas, conservação do </a:t>
            </a:r>
            <a:r>
              <a:rPr lang="pt-PT" sz="1200" kern="1200" dirty="0" err="1" smtClean="0">
                <a:solidFill>
                  <a:schemeClr val="tx1"/>
                </a:solidFill>
                <a:effectLst/>
                <a:latin typeface="+mn-lt"/>
                <a:ea typeface="+mn-ea"/>
                <a:cs typeface="+mn-cs"/>
              </a:rPr>
              <a:t>priolo</a:t>
            </a:r>
            <a:r>
              <a:rPr lang="pt-PT" sz="1200" kern="1200" dirty="0" smtClean="0">
                <a:solidFill>
                  <a:schemeClr val="tx1"/>
                </a:solidFill>
                <a:effectLst/>
                <a:latin typeface="+mn-lt"/>
                <a:ea typeface="+mn-ea"/>
                <a:cs typeface="+mn-cs"/>
              </a:rPr>
              <a:t>). Ao mesmo tempo, o IP também inclui um pequeno conjunto de ações de natureza demonstrativa ou inovadora / piloto que são necessárias para encontrar a melhor solução para problemas que não foram resolvidos até agora na escala dada (por exemplo, recuperação de populações de flora endémica, ação piloto de deteção precoce em EEI).  Além disso, para assegurar a sustentabilidade, também está prevista uma estratégia de capacitação e governação, para permitir uma implementação eficiente e bem coordenada do PAF, no âmbito da parceria e com as partes interessadas externas e um gabinete de apoio para a mobilização de fundos complementares.</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Por último, mas não menos importante, e para assegurar a replicabilidade / transferibilidade efetiva das ações principais, este projeto inclui ações que lidam com a replicação / transferência de projetos, dentro do prazo do projeto e após o seu termo, para outras autoridades públicas da Macaronésia - Canárias.</a:t>
            </a:r>
            <a:endParaRPr lang="en-US" sz="1200" kern="1200" dirty="0" smtClean="0">
              <a:solidFill>
                <a:schemeClr val="tx1"/>
              </a:solidFill>
              <a:effectLst/>
              <a:latin typeface="+mn-lt"/>
              <a:ea typeface="+mn-ea"/>
              <a:cs typeface="+mn-cs"/>
            </a:endParaRPr>
          </a:p>
          <a:p>
            <a:pPr eaLnBrk="1" hangingPunct="1"/>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0082569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11</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PT" sz="1200" kern="1200" dirty="0" smtClean="0">
                <a:solidFill>
                  <a:schemeClr val="tx1"/>
                </a:solidFill>
                <a:effectLst/>
                <a:latin typeface="+mn-lt"/>
                <a:ea typeface="+mn-ea"/>
                <a:cs typeface="+mn-cs"/>
              </a:rPr>
              <a:t>A área em apreço situa-se na envolvente Sul da Caldeira do Faial. É atravessada por um caminho de acesso a um pequeno parque de antenas de comunicações e alguns trilhos pedestres, sem qualquer vedação entre estes. Pertence aos antigos baldios da florestal, assim designadas as áreas de uso comunitário, geralmente na parte altas das ilhas. Nesta área e envolvente dominou uma prática de pastoreio de gado bovino em regime livre, em que diversas cabeças de gado, de vários donos, eram libertadas em pastoreio livre, incluindo, nesta zona do cume, o acesso ao interior da caldeira. Este pastoreio, de regime extensivo, chegou a ter várias centenas de cabeças de gado, de que resultou / resulta uma pressão grande sobre a vegetação natural e a sua substituição por arrelvados subespontâneos, numa mistura de forrageiras e endémicas resistentes ao pastoreio. Todo o coberto lenhoso desapareceu (algum eventualmente cortado) e as espécies mais sensíveis são empurradas para os barrancos e taludes, onde o gado não consegue chegar.</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Da flora original ficaram as espécies mais resistentes ao pastoreio e por isso também as mais comuns nos Açores. Das mais sensíveis e raras (muitas delas protegidas) restam ainda poucas populações nas zonas inacessíveis. A vegetação também está fortemente modificada, como perda de estrutura e funções, fortes sinais do pisoteio de animais pesados, que provocam a libertação dos nutrientes das turfas, e alteram todo o suporte de biodiversidade.</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Por isso, um dos objetivos é criar uma área vedada que permita isolar a caldeira do acesso ao gado e, portanto, não só permitir as ações de restauro nesta parcela, mas igualmente acelerar a recuperação natural dos ecossistemas da Caldeira.</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O programa contempla, num segundo momento, o inicio do programa de restauro dos ecossistemas nativos endémicos, desta parcela da cumeada e encostas altas da Caldeira, com a introdução de espécies estruturantes dos dois maiores habitats, as turfeiras de cobertura 7130 e as turfeiras florestadas (91D0). De igual modo, é esperado que a linha de água que atravessa a área altere o seu regime de torrencial (agora) para permanente, á medida que a estrutura e funções da turfeiras se vai restabelecendo, bem como a respetiva mata ripícola. </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Inclui-se, no programa, o controle das espécies invasoras, em particular ao longo da linha de água (</a:t>
            </a:r>
            <a:r>
              <a:rPr lang="pt-PT" sz="1200" kern="1200" dirty="0" err="1" smtClean="0">
                <a:solidFill>
                  <a:schemeClr val="tx1"/>
                </a:solidFill>
                <a:effectLst/>
                <a:latin typeface="+mn-lt"/>
                <a:ea typeface="+mn-ea"/>
                <a:cs typeface="+mn-cs"/>
              </a:rPr>
              <a:t>Hydrangea</a:t>
            </a:r>
            <a:r>
              <a:rPr lang="pt-PT" sz="1200" kern="1200" dirty="0" smtClean="0">
                <a:solidFill>
                  <a:schemeClr val="tx1"/>
                </a:solidFill>
                <a:effectLst/>
                <a:latin typeface="+mn-lt"/>
                <a:ea typeface="+mn-ea"/>
                <a:cs typeface="+mn-cs"/>
              </a:rPr>
              <a:t>), habitat de numerosas espécies endémicas raras e protegidas. </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Num quarto momento, e logo que se desenvolvam condições básicas de habitat, serão promovidas o alargamento das populações de espécies protegidas alvo do projeto, como a </a:t>
            </a:r>
            <a:r>
              <a:rPr lang="pt-PT" sz="1200" i="1" kern="1200" dirty="0" smtClean="0">
                <a:solidFill>
                  <a:schemeClr val="tx1"/>
                </a:solidFill>
                <a:effectLst/>
                <a:latin typeface="+mn-lt"/>
                <a:ea typeface="+mn-ea"/>
                <a:cs typeface="+mn-cs"/>
              </a:rPr>
              <a:t>Angelica </a:t>
            </a:r>
            <a:r>
              <a:rPr lang="pt-PT" sz="1200" i="1" kern="1200" dirty="0" err="1" smtClean="0">
                <a:solidFill>
                  <a:schemeClr val="tx1"/>
                </a:solidFill>
                <a:effectLst/>
                <a:latin typeface="+mn-lt"/>
                <a:ea typeface="+mn-ea"/>
                <a:cs typeface="+mn-cs"/>
              </a:rPr>
              <a:t>lignesensis</a:t>
            </a:r>
            <a:r>
              <a:rPr lang="pt-PT" sz="1200" kern="1200" dirty="0" smtClean="0">
                <a:solidFill>
                  <a:schemeClr val="tx1"/>
                </a:solidFill>
                <a:effectLst/>
                <a:latin typeface="+mn-lt"/>
                <a:ea typeface="+mn-ea"/>
                <a:cs typeface="+mn-cs"/>
              </a:rPr>
              <a:t> (</a:t>
            </a:r>
            <a:r>
              <a:rPr lang="pt-PT" sz="1200" kern="1200" dirty="0" err="1" smtClean="0">
                <a:solidFill>
                  <a:schemeClr val="tx1"/>
                </a:solidFill>
                <a:effectLst/>
                <a:latin typeface="+mn-lt"/>
                <a:ea typeface="+mn-ea"/>
                <a:cs typeface="+mn-cs"/>
              </a:rPr>
              <a:t>Melanoselinum</a:t>
            </a:r>
            <a:r>
              <a:rPr lang="pt-PT" sz="1200" kern="1200" dirty="0" smtClean="0">
                <a:solidFill>
                  <a:schemeClr val="tx1"/>
                </a:solidFill>
                <a:effectLst/>
                <a:latin typeface="+mn-lt"/>
                <a:ea typeface="+mn-ea"/>
                <a:cs typeface="+mn-cs"/>
              </a:rPr>
              <a:t> </a:t>
            </a:r>
            <a:r>
              <a:rPr lang="pt-PT" sz="1200" kern="1200" dirty="0" err="1" smtClean="0">
                <a:solidFill>
                  <a:schemeClr val="tx1"/>
                </a:solidFill>
                <a:effectLst/>
                <a:latin typeface="+mn-lt"/>
                <a:ea typeface="+mn-ea"/>
                <a:cs typeface="+mn-cs"/>
              </a:rPr>
              <a:t>decipiens</a:t>
            </a:r>
            <a:r>
              <a:rPr lang="pt-PT" sz="1200" kern="1200" dirty="0" smtClean="0">
                <a:solidFill>
                  <a:schemeClr val="tx1"/>
                </a:solidFill>
                <a:effectLst/>
                <a:latin typeface="+mn-lt"/>
                <a:ea typeface="+mn-ea"/>
                <a:cs typeface="+mn-cs"/>
              </a:rPr>
              <a:t>), </a:t>
            </a:r>
            <a:r>
              <a:rPr lang="pt-PT" sz="1200" i="1" kern="1200" dirty="0" err="1" smtClean="0">
                <a:solidFill>
                  <a:schemeClr val="tx1"/>
                </a:solidFill>
                <a:effectLst/>
                <a:latin typeface="+mn-lt"/>
                <a:ea typeface="+mn-ea"/>
                <a:cs typeface="+mn-cs"/>
              </a:rPr>
              <a:t>Rumex</a:t>
            </a:r>
            <a:r>
              <a:rPr lang="pt-PT" sz="1200" i="1" kern="1200" dirty="0" smtClean="0">
                <a:solidFill>
                  <a:schemeClr val="tx1"/>
                </a:solidFill>
                <a:effectLst/>
                <a:latin typeface="+mn-lt"/>
                <a:ea typeface="+mn-ea"/>
                <a:cs typeface="+mn-cs"/>
              </a:rPr>
              <a:t> </a:t>
            </a:r>
            <a:r>
              <a:rPr lang="pt-PT" sz="1200" i="1" kern="1200" dirty="0" err="1" smtClean="0">
                <a:solidFill>
                  <a:schemeClr val="tx1"/>
                </a:solidFill>
                <a:effectLst/>
                <a:latin typeface="+mn-lt"/>
                <a:ea typeface="+mn-ea"/>
                <a:cs typeface="+mn-cs"/>
              </a:rPr>
              <a:t>azoricus</a:t>
            </a:r>
            <a:r>
              <a:rPr lang="pt-PT" sz="1200" kern="1200" dirty="0" smtClean="0">
                <a:solidFill>
                  <a:schemeClr val="tx1"/>
                </a:solidFill>
                <a:effectLst/>
                <a:latin typeface="+mn-lt"/>
                <a:ea typeface="+mn-ea"/>
                <a:cs typeface="+mn-cs"/>
              </a:rPr>
              <a:t> e </a:t>
            </a:r>
            <a:r>
              <a:rPr lang="pt-PT" sz="1200" i="1" kern="1200" dirty="0" err="1" smtClean="0">
                <a:solidFill>
                  <a:schemeClr val="tx1"/>
                </a:solidFill>
                <a:effectLst/>
                <a:latin typeface="+mn-lt"/>
                <a:ea typeface="+mn-ea"/>
                <a:cs typeface="+mn-cs"/>
              </a:rPr>
              <a:t>Euphorbia</a:t>
            </a:r>
            <a:r>
              <a:rPr lang="pt-PT" sz="1200" i="1" kern="1200" dirty="0" smtClean="0">
                <a:solidFill>
                  <a:schemeClr val="tx1"/>
                </a:solidFill>
                <a:effectLst/>
                <a:latin typeface="+mn-lt"/>
                <a:ea typeface="+mn-ea"/>
                <a:cs typeface="+mn-cs"/>
              </a:rPr>
              <a:t> </a:t>
            </a:r>
            <a:r>
              <a:rPr lang="pt-PT" sz="1200" i="1" kern="1200" dirty="0" err="1" smtClean="0">
                <a:solidFill>
                  <a:schemeClr val="tx1"/>
                </a:solidFill>
                <a:effectLst/>
                <a:latin typeface="+mn-lt"/>
                <a:ea typeface="+mn-ea"/>
                <a:cs typeface="+mn-cs"/>
              </a:rPr>
              <a:t>stygiana</a:t>
            </a:r>
            <a:r>
              <a:rPr lang="pt-PT" sz="1200" kern="1200" dirty="0" smtClean="0">
                <a:solidFill>
                  <a:schemeClr val="tx1"/>
                </a:solidFill>
                <a:effectLst/>
                <a:latin typeface="+mn-lt"/>
                <a:ea typeface="+mn-ea"/>
                <a:cs typeface="+mn-cs"/>
              </a:rPr>
              <a:t> e introdução de novas espécies, agora só presentes no interior da Caldeira.</a:t>
            </a:r>
            <a:endParaRPr lang="en-US" sz="1200" kern="1200" dirty="0" smtClean="0">
              <a:solidFill>
                <a:schemeClr val="tx1"/>
              </a:solidFill>
              <a:effectLst/>
              <a:latin typeface="+mn-lt"/>
              <a:ea typeface="+mn-ea"/>
              <a:cs typeface="+mn-cs"/>
            </a:endParaRPr>
          </a:p>
          <a:p>
            <a:pPr marL="0" indent="0" eaLnBrk="1" hangingPunct="1">
              <a:buFontTx/>
              <a:buNone/>
            </a:pPr>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1091523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12</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pt-BR" altLang="en-US" dirty="0" smtClean="0">
                <a:latin typeface="Arial" panose="020B0604020202020204" pitchFamily="34" charset="0"/>
                <a:ea typeface="ＭＳ Ｐゴシック" panose="020B0600070205080204" pitchFamily="34" charset="-128"/>
              </a:rPr>
              <a:t>- Implementação do PAF para a RN2000 nos Açores resultando na melhoria do estado de conservação de 13 habitats e 24 espécies ao abrigo das 2 Diretivas (Aves e Habitats), incluindo flora e fauna (terrestre e marinha).</a:t>
            </a:r>
          </a:p>
          <a:p>
            <a:pPr eaLnBrk="1" hangingPunct="1"/>
            <a:r>
              <a:rPr lang="pt-BR" altLang="en-US" dirty="0" smtClean="0">
                <a:latin typeface="Arial" panose="020B0604020202020204" pitchFamily="34" charset="0"/>
                <a:ea typeface="ＭＳ Ｐゴシック" panose="020B0600070205080204" pitchFamily="34" charset="-128"/>
              </a:rPr>
              <a:t>- Melhoria do conhecimento da distribuição, ecologia e principais problemas/ameaças de conservação de espécies (flora/fauna) e habitats (p.e. o morcego endémico – Nyctalus azoreum);</a:t>
            </a:r>
          </a:p>
          <a:p>
            <a:pPr eaLnBrk="1" hangingPunct="1"/>
            <a:r>
              <a:rPr lang="pt-BR" altLang="en-US" dirty="0" smtClean="0">
                <a:latin typeface="Arial" panose="020B0604020202020204" pitchFamily="34" charset="0"/>
                <a:ea typeface="ＭＳ Ｐゴシック" panose="020B0600070205080204" pitchFamily="34" charset="-128"/>
              </a:rPr>
              <a:t>- Aumento da área pública dentro da RN2000 em 96,13ha, para restauro e recuperação de habitats protegidos;</a:t>
            </a:r>
          </a:p>
          <a:p>
            <a:pPr eaLnBrk="1" hangingPunct="1"/>
            <a:r>
              <a:rPr lang="pt-BR" altLang="en-US" dirty="0" smtClean="0">
                <a:latin typeface="Arial" panose="020B0604020202020204" pitchFamily="34" charset="0"/>
                <a:ea typeface="ＭＳ Ｐゴシック" panose="020B0600070205080204" pitchFamily="34" charset="-128"/>
              </a:rPr>
              <a:t>- Habitats melhorados em mais de 24 ha para 7 aves marinhas e 120ha para o priolo;</a:t>
            </a:r>
          </a:p>
          <a:p>
            <a:pPr eaLnBrk="1" hangingPunct="1"/>
            <a:r>
              <a:rPr lang="pt-BR" altLang="en-US" dirty="0" smtClean="0">
                <a:latin typeface="Arial" panose="020B0604020202020204" pitchFamily="34" charset="0"/>
                <a:ea typeface="ＭＳ Ｐゴシック" panose="020B0600070205080204" pitchFamily="34" charset="-128"/>
              </a:rPr>
              <a:t>- Redução/controle e sensibilização para as espécies exóticas invasoras e espécies não-indígenas marinhas;</a:t>
            </a:r>
          </a:p>
          <a:p>
            <a:pPr eaLnBrk="1" hangingPunct="1"/>
            <a:r>
              <a:rPr lang="pt-BR" altLang="en-US" dirty="0" smtClean="0">
                <a:latin typeface="Arial" panose="020B0604020202020204" pitchFamily="34" charset="0"/>
                <a:ea typeface="ＭＳ Ｐゴシック" panose="020B0600070205080204" pitchFamily="34" charset="-128"/>
              </a:rPr>
              <a:t>- Atualização de informação sobre espécies marinhas e designação de novos sítios marinhos;</a:t>
            </a:r>
          </a:p>
          <a:p>
            <a:pPr eaLnBrk="1" hangingPunct="1"/>
            <a:r>
              <a:rPr lang="pt-BR" altLang="en-US" dirty="0" smtClean="0">
                <a:latin typeface="Arial" panose="020B0604020202020204" pitchFamily="34" charset="0"/>
                <a:ea typeface="ＭＳ Ｐゴシック" panose="020B0600070205080204" pitchFamily="34" charset="-128"/>
              </a:rPr>
              <a:t>- Designação de novos SIC’s (ajuste, com aumento de área, da ZEC existente de Caldeira e Capelinhos - PTFAI0004, de forma a incluir áreas a serem intervencionadas na ação C4.1 com espécies da HD; designação de 2 novos SIC's em ilhéus, o Ilhéu do Topo na ilha de S. Jorge e o Ilhéu da Vila na ilha de Santa Maria (acrescentando à atual designação como ZPE);</a:t>
            </a:r>
          </a:p>
          <a:p>
            <a:pPr eaLnBrk="1" hangingPunct="1"/>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0923105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13</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eaLnBrk="1" hangingPunct="1">
              <a:buFontTx/>
              <a:buChar char="-"/>
            </a:pPr>
            <a:r>
              <a:rPr lang="pt-BR" altLang="en-US" dirty="0" smtClean="0">
                <a:latin typeface="Arial" panose="020B0604020202020204" pitchFamily="34" charset="0"/>
                <a:ea typeface="ＭＳ Ｐゴシック" panose="020B0600070205080204" pitchFamily="34" charset="-128"/>
              </a:rPr>
              <a:t>O projeto prevê mobilizar mais de 12M€ em fundos complementares, em que 89,3% é financiamento da EU, de uma diversidade de fundos, desde o: FEAMP, INTERREG MAC, FEDER, FEADER e LIFE – como o Vidalia); 3,6% de outros fundos públicos (financiamento nacionals/regional – plano de investimento da Região) e 7,1% de Fundos privados (de origem internacional) - funds from Disney Conservation Funds. </a:t>
            </a:r>
          </a:p>
          <a:p>
            <a:pPr marL="171450" indent="-171450" eaLnBrk="1" hangingPunct="1">
              <a:buFontTx/>
              <a:buChar char="-"/>
            </a:pPr>
            <a:endParaRPr lang="pt-BR" altLang="en-US" dirty="0" smtClean="0">
              <a:latin typeface="Arial" panose="020B0604020202020204" pitchFamily="34" charset="0"/>
              <a:ea typeface="ＭＳ Ｐゴシック" panose="020B0600070205080204" pitchFamily="34" charset="-128"/>
            </a:endParaRPr>
          </a:p>
          <a:p>
            <a:pPr marL="171450" indent="-171450" eaLnBrk="1" hangingPunct="1">
              <a:buFontTx/>
              <a:buChar char="-"/>
            </a:pPr>
            <a:r>
              <a:rPr lang="pt-BR" altLang="en-US" dirty="0" smtClean="0">
                <a:latin typeface="Arial" panose="020B0604020202020204" pitchFamily="34" charset="0"/>
                <a:ea typeface="ＭＳ Ｐゴシック" panose="020B0600070205080204" pitchFamily="34" charset="-128"/>
              </a:rPr>
              <a:t>Na proposta submetemos 3,9M€ em fundos complementares concedidos, neste momento este número aumentou para 5,4M€,</a:t>
            </a:r>
            <a:r>
              <a:rPr lang="pt-BR" altLang="en-US" baseline="0" dirty="0" smtClean="0">
                <a:latin typeface="Arial" panose="020B0604020202020204" pitchFamily="34" charset="0"/>
                <a:ea typeface="ＭＳ Ｐゴシック" panose="020B0600070205080204" pitchFamily="34" charset="-128"/>
              </a:rPr>
              <a:t> ou seja, p</a:t>
            </a:r>
            <a:r>
              <a:rPr lang="pt-BR" altLang="en-US" dirty="0" smtClean="0">
                <a:latin typeface="Arial" panose="020B0604020202020204" pitchFamily="34" charset="0"/>
                <a:ea typeface="ＭＳ Ｐゴシック" panose="020B0600070205080204" pitchFamily="34" charset="-128"/>
              </a:rPr>
              <a:t>arte dos projetos que foram submetidos</a:t>
            </a:r>
            <a:r>
              <a:rPr lang="pt-BR" altLang="en-US" baseline="0" dirty="0" smtClean="0">
                <a:latin typeface="Arial" panose="020B0604020202020204" pitchFamily="34" charset="0"/>
                <a:ea typeface="ＭＳ Ｐゴシック" panose="020B0600070205080204" pitchFamily="34" charset="-128"/>
              </a:rPr>
              <a:t> já foram aprovados.</a:t>
            </a:r>
          </a:p>
          <a:p>
            <a:pPr marL="171450" indent="-171450" eaLnBrk="1" hangingPunct="1">
              <a:buFontTx/>
              <a:buChar char="-"/>
            </a:pPr>
            <a:endParaRPr lang="pt-BR" altLang="en-US" baseline="0" dirty="0" smtClean="0">
              <a:latin typeface="Arial" panose="020B0604020202020204" pitchFamily="34" charset="0"/>
              <a:ea typeface="ＭＳ Ｐゴシック" panose="020B0600070205080204" pitchFamily="34" charset="-128"/>
            </a:endParaRPr>
          </a:p>
          <a:p>
            <a:pPr marL="171450" indent="-171450" eaLnBrk="1" hangingPunct="1">
              <a:buFontTx/>
              <a:buChar char="-"/>
            </a:pPr>
            <a:r>
              <a:rPr lang="pt-BR" altLang="en-US" baseline="0" dirty="0" smtClean="0">
                <a:latin typeface="Arial" panose="020B0604020202020204" pitchFamily="34" charset="0"/>
                <a:ea typeface="ＭＳ Ｐゴシック" panose="020B0600070205080204" pitchFamily="34" charset="-128"/>
              </a:rPr>
              <a:t>A mobilização de fundos complementares no espaço de 1 ano teve um aumento de 83,7%.</a:t>
            </a:r>
            <a:endParaRPr lang="pt-BR" altLang="en-US" dirty="0" smtClean="0">
              <a:latin typeface="Arial" panose="020B0604020202020204" pitchFamily="34" charset="0"/>
              <a:ea typeface="ＭＳ Ｐゴシック" panose="020B0600070205080204" pitchFamily="34" charset="-128"/>
            </a:endParaRPr>
          </a:p>
          <a:p>
            <a:pPr marL="171450" indent="-171450" eaLnBrk="1" hangingPunct="1">
              <a:buFontTx/>
              <a:buChar char="-"/>
            </a:pPr>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640954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BR" dirty="0" smtClean="0"/>
              <a:t>Em toda a estrutura de gestão e execução do projeto, para além da:</a:t>
            </a:r>
          </a:p>
          <a:p>
            <a:r>
              <a:rPr lang="pt-BR" dirty="0" smtClean="0"/>
              <a:t>•	Equipa Gestão global do projeto</a:t>
            </a:r>
          </a:p>
          <a:p>
            <a:r>
              <a:rPr lang="pt-BR" dirty="0" smtClean="0"/>
              <a:t>•	Equipas de gestão técnica e operacional</a:t>
            </a:r>
          </a:p>
          <a:p>
            <a:r>
              <a:rPr lang="pt-BR" dirty="0" smtClean="0"/>
              <a:t>•	Monitorização Externa – NEEMO</a:t>
            </a:r>
          </a:p>
          <a:p>
            <a:r>
              <a:rPr lang="pt-BR" dirty="0" smtClean="0"/>
              <a:t>•	Auditor Externo</a:t>
            </a:r>
          </a:p>
          <a:p>
            <a:r>
              <a:rPr lang="pt-BR" dirty="0" smtClean="0"/>
              <a:t>Está previsto um conselho consultivo para acompanhar e aconselhar a execução do projeto, que terá de se reunir semestralmente, composto por:</a:t>
            </a:r>
          </a:p>
          <a:p>
            <a:r>
              <a:rPr lang="pt-BR" dirty="0" smtClean="0"/>
              <a:t>	- representantes das áreas ambientais a nível regional, ONGA’,s, Universidade, federação agricola, pescas, …, e para não duplicar estruturas, foi proposto e autorizado pela que o Conselho Regional do Ambiente e Desenvolvimento Sustentável assumisse o conselho consultivo do projeto LIFE IP.</a:t>
            </a:r>
          </a:p>
          <a:p>
            <a:r>
              <a:rPr lang="pt-PT" dirty="0" smtClean="0"/>
              <a:t>-</a:t>
            </a:r>
            <a:r>
              <a:rPr lang="pt-PT" baseline="0" dirty="0" smtClean="0"/>
              <a:t> Conselho de Partes Interessadas - </a:t>
            </a:r>
            <a:r>
              <a:rPr lang="pt-BR" baseline="0" dirty="0" smtClean="0"/>
              <a:t>O Conselho Consultivo dos Parques Insulares servirá de base para o conselho de partes interessadas e, visto que funcionam bem no LIFE Vidalia, associamos este conselho consultivo ao conselho de stakeholders. Por isso, associamos as reuniões do PNI e abrimos a toda a comunidade.</a:t>
            </a:r>
          </a:p>
          <a:p>
            <a:endParaRPr lang="en-US" dirty="0"/>
          </a:p>
        </p:txBody>
      </p:sp>
      <p:sp>
        <p:nvSpPr>
          <p:cNvPr id="4" name="Marcador de Posição do Número do Diapositivo 3"/>
          <p:cNvSpPr>
            <a:spLocks noGrp="1"/>
          </p:cNvSpPr>
          <p:nvPr>
            <p:ph type="sldNum" sz="quarter" idx="10"/>
          </p:nvPr>
        </p:nvSpPr>
        <p:spPr/>
        <p:txBody>
          <a:bodyPr/>
          <a:lstStyle/>
          <a:p>
            <a:fld id="{9B760E2D-B2DC-483B-B509-2EA1D20150CF}" type="slidenum">
              <a:rPr lang="pt-PT" smtClean="0"/>
              <a:t>14</a:t>
            </a:fld>
            <a:endParaRPr lang="pt-PT"/>
          </a:p>
        </p:txBody>
      </p:sp>
    </p:spTree>
    <p:extLst>
      <p:ext uri="{BB962C8B-B14F-4D97-AF65-F5344CB8AC3E}">
        <p14:creationId xmlns:p14="http://schemas.microsoft.com/office/powerpoint/2010/main" val="41618681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BR" dirty="0" smtClean="0"/>
              <a:t>Esta subacção incide directamente na melhoria das aptidões e competências em matéria de utilização e exploração sustentáveis dos sítios N2000 - incluindo a utilização das oportunidades de financiamento disponíveis - das partes interessadas relevantes, em especial as que têm uma relação social e/ou económica mais directa com as zonas N2000 (por exemplo, agricultores, pescadores, operadores de turismo de natureza e outras autoridades/administrações públicas, como as responsáveis pelos portos/marinas e aeroportos ou municípios).</a:t>
            </a:r>
          </a:p>
          <a:p>
            <a:r>
              <a:rPr lang="pt-BR" dirty="0" smtClean="0"/>
              <a:t>Com esses esforços de capacitação, esperamos promover e lidar melhor com o uso e desenvolvimento local e sustentável das áreas da RN2000, garantindo que os esforços de conservação necessários não sejam limitados aos das autoridades públicas responsáveis pela gestão destas áreas, mas também empreendidos por stakeholders que possam contribuir para melhorar os resultados de conservação da sua ilha.</a:t>
            </a:r>
            <a:endParaRPr lang="en-US" dirty="0"/>
          </a:p>
        </p:txBody>
      </p:sp>
      <p:sp>
        <p:nvSpPr>
          <p:cNvPr id="4" name="Marcador de Posição do Número do Diapositivo 3"/>
          <p:cNvSpPr>
            <a:spLocks noGrp="1"/>
          </p:cNvSpPr>
          <p:nvPr>
            <p:ph type="sldNum" sz="quarter" idx="10"/>
          </p:nvPr>
        </p:nvSpPr>
        <p:spPr/>
        <p:txBody>
          <a:bodyPr/>
          <a:lstStyle/>
          <a:p>
            <a:fld id="{9B760E2D-B2DC-483B-B509-2EA1D20150CF}" type="slidenum">
              <a:rPr lang="pt-PT" smtClean="0"/>
              <a:t>15</a:t>
            </a:fld>
            <a:endParaRPr lang="pt-PT"/>
          </a:p>
        </p:txBody>
      </p:sp>
    </p:spTree>
    <p:extLst>
      <p:ext uri="{BB962C8B-B14F-4D97-AF65-F5344CB8AC3E}">
        <p14:creationId xmlns:p14="http://schemas.microsoft.com/office/powerpoint/2010/main" val="26690202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16</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pt-PT" sz="1200" b="1" kern="1200" dirty="0" smtClean="0">
                <a:solidFill>
                  <a:schemeClr val="tx1"/>
                </a:solidFill>
                <a:effectLst/>
                <a:latin typeface="+mn-lt"/>
                <a:ea typeface="+mn-ea"/>
                <a:cs typeface="+mn-cs"/>
              </a:rPr>
              <a:t>Resultados</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Até à data foram alcançados os seguintes resultados:</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 Reuniões de gestão e planeamento com todos os parceiros do projeto;</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 Criação do LOGO do projeto e desenvolvimento do plano de comunicação do projeto</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 Início das ações de capacitação:</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	- Formação Financeira do </a:t>
            </a:r>
            <a:r>
              <a:rPr lang="pt-PT" sz="1200" kern="1200" dirty="0" err="1" smtClean="0">
                <a:solidFill>
                  <a:schemeClr val="tx1"/>
                </a:solidFill>
                <a:effectLst/>
                <a:latin typeface="+mn-lt"/>
                <a:ea typeface="+mn-ea"/>
                <a:cs typeface="+mn-cs"/>
              </a:rPr>
              <a:t>Report</a:t>
            </a:r>
            <a:r>
              <a:rPr lang="pt-PT" sz="1200" kern="1200" dirty="0" smtClean="0">
                <a:solidFill>
                  <a:schemeClr val="tx1"/>
                </a:solidFill>
                <a:effectLst/>
                <a:latin typeface="+mn-lt"/>
                <a:ea typeface="+mn-ea"/>
                <a:cs typeface="+mn-cs"/>
              </a:rPr>
              <a:t> ao LIFE</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	- ação de capacitação na ilha de Santa Maria – na Ponta do Castelo, e a primeira ação de turismo de voluntariado no controlo de Agave americana para restauro do habitat da espécie endémica – </a:t>
            </a:r>
            <a:r>
              <a:rPr lang="pt-PT" sz="1200" i="1" kern="1200" dirty="0" smtClean="0">
                <a:solidFill>
                  <a:schemeClr val="tx1"/>
                </a:solidFill>
                <a:effectLst/>
                <a:latin typeface="+mn-lt"/>
                <a:ea typeface="+mn-ea"/>
                <a:cs typeface="+mn-cs"/>
              </a:rPr>
              <a:t>Lotus </a:t>
            </a:r>
            <a:r>
              <a:rPr lang="pt-PT" sz="1200" i="1" kern="1200" dirty="0" err="1" smtClean="0">
                <a:solidFill>
                  <a:schemeClr val="tx1"/>
                </a:solidFill>
                <a:effectLst/>
                <a:latin typeface="+mn-lt"/>
                <a:ea typeface="+mn-ea"/>
                <a:cs typeface="+mn-cs"/>
              </a:rPr>
              <a:t>azoricus</a:t>
            </a:r>
            <a:r>
              <a:rPr lang="pt-PT" sz="120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Associada a esta ação, foi assinado um Acordo de Custódia da Natureza entre a Direção Regional do Ambiente e o proprietário da Ponta do Castelo, em Santa Maria. </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Os trabalhos contam com a colaboração e intervenções conjuntas com a equipa do Parque de ilha de Santa Maria, visando a continuidade das intervenções, que foram agora possibilitadas através da assinatura de um Acordo de Custódia de Natureza entre o Governo Regional e o proprietário da área intervencionada, que alberga a maior população de Lotus </a:t>
            </a:r>
            <a:r>
              <a:rPr lang="pt-PT" sz="1200" kern="1200" dirty="0" err="1" smtClean="0">
                <a:solidFill>
                  <a:schemeClr val="tx1"/>
                </a:solidFill>
                <a:effectLst/>
                <a:latin typeface="+mn-lt"/>
                <a:ea typeface="+mn-ea"/>
                <a:cs typeface="+mn-cs"/>
              </a:rPr>
              <a:t>azoricus</a:t>
            </a:r>
            <a:r>
              <a:rPr lang="pt-PT" sz="1200" kern="1200" dirty="0" smtClean="0">
                <a:solidFill>
                  <a:schemeClr val="tx1"/>
                </a:solidFill>
                <a:effectLst/>
                <a:latin typeface="+mn-lt"/>
                <a:ea typeface="+mn-ea"/>
                <a:cs typeface="+mn-cs"/>
              </a:rPr>
              <a:t> conhecida na Região Autónoma dos Açores.</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 Procedimentos para a aquisição de terrenos em progresso</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 Estratégia Regional para o Controlo e Prevenção de Espécies Exóticas Invasoras;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Stakeholder Board e o </a:t>
            </a:r>
            <a:r>
              <a:rPr lang="en-US" sz="1200" kern="1200" dirty="0" err="1" smtClean="0">
                <a:solidFill>
                  <a:schemeClr val="tx1"/>
                </a:solidFill>
                <a:effectLst/>
                <a:latin typeface="+mn-lt"/>
                <a:ea typeface="+mn-ea"/>
                <a:cs typeface="+mn-cs"/>
              </a:rPr>
              <a:t>Advsory</a:t>
            </a:r>
            <a:r>
              <a:rPr lang="en-US" sz="1200" kern="1200" dirty="0" smtClean="0">
                <a:solidFill>
                  <a:schemeClr val="tx1"/>
                </a:solidFill>
                <a:effectLst/>
                <a:latin typeface="+mn-lt"/>
                <a:ea typeface="+mn-ea"/>
                <a:cs typeface="+mn-cs"/>
              </a:rPr>
              <a:t> Board </a:t>
            </a:r>
            <a:r>
              <a:rPr lang="en-US" sz="1200" kern="1200" dirty="0" err="1" smtClean="0">
                <a:solidFill>
                  <a:schemeClr val="tx1"/>
                </a:solidFill>
                <a:effectLst/>
                <a:latin typeface="+mn-lt"/>
                <a:ea typeface="+mn-ea"/>
                <a:cs typeface="+mn-cs"/>
              </a:rPr>
              <a:t>definido</a:t>
            </a:r>
            <a:r>
              <a:rPr lang="en-US" sz="1200" kern="1200" dirty="0" smtClean="0">
                <a:solidFill>
                  <a:schemeClr val="tx1"/>
                </a:solidFill>
                <a:effectLst/>
                <a:latin typeface="+mn-lt"/>
                <a:ea typeface="+mn-ea"/>
                <a:cs typeface="+mn-cs"/>
              </a:rPr>
              <a:t>;</a:t>
            </a:r>
          </a:p>
        </p:txBody>
      </p:sp>
    </p:spTree>
    <p:extLst>
      <p:ext uri="{BB962C8B-B14F-4D97-AF65-F5344CB8AC3E}">
        <p14:creationId xmlns:p14="http://schemas.microsoft.com/office/powerpoint/2010/main" val="14731097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17</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PT" sz="1200" kern="1200" dirty="0" smtClean="0">
                <a:solidFill>
                  <a:schemeClr val="tx1"/>
                </a:solidFill>
                <a:effectLst/>
                <a:latin typeface="+mn-lt"/>
                <a:ea typeface="+mn-ea"/>
                <a:cs typeface="+mn-cs"/>
              </a:rPr>
              <a:t>Pretende-se o desenvolvimento de uma solução SIG totalmente assente em tecnologia </a:t>
            </a:r>
            <a:r>
              <a:rPr lang="pt-PT" sz="1200" i="1" kern="1200" dirty="0" smtClean="0">
                <a:solidFill>
                  <a:schemeClr val="tx1"/>
                </a:solidFill>
                <a:effectLst/>
                <a:latin typeface="+mn-lt"/>
                <a:ea typeface="+mn-ea"/>
                <a:cs typeface="+mn-cs"/>
              </a:rPr>
              <a:t>Open </a:t>
            </a:r>
            <a:r>
              <a:rPr lang="pt-PT" sz="1200" i="1" kern="1200" dirty="0" err="1" smtClean="0">
                <a:solidFill>
                  <a:schemeClr val="tx1"/>
                </a:solidFill>
                <a:effectLst/>
                <a:latin typeface="+mn-lt"/>
                <a:ea typeface="+mn-ea"/>
                <a:cs typeface="+mn-cs"/>
              </a:rPr>
              <a:t>Source</a:t>
            </a:r>
            <a:r>
              <a:rPr lang="pt-PT" sz="1200" kern="1200" dirty="0" smtClean="0">
                <a:solidFill>
                  <a:schemeClr val="tx1"/>
                </a:solidFill>
                <a:effectLst/>
                <a:latin typeface="+mn-lt"/>
                <a:ea typeface="+mn-ea"/>
                <a:cs typeface="+mn-cs"/>
              </a:rPr>
              <a:t> que permita a normalização e gestão dos dados georreferenciados existentes, provenientes de bases de dados produzidas em trabalhos anteriores, bem como a integração de novos dados geográficos produzidos internamente ou provenientes de serviços especializados contratados externamente, a serem disponibilizados online através de uma plataforma </a:t>
            </a:r>
            <a:r>
              <a:rPr lang="pt-PT" sz="1200" kern="1200" dirty="0" err="1" smtClean="0">
                <a:solidFill>
                  <a:schemeClr val="tx1"/>
                </a:solidFill>
                <a:effectLst/>
                <a:latin typeface="+mn-lt"/>
                <a:ea typeface="+mn-ea"/>
                <a:cs typeface="+mn-cs"/>
              </a:rPr>
              <a:t>WebSIG</a:t>
            </a:r>
            <a:r>
              <a:rPr lang="pt-PT" sz="1200" kern="1200" dirty="0" smtClean="0">
                <a:solidFill>
                  <a:schemeClr val="tx1"/>
                </a:solidFill>
                <a:effectLst/>
                <a:latin typeface="+mn-lt"/>
                <a:ea typeface="+mn-ea"/>
                <a:cs typeface="+mn-cs"/>
              </a:rPr>
              <a:t>, em total conformidade com os requisitos da UE ao nível do acesso e utilização de informação geográfica, estabelecidos através da Diretiva INSPIRE.</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A plataforma </a:t>
            </a:r>
            <a:r>
              <a:rPr lang="pt-PT" sz="1200" kern="1200" dirty="0" err="1" smtClean="0">
                <a:solidFill>
                  <a:schemeClr val="tx1"/>
                </a:solidFill>
                <a:effectLst/>
                <a:latin typeface="+mn-lt"/>
                <a:ea typeface="+mn-ea"/>
                <a:cs typeface="+mn-cs"/>
              </a:rPr>
              <a:t>WebSIG</a:t>
            </a:r>
            <a:r>
              <a:rPr lang="pt-PT" sz="1200" kern="1200" dirty="0" smtClean="0">
                <a:solidFill>
                  <a:schemeClr val="tx1"/>
                </a:solidFill>
                <a:effectLst/>
                <a:latin typeface="+mn-lt"/>
                <a:ea typeface="+mn-ea"/>
                <a:cs typeface="+mn-cs"/>
              </a:rPr>
              <a:t> deve ser desenvolvida com recurso às mais recentes tecnologias, com adaptação eficaz a diferentes </a:t>
            </a:r>
            <a:r>
              <a:rPr lang="pt-PT" sz="1200" i="1" kern="1200" dirty="0" smtClean="0">
                <a:solidFill>
                  <a:schemeClr val="tx1"/>
                </a:solidFill>
                <a:effectLst/>
                <a:latin typeface="+mn-lt"/>
                <a:ea typeface="+mn-ea"/>
                <a:cs typeface="+mn-cs"/>
              </a:rPr>
              <a:t>browsers</a:t>
            </a:r>
            <a:r>
              <a:rPr lang="pt-PT" sz="1200" kern="1200" dirty="0" smtClean="0">
                <a:solidFill>
                  <a:schemeClr val="tx1"/>
                </a:solidFill>
                <a:effectLst/>
                <a:latin typeface="+mn-lt"/>
                <a:ea typeface="+mn-ea"/>
                <a:cs typeface="+mn-cs"/>
              </a:rPr>
              <a:t> e dispositivos, de modo a agilizar o acesso à informação e a alcançar o maior número possível de utilizadores. Deverá garantir também a interoperabilidade entre sistemas, aplicações e outros projetos em curso na Direção Regional do Ambiente, que recomenda o reforço de “uma estratégia de serviços partilhados e racionalização das tecnologias de informação e comunicação para obter ganhos de eficiência nos diversos níveis da Administração Pública”.</a:t>
            </a:r>
            <a:endParaRPr lang="en-US" sz="1200" kern="1200" dirty="0" smtClean="0">
              <a:solidFill>
                <a:schemeClr val="tx1"/>
              </a:solidFill>
              <a:effectLst/>
              <a:latin typeface="+mn-lt"/>
              <a:ea typeface="+mn-ea"/>
              <a:cs typeface="+mn-cs"/>
            </a:endParaRPr>
          </a:p>
          <a:p>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441299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dirty="0"/>
          </a:p>
        </p:txBody>
      </p:sp>
      <p:sp>
        <p:nvSpPr>
          <p:cNvPr id="4" name="Marcador de Posição do Número do Diapositivo 3"/>
          <p:cNvSpPr>
            <a:spLocks noGrp="1"/>
          </p:cNvSpPr>
          <p:nvPr>
            <p:ph type="sldNum" sz="quarter" idx="10"/>
          </p:nvPr>
        </p:nvSpPr>
        <p:spPr/>
        <p:txBody>
          <a:bodyPr/>
          <a:lstStyle/>
          <a:p>
            <a:fld id="{9B760E2D-B2DC-483B-B509-2EA1D20150CF}" type="slidenum">
              <a:rPr lang="pt-PT" smtClean="0"/>
              <a:t>18</a:t>
            </a:fld>
            <a:endParaRPr lang="pt-PT"/>
          </a:p>
        </p:txBody>
      </p:sp>
    </p:spTree>
    <p:extLst>
      <p:ext uri="{BB962C8B-B14F-4D97-AF65-F5344CB8AC3E}">
        <p14:creationId xmlns:p14="http://schemas.microsoft.com/office/powerpoint/2010/main" val="3853257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dirty="0"/>
          </a:p>
        </p:txBody>
      </p:sp>
      <p:sp>
        <p:nvSpPr>
          <p:cNvPr id="4" name="Marcador de Posição do Número do Diapositivo 3"/>
          <p:cNvSpPr>
            <a:spLocks noGrp="1"/>
          </p:cNvSpPr>
          <p:nvPr>
            <p:ph type="sldNum" sz="quarter" idx="10"/>
          </p:nvPr>
        </p:nvSpPr>
        <p:spPr/>
        <p:txBody>
          <a:bodyPr/>
          <a:lstStyle/>
          <a:p>
            <a:fld id="{9B760E2D-B2DC-483B-B509-2EA1D20150CF}" type="slidenum">
              <a:rPr lang="pt-PT" smtClean="0"/>
              <a:t>19</a:t>
            </a:fld>
            <a:endParaRPr lang="pt-PT"/>
          </a:p>
        </p:txBody>
      </p:sp>
    </p:spTree>
    <p:extLst>
      <p:ext uri="{BB962C8B-B14F-4D97-AF65-F5344CB8AC3E}">
        <p14:creationId xmlns:p14="http://schemas.microsoft.com/office/powerpoint/2010/main" val="24358647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2</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PT" sz="1200" b="0" i="0" u="none" strike="noStrike" kern="1200" baseline="0" dirty="0" smtClean="0">
                <a:solidFill>
                  <a:schemeClr val="tx1"/>
                </a:solidFill>
                <a:latin typeface="+mn-lt"/>
                <a:ea typeface="+mn-ea"/>
                <a:cs typeface="+mn-cs"/>
              </a:rPr>
              <a:t>O </a:t>
            </a:r>
            <a:r>
              <a:rPr lang="pt-PT" sz="1200" b="1" i="0" u="none" strike="noStrike" kern="1200" baseline="0" dirty="0" smtClean="0">
                <a:solidFill>
                  <a:schemeClr val="tx1"/>
                </a:solidFill>
                <a:latin typeface="+mn-lt"/>
                <a:ea typeface="+mn-ea"/>
                <a:cs typeface="+mn-cs"/>
              </a:rPr>
              <a:t>Programa para o Ambiente e a Ação Climática</a:t>
            </a:r>
            <a:r>
              <a:rPr lang="pt-PT" sz="1200" b="0" i="0" u="none" strike="noStrike" kern="1200" baseline="0" dirty="0" smtClean="0">
                <a:solidFill>
                  <a:schemeClr val="tx1"/>
                </a:solidFill>
                <a:latin typeface="+mn-lt"/>
                <a:ea typeface="+mn-ea"/>
                <a:cs typeface="+mn-cs"/>
              </a:rPr>
              <a:t> </a:t>
            </a:r>
            <a:r>
              <a:rPr lang="pt-PT" sz="1200" b="1" i="0" u="none" strike="noStrike" kern="1200" baseline="0" dirty="0" smtClean="0">
                <a:solidFill>
                  <a:schemeClr val="tx1"/>
                </a:solidFill>
                <a:latin typeface="+mn-lt"/>
                <a:ea typeface="+mn-ea"/>
                <a:cs typeface="+mn-cs"/>
              </a:rPr>
              <a:t>- LIFE </a:t>
            </a:r>
            <a:r>
              <a:rPr lang="pt-PT" sz="1200" b="0" i="0" u="none" strike="noStrike" kern="1200" baseline="0" dirty="0" smtClean="0">
                <a:solidFill>
                  <a:schemeClr val="tx1"/>
                </a:solidFill>
                <a:latin typeface="+mn-lt"/>
                <a:ea typeface="+mn-ea"/>
                <a:cs typeface="+mn-cs"/>
              </a:rPr>
              <a:t>(cujo acrónimo traduz </a:t>
            </a:r>
            <a:r>
              <a:rPr lang="pt-PT" sz="1200" b="0" i="1" u="none" strike="noStrike" kern="1200" baseline="0" dirty="0" err="1" smtClean="0">
                <a:solidFill>
                  <a:schemeClr val="tx1"/>
                </a:solidFill>
                <a:latin typeface="+mn-lt"/>
                <a:ea typeface="+mn-ea"/>
                <a:cs typeface="+mn-cs"/>
              </a:rPr>
              <a:t>L’Instrument</a:t>
            </a:r>
            <a:r>
              <a:rPr lang="pt-PT" sz="1200" b="0" i="1" u="none" strike="noStrike" kern="1200" baseline="0" dirty="0" smtClean="0">
                <a:solidFill>
                  <a:schemeClr val="tx1"/>
                </a:solidFill>
                <a:latin typeface="+mn-lt"/>
                <a:ea typeface="+mn-ea"/>
                <a:cs typeface="+mn-cs"/>
              </a:rPr>
              <a:t> </a:t>
            </a:r>
            <a:r>
              <a:rPr lang="pt-PT" sz="1200" b="0" i="1" u="none" strike="noStrike" kern="1200" baseline="0" dirty="0" err="1" smtClean="0">
                <a:solidFill>
                  <a:schemeClr val="tx1"/>
                </a:solidFill>
                <a:latin typeface="+mn-lt"/>
                <a:ea typeface="+mn-ea"/>
                <a:cs typeface="+mn-cs"/>
              </a:rPr>
              <a:t>Financier</a:t>
            </a:r>
            <a:r>
              <a:rPr lang="pt-PT" sz="1200" b="0" i="1" u="none" strike="noStrike" kern="1200" baseline="0" dirty="0" smtClean="0">
                <a:solidFill>
                  <a:schemeClr val="tx1"/>
                </a:solidFill>
                <a:latin typeface="+mn-lt"/>
                <a:ea typeface="+mn-ea"/>
                <a:cs typeface="+mn-cs"/>
              </a:rPr>
              <a:t> </a:t>
            </a:r>
            <a:r>
              <a:rPr lang="pt-PT" sz="1200" b="0" i="1" u="none" strike="noStrike" kern="1200" baseline="0" dirty="0" err="1" smtClean="0">
                <a:solidFill>
                  <a:schemeClr val="tx1"/>
                </a:solidFill>
                <a:latin typeface="+mn-lt"/>
                <a:ea typeface="+mn-ea"/>
                <a:cs typeface="+mn-cs"/>
              </a:rPr>
              <a:t>pour</a:t>
            </a:r>
            <a:r>
              <a:rPr lang="pt-PT" sz="1200" b="0" i="1" u="none" strike="noStrike" kern="1200" baseline="0" dirty="0" smtClean="0">
                <a:solidFill>
                  <a:schemeClr val="tx1"/>
                </a:solidFill>
                <a:latin typeface="+mn-lt"/>
                <a:ea typeface="+mn-ea"/>
                <a:cs typeface="+mn-cs"/>
              </a:rPr>
              <a:t> </a:t>
            </a:r>
            <a:r>
              <a:rPr lang="pt-PT" sz="1200" b="0" i="1" u="none" strike="noStrike" kern="1200" baseline="0" dirty="0" err="1" smtClean="0">
                <a:solidFill>
                  <a:schemeClr val="tx1"/>
                </a:solidFill>
                <a:latin typeface="+mn-lt"/>
                <a:ea typeface="+mn-ea"/>
                <a:cs typeface="+mn-cs"/>
              </a:rPr>
              <a:t>l’Environment</a:t>
            </a:r>
            <a:r>
              <a:rPr lang="pt-PT" sz="1200" b="0" i="0" u="none" strike="noStrike" kern="1200" baseline="0" dirty="0" smtClean="0">
                <a:solidFill>
                  <a:schemeClr val="tx1"/>
                </a:solidFill>
                <a:latin typeface="+mn-lt"/>
                <a:ea typeface="+mn-ea"/>
                <a:cs typeface="+mn-cs"/>
              </a:rPr>
              <a:t>) é um instrumento financeiro da UE, criado em 1992, com o objetivo específico de contribuir para a execução, a atualização e o desenvolvimento das Políticas e Estratégias Europeias na área do Ambiente e do Clima, através do cofinanciamento de projetos com valor acrescentado europeu.</a:t>
            </a:r>
          </a:p>
          <a:p>
            <a:endParaRPr lang="pt-PT" altLang="en-US" sz="1200" b="0" i="0" u="none" strike="noStrike" kern="1200" baseline="0" dirty="0" smtClean="0">
              <a:solidFill>
                <a:schemeClr val="tx1"/>
              </a:solidFill>
              <a:latin typeface="+mn-lt"/>
              <a:ea typeface="+mn-ea"/>
              <a:cs typeface="+mn-cs"/>
            </a:endParaRPr>
          </a:p>
          <a:p>
            <a:r>
              <a:rPr lang="fr-BE" altLang="en-US" sz="1200" dirty="0" smtClean="0">
                <a:latin typeface="Century Gothic" panose="020B0502020202020204" pitchFamily="34" charset="0"/>
                <a:cs typeface="Calibri" panose="020F0502020204030204" pitchFamily="34" charset="0"/>
              </a:rPr>
              <a:t>No </a:t>
            </a:r>
            <a:r>
              <a:rPr lang="fr-BE" altLang="en-US" sz="1200" dirty="0" err="1" smtClean="0">
                <a:latin typeface="Century Gothic" panose="020B0502020202020204" pitchFamily="34" charset="0"/>
                <a:cs typeface="Calibri" panose="020F0502020204030204" pitchFamily="34" charset="0"/>
              </a:rPr>
              <a:t>atual</a:t>
            </a:r>
            <a:r>
              <a:rPr lang="fr-BE" altLang="en-US" sz="1200" dirty="0" smtClean="0">
                <a:latin typeface="Century Gothic" panose="020B0502020202020204" pitchFamily="34" charset="0"/>
                <a:cs typeface="Calibri" panose="020F0502020204030204" pitchFamily="34" charset="0"/>
              </a:rPr>
              <a:t> </a:t>
            </a:r>
            <a:r>
              <a:rPr lang="fr-BE" altLang="en-US" sz="1200" dirty="0" err="1" smtClean="0">
                <a:latin typeface="Century Gothic" panose="020B0502020202020204" pitchFamily="34" charset="0"/>
                <a:cs typeface="Calibri" panose="020F0502020204030204" pitchFamily="34" charset="0"/>
              </a:rPr>
              <a:t>período</a:t>
            </a:r>
            <a:r>
              <a:rPr lang="fr-BE" altLang="en-US" sz="1200" dirty="0" smtClean="0">
                <a:latin typeface="Century Gothic" panose="020B0502020202020204" pitchFamily="34" charset="0"/>
                <a:cs typeface="Calibri" panose="020F0502020204030204" pitchFamily="34" charset="0"/>
              </a:rPr>
              <a:t> de </a:t>
            </a:r>
            <a:r>
              <a:rPr lang="fr-BE" altLang="en-US" sz="1200" dirty="0" err="1" smtClean="0">
                <a:latin typeface="Century Gothic" panose="020B0502020202020204" pitchFamily="34" charset="0"/>
                <a:cs typeface="Calibri" panose="020F0502020204030204" pitchFamily="34" charset="0"/>
              </a:rPr>
              <a:t>financiamento</a:t>
            </a:r>
            <a:r>
              <a:rPr lang="fr-BE" altLang="en-US" sz="1200" dirty="0" smtClean="0">
                <a:latin typeface="Century Gothic" panose="020B0502020202020204" pitchFamily="34" charset="0"/>
                <a:cs typeface="Calibri" panose="020F0502020204030204" pitchFamily="34" charset="0"/>
              </a:rPr>
              <a:t> (2014-2020)</a:t>
            </a:r>
            <a:r>
              <a:rPr lang="pt-PT" sz="1200" b="0" i="0" u="none" strike="noStrike" kern="1200" baseline="0" dirty="0" smtClean="0">
                <a:solidFill>
                  <a:schemeClr val="tx1"/>
                </a:solidFill>
                <a:latin typeface="+mn-lt"/>
                <a:ea typeface="+mn-ea"/>
                <a:cs typeface="+mn-cs"/>
              </a:rPr>
              <a:t> passou a integrar uma forte componente relacionada com a politica climática, mantendo, no essencial, o apoio que já vinha sendo prestado às restantes políticas europeias de Ambiente.</a:t>
            </a:r>
          </a:p>
          <a:p>
            <a:endParaRPr lang="pt-PT" sz="1200" b="0" i="0" u="none" strike="noStrike" kern="1200" baseline="0" dirty="0" smtClean="0">
              <a:solidFill>
                <a:schemeClr val="tx1"/>
              </a:solidFill>
              <a:latin typeface="+mn-lt"/>
              <a:ea typeface="+mn-ea"/>
              <a:cs typeface="+mn-cs"/>
            </a:endParaRPr>
          </a:p>
          <a:p>
            <a:r>
              <a:rPr lang="pt-PT" sz="1200" b="0" i="0" u="none" strike="noStrike" kern="1200" baseline="0" dirty="0" smtClean="0">
                <a:solidFill>
                  <a:schemeClr val="tx1"/>
                </a:solidFill>
                <a:latin typeface="+mn-lt"/>
                <a:ea typeface="+mn-ea"/>
                <a:cs typeface="+mn-cs"/>
              </a:rPr>
              <a:t>O LIFE conta, no global, com </a:t>
            </a:r>
            <a:r>
              <a:rPr lang="fr-BE" altLang="en-US" sz="1200" dirty="0" err="1" smtClean="0">
                <a:latin typeface="Century Gothic" panose="020B0502020202020204" pitchFamily="34" charset="0"/>
                <a:cs typeface="Calibri" panose="020F0502020204030204" pitchFamily="34" charset="0"/>
              </a:rPr>
              <a:t>um</a:t>
            </a:r>
            <a:r>
              <a:rPr lang="fr-BE" altLang="en-US" sz="1200" dirty="0" smtClean="0">
                <a:latin typeface="Century Gothic" panose="020B0502020202020204" pitchFamily="34" charset="0"/>
                <a:cs typeface="Calibri" panose="020F0502020204030204" pitchFamily="34" charset="0"/>
              </a:rPr>
              <a:t> </a:t>
            </a:r>
            <a:r>
              <a:rPr lang="fr-BE" altLang="en-US" sz="1200" dirty="0" err="1" smtClean="0">
                <a:latin typeface="Century Gothic" panose="020B0502020202020204" pitchFamily="34" charset="0"/>
                <a:cs typeface="Calibri" panose="020F0502020204030204" pitchFamily="34" charset="0"/>
              </a:rPr>
              <a:t>orçamento</a:t>
            </a:r>
            <a:r>
              <a:rPr lang="fr-BE" altLang="en-US" sz="1200" dirty="0" smtClean="0">
                <a:latin typeface="Century Gothic" panose="020B0502020202020204" pitchFamily="34" charset="0"/>
                <a:cs typeface="Calibri" panose="020F0502020204030204" pitchFamily="34" charset="0"/>
              </a:rPr>
              <a:t> de </a:t>
            </a:r>
            <a:r>
              <a:rPr lang="fr-BE" altLang="en-US" sz="1200" dirty="0" err="1" smtClean="0">
                <a:latin typeface="Century Gothic" panose="020B0502020202020204" pitchFamily="34" charset="0"/>
                <a:cs typeface="Calibri" panose="020F0502020204030204" pitchFamily="34" charset="0"/>
              </a:rPr>
              <a:t>quase</a:t>
            </a:r>
            <a:r>
              <a:rPr lang="fr-BE" altLang="en-US" sz="1200" dirty="0" smtClean="0">
                <a:latin typeface="Century Gothic" panose="020B0502020202020204" pitchFamily="34" charset="0"/>
                <a:cs typeface="Calibri" panose="020F0502020204030204" pitchFamily="34" charset="0"/>
              </a:rPr>
              <a:t> 3,5 mil </a:t>
            </a:r>
            <a:r>
              <a:rPr lang="fr-BE" altLang="en-US" sz="1200" dirty="0" err="1" smtClean="0">
                <a:latin typeface="Century Gothic" panose="020B0502020202020204" pitchFamily="34" charset="0"/>
                <a:cs typeface="Calibri" panose="020F0502020204030204" pitchFamily="34" charset="0"/>
              </a:rPr>
              <a:t>milhões</a:t>
            </a:r>
            <a:r>
              <a:rPr lang="fr-BE" altLang="en-US" sz="1200" dirty="0" smtClean="0">
                <a:latin typeface="Century Gothic" panose="020B0502020202020204" pitchFamily="34" charset="0"/>
                <a:cs typeface="Calibri" panose="020F0502020204030204" pitchFamily="34" charset="0"/>
              </a:rPr>
              <a:t>,</a:t>
            </a:r>
            <a:r>
              <a:rPr lang="fr-BE" altLang="en-US" sz="1200" baseline="0" dirty="0" smtClean="0">
                <a:latin typeface="Century Gothic" panose="020B0502020202020204" pitchFamily="34" charset="0"/>
                <a:cs typeface="Calibri" panose="020F0502020204030204" pitchFamily="34" charset="0"/>
              </a:rPr>
              <a:t> </a:t>
            </a:r>
            <a:r>
              <a:rPr lang="pt-PT" sz="1200" b="0" i="0" kern="1200" dirty="0" smtClean="0">
                <a:solidFill>
                  <a:schemeClr val="tx1"/>
                </a:solidFill>
                <a:effectLst/>
                <a:latin typeface="+mn-lt"/>
                <a:ea typeface="+mn-ea"/>
                <a:cs typeface="+mn-cs"/>
              </a:rPr>
              <a:t>dos quais 2,6 mil milhões afetos ao subprograma Ambiente e 864 milhões afetos ao subprograma Ação Climática.</a:t>
            </a:r>
            <a:endParaRPr lang="fr-BE" altLang="en-US" sz="1200" dirty="0" smtClean="0">
              <a:latin typeface="Century Gothic" panose="020B0502020202020204" pitchFamily="34" charset="0"/>
              <a:cs typeface="Calibri" panose="020F0502020204030204" pitchFamily="34" charset="0"/>
            </a:endParaRPr>
          </a:p>
          <a:p>
            <a:pPr eaLnBrk="1" hangingPunct="1"/>
            <a:endParaRPr lang="en-US" altLang="en-US" dirty="0" smtClean="0">
              <a:latin typeface="Arial" panose="020B0604020202020204" pitchFamily="34" charset="0"/>
              <a:ea typeface="ＭＳ Ｐゴシック" panose="020B0600070205080204" pitchFamily="34" charset="-128"/>
            </a:endParaRPr>
          </a:p>
          <a:p>
            <a:pPr eaLnBrk="1" hangingPunct="1"/>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959166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dirty="0"/>
          </a:p>
        </p:txBody>
      </p:sp>
      <p:sp>
        <p:nvSpPr>
          <p:cNvPr id="4" name="Marcador de Posição do Número do Diapositivo 3"/>
          <p:cNvSpPr>
            <a:spLocks noGrp="1"/>
          </p:cNvSpPr>
          <p:nvPr>
            <p:ph type="sldNum" sz="quarter" idx="10"/>
          </p:nvPr>
        </p:nvSpPr>
        <p:spPr/>
        <p:txBody>
          <a:bodyPr/>
          <a:lstStyle/>
          <a:p>
            <a:fld id="{9B760E2D-B2DC-483B-B509-2EA1D20150CF}" type="slidenum">
              <a:rPr lang="pt-PT" smtClean="0"/>
              <a:t>20</a:t>
            </a:fld>
            <a:endParaRPr lang="pt-PT"/>
          </a:p>
        </p:txBody>
      </p:sp>
    </p:spTree>
    <p:extLst>
      <p:ext uri="{BB962C8B-B14F-4D97-AF65-F5344CB8AC3E}">
        <p14:creationId xmlns:p14="http://schemas.microsoft.com/office/powerpoint/2010/main" val="19903952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dirty="0"/>
          </a:p>
        </p:txBody>
      </p:sp>
      <p:sp>
        <p:nvSpPr>
          <p:cNvPr id="4" name="Marcador de Posição do Número do Diapositivo 3"/>
          <p:cNvSpPr>
            <a:spLocks noGrp="1"/>
          </p:cNvSpPr>
          <p:nvPr>
            <p:ph type="sldNum" sz="quarter" idx="10"/>
          </p:nvPr>
        </p:nvSpPr>
        <p:spPr/>
        <p:txBody>
          <a:bodyPr/>
          <a:lstStyle/>
          <a:p>
            <a:fld id="{9B760E2D-B2DC-483B-B509-2EA1D20150CF}" type="slidenum">
              <a:rPr lang="pt-PT" smtClean="0"/>
              <a:t>21</a:t>
            </a:fld>
            <a:endParaRPr lang="pt-PT"/>
          </a:p>
        </p:txBody>
      </p:sp>
    </p:spTree>
    <p:extLst>
      <p:ext uri="{BB962C8B-B14F-4D97-AF65-F5344CB8AC3E}">
        <p14:creationId xmlns:p14="http://schemas.microsoft.com/office/powerpoint/2010/main" val="8748368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dirty="0"/>
          </a:p>
        </p:txBody>
      </p:sp>
      <p:sp>
        <p:nvSpPr>
          <p:cNvPr id="4" name="Marcador de Posição do Número do Diapositivo 3"/>
          <p:cNvSpPr>
            <a:spLocks noGrp="1"/>
          </p:cNvSpPr>
          <p:nvPr>
            <p:ph type="sldNum" sz="quarter" idx="10"/>
          </p:nvPr>
        </p:nvSpPr>
        <p:spPr/>
        <p:txBody>
          <a:bodyPr/>
          <a:lstStyle/>
          <a:p>
            <a:fld id="{9B760E2D-B2DC-483B-B509-2EA1D20150CF}" type="slidenum">
              <a:rPr lang="pt-PT" smtClean="0"/>
              <a:t>22</a:t>
            </a:fld>
            <a:endParaRPr lang="pt-PT"/>
          </a:p>
        </p:txBody>
      </p:sp>
    </p:spTree>
    <p:extLst>
      <p:ext uri="{BB962C8B-B14F-4D97-AF65-F5344CB8AC3E}">
        <p14:creationId xmlns:p14="http://schemas.microsoft.com/office/powerpoint/2010/main" val="29344348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dirty="0"/>
          </a:p>
        </p:txBody>
      </p:sp>
      <p:sp>
        <p:nvSpPr>
          <p:cNvPr id="4" name="Marcador de Posição do Número do Diapositivo 3"/>
          <p:cNvSpPr>
            <a:spLocks noGrp="1"/>
          </p:cNvSpPr>
          <p:nvPr>
            <p:ph type="sldNum" sz="quarter" idx="10"/>
          </p:nvPr>
        </p:nvSpPr>
        <p:spPr/>
        <p:txBody>
          <a:bodyPr/>
          <a:lstStyle/>
          <a:p>
            <a:fld id="{9B760E2D-B2DC-483B-B509-2EA1D20150CF}" type="slidenum">
              <a:rPr lang="pt-PT" smtClean="0"/>
              <a:t>23</a:t>
            </a:fld>
            <a:endParaRPr lang="pt-PT"/>
          </a:p>
        </p:txBody>
      </p:sp>
    </p:spTree>
    <p:extLst>
      <p:ext uri="{BB962C8B-B14F-4D97-AF65-F5344CB8AC3E}">
        <p14:creationId xmlns:p14="http://schemas.microsoft.com/office/powerpoint/2010/main" val="4746129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dirty="0"/>
          </a:p>
        </p:txBody>
      </p:sp>
      <p:sp>
        <p:nvSpPr>
          <p:cNvPr id="4" name="Marcador de Posição do Número do Diapositivo 3"/>
          <p:cNvSpPr>
            <a:spLocks noGrp="1"/>
          </p:cNvSpPr>
          <p:nvPr>
            <p:ph type="sldNum" sz="quarter" idx="10"/>
          </p:nvPr>
        </p:nvSpPr>
        <p:spPr/>
        <p:txBody>
          <a:bodyPr/>
          <a:lstStyle/>
          <a:p>
            <a:fld id="{9B760E2D-B2DC-483B-B509-2EA1D20150CF}" type="slidenum">
              <a:rPr lang="pt-PT" smtClean="0"/>
              <a:t>24</a:t>
            </a:fld>
            <a:endParaRPr lang="pt-PT"/>
          </a:p>
        </p:txBody>
      </p:sp>
    </p:spTree>
    <p:extLst>
      <p:ext uri="{BB962C8B-B14F-4D97-AF65-F5344CB8AC3E}">
        <p14:creationId xmlns:p14="http://schemas.microsoft.com/office/powerpoint/2010/main" val="1020577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dirty="0"/>
          </a:p>
        </p:txBody>
      </p:sp>
      <p:sp>
        <p:nvSpPr>
          <p:cNvPr id="4" name="Marcador de Posição do Número do Diapositivo 3"/>
          <p:cNvSpPr>
            <a:spLocks noGrp="1"/>
          </p:cNvSpPr>
          <p:nvPr>
            <p:ph type="sldNum" sz="quarter" idx="10"/>
          </p:nvPr>
        </p:nvSpPr>
        <p:spPr/>
        <p:txBody>
          <a:bodyPr/>
          <a:lstStyle/>
          <a:p>
            <a:fld id="{9B760E2D-B2DC-483B-B509-2EA1D20150CF}" type="slidenum">
              <a:rPr lang="pt-PT" smtClean="0"/>
              <a:t>25</a:t>
            </a:fld>
            <a:endParaRPr lang="pt-PT"/>
          </a:p>
        </p:txBody>
      </p:sp>
    </p:spTree>
    <p:extLst>
      <p:ext uri="{BB962C8B-B14F-4D97-AF65-F5344CB8AC3E}">
        <p14:creationId xmlns:p14="http://schemas.microsoft.com/office/powerpoint/2010/main" val="12998560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dirty="0"/>
          </a:p>
        </p:txBody>
      </p:sp>
      <p:sp>
        <p:nvSpPr>
          <p:cNvPr id="4" name="Marcador de Posição do Número do Diapositivo 3"/>
          <p:cNvSpPr>
            <a:spLocks noGrp="1"/>
          </p:cNvSpPr>
          <p:nvPr>
            <p:ph type="sldNum" sz="quarter" idx="10"/>
          </p:nvPr>
        </p:nvSpPr>
        <p:spPr/>
        <p:txBody>
          <a:bodyPr/>
          <a:lstStyle/>
          <a:p>
            <a:fld id="{9B760E2D-B2DC-483B-B509-2EA1D20150CF}" type="slidenum">
              <a:rPr lang="pt-PT" smtClean="0"/>
              <a:t>26</a:t>
            </a:fld>
            <a:endParaRPr lang="pt-PT"/>
          </a:p>
        </p:txBody>
      </p:sp>
    </p:spTree>
    <p:extLst>
      <p:ext uri="{BB962C8B-B14F-4D97-AF65-F5344CB8AC3E}">
        <p14:creationId xmlns:p14="http://schemas.microsoft.com/office/powerpoint/2010/main" val="2190926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27</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2751683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3</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PT" sz="1200" b="1" i="0" kern="1200" dirty="0" smtClean="0">
                <a:solidFill>
                  <a:schemeClr val="tx1"/>
                </a:solidFill>
                <a:effectLst/>
                <a:latin typeface="+mn-lt"/>
                <a:ea typeface="+mn-ea"/>
                <a:cs typeface="+mn-cs"/>
              </a:rPr>
              <a:t>Objetivos gerais do LIFE:</a:t>
            </a:r>
          </a:p>
          <a:p>
            <a:endParaRPr lang="pt-PT" sz="1200" b="0" i="0" kern="1200" dirty="0" smtClean="0">
              <a:solidFill>
                <a:schemeClr val="tx1"/>
              </a:solidFill>
              <a:effectLst/>
              <a:latin typeface="+mn-lt"/>
              <a:ea typeface="+mn-ea"/>
              <a:cs typeface="+mn-cs"/>
            </a:endParaRPr>
          </a:p>
          <a:p>
            <a:pPr marL="171450" indent="-171450">
              <a:buFontTx/>
              <a:buChar char="-"/>
            </a:pPr>
            <a:r>
              <a:rPr lang="pt-PT" sz="1200" b="0" i="0" u="sng" strike="noStrike" kern="1200" baseline="0" dirty="0" smtClean="0">
                <a:solidFill>
                  <a:schemeClr val="tx1"/>
                </a:solidFill>
                <a:latin typeface="+mn-lt"/>
                <a:ea typeface="+mn-ea"/>
                <a:cs typeface="+mn-cs"/>
              </a:rPr>
              <a:t>Contribuir para a melhorar do desenvolvimento, aplicação e controlo da execução da política e da legislação da UE </a:t>
            </a:r>
            <a:r>
              <a:rPr lang="pt-PT" sz="1200" b="0" i="0" u="sng" kern="1200" dirty="0" smtClean="0">
                <a:solidFill>
                  <a:schemeClr val="tx1"/>
                </a:solidFill>
                <a:effectLst/>
                <a:latin typeface="+mn-lt"/>
                <a:ea typeface="+mn-ea"/>
                <a:cs typeface="+mn-cs"/>
              </a:rPr>
              <a:t>em matéria de ambiente e de clima </a:t>
            </a:r>
            <a:r>
              <a:rPr lang="pt-PT" sz="1200" b="0" i="0" kern="1200" dirty="0" smtClean="0">
                <a:solidFill>
                  <a:schemeClr val="tx1"/>
                </a:solidFill>
                <a:effectLst/>
                <a:latin typeface="+mn-lt"/>
                <a:ea typeface="+mn-ea"/>
                <a:cs typeface="+mn-cs"/>
              </a:rPr>
              <a:t>e dinamizar e promover a integração dos objetivos ambientais e climáticos noutras políticas e na prática dos setores dos setores público e privado, nomeadamente mediante o reforço da sua capacidade.</a:t>
            </a:r>
          </a:p>
          <a:p>
            <a:pPr marL="171450" indent="-171450">
              <a:buFontTx/>
              <a:buChar char="-"/>
            </a:pPr>
            <a:endParaRPr lang="pt-PT" sz="1200" b="0" i="0" u="none" strike="noStrike" kern="1200" baseline="0" dirty="0" smtClean="0">
              <a:solidFill>
                <a:schemeClr val="tx1"/>
              </a:solidFill>
              <a:effectLst/>
              <a:latin typeface="+mn-lt"/>
              <a:ea typeface="+mn-ea"/>
              <a:cs typeface="+mn-cs"/>
            </a:endParaRPr>
          </a:p>
          <a:p>
            <a:pPr marL="171450" indent="-171450">
              <a:buFontTx/>
              <a:buChar char="-"/>
            </a:pPr>
            <a:r>
              <a:rPr lang="pt-PT" sz="1200" b="0" i="0" u="sng" strike="noStrike" kern="1200" baseline="0" dirty="0" smtClean="0">
                <a:solidFill>
                  <a:schemeClr val="tx1"/>
                </a:solidFill>
                <a:latin typeface="+mn-lt"/>
                <a:ea typeface="+mn-ea"/>
                <a:cs typeface="+mn-cs"/>
              </a:rPr>
              <a:t>Contribuir para a proteção e melhoria da qualidade do ambiente e para suster e i</a:t>
            </a:r>
            <a:r>
              <a:rPr lang="pt-PT" sz="1200" b="0" i="0" u="sng" kern="1200" dirty="0" smtClean="0">
                <a:solidFill>
                  <a:schemeClr val="tx1"/>
                </a:solidFill>
                <a:effectLst/>
                <a:latin typeface="+mn-lt"/>
                <a:ea typeface="+mn-ea"/>
                <a:cs typeface="+mn-cs"/>
              </a:rPr>
              <a:t>nverter a perda de biodiversidade</a:t>
            </a:r>
            <a:r>
              <a:rPr lang="pt-PT" sz="1200" b="0" i="0" u="none" kern="1200" baseline="0" dirty="0" smtClean="0">
                <a:solidFill>
                  <a:schemeClr val="tx1"/>
                </a:solidFill>
                <a:effectLst/>
                <a:latin typeface="+mn-lt"/>
                <a:ea typeface="+mn-ea"/>
                <a:cs typeface="+mn-cs"/>
              </a:rPr>
              <a:t>, </a:t>
            </a:r>
            <a:r>
              <a:rPr lang="pt-PT" sz="1200" b="0" i="0" kern="1200" dirty="0" smtClean="0">
                <a:solidFill>
                  <a:schemeClr val="tx1"/>
                </a:solidFill>
                <a:effectLst/>
                <a:latin typeface="+mn-lt"/>
                <a:ea typeface="+mn-ea"/>
                <a:cs typeface="+mn-cs"/>
              </a:rPr>
              <a:t>incluindo o apoio à Rede Natura 2000 e o combate à degradação dos ecossistemas.</a:t>
            </a:r>
            <a:endParaRPr lang="pt-PT" sz="1200" b="0" i="0" u="none" strike="noStrike" kern="1200" baseline="0" dirty="0" smtClean="0">
              <a:solidFill>
                <a:schemeClr val="tx1"/>
              </a:solidFill>
              <a:latin typeface="+mn-lt"/>
              <a:ea typeface="+mn-ea"/>
              <a:cs typeface="+mn-cs"/>
            </a:endParaRPr>
          </a:p>
          <a:p>
            <a:pPr marL="171450" indent="-171450">
              <a:buFontTx/>
              <a:buChar char="-"/>
            </a:pPr>
            <a:endParaRPr lang="pt-PT" sz="1200" b="0" i="0" u="none" strike="noStrike" kern="1200" baseline="0" dirty="0" smtClean="0">
              <a:solidFill>
                <a:schemeClr val="tx1"/>
              </a:solidFill>
              <a:effectLst/>
              <a:latin typeface="+mn-lt"/>
              <a:ea typeface="+mn-ea"/>
              <a:cs typeface="+mn-cs"/>
            </a:endParaRPr>
          </a:p>
          <a:p>
            <a:pPr marL="171450" indent="-171450">
              <a:buFontTx/>
              <a:buChar char="-"/>
            </a:pPr>
            <a:r>
              <a:rPr lang="pt-PT" sz="1200" b="0" i="0" u="sng" kern="1200" dirty="0" smtClean="0">
                <a:solidFill>
                  <a:schemeClr val="tx1"/>
                </a:solidFill>
                <a:effectLst/>
                <a:latin typeface="+mn-lt"/>
                <a:ea typeface="+mn-ea"/>
                <a:cs typeface="+mn-cs"/>
              </a:rPr>
              <a:t>Contribuir para a transição para uma economia eficiente em termos de recursos</a:t>
            </a:r>
            <a:r>
              <a:rPr lang="pt-PT" sz="1200" b="0" i="0" kern="1200" dirty="0" smtClean="0">
                <a:solidFill>
                  <a:schemeClr val="tx1"/>
                </a:solidFill>
                <a:effectLst/>
                <a:latin typeface="+mn-lt"/>
                <a:ea typeface="+mn-ea"/>
                <a:cs typeface="+mn-cs"/>
              </a:rPr>
              <a:t>, </a:t>
            </a:r>
            <a:r>
              <a:rPr lang="pt-PT" sz="1200" b="0" i="0" kern="1200" dirty="0" err="1" smtClean="0">
                <a:solidFill>
                  <a:schemeClr val="tx1"/>
                </a:solidFill>
                <a:effectLst/>
                <a:latin typeface="+mn-lt"/>
                <a:ea typeface="+mn-ea"/>
                <a:cs typeface="+mn-cs"/>
              </a:rPr>
              <a:t>hipocarbónica</a:t>
            </a:r>
            <a:r>
              <a:rPr lang="pt-PT" sz="1200" b="0" i="0" kern="1200" dirty="0" smtClean="0">
                <a:solidFill>
                  <a:schemeClr val="tx1"/>
                </a:solidFill>
                <a:effectLst/>
                <a:latin typeface="+mn-lt"/>
                <a:ea typeface="+mn-ea"/>
                <a:cs typeface="+mn-cs"/>
              </a:rPr>
              <a:t> e resistente às alterações climáticas.</a:t>
            </a:r>
          </a:p>
          <a:p>
            <a:pPr marL="171450" indent="-171450">
              <a:buFontTx/>
              <a:buChar char="-"/>
            </a:pPr>
            <a:endParaRPr lang="pt-PT" sz="1200" b="0" i="0" kern="1200" dirty="0" smtClean="0">
              <a:solidFill>
                <a:schemeClr val="tx1"/>
              </a:solidFill>
              <a:effectLst/>
              <a:latin typeface="+mn-lt"/>
              <a:ea typeface="+mn-ea"/>
              <a:cs typeface="+mn-cs"/>
            </a:endParaRPr>
          </a:p>
          <a:p>
            <a:pPr marL="171450" indent="-171450">
              <a:buFontTx/>
              <a:buChar char="-"/>
            </a:pPr>
            <a:r>
              <a:rPr lang="pt-PT" sz="1200" b="0" i="0" u="sng" kern="1200" dirty="0" smtClean="0">
                <a:solidFill>
                  <a:schemeClr val="tx1"/>
                </a:solidFill>
                <a:effectLst/>
                <a:latin typeface="+mn-lt"/>
                <a:ea typeface="+mn-ea"/>
                <a:cs typeface="+mn-cs"/>
              </a:rPr>
              <a:t>Apoiar a melhoria da governação ambiental e climática</a:t>
            </a:r>
            <a:r>
              <a:rPr lang="pt-PT" sz="1200" b="0" i="0" kern="1200" dirty="0" smtClean="0">
                <a:solidFill>
                  <a:schemeClr val="tx1"/>
                </a:solidFill>
                <a:effectLst/>
                <a:latin typeface="+mn-lt"/>
                <a:ea typeface="+mn-ea"/>
                <a:cs typeface="+mn-cs"/>
              </a:rPr>
              <a:t>, incluindo uma maior participação da sociedade civil, das ONG e dos intervenientes a nível local;</a:t>
            </a:r>
          </a:p>
          <a:p>
            <a:pPr marL="171450" indent="-171450">
              <a:buFontTx/>
              <a:buChar char="-"/>
            </a:pPr>
            <a:endParaRPr lang="pt-PT" sz="1200" b="0" i="0" kern="1200" dirty="0" smtClean="0">
              <a:solidFill>
                <a:schemeClr val="tx1"/>
              </a:solidFill>
              <a:effectLst/>
              <a:latin typeface="+mn-lt"/>
              <a:ea typeface="+mn-ea"/>
              <a:cs typeface="+mn-cs"/>
            </a:endParaRPr>
          </a:p>
          <a:p>
            <a:pPr marL="171450" indent="-171450">
              <a:buFontTx/>
              <a:buChar char="-"/>
            </a:pPr>
            <a:r>
              <a:rPr lang="pt-PT" sz="1200" b="0" i="0" u="sng" kern="1200" dirty="0" smtClean="0">
                <a:solidFill>
                  <a:schemeClr val="tx1"/>
                </a:solidFill>
                <a:effectLst/>
                <a:latin typeface="+mn-lt"/>
                <a:ea typeface="+mn-ea"/>
                <a:cs typeface="+mn-cs"/>
              </a:rPr>
              <a:t>Apoiar a execução do 7.º Programa de Ação em matéria de Ambiente</a:t>
            </a:r>
            <a:r>
              <a:rPr lang="pt-PT" sz="1200" b="0" i="0" kern="1200" dirty="0" smtClean="0">
                <a:solidFill>
                  <a:schemeClr val="tx1"/>
                </a:solidFill>
                <a:effectLst/>
                <a:latin typeface="+mn-lt"/>
                <a:ea typeface="+mn-ea"/>
                <a:cs typeface="+mn-cs"/>
              </a:rPr>
              <a:t>.</a:t>
            </a:r>
          </a:p>
          <a:p>
            <a:pPr eaLnBrk="1" hangingPunct="1"/>
            <a:endParaRPr lang="en-US" altLang="en-US" dirty="0" smtClean="0">
              <a:latin typeface="Arial" panose="020B0604020202020204" pitchFamily="34" charset="0"/>
              <a:ea typeface="ＭＳ Ｐゴシック" panose="020B0600070205080204" pitchFamily="34" charset="-128"/>
            </a:endParaRPr>
          </a:p>
          <a:p>
            <a:pPr eaLnBrk="1" hangingPunct="1"/>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6913071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4</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anose="020B0604020202020204" pitchFamily="34" charset="0"/>
              <a:ea typeface="ＭＳ Ｐゴシック" panose="020B0600070205080204" pitchFamily="34" charset="-128"/>
            </a:endParaRPr>
          </a:p>
          <a:p>
            <a:r>
              <a:rPr lang="pt-PT" sz="1200" b="0" i="0" kern="1200" dirty="0" smtClean="0">
                <a:solidFill>
                  <a:schemeClr val="tx1"/>
                </a:solidFill>
                <a:effectLst/>
                <a:latin typeface="+mn-lt"/>
                <a:ea typeface="+mn-ea"/>
                <a:cs typeface="+mn-cs"/>
              </a:rPr>
              <a:t>Neste contexto, o programa LIFE promove um contributo significativo para o desenvolvimento sustentável e para a consecução dos objetivos e metas da UE em matéria de Ambiente e Clima,</a:t>
            </a:r>
            <a:r>
              <a:rPr lang="pt-PT" sz="1200" b="0" i="0" kern="1200" baseline="0" dirty="0" smtClean="0">
                <a:solidFill>
                  <a:schemeClr val="tx1"/>
                </a:solidFill>
                <a:effectLst/>
                <a:latin typeface="+mn-lt"/>
                <a:ea typeface="+mn-ea"/>
                <a:cs typeface="+mn-cs"/>
              </a:rPr>
              <a:t> o que concretiza através de dois subprogramas:</a:t>
            </a:r>
          </a:p>
          <a:p>
            <a:endParaRPr lang="pt-PT" sz="1200" b="0" i="0" kern="1200" dirty="0" smtClean="0">
              <a:solidFill>
                <a:schemeClr val="tx1"/>
              </a:solidFill>
              <a:effectLst/>
              <a:latin typeface="+mn-lt"/>
              <a:ea typeface="+mn-ea"/>
              <a:cs typeface="+mn-cs"/>
            </a:endParaRPr>
          </a:p>
          <a:p>
            <a:r>
              <a:rPr lang="pt-PT" sz="1200" b="1" i="0" kern="1200" dirty="0" smtClean="0">
                <a:solidFill>
                  <a:schemeClr val="tx1"/>
                </a:solidFill>
                <a:effectLst/>
                <a:latin typeface="+mn-lt"/>
                <a:ea typeface="+mn-ea"/>
                <a:cs typeface="+mn-cs"/>
              </a:rPr>
              <a:t>O subprograma Ambiente</a:t>
            </a:r>
            <a:r>
              <a:rPr lang="pt-PT" sz="1200" b="0" i="0" kern="1200" dirty="0" smtClean="0">
                <a:solidFill>
                  <a:schemeClr val="tx1"/>
                </a:solidFill>
                <a:effectLst/>
                <a:latin typeface="+mn-lt"/>
                <a:ea typeface="+mn-ea"/>
                <a:cs typeface="+mn-cs"/>
              </a:rPr>
              <a:t>,</a:t>
            </a:r>
            <a:r>
              <a:rPr lang="pt-PT" sz="1200" b="0" i="0" kern="1200" baseline="0" dirty="0" smtClean="0">
                <a:solidFill>
                  <a:schemeClr val="tx1"/>
                </a:solidFill>
                <a:effectLst/>
                <a:latin typeface="+mn-lt"/>
                <a:ea typeface="+mn-ea"/>
                <a:cs typeface="+mn-cs"/>
              </a:rPr>
              <a:t> que </a:t>
            </a:r>
            <a:r>
              <a:rPr lang="pt-PT" sz="1200" b="0" i="0" kern="1200" dirty="0" smtClean="0">
                <a:solidFill>
                  <a:schemeClr val="tx1"/>
                </a:solidFill>
                <a:effectLst/>
                <a:latin typeface="+mn-lt"/>
                <a:ea typeface="+mn-ea"/>
                <a:cs typeface="+mn-cs"/>
              </a:rPr>
              <a:t>tem três domínios prioritários: </a:t>
            </a:r>
          </a:p>
          <a:p>
            <a:pPr lvl="1"/>
            <a:r>
              <a:rPr lang="pt-PT" sz="1200" b="0" i="0" kern="1200" dirty="0" smtClean="0">
                <a:solidFill>
                  <a:schemeClr val="tx1"/>
                </a:solidFill>
                <a:effectLst/>
                <a:latin typeface="+mn-lt"/>
                <a:ea typeface="+mn-ea"/>
                <a:cs typeface="+mn-cs"/>
              </a:rPr>
              <a:t>Ambiente e eficiência dos recursos</a:t>
            </a:r>
          </a:p>
          <a:p>
            <a:pPr lvl="1"/>
            <a:r>
              <a:rPr lang="pt-PT" sz="1200" b="0" i="0" kern="1200" dirty="0" smtClean="0">
                <a:solidFill>
                  <a:schemeClr val="tx1"/>
                </a:solidFill>
                <a:effectLst/>
                <a:latin typeface="+mn-lt"/>
                <a:ea typeface="+mn-ea"/>
                <a:cs typeface="+mn-cs"/>
              </a:rPr>
              <a:t>Natureza e Biodiversidade</a:t>
            </a:r>
          </a:p>
          <a:p>
            <a:pPr lvl="1"/>
            <a:r>
              <a:rPr lang="pt-PT" sz="1200" b="0" i="0" kern="1200" dirty="0" smtClean="0">
                <a:solidFill>
                  <a:schemeClr val="tx1"/>
                </a:solidFill>
                <a:effectLst/>
                <a:latin typeface="+mn-lt"/>
                <a:ea typeface="+mn-ea"/>
                <a:cs typeface="+mn-cs"/>
              </a:rPr>
              <a:t>Governação e informação em matéria de ambiente</a:t>
            </a:r>
          </a:p>
          <a:p>
            <a:pPr lvl="1"/>
            <a:endParaRPr lang="pt-PT" sz="1200" b="0" i="0" kern="1200" dirty="0" smtClean="0">
              <a:solidFill>
                <a:schemeClr val="tx1"/>
              </a:solidFill>
              <a:effectLst/>
              <a:latin typeface="+mn-lt"/>
              <a:ea typeface="+mn-ea"/>
              <a:cs typeface="+mn-cs"/>
            </a:endParaRPr>
          </a:p>
          <a:p>
            <a:r>
              <a:rPr lang="pt-PT" sz="1200" b="0" i="0" kern="1200" dirty="0" smtClean="0">
                <a:solidFill>
                  <a:schemeClr val="tx1"/>
                </a:solidFill>
                <a:effectLst/>
                <a:latin typeface="+mn-lt"/>
                <a:ea typeface="+mn-ea"/>
                <a:cs typeface="+mn-cs"/>
              </a:rPr>
              <a:t>E </a:t>
            </a:r>
            <a:r>
              <a:rPr lang="pt-PT" sz="1200" b="1" i="0" kern="1200" dirty="0" smtClean="0">
                <a:solidFill>
                  <a:schemeClr val="tx1"/>
                </a:solidFill>
                <a:effectLst/>
                <a:latin typeface="+mn-lt"/>
                <a:ea typeface="+mn-ea"/>
                <a:cs typeface="+mn-cs"/>
              </a:rPr>
              <a:t>o subprograma Ação Climática</a:t>
            </a:r>
            <a:r>
              <a:rPr lang="pt-PT" sz="1200" b="0" i="0" kern="1200" dirty="0" smtClean="0">
                <a:solidFill>
                  <a:schemeClr val="tx1"/>
                </a:solidFill>
                <a:effectLst/>
                <a:latin typeface="+mn-lt"/>
                <a:ea typeface="+mn-ea"/>
                <a:cs typeface="+mn-cs"/>
              </a:rPr>
              <a:t>,</a:t>
            </a:r>
            <a:r>
              <a:rPr lang="pt-PT" sz="1200" b="0" i="0" kern="1200" baseline="0" dirty="0" smtClean="0">
                <a:solidFill>
                  <a:schemeClr val="tx1"/>
                </a:solidFill>
                <a:effectLst/>
                <a:latin typeface="+mn-lt"/>
                <a:ea typeface="+mn-ea"/>
                <a:cs typeface="+mn-cs"/>
              </a:rPr>
              <a:t> também com </a:t>
            </a:r>
            <a:r>
              <a:rPr lang="pt-PT" sz="1200" b="0" i="0" kern="1200" dirty="0" smtClean="0">
                <a:solidFill>
                  <a:schemeClr val="tx1"/>
                </a:solidFill>
                <a:effectLst/>
                <a:latin typeface="+mn-lt"/>
                <a:ea typeface="+mn-ea"/>
                <a:cs typeface="+mn-cs"/>
              </a:rPr>
              <a:t>três domínios prioritários: </a:t>
            </a:r>
          </a:p>
          <a:p>
            <a:pPr lvl="1"/>
            <a:r>
              <a:rPr lang="pt-PT" sz="1200" b="0" i="0" kern="1200" dirty="0" smtClean="0">
                <a:solidFill>
                  <a:schemeClr val="tx1"/>
                </a:solidFill>
                <a:effectLst/>
                <a:latin typeface="+mn-lt"/>
                <a:ea typeface="+mn-ea"/>
                <a:cs typeface="+mn-cs"/>
              </a:rPr>
              <a:t>Mitigação das alterações climáticas</a:t>
            </a:r>
          </a:p>
          <a:p>
            <a:pPr lvl="1"/>
            <a:r>
              <a:rPr lang="pt-PT" sz="1200" b="0" i="0" kern="1200" dirty="0" smtClean="0">
                <a:solidFill>
                  <a:schemeClr val="tx1"/>
                </a:solidFill>
                <a:effectLst/>
                <a:latin typeface="+mn-lt"/>
                <a:ea typeface="+mn-ea"/>
                <a:cs typeface="+mn-cs"/>
              </a:rPr>
              <a:t>Adaptação às alterações climáticas</a:t>
            </a:r>
          </a:p>
          <a:p>
            <a:pPr lvl="1"/>
            <a:r>
              <a:rPr lang="pt-PT" sz="1200" b="0" i="0" kern="1200" dirty="0" smtClean="0">
                <a:solidFill>
                  <a:schemeClr val="tx1"/>
                </a:solidFill>
                <a:effectLst/>
                <a:latin typeface="+mn-lt"/>
                <a:ea typeface="+mn-ea"/>
                <a:cs typeface="+mn-cs"/>
              </a:rPr>
              <a:t>Governação e informação em matéria de clima</a:t>
            </a:r>
          </a:p>
          <a:p>
            <a:pPr eaLnBrk="1" hangingPunct="1"/>
            <a:endParaRPr lang="en-US" altLang="en-US" dirty="0" smtClean="0">
              <a:latin typeface="Arial" panose="020B0604020202020204" pitchFamily="34" charset="0"/>
              <a:ea typeface="ＭＳ Ｐゴシック" panose="020B0600070205080204" pitchFamily="34" charset="-128"/>
            </a:endParaRPr>
          </a:p>
          <a:p>
            <a:pPr eaLnBrk="1" hangingPunct="1"/>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6938509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5</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pt-PT" sz="1000" b="0" i="0" u="none" strike="noStrike" kern="1200" baseline="0" noProof="0" dirty="0" smtClean="0">
                <a:solidFill>
                  <a:schemeClr val="tx1"/>
                </a:solidFill>
                <a:latin typeface="+mn-lt"/>
                <a:ea typeface="+mn-ea"/>
                <a:cs typeface="+mn-cs"/>
              </a:rPr>
              <a:t>O Programa LIFE apoia diversos tipos de projetos:</a:t>
            </a:r>
          </a:p>
          <a:p>
            <a:pPr eaLnBrk="1" hangingPunct="1"/>
            <a:endParaRPr lang="pt-PT" altLang="en-US" sz="1000" b="0" i="0" u="none" strike="noStrike" kern="1200" baseline="0" noProof="0" dirty="0" smtClean="0">
              <a:solidFill>
                <a:schemeClr val="tx1"/>
              </a:solidFill>
              <a:latin typeface="+mn-lt"/>
              <a:ea typeface="+mn-ea"/>
              <a:cs typeface="+mn-cs"/>
            </a:endParaRPr>
          </a:p>
          <a:p>
            <a:pPr marL="0" indent="0" algn="just" eaLnBrk="1" hangingPunct="1">
              <a:lnSpc>
                <a:spcPct val="150000"/>
              </a:lnSpc>
              <a:buFont typeface="Arial" panose="020B0604020202020204" pitchFamily="34" charset="0"/>
              <a:buNone/>
            </a:pPr>
            <a:r>
              <a:rPr lang="pt-PT" altLang="en-US" sz="1200" b="1" i="0" u="none" noProof="0" dirty="0" smtClean="0">
                <a:latin typeface="Century Gothic" panose="020B0502020202020204" pitchFamily="34" charset="0"/>
                <a:cs typeface="Calibri" panose="020F0502020204030204" pitchFamily="34" charset="0"/>
              </a:rPr>
              <a:t>Subprograma Ambiente:</a:t>
            </a:r>
          </a:p>
          <a:p>
            <a:pPr marL="0" indent="0" algn="just" eaLnBrk="1" hangingPunct="1">
              <a:lnSpc>
                <a:spcPct val="150000"/>
              </a:lnSpc>
              <a:buFont typeface="Arial" panose="020B0604020202020204" pitchFamily="34" charset="0"/>
              <a:buNone/>
            </a:pPr>
            <a:r>
              <a:rPr lang="pt-PT" altLang="en-US" sz="1200" b="0" i="0" u="none" noProof="0" dirty="0" smtClean="0">
                <a:latin typeface="Century Gothic" panose="020B0502020202020204" pitchFamily="34" charset="0"/>
                <a:cs typeface="Calibri" panose="020F0502020204030204" pitchFamily="34" charset="0"/>
              </a:rPr>
              <a:t>Projetos tradicionais </a:t>
            </a:r>
            <a:r>
              <a:rPr lang="pt-PT" altLang="en-US" sz="1050" b="0" i="0" u="none" noProof="0" dirty="0" smtClean="0">
                <a:latin typeface="Century Gothic" panose="020B0502020202020204" pitchFamily="34" charset="0"/>
                <a:cs typeface="Calibri" panose="020F0502020204030204" pitchFamily="34" charset="0"/>
              </a:rPr>
              <a:t>(ex.: LIFE VIDALIA, </a:t>
            </a:r>
            <a:r>
              <a:rPr lang="pt-PT" altLang="en-US" sz="1050" b="0" i="0" u="none" noProof="0" dirty="0" smtClean="0">
                <a:effectLst>
                  <a:outerShdw blurRad="38100" dist="38100" dir="2700000" algn="tl">
                    <a:srgbClr val="000000">
                      <a:alpha val="43137"/>
                    </a:srgbClr>
                  </a:outerShdw>
                </a:effectLst>
                <a:latin typeface="Century Gothic" panose="020B0502020202020204" pitchFamily="34" charset="0"/>
                <a:cs typeface="Calibri" panose="020F0502020204030204" pitchFamily="34" charset="0"/>
              </a:rPr>
              <a:t>LIFE BEETLES</a:t>
            </a:r>
            <a:r>
              <a:rPr lang="pt-PT" altLang="en-US" sz="1050" b="0" i="0" u="none" noProof="0" dirty="0" smtClean="0">
                <a:latin typeface="Century Gothic" panose="020B0502020202020204" pitchFamily="34" charset="0"/>
                <a:cs typeface="Calibri" panose="020F0502020204030204" pitchFamily="34" charset="0"/>
              </a:rPr>
              <a:t>)</a:t>
            </a:r>
          </a:p>
          <a:p>
            <a:pPr marL="0" indent="0" algn="just" eaLnBrk="1" hangingPunct="1">
              <a:lnSpc>
                <a:spcPct val="150000"/>
              </a:lnSpc>
              <a:buFont typeface="Arial" panose="020B0604020202020204" pitchFamily="34" charset="0"/>
              <a:buNone/>
            </a:pPr>
            <a:r>
              <a:rPr lang="pt-PT" altLang="en-US" sz="1200" b="0" i="0" u="none" noProof="0" dirty="0" smtClean="0">
                <a:latin typeface="Century Gothic" panose="020B0502020202020204" pitchFamily="34" charset="0"/>
                <a:cs typeface="Calibri" panose="020F0502020204030204" pitchFamily="34" charset="0"/>
              </a:rPr>
              <a:t>Projetos Integrados </a:t>
            </a:r>
            <a:r>
              <a:rPr lang="pt-PT" altLang="en-US" sz="1050" b="0" i="0" u="none" noProof="0" dirty="0" smtClean="0">
                <a:latin typeface="Century Gothic" panose="020B0502020202020204" pitchFamily="34" charset="0"/>
                <a:cs typeface="Calibri" panose="020F0502020204030204" pitchFamily="34" charset="0"/>
              </a:rPr>
              <a:t>(</a:t>
            </a:r>
            <a:r>
              <a:rPr lang="pt-PT" altLang="en-US" sz="1050" b="0" i="0" u="none" noProof="0" dirty="0" smtClean="0">
                <a:solidFill>
                  <a:schemeClr val="accent5">
                    <a:lumMod val="50000"/>
                  </a:schemeClr>
                </a:solidFill>
                <a:latin typeface="Century Gothic" panose="020B0502020202020204" pitchFamily="34" charset="0"/>
                <a:cs typeface="Calibri" panose="020F0502020204030204" pitchFamily="34" charset="0"/>
              </a:rPr>
              <a:t>LIFE IP AZORES NATURA – 1º e único projeto integrado português aprovado)</a:t>
            </a:r>
          </a:p>
          <a:p>
            <a:pPr marL="0" indent="0" algn="just" eaLnBrk="1" hangingPunct="1">
              <a:lnSpc>
                <a:spcPct val="150000"/>
              </a:lnSpc>
              <a:buFont typeface="Arial" panose="020B0604020202020204" pitchFamily="34" charset="0"/>
              <a:buNone/>
            </a:pPr>
            <a:r>
              <a:rPr lang="pt-PT" altLang="en-US" sz="1200" b="0" i="0" u="none" noProof="0" dirty="0" smtClean="0">
                <a:latin typeface="Century Gothic" panose="020B0502020202020204" pitchFamily="34" charset="0"/>
                <a:cs typeface="Calibri" panose="020F0502020204030204" pitchFamily="34" charset="0"/>
              </a:rPr>
              <a:t>Projetos Preparatórios</a:t>
            </a:r>
          </a:p>
          <a:p>
            <a:pPr marL="0" indent="0" algn="just" eaLnBrk="1" hangingPunct="1">
              <a:lnSpc>
                <a:spcPct val="150000"/>
              </a:lnSpc>
              <a:buFont typeface="Arial" panose="020B0604020202020204" pitchFamily="34" charset="0"/>
              <a:buNone/>
            </a:pPr>
            <a:r>
              <a:rPr lang="pt-PT" altLang="en-US" sz="1200" b="0" i="0" u="none" noProof="0" dirty="0" smtClean="0">
                <a:latin typeface="Century Gothic" panose="020B0502020202020204" pitchFamily="34" charset="0"/>
                <a:cs typeface="Calibri" panose="020F0502020204030204" pitchFamily="34" charset="0"/>
              </a:rPr>
              <a:t>Projetos de Assistência Técnica</a:t>
            </a:r>
          </a:p>
          <a:p>
            <a:pPr marL="0" indent="0" algn="just" eaLnBrk="1" hangingPunct="1">
              <a:lnSpc>
                <a:spcPct val="150000"/>
              </a:lnSpc>
              <a:buFont typeface="Arial" panose="020B0604020202020204" pitchFamily="34" charset="0"/>
              <a:buNone/>
            </a:pPr>
            <a:endParaRPr lang="pt-PT" altLang="en-US" sz="1200" b="0" i="0" u="none" noProof="0" dirty="0" smtClean="0">
              <a:latin typeface="Century Gothic" panose="020B0502020202020204" pitchFamily="34" charset="0"/>
              <a:cs typeface="Calibri" panose="020F0502020204030204" pitchFamily="34" charset="0"/>
            </a:endParaRPr>
          </a:p>
          <a:p>
            <a:pPr marL="0" indent="0" algn="just">
              <a:lnSpc>
                <a:spcPct val="150000"/>
              </a:lnSpc>
              <a:buFont typeface="Arial" panose="020B0604020202020204" pitchFamily="34" charset="0"/>
              <a:buNone/>
            </a:pPr>
            <a:r>
              <a:rPr lang="pt-PT" altLang="en-US" sz="1200" b="1" i="0" u="none" noProof="0" dirty="0" smtClean="0">
                <a:latin typeface="Century Gothic" panose="020B0502020202020204" pitchFamily="34" charset="0"/>
                <a:cs typeface="Calibri" panose="020F0502020204030204" pitchFamily="34" charset="0"/>
              </a:rPr>
              <a:t>Subprograma Ação Climática:</a:t>
            </a:r>
          </a:p>
          <a:p>
            <a:pPr marL="0" indent="0" algn="just">
              <a:lnSpc>
                <a:spcPct val="150000"/>
              </a:lnSpc>
              <a:buFont typeface="Arial" panose="020B0604020202020204" pitchFamily="34" charset="0"/>
              <a:buNone/>
            </a:pPr>
            <a:r>
              <a:rPr lang="pt-PT" altLang="en-US" sz="1200" b="0" i="0" u="none" noProof="0" dirty="0" smtClean="0">
                <a:latin typeface="Century Gothic" panose="020B0502020202020204" pitchFamily="34" charset="0"/>
                <a:cs typeface="Calibri" panose="020F0502020204030204" pitchFamily="34" charset="0"/>
              </a:rPr>
              <a:t>Projetos tradicionais</a:t>
            </a:r>
          </a:p>
          <a:p>
            <a:pPr marL="0" indent="0" algn="just">
              <a:lnSpc>
                <a:spcPct val="150000"/>
              </a:lnSpc>
              <a:buFont typeface="Arial" panose="020B0604020202020204" pitchFamily="34" charset="0"/>
              <a:buNone/>
            </a:pPr>
            <a:r>
              <a:rPr lang="pt-PT" altLang="en-US" sz="1200" b="0" i="0" u="none" noProof="0" dirty="0" smtClean="0">
                <a:latin typeface="Century Gothic" panose="020B0502020202020204" pitchFamily="34" charset="0"/>
                <a:cs typeface="Calibri" panose="020F0502020204030204" pitchFamily="34" charset="0"/>
              </a:rPr>
              <a:t>Projetos Integrados (LIFE IP CLIMAZ)</a:t>
            </a:r>
          </a:p>
          <a:p>
            <a:pPr marL="0" indent="0" algn="just">
              <a:lnSpc>
                <a:spcPct val="150000"/>
              </a:lnSpc>
              <a:buFont typeface="Arial" panose="020B0604020202020204" pitchFamily="34" charset="0"/>
              <a:buNone/>
            </a:pPr>
            <a:r>
              <a:rPr lang="pt-PT" altLang="en-US" sz="1200" b="0" i="0" u="none" noProof="0" dirty="0" smtClean="0">
                <a:latin typeface="Century Gothic" panose="020B0502020202020204" pitchFamily="34" charset="0"/>
                <a:cs typeface="Calibri" panose="020F0502020204030204" pitchFamily="34" charset="0"/>
              </a:rPr>
              <a:t>Projetos de Assistência Técnica</a:t>
            </a:r>
          </a:p>
          <a:p>
            <a:pPr marL="0" indent="0" algn="just">
              <a:lnSpc>
                <a:spcPct val="150000"/>
              </a:lnSpc>
              <a:buFont typeface="Arial" panose="020B0604020202020204" pitchFamily="34" charset="0"/>
              <a:buNone/>
            </a:pPr>
            <a:endParaRPr lang="pt-PT" altLang="en-US" sz="1200" b="0" i="0" u="none" noProof="0" dirty="0" smtClean="0">
              <a:latin typeface="Century Gothic" panose="020B0502020202020204" pitchFamily="34" charset="0"/>
              <a:cs typeface="Calibri" panose="020F0502020204030204" pitchFamily="34" charset="0"/>
            </a:endParaRPr>
          </a:p>
          <a:p>
            <a:pPr marL="0" indent="0" algn="just">
              <a:lnSpc>
                <a:spcPct val="150000"/>
              </a:lnSpc>
              <a:buFont typeface="Arial" panose="020B0604020202020204" pitchFamily="34" charset="0"/>
              <a:buNone/>
            </a:pPr>
            <a:r>
              <a:rPr lang="pt-PT" altLang="en-US" sz="1200" b="0" i="0" u="none" noProof="0" dirty="0" smtClean="0">
                <a:latin typeface="Century Gothic" panose="020B0502020202020204" pitchFamily="34" charset="0"/>
                <a:cs typeface="Calibri" panose="020F0502020204030204" pitchFamily="34" charset="0"/>
              </a:rPr>
              <a:t>Existiram,</a:t>
            </a:r>
            <a:r>
              <a:rPr lang="pt-PT" altLang="en-US" sz="1200" b="0" i="0" u="none" baseline="0" noProof="0" dirty="0" smtClean="0">
                <a:latin typeface="Century Gothic" panose="020B0502020202020204" pitchFamily="34" charset="0"/>
                <a:cs typeface="Calibri" panose="020F0502020204030204" pitchFamily="34" charset="0"/>
              </a:rPr>
              <a:t> ainda, os </a:t>
            </a:r>
            <a:r>
              <a:rPr lang="pt-PT" altLang="en-US" sz="1200" b="1" i="0" u="none" baseline="0" noProof="0" dirty="0" smtClean="0">
                <a:latin typeface="Century Gothic" panose="020B0502020202020204" pitchFamily="34" charset="0"/>
                <a:cs typeface="Calibri" panose="020F0502020204030204" pitchFamily="34" charset="0"/>
              </a:rPr>
              <a:t>projetos de Capacitação</a:t>
            </a:r>
            <a:r>
              <a:rPr lang="pt-PT" altLang="en-US" sz="1200" b="0" i="0" u="none" baseline="0" noProof="0" dirty="0" smtClean="0">
                <a:latin typeface="Century Gothic" panose="020B0502020202020204" pitchFamily="34" charset="0"/>
                <a:cs typeface="Calibri" panose="020F0502020204030204" pitchFamily="34" charset="0"/>
              </a:rPr>
              <a:t>, dirigidos às entidades públicas dos EM</a:t>
            </a:r>
          </a:p>
          <a:p>
            <a:pPr marL="0" indent="0" algn="just">
              <a:lnSpc>
                <a:spcPct val="150000"/>
              </a:lnSpc>
              <a:buFont typeface="Arial" panose="020B0604020202020204" pitchFamily="34" charset="0"/>
              <a:buNone/>
            </a:pPr>
            <a:endParaRPr lang="pt-PT" altLang="en-US" sz="1200" b="0" i="0" u="none" baseline="0" noProof="0" dirty="0" smtClean="0">
              <a:latin typeface="Century Gothic" panose="020B0502020202020204" pitchFamily="34" charset="0"/>
              <a:cs typeface="Calibri" panose="020F0502020204030204" pitchFamily="34" charset="0"/>
            </a:endParaRPr>
          </a:p>
          <a:p>
            <a:pPr marL="0" indent="0" algn="just">
              <a:lnSpc>
                <a:spcPct val="150000"/>
              </a:lnSpc>
              <a:buFont typeface="Arial" panose="020B0604020202020204" pitchFamily="34" charset="0"/>
              <a:buNone/>
            </a:pPr>
            <a:r>
              <a:rPr lang="pt-PT" sz="1000" b="0" i="0" kern="1200" noProof="0" dirty="0" smtClean="0">
                <a:solidFill>
                  <a:schemeClr val="tx1"/>
                </a:solidFill>
                <a:effectLst/>
                <a:latin typeface="+mn-lt"/>
                <a:ea typeface="+mn-ea"/>
                <a:cs typeface="+mn-cs"/>
              </a:rPr>
              <a:t>No</a:t>
            </a:r>
            <a:r>
              <a:rPr lang="pt-PT" sz="1000" b="0" i="0" kern="1200" baseline="0" noProof="0" dirty="0" smtClean="0">
                <a:solidFill>
                  <a:schemeClr val="tx1"/>
                </a:solidFill>
                <a:effectLst/>
                <a:latin typeface="+mn-lt"/>
                <a:ea typeface="+mn-ea"/>
                <a:cs typeface="+mn-cs"/>
              </a:rPr>
              <a:t> atual período de financiamento, o</a:t>
            </a:r>
            <a:r>
              <a:rPr lang="pt-PT" sz="1000" b="0" i="0" kern="1200" noProof="0" dirty="0" smtClean="0">
                <a:solidFill>
                  <a:schemeClr val="tx1"/>
                </a:solidFill>
                <a:effectLst/>
                <a:latin typeface="+mn-lt"/>
                <a:ea typeface="+mn-ea"/>
                <a:cs typeface="+mn-cs"/>
              </a:rPr>
              <a:t> programa criou uma nova categoria de projetos, </a:t>
            </a:r>
            <a:r>
              <a:rPr lang="pt-PT" sz="1000" b="1" i="0" kern="1200" noProof="0" dirty="0" smtClean="0">
                <a:solidFill>
                  <a:schemeClr val="tx1"/>
                </a:solidFill>
                <a:effectLst/>
                <a:latin typeface="+mn-lt"/>
                <a:ea typeface="+mn-ea"/>
                <a:cs typeface="+mn-cs"/>
              </a:rPr>
              <a:t>Projetos Integrados</a:t>
            </a:r>
            <a:r>
              <a:rPr lang="pt-PT" sz="1000" b="0" i="0" kern="1200" noProof="0" dirty="0" smtClean="0">
                <a:solidFill>
                  <a:schemeClr val="tx1"/>
                </a:solidFill>
                <a:effectLst/>
                <a:latin typeface="+mn-lt"/>
                <a:ea typeface="+mn-ea"/>
                <a:cs typeface="+mn-cs"/>
              </a:rPr>
              <a:t>, para operar a uma escala territorial grande e visando integrando vários fundos, quer comunitários quer privados.</a:t>
            </a:r>
            <a:endParaRPr lang="pt-PT" altLang="en-US" sz="1200" b="0" i="0" u="none" noProof="0" dirty="0" smtClean="0">
              <a:latin typeface="Century Gothic" panose="020B0502020202020204" pitchFamily="34" charset="0"/>
              <a:cs typeface="Calibri" panose="020F0502020204030204" pitchFamily="34" charset="0"/>
            </a:endParaRPr>
          </a:p>
          <a:p>
            <a:pPr eaLnBrk="1" hangingPunct="1"/>
            <a:endParaRPr lang="en-US" altLang="en-US" dirty="0" smtClean="0">
              <a:latin typeface="Arial" panose="020B0604020202020204" pitchFamily="34" charset="0"/>
              <a:ea typeface="ＭＳ Ｐゴシック" panose="020B0600070205080204" pitchFamily="34" charset="-128"/>
            </a:endParaRPr>
          </a:p>
          <a:p>
            <a:pPr eaLnBrk="1" hangingPunct="1"/>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553171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6</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a:r>
              <a:rPr lang="pt-PT" sz="1200" kern="1200" dirty="0" smtClean="0">
                <a:solidFill>
                  <a:schemeClr val="tx1"/>
                </a:solidFill>
                <a:effectLst/>
                <a:latin typeface="+mn-lt"/>
                <a:ea typeface="+mn-ea"/>
                <a:cs typeface="+mn-cs"/>
              </a:rPr>
              <a:t>Apresentação do projeto – LIFE IP AZORES NATURA: A (</a:t>
            </a:r>
            <a:r>
              <a:rPr lang="pt-PT" sz="1200" kern="1200" dirty="0" err="1" smtClean="0">
                <a:solidFill>
                  <a:schemeClr val="tx1"/>
                </a:solidFill>
                <a:effectLst/>
                <a:latin typeface="+mn-lt"/>
                <a:ea typeface="+mn-ea"/>
                <a:cs typeface="+mn-cs"/>
              </a:rPr>
              <a:t>Proteçao</a:t>
            </a:r>
            <a:r>
              <a:rPr lang="pt-PT" sz="1200" kern="1200" dirty="0" smtClean="0">
                <a:solidFill>
                  <a:schemeClr val="tx1"/>
                </a:solidFill>
                <a:effectLst/>
                <a:latin typeface="+mn-lt"/>
                <a:ea typeface="+mn-ea"/>
                <a:cs typeface="+mn-cs"/>
              </a:rPr>
              <a:t> ativa e gestão integrada da Rede Natura 2000 nos Açores)</a:t>
            </a:r>
            <a:endParaRPr lang="en-US" sz="1200" kern="1200" dirty="0" smtClean="0">
              <a:solidFill>
                <a:schemeClr val="tx1"/>
              </a:solidFill>
              <a:effectLst/>
              <a:latin typeface="+mn-lt"/>
              <a:ea typeface="+mn-ea"/>
              <a:cs typeface="+mn-cs"/>
            </a:endParaRPr>
          </a:p>
          <a:p>
            <a:pPr lvl="1"/>
            <a:r>
              <a:rPr lang="pt-PT" sz="1200" kern="1200" dirty="0" smtClean="0">
                <a:solidFill>
                  <a:schemeClr val="tx1"/>
                </a:solidFill>
                <a:effectLst/>
                <a:latin typeface="+mn-lt"/>
                <a:ea typeface="+mn-ea"/>
                <a:cs typeface="+mn-cs"/>
              </a:rPr>
              <a:t>É o primeiro projeto integrado português aprovado e o maior projeto de conservação da natureza alguma vez concebido para os Açores.</a:t>
            </a:r>
            <a:endParaRPr lang="en-US" sz="1200" kern="1200" dirty="0" smtClean="0">
              <a:solidFill>
                <a:schemeClr val="tx1"/>
              </a:solidFill>
              <a:effectLst/>
              <a:latin typeface="+mn-lt"/>
              <a:ea typeface="+mn-ea"/>
              <a:cs typeface="+mn-cs"/>
            </a:endParaRPr>
          </a:p>
          <a:p>
            <a:pPr eaLnBrk="1" hangingPunct="1"/>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9989194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7</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a:r>
              <a:rPr lang="pt-PT" sz="1200" kern="1200" dirty="0" smtClean="0">
                <a:solidFill>
                  <a:schemeClr val="tx1"/>
                </a:solidFill>
                <a:effectLst/>
                <a:latin typeface="+mn-lt"/>
                <a:ea typeface="+mn-ea"/>
                <a:cs typeface="+mn-cs"/>
              </a:rPr>
              <a:t>O projeto terá uma duração de 9 anos (01/01/2019- 31/12/2027)</a:t>
            </a:r>
            <a:r>
              <a:rPr lang="pt-PT" sz="1200" b="1" kern="1200" dirty="0" smtClean="0">
                <a:solidFill>
                  <a:schemeClr val="tx1"/>
                </a:solidFill>
                <a:effectLst/>
                <a:latin typeface="+mn-lt"/>
                <a:ea typeface="+mn-ea"/>
                <a:cs typeface="+mn-cs"/>
              </a:rPr>
              <a:t> </a:t>
            </a:r>
            <a:r>
              <a:rPr lang="pt-PT" sz="1200" kern="1200" dirty="0" smtClean="0">
                <a:solidFill>
                  <a:schemeClr val="tx1"/>
                </a:solidFill>
                <a:effectLst/>
                <a:latin typeface="+mn-lt"/>
                <a:ea typeface="+mn-ea"/>
                <a:cs typeface="+mn-cs"/>
              </a:rPr>
              <a:t>com um orçamento total de 19 087 522€, e uma contribuição financeira da União Europeia de 11 452 513€ (</a:t>
            </a:r>
            <a:r>
              <a:rPr lang="pt-PT" sz="1200" b="1" kern="1200" dirty="0" smtClean="0">
                <a:solidFill>
                  <a:schemeClr val="tx1"/>
                </a:solidFill>
                <a:effectLst/>
                <a:latin typeface="+mn-lt"/>
                <a:ea typeface="+mn-ea"/>
                <a:cs typeface="+mn-cs"/>
              </a:rPr>
              <a:t>60%).</a:t>
            </a:r>
            <a:endParaRPr lang="en-US" sz="1200" kern="1200" dirty="0" smtClean="0">
              <a:solidFill>
                <a:schemeClr val="tx1"/>
              </a:solidFill>
              <a:effectLst/>
              <a:latin typeface="+mn-lt"/>
              <a:ea typeface="+mn-ea"/>
              <a:cs typeface="+mn-cs"/>
            </a:endParaRPr>
          </a:p>
          <a:p>
            <a:pPr lvl="1"/>
            <a:r>
              <a:rPr lang="pt-PT" sz="1200" kern="1200" dirty="0" smtClean="0">
                <a:solidFill>
                  <a:schemeClr val="tx1"/>
                </a:solidFill>
                <a:effectLst/>
                <a:latin typeface="+mn-lt"/>
                <a:ea typeface="+mn-ea"/>
                <a:cs typeface="+mn-cs"/>
              </a:rPr>
              <a:t>O projeto prevê mobilizar mais de 12 M€ em Fundos complementares.</a:t>
            </a:r>
            <a:endParaRPr lang="en-US" sz="1200" kern="1200" dirty="0" smtClean="0">
              <a:solidFill>
                <a:schemeClr val="tx1"/>
              </a:solidFill>
              <a:effectLst/>
              <a:latin typeface="+mn-lt"/>
              <a:ea typeface="+mn-ea"/>
              <a:cs typeface="+mn-cs"/>
            </a:endParaRPr>
          </a:p>
          <a:p>
            <a:pPr lvl="1"/>
            <a:r>
              <a:rPr lang="pt-PT" sz="1200" kern="1200" dirty="0" smtClean="0">
                <a:solidFill>
                  <a:schemeClr val="tx1"/>
                </a:solidFill>
                <a:effectLst/>
                <a:latin typeface="+mn-lt"/>
                <a:ea typeface="+mn-ea"/>
                <a:cs typeface="+mn-cs"/>
              </a:rPr>
              <a:t>Para atingir os seus objetivos, a estratégia do LIFE IP e os trabalhos previstos baseiam-se numa forte parceria que irá contribuir ativamente para a implementação do PAF, incluindo um conjunto de entidades com formação institucional e técnica complementares. </a:t>
            </a:r>
            <a:endParaRPr lang="en-US" sz="1100" kern="1200" dirty="0" smtClean="0">
              <a:solidFill>
                <a:schemeClr val="tx1"/>
              </a:solidFill>
              <a:effectLst/>
              <a:latin typeface="+mn-lt"/>
              <a:ea typeface="+mn-ea"/>
              <a:cs typeface="+mn-cs"/>
            </a:endParaRPr>
          </a:p>
          <a:p>
            <a:pPr lvl="1"/>
            <a:r>
              <a:rPr lang="pt-PT" sz="1200" kern="1200" dirty="0" smtClean="0">
                <a:solidFill>
                  <a:schemeClr val="tx1"/>
                </a:solidFill>
                <a:effectLst/>
                <a:latin typeface="+mn-lt"/>
                <a:ea typeface="+mn-ea"/>
                <a:cs typeface="+mn-cs"/>
              </a:rPr>
              <a:t>Esta estrutura de parceria permite, que o projeto beneficie de um conhecimento técnico, político e operacional sólido, garantindo assim a continuação das ações após o fim do LIFE IP. Esta estrutura inclui </a:t>
            </a:r>
            <a:r>
              <a:rPr lang="pt-PT" sz="1200" u="sng" kern="1200" dirty="0" smtClean="0">
                <a:solidFill>
                  <a:schemeClr val="tx1"/>
                </a:solidFill>
                <a:effectLst/>
                <a:latin typeface="+mn-lt"/>
                <a:ea typeface="+mn-ea"/>
                <a:cs typeface="+mn-cs"/>
              </a:rPr>
              <a:t>5 beneficiários</a:t>
            </a:r>
            <a:r>
              <a:rPr lang="pt-PT" sz="1200" kern="1200" dirty="0" smtClean="0">
                <a:solidFill>
                  <a:schemeClr val="tx1"/>
                </a:solidFill>
                <a:effectLst/>
                <a:latin typeface="+mn-lt"/>
                <a:ea typeface="+mn-ea"/>
                <a:cs typeface="+mn-cs"/>
              </a:rPr>
              <a:t>, que são os seguintes:</a:t>
            </a:r>
            <a:endParaRPr lang="en-US" sz="1100" kern="1200" dirty="0" smtClean="0">
              <a:solidFill>
                <a:schemeClr val="tx1"/>
              </a:solidFill>
              <a:effectLst/>
              <a:latin typeface="+mn-lt"/>
              <a:ea typeface="+mn-ea"/>
              <a:cs typeface="+mn-cs"/>
            </a:endParaRPr>
          </a:p>
          <a:p>
            <a:pPr lvl="0"/>
            <a:r>
              <a:rPr lang="pt-PT" sz="1200" b="1" u="sng" kern="1200" dirty="0" smtClean="0">
                <a:solidFill>
                  <a:schemeClr val="tx1"/>
                </a:solidFill>
                <a:effectLst/>
                <a:latin typeface="+mn-lt"/>
                <a:ea typeface="+mn-ea"/>
                <a:cs typeface="+mn-cs"/>
              </a:rPr>
              <a:t>- Direção Regional do Ambiente (DRA)</a:t>
            </a:r>
            <a:r>
              <a:rPr lang="pt-PT" sz="1200" kern="1200" dirty="0" smtClean="0">
                <a:solidFill>
                  <a:schemeClr val="tx1"/>
                </a:solidFill>
                <a:effectLst/>
                <a:latin typeface="+mn-lt"/>
                <a:ea typeface="+mn-ea"/>
                <a:cs typeface="+mn-cs"/>
              </a:rPr>
              <a:t>, </a:t>
            </a:r>
            <a:r>
              <a:rPr lang="pt-PT" sz="1200" u="sng" kern="1200" dirty="0" smtClean="0">
                <a:solidFill>
                  <a:schemeClr val="tx1"/>
                </a:solidFill>
                <a:effectLst/>
                <a:latin typeface="+mn-lt"/>
                <a:ea typeface="+mn-ea"/>
                <a:cs typeface="+mn-cs"/>
              </a:rPr>
              <a:t>beneficiário coordenador</a:t>
            </a:r>
            <a:r>
              <a:rPr lang="pt-PT" sz="1200" kern="1200" dirty="0" smtClean="0">
                <a:solidFill>
                  <a:schemeClr val="tx1"/>
                </a:solidFill>
                <a:effectLst/>
                <a:latin typeface="+mn-lt"/>
                <a:ea typeface="+mn-ea"/>
                <a:cs typeface="+mn-cs"/>
              </a:rPr>
              <a:t> do projeto e administração pública regional com responsabilidade direta na implementação da Rede Natura 2000 (componente terrestre). </a:t>
            </a:r>
            <a:endParaRPr lang="en-US" sz="1100" kern="1200" dirty="0" smtClean="0">
              <a:solidFill>
                <a:schemeClr val="tx1"/>
              </a:solidFill>
              <a:effectLst/>
              <a:latin typeface="+mn-lt"/>
              <a:ea typeface="+mn-ea"/>
              <a:cs typeface="+mn-cs"/>
            </a:endParaRPr>
          </a:p>
          <a:p>
            <a:pPr lvl="0"/>
            <a:r>
              <a:rPr lang="pt-PT" sz="1200" kern="1200" dirty="0" smtClean="0">
                <a:solidFill>
                  <a:schemeClr val="tx1"/>
                </a:solidFill>
                <a:effectLst/>
                <a:latin typeface="+mn-lt"/>
                <a:ea typeface="+mn-ea"/>
                <a:cs typeface="+mn-cs"/>
              </a:rPr>
              <a:t>- Direção Regional dos Assuntos do Mar (DRAM) (componente marinha)</a:t>
            </a:r>
            <a:endParaRPr lang="en-US" sz="1100" kern="1200" dirty="0" smtClean="0">
              <a:solidFill>
                <a:schemeClr val="tx1"/>
              </a:solidFill>
              <a:effectLst/>
              <a:latin typeface="+mn-lt"/>
              <a:ea typeface="+mn-ea"/>
              <a:cs typeface="+mn-cs"/>
            </a:endParaRPr>
          </a:p>
          <a:p>
            <a:pPr lvl="0"/>
            <a:r>
              <a:rPr lang="pt-PT" sz="1200" kern="1200" dirty="0" smtClean="0">
                <a:solidFill>
                  <a:schemeClr val="tx1"/>
                </a:solidFill>
                <a:effectLst/>
                <a:latin typeface="+mn-lt"/>
                <a:ea typeface="+mn-ea"/>
                <a:cs typeface="+mn-cs"/>
              </a:rPr>
              <a:t>- Sociedade de Gestão e Conservação da Natureza (AZORINA) – sensibilização e educação ambiental. Trabalha muito ativamente com a DRA, através dos Parques de Ilha (ecotecas, etc.), com programas como o Parque Escola, Parque Aberto e Gestão dos Centros de Interpretação dos </a:t>
            </a:r>
            <a:r>
              <a:rPr lang="pt-PT" sz="1200" kern="1200" dirty="0" err="1" smtClean="0">
                <a:solidFill>
                  <a:schemeClr val="tx1"/>
                </a:solidFill>
                <a:effectLst/>
                <a:latin typeface="+mn-lt"/>
                <a:ea typeface="+mn-ea"/>
                <a:cs typeface="+mn-cs"/>
              </a:rPr>
              <a:t>PNI’s</a:t>
            </a:r>
            <a:r>
              <a:rPr lang="pt-PT" sz="1200" kern="1200" dirty="0" smtClean="0">
                <a:solidFill>
                  <a:schemeClr val="tx1"/>
                </a:solidFill>
                <a:effectLst/>
                <a:latin typeface="+mn-lt"/>
                <a:ea typeface="+mn-ea"/>
                <a:cs typeface="+mn-cs"/>
              </a:rPr>
              <a:t>.</a:t>
            </a:r>
            <a:endParaRPr lang="en-US" sz="1100" kern="1200" dirty="0" smtClean="0">
              <a:solidFill>
                <a:schemeClr val="tx1"/>
              </a:solidFill>
              <a:effectLst/>
              <a:latin typeface="+mn-lt"/>
              <a:ea typeface="+mn-ea"/>
              <a:cs typeface="+mn-cs"/>
            </a:endParaRPr>
          </a:p>
          <a:p>
            <a:pPr lvl="0"/>
            <a:r>
              <a:rPr lang="pt-PT" sz="1200" kern="1200" dirty="0" smtClean="0">
                <a:solidFill>
                  <a:schemeClr val="tx1"/>
                </a:solidFill>
                <a:effectLst/>
                <a:latin typeface="+mn-lt"/>
                <a:ea typeface="+mn-ea"/>
                <a:cs typeface="+mn-cs"/>
              </a:rPr>
              <a:t>- Sociedade Portuguesa para o Estudo das Aves (SPEA) – vasta experiência no programa LIFE e à vários anos com conservação do </a:t>
            </a:r>
            <a:r>
              <a:rPr lang="pt-PT" sz="1200" kern="1200" dirty="0" err="1" smtClean="0">
                <a:solidFill>
                  <a:schemeClr val="tx1"/>
                </a:solidFill>
                <a:effectLst/>
                <a:latin typeface="+mn-lt"/>
                <a:ea typeface="+mn-ea"/>
                <a:cs typeface="+mn-cs"/>
              </a:rPr>
              <a:t>Priolo</a:t>
            </a:r>
            <a:r>
              <a:rPr lang="pt-PT" sz="1200" kern="1200" dirty="0" smtClean="0">
                <a:solidFill>
                  <a:schemeClr val="tx1"/>
                </a:solidFill>
                <a:effectLst/>
                <a:latin typeface="+mn-lt"/>
                <a:ea typeface="+mn-ea"/>
                <a:cs typeface="+mn-cs"/>
              </a:rPr>
              <a:t>. </a:t>
            </a:r>
            <a:endParaRPr lang="en-US" sz="1100" kern="1200" dirty="0" smtClean="0">
              <a:solidFill>
                <a:schemeClr val="tx1"/>
              </a:solidFill>
              <a:effectLst/>
              <a:latin typeface="+mn-lt"/>
              <a:ea typeface="+mn-ea"/>
              <a:cs typeface="+mn-cs"/>
            </a:endParaRPr>
          </a:p>
          <a:p>
            <a:pPr lvl="0"/>
            <a:r>
              <a:rPr lang="pt-PT" sz="1200" kern="1200" dirty="0" smtClean="0">
                <a:solidFill>
                  <a:schemeClr val="tx1"/>
                </a:solidFill>
                <a:effectLst/>
                <a:latin typeface="+mn-lt"/>
                <a:ea typeface="+mn-ea"/>
                <a:cs typeface="+mn-cs"/>
              </a:rPr>
              <a:t>- </a:t>
            </a:r>
            <a:r>
              <a:rPr lang="pt-PT" sz="1200" kern="1200" dirty="0" err="1" smtClean="0">
                <a:solidFill>
                  <a:schemeClr val="tx1"/>
                </a:solidFill>
                <a:effectLst/>
                <a:latin typeface="+mn-lt"/>
                <a:ea typeface="+mn-ea"/>
                <a:cs typeface="+mn-cs"/>
              </a:rPr>
              <a:t>Fundación</a:t>
            </a:r>
            <a:r>
              <a:rPr lang="pt-PT" sz="1200" kern="1200" dirty="0" smtClean="0">
                <a:solidFill>
                  <a:schemeClr val="tx1"/>
                </a:solidFill>
                <a:effectLst/>
                <a:latin typeface="+mn-lt"/>
                <a:ea typeface="+mn-ea"/>
                <a:cs typeface="+mn-cs"/>
              </a:rPr>
              <a:t> Canaria – Reserva Mundial de la Biosfera La Palma (LA PALMA) – para garantir a replicabilidade e transferência eficaz das ações principais, este projeto prevê uma ação piloto com outra autoridade pública da Macaronésia, responsável pela Rede Natura 2000. Neste contexto, destaca-se a presença de um beneficiário associado das ilhas Canárias – LA PALMA – que irá desenvolver trabalhos de prevenção, controle e erradicação de espécies exóticas invasoras.</a:t>
            </a:r>
            <a:endParaRPr lang="en-US" sz="1100" kern="1200" dirty="0" smtClean="0">
              <a:solidFill>
                <a:schemeClr val="tx1"/>
              </a:solidFill>
              <a:effectLst/>
              <a:latin typeface="+mn-lt"/>
              <a:ea typeface="+mn-ea"/>
              <a:cs typeface="+mn-cs"/>
            </a:endParaRPr>
          </a:p>
          <a:p>
            <a:pPr eaLnBrk="1" hangingPunct="1"/>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4028867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8</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pt-BR" altLang="en-US" dirty="0" smtClean="0">
                <a:latin typeface="Arial" panose="020B0604020202020204" pitchFamily="34" charset="0"/>
                <a:ea typeface="ＭＳ Ｐゴシック" panose="020B0600070205080204" pitchFamily="34" charset="-128"/>
              </a:rPr>
              <a:t>-</a:t>
            </a:r>
            <a:r>
              <a:rPr lang="pt-BR" altLang="en-US" baseline="0" dirty="0" smtClean="0">
                <a:latin typeface="Arial" panose="020B0604020202020204" pitchFamily="34" charset="0"/>
                <a:ea typeface="ＭＳ Ｐゴシック" panose="020B0600070205080204" pitchFamily="34" charset="-128"/>
              </a:rPr>
              <a:t> </a:t>
            </a:r>
            <a:r>
              <a:rPr lang="pt-BR" altLang="en-US" dirty="0" smtClean="0">
                <a:latin typeface="Arial" panose="020B0604020202020204" pitchFamily="34" charset="0"/>
                <a:ea typeface="ＭＳ Ｐゴシック" panose="020B0600070205080204" pitchFamily="34" charset="-128"/>
              </a:rPr>
              <a:t>O projeto LIFE IP Azores Natura abrange todos os sítios da RN2000: 23 ZEC’s (Zonas Especiais de Conservação), 15 ZPE’s (Zonas de Proteção Especial) e 3 SIC's (Sítios de Interesse Comunitário) da Rede Natura 2000 nos Açores, procurando obter um contributo significativo para a conservação de espécies e habitats protegidos pelas Diretivas Habitats e Aves que fundamentam a sua designação.</a:t>
            </a:r>
          </a:p>
          <a:p>
            <a:pPr eaLnBrk="1" hangingPunct="1"/>
            <a:r>
              <a:rPr lang="pt-BR" altLang="en-US" dirty="0" smtClean="0">
                <a:latin typeface="Arial" panose="020B0604020202020204" pitchFamily="34" charset="0"/>
                <a:ea typeface="ＭＳ Ｐゴシック" panose="020B0600070205080204" pitchFamily="34" charset="-128"/>
              </a:rPr>
              <a:t>-</a:t>
            </a:r>
            <a:r>
              <a:rPr lang="pt-BR" altLang="en-US" baseline="0" dirty="0" smtClean="0">
                <a:latin typeface="Arial" panose="020B0604020202020204" pitchFamily="34" charset="0"/>
                <a:ea typeface="ＭＳ Ｐゴシック" panose="020B0600070205080204" pitchFamily="34" charset="-128"/>
              </a:rPr>
              <a:t> </a:t>
            </a:r>
            <a:r>
              <a:rPr lang="pt-BR" altLang="en-US" dirty="0" smtClean="0">
                <a:latin typeface="Arial" panose="020B0604020202020204" pitchFamily="34" charset="0"/>
                <a:ea typeface="ＭＳ Ｐゴシック" panose="020B0600070205080204" pitchFamily="34" charset="-128"/>
              </a:rPr>
              <a:t>23 ZEC’s:</a:t>
            </a:r>
          </a:p>
          <a:p>
            <a:pPr eaLnBrk="1" hangingPunct="1"/>
            <a:r>
              <a:rPr lang="pt-BR" altLang="en-US" dirty="0" smtClean="0">
                <a:latin typeface="Arial" panose="020B0604020202020204" pitchFamily="34" charset="0"/>
                <a:ea typeface="ＭＳ Ｐゴシック" panose="020B0600070205080204" pitchFamily="34" charset="-128"/>
              </a:rPr>
              <a:t>•6 (100% terrestres);</a:t>
            </a:r>
          </a:p>
          <a:p>
            <a:pPr eaLnBrk="1" hangingPunct="1"/>
            <a:r>
              <a:rPr lang="pt-BR" altLang="en-US" dirty="0" smtClean="0">
                <a:latin typeface="Arial" panose="020B0604020202020204" pitchFamily="34" charset="0"/>
                <a:ea typeface="ＭＳ Ｐゴシック" panose="020B0600070205080204" pitchFamily="34" charset="-128"/>
              </a:rPr>
              <a:t>•3 (100% marinhos);</a:t>
            </a:r>
          </a:p>
          <a:p>
            <a:pPr eaLnBrk="1" hangingPunct="1"/>
            <a:r>
              <a:rPr lang="pt-BR" altLang="en-US" dirty="0" smtClean="0">
                <a:latin typeface="Arial" panose="020B0604020202020204" pitchFamily="34" charset="0"/>
                <a:ea typeface="ＭＳ Ｐゴシック" panose="020B0600070205080204" pitchFamily="34" charset="-128"/>
              </a:rPr>
              <a:t>•14 (mistos)</a:t>
            </a:r>
          </a:p>
          <a:p>
            <a:pPr eaLnBrk="1" hangingPunct="1"/>
            <a:endParaRPr lang="pt-BR" altLang="en-US" dirty="0" smtClean="0">
              <a:latin typeface="Arial" panose="020B0604020202020204" pitchFamily="34" charset="0"/>
              <a:ea typeface="ＭＳ Ｐゴシック" panose="020B0600070205080204" pitchFamily="34" charset="-128"/>
            </a:endParaRPr>
          </a:p>
          <a:p>
            <a:pPr eaLnBrk="1" hangingPunct="1"/>
            <a:r>
              <a:rPr lang="pt-BR" altLang="en-US" dirty="0" smtClean="0">
                <a:latin typeface="Arial" panose="020B0604020202020204" pitchFamily="34" charset="0"/>
                <a:ea typeface="ＭＳ Ｐゴシック" panose="020B0600070205080204" pitchFamily="34" charset="-128"/>
              </a:rPr>
              <a:t>-</a:t>
            </a:r>
            <a:r>
              <a:rPr lang="pt-BR" altLang="en-US" baseline="0" dirty="0" smtClean="0">
                <a:latin typeface="Arial" panose="020B0604020202020204" pitchFamily="34" charset="0"/>
                <a:ea typeface="ＭＳ Ｐゴシック" panose="020B0600070205080204" pitchFamily="34" charset="-128"/>
              </a:rPr>
              <a:t> </a:t>
            </a:r>
            <a:r>
              <a:rPr lang="pt-BR" altLang="en-US" dirty="0" smtClean="0">
                <a:latin typeface="Arial" panose="020B0604020202020204" pitchFamily="34" charset="0"/>
                <a:ea typeface="ＭＳ Ｐゴシック" panose="020B0600070205080204" pitchFamily="34" charset="-128"/>
              </a:rPr>
              <a:t>15 ZPE’s:</a:t>
            </a:r>
          </a:p>
          <a:p>
            <a:pPr eaLnBrk="1" hangingPunct="1"/>
            <a:r>
              <a:rPr lang="pt-BR" altLang="en-US" dirty="0" smtClean="0">
                <a:latin typeface="Arial" panose="020B0604020202020204" pitchFamily="34" charset="0"/>
                <a:ea typeface="ＭＳ Ｐゴシック" panose="020B0600070205080204" pitchFamily="34" charset="-128"/>
              </a:rPr>
              <a:t>•14 (100% terrestres);</a:t>
            </a:r>
          </a:p>
          <a:p>
            <a:pPr eaLnBrk="1" hangingPunct="1"/>
            <a:r>
              <a:rPr lang="pt-BR" altLang="en-US" dirty="0" smtClean="0">
                <a:latin typeface="Arial" panose="020B0604020202020204" pitchFamily="34" charset="0"/>
                <a:ea typeface="ＭＳ Ｐゴシック" panose="020B0600070205080204" pitchFamily="34" charset="-128"/>
              </a:rPr>
              <a:t>•1 (Misto – Lajes do Pico);</a:t>
            </a:r>
          </a:p>
          <a:p>
            <a:pPr eaLnBrk="1" hangingPunct="1"/>
            <a:endParaRPr lang="pt-BR" altLang="en-US" dirty="0" smtClean="0">
              <a:latin typeface="Arial" panose="020B0604020202020204" pitchFamily="34" charset="0"/>
              <a:ea typeface="ＭＳ Ｐゴシック" panose="020B0600070205080204" pitchFamily="34" charset="-128"/>
            </a:endParaRPr>
          </a:p>
          <a:p>
            <a:pPr eaLnBrk="1" hangingPunct="1"/>
            <a:r>
              <a:rPr lang="pt-BR" altLang="en-US" dirty="0" smtClean="0">
                <a:latin typeface="Arial" panose="020B0604020202020204" pitchFamily="34" charset="0"/>
                <a:ea typeface="ＭＳ Ｐゴシック" panose="020B0600070205080204" pitchFamily="34" charset="-128"/>
              </a:rPr>
              <a:t>-</a:t>
            </a:r>
            <a:r>
              <a:rPr lang="pt-BR" altLang="en-US" baseline="0" dirty="0" smtClean="0">
                <a:latin typeface="Arial" panose="020B0604020202020204" pitchFamily="34" charset="0"/>
                <a:ea typeface="ＭＳ Ｐゴシック" panose="020B0600070205080204" pitchFamily="34" charset="-128"/>
              </a:rPr>
              <a:t> </a:t>
            </a:r>
            <a:r>
              <a:rPr lang="pt-BR" altLang="en-US" dirty="0" smtClean="0">
                <a:latin typeface="Arial" panose="020B0604020202020204" pitchFamily="34" charset="0"/>
                <a:ea typeface="ＭＳ Ｐゴシック" panose="020B0600070205080204" pitchFamily="34" charset="-128"/>
              </a:rPr>
              <a:t>3 SIC’s:</a:t>
            </a:r>
          </a:p>
          <a:p>
            <a:pPr eaLnBrk="1" hangingPunct="1"/>
            <a:r>
              <a:rPr lang="pt-BR" altLang="en-US" dirty="0" smtClean="0">
                <a:latin typeface="Arial" panose="020B0604020202020204" pitchFamily="34" charset="0"/>
                <a:ea typeface="ＭＳ Ｐゴシック" panose="020B0600070205080204" pitchFamily="34" charset="-128"/>
              </a:rPr>
              <a:t>•2 marinhos;</a:t>
            </a:r>
          </a:p>
          <a:p>
            <a:pPr eaLnBrk="1" hangingPunct="1"/>
            <a:r>
              <a:rPr lang="pt-BR" altLang="en-US" dirty="0" smtClean="0">
                <a:latin typeface="Arial" panose="020B0604020202020204" pitchFamily="34" charset="0"/>
                <a:ea typeface="ＭＳ Ｐゴシック" panose="020B0600070205080204" pitchFamily="34" charset="-128"/>
              </a:rPr>
              <a:t>•1 terrestre;</a:t>
            </a:r>
          </a:p>
          <a:p>
            <a:pPr eaLnBrk="1" hangingPunct="1"/>
            <a:endParaRPr lang="pt-BR" altLang="en-US" dirty="0" smtClean="0">
              <a:latin typeface="Arial" panose="020B0604020202020204" pitchFamily="34" charset="0"/>
              <a:ea typeface="ＭＳ Ｐゴシック" panose="020B0600070205080204" pitchFamily="34" charset="-128"/>
            </a:endParaRPr>
          </a:p>
          <a:p>
            <a:pPr eaLnBrk="1" hangingPunct="1"/>
            <a:r>
              <a:rPr lang="pt-BR" altLang="en-US" dirty="0" smtClean="0">
                <a:latin typeface="Arial" panose="020B0604020202020204" pitchFamily="34" charset="0"/>
                <a:ea typeface="ＭＳ Ｐゴシック" panose="020B0600070205080204" pitchFamily="34" charset="-128"/>
              </a:rPr>
              <a:t>-</a:t>
            </a:r>
            <a:r>
              <a:rPr lang="pt-BR" altLang="en-US" baseline="0" dirty="0" smtClean="0">
                <a:latin typeface="Arial" panose="020B0604020202020204" pitchFamily="34" charset="0"/>
                <a:ea typeface="ＭＳ Ｐゴシック" panose="020B0600070205080204" pitchFamily="34" charset="-128"/>
              </a:rPr>
              <a:t> O </a:t>
            </a:r>
            <a:r>
              <a:rPr lang="pt-BR" altLang="en-US" dirty="0" smtClean="0">
                <a:latin typeface="Arial" panose="020B0604020202020204" pitchFamily="34" charset="0"/>
                <a:ea typeface="ＭＳ Ｐゴシック" panose="020B0600070205080204" pitchFamily="34" charset="-128"/>
              </a:rPr>
              <a:t>Parque Marinho dos Açores, e espera-se que estas áreas offshore tenham que ser alargadas e / ou novos locais tenham que ser definidos para proteger os ecossistemas marinhos dos Açores. </a:t>
            </a:r>
          </a:p>
          <a:p>
            <a:pPr eaLnBrk="1" hangingPunct="1"/>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1000682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9</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526793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4530"/>
            <a:ext cx="6858000" cy="2387600"/>
          </a:xfrm>
        </p:spPr>
        <p:txBody>
          <a:bodyPr anchor="b">
            <a:normAutofit/>
          </a:bodyPr>
          <a:lstStyle>
            <a:lvl1pPr algn="ctr">
              <a:defRPr sz="4500"/>
            </a:lvl1pPr>
          </a:lstStyle>
          <a:p>
            <a:r>
              <a:rPr lang="pt-PT" smtClean="0"/>
              <a:t>Clique para editar o estilo</a:t>
            </a:r>
            <a:endParaRPr lang="en-US" dirty="0"/>
          </a:p>
        </p:txBody>
      </p:sp>
      <p:sp>
        <p:nvSpPr>
          <p:cNvPr id="3" name="Subtitle 2"/>
          <p:cNvSpPr>
            <a:spLocks noGrp="1"/>
          </p:cNvSpPr>
          <p:nvPr>
            <p:ph type="subTitle" idx="1"/>
          </p:nvPr>
        </p:nvSpPr>
        <p:spPr>
          <a:xfrm>
            <a:off x="1143000" y="3602038"/>
            <a:ext cx="6858000" cy="1655762"/>
          </a:xfrm>
        </p:spPr>
        <p:txBody>
          <a:bodyPr>
            <a:normAutofit/>
          </a:bodyPr>
          <a:lstStyle>
            <a:lvl1pPr marL="0" indent="0" algn="ctr">
              <a:buNone/>
              <a:defRPr sz="1800">
                <a:solidFill>
                  <a:schemeClr val="tx1">
                    <a:lumMod val="75000"/>
                    <a:lumOff val="25000"/>
                  </a:schemeClr>
                </a:solidFill>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pt-PT" smtClean="0"/>
              <a:t>Clique para editar o estilo do subtítulo do Modelo Global</a:t>
            </a:r>
            <a:endParaRPr lang="en-US" dirty="0"/>
          </a:p>
        </p:txBody>
      </p:sp>
      <p:sp>
        <p:nvSpPr>
          <p:cNvPr id="4" name="Date Placeholder 3"/>
          <p:cNvSpPr>
            <a:spLocks noGrp="1"/>
          </p:cNvSpPr>
          <p:nvPr>
            <p:ph type="dt" sz="half" idx="10"/>
          </p:nvPr>
        </p:nvSpPr>
        <p:spPr/>
        <p:txBody>
          <a:bodyPr/>
          <a:lstStyle/>
          <a:p>
            <a:fld id="{E5A9867E-B66E-4B4E-9A5E-EB30D1EC63CE}" type="datetimeFigureOut">
              <a:rPr lang="pt-PT" smtClean="0"/>
              <a:t>09/12/2019</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9AE0B49A-C9CC-48C3-A4A5-3A78EE7AF4A5}" type="slidenum">
              <a:rPr lang="pt-PT" smtClean="0"/>
              <a:t>‹nº›</a:t>
            </a:fld>
            <a:endParaRPr lang="pt-PT"/>
          </a:p>
        </p:txBody>
      </p:sp>
    </p:spTree>
    <p:extLst>
      <p:ext uri="{BB962C8B-B14F-4D97-AF65-F5344CB8AC3E}">
        <p14:creationId xmlns:p14="http://schemas.microsoft.com/office/powerpoint/2010/main" val="12700597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smtClean="0"/>
              <a:t>Clique para editar o estilo</a:t>
            </a:r>
            <a:endParaRPr lang="en-US"/>
          </a:p>
        </p:txBody>
      </p:sp>
      <p:sp>
        <p:nvSpPr>
          <p:cNvPr id="3" name="Vertical Text Placeholder 2"/>
          <p:cNvSpPr>
            <a:spLocks noGrp="1"/>
          </p:cNvSpPr>
          <p:nvPr>
            <p:ph type="body" orient="vert" idx="1"/>
          </p:nvPr>
        </p:nvSpPr>
        <p:spPr/>
        <p:txBody>
          <a:bodyPr vert="eaVert"/>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dirty="0"/>
          </a:p>
        </p:txBody>
      </p:sp>
      <p:sp>
        <p:nvSpPr>
          <p:cNvPr id="4" name="Date Placeholder 3"/>
          <p:cNvSpPr>
            <a:spLocks noGrp="1"/>
          </p:cNvSpPr>
          <p:nvPr>
            <p:ph type="dt" sz="half" idx="10"/>
          </p:nvPr>
        </p:nvSpPr>
        <p:spPr/>
        <p:txBody>
          <a:bodyPr/>
          <a:lstStyle/>
          <a:p>
            <a:fld id="{E5A9867E-B66E-4B4E-9A5E-EB30D1EC63CE}" type="datetimeFigureOut">
              <a:rPr lang="pt-PT" smtClean="0"/>
              <a:t>09/12/2019</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9AE0B49A-C9CC-48C3-A4A5-3A78EE7AF4A5}" type="slidenum">
              <a:rPr lang="pt-PT" smtClean="0"/>
              <a:t>‹nº›</a:t>
            </a:fld>
            <a:endParaRPr lang="pt-PT"/>
          </a:p>
        </p:txBody>
      </p:sp>
    </p:spTree>
    <p:extLst>
      <p:ext uri="{BB962C8B-B14F-4D97-AF65-F5344CB8AC3E}">
        <p14:creationId xmlns:p14="http://schemas.microsoft.com/office/powerpoint/2010/main" val="6298192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0362"/>
            <a:ext cx="1971675" cy="5811838"/>
          </a:xfrm>
        </p:spPr>
        <p:txBody>
          <a:bodyPr vert="eaVert"/>
          <a:lstStyle/>
          <a:p>
            <a:r>
              <a:rPr lang="pt-PT" smtClean="0"/>
              <a:t>Clique para editar o estilo</a:t>
            </a:r>
            <a:endParaRPr lang="en-US"/>
          </a:p>
        </p:txBody>
      </p:sp>
      <p:sp>
        <p:nvSpPr>
          <p:cNvPr id="3" name="Vertical Text Placeholder 2"/>
          <p:cNvSpPr>
            <a:spLocks noGrp="1"/>
          </p:cNvSpPr>
          <p:nvPr>
            <p:ph type="body" orient="vert" idx="1"/>
          </p:nvPr>
        </p:nvSpPr>
        <p:spPr>
          <a:xfrm>
            <a:off x="628650" y="360363"/>
            <a:ext cx="5800725" cy="5811837"/>
          </a:xfrm>
        </p:spPr>
        <p:txBody>
          <a:bodyPr vert="eaVert"/>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
        <p:nvSpPr>
          <p:cNvPr id="4" name="Date Placeholder 3"/>
          <p:cNvSpPr>
            <a:spLocks noGrp="1"/>
          </p:cNvSpPr>
          <p:nvPr>
            <p:ph type="dt" sz="half" idx="10"/>
          </p:nvPr>
        </p:nvSpPr>
        <p:spPr/>
        <p:txBody>
          <a:bodyPr/>
          <a:lstStyle/>
          <a:p>
            <a:fld id="{E5A9867E-B66E-4B4E-9A5E-EB30D1EC63CE}" type="datetimeFigureOut">
              <a:rPr lang="pt-PT" smtClean="0"/>
              <a:t>09/12/2019</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9AE0B49A-C9CC-48C3-A4A5-3A78EE7AF4A5}" type="slidenum">
              <a:rPr lang="pt-PT" smtClean="0"/>
              <a:t>‹nº›</a:t>
            </a:fld>
            <a:endParaRPr lang="pt-PT"/>
          </a:p>
        </p:txBody>
      </p:sp>
    </p:spTree>
    <p:extLst>
      <p:ext uri="{BB962C8B-B14F-4D97-AF65-F5344CB8AC3E}">
        <p14:creationId xmlns:p14="http://schemas.microsoft.com/office/powerpoint/2010/main" val="23756627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1122363"/>
            <a:ext cx="6858000" cy="2387600"/>
          </a:xfrm>
        </p:spPr>
        <p:txBody>
          <a:bodyPr anchor="b"/>
          <a:lstStyle>
            <a:lvl1pPr algn="ctr">
              <a:defRPr sz="6000"/>
            </a:lvl1pPr>
          </a:lstStyle>
          <a:p>
            <a:r>
              <a:rPr lang="pt-PT" smtClean="0"/>
              <a:t>Clique para editar o estilo</a:t>
            </a:r>
            <a:endParaRPr lang="en-US"/>
          </a:p>
        </p:txBody>
      </p:sp>
      <p:sp>
        <p:nvSpPr>
          <p:cNvPr id="3" name="Subtítu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PT" smtClean="0"/>
              <a:t>Clique para editar o estilo do subtítulo do Modelo Global</a:t>
            </a:r>
            <a:endParaRPr lang="en-US"/>
          </a:p>
        </p:txBody>
      </p:sp>
      <p:sp>
        <p:nvSpPr>
          <p:cNvPr id="4" name="Marcador de Posição do Número do Diapositivo 3"/>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3114413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e Objet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en-US"/>
          </a:p>
        </p:txBody>
      </p:sp>
      <p:sp>
        <p:nvSpPr>
          <p:cNvPr id="3" name="Marcador de Posição de Conteúdo 2"/>
          <p:cNvSpPr>
            <a:spLocks noGrp="1"/>
          </p:cNvSpPr>
          <p:nvPr>
            <p:ph idx="1"/>
          </p:nvPr>
        </p:nvSpPr>
        <p:spPr/>
        <p:txBody>
          <a:body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
        <p:nvSpPr>
          <p:cNvPr id="4" name="Marcador de Posição do Número do Diapositivo 3"/>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28781364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ítulo 1"/>
          <p:cNvSpPr>
            <a:spLocks noGrp="1"/>
          </p:cNvSpPr>
          <p:nvPr>
            <p:ph type="title"/>
          </p:nvPr>
        </p:nvSpPr>
        <p:spPr>
          <a:xfrm>
            <a:off x="623888" y="1709738"/>
            <a:ext cx="7886700" cy="2852737"/>
          </a:xfrm>
        </p:spPr>
        <p:txBody>
          <a:bodyPr anchor="b"/>
          <a:lstStyle>
            <a:lvl1pPr>
              <a:defRPr sz="6000"/>
            </a:lvl1pPr>
          </a:lstStyle>
          <a:p>
            <a:r>
              <a:rPr lang="pt-PT" smtClean="0"/>
              <a:t>Clique para editar o estilo</a:t>
            </a:r>
            <a:endParaRPr lang="en-US"/>
          </a:p>
        </p:txBody>
      </p:sp>
      <p:sp>
        <p:nvSpPr>
          <p:cNvPr id="3" name="Marcador de Posição do Tex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pt-PT" smtClean="0"/>
              <a:t>Editar os estilos de texto do Modelo Global</a:t>
            </a:r>
          </a:p>
        </p:txBody>
      </p:sp>
      <p:sp>
        <p:nvSpPr>
          <p:cNvPr id="4" name="Marcador de Posição do Número do Diapositivo 3"/>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36402216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en-US"/>
          </a:p>
        </p:txBody>
      </p:sp>
      <p:sp>
        <p:nvSpPr>
          <p:cNvPr id="3" name="Marcador de Posição de Conteúdo 2"/>
          <p:cNvSpPr>
            <a:spLocks noGrp="1"/>
          </p:cNvSpPr>
          <p:nvPr>
            <p:ph sz="half" idx="1"/>
          </p:nvPr>
        </p:nvSpPr>
        <p:spPr>
          <a:xfrm>
            <a:off x="457200" y="1700213"/>
            <a:ext cx="4038600" cy="4176712"/>
          </a:xfrm>
        </p:spPr>
        <p:txBody>
          <a:body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
        <p:nvSpPr>
          <p:cNvPr id="4" name="Marcador de Posição de Conteúdo 3"/>
          <p:cNvSpPr>
            <a:spLocks noGrp="1"/>
          </p:cNvSpPr>
          <p:nvPr>
            <p:ph sz="half" idx="2"/>
          </p:nvPr>
        </p:nvSpPr>
        <p:spPr>
          <a:xfrm>
            <a:off x="4648200" y="1700213"/>
            <a:ext cx="4038600" cy="4176712"/>
          </a:xfrm>
        </p:spPr>
        <p:txBody>
          <a:body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
        <p:nvSpPr>
          <p:cNvPr id="5" name="Marcador de Posição do Número do Diapositivo 4"/>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5589998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30238" y="365125"/>
            <a:ext cx="7886700" cy="1325563"/>
          </a:xfrm>
        </p:spPr>
        <p:txBody>
          <a:bodyPr/>
          <a:lstStyle/>
          <a:p>
            <a:r>
              <a:rPr lang="pt-PT" smtClean="0"/>
              <a:t>Clique para editar o estilo</a:t>
            </a:r>
            <a:endParaRPr lang="en-US"/>
          </a:p>
        </p:txBody>
      </p:sp>
      <p:sp>
        <p:nvSpPr>
          <p:cNvPr id="3" name="Marcador de Posição do Tex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smtClean="0"/>
              <a:t>Editar os estilos de texto do Modelo Global</a:t>
            </a:r>
          </a:p>
        </p:txBody>
      </p:sp>
      <p:sp>
        <p:nvSpPr>
          <p:cNvPr id="4" name="Marcador de Posição de Conteúdo 3"/>
          <p:cNvSpPr>
            <a:spLocks noGrp="1"/>
          </p:cNvSpPr>
          <p:nvPr>
            <p:ph sz="half" idx="2"/>
          </p:nvPr>
        </p:nvSpPr>
        <p:spPr>
          <a:xfrm>
            <a:off x="630238" y="2505075"/>
            <a:ext cx="3868737" cy="3684588"/>
          </a:xfrm>
        </p:spPr>
        <p:txBody>
          <a:body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
        <p:nvSpPr>
          <p:cNvPr id="5" name="Marcador de Posição do Tex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smtClean="0"/>
              <a:t>Editar os estilos de texto do Modelo Global</a:t>
            </a:r>
          </a:p>
        </p:txBody>
      </p:sp>
      <p:sp>
        <p:nvSpPr>
          <p:cNvPr id="6" name="Marcador de Posição de Conteúdo 5"/>
          <p:cNvSpPr>
            <a:spLocks noGrp="1"/>
          </p:cNvSpPr>
          <p:nvPr>
            <p:ph sz="quarter" idx="4"/>
          </p:nvPr>
        </p:nvSpPr>
        <p:spPr>
          <a:xfrm>
            <a:off x="4629150" y="2505075"/>
            <a:ext cx="3887788" cy="3684588"/>
          </a:xfrm>
        </p:spPr>
        <p:txBody>
          <a:body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
        <p:nvSpPr>
          <p:cNvPr id="7" name="Marcador de Posição do Número do Diapositivo 6"/>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11523636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en-US"/>
          </a:p>
        </p:txBody>
      </p:sp>
      <p:sp>
        <p:nvSpPr>
          <p:cNvPr id="3" name="Marcador de Posição do Número do Diapositivo 2"/>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10423471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Marcador de Posição do Número do Diapositivo 1"/>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31642680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30238" y="457200"/>
            <a:ext cx="2949575" cy="1600200"/>
          </a:xfrm>
        </p:spPr>
        <p:txBody>
          <a:bodyPr anchor="b"/>
          <a:lstStyle>
            <a:lvl1pPr>
              <a:defRPr sz="3200"/>
            </a:lvl1pPr>
          </a:lstStyle>
          <a:p>
            <a:r>
              <a:rPr lang="pt-PT" smtClean="0"/>
              <a:t>Clique para editar o estilo</a:t>
            </a:r>
            <a:endParaRPr lang="en-US"/>
          </a:p>
        </p:txBody>
      </p:sp>
      <p:sp>
        <p:nvSpPr>
          <p:cNvPr id="3" name="Marcador de Posição de Conteúd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
        <p:nvSpPr>
          <p:cNvPr id="4" name="Marcador de Posição do Tex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smtClean="0"/>
              <a:t>Editar os estilos de texto do Modelo Global</a:t>
            </a:r>
          </a:p>
        </p:txBody>
      </p:sp>
      <p:sp>
        <p:nvSpPr>
          <p:cNvPr id="5" name="Marcador de Posição do Número do Diapositivo 4"/>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28533480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Obje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smtClean="0"/>
              <a:t>Clique para editar o estilo</a:t>
            </a:r>
            <a:endParaRPr lang="en-US" dirty="0"/>
          </a:p>
        </p:txBody>
      </p:sp>
      <p:sp>
        <p:nvSpPr>
          <p:cNvPr id="3" name="Content Placeholder 2"/>
          <p:cNvSpPr>
            <a:spLocks noGrp="1"/>
          </p:cNvSpPr>
          <p:nvPr>
            <p:ph idx="1"/>
          </p:nvPr>
        </p:nvSpPr>
        <p:spPr/>
        <p:txBody>
          <a:body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dirty="0"/>
          </a:p>
        </p:txBody>
      </p:sp>
      <p:sp>
        <p:nvSpPr>
          <p:cNvPr id="4" name="Date Placeholder 3"/>
          <p:cNvSpPr>
            <a:spLocks noGrp="1"/>
          </p:cNvSpPr>
          <p:nvPr>
            <p:ph type="dt" sz="half" idx="10"/>
          </p:nvPr>
        </p:nvSpPr>
        <p:spPr/>
        <p:txBody>
          <a:bodyPr/>
          <a:lstStyle/>
          <a:p>
            <a:fld id="{E5A9867E-B66E-4B4E-9A5E-EB30D1EC63CE}" type="datetimeFigureOut">
              <a:rPr lang="pt-PT" smtClean="0"/>
              <a:t>09/12/2019</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9AE0B49A-C9CC-48C3-A4A5-3A78EE7AF4A5}" type="slidenum">
              <a:rPr lang="pt-PT" smtClean="0"/>
              <a:t>‹nº›</a:t>
            </a:fld>
            <a:endParaRPr lang="pt-PT"/>
          </a:p>
        </p:txBody>
      </p:sp>
    </p:spTree>
    <p:extLst>
      <p:ext uri="{BB962C8B-B14F-4D97-AF65-F5344CB8AC3E}">
        <p14:creationId xmlns:p14="http://schemas.microsoft.com/office/powerpoint/2010/main" val="17249482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30238" y="457200"/>
            <a:ext cx="2949575" cy="1600200"/>
          </a:xfrm>
        </p:spPr>
        <p:txBody>
          <a:bodyPr anchor="b"/>
          <a:lstStyle>
            <a:lvl1pPr>
              <a:defRPr sz="3200"/>
            </a:lvl1pPr>
          </a:lstStyle>
          <a:p>
            <a:r>
              <a:rPr lang="pt-PT" smtClean="0"/>
              <a:t>Clique para editar o estilo</a:t>
            </a:r>
            <a:endParaRPr lang="en-US"/>
          </a:p>
        </p:txBody>
      </p:sp>
      <p:sp>
        <p:nvSpPr>
          <p:cNvPr id="3" name="Marcador de Posição da Imagem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PT" smtClean="0"/>
              <a:t>Clique no ícone para adicionar uma imagem</a:t>
            </a:r>
            <a:endParaRPr lang="en-US"/>
          </a:p>
        </p:txBody>
      </p:sp>
      <p:sp>
        <p:nvSpPr>
          <p:cNvPr id="4" name="Marcador de Posição do Tex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smtClean="0"/>
              <a:t>Editar os estilos de texto do Modelo Global</a:t>
            </a:r>
          </a:p>
        </p:txBody>
      </p:sp>
      <p:sp>
        <p:nvSpPr>
          <p:cNvPr id="5" name="Marcador de Posição do Número do Diapositivo 4"/>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28176441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en-US"/>
          </a:p>
        </p:txBody>
      </p:sp>
      <p:sp>
        <p:nvSpPr>
          <p:cNvPr id="3" name="Marcador de Posição de Texto Vertical 2"/>
          <p:cNvSpPr>
            <a:spLocks noGrp="1"/>
          </p:cNvSpPr>
          <p:nvPr>
            <p:ph type="body" orient="vert" idx="1"/>
          </p:nvPr>
        </p:nvSpPr>
        <p:spPr/>
        <p:txBody>
          <a:bodyPr vert="eaVert"/>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
        <p:nvSpPr>
          <p:cNvPr id="4" name="Marcador de Posição do Número do Diapositivo 3"/>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8738748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836613"/>
            <a:ext cx="2057400" cy="5040312"/>
          </a:xfrm>
        </p:spPr>
        <p:txBody>
          <a:bodyPr vert="eaVert"/>
          <a:lstStyle/>
          <a:p>
            <a:r>
              <a:rPr lang="pt-PT" smtClean="0"/>
              <a:t>Clique para editar o estilo</a:t>
            </a:r>
            <a:endParaRPr lang="en-US"/>
          </a:p>
        </p:txBody>
      </p:sp>
      <p:sp>
        <p:nvSpPr>
          <p:cNvPr id="3" name="Marcador de Posição de Texto Vertical 2"/>
          <p:cNvSpPr>
            <a:spLocks noGrp="1"/>
          </p:cNvSpPr>
          <p:nvPr>
            <p:ph type="body" orient="vert" idx="1"/>
          </p:nvPr>
        </p:nvSpPr>
        <p:spPr>
          <a:xfrm>
            <a:off x="457200" y="836613"/>
            <a:ext cx="6019800" cy="5040312"/>
          </a:xfrm>
        </p:spPr>
        <p:txBody>
          <a:bodyPr vert="eaVert"/>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
        <p:nvSpPr>
          <p:cNvPr id="4" name="Marcador de Posição do Número do Diapositivo 3"/>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3977258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itle 1"/>
          <p:cNvSpPr>
            <a:spLocks noGrp="1"/>
          </p:cNvSpPr>
          <p:nvPr>
            <p:ph type="title"/>
          </p:nvPr>
        </p:nvSpPr>
        <p:spPr>
          <a:xfrm>
            <a:off x="623888" y="1712423"/>
            <a:ext cx="7886700" cy="2851208"/>
          </a:xfrm>
        </p:spPr>
        <p:txBody>
          <a:bodyPr anchor="b">
            <a:normAutofit/>
          </a:bodyPr>
          <a:lstStyle>
            <a:lvl1pPr>
              <a:defRPr sz="4500" b="0"/>
            </a:lvl1pPr>
          </a:lstStyle>
          <a:p>
            <a:r>
              <a:rPr lang="pt-PT" smtClean="0"/>
              <a:t>Clique para editar o estilo</a:t>
            </a:r>
            <a:endParaRPr lang="en-US" dirty="0"/>
          </a:p>
        </p:txBody>
      </p:sp>
      <p:sp>
        <p:nvSpPr>
          <p:cNvPr id="3" name="Text Placeholder 2"/>
          <p:cNvSpPr>
            <a:spLocks noGrp="1"/>
          </p:cNvSpPr>
          <p:nvPr>
            <p:ph type="body" idx="1"/>
          </p:nvPr>
        </p:nvSpPr>
        <p:spPr>
          <a:xfrm>
            <a:off x="623888" y="4552634"/>
            <a:ext cx="7886700" cy="1500187"/>
          </a:xfrm>
        </p:spPr>
        <p:txBody>
          <a:bodyPr anchor="t">
            <a:normAutofit/>
          </a:bodyPr>
          <a:lstStyle>
            <a:lvl1pPr marL="0" indent="0">
              <a:buNone/>
              <a:defRPr sz="180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pt-PT" smtClean="0"/>
              <a:t>Editar os estilos de texto do Modelo Global</a:t>
            </a:r>
          </a:p>
        </p:txBody>
      </p:sp>
      <p:sp>
        <p:nvSpPr>
          <p:cNvPr id="4" name="Date Placeholder 3"/>
          <p:cNvSpPr>
            <a:spLocks noGrp="1"/>
          </p:cNvSpPr>
          <p:nvPr>
            <p:ph type="dt" sz="half" idx="10"/>
          </p:nvPr>
        </p:nvSpPr>
        <p:spPr/>
        <p:txBody>
          <a:bodyPr/>
          <a:lstStyle/>
          <a:p>
            <a:fld id="{E5A9867E-B66E-4B4E-9A5E-EB30D1EC63CE}" type="datetimeFigureOut">
              <a:rPr lang="pt-PT" smtClean="0"/>
              <a:t>09/12/2019</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9AE0B49A-C9CC-48C3-A4A5-3A78EE7AF4A5}" type="slidenum">
              <a:rPr lang="pt-PT" smtClean="0"/>
              <a:t>‹nº›</a:t>
            </a:fld>
            <a:endParaRPr lang="pt-PT"/>
          </a:p>
        </p:txBody>
      </p:sp>
    </p:spTree>
    <p:extLst>
      <p:ext uri="{BB962C8B-B14F-4D97-AF65-F5344CB8AC3E}">
        <p14:creationId xmlns:p14="http://schemas.microsoft.com/office/powerpoint/2010/main" val="20305451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smtClean="0"/>
              <a:t>Clique para editar o estilo</a:t>
            </a:r>
            <a:endParaRPr lang="en-US" dirty="0"/>
          </a:p>
        </p:txBody>
      </p:sp>
      <p:sp>
        <p:nvSpPr>
          <p:cNvPr id="3" name="Content Placeholder 2"/>
          <p:cNvSpPr>
            <a:spLocks noGrp="1"/>
          </p:cNvSpPr>
          <p:nvPr>
            <p:ph sz="half" idx="1"/>
          </p:nvPr>
        </p:nvSpPr>
        <p:spPr>
          <a:xfrm>
            <a:off x="633845" y="1828801"/>
            <a:ext cx="3886200" cy="4351337"/>
          </a:xfrm>
        </p:spPr>
        <p:txBody>
          <a:body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dirty="0"/>
          </a:p>
        </p:txBody>
      </p:sp>
      <p:sp>
        <p:nvSpPr>
          <p:cNvPr id="4" name="Content Placeholder 3"/>
          <p:cNvSpPr>
            <a:spLocks noGrp="1"/>
          </p:cNvSpPr>
          <p:nvPr>
            <p:ph sz="half" idx="2"/>
          </p:nvPr>
        </p:nvSpPr>
        <p:spPr>
          <a:xfrm>
            <a:off x="4629150" y="1828801"/>
            <a:ext cx="3886200" cy="4351337"/>
          </a:xfrm>
        </p:spPr>
        <p:txBody>
          <a:body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dirty="0"/>
          </a:p>
        </p:txBody>
      </p:sp>
      <p:sp>
        <p:nvSpPr>
          <p:cNvPr id="5" name="Date Placeholder 4"/>
          <p:cNvSpPr>
            <a:spLocks noGrp="1"/>
          </p:cNvSpPr>
          <p:nvPr>
            <p:ph type="dt" sz="half" idx="10"/>
          </p:nvPr>
        </p:nvSpPr>
        <p:spPr/>
        <p:txBody>
          <a:bodyPr/>
          <a:lstStyle/>
          <a:p>
            <a:fld id="{E5A9867E-B66E-4B4E-9A5E-EB30D1EC63CE}" type="datetimeFigureOut">
              <a:rPr lang="pt-PT" smtClean="0"/>
              <a:t>09/12/2019</a:t>
            </a:fld>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9AE0B49A-C9CC-48C3-A4A5-3A78EE7AF4A5}" type="slidenum">
              <a:rPr lang="pt-PT" smtClean="0"/>
              <a:t>‹nº›</a:t>
            </a:fld>
            <a:endParaRPr lang="pt-PT"/>
          </a:p>
        </p:txBody>
      </p:sp>
    </p:spTree>
    <p:extLst>
      <p:ext uri="{BB962C8B-B14F-4D97-AF65-F5344CB8AC3E}">
        <p14:creationId xmlns:p14="http://schemas.microsoft.com/office/powerpoint/2010/main" val="26834083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ação">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33845" y="1681851"/>
            <a:ext cx="3867150" cy="825699"/>
          </a:xfrm>
        </p:spPr>
        <p:txBody>
          <a:bodyPr anchor="b">
            <a:normAutofit/>
          </a:bodyP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t-PT" smtClean="0"/>
              <a:t>Editar os estilos de texto do Modelo Global</a:t>
            </a:r>
          </a:p>
        </p:txBody>
      </p:sp>
      <p:sp>
        <p:nvSpPr>
          <p:cNvPr id="4" name="Content Placeholder 3"/>
          <p:cNvSpPr>
            <a:spLocks noGrp="1"/>
          </p:cNvSpPr>
          <p:nvPr>
            <p:ph sz="half" idx="2"/>
          </p:nvPr>
        </p:nvSpPr>
        <p:spPr>
          <a:xfrm>
            <a:off x="633845" y="2507551"/>
            <a:ext cx="3867150" cy="3680525"/>
          </a:xfrm>
        </p:spPr>
        <p:txBody>
          <a:body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dirty="0"/>
          </a:p>
        </p:txBody>
      </p:sp>
      <p:sp>
        <p:nvSpPr>
          <p:cNvPr id="5" name="Text Placeholder 4"/>
          <p:cNvSpPr>
            <a:spLocks noGrp="1"/>
          </p:cNvSpPr>
          <p:nvPr>
            <p:ph type="body" sz="quarter" idx="3"/>
          </p:nvPr>
        </p:nvSpPr>
        <p:spPr>
          <a:xfrm>
            <a:off x="4629150" y="1681851"/>
            <a:ext cx="3886201" cy="825698"/>
          </a:xfrm>
        </p:spPr>
        <p:txBody>
          <a:bodyPr anchor="b"/>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t-PT" smtClean="0"/>
              <a:t>Editar os estilos de texto do Modelo Global</a:t>
            </a:r>
          </a:p>
        </p:txBody>
      </p:sp>
      <p:sp>
        <p:nvSpPr>
          <p:cNvPr id="6" name="Content Placeholder 5"/>
          <p:cNvSpPr>
            <a:spLocks noGrp="1"/>
          </p:cNvSpPr>
          <p:nvPr>
            <p:ph sz="quarter" idx="4"/>
          </p:nvPr>
        </p:nvSpPr>
        <p:spPr>
          <a:xfrm>
            <a:off x="4629150" y="2507551"/>
            <a:ext cx="3886201" cy="3680525"/>
          </a:xfrm>
        </p:spPr>
        <p:txBody>
          <a:body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
        <p:nvSpPr>
          <p:cNvPr id="7" name="Date Placeholder 6"/>
          <p:cNvSpPr>
            <a:spLocks noGrp="1"/>
          </p:cNvSpPr>
          <p:nvPr>
            <p:ph type="dt" sz="half" idx="10"/>
          </p:nvPr>
        </p:nvSpPr>
        <p:spPr/>
        <p:txBody>
          <a:bodyPr/>
          <a:lstStyle/>
          <a:p>
            <a:fld id="{E5A9867E-B66E-4B4E-9A5E-EB30D1EC63CE}" type="datetimeFigureOut">
              <a:rPr lang="pt-PT" smtClean="0"/>
              <a:t>09/12/2019</a:t>
            </a:fld>
            <a:endParaRPr lang="pt-PT"/>
          </a:p>
        </p:txBody>
      </p:sp>
      <p:sp>
        <p:nvSpPr>
          <p:cNvPr id="8" name="Footer Placeholder 7"/>
          <p:cNvSpPr>
            <a:spLocks noGrp="1"/>
          </p:cNvSpPr>
          <p:nvPr>
            <p:ph type="ftr" sz="quarter" idx="11"/>
          </p:nvPr>
        </p:nvSpPr>
        <p:spPr/>
        <p:txBody>
          <a:bodyPr/>
          <a:lstStyle/>
          <a:p>
            <a:endParaRPr lang="pt-PT"/>
          </a:p>
        </p:txBody>
      </p:sp>
      <p:sp>
        <p:nvSpPr>
          <p:cNvPr id="9" name="Slide Number Placeholder 8"/>
          <p:cNvSpPr>
            <a:spLocks noGrp="1"/>
          </p:cNvSpPr>
          <p:nvPr>
            <p:ph type="sldNum" sz="quarter" idx="12"/>
          </p:nvPr>
        </p:nvSpPr>
        <p:spPr/>
        <p:txBody>
          <a:bodyPr/>
          <a:lstStyle/>
          <a:p>
            <a:fld id="{9AE0B49A-C9CC-48C3-A4A5-3A78EE7AF4A5}" type="slidenum">
              <a:rPr lang="pt-PT" smtClean="0"/>
              <a:t>‹nº›</a:t>
            </a:fld>
            <a:endParaRPr lang="pt-PT"/>
          </a:p>
        </p:txBody>
      </p:sp>
      <p:sp>
        <p:nvSpPr>
          <p:cNvPr id="10" name="Title 9"/>
          <p:cNvSpPr>
            <a:spLocks noGrp="1"/>
          </p:cNvSpPr>
          <p:nvPr>
            <p:ph type="title"/>
          </p:nvPr>
        </p:nvSpPr>
        <p:spPr/>
        <p:txBody>
          <a:bodyPr/>
          <a:lstStyle/>
          <a:p>
            <a:r>
              <a:rPr lang="pt-PT" smtClean="0"/>
              <a:t>Clique para editar o estilo</a:t>
            </a:r>
            <a:endParaRPr lang="en-US" dirty="0"/>
          </a:p>
        </p:txBody>
      </p:sp>
    </p:spTree>
    <p:extLst>
      <p:ext uri="{BB962C8B-B14F-4D97-AF65-F5344CB8AC3E}">
        <p14:creationId xmlns:p14="http://schemas.microsoft.com/office/powerpoint/2010/main" val="6570933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ó Título">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5A9867E-B66E-4B4E-9A5E-EB30D1EC63CE}" type="datetimeFigureOut">
              <a:rPr lang="pt-PT" smtClean="0"/>
              <a:t>09/12/2019</a:t>
            </a:fld>
            <a:endParaRPr lang="pt-PT"/>
          </a:p>
        </p:txBody>
      </p:sp>
      <p:sp>
        <p:nvSpPr>
          <p:cNvPr id="4" name="Footer Placeholder 3"/>
          <p:cNvSpPr>
            <a:spLocks noGrp="1"/>
          </p:cNvSpPr>
          <p:nvPr>
            <p:ph type="ftr" sz="quarter" idx="11"/>
          </p:nvPr>
        </p:nvSpPr>
        <p:spPr/>
        <p:txBody>
          <a:bodyPr/>
          <a:lstStyle/>
          <a:p>
            <a:endParaRPr lang="pt-PT"/>
          </a:p>
        </p:txBody>
      </p:sp>
      <p:sp>
        <p:nvSpPr>
          <p:cNvPr id="5" name="Slide Number Placeholder 4"/>
          <p:cNvSpPr>
            <a:spLocks noGrp="1"/>
          </p:cNvSpPr>
          <p:nvPr>
            <p:ph type="sldNum" sz="quarter" idx="12"/>
          </p:nvPr>
        </p:nvSpPr>
        <p:spPr/>
        <p:txBody>
          <a:bodyPr/>
          <a:lstStyle/>
          <a:p>
            <a:fld id="{9AE0B49A-C9CC-48C3-A4A5-3A78EE7AF4A5}" type="slidenum">
              <a:rPr lang="pt-PT" smtClean="0"/>
              <a:t>‹nº›</a:t>
            </a:fld>
            <a:endParaRPr lang="pt-PT"/>
          </a:p>
        </p:txBody>
      </p:sp>
      <p:sp>
        <p:nvSpPr>
          <p:cNvPr id="6" name="Title 5"/>
          <p:cNvSpPr>
            <a:spLocks noGrp="1"/>
          </p:cNvSpPr>
          <p:nvPr>
            <p:ph type="title"/>
          </p:nvPr>
        </p:nvSpPr>
        <p:spPr/>
        <p:txBody>
          <a:bodyPr/>
          <a:lstStyle/>
          <a:p>
            <a:r>
              <a:rPr lang="pt-PT" smtClean="0"/>
              <a:t>Clique para editar o estilo</a:t>
            </a:r>
            <a:endParaRPr lang="en-US"/>
          </a:p>
        </p:txBody>
      </p:sp>
    </p:spTree>
    <p:extLst>
      <p:ext uri="{BB962C8B-B14F-4D97-AF65-F5344CB8AC3E}">
        <p14:creationId xmlns:p14="http://schemas.microsoft.com/office/powerpoint/2010/main" val="13508510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A9867E-B66E-4B4E-9A5E-EB30D1EC63CE}" type="datetimeFigureOut">
              <a:rPr lang="pt-PT" smtClean="0"/>
              <a:t>09/12/2019</a:t>
            </a:fld>
            <a:endParaRPr lang="pt-PT"/>
          </a:p>
        </p:txBody>
      </p:sp>
      <p:sp>
        <p:nvSpPr>
          <p:cNvPr id="3" name="Footer Placeholder 2"/>
          <p:cNvSpPr>
            <a:spLocks noGrp="1"/>
          </p:cNvSpPr>
          <p:nvPr>
            <p:ph type="ftr" sz="quarter" idx="11"/>
          </p:nvPr>
        </p:nvSpPr>
        <p:spPr/>
        <p:txBody>
          <a:bodyPr/>
          <a:lstStyle/>
          <a:p>
            <a:endParaRPr lang="pt-PT"/>
          </a:p>
        </p:txBody>
      </p:sp>
      <p:sp>
        <p:nvSpPr>
          <p:cNvPr id="4" name="Slide Number Placeholder 3"/>
          <p:cNvSpPr>
            <a:spLocks noGrp="1"/>
          </p:cNvSpPr>
          <p:nvPr>
            <p:ph type="sldNum" sz="quarter" idx="12"/>
          </p:nvPr>
        </p:nvSpPr>
        <p:spPr/>
        <p:txBody>
          <a:bodyPr/>
          <a:lstStyle/>
          <a:p>
            <a:fld id="{9AE0B49A-C9CC-48C3-A4A5-3A78EE7AF4A5}" type="slidenum">
              <a:rPr lang="pt-PT" smtClean="0"/>
              <a:t>‹nº›</a:t>
            </a:fld>
            <a:endParaRPr lang="pt-PT"/>
          </a:p>
        </p:txBody>
      </p:sp>
    </p:spTree>
    <p:extLst>
      <p:ext uri="{BB962C8B-B14F-4D97-AF65-F5344CB8AC3E}">
        <p14:creationId xmlns:p14="http://schemas.microsoft.com/office/powerpoint/2010/main" val="23111431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1"/>
            <a:ext cx="2948940" cy="1600197"/>
          </a:xfrm>
        </p:spPr>
        <p:txBody>
          <a:bodyPr anchor="b">
            <a:normAutofit/>
          </a:bodyPr>
          <a:lstStyle>
            <a:lvl1pPr>
              <a:defRPr sz="2400" b="0"/>
            </a:lvl1pPr>
          </a:lstStyle>
          <a:p>
            <a:r>
              <a:rPr lang="pt-PT" smtClean="0"/>
              <a:t>Clique para editar o estilo</a:t>
            </a:r>
            <a:endParaRPr lang="en-US" dirty="0"/>
          </a:p>
        </p:txBody>
      </p:sp>
      <p:sp>
        <p:nvSpPr>
          <p:cNvPr id="3" name="Content Placeholder 2"/>
          <p:cNvSpPr>
            <a:spLocks noGrp="1"/>
          </p:cNvSpPr>
          <p:nvPr>
            <p:ph idx="1"/>
          </p:nvPr>
        </p:nvSpPr>
        <p:spPr>
          <a:xfrm>
            <a:off x="3886200" y="990600"/>
            <a:ext cx="4629150" cy="48768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dirty="0"/>
          </a:p>
        </p:txBody>
      </p:sp>
      <p:sp>
        <p:nvSpPr>
          <p:cNvPr id="4" name="Text Placeholder 3"/>
          <p:cNvSpPr>
            <a:spLocks noGrp="1"/>
          </p:cNvSpPr>
          <p:nvPr>
            <p:ph type="body" sz="half" idx="2"/>
          </p:nvPr>
        </p:nvSpPr>
        <p:spPr>
          <a:xfrm>
            <a:off x="630936" y="2057399"/>
            <a:ext cx="2948940" cy="3810001"/>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pt-PT" smtClean="0"/>
              <a:t>Editar os estilos de texto do Modelo Global</a:t>
            </a:r>
          </a:p>
        </p:txBody>
      </p:sp>
      <p:sp>
        <p:nvSpPr>
          <p:cNvPr id="5" name="Date Placeholder 4"/>
          <p:cNvSpPr>
            <a:spLocks noGrp="1"/>
          </p:cNvSpPr>
          <p:nvPr>
            <p:ph type="dt" sz="half" idx="10"/>
          </p:nvPr>
        </p:nvSpPr>
        <p:spPr/>
        <p:txBody>
          <a:bodyPr/>
          <a:lstStyle/>
          <a:p>
            <a:fld id="{E5A9867E-B66E-4B4E-9A5E-EB30D1EC63CE}" type="datetimeFigureOut">
              <a:rPr lang="pt-PT" smtClean="0"/>
              <a:t>09/12/2019</a:t>
            </a:fld>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9AE0B49A-C9CC-48C3-A4A5-3A78EE7AF4A5}" type="slidenum">
              <a:rPr lang="pt-PT" smtClean="0"/>
              <a:t>‹nº›</a:t>
            </a:fld>
            <a:endParaRPr lang="pt-PT"/>
          </a:p>
        </p:txBody>
      </p:sp>
    </p:spTree>
    <p:extLst>
      <p:ext uri="{BB962C8B-B14F-4D97-AF65-F5344CB8AC3E}">
        <p14:creationId xmlns:p14="http://schemas.microsoft.com/office/powerpoint/2010/main" val="1120126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0"/>
            <a:ext cx="2948940" cy="1600200"/>
          </a:xfrm>
        </p:spPr>
        <p:txBody>
          <a:bodyPr anchor="b">
            <a:normAutofit/>
          </a:bodyPr>
          <a:lstStyle>
            <a:lvl1pPr>
              <a:defRPr sz="2400" b="0"/>
            </a:lvl1pPr>
          </a:lstStyle>
          <a:p>
            <a:r>
              <a:rPr lang="pt-PT" smtClean="0"/>
              <a:t>Clique para editar o estilo</a:t>
            </a:r>
            <a:endParaRPr lang="en-US" dirty="0"/>
          </a:p>
        </p:txBody>
      </p:sp>
      <p:sp>
        <p:nvSpPr>
          <p:cNvPr id="3" name="Picture Placeholder 2"/>
          <p:cNvSpPr>
            <a:spLocks noGrp="1"/>
          </p:cNvSpPr>
          <p:nvPr>
            <p:ph type="pic" idx="1"/>
          </p:nvPr>
        </p:nvSpPr>
        <p:spPr>
          <a:xfrm>
            <a:off x="3886200" y="990600"/>
            <a:ext cx="4629150" cy="4876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pt-PT" smtClean="0"/>
              <a:t>Clique no ícone para adicionar uma imagem</a:t>
            </a:r>
            <a:endParaRPr lang="en-US" dirty="0"/>
          </a:p>
        </p:txBody>
      </p:sp>
      <p:sp>
        <p:nvSpPr>
          <p:cNvPr id="4" name="Text Placeholder 3"/>
          <p:cNvSpPr>
            <a:spLocks noGrp="1"/>
          </p:cNvSpPr>
          <p:nvPr>
            <p:ph type="body" sz="half" idx="2"/>
          </p:nvPr>
        </p:nvSpPr>
        <p:spPr>
          <a:xfrm>
            <a:off x="630936" y="2057400"/>
            <a:ext cx="2948940" cy="3810000"/>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pt-PT" smtClean="0"/>
              <a:t>Editar os estilos de texto do Modelo Global</a:t>
            </a:r>
          </a:p>
        </p:txBody>
      </p:sp>
      <p:sp>
        <p:nvSpPr>
          <p:cNvPr id="5" name="Date Placeholder 4"/>
          <p:cNvSpPr>
            <a:spLocks noGrp="1"/>
          </p:cNvSpPr>
          <p:nvPr>
            <p:ph type="dt" sz="half" idx="10"/>
          </p:nvPr>
        </p:nvSpPr>
        <p:spPr/>
        <p:txBody>
          <a:bodyPr/>
          <a:lstStyle/>
          <a:p>
            <a:fld id="{E5A9867E-B66E-4B4E-9A5E-EB30D1EC63CE}" type="datetimeFigureOut">
              <a:rPr lang="pt-PT" smtClean="0"/>
              <a:t>09/12/2019</a:t>
            </a:fld>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9AE0B49A-C9CC-48C3-A4A5-3A78EE7AF4A5}" type="slidenum">
              <a:rPr lang="pt-PT" smtClean="0"/>
              <a:t>‹nº›</a:t>
            </a:fld>
            <a:endParaRPr lang="pt-PT"/>
          </a:p>
        </p:txBody>
      </p:sp>
    </p:spTree>
    <p:extLst>
      <p:ext uri="{BB962C8B-B14F-4D97-AF65-F5344CB8AC3E}">
        <p14:creationId xmlns:p14="http://schemas.microsoft.com/office/powerpoint/2010/main" val="4069435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3845" y="365760"/>
            <a:ext cx="7886700" cy="1325562"/>
          </a:xfrm>
          <a:prstGeom prst="rect">
            <a:avLst/>
          </a:prstGeom>
        </p:spPr>
        <p:txBody>
          <a:bodyPr vert="horz" lIns="91440" tIns="45720" rIns="91440" bIns="45720" rtlCol="0" anchor="ctr">
            <a:normAutofit/>
          </a:bodyPr>
          <a:lstStyle/>
          <a:p>
            <a:r>
              <a:rPr lang="pt-PT" smtClean="0"/>
              <a:t>Clique para editar o estilo</a:t>
            </a:r>
            <a:endParaRPr lang="en-US" dirty="0"/>
          </a:p>
        </p:txBody>
      </p:sp>
      <p:sp>
        <p:nvSpPr>
          <p:cNvPr id="3" name="Text Placeholder 2"/>
          <p:cNvSpPr>
            <a:spLocks noGrp="1"/>
          </p:cNvSpPr>
          <p:nvPr>
            <p:ph type="body" idx="1"/>
          </p:nvPr>
        </p:nvSpPr>
        <p:spPr>
          <a:xfrm>
            <a:off x="633845" y="1828801"/>
            <a:ext cx="7886700" cy="4351337"/>
          </a:xfrm>
          <a:prstGeom prst="rect">
            <a:avLst/>
          </a:prstGeom>
        </p:spPr>
        <p:txBody>
          <a:bodyPr vert="horz" lIns="91440" tIns="45720" rIns="91440" bIns="45720" rtlCol="0">
            <a:normAutofit/>
          </a:body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825">
                <a:solidFill>
                  <a:schemeClr val="tx1">
                    <a:lumMod val="65000"/>
                    <a:lumOff val="35000"/>
                  </a:schemeClr>
                </a:solidFill>
              </a:defRPr>
            </a:lvl1pPr>
          </a:lstStyle>
          <a:p>
            <a:fld id="{E5A9867E-B66E-4B4E-9A5E-EB30D1EC63CE}" type="datetimeFigureOut">
              <a:rPr lang="pt-PT" smtClean="0"/>
              <a:t>09/12/2019</a:t>
            </a:fld>
            <a:endParaRPr lang="pt-PT"/>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825">
                <a:solidFill>
                  <a:schemeClr val="tx1">
                    <a:lumMod val="65000"/>
                    <a:lumOff val="35000"/>
                  </a:schemeClr>
                </a:solidFill>
              </a:defRPr>
            </a:lvl1pPr>
          </a:lstStyle>
          <a:p>
            <a:endParaRPr lang="pt-PT"/>
          </a:p>
        </p:txBody>
      </p:sp>
      <p:sp>
        <p:nvSpPr>
          <p:cNvPr id="6" name="Slide Number Placeholder 5"/>
          <p:cNvSpPr>
            <a:spLocks noGrp="1"/>
          </p:cNvSpPr>
          <p:nvPr>
            <p:ph type="sldNum" sz="quarter" idx="4"/>
          </p:nvPr>
        </p:nvSpPr>
        <p:spPr>
          <a:xfrm>
            <a:off x="6463145" y="6356351"/>
            <a:ext cx="2057400" cy="365125"/>
          </a:xfrm>
          <a:prstGeom prst="rect">
            <a:avLst/>
          </a:prstGeom>
        </p:spPr>
        <p:txBody>
          <a:bodyPr vert="horz" lIns="91440" tIns="45720" rIns="91440" bIns="45720" rtlCol="0" anchor="ctr"/>
          <a:lstStyle>
            <a:lvl1pPr algn="r">
              <a:defRPr sz="825">
                <a:solidFill>
                  <a:schemeClr val="tx1">
                    <a:tint val="75000"/>
                  </a:schemeClr>
                </a:solidFill>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3356031414"/>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836613"/>
            <a:ext cx="8229600" cy="72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altLang="en-US" smtClean="0"/>
              <a:t>H2 title</a:t>
            </a:r>
          </a:p>
        </p:txBody>
      </p:sp>
      <p:sp>
        <p:nvSpPr>
          <p:cNvPr id="1027" name="Rectangle 3"/>
          <p:cNvSpPr>
            <a:spLocks noGrp="1" noChangeArrowheads="1"/>
          </p:cNvSpPr>
          <p:nvPr>
            <p:ph type="body" idx="1"/>
          </p:nvPr>
        </p:nvSpPr>
        <p:spPr bwMode="auto">
          <a:xfrm>
            <a:off x="457200" y="1700213"/>
            <a:ext cx="8229600" cy="417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ltLang="en-US" smtClean="0"/>
              <a:t>Haga clic para modificar el estilo de texto del patrón</a:t>
            </a:r>
          </a:p>
          <a:p>
            <a:pPr lvl="1"/>
            <a:r>
              <a:rPr lang="es-ES" altLang="en-US" smtClean="0"/>
              <a:t>Segundo nivel</a:t>
            </a:r>
          </a:p>
          <a:p>
            <a:pPr lvl="2"/>
            <a:r>
              <a:rPr lang="es-ES" altLang="en-US" smtClean="0"/>
              <a:t>Tercer nivel</a:t>
            </a:r>
          </a:p>
          <a:p>
            <a:pPr lvl="3"/>
            <a:r>
              <a:rPr lang="es-ES" altLang="en-US" smtClean="0"/>
              <a:t>Cuarto nivel</a:t>
            </a:r>
          </a:p>
          <a:p>
            <a:pPr lvl="4"/>
            <a:r>
              <a:rPr lang="es-ES" altLang="en-US" smtClean="0"/>
              <a:t>Quinto nivel</a:t>
            </a:r>
          </a:p>
        </p:txBody>
      </p:sp>
      <p:sp>
        <p:nvSpPr>
          <p:cNvPr id="1030" name="Rectangle 6"/>
          <p:cNvSpPr>
            <a:spLocks noGrp="1" noChangeArrowheads="1"/>
          </p:cNvSpPr>
          <p:nvPr>
            <p:ph type="sldNum" sz="quarter" idx="4"/>
          </p:nvPr>
        </p:nvSpPr>
        <p:spPr bwMode="auto">
          <a:xfrm>
            <a:off x="7308850" y="6165850"/>
            <a:ext cx="98107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i="1">
                <a:solidFill>
                  <a:srgbClr val="54B0BE"/>
                </a:solidFill>
                <a:latin typeface="+mn-lt"/>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618472452"/>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rtl="0" eaLnBrk="1" fontAlgn="base" hangingPunct="1">
        <a:spcBef>
          <a:spcPct val="0"/>
        </a:spcBef>
        <a:spcAft>
          <a:spcPct val="0"/>
        </a:spcAft>
        <a:defRPr sz="4000" kern="1200">
          <a:solidFill>
            <a:srgbClr val="075878"/>
          </a:solidFill>
          <a:latin typeface="+mj-lt"/>
          <a:ea typeface="+mj-ea"/>
          <a:cs typeface="+mj-cs"/>
        </a:defRPr>
      </a:lvl1pPr>
      <a:lvl2pPr algn="l" rtl="0" eaLnBrk="1" fontAlgn="base" hangingPunct="1">
        <a:spcBef>
          <a:spcPct val="0"/>
        </a:spcBef>
        <a:spcAft>
          <a:spcPct val="0"/>
        </a:spcAft>
        <a:defRPr sz="4000">
          <a:solidFill>
            <a:srgbClr val="075878"/>
          </a:solidFill>
          <a:latin typeface="Aller" pitchFamily="2" charset="0"/>
          <a:cs typeface="Arial" panose="020B0604020202020204" pitchFamily="34" charset="0"/>
        </a:defRPr>
      </a:lvl2pPr>
      <a:lvl3pPr algn="l" rtl="0" eaLnBrk="1" fontAlgn="base" hangingPunct="1">
        <a:spcBef>
          <a:spcPct val="0"/>
        </a:spcBef>
        <a:spcAft>
          <a:spcPct val="0"/>
        </a:spcAft>
        <a:defRPr sz="4000">
          <a:solidFill>
            <a:srgbClr val="075878"/>
          </a:solidFill>
          <a:latin typeface="Aller" pitchFamily="2" charset="0"/>
          <a:cs typeface="Arial" panose="020B0604020202020204" pitchFamily="34" charset="0"/>
        </a:defRPr>
      </a:lvl3pPr>
      <a:lvl4pPr algn="l" rtl="0" eaLnBrk="1" fontAlgn="base" hangingPunct="1">
        <a:spcBef>
          <a:spcPct val="0"/>
        </a:spcBef>
        <a:spcAft>
          <a:spcPct val="0"/>
        </a:spcAft>
        <a:defRPr sz="4000">
          <a:solidFill>
            <a:srgbClr val="075878"/>
          </a:solidFill>
          <a:latin typeface="Aller" pitchFamily="2" charset="0"/>
          <a:cs typeface="Arial" panose="020B0604020202020204" pitchFamily="34" charset="0"/>
        </a:defRPr>
      </a:lvl4pPr>
      <a:lvl5pPr algn="l" rtl="0" eaLnBrk="1" fontAlgn="base" hangingPunct="1">
        <a:spcBef>
          <a:spcPct val="0"/>
        </a:spcBef>
        <a:spcAft>
          <a:spcPct val="0"/>
        </a:spcAft>
        <a:defRPr sz="4000">
          <a:solidFill>
            <a:srgbClr val="075878"/>
          </a:solidFill>
          <a:latin typeface="Aller" pitchFamily="2" charset="0"/>
          <a:cs typeface="Arial" panose="020B0604020202020204" pitchFamily="34" charset="0"/>
        </a:defRPr>
      </a:lvl5pPr>
      <a:lvl6pPr marL="457200" algn="l" rtl="0" eaLnBrk="1" fontAlgn="base" hangingPunct="1">
        <a:spcBef>
          <a:spcPct val="0"/>
        </a:spcBef>
        <a:spcAft>
          <a:spcPct val="0"/>
        </a:spcAft>
        <a:defRPr sz="4000">
          <a:solidFill>
            <a:srgbClr val="075878"/>
          </a:solidFill>
          <a:latin typeface="Aller" pitchFamily="2" charset="0"/>
          <a:cs typeface="Arial" panose="020B0604020202020204" pitchFamily="34" charset="0"/>
        </a:defRPr>
      </a:lvl6pPr>
      <a:lvl7pPr marL="914400" algn="l" rtl="0" eaLnBrk="1" fontAlgn="base" hangingPunct="1">
        <a:spcBef>
          <a:spcPct val="0"/>
        </a:spcBef>
        <a:spcAft>
          <a:spcPct val="0"/>
        </a:spcAft>
        <a:defRPr sz="4000">
          <a:solidFill>
            <a:srgbClr val="075878"/>
          </a:solidFill>
          <a:latin typeface="Aller" pitchFamily="2" charset="0"/>
          <a:cs typeface="Arial" panose="020B0604020202020204" pitchFamily="34" charset="0"/>
        </a:defRPr>
      </a:lvl7pPr>
      <a:lvl8pPr marL="1371600" algn="l" rtl="0" eaLnBrk="1" fontAlgn="base" hangingPunct="1">
        <a:spcBef>
          <a:spcPct val="0"/>
        </a:spcBef>
        <a:spcAft>
          <a:spcPct val="0"/>
        </a:spcAft>
        <a:defRPr sz="4000">
          <a:solidFill>
            <a:srgbClr val="075878"/>
          </a:solidFill>
          <a:latin typeface="Aller" pitchFamily="2" charset="0"/>
          <a:cs typeface="Arial" panose="020B0604020202020204" pitchFamily="34" charset="0"/>
        </a:defRPr>
      </a:lvl8pPr>
      <a:lvl9pPr marL="1828800" algn="l" rtl="0" eaLnBrk="1" fontAlgn="base" hangingPunct="1">
        <a:spcBef>
          <a:spcPct val="0"/>
        </a:spcBef>
        <a:spcAft>
          <a:spcPct val="0"/>
        </a:spcAft>
        <a:defRPr sz="4000">
          <a:solidFill>
            <a:srgbClr val="075878"/>
          </a:solidFill>
          <a:latin typeface="Aller" pitchFamily="2" charset="0"/>
          <a:cs typeface="Arial" panose="020B0604020202020204" pitchFamily="34" charset="0"/>
        </a:defRPr>
      </a:lvl9pPr>
    </p:titleStyle>
    <p:bodyStyle>
      <a:lvl1pPr marL="342900" indent="-342900" algn="l" rtl="0" eaLnBrk="1" fontAlgn="base" hangingPunct="1">
        <a:spcBef>
          <a:spcPct val="20000"/>
        </a:spcBef>
        <a:spcAft>
          <a:spcPct val="0"/>
        </a:spcAft>
        <a:buChar char="•"/>
        <a:defRPr sz="3200" kern="1200">
          <a:solidFill>
            <a:srgbClr val="308794"/>
          </a:solidFill>
          <a:latin typeface="+mn-lt"/>
          <a:ea typeface="+mn-ea"/>
          <a:cs typeface="+mn-cs"/>
        </a:defRPr>
      </a:lvl1pPr>
      <a:lvl2pPr marL="742950" indent="-285750" algn="l" rtl="0" eaLnBrk="1" fontAlgn="base" hangingPunct="1">
        <a:spcBef>
          <a:spcPct val="20000"/>
        </a:spcBef>
        <a:spcAft>
          <a:spcPct val="0"/>
        </a:spcAft>
        <a:buChar char="–"/>
        <a:defRPr sz="2800" kern="1200">
          <a:solidFill>
            <a:srgbClr val="308794"/>
          </a:solidFill>
          <a:latin typeface="+mn-lt"/>
          <a:ea typeface="+mn-ea"/>
          <a:cs typeface="+mn-cs"/>
        </a:defRPr>
      </a:lvl2pPr>
      <a:lvl3pPr marL="1143000" indent="-228600" algn="l" rtl="0" eaLnBrk="1" fontAlgn="base" hangingPunct="1">
        <a:spcBef>
          <a:spcPct val="20000"/>
        </a:spcBef>
        <a:spcAft>
          <a:spcPct val="0"/>
        </a:spcAft>
        <a:buChar char="•"/>
        <a:defRPr sz="2400" kern="1200">
          <a:solidFill>
            <a:srgbClr val="308794"/>
          </a:solidFill>
          <a:latin typeface="+mn-lt"/>
          <a:ea typeface="+mn-ea"/>
          <a:cs typeface="+mn-cs"/>
        </a:defRPr>
      </a:lvl3pPr>
      <a:lvl4pPr marL="1600200" indent="-228600" algn="l" rtl="0" eaLnBrk="1" fontAlgn="base" hangingPunct="1">
        <a:spcBef>
          <a:spcPct val="20000"/>
        </a:spcBef>
        <a:spcAft>
          <a:spcPct val="0"/>
        </a:spcAft>
        <a:buChar char="–"/>
        <a:defRPr sz="2000" kern="1200">
          <a:solidFill>
            <a:srgbClr val="308794"/>
          </a:solidFill>
          <a:latin typeface="+mn-lt"/>
          <a:ea typeface="+mn-ea"/>
          <a:cs typeface="+mn-cs"/>
        </a:defRPr>
      </a:lvl4pPr>
      <a:lvl5pPr marL="2057400" indent="-228600" algn="l" rtl="0" eaLnBrk="1" fontAlgn="base" hangingPunct="1">
        <a:spcBef>
          <a:spcPct val="20000"/>
        </a:spcBef>
        <a:spcAft>
          <a:spcPct val="0"/>
        </a:spcAft>
        <a:buChar char="»"/>
        <a:defRPr sz="2000" kern="1200">
          <a:solidFill>
            <a:srgbClr val="30879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2.jpg"/><Relationship Id="rId7" Type="http://schemas.openxmlformats.org/officeDocument/2006/relationships/image" Target="../media/image5.jpeg"/><Relationship Id="rId12"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11" Type="http://schemas.openxmlformats.org/officeDocument/2006/relationships/image" Target="../media/image9.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hyperlink" Target="http://novoportal.uac.pt/pt-pt" TargetMode="External"/><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diagramColors" Target="../diagrams/colors1.xml"/><Relationship Id="rId11" Type="http://schemas.openxmlformats.org/officeDocument/2006/relationships/image" Target="../media/image14.jpeg"/><Relationship Id="rId5" Type="http://schemas.openxmlformats.org/officeDocument/2006/relationships/diagramQuickStyle" Target="../diagrams/quickStyle1.xml"/><Relationship Id="rId15" Type="http://schemas.openxmlformats.org/officeDocument/2006/relationships/image" Target="../media/image10.jpeg"/><Relationship Id="rId10" Type="http://schemas.openxmlformats.org/officeDocument/2006/relationships/image" Target="../media/image13.png"/><Relationship Id="rId4" Type="http://schemas.openxmlformats.org/officeDocument/2006/relationships/diagramLayout" Target="../diagrams/layout1.xml"/><Relationship Id="rId9" Type="http://schemas.openxmlformats.org/officeDocument/2006/relationships/image" Target="../media/image12.jpeg"/><Relationship Id="rId14" Type="http://schemas.openxmlformats.org/officeDocument/2006/relationships/image" Target="../media/image9.jpeg"/></Relationships>
</file>

<file path=ppt/slides/_rels/slide11.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26.jpeg"/><Relationship Id="rId7"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0.jpeg"/><Relationship Id="rId5" Type="http://schemas.openxmlformats.org/officeDocument/2006/relationships/image" Target="../media/image12.jpeg"/><Relationship Id="rId10" Type="http://schemas.openxmlformats.org/officeDocument/2006/relationships/image" Target="../media/image9.jpeg"/><Relationship Id="rId4" Type="http://schemas.openxmlformats.org/officeDocument/2006/relationships/image" Target="../media/image11.jpeg"/><Relationship Id="rId9"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png"/><Relationship Id="rId10" Type="http://schemas.openxmlformats.org/officeDocument/2006/relationships/image" Target="../media/image10.jpeg"/><Relationship Id="rId4" Type="http://schemas.openxmlformats.org/officeDocument/2006/relationships/image" Target="../media/image12.jpeg"/><Relationship Id="rId9" Type="http://schemas.openxmlformats.org/officeDocument/2006/relationships/image" Target="../media/image9.jpeg"/></Relationships>
</file>

<file path=ppt/slides/_rels/slide13.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27.jpeg"/><Relationship Id="rId7"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0.jpeg"/><Relationship Id="rId5" Type="http://schemas.openxmlformats.org/officeDocument/2006/relationships/image" Target="../media/image12.jpeg"/><Relationship Id="rId10" Type="http://schemas.openxmlformats.org/officeDocument/2006/relationships/image" Target="../media/image9.jpeg"/><Relationship Id="rId4" Type="http://schemas.openxmlformats.org/officeDocument/2006/relationships/image" Target="../media/image11.jpeg"/><Relationship Id="rId9"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13.png"/><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image" Target="../media/image10.jpeg"/><Relationship Id="rId3" Type="http://schemas.openxmlformats.org/officeDocument/2006/relationships/image" Target="../media/image11.jpeg"/><Relationship Id="rId7" Type="http://schemas.openxmlformats.org/officeDocument/2006/relationships/image" Target="../media/image29.jpeg"/><Relationship Id="rId12" Type="http://schemas.openxmlformats.org/officeDocument/2006/relationships/image" Target="../media/image9.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hyperlink" Target="https://www.facebook.com/LIFEIPAZORESNATURA/" TargetMode="External"/><Relationship Id="rId11" Type="http://schemas.openxmlformats.org/officeDocument/2006/relationships/image" Target="../media/image16.png"/><Relationship Id="rId5" Type="http://schemas.openxmlformats.org/officeDocument/2006/relationships/image" Target="../media/image13.png"/><Relationship Id="rId10" Type="http://schemas.openxmlformats.org/officeDocument/2006/relationships/image" Target="../media/image15.jpeg"/><Relationship Id="rId4" Type="http://schemas.openxmlformats.org/officeDocument/2006/relationships/image" Target="../media/image12.jpeg"/><Relationship Id="rId9" Type="http://schemas.openxmlformats.org/officeDocument/2006/relationships/image" Target="../media/image14.jpeg"/><Relationship Id="rId14" Type="http://schemas.openxmlformats.org/officeDocument/2006/relationships/image" Target="../media/image31.png"/></Relationships>
</file>

<file path=ppt/slides/_rels/slide17.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34.png"/><Relationship Id="rId3" Type="http://schemas.openxmlformats.org/officeDocument/2006/relationships/image" Target="../media/image32.png"/><Relationship Id="rId7" Type="http://schemas.openxmlformats.org/officeDocument/2006/relationships/image" Target="../media/image33.png"/><Relationship Id="rId12" Type="http://schemas.openxmlformats.org/officeDocument/2006/relationships/image" Target="../media/image10.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9.jpeg"/><Relationship Id="rId5" Type="http://schemas.openxmlformats.org/officeDocument/2006/relationships/image" Target="../media/image12.jpeg"/><Relationship Id="rId10" Type="http://schemas.openxmlformats.org/officeDocument/2006/relationships/image" Target="../media/image16.png"/><Relationship Id="rId4" Type="http://schemas.openxmlformats.org/officeDocument/2006/relationships/image" Target="../media/image11.jpeg"/><Relationship Id="rId9" Type="http://schemas.openxmlformats.org/officeDocument/2006/relationships/image" Target="../media/image15.jpeg"/><Relationship Id="rId14" Type="http://schemas.openxmlformats.org/officeDocument/2006/relationships/image" Target="../media/image35.png"/></Relationships>
</file>

<file path=ppt/slides/_rels/slide18.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38.jpeg"/><Relationship Id="rId3" Type="http://schemas.openxmlformats.org/officeDocument/2006/relationships/image" Target="../media/image11.jpeg"/><Relationship Id="rId7" Type="http://schemas.openxmlformats.org/officeDocument/2006/relationships/image" Target="../media/image37.jpeg"/><Relationship Id="rId12" Type="http://schemas.openxmlformats.org/officeDocument/2006/relationships/image" Target="../media/image10.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6.jpeg"/><Relationship Id="rId11" Type="http://schemas.openxmlformats.org/officeDocument/2006/relationships/image" Target="../media/image9.jpeg"/><Relationship Id="rId5" Type="http://schemas.openxmlformats.org/officeDocument/2006/relationships/image" Target="../media/image13.png"/><Relationship Id="rId10" Type="http://schemas.openxmlformats.org/officeDocument/2006/relationships/image" Target="../media/image16.png"/><Relationship Id="rId4" Type="http://schemas.openxmlformats.org/officeDocument/2006/relationships/image" Target="../media/image12.jpeg"/><Relationship Id="rId9" Type="http://schemas.openxmlformats.org/officeDocument/2006/relationships/image" Target="../media/image15.jpeg"/></Relationships>
</file>

<file path=ppt/slides/_rels/slide19.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40.png"/><Relationship Id="rId3" Type="http://schemas.openxmlformats.org/officeDocument/2006/relationships/image" Target="../media/image11.jpeg"/><Relationship Id="rId7" Type="http://schemas.openxmlformats.org/officeDocument/2006/relationships/image" Target="../media/image39.png"/><Relationship Id="rId12" Type="http://schemas.openxmlformats.org/officeDocument/2006/relationships/image" Target="../media/image10.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www.lifeazoresnatura.eu/" TargetMode="External"/><Relationship Id="rId11" Type="http://schemas.openxmlformats.org/officeDocument/2006/relationships/image" Target="../media/image9.jpeg"/><Relationship Id="rId5" Type="http://schemas.openxmlformats.org/officeDocument/2006/relationships/image" Target="../media/image13.png"/><Relationship Id="rId10" Type="http://schemas.openxmlformats.org/officeDocument/2006/relationships/image" Target="../media/image16.png"/><Relationship Id="rId4" Type="http://schemas.openxmlformats.org/officeDocument/2006/relationships/image" Target="../media/image12.jpeg"/><Relationship Id="rId9" Type="http://schemas.openxmlformats.org/officeDocument/2006/relationships/image" Target="../media/image15.jpe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4.jpeg"/><Relationship Id="rId11" Type="http://schemas.openxmlformats.org/officeDocument/2006/relationships/image" Target="../media/image17.jpeg"/><Relationship Id="rId5" Type="http://schemas.openxmlformats.org/officeDocument/2006/relationships/image" Target="../media/image13.png"/><Relationship Id="rId10" Type="http://schemas.openxmlformats.org/officeDocument/2006/relationships/image" Target="../media/image10.jpeg"/><Relationship Id="rId4" Type="http://schemas.openxmlformats.org/officeDocument/2006/relationships/image" Target="../media/image12.jpeg"/><Relationship Id="rId9" Type="http://schemas.openxmlformats.org/officeDocument/2006/relationships/image" Target="../media/image9.jpeg"/></Relationships>
</file>

<file path=ppt/slides/_rels/slide20.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9.jpeg"/><Relationship Id="rId3" Type="http://schemas.openxmlformats.org/officeDocument/2006/relationships/image" Target="../media/image11.jpeg"/><Relationship Id="rId7" Type="http://schemas.openxmlformats.org/officeDocument/2006/relationships/chart" Target="../charts/chart1.xml"/><Relationship Id="rId12"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15.jpeg"/><Relationship Id="rId5" Type="http://schemas.openxmlformats.org/officeDocument/2006/relationships/image" Target="../media/image13.png"/><Relationship Id="rId10" Type="http://schemas.openxmlformats.org/officeDocument/2006/relationships/image" Target="../media/image14.jpeg"/><Relationship Id="rId4" Type="http://schemas.openxmlformats.org/officeDocument/2006/relationships/image" Target="../media/image12.jpeg"/><Relationship Id="rId9" Type="http://schemas.openxmlformats.org/officeDocument/2006/relationships/image" Target="../media/image43.png"/><Relationship Id="rId14" Type="http://schemas.openxmlformats.org/officeDocument/2006/relationships/image" Target="../media/image10.jpeg"/></Relationships>
</file>

<file path=ppt/slides/_rels/slide21.xml.rels><?xml version="1.0" encoding="UTF-8" standalone="yes"?>
<Relationships xmlns="http://schemas.openxmlformats.org/package/2006/relationships"><Relationship Id="rId8" Type="http://schemas.openxmlformats.org/officeDocument/2006/relationships/image" Target="../media/image46.jpeg"/><Relationship Id="rId13" Type="http://schemas.openxmlformats.org/officeDocument/2006/relationships/image" Target="../media/image10.jpeg"/><Relationship Id="rId3" Type="http://schemas.openxmlformats.org/officeDocument/2006/relationships/image" Target="../media/image11.jpeg"/><Relationship Id="rId7" Type="http://schemas.openxmlformats.org/officeDocument/2006/relationships/image" Target="../media/image45.jpeg"/><Relationship Id="rId12" Type="http://schemas.openxmlformats.org/officeDocument/2006/relationships/image" Target="../media/image9.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4.jpeg"/><Relationship Id="rId11" Type="http://schemas.openxmlformats.org/officeDocument/2006/relationships/image" Target="../media/image16.png"/><Relationship Id="rId5" Type="http://schemas.openxmlformats.org/officeDocument/2006/relationships/image" Target="../media/image13.png"/><Relationship Id="rId10" Type="http://schemas.openxmlformats.org/officeDocument/2006/relationships/image" Target="../media/image15.jpeg"/><Relationship Id="rId4" Type="http://schemas.openxmlformats.org/officeDocument/2006/relationships/image" Target="../media/image12.jpeg"/><Relationship Id="rId9" Type="http://schemas.openxmlformats.org/officeDocument/2006/relationships/image" Target="../media/image14.jpeg"/></Relationships>
</file>

<file path=ppt/slides/_rels/slide22.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49.jpg"/><Relationship Id="rId3" Type="http://schemas.openxmlformats.org/officeDocument/2006/relationships/image" Target="../media/image14.jpeg"/><Relationship Id="rId7" Type="http://schemas.openxmlformats.org/officeDocument/2006/relationships/image" Target="../media/image10.jpeg"/><Relationship Id="rId12" Type="http://schemas.openxmlformats.org/officeDocument/2006/relationships/image" Target="../media/image48.jp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9.jpeg"/><Relationship Id="rId11" Type="http://schemas.openxmlformats.org/officeDocument/2006/relationships/image" Target="../media/image47.jpg"/><Relationship Id="rId5" Type="http://schemas.openxmlformats.org/officeDocument/2006/relationships/image" Target="../media/image16.png"/><Relationship Id="rId10" Type="http://schemas.openxmlformats.org/officeDocument/2006/relationships/image" Target="../media/image13.png"/><Relationship Id="rId4" Type="http://schemas.openxmlformats.org/officeDocument/2006/relationships/image" Target="../media/image15.jpeg"/><Relationship Id="rId9" Type="http://schemas.openxmlformats.org/officeDocument/2006/relationships/image" Target="../media/image12.jpeg"/><Relationship Id="rId14" Type="http://schemas.openxmlformats.org/officeDocument/2006/relationships/image" Target="../media/image50.jpg"/></Relationships>
</file>

<file path=ppt/slides/_rels/slide2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14.jpeg"/><Relationship Id="rId7" Type="http://schemas.openxmlformats.org/officeDocument/2006/relationships/image" Target="../media/image10.jpeg"/><Relationship Id="rId12"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9.jpeg"/><Relationship Id="rId11" Type="http://schemas.openxmlformats.org/officeDocument/2006/relationships/image" Target="../media/image51.png"/><Relationship Id="rId5" Type="http://schemas.openxmlformats.org/officeDocument/2006/relationships/image" Target="../media/image16.png"/><Relationship Id="rId10" Type="http://schemas.openxmlformats.org/officeDocument/2006/relationships/image" Target="../media/image13.png"/><Relationship Id="rId4" Type="http://schemas.openxmlformats.org/officeDocument/2006/relationships/image" Target="../media/image15.jpeg"/><Relationship Id="rId9" Type="http://schemas.openxmlformats.org/officeDocument/2006/relationships/image" Target="../media/image12.jpeg"/></Relationships>
</file>

<file path=ppt/slides/_rels/slide2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diagramQuickStyle" Target="../diagrams/quickStyle2.xml"/><Relationship Id="rId3" Type="http://schemas.openxmlformats.org/officeDocument/2006/relationships/image" Target="../media/image11.jpeg"/><Relationship Id="rId7" Type="http://schemas.openxmlformats.org/officeDocument/2006/relationships/image" Target="../media/image15.jpeg"/><Relationship Id="rId12" Type="http://schemas.openxmlformats.org/officeDocument/2006/relationships/diagramLayout" Target="../diagrams/layout2.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4.jpeg"/><Relationship Id="rId11" Type="http://schemas.openxmlformats.org/officeDocument/2006/relationships/diagramData" Target="../diagrams/data2.xml"/><Relationship Id="rId5" Type="http://schemas.openxmlformats.org/officeDocument/2006/relationships/image" Target="../media/image13.png"/><Relationship Id="rId15" Type="http://schemas.microsoft.com/office/2007/relationships/diagramDrawing" Target="../diagrams/drawing2.xml"/><Relationship Id="rId10" Type="http://schemas.openxmlformats.org/officeDocument/2006/relationships/image" Target="../media/image10.jpeg"/><Relationship Id="rId4" Type="http://schemas.openxmlformats.org/officeDocument/2006/relationships/image" Target="../media/image12.jpeg"/><Relationship Id="rId9" Type="http://schemas.openxmlformats.org/officeDocument/2006/relationships/image" Target="../media/image9.jpeg"/><Relationship Id="rId14" Type="http://schemas.openxmlformats.org/officeDocument/2006/relationships/diagramColors" Target="../diagrams/colors2.xml"/></Relationships>
</file>

<file path=ppt/slides/_rels/slide2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55.emf"/><Relationship Id="rId3" Type="http://schemas.openxmlformats.org/officeDocument/2006/relationships/image" Target="../media/image11.jpeg"/><Relationship Id="rId7" Type="http://schemas.openxmlformats.org/officeDocument/2006/relationships/image" Target="../media/image15.jpeg"/><Relationship Id="rId12" Type="http://schemas.openxmlformats.org/officeDocument/2006/relationships/image" Target="../media/image54.emf"/><Relationship Id="rId2" Type="http://schemas.openxmlformats.org/officeDocument/2006/relationships/notesSlide" Target="../notesSlides/notesSlide25.xml"/><Relationship Id="rId16" Type="http://schemas.openxmlformats.org/officeDocument/2006/relationships/image" Target="../media/image58.emf"/><Relationship Id="rId1" Type="http://schemas.openxmlformats.org/officeDocument/2006/relationships/slideLayout" Target="../slideLayouts/slideLayout2.xml"/><Relationship Id="rId6" Type="http://schemas.openxmlformats.org/officeDocument/2006/relationships/image" Target="../media/image14.jpeg"/><Relationship Id="rId11" Type="http://schemas.openxmlformats.org/officeDocument/2006/relationships/image" Target="../media/image53.emf"/><Relationship Id="rId5" Type="http://schemas.openxmlformats.org/officeDocument/2006/relationships/image" Target="../media/image13.png"/><Relationship Id="rId15" Type="http://schemas.openxmlformats.org/officeDocument/2006/relationships/image" Target="../media/image57.emf"/><Relationship Id="rId10" Type="http://schemas.openxmlformats.org/officeDocument/2006/relationships/image" Target="../media/image10.jpeg"/><Relationship Id="rId4" Type="http://schemas.openxmlformats.org/officeDocument/2006/relationships/image" Target="../media/image12.jpeg"/><Relationship Id="rId9" Type="http://schemas.openxmlformats.org/officeDocument/2006/relationships/image" Target="../media/image9.jpeg"/><Relationship Id="rId14" Type="http://schemas.openxmlformats.org/officeDocument/2006/relationships/image" Target="../media/image56.emf"/></Relationships>
</file>

<file path=ppt/slides/_rels/slide26.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10.jpeg"/><Relationship Id="rId3" Type="http://schemas.openxmlformats.org/officeDocument/2006/relationships/image" Target="../media/image11.jpeg"/><Relationship Id="rId7" Type="http://schemas.openxmlformats.org/officeDocument/2006/relationships/image" Target="../media/image60.png"/><Relationship Id="rId12" Type="http://schemas.openxmlformats.org/officeDocument/2006/relationships/image" Target="../media/image9.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9.png"/><Relationship Id="rId11" Type="http://schemas.openxmlformats.org/officeDocument/2006/relationships/image" Target="../media/image16.png"/><Relationship Id="rId5" Type="http://schemas.openxmlformats.org/officeDocument/2006/relationships/image" Target="../media/image13.png"/><Relationship Id="rId10" Type="http://schemas.openxmlformats.org/officeDocument/2006/relationships/image" Target="../media/image15.jpeg"/><Relationship Id="rId4" Type="http://schemas.openxmlformats.org/officeDocument/2006/relationships/image" Target="../media/image12.jpeg"/><Relationship Id="rId9" Type="http://schemas.openxmlformats.org/officeDocument/2006/relationships/image" Target="../media/image14.jpeg"/></Relationships>
</file>

<file path=ppt/slides/_rels/slide27.xml.rels><?xml version="1.0" encoding="UTF-8" standalone="yes"?>
<Relationships xmlns="http://schemas.openxmlformats.org/package/2006/relationships"><Relationship Id="rId8" Type="http://schemas.openxmlformats.org/officeDocument/2006/relationships/image" Target="../media/image66.jpeg"/><Relationship Id="rId13" Type="http://schemas.openxmlformats.org/officeDocument/2006/relationships/image" Target="../media/image11.jpeg"/><Relationship Id="rId18" Type="http://schemas.openxmlformats.org/officeDocument/2006/relationships/image" Target="../media/image15.jpeg"/><Relationship Id="rId3" Type="http://schemas.openxmlformats.org/officeDocument/2006/relationships/image" Target="../media/image62.png"/><Relationship Id="rId21" Type="http://schemas.openxmlformats.org/officeDocument/2006/relationships/image" Target="../media/image10.jpeg"/><Relationship Id="rId7" Type="http://schemas.openxmlformats.org/officeDocument/2006/relationships/hyperlink" Target="https://www.google.pt/url?sa=i&amp;rct=j&amp;q=&amp;esrc=s&amp;source=images&amp;cd=&amp;cad=rja&amp;uact=8&amp;ved=0ahUKEwjM787Mv__LAhWDNhoKHdECCcYQjRwIBw&amp;url=http://turismocadentro.com/ilha-das-flores-um-hino-a-natureza/&amp;bvm=bv.118817766,bs.1,d.d24&amp;psig=AFQjCNFn15k-MVhNeHDyWWHy7qZ2MqABVg&amp;ust=1460220551454673" TargetMode="External"/><Relationship Id="rId12" Type="http://schemas.openxmlformats.org/officeDocument/2006/relationships/image" Target="../media/image70.jpeg"/><Relationship Id="rId17" Type="http://schemas.openxmlformats.org/officeDocument/2006/relationships/image" Target="../media/image14.jpeg"/><Relationship Id="rId2" Type="http://schemas.openxmlformats.org/officeDocument/2006/relationships/notesSlide" Target="../notesSlides/notesSlide27.xml"/><Relationship Id="rId16" Type="http://schemas.openxmlformats.org/officeDocument/2006/relationships/hyperlink" Target="mailto:lifeip.azoresnatura@azores.gov.pt" TargetMode="External"/><Relationship Id="rId20" Type="http://schemas.openxmlformats.org/officeDocument/2006/relationships/image" Target="../media/image9.jpeg"/><Relationship Id="rId1" Type="http://schemas.openxmlformats.org/officeDocument/2006/relationships/slideLayout" Target="../slideLayouts/slideLayout1.xml"/><Relationship Id="rId6" Type="http://schemas.openxmlformats.org/officeDocument/2006/relationships/image" Target="../media/image65.jpeg"/><Relationship Id="rId11" Type="http://schemas.openxmlformats.org/officeDocument/2006/relationships/image" Target="../media/image69.jpeg"/><Relationship Id="rId5" Type="http://schemas.openxmlformats.org/officeDocument/2006/relationships/image" Target="../media/image64.jpeg"/><Relationship Id="rId15" Type="http://schemas.openxmlformats.org/officeDocument/2006/relationships/image" Target="../media/image13.png"/><Relationship Id="rId10" Type="http://schemas.openxmlformats.org/officeDocument/2006/relationships/image" Target="../media/image68.jpeg"/><Relationship Id="rId19" Type="http://schemas.openxmlformats.org/officeDocument/2006/relationships/image" Target="../media/image16.png"/><Relationship Id="rId4" Type="http://schemas.openxmlformats.org/officeDocument/2006/relationships/image" Target="../media/image63.jpeg"/><Relationship Id="rId9" Type="http://schemas.openxmlformats.org/officeDocument/2006/relationships/image" Target="../media/image67.jpeg"/><Relationship Id="rId14" Type="http://schemas.openxmlformats.org/officeDocument/2006/relationships/image" Target="../media/image12.jpe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png"/><Relationship Id="rId10" Type="http://schemas.openxmlformats.org/officeDocument/2006/relationships/image" Target="../media/image10.jpeg"/><Relationship Id="rId4" Type="http://schemas.openxmlformats.org/officeDocument/2006/relationships/image" Target="../media/image12.jpeg"/><Relationship Id="rId9" Type="http://schemas.openxmlformats.org/officeDocument/2006/relationships/image" Target="../media/image9.jpe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png"/><Relationship Id="rId10" Type="http://schemas.openxmlformats.org/officeDocument/2006/relationships/image" Target="../media/image10.jpeg"/><Relationship Id="rId4" Type="http://schemas.openxmlformats.org/officeDocument/2006/relationships/image" Target="../media/image12.jpeg"/><Relationship Id="rId9" Type="http://schemas.openxmlformats.org/officeDocument/2006/relationships/image" Target="../media/image9.jpe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png"/><Relationship Id="rId10" Type="http://schemas.openxmlformats.org/officeDocument/2006/relationships/image" Target="../media/image10.jpeg"/><Relationship Id="rId4" Type="http://schemas.openxmlformats.org/officeDocument/2006/relationships/image" Target="../media/image12.jpeg"/><Relationship Id="rId9" Type="http://schemas.openxmlformats.org/officeDocument/2006/relationships/image" Target="../media/image9.jpe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4.jpeg"/><Relationship Id="rId11" Type="http://schemas.openxmlformats.org/officeDocument/2006/relationships/image" Target="../media/image18.png"/><Relationship Id="rId5" Type="http://schemas.openxmlformats.org/officeDocument/2006/relationships/image" Target="../media/image13.png"/><Relationship Id="rId10" Type="http://schemas.openxmlformats.org/officeDocument/2006/relationships/image" Target="../media/image10.jpeg"/><Relationship Id="rId4" Type="http://schemas.openxmlformats.org/officeDocument/2006/relationships/image" Target="../media/image12.jpeg"/><Relationship Id="rId9" Type="http://schemas.openxmlformats.org/officeDocument/2006/relationships/image" Target="../media/image9.jpeg"/></Relationships>
</file>

<file path=ppt/slides/_rels/slide7.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1.jpeg"/><Relationship Id="rId7"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0.jpeg"/><Relationship Id="rId5" Type="http://schemas.openxmlformats.org/officeDocument/2006/relationships/image" Target="../media/image19.jpg"/><Relationship Id="rId10" Type="http://schemas.openxmlformats.org/officeDocument/2006/relationships/image" Target="../media/image9.jpeg"/><Relationship Id="rId4" Type="http://schemas.openxmlformats.org/officeDocument/2006/relationships/image" Target="../media/image12.jpeg"/><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20.jpeg"/><Relationship Id="rId7" Type="http://schemas.openxmlformats.org/officeDocument/2006/relationships/image" Target="../media/image13.png"/><Relationship Id="rId12"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2.jpeg"/><Relationship Id="rId11" Type="http://schemas.openxmlformats.org/officeDocument/2006/relationships/image" Target="../media/image9.jpeg"/><Relationship Id="rId5" Type="http://schemas.openxmlformats.org/officeDocument/2006/relationships/image" Target="../media/image11.jpeg"/><Relationship Id="rId10" Type="http://schemas.openxmlformats.org/officeDocument/2006/relationships/image" Target="../media/image16.png"/><Relationship Id="rId4" Type="http://schemas.openxmlformats.org/officeDocument/2006/relationships/image" Target="../media/image21.jpeg"/><Relationship Id="rId9" Type="http://schemas.openxmlformats.org/officeDocument/2006/relationships/image" Target="../media/image15.jpeg"/></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png"/><Relationship Id="rId10" Type="http://schemas.openxmlformats.org/officeDocument/2006/relationships/image" Target="../media/image10.jpeg"/><Relationship Id="rId4" Type="http://schemas.openxmlformats.org/officeDocument/2006/relationships/image" Target="../media/image12.jpeg"/><Relationship Id="rId9"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19" y="-672881"/>
            <a:ext cx="9208913" cy="6118105"/>
          </a:xfrm>
          <a:prstGeom prst="rect">
            <a:avLst/>
          </a:prstGeom>
        </p:spPr>
      </p:pic>
      <p:sp>
        <p:nvSpPr>
          <p:cNvPr id="10" name="Retângulo 9"/>
          <p:cNvSpPr/>
          <p:nvPr/>
        </p:nvSpPr>
        <p:spPr>
          <a:xfrm>
            <a:off x="-36513" y="-27383"/>
            <a:ext cx="9194799" cy="1540767"/>
          </a:xfrm>
          <a:prstGeom prst="rect">
            <a:avLst/>
          </a:prstGeom>
          <a:gradFill flip="none" rotWithShape="1">
            <a:gsLst>
              <a:gs pos="44000">
                <a:srgbClr val="AFE3D0">
                  <a:tint val="66000"/>
                  <a:satMod val="160000"/>
                  <a:alpha val="44000"/>
                  <a:lumMod val="94000"/>
                  <a:lumOff val="6000"/>
                </a:srgbClr>
              </a:gs>
              <a:gs pos="82000">
                <a:srgbClr val="AFE3D0">
                  <a:tint val="44500"/>
                  <a:satMod val="160000"/>
                </a:srgbClr>
              </a:gs>
              <a:gs pos="15000">
                <a:srgbClr val="AFE3D0">
                  <a:tint val="23500"/>
                  <a:satMod val="160000"/>
                  <a:alpha val="76000"/>
                  <a:lumMod val="0"/>
                  <a:lumOff val="100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952500" dist="50800" dir="5400000" sx="173000" sy="173000" algn="ctr" rotWithShape="0">
                  <a:srgbClr val="000000">
                    <a:alpha val="0"/>
                  </a:srgbClr>
                </a:outerShdw>
              </a:effectLst>
            </a:endParaRPr>
          </a:p>
        </p:txBody>
      </p:sp>
      <p:sp>
        <p:nvSpPr>
          <p:cNvPr id="2" name="Título 1"/>
          <p:cNvSpPr>
            <a:spLocks noGrp="1"/>
          </p:cNvSpPr>
          <p:nvPr>
            <p:ph type="ctrTitle"/>
          </p:nvPr>
        </p:nvSpPr>
        <p:spPr>
          <a:xfrm>
            <a:off x="-36513" y="-315416"/>
            <a:ext cx="9216303" cy="1828800"/>
          </a:xfrm>
          <a:ln>
            <a:noFill/>
          </a:ln>
          <a:effectLst>
            <a:outerShdw blurRad="50800" dist="177800" dir="5400000" sx="1000" sy="1000" algn="ctr" rotWithShape="0">
              <a:srgbClr val="000000">
                <a:alpha val="0"/>
              </a:srgbClr>
            </a:outerShdw>
          </a:effectLst>
        </p:spPr>
        <p:txBody>
          <a:bodyPr>
            <a:noAutofit/>
          </a:bodyPr>
          <a:lstStyle/>
          <a:p>
            <a:pPr algn="r"/>
            <a:r>
              <a:rPr lang="pt-PT" sz="3600" b="1" dirty="0" smtClean="0">
                <a:ln w="0"/>
                <a:latin typeface="Calisto MT" panose="02040603050505030304" pitchFamily="18" charset="0"/>
              </a:rPr>
              <a:t>Proteção ativa e gestão integrada da </a:t>
            </a:r>
            <a:br>
              <a:rPr lang="pt-PT" sz="3600" b="1" dirty="0" smtClean="0">
                <a:ln w="0"/>
                <a:latin typeface="Calisto MT" panose="02040603050505030304" pitchFamily="18" charset="0"/>
              </a:rPr>
            </a:br>
            <a:r>
              <a:rPr lang="pt-PT" sz="3600" b="1" dirty="0" smtClean="0">
                <a:ln w="0"/>
                <a:latin typeface="Calisto MT" panose="02040603050505030304" pitchFamily="18" charset="0"/>
              </a:rPr>
              <a:t>Rede Natura 2000 nos Açores</a:t>
            </a:r>
            <a:r>
              <a:rPr lang="pt-PT" sz="4000" b="1"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rPr>
              <a:t/>
            </a:r>
            <a:br>
              <a:rPr lang="pt-PT" sz="4000" b="1"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rPr>
            </a:br>
            <a:r>
              <a:rPr lang="pt-PT" sz="2000" dirty="0" smtClean="0">
                <a:ln w="0"/>
                <a:solidFill>
                  <a:schemeClr val="tx1"/>
                </a:solidFill>
                <a:effectLst>
                  <a:outerShdw blurRad="38100" dist="38100" dir="2700000" algn="tl">
                    <a:srgbClr val="000000">
                      <a:alpha val="43137"/>
                    </a:srgbClr>
                  </a:outerShdw>
                </a:effectLst>
                <a:latin typeface="Century Gothic" panose="020B0502020202020204" pitchFamily="34" charset="0"/>
              </a:rPr>
              <a:t>LIFE IP </a:t>
            </a:r>
            <a:r>
              <a:rPr lang="pt-PT" sz="20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rPr>
              <a:t>AZORES NATURA – LIFE 17 IPE/PT 000010</a:t>
            </a:r>
            <a:endParaRPr lang="pt-PT" sz="1800" dirty="0">
              <a:ln w="0"/>
              <a:solidFill>
                <a:schemeClr val="tx1"/>
              </a:solidFill>
              <a:effectLst>
                <a:outerShdw blurRad="38100" dist="19050" dir="2700000" algn="tl" rotWithShape="0">
                  <a:schemeClr val="dk1">
                    <a:alpha val="40000"/>
                  </a:schemeClr>
                </a:outerShdw>
              </a:effectLst>
              <a:latin typeface="Century Gothic" panose="020B0502020202020204" pitchFamily="34" charset="0"/>
            </a:endParaRPr>
          </a:p>
        </p:txBody>
      </p:sp>
      <p:cxnSp>
        <p:nvCxnSpPr>
          <p:cNvPr id="5" name="Conexão recta 4"/>
          <p:cNvCxnSpPr/>
          <p:nvPr/>
        </p:nvCxnSpPr>
        <p:spPr>
          <a:xfrm>
            <a:off x="259" y="5445224"/>
            <a:ext cx="9144000" cy="0"/>
          </a:xfrm>
          <a:prstGeom prst="line">
            <a:avLst/>
          </a:prstGeom>
          <a:ln w="19050">
            <a:solidFill>
              <a:srgbClr val="AFE3D0"/>
            </a:solidFill>
          </a:ln>
        </p:spPr>
        <p:style>
          <a:lnRef idx="1">
            <a:schemeClr val="accent1"/>
          </a:lnRef>
          <a:fillRef idx="0">
            <a:schemeClr val="accent1"/>
          </a:fillRef>
          <a:effectRef idx="0">
            <a:schemeClr val="accent1"/>
          </a:effectRef>
          <a:fontRef idx="minor">
            <a:schemeClr val="tx1"/>
          </a:fontRef>
        </p:style>
      </p:cxnSp>
      <p:sp>
        <p:nvSpPr>
          <p:cNvPr id="4" name="Rectangle 1"/>
          <p:cNvSpPr>
            <a:spLocks noChangeArrowheads="1"/>
          </p:cNvSpPr>
          <p:nvPr/>
        </p:nvSpPr>
        <p:spPr bwMode="auto">
          <a:xfrm>
            <a:off x="0" y="0"/>
            <a:ext cx="0" cy="0"/>
          </a:xfrm>
          <a:prstGeom prst="rect">
            <a:avLst/>
          </a:prstGeom>
          <a:solidFill>
            <a:srgbClr val="47C96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6501" rIns="0" bIns="0" numCol="1" anchor="ctr"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pt-PT" altLang="pt-PT" sz="1800" b="0" i="0" u="none" strike="noStrike" cap="none" normalizeH="0" baseline="0" smtClean="0">
                <a:ln>
                  <a:noFill/>
                </a:ln>
                <a:solidFill>
                  <a:schemeClr val="tx1"/>
                </a:solidFill>
                <a:effectLst/>
                <a:latin typeface="Arial" pitchFamily="34" charset="0"/>
                <a:cs typeface="Arial" pitchFamily="34" charset="0"/>
                <a:hlinkClick r:id="rId4" tooltip="Início"/>
              </a:rPr>
              <a:t>  </a:t>
            </a:r>
            <a:r>
              <a:rPr kumimoji="0" lang="pt-PT" altLang="pt-PT" sz="7200" b="0" i="0" u="none" strike="noStrike" cap="none" normalizeH="0" baseline="0" smtClean="0">
                <a:ln>
                  <a:noFill/>
                </a:ln>
                <a:solidFill>
                  <a:schemeClr val="tx1"/>
                </a:solidFill>
                <a:effectLst/>
                <a:latin typeface="Arial" pitchFamily="34" charset="0"/>
                <a:cs typeface="Arial" pitchFamily="34" charset="0"/>
              </a:rPr>
              <a:t> </a:t>
            </a:r>
            <a:r>
              <a:rPr kumimoji="0" lang="pt-PT" altLang="pt-PT" sz="1800" b="0" i="0" u="none" strike="noStrike" cap="none" normalizeH="0" baseline="0" smtClean="0">
                <a:ln>
                  <a:noFill/>
                </a:ln>
                <a:solidFill>
                  <a:schemeClr val="tx1"/>
                </a:solidFill>
                <a:effectLst/>
                <a:latin typeface="Arial" pitchFamily="34" charset="0"/>
                <a:cs typeface="Arial" pitchFamily="34" charset="0"/>
              </a:rPr>
              <a:t>                                                            </a:t>
            </a:r>
            <a:endParaRPr kumimoji="0" lang="pt-PT" altLang="pt-PT" b="0" i="0" u="none" strike="noStrike" cap="none" normalizeH="0" baseline="0" smtClean="0">
              <a:ln>
                <a:noFill/>
              </a:ln>
              <a:solidFill>
                <a:srgbClr val="404A54"/>
              </a:solidFill>
              <a:effectLst/>
              <a:latin typeface="Open Sans"/>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pt-PT" altLang="pt-PT" b="0" i="0" u="none" strike="noStrike" cap="none" normalizeH="0" baseline="0" smtClean="0">
                <a:ln>
                  <a:noFill/>
                </a:ln>
                <a:solidFill>
                  <a:srgbClr val="404A54"/>
                </a:solidFill>
                <a:effectLst/>
                <a:latin typeface="Open Sans"/>
                <a:cs typeface="Arial" pitchFamily="34" charset="0"/>
                <a:hlinkClick r:id="rId4" tooltip="Início"/>
              </a:rPr>
              <a:t>Universidade dos Açores</a:t>
            </a:r>
            <a:endParaRPr kumimoji="0" lang="pt-PT" altLang="pt-PT" b="0" i="0" u="none" strike="noStrike" cap="none" normalizeH="0" baseline="0" smtClean="0">
              <a:ln>
                <a:noFill/>
              </a:ln>
              <a:solidFill>
                <a:srgbClr val="404A54"/>
              </a:solidFill>
              <a:effectLst/>
              <a:latin typeface="Open Sans"/>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Char char="•"/>
              <a:tabLst/>
            </a:pPr>
            <a:r>
              <a:rPr kumimoji="0" lang="pt-PT" altLang="pt-PT" sz="800" b="0" i="0" u="none" strike="noStrike" cap="none" normalizeH="0" baseline="0" smtClean="0">
                <a:ln>
                  <a:noFill/>
                </a:ln>
                <a:solidFill>
                  <a:srgbClr val="353434"/>
                </a:solidFill>
                <a:effectLst/>
                <a:latin typeface="Arial" pitchFamily="34" charset="0"/>
                <a:cs typeface="Arial" pitchFamily="34" charset="0"/>
                <a:hlinkClick r:id="rId4"/>
              </a:rPr>
              <a:t>  </a:t>
            </a:r>
            <a:r>
              <a:rPr kumimoji="0" lang="pt-PT" altLang="pt-PT" sz="900" b="0" i="0" u="none" strike="noStrike" cap="none" normalizeH="0" baseline="0" smtClean="0">
                <a:ln>
                  <a:noFill/>
                </a:ln>
                <a:solidFill>
                  <a:srgbClr val="353434"/>
                </a:solidFill>
                <a:effectLst/>
                <a:latin typeface="Arial" pitchFamily="34" charset="0"/>
                <a:cs typeface="Arial" pitchFamily="34" charset="0"/>
              </a:rPr>
              <a:t> </a:t>
            </a:r>
            <a:r>
              <a:rPr kumimoji="0" lang="pt-PT" altLang="pt-PT" sz="800" b="0" i="0" u="none" strike="noStrike" cap="none" normalizeH="0" baseline="0" smtClean="0">
                <a:ln>
                  <a:noFill/>
                </a:ln>
                <a:solidFill>
                  <a:srgbClr val="353434"/>
                </a:solidFill>
                <a:effectLst/>
                <a:latin typeface="Arial" pitchFamily="34" charset="0"/>
                <a:cs typeface="Arial" pitchFamily="34" charset="0"/>
              </a:rPr>
              <a:t>    </a:t>
            </a:r>
            <a:endParaRPr kumimoji="0" lang="pt-PT" altLang="pt-PT"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pt-PT" altLang="pt-PT" sz="1800" b="0" i="0" u="none" strike="noStrike" cap="none" normalizeH="0" baseline="0" smtClean="0">
              <a:ln>
                <a:noFill/>
              </a:ln>
              <a:solidFill>
                <a:srgbClr val="353434"/>
              </a:solidFill>
              <a:effectLst/>
              <a:latin typeface="Arial" pitchFamily="34" charset="0"/>
              <a:cs typeface="Arial" pitchFamily="34" charset="0"/>
            </a:endParaRPr>
          </a:p>
        </p:txBody>
      </p:sp>
      <p:pic>
        <p:nvPicPr>
          <p:cNvPr id="1027" name="Picture 3" descr="Pesquisa">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69375" y="-25666700"/>
            <a:ext cx="152400" cy="152400"/>
          </a:xfrm>
          <a:prstGeom prst="rect">
            <a:avLst/>
          </a:prstGeom>
          <a:noFill/>
          <a:extLst>
            <a:ext uri="{909E8E84-426E-40DD-AFC4-6F175D3DCCD1}">
              <a14:hiddenFill xmlns:a14="http://schemas.microsoft.com/office/drawing/2010/main">
                <a:solidFill>
                  <a:srgbClr val="FFFFFF"/>
                </a:solidFill>
              </a14:hiddenFill>
            </a:ext>
          </a:extLst>
        </p:spPr>
      </p:pic>
      <p:sp>
        <p:nvSpPr>
          <p:cNvPr id="18" name="CaixaDeTexto 17"/>
          <p:cNvSpPr txBox="1"/>
          <p:nvPr/>
        </p:nvSpPr>
        <p:spPr>
          <a:xfrm>
            <a:off x="58429" y="5148296"/>
            <a:ext cx="1811714" cy="261610"/>
          </a:xfrm>
          <a:prstGeom prst="rect">
            <a:avLst/>
          </a:prstGeom>
          <a:noFill/>
        </p:spPr>
        <p:txBody>
          <a:bodyPr wrap="none" rtlCol="0">
            <a:spAutoFit/>
          </a:bodyPr>
          <a:lstStyle/>
          <a:p>
            <a:r>
              <a:rPr lang="pt-PT" sz="1100" dirty="0">
                <a:solidFill>
                  <a:schemeClr val="bg1">
                    <a:lumMod val="75000"/>
                  </a:schemeClr>
                </a:solidFill>
              </a:rPr>
              <a:t>http://siaram.azores.gov.pt</a:t>
            </a:r>
            <a:r>
              <a:rPr lang="pt-PT" sz="1100" dirty="0" smtClean="0">
                <a:solidFill>
                  <a:schemeClr val="bg1">
                    <a:lumMod val="75000"/>
                  </a:schemeClr>
                </a:solidFill>
              </a:rPr>
              <a:t>/</a:t>
            </a:r>
          </a:p>
        </p:txBody>
      </p:sp>
      <p:sp>
        <p:nvSpPr>
          <p:cNvPr id="6" name="CaixaDeTexto 5"/>
          <p:cNvSpPr txBox="1"/>
          <p:nvPr/>
        </p:nvSpPr>
        <p:spPr>
          <a:xfrm>
            <a:off x="4932040" y="4777645"/>
            <a:ext cx="5187824" cy="584775"/>
          </a:xfrm>
          <a:prstGeom prst="rect">
            <a:avLst/>
          </a:prstGeom>
          <a:noFill/>
          <a:scene3d>
            <a:camera prst="orthographicFront"/>
            <a:lightRig rig="harsh" dir="t"/>
          </a:scene3d>
          <a:sp3d>
            <a:bevelT/>
          </a:sp3d>
        </p:spPr>
        <p:txBody>
          <a:bodyPr wrap="square" rtlCol="0">
            <a:spAutoFit/>
            <a:scene3d>
              <a:camera prst="orthographicFront"/>
              <a:lightRig rig="soft" dir="t">
                <a:rot lat="0" lon="0" rev="15600000"/>
              </a:lightRig>
            </a:scene3d>
            <a:sp3d prstMaterial="softEdge"/>
          </a:bodyPr>
          <a:lstStyle/>
          <a:p>
            <a:r>
              <a:rPr lang="pt-PT" sz="1600" b="1" dirty="0" smtClean="0">
                <a:ln>
                  <a:solidFill>
                    <a:schemeClr val="bg1">
                      <a:lumMod val="85000"/>
                    </a:schemeClr>
                  </a:solidFill>
                </a:ln>
                <a:solidFill>
                  <a:schemeClr val="bg1">
                    <a:lumMod val="75000"/>
                  </a:schemeClr>
                </a:solidFill>
                <a:latin typeface="Century" panose="02040604050505020304" pitchFamily="18" charset="0"/>
              </a:rPr>
              <a:t>Conselho Consultivo – </a:t>
            </a:r>
            <a:r>
              <a:rPr lang="pt-PT" sz="1600" b="1" dirty="0" err="1" smtClean="0">
                <a:ln>
                  <a:solidFill>
                    <a:schemeClr val="bg1">
                      <a:lumMod val="85000"/>
                    </a:schemeClr>
                  </a:solidFill>
                </a:ln>
                <a:solidFill>
                  <a:schemeClr val="bg1">
                    <a:lumMod val="75000"/>
                  </a:schemeClr>
                </a:solidFill>
                <a:latin typeface="Century" panose="02040604050505020304" pitchFamily="18" charset="0"/>
              </a:rPr>
              <a:t>Stakeholder</a:t>
            </a:r>
            <a:r>
              <a:rPr lang="pt-PT" sz="1600" b="1" dirty="0" smtClean="0">
                <a:ln>
                  <a:solidFill>
                    <a:schemeClr val="bg1">
                      <a:lumMod val="85000"/>
                    </a:schemeClr>
                  </a:solidFill>
                </a:ln>
                <a:solidFill>
                  <a:schemeClr val="bg1">
                    <a:lumMod val="75000"/>
                  </a:schemeClr>
                </a:solidFill>
                <a:latin typeface="Century" panose="02040604050505020304" pitchFamily="18" charset="0"/>
              </a:rPr>
              <a:t> </a:t>
            </a:r>
            <a:r>
              <a:rPr lang="pt-PT" sz="1600" b="1" dirty="0" err="1" smtClean="0">
                <a:ln>
                  <a:solidFill>
                    <a:schemeClr val="bg1">
                      <a:lumMod val="85000"/>
                    </a:schemeClr>
                  </a:solidFill>
                </a:ln>
                <a:solidFill>
                  <a:schemeClr val="bg1">
                    <a:lumMod val="75000"/>
                  </a:schemeClr>
                </a:solidFill>
                <a:latin typeface="Century" panose="02040604050505020304" pitchFamily="18" charset="0"/>
              </a:rPr>
              <a:t>Board</a:t>
            </a:r>
            <a:endParaRPr lang="pt-PT" sz="1600" b="1" dirty="0" smtClean="0">
              <a:ln>
                <a:solidFill>
                  <a:schemeClr val="bg1">
                    <a:lumMod val="85000"/>
                  </a:schemeClr>
                </a:solidFill>
              </a:ln>
              <a:solidFill>
                <a:schemeClr val="bg1">
                  <a:lumMod val="75000"/>
                </a:schemeClr>
              </a:solidFill>
              <a:latin typeface="Century" panose="02040604050505020304" pitchFamily="18" charset="0"/>
            </a:endParaRPr>
          </a:p>
          <a:p>
            <a:r>
              <a:rPr lang="pt-PT" sz="1600" i="1" dirty="0" smtClean="0">
                <a:ln>
                  <a:solidFill>
                    <a:schemeClr val="bg1">
                      <a:lumMod val="85000"/>
                    </a:schemeClr>
                  </a:solidFill>
                </a:ln>
                <a:solidFill>
                  <a:schemeClr val="bg1">
                    <a:lumMod val="75000"/>
                  </a:schemeClr>
                </a:solidFill>
                <a:latin typeface="Century" panose="02040604050505020304" pitchFamily="18" charset="0"/>
              </a:rPr>
              <a:t>Horta, 10 </a:t>
            </a:r>
            <a:r>
              <a:rPr lang="pt-PT" sz="1600" i="1" dirty="0" smtClean="0">
                <a:ln>
                  <a:solidFill>
                    <a:schemeClr val="bg1">
                      <a:lumMod val="85000"/>
                    </a:schemeClr>
                  </a:solidFill>
                </a:ln>
                <a:solidFill>
                  <a:schemeClr val="bg1">
                    <a:lumMod val="75000"/>
                  </a:schemeClr>
                </a:solidFill>
                <a:latin typeface="Century" panose="02040604050505020304" pitchFamily="18" charset="0"/>
              </a:rPr>
              <a:t>novembro de 2019</a:t>
            </a:r>
            <a:endParaRPr lang="en-US" sz="1600" i="1" dirty="0">
              <a:ln>
                <a:solidFill>
                  <a:schemeClr val="bg1">
                    <a:lumMod val="85000"/>
                  </a:schemeClr>
                </a:solidFill>
              </a:ln>
              <a:solidFill>
                <a:schemeClr val="bg1">
                  <a:lumMod val="75000"/>
                </a:schemeClr>
              </a:solidFill>
              <a:latin typeface="Century" panose="02040604050505020304" pitchFamily="18" charset="0"/>
            </a:endParaRPr>
          </a:p>
        </p:txBody>
      </p:sp>
      <p:pic>
        <p:nvPicPr>
          <p:cNvPr id="16" name="Picture 4" descr="http://www.azores.gov.pt/NR/rdonlyres/88A32A89-2561-4C22-A82F-530640C510A2/755875/Logo_PN.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36099" y="5999179"/>
            <a:ext cx="903653" cy="84340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http://www.azores.gov.pt/NR/rdonlyres/A1197A03-23BB-40F6-AA68-6C3FEC711B55/335484/LogotipoGovernodosAores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496" y="6169125"/>
            <a:ext cx="1393737" cy="42747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http://www.europarc.org/communication-skills/images/2.1%20N2000.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73776" y="6068008"/>
            <a:ext cx="850020" cy="70437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http://fnyh.org/wp-content/uploads/2015/01/LIFE.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110581" y="6109258"/>
            <a:ext cx="934994" cy="621876"/>
          </a:xfrm>
          <a:prstGeom prst="rect">
            <a:avLst/>
          </a:prstGeom>
          <a:noFill/>
          <a:extLst>
            <a:ext uri="{909E8E84-426E-40DD-AFC4-6F175D3DCCD1}">
              <a14:hiddenFill xmlns:a14="http://schemas.microsoft.com/office/drawing/2010/main">
                <a:solidFill>
                  <a:srgbClr val="FFFFFF"/>
                </a:solidFill>
              </a14:hiddenFill>
            </a:ext>
          </a:extLst>
        </p:spPr>
      </p:pic>
      <p:pic>
        <p:nvPicPr>
          <p:cNvPr id="21" name="Imagem 20"/>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37846" y="5808541"/>
            <a:ext cx="1829637" cy="1292867"/>
          </a:xfrm>
          <a:prstGeom prst="rect">
            <a:avLst/>
          </a:prstGeom>
        </p:spPr>
      </p:pic>
      <p:pic>
        <p:nvPicPr>
          <p:cNvPr id="22" name="Imagem 21"/>
          <p:cNvPicPr>
            <a:picLocks noChangeAspect="1"/>
          </p:cNvPicPr>
          <p:nvPr/>
        </p:nvPicPr>
        <p:blipFill>
          <a:blip r:embed="rId11" cstate="print">
            <a:extLst>
              <a:ext uri="{28A0092B-C50C-407E-A947-70E740481C1C}">
                <a14:useLocalDpi xmlns:a14="http://schemas.microsoft.com/office/drawing/2010/main" val="0"/>
              </a:ext>
            </a:extLst>
          </a:blip>
          <a:srcRect l="20705" t="3252" r="21651" b="10634"/>
          <a:stretch>
            <a:fillRect/>
          </a:stretch>
        </p:blipFill>
        <p:spPr bwMode="auto">
          <a:xfrm>
            <a:off x="3635896" y="6169125"/>
            <a:ext cx="1138007" cy="50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Imagem 22"/>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2339752" y="6055480"/>
            <a:ext cx="1276363" cy="685888"/>
          </a:xfrm>
          <a:prstGeom prst="rect">
            <a:avLst/>
          </a:prstGeom>
        </p:spPr>
      </p:pic>
    </p:spTree>
    <p:extLst>
      <p:ext uri="{BB962C8B-B14F-4D97-AF65-F5344CB8AC3E}">
        <p14:creationId xmlns:p14="http://schemas.microsoft.com/office/powerpoint/2010/main" val="35141994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exão reta 7"/>
          <p:cNvCxnSpPr/>
          <p:nvPr/>
        </p:nvCxnSpPr>
        <p:spPr>
          <a:xfrm>
            <a:off x="0" y="6237312"/>
            <a:ext cx="9144000" cy="0"/>
          </a:xfrm>
          <a:prstGeom prst="line">
            <a:avLst/>
          </a:prstGeom>
          <a:ln w="38100">
            <a:solidFill>
              <a:srgbClr val="AFE3D0"/>
            </a:solidFill>
          </a:ln>
        </p:spPr>
        <p:style>
          <a:lnRef idx="1">
            <a:schemeClr val="accent1"/>
          </a:lnRef>
          <a:fillRef idx="0">
            <a:schemeClr val="accent1"/>
          </a:fillRef>
          <a:effectRef idx="0">
            <a:schemeClr val="accent1"/>
          </a:effectRef>
          <a:fontRef idx="minor">
            <a:schemeClr val="tx1"/>
          </a:fontRef>
        </p:style>
      </p:cxnSp>
      <p:sp>
        <p:nvSpPr>
          <p:cNvPr id="13" name="Rectangle 62"/>
          <p:cNvSpPr>
            <a:spLocks noChangeArrowheads="1"/>
          </p:cNvSpPr>
          <p:nvPr/>
        </p:nvSpPr>
        <p:spPr bwMode="auto">
          <a:xfrm>
            <a:off x="374438" y="836712"/>
            <a:ext cx="8553662" cy="454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nSpc>
                <a:spcPct val="150000"/>
              </a:lnSpc>
            </a:pPr>
            <a:r>
              <a:rPr lang="fr-BE" altLang="en-US" sz="1800" b="1" dirty="0" err="1" smtClean="0">
                <a:latin typeface="Century Gothic" panose="020B0502020202020204" pitchFamily="34" charset="0"/>
                <a:cs typeface="Calibri" panose="020F0502020204030204" pitchFamily="34" charset="0"/>
              </a:rPr>
              <a:t>Ações</a:t>
            </a:r>
            <a:r>
              <a:rPr lang="fr-BE" altLang="en-US" sz="1800" b="1" dirty="0" smtClean="0">
                <a:latin typeface="Century Gothic" panose="020B0502020202020204" pitchFamily="34" charset="0"/>
                <a:cs typeface="Calibri" panose="020F0502020204030204" pitchFamily="34" charset="0"/>
              </a:rPr>
              <a:t>:</a:t>
            </a:r>
            <a:endParaRPr lang="fr-BE" altLang="en-US" sz="1800" b="1" dirty="0">
              <a:latin typeface="Century Gothic" panose="020B0502020202020204" pitchFamily="34" charset="0"/>
              <a:cs typeface="Calibri" panose="020F0502020204030204" pitchFamily="34" charset="0"/>
            </a:endParaRPr>
          </a:p>
        </p:txBody>
      </p:sp>
      <p:graphicFrame>
        <p:nvGraphicFramePr>
          <p:cNvPr id="14" name="Diagrama 13"/>
          <p:cNvGraphicFramePr/>
          <p:nvPr>
            <p:extLst/>
          </p:nvPr>
        </p:nvGraphicFramePr>
        <p:xfrm>
          <a:off x="179512" y="1268760"/>
          <a:ext cx="8748464" cy="46805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5" name="Grupo 14"/>
          <p:cNvGrpSpPr/>
          <p:nvPr/>
        </p:nvGrpSpPr>
        <p:grpSpPr>
          <a:xfrm>
            <a:off x="-1588" y="-581"/>
            <a:ext cx="9145588" cy="621270"/>
            <a:chOff x="-1588" y="-581"/>
            <a:chExt cx="9145588" cy="621270"/>
          </a:xfrm>
        </p:grpSpPr>
        <p:sp>
          <p:nvSpPr>
            <p:cNvPr id="16" name="Retângulo 15"/>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23" name="Picture 10" descr="http://fnyh.org/wp-content/uploads/2015/01/LIFE.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8" descr="http://www.europarc.org/communication-skills/images/2.1%20N2000.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 name="Imagem 2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17"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grpSp>
        <p:nvGrpSpPr>
          <p:cNvPr id="12" name="Grupo 11"/>
          <p:cNvGrpSpPr/>
          <p:nvPr/>
        </p:nvGrpSpPr>
        <p:grpSpPr>
          <a:xfrm>
            <a:off x="4692781" y="6282498"/>
            <a:ext cx="4415723" cy="527870"/>
            <a:chOff x="4692781" y="6282498"/>
            <a:chExt cx="4415723" cy="527870"/>
          </a:xfrm>
        </p:grpSpPr>
        <p:pic>
          <p:nvPicPr>
            <p:cNvPr id="18" name="Picture 4" descr="http://www.azores.gov.pt/NR/rdonlyres/88A32A89-2561-4C22-A82F-530640C510A2/755875/Logo_PN.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734617" y="6282498"/>
              <a:ext cx="565575" cy="52787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http://www.azores.gov.pt/NR/rdonlyres/A1197A03-23BB-40F6-AA68-6C3FEC711B55/335484/LogotipoGovernodosAores2.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692781" y="6381402"/>
              <a:ext cx="959339" cy="294238"/>
            </a:xfrm>
            <a:prstGeom prst="rect">
              <a:avLst/>
            </a:prstGeom>
            <a:noFill/>
            <a:extLst>
              <a:ext uri="{909E8E84-426E-40DD-AFC4-6F175D3DCCD1}">
                <a14:hiddenFill xmlns:a14="http://schemas.microsoft.com/office/drawing/2010/main">
                  <a:solidFill>
                    <a:srgbClr val="FFFFFF"/>
                  </a:solidFill>
                </a14:hiddenFill>
              </a:ext>
            </a:extLst>
          </p:spPr>
        </p:pic>
        <p:pic>
          <p:nvPicPr>
            <p:cNvPr id="20" name="Imagem 15"/>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432196" y="6373504"/>
              <a:ext cx="732092" cy="32627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2" name="Imagem 16"/>
            <p:cNvPicPr>
              <a:picLocks noChangeAspect="1"/>
            </p:cNvPicPr>
            <p:nvPr/>
          </p:nvPicPr>
          <p:blipFill>
            <a:blip r:embed="rId14" cstate="print">
              <a:extLst>
                <a:ext uri="{28A0092B-C50C-407E-A947-70E740481C1C}">
                  <a14:useLocalDpi xmlns:a14="http://schemas.microsoft.com/office/drawing/2010/main" val="0"/>
                </a:ext>
              </a:extLst>
            </a:blip>
            <a:srcRect l="20705" t="3252" r="21651" b="10634"/>
            <a:stretch>
              <a:fillRect/>
            </a:stretch>
          </p:blipFill>
          <p:spPr bwMode="auto">
            <a:xfrm>
              <a:off x="8122579" y="6304639"/>
              <a:ext cx="985925" cy="43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Imagem 25"/>
            <p:cNvPicPr>
              <a:picLocks noChangeAspect="1"/>
            </p:cNvPicPr>
            <p:nvPr/>
          </p:nvPicPr>
          <p:blipFill rotWithShape="1">
            <a:blip r:embed="rId15" cstate="print">
              <a:extLst>
                <a:ext uri="{28A0092B-C50C-407E-A947-70E740481C1C}">
                  <a14:useLocalDpi xmlns:a14="http://schemas.microsoft.com/office/drawing/2010/main"/>
                </a:ext>
              </a:extLst>
            </a:blip>
            <a:srcRect t="13157" r="6666" b="12408"/>
            <a:stretch/>
          </p:blipFill>
          <p:spPr>
            <a:xfrm>
              <a:off x="7236296" y="6309320"/>
              <a:ext cx="913917" cy="391679"/>
            </a:xfrm>
            <a:prstGeom prst="rect">
              <a:avLst/>
            </a:prstGeom>
          </p:spPr>
        </p:pic>
      </p:grpSp>
    </p:spTree>
    <p:extLst>
      <p:ext uri="{BB962C8B-B14F-4D97-AF65-F5344CB8AC3E}">
        <p14:creationId xmlns:p14="http://schemas.microsoft.com/office/powerpoint/2010/main" val="2252932147"/>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6260" y="588633"/>
            <a:ext cx="7472164" cy="5604123"/>
          </a:xfrm>
          <a:prstGeom prst="rect">
            <a:avLst/>
          </a:prstGeom>
        </p:spPr>
      </p:pic>
      <p:cxnSp>
        <p:nvCxnSpPr>
          <p:cNvPr id="8" name="Conexão reta 7"/>
          <p:cNvCxnSpPr/>
          <p:nvPr/>
        </p:nvCxnSpPr>
        <p:spPr>
          <a:xfrm>
            <a:off x="0" y="6237312"/>
            <a:ext cx="9144000" cy="0"/>
          </a:xfrm>
          <a:prstGeom prst="line">
            <a:avLst/>
          </a:prstGeom>
          <a:ln w="38100">
            <a:solidFill>
              <a:srgbClr val="AFE3D0"/>
            </a:solidFill>
          </a:ln>
        </p:spPr>
        <p:style>
          <a:lnRef idx="1">
            <a:schemeClr val="accent1"/>
          </a:lnRef>
          <a:fillRef idx="0">
            <a:schemeClr val="accent1"/>
          </a:fillRef>
          <a:effectRef idx="0">
            <a:schemeClr val="accent1"/>
          </a:effectRef>
          <a:fontRef idx="minor">
            <a:schemeClr val="tx1"/>
          </a:fontRef>
        </p:style>
      </p:cxnSp>
      <p:grpSp>
        <p:nvGrpSpPr>
          <p:cNvPr id="15" name="Grupo 14"/>
          <p:cNvGrpSpPr/>
          <p:nvPr/>
        </p:nvGrpSpPr>
        <p:grpSpPr>
          <a:xfrm>
            <a:off x="-1588" y="-581"/>
            <a:ext cx="9145588" cy="621270"/>
            <a:chOff x="-1588" y="-581"/>
            <a:chExt cx="9145588" cy="621270"/>
          </a:xfrm>
        </p:grpSpPr>
        <p:sp>
          <p:nvSpPr>
            <p:cNvPr id="16" name="Retângulo 15"/>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23" name="Picture 10" descr="http://fnyh.org/wp-content/uploads/2015/01/LIF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8" descr="http://www.europarc.org/communication-skills/images/2.1%20N200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 name="Imagem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17"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grpSp>
        <p:nvGrpSpPr>
          <p:cNvPr id="12" name="Grupo 11"/>
          <p:cNvGrpSpPr/>
          <p:nvPr/>
        </p:nvGrpSpPr>
        <p:grpSpPr>
          <a:xfrm>
            <a:off x="4692781" y="6282498"/>
            <a:ext cx="4415723" cy="527870"/>
            <a:chOff x="4692781" y="6282498"/>
            <a:chExt cx="4415723" cy="527870"/>
          </a:xfrm>
        </p:grpSpPr>
        <p:pic>
          <p:nvPicPr>
            <p:cNvPr id="18" name="Picture 4" descr="http://www.azores.gov.pt/NR/rdonlyres/88A32A89-2561-4C22-A82F-530640C510A2/755875/Logo_PN.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34617" y="6282498"/>
              <a:ext cx="565575" cy="52787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http://www.azores.gov.pt/NR/rdonlyres/A1197A03-23BB-40F6-AA68-6C3FEC711B55/335484/LogotipoGovernodosAores2.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92781" y="6381402"/>
              <a:ext cx="959339" cy="294238"/>
            </a:xfrm>
            <a:prstGeom prst="rect">
              <a:avLst/>
            </a:prstGeom>
            <a:noFill/>
            <a:extLst>
              <a:ext uri="{909E8E84-426E-40DD-AFC4-6F175D3DCCD1}">
                <a14:hiddenFill xmlns:a14="http://schemas.microsoft.com/office/drawing/2010/main">
                  <a:solidFill>
                    <a:srgbClr val="FFFFFF"/>
                  </a:solidFill>
                </a14:hiddenFill>
              </a:ext>
            </a:extLst>
          </p:spPr>
        </p:pic>
        <p:pic>
          <p:nvPicPr>
            <p:cNvPr id="20" name="Imagem 15"/>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432196" y="6373504"/>
              <a:ext cx="732092" cy="32627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2" name="Imagem 16"/>
            <p:cNvPicPr>
              <a:picLocks noChangeAspect="1"/>
            </p:cNvPicPr>
            <p:nvPr/>
          </p:nvPicPr>
          <p:blipFill>
            <a:blip r:embed="rId10" cstate="print">
              <a:extLst>
                <a:ext uri="{28A0092B-C50C-407E-A947-70E740481C1C}">
                  <a14:useLocalDpi xmlns:a14="http://schemas.microsoft.com/office/drawing/2010/main" val="0"/>
                </a:ext>
              </a:extLst>
            </a:blip>
            <a:srcRect l="20705" t="3252" r="21651" b="10634"/>
            <a:stretch>
              <a:fillRect/>
            </a:stretch>
          </p:blipFill>
          <p:spPr bwMode="auto">
            <a:xfrm>
              <a:off x="8122579" y="6304639"/>
              <a:ext cx="985925" cy="43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Imagem 25"/>
            <p:cNvPicPr>
              <a:picLocks noChangeAspect="1"/>
            </p:cNvPicPr>
            <p:nvPr/>
          </p:nvPicPr>
          <p:blipFill rotWithShape="1">
            <a:blip r:embed="rId11" cstate="print">
              <a:extLst>
                <a:ext uri="{28A0092B-C50C-407E-A947-70E740481C1C}">
                  <a14:useLocalDpi xmlns:a14="http://schemas.microsoft.com/office/drawing/2010/main"/>
                </a:ext>
              </a:extLst>
            </a:blip>
            <a:srcRect t="13157" r="6666" b="12408"/>
            <a:stretch/>
          </p:blipFill>
          <p:spPr>
            <a:xfrm>
              <a:off x="7236296" y="6309320"/>
              <a:ext cx="913917" cy="391679"/>
            </a:xfrm>
            <a:prstGeom prst="rect">
              <a:avLst/>
            </a:prstGeom>
          </p:spPr>
        </p:pic>
      </p:grpSp>
      <p:sp>
        <p:nvSpPr>
          <p:cNvPr id="13" name="Rectangle 62"/>
          <p:cNvSpPr>
            <a:spLocks noChangeArrowheads="1"/>
          </p:cNvSpPr>
          <p:nvPr/>
        </p:nvSpPr>
        <p:spPr bwMode="auto">
          <a:xfrm>
            <a:off x="179512" y="836712"/>
            <a:ext cx="8553662"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nSpc>
                <a:spcPct val="150000"/>
              </a:lnSpc>
            </a:pPr>
            <a:r>
              <a:rPr lang="fr-BE" altLang="en-US" sz="1800" b="1" dirty="0" err="1" smtClean="0">
                <a:latin typeface="Century Gothic" panose="020B0502020202020204" pitchFamily="34" charset="0"/>
                <a:cs typeface="Calibri" panose="020F0502020204030204" pitchFamily="34" charset="0"/>
              </a:rPr>
              <a:t>Áreas</a:t>
            </a:r>
            <a:r>
              <a:rPr lang="fr-BE" altLang="en-US" sz="1800" b="1" dirty="0">
                <a:latin typeface="Century Gothic" panose="020B0502020202020204" pitchFamily="34" charset="0"/>
                <a:cs typeface="Calibri" panose="020F0502020204030204" pitchFamily="34" charset="0"/>
              </a:rPr>
              <a:t> </a:t>
            </a:r>
            <a:r>
              <a:rPr lang="fr-BE" altLang="en-US" sz="1800" b="1" dirty="0" smtClean="0">
                <a:latin typeface="Century Gothic" panose="020B0502020202020204" pitchFamily="34" charset="0"/>
                <a:cs typeface="Calibri" panose="020F0502020204030204" pitchFamily="34" charset="0"/>
              </a:rPr>
              <a:t>- </a:t>
            </a:r>
            <a:r>
              <a:rPr lang="fr-BE" altLang="en-US" sz="1800" b="1" dirty="0" err="1" smtClean="0">
                <a:latin typeface="Century Gothic" panose="020B0502020202020204" pitchFamily="34" charset="0"/>
                <a:cs typeface="Calibri" panose="020F0502020204030204" pitchFamily="34" charset="0"/>
              </a:rPr>
              <a:t>Ilha</a:t>
            </a:r>
            <a:r>
              <a:rPr lang="fr-BE" altLang="en-US" sz="1800" b="1" dirty="0" smtClean="0">
                <a:latin typeface="Century Gothic" panose="020B0502020202020204" pitchFamily="34" charset="0"/>
                <a:cs typeface="Calibri" panose="020F0502020204030204" pitchFamily="34" charset="0"/>
              </a:rPr>
              <a:t> do </a:t>
            </a:r>
            <a:r>
              <a:rPr lang="fr-BE" altLang="en-US" sz="1800" b="1" dirty="0" smtClean="0">
                <a:latin typeface="Century Gothic" panose="020B0502020202020204" pitchFamily="34" charset="0"/>
                <a:cs typeface="Calibri" panose="020F0502020204030204" pitchFamily="34" charset="0"/>
              </a:rPr>
              <a:t>Faial:</a:t>
            </a:r>
            <a:endParaRPr lang="fr-BE" altLang="en-US" sz="1800" b="1" dirty="0">
              <a:latin typeface="Century Gothic" panose="020B0502020202020204" pitchFamily="34" charset="0"/>
              <a:cs typeface="Calibri" panose="020F0502020204030204" pitchFamily="34" charset="0"/>
            </a:endParaRPr>
          </a:p>
        </p:txBody>
      </p:sp>
    </p:spTree>
    <p:extLst>
      <p:ext uri="{BB962C8B-B14F-4D97-AF65-F5344CB8AC3E}">
        <p14:creationId xmlns:p14="http://schemas.microsoft.com/office/powerpoint/2010/main" val="2015400877"/>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exão reta 7"/>
          <p:cNvCxnSpPr/>
          <p:nvPr/>
        </p:nvCxnSpPr>
        <p:spPr>
          <a:xfrm>
            <a:off x="0" y="6237312"/>
            <a:ext cx="9144000" cy="0"/>
          </a:xfrm>
          <a:prstGeom prst="line">
            <a:avLst/>
          </a:prstGeom>
          <a:ln w="38100">
            <a:solidFill>
              <a:srgbClr val="AFE3D0"/>
            </a:solidFill>
          </a:ln>
        </p:spPr>
        <p:style>
          <a:lnRef idx="1">
            <a:schemeClr val="accent1"/>
          </a:lnRef>
          <a:fillRef idx="0">
            <a:schemeClr val="accent1"/>
          </a:fillRef>
          <a:effectRef idx="0">
            <a:schemeClr val="accent1"/>
          </a:effectRef>
          <a:fontRef idx="minor">
            <a:schemeClr val="tx1"/>
          </a:fontRef>
        </p:style>
      </p:cxnSp>
      <p:sp>
        <p:nvSpPr>
          <p:cNvPr id="15" name="Rectangle 62"/>
          <p:cNvSpPr>
            <a:spLocks noChangeArrowheads="1"/>
          </p:cNvSpPr>
          <p:nvPr/>
        </p:nvSpPr>
        <p:spPr bwMode="auto">
          <a:xfrm>
            <a:off x="374438" y="836712"/>
            <a:ext cx="8553662"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1800" b="1" dirty="0" err="1">
                <a:latin typeface="Century Gothic" panose="020B0502020202020204" pitchFamily="34" charset="0"/>
                <a:cs typeface="Calibri" panose="020F0502020204030204" pitchFamily="34" charset="0"/>
              </a:rPr>
              <a:t>Principais</a:t>
            </a:r>
            <a:r>
              <a:rPr lang="fr-BE" altLang="en-US" sz="1800" b="1" dirty="0">
                <a:latin typeface="Century Gothic" panose="020B0502020202020204" pitchFamily="34" charset="0"/>
                <a:cs typeface="Calibri" panose="020F0502020204030204" pitchFamily="34" charset="0"/>
              </a:rPr>
              <a:t> </a:t>
            </a:r>
            <a:r>
              <a:rPr lang="fr-BE" altLang="en-US" sz="1800" b="1" dirty="0" err="1">
                <a:latin typeface="Century Gothic" panose="020B0502020202020204" pitchFamily="34" charset="0"/>
                <a:cs typeface="Calibri" panose="020F0502020204030204" pitchFamily="34" charset="0"/>
              </a:rPr>
              <a:t>resultados</a:t>
            </a:r>
            <a:r>
              <a:rPr lang="fr-BE" altLang="en-US" sz="1800" b="1" dirty="0">
                <a:latin typeface="Century Gothic" panose="020B0502020202020204" pitchFamily="34" charset="0"/>
                <a:cs typeface="Calibri" panose="020F0502020204030204" pitchFamily="34" charset="0"/>
              </a:rPr>
              <a:t> </a:t>
            </a:r>
            <a:r>
              <a:rPr lang="fr-BE" altLang="en-US" sz="1800" b="1" dirty="0" err="1">
                <a:latin typeface="Century Gothic" panose="020B0502020202020204" pitchFamily="34" charset="0"/>
                <a:cs typeface="Calibri" panose="020F0502020204030204" pitchFamily="34" charset="0"/>
              </a:rPr>
              <a:t>esperados</a:t>
            </a:r>
            <a:r>
              <a:rPr lang="fr-BE" altLang="en-US" sz="1800" b="1" dirty="0">
                <a:latin typeface="Century Gothic" panose="020B0502020202020204" pitchFamily="34" charset="0"/>
                <a:cs typeface="Calibri" panose="020F0502020204030204" pitchFamily="34" charset="0"/>
              </a:rPr>
              <a:t>:</a:t>
            </a:r>
          </a:p>
          <a:p>
            <a:r>
              <a:rPr lang="fr-BE" altLang="en-US" sz="1600" b="1" dirty="0" smtClean="0">
                <a:latin typeface="Century Gothic" panose="020B0502020202020204" pitchFamily="34" charset="0"/>
                <a:cs typeface="Calibri" panose="020F0502020204030204" pitchFamily="34" charset="0"/>
              </a:rPr>
              <a:t> </a:t>
            </a:r>
            <a:endParaRPr lang="fr-BE" altLang="en-US" sz="1600" b="1" dirty="0">
              <a:latin typeface="Century Gothic" panose="020B0502020202020204" pitchFamily="34" charset="0"/>
              <a:cs typeface="Calibri" panose="020F0502020204030204" pitchFamily="34" charset="0"/>
            </a:endParaRPr>
          </a:p>
          <a:p>
            <a:pPr marL="285750" indent="-285750" algn="just">
              <a:buFont typeface="Arial" panose="020B0604020202020204" pitchFamily="34" charset="0"/>
              <a:buChar char="•"/>
              <a:defRPr/>
            </a:pPr>
            <a:r>
              <a:rPr lang="fr-BE" altLang="en-US" sz="1400" dirty="0" err="1">
                <a:latin typeface="Century Gothic" panose="020B0502020202020204" pitchFamily="34" charset="0"/>
                <a:cs typeface="Calibri" panose="020F0502020204030204" pitchFamily="34" charset="0"/>
              </a:rPr>
              <a:t>Implementação</a:t>
            </a:r>
            <a:r>
              <a:rPr lang="fr-BE" altLang="en-US" sz="1400" dirty="0">
                <a:latin typeface="Century Gothic" panose="020B0502020202020204" pitchFamily="34" charset="0"/>
                <a:cs typeface="Calibri" panose="020F0502020204030204" pitchFamily="34" charset="0"/>
              </a:rPr>
              <a:t> do PAF para a RN2000 nos Açores </a:t>
            </a:r>
            <a:r>
              <a:rPr lang="fr-BE" altLang="en-US" sz="1400" dirty="0" err="1">
                <a:latin typeface="Century Gothic" panose="020B0502020202020204" pitchFamily="34" charset="0"/>
                <a:cs typeface="Calibri" panose="020F0502020204030204" pitchFamily="34" charset="0"/>
              </a:rPr>
              <a:t>resultando</a:t>
            </a:r>
            <a:r>
              <a:rPr lang="fr-BE" altLang="en-US" sz="1400" dirty="0">
                <a:latin typeface="Century Gothic" panose="020B0502020202020204" pitchFamily="34" charset="0"/>
                <a:cs typeface="Calibri" panose="020F0502020204030204" pitchFamily="34" charset="0"/>
              </a:rPr>
              <a:t> na </a:t>
            </a:r>
            <a:r>
              <a:rPr lang="fr-BE" altLang="en-US" sz="1400" dirty="0" err="1">
                <a:latin typeface="Century Gothic" panose="020B0502020202020204" pitchFamily="34" charset="0"/>
                <a:cs typeface="Calibri" panose="020F0502020204030204" pitchFamily="34" charset="0"/>
              </a:rPr>
              <a:t>melhoria</a:t>
            </a:r>
            <a:r>
              <a:rPr lang="fr-BE" altLang="en-US" sz="1400" dirty="0">
                <a:latin typeface="Century Gothic" panose="020B0502020202020204" pitchFamily="34" charset="0"/>
                <a:cs typeface="Calibri" panose="020F0502020204030204" pitchFamily="34" charset="0"/>
              </a:rPr>
              <a:t> do </a:t>
            </a:r>
            <a:r>
              <a:rPr lang="fr-BE" altLang="en-US" sz="1400" dirty="0" err="1">
                <a:latin typeface="Century Gothic" panose="020B0502020202020204" pitchFamily="34" charset="0"/>
                <a:cs typeface="Calibri" panose="020F0502020204030204" pitchFamily="34" charset="0"/>
              </a:rPr>
              <a:t>estado</a:t>
            </a:r>
            <a:r>
              <a:rPr lang="fr-BE" altLang="en-US" sz="1400" dirty="0">
                <a:latin typeface="Century Gothic" panose="020B0502020202020204" pitchFamily="34" charset="0"/>
                <a:cs typeface="Calibri" panose="020F0502020204030204" pitchFamily="34" charset="0"/>
              </a:rPr>
              <a:t> de </a:t>
            </a:r>
            <a:r>
              <a:rPr lang="fr-BE" altLang="en-US" sz="1400" dirty="0" err="1">
                <a:latin typeface="Century Gothic" panose="020B0502020202020204" pitchFamily="34" charset="0"/>
                <a:cs typeface="Calibri" panose="020F0502020204030204" pitchFamily="34" charset="0"/>
              </a:rPr>
              <a:t>conservação</a:t>
            </a:r>
            <a:r>
              <a:rPr lang="fr-BE" altLang="en-US" sz="1400" dirty="0">
                <a:latin typeface="Century Gothic" panose="020B0502020202020204" pitchFamily="34" charset="0"/>
                <a:cs typeface="Calibri" panose="020F0502020204030204" pitchFamily="34" charset="0"/>
              </a:rPr>
              <a:t> de 13 habitats e 24 </a:t>
            </a:r>
            <a:r>
              <a:rPr lang="fr-BE" altLang="en-US" sz="1400" dirty="0" err="1">
                <a:latin typeface="Century Gothic" panose="020B0502020202020204" pitchFamily="34" charset="0"/>
                <a:cs typeface="Calibri" panose="020F0502020204030204" pitchFamily="34" charset="0"/>
              </a:rPr>
              <a:t>espécies</a:t>
            </a:r>
            <a:r>
              <a:rPr lang="fr-BE" altLang="en-US" sz="1400" dirty="0">
                <a:latin typeface="Century Gothic" panose="020B0502020202020204" pitchFamily="34" charset="0"/>
                <a:cs typeface="Calibri" panose="020F0502020204030204" pitchFamily="34" charset="0"/>
              </a:rPr>
              <a:t> </a:t>
            </a:r>
            <a:r>
              <a:rPr lang="fr-BE" altLang="en-US" sz="1400" dirty="0" err="1">
                <a:latin typeface="Century Gothic" panose="020B0502020202020204" pitchFamily="34" charset="0"/>
                <a:cs typeface="Calibri" panose="020F0502020204030204" pitchFamily="34" charset="0"/>
              </a:rPr>
              <a:t>ao</a:t>
            </a:r>
            <a:r>
              <a:rPr lang="fr-BE" altLang="en-US" sz="1400" dirty="0">
                <a:latin typeface="Century Gothic" panose="020B0502020202020204" pitchFamily="34" charset="0"/>
                <a:cs typeface="Calibri" panose="020F0502020204030204" pitchFamily="34" charset="0"/>
              </a:rPr>
              <a:t> </a:t>
            </a:r>
            <a:r>
              <a:rPr lang="fr-BE" altLang="en-US" sz="1400" dirty="0" err="1">
                <a:latin typeface="Century Gothic" panose="020B0502020202020204" pitchFamily="34" charset="0"/>
                <a:cs typeface="Calibri" panose="020F0502020204030204" pitchFamily="34" charset="0"/>
              </a:rPr>
              <a:t>abrigo</a:t>
            </a:r>
            <a:r>
              <a:rPr lang="fr-BE" altLang="en-US" sz="1400" dirty="0">
                <a:latin typeface="Century Gothic" panose="020B0502020202020204" pitchFamily="34" charset="0"/>
                <a:cs typeface="Calibri" panose="020F0502020204030204" pitchFamily="34" charset="0"/>
              </a:rPr>
              <a:t> </a:t>
            </a:r>
            <a:r>
              <a:rPr lang="fr-BE" altLang="en-US" sz="1400" dirty="0" err="1">
                <a:latin typeface="Century Gothic" panose="020B0502020202020204" pitchFamily="34" charset="0"/>
                <a:cs typeface="Calibri" panose="020F0502020204030204" pitchFamily="34" charset="0"/>
              </a:rPr>
              <a:t>das</a:t>
            </a:r>
            <a:r>
              <a:rPr lang="fr-BE" altLang="en-US" sz="1400" dirty="0">
                <a:latin typeface="Century Gothic" panose="020B0502020202020204" pitchFamily="34" charset="0"/>
                <a:cs typeface="Calibri" panose="020F0502020204030204" pitchFamily="34" charset="0"/>
              </a:rPr>
              <a:t> 2 </a:t>
            </a:r>
            <a:r>
              <a:rPr lang="fr-BE" altLang="en-US" sz="1400" dirty="0" err="1">
                <a:latin typeface="Century Gothic" panose="020B0502020202020204" pitchFamily="34" charset="0"/>
                <a:cs typeface="Calibri" panose="020F0502020204030204" pitchFamily="34" charset="0"/>
              </a:rPr>
              <a:t>Diretivas</a:t>
            </a:r>
            <a:r>
              <a:rPr lang="fr-BE" altLang="en-US" sz="1400" dirty="0">
                <a:latin typeface="Century Gothic" panose="020B0502020202020204" pitchFamily="34" charset="0"/>
                <a:cs typeface="Calibri" panose="020F0502020204030204" pitchFamily="34" charset="0"/>
              </a:rPr>
              <a:t> (Aves e Habitats), </a:t>
            </a:r>
            <a:r>
              <a:rPr lang="fr-BE" altLang="en-US" sz="1400" dirty="0" err="1">
                <a:latin typeface="Century Gothic" panose="020B0502020202020204" pitchFamily="34" charset="0"/>
                <a:cs typeface="Calibri" panose="020F0502020204030204" pitchFamily="34" charset="0"/>
              </a:rPr>
              <a:t>incluindo</a:t>
            </a:r>
            <a:r>
              <a:rPr lang="fr-BE" altLang="en-US" sz="1400" dirty="0">
                <a:latin typeface="Century Gothic" panose="020B0502020202020204" pitchFamily="34" charset="0"/>
                <a:cs typeface="Calibri" panose="020F0502020204030204" pitchFamily="34" charset="0"/>
              </a:rPr>
              <a:t> </a:t>
            </a:r>
            <a:r>
              <a:rPr lang="fr-BE" altLang="en-US" sz="1400" dirty="0" err="1">
                <a:latin typeface="Century Gothic" panose="020B0502020202020204" pitchFamily="34" charset="0"/>
                <a:cs typeface="Calibri" panose="020F0502020204030204" pitchFamily="34" charset="0"/>
              </a:rPr>
              <a:t>flora</a:t>
            </a:r>
            <a:r>
              <a:rPr lang="fr-BE" altLang="en-US" sz="1400" dirty="0">
                <a:latin typeface="Century Gothic" panose="020B0502020202020204" pitchFamily="34" charset="0"/>
                <a:cs typeface="Calibri" panose="020F0502020204030204" pitchFamily="34" charset="0"/>
              </a:rPr>
              <a:t> e </a:t>
            </a:r>
            <a:r>
              <a:rPr lang="fr-BE" altLang="en-US" sz="1400" dirty="0" err="1">
                <a:latin typeface="Century Gothic" panose="020B0502020202020204" pitchFamily="34" charset="0"/>
                <a:cs typeface="Calibri" panose="020F0502020204030204" pitchFamily="34" charset="0"/>
              </a:rPr>
              <a:t>fauna</a:t>
            </a:r>
            <a:r>
              <a:rPr lang="fr-BE" altLang="en-US" sz="1400" dirty="0">
                <a:latin typeface="Century Gothic" panose="020B0502020202020204" pitchFamily="34" charset="0"/>
                <a:cs typeface="Calibri" panose="020F0502020204030204" pitchFamily="34" charset="0"/>
              </a:rPr>
              <a:t> (terrestre e </a:t>
            </a:r>
            <a:r>
              <a:rPr lang="fr-BE" altLang="en-US" sz="1400" dirty="0" err="1">
                <a:latin typeface="Century Gothic" panose="020B0502020202020204" pitchFamily="34" charset="0"/>
                <a:cs typeface="Calibri" panose="020F0502020204030204" pitchFamily="34" charset="0"/>
              </a:rPr>
              <a:t>marinha</a:t>
            </a:r>
            <a:r>
              <a:rPr lang="fr-BE" altLang="en-US" sz="1400" dirty="0">
                <a:latin typeface="Century Gothic" panose="020B0502020202020204" pitchFamily="34" charset="0"/>
                <a:cs typeface="Calibri" panose="020F0502020204030204" pitchFamily="34" charset="0"/>
              </a:rPr>
              <a:t>).</a:t>
            </a:r>
          </a:p>
          <a:p>
            <a:pPr algn="just">
              <a:defRPr/>
            </a:pPr>
            <a:endParaRPr lang="fr-BE" altLang="en-US" sz="1400" dirty="0" smtClean="0">
              <a:latin typeface="Century Gothic" panose="020B0502020202020204" pitchFamily="34" charset="0"/>
              <a:cs typeface="Calibri" panose="020F0502020204030204" pitchFamily="34" charset="0"/>
            </a:endParaRPr>
          </a:p>
          <a:p>
            <a:pPr marL="285750" indent="-285750" algn="just">
              <a:buFont typeface="Arial" panose="020B0604020202020204" pitchFamily="34" charset="0"/>
              <a:buChar char="•"/>
              <a:defRPr/>
            </a:pPr>
            <a:r>
              <a:rPr lang="fr-BE" altLang="en-US" sz="1400" dirty="0" err="1">
                <a:latin typeface="Century Gothic" panose="020B0502020202020204" pitchFamily="34" charset="0"/>
                <a:cs typeface="Calibri" panose="020F0502020204030204" pitchFamily="34" charset="0"/>
              </a:rPr>
              <a:t>Melhoria</a:t>
            </a:r>
            <a:r>
              <a:rPr lang="fr-BE" altLang="en-US" sz="1400" dirty="0">
                <a:latin typeface="Century Gothic" panose="020B0502020202020204" pitchFamily="34" charset="0"/>
                <a:cs typeface="Calibri" panose="020F0502020204030204" pitchFamily="34" charset="0"/>
              </a:rPr>
              <a:t> do </a:t>
            </a:r>
            <a:r>
              <a:rPr lang="fr-BE" altLang="en-US" sz="1400" dirty="0" err="1">
                <a:latin typeface="Century Gothic" panose="020B0502020202020204" pitchFamily="34" charset="0"/>
                <a:cs typeface="Calibri" panose="020F0502020204030204" pitchFamily="34" charset="0"/>
              </a:rPr>
              <a:t>conhecimento</a:t>
            </a:r>
            <a:r>
              <a:rPr lang="fr-BE" altLang="en-US" sz="1400" dirty="0">
                <a:latin typeface="Century Gothic" panose="020B0502020202020204" pitchFamily="34" charset="0"/>
                <a:cs typeface="Calibri" panose="020F0502020204030204" pitchFamily="34" charset="0"/>
              </a:rPr>
              <a:t> da </a:t>
            </a:r>
            <a:r>
              <a:rPr lang="fr-BE" altLang="en-US" sz="1400" dirty="0" err="1">
                <a:latin typeface="Century Gothic" panose="020B0502020202020204" pitchFamily="34" charset="0"/>
                <a:cs typeface="Calibri" panose="020F0502020204030204" pitchFamily="34" charset="0"/>
              </a:rPr>
              <a:t>distribuição</a:t>
            </a:r>
            <a:r>
              <a:rPr lang="fr-BE" altLang="en-US" sz="1400" dirty="0">
                <a:latin typeface="Century Gothic" panose="020B0502020202020204" pitchFamily="34" charset="0"/>
                <a:cs typeface="Calibri" panose="020F0502020204030204" pitchFamily="34" charset="0"/>
              </a:rPr>
              <a:t>, </a:t>
            </a:r>
            <a:r>
              <a:rPr lang="fr-BE" altLang="en-US" sz="1400" dirty="0" err="1">
                <a:latin typeface="Century Gothic" panose="020B0502020202020204" pitchFamily="34" charset="0"/>
                <a:cs typeface="Calibri" panose="020F0502020204030204" pitchFamily="34" charset="0"/>
              </a:rPr>
              <a:t>ecologia</a:t>
            </a:r>
            <a:r>
              <a:rPr lang="fr-BE" altLang="en-US" sz="1400" dirty="0">
                <a:latin typeface="Century Gothic" panose="020B0502020202020204" pitchFamily="34" charset="0"/>
                <a:cs typeface="Calibri" panose="020F0502020204030204" pitchFamily="34" charset="0"/>
              </a:rPr>
              <a:t> e </a:t>
            </a:r>
            <a:r>
              <a:rPr lang="fr-BE" altLang="en-US" sz="1400" dirty="0" err="1">
                <a:latin typeface="Century Gothic" panose="020B0502020202020204" pitchFamily="34" charset="0"/>
                <a:cs typeface="Calibri" panose="020F0502020204030204" pitchFamily="34" charset="0"/>
              </a:rPr>
              <a:t>principais</a:t>
            </a:r>
            <a:r>
              <a:rPr lang="fr-BE" altLang="en-US" sz="1400" dirty="0">
                <a:latin typeface="Century Gothic" panose="020B0502020202020204" pitchFamily="34" charset="0"/>
                <a:cs typeface="Calibri" panose="020F0502020204030204" pitchFamily="34" charset="0"/>
              </a:rPr>
              <a:t> </a:t>
            </a:r>
            <a:r>
              <a:rPr lang="fr-BE" altLang="en-US" sz="1400" dirty="0" err="1">
                <a:latin typeface="Century Gothic" panose="020B0502020202020204" pitchFamily="34" charset="0"/>
                <a:cs typeface="Calibri" panose="020F0502020204030204" pitchFamily="34" charset="0"/>
              </a:rPr>
              <a:t>problemas</a:t>
            </a:r>
            <a:r>
              <a:rPr lang="fr-BE" altLang="en-US" sz="1400" dirty="0">
                <a:latin typeface="Century Gothic" panose="020B0502020202020204" pitchFamily="34" charset="0"/>
                <a:cs typeface="Calibri" panose="020F0502020204030204" pitchFamily="34" charset="0"/>
              </a:rPr>
              <a:t>/</a:t>
            </a:r>
            <a:r>
              <a:rPr lang="fr-BE" altLang="en-US" sz="1400" dirty="0" err="1">
                <a:latin typeface="Century Gothic" panose="020B0502020202020204" pitchFamily="34" charset="0"/>
                <a:cs typeface="Calibri" panose="020F0502020204030204" pitchFamily="34" charset="0"/>
              </a:rPr>
              <a:t>ameaças</a:t>
            </a:r>
            <a:r>
              <a:rPr lang="fr-BE" altLang="en-US" sz="1400" dirty="0">
                <a:latin typeface="Century Gothic" panose="020B0502020202020204" pitchFamily="34" charset="0"/>
                <a:cs typeface="Calibri" panose="020F0502020204030204" pitchFamily="34" charset="0"/>
              </a:rPr>
              <a:t> de </a:t>
            </a:r>
            <a:r>
              <a:rPr lang="fr-BE" altLang="en-US" sz="1400" dirty="0" err="1">
                <a:latin typeface="Century Gothic" panose="020B0502020202020204" pitchFamily="34" charset="0"/>
                <a:cs typeface="Calibri" panose="020F0502020204030204" pitchFamily="34" charset="0"/>
              </a:rPr>
              <a:t>conservação</a:t>
            </a:r>
            <a:r>
              <a:rPr lang="fr-BE" altLang="en-US" sz="1400" dirty="0">
                <a:latin typeface="Century Gothic" panose="020B0502020202020204" pitchFamily="34" charset="0"/>
                <a:cs typeface="Calibri" panose="020F0502020204030204" pitchFamily="34" charset="0"/>
              </a:rPr>
              <a:t> de </a:t>
            </a:r>
            <a:r>
              <a:rPr lang="fr-BE" altLang="en-US" sz="1400" dirty="0" err="1">
                <a:latin typeface="Century Gothic" panose="020B0502020202020204" pitchFamily="34" charset="0"/>
                <a:cs typeface="Calibri" panose="020F0502020204030204" pitchFamily="34" charset="0"/>
              </a:rPr>
              <a:t>espécies</a:t>
            </a:r>
            <a:r>
              <a:rPr lang="fr-BE" altLang="en-US" sz="1400" dirty="0">
                <a:latin typeface="Century Gothic" panose="020B0502020202020204" pitchFamily="34" charset="0"/>
                <a:cs typeface="Calibri" panose="020F0502020204030204" pitchFamily="34" charset="0"/>
              </a:rPr>
              <a:t> (</a:t>
            </a:r>
            <a:r>
              <a:rPr lang="fr-BE" altLang="en-US" sz="1400" dirty="0" err="1">
                <a:latin typeface="Century Gothic" panose="020B0502020202020204" pitchFamily="34" charset="0"/>
                <a:cs typeface="Calibri" panose="020F0502020204030204" pitchFamily="34" charset="0"/>
              </a:rPr>
              <a:t>flora</a:t>
            </a:r>
            <a:r>
              <a:rPr lang="fr-BE" altLang="en-US" sz="1400" dirty="0">
                <a:latin typeface="Century Gothic" panose="020B0502020202020204" pitchFamily="34" charset="0"/>
                <a:cs typeface="Calibri" panose="020F0502020204030204" pitchFamily="34" charset="0"/>
              </a:rPr>
              <a:t>/</a:t>
            </a:r>
            <a:r>
              <a:rPr lang="fr-BE" altLang="en-US" sz="1400" dirty="0" err="1">
                <a:latin typeface="Century Gothic" panose="020B0502020202020204" pitchFamily="34" charset="0"/>
                <a:cs typeface="Calibri" panose="020F0502020204030204" pitchFamily="34" charset="0"/>
              </a:rPr>
              <a:t>fauna</a:t>
            </a:r>
            <a:r>
              <a:rPr lang="fr-BE" altLang="en-US" sz="1400" dirty="0">
                <a:latin typeface="Century Gothic" panose="020B0502020202020204" pitchFamily="34" charset="0"/>
                <a:cs typeface="Calibri" panose="020F0502020204030204" pitchFamily="34" charset="0"/>
              </a:rPr>
              <a:t>) e habitats (</a:t>
            </a:r>
            <a:r>
              <a:rPr lang="fr-BE" altLang="en-US" sz="1400" dirty="0" err="1">
                <a:latin typeface="Century Gothic" panose="020B0502020202020204" pitchFamily="34" charset="0"/>
                <a:cs typeface="Calibri" panose="020F0502020204030204" pitchFamily="34" charset="0"/>
              </a:rPr>
              <a:t>p.e</a:t>
            </a:r>
            <a:r>
              <a:rPr lang="fr-BE" altLang="en-US" sz="1400" dirty="0">
                <a:latin typeface="Century Gothic" panose="020B0502020202020204" pitchFamily="34" charset="0"/>
                <a:cs typeface="Calibri" panose="020F0502020204030204" pitchFamily="34" charset="0"/>
              </a:rPr>
              <a:t>. o </a:t>
            </a:r>
            <a:r>
              <a:rPr lang="fr-BE" altLang="en-US" sz="1400" dirty="0" err="1">
                <a:latin typeface="Century Gothic" panose="020B0502020202020204" pitchFamily="34" charset="0"/>
                <a:cs typeface="Calibri" panose="020F0502020204030204" pitchFamily="34" charset="0"/>
              </a:rPr>
              <a:t>morcego</a:t>
            </a:r>
            <a:r>
              <a:rPr lang="fr-BE" altLang="en-US" sz="1400" dirty="0">
                <a:latin typeface="Century Gothic" panose="020B0502020202020204" pitchFamily="34" charset="0"/>
                <a:cs typeface="Calibri" panose="020F0502020204030204" pitchFamily="34" charset="0"/>
              </a:rPr>
              <a:t> </a:t>
            </a:r>
            <a:r>
              <a:rPr lang="fr-BE" altLang="en-US" sz="1400" dirty="0" err="1">
                <a:latin typeface="Century Gothic" panose="020B0502020202020204" pitchFamily="34" charset="0"/>
                <a:cs typeface="Calibri" panose="020F0502020204030204" pitchFamily="34" charset="0"/>
              </a:rPr>
              <a:t>endémico</a:t>
            </a:r>
            <a:r>
              <a:rPr lang="fr-BE" altLang="en-US" sz="1400" dirty="0">
                <a:latin typeface="Century Gothic" panose="020B0502020202020204" pitchFamily="34" charset="0"/>
                <a:cs typeface="Calibri" panose="020F0502020204030204" pitchFamily="34" charset="0"/>
              </a:rPr>
              <a:t> – </a:t>
            </a:r>
            <a:r>
              <a:rPr lang="fr-BE" altLang="en-US" sz="1400" i="1" dirty="0" err="1">
                <a:latin typeface="Century Gothic" panose="020B0502020202020204" pitchFamily="34" charset="0"/>
                <a:cs typeface="Calibri" panose="020F0502020204030204" pitchFamily="34" charset="0"/>
              </a:rPr>
              <a:t>Nyctalus</a:t>
            </a:r>
            <a:r>
              <a:rPr lang="fr-BE" altLang="en-US" sz="1400" i="1" dirty="0">
                <a:latin typeface="Century Gothic" panose="020B0502020202020204" pitchFamily="34" charset="0"/>
                <a:cs typeface="Calibri" panose="020F0502020204030204" pitchFamily="34" charset="0"/>
              </a:rPr>
              <a:t> </a:t>
            </a:r>
            <a:r>
              <a:rPr lang="fr-BE" altLang="en-US" sz="1400" i="1" dirty="0" err="1">
                <a:latin typeface="Century Gothic" panose="020B0502020202020204" pitchFamily="34" charset="0"/>
                <a:cs typeface="Calibri" panose="020F0502020204030204" pitchFamily="34" charset="0"/>
              </a:rPr>
              <a:t>azoreum</a:t>
            </a:r>
            <a:r>
              <a:rPr lang="fr-BE" altLang="en-US" sz="1400" dirty="0" smtClean="0">
                <a:latin typeface="Century Gothic" panose="020B0502020202020204" pitchFamily="34" charset="0"/>
                <a:cs typeface="Calibri" panose="020F0502020204030204" pitchFamily="34" charset="0"/>
              </a:rPr>
              <a:t>);</a:t>
            </a:r>
          </a:p>
          <a:p>
            <a:pPr algn="just">
              <a:defRPr/>
            </a:pPr>
            <a:endParaRPr lang="fr-BE" altLang="en-US" sz="1400" dirty="0">
              <a:latin typeface="Century Gothic" panose="020B0502020202020204" pitchFamily="34" charset="0"/>
              <a:cs typeface="Calibri" panose="020F0502020204030204" pitchFamily="34" charset="0"/>
            </a:endParaRPr>
          </a:p>
          <a:p>
            <a:pPr marL="285750" indent="-285750" algn="just">
              <a:buFont typeface="Arial" panose="020B0604020202020204" pitchFamily="34" charset="0"/>
              <a:buChar char="•"/>
              <a:defRPr/>
            </a:pPr>
            <a:r>
              <a:rPr lang="fr-BE" altLang="en-US" sz="1400" dirty="0" err="1">
                <a:latin typeface="Century Gothic" panose="020B0502020202020204" pitchFamily="34" charset="0"/>
                <a:cs typeface="Calibri" panose="020F0502020204030204" pitchFamily="34" charset="0"/>
              </a:rPr>
              <a:t>Aumento</a:t>
            </a:r>
            <a:r>
              <a:rPr lang="fr-BE" altLang="en-US" sz="1400" dirty="0">
                <a:latin typeface="Century Gothic" panose="020B0502020202020204" pitchFamily="34" charset="0"/>
                <a:cs typeface="Calibri" panose="020F0502020204030204" pitchFamily="34" charset="0"/>
              </a:rPr>
              <a:t> da </a:t>
            </a:r>
            <a:r>
              <a:rPr lang="fr-BE" altLang="en-US" sz="1400" dirty="0" err="1">
                <a:latin typeface="Century Gothic" panose="020B0502020202020204" pitchFamily="34" charset="0"/>
                <a:cs typeface="Calibri" panose="020F0502020204030204" pitchFamily="34" charset="0"/>
              </a:rPr>
              <a:t>área</a:t>
            </a:r>
            <a:r>
              <a:rPr lang="fr-BE" altLang="en-US" sz="1400" dirty="0">
                <a:latin typeface="Century Gothic" panose="020B0502020202020204" pitchFamily="34" charset="0"/>
                <a:cs typeface="Calibri" panose="020F0502020204030204" pitchFamily="34" charset="0"/>
              </a:rPr>
              <a:t> </a:t>
            </a:r>
            <a:r>
              <a:rPr lang="fr-BE" altLang="en-US" sz="1400" dirty="0" err="1">
                <a:latin typeface="Century Gothic" panose="020B0502020202020204" pitchFamily="34" charset="0"/>
                <a:cs typeface="Calibri" panose="020F0502020204030204" pitchFamily="34" charset="0"/>
              </a:rPr>
              <a:t>pública</a:t>
            </a:r>
            <a:r>
              <a:rPr lang="fr-BE" altLang="en-US" sz="1400" dirty="0">
                <a:latin typeface="Century Gothic" panose="020B0502020202020204" pitchFamily="34" charset="0"/>
                <a:cs typeface="Calibri" panose="020F0502020204030204" pitchFamily="34" charset="0"/>
              </a:rPr>
              <a:t> </a:t>
            </a:r>
            <a:r>
              <a:rPr lang="fr-BE" altLang="en-US" sz="1400" dirty="0" err="1">
                <a:latin typeface="Century Gothic" panose="020B0502020202020204" pitchFamily="34" charset="0"/>
                <a:cs typeface="Calibri" panose="020F0502020204030204" pitchFamily="34" charset="0"/>
              </a:rPr>
              <a:t>dentro</a:t>
            </a:r>
            <a:r>
              <a:rPr lang="fr-BE" altLang="en-US" sz="1400" dirty="0">
                <a:latin typeface="Century Gothic" panose="020B0502020202020204" pitchFamily="34" charset="0"/>
                <a:cs typeface="Calibri" panose="020F0502020204030204" pitchFamily="34" charset="0"/>
              </a:rPr>
              <a:t> da RN2000 </a:t>
            </a:r>
            <a:r>
              <a:rPr lang="fr-BE" altLang="en-US" sz="1400" dirty="0" err="1">
                <a:latin typeface="Century Gothic" panose="020B0502020202020204" pitchFamily="34" charset="0"/>
                <a:cs typeface="Calibri" panose="020F0502020204030204" pitchFamily="34" charset="0"/>
              </a:rPr>
              <a:t>em</a:t>
            </a:r>
            <a:r>
              <a:rPr lang="fr-BE" altLang="en-US" sz="1400" dirty="0">
                <a:latin typeface="Century Gothic" panose="020B0502020202020204" pitchFamily="34" charset="0"/>
                <a:cs typeface="Calibri" panose="020F0502020204030204" pitchFamily="34" charset="0"/>
              </a:rPr>
              <a:t> 96,13ha, para </a:t>
            </a:r>
            <a:r>
              <a:rPr lang="fr-BE" altLang="en-US" sz="1400" dirty="0" err="1">
                <a:latin typeface="Century Gothic" panose="020B0502020202020204" pitchFamily="34" charset="0"/>
                <a:cs typeface="Calibri" panose="020F0502020204030204" pitchFamily="34" charset="0"/>
              </a:rPr>
              <a:t>restauro</a:t>
            </a:r>
            <a:r>
              <a:rPr lang="fr-BE" altLang="en-US" sz="1400" dirty="0">
                <a:latin typeface="Century Gothic" panose="020B0502020202020204" pitchFamily="34" charset="0"/>
                <a:cs typeface="Calibri" panose="020F0502020204030204" pitchFamily="34" charset="0"/>
              </a:rPr>
              <a:t> e </a:t>
            </a:r>
            <a:r>
              <a:rPr lang="fr-BE" altLang="en-US" sz="1400" dirty="0" err="1">
                <a:latin typeface="Century Gothic" panose="020B0502020202020204" pitchFamily="34" charset="0"/>
                <a:cs typeface="Calibri" panose="020F0502020204030204" pitchFamily="34" charset="0"/>
              </a:rPr>
              <a:t>recuperação</a:t>
            </a:r>
            <a:r>
              <a:rPr lang="fr-BE" altLang="en-US" sz="1400" dirty="0">
                <a:latin typeface="Century Gothic" panose="020B0502020202020204" pitchFamily="34" charset="0"/>
                <a:cs typeface="Calibri" panose="020F0502020204030204" pitchFamily="34" charset="0"/>
              </a:rPr>
              <a:t> de habitats </a:t>
            </a:r>
            <a:r>
              <a:rPr lang="fr-BE" altLang="en-US" sz="1400" dirty="0" err="1">
                <a:latin typeface="Century Gothic" panose="020B0502020202020204" pitchFamily="34" charset="0"/>
                <a:cs typeface="Calibri" panose="020F0502020204030204" pitchFamily="34" charset="0"/>
              </a:rPr>
              <a:t>protegidos</a:t>
            </a:r>
            <a:r>
              <a:rPr lang="fr-BE" altLang="en-US" sz="1400" dirty="0">
                <a:latin typeface="Century Gothic" panose="020B0502020202020204" pitchFamily="34" charset="0"/>
                <a:cs typeface="Calibri" panose="020F0502020204030204" pitchFamily="34" charset="0"/>
              </a:rPr>
              <a:t>;</a:t>
            </a:r>
          </a:p>
          <a:p>
            <a:pPr algn="just">
              <a:defRPr/>
            </a:pPr>
            <a:endParaRPr lang="fr-BE" altLang="en-US" sz="1400" dirty="0" smtClean="0">
              <a:latin typeface="Century Gothic" panose="020B0502020202020204" pitchFamily="34" charset="0"/>
              <a:cs typeface="Calibri" panose="020F0502020204030204" pitchFamily="34" charset="0"/>
            </a:endParaRPr>
          </a:p>
          <a:p>
            <a:pPr marL="285750" indent="-285750" algn="just">
              <a:buFont typeface="Arial" panose="020B0604020202020204" pitchFamily="34" charset="0"/>
              <a:buChar char="•"/>
              <a:defRPr/>
            </a:pPr>
            <a:r>
              <a:rPr lang="en-US" sz="1400" dirty="0" smtClean="0">
                <a:latin typeface="Century Gothic" panose="020B0502020202020204" pitchFamily="34" charset="0"/>
                <a:cs typeface="Calibri" panose="020F0502020204030204" pitchFamily="34" charset="0"/>
              </a:rPr>
              <a:t>Habitats </a:t>
            </a:r>
            <a:r>
              <a:rPr lang="en-US" sz="1400" dirty="0" err="1" smtClean="0">
                <a:latin typeface="Century Gothic" panose="020B0502020202020204" pitchFamily="34" charset="0"/>
                <a:cs typeface="Calibri" panose="020F0502020204030204" pitchFamily="34" charset="0"/>
              </a:rPr>
              <a:t>melhorados</a:t>
            </a:r>
            <a:r>
              <a:rPr lang="en-US" sz="1400" dirty="0" smtClean="0">
                <a:latin typeface="Century Gothic" panose="020B0502020202020204" pitchFamily="34" charset="0"/>
                <a:cs typeface="Calibri" panose="020F0502020204030204" pitchFamily="34" charset="0"/>
              </a:rPr>
              <a:t> </a:t>
            </a:r>
            <a:r>
              <a:rPr lang="en-US" sz="1400" dirty="0" err="1" smtClean="0">
                <a:latin typeface="Century Gothic" panose="020B0502020202020204" pitchFamily="34" charset="0"/>
                <a:cs typeface="Calibri" panose="020F0502020204030204" pitchFamily="34" charset="0"/>
              </a:rPr>
              <a:t>em</a:t>
            </a:r>
            <a:r>
              <a:rPr lang="en-US" sz="1400" dirty="0" smtClean="0">
                <a:latin typeface="Century Gothic" panose="020B0502020202020204" pitchFamily="34" charset="0"/>
                <a:cs typeface="Calibri" panose="020F0502020204030204" pitchFamily="34" charset="0"/>
              </a:rPr>
              <a:t> </a:t>
            </a:r>
            <a:r>
              <a:rPr lang="en-US" sz="1400" dirty="0" err="1" smtClean="0">
                <a:latin typeface="Century Gothic" panose="020B0502020202020204" pitchFamily="34" charset="0"/>
                <a:cs typeface="Calibri" panose="020F0502020204030204" pitchFamily="34" charset="0"/>
              </a:rPr>
              <a:t>mais</a:t>
            </a:r>
            <a:r>
              <a:rPr lang="en-US" sz="1400" dirty="0" smtClean="0">
                <a:latin typeface="Century Gothic" panose="020B0502020202020204" pitchFamily="34" charset="0"/>
                <a:cs typeface="Calibri" panose="020F0502020204030204" pitchFamily="34" charset="0"/>
              </a:rPr>
              <a:t> de 24 ha para 7 </a:t>
            </a:r>
            <a:r>
              <a:rPr lang="en-US" sz="1400" dirty="0" err="1" smtClean="0">
                <a:latin typeface="Century Gothic" panose="020B0502020202020204" pitchFamily="34" charset="0"/>
                <a:cs typeface="Calibri" panose="020F0502020204030204" pitchFamily="34" charset="0"/>
              </a:rPr>
              <a:t>aves</a:t>
            </a:r>
            <a:r>
              <a:rPr lang="en-US" sz="1400" dirty="0" smtClean="0">
                <a:latin typeface="Century Gothic" panose="020B0502020202020204" pitchFamily="34" charset="0"/>
                <a:cs typeface="Calibri" panose="020F0502020204030204" pitchFamily="34" charset="0"/>
              </a:rPr>
              <a:t> </a:t>
            </a:r>
            <a:r>
              <a:rPr lang="en-US" sz="1400" dirty="0" err="1" smtClean="0">
                <a:latin typeface="Century Gothic" panose="020B0502020202020204" pitchFamily="34" charset="0"/>
                <a:cs typeface="Calibri" panose="020F0502020204030204" pitchFamily="34" charset="0"/>
              </a:rPr>
              <a:t>marinhas</a:t>
            </a:r>
            <a:r>
              <a:rPr lang="en-US" sz="1400" dirty="0" smtClean="0">
                <a:latin typeface="Century Gothic" panose="020B0502020202020204" pitchFamily="34" charset="0"/>
                <a:cs typeface="Calibri" panose="020F0502020204030204" pitchFamily="34" charset="0"/>
              </a:rPr>
              <a:t> e 120 ha para o </a:t>
            </a:r>
            <a:r>
              <a:rPr lang="en-US" sz="1400" i="1" dirty="0" err="1" smtClean="0">
                <a:latin typeface="Century Gothic" panose="020B0502020202020204" pitchFamily="34" charset="0"/>
                <a:cs typeface="Calibri" panose="020F0502020204030204" pitchFamily="34" charset="0"/>
              </a:rPr>
              <a:t>Pyrrhula</a:t>
            </a:r>
            <a:r>
              <a:rPr lang="en-US" sz="1400" i="1" dirty="0" smtClean="0">
                <a:latin typeface="Century Gothic" panose="020B0502020202020204" pitchFamily="34" charset="0"/>
                <a:cs typeface="Calibri" panose="020F0502020204030204" pitchFamily="34" charset="0"/>
              </a:rPr>
              <a:t> </a:t>
            </a:r>
            <a:r>
              <a:rPr lang="en-US" sz="1400" i="1" dirty="0" err="1" smtClean="0">
                <a:latin typeface="Century Gothic" panose="020B0502020202020204" pitchFamily="34" charset="0"/>
                <a:cs typeface="Calibri" panose="020F0502020204030204" pitchFamily="34" charset="0"/>
              </a:rPr>
              <a:t>murina</a:t>
            </a:r>
            <a:r>
              <a:rPr lang="en-US" sz="1400" i="1" dirty="0" smtClean="0">
                <a:latin typeface="Century Gothic" panose="020B0502020202020204" pitchFamily="34" charset="0"/>
                <a:cs typeface="Calibri" panose="020F0502020204030204" pitchFamily="34" charset="0"/>
              </a:rPr>
              <a:t> (</a:t>
            </a:r>
            <a:r>
              <a:rPr lang="en-US" sz="1400" dirty="0" err="1" smtClean="0">
                <a:latin typeface="Century Gothic" panose="020B0502020202020204" pitchFamily="34" charset="0"/>
                <a:cs typeface="Calibri" panose="020F0502020204030204" pitchFamily="34" charset="0"/>
              </a:rPr>
              <a:t>priolo</a:t>
            </a:r>
            <a:r>
              <a:rPr lang="en-US" sz="1400" i="1" dirty="0" smtClean="0">
                <a:latin typeface="Century Gothic" panose="020B0502020202020204" pitchFamily="34" charset="0"/>
                <a:cs typeface="Calibri" panose="020F0502020204030204" pitchFamily="34" charset="0"/>
              </a:rPr>
              <a:t>);</a:t>
            </a:r>
            <a:endParaRPr lang="fr-BE" altLang="en-US" sz="1400" dirty="0" smtClean="0">
              <a:latin typeface="Century Gothic" panose="020B0502020202020204" pitchFamily="34" charset="0"/>
              <a:cs typeface="Calibri" panose="020F0502020204030204" pitchFamily="34" charset="0"/>
            </a:endParaRPr>
          </a:p>
          <a:p>
            <a:pPr algn="just">
              <a:defRPr/>
            </a:pPr>
            <a:endParaRPr lang="fr-BE" altLang="en-US" sz="1400" dirty="0">
              <a:latin typeface="Century Gothic" panose="020B0502020202020204" pitchFamily="34" charset="0"/>
              <a:cs typeface="Calibri" panose="020F0502020204030204" pitchFamily="34" charset="0"/>
            </a:endParaRPr>
          </a:p>
          <a:p>
            <a:pPr marL="285750" indent="-285750">
              <a:buFont typeface="Arial" panose="020B0604020202020204" pitchFamily="34" charset="0"/>
              <a:buChar char="•"/>
              <a:defRPr/>
            </a:pPr>
            <a:r>
              <a:rPr lang="pt-BR" altLang="en-US" sz="1400" dirty="0">
                <a:latin typeface="Century Gothic" panose="020B0502020202020204" pitchFamily="34" charset="0"/>
                <a:cs typeface="Calibri" panose="020F0502020204030204" pitchFamily="34" charset="0"/>
              </a:rPr>
              <a:t>Redução/controle e sensibilização de espécies exóticas invasoras e espécies não-indígenas marinhas;</a:t>
            </a:r>
          </a:p>
          <a:p>
            <a:pPr>
              <a:defRPr/>
            </a:pPr>
            <a:endParaRPr lang="pt-BR" altLang="en-US" sz="1400" dirty="0">
              <a:latin typeface="Century Gothic" panose="020B0502020202020204" pitchFamily="34" charset="0"/>
              <a:cs typeface="Calibri" panose="020F0502020204030204" pitchFamily="34" charset="0"/>
            </a:endParaRPr>
          </a:p>
          <a:p>
            <a:pPr marL="285750" indent="-285750">
              <a:buFont typeface="Arial" panose="020B0604020202020204" pitchFamily="34" charset="0"/>
              <a:buChar char="•"/>
              <a:defRPr/>
            </a:pPr>
            <a:r>
              <a:rPr lang="pt-BR" altLang="en-US" sz="1400" dirty="0">
                <a:latin typeface="Century Gothic" panose="020B0502020202020204" pitchFamily="34" charset="0"/>
                <a:cs typeface="Calibri" panose="020F0502020204030204" pitchFamily="34" charset="0"/>
              </a:rPr>
              <a:t>Atualização de informação sobre espécies marinhas e designação de novos sítios marinhos;</a:t>
            </a:r>
          </a:p>
          <a:p>
            <a:pPr>
              <a:defRPr/>
            </a:pPr>
            <a:endParaRPr lang="pt-BR" altLang="en-US" sz="1400" dirty="0">
              <a:latin typeface="Century Gothic" panose="020B0502020202020204" pitchFamily="34" charset="0"/>
              <a:cs typeface="Calibri" panose="020F0502020204030204" pitchFamily="34" charset="0"/>
            </a:endParaRPr>
          </a:p>
          <a:p>
            <a:pPr marL="285750" indent="-285750">
              <a:buFont typeface="Arial" panose="020B0604020202020204" pitchFamily="34" charset="0"/>
              <a:buChar char="•"/>
              <a:defRPr/>
            </a:pPr>
            <a:r>
              <a:rPr lang="pt-BR" altLang="en-US" sz="1400" dirty="0">
                <a:latin typeface="Century Gothic" panose="020B0502020202020204" pitchFamily="34" charset="0"/>
                <a:cs typeface="Calibri" panose="020F0502020204030204" pitchFamily="34" charset="0"/>
              </a:rPr>
              <a:t>Designação de novos SIC’s;</a:t>
            </a:r>
          </a:p>
        </p:txBody>
      </p:sp>
      <p:grpSp>
        <p:nvGrpSpPr>
          <p:cNvPr id="16" name="Grupo 15"/>
          <p:cNvGrpSpPr/>
          <p:nvPr/>
        </p:nvGrpSpPr>
        <p:grpSpPr>
          <a:xfrm>
            <a:off x="-1588" y="-581"/>
            <a:ext cx="9145588" cy="621270"/>
            <a:chOff x="-1588" y="-581"/>
            <a:chExt cx="9145588" cy="621270"/>
          </a:xfrm>
        </p:grpSpPr>
        <p:sp>
          <p:nvSpPr>
            <p:cNvPr id="21" name="Retângulo 20"/>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24"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Imagem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17"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grpSp>
        <p:nvGrpSpPr>
          <p:cNvPr id="11" name="Grupo 10"/>
          <p:cNvGrpSpPr/>
          <p:nvPr/>
        </p:nvGrpSpPr>
        <p:grpSpPr>
          <a:xfrm>
            <a:off x="4692781" y="6282498"/>
            <a:ext cx="4415723" cy="527870"/>
            <a:chOff x="4692781" y="6282498"/>
            <a:chExt cx="4415723" cy="527870"/>
          </a:xfrm>
        </p:grpSpPr>
        <p:pic>
          <p:nvPicPr>
            <p:cNvPr id="12" name="Picture 4" descr="http://www.azores.gov.pt/NR/rdonlyres/88A32A89-2561-4C22-A82F-530640C510A2/755875/Logo_P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34617" y="6282498"/>
              <a:ext cx="565575" cy="52787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http://www.azores.gov.pt/NR/rdonlyres/A1197A03-23BB-40F6-AA68-6C3FEC711B55/335484/LogotipoGovernodosAores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92781" y="6381402"/>
              <a:ext cx="959339" cy="294238"/>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m 15"/>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32196" y="6373504"/>
              <a:ext cx="732092" cy="32627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9" name="Imagem 16"/>
            <p:cNvPicPr>
              <a:picLocks noChangeAspect="1"/>
            </p:cNvPicPr>
            <p:nvPr/>
          </p:nvPicPr>
          <p:blipFill>
            <a:blip r:embed="rId9" cstate="print">
              <a:extLst>
                <a:ext uri="{28A0092B-C50C-407E-A947-70E740481C1C}">
                  <a14:useLocalDpi xmlns:a14="http://schemas.microsoft.com/office/drawing/2010/main" val="0"/>
                </a:ext>
              </a:extLst>
            </a:blip>
            <a:srcRect l="20705" t="3252" r="21651" b="10634"/>
            <a:stretch>
              <a:fillRect/>
            </a:stretch>
          </p:blipFill>
          <p:spPr bwMode="auto">
            <a:xfrm>
              <a:off x="8122579" y="6304639"/>
              <a:ext cx="985925" cy="43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Imagem 19"/>
            <p:cNvPicPr>
              <a:picLocks noChangeAspect="1"/>
            </p:cNvPicPr>
            <p:nvPr/>
          </p:nvPicPr>
          <p:blipFill rotWithShape="1">
            <a:blip r:embed="rId10" cstate="print">
              <a:extLst>
                <a:ext uri="{28A0092B-C50C-407E-A947-70E740481C1C}">
                  <a14:useLocalDpi xmlns:a14="http://schemas.microsoft.com/office/drawing/2010/main"/>
                </a:ext>
              </a:extLst>
            </a:blip>
            <a:srcRect t="13157" r="6666" b="12408"/>
            <a:stretch/>
          </p:blipFill>
          <p:spPr>
            <a:xfrm>
              <a:off x="7236296" y="6309320"/>
              <a:ext cx="913917" cy="391679"/>
            </a:xfrm>
            <a:prstGeom prst="rect">
              <a:avLst/>
            </a:prstGeom>
          </p:spPr>
        </p:pic>
      </p:grpSp>
    </p:spTree>
    <p:extLst>
      <p:ext uri="{BB962C8B-B14F-4D97-AF65-F5344CB8AC3E}">
        <p14:creationId xmlns:p14="http://schemas.microsoft.com/office/powerpoint/2010/main" val="3974989832"/>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29019" y="2060848"/>
            <a:ext cx="2664296" cy="504056"/>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Conexão reta 7"/>
          <p:cNvCxnSpPr/>
          <p:nvPr/>
        </p:nvCxnSpPr>
        <p:spPr>
          <a:xfrm>
            <a:off x="0" y="6237312"/>
            <a:ext cx="9144000" cy="0"/>
          </a:xfrm>
          <a:prstGeom prst="line">
            <a:avLst/>
          </a:prstGeom>
          <a:ln w="38100">
            <a:solidFill>
              <a:srgbClr val="AFE3D0"/>
            </a:solidFill>
          </a:ln>
        </p:spPr>
        <p:style>
          <a:lnRef idx="1">
            <a:schemeClr val="accent1"/>
          </a:lnRef>
          <a:fillRef idx="0">
            <a:schemeClr val="accent1"/>
          </a:fillRef>
          <a:effectRef idx="0">
            <a:schemeClr val="accent1"/>
          </a:effectRef>
          <a:fontRef idx="minor">
            <a:schemeClr val="tx1"/>
          </a:fontRef>
        </p:style>
      </p:cxnSp>
      <p:sp>
        <p:nvSpPr>
          <p:cNvPr id="15" name="Rectangle 62"/>
          <p:cNvSpPr>
            <a:spLocks noChangeArrowheads="1"/>
          </p:cNvSpPr>
          <p:nvPr/>
        </p:nvSpPr>
        <p:spPr bwMode="auto">
          <a:xfrm>
            <a:off x="374438" y="836712"/>
            <a:ext cx="8553662"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1800" b="1" dirty="0" err="1" smtClean="0">
                <a:latin typeface="Century Gothic" panose="020B0502020202020204" pitchFamily="34" charset="0"/>
                <a:cs typeface="Calibri" panose="020F0502020204030204" pitchFamily="34" charset="0"/>
              </a:rPr>
              <a:t>Fundos</a:t>
            </a:r>
            <a:r>
              <a:rPr lang="fr-BE" altLang="en-US" sz="1800" b="1" dirty="0" smtClean="0">
                <a:latin typeface="Century Gothic" panose="020B0502020202020204" pitchFamily="34" charset="0"/>
                <a:cs typeface="Calibri" panose="020F0502020204030204" pitchFamily="34" charset="0"/>
              </a:rPr>
              <a:t> </a:t>
            </a:r>
            <a:r>
              <a:rPr lang="fr-BE" altLang="en-US" sz="1800" b="1" dirty="0" err="1" smtClean="0">
                <a:latin typeface="Century Gothic" panose="020B0502020202020204" pitchFamily="34" charset="0"/>
                <a:cs typeface="Calibri" panose="020F0502020204030204" pitchFamily="34" charset="0"/>
              </a:rPr>
              <a:t>Complementares</a:t>
            </a:r>
            <a:r>
              <a:rPr lang="fr-BE" altLang="en-US" sz="1800" b="1" dirty="0" smtClean="0">
                <a:latin typeface="Century Gothic" panose="020B0502020202020204" pitchFamily="34" charset="0"/>
                <a:cs typeface="Calibri" panose="020F0502020204030204" pitchFamily="34" charset="0"/>
              </a:rPr>
              <a:t>:</a:t>
            </a:r>
            <a:endParaRPr lang="fr-BE" altLang="en-US" sz="1800" b="1" dirty="0">
              <a:latin typeface="Century Gothic" panose="020B0502020202020204" pitchFamily="34" charset="0"/>
              <a:cs typeface="Calibri" panose="020F0502020204030204" pitchFamily="34" charset="0"/>
            </a:endParaRPr>
          </a:p>
          <a:p>
            <a:r>
              <a:rPr lang="fr-BE" altLang="en-US" sz="1600" b="1" dirty="0">
                <a:latin typeface="Century Gothic" panose="020B0502020202020204" pitchFamily="34" charset="0"/>
                <a:cs typeface="Calibri" panose="020F0502020204030204" pitchFamily="34" charset="0"/>
              </a:rPr>
              <a:t> </a:t>
            </a:r>
          </a:p>
        </p:txBody>
      </p:sp>
      <p:sp>
        <p:nvSpPr>
          <p:cNvPr id="13" name="Content Placeholder 2">
            <a:extLst>
              <a:ext uri="{FF2B5EF4-FFF2-40B4-BE49-F238E27FC236}">
                <a16:creationId xmlns:a16="http://schemas.microsoft.com/office/drawing/2014/main" id="{C6F0A45A-F122-47A9-88A3-D3F891082A39}"/>
              </a:ext>
            </a:extLst>
          </p:cNvPr>
          <p:cNvSpPr txBox="1">
            <a:spLocks/>
          </p:cNvSpPr>
          <p:nvPr/>
        </p:nvSpPr>
        <p:spPr>
          <a:xfrm>
            <a:off x="34086" y="1384300"/>
            <a:ext cx="3128665" cy="4708923"/>
          </a:xfrm>
          <a:prstGeom prst="rect">
            <a:avLst/>
          </a:prstGeom>
        </p:spPr>
        <p:txBody>
          <a:bodyPr vert="horz" lIns="91440" tIns="45720" rIns="91440" bIns="45720" rtlCol="0">
            <a:normAutofit fontScale="92500" lnSpcReduction="10000"/>
          </a:bodyPr>
          <a:lstStyle>
            <a:lvl1pPr marL="0" indent="0" algn="ctr" defTabSz="685800" rtl="0" eaLnBrk="1" latinLnBrk="0" hangingPunct="1">
              <a:lnSpc>
                <a:spcPct val="90000"/>
              </a:lnSpc>
              <a:spcBef>
                <a:spcPts val="750"/>
              </a:spcBef>
              <a:buFont typeface="Wingdings 2" pitchFamily="18" charset="2"/>
              <a:buNone/>
              <a:defRPr sz="1800" kern="1200">
                <a:solidFill>
                  <a:schemeClr val="tx1">
                    <a:lumMod val="75000"/>
                    <a:lumOff val="25000"/>
                  </a:schemeClr>
                </a:solidFill>
                <a:latin typeface="+mn-lt"/>
                <a:ea typeface="+mn-ea"/>
                <a:cs typeface="+mn-cs"/>
              </a:defRPr>
            </a:lvl1pPr>
            <a:lvl2pPr marL="342900" indent="0" algn="ctr" defTabSz="685800" rtl="0" eaLnBrk="1" latinLnBrk="0" hangingPunct="1">
              <a:lnSpc>
                <a:spcPct val="90000"/>
              </a:lnSpc>
              <a:spcBef>
                <a:spcPts val="375"/>
              </a:spcBef>
              <a:buFont typeface="Wingdings 2" pitchFamily="18" charset="2"/>
              <a:buNone/>
              <a:defRPr sz="21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Wingdings 2" pitchFamily="18" charset="2"/>
              <a:buNone/>
              <a:defRPr sz="180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Wingdings 2" pitchFamily="18" charset="2"/>
              <a:buNone/>
              <a:defRPr sz="15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Wingdings 2" pitchFamily="18" charset="2"/>
              <a:buNone/>
              <a:defRPr sz="1500" kern="1200">
                <a:solidFill>
                  <a:schemeClr val="tx1"/>
                </a:solidFill>
                <a:latin typeface="+mn-lt"/>
                <a:ea typeface="+mn-ea"/>
                <a:cs typeface="+mn-cs"/>
              </a:defRPr>
            </a:lvl5pPr>
            <a:lvl6pPr marL="1714500" indent="0" algn="ctr" defTabSz="685800" rtl="0" eaLnBrk="1" latinLnBrk="0" hangingPunct="1">
              <a:spcBef>
                <a:spcPct val="20000"/>
              </a:spcBef>
              <a:buFont typeface="Wingdings 2" pitchFamily="18" charset="2"/>
              <a:buNone/>
              <a:defRPr sz="1500" kern="1200">
                <a:solidFill>
                  <a:schemeClr val="tx1"/>
                </a:solidFill>
                <a:latin typeface="+mn-lt"/>
                <a:ea typeface="+mn-ea"/>
                <a:cs typeface="+mn-cs"/>
              </a:defRPr>
            </a:lvl6pPr>
            <a:lvl7pPr marL="2057400" indent="0" algn="ctr" defTabSz="685800" rtl="0" eaLnBrk="1" latinLnBrk="0" hangingPunct="1">
              <a:spcBef>
                <a:spcPct val="20000"/>
              </a:spcBef>
              <a:buFont typeface="Wingdings 2" pitchFamily="18" charset="2"/>
              <a:buNone/>
              <a:defRPr sz="1500" kern="1200">
                <a:solidFill>
                  <a:schemeClr val="tx1"/>
                </a:solidFill>
                <a:latin typeface="+mn-lt"/>
                <a:ea typeface="+mn-ea"/>
                <a:cs typeface="+mn-cs"/>
              </a:defRPr>
            </a:lvl7pPr>
            <a:lvl8pPr marL="2400300" indent="0" algn="ctr" defTabSz="685800" rtl="0" eaLnBrk="1" latinLnBrk="0" hangingPunct="1">
              <a:spcBef>
                <a:spcPct val="20000"/>
              </a:spcBef>
              <a:buFont typeface="Wingdings 2" pitchFamily="18" charset="2"/>
              <a:buNone/>
              <a:defRPr sz="1500" kern="1200">
                <a:solidFill>
                  <a:schemeClr val="tx1"/>
                </a:solidFill>
                <a:latin typeface="+mn-lt"/>
                <a:ea typeface="+mn-ea"/>
                <a:cs typeface="+mn-cs"/>
              </a:defRPr>
            </a:lvl8pPr>
            <a:lvl9pPr marL="2743200" indent="0" algn="ctr" defTabSz="685800" rtl="0" eaLnBrk="1" latinLnBrk="0" hangingPunct="1">
              <a:spcBef>
                <a:spcPct val="20000"/>
              </a:spcBef>
              <a:buFont typeface="Wingdings 2" pitchFamily="18" charset="2"/>
              <a:buNone/>
              <a:defRPr sz="1500" kern="1200">
                <a:solidFill>
                  <a:schemeClr val="tx1"/>
                </a:solidFill>
                <a:latin typeface="+mn-lt"/>
                <a:ea typeface="+mn-ea"/>
                <a:cs typeface="+mn-cs"/>
              </a:defRPr>
            </a:lvl9pPr>
          </a:lstStyle>
          <a:p>
            <a:pPr marL="285750" indent="-285750" algn="l">
              <a:buFont typeface="Arial" panose="020B0604020202020204" pitchFamily="34" charset="0"/>
              <a:buChar char="•"/>
              <a:defRPr/>
            </a:pPr>
            <a:r>
              <a:rPr lang="pt-PT" sz="1600" b="1" dirty="0" smtClean="0">
                <a:latin typeface="Century Gothic" panose="020B0502020202020204" pitchFamily="34" charset="0"/>
                <a:cs typeface="Calibri" panose="020F0502020204030204" pitchFamily="34" charset="0"/>
              </a:rPr>
              <a:t>Total:</a:t>
            </a:r>
            <a:r>
              <a:rPr lang="pt-PT" sz="1400" b="1" dirty="0" smtClean="0">
                <a:latin typeface="Century Gothic" panose="020B0502020202020204" pitchFamily="34" charset="0"/>
                <a:cs typeface="Calibri" panose="020F0502020204030204" pitchFamily="34" charset="0"/>
              </a:rPr>
              <a:t> </a:t>
            </a:r>
            <a:r>
              <a:rPr lang="pt-PT" sz="1600" b="1" u="sng" dirty="0" smtClean="0">
                <a:solidFill>
                  <a:schemeClr val="accent6">
                    <a:lumMod val="50000"/>
                  </a:schemeClr>
                </a:solidFill>
                <a:latin typeface="Century Gothic" panose="020B0502020202020204" pitchFamily="34" charset="0"/>
                <a:cs typeface="Calibri" panose="020F0502020204030204" pitchFamily="34" charset="0"/>
              </a:rPr>
              <a:t>12.3 M€ </a:t>
            </a:r>
            <a:r>
              <a:rPr lang="pt-PT" sz="1600" b="1" u="sng" dirty="0" smtClean="0">
                <a:solidFill>
                  <a:schemeClr val="accent6">
                    <a:lumMod val="50000"/>
                  </a:schemeClr>
                </a:solidFill>
                <a:latin typeface="Century Gothic" panose="020B0502020202020204" pitchFamily="34" charset="0"/>
                <a:cs typeface="Calibri" panose="020F0502020204030204" pitchFamily="34" charset="0"/>
                <a:sym typeface="Wingdings" panose="05000000000000000000" pitchFamily="2" charset="2"/>
              </a:rPr>
              <a:t> 75,6M€</a:t>
            </a:r>
            <a:endParaRPr lang="pt-PT" sz="1600" b="1" u="sng" dirty="0" smtClean="0">
              <a:solidFill>
                <a:schemeClr val="accent6">
                  <a:lumMod val="50000"/>
                </a:schemeClr>
              </a:solidFill>
              <a:latin typeface="Century Gothic" panose="020B0502020202020204" pitchFamily="34" charset="0"/>
              <a:cs typeface="Calibri" panose="020F0502020204030204" pitchFamily="34" charset="0"/>
            </a:endParaRPr>
          </a:p>
          <a:p>
            <a:pPr marL="285750" indent="-285750" algn="l">
              <a:buFont typeface="Arial" panose="020B0604020202020204" pitchFamily="34" charset="0"/>
              <a:buChar char="•"/>
              <a:defRPr/>
            </a:pPr>
            <a:r>
              <a:rPr lang="pt-PT" sz="1600" dirty="0">
                <a:latin typeface="Century Gothic" panose="020B0502020202020204" pitchFamily="34" charset="0"/>
                <a:cs typeface="Calibri" panose="020F0502020204030204" pitchFamily="34" charset="0"/>
              </a:rPr>
              <a:t>3 927 885€ (</a:t>
            </a:r>
            <a:r>
              <a:rPr lang="pt-PT" sz="1400" i="1" dirty="0">
                <a:latin typeface="Century Gothic" panose="020B0502020202020204" pitchFamily="34" charset="0"/>
                <a:cs typeface="Calibri" panose="020F0502020204030204" pitchFamily="34" charset="0"/>
              </a:rPr>
              <a:t>projetos aprovados e concedidos</a:t>
            </a:r>
            <a:r>
              <a:rPr lang="pt-PT" sz="1600" dirty="0" smtClean="0">
                <a:latin typeface="Century Gothic" panose="020B0502020202020204" pitchFamily="34" charset="0"/>
                <a:cs typeface="Calibri" panose="020F0502020204030204" pitchFamily="34" charset="0"/>
              </a:rPr>
              <a:t>)</a:t>
            </a:r>
          </a:p>
          <a:p>
            <a:pPr algn="l">
              <a:defRPr/>
            </a:pPr>
            <a:r>
              <a:rPr lang="pt-PT" sz="1600" b="1" i="1" dirty="0">
                <a:latin typeface="Century Gothic" panose="020B0502020202020204" pitchFamily="34" charset="0"/>
                <a:cs typeface="Calibri" panose="020F0502020204030204" pitchFamily="34" charset="0"/>
              </a:rPr>
              <a:t> 5 241 266 € (</a:t>
            </a:r>
            <a:r>
              <a:rPr lang="pt-PT" sz="1600" b="1" i="1" dirty="0" err="1">
                <a:latin typeface="Century Gothic" panose="020B0502020202020204" pitchFamily="34" charset="0"/>
                <a:cs typeface="Calibri" panose="020F0502020204030204" pitchFamily="34" charset="0"/>
              </a:rPr>
              <a:t>actualmente</a:t>
            </a:r>
            <a:r>
              <a:rPr lang="pt-PT" sz="1600" b="1" i="1" dirty="0">
                <a:latin typeface="Century Gothic" panose="020B0502020202020204" pitchFamily="34" charset="0"/>
                <a:cs typeface="Calibri" panose="020F0502020204030204" pitchFamily="34" charset="0"/>
              </a:rPr>
              <a:t> concedido)</a:t>
            </a:r>
          </a:p>
          <a:p>
            <a:pPr algn="l">
              <a:defRPr/>
            </a:pPr>
            <a:endParaRPr lang="pt-PT" sz="1600" dirty="0">
              <a:latin typeface="Century Gothic" panose="020B0502020202020204" pitchFamily="34" charset="0"/>
              <a:cs typeface="Calibri" panose="020F0502020204030204" pitchFamily="34" charset="0"/>
            </a:endParaRPr>
          </a:p>
          <a:p>
            <a:pPr marL="285750" indent="-285750" algn="l">
              <a:buFont typeface="Arial" panose="020B0604020202020204" pitchFamily="34" charset="0"/>
              <a:buChar char="•"/>
              <a:defRPr/>
            </a:pPr>
            <a:r>
              <a:rPr lang="pt-PT" sz="1600" dirty="0">
                <a:latin typeface="Century Gothic" panose="020B0502020202020204" pitchFamily="34" charset="0"/>
                <a:cs typeface="Calibri" panose="020F0502020204030204" pitchFamily="34" charset="0"/>
              </a:rPr>
              <a:t>7 720 842€ (</a:t>
            </a:r>
            <a:r>
              <a:rPr lang="pt-PT" sz="1400" i="1" dirty="0">
                <a:latin typeface="Century Gothic" panose="020B0502020202020204" pitchFamily="34" charset="0"/>
                <a:cs typeface="Calibri" panose="020F0502020204030204" pitchFamily="34" charset="0"/>
              </a:rPr>
              <a:t>projetos submetidos e a serem concedidos</a:t>
            </a:r>
            <a:r>
              <a:rPr lang="pt-PT" sz="1600" dirty="0" smtClean="0">
                <a:latin typeface="Century Gothic" panose="020B0502020202020204" pitchFamily="34" charset="0"/>
                <a:cs typeface="Calibri" panose="020F0502020204030204" pitchFamily="34" charset="0"/>
              </a:rPr>
              <a:t>)</a:t>
            </a:r>
          </a:p>
          <a:p>
            <a:pPr algn="l">
              <a:defRPr/>
            </a:pPr>
            <a:r>
              <a:rPr lang="pt-PT" sz="1400" b="1" i="1" dirty="0" smtClean="0">
                <a:latin typeface="Century Gothic" panose="020B0502020202020204" pitchFamily="34" charset="0"/>
                <a:cs typeface="Calibri" panose="020F0502020204030204" pitchFamily="34" charset="0"/>
              </a:rPr>
              <a:t>(parte </a:t>
            </a:r>
            <a:r>
              <a:rPr lang="pt-PT" sz="1400" b="1" i="1" dirty="0">
                <a:latin typeface="Century Gothic" panose="020B0502020202020204" pitchFamily="34" charset="0"/>
                <a:cs typeface="Calibri" panose="020F0502020204030204" pitchFamily="34" charset="0"/>
              </a:rPr>
              <a:t>do </a:t>
            </a:r>
            <a:r>
              <a:rPr lang="pt-PT" sz="1400" b="1" i="1" dirty="0" smtClean="0">
                <a:latin typeface="Century Gothic" panose="020B0502020202020204" pitchFamily="34" charset="0"/>
                <a:cs typeface="Calibri" panose="020F0502020204030204" pitchFamily="34" charset="0"/>
              </a:rPr>
              <a:t>quais concedidos)</a:t>
            </a:r>
            <a:endParaRPr lang="pt-PT" sz="1400" b="1" i="1" dirty="0">
              <a:latin typeface="Century Gothic" panose="020B0502020202020204" pitchFamily="34" charset="0"/>
              <a:cs typeface="Calibri" panose="020F0502020204030204" pitchFamily="34" charset="0"/>
            </a:endParaRPr>
          </a:p>
          <a:p>
            <a:pPr algn="l">
              <a:defRPr/>
            </a:pPr>
            <a:endParaRPr lang="pt-PT" sz="1400" b="1" i="1" dirty="0">
              <a:latin typeface="Century Gothic" panose="020B0502020202020204" pitchFamily="34" charset="0"/>
              <a:cs typeface="Calibri" panose="020F0502020204030204" pitchFamily="34" charset="0"/>
            </a:endParaRPr>
          </a:p>
          <a:p>
            <a:pPr marL="285750" indent="-285750" algn="l">
              <a:buFont typeface="Arial" panose="020B0604020202020204" pitchFamily="34" charset="0"/>
              <a:buChar char="•"/>
              <a:defRPr/>
            </a:pPr>
            <a:r>
              <a:rPr lang="pt-PT" sz="1600" dirty="0">
                <a:latin typeface="Century Gothic" panose="020B0502020202020204" pitchFamily="34" charset="0"/>
                <a:cs typeface="Calibri" panose="020F0502020204030204" pitchFamily="34" charset="0"/>
              </a:rPr>
              <a:t>636 386€ (</a:t>
            </a:r>
            <a:r>
              <a:rPr lang="pt-BR" sz="1400" i="1" dirty="0">
                <a:latin typeface="Century Gothic" panose="020B0502020202020204" pitchFamily="34" charset="0"/>
                <a:cs typeface="Calibri" panose="020F0502020204030204" pitchFamily="34" charset="0"/>
              </a:rPr>
              <a:t>projectos que os beneficiários esperam submeter em calls futuras - ou seja, ainda não submetidos, mas já em preparação</a:t>
            </a:r>
            <a:r>
              <a:rPr lang="pt-BR" sz="1600" dirty="0" smtClean="0">
                <a:latin typeface="Century Gothic" panose="020B0502020202020204" pitchFamily="34" charset="0"/>
                <a:cs typeface="Calibri" panose="020F0502020204030204" pitchFamily="34" charset="0"/>
              </a:rPr>
              <a:t>)</a:t>
            </a:r>
          </a:p>
          <a:p>
            <a:pPr algn="l">
              <a:defRPr/>
            </a:pPr>
            <a:r>
              <a:rPr lang="pt-BR" sz="1600" b="1" i="1" dirty="0">
                <a:latin typeface="Century Gothic" panose="020B0502020202020204" pitchFamily="34" charset="0"/>
                <a:cs typeface="Calibri" panose="020F0502020204030204" pitchFamily="34" charset="0"/>
              </a:rPr>
              <a:t>V</a:t>
            </a:r>
            <a:r>
              <a:rPr lang="pt-BR" sz="1600" b="1" i="1" dirty="0" smtClean="0">
                <a:latin typeface="Century Gothic" panose="020B0502020202020204" pitchFamily="34" charset="0"/>
                <a:cs typeface="Calibri" panose="020F0502020204030204" pitchFamily="34" charset="0"/>
              </a:rPr>
              <a:t>alores </a:t>
            </a:r>
            <a:r>
              <a:rPr lang="pt-BR" sz="1600" b="1" i="1" dirty="0">
                <a:latin typeface="Century Gothic" panose="020B0502020202020204" pitchFamily="34" charset="0"/>
                <a:cs typeface="Calibri" panose="020F0502020204030204" pitchFamily="34" charset="0"/>
              </a:rPr>
              <a:t>substancialmente mais elevados, incluindo a candidatura em curso ao LIFE IP </a:t>
            </a:r>
            <a:r>
              <a:rPr lang="pt-BR" sz="1600" b="1" i="1" dirty="0" smtClean="0">
                <a:latin typeface="Century Gothic" panose="020B0502020202020204" pitchFamily="34" charset="0"/>
                <a:cs typeface="Calibri" panose="020F0502020204030204" pitchFamily="34" charset="0"/>
              </a:rPr>
              <a:t>CLIMAZ)</a:t>
            </a:r>
            <a:endParaRPr lang="en-GB" sz="1600" b="1" i="1" dirty="0">
              <a:latin typeface="Century Gothic" panose="020B0502020202020204" pitchFamily="34" charset="0"/>
              <a:cs typeface="Calibri" panose="020F0502020204030204" pitchFamily="34" charset="0"/>
            </a:endParaRPr>
          </a:p>
        </p:txBody>
      </p:sp>
      <p:pic>
        <p:nvPicPr>
          <p:cNvPr id="14" name="Imagem 1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12121" y="1506538"/>
            <a:ext cx="5838217" cy="4370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upo 20"/>
          <p:cNvGrpSpPr/>
          <p:nvPr/>
        </p:nvGrpSpPr>
        <p:grpSpPr>
          <a:xfrm>
            <a:off x="-1588" y="-581"/>
            <a:ext cx="9145588" cy="621270"/>
            <a:chOff x="-1588" y="-581"/>
            <a:chExt cx="9145588" cy="621270"/>
          </a:xfrm>
        </p:grpSpPr>
        <p:sp>
          <p:nvSpPr>
            <p:cNvPr id="22" name="Retângulo 21"/>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24" name="Picture 10" descr="http://fnyh.org/wp-content/uploads/2015/01/LIF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8" descr="http://www.europarc.org/communication-skills/images/2.1%20N200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Imagem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17"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grpSp>
        <p:nvGrpSpPr>
          <p:cNvPr id="18" name="Grupo 17"/>
          <p:cNvGrpSpPr/>
          <p:nvPr/>
        </p:nvGrpSpPr>
        <p:grpSpPr>
          <a:xfrm>
            <a:off x="4692781" y="6282498"/>
            <a:ext cx="4415723" cy="527870"/>
            <a:chOff x="4692781" y="6282498"/>
            <a:chExt cx="4415723" cy="527870"/>
          </a:xfrm>
        </p:grpSpPr>
        <p:pic>
          <p:nvPicPr>
            <p:cNvPr id="19" name="Picture 4" descr="http://www.azores.gov.pt/NR/rdonlyres/88A32A89-2561-4C22-A82F-530640C510A2/755875/Logo_PN.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34617" y="6282498"/>
              <a:ext cx="565575" cy="52787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http://www.azores.gov.pt/NR/rdonlyres/A1197A03-23BB-40F6-AA68-6C3FEC711B55/335484/LogotipoGovernodosAores2.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92781" y="6381402"/>
              <a:ext cx="959339" cy="294238"/>
            </a:xfrm>
            <a:prstGeom prst="rect">
              <a:avLst/>
            </a:prstGeom>
            <a:noFill/>
            <a:extLst>
              <a:ext uri="{909E8E84-426E-40DD-AFC4-6F175D3DCCD1}">
                <a14:hiddenFill xmlns:a14="http://schemas.microsoft.com/office/drawing/2010/main">
                  <a:solidFill>
                    <a:srgbClr val="FFFFFF"/>
                  </a:solidFill>
                </a14:hiddenFill>
              </a:ext>
            </a:extLst>
          </p:spPr>
        </p:pic>
        <p:pic>
          <p:nvPicPr>
            <p:cNvPr id="23" name="Imagem 15"/>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432196" y="6373504"/>
              <a:ext cx="732092" cy="32627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7" name="Imagem 16"/>
            <p:cNvPicPr>
              <a:picLocks noChangeAspect="1"/>
            </p:cNvPicPr>
            <p:nvPr/>
          </p:nvPicPr>
          <p:blipFill>
            <a:blip r:embed="rId10" cstate="print">
              <a:extLst>
                <a:ext uri="{28A0092B-C50C-407E-A947-70E740481C1C}">
                  <a14:useLocalDpi xmlns:a14="http://schemas.microsoft.com/office/drawing/2010/main" val="0"/>
                </a:ext>
              </a:extLst>
            </a:blip>
            <a:srcRect l="20705" t="3252" r="21651" b="10634"/>
            <a:stretch>
              <a:fillRect/>
            </a:stretch>
          </p:blipFill>
          <p:spPr bwMode="auto">
            <a:xfrm>
              <a:off x="8122579" y="6304639"/>
              <a:ext cx="985925" cy="43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Imagem 27"/>
            <p:cNvPicPr>
              <a:picLocks noChangeAspect="1"/>
            </p:cNvPicPr>
            <p:nvPr/>
          </p:nvPicPr>
          <p:blipFill rotWithShape="1">
            <a:blip r:embed="rId11" cstate="print">
              <a:extLst>
                <a:ext uri="{28A0092B-C50C-407E-A947-70E740481C1C}">
                  <a14:useLocalDpi xmlns:a14="http://schemas.microsoft.com/office/drawing/2010/main"/>
                </a:ext>
              </a:extLst>
            </a:blip>
            <a:srcRect t="13157" r="6666" b="12408"/>
            <a:stretch/>
          </p:blipFill>
          <p:spPr>
            <a:xfrm>
              <a:off x="7236296" y="6309320"/>
              <a:ext cx="913917" cy="391679"/>
            </a:xfrm>
            <a:prstGeom prst="rect">
              <a:avLst/>
            </a:prstGeom>
          </p:spPr>
        </p:pic>
      </p:grpSp>
    </p:spTree>
    <p:extLst>
      <p:ext uri="{BB962C8B-B14F-4D97-AF65-F5344CB8AC3E}">
        <p14:creationId xmlns:p14="http://schemas.microsoft.com/office/powerpoint/2010/main" val="100372685"/>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1588" y="-581"/>
            <a:ext cx="9145588" cy="621270"/>
            <a:chOff x="-1588" y="-581"/>
            <a:chExt cx="9145588" cy="621270"/>
          </a:xfrm>
        </p:grpSpPr>
        <p:sp>
          <p:nvSpPr>
            <p:cNvPr id="5" name="Retângulo 4"/>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6"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Rectangle 62"/>
          <p:cNvSpPr>
            <a:spLocks noChangeArrowheads="1"/>
          </p:cNvSpPr>
          <p:nvPr/>
        </p:nvSpPr>
        <p:spPr bwMode="auto">
          <a:xfrm>
            <a:off x="374438" y="836712"/>
            <a:ext cx="8553662"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1800" b="1" dirty="0" err="1" smtClean="0">
                <a:latin typeface="Century Gothic" panose="020B0502020202020204" pitchFamily="34" charset="0"/>
                <a:cs typeface="Calibri" panose="020F0502020204030204" pitchFamily="34" charset="0"/>
              </a:rPr>
              <a:t>Organograma</a:t>
            </a:r>
            <a:r>
              <a:rPr lang="fr-BE" altLang="en-US" sz="1800" b="1" dirty="0" smtClean="0">
                <a:latin typeface="Century Gothic" panose="020B0502020202020204" pitchFamily="34" charset="0"/>
                <a:cs typeface="Calibri" panose="020F0502020204030204" pitchFamily="34" charset="0"/>
              </a:rPr>
              <a:t>:</a:t>
            </a:r>
            <a:endParaRPr lang="fr-BE" altLang="en-US" sz="1800" b="1" dirty="0">
              <a:latin typeface="Century Gothic" panose="020B0502020202020204" pitchFamily="34" charset="0"/>
              <a:cs typeface="Calibri" panose="020F0502020204030204" pitchFamily="34" charset="0"/>
            </a:endParaRPr>
          </a:p>
          <a:p>
            <a:r>
              <a:rPr lang="fr-BE" altLang="en-US" sz="1600" b="1" dirty="0">
                <a:latin typeface="Century Gothic" panose="020B0502020202020204" pitchFamily="34" charset="0"/>
                <a:cs typeface="Calibri" panose="020F0502020204030204" pitchFamily="34" charset="0"/>
              </a:rPr>
              <a:t> </a:t>
            </a:r>
          </a:p>
        </p:txBody>
      </p:sp>
      <p:pic>
        <p:nvPicPr>
          <p:cNvPr id="10" name="Imagem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11"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graphicFrame>
        <p:nvGraphicFramePr>
          <p:cNvPr id="14" name="Tabela 13"/>
          <p:cNvGraphicFramePr>
            <a:graphicFrameLocks noGrp="1"/>
          </p:cNvGraphicFramePr>
          <p:nvPr>
            <p:extLst>
              <p:ext uri="{D42A27DB-BD31-4B8C-83A1-F6EECF244321}">
                <p14:modId xmlns:p14="http://schemas.microsoft.com/office/powerpoint/2010/main" val="3028478902"/>
              </p:ext>
            </p:extLst>
          </p:nvPr>
        </p:nvGraphicFramePr>
        <p:xfrm>
          <a:off x="1475656" y="1124733"/>
          <a:ext cx="6264694" cy="5590054"/>
        </p:xfrm>
        <a:graphic>
          <a:graphicData uri="http://schemas.openxmlformats.org/drawingml/2006/table">
            <a:tbl>
              <a:tblPr/>
              <a:tblGrid>
                <a:gridCol w="115775">
                  <a:extLst>
                    <a:ext uri="{9D8B030D-6E8A-4147-A177-3AD203B41FA5}">
                      <a16:colId xmlns:a16="http://schemas.microsoft.com/office/drawing/2014/main" val="1629962164"/>
                    </a:ext>
                  </a:extLst>
                </a:gridCol>
                <a:gridCol w="1395727">
                  <a:extLst>
                    <a:ext uri="{9D8B030D-6E8A-4147-A177-3AD203B41FA5}">
                      <a16:colId xmlns:a16="http://schemas.microsoft.com/office/drawing/2014/main" val="1921026544"/>
                    </a:ext>
                  </a:extLst>
                </a:gridCol>
                <a:gridCol w="115775">
                  <a:extLst>
                    <a:ext uri="{9D8B030D-6E8A-4147-A177-3AD203B41FA5}">
                      <a16:colId xmlns:a16="http://schemas.microsoft.com/office/drawing/2014/main" val="947404314"/>
                    </a:ext>
                  </a:extLst>
                </a:gridCol>
                <a:gridCol w="315164">
                  <a:extLst>
                    <a:ext uri="{9D8B030D-6E8A-4147-A177-3AD203B41FA5}">
                      <a16:colId xmlns:a16="http://schemas.microsoft.com/office/drawing/2014/main" val="3010841214"/>
                    </a:ext>
                  </a:extLst>
                </a:gridCol>
                <a:gridCol w="192958">
                  <a:extLst>
                    <a:ext uri="{9D8B030D-6E8A-4147-A177-3AD203B41FA5}">
                      <a16:colId xmlns:a16="http://schemas.microsoft.com/office/drawing/2014/main" val="3308707446"/>
                    </a:ext>
                  </a:extLst>
                </a:gridCol>
                <a:gridCol w="1807371">
                  <a:extLst>
                    <a:ext uri="{9D8B030D-6E8A-4147-A177-3AD203B41FA5}">
                      <a16:colId xmlns:a16="http://schemas.microsoft.com/office/drawing/2014/main" val="1696600827"/>
                    </a:ext>
                  </a:extLst>
                </a:gridCol>
                <a:gridCol w="205821">
                  <a:extLst>
                    <a:ext uri="{9D8B030D-6E8A-4147-A177-3AD203B41FA5}">
                      <a16:colId xmlns:a16="http://schemas.microsoft.com/office/drawing/2014/main" val="1198271359"/>
                    </a:ext>
                  </a:extLst>
                </a:gridCol>
                <a:gridCol w="315164">
                  <a:extLst>
                    <a:ext uri="{9D8B030D-6E8A-4147-A177-3AD203B41FA5}">
                      <a16:colId xmlns:a16="http://schemas.microsoft.com/office/drawing/2014/main" val="2251456270"/>
                    </a:ext>
                  </a:extLst>
                </a:gridCol>
                <a:gridCol w="115775">
                  <a:extLst>
                    <a:ext uri="{9D8B030D-6E8A-4147-A177-3AD203B41FA5}">
                      <a16:colId xmlns:a16="http://schemas.microsoft.com/office/drawing/2014/main" val="4228342916"/>
                    </a:ext>
                  </a:extLst>
                </a:gridCol>
                <a:gridCol w="1569389">
                  <a:extLst>
                    <a:ext uri="{9D8B030D-6E8A-4147-A177-3AD203B41FA5}">
                      <a16:colId xmlns:a16="http://schemas.microsoft.com/office/drawing/2014/main" val="2029055687"/>
                    </a:ext>
                  </a:extLst>
                </a:gridCol>
                <a:gridCol w="115775">
                  <a:extLst>
                    <a:ext uri="{9D8B030D-6E8A-4147-A177-3AD203B41FA5}">
                      <a16:colId xmlns:a16="http://schemas.microsoft.com/office/drawing/2014/main" val="1462070534"/>
                    </a:ext>
                  </a:extLst>
                </a:gridCol>
              </a:tblGrid>
              <a:tr h="85211">
                <a:tc>
                  <a:txBody>
                    <a:bodyPr/>
                    <a:lstStyle/>
                    <a:p>
                      <a:pPr algn="l" fontAlgn="b"/>
                      <a:r>
                        <a:rPr lang="pt-PT" sz="600" b="0" i="0" u="none" strike="noStrike" dirty="0" smtClean="0">
                          <a:solidFill>
                            <a:srgbClr val="000000"/>
                          </a:solidFill>
                          <a:effectLst/>
                          <a:latin typeface="Calibri" panose="020F0502020204030204" pitchFamily="34" charset="0"/>
                        </a:rPr>
                        <a:t>i</a:t>
                      </a:r>
                      <a:endParaRPr lang="en-US" sz="600" b="0" i="0" u="none" strike="noStrike" dirty="0">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FFC000"/>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a:noFill/>
                    </a:lnR>
                    <a:lnT w="12700" cap="flat" cmpd="sng" algn="ctr">
                      <a:solidFill>
                        <a:srgbClr val="000000"/>
                      </a:solidFill>
                      <a:prstDash val="solid"/>
                      <a:round/>
                      <a:headEnd type="none" w="med" len="med"/>
                      <a:tailEnd type="none" w="med" len="med"/>
                    </a:lnT>
                    <a:lnB>
                      <a:noFill/>
                    </a:lnB>
                    <a:solidFill>
                      <a:srgbClr val="FFC000"/>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C000"/>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FFE699"/>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a:noFill/>
                    </a:lnR>
                    <a:lnT w="12700" cap="flat" cmpd="sng" algn="ctr">
                      <a:solidFill>
                        <a:srgbClr val="000000"/>
                      </a:solidFill>
                      <a:prstDash val="solid"/>
                      <a:round/>
                      <a:headEnd type="none" w="med" len="med"/>
                      <a:tailEnd type="none" w="med" len="med"/>
                    </a:lnT>
                    <a:lnB>
                      <a:noFill/>
                    </a:lnB>
                    <a:solidFill>
                      <a:srgbClr val="FFE699"/>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E699"/>
                    </a:solidFill>
                  </a:tcPr>
                </a:tc>
                <a:extLst>
                  <a:ext uri="{0D108BD9-81ED-4DB2-BD59-A6C34878D82A}">
                    <a16:rowId xmlns:a16="http://schemas.microsoft.com/office/drawing/2014/main" val="2492796581"/>
                  </a:ext>
                </a:extLst>
              </a:tr>
              <a:tr h="91592">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FFC000"/>
                    </a:solidFill>
                  </a:tcPr>
                </a:tc>
                <a:tc>
                  <a:txBody>
                    <a:bodyPr/>
                    <a:lstStyle/>
                    <a:p>
                      <a:pPr algn="ctr" fontAlgn="b"/>
                      <a:r>
                        <a:rPr lang="en-US" sz="600" b="1" i="0" u="none" strike="noStrike">
                          <a:solidFill>
                            <a:srgbClr val="000000"/>
                          </a:solidFill>
                          <a:effectLst/>
                          <a:latin typeface="Calibri" panose="020F0502020204030204" pitchFamily="34" charset="0"/>
                        </a:rPr>
                        <a:t>LIFE / Commission / EASME</a:t>
                      </a:r>
                    </a:p>
                  </a:txBody>
                  <a:tcPr marL="1894" marR="1894" marT="1894" marB="0" anchor="b">
                    <a:lnL>
                      <a:noFill/>
                    </a:lnL>
                    <a:lnR>
                      <a:noFill/>
                    </a:lnR>
                    <a:lnT>
                      <a:noFill/>
                    </a:lnT>
                    <a:lnB>
                      <a:noFill/>
                    </a:lnB>
                    <a:solidFill>
                      <a:srgbClr val="FFC000"/>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FFE699"/>
                    </a:solidFill>
                  </a:tcPr>
                </a:tc>
                <a:tc>
                  <a:txBody>
                    <a:bodyPr/>
                    <a:lstStyle/>
                    <a:p>
                      <a:pPr algn="ctr" fontAlgn="b"/>
                      <a:r>
                        <a:rPr lang="en-US" sz="600" b="1" i="0" u="none" strike="noStrike">
                          <a:solidFill>
                            <a:srgbClr val="000000"/>
                          </a:solidFill>
                          <a:effectLst/>
                          <a:latin typeface="Calibri" panose="020F0502020204030204" pitchFamily="34" charset="0"/>
                        </a:rPr>
                        <a:t>NEEMO External Monitoring</a:t>
                      </a:r>
                    </a:p>
                  </a:txBody>
                  <a:tcPr marL="1894" marR="1894" marT="1894" marB="0" anchor="b">
                    <a:lnL>
                      <a:noFill/>
                    </a:lnL>
                    <a:lnR>
                      <a:noFill/>
                    </a:lnR>
                    <a:lnT>
                      <a:noFill/>
                    </a:lnT>
                    <a:lnB>
                      <a:noFill/>
                    </a:lnB>
                    <a:solidFill>
                      <a:srgbClr val="FFE699"/>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FFE699"/>
                    </a:solidFill>
                  </a:tcPr>
                </a:tc>
                <a:extLst>
                  <a:ext uri="{0D108BD9-81ED-4DB2-BD59-A6C34878D82A}">
                    <a16:rowId xmlns:a16="http://schemas.microsoft.com/office/drawing/2014/main" val="220179552"/>
                  </a:ext>
                </a:extLst>
              </a:tr>
              <a:tr h="91592">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FFC000"/>
                    </a:solidFill>
                  </a:tcPr>
                </a:tc>
                <a:tc>
                  <a:txBody>
                    <a:bodyPr/>
                    <a:lstStyle/>
                    <a:p>
                      <a:pPr algn="ctr" fontAlgn="b"/>
                      <a:r>
                        <a:rPr lang="en-US" sz="600" b="1" i="0" u="none" strike="noStrike">
                          <a:solidFill>
                            <a:srgbClr val="000000"/>
                          </a:solidFill>
                          <a:effectLst/>
                          <a:latin typeface="Calibri" panose="020F0502020204030204" pitchFamily="34" charset="0"/>
                        </a:rPr>
                        <a:t> </a:t>
                      </a:r>
                    </a:p>
                  </a:txBody>
                  <a:tcPr marL="1894" marR="1894" marT="1894" marB="0" anchor="b">
                    <a:lnL>
                      <a:noFill/>
                    </a:lnL>
                    <a:lnR>
                      <a:noFill/>
                    </a:lnR>
                    <a:lnT>
                      <a:noFill/>
                    </a:lnT>
                    <a:lnB>
                      <a:noFill/>
                    </a:lnB>
                    <a:solidFill>
                      <a:srgbClr val="FFC000"/>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FFE699"/>
                    </a:solidFill>
                  </a:tcPr>
                </a:tc>
                <a:tc>
                  <a:txBody>
                    <a:bodyPr/>
                    <a:lstStyle/>
                    <a:p>
                      <a:pPr algn="l" fontAlgn="b"/>
                      <a:r>
                        <a:rPr lang="en-US" sz="600" b="1" i="1" u="none" strike="noStrike">
                          <a:solidFill>
                            <a:srgbClr val="000000"/>
                          </a:solidFill>
                          <a:effectLst/>
                          <a:latin typeface="Calibri" panose="020F0502020204030204" pitchFamily="34" charset="0"/>
                        </a:rPr>
                        <a:t>Monitores: </a:t>
                      </a:r>
                    </a:p>
                  </a:txBody>
                  <a:tcPr marL="1894" marR="1894" marT="1894" marB="0" anchor="b">
                    <a:lnL>
                      <a:noFill/>
                    </a:lnL>
                    <a:lnR>
                      <a:noFill/>
                    </a:lnR>
                    <a:lnT>
                      <a:noFill/>
                    </a:lnT>
                    <a:lnB>
                      <a:noFill/>
                    </a:lnB>
                    <a:solidFill>
                      <a:srgbClr val="FFE699"/>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FFE699"/>
                    </a:solidFill>
                  </a:tcPr>
                </a:tc>
                <a:extLst>
                  <a:ext uri="{0D108BD9-81ED-4DB2-BD59-A6C34878D82A}">
                    <a16:rowId xmlns:a16="http://schemas.microsoft.com/office/drawing/2014/main" val="1236195548"/>
                  </a:ext>
                </a:extLst>
              </a:tr>
              <a:tr h="94024">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FFC000"/>
                    </a:solidFill>
                  </a:tcPr>
                </a:tc>
                <a:tc>
                  <a:txBody>
                    <a:bodyPr/>
                    <a:lstStyle/>
                    <a:p>
                      <a:pPr algn="ctr" fontAlgn="b"/>
                      <a:r>
                        <a:rPr lang="en-US" sz="600" b="0" i="0" u="none" strike="noStrike">
                          <a:solidFill>
                            <a:srgbClr val="000000"/>
                          </a:solidFill>
                          <a:effectLst/>
                          <a:latin typeface="Calibri" panose="020F0502020204030204" pitchFamily="34" charset="0"/>
                        </a:rPr>
                        <a:t>Technical Desk Officer:  Anita Fassio</a:t>
                      </a:r>
                    </a:p>
                  </a:txBody>
                  <a:tcPr marL="1894" marR="1894" marT="1894" marB="0" anchor="b">
                    <a:lnL>
                      <a:noFill/>
                    </a:lnL>
                    <a:lnR>
                      <a:noFill/>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FFE699"/>
                    </a:solidFill>
                  </a:tcPr>
                </a:tc>
                <a:tc>
                  <a:txBody>
                    <a:bodyPr/>
                    <a:lstStyle/>
                    <a:p>
                      <a:pPr algn="ctr" fontAlgn="b"/>
                      <a:r>
                        <a:rPr lang="en-US" sz="600" b="0" i="0" u="none" strike="noStrike">
                          <a:solidFill>
                            <a:srgbClr val="000000"/>
                          </a:solidFill>
                          <a:effectLst/>
                          <a:latin typeface="Calibri" panose="020F0502020204030204" pitchFamily="34" charset="0"/>
                        </a:rPr>
                        <a:t>João Salgado</a:t>
                      </a:r>
                    </a:p>
                  </a:txBody>
                  <a:tcPr marL="1894" marR="1894" marT="1894" marB="0" anchor="b">
                    <a:lnL>
                      <a:noFill/>
                    </a:lnL>
                    <a:lnR>
                      <a:noFill/>
                    </a:lnR>
                    <a:lnT>
                      <a:noFill/>
                    </a:lnT>
                    <a:lnB>
                      <a:noFill/>
                    </a:lnB>
                    <a:solidFill>
                      <a:srgbClr val="FFE699"/>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FFE699"/>
                    </a:solidFill>
                  </a:tcPr>
                </a:tc>
                <a:extLst>
                  <a:ext uri="{0D108BD9-81ED-4DB2-BD59-A6C34878D82A}">
                    <a16:rowId xmlns:a16="http://schemas.microsoft.com/office/drawing/2014/main" val="1421138644"/>
                  </a:ext>
                </a:extLst>
              </a:tr>
              <a:tr h="94024">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FFC000"/>
                    </a:solidFill>
                  </a:tcPr>
                </a:tc>
                <a:tc>
                  <a:txBody>
                    <a:bodyPr/>
                    <a:lstStyle/>
                    <a:p>
                      <a:pPr algn="ctr"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ctr" fontAlgn="b"/>
                      <a:r>
                        <a:rPr lang="en-US" sz="600" b="1" i="0" u="none" strike="noStrike">
                          <a:solidFill>
                            <a:srgbClr val="000000"/>
                          </a:solidFill>
                          <a:effectLst/>
                          <a:latin typeface="Calibri" panose="020F0502020204030204" pitchFamily="34" charset="0"/>
                        </a:rPr>
                        <a:t>↔</a:t>
                      </a: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FFE699"/>
                    </a:solidFill>
                  </a:tcPr>
                </a:tc>
                <a:tc>
                  <a:txBody>
                    <a:bodyPr/>
                    <a:lstStyle/>
                    <a:p>
                      <a:pPr algn="ctr" fontAlgn="b"/>
                      <a:r>
                        <a:rPr lang="en-US" sz="600" b="0" i="0" u="none" strike="noStrike">
                          <a:solidFill>
                            <a:srgbClr val="000000"/>
                          </a:solidFill>
                          <a:effectLst/>
                          <a:latin typeface="Calibri" panose="020F0502020204030204" pitchFamily="34" charset="0"/>
                        </a:rPr>
                        <a:t>María-Jose Aramburu</a:t>
                      </a:r>
                    </a:p>
                  </a:txBody>
                  <a:tcPr marL="1894" marR="1894" marT="1894" marB="0" anchor="b">
                    <a:lnL>
                      <a:noFill/>
                    </a:lnL>
                    <a:lnR>
                      <a:noFill/>
                    </a:lnR>
                    <a:lnT>
                      <a:noFill/>
                    </a:lnT>
                    <a:lnB>
                      <a:noFill/>
                    </a:lnB>
                    <a:solidFill>
                      <a:srgbClr val="FFE699"/>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FFE699"/>
                    </a:solidFill>
                  </a:tcPr>
                </a:tc>
                <a:extLst>
                  <a:ext uri="{0D108BD9-81ED-4DB2-BD59-A6C34878D82A}">
                    <a16:rowId xmlns:a16="http://schemas.microsoft.com/office/drawing/2014/main" val="553144954"/>
                  </a:ext>
                </a:extLst>
              </a:tr>
              <a:tr h="94024">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FFC000"/>
                    </a:solidFill>
                  </a:tcPr>
                </a:tc>
                <a:tc>
                  <a:txBody>
                    <a:bodyPr/>
                    <a:lstStyle/>
                    <a:p>
                      <a:pPr algn="ctr" fontAlgn="b"/>
                      <a:r>
                        <a:rPr lang="en-US" sz="600" b="0" i="0" u="none" strike="noStrike">
                          <a:solidFill>
                            <a:srgbClr val="000000"/>
                          </a:solidFill>
                          <a:effectLst/>
                          <a:latin typeface="Calibri" panose="020F0502020204030204" pitchFamily="34" charset="0"/>
                        </a:rPr>
                        <a:t>Financial Desk Officer: Davide Messina</a:t>
                      </a:r>
                    </a:p>
                  </a:txBody>
                  <a:tcPr marL="1894" marR="1894" marT="1894"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FFE699"/>
                    </a:solidFill>
                  </a:tcPr>
                </a:tc>
                <a:tc>
                  <a:txBody>
                    <a:bodyPr/>
                    <a:lstStyle/>
                    <a:p>
                      <a:pPr algn="ctr" fontAlgn="b"/>
                      <a:r>
                        <a:rPr lang="en-US" sz="600" b="0" i="0" u="none" strike="noStrike">
                          <a:solidFill>
                            <a:srgbClr val="000000"/>
                          </a:solidFill>
                          <a:effectLst/>
                          <a:latin typeface="Calibri" panose="020F0502020204030204" pitchFamily="34" charset="0"/>
                        </a:rPr>
                        <a:t>Peter Mecko (Financial)</a:t>
                      </a:r>
                    </a:p>
                  </a:txBody>
                  <a:tcPr marL="1894" marR="1894" marT="1894" marB="0" anchor="b">
                    <a:lnL>
                      <a:noFill/>
                    </a:lnL>
                    <a:lnR>
                      <a:noFill/>
                    </a:lnR>
                    <a:lnT>
                      <a:noFill/>
                    </a:lnT>
                    <a:lnB w="12700" cap="flat" cmpd="sng" algn="ctr">
                      <a:solidFill>
                        <a:srgbClr val="000000"/>
                      </a:solidFill>
                      <a:prstDash val="solid"/>
                      <a:round/>
                      <a:headEnd type="none" w="med" len="med"/>
                      <a:tailEnd type="none" w="med" len="med"/>
                    </a:lnB>
                    <a:solidFill>
                      <a:srgbClr val="FFE699"/>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FFE699"/>
                    </a:solidFill>
                  </a:tcPr>
                </a:tc>
                <a:extLst>
                  <a:ext uri="{0D108BD9-81ED-4DB2-BD59-A6C34878D82A}">
                    <a16:rowId xmlns:a16="http://schemas.microsoft.com/office/drawing/2014/main" val="4222444877"/>
                  </a:ext>
                </a:extLst>
              </a:tr>
              <a:tr h="94024">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a:noFill/>
                    </a:lnR>
                    <a:lnT w="12700" cap="flat" cmpd="sng" algn="ctr">
                      <a:solidFill>
                        <a:srgbClr val="000000"/>
                      </a:solidFill>
                      <a:prstDash val="solid"/>
                      <a:round/>
                      <a:headEnd type="none" w="med" len="med"/>
                      <a:tailEnd type="none" w="med" len="med"/>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9E1F2"/>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600" b="0" i="0" u="none" strike="noStrike">
                          <a:solidFill>
                            <a:srgbClr val="FF0000"/>
                          </a:solidFill>
                          <a:effectLst/>
                          <a:latin typeface="Calibri" panose="020F0502020204030204" pitchFamily="34" charset="0"/>
                        </a:rPr>
                        <a:t> </a:t>
                      </a:r>
                    </a:p>
                  </a:txBody>
                  <a:tcPr marL="1894" marR="1894" marT="1894"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E699"/>
                    </a:solidFill>
                  </a:tcPr>
                </a:tc>
                <a:tc>
                  <a:txBody>
                    <a:bodyPr/>
                    <a:lstStyle/>
                    <a:p>
                      <a:pPr algn="ctr"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3773469391"/>
                  </a:ext>
                </a:extLst>
              </a:tr>
              <a:tr h="94024">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D9E1F2"/>
                    </a:solidFill>
                  </a:tcPr>
                </a:tc>
                <a:tc>
                  <a:txBody>
                    <a:bodyPr/>
                    <a:lstStyle/>
                    <a:p>
                      <a:pPr algn="ctr" fontAlgn="b"/>
                      <a:r>
                        <a:rPr lang="en-US" sz="600" b="1" i="0" u="none" strike="noStrike">
                          <a:solidFill>
                            <a:srgbClr val="000000"/>
                          </a:solidFill>
                          <a:effectLst/>
                          <a:latin typeface="Calibri" panose="020F0502020204030204" pitchFamily="34" charset="0"/>
                        </a:rPr>
                        <a:t>Advisory Support Board</a:t>
                      </a:r>
                    </a:p>
                  </a:txBody>
                  <a:tcPr marL="1894" marR="1894" marT="1894" marB="0" anchor="b">
                    <a:lnL>
                      <a:noFill/>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1" i="0" u="none" strike="noStrike">
                          <a:solidFill>
                            <a:srgbClr val="000000"/>
                          </a:solidFill>
                          <a:effectLst/>
                          <a:latin typeface="Calibri" panose="020F0502020204030204" pitchFamily="34" charset="0"/>
                        </a:rPr>
                        <a:t>↕</a:t>
                      </a:r>
                    </a:p>
                  </a:txBody>
                  <a:tcPr marL="1894" marR="1894" marT="1894"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1" i="0" u="none" strike="noStrike">
                          <a:solidFill>
                            <a:srgbClr val="000000"/>
                          </a:solidFill>
                          <a:effectLst/>
                          <a:latin typeface="Calibri" panose="020F0502020204030204" pitchFamily="34" charset="0"/>
                        </a:rPr>
                        <a:t>↗</a:t>
                      </a: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endParaRPr lang="en-US" sz="600" b="1" i="0" u="none" strike="noStrike">
                        <a:solidFill>
                          <a:srgbClr val="000000"/>
                        </a:solidFill>
                        <a:effectLst/>
                        <a:latin typeface="Calibri" panose="020F0502020204030204" pitchFamily="34" charset="0"/>
                      </a:endParaRPr>
                    </a:p>
                  </a:txBody>
                  <a:tcPr marL="1894" marR="1894" marT="1894"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23652357"/>
                  </a:ext>
                </a:extLst>
              </a:tr>
              <a:tr h="85211">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D9E1F2"/>
                    </a:solidFill>
                  </a:tcPr>
                </a:tc>
                <a:tc>
                  <a:txBody>
                    <a:bodyPr/>
                    <a:lstStyle/>
                    <a:p>
                      <a:pPr algn="ctr" fontAlgn="b"/>
                      <a:r>
                        <a:rPr lang="en-US" sz="600" b="1" i="0" u="none" strike="noStrike">
                          <a:solidFill>
                            <a:srgbClr val="000000"/>
                          </a:solidFill>
                          <a:effectLst/>
                          <a:latin typeface="Calibri" panose="020F0502020204030204" pitchFamily="34" charset="0"/>
                        </a:rPr>
                        <a:t>ASB</a:t>
                      </a:r>
                    </a:p>
                  </a:txBody>
                  <a:tcPr marL="1894" marR="1894" marT="1894" marB="0" anchor="b">
                    <a:lnL>
                      <a:noFill/>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a:noFill/>
                    </a:lnR>
                    <a:lnT w="12700" cap="flat" cmpd="sng" algn="ctr">
                      <a:solidFill>
                        <a:srgbClr val="000000"/>
                      </a:solidFill>
                      <a:prstDash val="solid"/>
                      <a:round/>
                      <a:headEnd type="none" w="med" len="med"/>
                      <a:tailEnd type="none" w="med" len="med"/>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5B9BD5"/>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a:noFill/>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92D050"/>
                    </a:solidFill>
                  </a:tcPr>
                </a:tc>
                <a:extLst>
                  <a:ext uri="{0D108BD9-81ED-4DB2-BD59-A6C34878D82A}">
                    <a16:rowId xmlns:a16="http://schemas.microsoft.com/office/drawing/2014/main" val="4017110804"/>
                  </a:ext>
                </a:extLst>
              </a:tr>
              <a:tr h="91592">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Lead by: Regional Director for Environment</a:t>
                      </a:r>
                    </a:p>
                  </a:txBody>
                  <a:tcPr marL="1894" marR="1894" marT="1894" marB="0" anchor="b">
                    <a:lnL>
                      <a:noFill/>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5B9BD5"/>
                    </a:solidFill>
                  </a:tcPr>
                </a:tc>
                <a:tc>
                  <a:txBody>
                    <a:bodyPr/>
                    <a:lstStyle/>
                    <a:p>
                      <a:pPr algn="ctr" fontAlgn="b"/>
                      <a:r>
                        <a:rPr lang="en-US" sz="600" b="1" i="0" u="none" strike="noStrike">
                          <a:solidFill>
                            <a:srgbClr val="000000"/>
                          </a:solidFill>
                          <a:effectLst/>
                          <a:latin typeface="Calibri" panose="020F0502020204030204" pitchFamily="34" charset="0"/>
                        </a:rPr>
                        <a:t>Project Management Board </a:t>
                      </a:r>
                    </a:p>
                  </a:txBody>
                  <a:tcPr marL="1894" marR="1894" marT="1894" marB="0" anchor="b">
                    <a:lnL>
                      <a:noFill/>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5B9BD5"/>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gn="ctr" fontAlgn="t"/>
                      <a:r>
                        <a:rPr lang="en-US" sz="600" b="1" i="0" u="none" strike="noStrike">
                          <a:solidFill>
                            <a:srgbClr val="000000"/>
                          </a:solidFill>
                          <a:effectLst/>
                          <a:latin typeface="Calibri" panose="020F0502020204030204" pitchFamily="34" charset="0"/>
                        </a:rPr>
                        <a:t>External Auditor (ROC)</a:t>
                      </a:r>
                    </a:p>
                  </a:txBody>
                  <a:tcPr marL="1894" marR="1894" marT="1894" marB="0">
                    <a:lnL>
                      <a:noFill/>
                    </a:lnL>
                    <a:lnR>
                      <a:noFill/>
                    </a:lnR>
                    <a:lnT>
                      <a:noFill/>
                    </a:lnT>
                    <a:lnB>
                      <a:noFill/>
                    </a:lnB>
                    <a:solidFill>
                      <a:srgbClr val="92D050"/>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92D050"/>
                    </a:solidFill>
                  </a:tcPr>
                </a:tc>
                <a:extLst>
                  <a:ext uri="{0D108BD9-81ED-4DB2-BD59-A6C34878D82A}">
                    <a16:rowId xmlns:a16="http://schemas.microsoft.com/office/drawing/2014/main" val="3038453617"/>
                  </a:ext>
                </a:extLst>
              </a:tr>
              <a:tr h="85211">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5B9BD5"/>
                    </a:solidFill>
                  </a:tcPr>
                </a:tc>
                <a:tc>
                  <a:txBody>
                    <a:bodyPr/>
                    <a:lstStyle/>
                    <a:p>
                      <a:pPr algn="ctr" fontAlgn="b"/>
                      <a:r>
                        <a:rPr lang="en-US" sz="600" b="1" i="0" u="none" strike="noStrike">
                          <a:solidFill>
                            <a:srgbClr val="000000"/>
                          </a:solidFill>
                          <a:effectLst/>
                          <a:latin typeface="Calibri" panose="020F0502020204030204" pitchFamily="34" charset="0"/>
                        </a:rPr>
                        <a:t>PMB</a:t>
                      </a:r>
                    </a:p>
                  </a:txBody>
                  <a:tcPr marL="1894" marR="1894" marT="1894" marB="0" anchor="b">
                    <a:lnL>
                      <a:noFill/>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5B9BD5"/>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gn="l" fontAlgn="b"/>
                      <a:r>
                        <a:rPr lang="en-US" sz="600" b="1" i="0" u="none" strike="noStrike">
                          <a:solidFill>
                            <a:srgbClr val="000000"/>
                          </a:solidFill>
                          <a:effectLst/>
                          <a:latin typeface="Calibri" panose="020F0502020204030204" pitchFamily="34" charset="0"/>
                        </a:rPr>
                        <a:t>To be contracted by DRA (ROC)</a:t>
                      </a:r>
                    </a:p>
                  </a:txBody>
                  <a:tcPr marL="1894" marR="1894" marT="1894" marB="0" anchor="b">
                    <a:lnL>
                      <a:noFill/>
                    </a:lnL>
                    <a:lnR>
                      <a:noFill/>
                    </a:lnR>
                    <a:lnT>
                      <a:noFill/>
                    </a:lnT>
                    <a:lnB>
                      <a:noFill/>
                    </a:lnB>
                    <a:solidFill>
                      <a:srgbClr val="92D050"/>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92D050"/>
                    </a:solidFill>
                  </a:tcPr>
                </a:tc>
                <a:extLst>
                  <a:ext uri="{0D108BD9-81ED-4DB2-BD59-A6C34878D82A}">
                    <a16:rowId xmlns:a16="http://schemas.microsoft.com/office/drawing/2014/main" val="2405518496"/>
                  </a:ext>
                </a:extLst>
              </a:tr>
              <a:tr h="85211">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D9E1F2"/>
                    </a:solidFill>
                  </a:tcPr>
                </a:tc>
                <a:tc>
                  <a:txBody>
                    <a:bodyPr/>
                    <a:lstStyle/>
                    <a:p>
                      <a:pPr algn="l" fontAlgn="b"/>
                      <a:r>
                        <a:rPr lang="en-US" sz="600" b="1" i="0" u="none" strike="noStrike">
                          <a:solidFill>
                            <a:srgbClr val="000000"/>
                          </a:solidFill>
                          <a:effectLst/>
                          <a:latin typeface="Calibri" panose="020F0502020204030204" pitchFamily="34" charset="0"/>
                        </a:rPr>
                        <a:t>Permanent Members:</a:t>
                      </a:r>
                    </a:p>
                  </a:txBody>
                  <a:tcPr marL="1894" marR="1894" marT="1894" marB="0" anchor="b">
                    <a:lnL>
                      <a:noFill/>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5B9BD5"/>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gn="l" fontAlgn="b"/>
                      <a:r>
                        <a:rPr lang="en-US" sz="600" b="1" i="0" u="none" strike="noStrike">
                          <a:solidFill>
                            <a:srgbClr val="000000"/>
                          </a:solidFill>
                          <a:effectLst/>
                          <a:latin typeface="Calibri" panose="020F0502020204030204" pitchFamily="34" charset="0"/>
                        </a:rPr>
                        <a:t> </a:t>
                      </a:r>
                    </a:p>
                  </a:txBody>
                  <a:tcPr marL="1894" marR="1894" marT="1894" marB="0" anchor="b">
                    <a:lnL>
                      <a:noFill/>
                    </a:lnL>
                    <a:lnR>
                      <a:noFill/>
                    </a:lnR>
                    <a:lnT>
                      <a:noFill/>
                    </a:lnT>
                    <a:lnB>
                      <a:noFill/>
                    </a:lnB>
                    <a:solidFill>
                      <a:srgbClr val="92D050"/>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92D050"/>
                    </a:solidFill>
                  </a:tcPr>
                </a:tc>
                <a:extLst>
                  <a:ext uri="{0D108BD9-81ED-4DB2-BD59-A6C34878D82A}">
                    <a16:rowId xmlns:a16="http://schemas.microsoft.com/office/drawing/2014/main" val="4198007814"/>
                  </a:ext>
                </a:extLst>
              </a:tr>
              <a:tr h="170417">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D9E1F2"/>
                    </a:solidFill>
                  </a:tcPr>
                </a:tc>
                <a:tc>
                  <a:txBody>
                    <a:bodyPr/>
                    <a:lstStyle/>
                    <a:p>
                      <a:pPr algn="l" fontAlgn="b"/>
                      <a:r>
                        <a:rPr lang="pt-BR" sz="600" b="0" i="0" u="none" strike="noStrike">
                          <a:solidFill>
                            <a:srgbClr val="000000"/>
                          </a:solidFill>
                          <a:effectLst/>
                          <a:latin typeface="Calibri" panose="020F0502020204030204" pitchFamily="34" charset="0"/>
                        </a:rPr>
                        <a:t>CRADS - Conselho Regional de Ambiente e Desenvolvimento Sustentável</a:t>
                      </a:r>
                    </a:p>
                  </a:txBody>
                  <a:tcPr marL="1894" marR="1894" marT="1894" marB="0" anchor="b">
                    <a:lnL>
                      <a:noFill/>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ctr" fontAlgn="b"/>
                      <a:r>
                        <a:rPr lang="en-US" sz="600" b="1" i="0" u="none" strike="noStrike">
                          <a:solidFill>
                            <a:srgbClr val="000000"/>
                          </a:solidFill>
                          <a:effectLst/>
                          <a:latin typeface="Calibri" panose="020F0502020204030204" pitchFamily="34" charset="0"/>
                        </a:rPr>
                        <a:t>↔</a:t>
                      </a: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5B9BD5"/>
                    </a:solidFill>
                  </a:tcPr>
                </a:tc>
                <a:tc>
                  <a:txBody>
                    <a:bodyPr/>
                    <a:lstStyle/>
                    <a:p>
                      <a:pPr algn="ctr" fontAlgn="b"/>
                      <a:r>
                        <a:rPr lang="en-US" sz="600" b="0" i="0" u="none" strike="noStrike">
                          <a:solidFill>
                            <a:srgbClr val="000000"/>
                          </a:solidFill>
                          <a:effectLst/>
                          <a:latin typeface="Calibri" panose="020F0502020204030204" pitchFamily="34" charset="0"/>
                        </a:rPr>
                        <a:t>Executive /Decision Making Role</a:t>
                      </a:r>
                    </a:p>
                  </a:txBody>
                  <a:tcPr marL="1894" marR="1894" marT="1894" marB="0" anchor="b">
                    <a:lnL>
                      <a:noFill/>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5B9BD5"/>
                    </a:solidFill>
                  </a:tcPr>
                </a:tc>
                <a:tc>
                  <a:txBody>
                    <a:bodyPr/>
                    <a:lstStyle/>
                    <a:p>
                      <a:pPr algn="ctr" fontAlgn="b"/>
                      <a:r>
                        <a:rPr lang="en-US" sz="600" b="1" i="0" u="none" strike="noStrike">
                          <a:solidFill>
                            <a:srgbClr val="000000"/>
                          </a:solidFill>
                          <a:effectLst/>
                          <a:latin typeface="Calibri" panose="020F0502020204030204" pitchFamily="34" charset="0"/>
                        </a:rPr>
                        <a:t>↔</a:t>
                      </a: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gn="l" fontAlgn="b"/>
                      <a:r>
                        <a:rPr lang="en-US" sz="600" b="1" i="0" u="none" strike="noStrike">
                          <a:solidFill>
                            <a:srgbClr val="000000"/>
                          </a:solidFill>
                          <a:effectLst/>
                          <a:latin typeface="Calibri" panose="020F0502020204030204" pitchFamily="34" charset="0"/>
                        </a:rPr>
                        <a:t>Ocasional Meetings when needed (including bilateral)</a:t>
                      </a:r>
                    </a:p>
                  </a:txBody>
                  <a:tcPr marL="1894" marR="1894" marT="1894" marB="0" anchor="b">
                    <a:lnL>
                      <a:noFill/>
                    </a:lnL>
                    <a:lnR>
                      <a:noFill/>
                    </a:lnR>
                    <a:lnT>
                      <a:noFill/>
                    </a:lnT>
                    <a:lnB>
                      <a:noFill/>
                    </a:lnB>
                    <a:solidFill>
                      <a:srgbClr val="92D050"/>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92D050"/>
                    </a:solidFill>
                  </a:tcPr>
                </a:tc>
                <a:extLst>
                  <a:ext uri="{0D108BD9-81ED-4DB2-BD59-A6C34878D82A}">
                    <a16:rowId xmlns:a16="http://schemas.microsoft.com/office/drawing/2014/main" val="1400723115"/>
                  </a:ext>
                </a:extLst>
              </a:tr>
              <a:tr h="88146">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5B9BD5"/>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1"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600" b="1" i="0" u="none" strike="noStrike">
                          <a:solidFill>
                            <a:srgbClr val="000000"/>
                          </a:solidFill>
                          <a:effectLst/>
                          <a:latin typeface="Calibri" panose="020F0502020204030204" pitchFamily="34" charset="0"/>
                        </a:rPr>
                        <a:t> </a:t>
                      </a:r>
                    </a:p>
                  </a:txBody>
                  <a:tcPr marL="1894" marR="1894" marT="1894" marB="0" anchor="b">
                    <a:lnL>
                      <a:noFill/>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3349658099"/>
                  </a:ext>
                </a:extLst>
              </a:tr>
              <a:tr h="173357">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Coordination: Regional Director for Environment (DRA) - Dr. Hernâni Jorge</a:t>
                      </a:r>
                    </a:p>
                  </a:txBody>
                  <a:tcPr marL="1894" marR="1894" marT="1894" marB="0" anchor="b">
                    <a:lnL>
                      <a:noFill/>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5B9BD5"/>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4300915"/>
                  </a:ext>
                </a:extLst>
              </a:tr>
              <a:tr h="85211">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Other Members: </a:t>
                      </a:r>
                    </a:p>
                  </a:txBody>
                  <a:tcPr marL="1894" marR="1894" marT="1894" marB="0" anchor="b">
                    <a:lnL>
                      <a:noFill/>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5B9BD5"/>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a:noFill/>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92D050"/>
                    </a:solidFill>
                  </a:tcPr>
                </a:tc>
                <a:extLst>
                  <a:ext uri="{0D108BD9-81ED-4DB2-BD59-A6C34878D82A}">
                    <a16:rowId xmlns:a16="http://schemas.microsoft.com/office/drawing/2014/main" val="2152628818"/>
                  </a:ext>
                </a:extLst>
              </a:tr>
              <a:tr h="170417">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Regional Director for Marine Affairs (DRAM) - Dr. Filipe Porteiro</a:t>
                      </a:r>
                    </a:p>
                  </a:txBody>
                  <a:tcPr marL="1894" marR="1894" marT="1894" marB="0" anchor="b">
                    <a:lnL>
                      <a:noFill/>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5B9BD5"/>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gn="ctr" fontAlgn="t"/>
                      <a:r>
                        <a:rPr lang="en-US" sz="600" b="1" i="0" u="none" strike="noStrike">
                          <a:solidFill>
                            <a:srgbClr val="000000"/>
                          </a:solidFill>
                          <a:effectLst/>
                          <a:latin typeface="Calibri" panose="020F0502020204030204" pitchFamily="34" charset="0"/>
                        </a:rPr>
                        <a:t>External LIFE Support</a:t>
                      </a:r>
                    </a:p>
                  </a:txBody>
                  <a:tcPr marL="1894" marR="1894" marT="1894" marB="0">
                    <a:lnL>
                      <a:noFill/>
                    </a:lnL>
                    <a:lnR>
                      <a:noFill/>
                    </a:lnR>
                    <a:lnT>
                      <a:noFill/>
                    </a:lnT>
                    <a:lnB>
                      <a:noFill/>
                    </a:lnB>
                    <a:solidFill>
                      <a:srgbClr val="92D050"/>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92D050"/>
                    </a:solidFill>
                  </a:tcPr>
                </a:tc>
                <a:extLst>
                  <a:ext uri="{0D108BD9-81ED-4DB2-BD59-A6C34878D82A}">
                    <a16:rowId xmlns:a16="http://schemas.microsoft.com/office/drawing/2014/main" val="178183365"/>
                  </a:ext>
                </a:extLst>
              </a:tr>
              <a:tr h="160885">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Semestral Meetings, presential, as part of regular agenda</a:t>
                      </a:r>
                    </a:p>
                  </a:txBody>
                  <a:tcPr marL="1894" marR="1894" marT="1894" marB="0" anchor="b">
                    <a:lnL>
                      <a:noFill/>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l" fontAlgn="b"/>
                      <a:endParaRPr lang="en-US" sz="600" b="0" i="0" u="none" strike="noStrike" dirty="0">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5B9BD5"/>
                    </a:solidFill>
                  </a:tcPr>
                </a:tc>
                <a:tc>
                  <a:txBody>
                    <a:bodyPr/>
                    <a:lstStyle/>
                    <a:p>
                      <a:pPr algn="l" fontAlgn="b"/>
                      <a:r>
                        <a:rPr lang="pt-BR" sz="600" b="0" i="0" u="none" strike="noStrike">
                          <a:solidFill>
                            <a:srgbClr val="000000"/>
                          </a:solidFill>
                          <a:effectLst/>
                          <a:latin typeface="Calibri" panose="020F0502020204030204" pitchFamily="34" charset="0"/>
                        </a:rPr>
                        <a:t>CEO (AZORINA) - Dra. Andrea Porteiro</a:t>
                      </a:r>
                    </a:p>
                  </a:txBody>
                  <a:tcPr marL="1894" marR="1894" marT="1894" marB="0" anchor="b">
                    <a:lnL>
                      <a:noFill/>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5B9BD5"/>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gn="l" fontAlgn="b"/>
                      <a:r>
                        <a:rPr lang="en-US" sz="600" b="0" i="0" u="none" strike="noStrike">
                          <a:solidFill>
                            <a:srgbClr val="000000"/>
                          </a:solidFill>
                          <a:effectLst/>
                          <a:latin typeface="Calibri" panose="020F0502020204030204" pitchFamily="34" charset="0"/>
                        </a:rPr>
                        <a:t>To be contracted by DRA: Luís Jordão</a:t>
                      </a:r>
                    </a:p>
                  </a:txBody>
                  <a:tcPr marL="1894" marR="1894" marT="1894" marB="0" anchor="b">
                    <a:lnL>
                      <a:noFill/>
                    </a:lnL>
                    <a:lnR>
                      <a:noFill/>
                    </a:lnR>
                    <a:lnT>
                      <a:noFill/>
                    </a:lnT>
                    <a:lnB>
                      <a:noFill/>
                    </a:lnB>
                    <a:solidFill>
                      <a:srgbClr val="92D050"/>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92D050"/>
                    </a:solidFill>
                  </a:tcPr>
                </a:tc>
                <a:extLst>
                  <a:ext uri="{0D108BD9-81ED-4DB2-BD59-A6C34878D82A}">
                    <a16:rowId xmlns:a16="http://schemas.microsoft.com/office/drawing/2014/main" val="49159064"/>
                  </a:ext>
                </a:extLst>
              </a:tr>
              <a:tr h="88146">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600" b="1" i="0" u="none" strike="noStrike">
                          <a:solidFill>
                            <a:srgbClr val="000000"/>
                          </a:solidFill>
                          <a:effectLst/>
                          <a:latin typeface="Calibri" panose="020F0502020204030204" pitchFamily="34" charset="0"/>
                        </a:rPr>
                        <a:t> </a:t>
                      </a:r>
                    </a:p>
                  </a:txBody>
                  <a:tcPr marL="1894" marR="1894" marT="1894" marB="0" anchor="b">
                    <a:lnL>
                      <a:noFill/>
                    </a:lnL>
                    <a:lnR>
                      <a:noFill/>
                    </a:lnR>
                    <a:lnT>
                      <a:noFill/>
                    </a:lnT>
                    <a:lnB w="1270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9E1F2"/>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5B9BD5"/>
                    </a:solidFill>
                  </a:tcPr>
                </a:tc>
                <a:tc>
                  <a:txBody>
                    <a:bodyPr/>
                    <a:lstStyle/>
                    <a:p>
                      <a:pPr algn="l" fontAlgn="b"/>
                      <a:r>
                        <a:rPr lang="pt-BR" sz="600" b="0" i="0" u="none" strike="noStrike">
                          <a:solidFill>
                            <a:srgbClr val="000000"/>
                          </a:solidFill>
                          <a:effectLst/>
                          <a:latin typeface="Calibri" panose="020F0502020204030204" pitchFamily="34" charset="0"/>
                        </a:rPr>
                        <a:t>Executive Director (SPEA) - Dr. Domingos Leitão</a:t>
                      </a:r>
                    </a:p>
                  </a:txBody>
                  <a:tcPr marL="1894" marR="1894" marT="1894" marB="0" anchor="b">
                    <a:lnL>
                      <a:noFill/>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5B9BD5"/>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gn="l" fontAlgn="b"/>
                      <a:r>
                        <a:rPr lang="en-US" sz="600" b="0" i="0" u="none" strike="noStrike">
                          <a:solidFill>
                            <a:srgbClr val="000000"/>
                          </a:solidFill>
                          <a:effectLst/>
                          <a:latin typeface="Calibri" panose="020F0502020204030204" pitchFamily="34" charset="0"/>
                        </a:rPr>
                        <a:t>to capacitate internal teams; for 2,5 years only</a:t>
                      </a:r>
                    </a:p>
                  </a:txBody>
                  <a:tcPr marL="1894" marR="1894" marT="1894" marB="0" anchor="b">
                    <a:lnL>
                      <a:noFill/>
                    </a:lnL>
                    <a:lnR>
                      <a:noFill/>
                    </a:lnR>
                    <a:lnT>
                      <a:noFill/>
                    </a:lnT>
                    <a:lnB>
                      <a:noFill/>
                    </a:lnB>
                    <a:solidFill>
                      <a:srgbClr val="92D050"/>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92D050"/>
                    </a:solidFill>
                  </a:tcPr>
                </a:tc>
                <a:extLst>
                  <a:ext uri="{0D108BD9-81ED-4DB2-BD59-A6C34878D82A}">
                    <a16:rowId xmlns:a16="http://schemas.microsoft.com/office/drawing/2014/main" val="3232401944"/>
                  </a:ext>
                </a:extLst>
              </a:tr>
              <a:tr h="88146">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Executive Director (LA PALMA) - Antonio San Blas</a:t>
                      </a:r>
                    </a:p>
                  </a:txBody>
                  <a:tcPr marL="1894" marR="1894" marT="1894" marB="0" anchor="b">
                    <a:lnL>
                      <a:noFill/>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5B9BD5"/>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gn="l" fontAlgn="b"/>
                      <a:r>
                        <a:rPr lang="en-US" sz="600" b="1" i="0" u="none" strike="noStrike">
                          <a:solidFill>
                            <a:srgbClr val="000000"/>
                          </a:solidFill>
                          <a:effectLst/>
                          <a:latin typeface="Calibri" panose="020F0502020204030204" pitchFamily="34" charset="0"/>
                        </a:rPr>
                        <a:t>Regular Meetings, presential and eletronic</a:t>
                      </a:r>
                    </a:p>
                  </a:txBody>
                  <a:tcPr marL="1894" marR="1894" marT="1894" marB="0" anchor="b">
                    <a:lnL>
                      <a:noFill/>
                    </a:lnL>
                    <a:lnR>
                      <a:noFill/>
                    </a:lnR>
                    <a:lnT>
                      <a:noFill/>
                    </a:lnT>
                    <a:lnB>
                      <a:noFill/>
                    </a:lnB>
                    <a:solidFill>
                      <a:srgbClr val="92D050"/>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92D050"/>
                    </a:solidFill>
                  </a:tcPr>
                </a:tc>
                <a:extLst>
                  <a:ext uri="{0D108BD9-81ED-4DB2-BD59-A6C34878D82A}">
                    <a16:rowId xmlns:a16="http://schemas.microsoft.com/office/drawing/2014/main" val="1520412687"/>
                  </a:ext>
                </a:extLst>
              </a:tr>
              <a:tr h="88146">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a:noFill/>
                    </a:lnR>
                    <a:lnT w="12700" cap="flat" cmpd="sng" algn="ctr">
                      <a:solidFill>
                        <a:srgbClr val="000000"/>
                      </a:solidFill>
                      <a:prstDash val="solid"/>
                      <a:round/>
                      <a:headEnd type="none" w="med" len="med"/>
                      <a:tailEnd type="none" w="med" len="med"/>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9E1F2"/>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dot"/>
                      <a:round/>
                      <a:headEnd type="none" w="med" len="med"/>
                      <a:tailEnd type="none" w="med" len="med"/>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a:noFill/>
                    </a:lnR>
                    <a:lnT>
                      <a:noFill/>
                    </a:lnT>
                    <a:lnB w="6350" cap="flat" cmpd="sng" algn="ctr">
                      <a:solidFill>
                        <a:srgbClr val="000000"/>
                      </a:solidFill>
                      <a:prstDash val="dot"/>
                      <a:round/>
                      <a:headEnd type="none" w="med" len="med"/>
                      <a:tailEnd type="none" w="med" len="med"/>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dot"/>
                      <a:round/>
                      <a:headEnd type="none" w="med" len="med"/>
                      <a:tailEnd type="none" w="med" len="med"/>
                    </a:lnB>
                    <a:solidFill>
                      <a:srgbClr val="5B9BD5"/>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1"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600" b="1" i="0" u="none" strike="noStrike">
                          <a:solidFill>
                            <a:srgbClr val="000000"/>
                          </a:solidFill>
                          <a:effectLst/>
                          <a:latin typeface="Calibri" panose="020F0502020204030204" pitchFamily="34" charset="0"/>
                        </a:rPr>
                        <a:t> </a:t>
                      </a:r>
                    </a:p>
                  </a:txBody>
                  <a:tcPr marL="1894" marR="1894" marT="1894" marB="0" anchor="b">
                    <a:lnL>
                      <a:noFill/>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2878077918"/>
                  </a:ext>
                </a:extLst>
              </a:tr>
              <a:tr h="91592">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D9E1F2"/>
                    </a:solidFill>
                  </a:tcPr>
                </a:tc>
                <a:tc>
                  <a:txBody>
                    <a:bodyPr/>
                    <a:lstStyle/>
                    <a:p>
                      <a:pPr algn="ctr" fontAlgn="b"/>
                      <a:r>
                        <a:rPr lang="en-US" sz="600" b="1" i="0" u="none" strike="noStrike">
                          <a:solidFill>
                            <a:srgbClr val="000000"/>
                          </a:solidFill>
                          <a:effectLst/>
                          <a:latin typeface="Calibri" panose="020F0502020204030204" pitchFamily="34" charset="0"/>
                        </a:rPr>
                        <a:t>Stakeholder Board </a:t>
                      </a:r>
                    </a:p>
                  </a:txBody>
                  <a:tcPr marL="1894" marR="1894" marT="1894" marB="0" anchor="b">
                    <a:lnL>
                      <a:noFill/>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ctr" fontAlgn="b"/>
                      <a:r>
                        <a:rPr lang="en-US" sz="600" b="1" i="0" u="none" strike="noStrike">
                          <a:solidFill>
                            <a:srgbClr val="000000"/>
                          </a:solidFill>
                          <a:effectLst/>
                          <a:latin typeface="Calibri" panose="020F0502020204030204" pitchFamily="34" charset="0"/>
                        </a:rPr>
                        <a:t>↔</a:t>
                      </a: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dot"/>
                      <a:round/>
                      <a:headEnd type="none" w="med" len="med"/>
                      <a:tailEnd type="none" w="med" len="med"/>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a:noFill/>
                    </a:lnR>
                    <a:lnT w="6350" cap="flat" cmpd="sng" algn="ctr">
                      <a:solidFill>
                        <a:srgbClr val="000000"/>
                      </a:solidFill>
                      <a:prstDash val="dot"/>
                      <a:round/>
                      <a:headEnd type="none" w="med" len="med"/>
                      <a:tailEnd type="none" w="med" len="med"/>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a:noFill/>
                    </a:lnB>
                    <a:solidFill>
                      <a:srgbClr val="5B9BD5"/>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r>
                        <a:rPr lang="en-US" sz="600" b="0" i="0" u="none" strike="noStrike">
                          <a:solidFill>
                            <a:srgbClr val="FF0000"/>
                          </a:solidFill>
                          <a:effectLst/>
                          <a:latin typeface="Calibri" panose="020F0502020204030204" pitchFamily="34" charset="0"/>
                        </a:rPr>
                        <a:t> </a:t>
                      </a:r>
                    </a:p>
                  </a:txBody>
                  <a:tcPr marL="1894" marR="1894" marT="1894" marB="0" anchor="b">
                    <a:lnL>
                      <a:noFill/>
                    </a:lnL>
                    <a:lnR>
                      <a:noFill/>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92D050"/>
                    </a:solidFill>
                  </a:tcPr>
                </a:tc>
                <a:extLst>
                  <a:ext uri="{0D108BD9-81ED-4DB2-BD59-A6C34878D82A}">
                    <a16:rowId xmlns:a16="http://schemas.microsoft.com/office/drawing/2014/main" val="1663688317"/>
                  </a:ext>
                </a:extLst>
              </a:tr>
              <a:tr h="91592">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D9E1F2"/>
                    </a:solidFill>
                  </a:tcPr>
                </a:tc>
                <a:tc>
                  <a:txBody>
                    <a:bodyPr/>
                    <a:lstStyle/>
                    <a:p>
                      <a:pPr algn="ctr" fontAlgn="b"/>
                      <a:r>
                        <a:rPr lang="en-US" sz="600" b="1" i="0" u="none" strike="noStrike">
                          <a:solidFill>
                            <a:srgbClr val="000000"/>
                          </a:solidFill>
                          <a:effectLst/>
                          <a:latin typeface="Calibri" panose="020F0502020204030204" pitchFamily="34" charset="0"/>
                        </a:rPr>
                        <a:t>SB</a:t>
                      </a:r>
                    </a:p>
                  </a:txBody>
                  <a:tcPr marL="1894" marR="1894" marT="1894" marB="0" anchor="b">
                    <a:lnL>
                      <a:noFill/>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5B9BD5"/>
                    </a:solidFill>
                  </a:tcPr>
                </a:tc>
                <a:tc>
                  <a:txBody>
                    <a:bodyPr/>
                    <a:lstStyle/>
                    <a:p>
                      <a:pPr algn="ctr" fontAlgn="b"/>
                      <a:r>
                        <a:rPr lang="en-US" sz="600" b="1" i="0" u="none" strike="noStrike">
                          <a:solidFill>
                            <a:srgbClr val="000000"/>
                          </a:solidFill>
                          <a:effectLst/>
                          <a:latin typeface="Calibri" panose="020F0502020204030204" pitchFamily="34" charset="0"/>
                        </a:rPr>
                        <a:t>Technical Management Team </a:t>
                      </a:r>
                    </a:p>
                  </a:txBody>
                  <a:tcPr marL="1894" marR="1894" marT="1894" marB="0" anchor="b">
                    <a:lnL>
                      <a:noFill/>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5B9BD5"/>
                    </a:solidFill>
                  </a:tcPr>
                </a:tc>
                <a:tc>
                  <a:txBody>
                    <a:bodyPr/>
                    <a:lstStyle/>
                    <a:p>
                      <a:pPr algn="ctr" fontAlgn="b"/>
                      <a:r>
                        <a:rPr lang="en-US" sz="600" b="1" i="0" u="none" strike="noStrike">
                          <a:solidFill>
                            <a:srgbClr val="000000"/>
                          </a:solidFill>
                          <a:effectLst/>
                          <a:latin typeface="Calibri" panose="020F0502020204030204" pitchFamily="34" charset="0"/>
                        </a:rPr>
                        <a:t>↔</a:t>
                      </a: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gn="ctr" fontAlgn="b"/>
                      <a:r>
                        <a:rPr lang="en-US" sz="600" b="1" i="0" u="none" strike="noStrike">
                          <a:solidFill>
                            <a:srgbClr val="000000"/>
                          </a:solidFill>
                          <a:effectLst/>
                          <a:latin typeface="Calibri" panose="020F0502020204030204" pitchFamily="34" charset="0"/>
                        </a:rPr>
                        <a:t>Other Service Providers</a:t>
                      </a:r>
                    </a:p>
                  </a:txBody>
                  <a:tcPr marL="1894" marR="1894" marT="1894" marB="0" anchor="b">
                    <a:lnL>
                      <a:noFill/>
                    </a:lnL>
                    <a:lnR>
                      <a:noFill/>
                    </a:lnR>
                    <a:lnT>
                      <a:noFill/>
                    </a:lnT>
                    <a:lnB>
                      <a:noFill/>
                    </a:lnB>
                    <a:solidFill>
                      <a:srgbClr val="92D050"/>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92D050"/>
                    </a:solidFill>
                  </a:tcPr>
                </a:tc>
                <a:extLst>
                  <a:ext uri="{0D108BD9-81ED-4DB2-BD59-A6C34878D82A}">
                    <a16:rowId xmlns:a16="http://schemas.microsoft.com/office/drawing/2014/main" val="869741691"/>
                  </a:ext>
                </a:extLst>
              </a:tr>
              <a:tr h="85211">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Lead by: Island Park Directors (DRA)</a:t>
                      </a:r>
                    </a:p>
                  </a:txBody>
                  <a:tcPr marL="1894" marR="1894" marT="1894" marB="0" anchor="b">
                    <a:lnL>
                      <a:noFill/>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5B9BD5"/>
                    </a:solidFill>
                  </a:tcPr>
                </a:tc>
                <a:tc>
                  <a:txBody>
                    <a:bodyPr/>
                    <a:lstStyle/>
                    <a:p>
                      <a:pPr algn="ctr" fontAlgn="b"/>
                      <a:r>
                        <a:rPr lang="en-US" sz="600" b="1" i="0" u="none" strike="noStrike">
                          <a:solidFill>
                            <a:srgbClr val="000000"/>
                          </a:solidFill>
                          <a:effectLst/>
                          <a:latin typeface="Calibri" panose="020F0502020204030204" pitchFamily="34" charset="0"/>
                        </a:rPr>
                        <a:t>TMT</a:t>
                      </a:r>
                    </a:p>
                  </a:txBody>
                  <a:tcPr marL="1894" marR="1894" marT="1894" marB="0" anchor="b">
                    <a:lnL>
                      <a:noFill/>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5B9BD5"/>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gn="l" fontAlgn="b"/>
                      <a:r>
                        <a:rPr lang="en-US" sz="600" b="0" i="0" u="none" strike="noStrike">
                          <a:solidFill>
                            <a:srgbClr val="FF0000"/>
                          </a:solidFill>
                          <a:effectLst/>
                          <a:latin typeface="Calibri" panose="020F0502020204030204" pitchFamily="34" charset="0"/>
                        </a:rPr>
                        <a:t> </a:t>
                      </a:r>
                    </a:p>
                  </a:txBody>
                  <a:tcPr marL="1894" marR="1894" marT="1894" marB="0" anchor="b">
                    <a:lnL>
                      <a:noFill/>
                    </a:lnL>
                    <a:lnR>
                      <a:noFill/>
                    </a:lnR>
                    <a:lnT>
                      <a:noFill/>
                    </a:lnT>
                    <a:lnB>
                      <a:noFill/>
                    </a:lnB>
                    <a:solidFill>
                      <a:srgbClr val="92D050"/>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92D050"/>
                    </a:solidFill>
                  </a:tcPr>
                </a:tc>
                <a:extLst>
                  <a:ext uri="{0D108BD9-81ED-4DB2-BD59-A6C34878D82A}">
                    <a16:rowId xmlns:a16="http://schemas.microsoft.com/office/drawing/2014/main" val="3309529739"/>
                  </a:ext>
                </a:extLst>
              </a:tr>
              <a:tr h="85211">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5B9BD5"/>
                    </a:solidFill>
                  </a:tcPr>
                </a:tc>
                <a:tc>
                  <a:txBody>
                    <a:bodyPr/>
                    <a:lstStyle/>
                    <a:p>
                      <a:pPr algn="l" fontAlgn="b"/>
                      <a:r>
                        <a:rPr lang="pt-BR" sz="600" b="0" i="0" u="none" strike="noStrike">
                          <a:solidFill>
                            <a:srgbClr val="000000"/>
                          </a:solidFill>
                          <a:effectLst/>
                          <a:latin typeface="Calibri" panose="020F0502020204030204" pitchFamily="34" charset="0"/>
                        </a:rPr>
                        <a:t>Project Manager: Diana Pereira (DRA)</a:t>
                      </a:r>
                    </a:p>
                  </a:txBody>
                  <a:tcPr marL="1894" marR="1894" marT="1894" marB="0" anchor="b">
                    <a:lnL>
                      <a:noFill/>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5B9BD5"/>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gn="l" fontAlgn="b"/>
                      <a:r>
                        <a:rPr lang="en-US" sz="600" b="1" i="0" u="none" strike="noStrike">
                          <a:solidFill>
                            <a:srgbClr val="FF0000"/>
                          </a:solidFill>
                          <a:effectLst/>
                          <a:latin typeface="Calibri" panose="020F0502020204030204" pitchFamily="34" charset="0"/>
                        </a:rPr>
                        <a:t> </a:t>
                      </a:r>
                    </a:p>
                  </a:txBody>
                  <a:tcPr marL="1894" marR="1894" marT="1894" marB="0" anchor="b">
                    <a:lnL>
                      <a:noFill/>
                    </a:lnL>
                    <a:lnR>
                      <a:noFill/>
                    </a:lnR>
                    <a:lnT>
                      <a:noFill/>
                    </a:lnT>
                    <a:lnB>
                      <a:noFill/>
                    </a:lnB>
                    <a:solidFill>
                      <a:srgbClr val="92D050"/>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92D050"/>
                    </a:solidFill>
                  </a:tcPr>
                </a:tc>
                <a:extLst>
                  <a:ext uri="{0D108BD9-81ED-4DB2-BD59-A6C34878D82A}">
                    <a16:rowId xmlns:a16="http://schemas.microsoft.com/office/drawing/2014/main" val="2951962869"/>
                  </a:ext>
                </a:extLst>
              </a:tr>
              <a:tr h="85211">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D9E1F2"/>
                    </a:solidFill>
                  </a:tcPr>
                </a:tc>
                <a:tc>
                  <a:txBody>
                    <a:bodyPr/>
                    <a:lstStyle/>
                    <a:p>
                      <a:pPr algn="l" fontAlgn="b"/>
                      <a:r>
                        <a:rPr lang="en-US" sz="600" b="1" i="0" u="none" strike="noStrike">
                          <a:solidFill>
                            <a:srgbClr val="000000"/>
                          </a:solidFill>
                          <a:effectLst/>
                          <a:latin typeface="Calibri" panose="020F0502020204030204" pitchFamily="34" charset="0"/>
                        </a:rPr>
                        <a:t>Permanent Members:</a:t>
                      </a:r>
                    </a:p>
                  </a:txBody>
                  <a:tcPr marL="1894" marR="1894" marT="1894" marB="0" anchor="b">
                    <a:lnL>
                      <a:noFill/>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5B9BD5"/>
                    </a:solidFill>
                  </a:tcPr>
                </a:tc>
                <a:tc>
                  <a:txBody>
                    <a:bodyPr/>
                    <a:lstStyle/>
                    <a:p>
                      <a:pPr algn="l" fontAlgn="b"/>
                      <a:r>
                        <a:rPr lang="pt-BR" sz="600" b="0" i="0" u="none" strike="noStrike">
                          <a:solidFill>
                            <a:srgbClr val="000000"/>
                          </a:solidFill>
                          <a:effectLst/>
                          <a:latin typeface="Calibri" panose="020F0502020204030204" pitchFamily="34" charset="0"/>
                        </a:rPr>
                        <a:t>Project Coordinator (DRAM): Gilberto Carreira </a:t>
                      </a:r>
                    </a:p>
                  </a:txBody>
                  <a:tcPr marL="1894" marR="1894" marT="1894" marB="0" anchor="b">
                    <a:lnL>
                      <a:noFill/>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5B9BD5"/>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gn="l" fontAlgn="b"/>
                      <a:r>
                        <a:rPr lang="en-US" sz="600" b="0" i="0" u="none" strike="noStrike">
                          <a:solidFill>
                            <a:srgbClr val="000000"/>
                          </a:solidFill>
                          <a:effectLst/>
                          <a:latin typeface="Calibri" panose="020F0502020204030204" pitchFamily="34" charset="0"/>
                        </a:rPr>
                        <a:t>External Assistances foreseen by each</a:t>
                      </a:r>
                    </a:p>
                  </a:txBody>
                  <a:tcPr marL="1894" marR="1894" marT="1894" marB="0" anchor="b">
                    <a:lnL>
                      <a:noFill/>
                    </a:lnL>
                    <a:lnR>
                      <a:noFill/>
                    </a:lnR>
                    <a:lnT>
                      <a:noFill/>
                    </a:lnT>
                    <a:lnB>
                      <a:noFill/>
                    </a:lnB>
                    <a:solidFill>
                      <a:srgbClr val="92D050"/>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92D050"/>
                    </a:solidFill>
                  </a:tcPr>
                </a:tc>
                <a:extLst>
                  <a:ext uri="{0D108BD9-81ED-4DB2-BD59-A6C34878D82A}">
                    <a16:rowId xmlns:a16="http://schemas.microsoft.com/office/drawing/2014/main" val="2472808523"/>
                  </a:ext>
                </a:extLst>
              </a:tr>
              <a:tr h="85211">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D9E1F2"/>
                    </a:solidFill>
                  </a:tcPr>
                </a:tc>
                <a:tc>
                  <a:txBody>
                    <a:bodyPr/>
                    <a:lstStyle/>
                    <a:p>
                      <a:pPr algn="l" fontAlgn="b"/>
                      <a:r>
                        <a:rPr lang="en-US" sz="600" b="1" i="0" u="none" strike="noStrike">
                          <a:solidFill>
                            <a:srgbClr val="000000"/>
                          </a:solidFill>
                          <a:effectLst/>
                          <a:latin typeface="Calibri" panose="020F0502020204030204" pitchFamily="34" charset="0"/>
                        </a:rPr>
                        <a:t> </a:t>
                      </a:r>
                    </a:p>
                  </a:txBody>
                  <a:tcPr marL="1894" marR="1894" marT="1894" marB="0" anchor="b">
                    <a:lnL>
                      <a:noFill/>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Assistant to Project Manager (DRAM): Sara Vanessa Santos</a:t>
                      </a:r>
                    </a:p>
                  </a:txBody>
                  <a:tcPr marL="1894" marR="1894" marT="1894" marB="0" anchor="b">
                    <a:lnL>
                      <a:noFill/>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5B9BD5"/>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a:noFill/>
                    </a:lnR>
                    <a:lnT>
                      <a:noFill/>
                    </a:lnT>
                    <a:lnB>
                      <a:noFill/>
                    </a:lnB>
                    <a:solidFill>
                      <a:srgbClr val="92D050"/>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92D050"/>
                    </a:solidFill>
                  </a:tcPr>
                </a:tc>
                <a:extLst>
                  <a:ext uri="{0D108BD9-81ED-4DB2-BD59-A6C34878D82A}">
                    <a16:rowId xmlns:a16="http://schemas.microsoft.com/office/drawing/2014/main" val="1489871034"/>
                  </a:ext>
                </a:extLst>
              </a:tr>
              <a:tr h="85211">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other members of yearly annual meeting of</a:t>
                      </a:r>
                    </a:p>
                  </a:txBody>
                  <a:tcPr marL="1894" marR="1894" marT="1894" marB="0" anchor="b">
                    <a:lnL>
                      <a:noFill/>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5B9BD5"/>
                    </a:solidFill>
                  </a:tcPr>
                </a:tc>
                <a:tc>
                  <a:txBody>
                    <a:bodyPr/>
                    <a:lstStyle/>
                    <a:p>
                      <a:pPr algn="l" fontAlgn="b"/>
                      <a:r>
                        <a:rPr lang="pt-BR" sz="600" b="0" i="0" u="none" strike="noStrike">
                          <a:solidFill>
                            <a:srgbClr val="000000"/>
                          </a:solidFill>
                          <a:effectLst/>
                          <a:latin typeface="Calibri" panose="020F0502020204030204" pitchFamily="34" charset="0"/>
                        </a:rPr>
                        <a:t>Financial Assistant (DRAM): Francisco Freitas</a:t>
                      </a:r>
                    </a:p>
                  </a:txBody>
                  <a:tcPr marL="1894" marR="1894" marT="1894" marB="0" anchor="b">
                    <a:lnL>
                      <a:noFill/>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5B9BD5"/>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gn="l" fontAlgn="b"/>
                      <a:r>
                        <a:rPr lang="en-US" sz="600" b="0" i="0" u="none" strike="noStrike">
                          <a:solidFill>
                            <a:srgbClr val="000000"/>
                          </a:solidFill>
                          <a:effectLst/>
                          <a:latin typeface="Calibri" panose="020F0502020204030204" pitchFamily="34" charset="0"/>
                        </a:rPr>
                        <a:t>partner, as details of Form F3</a:t>
                      </a:r>
                    </a:p>
                  </a:txBody>
                  <a:tcPr marL="1894" marR="1894" marT="1894" marB="0" anchor="b">
                    <a:lnL>
                      <a:noFill/>
                    </a:lnL>
                    <a:lnR>
                      <a:noFill/>
                    </a:lnR>
                    <a:lnT>
                      <a:noFill/>
                    </a:lnT>
                    <a:lnB>
                      <a:noFill/>
                    </a:lnB>
                    <a:solidFill>
                      <a:srgbClr val="92D050"/>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92D050"/>
                    </a:solidFill>
                  </a:tcPr>
                </a:tc>
                <a:extLst>
                  <a:ext uri="{0D108BD9-81ED-4DB2-BD59-A6C34878D82A}">
                    <a16:rowId xmlns:a16="http://schemas.microsoft.com/office/drawing/2014/main" val="4248446323"/>
                  </a:ext>
                </a:extLst>
              </a:tr>
              <a:tr h="85211">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Park Consultative Board including public</a:t>
                      </a:r>
                    </a:p>
                  </a:txBody>
                  <a:tcPr marL="1894" marR="1894" marT="1894" marB="0" anchor="b">
                    <a:lnL>
                      <a:noFill/>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5B9BD5"/>
                    </a:solidFill>
                  </a:tcPr>
                </a:tc>
                <a:tc>
                  <a:txBody>
                    <a:bodyPr/>
                    <a:lstStyle/>
                    <a:p>
                      <a:pPr algn="l" fontAlgn="b"/>
                      <a:r>
                        <a:rPr lang="fr-FR" sz="600" b="0" i="0" u="none" strike="noStrike">
                          <a:solidFill>
                            <a:srgbClr val="000000"/>
                          </a:solidFill>
                          <a:effectLst/>
                          <a:latin typeface="Calibri" panose="020F0502020204030204" pitchFamily="34" charset="0"/>
                        </a:rPr>
                        <a:t>Technical Assistant (DRA); Sol Weber*</a:t>
                      </a:r>
                    </a:p>
                  </a:txBody>
                  <a:tcPr marL="1894" marR="1894" marT="1894" marB="0" anchor="b">
                    <a:lnL>
                      <a:noFill/>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5B9BD5"/>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a:noFill/>
                    </a:lnR>
                    <a:lnT>
                      <a:noFill/>
                    </a:lnT>
                    <a:lnB>
                      <a:noFill/>
                    </a:lnB>
                    <a:solidFill>
                      <a:srgbClr val="92D050"/>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92D050"/>
                    </a:solidFill>
                  </a:tcPr>
                </a:tc>
                <a:extLst>
                  <a:ext uri="{0D108BD9-81ED-4DB2-BD59-A6C34878D82A}">
                    <a16:rowId xmlns:a16="http://schemas.microsoft.com/office/drawing/2014/main" val="515285766"/>
                  </a:ext>
                </a:extLst>
              </a:tr>
              <a:tr h="85211">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5B9BD5"/>
                    </a:solidFill>
                  </a:tcPr>
                </a:tc>
                <a:tc>
                  <a:txBody>
                    <a:bodyPr/>
                    <a:lstStyle/>
                    <a:p>
                      <a:pPr algn="l" fontAlgn="b"/>
                      <a:r>
                        <a:rPr lang="pt-BR" sz="600" b="0" i="0" u="none" strike="noStrike">
                          <a:solidFill>
                            <a:srgbClr val="000000"/>
                          </a:solidFill>
                          <a:effectLst/>
                          <a:latin typeface="Calibri" panose="020F0502020204030204" pitchFamily="34" charset="0"/>
                        </a:rPr>
                        <a:t>Financial Assistant (DRA): Eugénio Cordovil</a:t>
                      </a:r>
                    </a:p>
                  </a:txBody>
                  <a:tcPr marL="1894" marR="1894" marT="1894" marB="0" anchor="b">
                    <a:lnL>
                      <a:noFill/>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5B9BD5"/>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a:noFill/>
                    </a:lnR>
                    <a:lnT>
                      <a:noFill/>
                    </a:lnT>
                    <a:lnB>
                      <a:noFill/>
                    </a:lnB>
                    <a:solidFill>
                      <a:srgbClr val="92D050"/>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92D050"/>
                    </a:solidFill>
                  </a:tcPr>
                </a:tc>
                <a:extLst>
                  <a:ext uri="{0D108BD9-81ED-4DB2-BD59-A6C34878D82A}">
                    <a16:rowId xmlns:a16="http://schemas.microsoft.com/office/drawing/2014/main" val="3309956955"/>
                  </a:ext>
                </a:extLst>
              </a:tr>
              <a:tr h="85211">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5B9BD5"/>
                    </a:solidFill>
                  </a:tcPr>
                </a:tc>
                <a:tc>
                  <a:txBody>
                    <a:bodyPr/>
                    <a:lstStyle/>
                    <a:p>
                      <a:pPr algn="l" fontAlgn="b"/>
                      <a:r>
                        <a:rPr lang="fr-FR" sz="600" b="0" i="0" u="none" strike="noStrike">
                          <a:solidFill>
                            <a:srgbClr val="000000"/>
                          </a:solidFill>
                          <a:effectLst/>
                          <a:latin typeface="Calibri" panose="020F0502020204030204" pitchFamily="34" charset="0"/>
                        </a:rPr>
                        <a:t>Technical Assistant (DRA): Sol Weber*</a:t>
                      </a:r>
                    </a:p>
                  </a:txBody>
                  <a:tcPr marL="1894" marR="1894" marT="1894" marB="0" anchor="b">
                    <a:lnL>
                      <a:noFill/>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5B9BD5"/>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a:noFill/>
                    </a:lnR>
                    <a:lnT>
                      <a:noFill/>
                    </a:lnT>
                    <a:lnB>
                      <a:noFill/>
                    </a:lnB>
                    <a:solidFill>
                      <a:srgbClr val="92D050"/>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92D050"/>
                    </a:solidFill>
                  </a:tcPr>
                </a:tc>
                <a:extLst>
                  <a:ext uri="{0D108BD9-81ED-4DB2-BD59-A6C34878D82A}">
                    <a16:rowId xmlns:a16="http://schemas.microsoft.com/office/drawing/2014/main" val="753323197"/>
                  </a:ext>
                </a:extLst>
              </a:tr>
              <a:tr h="85211">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Project Co-Manager(SPEA): Rui Botelho</a:t>
                      </a:r>
                    </a:p>
                  </a:txBody>
                  <a:tcPr marL="1894" marR="1894" marT="1894" marB="0" anchor="b">
                    <a:lnL>
                      <a:noFill/>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5B9BD5"/>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a:noFill/>
                    </a:lnR>
                    <a:lnT>
                      <a:noFill/>
                    </a:lnT>
                    <a:lnB>
                      <a:noFill/>
                    </a:lnB>
                    <a:solidFill>
                      <a:srgbClr val="92D050"/>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92D050"/>
                    </a:solidFill>
                  </a:tcPr>
                </a:tc>
                <a:extLst>
                  <a:ext uri="{0D108BD9-81ED-4DB2-BD59-A6C34878D82A}">
                    <a16:rowId xmlns:a16="http://schemas.microsoft.com/office/drawing/2014/main" val="943768288"/>
                  </a:ext>
                </a:extLst>
              </a:tr>
              <a:tr h="85211">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Project Co-Manager(SPEA): Azucena Martin</a:t>
                      </a:r>
                    </a:p>
                  </a:txBody>
                  <a:tcPr marL="1894" marR="1894" marT="1894" marB="0" anchor="b">
                    <a:lnL>
                      <a:noFill/>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5B9BD5"/>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a:noFill/>
                    </a:lnR>
                    <a:lnT>
                      <a:noFill/>
                    </a:lnT>
                    <a:lnB>
                      <a:noFill/>
                    </a:lnB>
                    <a:solidFill>
                      <a:srgbClr val="92D050"/>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92D050"/>
                    </a:solidFill>
                  </a:tcPr>
                </a:tc>
                <a:extLst>
                  <a:ext uri="{0D108BD9-81ED-4DB2-BD59-A6C34878D82A}">
                    <a16:rowId xmlns:a16="http://schemas.microsoft.com/office/drawing/2014/main" val="3937139409"/>
                  </a:ext>
                </a:extLst>
              </a:tr>
              <a:tr h="85211">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Project Manager(LA PALMA): Nieves Marichal</a:t>
                      </a:r>
                    </a:p>
                  </a:txBody>
                  <a:tcPr marL="1894" marR="1894" marT="1894" marB="0" anchor="b">
                    <a:lnL>
                      <a:noFill/>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5B9BD5"/>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a:noFill/>
                    </a:lnR>
                    <a:lnT>
                      <a:noFill/>
                    </a:lnT>
                    <a:lnB>
                      <a:noFill/>
                    </a:lnB>
                    <a:solidFill>
                      <a:srgbClr val="92D050"/>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92D050"/>
                    </a:solidFill>
                  </a:tcPr>
                </a:tc>
                <a:extLst>
                  <a:ext uri="{0D108BD9-81ED-4DB2-BD59-A6C34878D82A}">
                    <a16:rowId xmlns:a16="http://schemas.microsoft.com/office/drawing/2014/main" val="1364626009"/>
                  </a:ext>
                </a:extLst>
              </a:tr>
              <a:tr h="85211">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Park Consultative Board including public</a:t>
                      </a:r>
                    </a:p>
                  </a:txBody>
                  <a:tcPr marL="1894" marR="1894" marT="1894" marB="0" anchor="b">
                    <a:lnL>
                      <a:noFill/>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5B9BD5"/>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gn="l" fontAlgn="b"/>
                      <a:r>
                        <a:rPr lang="en-US" sz="600" b="1" i="0" u="none" strike="noStrike">
                          <a:solidFill>
                            <a:srgbClr val="FF0000"/>
                          </a:solidFill>
                          <a:effectLst/>
                          <a:latin typeface="Calibri" panose="020F0502020204030204" pitchFamily="34" charset="0"/>
                        </a:rPr>
                        <a:t> </a:t>
                      </a:r>
                    </a:p>
                  </a:txBody>
                  <a:tcPr marL="1894" marR="1894" marT="1894" marB="0" anchor="b">
                    <a:lnL>
                      <a:noFill/>
                    </a:lnL>
                    <a:lnR>
                      <a:noFill/>
                    </a:lnR>
                    <a:lnT>
                      <a:noFill/>
                    </a:lnT>
                    <a:lnB>
                      <a:noFill/>
                    </a:lnB>
                    <a:solidFill>
                      <a:srgbClr val="92D050"/>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92D050"/>
                    </a:solidFill>
                  </a:tcPr>
                </a:tc>
                <a:extLst>
                  <a:ext uri="{0D108BD9-81ED-4DB2-BD59-A6C34878D82A}">
                    <a16:rowId xmlns:a16="http://schemas.microsoft.com/office/drawing/2014/main" val="927063978"/>
                  </a:ext>
                </a:extLst>
              </a:tr>
              <a:tr h="185110">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administrations , civil society organizations </a:t>
                      </a:r>
                    </a:p>
                  </a:txBody>
                  <a:tcPr marL="1894" marR="1894" marT="1894" marB="0" anchor="b">
                    <a:lnL>
                      <a:noFill/>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Regular Meetings every 3 months, presential</a:t>
                      </a:r>
                    </a:p>
                  </a:txBody>
                  <a:tcPr marL="1894" marR="1894" marT="1894" marB="0" anchor="b">
                    <a:lnL>
                      <a:noFill/>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5B9BD5"/>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gn="l" fontAlgn="b"/>
                      <a:r>
                        <a:rPr lang="en-US" sz="600" b="1" i="0" u="none" strike="noStrike">
                          <a:solidFill>
                            <a:srgbClr val="000000"/>
                          </a:solidFill>
                          <a:effectLst/>
                          <a:latin typeface="Calibri" panose="020F0502020204030204" pitchFamily="34" charset="0"/>
                        </a:rPr>
                        <a:t>Ocasional Meetings when needed (including bilateral)</a:t>
                      </a:r>
                    </a:p>
                  </a:txBody>
                  <a:tcPr marL="1894" marR="1894" marT="1894" marB="0" anchor="b">
                    <a:lnL>
                      <a:noFill/>
                    </a:lnL>
                    <a:lnR>
                      <a:noFill/>
                    </a:lnR>
                    <a:lnT>
                      <a:noFill/>
                    </a:lnT>
                    <a:lnB>
                      <a:noFill/>
                    </a:lnB>
                    <a:solidFill>
                      <a:srgbClr val="92D050"/>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92D050"/>
                    </a:solidFill>
                  </a:tcPr>
                </a:tc>
                <a:extLst>
                  <a:ext uri="{0D108BD9-81ED-4DB2-BD59-A6C34878D82A}">
                    <a16:rowId xmlns:a16="http://schemas.microsoft.com/office/drawing/2014/main" val="467698041"/>
                  </a:ext>
                </a:extLst>
              </a:tr>
              <a:tr h="88146">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and economic sector umbrella organizations</a:t>
                      </a:r>
                    </a:p>
                  </a:txBody>
                  <a:tcPr marL="1894" marR="1894" marT="1894" marB="0" anchor="b">
                    <a:lnL>
                      <a:noFill/>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a:noFill/>
                    </a:lnR>
                    <a:lnT>
                      <a:noFill/>
                    </a:lnT>
                    <a:lnB w="12700" cap="flat" cmpd="sng" algn="ctr">
                      <a:solidFill>
                        <a:srgbClr val="000000"/>
                      </a:solidFill>
                      <a:prstDash val="solid"/>
                      <a:round/>
                      <a:headEnd type="none" w="med" len="med"/>
                      <a:tailEnd type="none" w="med" len="med"/>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5B9BD5"/>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1"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gn="l" fontAlgn="b"/>
                      <a:r>
                        <a:rPr lang="en-US" sz="600" b="1" i="0" u="none" strike="noStrike">
                          <a:solidFill>
                            <a:srgbClr val="FF0000"/>
                          </a:solidFill>
                          <a:effectLst/>
                          <a:latin typeface="Calibri" panose="020F0502020204030204" pitchFamily="34" charset="0"/>
                        </a:rPr>
                        <a:t> </a:t>
                      </a:r>
                    </a:p>
                  </a:txBody>
                  <a:tcPr marL="1894" marR="1894" marT="1894" marB="0" anchor="b">
                    <a:lnL>
                      <a:noFill/>
                    </a:lnL>
                    <a:lnR>
                      <a:noFill/>
                    </a:lnR>
                    <a:lnT>
                      <a:noFill/>
                    </a:lnT>
                    <a:lnB>
                      <a:noFill/>
                    </a:lnB>
                    <a:solidFill>
                      <a:srgbClr val="92D050"/>
                    </a:solidFill>
                  </a:tcPr>
                </a:tc>
                <a:tc>
                  <a:txBody>
                    <a:bodyPr/>
                    <a:lstStyle/>
                    <a:p>
                      <a:pPr algn="l" fontAlgn="b"/>
                      <a:r>
                        <a:rPr lang="en-US" sz="600" b="1"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92D050"/>
                    </a:solidFill>
                  </a:tcPr>
                </a:tc>
                <a:extLst>
                  <a:ext uri="{0D108BD9-81ED-4DB2-BD59-A6C34878D82A}">
                    <a16:rowId xmlns:a16="http://schemas.microsoft.com/office/drawing/2014/main" val="911104795"/>
                  </a:ext>
                </a:extLst>
              </a:tr>
              <a:tr h="94024">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600" b="1" i="0" u="none" strike="noStrike">
                          <a:solidFill>
                            <a:srgbClr val="000000"/>
                          </a:solidFill>
                          <a:effectLst/>
                          <a:latin typeface="Calibri" panose="020F0502020204030204" pitchFamily="34" charset="0"/>
                        </a:rPr>
                        <a:t>↕</a:t>
                      </a:r>
                    </a:p>
                  </a:txBody>
                  <a:tcPr marL="1894" marR="1894" marT="1894"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1"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600" b="1" i="0" u="none" strike="noStrike">
                          <a:solidFill>
                            <a:srgbClr val="FF0000"/>
                          </a:solidFill>
                          <a:effectLst/>
                          <a:latin typeface="Calibri" panose="020F0502020204030204" pitchFamily="34" charset="0"/>
                        </a:rPr>
                        <a:t> </a:t>
                      </a:r>
                    </a:p>
                  </a:txBody>
                  <a:tcPr marL="1894" marR="1894" marT="1894" marB="0" anchor="b">
                    <a:lnL>
                      <a:noFill/>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600" b="1"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4054570255"/>
                  </a:ext>
                </a:extLst>
              </a:tr>
              <a:tr h="176295">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Yearly Meetings, presential, as part of regular agenda</a:t>
                      </a:r>
                    </a:p>
                  </a:txBody>
                  <a:tcPr marL="1894" marR="1894" marT="1894" marB="0" anchor="b">
                    <a:lnL>
                      <a:noFill/>
                    </a:lnL>
                    <a:lnR>
                      <a:noFill/>
                    </a:lnR>
                    <a:lnT>
                      <a:noFill/>
                    </a:lnT>
                    <a:lnB>
                      <a:noFill/>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a:noFill/>
                    </a:lnR>
                    <a:lnT w="12700" cap="flat" cmpd="sng" algn="ctr">
                      <a:solidFill>
                        <a:srgbClr val="000000"/>
                      </a:solidFill>
                      <a:prstDash val="solid"/>
                      <a:round/>
                      <a:headEnd type="none" w="med" len="med"/>
                      <a:tailEnd type="none" w="med" len="med"/>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5B9BD5"/>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4163562309"/>
                  </a:ext>
                </a:extLst>
              </a:tr>
              <a:tr h="94024">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600" b="1" i="0" u="none" strike="noStrike">
                          <a:solidFill>
                            <a:srgbClr val="000000"/>
                          </a:solidFill>
                          <a:effectLst/>
                          <a:latin typeface="Calibri" panose="020F0502020204030204" pitchFamily="34" charset="0"/>
                        </a:rPr>
                        <a:t> </a:t>
                      </a:r>
                    </a:p>
                  </a:txBody>
                  <a:tcPr marL="1894" marR="1894" marT="1894" marB="0" anchor="b">
                    <a:lnL>
                      <a:noFill/>
                    </a:lnL>
                    <a:lnR>
                      <a:noFill/>
                    </a:lnR>
                    <a:lnT>
                      <a:noFill/>
                    </a:lnT>
                    <a:lnB w="1270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9E1F2"/>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5B9BD5"/>
                    </a:solidFill>
                  </a:tcPr>
                </a:tc>
                <a:tc>
                  <a:txBody>
                    <a:bodyPr/>
                    <a:lstStyle/>
                    <a:p>
                      <a:pPr algn="ctr" fontAlgn="b"/>
                      <a:r>
                        <a:rPr lang="en-US" sz="600" b="1" i="0" u="none" strike="noStrike">
                          <a:solidFill>
                            <a:srgbClr val="000000"/>
                          </a:solidFill>
                          <a:effectLst/>
                          <a:latin typeface="Calibri" panose="020F0502020204030204" pitchFamily="34" charset="0"/>
                        </a:rPr>
                        <a:t>Project Operational Teams</a:t>
                      </a:r>
                    </a:p>
                  </a:txBody>
                  <a:tcPr marL="1894" marR="1894" marT="1894" marB="0" anchor="b">
                    <a:lnL>
                      <a:noFill/>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5B9BD5"/>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extLst>
                  <a:ext uri="{0D108BD9-81ED-4DB2-BD59-A6C34878D82A}">
                    <a16:rowId xmlns:a16="http://schemas.microsoft.com/office/drawing/2014/main" val="2369351911"/>
                  </a:ext>
                </a:extLst>
              </a:tr>
              <a:tr h="85211">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5B9BD5"/>
                    </a:solidFill>
                  </a:tcPr>
                </a:tc>
                <a:tc>
                  <a:txBody>
                    <a:bodyPr/>
                    <a:lstStyle/>
                    <a:p>
                      <a:pPr algn="ctr" fontAlgn="b"/>
                      <a:r>
                        <a:rPr lang="en-US" sz="600" b="1" i="0" u="none" strike="noStrike">
                          <a:solidFill>
                            <a:srgbClr val="000000"/>
                          </a:solidFill>
                          <a:effectLst/>
                          <a:latin typeface="Calibri" panose="020F0502020204030204" pitchFamily="34" charset="0"/>
                        </a:rPr>
                        <a:t>POT</a:t>
                      </a:r>
                    </a:p>
                  </a:txBody>
                  <a:tcPr marL="1894" marR="1894" marT="1894" marB="0" anchor="b">
                    <a:lnL>
                      <a:noFill/>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5B9BD5"/>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extLst>
                  <a:ext uri="{0D108BD9-81ED-4DB2-BD59-A6C34878D82A}">
                    <a16:rowId xmlns:a16="http://schemas.microsoft.com/office/drawing/2014/main" val="4267736625"/>
                  </a:ext>
                </a:extLst>
              </a:tr>
              <a:tr h="85211">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5B9BD5"/>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extLst>
                  <a:ext uri="{0D108BD9-81ED-4DB2-BD59-A6C34878D82A}">
                    <a16:rowId xmlns:a16="http://schemas.microsoft.com/office/drawing/2014/main" val="2148856729"/>
                  </a:ext>
                </a:extLst>
              </a:tr>
              <a:tr h="85211">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5B9BD5"/>
                    </a:solidFill>
                  </a:tcPr>
                </a:tc>
                <a:tc>
                  <a:txBody>
                    <a:bodyPr/>
                    <a:lstStyle/>
                    <a:p>
                      <a:pPr algn="l" fontAlgn="b"/>
                      <a:r>
                        <a:rPr lang="pt-BR" sz="600" b="0" i="0" u="none" strike="noStrike">
                          <a:solidFill>
                            <a:srgbClr val="000000"/>
                          </a:solidFill>
                          <a:effectLst/>
                          <a:latin typeface="Calibri" panose="020F0502020204030204" pitchFamily="34" charset="0"/>
                        </a:rPr>
                        <a:t>Project Manager: Diana Pereira (DRA)</a:t>
                      </a:r>
                    </a:p>
                  </a:txBody>
                  <a:tcPr marL="1894" marR="1894" marT="1894" marB="0" anchor="b">
                    <a:lnL>
                      <a:noFill/>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5B9BD5"/>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extLst>
                  <a:ext uri="{0D108BD9-81ED-4DB2-BD59-A6C34878D82A}">
                    <a16:rowId xmlns:a16="http://schemas.microsoft.com/office/drawing/2014/main" val="4190820480"/>
                  </a:ext>
                </a:extLst>
              </a:tr>
              <a:tr h="85211">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Project Assistant Manager: Sol Weber *(DRA)</a:t>
                      </a:r>
                    </a:p>
                  </a:txBody>
                  <a:tcPr marL="1894" marR="1894" marT="1894" marB="0" anchor="b">
                    <a:lnL>
                      <a:noFill/>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5B9BD5"/>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extLst>
                  <a:ext uri="{0D108BD9-81ED-4DB2-BD59-A6C34878D82A}">
                    <a16:rowId xmlns:a16="http://schemas.microsoft.com/office/drawing/2014/main" val="2634522081"/>
                  </a:ext>
                </a:extLst>
              </a:tr>
              <a:tr h="85211">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Communication Technician (AZORINA): Olímpia Granada</a:t>
                      </a:r>
                    </a:p>
                  </a:txBody>
                  <a:tcPr marL="1894" marR="1894" marT="1894" marB="0" anchor="b">
                    <a:lnL>
                      <a:noFill/>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5B9BD5"/>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extLst>
                  <a:ext uri="{0D108BD9-81ED-4DB2-BD59-A6C34878D82A}">
                    <a16:rowId xmlns:a16="http://schemas.microsoft.com/office/drawing/2014/main" val="1671189210"/>
                  </a:ext>
                </a:extLst>
              </a:tr>
              <a:tr h="85211">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dot"/>
                      <a:round/>
                      <a:headEnd type="none" w="med" len="med"/>
                      <a:tailEnd type="none" w="med" len="med"/>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a:noFill/>
                    </a:lnR>
                    <a:lnT>
                      <a:noFill/>
                    </a:lnT>
                    <a:lnB w="6350" cap="flat" cmpd="sng" algn="ctr">
                      <a:solidFill>
                        <a:srgbClr val="000000"/>
                      </a:solidFill>
                      <a:prstDash val="dot"/>
                      <a:round/>
                      <a:headEnd type="none" w="med" len="med"/>
                      <a:tailEnd type="none" w="med" len="med"/>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dot"/>
                      <a:round/>
                      <a:headEnd type="none" w="med" len="med"/>
                      <a:tailEnd type="none" w="med" len="med"/>
                    </a:lnB>
                    <a:solidFill>
                      <a:srgbClr val="5B9BD5"/>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extLst>
                  <a:ext uri="{0D108BD9-81ED-4DB2-BD59-A6C34878D82A}">
                    <a16:rowId xmlns:a16="http://schemas.microsoft.com/office/drawing/2014/main" val="630257092"/>
                  </a:ext>
                </a:extLst>
              </a:tr>
              <a:tr h="85211">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dot"/>
                      <a:round/>
                      <a:headEnd type="none" w="med" len="med"/>
                      <a:tailEnd type="none" w="med" len="med"/>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a:noFill/>
                    </a:lnR>
                    <a:lnT w="6350" cap="flat" cmpd="sng" algn="ctr">
                      <a:solidFill>
                        <a:srgbClr val="000000"/>
                      </a:solidFill>
                      <a:prstDash val="dot"/>
                      <a:round/>
                      <a:headEnd type="none" w="med" len="med"/>
                      <a:tailEnd type="none" w="med" len="med"/>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a:noFill/>
                    </a:lnB>
                    <a:solidFill>
                      <a:srgbClr val="5B9BD5"/>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extLst>
                  <a:ext uri="{0D108BD9-81ED-4DB2-BD59-A6C34878D82A}">
                    <a16:rowId xmlns:a16="http://schemas.microsoft.com/office/drawing/2014/main" val="1058415627"/>
                  </a:ext>
                </a:extLst>
              </a:tr>
              <a:tr h="85211">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Operational Assistants (to be hire)</a:t>
                      </a:r>
                    </a:p>
                  </a:txBody>
                  <a:tcPr marL="1894" marR="1894" marT="1894" marB="0" anchor="b">
                    <a:lnL>
                      <a:noFill/>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5B9BD5"/>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extLst>
                  <a:ext uri="{0D108BD9-81ED-4DB2-BD59-A6C34878D82A}">
                    <a16:rowId xmlns:a16="http://schemas.microsoft.com/office/drawing/2014/main" val="1815728579"/>
                  </a:ext>
                </a:extLst>
              </a:tr>
              <a:tr h="85211">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5B9BD5"/>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extLst>
                  <a:ext uri="{0D108BD9-81ED-4DB2-BD59-A6C34878D82A}">
                    <a16:rowId xmlns:a16="http://schemas.microsoft.com/office/drawing/2014/main" val="1936574673"/>
                  </a:ext>
                </a:extLst>
              </a:tr>
              <a:tr h="85211">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5B9BD5"/>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extLst>
                  <a:ext uri="{0D108BD9-81ED-4DB2-BD59-A6C34878D82A}">
                    <a16:rowId xmlns:a16="http://schemas.microsoft.com/office/drawing/2014/main" val="1364774526"/>
                  </a:ext>
                </a:extLst>
              </a:tr>
              <a:tr h="85211">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Regular Meetings every month, presential and/or eletronic</a:t>
                      </a:r>
                    </a:p>
                  </a:txBody>
                  <a:tcPr marL="1894" marR="1894" marT="1894" marB="0" anchor="b">
                    <a:lnL>
                      <a:noFill/>
                    </a:lnL>
                    <a:lnR>
                      <a:noFill/>
                    </a:lnR>
                    <a:lnT>
                      <a:noFill/>
                    </a:lnT>
                    <a:lnB>
                      <a:noFill/>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solidFill>
                      <a:srgbClr val="5B9BD5"/>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extLst>
                  <a:ext uri="{0D108BD9-81ED-4DB2-BD59-A6C34878D82A}">
                    <a16:rowId xmlns:a16="http://schemas.microsoft.com/office/drawing/2014/main" val="3723784664"/>
                  </a:ext>
                </a:extLst>
              </a:tr>
              <a:tr h="88146">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a:noFill/>
                    </a:lnR>
                    <a:lnT>
                      <a:noFill/>
                    </a:lnT>
                    <a:lnB w="12700" cap="flat" cmpd="sng" algn="ctr">
                      <a:solidFill>
                        <a:srgbClr val="000000"/>
                      </a:solidFill>
                      <a:prstDash val="solid"/>
                      <a:round/>
                      <a:headEnd type="none" w="med" len="med"/>
                      <a:tailEnd type="none" w="med" len="med"/>
                    </a:lnB>
                    <a:solidFill>
                      <a:srgbClr val="5B9BD5"/>
                    </a:solidFill>
                  </a:tcPr>
                </a:tc>
                <a:tc>
                  <a:txBody>
                    <a:bodyPr/>
                    <a:lstStyle/>
                    <a:p>
                      <a:pPr algn="l" fontAlgn="b"/>
                      <a:r>
                        <a:rPr lang="en-US" sz="600" b="0" i="0" u="none" strike="noStrike">
                          <a:solidFill>
                            <a:srgbClr val="000000"/>
                          </a:solidFill>
                          <a:effectLst/>
                          <a:latin typeface="Calibri" panose="020F0502020204030204" pitchFamily="34" charset="0"/>
                        </a:rPr>
                        <a:t> </a:t>
                      </a:r>
                    </a:p>
                  </a:txBody>
                  <a:tcPr marL="1894" marR="1894" marT="1894"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5B9BD5"/>
                    </a:solidFill>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1894" marR="1894" marT="1894" marB="0" anchor="b">
                    <a:lnL>
                      <a:noFill/>
                    </a:lnL>
                    <a:lnR>
                      <a:noFill/>
                    </a:lnR>
                    <a:lnT>
                      <a:noFill/>
                    </a:lnT>
                    <a:lnB>
                      <a:noFill/>
                    </a:lnB>
                  </a:tcPr>
                </a:tc>
                <a:tc>
                  <a:txBody>
                    <a:bodyPr/>
                    <a:lstStyle/>
                    <a:p>
                      <a:pPr algn="l" fontAlgn="b"/>
                      <a:endParaRPr lang="en-US" sz="600" b="0" i="0" u="none" strike="noStrike" dirty="0">
                        <a:solidFill>
                          <a:srgbClr val="000000"/>
                        </a:solidFill>
                        <a:effectLst/>
                        <a:latin typeface="Calibri" panose="020F0502020204030204" pitchFamily="34" charset="0"/>
                      </a:endParaRPr>
                    </a:p>
                  </a:txBody>
                  <a:tcPr marL="1894" marR="1894" marT="1894" marB="0" anchor="b">
                    <a:lnL>
                      <a:noFill/>
                    </a:lnL>
                    <a:lnR>
                      <a:noFill/>
                    </a:lnR>
                    <a:lnT>
                      <a:noFill/>
                    </a:lnT>
                    <a:lnB>
                      <a:noFill/>
                    </a:lnB>
                  </a:tcPr>
                </a:tc>
                <a:extLst>
                  <a:ext uri="{0D108BD9-81ED-4DB2-BD59-A6C34878D82A}">
                    <a16:rowId xmlns:a16="http://schemas.microsoft.com/office/drawing/2014/main" val="1195340055"/>
                  </a:ext>
                </a:extLst>
              </a:tr>
            </a:tbl>
          </a:graphicData>
        </a:graphic>
      </p:graphicFrame>
      <p:sp>
        <p:nvSpPr>
          <p:cNvPr id="13" name="Oval 12"/>
          <p:cNvSpPr/>
          <p:nvPr/>
        </p:nvSpPr>
        <p:spPr>
          <a:xfrm>
            <a:off x="1641796" y="3359369"/>
            <a:ext cx="1368152" cy="28803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Tree>
    <p:extLst>
      <p:ext uri="{BB962C8B-B14F-4D97-AF65-F5344CB8AC3E}">
        <p14:creationId xmlns:p14="http://schemas.microsoft.com/office/powerpoint/2010/main" val="843532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1588" y="-581"/>
            <a:ext cx="9145588" cy="621270"/>
            <a:chOff x="-1588" y="-581"/>
            <a:chExt cx="9145588" cy="621270"/>
          </a:xfrm>
        </p:grpSpPr>
        <p:sp>
          <p:nvSpPr>
            <p:cNvPr id="5" name="Retângulo 4"/>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6"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Rectangle 62"/>
          <p:cNvSpPr>
            <a:spLocks noChangeArrowheads="1"/>
          </p:cNvSpPr>
          <p:nvPr/>
        </p:nvSpPr>
        <p:spPr bwMode="auto">
          <a:xfrm>
            <a:off x="374438" y="836712"/>
            <a:ext cx="3837522"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1800" b="1" dirty="0" err="1" smtClean="0">
                <a:latin typeface="Century Gothic" panose="020B0502020202020204" pitchFamily="34" charset="0"/>
                <a:cs typeface="Calibri" panose="020F0502020204030204" pitchFamily="34" charset="0"/>
              </a:rPr>
              <a:t>Estratégia</a:t>
            </a:r>
            <a:r>
              <a:rPr lang="fr-BE" altLang="en-US" sz="1800" b="1" dirty="0" smtClean="0">
                <a:latin typeface="Century Gothic" panose="020B0502020202020204" pitchFamily="34" charset="0"/>
                <a:cs typeface="Calibri" panose="020F0502020204030204" pitchFamily="34" charset="0"/>
              </a:rPr>
              <a:t> de Capacitação</a:t>
            </a:r>
          </a:p>
          <a:p>
            <a:endParaRPr lang="fr-BE" altLang="en-US" sz="1800" b="1" dirty="0" smtClean="0">
              <a:latin typeface="Century Gothic" panose="020B0502020202020204" pitchFamily="34" charset="0"/>
              <a:cs typeface="Calibri" panose="020F0502020204030204" pitchFamily="34" charset="0"/>
            </a:endParaRPr>
          </a:p>
          <a:p>
            <a:r>
              <a:rPr lang="fr-BE" altLang="en-US" sz="1600" b="1" dirty="0" smtClean="0">
                <a:latin typeface="Century Gothic" panose="020B0502020202020204" pitchFamily="34" charset="0"/>
                <a:cs typeface="Calibri" panose="020F0502020204030204" pitchFamily="34" charset="0"/>
              </a:rPr>
              <a:t> </a:t>
            </a:r>
            <a:endParaRPr lang="fr-BE" altLang="en-US" sz="1600" b="1" dirty="0">
              <a:latin typeface="Century Gothic" panose="020B0502020202020204" pitchFamily="34" charset="0"/>
              <a:cs typeface="Calibri" panose="020F0502020204030204" pitchFamily="34" charset="0"/>
            </a:endParaRPr>
          </a:p>
        </p:txBody>
      </p:sp>
      <p:pic>
        <p:nvPicPr>
          <p:cNvPr id="10" name="Imagem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11"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sp>
        <p:nvSpPr>
          <p:cNvPr id="12" name="Retângulo 11"/>
          <p:cNvSpPr/>
          <p:nvPr/>
        </p:nvSpPr>
        <p:spPr>
          <a:xfrm>
            <a:off x="367885" y="3120257"/>
            <a:ext cx="2763846" cy="646331"/>
          </a:xfrm>
          <a:prstGeom prst="rect">
            <a:avLst/>
          </a:prstGeom>
          <a:solidFill>
            <a:srgbClr val="ADE7D8"/>
          </a:solidFill>
        </p:spPr>
        <p:txBody>
          <a:bodyPr wrap="square">
            <a:spAutoFit/>
          </a:bodyPr>
          <a:lstStyle/>
          <a:p>
            <a:pPr algn="ctr">
              <a:spcAft>
                <a:spcPts val="1200"/>
              </a:spcAft>
            </a:pPr>
            <a:r>
              <a:rPr lang="en-GB" dirty="0" err="1" smtClean="0">
                <a:latin typeface="Arial" panose="020B0604020202020204" pitchFamily="34" charset="0"/>
                <a:ea typeface="Times New Roman" panose="02020603050405020304" pitchFamily="18" charset="0"/>
              </a:rPr>
              <a:t>Necessidades</a:t>
            </a:r>
            <a:r>
              <a:rPr lang="en-GB" dirty="0" smtClean="0">
                <a:latin typeface="Arial" panose="020B0604020202020204" pitchFamily="34" charset="0"/>
                <a:ea typeface="Times New Roman" panose="02020603050405020304" pitchFamily="18" charset="0"/>
              </a:rPr>
              <a:t> de </a:t>
            </a:r>
            <a:r>
              <a:rPr lang="en-GB" dirty="0" err="1" smtClean="0">
                <a:latin typeface="Arial" panose="020B0604020202020204" pitchFamily="34" charset="0"/>
                <a:ea typeface="Times New Roman" panose="02020603050405020304" pitchFamily="18" charset="0"/>
              </a:rPr>
              <a:t>Formação</a:t>
            </a:r>
            <a:endParaRPr lang="pt-PT" sz="2800" dirty="0">
              <a:latin typeface="Times New Roman" panose="02020603050405020304" pitchFamily="18" charset="0"/>
              <a:ea typeface="Times New Roman" panose="02020603050405020304" pitchFamily="18" charset="0"/>
            </a:endParaRPr>
          </a:p>
        </p:txBody>
      </p:sp>
      <p:sp>
        <p:nvSpPr>
          <p:cNvPr id="13" name="Seta para a direita 12"/>
          <p:cNvSpPr/>
          <p:nvPr/>
        </p:nvSpPr>
        <p:spPr>
          <a:xfrm rot="5400000">
            <a:off x="1281756" y="2335327"/>
            <a:ext cx="936104" cy="216024"/>
          </a:xfrm>
          <a:prstGeom prst="rightArrow">
            <a:avLst/>
          </a:prstGeom>
          <a:solidFill>
            <a:srgbClr val="AFE3D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tângulo 13"/>
          <p:cNvSpPr/>
          <p:nvPr/>
        </p:nvSpPr>
        <p:spPr>
          <a:xfrm>
            <a:off x="440697" y="5390954"/>
            <a:ext cx="2592288" cy="646331"/>
          </a:xfrm>
          <a:prstGeom prst="rect">
            <a:avLst/>
          </a:prstGeom>
          <a:solidFill>
            <a:srgbClr val="ADE7D8"/>
          </a:solidFill>
        </p:spPr>
        <p:txBody>
          <a:bodyPr wrap="square">
            <a:spAutoFit/>
          </a:bodyPr>
          <a:lstStyle/>
          <a:p>
            <a:pPr algn="ctr">
              <a:spcAft>
                <a:spcPts val="1200"/>
              </a:spcAft>
            </a:pPr>
            <a:r>
              <a:rPr lang="en-GB" dirty="0" err="1" smtClean="0">
                <a:latin typeface="Arial" panose="020B0604020202020204" pitchFamily="34" charset="0"/>
                <a:ea typeface="Times New Roman" panose="02020603050405020304" pitchFamily="18" charset="0"/>
              </a:rPr>
              <a:t>Inquérito</a:t>
            </a:r>
            <a:r>
              <a:rPr lang="en-GB" dirty="0" smtClean="0">
                <a:latin typeface="Arial" panose="020B0604020202020204" pitchFamily="34" charset="0"/>
                <a:ea typeface="Times New Roman" panose="02020603050405020304" pitchFamily="18" charset="0"/>
              </a:rPr>
              <a:t> </a:t>
            </a:r>
            <a:r>
              <a:rPr lang="en-GB" dirty="0" err="1" smtClean="0">
                <a:latin typeface="Arial" panose="020B0604020202020204" pitchFamily="34" charset="0"/>
                <a:ea typeface="Times New Roman" panose="02020603050405020304" pitchFamily="18" charset="0"/>
              </a:rPr>
              <a:t>aos</a:t>
            </a:r>
            <a:r>
              <a:rPr lang="en-GB" dirty="0" smtClean="0">
                <a:latin typeface="Arial" panose="020B0604020202020204" pitchFamily="34" charset="0"/>
                <a:ea typeface="Times New Roman" panose="02020603050405020304" pitchFamily="18" charset="0"/>
              </a:rPr>
              <a:t> stakeholders</a:t>
            </a:r>
            <a:endParaRPr lang="pt-PT" sz="2800" dirty="0">
              <a:latin typeface="Times New Roman" panose="02020603050405020304" pitchFamily="18" charset="0"/>
              <a:ea typeface="Times New Roman" panose="02020603050405020304" pitchFamily="18" charset="0"/>
            </a:endParaRPr>
          </a:p>
        </p:txBody>
      </p:sp>
      <p:pic>
        <p:nvPicPr>
          <p:cNvPr id="17" name="Imagem 16"/>
          <p:cNvPicPr>
            <a:picLocks noChangeAspect="1"/>
          </p:cNvPicPr>
          <p:nvPr/>
        </p:nvPicPr>
        <p:blipFill rotWithShape="1">
          <a:blip r:embed="rId6">
            <a:extLst>
              <a:ext uri="{28A0092B-C50C-407E-A947-70E740481C1C}">
                <a14:useLocalDpi xmlns:a14="http://schemas.microsoft.com/office/drawing/2010/main" val="0"/>
              </a:ext>
            </a:extLst>
          </a:blip>
          <a:srcRect l="47523" t="23809" r="26049" b="5321"/>
          <a:stretch/>
        </p:blipFill>
        <p:spPr>
          <a:xfrm>
            <a:off x="4571206" y="692895"/>
            <a:ext cx="4465290" cy="6108317"/>
          </a:xfrm>
          <a:prstGeom prst="rect">
            <a:avLst/>
          </a:prstGeom>
          <a:ln w="3175">
            <a:solidFill>
              <a:schemeClr val="tx1"/>
            </a:solidFill>
          </a:ln>
        </p:spPr>
      </p:pic>
      <p:sp>
        <p:nvSpPr>
          <p:cNvPr id="18" name="Retângulo 17"/>
          <p:cNvSpPr/>
          <p:nvPr/>
        </p:nvSpPr>
        <p:spPr>
          <a:xfrm>
            <a:off x="407982" y="1502597"/>
            <a:ext cx="2939882" cy="369332"/>
          </a:xfrm>
          <a:prstGeom prst="rect">
            <a:avLst/>
          </a:prstGeom>
        </p:spPr>
        <p:txBody>
          <a:bodyPr wrap="square">
            <a:spAutoFit/>
          </a:bodyPr>
          <a:lstStyle/>
          <a:p>
            <a:pPr marL="285750" indent="-285750">
              <a:spcAft>
                <a:spcPts val="1200"/>
              </a:spcAft>
              <a:buFont typeface="Arial" panose="020B0604020202020204" pitchFamily="34" charset="0"/>
              <a:buChar char="•"/>
            </a:pPr>
            <a:r>
              <a:rPr lang="en-GB" b="1" dirty="0" smtClean="0">
                <a:solidFill>
                  <a:schemeClr val="accent5">
                    <a:lumMod val="75000"/>
                  </a:schemeClr>
                </a:solidFill>
                <a:latin typeface="Arial" panose="020B0604020202020204" pitchFamily="34" charset="0"/>
                <a:ea typeface="Times New Roman" panose="02020603050405020304" pitchFamily="18" charset="0"/>
              </a:rPr>
              <a:t>Capacitação Externa</a:t>
            </a:r>
            <a:endParaRPr lang="pt-PT" sz="2800" b="1" dirty="0">
              <a:solidFill>
                <a:schemeClr val="accent5">
                  <a:lumMod val="75000"/>
                </a:schemeClr>
              </a:solidFill>
              <a:latin typeface="Times New Roman" panose="02020603050405020304" pitchFamily="18" charset="0"/>
              <a:ea typeface="Times New Roman" panose="02020603050405020304" pitchFamily="18" charset="0"/>
            </a:endParaRPr>
          </a:p>
        </p:txBody>
      </p:sp>
      <p:sp>
        <p:nvSpPr>
          <p:cNvPr id="19" name="Seta para a direita 18"/>
          <p:cNvSpPr/>
          <p:nvPr/>
        </p:nvSpPr>
        <p:spPr>
          <a:xfrm rot="5400000">
            <a:off x="1268789" y="4385025"/>
            <a:ext cx="936104" cy="216024"/>
          </a:xfrm>
          <a:prstGeom prst="rightArrow">
            <a:avLst/>
          </a:prstGeom>
          <a:solidFill>
            <a:srgbClr val="AFE3D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797719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exão reta 7"/>
          <p:cNvCxnSpPr/>
          <p:nvPr/>
        </p:nvCxnSpPr>
        <p:spPr>
          <a:xfrm>
            <a:off x="0" y="6237312"/>
            <a:ext cx="9144000" cy="0"/>
          </a:xfrm>
          <a:prstGeom prst="line">
            <a:avLst/>
          </a:prstGeom>
          <a:ln w="38100">
            <a:solidFill>
              <a:srgbClr val="AFE3D0"/>
            </a:solidFill>
          </a:ln>
        </p:spPr>
        <p:style>
          <a:lnRef idx="1">
            <a:schemeClr val="accent1"/>
          </a:lnRef>
          <a:fillRef idx="0">
            <a:schemeClr val="accent1"/>
          </a:fillRef>
          <a:effectRef idx="0">
            <a:schemeClr val="accent1"/>
          </a:effectRef>
          <a:fontRef idx="minor">
            <a:schemeClr val="tx1"/>
          </a:fontRef>
        </p:style>
      </p:cxnSp>
      <p:grpSp>
        <p:nvGrpSpPr>
          <p:cNvPr id="16" name="Grupo 15"/>
          <p:cNvGrpSpPr/>
          <p:nvPr/>
        </p:nvGrpSpPr>
        <p:grpSpPr>
          <a:xfrm>
            <a:off x="-1588" y="-581"/>
            <a:ext cx="9145588" cy="621270"/>
            <a:chOff x="-1588" y="-581"/>
            <a:chExt cx="9145588" cy="621270"/>
          </a:xfrm>
        </p:grpSpPr>
        <p:sp>
          <p:nvSpPr>
            <p:cNvPr id="17" name="Retângulo 16"/>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25"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7" name="Imagem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21" name="Rectangle 62"/>
          <p:cNvSpPr>
            <a:spLocks noChangeArrowheads="1"/>
          </p:cNvSpPr>
          <p:nvPr/>
        </p:nvSpPr>
        <p:spPr bwMode="auto">
          <a:xfrm>
            <a:off x="0" y="692696"/>
            <a:ext cx="5364088" cy="6432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1800" b="1" dirty="0" err="1" smtClean="0">
                <a:latin typeface="Century Gothic" panose="020B0502020202020204" pitchFamily="34" charset="0"/>
                <a:cs typeface="Calibri" panose="020F0502020204030204" pitchFamily="34" charset="0"/>
              </a:rPr>
              <a:t>Resultados</a:t>
            </a:r>
            <a:r>
              <a:rPr lang="fr-BE" altLang="en-US" sz="1800" b="1" dirty="0" smtClean="0">
                <a:latin typeface="Century Gothic" panose="020B0502020202020204" pitchFamily="34" charset="0"/>
                <a:cs typeface="Calibri" panose="020F0502020204030204" pitchFamily="34" charset="0"/>
              </a:rPr>
              <a:t>:</a:t>
            </a:r>
            <a:endParaRPr lang="fr-BE" altLang="en-US" sz="1800" b="1" dirty="0">
              <a:latin typeface="Century Gothic" panose="020B0502020202020204" pitchFamily="34" charset="0"/>
              <a:cs typeface="Calibri" panose="020F0502020204030204" pitchFamily="34" charset="0"/>
            </a:endParaRPr>
          </a:p>
          <a:p>
            <a:r>
              <a:rPr lang="fr-BE" altLang="en-US" sz="1600" b="1" dirty="0">
                <a:latin typeface="Century Gothic" panose="020B0502020202020204" pitchFamily="34" charset="0"/>
                <a:cs typeface="Calibri" panose="020F0502020204030204" pitchFamily="34" charset="0"/>
              </a:rPr>
              <a:t> </a:t>
            </a:r>
          </a:p>
          <a:p>
            <a:pPr marL="285750" indent="-285750" algn="just">
              <a:buFont typeface="Arial" panose="020B0604020202020204" pitchFamily="34" charset="0"/>
              <a:buChar char="•"/>
              <a:defRPr/>
            </a:pPr>
            <a:r>
              <a:rPr lang="pt-PT" altLang="en-US" sz="1400" dirty="0" smtClean="0">
                <a:latin typeface="Century Gothic" panose="020B0502020202020204" pitchFamily="34" charset="0"/>
                <a:cs typeface="Calibri" panose="020F0502020204030204" pitchFamily="34" charset="0"/>
              </a:rPr>
              <a:t>Reuniões de gestão e planeamento com todos os parceiros do projeto;</a:t>
            </a:r>
          </a:p>
          <a:p>
            <a:pPr marL="285750" indent="-285750" algn="just">
              <a:buFont typeface="Arial" panose="020B0604020202020204" pitchFamily="34" charset="0"/>
              <a:buChar char="•"/>
              <a:defRPr/>
            </a:pPr>
            <a:endParaRPr lang="pt-PT" altLang="en-US" sz="1400" dirty="0">
              <a:latin typeface="Century Gothic" panose="020B0502020202020204" pitchFamily="34" charset="0"/>
              <a:cs typeface="Calibri" panose="020F0502020204030204" pitchFamily="34" charset="0"/>
            </a:endParaRPr>
          </a:p>
          <a:p>
            <a:pPr marL="285750" indent="-285750" algn="just">
              <a:buFont typeface="Arial" panose="020B0604020202020204" pitchFamily="34" charset="0"/>
              <a:buChar char="•"/>
              <a:defRPr/>
            </a:pPr>
            <a:r>
              <a:rPr lang="pt-PT" altLang="en-US" sz="1400" dirty="0" smtClean="0">
                <a:latin typeface="Century Gothic" panose="020B0502020202020204" pitchFamily="34" charset="0"/>
                <a:cs typeface="Calibri" panose="020F0502020204030204" pitchFamily="34" charset="0"/>
              </a:rPr>
              <a:t>Criação do logotipo e plano de comunicação e divulgação do projeto; </a:t>
            </a:r>
          </a:p>
          <a:p>
            <a:pPr algn="just">
              <a:defRPr/>
            </a:pPr>
            <a:endParaRPr lang="pt-PT" altLang="en-US" sz="1400" dirty="0" smtClean="0">
              <a:latin typeface="Century Gothic" panose="020B0502020202020204" pitchFamily="34" charset="0"/>
              <a:cs typeface="Calibri" panose="020F0502020204030204" pitchFamily="34" charset="0"/>
            </a:endParaRPr>
          </a:p>
          <a:p>
            <a:pPr marL="285750" indent="-285750" algn="just">
              <a:buFont typeface="Arial" panose="020B0604020202020204" pitchFamily="34" charset="0"/>
              <a:buChar char="•"/>
              <a:defRPr/>
            </a:pPr>
            <a:r>
              <a:rPr lang="pt-PT" altLang="en-US" sz="1400" dirty="0" smtClean="0">
                <a:latin typeface="Century Gothic" panose="020B0502020202020204" pitchFamily="34" charset="0"/>
                <a:cs typeface="Calibri" panose="020F0502020204030204" pitchFamily="34" charset="0"/>
              </a:rPr>
              <a:t>Início do </a:t>
            </a:r>
            <a:r>
              <a:rPr lang="pt-PT" altLang="en-US" sz="1400" b="1" dirty="0" smtClean="0">
                <a:latin typeface="Century Gothic" panose="020B0502020202020204" pitchFamily="34" charset="0"/>
                <a:cs typeface="Calibri" panose="020F0502020204030204" pitchFamily="34" charset="0"/>
              </a:rPr>
              <a:t>Programa de Capacitação</a:t>
            </a:r>
            <a:r>
              <a:rPr lang="pt-PT" altLang="en-US" sz="1400" dirty="0" smtClean="0">
                <a:latin typeface="Century Gothic" panose="020B0502020202020204" pitchFamily="34" charset="0"/>
                <a:cs typeface="Calibri" panose="020F0502020204030204" pitchFamily="34" charset="0"/>
              </a:rPr>
              <a:t>:</a:t>
            </a:r>
          </a:p>
          <a:p>
            <a:pPr marL="1028700" lvl="1" algn="just">
              <a:buFont typeface="Arial" panose="020B0604020202020204" pitchFamily="34" charset="0"/>
              <a:buChar char="•"/>
              <a:defRPr/>
            </a:pPr>
            <a:r>
              <a:rPr lang="pt-BR" altLang="en-US" sz="1400" dirty="0" smtClean="0">
                <a:latin typeface="Century Gothic" panose="020B0502020202020204" pitchFamily="34" charset="0"/>
                <a:cs typeface="Calibri" panose="020F0502020204030204" pitchFamily="34" charset="0"/>
              </a:rPr>
              <a:t>Formação Financeira do Report ao LIFE</a:t>
            </a:r>
          </a:p>
          <a:p>
            <a:pPr marL="1028700" lvl="1" algn="just">
              <a:buFont typeface="Arial" panose="020B0604020202020204" pitchFamily="34" charset="0"/>
              <a:buChar char="•"/>
              <a:defRPr/>
            </a:pPr>
            <a:r>
              <a:rPr lang="pt-BR" altLang="en-US" sz="1400" dirty="0" smtClean="0">
                <a:latin typeface="Century Gothic" panose="020B0502020202020204" pitchFamily="34" charset="0"/>
                <a:cs typeface="Calibri" panose="020F0502020204030204" pitchFamily="34" charset="0"/>
              </a:rPr>
              <a:t>Ação de capacitação</a:t>
            </a:r>
            <a:r>
              <a:rPr lang="pt-BR" altLang="en-US" sz="1400" dirty="0">
                <a:latin typeface="Century Gothic" panose="020B0502020202020204" pitchFamily="34" charset="0"/>
                <a:cs typeface="Calibri" panose="020F0502020204030204" pitchFamily="34" charset="0"/>
              </a:rPr>
              <a:t> </a:t>
            </a:r>
            <a:r>
              <a:rPr lang="pt-BR" altLang="en-US" sz="1400" dirty="0" smtClean="0">
                <a:latin typeface="Century Gothic" panose="020B0502020202020204" pitchFamily="34" charset="0"/>
                <a:cs typeface="Calibri" panose="020F0502020204030204" pitchFamily="34" charset="0"/>
              </a:rPr>
              <a:t>em Santa Maria – Ponta do Castelo: controlo de </a:t>
            </a:r>
            <a:r>
              <a:rPr lang="pt-BR" altLang="en-US" sz="1400" i="1" dirty="0" smtClean="0">
                <a:latin typeface="Century Gothic" panose="020B0502020202020204" pitchFamily="34" charset="0"/>
                <a:cs typeface="Calibri" panose="020F0502020204030204" pitchFamily="34" charset="0"/>
              </a:rPr>
              <a:t>Agave americana </a:t>
            </a:r>
            <a:r>
              <a:rPr lang="pt-BR" altLang="en-US" sz="1400" dirty="0" smtClean="0">
                <a:latin typeface="Century Gothic" panose="020B0502020202020204" pitchFamily="34" charset="0"/>
                <a:cs typeface="Calibri" panose="020F0502020204030204" pitchFamily="34" charset="0"/>
              </a:rPr>
              <a:t>para restauro do habitat da espécie endémica: </a:t>
            </a:r>
            <a:r>
              <a:rPr lang="pt-BR" altLang="en-US" sz="1400" i="1" dirty="0" smtClean="0">
                <a:latin typeface="Century Gothic" panose="020B0502020202020204" pitchFamily="34" charset="0"/>
                <a:cs typeface="Calibri" panose="020F0502020204030204" pitchFamily="34" charset="0"/>
              </a:rPr>
              <a:t>Lotus azoricus</a:t>
            </a:r>
          </a:p>
          <a:p>
            <a:pPr>
              <a:defRPr/>
            </a:pPr>
            <a:endParaRPr lang="pt-BR" altLang="en-US" sz="1400" dirty="0" smtClean="0">
              <a:latin typeface="Century Gothic" panose="020B0502020202020204" pitchFamily="34" charset="0"/>
              <a:cs typeface="Calibri" panose="020F0502020204030204" pitchFamily="34" charset="0"/>
            </a:endParaRPr>
          </a:p>
          <a:p>
            <a:pPr marL="285750" indent="-285750">
              <a:buFont typeface="Arial" panose="020B0604020202020204" pitchFamily="34" charset="0"/>
              <a:buChar char="•"/>
              <a:defRPr/>
            </a:pPr>
            <a:r>
              <a:rPr lang="pt-BR" altLang="en-US" sz="1400" dirty="0" smtClean="0">
                <a:latin typeface="Century Gothic" panose="020B0502020202020204" pitchFamily="34" charset="0"/>
                <a:cs typeface="Calibri" panose="020F0502020204030204" pitchFamily="34" charset="0"/>
              </a:rPr>
              <a:t>Aquisição de terrenos</a:t>
            </a:r>
          </a:p>
          <a:p>
            <a:pPr>
              <a:defRPr/>
            </a:pPr>
            <a:endParaRPr lang="pt-BR" altLang="en-US" sz="1400" dirty="0" smtClean="0">
              <a:latin typeface="Century Gothic" panose="020B0502020202020204" pitchFamily="34" charset="0"/>
              <a:cs typeface="Calibri" panose="020F0502020204030204" pitchFamily="34" charset="0"/>
            </a:endParaRPr>
          </a:p>
          <a:p>
            <a:pPr marL="285750" indent="-285750">
              <a:buFont typeface="Arial" panose="020B0604020202020204" pitchFamily="34" charset="0"/>
              <a:buChar char="•"/>
              <a:defRPr/>
            </a:pPr>
            <a:r>
              <a:rPr lang="pt-BR" altLang="en-US" sz="1400" dirty="0" smtClean="0">
                <a:latin typeface="Century Gothic" panose="020B0502020202020204" pitchFamily="34" charset="0"/>
                <a:cs typeface="Calibri" panose="020F0502020204030204" pitchFamily="34" charset="0"/>
              </a:rPr>
              <a:t>Estratégia Regional para o Controlo e Prevenção de Espécies Exóticas e Invasoras;</a:t>
            </a:r>
          </a:p>
          <a:p>
            <a:pPr marL="285750" indent="-285750">
              <a:buFont typeface="Arial" panose="020B0604020202020204" pitchFamily="34" charset="0"/>
              <a:buChar char="•"/>
              <a:defRPr/>
            </a:pPr>
            <a:endParaRPr lang="pt-BR" altLang="en-US" sz="1400" dirty="0">
              <a:latin typeface="Century Gothic" panose="020B0502020202020204" pitchFamily="34" charset="0"/>
              <a:cs typeface="Calibri" panose="020F0502020204030204" pitchFamily="34" charset="0"/>
            </a:endParaRPr>
          </a:p>
          <a:p>
            <a:pPr marL="285750" indent="-285750">
              <a:buFont typeface="Arial" panose="020B0604020202020204" pitchFamily="34" charset="0"/>
              <a:buChar char="•"/>
              <a:defRPr/>
            </a:pPr>
            <a:r>
              <a:rPr lang="pt-BR" altLang="en-US" sz="1400" dirty="0" smtClean="0">
                <a:latin typeface="Century Gothic" panose="020B0502020202020204" pitchFamily="34" charset="0"/>
                <a:cs typeface="Calibri" panose="020F0502020204030204" pitchFamily="34" charset="0"/>
              </a:rPr>
              <a:t>Conselho consultivo e de stakeholders definido;</a:t>
            </a:r>
          </a:p>
          <a:p>
            <a:pPr marL="285750" indent="-285750">
              <a:buFont typeface="Arial" panose="020B0604020202020204" pitchFamily="34" charset="0"/>
              <a:buChar char="•"/>
              <a:defRPr/>
            </a:pPr>
            <a:endParaRPr lang="pt-BR" altLang="en-US" sz="1400" dirty="0">
              <a:latin typeface="Century Gothic" panose="020B0502020202020204" pitchFamily="34" charset="0"/>
              <a:cs typeface="Calibri" panose="020F0502020204030204" pitchFamily="34" charset="0"/>
            </a:endParaRPr>
          </a:p>
          <a:p>
            <a:pPr marL="285750" indent="-285750">
              <a:buFont typeface="Arial" panose="020B0604020202020204" pitchFamily="34" charset="0"/>
              <a:buChar char="•"/>
              <a:defRPr/>
            </a:pPr>
            <a:r>
              <a:rPr lang="pt-BR" altLang="en-US" sz="1400" dirty="0" smtClean="0">
                <a:latin typeface="Century Gothic" panose="020B0502020202020204" pitchFamily="34" charset="0"/>
                <a:cs typeface="Calibri" panose="020F0502020204030204" pitchFamily="34" charset="0"/>
              </a:rPr>
              <a:t>Página do Facebook </a:t>
            </a:r>
            <a:r>
              <a:rPr lang="pt-BR" altLang="en-US" sz="1400" dirty="0" smtClean="0">
                <a:latin typeface="Century Gothic" panose="020B0502020202020204" pitchFamily="34" charset="0"/>
                <a:cs typeface="Calibri" panose="020F0502020204030204" pitchFamily="34" charset="0"/>
              </a:rPr>
              <a:t>(847 </a:t>
            </a:r>
            <a:r>
              <a:rPr lang="pt-BR" altLang="en-US" sz="1400" dirty="0" smtClean="0">
                <a:latin typeface="Century Gothic" panose="020B0502020202020204" pitchFamily="34" charset="0"/>
                <a:cs typeface="Calibri" panose="020F0502020204030204" pitchFamily="34" charset="0"/>
              </a:rPr>
              <a:t>gostos)</a:t>
            </a:r>
          </a:p>
          <a:p>
            <a:pPr>
              <a:defRPr/>
            </a:pPr>
            <a:r>
              <a:rPr lang="en-US" sz="1600" dirty="0">
                <a:hlinkClick r:id="rId6"/>
              </a:rPr>
              <a:t>https://www.facebook.com/LIFEIPAZORESNATURA/</a:t>
            </a:r>
            <a:endParaRPr lang="pt-BR" altLang="en-US" sz="1600" dirty="0">
              <a:latin typeface="Century Gothic" panose="020B0502020202020204" pitchFamily="34" charset="0"/>
              <a:cs typeface="Calibri" panose="020F0502020204030204" pitchFamily="34" charset="0"/>
            </a:endParaRPr>
          </a:p>
          <a:p>
            <a:pPr>
              <a:defRPr/>
            </a:pPr>
            <a:endParaRPr lang="pt-BR" altLang="en-US" sz="1400" dirty="0">
              <a:latin typeface="Century Gothic" panose="020B0502020202020204" pitchFamily="34" charset="0"/>
              <a:cs typeface="Calibri" panose="020F0502020204030204" pitchFamily="34" charset="0"/>
            </a:endParaRPr>
          </a:p>
          <a:p>
            <a:pPr>
              <a:defRPr/>
            </a:pPr>
            <a:endParaRPr lang="pt-BR" altLang="en-US" sz="1400" dirty="0" smtClean="0">
              <a:latin typeface="Century Gothic" panose="020B0502020202020204" pitchFamily="34" charset="0"/>
              <a:cs typeface="Calibri" panose="020F0502020204030204" pitchFamily="34" charset="0"/>
            </a:endParaRPr>
          </a:p>
          <a:p>
            <a:pPr>
              <a:defRPr/>
            </a:pPr>
            <a:endParaRPr lang="pt-BR" altLang="en-US" sz="1400" dirty="0" smtClean="0">
              <a:latin typeface="Century Gothic" panose="020B0502020202020204" pitchFamily="34" charset="0"/>
              <a:cs typeface="Calibri" panose="020F0502020204030204" pitchFamily="34" charset="0"/>
            </a:endParaRPr>
          </a:p>
          <a:p>
            <a:pPr marL="285750" indent="-285750">
              <a:buFont typeface="Arial" panose="020B0604020202020204" pitchFamily="34" charset="0"/>
              <a:buChar char="•"/>
              <a:defRPr/>
            </a:pPr>
            <a:endParaRPr lang="pt-BR" altLang="en-US" sz="1400" dirty="0">
              <a:latin typeface="Century Gothic" panose="020B0502020202020204" pitchFamily="34" charset="0"/>
              <a:cs typeface="Calibri" panose="020F0502020204030204" pitchFamily="34" charset="0"/>
            </a:endParaRPr>
          </a:p>
          <a:p>
            <a:pPr marL="285750" indent="-285750">
              <a:buFont typeface="Arial" panose="020B0604020202020204" pitchFamily="34" charset="0"/>
              <a:buChar char="•"/>
              <a:defRPr/>
            </a:pPr>
            <a:endParaRPr lang="pt-BR" altLang="en-US" sz="1400" dirty="0">
              <a:latin typeface="Century Gothic" panose="020B0502020202020204" pitchFamily="34" charset="0"/>
              <a:cs typeface="Calibri" panose="020F0502020204030204" pitchFamily="34" charset="0"/>
            </a:endParaRPr>
          </a:p>
        </p:txBody>
      </p:sp>
      <p:pic>
        <p:nvPicPr>
          <p:cNvPr id="4" name="Imagem 3"/>
          <p:cNvPicPr>
            <a:picLocks noChangeAspect="1"/>
          </p:cNvPicPr>
          <p:nvPr/>
        </p:nvPicPr>
        <p:blipFill rotWithShape="1">
          <a:blip r:embed="rId7" cstate="print">
            <a:extLst>
              <a:ext uri="{28A0092B-C50C-407E-A947-70E740481C1C}">
                <a14:useLocalDpi xmlns:a14="http://schemas.microsoft.com/office/drawing/2010/main" val="0"/>
              </a:ext>
            </a:extLst>
          </a:blip>
          <a:srcRect l="15350" t="24800" b="4851"/>
          <a:stretch/>
        </p:blipFill>
        <p:spPr>
          <a:xfrm>
            <a:off x="5559070" y="2093054"/>
            <a:ext cx="3208354" cy="1999756"/>
          </a:xfrm>
          <a:prstGeom prst="rect">
            <a:avLst/>
          </a:prstGeom>
        </p:spPr>
      </p:pic>
      <p:pic>
        <p:nvPicPr>
          <p:cNvPr id="3" name="Imagem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15174" y="3973686"/>
            <a:ext cx="3896146" cy="2191582"/>
          </a:xfrm>
          <a:prstGeom prst="rect">
            <a:avLst/>
          </a:prstGeom>
        </p:spPr>
      </p:pic>
      <p:sp>
        <p:nvSpPr>
          <p:cNvPr id="19"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grpSp>
        <p:nvGrpSpPr>
          <p:cNvPr id="15" name="Grupo 14"/>
          <p:cNvGrpSpPr/>
          <p:nvPr/>
        </p:nvGrpSpPr>
        <p:grpSpPr>
          <a:xfrm>
            <a:off x="4692781" y="6282498"/>
            <a:ext cx="4415723" cy="527870"/>
            <a:chOff x="4692781" y="6282498"/>
            <a:chExt cx="4415723" cy="527870"/>
          </a:xfrm>
        </p:grpSpPr>
        <p:pic>
          <p:nvPicPr>
            <p:cNvPr id="20" name="Picture 4" descr="http://www.azores.gov.pt/NR/rdonlyres/88A32A89-2561-4C22-A82F-530640C510A2/755875/Logo_PN.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34617" y="6282498"/>
              <a:ext cx="565575" cy="52787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http://www.azores.gov.pt/NR/rdonlyres/A1197A03-23BB-40F6-AA68-6C3FEC711B55/335484/LogotipoGovernodosAores2.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692781" y="6381402"/>
              <a:ext cx="959339" cy="294238"/>
            </a:xfrm>
            <a:prstGeom prst="rect">
              <a:avLst/>
            </a:prstGeom>
            <a:noFill/>
            <a:extLst>
              <a:ext uri="{909E8E84-426E-40DD-AFC4-6F175D3DCCD1}">
                <a14:hiddenFill xmlns:a14="http://schemas.microsoft.com/office/drawing/2010/main">
                  <a:solidFill>
                    <a:srgbClr val="FFFFFF"/>
                  </a:solidFill>
                </a14:hiddenFill>
              </a:ext>
            </a:extLst>
          </p:spPr>
        </p:pic>
        <p:pic>
          <p:nvPicPr>
            <p:cNvPr id="23" name="Imagem 15"/>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432196" y="6373504"/>
              <a:ext cx="732092" cy="32627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4" name="Imagem 16"/>
            <p:cNvPicPr>
              <a:picLocks noChangeAspect="1"/>
            </p:cNvPicPr>
            <p:nvPr/>
          </p:nvPicPr>
          <p:blipFill>
            <a:blip r:embed="rId12" cstate="print">
              <a:extLst>
                <a:ext uri="{28A0092B-C50C-407E-A947-70E740481C1C}">
                  <a14:useLocalDpi xmlns:a14="http://schemas.microsoft.com/office/drawing/2010/main" val="0"/>
                </a:ext>
              </a:extLst>
            </a:blip>
            <a:srcRect l="20705" t="3252" r="21651" b="10634"/>
            <a:stretch>
              <a:fillRect/>
            </a:stretch>
          </p:blipFill>
          <p:spPr bwMode="auto">
            <a:xfrm>
              <a:off x="8122579" y="6304639"/>
              <a:ext cx="985925" cy="43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Imagem 27"/>
            <p:cNvPicPr>
              <a:picLocks noChangeAspect="1"/>
            </p:cNvPicPr>
            <p:nvPr/>
          </p:nvPicPr>
          <p:blipFill rotWithShape="1">
            <a:blip r:embed="rId13" cstate="print">
              <a:extLst>
                <a:ext uri="{28A0092B-C50C-407E-A947-70E740481C1C}">
                  <a14:useLocalDpi xmlns:a14="http://schemas.microsoft.com/office/drawing/2010/main"/>
                </a:ext>
              </a:extLst>
            </a:blip>
            <a:srcRect t="13157" r="6666" b="12408"/>
            <a:stretch/>
          </p:blipFill>
          <p:spPr>
            <a:xfrm>
              <a:off x="7236296" y="6309320"/>
              <a:ext cx="913917" cy="391679"/>
            </a:xfrm>
            <a:prstGeom prst="rect">
              <a:avLst/>
            </a:prstGeom>
          </p:spPr>
        </p:pic>
      </p:grpSp>
      <p:pic>
        <p:nvPicPr>
          <p:cNvPr id="5" name="Imagem 4"/>
          <p:cNvPicPr>
            <a:picLocks noChangeAspect="1"/>
          </p:cNvPicPr>
          <p:nvPr/>
        </p:nvPicPr>
        <p:blipFill rotWithShape="1">
          <a:blip r:embed="rId14"/>
          <a:srcRect t="15050" r="18357" b="11267"/>
          <a:stretch/>
        </p:blipFill>
        <p:spPr>
          <a:xfrm>
            <a:off x="5547838" y="618889"/>
            <a:ext cx="3376915" cy="1714302"/>
          </a:xfrm>
          <a:prstGeom prst="rect">
            <a:avLst/>
          </a:prstGeom>
        </p:spPr>
      </p:pic>
    </p:spTree>
    <p:extLst>
      <p:ext uri="{BB962C8B-B14F-4D97-AF65-F5344CB8AC3E}">
        <p14:creationId xmlns:p14="http://schemas.microsoft.com/office/powerpoint/2010/main" val="3066891637"/>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rotWithShape="1">
          <a:blip r:embed="rId3" cstate="email">
            <a:extLst>
              <a:ext uri="{28A0092B-C50C-407E-A947-70E740481C1C}">
                <a14:useLocalDpi xmlns:a14="http://schemas.microsoft.com/office/drawing/2010/main"/>
              </a:ext>
            </a:extLst>
          </a:blip>
          <a:srcRect t="14395" r="1847" b="6384"/>
          <a:stretch/>
        </p:blipFill>
        <p:spPr>
          <a:xfrm>
            <a:off x="3515979" y="3312261"/>
            <a:ext cx="5221949" cy="2370775"/>
          </a:xfrm>
          <a:prstGeom prst="rect">
            <a:avLst/>
          </a:prstGeom>
        </p:spPr>
      </p:pic>
      <p:cxnSp>
        <p:nvCxnSpPr>
          <p:cNvPr id="8" name="Conexão reta 7"/>
          <p:cNvCxnSpPr/>
          <p:nvPr/>
        </p:nvCxnSpPr>
        <p:spPr>
          <a:xfrm>
            <a:off x="0" y="6237312"/>
            <a:ext cx="9144000" cy="0"/>
          </a:xfrm>
          <a:prstGeom prst="line">
            <a:avLst/>
          </a:prstGeom>
          <a:ln w="38100">
            <a:solidFill>
              <a:srgbClr val="AFE3D0"/>
            </a:solidFill>
          </a:ln>
        </p:spPr>
        <p:style>
          <a:lnRef idx="1">
            <a:schemeClr val="accent1"/>
          </a:lnRef>
          <a:fillRef idx="0">
            <a:schemeClr val="accent1"/>
          </a:fillRef>
          <a:effectRef idx="0">
            <a:schemeClr val="accent1"/>
          </a:effectRef>
          <a:fontRef idx="minor">
            <a:schemeClr val="tx1"/>
          </a:fontRef>
        </p:style>
      </p:cxnSp>
      <p:grpSp>
        <p:nvGrpSpPr>
          <p:cNvPr id="16" name="Grupo 15"/>
          <p:cNvGrpSpPr/>
          <p:nvPr/>
        </p:nvGrpSpPr>
        <p:grpSpPr>
          <a:xfrm>
            <a:off x="-1588" y="-581"/>
            <a:ext cx="9145588" cy="621270"/>
            <a:chOff x="-1588" y="-581"/>
            <a:chExt cx="9145588" cy="621270"/>
          </a:xfrm>
        </p:grpSpPr>
        <p:sp>
          <p:nvSpPr>
            <p:cNvPr id="17" name="Retângulo 16"/>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25" name="Picture 10" descr="http://fnyh.org/wp-content/uploads/2015/01/LIF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8" descr="http://www.europarc.org/communication-skills/images/2.1%20N200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7" name="Imagem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19"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sp>
        <p:nvSpPr>
          <p:cNvPr id="14" name="Rectangle 62"/>
          <p:cNvSpPr>
            <a:spLocks noChangeArrowheads="1"/>
          </p:cNvSpPr>
          <p:nvPr/>
        </p:nvSpPr>
        <p:spPr bwMode="auto">
          <a:xfrm>
            <a:off x="-1587" y="764704"/>
            <a:ext cx="917230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1800" dirty="0" err="1" smtClean="0">
                <a:latin typeface="Century Gothic" panose="020B0502020202020204" pitchFamily="34" charset="0"/>
                <a:cs typeface="Calibri" panose="020F0502020204030204" pitchFamily="34" charset="0"/>
              </a:rPr>
              <a:t>Ações</a:t>
            </a:r>
            <a:r>
              <a:rPr lang="fr-BE" altLang="en-US" sz="1800" dirty="0" smtClean="0">
                <a:latin typeface="Century Gothic" panose="020B0502020202020204" pitchFamily="34" charset="0"/>
                <a:cs typeface="Calibri" panose="020F0502020204030204" pitchFamily="34" charset="0"/>
              </a:rPr>
              <a:t> A2 </a:t>
            </a:r>
            <a:r>
              <a:rPr lang="fr-BE" altLang="en-US" sz="1800" dirty="0" smtClean="0">
                <a:latin typeface="Century Gothic" panose="020B0502020202020204" pitchFamily="34" charset="0"/>
                <a:cs typeface="Calibri" panose="020F0502020204030204" pitchFamily="34" charset="0"/>
              </a:rPr>
              <a:t>e A3 </a:t>
            </a:r>
            <a:r>
              <a:rPr lang="fr-BE" altLang="en-US" sz="1800" dirty="0">
                <a:latin typeface="Century Gothic" panose="020B0502020202020204" pitchFamily="34" charset="0"/>
                <a:cs typeface="Calibri" panose="020F0502020204030204" pitchFamily="34" charset="0"/>
              </a:rPr>
              <a:t>– </a:t>
            </a:r>
            <a:r>
              <a:rPr lang="pt-BR" altLang="en-US" sz="1800" dirty="0">
                <a:latin typeface="Century Gothic" panose="020B0502020202020204" pitchFamily="34" charset="0"/>
                <a:cs typeface="Calibri" panose="020F0502020204030204" pitchFamily="34" charset="0"/>
              </a:rPr>
              <a:t>Criação de uma base de dados </a:t>
            </a:r>
            <a:r>
              <a:rPr lang="pt-BR" altLang="en-US" sz="1800" dirty="0" smtClean="0">
                <a:latin typeface="Century Gothic" panose="020B0502020202020204" pitchFamily="34" charset="0"/>
                <a:cs typeface="Calibri" panose="020F0502020204030204" pitchFamily="34" charset="0"/>
              </a:rPr>
              <a:t>terrestre e marinha </a:t>
            </a:r>
            <a:r>
              <a:rPr lang="pt-BR" altLang="en-US" sz="1800" dirty="0">
                <a:latin typeface="Century Gothic" panose="020B0502020202020204" pitchFamily="34" charset="0"/>
                <a:cs typeface="Calibri" panose="020F0502020204030204" pitchFamily="34" charset="0"/>
              </a:rPr>
              <a:t>integrada em WebGIS, da Rede Natura 2000 dos Açores</a:t>
            </a:r>
            <a:endParaRPr lang="en-US" altLang="en-US" sz="1600" i="1" dirty="0">
              <a:latin typeface="Century Gothic" panose="020B0502020202020204" pitchFamily="34" charset="0"/>
              <a:cs typeface="Calibri" panose="020F0502020204030204" pitchFamily="34" charset="0"/>
            </a:endParaRPr>
          </a:p>
        </p:txBody>
      </p:sp>
      <p:sp>
        <p:nvSpPr>
          <p:cNvPr id="12" name="CaixaDeTexto 11"/>
          <p:cNvSpPr txBox="1"/>
          <p:nvPr/>
        </p:nvSpPr>
        <p:spPr>
          <a:xfrm>
            <a:off x="-1588" y="1772816"/>
            <a:ext cx="9145588" cy="2062103"/>
          </a:xfrm>
          <a:prstGeom prst="rect">
            <a:avLst/>
          </a:prstGeom>
          <a:noFill/>
        </p:spPr>
        <p:txBody>
          <a:bodyPr wrap="square" rtlCol="0">
            <a:spAutoFit/>
          </a:bodyPr>
          <a:lstStyle/>
          <a:p>
            <a:pPr marL="285750" indent="-285750" algn="just">
              <a:buFont typeface="Arial" panose="020B0604020202020204" pitchFamily="34" charset="0"/>
              <a:buChar char="•"/>
            </a:pPr>
            <a:r>
              <a:rPr lang="pt-BR" sz="1600" b="1" dirty="0" smtClean="0">
                <a:latin typeface="Century" panose="02040604050505020304" pitchFamily="18" charset="0"/>
              </a:rPr>
              <a:t>Desenvolvimento da Plataforma WEBSIG da Rede Natura 2000 </a:t>
            </a:r>
            <a:r>
              <a:rPr lang="pt-BR" sz="1600" b="1" dirty="0">
                <a:latin typeface="Century" panose="02040604050505020304" pitchFamily="18" charset="0"/>
              </a:rPr>
              <a:t>dos Açores </a:t>
            </a:r>
            <a:endParaRPr lang="pt-BR" sz="1600" dirty="0">
              <a:latin typeface="Century" panose="02040604050505020304" pitchFamily="18" charset="0"/>
            </a:endParaRPr>
          </a:p>
          <a:p>
            <a:pPr algn="just"/>
            <a:r>
              <a:rPr lang="pt-BR" sz="1600" dirty="0">
                <a:latin typeface="Century" panose="02040604050505020304" pitchFamily="18" charset="0"/>
              </a:rPr>
              <a:t>	</a:t>
            </a:r>
            <a:endParaRPr lang="pt-BR" sz="1600" b="1" dirty="0">
              <a:latin typeface="Century" panose="02040604050505020304" pitchFamily="18" charset="0"/>
            </a:endParaRPr>
          </a:p>
          <a:p>
            <a:pPr marL="285750" indent="-285750" algn="just">
              <a:buFont typeface="Arial" panose="020B0604020202020204" pitchFamily="34" charset="0"/>
              <a:buChar char="•"/>
            </a:pPr>
            <a:r>
              <a:rPr lang="pt-BR" sz="1600" dirty="0" smtClean="0">
                <a:latin typeface="Century" panose="02040604050505020304" pitchFamily="18" charset="0"/>
              </a:rPr>
              <a:t>Concurso público n.º 11/DRA/2019 para a celebração de contrato de aquisição de serviços para a</a:t>
            </a:r>
            <a:r>
              <a:rPr lang="pt-BR" sz="1600" b="1" dirty="0" smtClean="0">
                <a:latin typeface="Century" panose="02040604050505020304" pitchFamily="18" charset="0"/>
              </a:rPr>
              <a:t> “</a:t>
            </a:r>
            <a:r>
              <a:rPr lang="pt-BR" sz="1600" b="1" dirty="0">
                <a:latin typeface="Century" panose="02040604050505020304" pitchFamily="18" charset="0"/>
              </a:rPr>
              <a:t>E</a:t>
            </a:r>
            <a:r>
              <a:rPr lang="pt-BR" sz="1600" b="1" dirty="0" smtClean="0">
                <a:latin typeface="Century" panose="02040604050505020304" pitchFamily="18" charset="0"/>
              </a:rPr>
              <a:t>laboração da cartografia de campo atualizada da distribuição de habitats e espécies da Rede Natura 2000 dos Açores (componente terrestre), incluindo a caracterização do estado de conservação e ameaças”– </a:t>
            </a:r>
            <a:r>
              <a:rPr lang="pt-BR" sz="1600" dirty="0" smtClean="0">
                <a:latin typeface="Century" panose="02040604050505020304" pitchFamily="18" charset="0"/>
              </a:rPr>
              <a:t>Concurso lançado a 29/10/2019.</a:t>
            </a:r>
          </a:p>
          <a:p>
            <a:pPr marL="285750" indent="-285750" algn="just">
              <a:buFont typeface="Arial" panose="020B0604020202020204" pitchFamily="34" charset="0"/>
              <a:buChar char="•"/>
            </a:pPr>
            <a:endParaRPr lang="pt-BR" sz="1600" b="1" dirty="0">
              <a:latin typeface="Century" panose="02040604050505020304" pitchFamily="18" charset="0"/>
            </a:endParaRPr>
          </a:p>
          <a:p>
            <a:pPr marL="285750" indent="-285750" algn="just">
              <a:buFont typeface="Arial" panose="020B0604020202020204" pitchFamily="34" charset="0"/>
              <a:buChar char="•"/>
            </a:pPr>
            <a:endParaRPr lang="en-US" sz="1600" b="1" dirty="0">
              <a:latin typeface="Century" panose="02040604050505020304" pitchFamily="18" charset="0"/>
            </a:endParaRPr>
          </a:p>
        </p:txBody>
      </p:sp>
      <p:pic>
        <p:nvPicPr>
          <p:cNvPr id="2" name="Imagem 1"/>
          <p:cNvPicPr>
            <a:picLocks noChangeAspect="1"/>
          </p:cNvPicPr>
          <p:nvPr/>
        </p:nvPicPr>
        <p:blipFill rotWithShape="1">
          <a:blip r:embed="rId7"/>
          <a:srcRect l="34885" t="23524" r="36811" b="6265"/>
          <a:stretch/>
        </p:blipFill>
        <p:spPr>
          <a:xfrm>
            <a:off x="153974" y="3323499"/>
            <a:ext cx="2401802" cy="3351351"/>
          </a:xfrm>
          <a:prstGeom prst="rect">
            <a:avLst/>
          </a:prstGeom>
          <a:ln w="3175">
            <a:solidFill>
              <a:schemeClr val="tx1"/>
            </a:solidFill>
          </a:ln>
        </p:spPr>
      </p:pic>
      <p:grpSp>
        <p:nvGrpSpPr>
          <p:cNvPr id="20" name="Grupo 19"/>
          <p:cNvGrpSpPr/>
          <p:nvPr/>
        </p:nvGrpSpPr>
        <p:grpSpPr>
          <a:xfrm>
            <a:off x="4692781" y="6282498"/>
            <a:ext cx="4415723" cy="527870"/>
            <a:chOff x="4692781" y="6282498"/>
            <a:chExt cx="4415723" cy="527870"/>
          </a:xfrm>
        </p:grpSpPr>
        <p:pic>
          <p:nvPicPr>
            <p:cNvPr id="21" name="Picture 4" descr="http://www.azores.gov.pt/NR/rdonlyres/88A32A89-2561-4C22-A82F-530640C510A2/755875/Logo_PN.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34617" y="6282498"/>
              <a:ext cx="565575" cy="52787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http://www.azores.gov.pt/NR/rdonlyres/A1197A03-23BB-40F6-AA68-6C3FEC711B55/335484/LogotipoGovernodosAores2.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92781" y="6381402"/>
              <a:ext cx="959339" cy="294238"/>
            </a:xfrm>
            <a:prstGeom prst="rect">
              <a:avLst/>
            </a:prstGeom>
            <a:noFill/>
            <a:extLst>
              <a:ext uri="{909E8E84-426E-40DD-AFC4-6F175D3DCCD1}">
                <a14:hiddenFill xmlns:a14="http://schemas.microsoft.com/office/drawing/2010/main">
                  <a:solidFill>
                    <a:srgbClr val="FFFFFF"/>
                  </a:solidFill>
                </a14:hiddenFill>
              </a:ext>
            </a:extLst>
          </p:spPr>
        </p:pic>
        <p:pic>
          <p:nvPicPr>
            <p:cNvPr id="23" name="Imagem 15"/>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432196" y="6373504"/>
              <a:ext cx="732092" cy="32627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4" name="Imagem 16"/>
            <p:cNvPicPr>
              <a:picLocks noChangeAspect="1"/>
            </p:cNvPicPr>
            <p:nvPr/>
          </p:nvPicPr>
          <p:blipFill>
            <a:blip r:embed="rId11" cstate="print">
              <a:extLst>
                <a:ext uri="{28A0092B-C50C-407E-A947-70E740481C1C}">
                  <a14:useLocalDpi xmlns:a14="http://schemas.microsoft.com/office/drawing/2010/main" val="0"/>
                </a:ext>
              </a:extLst>
            </a:blip>
            <a:srcRect l="20705" t="3252" r="21651" b="10634"/>
            <a:stretch>
              <a:fillRect/>
            </a:stretch>
          </p:blipFill>
          <p:spPr bwMode="auto">
            <a:xfrm>
              <a:off x="8122579" y="6304639"/>
              <a:ext cx="985925" cy="43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Imagem 27"/>
            <p:cNvPicPr>
              <a:picLocks noChangeAspect="1"/>
            </p:cNvPicPr>
            <p:nvPr/>
          </p:nvPicPr>
          <p:blipFill rotWithShape="1">
            <a:blip r:embed="rId12" cstate="print">
              <a:extLst>
                <a:ext uri="{28A0092B-C50C-407E-A947-70E740481C1C}">
                  <a14:useLocalDpi xmlns:a14="http://schemas.microsoft.com/office/drawing/2010/main"/>
                </a:ext>
              </a:extLst>
            </a:blip>
            <a:srcRect t="13157" r="6666" b="12408"/>
            <a:stretch/>
          </p:blipFill>
          <p:spPr>
            <a:xfrm>
              <a:off x="7236296" y="6309320"/>
              <a:ext cx="913917" cy="391679"/>
            </a:xfrm>
            <a:prstGeom prst="rect">
              <a:avLst/>
            </a:prstGeom>
          </p:spPr>
        </p:pic>
      </p:grpSp>
      <p:pic>
        <p:nvPicPr>
          <p:cNvPr id="29" name="Imagem 2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991647" y="3361373"/>
            <a:ext cx="7108874" cy="2887462"/>
          </a:xfrm>
          <a:prstGeom prst="rect">
            <a:avLst/>
          </a:prstGeom>
        </p:spPr>
      </p:pic>
      <p:pic>
        <p:nvPicPr>
          <p:cNvPr id="4" name="Imagem 3"/>
          <p:cNvPicPr>
            <a:picLocks noChangeAspect="1"/>
          </p:cNvPicPr>
          <p:nvPr/>
        </p:nvPicPr>
        <p:blipFill rotWithShape="1">
          <a:blip r:embed="rId14" cstate="screen">
            <a:extLst>
              <a:ext uri="{28A0092B-C50C-407E-A947-70E740481C1C}">
                <a14:useLocalDpi xmlns:a14="http://schemas.microsoft.com/office/drawing/2010/main"/>
              </a:ext>
            </a:extLst>
          </a:blip>
          <a:srcRect t="5074"/>
          <a:stretch/>
        </p:blipFill>
        <p:spPr>
          <a:xfrm>
            <a:off x="2593833" y="3462471"/>
            <a:ext cx="5157234" cy="2753743"/>
          </a:xfrm>
          <a:prstGeom prst="rect">
            <a:avLst/>
          </a:prstGeom>
        </p:spPr>
      </p:pic>
      <p:sp>
        <p:nvSpPr>
          <p:cNvPr id="5" name="Oval 4"/>
          <p:cNvSpPr/>
          <p:nvPr/>
        </p:nvSpPr>
        <p:spPr>
          <a:xfrm>
            <a:off x="6588224" y="3811689"/>
            <a:ext cx="288032" cy="21602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58504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1588" y="-581"/>
            <a:ext cx="9145588" cy="621270"/>
            <a:chOff x="-1588" y="-581"/>
            <a:chExt cx="9145588" cy="621270"/>
          </a:xfrm>
        </p:grpSpPr>
        <p:sp>
          <p:nvSpPr>
            <p:cNvPr id="5" name="Retângulo 4"/>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6"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Imagem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11"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sp>
        <p:nvSpPr>
          <p:cNvPr id="15" name="Rectangle 62"/>
          <p:cNvSpPr>
            <a:spLocks noChangeArrowheads="1"/>
          </p:cNvSpPr>
          <p:nvPr/>
        </p:nvSpPr>
        <p:spPr bwMode="auto">
          <a:xfrm>
            <a:off x="-1587" y="764704"/>
            <a:ext cx="917230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1800" b="1" dirty="0">
                <a:latin typeface="Century Gothic" panose="020B0502020202020204" pitchFamily="34" charset="0"/>
                <a:cs typeface="Calibri" panose="020F0502020204030204" pitchFamily="34" charset="0"/>
              </a:rPr>
              <a:t>C</a:t>
            </a:r>
            <a:r>
              <a:rPr lang="fr-BE" altLang="en-US" sz="1800" b="1" dirty="0" smtClean="0">
                <a:latin typeface="Century Gothic" panose="020B0502020202020204" pitchFamily="34" charset="0"/>
                <a:cs typeface="Calibri" panose="020F0502020204030204" pitchFamily="34" charset="0"/>
              </a:rPr>
              <a:t> </a:t>
            </a:r>
            <a:r>
              <a:rPr lang="fr-BE" altLang="en-US" sz="1800" b="1" dirty="0">
                <a:latin typeface="Century Gothic" panose="020B0502020202020204" pitchFamily="34" charset="0"/>
                <a:cs typeface="Calibri" panose="020F0502020204030204" pitchFamily="34" charset="0"/>
              </a:rPr>
              <a:t>– </a:t>
            </a:r>
            <a:r>
              <a:rPr lang="fr-BE" altLang="en-US" sz="1800" b="1" dirty="0" err="1" smtClean="0">
                <a:latin typeface="Century Gothic" panose="020B0502020202020204" pitchFamily="34" charset="0"/>
                <a:cs typeface="Calibri" panose="020F0502020204030204" pitchFamily="34" charset="0"/>
              </a:rPr>
              <a:t>Ações</a:t>
            </a:r>
            <a:r>
              <a:rPr lang="fr-BE" altLang="en-US" sz="1800" b="1" dirty="0" smtClean="0">
                <a:latin typeface="Century Gothic" panose="020B0502020202020204" pitchFamily="34" charset="0"/>
                <a:cs typeface="Calibri" panose="020F0502020204030204" pitchFamily="34" charset="0"/>
              </a:rPr>
              <a:t> de </a:t>
            </a:r>
            <a:r>
              <a:rPr lang="fr-BE" altLang="en-US" sz="1800" b="1" dirty="0" err="1" smtClean="0">
                <a:latin typeface="Century Gothic" panose="020B0502020202020204" pitchFamily="34" charset="0"/>
                <a:cs typeface="Calibri" panose="020F0502020204030204" pitchFamily="34" charset="0"/>
              </a:rPr>
              <a:t>Conservação</a:t>
            </a:r>
            <a:r>
              <a:rPr lang="fr-BE" altLang="en-US" sz="1800" b="1" dirty="0" smtClean="0">
                <a:latin typeface="Century Gothic" panose="020B0502020202020204" pitchFamily="34" charset="0"/>
                <a:cs typeface="Calibri" panose="020F0502020204030204" pitchFamily="34" charset="0"/>
              </a:rPr>
              <a:t>:</a:t>
            </a:r>
            <a:endParaRPr lang="fr-BE" altLang="en-US" sz="1800" b="1" dirty="0">
              <a:latin typeface="Century Gothic" panose="020B0502020202020204" pitchFamily="34" charset="0"/>
              <a:cs typeface="Calibri" panose="020F0502020204030204" pitchFamily="34" charset="0"/>
            </a:endParaRPr>
          </a:p>
          <a:p>
            <a:r>
              <a:rPr lang="fr-BE" altLang="en-US" sz="1800" dirty="0">
                <a:latin typeface="Century Gothic" panose="020B0502020202020204" pitchFamily="34" charset="0"/>
                <a:cs typeface="Calibri" panose="020F0502020204030204" pitchFamily="34" charset="0"/>
              </a:rPr>
              <a:t>C10 – </a:t>
            </a:r>
            <a:r>
              <a:rPr lang="pt-BR" altLang="en-US" sz="1800" dirty="0">
                <a:latin typeface="Century Gothic" panose="020B0502020202020204" pitchFamily="34" charset="0"/>
                <a:cs typeface="Calibri" panose="020F0502020204030204" pitchFamily="34" charset="0"/>
              </a:rPr>
              <a:t>Restauro de habitats costeiros e marinhos</a:t>
            </a:r>
          </a:p>
          <a:p>
            <a:r>
              <a:rPr lang="pt-PT" altLang="en-US" sz="1800" dirty="0">
                <a:latin typeface="Century Gothic" panose="020B0502020202020204" pitchFamily="34" charset="0"/>
                <a:cs typeface="Calibri" panose="020F0502020204030204" pitchFamily="34" charset="0"/>
              </a:rPr>
              <a:t>C10.1 – </a:t>
            </a:r>
            <a:r>
              <a:rPr lang="pt-BR" altLang="en-US" sz="1800" dirty="0">
                <a:latin typeface="Century Gothic" panose="020B0502020202020204" pitchFamily="34" charset="0"/>
                <a:cs typeface="Calibri" panose="020F0502020204030204" pitchFamily="34" charset="0"/>
              </a:rPr>
              <a:t>Minimizar o impacto lixo marinho em habitats costeiros marinhos</a:t>
            </a:r>
            <a:endParaRPr lang="en-US" altLang="en-US" sz="1600" i="1" dirty="0">
              <a:latin typeface="Century Gothic" panose="020B0502020202020204" pitchFamily="34" charset="0"/>
              <a:cs typeface="Calibri" panose="020F0502020204030204" pitchFamily="34" charset="0"/>
            </a:endParaRPr>
          </a:p>
        </p:txBody>
      </p:sp>
      <p:sp>
        <p:nvSpPr>
          <p:cNvPr id="2" name="CaixaDeTexto 1"/>
          <p:cNvSpPr txBox="1"/>
          <p:nvPr/>
        </p:nvSpPr>
        <p:spPr>
          <a:xfrm>
            <a:off x="-108520" y="2276872"/>
            <a:ext cx="9001000" cy="584775"/>
          </a:xfrm>
          <a:prstGeom prst="rect">
            <a:avLst/>
          </a:prstGeom>
          <a:noFill/>
        </p:spPr>
        <p:txBody>
          <a:bodyPr wrap="square" rtlCol="0">
            <a:spAutoFit/>
          </a:bodyPr>
          <a:lstStyle/>
          <a:p>
            <a:pPr marL="285750" indent="-285750" algn="just">
              <a:buFont typeface="Arial" panose="020B0604020202020204" pitchFamily="34" charset="0"/>
              <a:buChar char="•"/>
            </a:pPr>
            <a:r>
              <a:rPr lang="pt-BR" sz="1600" b="1" dirty="0" smtClean="0">
                <a:latin typeface="Century" panose="02040604050505020304" pitchFamily="18" charset="0"/>
              </a:rPr>
              <a:t>3 eventos </a:t>
            </a:r>
            <a:r>
              <a:rPr lang="pt-BR" sz="1600" b="1" dirty="0">
                <a:latin typeface="Century" panose="02040604050505020304" pitchFamily="18" charset="0"/>
              </a:rPr>
              <a:t>de limpeza costeira </a:t>
            </a:r>
            <a:r>
              <a:rPr lang="pt-BR" sz="1600" dirty="0">
                <a:latin typeface="Century" panose="02040604050505020304" pitchFamily="18" charset="0"/>
              </a:rPr>
              <a:t>- 2 na praia e 1 na água - co-organizados </a:t>
            </a:r>
            <a:r>
              <a:rPr lang="pt-BR" sz="1600" dirty="0" smtClean="0">
                <a:latin typeface="Century" panose="02040604050505020304" pitchFamily="18" charset="0"/>
              </a:rPr>
              <a:t>com o </a:t>
            </a:r>
            <a:r>
              <a:rPr lang="pt-BR" sz="1600" dirty="0">
                <a:latin typeface="Century" panose="02040604050505020304" pitchFamily="18" charset="0"/>
              </a:rPr>
              <a:t>programa anual Açores </a:t>
            </a:r>
            <a:r>
              <a:rPr lang="pt-BR" sz="1600" dirty="0" smtClean="0">
                <a:latin typeface="Century" panose="02040604050505020304" pitchFamily="18" charset="0"/>
              </a:rPr>
              <a:t>Entre-Mares </a:t>
            </a:r>
            <a:r>
              <a:rPr lang="pt-BR" sz="1600" dirty="0">
                <a:latin typeface="Century" panose="02040604050505020304" pitchFamily="18" charset="0"/>
              </a:rPr>
              <a:t>(junho).</a:t>
            </a:r>
            <a:endParaRPr lang="en-US" sz="1600" dirty="0">
              <a:latin typeface="Century" panose="02040604050505020304" pitchFamily="18" charset="0"/>
            </a:endParaRPr>
          </a:p>
        </p:txBody>
      </p:sp>
      <p:pic>
        <p:nvPicPr>
          <p:cNvPr id="20" name="Imagem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44008" y="3213502"/>
            <a:ext cx="4351548" cy="2447745"/>
          </a:xfrm>
          <a:prstGeom prst="rect">
            <a:avLst/>
          </a:prstGeom>
          <a:ln>
            <a:solidFill>
              <a:schemeClr val="bg1"/>
            </a:solidFill>
          </a:ln>
        </p:spPr>
      </p:pic>
      <p:pic>
        <p:nvPicPr>
          <p:cNvPr id="22" name="Imagem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695" y="3217961"/>
            <a:ext cx="3457887" cy="1945062"/>
          </a:xfrm>
          <a:prstGeom prst="rect">
            <a:avLst/>
          </a:prstGeom>
        </p:spPr>
      </p:pic>
      <p:grpSp>
        <p:nvGrpSpPr>
          <p:cNvPr id="13" name="Grupo 12"/>
          <p:cNvGrpSpPr/>
          <p:nvPr/>
        </p:nvGrpSpPr>
        <p:grpSpPr>
          <a:xfrm>
            <a:off x="4692781" y="6282498"/>
            <a:ext cx="4415723" cy="527870"/>
            <a:chOff x="4692781" y="6282498"/>
            <a:chExt cx="4415723" cy="527870"/>
          </a:xfrm>
        </p:grpSpPr>
        <p:pic>
          <p:nvPicPr>
            <p:cNvPr id="14" name="Picture 4" descr="http://www.azores.gov.pt/NR/rdonlyres/88A32A89-2561-4C22-A82F-530640C510A2/755875/Logo_PN.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34617" y="6282498"/>
              <a:ext cx="565575" cy="52787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http://www.azores.gov.pt/NR/rdonlyres/A1197A03-23BB-40F6-AA68-6C3FEC711B55/335484/LogotipoGovernodosAores2.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92781" y="6381402"/>
              <a:ext cx="959339" cy="294238"/>
            </a:xfrm>
            <a:prstGeom prst="rect">
              <a:avLst/>
            </a:prstGeom>
            <a:noFill/>
            <a:extLst>
              <a:ext uri="{909E8E84-426E-40DD-AFC4-6F175D3DCCD1}">
                <a14:hiddenFill xmlns:a14="http://schemas.microsoft.com/office/drawing/2010/main">
                  <a:solidFill>
                    <a:srgbClr val="FFFFFF"/>
                  </a:solidFill>
                </a14:hiddenFill>
              </a:ext>
            </a:extLst>
          </p:spPr>
        </p:pic>
        <p:pic>
          <p:nvPicPr>
            <p:cNvPr id="17" name="Imagem 15"/>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432196" y="6373504"/>
              <a:ext cx="732092" cy="32627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8" name="Imagem 16"/>
            <p:cNvPicPr>
              <a:picLocks noChangeAspect="1"/>
            </p:cNvPicPr>
            <p:nvPr/>
          </p:nvPicPr>
          <p:blipFill>
            <a:blip r:embed="rId11" cstate="print">
              <a:extLst>
                <a:ext uri="{28A0092B-C50C-407E-A947-70E740481C1C}">
                  <a14:useLocalDpi xmlns:a14="http://schemas.microsoft.com/office/drawing/2010/main" val="0"/>
                </a:ext>
              </a:extLst>
            </a:blip>
            <a:srcRect l="20705" t="3252" r="21651" b="10634"/>
            <a:stretch>
              <a:fillRect/>
            </a:stretch>
          </p:blipFill>
          <p:spPr bwMode="auto">
            <a:xfrm>
              <a:off x="8122579" y="6304639"/>
              <a:ext cx="985925" cy="43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m 18"/>
            <p:cNvPicPr>
              <a:picLocks noChangeAspect="1"/>
            </p:cNvPicPr>
            <p:nvPr/>
          </p:nvPicPr>
          <p:blipFill rotWithShape="1">
            <a:blip r:embed="rId12" cstate="print">
              <a:extLst>
                <a:ext uri="{28A0092B-C50C-407E-A947-70E740481C1C}">
                  <a14:useLocalDpi xmlns:a14="http://schemas.microsoft.com/office/drawing/2010/main"/>
                </a:ext>
              </a:extLst>
            </a:blip>
            <a:srcRect t="13157" r="6666" b="12408"/>
            <a:stretch/>
          </p:blipFill>
          <p:spPr>
            <a:xfrm>
              <a:off x="7236296" y="6309320"/>
              <a:ext cx="913917" cy="391679"/>
            </a:xfrm>
            <a:prstGeom prst="rect">
              <a:avLst/>
            </a:prstGeom>
          </p:spPr>
        </p:pic>
      </p:grpSp>
      <p:pic>
        <p:nvPicPr>
          <p:cNvPr id="21" name="Imagem 2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0800000">
            <a:off x="2699792" y="5013176"/>
            <a:ext cx="3071623" cy="1727788"/>
          </a:xfrm>
          <a:prstGeom prst="rect">
            <a:avLst/>
          </a:prstGeom>
          <a:ln>
            <a:solidFill>
              <a:schemeClr val="bg1"/>
            </a:solidFill>
          </a:ln>
        </p:spPr>
      </p:pic>
    </p:spTree>
    <p:extLst>
      <p:ext uri="{BB962C8B-B14F-4D97-AF65-F5344CB8AC3E}">
        <p14:creationId xmlns:p14="http://schemas.microsoft.com/office/powerpoint/2010/main" val="356326445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1588" y="-581"/>
            <a:ext cx="9145588" cy="621270"/>
            <a:chOff x="-1588" y="-581"/>
            <a:chExt cx="9145588" cy="621270"/>
          </a:xfrm>
        </p:grpSpPr>
        <p:sp>
          <p:nvSpPr>
            <p:cNvPr id="5" name="Retângulo 4"/>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6"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Imagem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11"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sp>
        <p:nvSpPr>
          <p:cNvPr id="15" name="Rectangle 62"/>
          <p:cNvSpPr>
            <a:spLocks noChangeArrowheads="1"/>
          </p:cNvSpPr>
          <p:nvPr/>
        </p:nvSpPr>
        <p:spPr bwMode="auto">
          <a:xfrm>
            <a:off x="-1587" y="764704"/>
            <a:ext cx="917230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1800" b="1" dirty="0">
                <a:latin typeface="Century Gothic" panose="020B0502020202020204" pitchFamily="34" charset="0"/>
                <a:cs typeface="Calibri" panose="020F0502020204030204" pitchFamily="34" charset="0"/>
              </a:rPr>
              <a:t>E</a:t>
            </a:r>
            <a:r>
              <a:rPr lang="fr-BE" altLang="en-US" sz="1800" b="1" dirty="0" smtClean="0">
                <a:latin typeface="Century Gothic" panose="020B0502020202020204" pitchFamily="34" charset="0"/>
                <a:cs typeface="Calibri" panose="020F0502020204030204" pitchFamily="34" charset="0"/>
              </a:rPr>
              <a:t> </a:t>
            </a:r>
            <a:r>
              <a:rPr lang="fr-BE" altLang="en-US" sz="1800" b="1" dirty="0">
                <a:latin typeface="Century Gothic" panose="020B0502020202020204" pitchFamily="34" charset="0"/>
                <a:cs typeface="Calibri" panose="020F0502020204030204" pitchFamily="34" charset="0"/>
              </a:rPr>
              <a:t>– </a:t>
            </a:r>
            <a:r>
              <a:rPr lang="pt-BR" altLang="en-US" sz="1800" b="1" dirty="0">
                <a:latin typeface="Century Gothic" panose="020B0502020202020204" pitchFamily="34" charset="0"/>
                <a:cs typeface="Calibri" panose="020F0502020204030204" pitchFamily="34" charset="0"/>
              </a:rPr>
              <a:t>Sensibilização do público e divulgação dos resultados:</a:t>
            </a:r>
          </a:p>
          <a:p>
            <a:r>
              <a:rPr lang="pt-BR" altLang="en-US" sz="1800" dirty="0" smtClean="0">
                <a:latin typeface="Century Gothic" panose="020B0502020202020204" pitchFamily="34" charset="0"/>
                <a:cs typeface="Calibri" panose="020F0502020204030204" pitchFamily="34" charset="0"/>
              </a:rPr>
              <a:t>E1 </a:t>
            </a:r>
            <a:r>
              <a:rPr lang="pt-BR" altLang="en-US" sz="1800" dirty="0">
                <a:latin typeface="Century Gothic" panose="020B0502020202020204" pitchFamily="34" charset="0"/>
                <a:cs typeface="Calibri" panose="020F0502020204030204" pitchFamily="34" charset="0"/>
              </a:rPr>
              <a:t>- Plano de comunicação do projeto</a:t>
            </a:r>
            <a:endParaRPr lang="en-US" altLang="en-US" sz="1800" dirty="0">
              <a:latin typeface="Century Gothic" panose="020B0502020202020204" pitchFamily="34" charset="0"/>
              <a:cs typeface="Calibri" panose="020F0502020204030204" pitchFamily="34" charset="0"/>
            </a:endParaRPr>
          </a:p>
        </p:txBody>
      </p:sp>
      <p:sp>
        <p:nvSpPr>
          <p:cNvPr id="17" name="CaixaDeTexto 16"/>
          <p:cNvSpPr txBox="1"/>
          <p:nvPr/>
        </p:nvSpPr>
        <p:spPr>
          <a:xfrm>
            <a:off x="179512" y="1844824"/>
            <a:ext cx="3554024" cy="3323987"/>
          </a:xfrm>
          <a:prstGeom prst="rect">
            <a:avLst/>
          </a:prstGeom>
          <a:noFill/>
        </p:spPr>
        <p:txBody>
          <a:bodyPr wrap="square" rtlCol="0">
            <a:spAutoFit/>
          </a:bodyPr>
          <a:lstStyle/>
          <a:p>
            <a:endParaRPr lang="pt-PT" sz="1400" b="1" i="1" u="sng" dirty="0" smtClean="0">
              <a:latin typeface="Century" panose="02040604050505020304" pitchFamily="18" charset="0"/>
              <a:ea typeface="Tahoma" panose="020B0604030504040204" pitchFamily="34" charset="0"/>
              <a:cs typeface="DIN Condensed Bold"/>
            </a:endParaRPr>
          </a:p>
          <a:p>
            <a:pPr marL="285750" indent="-285750">
              <a:buFont typeface="Wingdings" panose="05000000000000000000" pitchFamily="2" charset="2"/>
              <a:buChar char="Ø"/>
            </a:pPr>
            <a:r>
              <a:rPr lang="pt-PT" sz="1600" dirty="0" smtClean="0">
                <a:latin typeface="Century" panose="02040604050505020304" pitchFamily="18" charset="0"/>
              </a:rPr>
              <a:t>Website do projeto em 3 línguas (PT; EN e ES)</a:t>
            </a:r>
            <a:endParaRPr lang="pt-PT" altLang="pt-PT" sz="1400" b="1" u="sng" dirty="0" smtClean="0">
              <a:solidFill>
                <a:srgbClr val="195457"/>
              </a:solidFill>
              <a:latin typeface="Century" panose="02040604050505020304" pitchFamily="18" charset="0"/>
              <a:ea typeface="Tahoma" panose="020B0604030504040204" pitchFamily="34" charset="0"/>
              <a:cs typeface="DIN Condensed Bold"/>
            </a:endParaRPr>
          </a:p>
          <a:p>
            <a:endParaRPr lang="pt-PT" sz="1400" b="1" i="1" u="sng" dirty="0" smtClean="0">
              <a:latin typeface="Century" panose="02040604050505020304" pitchFamily="18" charset="0"/>
              <a:ea typeface="Tahoma" panose="020B0604030504040204" pitchFamily="34" charset="0"/>
              <a:cs typeface="DIN Condensed Bold"/>
            </a:endParaRPr>
          </a:p>
          <a:p>
            <a:endParaRPr lang="pt-PT" sz="1400" b="1" i="1" u="sng" dirty="0">
              <a:latin typeface="Century" panose="02040604050505020304" pitchFamily="18" charset="0"/>
              <a:ea typeface="Tahoma" panose="020B0604030504040204" pitchFamily="34" charset="0"/>
              <a:cs typeface="DIN Condensed Bold"/>
            </a:endParaRPr>
          </a:p>
          <a:p>
            <a:endParaRPr lang="pt-PT" sz="1400" b="1" i="1" u="sng" dirty="0" smtClean="0">
              <a:latin typeface="Century" panose="02040604050505020304" pitchFamily="18" charset="0"/>
              <a:ea typeface="Tahoma" panose="020B0604030504040204" pitchFamily="34" charset="0"/>
              <a:cs typeface="DIN Condensed Bold"/>
            </a:endParaRPr>
          </a:p>
          <a:p>
            <a:endParaRPr lang="pt-PT" sz="1400" b="1" i="1" u="sng" dirty="0">
              <a:latin typeface="Century" panose="02040604050505020304" pitchFamily="18" charset="0"/>
              <a:ea typeface="Tahoma" panose="020B0604030504040204" pitchFamily="34" charset="0"/>
              <a:cs typeface="DIN Condensed Bold"/>
            </a:endParaRPr>
          </a:p>
          <a:p>
            <a:endParaRPr lang="pt-PT" sz="1400" b="1" i="1" u="sng" dirty="0" smtClean="0">
              <a:latin typeface="Century" panose="02040604050505020304" pitchFamily="18" charset="0"/>
              <a:ea typeface="Tahoma" panose="020B0604030504040204" pitchFamily="34" charset="0"/>
              <a:cs typeface="DIN Condensed Bold"/>
            </a:endParaRPr>
          </a:p>
          <a:p>
            <a:endParaRPr lang="pt-PT" sz="1400" b="1" i="1" u="sng" dirty="0" smtClean="0">
              <a:latin typeface="Century" panose="02040604050505020304" pitchFamily="18" charset="0"/>
              <a:ea typeface="Tahoma" panose="020B0604030504040204" pitchFamily="34" charset="0"/>
              <a:cs typeface="DIN Condensed Bold"/>
            </a:endParaRPr>
          </a:p>
          <a:p>
            <a:endParaRPr lang="pt-PT" sz="1400" b="1" i="1" u="sng" dirty="0">
              <a:latin typeface="Century" panose="02040604050505020304" pitchFamily="18" charset="0"/>
              <a:ea typeface="Tahoma" panose="020B0604030504040204" pitchFamily="34" charset="0"/>
              <a:cs typeface="DIN Condensed Bold"/>
            </a:endParaRPr>
          </a:p>
          <a:p>
            <a:endParaRPr lang="pt-PT" sz="1600" b="1" i="1" u="sng" dirty="0" smtClean="0">
              <a:latin typeface="Century" panose="02040604050505020304" pitchFamily="18" charset="0"/>
              <a:ea typeface="Tahoma" panose="020B0604030504040204" pitchFamily="34" charset="0"/>
              <a:cs typeface="DIN Condensed Bold"/>
            </a:endParaRPr>
          </a:p>
          <a:p>
            <a:r>
              <a:rPr lang="en-US" sz="1600" dirty="0" smtClean="0">
                <a:latin typeface="Century" panose="02040604050505020304" pitchFamily="18" charset="0"/>
                <a:hlinkClick r:id="rId6"/>
              </a:rPr>
              <a:t>https://www.lifeazoresnatura.eu/</a:t>
            </a:r>
            <a:endParaRPr lang="en-US" sz="1600" b="1" dirty="0" smtClean="0">
              <a:latin typeface="Century" panose="02040604050505020304" pitchFamily="18" charset="0"/>
              <a:ea typeface="Tahoma" panose="020B0604030504040204" pitchFamily="34" charset="0"/>
              <a:cs typeface="DIN Condensed Bold"/>
            </a:endParaRPr>
          </a:p>
          <a:p>
            <a:endParaRPr lang="pt-PT" sz="2000" dirty="0" smtClean="0">
              <a:latin typeface="Century Gothic" panose="020B0502020202020204" pitchFamily="34" charset="0"/>
              <a:ea typeface="Tahoma" panose="020B0604030504040204" pitchFamily="34" charset="0"/>
              <a:cs typeface="DIN Condensed Bold"/>
            </a:endParaRPr>
          </a:p>
          <a:p>
            <a:pPr marL="285750" indent="-285750">
              <a:buFont typeface="Wingdings" panose="05000000000000000000" pitchFamily="2" charset="2"/>
              <a:buChar char="Ø"/>
            </a:pPr>
            <a:endParaRPr lang="pt-PT" sz="1400" dirty="0">
              <a:latin typeface="Century Gothic" panose="020B0502020202020204" pitchFamily="34" charset="0"/>
              <a:ea typeface="Tahoma" panose="020B0604030504040204" pitchFamily="34" charset="0"/>
              <a:cs typeface="DIN Condensed Bold"/>
            </a:endParaRPr>
          </a:p>
        </p:txBody>
      </p:sp>
      <p:pic>
        <p:nvPicPr>
          <p:cNvPr id="18" name="Imagem 17"/>
          <p:cNvPicPr>
            <a:picLocks noChangeAspect="1"/>
          </p:cNvPicPr>
          <p:nvPr/>
        </p:nvPicPr>
        <p:blipFill rotWithShape="1">
          <a:blip r:embed="rId7"/>
          <a:srcRect b="22376"/>
          <a:stretch/>
        </p:blipFill>
        <p:spPr>
          <a:xfrm>
            <a:off x="3733536" y="1569831"/>
            <a:ext cx="5277328" cy="2304255"/>
          </a:xfrm>
          <a:prstGeom prst="rect">
            <a:avLst/>
          </a:prstGeom>
        </p:spPr>
      </p:pic>
      <p:grpSp>
        <p:nvGrpSpPr>
          <p:cNvPr id="12" name="Grupo 11"/>
          <p:cNvGrpSpPr/>
          <p:nvPr/>
        </p:nvGrpSpPr>
        <p:grpSpPr>
          <a:xfrm>
            <a:off x="4692781" y="6282498"/>
            <a:ext cx="4415723" cy="527870"/>
            <a:chOff x="4692781" y="6282498"/>
            <a:chExt cx="4415723" cy="527870"/>
          </a:xfrm>
        </p:grpSpPr>
        <p:pic>
          <p:nvPicPr>
            <p:cNvPr id="13" name="Picture 4" descr="http://www.azores.gov.pt/NR/rdonlyres/88A32A89-2561-4C22-A82F-530640C510A2/755875/Logo_PN.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34617" y="6282498"/>
              <a:ext cx="565575" cy="52787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http://www.azores.gov.pt/NR/rdonlyres/A1197A03-23BB-40F6-AA68-6C3FEC711B55/335484/LogotipoGovernodosAores2.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92781" y="6381402"/>
              <a:ext cx="959339" cy="294238"/>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m 15"/>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432196" y="6373504"/>
              <a:ext cx="732092" cy="32627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9" name="Imagem 16"/>
            <p:cNvPicPr>
              <a:picLocks noChangeAspect="1"/>
            </p:cNvPicPr>
            <p:nvPr/>
          </p:nvPicPr>
          <p:blipFill>
            <a:blip r:embed="rId11" cstate="print">
              <a:extLst>
                <a:ext uri="{28A0092B-C50C-407E-A947-70E740481C1C}">
                  <a14:useLocalDpi xmlns:a14="http://schemas.microsoft.com/office/drawing/2010/main" val="0"/>
                </a:ext>
              </a:extLst>
            </a:blip>
            <a:srcRect l="20705" t="3252" r="21651" b="10634"/>
            <a:stretch>
              <a:fillRect/>
            </a:stretch>
          </p:blipFill>
          <p:spPr bwMode="auto">
            <a:xfrm>
              <a:off x="8122579" y="6304639"/>
              <a:ext cx="985925" cy="43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Imagem 19"/>
            <p:cNvPicPr>
              <a:picLocks noChangeAspect="1"/>
            </p:cNvPicPr>
            <p:nvPr/>
          </p:nvPicPr>
          <p:blipFill rotWithShape="1">
            <a:blip r:embed="rId12" cstate="print">
              <a:extLst>
                <a:ext uri="{28A0092B-C50C-407E-A947-70E740481C1C}">
                  <a14:useLocalDpi xmlns:a14="http://schemas.microsoft.com/office/drawing/2010/main"/>
                </a:ext>
              </a:extLst>
            </a:blip>
            <a:srcRect t="13157" r="6666" b="12408"/>
            <a:stretch/>
          </p:blipFill>
          <p:spPr>
            <a:xfrm>
              <a:off x="7236296" y="6309320"/>
              <a:ext cx="913917" cy="391679"/>
            </a:xfrm>
            <a:prstGeom prst="rect">
              <a:avLst/>
            </a:prstGeom>
          </p:spPr>
        </p:pic>
      </p:grpSp>
      <p:pic>
        <p:nvPicPr>
          <p:cNvPr id="2" name="Imagem 1"/>
          <p:cNvPicPr>
            <a:picLocks noChangeAspect="1"/>
          </p:cNvPicPr>
          <p:nvPr/>
        </p:nvPicPr>
        <p:blipFill rotWithShape="1">
          <a:blip r:embed="rId13" cstate="screen">
            <a:extLst>
              <a:ext uri="{28A0092B-C50C-407E-A947-70E740481C1C}">
                <a14:useLocalDpi xmlns:a14="http://schemas.microsoft.com/office/drawing/2010/main"/>
              </a:ext>
            </a:extLst>
          </a:blip>
          <a:srcRect t="5385" b="13828"/>
          <a:stretch/>
        </p:blipFill>
        <p:spPr>
          <a:xfrm>
            <a:off x="3733536" y="4032882"/>
            <a:ext cx="5326460" cy="2420454"/>
          </a:xfrm>
          <a:prstGeom prst="rect">
            <a:avLst/>
          </a:prstGeom>
        </p:spPr>
      </p:pic>
    </p:spTree>
    <p:extLst>
      <p:ext uri="{BB962C8B-B14F-4D97-AF65-F5344CB8AC3E}">
        <p14:creationId xmlns:p14="http://schemas.microsoft.com/office/powerpoint/2010/main" val="28850488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p:cNvGrpSpPr/>
          <p:nvPr/>
        </p:nvGrpSpPr>
        <p:grpSpPr>
          <a:xfrm>
            <a:off x="-1588" y="-581"/>
            <a:ext cx="9172305" cy="621270"/>
            <a:chOff x="-1588" y="-581"/>
            <a:chExt cx="9172305" cy="621270"/>
          </a:xfrm>
        </p:grpSpPr>
        <p:sp>
          <p:nvSpPr>
            <p:cNvPr id="40" name="Retângulo 39"/>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sp>
          <p:nvSpPr>
            <p:cNvPr id="41"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pic>
          <p:nvPicPr>
            <p:cNvPr id="39"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8" name="Conexão reta 7"/>
          <p:cNvCxnSpPr/>
          <p:nvPr/>
        </p:nvCxnSpPr>
        <p:spPr>
          <a:xfrm>
            <a:off x="0" y="6237312"/>
            <a:ext cx="9144000" cy="0"/>
          </a:xfrm>
          <a:prstGeom prst="line">
            <a:avLst/>
          </a:prstGeom>
          <a:ln w="38100">
            <a:solidFill>
              <a:srgbClr val="AFE3D0"/>
            </a:solidFill>
          </a:ln>
        </p:spPr>
        <p:style>
          <a:lnRef idx="1">
            <a:schemeClr val="accent1"/>
          </a:lnRef>
          <a:fillRef idx="0">
            <a:schemeClr val="accent1"/>
          </a:fillRef>
          <a:effectRef idx="0">
            <a:schemeClr val="accent1"/>
          </a:effectRef>
          <a:fontRef idx="minor">
            <a:schemeClr val="tx1"/>
          </a:fontRef>
        </p:style>
      </p:cxnSp>
      <p:pic>
        <p:nvPicPr>
          <p:cNvPr id="20" name="Imagem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grpSp>
        <p:nvGrpSpPr>
          <p:cNvPr id="26" name="Grupo 25"/>
          <p:cNvGrpSpPr/>
          <p:nvPr/>
        </p:nvGrpSpPr>
        <p:grpSpPr>
          <a:xfrm>
            <a:off x="4692781" y="6282498"/>
            <a:ext cx="4415723" cy="527870"/>
            <a:chOff x="4692781" y="6282498"/>
            <a:chExt cx="4415723" cy="527870"/>
          </a:xfrm>
        </p:grpSpPr>
        <p:pic>
          <p:nvPicPr>
            <p:cNvPr id="27" name="Picture 4" descr="http://www.azores.gov.pt/NR/rdonlyres/88A32A89-2561-4C22-A82F-530640C510A2/755875/Logo_P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34617" y="6282498"/>
              <a:ext cx="565575" cy="52787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http://www.azores.gov.pt/NR/rdonlyres/A1197A03-23BB-40F6-AA68-6C3FEC711B55/335484/LogotipoGovernodosAores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92781" y="6381402"/>
              <a:ext cx="959339" cy="294238"/>
            </a:xfrm>
            <a:prstGeom prst="rect">
              <a:avLst/>
            </a:prstGeom>
            <a:noFill/>
            <a:extLst>
              <a:ext uri="{909E8E84-426E-40DD-AFC4-6F175D3DCCD1}">
                <a14:hiddenFill xmlns:a14="http://schemas.microsoft.com/office/drawing/2010/main">
                  <a:solidFill>
                    <a:srgbClr val="FFFFFF"/>
                  </a:solidFill>
                </a14:hiddenFill>
              </a:ext>
            </a:extLst>
          </p:spPr>
        </p:pic>
        <p:pic>
          <p:nvPicPr>
            <p:cNvPr id="29" name="Imagem 15"/>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32196" y="6373504"/>
              <a:ext cx="732092" cy="32627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0" name="Imagem 16"/>
            <p:cNvPicPr>
              <a:picLocks noChangeAspect="1"/>
            </p:cNvPicPr>
            <p:nvPr/>
          </p:nvPicPr>
          <p:blipFill>
            <a:blip r:embed="rId9" cstate="print">
              <a:extLst>
                <a:ext uri="{28A0092B-C50C-407E-A947-70E740481C1C}">
                  <a14:useLocalDpi xmlns:a14="http://schemas.microsoft.com/office/drawing/2010/main" val="0"/>
                </a:ext>
              </a:extLst>
            </a:blip>
            <a:srcRect l="20705" t="3252" r="21651" b="10634"/>
            <a:stretch>
              <a:fillRect/>
            </a:stretch>
          </p:blipFill>
          <p:spPr bwMode="auto">
            <a:xfrm>
              <a:off x="8122579" y="6304639"/>
              <a:ext cx="985925" cy="43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Imagem 30"/>
            <p:cNvPicPr>
              <a:picLocks noChangeAspect="1"/>
            </p:cNvPicPr>
            <p:nvPr/>
          </p:nvPicPr>
          <p:blipFill rotWithShape="1">
            <a:blip r:embed="rId10" cstate="print">
              <a:extLst>
                <a:ext uri="{28A0092B-C50C-407E-A947-70E740481C1C}">
                  <a14:useLocalDpi xmlns:a14="http://schemas.microsoft.com/office/drawing/2010/main"/>
                </a:ext>
              </a:extLst>
            </a:blip>
            <a:srcRect t="13157" r="6666" b="12408"/>
            <a:stretch/>
          </p:blipFill>
          <p:spPr>
            <a:xfrm>
              <a:off x="7236296" y="6309320"/>
              <a:ext cx="913917" cy="391679"/>
            </a:xfrm>
            <a:prstGeom prst="rect">
              <a:avLst/>
            </a:prstGeom>
          </p:spPr>
        </p:pic>
      </p:grpSp>
      <p:pic>
        <p:nvPicPr>
          <p:cNvPr id="3" name="Imagem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59632" y="891384"/>
            <a:ext cx="6696744" cy="4841872"/>
          </a:xfrm>
          <a:prstGeom prst="rect">
            <a:avLst/>
          </a:prstGeom>
        </p:spPr>
      </p:pic>
    </p:spTree>
    <p:extLst>
      <p:ext uri="{BB962C8B-B14F-4D97-AF65-F5344CB8AC3E}">
        <p14:creationId xmlns:p14="http://schemas.microsoft.com/office/powerpoint/2010/main" val="28369210"/>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1588" y="-581"/>
            <a:ext cx="9145588" cy="621270"/>
            <a:chOff x="-1588" y="-581"/>
            <a:chExt cx="9145588" cy="621270"/>
          </a:xfrm>
        </p:grpSpPr>
        <p:sp>
          <p:nvSpPr>
            <p:cNvPr id="5" name="Retângulo 4"/>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6"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Imagem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11"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sp>
        <p:nvSpPr>
          <p:cNvPr id="15" name="Rectangle 62"/>
          <p:cNvSpPr>
            <a:spLocks noChangeArrowheads="1"/>
          </p:cNvSpPr>
          <p:nvPr/>
        </p:nvSpPr>
        <p:spPr bwMode="auto">
          <a:xfrm>
            <a:off x="-1587" y="764704"/>
            <a:ext cx="917230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1800" b="1" dirty="0">
                <a:latin typeface="Century Gothic" panose="020B0502020202020204" pitchFamily="34" charset="0"/>
                <a:cs typeface="Calibri" panose="020F0502020204030204" pitchFamily="34" charset="0"/>
              </a:rPr>
              <a:t>E</a:t>
            </a:r>
            <a:r>
              <a:rPr lang="fr-BE" altLang="en-US" sz="1800" b="1" dirty="0" smtClean="0">
                <a:latin typeface="Century Gothic" panose="020B0502020202020204" pitchFamily="34" charset="0"/>
                <a:cs typeface="Calibri" panose="020F0502020204030204" pitchFamily="34" charset="0"/>
              </a:rPr>
              <a:t> </a:t>
            </a:r>
            <a:r>
              <a:rPr lang="fr-BE" altLang="en-US" sz="1800" b="1" dirty="0">
                <a:latin typeface="Century Gothic" panose="020B0502020202020204" pitchFamily="34" charset="0"/>
                <a:cs typeface="Calibri" panose="020F0502020204030204" pitchFamily="34" charset="0"/>
              </a:rPr>
              <a:t>– </a:t>
            </a:r>
            <a:r>
              <a:rPr lang="pt-BR" altLang="en-US" sz="1800" b="1" dirty="0">
                <a:latin typeface="Century Gothic" panose="020B0502020202020204" pitchFamily="34" charset="0"/>
                <a:cs typeface="Calibri" panose="020F0502020204030204" pitchFamily="34" charset="0"/>
              </a:rPr>
              <a:t>Sensibilização do público e divulgação dos resultados:</a:t>
            </a:r>
          </a:p>
          <a:p>
            <a:r>
              <a:rPr lang="pt-BR" altLang="en-US" sz="1800" dirty="0" smtClean="0">
                <a:latin typeface="Century Gothic" panose="020B0502020202020204" pitchFamily="34" charset="0"/>
                <a:cs typeface="Calibri" panose="020F0502020204030204" pitchFamily="34" charset="0"/>
              </a:rPr>
              <a:t>E1 </a:t>
            </a:r>
            <a:r>
              <a:rPr lang="pt-BR" altLang="en-US" sz="1800" dirty="0">
                <a:latin typeface="Century Gothic" panose="020B0502020202020204" pitchFamily="34" charset="0"/>
                <a:cs typeface="Calibri" panose="020F0502020204030204" pitchFamily="34" charset="0"/>
              </a:rPr>
              <a:t>- Plano de comunicação do projeto</a:t>
            </a:r>
            <a:endParaRPr lang="en-US" altLang="en-US" sz="1800" dirty="0">
              <a:latin typeface="Century Gothic" panose="020B0502020202020204" pitchFamily="34" charset="0"/>
              <a:cs typeface="Calibri" panose="020F0502020204030204" pitchFamily="34" charset="0"/>
            </a:endParaRPr>
          </a:p>
        </p:txBody>
      </p:sp>
      <p:pic>
        <p:nvPicPr>
          <p:cNvPr id="12" name="Imagem 11"/>
          <p:cNvPicPr>
            <a:picLocks noChangeAspect="1"/>
          </p:cNvPicPr>
          <p:nvPr/>
        </p:nvPicPr>
        <p:blipFill>
          <a:blip r:embed="rId6"/>
          <a:stretch>
            <a:fillRect/>
          </a:stretch>
        </p:blipFill>
        <p:spPr>
          <a:xfrm>
            <a:off x="5426400" y="3243197"/>
            <a:ext cx="1714474" cy="2247650"/>
          </a:xfrm>
          <a:prstGeom prst="rect">
            <a:avLst/>
          </a:prstGeom>
          <a:ln w="3175">
            <a:solidFill>
              <a:schemeClr val="tx1"/>
            </a:solidFill>
          </a:ln>
        </p:spPr>
      </p:pic>
      <p:sp>
        <p:nvSpPr>
          <p:cNvPr id="13" name="CaixaDeTexto 12"/>
          <p:cNvSpPr txBox="1"/>
          <p:nvPr/>
        </p:nvSpPr>
        <p:spPr>
          <a:xfrm>
            <a:off x="251520" y="1411035"/>
            <a:ext cx="3512375" cy="1323439"/>
          </a:xfrm>
          <a:prstGeom prst="rect">
            <a:avLst/>
          </a:prstGeom>
          <a:noFill/>
        </p:spPr>
        <p:txBody>
          <a:bodyPr wrap="square" rtlCol="0">
            <a:spAutoFit/>
          </a:bodyPr>
          <a:lstStyle/>
          <a:p>
            <a:r>
              <a:rPr lang="pt-PT" altLang="pt-PT" sz="1600" b="1" u="sng" dirty="0">
                <a:solidFill>
                  <a:srgbClr val="195457"/>
                </a:solidFill>
                <a:latin typeface="Century Gothic" panose="020B0502020202020204" pitchFamily="34" charset="0"/>
                <a:ea typeface="Tahoma" panose="020B0604030504040204" pitchFamily="34" charset="0"/>
                <a:cs typeface="DIN Condensed Bold"/>
              </a:rPr>
              <a:t>M</a:t>
            </a:r>
            <a:r>
              <a:rPr lang="pt-PT" altLang="pt-PT" sz="1600" b="1" u="sng" dirty="0" smtClean="0">
                <a:solidFill>
                  <a:srgbClr val="195457"/>
                </a:solidFill>
                <a:latin typeface="Century Gothic" panose="020B0502020202020204" pitchFamily="34" charset="0"/>
                <a:ea typeface="Tahoma" panose="020B0604030504040204" pitchFamily="34" charset="0"/>
                <a:cs typeface="DIN Condensed Bold"/>
              </a:rPr>
              <a:t>eios de comunicação:</a:t>
            </a:r>
            <a:endParaRPr lang="pt-PT" altLang="pt-PT" sz="1600" b="1" u="sng" dirty="0">
              <a:solidFill>
                <a:srgbClr val="195457"/>
              </a:solidFill>
              <a:latin typeface="Century Gothic" panose="020B0502020202020204" pitchFamily="34" charset="0"/>
              <a:ea typeface="Tahoma" panose="020B0604030504040204" pitchFamily="34" charset="0"/>
              <a:cs typeface="DIN Condensed Bold"/>
            </a:endParaRPr>
          </a:p>
          <a:p>
            <a:endParaRPr lang="pt-PT" sz="1600" b="1" i="1" u="sng" dirty="0">
              <a:latin typeface="Century Gothic" panose="020B0502020202020204" pitchFamily="34" charset="0"/>
              <a:ea typeface="Tahoma" panose="020B0604030504040204" pitchFamily="34" charset="0"/>
              <a:cs typeface="DIN Condensed Bold"/>
            </a:endParaRPr>
          </a:p>
          <a:p>
            <a:pPr marL="285750" indent="-285750">
              <a:buFont typeface="Wingdings" panose="05000000000000000000" pitchFamily="2" charset="2"/>
              <a:buChar char="Ø"/>
            </a:pPr>
            <a:r>
              <a:rPr lang="pt-PT" sz="1600" dirty="0" smtClean="0">
                <a:latin typeface="Century Gothic" panose="020B0502020202020204" pitchFamily="34" charset="0"/>
                <a:ea typeface="Tahoma" panose="020B0604030504040204" pitchFamily="34" charset="0"/>
                <a:cs typeface="DIN Condensed Bold"/>
              </a:rPr>
              <a:t>10 Notas de Imprensa</a:t>
            </a:r>
            <a:endParaRPr lang="pt-PT" sz="1600" dirty="0">
              <a:latin typeface="Century Gothic" panose="020B0502020202020204" pitchFamily="34" charset="0"/>
              <a:ea typeface="Tahoma" panose="020B0604030504040204" pitchFamily="34" charset="0"/>
              <a:cs typeface="DIN Condensed Bold"/>
            </a:endParaRPr>
          </a:p>
          <a:p>
            <a:pPr marL="285750" indent="-285750">
              <a:buFont typeface="Wingdings" panose="05000000000000000000" pitchFamily="2" charset="2"/>
              <a:buChar char="Ø"/>
            </a:pPr>
            <a:r>
              <a:rPr lang="pt-PT" sz="1600" dirty="0">
                <a:latin typeface="Century Gothic" panose="020B0502020202020204" pitchFamily="34" charset="0"/>
                <a:ea typeface="Tahoma" panose="020B0604030504040204" pitchFamily="34" charset="0"/>
                <a:cs typeface="DIN Condensed Bold"/>
              </a:rPr>
              <a:t>2</a:t>
            </a:r>
            <a:r>
              <a:rPr lang="pt-PT" sz="1600" dirty="0" smtClean="0">
                <a:latin typeface="Century Gothic" panose="020B0502020202020204" pitchFamily="34" charset="0"/>
                <a:ea typeface="Tahoma" panose="020B0604030504040204" pitchFamily="34" charset="0"/>
                <a:cs typeface="DIN Condensed Bold"/>
              </a:rPr>
              <a:t>6 notícias identificando o projeto</a:t>
            </a:r>
            <a:endParaRPr lang="en-US" sz="1600" dirty="0">
              <a:latin typeface="Century Gothic" panose="020B0502020202020204" pitchFamily="34" charset="0"/>
              <a:ea typeface="Tahoma" panose="020B0604030504040204" pitchFamily="34" charset="0"/>
              <a:cs typeface="DIN Condensed Bold"/>
            </a:endParaRPr>
          </a:p>
        </p:txBody>
      </p:sp>
      <p:graphicFrame>
        <p:nvGraphicFramePr>
          <p:cNvPr id="14" name="Gráfico 13"/>
          <p:cNvGraphicFramePr>
            <a:graphicFrameLocks/>
          </p:cNvGraphicFramePr>
          <p:nvPr>
            <p:extLst>
              <p:ext uri="{D42A27DB-BD31-4B8C-83A1-F6EECF244321}">
                <p14:modId xmlns:p14="http://schemas.microsoft.com/office/powerpoint/2010/main" val="259744763"/>
              </p:ext>
            </p:extLst>
          </p:nvPr>
        </p:nvGraphicFramePr>
        <p:xfrm>
          <a:off x="110330" y="2959510"/>
          <a:ext cx="5109741" cy="3095388"/>
        </p:xfrm>
        <a:graphic>
          <a:graphicData uri="http://schemas.openxmlformats.org/drawingml/2006/chart">
            <c:chart xmlns:c="http://schemas.openxmlformats.org/drawingml/2006/chart" xmlns:r="http://schemas.openxmlformats.org/officeDocument/2006/relationships" r:id="rId7"/>
          </a:graphicData>
        </a:graphic>
      </p:graphicFrame>
      <p:pic>
        <p:nvPicPr>
          <p:cNvPr id="19" name="Imagem 18"/>
          <p:cNvPicPr/>
          <p:nvPr/>
        </p:nvPicPr>
        <p:blipFill rotWithShape="1">
          <a:blip r:embed="rId8"/>
          <a:srcRect l="14676" t="17977" r="31138" b="15849"/>
          <a:stretch/>
        </p:blipFill>
        <p:spPr bwMode="auto">
          <a:xfrm>
            <a:off x="5666384" y="1186001"/>
            <a:ext cx="2948981" cy="1921005"/>
          </a:xfrm>
          <a:prstGeom prst="rect">
            <a:avLst/>
          </a:prstGeom>
          <a:solidFill>
            <a:srgbClr val="FFFFFF">
              <a:shade val="85000"/>
            </a:srgbClr>
          </a:solidFill>
          <a:ln w="31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pic>
        <p:nvPicPr>
          <p:cNvPr id="20" name="Imagem 19"/>
          <p:cNvPicPr>
            <a:picLocks noChangeAspect="1"/>
          </p:cNvPicPr>
          <p:nvPr/>
        </p:nvPicPr>
        <p:blipFill>
          <a:blip r:embed="rId9"/>
          <a:stretch>
            <a:fillRect/>
          </a:stretch>
        </p:blipFill>
        <p:spPr>
          <a:xfrm>
            <a:off x="7225327" y="2450725"/>
            <a:ext cx="1836351" cy="3684743"/>
          </a:xfrm>
          <a:prstGeom prst="rect">
            <a:avLst/>
          </a:prstGeom>
          <a:ln w="3175">
            <a:solidFill>
              <a:schemeClr val="tx1"/>
            </a:solidFill>
          </a:ln>
        </p:spPr>
      </p:pic>
      <p:grpSp>
        <p:nvGrpSpPr>
          <p:cNvPr id="16" name="Grupo 15"/>
          <p:cNvGrpSpPr/>
          <p:nvPr/>
        </p:nvGrpSpPr>
        <p:grpSpPr>
          <a:xfrm>
            <a:off x="4692781" y="6282498"/>
            <a:ext cx="4415723" cy="527870"/>
            <a:chOff x="4692781" y="6282498"/>
            <a:chExt cx="4415723" cy="527870"/>
          </a:xfrm>
        </p:grpSpPr>
        <p:pic>
          <p:nvPicPr>
            <p:cNvPr id="17" name="Picture 4" descr="http://www.azores.gov.pt/NR/rdonlyres/88A32A89-2561-4C22-A82F-530640C510A2/755875/Logo_PN.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734617" y="6282498"/>
              <a:ext cx="565575" cy="52787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http://www.azores.gov.pt/NR/rdonlyres/A1197A03-23BB-40F6-AA68-6C3FEC711B55/335484/LogotipoGovernodosAores2.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692781" y="6381402"/>
              <a:ext cx="959339" cy="294238"/>
            </a:xfrm>
            <a:prstGeom prst="rect">
              <a:avLst/>
            </a:prstGeom>
            <a:noFill/>
            <a:extLst>
              <a:ext uri="{909E8E84-426E-40DD-AFC4-6F175D3DCCD1}">
                <a14:hiddenFill xmlns:a14="http://schemas.microsoft.com/office/drawing/2010/main">
                  <a:solidFill>
                    <a:srgbClr val="FFFFFF"/>
                  </a:solidFill>
                </a14:hiddenFill>
              </a:ext>
            </a:extLst>
          </p:spPr>
        </p:pic>
        <p:pic>
          <p:nvPicPr>
            <p:cNvPr id="21" name="Imagem 15"/>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432196" y="6373504"/>
              <a:ext cx="732092" cy="32627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2" name="Imagem 16"/>
            <p:cNvPicPr>
              <a:picLocks noChangeAspect="1"/>
            </p:cNvPicPr>
            <p:nvPr/>
          </p:nvPicPr>
          <p:blipFill>
            <a:blip r:embed="rId13" cstate="print">
              <a:extLst>
                <a:ext uri="{28A0092B-C50C-407E-A947-70E740481C1C}">
                  <a14:useLocalDpi xmlns:a14="http://schemas.microsoft.com/office/drawing/2010/main" val="0"/>
                </a:ext>
              </a:extLst>
            </a:blip>
            <a:srcRect l="20705" t="3252" r="21651" b="10634"/>
            <a:stretch>
              <a:fillRect/>
            </a:stretch>
          </p:blipFill>
          <p:spPr bwMode="auto">
            <a:xfrm>
              <a:off x="8122579" y="6304639"/>
              <a:ext cx="985925" cy="43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Imagem 22"/>
            <p:cNvPicPr>
              <a:picLocks noChangeAspect="1"/>
            </p:cNvPicPr>
            <p:nvPr/>
          </p:nvPicPr>
          <p:blipFill rotWithShape="1">
            <a:blip r:embed="rId14" cstate="print">
              <a:extLst>
                <a:ext uri="{28A0092B-C50C-407E-A947-70E740481C1C}">
                  <a14:useLocalDpi xmlns:a14="http://schemas.microsoft.com/office/drawing/2010/main"/>
                </a:ext>
              </a:extLst>
            </a:blip>
            <a:srcRect t="13157" r="6666" b="12408"/>
            <a:stretch/>
          </p:blipFill>
          <p:spPr>
            <a:xfrm>
              <a:off x="7236296" y="6309320"/>
              <a:ext cx="913917" cy="391679"/>
            </a:xfrm>
            <a:prstGeom prst="rect">
              <a:avLst/>
            </a:prstGeom>
          </p:spPr>
        </p:pic>
      </p:grpSp>
    </p:spTree>
    <p:extLst>
      <p:ext uri="{BB962C8B-B14F-4D97-AF65-F5344CB8AC3E}">
        <p14:creationId xmlns:p14="http://schemas.microsoft.com/office/powerpoint/2010/main" val="3678104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1588" y="-581"/>
            <a:ext cx="9145588" cy="621270"/>
            <a:chOff x="-1588" y="-581"/>
            <a:chExt cx="9145588" cy="621270"/>
          </a:xfrm>
        </p:grpSpPr>
        <p:sp>
          <p:nvSpPr>
            <p:cNvPr id="5" name="Retângulo 4"/>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6"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Imagem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11"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sp>
        <p:nvSpPr>
          <p:cNvPr id="15" name="Rectangle 62"/>
          <p:cNvSpPr>
            <a:spLocks noChangeArrowheads="1"/>
          </p:cNvSpPr>
          <p:nvPr/>
        </p:nvSpPr>
        <p:spPr bwMode="auto">
          <a:xfrm>
            <a:off x="-1587" y="764704"/>
            <a:ext cx="917230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1800" b="1" dirty="0">
                <a:latin typeface="Century Gothic" panose="020B0502020202020204" pitchFamily="34" charset="0"/>
                <a:cs typeface="Calibri" panose="020F0502020204030204" pitchFamily="34" charset="0"/>
              </a:rPr>
              <a:t>E</a:t>
            </a:r>
            <a:r>
              <a:rPr lang="fr-BE" altLang="en-US" sz="1800" b="1" dirty="0" smtClean="0">
                <a:latin typeface="Century Gothic" panose="020B0502020202020204" pitchFamily="34" charset="0"/>
                <a:cs typeface="Calibri" panose="020F0502020204030204" pitchFamily="34" charset="0"/>
              </a:rPr>
              <a:t> </a:t>
            </a:r>
            <a:r>
              <a:rPr lang="fr-BE" altLang="en-US" sz="1800" b="1" dirty="0">
                <a:latin typeface="Century Gothic" panose="020B0502020202020204" pitchFamily="34" charset="0"/>
                <a:cs typeface="Calibri" panose="020F0502020204030204" pitchFamily="34" charset="0"/>
              </a:rPr>
              <a:t>– </a:t>
            </a:r>
            <a:r>
              <a:rPr lang="pt-BR" altLang="en-US" sz="1800" b="1" dirty="0">
                <a:latin typeface="Century Gothic" panose="020B0502020202020204" pitchFamily="34" charset="0"/>
                <a:cs typeface="Calibri" panose="020F0502020204030204" pitchFamily="34" charset="0"/>
              </a:rPr>
              <a:t>Sensibilização do público e divulgação dos resultados:</a:t>
            </a:r>
          </a:p>
          <a:p>
            <a:r>
              <a:rPr lang="pt-BR" altLang="en-US" sz="1800" dirty="0" smtClean="0">
                <a:latin typeface="Century Gothic" panose="020B0502020202020204" pitchFamily="34" charset="0"/>
                <a:cs typeface="Calibri" panose="020F0502020204030204" pitchFamily="34" charset="0"/>
              </a:rPr>
              <a:t>E1 </a:t>
            </a:r>
            <a:r>
              <a:rPr lang="pt-BR" altLang="en-US" sz="1800" dirty="0">
                <a:latin typeface="Century Gothic" panose="020B0502020202020204" pitchFamily="34" charset="0"/>
                <a:cs typeface="Calibri" panose="020F0502020204030204" pitchFamily="34" charset="0"/>
              </a:rPr>
              <a:t>- Plano de comunicação do projeto</a:t>
            </a:r>
            <a:endParaRPr lang="en-US" altLang="en-US" sz="1800" dirty="0">
              <a:latin typeface="Century Gothic" panose="020B0502020202020204" pitchFamily="34" charset="0"/>
              <a:cs typeface="Calibri" panose="020F0502020204030204" pitchFamily="34" charset="0"/>
            </a:endParaRPr>
          </a:p>
        </p:txBody>
      </p:sp>
      <p:sp>
        <p:nvSpPr>
          <p:cNvPr id="21" name="CaixaDeTexto 20"/>
          <p:cNvSpPr txBox="1"/>
          <p:nvPr/>
        </p:nvSpPr>
        <p:spPr>
          <a:xfrm>
            <a:off x="0" y="1552724"/>
            <a:ext cx="9144000" cy="2308324"/>
          </a:xfrm>
          <a:prstGeom prst="rect">
            <a:avLst/>
          </a:prstGeom>
          <a:noFill/>
        </p:spPr>
        <p:txBody>
          <a:bodyPr wrap="square" rtlCol="0">
            <a:spAutoFit/>
          </a:bodyPr>
          <a:lstStyle/>
          <a:p>
            <a:r>
              <a:rPr lang="en-US" altLang="pt-PT" sz="1600" b="1" u="sng" dirty="0" err="1" smtClean="0">
                <a:solidFill>
                  <a:srgbClr val="195457"/>
                </a:solidFill>
                <a:latin typeface="Century Gothic" panose="020B0502020202020204" pitchFamily="34" charset="0"/>
                <a:ea typeface="Tahoma" panose="020B0604030504040204" pitchFamily="34" charset="0"/>
                <a:cs typeface="DIN Condensed Bold"/>
              </a:rPr>
              <a:t>Apresentação</a:t>
            </a:r>
            <a:r>
              <a:rPr lang="en-US" altLang="pt-PT" sz="1600" b="1" u="sng" dirty="0" smtClean="0">
                <a:solidFill>
                  <a:srgbClr val="195457"/>
                </a:solidFill>
                <a:latin typeface="Century Gothic" panose="020B0502020202020204" pitchFamily="34" charset="0"/>
                <a:ea typeface="Tahoma" panose="020B0604030504040204" pitchFamily="34" charset="0"/>
                <a:cs typeface="DIN Condensed Bold"/>
              </a:rPr>
              <a:t> e </a:t>
            </a:r>
            <a:r>
              <a:rPr lang="en-US" altLang="pt-PT" sz="1600" b="1" u="sng" dirty="0" err="1" smtClean="0">
                <a:solidFill>
                  <a:srgbClr val="195457"/>
                </a:solidFill>
                <a:latin typeface="Century Gothic" panose="020B0502020202020204" pitchFamily="34" charset="0"/>
                <a:ea typeface="Tahoma" panose="020B0604030504040204" pitchFamily="34" charset="0"/>
                <a:cs typeface="DIN Condensed Bold"/>
              </a:rPr>
              <a:t>participação</a:t>
            </a:r>
            <a:r>
              <a:rPr lang="en-US" altLang="pt-PT" sz="1600" b="1" u="sng" dirty="0" smtClean="0">
                <a:solidFill>
                  <a:srgbClr val="195457"/>
                </a:solidFill>
                <a:latin typeface="Century Gothic" panose="020B0502020202020204" pitchFamily="34" charset="0"/>
                <a:ea typeface="Tahoma" panose="020B0604030504040204" pitchFamily="34" charset="0"/>
                <a:cs typeface="DIN Condensed Bold"/>
              </a:rPr>
              <a:t> </a:t>
            </a:r>
            <a:r>
              <a:rPr lang="en-US" altLang="pt-PT" sz="1600" b="1" u="sng" dirty="0" err="1" smtClean="0">
                <a:solidFill>
                  <a:srgbClr val="195457"/>
                </a:solidFill>
                <a:latin typeface="Century Gothic" panose="020B0502020202020204" pitchFamily="34" charset="0"/>
                <a:ea typeface="Tahoma" panose="020B0604030504040204" pitchFamily="34" charset="0"/>
                <a:cs typeface="DIN Condensed Bold"/>
              </a:rPr>
              <a:t>em</a:t>
            </a:r>
            <a:r>
              <a:rPr lang="en-US" altLang="pt-PT" sz="1600" b="1" u="sng" dirty="0" smtClean="0">
                <a:solidFill>
                  <a:srgbClr val="195457"/>
                </a:solidFill>
                <a:latin typeface="Century Gothic" panose="020B0502020202020204" pitchFamily="34" charset="0"/>
                <a:ea typeface="Tahoma" panose="020B0604030504040204" pitchFamily="34" charset="0"/>
                <a:cs typeface="DIN Condensed Bold"/>
              </a:rPr>
              <a:t> </a:t>
            </a:r>
            <a:r>
              <a:rPr lang="en-US" altLang="pt-PT" sz="1600" b="1" u="sng" dirty="0" err="1" smtClean="0">
                <a:solidFill>
                  <a:srgbClr val="195457"/>
                </a:solidFill>
                <a:latin typeface="Century Gothic" panose="020B0502020202020204" pitchFamily="34" charset="0"/>
                <a:ea typeface="Tahoma" panose="020B0604030504040204" pitchFamily="34" charset="0"/>
                <a:cs typeface="DIN Condensed Bold"/>
              </a:rPr>
              <a:t>seminários</a:t>
            </a:r>
            <a:r>
              <a:rPr lang="en-US" altLang="pt-PT" sz="1600" b="1" u="sng" dirty="0" smtClean="0">
                <a:solidFill>
                  <a:srgbClr val="195457"/>
                </a:solidFill>
                <a:latin typeface="Century Gothic" panose="020B0502020202020204" pitchFamily="34" charset="0"/>
                <a:ea typeface="Tahoma" panose="020B0604030504040204" pitchFamily="34" charset="0"/>
                <a:cs typeface="DIN Condensed Bold"/>
              </a:rPr>
              <a:t>/</a:t>
            </a:r>
            <a:r>
              <a:rPr lang="en-US" altLang="pt-PT" sz="1600" b="1" u="sng" dirty="0" err="1" smtClean="0">
                <a:solidFill>
                  <a:srgbClr val="195457"/>
                </a:solidFill>
                <a:latin typeface="Century Gothic" panose="020B0502020202020204" pitchFamily="34" charset="0"/>
                <a:ea typeface="Tahoma" panose="020B0604030504040204" pitchFamily="34" charset="0"/>
                <a:cs typeface="DIN Condensed Bold"/>
              </a:rPr>
              <a:t>eventos</a:t>
            </a:r>
            <a:r>
              <a:rPr lang="en-US" altLang="pt-PT" sz="1600" b="1" u="sng" dirty="0" smtClean="0">
                <a:solidFill>
                  <a:srgbClr val="195457"/>
                </a:solidFill>
                <a:latin typeface="Century Gothic" panose="020B0502020202020204" pitchFamily="34" charset="0"/>
                <a:ea typeface="Tahoma" panose="020B0604030504040204" pitchFamily="34" charset="0"/>
                <a:cs typeface="DIN Condensed Bold"/>
              </a:rPr>
              <a:t>:</a:t>
            </a:r>
            <a:endParaRPr lang="pt-PT" altLang="pt-PT" sz="1600" b="1" u="sng" dirty="0">
              <a:solidFill>
                <a:srgbClr val="195457"/>
              </a:solidFill>
              <a:latin typeface="Century Gothic" panose="020B0502020202020204" pitchFamily="34" charset="0"/>
              <a:ea typeface="Tahoma" panose="020B0604030504040204" pitchFamily="34" charset="0"/>
              <a:cs typeface="DIN Condensed Bold"/>
            </a:endParaRPr>
          </a:p>
          <a:p>
            <a:endParaRPr lang="pt-PT" sz="1600" b="1" i="1" u="sng" dirty="0">
              <a:latin typeface="Century Gothic" panose="020B0502020202020204" pitchFamily="34" charset="0"/>
              <a:ea typeface="Tahoma" panose="020B0604030504040204" pitchFamily="34" charset="0"/>
              <a:cs typeface="DIN Condensed Bold"/>
            </a:endParaRPr>
          </a:p>
          <a:p>
            <a:pPr marL="285750" indent="-285750" algn="just">
              <a:buFont typeface="Wingdings" panose="05000000000000000000" pitchFamily="2" charset="2"/>
              <a:buChar char="Ø"/>
            </a:pPr>
            <a:r>
              <a:rPr lang="pt-PT" sz="1600" dirty="0">
                <a:latin typeface="Century Gothic" panose="020B0502020202020204" pitchFamily="34" charset="0"/>
                <a:ea typeface="Tahoma" panose="020B0604030504040204" pitchFamily="34" charset="0"/>
                <a:cs typeface="DIN Condensed Bold"/>
              </a:rPr>
              <a:t>LIFE Project </a:t>
            </a:r>
            <a:r>
              <a:rPr lang="pt-PT" sz="1600" dirty="0" err="1">
                <a:latin typeface="Century Gothic" panose="020B0502020202020204" pitchFamily="34" charset="0"/>
                <a:ea typeface="Tahoma" panose="020B0604030504040204" pitchFamily="34" charset="0"/>
                <a:cs typeface="DIN Condensed Bold"/>
              </a:rPr>
              <a:t>Capacity</a:t>
            </a:r>
            <a:r>
              <a:rPr lang="pt-PT" sz="1600" dirty="0">
                <a:latin typeface="Century Gothic" panose="020B0502020202020204" pitchFamily="34" charset="0"/>
                <a:ea typeface="Tahoma" panose="020B0604030504040204" pitchFamily="34" charset="0"/>
                <a:cs typeface="DIN Condensed Bold"/>
              </a:rPr>
              <a:t> </a:t>
            </a:r>
            <a:r>
              <a:rPr lang="pt-PT" sz="1600" dirty="0" err="1">
                <a:latin typeface="Century Gothic" panose="020B0502020202020204" pitchFamily="34" charset="0"/>
                <a:ea typeface="Tahoma" panose="020B0604030504040204" pitchFamily="34" charset="0"/>
                <a:cs typeface="DIN Condensed Bold"/>
              </a:rPr>
              <a:t>Building</a:t>
            </a:r>
            <a:r>
              <a:rPr lang="pt-PT" sz="1600" dirty="0">
                <a:latin typeface="Century Gothic" panose="020B0502020202020204" pitchFamily="34" charset="0"/>
                <a:ea typeface="Tahoma" panose="020B0604030504040204" pitchFamily="34" charset="0"/>
                <a:cs typeface="DIN Condensed Bold"/>
              </a:rPr>
              <a:t> (LIFE14 CAP/PT/000004) </a:t>
            </a:r>
            <a:r>
              <a:rPr lang="pt-PT" sz="1600" dirty="0" smtClean="0">
                <a:latin typeface="Century Gothic" panose="020B0502020202020204" pitchFamily="34" charset="0"/>
                <a:ea typeface="Tahoma" panose="020B0604030504040204" pitchFamily="34" charset="0"/>
                <a:cs typeface="DIN Condensed Bold"/>
              </a:rPr>
              <a:t>Conferência Final</a:t>
            </a:r>
            <a:endParaRPr lang="pt-PT" sz="1600" dirty="0">
              <a:latin typeface="Century Gothic" panose="020B0502020202020204" pitchFamily="34" charset="0"/>
              <a:ea typeface="Tahoma" panose="020B0604030504040204" pitchFamily="34" charset="0"/>
              <a:cs typeface="DIN Condensed Bold"/>
            </a:endParaRPr>
          </a:p>
          <a:p>
            <a:pPr marL="285750" indent="-285750" algn="just">
              <a:buFont typeface="Wingdings" panose="05000000000000000000" pitchFamily="2" charset="2"/>
              <a:buChar char="Ø"/>
            </a:pPr>
            <a:r>
              <a:rPr lang="pt-BR" sz="1600" dirty="0">
                <a:latin typeface="Century Gothic" panose="020B0502020202020204" pitchFamily="34" charset="0"/>
                <a:ea typeface="Tahoma" panose="020B0604030504040204" pitchFamily="34" charset="0"/>
                <a:cs typeface="DIN Condensed Bold"/>
              </a:rPr>
              <a:t>Chefe da Unidade de Regiões Ultraperiféricas da Direção Geral de Política Regional da Comissão </a:t>
            </a:r>
            <a:r>
              <a:rPr lang="pt-BR" sz="1600" dirty="0" smtClean="0">
                <a:latin typeface="Century Gothic" panose="020B0502020202020204" pitchFamily="34" charset="0"/>
                <a:ea typeface="Tahoma" panose="020B0604030504040204" pitchFamily="34" charset="0"/>
                <a:cs typeface="DIN Condensed Bold"/>
              </a:rPr>
              <a:t>Europeia</a:t>
            </a:r>
          </a:p>
          <a:p>
            <a:pPr marL="285750" indent="-285750" algn="just">
              <a:buFont typeface="Wingdings" panose="05000000000000000000" pitchFamily="2" charset="2"/>
              <a:buChar char="Ø"/>
            </a:pPr>
            <a:r>
              <a:rPr lang="pt-PT" sz="1600" dirty="0" err="1" smtClean="0">
                <a:latin typeface="Century Gothic" panose="020B0502020202020204" pitchFamily="34" charset="0"/>
                <a:ea typeface="Tahoma" panose="020B0604030504040204" pitchFamily="34" charset="0"/>
                <a:cs typeface="DIN Condensed Bold"/>
              </a:rPr>
              <a:t>Life</a:t>
            </a:r>
            <a:r>
              <a:rPr lang="pt-PT" sz="1600" dirty="0" smtClean="0">
                <a:latin typeface="Century Gothic" panose="020B0502020202020204" pitchFamily="34" charset="0"/>
                <a:ea typeface="Tahoma" panose="020B0604030504040204" pitchFamily="34" charset="0"/>
                <a:cs typeface="DIN Condensed Bold"/>
              </a:rPr>
              <a:t> </a:t>
            </a:r>
            <a:r>
              <a:rPr lang="pt-PT" sz="1600" dirty="0">
                <a:latin typeface="Century Gothic" panose="020B0502020202020204" pitchFamily="34" charset="0"/>
                <a:ea typeface="Tahoma" panose="020B0604030504040204" pitchFamily="34" charset="0"/>
                <a:cs typeface="DIN Condensed Bold"/>
              </a:rPr>
              <a:t>Terras do </a:t>
            </a:r>
            <a:r>
              <a:rPr lang="pt-PT" sz="1600" dirty="0" err="1">
                <a:latin typeface="Century Gothic" panose="020B0502020202020204" pitchFamily="34" charset="0"/>
                <a:ea typeface="Tahoma" panose="020B0604030504040204" pitchFamily="34" charset="0"/>
                <a:cs typeface="DIN Condensed Bold"/>
              </a:rPr>
              <a:t>Priolo</a:t>
            </a:r>
            <a:r>
              <a:rPr lang="pt-PT" sz="1600" dirty="0">
                <a:latin typeface="Century Gothic" panose="020B0502020202020204" pitchFamily="34" charset="0"/>
                <a:ea typeface="Tahoma" panose="020B0604030504040204" pitchFamily="34" charset="0"/>
                <a:cs typeface="DIN Condensed Bold"/>
              </a:rPr>
              <a:t> (LIFE12 NAT/PT/000527)- Desafios e estratégias para a conservação em ambientes insulares</a:t>
            </a:r>
          </a:p>
          <a:p>
            <a:pPr marL="285750" indent="-285750" algn="just">
              <a:buFont typeface="Wingdings" panose="05000000000000000000" pitchFamily="2" charset="2"/>
              <a:buChar char="Ø"/>
            </a:pPr>
            <a:r>
              <a:rPr lang="pt-PT" sz="1600" dirty="0" err="1">
                <a:latin typeface="Century Gothic" panose="020B0502020202020204" pitchFamily="34" charset="0"/>
                <a:ea typeface="Tahoma" panose="020B0604030504040204" pitchFamily="34" charset="0"/>
                <a:cs typeface="DIN Condensed Bold"/>
              </a:rPr>
              <a:t>Biotalks</a:t>
            </a:r>
            <a:r>
              <a:rPr lang="pt-PT" sz="1600" dirty="0">
                <a:latin typeface="Century Gothic" panose="020B0502020202020204" pitchFamily="34" charset="0"/>
                <a:ea typeface="Tahoma" panose="020B0604030504040204" pitchFamily="34" charset="0"/>
                <a:cs typeface="DIN Condensed Bold"/>
              </a:rPr>
              <a:t> - Semana do Ambiente e Ciência</a:t>
            </a:r>
          </a:p>
          <a:p>
            <a:pPr marL="285750" indent="-285750" algn="just">
              <a:buFont typeface="Wingdings" panose="05000000000000000000" pitchFamily="2" charset="2"/>
              <a:buChar char="Ø"/>
            </a:pPr>
            <a:r>
              <a:rPr lang="pt-PT" sz="1600" dirty="0">
                <a:latin typeface="Century Gothic" panose="020B0502020202020204" pitchFamily="34" charset="0"/>
                <a:ea typeface="Tahoma" panose="020B0604030504040204" pitchFamily="34" charset="0"/>
                <a:cs typeface="DIN Condensed Bold"/>
              </a:rPr>
              <a:t>XIV Encontro Regional de Educação Ambiental e Seminário </a:t>
            </a:r>
            <a:r>
              <a:rPr lang="pt-PT" sz="1600" dirty="0" err="1">
                <a:latin typeface="Century Gothic" panose="020B0502020202020204" pitchFamily="34" charset="0"/>
                <a:ea typeface="Tahoma" panose="020B0604030504040204" pitchFamily="34" charset="0"/>
                <a:cs typeface="DIN Condensed Bold"/>
              </a:rPr>
              <a:t>Eco-Escolas</a:t>
            </a:r>
            <a:endParaRPr lang="pt-PT" sz="1600" dirty="0">
              <a:latin typeface="Century Gothic" panose="020B0502020202020204" pitchFamily="34" charset="0"/>
              <a:ea typeface="Tahoma" panose="020B0604030504040204" pitchFamily="34" charset="0"/>
              <a:cs typeface="DIN Condensed Bold"/>
            </a:endParaRPr>
          </a:p>
        </p:txBody>
      </p:sp>
      <p:pic>
        <p:nvPicPr>
          <p:cNvPr id="22" name="Imagem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512" y="3859788"/>
            <a:ext cx="2977913" cy="2233435"/>
          </a:xfrm>
          <a:prstGeom prst="rect">
            <a:avLst/>
          </a:prstGeom>
        </p:spPr>
      </p:pic>
      <p:pic>
        <p:nvPicPr>
          <p:cNvPr id="23" name="Picture 6" descr="A imagem pode conter: 3 pessoas, pessoas a sorri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34104" y="3867899"/>
            <a:ext cx="3338096" cy="2225397"/>
          </a:xfrm>
          <a:prstGeom prst="rect">
            <a:avLst/>
          </a:prstGeom>
          <a:noFill/>
          <a:extLst>
            <a:ext uri="{909E8E84-426E-40DD-AFC4-6F175D3DCCD1}">
              <a14:hiddenFill xmlns:a14="http://schemas.microsoft.com/office/drawing/2010/main">
                <a:solidFill>
                  <a:srgbClr val="FFFFFF"/>
                </a:solidFill>
              </a14:hiddenFill>
            </a:ext>
          </a:extLst>
        </p:spPr>
      </p:pic>
      <p:pic>
        <p:nvPicPr>
          <p:cNvPr id="24" name="Imagem 23"/>
          <p:cNvPicPr>
            <a:picLocks noChangeAspect="1"/>
          </p:cNvPicPr>
          <p:nvPr/>
        </p:nvPicPr>
        <p:blipFill rotWithShape="1">
          <a:blip r:embed="rId8" cstate="print">
            <a:extLst>
              <a:ext uri="{28A0092B-C50C-407E-A947-70E740481C1C}">
                <a14:useLocalDpi xmlns:a14="http://schemas.microsoft.com/office/drawing/2010/main" val="0"/>
              </a:ext>
            </a:extLst>
          </a:blip>
          <a:srcRect l="5355" r="2426"/>
          <a:stretch/>
        </p:blipFill>
        <p:spPr>
          <a:xfrm>
            <a:off x="6464903" y="3868104"/>
            <a:ext cx="2736304" cy="2225397"/>
          </a:xfrm>
          <a:prstGeom prst="rect">
            <a:avLst/>
          </a:prstGeom>
        </p:spPr>
      </p:pic>
      <p:grpSp>
        <p:nvGrpSpPr>
          <p:cNvPr id="13" name="Grupo 12"/>
          <p:cNvGrpSpPr/>
          <p:nvPr/>
        </p:nvGrpSpPr>
        <p:grpSpPr>
          <a:xfrm>
            <a:off x="4692781" y="6282498"/>
            <a:ext cx="4415723" cy="527870"/>
            <a:chOff x="4692781" y="6282498"/>
            <a:chExt cx="4415723" cy="527870"/>
          </a:xfrm>
        </p:grpSpPr>
        <p:pic>
          <p:nvPicPr>
            <p:cNvPr id="14" name="Picture 4" descr="http://www.azores.gov.pt/NR/rdonlyres/88A32A89-2561-4C22-A82F-530640C510A2/755875/Logo_PN.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34617" y="6282498"/>
              <a:ext cx="565575" cy="52787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http://www.azores.gov.pt/NR/rdonlyres/A1197A03-23BB-40F6-AA68-6C3FEC711B55/335484/LogotipoGovernodosAores2.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692781" y="6381402"/>
              <a:ext cx="959339" cy="294238"/>
            </a:xfrm>
            <a:prstGeom prst="rect">
              <a:avLst/>
            </a:prstGeom>
            <a:noFill/>
            <a:extLst>
              <a:ext uri="{909E8E84-426E-40DD-AFC4-6F175D3DCCD1}">
                <a14:hiddenFill xmlns:a14="http://schemas.microsoft.com/office/drawing/2010/main">
                  <a:solidFill>
                    <a:srgbClr val="FFFFFF"/>
                  </a:solidFill>
                </a14:hiddenFill>
              </a:ext>
            </a:extLst>
          </p:spPr>
        </p:pic>
        <p:pic>
          <p:nvPicPr>
            <p:cNvPr id="17" name="Imagem 15"/>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432196" y="6373504"/>
              <a:ext cx="732092" cy="32627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8" name="Imagem 16"/>
            <p:cNvPicPr>
              <a:picLocks noChangeAspect="1"/>
            </p:cNvPicPr>
            <p:nvPr/>
          </p:nvPicPr>
          <p:blipFill>
            <a:blip r:embed="rId12" cstate="print">
              <a:extLst>
                <a:ext uri="{28A0092B-C50C-407E-A947-70E740481C1C}">
                  <a14:useLocalDpi xmlns:a14="http://schemas.microsoft.com/office/drawing/2010/main" val="0"/>
                </a:ext>
              </a:extLst>
            </a:blip>
            <a:srcRect l="20705" t="3252" r="21651" b="10634"/>
            <a:stretch>
              <a:fillRect/>
            </a:stretch>
          </p:blipFill>
          <p:spPr bwMode="auto">
            <a:xfrm>
              <a:off x="8122579" y="6304639"/>
              <a:ext cx="985925" cy="43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m 18"/>
            <p:cNvPicPr>
              <a:picLocks noChangeAspect="1"/>
            </p:cNvPicPr>
            <p:nvPr/>
          </p:nvPicPr>
          <p:blipFill rotWithShape="1">
            <a:blip r:embed="rId13" cstate="print">
              <a:extLst>
                <a:ext uri="{28A0092B-C50C-407E-A947-70E740481C1C}">
                  <a14:useLocalDpi xmlns:a14="http://schemas.microsoft.com/office/drawing/2010/main"/>
                </a:ext>
              </a:extLst>
            </a:blip>
            <a:srcRect t="13157" r="6666" b="12408"/>
            <a:stretch/>
          </p:blipFill>
          <p:spPr>
            <a:xfrm>
              <a:off x="7236296" y="6309320"/>
              <a:ext cx="913917" cy="391679"/>
            </a:xfrm>
            <a:prstGeom prst="rect">
              <a:avLst/>
            </a:prstGeom>
          </p:spPr>
        </p:pic>
      </p:grpSp>
    </p:spTree>
    <p:extLst>
      <p:ext uri="{BB962C8B-B14F-4D97-AF65-F5344CB8AC3E}">
        <p14:creationId xmlns:p14="http://schemas.microsoft.com/office/powerpoint/2010/main" val="233423648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o 13"/>
          <p:cNvGrpSpPr/>
          <p:nvPr/>
        </p:nvGrpSpPr>
        <p:grpSpPr>
          <a:xfrm>
            <a:off x="4692781" y="6282498"/>
            <a:ext cx="4415723" cy="527870"/>
            <a:chOff x="4692781" y="6282498"/>
            <a:chExt cx="4415723" cy="527870"/>
          </a:xfrm>
        </p:grpSpPr>
        <p:pic>
          <p:nvPicPr>
            <p:cNvPr id="16" name="Picture 4" descr="http://www.azores.gov.pt/NR/rdonlyres/88A32A89-2561-4C22-A82F-530640C510A2/755875/Logo_P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34617" y="6282498"/>
              <a:ext cx="565575" cy="52787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http://www.azores.gov.pt/NR/rdonlyres/A1197A03-23BB-40F6-AA68-6C3FEC711B55/335484/LogotipoGovernodosAores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92781" y="6381402"/>
              <a:ext cx="959339" cy="294238"/>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m 1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32196" y="6373504"/>
              <a:ext cx="732092" cy="32627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9" name="Imagem 16"/>
            <p:cNvPicPr>
              <a:picLocks noChangeAspect="1"/>
            </p:cNvPicPr>
            <p:nvPr/>
          </p:nvPicPr>
          <p:blipFill>
            <a:blip r:embed="rId6" cstate="print">
              <a:extLst>
                <a:ext uri="{28A0092B-C50C-407E-A947-70E740481C1C}">
                  <a14:useLocalDpi xmlns:a14="http://schemas.microsoft.com/office/drawing/2010/main" val="0"/>
                </a:ext>
              </a:extLst>
            </a:blip>
            <a:srcRect l="20705" t="3252" r="21651" b="10634"/>
            <a:stretch>
              <a:fillRect/>
            </a:stretch>
          </p:blipFill>
          <p:spPr bwMode="auto">
            <a:xfrm>
              <a:off x="8122579" y="6304639"/>
              <a:ext cx="985925" cy="43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Imagem 19"/>
            <p:cNvPicPr>
              <a:picLocks noChangeAspect="1"/>
            </p:cNvPicPr>
            <p:nvPr/>
          </p:nvPicPr>
          <p:blipFill rotWithShape="1">
            <a:blip r:embed="rId7" cstate="print">
              <a:extLst>
                <a:ext uri="{28A0092B-C50C-407E-A947-70E740481C1C}">
                  <a14:useLocalDpi xmlns:a14="http://schemas.microsoft.com/office/drawing/2010/main"/>
                </a:ext>
              </a:extLst>
            </a:blip>
            <a:srcRect t="13157" r="6666" b="12408"/>
            <a:stretch/>
          </p:blipFill>
          <p:spPr>
            <a:xfrm>
              <a:off x="7236296" y="6309320"/>
              <a:ext cx="913917" cy="391679"/>
            </a:xfrm>
            <a:prstGeom prst="rect">
              <a:avLst/>
            </a:prstGeom>
          </p:spPr>
        </p:pic>
      </p:grpSp>
      <p:grpSp>
        <p:nvGrpSpPr>
          <p:cNvPr id="4" name="Grupo 3"/>
          <p:cNvGrpSpPr/>
          <p:nvPr/>
        </p:nvGrpSpPr>
        <p:grpSpPr>
          <a:xfrm>
            <a:off x="-1588" y="-581"/>
            <a:ext cx="9145588" cy="621270"/>
            <a:chOff x="-1588" y="-581"/>
            <a:chExt cx="9145588" cy="621270"/>
          </a:xfrm>
        </p:grpSpPr>
        <p:sp>
          <p:nvSpPr>
            <p:cNvPr id="5" name="Retângulo 4"/>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6" name="Picture 10" descr="http://fnyh.org/wp-content/uploads/2015/01/LIFE.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http://www.europarc.org/communication-skills/images/2.1%20N2000.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Imagem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11"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sp>
        <p:nvSpPr>
          <p:cNvPr id="15" name="Rectangle 62"/>
          <p:cNvSpPr>
            <a:spLocks noChangeArrowheads="1"/>
          </p:cNvSpPr>
          <p:nvPr/>
        </p:nvSpPr>
        <p:spPr bwMode="auto">
          <a:xfrm>
            <a:off x="-1587" y="764704"/>
            <a:ext cx="9172304"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1800" b="1" dirty="0" smtClean="0">
                <a:latin typeface="Century Gothic" panose="020B0502020202020204" pitchFamily="34" charset="0"/>
                <a:cs typeface="Calibri" panose="020F0502020204030204" pitchFamily="34" charset="0"/>
              </a:rPr>
              <a:t>E </a:t>
            </a:r>
            <a:r>
              <a:rPr lang="fr-BE" altLang="en-US" sz="1800" b="1" dirty="0">
                <a:latin typeface="Century Gothic" panose="020B0502020202020204" pitchFamily="34" charset="0"/>
                <a:cs typeface="Calibri" panose="020F0502020204030204" pitchFamily="34" charset="0"/>
              </a:rPr>
              <a:t>– </a:t>
            </a:r>
            <a:r>
              <a:rPr lang="pt-BR" altLang="en-US" sz="1800" b="1" dirty="0">
                <a:latin typeface="Century Gothic" panose="020B0502020202020204" pitchFamily="34" charset="0"/>
                <a:cs typeface="Calibri" panose="020F0502020204030204" pitchFamily="34" charset="0"/>
              </a:rPr>
              <a:t>Sensibilização do público e divulgação dos resultados:</a:t>
            </a:r>
          </a:p>
          <a:p>
            <a:r>
              <a:rPr lang="pt-BR" altLang="en-US" sz="1800" dirty="0" smtClean="0">
                <a:latin typeface="Century Gothic" panose="020B0502020202020204" pitchFamily="34" charset="0"/>
                <a:cs typeface="Calibri" panose="020F0502020204030204" pitchFamily="34" charset="0"/>
              </a:rPr>
              <a:t>E4 – </a:t>
            </a:r>
            <a:r>
              <a:rPr lang="en-US" altLang="en-US" sz="1800" dirty="0" err="1" smtClean="0">
                <a:latin typeface="Century Gothic" panose="020B0502020202020204" pitchFamily="34" charset="0"/>
                <a:cs typeface="Calibri" panose="020F0502020204030204" pitchFamily="34" charset="0"/>
              </a:rPr>
              <a:t>Programa</a:t>
            </a:r>
            <a:r>
              <a:rPr lang="en-US" altLang="en-US" sz="1800" dirty="0" smtClean="0">
                <a:latin typeface="Century Gothic" panose="020B0502020202020204" pitchFamily="34" charset="0"/>
                <a:cs typeface="Calibri" panose="020F0502020204030204" pitchFamily="34" charset="0"/>
              </a:rPr>
              <a:t> de </a:t>
            </a:r>
            <a:r>
              <a:rPr lang="en-US" altLang="en-US" sz="1800" dirty="0" err="1" smtClean="0">
                <a:latin typeface="Century Gothic" panose="020B0502020202020204" pitchFamily="34" charset="0"/>
                <a:cs typeface="Calibri" panose="020F0502020204030204" pitchFamily="34" charset="0"/>
              </a:rPr>
              <a:t>Educação</a:t>
            </a:r>
            <a:r>
              <a:rPr lang="en-US" altLang="en-US" sz="1800" dirty="0" smtClean="0">
                <a:latin typeface="Century Gothic" panose="020B0502020202020204" pitchFamily="34" charset="0"/>
                <a:cs typeface="Calibri" panose="020F0502020204030204" pitchFamily="34" charset="0"/>
              </a:rPr>
              <a:t> </a:t>
            </a:r>
            <a:r>
              <a:rPr lang="en-US" altLang="en-US" sz="1800" dirty="0" err="1" smtClean="0">
                <a:latin typeface="Century Gothic" panose="020B0502020202020204" pitchFamily="34" charset="0"/>
                <a:cs typeface="Calibri" panose="020F0502020204030204" pitchFamily="34" charset="0"/>
              </a:rPr>
              <a:t>Ambiental</a:t>
            </a:r>
            <a:r>
              <a:rPr lang="en-US" altLang="en-US" sz="1800" dirty="0" smtClean="0">
                <a:latin typeface="Century Gothic" panose="020B0502020202020204" pitchFamily="34" charset="0"/>
                <a:cs typeface="Calibri" panose="020F0502020204030204" pitchFamily="34" charset="0"/>
              </a:rPr>
              <a:t> dos </a:t>
            </a:r>
            <a:r>
              <a:rPr lang="en-US" altLang="en-US" sz="1800" dirty="0" err="1" smtClean="0">
                <a:latin typeface="Century Gothic" panose="020B0502020202020204" pitchFamily="34" charset="0"/>
                <a:cs typeface="Calibri" panose="020F0502020204030204" pitchFamily="34" charset="0"/>
              </a:rPr>
              <a:t>Parques</a:t>
            </a:r>
            <a:r>
              <a:rPr lang="en-US" altLang="en-US" sz="1800" dirty="0" smtClean="0">
                <a:latin typeface="Century Gothic" panose="020B0502020202020204" pitchFamily="34" charset="0"/>
                <a:cs typeface="Calibri" panose="020F0502020204030204" pitchFamily="34" charset="0"/>
              </a:rPr>
              <a:t> </a:t>
            </a:r>
            <a:r>
              <a:rPr lang="en-US" altLang="en-US" sz="1800" dirty="0" err="1" smtClean="0">
                <a:latin typeface="Century Gothic" panose="020B0502020202020204" pitchFamily="34" charset="0"/>
                <a:cs typeface="Calibri" panose="020F0502020204030204" pitchFamily="34" charset="0"/>
              </a:rPr>
              <a:t>Naturais</a:t>
            </a:r>
            <a:r>
              <a:rPr lang="en-US" altLang="en-US" sz="1800" dirty="0" smtClean="0">
                <a:latin typeface="Century Gothic" panose="020B0502020202020204" pitchFamily="34" charset="0"/>
                <a:cs typeface="Calibri" panose="020F0502020204030204" pitchFamily="34" charset="0"/>
              </a:rPr>
              <a:t> de </a:t>
            </a:r>
            <a:r>
              <a:rPr lang="en-US" altLang="en-US" sz="1800" dirty="0" err="1" smtClean="0">
                <a:latin typeface="Century Gothic" panose="020B0502020202020204" pitchFamily="34" charset="0"/>
                <a:cs typeface="Calibri" panose="020F0502020204030204" pitchFamily="34" charset="0"/>
              </a:rPr>
              <a:t>Ilha</a:t>
            </a:r>
            <a:r>
              <a:rPr lang="en-US" altLang="en-US" sz="1800" dirty="0" smtClean="0">
                <a:latin typeface="Century Gothic" panose="020B0502020202020204" pitchFamily="34" charset="0"/>
                <a:cs typeface="Calibri" panose="020F0502020204030204" pitchFamily="34" charset="0"/>
              </a:rPr>
              <a:t> – </a:t>
            </a:r>
            <a:r>
              <a:rPr lang="en-US" altLang="en-US" sz="1800" dirty="0" err="1" smtClean="0">
                <a:latin typeface="Century Gothic" panose="020B0502020202020204" pitchFamily="34" charset="0"/>
                <a:cs typeface="Calibri" panose="020F0502020204030204" pitchFamily="34" charset="0"/>
              </a:rPr>
              <a:t>Parque</a:t>
            </a:r>
            <a:r>
              <a:rPr lang="en-US" altLang="en-US" sz="1800" dirty="0" smtClean="0">
                <a:latin typeface="Century Gothic" panose="020B0502020202020204" pitchFamily="34" charset="0"/>
                <a:cs typeface="Calibri" panose="020F0502020204030204" pitchFamily="34" charset="0"/>
              </a:rPr>
              <a:t> Escola</a:t>
            </a:r>
            <a:endParaRPr lang="en-US" altLang="en-US" sz="1800" dirty="0">
              <a:latin typeface="Century Gothic" panose="020B0502020202020204" pitchFamily="34" charset="0"/>
              <a:cs typeface="Calibri" panose="020F0502020204030204" pitchFamily="34" charset="0"/>
            </a:endParaRPr>
          </a:p>
          <a:p>
            <a:r>
              <a:rPr lang="en-US" altLang="en-US" sz="1800" dirty="0">
                <a:latin typeface="Century Gothic" panose="020B0502020202020204" pitchFamily="34" charset="0"/>
                <a:cs typeface="Calibri" panose="020F0502020204030204" pitchFamily="34" charset="0"/>
              </a:rPr>
              <a:t>	</a:t>
            </a:r>
          </a:p>
          <a:p>
            <a:endParaRPr lang="en-US" altLang="en-US" sz="1800" dirty="0">
              <a:latin typeface="Century Gothic" panose="020B0502020202020204" pitchFamily="34" charset="0"/>
              <a:cs typeface="Calibri" panose="020F0502020204030204" pitchFamily="34" charset="0"/>
            </a:endParaRPr>
          </a:p>
        </p:txBody>
      </p:sp>
      <p:sp>
        <p:nvSpPr>
          <p:cNvPr id="21" name="CaixaDeTexto 20"/>
          <p:cNvSpPr txBox="1"/>
          <p:nvPr/>
        </p:nvSpPr>
        <p:spPr>
          <a:xfrm>
            <a:off x="0" y="1552724"/>
            <a:ext cx="9144000" cy="830997"/>
          </a:xfrm>
          <a:prstGeom prst="rect">
            <a:avLst/>
          </a:prstGeom>
          <a:noFill/>
        </p:spPr>
        <p:txBody>
          <a:bodyPr wrap="square" rtlCol="0">
            <a:spAutoFit/>
          </a:bodyPr>
          <a:lstStyle/>
          <a:p>
            <a:endParaRPr lang="pt-PT" sz="1600" b="1" i="1" u="sng" dirty="0">
              <a:latin typeface="Century Gothic" panose="020B0502020202020204" pitchFamily="34" charset="0"/>
              <a:ea typeface="Tahoma" panose="020B0604030504040204" pitchFamily="34" charset="0"/>
              <a:cs typeface="DIN Condensed Bold"/>
            </a:endParaRPr>
          </a:p>
          <a:p>
            <a:pPr marL="285750" indent="-285750" algn="just">
              <a:buFont typeface="Wingdings" panose="05000000000000000000" pitchFamily="2" charset="2"/>
              <a:buChar char="Ø"/>
            </a:pPr>
            <a:r>
              <a:rPr lang="pt-PT" sz="1400" b="1" dirty="0" smtClean="0">
                <a:latin typeface="Century Gothic" panose="020B0502020202020204" pitchFamily="34" charset="0"/>
                <a:ea typeface="Tahoma" panose="020B0604030504040204" pitchFamily="34" charset="0"/>
                <a:cs typeface="DIN Condensed Bold"/>
              </a:rPr>
              <a:t>Exposição Itinerante sobre os Projetos LIFE IP AZORES NATURA e LIFE VIDALIA</a:t>
            </a:r>
            <a:r>
              <a:rPr lang="pt-PT" sz="1600" dirty="0" smtClean="0">
                <a:latin typeface="Century Gothic" panose="020B0502020202020204" pitchFamily="34" charset="0"/>
                <a:ea typeface="Tahoma" panose="020B0604030504040204" pitchFamily="34" charset="0"/>
                <a:cs typeface="DIN Condensed Bold"/>
              </a:rPr>
              <a:t>, na </a:t>
            </a:r>
            <a:r>
              <a:rPr lang="pt-PT" sz="1600" dirty="0" err="1" smtClean="0">
                <a:latin typeface="Century Gothic" panose="020B0502020202020204" pitchFamily="34" charset="0"/>
                <a:ea typeface="Tahoma" panose="020B0604030504040204" pitchFamily="34" charset="0"/>
                <a:cs typeface="DIN Condensed Bold"/>
              </a:rPr>
              <a:t>Expomar</a:t>
            </a:r>
            <a:r>
              <a:rPr lang="pt-PT" sz="1600" dirty="0" smtClean="0">
                <a:latin typeface="Century Gothic" panose="020B0502020202020204" pitchFamily="34" charset="0"/>
                <a:ea typeface="Tahoma" panose="020B0604030504040204" pitchFamily="34" charset="0"/>
                <a:cs typeface="DIN Condensed Bold"/>
              </a:rPr>
              <a:t> 2019, que decorreu na marina da Horta, no âmbito da Semana do Mar (4-11 agosto)</a:t>
            </a:r>
            <a:endParaRPr lang="pt-PT" sz="1600" dirty="0">
              <a:latin typeface="Century Gothic" panose="020B0502020202020204" pitchFamily="34" charset="0"/>
              <a:ea typeface="Tahoma" panose="020B0604030504040204" pitchFamily="34" charset="0"/>
              <a:cs typeface="DIN Condensed Bold"/>
            </a:endParaRPr>
          </a:p>
        </p:txBody>
      </p:sp>
      <p:pic>
        <p:nvPicPr>
          <p:cNvPr id="2" name="Imagem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8846" y="2458056"/>
            <a:ext cx="8388424" cy="4080043"/>
          </a:xfrm>
          <a:prstGeom prst="rect">
            <a:avLst/>
          </a:prstGeom>
        </p:spPr>
      </p:pic>
      <p:pic>
        <p:nvPicPr>
          <p:cNvPr id="3" name="Imagem 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7763" y="2670012"/>
            <a:ext cx="2463738" cy="3284984"/>
          </a:xfrm>
          <a:prstGeom prst="rect">
            <a:avLst/>
          </a:prstGeom>
        </p:spPr>
      </p:pic>
      <p:pic>
        <p:nvPicPr>
          <p:cNvPr id="8" name="Imagem 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627784" y="2670012"/>
            <a:ext cx="2448272" cy="3264363"/>
          </a:xfrm>
          <a:prstGeom prst="rect">
            <a:avLst/>
          </a:prstGeom>
        </p:spPr>
      </p:pic>
      <p:pic>
        <p:nvPicPr>
          <p:cNvPr id="9" name="Imagem 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103430" y="2854626"/>
            <a:ext cx="4030195" cy="3022646"/>
          </a:xfrm>
          <a:prstGeom prst="rect">
            <a:avLst/>
          </a:prstGeom>
        </p:spPr>
      </p:pic>
    </p:spTree>
    <p:extLst>
      <p:ext uri="{BB962C8B-B14F-4D97-AF65-F5344CB8AC3E}">
        <p14:creationId xmlns:p14="http://schemas.microsoft.com/office/powerpoint/2010/main" val="178640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upo 11"/>
          <p:cNvGrpSpPr/>
          <p:nvPr/>
        </p:nvGrpSpPr>
        <p:grpSpPr>
          <a:xfrm>
            <a:off x="4692781" y="6282498"/>
            <a:ext cx="4415723" cy="527870"/>
            <a:chOff x="4692781" y="6282498"/>
            <a:chExt cx="4415723" cy="527870"/>
          </a:xfrm>
        </p:grpSpPr>
        <p:pic>
          <p:nvPicPr>
            <p:cNvPr id="13" name="Picture 4" descr="http://www.azores.gov.pt/NR/rdonlyres/88A32A89-2561-4C22-A82F-530640C510A2/755875/Logo_P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34617" y="6282498"/>
              <a:ext cx="565575" cy="52787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http://www.azores.gov.pt/NR/rdonlyres/A1197A03-23BB-40F6-AA68-6C3FEC711B55/335484/LogotipoGovernodosAores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92781" y="6381402"/>
              <a:ext cx="959339" cy="294238"/>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m 1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32196" y="6373504"/>
              <a:ext cx="732092" cy="32627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7" name="Imagem 16"/>
            <p:cNvPicPr>
              <a:picLocks noChangeAspect="1"/>
            </p:cNvPicPr>
            <p:nvPr/>
          </p:nvPicPr>
          <p:blipFill>
            <a:blip r:embed="rId6" cstate="print">
              <a:extLst>
                <a:ext uri="{28A0092B-C50C-407E-A947-70E740481C1C}">
                  <a14:useLocalDpi xmlns:a14="http://schemas.microsoft.com/office/drawing/2010/main" val="0"/>
                </a:ext>
              </a:extLst>
            </a:blip>
            <a:srcRect l="20705" t="3252" r="21651" b="10634"/>
            <a:stretch>
              <a:fillRect/>
            </a:stretch>
          </p:blipFill>
          <p:spPr bwMode="auto">
            <a:xfrm>
              <a:off x="8122579" y="6304639"/>
              <a:ext cx="985925" cy="43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agem 17"/>
            <p:cNvPicPr>
              <a:picLocks noChangeAspect="1"/>
            </p:cNvPicPr>
            <p:nvPr/>
          </p:nvPicPr>
          <p:blipFill rotWithShape="1">
            <a:blip r:embed="rId7" cstate="print">
              <a:extLst>
                <a:ext uri="{28A0092B-C50C-407E-A947-70E740481C1C}">
                  <a14:useLocalDpi xmlns:a14="http://schemas.microsoft.com/office/drawing/2010/main"/>
                </a:ext>
              </a:extLst>
            </a:blip>
            <a:srcRect t="13157" r="6666" b="12408"/>
            <a:stretch/>
          </p:blipFill>
          <p:spPr>
            <a:xfrm>
              <a:off x="7236296" y="6309320"/>
              <a:ext cx="913917" cy="391679"/>
            </a:xfrm>
            <a:prstGeom prst="rect">
              <a:avLst/>
            </a:prstGeom>
          </p:spPr>
        </p:pic>
      </p:grpSp>
      <p:grpSp>
        <p:nvGrpSpPr>
          <p:cNvPr id="4" name="Grupo 3"/>
          <p:cNvGrpSpPr/>
          <p:nvPr/>
        </p:nvGrpSpPr>
        <p:grpSpPr>
          <a:xfrm>
            <a:off x="-1588" y="-581"/>
            <a:ext cx="9145588" cy="621270"/>
            <a:chOff x="-1588" y="-581"/>
            <a:chExt cx="9145588" cy="621270"/>
          </a:xfrm>
        </p:grpSpPr>
        <p:sp>
          <p:nvSpPr>
            <p:cNvPr id="5" name="Retângulo 4"/>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6" name="Picture 10" descr="http://fnyh.org/wp-content/uploads/2015/01/LIFE.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http://www.europarc.org/communication-skills/images/2.1%20N2000.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Imagem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11"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sp>
        <p:nvSpPr>
          <p:cNvPr id="15" name="Rectangle 62"/>
          <p:cNvSpPr>
            <a:spLocks noChangeArrowheads="1"/>
          </p:cNvSpPr>
          <p:nvPr/>
        </p:nvSpPr>
        <p:spPr bwMode="auto">
          <a:xfrm>
            <a:off x="-1587" y="764704"/>
            <a:ext cx="9172304"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1800" b="1" dirty="0" smtClean="0">
                <a:latin typeface="Century Gothic" panose="020B0502020202020204" pitchFamily="34" charset="0"/>
                <a:cs typeface="Calibri" panose="020F0502020204030204" pitchFamily="34" charset="0"/>
              </a:rPr>
              <a:t>E </a:t>
            </a:r>
            <a:r>
              <a:rPr lang="fr-BE" altLang="en-US" sz="1800" b="1" dirty="0">
                <a:latin typeface="Century Gothic" panose="020B0502020202020204" pitchFamily="34" charset="0"/>
                <a:cs typeface="Calibri" panose="020F0502020204030204" pitchFamily="34" charset="0"/>
              </a:rPr>
              <a:t>– </a:t>
            </a:r>
            <a:r>
              <a:rPr lang="pt-BR" altLang="en-US" sz="1800" b="1" dirty="0">
                <a:latin typeface="Century Gothic" panose="020B0502020202020204" pitchFamily="34" charset="0"/>
                <a:cs typeface="Calibri" panose="020F0502020204030204" pitchFamily="34" charset="0"/>
              </a:rPr>
              <a:t>Sensibilização do público e divulgação dos resultados:</a:t>
            </a:r>
          </a:p>
          <a:p>
            <a:r>
              <a:rPr lang="pt-BR" altLang="en-US" sz="1800" dirty="0" smtClean="0">
                <a:latin typeface="Century Gothic" panose="020B0502020202020204" pitchFamily="34" charset="0"/>
                <a:cs typeface="Calibri" panose="020F0502020204030204" pitchFamily="34" charset="0"/>
              </a:rPr>
              <a:t>E4 – </a:t>
            </a:r>
            <a:r>
              <a:rPr lang="en-US" altLang="en-US" sz="1800" dirty="0" err="1" smtClean="0">
                <a:latin typeface="Century Gothic" panose="020B0502020202020204" pitchFamily="34" charset="0"/>
                <a:cs typeface="Calibri" panose="020F0502020204030204" pitchFamily="34" charset="0"/>
              </a:rPr>
              <a:t>Programa</a:t>
            </a:r>
            <a:r>
              <a:rPr lang="en-US" altLang="en-US" sz="1800" dirty="0" smtClean="0">
                <a:latin typeface="Century Gothic" panose="020B0502020202020204" pitchFamily="34" charset="0"/>
                <a:cs typeface="Calibri" panose="020F0502020204030204" pitchFamily="34" charset="0"/>
              </a:rPr>
              <a:t> de </a:t>
            </a:r>
            <a:r>
              <a:rPr lang="en-US" altLang="en-US" sz="1800" dirty="0" err="1" smtClean="0">
                <a:latin typeface="Century Gothic" panose="020B0502020202020204" pitchFamily="34" charset="0"/>
                <a:cs typeface="Calibri" panose="020F0502020204030204" pitchFamily="34" charset="0"/>
              </a:rPr>
              <a:t>Educação</a:t>
            </a:r>
            <a:r>
              <a:rPr lang="en-US" altLang="en-US" sz="1800" dirty="0" smtClean="0">
                <a:latin typeface="Century Gothic" panose="020B0502020202020204" pitchFamily="34" charset="0"/>
                <a:cs typeface="Calibri" panose="020F0502020204030204" pitchFamily="34" charset="0"/>
              </a:rPr>
              <a:t> </a:t>
            </a:r>
            <a:r>
              <a:rPr lang="en-US" altLang="en-US" sz="1800" dirty="0" err="1" smtClean="0">
                <a:latin typeface="Century Gothic" panose="020B0502020202020204" pitchFamily="34" charset="0"/>
                <a:cs typeface="Calibri" panose="020F0502020204030204" pitchFamily="34" charset="0"/>
              </a:rPr>
              <a:t>Ambiental</a:t>
            </a:r>
            <a:r>
              <a:rPr lang="en-US" altLang="en-US" sz="1800" dirty="0" smtClean="0">
                <a:latin typeface="Century Gothic" panose="020B0502020202020204" pitchFamily="34" charset="0"/>
                <a:cs typeface="Calibri" panose="020F0502020204030204" pitchFamily="34" charset="0"/>
              </a:rPr>
              <a:t> dos </a:t>
            </a:r>
            <a:r>
              <a:rPr lang="en-US" altLang="en-US" sz="1800" dirty="0" err="1" smtClean="0">
                <a:latin typeface="Century Gothic" panose="020B0502020202020204" pitchFamily="34" charset="0"/>
                <a:cs typeface="Calibri" panose="020F0502020204030204" pitchFamily="34" charset="0"/>
              </a:rPr>
              <a:t>Parques</a:t>
            </a:r>
            <a:r>
              <a:rPr lang="en-US" altLang="en-US" sz="1800" dirty="0" smtClean="0">
                <a:latin typeface="Century Gothic" panose="020B0502020202020204" pitchFamily="34" charset="0"/>
                <a:cs typeface="Calibri" panose="020F0502020204030204" pitchFamily="34" charset="0"/>
              </a:rPr>
              <a:t> </a:t>
            </a:r>
            <a:r>
              <a:rPr lang="en-US" altLang="en-US" sz="1800" dirty="0" err="1" smtClean="0">
                <a:latin typeface="Century Gothic" panose="020B0502020202020204" pitchFamily="34" charset="0"/>
                <a:cs typeface="Calibri" panose="020F0502020204030204" pitchFamily="34" charset="0"/>
              </a:rPr>
              <a:t>Naturais</a:t>
            </a:r>
            <a:r>
              <a:rPr lang="en-US" altLang="en-US" sz="1800" dirty="0" smtClean="0">
                <a:latin typeface="Century Gothic" panose="020B0502020202020204" pitchFamily="34" charset="0"/>
                <a:cs typeface="Calibri" panose="020F0502020204030204" pitchFamily="34" charset="0"/>
              </a:rPr>
              <a:t> de </a:t>
            </a:r>
            <a:r>
              <a:rPr lang="en-US" altLang="en-US" sz="1800" dirty="0" err="1" smtClean="0">
                <a:latin typeface="Century Gothic" panose="020B0502020202020204" pitchFamily="34" charset="0"/>
                <a:cs typeface="Calibri" panose="020F0502020204030204" pitchFamily="34" charset="0"/>
              </a:rPr>
              <a:t>Ilha</a:t>
            </a:r>
            <a:r>
              <a:rPr lang="en-US" altLang="en-US" sz="1800" dirty="0" smtClean="0">
                <a:latin typeface="Century Gothic" panose="020B0502020202020204" pitchFamily="34" charset="0"/>
                <a:cs typeface="Calibri" panose="020F0502020204030204" pitchFamily="34" charset="0"/>
              </a:rPr>
              <a:t> – </a:t>
            </a:r>
            <a:r>
              <a:rPr lang="en-US" altLang="en-US" sz="1800" dirty="0" err="1" smtClean="0">
                <a:latin typeface="Century Gothic" panose="020B0502020202020204" pitchFamily="34" charset="0"/>
                <a:cs typeface="Calibri" panose="020F0502020204030204" pitchFamily="34" charset="0"/>
              </a:rPr>
              <a:t>Parque</a:t>
            </a:r>
            <a:r>
              <a:rPr lang="en-US" altLang="en-US" sz="1800" dirty="0" smtClean="0">
                <a:latin typeface="Century Gothic" panose="020B0502020202020204" pitchFamily="34" charset="0"/>
                <a:cs typeface="Calibri" panose="020F0502020204030204" pitchFamily="34" charset="0"/>
              </a:rPr>
              <a:t> Escola</a:t>
            </a:r>
            <a:endParaRPr lang="en-US" altLang="en-US" sz="1800" dirty="0">
              <a:latin typeface="Century Gothic" panose="020B0502020202020204" pitchFamily="34" charset="0"/>
              <a:cs typeface="Calibri" panose="020F0502020204030204" pitchFamily="34" charset="0"/>
            </a:endParaRPr>
          </a:p>
          <a:p>
            <a:r>
              <a:rPr lang="en-US" altLang="en-US" sz="1800" dirty="0">
                <a:latin typeface="Century Gothic" panose="020B0502020202020204" pitchFamily="34" charset="0"/>
                <a:cs typeface="Calibri" panose="020F0502020204030204" pitchFamily="34" charset="0"/>
              </a:rPr>
              <a:t>	</a:t>
            </a:r>
          </a:p>
          <a:p>
            <a:endParaRPr lang="en-US" altLang="en-US" sz="1800" dirty="0">
              <a:latin typeface="Century Gothic" panose="020B0502020202020204" pitchFamily="34" charset="0"/>
              <a:cs typeface="Calibri" panose="020F0502020204030204" pitchFamily="34" charset="0"/>
            </a:endParaRPr>
          </a:p>
        </p:txBody>
      </p:sp>
      <p:sp>
        <p:nvSpPr>
          <p:cNvPr id="21" name="CaixaDeTexto 20"/>
          <p:cNvSpPr txBox="1"/>
          <p:nvPr/>
        </p:nvSpPr>
        <p:spPr>
          <a:xfrm>
            <a:off x="0" y="1552724"/>
            <a:ext cx="9144000" cy="769441"/>
          </a:xfrm>
          <a:prstGeom prst="rect">
            <a:avLst/>
          </a:prstGeom>
          <a:noFill/>
        </p:spPr>
        <p:txBody>
          <a:bodyPr wrap="square" rtlCol="0">
            <a:spAutoFit/>
          </a:bodyPr>
          <a:lstStyle/>
          <a:p>
            <a:endParaRPr lang="pt-PT" sz="1600" b="1" i="1" u="sng" dirty="0">
              <a:latin typeface="Century Gothic" panose="020B0502020202020204" pitchFamily="34" charset="0"/>
              <a:ea typeface="Tahoma" panose="020B0604030504040204" pitchFamily="34" charset="0"/>
              <a:cs typeface="DIN Condensed Bold"/>
            </a:endParaRPr>
          </a:p>
          <a:p>
            <a:pPr marL="285750" indent="-285750" algn="just">
              <a:buFont typeface="Wingdings" panose="05000000000000000000" pitchFamily="2" charset="2"/>
              <a:buChar char="Ø"/>
            </a:pPr>
            <a:r>
              <a:rPr lang="pt-BR" sz="1400" b="1" dirty="0" smtClean="0">
                <a:latin typeface="Century Gothic" panose="020B0502020202020204" pitchFamily="34" charset="0"/>
                <a:ea typeface="Tahoma" panose="020B0604030504040204" pitchFamily="34" charset="0"/>
                <a:cs typeface="DIN Condensed Bold"/>
              </a:rPr>
              <a:t>Parque </a:t>
            </a:r>
            <a:r>
              <a:rPr lang="pt-BR" sz="1400" b="1" dirty="0">
                <a:latin typeface="Century Gothic" panose="020B0502020202020204" pitchFamily="34" charset="0"/>
                <a:ea typeface="Tahoma" panose="020B0604030504040204" pitchFamily="34" charset="0"/>
                <a:cs typeface="DIN Condensed Bold"/>
              </a:rPr>
              <a:t>Escola: </a:t>
            </a:r>
            <a:r>
              <a:rPr lang="pt-BR" sz="1400" dirty="0">
                <a:latin typeface="Century Gothic" panose="020B0502020202020204" pitchFamily="34" charset="0"/>
                <a:ea typeface="Tahoma" panose="020B0604030504040204" pitchFamily="34" charset="0"/>
                <a:cs typeface="DIN Condensed Bold"/>
              </a:rPr>
              <a:t>programa elaborado e entregue nas escolas para o ano letivo 2019-2020, com um </a:t>
            </a:r>
            <a:r>
              <a:rPr lang="pt-BR" sz="1400" u="sng" dirty="0">
                <a:latin typeface="Century Gothic" panose="020B0502020202020204" pitchFamily="34" charset="0"/>
                <a:ea typeface="Tahoma" panose="020B0604030504040204" pitchFamily="34" charset="0"/>
                <a:cs typeface="DIN Condensed Bold"/>
              </a:rPr>
              <a:t>capítulo dedicado ao Programa LIFE</a:t>
            </a:r>
            <a:r>
              <a:rPr lang="pt-BR" sz="1400" dirty="0">
                <a:latin typeface="Century Gothic" panose="020B0502020202020204" pitchFamily="34" charset="0"/>
                <a:ea typeface="Tahoma" panose="020B0604030504040204" pitchFamily="34" charset="0"/>
                <a:cs typeface="DIN Condensed Bold"/>
              </a:rPr>
              <a:t>.</a:t>
            </a:r>
            <a:endParaRPr lang="pt-PT" sz="1600" dirty="0">
              <a:latin typeface="Century Gothic" panose="020B0502020202020204" pitchFamily="34" charset="0"/>
              <a:ea typeface="Tahoma" panose="020B0604030504040204" pitchFamily="34" charset="0"/>
              <a:cs typeface="DIN Condensed Bold"/>
            </a:endParaRPr>
          </a:p>
        </p:txBody>
      </p:sp>
      <p:pic>
        <p:nvPicPr>
          <p:cNvPr id="3" name="Imagem 2"/>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0" y="3030052"/>
            <a:ext cx="4406354" cy="2203178"/>
          </a:xfrm>
          <a:prstGeom prst="rect">
            <a:avLst/>
          </a:prstGeom>
        </p:spPr>
      </p:pic>
      <p:pic>
        <p:nvPicPr>
          <p:cNvPr id="8" name="Imagem 7"/>
          <p:cNvPicPr>
            <a:picLocks noChangeAspect="1"/>
          </p:cNvPicPr>
          <p:nvPr/>
        </p:nvPicPr>
        <p:blipFill rotWithShape="1">
          <a:blip r:embed="rId12" cstate="print">
            <a:extLst>
              <a:ext uri="{28A0092B-C50C-407E-A947-70E740481C1C}">
                <a14:useLocalDpi xmlns:a14="http://schemas.microsoft.com/office/drawing/2010/main" val="0"/>
              </a:ext>
            </a:extLst>
          </a:blip>
          <a:srcRect/>
          <a:stretch/>
        </p:blipFill>
        <p:spPr>
          <a:xfrm>
            <a:off x="4716016" y="2221663"/>
            <a:ext cx="3384570" cy="4399944"/>
          </a:xfrm>
          <a:prstGeom prst="rect">
            <a:avLst/>
          </a:prstGeom>
        </p:spPr>
      </p:pic>
    </p:spTree>
    <p:extLst>
      <p:ext uri="{BB962C8B-B14F-4D97-AF65-F5344CB8AC3E}">
        <p14:creationId xmlns:p14="http://schemas.microsoft.com/office/powerpoint/2010/main" val="354180946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1588" y="-581"/>
            <a:ext cx="9145588" cy="621270"/>
            <a:chOff x="-1588" y="-581"/>
            <a:chExt cx="9145588" cy="621270"/>
          </a:xfrm>
        </p:grpSpPr>
        <p:sp>
          <p:nvSpPr>
            <p:cNvPr id="5" name="Retângulo 4"/>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6"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Imagem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11"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sp>
        <p:nvSpPr>
          <p:cNvPr id="15" name="Rectangle 62"/>
          <p:cNvSpPr>
            <a:spLocks noChangeArrowheads="1"/>
          </p:cNvSpPr>
          <p:nvPr/>
        </p:nvSpPr>
        <p:spPr bwMode="auto">
          <a:xfrm>
            <a:off x="-1587" y="764704"/>
            <a:ext cx="9172304"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1800" b="1" dirty="0" smtClean="0">
                <a:latin typeface="Century Gothic" panose="020B0502020202020204" pitchFamily="34" charset="0"/>
                <a:cs typeface="Calibri" panose="020F0502020204030204" pitchFamily="34" charset="0"/>
              </a:rPr>
              <a:t>E </a:t>
            </a:r>
            <a:r>
              <a:rPr lang="fr-BE" altLang="en-US" sz="1800" b="1" dirty="0">
                <a:latin typeface="Century Gothic" panose="020B0502020202020204" pitchFamily="34" charset="0"/>
                <a:cs typeface="Calibri" panose="020F0502020204030204" pitchFamily="34" charset="0"/>
              </a:rPr>
              <a:t>– </a:t>
            </a:r>
            <a:r>
              <a:rPr lang="pt-BR" altLang="en-US" sz="1800" b="1" dirty="0">
                <a:latin typeface="Century Gothic" panose="020B0502020202020204" pitchFamily="34" charset="0"/>
                <a:cs typeface="Calibri" panose="020F0502020204030204" pitchFamily="34" charset="0"/>
              </a:rPr>
              <a:t>Sensibilização do público e divulgação dos resultados:</a:t>
            </a:r>
          </a:p>
          <a:p>
            <a:r>
              <a:rPr lang="pt-BR" altLang="en-US" sz="1800" dirty="0" smtClean="0">
                <a:latin typeface="Century Gothic" panose="020B0502020202020204" pitchFamily="34" charset="0"/>
                <a:cs typeface="Calibri" panose="020F0502020204030204" pitchFamily="34" charset="0"/>
              </a:rPr>
              <a:t>E4 – </a:t>
            </a:r>
            <a:r>
              <a:rPr lang="en-US" altLang="en-US" sz="1800" dirty="0" err="1" smtClean="0">
                <a:latin typeface="Century Gothic" panose="020B0502020202020204" pitchFamily="34" charset="0"/>
                <a:cs typeface="Calibri" panose="020F0502020204030204" pitchFamily="34" charset="0"/>
              </a:rPr>
              <a:t>Programa</a:t>
            </a:r>
            <a:r>
              <a:rPr lang="en-US" altLang="en-US" sz="1800" dirty="0" smtClean="0">
                <a:latin typeface="Century Gothic" panose="020B0502020202020204" pitchFamily="34" charset="0"/>
                <a:cs typeface="Calibri" panose="020F0502020204030204" pitchFamily="34" charset="0"/>
              </a:rPr>
              <a:t> de </a:t>
            </a:r>
            <a:r>
              <a:rPr lang="en-US" altLang="en-US" sz="1800" dirty="0" err="1" smtClean="0">
                <a:latin typeface="Century Gothic" panose="020B0502020202020204" pitchFamily="34" charset="0"/>
                <a:cs typeface="Calibri" panose="020F0502020204030204" pitchFamily="34" charset="0"/>
              </a:rPr>
              <a:t>Educação</a:t>
            </a:r>
            <a:r>
              <a:rPr lang="en-US" altLang="en-US" sz="1800" dirty="0" smtClean="0">
                <a:latin typeface="Century Gothic" panose="020B0502020202020204" pitchFamily="34" charset="0"/>
                <a:cs typeface="Calibri" panose="020F0502020204030204" pitchFamily="34" charset="0"/>
              </a:rPr>
              <a:t> </a:t>
            </a:r>
            <a:r>
              <a:rPr lang="en-US" altLang="en-US" sz="1800" dirty="0" err="1" smtClean="0">
                <a:latin typeface="Century Gothic" panose="020B0502020202020204" pitchFamily="34" charset="0"/>
                <a:cs typeface="Calibri" panose="020F0502020204030204" pitchFamily="34" charset="0"/>
              </a:rPr>
              <a:t>Ambiental</a:t>
            </a:r>
            <a:r>
              <a:rPr lang="en-US" altLang="en-US" sz="1800" dirty="0" smtClean="0">
                <a:latin typeface="Century Gothic" panose="020B0502020202020204" pitchFamily="34" charset="0"/>
                <a:cs typeface="Calibri" panose="020F0502020204030204" pitchFamily="34" charset="0"/>
              </a:rPr>
              <a:t> dos </a:t>
            </a:r>
            <a:r>
              <a:rPr lang="en-US" altLang="en-US" sz="1800" dirty="0" err="1" smtClean="0">
                <a:latin typeface="Century Gothic" panose="020B0502020202020204" pitchFamily="34" charset="0"/>
                <a:cs typeface="Calibri" panose="020F0502020204030204" pitchFamily="34" charset="0"/>
              </a:rPr>
              <a:t>Parques</a:t>
            </a:r>
            <a:r>
              <a:rPr lang="en-US" altLang="en-US" sz="1800" dirty="0" smtClean="0">
                <a:latin typeface="Century Gothic" panose="020B0502020202020204" pitchFamily="34" charset="0"/>
                <a:cs typeface="Calibri" panose="020F0502020204030204" pitchFamily="34" charset="0"/>
              </a:rPr>
              <a:t> </a:t>
            </a:r>
            <a:r>
              <a:rPr lang="en-US" altLang="en-US" sz="1800" dirty="0" err="1" smtClean="0">
                <a:latin typeface="Century Gothic" panose="020B0502020202020204" pitchFamily="34" charset="0"/>
                <a:cs typeface="Calibri" panose="020F0502020204030204" pitchFamily="34" charset="0"/>
              </a:rPr>
              <a:t>Naturais</a:t>
            </a:r>
            <a:r>
              <a:rPr lang="en-US" altLang="en-US" sz="1800" dirty="0" smtClean="0">
                <a:latin typeface="Century Gothic" panose="020B0502020202020204" pitchFamily="34" charset="0"/>
                <a:cs typeface="Calibri" panose="020F0502020204030204" pitchFamily="34" charset="0"/>
              </a:rPr>
              <a:t> de </a:t>
            </a:r>
            <a:r>
              <a:rPr lang="en-US" altLang="en-US" sz="1800" dirty="0" err="1" smtClean="0">
                <a:latin typeface="Century Gothic" panose="020B0502020202020204" pitchFamily="34" charset="0"/>
                <a:cs typeface="Calibri" panose="020F0502020204030204" pitchFamily="34" charset="0"/>
              </a:rPr>
              <a:t>Ilha</a:t>
            </a:r>
            <a:r>
              <a:rPr lang="en-US" altLang="en-US" sz="1800" dirty="0" smtClean="0">
                <a:latin typeface="Century Gothic" panose="020B0502020202020204" pitchFamily="34" charset="0"/>
                <a:cs typeface="Calibri" panose="020F0502020204030204" pitchFamily="34" charset="0"/>
              </a:rPr>
              <a:t> – </a:t>
            </a:r>
            <a:r>
              <a:rPr lang="en-US" altLang="en-US" sz="1800" dirty="0" err="1" smtClean="0">
                <a:latin typeface="Century Gothic" panose="020B0502020202020204" pitchFamily="34" charset="0"/>
                <a:cs typeface="Calibri" panose="020F0502020204030204" pitchFamily="34" charset="0"/>
              </a:rPr>
              <a:t>Parque</a:t>
            </a:r>
            <a:r>
              <a:rPr lang="en-US" altLang="en-US" sz="1800" dirty="0" smtClean="0">
                <a:latin typeface="Century Gothic" panose="020B0502020202020204" pitchFamily="34" charset="0"/>
                <a:cs typeface="Calibri" panose="020F0502020204030204" pitchFamily="34" charset="0"/>
              </a:rPr>
              <a:t> Escola</a:t>
            </a:r>
            <a:endParaRPr lang="en-US" altLang="en-US" sz="1800" dirty="0">
              <a:latin typeface="Century Gothic" panose="020B0502020202020204" pitchFamily="34" charset="0"/>
              <a:cs typeface="Calibri" panose="020F0502020204030204" pitchFamily="34" charset="0"/>
            </a:endParaRPr>
          </a:p>
          <a:p>
            <a:r>
              <a:rPr lang="en-US" altLang="en-US" sz="1800" dirty="0">
                <a:latin typeface="Century Gothic" panose="020B0502020202020204" pitchFamily="34" charset="0"/>
                <a:cs typeface="Calibri" panose="020F0502020204030204" pitchFamily="34" charset="0"/>
              </a:rPr>
              <a:t>	</a:t>
            </a:r>
          </a:p>
          <a:p>
            <a:endParaRPr lang="en-US" altLang="en-US" sz="1800" dirty="0">
              <a:latin typeface="Century Gothic" panose="020B0502020202020204" pitchFamily="34" charset="0"/>
              <a:cs typeface="Calibri" panose="020F0502020204030204" pitchFamily="34" charset="0"/>
            </a:endParaRPr>
          </a:p>
        </p:txBody>
      </p:sp>
      <p:sp>
        <p:nvSpPr>
          <p:cNvPr id="21" name="CaixaDeTexto 20"/>
          <p:cNvSpPr txBox="1"/>
          <p:nvPr/>
        </p:nvSpPr>
        <p:spPr>
          <a:xfrm>
            <a:off x="0" y="1552724"/>
            <a:ext cx="9144000" cy="769441"/>
          </a:xfrm>
          <a:prstGeom prst="rect">
            <a:avLst/>
          </a:prstGeom>
          <a:noFill/>
        </p:spPr>
        <p:txBody>
          <a:bodyPr wrap="square" rtlCol="0">
            <a:spAutoFit/>
          </a:bodyPr>
          <a:lstStyle/>
          <a:p>
            <a:endParaRPr lang="pt-PT" sz="1600" b="1" i="1" u="sng" dirty="0">
              <a:latin typeface="Century Gothic" panose="020B0502020202020204" pitchFamily="34" charset="0"/>
              <a:ea typeface="Tahoma" panose="020B0604030504040204" pitchFamily="34" charset="0"/>
              <a:cs typeface="DIN Condensed Bold"/>
            </a:endParaRPr>
          </a:p>
          <a:p>
            <a:pPr marL="285750" indent="-285750" algn="just">
              <a:buFont typeface="Wingdings" panose="05000000000000000000" pitchFamily="2" charset="2"/>
              <a:buChar char="Ø"/>
            </a:pPr>
            <a:r>
              <a:rPr lang="pt-BR" sz="1400" b="1" dirty="0" smtClean="0">
                <a:latin typeface="Century Gothic" panose="020B0502020202020204" pitchFamily="34" charset="0"/>
                <a:ea typeface="Tahoma" panose="020B0604030504040204" pitchFamily="34" charset="0"/>
                <a:cs typeface="DIN Condensed Bold"/>
              </a:rPr>
              <a:t>Parque </a:t>
            </a:r>
            <a:r>
              <a:rPr lang="pt-BR" sz="1400" b="1" dirty="0">
                <a:latin typeface="Century Gothic" panose="020B0502020202020204" pitchFamily="34" charset="0"/>
                <a:ea typeface="Tahoma" panose="020B0604030504040204" pitchFamily="34" charset="0"/>
                <a:cs typeface="DIN Condensed Bold"/>
              </a:rPr>
              <a:t>Escola: </a:t>
            </a:r>
            <a:r>
              <a:rPr lang="pt-BR" sz="1400" dirty="0">
                <a:latin typeface="Century Gothic" panose="020B0502020202020204" pitchFamily="34" charset="0"/>
                <a:ea typeface="Tahoma" panose="020B0604030504040204" pitchFamily="34" charset="0"/>
                <a:cs typeface="DIN Condensed Bold"/>
              </a:rPr>
              <a:t>programa elaborado e entregue nas escolas para o ano letivo 2019-2020, com um </a:t>
            </a:r>
            <a:r>
              <a:rPr lang="pt-BR" sz="1400" u="sng" dirty="0">
                <a:latin typeface="Century Gothic" panose="020B0502020202020204" pitchFamily="34" charset="0"/>
                <a:ea typeface="Tahoma" panose="020B0604030504040204" pitchFamily="34" charset="0"/>
                <a:cs typeface="DIN Condensed Bold"/>
              </a:rPr>
              <a:t>capítulo dedicado ao Programa LIFE</a:t>
            </a:r>
            <a:r>
              <a:rPr lang="pt-BR" sz="1400" dirty="0">
                <a:latin typeface="Century Gothic" panose="020B0502020202020204" pitchFamily="34" charset="0"/>
                <a:ea typeface="Tahoma" panose="020B0604030504040204" pitchFamily="34" charset="0"/>
                <a:cs typeface="DIN Condensed Bold"/>
              </a:rPr>
              <a:t>.</a:t>
            </a:r>
            <a:endParaRPr lang="pt-PT" sz="1600" dirty="0">
              <a:latin typeface="Century Gothic" panose="020B0502020202020204" pitchFamily="34" charset="0"/>
              <a:ea typeface="Tahoma" panose="020B0604030504040204" pitchFamily="34" charset="0"/>
              <a:cs typeface="DIN Condensed Bold"/>
            </a:endParaRPr>
          </a:p>
        </p:txBody>
      </p:sp>
      <p:grpSp>
        <p:nvGrpSpPr>
          <p:cNvPr id="12" name="Grupo 11"/>
          <p:cNvGrpSpPr/>
          <p:nvPr/>
        </p:nvGrpSpPr>
        <p:grpSpPr>
          <a:xfrm>
            <a:off x="4692781" y="6282498"/>
            <a:ext cx="4415723" cy="527870"/>
            <a:chOff x="4692781" y="6282498"/>
            <a:chExt cx="4415723" cy="527870"/>
          </a:xfrm>
        </p:grpSpPr>
        <p:pic>
          <p:nvPicPr>
            <p:cNvPr id="13" name="Picture 4" descr="http://www.azores.gov.pt/NR/rdonlyres/88A32A89-2561-4C22-A82F-530640C510A2/755875/Logo_P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34617" y="6282498"/>
              <a:ext cx="565575" cy="52787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http://www.azores.gov.pt/NR/rdonlyres/A1197A03-23BB-40F6-AA68-6C3FEC711B55/335484/LogotipoGovernodosAores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92781" y="6381402"/>
              <a:ext cx="959339" cy="294238"/>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m 15"/>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32196" y="6373504"/>
              <a:ext cx="732092" cy="32627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7" name="Imagem 16"/>
            <p:cNvPicPr>
              <a:picLocks noChangeAspect="1"/>
            </p:cNvPicPr>
            <p:nvPr/>
          </p:nvPicPr>
          <p:blipFill>
            <a:blip r:embed="rId9" cstate="print">
              <a:extLst>
                <a:ext uri="{28A0092B-C50C-407E-A947-70E740481C1C}">
                  <a14:useLocalDpi xmlns:a14="http://schemas.microsoft.com/office/drawing/2010/main" val="0"/>
                </a:ext>
              </a:extLst>
            </a:blip>
            <a:srcRect l="20705" t="3252" r="21651" b="10634"/>
            <a:stretch>
              <a:fillRect/>
            </a:stretch>
          </p:blipFill>
          <p:spPr bwMode="auto">
            <a:xfrm>
              <a:off x="8122579" y="6304639"/>
              <a:ext cx="985925" cy="43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agem 17"/>
            <p:cNvPicPr>
              <a:picLocks noChangeAspect="1"/>
            </p:cNvPicPr>
            <p:nvPr/>
          </p:nvPicPr>
          <p:blipFill rotWithShape="1">
            <a:blip r:embed="rId10" cstate="print">
              <a:extLst>
                <a:ext uri="{28A0092B-C50C-407E-A947-70E740481C1C}">
                  <a14:useLocalDpi xmlns:a14="http://schemas.microsoft.com/office/drawing/2010/main"/>
                </a:ext>
              </a:extLst>
            </a:blip>
            <a:srcRect t="13157" r="6666" b="12408"/>
            <a:stretch/>
          </p:blipFill>
          <p:spPr>
            <a:xfrm>
              <a:off x="7236296" y="6309320"/>
              <a:ext cx="913917" cy="391679"/>
            </a:xfrm>
            <a:prstGeom prst="rect">
              <a:avLst/>
            </a:prstGeom>
          </p:spPr>
        </p:pic>
      </p:grpSp>
      <p:graphicFrame>
        <p:nvGraphicFramePr>
          <p:cNvPr id="26" name="Diagrama 25"/>
          <p:cNvGraphicFramePr/>
          <p:nvPr>
            <p:extLst>
              <p:ext uri="{D42A27DB-BD31-4B8C-83A1-F6EECF244321}">
                <p14:modId xmlns:p14="http://schemas.microsoft.com/office/powerpoint/2010/main" val="2250858074"/>
              </p:ext>
            </p:extLst>
          </p:nvPr>
        </p:nvGraphicFramePr>
        <p:xfrm>
          <a:off x="611560" y="2204864"/>
          <a:ext cx="8128000" cy="3969564"/>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253642017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1588" y="-581"/>
            <a:ext cx="9145588" cy="621270"/>
            <a:chOff x="-1588" y="-581"/>
            <a:chExt cx="9145588" cy="621270"/>
          </a:xfrm>
        </p:grpSpPr>
        <p:sp>
          <p:nvSpPr>
            <p:cNvPr id="5" name="Retângulo 4"/>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6"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Imagem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11"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sp>
        <p:nvSpPr>
          <p:cNvPr id="15" name="Rectangle 62"/>
          <p:cNvSpPr>
            <a:spLocks noChangeArrowheads="1"/>
          </p:cNvSpPr>
          <p:nvPr/>
        </p:nvSpPr>
        <p:spPr bwMode="auto">
          <a:xfrm>
            <a:off x="-1587" y="764704"/>
            <a:ext cx="9172304"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1800" b="1" dirty="0" smtClean="0">
                <a:latin typeface="Century Gothic" panose="020B0502020202020204" pitchFamily="34" charset="0"/>
                <a:cs typeface="Calibri" panose="020F0502020204030204" pitchFamily="34" charset="0"/>
              </a:rPr>
              <a:t>E </a:t>
            </a:r>
            <a:r>
              <a:rPr lang="fr-BE" altLang="en-US" sz="1800" b="1" dirty="0">
                <a:latin typeface="Century Gothic" panose="020B0502020202020204" pitchFamily="34" charset="0"/>
                <a:cs typeface="Calibri" panose="020F0502020204030204" pitchFamily="34" charset="0"/>
              </a:rPr>
              <a:t>– </a:t>
            </a:r>
            <a:r>
              <a:rPr lang="pt-BR" altLang="en-US" sz="1800" b="1" dirty="0">
                <a:latin typeface="Century Gothic" panose="020B0502020202020204" pitchFamily="34" charset="0"/>
                <a:cs typeface="Calibri" panose="020F0502020204030204" pitchFamily="34" charset="0"/>
              </a:rPr>
              <a:t>Sensibilização do público e divulgação dos resultados:</a:t>
            </a:r>
          </a:p>
          <a:p>
            <a:r>
              <a:rPr lang="pt-BR" altLang="en-US" sz="1800" dirty="0" smtClean="0">
                <a:latin typeface="Century Gothic" panose="020B0502020202020204" pitchFamily="34" charset="0"/>
                <a:cs typeface="Calibri" panose="020F0502020204030204" pitchFamily="34" charset="0"/>
              </a:rPr>
              <a:t>E4 – </a:t>
            </a:r>
            <a:r>
              <a:rPr lang="en-US" altLang="en-US" sz="1800" dirty="0" err="1" smtClean="0">
                <a:latin typeface="Century Gothic" panose="020B0502020202020204" pitchFamily="34" charset="0"/>
                <a:cs typeface="Calibri" panose="020F0502020204030204" pitchFamily="34" charset="0"/>
              </a:rPr>
              <a:t>Programa</a:t>
            </a:r>
            <a:r>
              <a:rPr lang="en-US" altLang="en-US" sz="1800" dirty="0" smtClean="0">
                <a:latin typeface="Century Gothic" panose="020B0502020202020204" pitchFamily="34" charset="0"/>
                <a:cs typeface="Calibri" panose="020F0502020204030204" pitchFamily="34" charset="0"/>
              </a:rPr>
              <a:t> de </a:t>
            </a:r>
            <a:r>
              <a:rPr lang="en-US" altLang="en-US" sz="1800" dirty="0" err="1" smtClean="0">
                <a:latin typeface="Century Gothic" panose="020B0502020202020204" pitchFamily="34" charset="0"/>
                <a:cs typeface="Calibri" panose="020F0502020204030204" pitchFamily="34" charset="0"/>
              </a:rPr>
              <a:t>Educação</a:t>
            </a:r>
            <a:r>
              <a:rPr lang="en-US" altLang="en-US" sz="1800" dirty="0" smtClean="0">
                <a:latin typeface="Century Gothic" panose="020B0502020202020204" pitchFamily="34" charset="0"/>
                <a:cs typeface="Calibri" panose="020F0502020204030204" pitchFamily="34" charset="0"/>
              </a:rPr>
              <a:t> </a:t>
            </a:r>
            <a:r>
              <a:rPr lang="en-US" altLang="en-US" sz="1800" dirty="0" err="1" smtClean="0">
                <a:latin typeface="Century Gothic" panose="020B0502020202020204" pitchFamily="34" charset="0"/>
                <a:cs typeface="Calibri" panose="020F0502020204030204" pitchFamily="34" charset="0"/>
              </a:rPr>
              <a:t>Ambiental</a:t>
            </a:r>
            <a:r>
              <a:rPr lang="en-US" altLang="en-US" sz="1800" dirty="0" smtClean="0">
                <a:latin typeface="Century Gothic" panose="020B0502020202020204" pitchFamily="34" charset="0"/>
                <a:cs typeface="Calibri" panose="020F0502020204030204" pitchFamily="34" charset="0"/>
              </a:rPr>
              <a:t> dos </a:t>
            </a:r>
            <a:r>
              <a:rPr lang="en-US" altLang="en-US" sz="1800" dirty="0" err="1" smtClean="0">
                <a:latin typeface="Century Gothic" panose="020B0502020202020204" pitchFamily="34" charset="0"/>
                <a:cs typeface="Calibri" panose="020F0502020204030204" pitchFamily="34" charset="0"/>
              </a:rPr>
              <a:t>Parques</a:t>
            </a:r>
            <a:r>
              <a:rPr lang="en-US" altLang="en-US" sz="1800" dirty="0" smtClean="0">
                <a:latin typeface="Century Gothic" panose="020B0502020202020204" pitchFamily="34" charset="0"/>
                <a:cs typeface="Calibri" panose="020F0502020204030204" pitchFamily="34" charset="0"/>
              </a:rPr>
              <a:t> </a:t>
            </a:r>
            <a:r>
              <a:rPr lang="en-US" altLang="en-US" sz="1800" dirty="0" err="1" smtClean="0">
                <a:latin typeface="Century Gothic" panose="020B0502020202020204" pitchFamily="34" charset="0"/>
                <a:cs typeface="Calibri" panose="020F0502020204030204" pitchFamily="34" charset="0"/>
              </a:rPr>
              <a:t>Naturais</a:t>
            </a:r>
            <a:r>
              <a:rPr lang="en-US" altLang="en-US" sz="1800" dirty="0" smtClean="0">
                <a:latin typeface="Century Gothic" panose="020B0502020202020204" pitchFamily="34" charset="0"/>
                <a:cs typeface="Calibri" panose="020F0502020204030204" pitchFamily="34" charset="0"/>
              </a:rPr>
              <a:t> de </a:t>
            </a:r>
            <a:r>
              <a:rPr lang="en-US" altLang="en-US" sz="1800" dirty="0" err="1" smtClean="0">
                <a:latin typeface="Century Gothic" panose="020B0502020202020204" pitchFamily="34" charset="0"/>
                <a:cs typeface="Calibri" panose="020F0502020204030204" pitchFamily="34" charset="0"/>
              </a:rPr>
              <a:t>Ilha</a:t>
            </a:r>
            <a:r>
              <a:rPr lang="en-US" altLang="en-US" sz="1800" dirty="0" smtClean="0">
                <a:latin typeface="Century Gothic" panose="020B0502020202020204" pitchFamily="34" charset="0"/>
                <a:cs typeface="Calibri" panose="020F0502020204030204" pitchFamily="34" charset="0"/>
              </a:rPr>
              <a:t> – </a:t>
            </a:r>
            <a:r>
              <a:rPr lang="en-US" altLang="en-US" sz="1800" dirty="0" err="1" smtClean="0">
                <a:latin typeface="Century Gothic" panose="020B0502020202020204" pitchFamily="34" charset="0"/>
                <a:cs typeface="Calibri" panose="020F0502020204030204" pitchFamily="34" charset="0"/>
              </a:rPr>
              <a:t>Parque</a:t>
            </a:r>
            <a:r>
              <a:rPr lang="en-US" altLang="en-US" sz="1800" dirty="0" smtClean="0">
                <a:latin typeface="Century Gothic" panose="020B0502020202020204" pitchFamily="34" charset="0"/>
                <a:cs typeface="Calibri" panose="020F0502020204030204" pitchFamily="34" charset="0"/>
              </a:rPr>
              <a:t> Escola</a:t>
            </a:r>
            <a:endParaRPr lang="en-US" altLang="en-US" sz="1800" dirty="0">
              <a:latin typeface="Century Gothic" panose="020B0502020202020204" pitchFamily="34" charset="0"/>
              <a:cs typeface="Calibri" panose="020F0502020204030204" pitchFamily="34" charset="0"/>
            </a:endParaRPr>
          </a:p>
          <a:p>
            <a:r>
              <a:rPr lang="en-US" altLang="en-US" sz="1800" dirty="0">
                <a:latin typeface="Century Gothic" panose="020B0502020202020204" pitchFamily="34" charset="0"/>
                <a:cs typeface="Calibri" panose="020F0502020204030204" pitchFamily="34" charset="0"/>
              </a:rPr>
              <a:t>	</a:t>
            </a:r>
          </a:p>
          <a:p>
            <a:endParaRPr lang="en-US" altLang="en-US" sz="1800" dirty="0">
              <a:latin typeface="Century Gothic" panose="020B0502020202020204" pitchFamily="34" charset="0"/>
              <a:cs typeface="Calibri" panose="020F0502020204030204" pitchFamily="34" charset="0"/>
            </a:endParaRPr>
          </a:p>
        </p:txBody>
      </p:sp>
      <p:grpSp>
        <p:nvGrpSpPr>
          <p:cNvPr id="12" name="Grupo 11"/>
          <p:cNvGrpSpPr/>
          <p:nvPr/>
        </p:nvGrpSpPr>
        <p:grpSpPr>
          <a:xfrm>
            <a:off x="4692781" y="6282498"/>
            <a:ext cx="4415723" cy="527870"/>
            <a:chOff x="4692781" y="6282498"/>
            <a:chExt cx="4415723" cy="527870"/>
          </a:xfrm>
        </p:grpSpPr>
        <p:pic>
          <p:nvPicPr>
            <p:cNvPr id="13" name="Picture 4" descr="http://www.azores.gov.pt/NR/rdonlyres/88A32A89-2561-4C22-A82F-530640C510A2/755875/Logo_P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34617" y="6282498"/>
              <a:ext cx="565575" cy="52787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http://www.azores.gov.pt/NR/rdonlyres/A1197A03-23BB-40F6-AA68-6C3FEC711B55/335484/LogotipoGovernodosAores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92781" y="6381402"/>
              <a:ext cx="959339" cy="294238"/>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m 15"/>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32196" y="6373504"/>
              <a:ext cx="732092" cy="32627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7" name="Imagem 16"/>
            <p:cNvPicPr>
              <a:picLocks noChangeAspect="1"/>
            </p:cNvPicPr>
            <p:nvPr/>
          </p:nvPicPr>
          <p:blipFill>
            <a:blip r:embed="rId9" cstate="print">
              <a:extLst>
                <a:ext uri="{28A0092B-C50C-407E-A947-70E740481C1C}">
                  <a14:useLocalDpi xmlns:a14="http://schemas.microsoft.com/office/drawing/2010/main" val="0"/>
                </a:ext>
              </a:extLst>
            </a:blip>
            <a:srcRect l="20705" t="3252" r="21651" b="10634"/>
            <a:stretch>
              <a:fillRect/>
            </a:stretch>
          </p:blipFill>
          <p:spPr bwMode="auto">
            <a:xfrm>
              <a:off x="8122579" y="6304639"/>
              <a:ext cx="985925" cy="43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agem 17"/>
            <p:cNvPicPr>
              <a:picLocks noChangeAspect="1"/>
            </p:cNvPicPr>
            <p:nvPr/>
          </p:nvPicPr>
          <p:blipFill rotWithShape="1">
            <a:blip r:embed="rId10" cstate="print">
              <a:extLst>
                <a:ext uri="{28A0092B-C50C-407E-A947-70E740481C1C}">
                  <a14:useLocalDpi xmlns:a14="http://schemas.microsoft.com/office/drawing/2010/main"/>
                </a:ext>
              </a:extLst>
            </a:blip>
            <a:srcRect t="13157" r="6666" b="12408"/>
            <a:stretch/>
          </p:blipFill>
          <p:spPr>
            <a:xfrm>
              <a:off x="7236296" y="6309320"/>
              <a:ext cx="913917" cy="391679"/>
            </a:xfrm>
            <a:prstGeom prst="rect">
              <a:avLst/>
            </a:prstGeom>
          </p:spPr>
        </p:pic>
      </p:grpSp>
      <p:sp>
        <p:nvSpPr>
          <p:cNvPr id="19" name="CaixaDeTexto 18"/>
          <p:cNvSpPr txBox="1"/>
          <p:nvPr/>
        </p:nvSpPr>
        <p:spPr>
          <a:xfrm>
            <a:off x="0" y="1408708"/>
            <a:ext cx="9144000" cy="553998"/>
          </a:xfrm>
          <a:prstGeom prst="rect">
            <a:avLst/>
          </a:prstGeom>
          <a:noFill/>
        </p:spPr>
        <p:txBody>
          <a:bodyPr wrap="square" rtlCol="0">
            <a:spAutoFit/>
          </a:bodyPr>
          <a:lstStyle/>
          <a:p>
            <a:endParaRPr lang="pt-PT" sz="1600" b="1" i="1" u="sng" dirty="0">
              <a:latin typeface="Century Gothic" panose="020B0502020202020204" pitchFamily="34" charset="0"/>
              <a:ea typeface="Tahoma" panose="020B0604030504040204" pitchFamily="34" charset="0"/>
              <a:cs typeface="DIN Condensed Bold"/>
            </a:endParaRPr>
          </a:p>
          <a:p>
            <a:pPr marL="285750" indent="-285750" algn="just">
              <a:buFont typeface="Wingdings" panose="05000000000000000000" pitchFamily="2" charset="2"/>
              <a:buChar char="Ø"/>
            </a:pPr>
            <a:r>
              <a:rPr lang="pt-PT" altLang="pt-PT" sz="1400" b="1" u="sng" dirty="0" smtClean="0">
                <a:solidFill>
                  <a:srgbClr val="195457"/>
                </a:solidFill>
                <a:latin typeface="Century Gothic" panose="020B0502020202020204" pitchFamily="34" charset="0"/>
                <a:ea typeface="Tahoma" panose="020B0604030504040204" pitchFamily="34" charset="0"/>
                <a:cs typeface="DIN Condensed Bold"/>
              </a:rPr>
              <a:t>Exemplos de Atividades 2019/2020:</a:t>
            </a:r>
            <a:endParaRPr lang="pt-PT" sz="1600" dirty="0" smtClean="0">
              <a:latin typeface="Century Gothic" panose="020B0502020202020204" pitchFamily="34" charset="0"/>
              <a:ea typeface="Tahoma" panose="020B0604030504040204" pitchFamily="34" charset="0"/>
              <a:cs typeface="DIN Condensed Bold"/>
            </a:endParaRPr>
          </a:p>
        </p:txBody>
      </p:sp>
      <p:grpSp>
        <p:nvGrpSpPr>
          <p:cNvPr id="20" name="Grupo 19"/>
          <p:cNvGrpSpPr/>
          <p:nvPr/>
        </p:nvGrpSpPr>
        <p:grpSpPr>
          <a:xfrm>
            <a:off x="541347" y="2124932"/>
            <a:ext cx="7991093" cy="4400412"/>
            <a:chOff x="1125351" y="613756"/>
            <a:chExt cx="9817178" cy="6094363"/>
          </a:xfrm>
        </p:grpSpPr>
        <p:pic>
          <p:nvPicPr>
            <p:cNvPr id="22" name="Imagem 21"/>
            <p:cNvPicPr>
              <a:picLocks noChangeAspect="1"/>
            </p:cNvPicPr>
            <p:nvPr/>
          </p:nvPicPr>
          <p:blipFill rotWithShape="1">
            <a:blip r:embed="rId11"/>
            <a:srcRect t="14899" b="2040"/>
            <a:stretch/>
          </p:blipFill>
          <p:spPr>
            <a:xfrm>
              <a:off x="1125351" y="613756"/>
              <a:ext cx="2858551" cy="3102459"/>
            </a:xfrm>
            <a:prstGeom prst="rect">
              <a:avLst/>
            </a:prstGeom>
            <a:effectLst>
              <a:outerShdw blurRad="63500" sx="102000" sy="102000" algn="ctr" rotWithShape="0">
                <a:prstClr val="black">
                  <a:alpha val="40000"/>
                </a:prstClr>
              </a:outerShdw>
            </a:effectLst>
          </p:spPr>
        </p:pic>
        <p:pic>
          <p:nvPicPr>
            <p:cNvPr id="23" name="Imagem 22"/>
            <p:cNvPicPr>
              <a:picLocks noChangeAspect="1"/>
            </p:cNvPicPr>
            <p:nvPr/>
          </p:nvPicPr>
          <p:blipFill rotWithShape="1">
            <a:blip r:embed="rId12"/>
            <a:srcRect t="14895" b="1985"/>
            <a:stretch/>
          </p:blipFill>
          <p:spPr>
            <a:xfrm>
              <a:off x="1125351" y="3818380"/>
              <a:ext cx="2858551" cy="2889739"/>
            </a:xfrm>
            <a:prstGeom prst="rect">
              <a:avLst/>
            </a:prstGeom>
            <a:effectLst>
              <a:outerShdw blurRad="63500" sx="102000" sy="102000" algn="ctr" rotWithShape="0">
                <a:prstClr val="black">
                  <a:alpha val="40000"/>
                </a:prstClr>
              </a:outerShdw>
            </a:effectLst>
          </p:spPr>
        </p:pic>
        <p:pic>
          <p:nvPicPr>
            <p:cNvPr id="24" name="Imagem 23"/>
            <p:cNvPicPr>
              <a:picLocks noChangeAspect="1"/>
            </p:cNvPicPr>
            <p:nvPr/>
          </p:nvPicPr>
          <p:blipFill rotWithShape="1">
            <a:blip r:embed="rId13"/>
            <a:srcRect t="9684" b="2489"/>
            <a:stretch/>
          </p:blipFill>
          <p:spPr>
            <a:xfrm>
              <a:off x="4517744" y="613756"/>
              <a:ext cx="2952000" cy="2727321"/>
            </a:xfrm>
            <a:prstGeom prst="rect">
              <a:avLst/>
            </a:prstGeom>
            <a:effectLst>
              <a:outerShdw blurRad="63500" sx="102000" sy="102000" algn="ctr" rotWithShape="0">
                <a:prstClr val="black">
                  <a:alpha val="40000"/>
                </a:prstClr>
              </a:outerShdw>
            </a:effectLst>
          </p:spPr>
        </p:pic>
        <p:pic>
          <p:nvPicPr>
            <p:cNvPr id="25" name="Imagem 24"/>
            <p:cNvPicPr>
              <a:picLocks noChangeAspect="1"/>
            </p:cNvPicPr>
            <p:nvPr/>
          </p:nvPicPr>
          <p:blipFill rotWithShape="1">
            <a:blip r:embed="rId14"/>
            <a:srcRect t="15963"/>
            <a:stretch/>
          </p:blipFill>
          <p:spPr>
            <a:xfrm>
              <a:off x="4517744" y="3483112"/>
              <a:ext cx="2952000" cy="3225007"/>
            </a:xfrm>
            <a:prstGeom prst="rect">
              <a:avLst/>
            </a:prstGeom>
            <a:effectLst>
              <a:outerShdw blurRad="63500" sx="102000" sy="102000" algn="ctr" rotWithShape="0">
                <a:prstClr val="black">
                  <a:alpha val="40000"/>
                </a:prstClr>
              </a:outerShdw>
            </a:effectLst>
          </p:spPr>
        </p:pic>
        <p:pic>
          <p:nvPicPr>
            <p:cNvPr id="27" name="Imagem 26"/>
            <p:cNvPicPr>
              <a:picLocks noChangeAspect="1"/>
            </p:cNvPicPr>
            <p:nvPr/>
          </p:nvPicPr>
          <p:blipFill rotWithShape="1">
            <a:blip r:embed="rId15"/>
            <a:srcRect t="15901" b="3002"/>
            <a:stretch/>
          </p:blipFill>
          <p:spPr>
            <a:xfrm>
              <a:off x="8069492" y="613756"/>
              <a:ext cx="2872415" cy="2743200"/>
            </a:xfrm>
            <a:prstGeom prst="rect">
              <a:avLst/>
            </a:prstGeom>
            <a:effectLst>
              <a:outerShdw blurRad="63500" sx="102000" sy="102000" algn="ctr" rotWithShape="0">
                <a:prstClr val="black">
                  <a:alpha val="40000"/>
                </a:prstClr>
              </a:outerShdw>
            </a:effectLst>
          </p:spPr>
        </p:pic>
        <p:pic>
          <p:nvPicPr>
            <p:cNvPr id="28" name="Imagem 27"/>
            <p:cNvPicPr>
              <a:picLocks noChangeAspect="1"/>
            </p:cNvPicPr>
            <p:nvPr/>
          </p:nvPicPr>
          <p:blipFill rotWithShape="1">
            <a:blip r:embed="rId16"/>
            <a:srcRect t="15027" b="4798"/>
            <a:stretch/>
          </p:blipFill>
          <p:spPr>
            <a:xfrm>
              <a:off x="8068868" y="3551460"/>
              <a:ext cx="2873661" cy="3134294"/>
            </a:xfrm>
            <a:prstGeom prst="rect">
              <a:avLst/>
            </a:prstGeom>
            <a:effectLst>
              <a:outerShdw blurRad="63500" sx="102000" sy="102000" algn="ctr" rotWithShape="0">
                <a:prstClr val="black">
                  <a:alpha val="40000"/>
                </a:prstClr>
              </a:outerShdw>
            </a:effectLst>
          </p:spPr>
        </p:pic>
      </p:grpSp>
    </p:spTree>
    <p:extLst>
      <p:ext uri="{BB962C8B-B14F-4D97-AF65-F5344CB8AC3E}">
        <p14:creationId xmlns:p14="http://schemas.microsoft.com/office/powerpoint/2010/main" val="177893459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1588" y="-581"/>
            <a:ext cx="9145588" cy="621270"/>
            <a:chOff x="-1588" y="-581"/>
            <a:chExt cx="9145588" cy="621270"/>
          </a:xfrm>
        </p:grpSpPr>
        <p:sp>
          <p:nvSpPr>
            <p:cNvPr id="5" name="Retângulo 4"/>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6"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Imagem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11"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sp>
        <p:nvSpPr>
          <p:cNvPr id="15" name="Rectangle 62"/>
          <p:cNvSpPr>
            <a:spLocks noChangeArrowheads="1"/>
          </p:cNvSpPr>
          <p:nvPr/>
        </p:nvSpPr>
        <p:spPr bwMode="auto">
          <a:xfrm>
            <a:off x="-1587" y="764704"/>
            <a:ext cx="917230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1800" b="1" dirty="0">
                <a:latin typeface="Century Gothic" panose="020B0502020202020204" pitchFamily="34" charset="0"/>
                <a:cs typeface="Calibri" panose="020F0502020204030204" pitchFamily="34" charset="0"/>
              </a:rPr>
              <a:t>F</a:t>
            </a:r>
            <a:r>
              <a:rPr lang="fr-BE" altLang="en-US" sz="1800" b="1" dirty="0" smtClean="0">
                <a:latin typeface="Century Gothic" panose="020B0502020202020204" pitchFamily="34" charset="0"/>
                <a:cs typeface="Calibri" panose="020F0502020204030204" pitchFamily="34" charset="0"/>
              </a:rPr>
              <a:t> </a:t>
            </a:r>
            <a:r>
              <a:rPr lang="fr-BE" altLang="en-US" sz="1800" b="1" dirty="0">
                <a:latin typeface="Century Gothic" panose="020B0502020202020204" pitchFamily="34" charset="0"/>
                <a:cs typeface="Calibri" panose="020F0502020204030204" pitchFamily="34" charset="0"/>
              </a:rPr>
              <a:t>– </a:t>
            </a:r>
            <a:r>
              <a:rPr lang="pt-BR" altLang="en-US" sz="1800" b="1" dirty="0" smtClean="0">
                <a:latin typeface="Century Gothic" panose="020B0502020202020204" pitchFamily="34" charset="0"/>
                <a:cs typeface="Calibri" panose="020F0502020204030204" pitchFamily="34" charset="0"/>
              </a:rPr>
              <a:t>Gestão e monitorização do </a:t>
            </a:r>
            <a:r>
              <a:rPr lang="pt-BR" altLang="en-US" sz="1800" b="1" dirty="0">
                <a:latin typeface="Century Gothic" panose="020B0502020202020204" pitchFamily="34" charset="0"/>
                <a:cs typeface="Calibri" panose="020F0502020204030204" pitchFamily="34" charset="0"/>
              </a:rPr>
              <a:t>progresso do projeto:</a:t>
            </a:r>
          </a:p>
          <a:p>
            <a:r>
              <a:rPr lang="pt-BR" altLang="en-US" sz="1800" dirty="0" smtClean="0">
                <a:latin typeface="Century Gothic" panose="020B0502020202020204" pitchFamily="34" charset="0"/>
                <a:cs typeface="Calibri" panose="020F0502020204030204" pitchFamily="34" charset="0"/>
              </a:rPr>
              <a:t>F3 </a:t>
            </a:r>
            <a:r>
              <a:rPr lang="pt-BR" altLang="en-US" sz="1800" dirty="0">
                <a:latin typeface="Century Gothic" panose="020B0502020202020204" pitchFamily="34" charset="0"/>
                <a:cs typeface="Calibri" panose="020F0502020204030204" pitchFamily="34" charset="0"/>
              </a:rPr>
              <a:t>– Grupo de trabalho para coordenação dos fundos complementares</a:t>
            </a:r>
            <a:endParaRPr lang="en-US" altLang="en-US" sz="1800" dirty="0">
              <a:latin typeface="Century Gothic" panose="020B0502020202020204" pitchFamily="34" charset="0"/>
              <a:cs typeface="Calibri" panose="020F0502020204030204" pitchFamily="34" charset="0"/>
            </a:endParaRPr>
          </a:p>
          <a:p>
            <a:r>
              <a:rPr lang="en-US" altLang="en-US" sz="1800" dirty="0">
                <a:latin typeface="Century Gothic" panose="020B0502020202020204" pitchFamily="34" charset="0"/>
                <a:cs typeface="Calibri" panose="020F0502020204030204" pitchFamily="34" charset="0"/>
              </a:rPr>
              <a:t>	</a:t>
            </a:r>
          </a:p>
          <a:p>
            <a:endParaRPr lang="en-US" altLang="en-US" sz="1800" dirty="0">
              <a:latin typeface="Century Gothic" panose="020B0502020202020204" pitchFamily="34" charset="0"/>
              <a:cs typeface="Calibri" panose="020F0502020204030204" pitchFamily="34" charset="0"/>
            </a:endParaRPr>
          </a:p>
        </p:txBody>
      </p:sp>
      <p:sp>
        <p:nvSpPr>
          <p:cNvPr id="12" name="CaixaDeTexto 11"/>
          <p:cNvSpPr txBox="1"/>
          <p:nvPr/>
        </p:nvSpPr>
        <p:spPr>
          <a:xfrm>
            <a:off x="-108520" y="1700808"/>
            <a:ext cx="9001000" cy="1077218"/>
          </a:xfrm>
          <a:prstGeom prst="rect">
            <a:avLst/>
          </a:prstGeom>
          <a:noFill/>
        </p:spPr>
        <p:txBody>
          <a:bodyPr wrap="square" rtlCol="0">
            <a:spAutoFit/>
          </a:bodyPr>
          <a:lstStyle/>
          <a:p>
            <a:pPr marL="285750" indent="-285750" algn="just">
              <a:buFont typeface="Arial" panose="020B0604020202020204" pitchFamily="34" charset="0"/>
              <a:buChar char="•"/>
            </a:pPr>
            <a:r>
              <a:rPr lang="pt-BR" sz="1600" b="1" dirty="0" smtClean="0">
                <a:latin typeface="Century" panose="02040604050505020304" pitchFamily="18" charset="0"/>
              </a:rPr>
              <a:t>Grupo </a:t>
            </a:r>
            <a:r>
              <a:rPr lang="pt-BR" sz="1600" b="1" dirty="0">
                <a:latin typeface="Century" panose="02040604050505020304" pitchFamily="18" charset="0"/>
              </a:rPr>
              <a:t>de trabalho para coordenação dos fundos complementares estabelecido (08/04/2019</a:t>
            </a:r>
            <a:r>
              <a:rPr lang="pt-BR" sz="1600" b="1" dirty="0" smtClean="0">
                <a:latin typeface="Century" panose="02040604050505020304" pitchFamily="18" charset="0"/>
              </a:rPr>
              <a:t>).</a:t>
            </a:r>
          </a:p>
          <a:p>
            <a:pPr algn="just"/>
            <a:endParaRPr lang="pt-BR" sz="1600" b="1" dirty="0">
              <a:latin typeface="Century" panose="02040604050505020304" pitchFamily="18" charset="0"/>
            </a:endParaRPr>
          </a:p>
          <a:p>
            <a:pPr marL="285750" indent="-285750" algn="just">
              <a:buFont typeface="Arial" panose="020B0604020202020204" pitchFamily="34" charset="0"/>
              <a:buChar char="•"/>
            </a:pPr>
            <a:r>
              <a:rPr lang="pt-BR" sz="1600" b="1" dirty="0" smtClean="0">
                <a:latin typeface="Century" panose="02040604050505020304" pitchFamily="18" charset="0"/>
              </a:rPr>
              <a:t>O </a:t>
            </a:r>
            <a:r>
              <a:rPr lang="pt-BR" sz="1600" b="1" dirty="0">
                <a:latin typeface="Century" panose="02040604050505020304" pitchFamily="18" charset="0"/>
              </a:rPr>
              <a:t>Website do projeto terá um Balcão de </a:t>
            </a:r>
            <a:r>
              <a:rPr lang="pt-BR" sz="1600" b="1" dirty="0" smtClean="0">
                <a:latin typeface="Century" panose="02040604050505020304" pitchFamily="18" charset="0"/>
              </a:rPr>
              <a:t>Apoio</a:t>
            </a:r>
            <a:r>
              <a:rPr lang="pt-BR" sz="1600" dirty="0" smtClean="0">
                <a:latin typeface="Century" panose="02040604050505020304" pitchFamily="18" charset="0"/>
              </a:rPr>
              <a:t> </a:t>
            </a:r>
            <a:r>
              <a:rPr lang="pt-BR" sz="1600" dirty="0">
                <a:latin typeface="Century" panose="02040604050505020304" pitchFamily="18" charset="0"/>
              </a:rPr>
              <a:t>para dar suporte aos projetos complementares - Não previsto inicialmente e resultou </a:t>
            </a:r>
            <a:r>
              <a:rPr lang="pt-BR" sz="1600" dirty="0" smtClean="0">
                <a:latin typeface="Century" panose="02040604050505020304" pitchFamily="18" charset="0"/>
              </a:rPr>
              <a:t>das reuniões de gestão do projeto.</a:t>
            </a:r>
            <a:endParaRPr lang="pt-BR" sz="1600" dirty="0">
              <a:latin typeface="Century" panose="02040604050505020304" pitchFamily="18" charset="0"/>
            </a:endParaRPr>
          </a:p>
        </p:txBody>
      </p:sp>
      <p:pic>
        <p:nvPicPr>
          <p:cNvPr id="13" name="Imagem 12"/>
          <p:cNvPicPr>
            <a:picLocks noChangeAspect="1"/>
          </p:cNvPicPr>
          <p:nvPr/>
        </p:nvPicPr>
        <p:blipFill rotWithShape="1">
          <a:blip r:embed="rId6"/>
          <a:srcRect b="11982"/>
          <a:stretch/>
        </p:blipFill>
        <p:spPr>
          <a:xfrm>
            <a:off x="159169" y="2781232"/>
            <a:ext cx="4433173" cy="2194870"/>
          </a:xfrm>
          <a:prstGeom prst="rect">
            <a:avLst/>
          </a:prstGeom>
        </p:spPr>
      </p:pic>
      <p:pic>
        <p:nvPicPr>
          <p:cNvPr id="2" name="Imagem 1"/>
          <p:cNvPicPr>
            <a:picLocks noChangeAspect="1"/>
          </p:cNvPicPr>
          <p:nvPr/>
        </p:nvPicPr>
        <p:blipFill rotWithShape="1">
          <a:blip r:embed="rId7" cstate="screen">
            <a:extLst>
              <a:ext uri="{28A0092B-C50C-407E-A947-70E740481C1C}">
                <a14:useLocalDpi xmlns:a14="http://schemas.microsoft.com/office/drawing/2010/main"/>
              </a:ext>
            </a:extLst>
          </a:blip>
          <a:srcRect t="6184" r="1217" b="6008"/>
          <a:stretch/>
        </p:blipFill>
        <p:spPr>
          <a:xfrm>
            <a:off x="3988145" y="3751966"/>
            <a:ext cx="4970692" cy="2485346"/>
          </a:xfrm>
          <a:prstGeom prst="rect">
            <a:avLst/>
          </a:prstGeom>
        </p:spPr>
      </p:pic>
      <p:pic>
        <p:nvPicPr>
          <p:cNvPr id="8" name="Imagem 7"/>
          <p:cNvPicPr>
            <a:picLocks noChangeAspect="1"/>
          </p:cNvPicPr>
          <p:nvPr/>
        </p:nvPicPr>
        <p:blipFill rotWithShape="1">
          <a:blip r:embed="rId8" cstate="screen">
            <a:extLst>
              <a:ext uri="{28A0092B-C50C-407E-A947-70E740481C1C}">
                <a14:useLocalDpi xmlns:a14="http://schemas.microsoft.com/office/drawing/2010/main"/>
              </a:ext>
            </a:extLst>
          </a:blip>
          <a:srcRect t="4722" b="4327"/>
          <a:stretch/>
        </p:blipFill>
        <p:spPr>
          <a:xfrm>
            <a:off x="2861646" y="3090358"/>
            <a:ext cx="6266928" cy="3206188"/>
          </a:xfrm>
          <a:prstGeom prst="rect">
            <a:avLst/>
          </a:prstGeom>
        </p:spPr>
      </p:pic>
      <p:sp>
        <p:nvSpPr>
          <p:cNvPr id="3" name="CaixaDeTexto 2"/>
          <p:cNvSpPr txBox="1"/>
          <p:nvPr/>
        </p:nvSpPr>
        <p:spPr>
          <a:xfrm>
            <a:off x="337266" y="5373216"/>
            <a:ext cx="3650879" cy="923330"/>
          </a:xfrm>
          <a:prstGeom prst="rect">
            <a:avLst/>
          </a:prstGeom>
          <a:solidFill>
            <a:srgbClr val="D2F8EC"/>
          </a:solidFill>
        </p:spPr>
        <p:txBody>
          <a:bodyPr wrap="square" rtlCol="0">
            <a:spAutoFit/>
          </a:bodyPr>
          <a:lstStyle/>
          <a:p>
            <a:r>
              <a:rPr lang="pt-PT" dirty="0" smtClean="0"/>
              <a:t>Informação/Publicação sobre 5 Fundos de Financiamento  Disponíveis até ao momento.</a:t>
            </a:r>
            <a:endParaRPr lang="en-US" dirty="0"/>
          </a:p>
        </p:txBody>
      </p:sp>
      <p:grpSp>
        <p:nvGrpSpPr>
          <p:cNvPr id="14" name="Grupo 13"/>
          <p:cNvGrpSpPr/>
          <p:nvPr/>
        </p:nvGrpSpPr>
        <p:grpSpPr>
          <a:xfrm>
            <a:off x="4692781" y="6282498"/>
            <a:ext cx="4415723" cy="527870"/>
            <a:chOff x="4692781" y="6282498"/>
            <a:chExt cx="4415723" cy="527870"/>
          </a:xfrm>
        </p:grpSpPr>
        <p:pic>
          <p:nvPicPr>
            <p:cNvPr id="16" name="Picture 4" descr="http://www.azores.gov.pt/NR/rdonlyres/88A32A89-2561-4C22-A82F-530640C510A2/755875/Logo_PN.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34617" y="6282498"/>
              <a:ext cx="565575" cy="52787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http://www.azores.gov.pt/NR/rdonlyres/A1197A03-23BB-40F6-AA68-6C3FEC711B55/335484/LogotipoGovernodosAores2.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692781" y="6381402"/>
              <a:ext cx="959339" cy="294238"/>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m 15"/>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432196" y="6373504"/>
              <a:ext cx="732092" cy="32627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9" name="Imagem 16"/>
            <p:cNvPicPr>
              <a:picLocks noChangeAspect="1"/>
            </p:cNvPicPr>
            <p:nvPr/>
          </p:nvPicPr>
          <p:blipFill>
            <a:blip r:embed="rId12" cstate="print">
              <a:extLst>
                <a:ext uri="{28A0092B-C50C-407E-A947-70E740481C1C}">
                  <a14:useLocalDpi xmlns:a14="http://schemas.microsoft.com/office/drawing/2010/main" val="0"/>
                </a:ext>
              </a:extLst>
            </a:blip>
            <a:srcRect l="20705" t="3252" r="21651" b="10634"/>
            <a:stretch>
              <a:fillRect/>
            </a:stretch>
          </p:blipFill>
          <p:spPr bwMode="auto">
            <a:xfrm>
              <a:off x="8122579" y="6304639"/>
              <a:ext cx="985925" cy="43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Imagem 19"/>
            <p:cNvPicPr>
              <a:picLocks noChangeAspect="1"/>
            </p:cNvPicPr>
            <p:nvPr/>
          </p:nvPicPr>
          <p:blipFill rotWithShape="1">
            <a:blip r:embed="rId13" cstate="print">
              <a:extLst>
                <a:ext uri="{28A0092B-C50C-407E-A947-70E740481C1C}">
                  <a14:useLocalDpi xmlns:a14="http://schemas.microsoft.com/office/drawing/2010/main"/>
                </a:ext>
              </a:extLst>
            </a:blip>
            <a:srcRect t="13157" r="6666" b="12408"/>
            <a:stretch/>
          </p:blipFill>
          <p:spPr>
            <a:xfrm>
              <a:off x="7236296" y="6309320"/>
              <a:ext cx="913917" cy="391679"/>
            </a:xfrm>
            <a:prstGeom prst="rect">
              <a:avLst/>
            </a:prstGeom>
          </p:spPr>
        </p:pic>
      </p:grpSp>
    </p:spTree>
    <p:extLst>
      <p:ext uri="{BB962C8B-B14F-4D97-AF65-F5344CB8AC3E}">
        <p14:creationId xmlns:p14="http://schemas.microsoft.com/office/powerpoint/2010/main" val="3004243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exão reta 7"/>
          <p:cNvCxnSpPr/>
          <p:nvPr/>
        </p:nvCxnSpPr>
        <p:spPr>
          <a:xfrm>
            <a:off x="0" y="6237312"/>
            <a:ext cx="9144000" cy="0"/>
          </a:xfrm>
          <a:prstGeom prst="line">
            <a:avLst/>
          </a:prstGeom>
          <a:ln w="38100">
            <a:solidFill>
              <a:srgbClr val="AFE3D0"/>
            </a:solidFill>
          </a:ln>
        </p:spPr>
        <p:style>
          <a:lnRef idx="1">
            <a:schemeClr val="accent1"/>
          </a:lnRef>
          <a:fillRef idx="0">
            <a:schemeClr val="accent1"/>
          </a:fillRef>
          <a:effectRef idx="0">
            <a:schemeClr val="accent1"/>
          </a:effectRef>
          <a:fontRef idx="minor">
            <a:schemeClr val="tx1"/>
          </a:fontRef>
        </p:style>
      </p:cxnSp>
      <p:pic>
        <p:nvPicPr>
          <p:cNvPr id="1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624" t="18652" r="22730" b="16719"/>
          <a:stretch/>
        </p:blipFill>
        <p:spPr bwMode="auto">
          <a:xfrm>
            <a:off x="2542273" y="2568337"/>
            <a:ext cx="3015916" cy="16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4" descr="https://www.visitportugal.com/sites/www.visitportugal.com/files/styles/experiencias_detalhe/public/mediateca/N2604d_0.jpg?itok=thKeHWf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1999" y="887502"/>
            <a:ext cx="2880000" cy="1620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http://cultura.cm-ribeiragrande.pt/imagens/250134452583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28822" y="887502"/>
            <a:ext cx="2430000" cy="1620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6" descr="http://cdn.olhares.pt/client/files/foto/big/132/1320396.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3528" y="2575162"/>
            <a:ext cx="2161922" cy="16200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8" descr="http://turismocadentro.com/wp-content/uploads/2010/06/ilha-das-flores.jpg">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15012" y="2572387"/>
            <a:ext cx="2438804" cy="1620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http://www.ponta-delgada.com/wp-content/uploads/2016/03/lagoa-do-fogo.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421425" y="4257272"/>
            <a:ext cx="2446201" cy="1620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2" descr="http://parquesnaturais.azores.gov.pt/images/pni_terceira/ap/rn/sbarbara/800/6.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14441" y="4249172"/>
            <a:ext cx="2160002" cy="1620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http://cultura.cm-ribeiragrande.pt/imagens/1941344525462.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15257"/>
          <a:stretch/>
        </p:blipFill>
        <p:spPr bwMode="auto">
          <a:xfrm>
            <a:off x="2160107" y="879402"/>
            <a:ext cx="1275069" cy="16200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http://cultura.cm-ribeiragrande.pt/imagens/5861344523923.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923869" y="4257272"/>
            <a:ext cx="2448130" cy="1620000"/>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upo 30"/>
          <p:cNvGrpSpPr/>
          <p:nvPr/>
        </p:nvGrpSpPr>
        <p:grpSpPr>
          <a:xfrm>
            <a:off x="-1588" y="-581"/>
            <a:ext cx="9145588" cy="621270"/>
            <a:chOff x="-1588" y="-581"/>
            <a:chExt cx="9145588" cy="621270"/>
          </a:xfrm>
        </p:grpSpPr>
        <p:sp>
          <p:nvSpPr>
            <p:cNvPr id="37" name="Retângulo 36"/>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39" name="Picture 10" descr="http://fnyh.org/wp-content/uploads/2015/01/LIFE.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8" descr="http://www.europarc.org/communication-skills/images/2.1%20N2000.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1" name="Imagem 4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43" name="Título 1"/>
          <p:cNvSpPr>
            <a:spLocks noGrp="1"/>
          </p:cNvSpPr>
          <p:nvPr>
            <p:ph type="ctrTitle"/>
          </p:nvPr>
        </p:nvSpPr>
        <p:spPr>
          <a:xfrm>
            <a:off x="212993" y="1340768"/>
            <a:ext cx="1910735" cy="482783"/>
          </a:xfrm>
          <a:ln>
            <a:noFill/>
          </a:ln>
          <a:effectLst>
            <a:outerShdw blurRad="50800" dist="38100" dir="2700000" algn="tl" rotWithShape="0">
              <a:prstClr val="black">
                <a:alpha val="40000"/>
              </a:prstClr>
            </a:outerShdw>
            <a:reflection blurRad="6350" stA="52000" endA="300" endPos="35000" dir="5400000" sy="-100000" algn="bl" rotWithShape="0"/>
          </a:effectLst>
        </p:spPr>
        <p:txBody>
          <a:bodyPr>
            <a:noAutofit/>
          </a:bodyPr>
          <a:lstStyle/>
          <a:p>
            <a:pPr algn="l"/>
            <a:r>
              <a:rPr lang="pt-PT" sz="2800" b="1" dirty="0" smtClean="0">
                <a:ln w="0"/>
                <a:solidFill>
                  <a:schemeClr val="accent5">
                    <a:lumMod val="50000"/>
                  </a:schemeClr>
                </a:solidFill>
                <a:effectLst>
                  <a:outerShdw blurRad="38100" dist="19050" dir="2700000" algn="tl" rotWithShape="0">
                    <a:schemeClr val="dk1">
                      <a:alpha val="40000"/>
                    </a:schemeClr>
                  </a:outerShdw>
                </a:effectLst>
                <a:latin typeface="Calisto MT" panose="02040603050505030304" pitchFamily="18" charset="0"/>
              </a:rPr>
              <a:t>Obrigada!</a:t>
            </a:r>
            <a:endParaRPr lang="pt-PT" sz="2800" b="1" dirty="0">
              <a:ln w="0"/>
              <a:solidFill>
                <a:schemeClr val="accent5">
                  <a:lumMod val="50000"/>
                </a:schemeClr>
              </a:solidFill>
              <a:effectLst>
                <a:outerShdw blurRad="38100" dist="19050" dir="2700000" algn="tl" rotWithShape="0">
                  <a:schemeClr val="dk1">
                    <a:alpha val="40000"/>
                  </a:schemeClr>
                </a:outerShdw>
              </a:effectLst>
              <a:latin typeface="Calisto MT" panose="02040603050505030304" pitchFamily="18" charset="0"/>
            </a:endParaRPr>
          </a:p>
        </p:txBody>
      </p:sp>
      <p:sp>
        <p:nvSpPr>
          <p:cNvPr id="25"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sp>
        <p:nvSpPr>
          <p:cNvPr id="2" name="CaixaDeTexto 1"/>
          <p:cNvSpPr txBox="1"/>
          <p:nvPr/>
        </p:nvSpPr>
        <p:spPr>
          <a:xfrm>
            <a:off x="-36512" y="5877272"/>
            <a:ext cx="3817116" cy="400110"/>
          </a:xfrm>
          <a:prstGeom prst="rect">
            <a:avLst/>
          </a:prstGeom>
          <a:noFill/>
        </p:spPr>
        <p:txBody>
          <a:bodyPr wrap="square" rtlCol="0">
            <a:spAutoFit/>
          </a:bodyPr>
          <a:lstStyle/>
          <a:p>
            <a:r>
              <a:rPr lang="en-US" sz="2000" b="1" dirty="0" smtClean="0">
                <a:hlinkClick r:id="rId16"/>
              </a:rPr>
              <a:t>lifeip.azoresnatura@azores.gov.pt</a:t>
            </a:r>
            <a:r>
              <a:rPr lang="en-US" sz="2000" b="1" dirty="0" smtClean="0"/>
              <a:t> </a:t>
            </a:r>
            <a:endParaRPr lang="en-US" sz="2000" b="1" dirty="0"/>
          </a:p>
        </p:txBody>
      </p:sp>
      <p:grpSp>
        <p:nvGrpSpPr>
          <p:cNvPr id="26" name="Grupo 25"/>
          <p:cNvGrpSpPr/>
          <p:nvPr/>
        </p:nvGrpSpPr>
        <p:grpSpPr>
          <a:xfrm>
            <a:off x="4692781" y="6282498"/>
            <a:ext cx="4415723" cy="527870"/>
            <a:chOff x="4692781" y="6282498"/>
            <a:chExt cx="4415723" cy="527870"/>
          </a:xfrm>
        </p:grpSpPr>
        <p:pic>
          <p:nvPicPr>
            <p:cNvPr id="27" name="Picture 4" descr="http://www.azores.gov.pt/NR/rdonlyres/88A32A89-2561-4C22-A82F-530640C510A2/755875/Logo_PN.jp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734617" y="6282498"/>
              <a:ext cx="565575" cy="52787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http://www.azores.gov.pt/NR/rdonlyres/A1197A03-23BB-40F6-AA68-6C3FEC711B55/335484/LogotipoGovernodosAores2.JP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692781" y="6381402"/>
              <a:ext cx="959339" cy="294238"/>
            </a:xfrm>
            <a:prstGeom prst="rect">
              <a:avLst/>
            </a:prstGeom>
            <a:noFill/>
            <a:extLst>
              <a:ext uri="{909E8E84-426E-40DD-AFC4-6F175D3DCCD1}">
                <a14:hiddenFill xmlns:a14="http://schemas.microsoft.com/office/drawing/2010/main">
                  <a:solidFill>
                    <a:srgbClr val="FFFFFF"/>
                  </a:solidFill>
                </a14:hiddenFill>
              </a:ext>
            </a:extLst>
          </p:spPr>
        </p:pic>
        <p:pic>
          <p:nvPicPr>
            <p:cNvPr id="30" name="Imagem 15"/>
            <p:cNvPicPr>
              <a:picLocks noChangeAspect="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432196" y="6373504"/>
              <a:ext cx="732092" cy="32627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2" name="Imagem 16"/>
            <p:cNvPicPr>
              <a:picLocks noChangeAspect="1"/>
            </p:cNvPicPr>
            <p:nvPr/>
          </p:nvPicPr>
          <p:blipFill>
            <a:blip r:embed="rId20" cstate="print">
              <a:extLst>
                <a:ext uri="{28A0092B-C50C-407E-A947-70E740481C1C}">
                  <a14:useLocalDpi xmlns:a14="http://schemas.microsoft.com/office/drawing/2010/main" val="0"/>
                </a:ext>
              </a:extLst>
            </a:blip>
            <a:srcRect l="20705" t="3252" r="21651" b="10634"/>
            <a:stretch>
              <a:fillRect/>
            </a:stretch>
          </p:blipFill>
          <p:spPr bwMode="auto">
            <a:xfrm>
              <a:off x="8122579" y="6304639"/>
              <a:ext cx="985925" cy="43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Imagem 32"/>
            <p:cNvPicPr>
              <a:picLocks noChangeAspect="1"/>
            </p:cNvPicPr>
            <p:nvPr/>
          </p:nvPicPr>
          <p:blipFill rotWithShape="1">
            <a:blip r:embed="rId21" cstate="print">
              <a:extLst>
                <a:ext uri="{28A0092B-C50C-407E-A947-70E740481C1C}">
                  <a14:useLocalDpi xmlns:a14="http://schemas.microsoft.com/office/drawing/2010/main"/>
                </a:ext>
              </a:extLst>
            </a:blip>
            <a:srcRect t="13157" r="6666" b="12408"/>
            <a:stretch/>
          </p:blipFill>
          <p:spPr>
            <a:xfrm>
              <a:off x="7236296" y="6309320"/>
              <a:ext cx="913917" cy="391679"/>
            </a:xfrm>
            <a:prstGeom prst="rect">
              <a:avLst/>
            </a:prstGeom>
          </p:spPr>
        </p:pic>
      </p:grpSp>
    </p:spTree>
    <p:extLst>
      <p:ext uri="{BB962C8B-B14F-4D97-AF65-F5344CB8AC3E}">
        <p14:creationId xmlns:p14="http://schemas.microsoft.com/office/powerpoint/2010/main" val="1907815582"/>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p:cNvGrpSpPr/>
          <p:nvPr/>
        </p:nvGrpSpPr>
        <p:grpSpPr>
          <a:xfrm>
            <a:off x="-1588" y="-581"/>
            <a:ext cx="9172305" cy="621270"/>
            <a:chOff x="-1588" y="-581"/>
            <a:chExt cx="9172305" cy="621270"/>
          </a:xfrm>
        </p:grpSpPr>
        <p:sp>
          <p:nvSpPr>
            <p:cNvPr id="40" name="Retângulo 39"/>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sp>
          <p:nvSpPr>
            <p:cNvPr id="41"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pic>
          <p:nvPicPr>
            <p:cNvPr id="39"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8" name="Conexão reta 7"/>
          <p:cNvCxnSpPr/>
          <p:nvPr/>
        </p:nvCxnSpPr>
        <p:spPr>
          <a:xfrm>
            <a:off x="0" y="6237312"/>
            <a:ext cx="9144000" cy="0"/>
          </a:xfrm>
          <a:prstGeom prst="line">
            <a:avLst/>
          </a:prstGeom>
          <a:ln w="38100">
            <a:solidFill>
              <a:srgbClr val="AFE3D0"/>
            </a:solidFill>
          </a:ln>
        </p:spPr>
        <p:style>
          <a:lnRef idx="1">
            <a:schemeClr val="accent1"/>
          </a:lnRef>
          <a:fillRef idx="0">
            <a:schemeClr val="accent1"/>
          </a:fillRef>
          <a:effectRef idx="0">
            <a:schemeClr val="accent1"/>
          </a:effectRef>
          <a:fontRef idx="minor">
            <a:schemeClr val="tx1"/>
          </a:fontRef>
        </p:style>
      </p:cxnSp>
      <p:pic>
        <p:nvPicPr>
          <p:cNvPr id="20" name="Imagem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grpSp>
        <p:nvGrpSpPr>
          <p:cNvPr id="26" name="Grupo 25"/>
          <p:cNvGrpSpPr/>
          <p:nvPr/>
        </p:nvGrpSpPr>
        <p:grpSpPr>
          <a:xfrm>
            <a:off x="4692781" y="6282498"/>
            <a:ext cx="4415723" cy="527870"/>
            <a:chOff x="4692781" y="6282498"/>
            <a:chExt cx="4415723" cy="527870"/>
          </a:xfrm>
        </p:grpSpPr>
        <p:pic>
          <p:nvPicPr>
            <p:cNvPr id="27" name="Picture 4" descr="http://www.azores.gov.pt/NR/rdonlyres/88A32A89-2561-4C22-A82F-530640C510A2/755875/Logo_P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34617" y="6282498"/>
              <a:ext cx="565575" cy="52787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http://www.azores.gov.pt/NR/rdonlyres/A1197A03-23BB-40F6-AA68-6C3FEC711B55/335484/LogotipoGovernodosAores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92781" y="6381402"/>
              <a:ext cx="959339" cy="294238"/>
            </a:xfrm>
            <a:prstGeom prst="rect">
              <a:avLst/>
            </a:prstGeom>
            <a:noFill/>
            <a:extLst>
              <a:ext uri="{909E8E84-426E-40DD-AFC4-6F175D3DCCD1}">
                <a14:hiddenFill xmlns:a14="http://schemas.microsoft.com/office/drawing/2010/main">
                  <a:solidFill>
                    <a:srgbClr val="FFFFFF"/>
                  </a:solidFill>
                </a14:hiddenFill>
              </a:ext>
            </a:extLst>
          </p:spPr>
        </p:pic>
        <p:pic>
          <p:nvPicPr>
            <p:cNvPr id="29" name="Imagem 15"/>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32196" y="6373504"/>
              <a:ext cx="732092" cy="32627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0" name="Imagem 16"/>
            <p:cNvPicPr>
              <a:picLocks noChangeAspect="1"/>
            </p:cNvPicPr>
            <p:nvPr/>
          </p:nvPicPr>
          <p:blipFill>
            <a:blip r:embed="rId9" cstate="print">
              <a:extLst>
                <a:ext uri="{28A0092B-C50C-407E-A947-70E740481C1C}">
                  <a14:useLocalDpi xmlns:a14="http://schemas.microsoft.com/office/drawing/2010/main" val="0"/>
                </a:ext>
              </a:extLst>
            </a:blip>
            <a:srcRect l="20705" t="3252" r="21651" b="10634"/>
            <a:stretch>
              <a:fillRect/>
            </a:stretch>
          </p:blipFill>
          <p:spPr bwMode="auto">
            <a:xfrm>
              <a:off x="8122579" y="6304639"/>
              <a:ext cx="985925" cy="43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Imagem 30"/>
            <p:cNvPicPr>
              <a:picLocks noChangeAspect="1"/>
            </p:cNvPicPr>
            <p:nvPr/>
          </p:nvPicPr>
          <p:blipFill rotWithShape="1">
            <a:blip r:embed="rId10" cstate="print">
              <a:extLst>
                <a:ext uri="{28A0092B-C50C-407E-A947-70E740481C1C}">
                  <a14:useLocalDpi xmlns:a14="http://schemas.microsoft.com/office/drawing/2010/main"/>
                </a:ext>
              </a:extLst>
            </a:blip>
            <a:srcRect t="13157" r="6666" b="12408"/>
            <a:stretch/>
          </p:blipFill>
          <p:spPr>
            <a:xfrm>
              <a:off x="7236296" y="6309320"/>
              <a:ext cx="913917" cy="391679"/>
            </a:xfrm>
            <a:prstGeom prst="rect">
              <a:avLst/>
            </a:prstGeom>
          </p:spPr>
        </p:pic>
      </p:grpSp>
      <p:sp>
        <p:nvSpPr>
          <p:cNvPr id="16" name="Retângulo 15"/>
          <p:cNvSpPr/>
          <p:nvPr/>
        </p:nvSpPr>
        <p:spPr>
          <a:xfrm>
            <a:off x="354548" y="1098364"/>
            <a:ext cx="8537931" cy="45628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8900">
              <a:lnSpc>
                <a:spcPct val="105000"/>
              </a:lnSpc>
            </a:pPr>
            <a:r>
              <a:rPr lang="pt-PT" sz="1600" b="1" dirty="0" smtClean="0">
                <a:solidFill>
                  <a:schemeClr val="tx1"/>
                </a:solidFill>
                <a:latin typeface="Century Gothic" panose="020B0502020202020204" pitchFamily="34" charset="0"/>
              </a:rPr>
              <a:t>Objetivos gerais do LIFE:</a:t>
            </a:r>
          </a:p>
          <a:p>
            <a:pPr marL="88900">
              <a:lnSpc>
                <a:spcPct val="105000"/>
              </a:lnSpc>
            </a:pPr>
            <a:endParaRPr lang="pt-PT" sz="1600" b="1" dirty="0">
              <a:solidFill>
                <a:schemeClr val="tx1"/>
              </a:solidFill>
              <a:latin typeface="Century Gothic" panose="020B0502020202020204" pitchFamily="34" charset="0"/>
            </a:endParaRPr>
          </a:p>
          <a:p>
            <a:pPr marL="268288" indent="-179388">
              <a:lnSpc>
                <a:spcPct val="105000"/>
              </a:lnSpc>
            </a:pPr>
            <a:r>
              <a:rPr lang="pt-PT" sz="1600" dirty="0" smtClean="0">
                <a:solidFill>
                  <a:schemeClr val="tx1"/>
                </a:solidFill>
                <a:latin typeface="Century Gothic" panose="020B0502020202020204" pitchFamily="34" charset="0"/>
              </a:rPr>
              <a:t>• </a:t>
            </a:r>
            <a:r>
              <a:rPr lang="pt-PT" sz="1600" dirty="0">
                <a:solidFill>
                  <a:schemeClr val="tx1"/>
                </a:solidFill>
                <a:latin typeface="Century Gothic" panose="020B0502020202020204" pitchFamily="34" charset="0"/>
              </a:rPr>
              <a:t>Melhoria do desenvolvimento, aplicação e controlo da execução </a:t>
            </a:r>
            <a:r>
              <a:rPr lang="pt-PT" sz="1600" dirty="0" smtClean="0">
                <a:solidFill>
                  <a:schemeClr val="tx1"/>
                </a:solidFill>
                <a:latin typeface="Century Gothic" panose="020B0502020202020204" pitchFamily="34" charset="0"/>
              </a:rPr>
              <a:t>da políticas e da legislação </a:t>
            </a:r>
            <a:r>
              <a:rPr lang="pt-PT" sz="1600" dirty="0">
                <a:solidFill>
                  <a:schemeClr val="tx1"/>
                </a:solidFill>
                <a:latin typeface="Century Gothic" panose="020B0502020202020204" pitchFamily="34" charset="0"/>
              </a:rPr>
              <a:t>da </a:t>
            </a:r>
            <a:r>
              <a:rPr lang="pt-PT" sz="1600" dirty="0" smtClean="0">
                <a:solidFill>
                  <a:schemeClr val="tx1"/>
                </a:solidFill>
                <a:latin typeface="Century Gothic" panose="020B0502020202020204" pitchFamily="34" charset="0"/>
              </a:rPr>
              <a:t>EU nos domínios do Ambiente </a:t>
            </a:r>
            <a:r>
              <a:rPr lang="pt-PT" sz="1600" dirty="0">
                <a:solidFill>
                  <a:schemeClr val="tx1"/>
                </a:solidFill>
                <a:latin typeface="Century Gothic" panose="020B0502020202020204" pitchFamily="34" charset="0"/>
              </a:rPr>
              <a:t>e </a:t>
            </a:r>
            <a:r>
              <a:rPr lang="pt-PT" sz="1600" dirty="0" smtClean="0">
                <a:solidFill>
                  <a:schemeClr val="tx1"/>
                </a:solidFill>
                <a:latin typeface="Century Gothic" panose="020B0502020202020204" pitchFamily="34" charset="0"/>
              </a:rPr>
              <a:t>Clima</a:t>
            </a:r>
          </a:p>
          <a:p>
            <a:pPr marL="268288" indent="-179388">
              <a:lnSpc>
                <a:spcPct val="105000"/>
              </a:lnSpc>
            </a:pPr>
            <a:endParaRPr lang="pt-PT" sz="1600" dirty="0" smtClean="0">
              <a:solidFill>
                <a:schemeClr val="tx1"/>
              </a:solidFill>
              <a:latin typeface="Century Gothic" panose="020B0502020202020204" pitchFamily="34" charset="0"/>
            </a:endParaRPr>
          </a:p>
          <a:p>
            <a:pPr marL="268288" indent="-179388">
              <a:lnSpc>
                <a:spcPct val="105000"/>
              </a:lnSpc>
            </a:pPr>
            <a:r>
              <a:rPr lang="pt-PT" sz="1600" dirty="0">
                <a:solidFill>
                  <a:schemeClr val="tx1"/>
                </a:solidFill>
                <a:latin typeface="Century Gothic" panose="020B0502020202020204" pitchFamily="34" charset="0"/>
              </a:rPr>
              <a:t>• Proteção e melhoria da qualidade do </a:t>
            </a:r>
            <a:r>
              <a:rPr lang="pt-PT" sz="1600" dirty="0" smtClean="0">
                <a:solidFill>
                  <a:schemeClr val="tx1"/>
                </a:solidFill>
                <a:latin typeface="Century Gothic" panose="020B0502020202020204" pitchFamily="34" charset="0"/>
              </a:rPr>
              <a:t>ambiente e inversão </a:t>
            </a:r>
            <a:r>
              <a:rPr lang="pt-PT" sz="1600" dirty="0">
                <a:solidFill>
                  <a:schemeClr val="tx1"/>
                </a:solidFill>
                <a:latin typeface="Century Gothic" panose="020B0502020202020204" pitchFamily="34" charset="0"/>
              </a:rPr>
              <a:t>da perda de </a:t>
            </a:r>
            <a:r>
              <a:rPr lang="pt-PT" sz="1600" dirty="0" smtClean="0">
                <a:solidFill>
                  <a:schemeClr val="tx1"/>
                </a:solidFill>
                <a:latin typeface="Century Gothic" panose="020B0502020202020204" pitchFamily="34" charset="0"/>
              </a:rPr>
              <a:t>biodiversidade</a:t>
            </a:r>
            <a:endParaRPr lang="pt-PT" sz="1600" dirty="0">
              <a:solidFill>
                <a:schemeClr val="tx1"/>
              </a:solidFill>
              <a:latin typeface="Century Gothic" panose="020B0502020202020204" pitchFamily="34" charset="0"/>
            </a:endParaRPr>
          </a:p>
          <a:p>
            <a:pPr marL="268288" indent="-179388">
              <a:lnSpc>
                <a:spcPct val="105000"/>
              </a:lnSpc>
            </a:pPr>
            <a:endParaRPr lang="pt-PT" sz="1600" dirty="0">
              <a:solidFill>
                <a:schemeClr val="tx1"/>
              </a:solidFill>
              <a:latin typeface="Century Gothic" panose="020B0502020202020204" pitchFamily="34" charset="0"/>
            </a:endParaRPr>
          </a:p>
          <a:p>
            <a:pPr marL="268288" indent="-179388">
              <a:lnSpc>
                <a:spcPct val="105000"/>
              </a:lnSpc>
            </a:pPr>
            <a:r>
              <a:rPr lang="pt-PT" sz="1600" dirty="0" smtClean="0">
                <a:solidFill>
                  <a:schemeClr val="tx1"/>
                </a:solidFill>
                <a:latin typeface="Century Gothic" panose="020B0502020202020204" pitchFamily="34" charset="0"/>
              </a:rPr>
              <a:t>• </a:t>
            </a:r>
            <a:r>
              <a:rPr lang="pt-PT" sz="1600" dirty="0">
                <a:solidFill>
                  <a:schemeClr val="tx1"/>
                </a:solidFill>
                <a:latin typeface="Century Gothic" panose="020B0502020202020204" pitchFamily="34" charset="0"/>
              </a:rPr>
              <a:t>Transição para uma economia eficiente no uso </a:t>
            </a:r>
            <a:r>
              <a:rPr lang="pt-PT" sz="1600" dirty="0" smtClean="0">
                <a:solidFill>
                  <a:schemeClr val="tx1"/>
                </a:solidFill>
                <a:latin typeface="Century Gothic" panose="020B0502020202020204" pitchFamily="34" charset="0"/>
              </a:rPr>
              <a:t>dos recursos</a:t>
            </a:r>
          </a:p>
          <a:p>
            <a:pPr marL="268288" indent="-179388">
              <a:lnSpc>
                <a:spcPct val="105000"/>
              </a:lnSpc>
            </a:pPr>
            <a:endParaRPr lang="pt-PT" sz="1600" dirty="0">
              <a:solidFill>
                <a:schemeClr val="tx1"/>
              </a:solidFill>
              <a:latin typeface="Century Gothic" panose="020B0502020202020204" pitchFamily="34" charset="0"/>
            </a:endParaRPr>
          </a:p>
          <a:p>
            <a:pPr marL="268288" indent="-179388">
              <a:lnSpc>
                <a:spcPct val="105000"/>
              </a:lnSpc>
            </a:pPr>
            <a:r>
              <a:rPr lang="pt-PT" sz="1600" dirty="0">
                <a:solidFill>
                  <a:schemeClr val="tx1"/>
                </a:solidFill>
                <a:latin typeface="Century Gothic" panose="020B0502020202020204" pitchFamily="34" charset="0"/>
              </a:rPr>
              <a:t>• </a:t>
            </a:r>
            <a:r>
              <a:rPr lang="pt-PT" sz="1600" dirty="0" smtClean="0">
                <a:solidFill>
                  <a:schemeClr val="tx1"/>
                </a:solidFill>
                <a:latin typeface="Century Gothic" panose="020B0502020202020204" pitchFamily="34" charset="0"/>
              </a:rPr>
              <a:t>Apoio à </a:t>
            </a:r>
            <a:r>
              <a:rPr lang="pt-PT" sz="1600" dirty="0">
                <a:solidFill>
                  <a:schemeClr val="tx1"/>
                </a:solidFill>
                <a:latin typeface="Century Gothic" panose="020B0502020202020204" pitchFamily="34" charset="0"/>
              </a:rPr>
              <a:t>melhoria da governação ambiental e climática</a:t>
            </a:r>
            <a:endParaRPr lang="pt-PT" sz="1600" dirty="0" smtClean="0">
              <a:solidFill>
                <a:schemeClr val="tx1"/>
              </a:solidFill>
              <a:latin typeface="Century Gothic" panose="020B0502020202020204" pitchFamily="34" charset="0"/>
            </a:endParaRPr>
          </a:p>
          <a:p>
            <a:pPr marL="268288" indent="-179388">
              <a:lnSpc>
                <a:spcPct val="105000"/>
              </a:lnSpc>
            </a:pPr>
            <a:endParaRPr lang="pt-PT" sz="1600" dirty="0">
              <a:solidFill>
                <a:schemeClr val="tx1"/>
              </a:solidFill>
              <a:latin typeface="Century Gothic" panose="020B0502020202020204" pitchFamily="34" charset="0"/>
            </a:endParaRPr>
          </a:p>
          <a:p>
            <a:pPr marL="268288" indent="-179388">
              <a:lnSpc>
                <a:spcPct val="105000"/>
              </a:lnSpc>
            </a:pPr>
            <a:r>
              <a:rPr lang="pt-PT" sz="1600" dirty="0" smtClean="0">
                <a:solidFill>
                  <a:schemeClr val="tx1"/>
                </a:solidFill>
                <a:latin typeface="Century Gothic" panose="020B0502020202020204" pitchFamily="34" charset="0"/>
              </a:rPr>
              <a:t>• </a:t>
            </a:r>
            <a:r>
              <a:rPr lang="pt-PT" sz="1600" dirty="0">
                <a:solidFill>
                  <a:schemeClr val="tx1"/>
                </a:solidFill>
                <a:latin typeface="Century Gothic" panose="020B0502020202020204" pitchFamily="34" charset="0"/>
              </a:rPr>
              <a:t>Apoio à execução </a:t>
            </a:r>
            <a:r>
              <a:rPr lang="pt-PT" sz="1600" dirty="0" smtClean="0">
                <a:solidFill>
                  <a:schemeClr val="tx1"/>
                </a:solidFill>
                <a:latin typeface="Century Gothic" panose="020B0502020202020204" pitchFamily="34" charset="0"/>
              </a:rPr>
              <a:t>do 7.º Programa </a:t>
            </a:r>
            <a:r>
              <a:rPr lang="pt-PT" sz="1600" dirty="0">
                <a:solidFill>
                  <a:schemeClr val="tx1"/>
                </a:solidFill>
                <a:latin typeface="Century Gothic" panose="020B0502020202020204" pitchFamily="34" charset="0"/>
              </a:rPr>
              <a:t>de Ação </a:t>
            </a:r>
            <a:r>
              <a:rPr lang="pt-PT" sz="1600" dirty="0" smtClean="0">
                <a:solidFill>
                  <a:schemeClr val="tx1"/>
                </a:solidFill>
                <a:latin typeface="Century Gothic" panose="020B0502020202020204" pitchFamily="34" charset="0"/>
              </a:rPr>
              <a:t>em </a:t>
            </a:r>
            <a:r>
              <a:rPr lang="pt-PT" sz="1600" dirty="0">
                <a:solidFill>
                  <a:schemeClr val="tx1"/>
                </a:solidFill>
                <a:latin typeface="Century Gothic" panose="020B0502020202020204" pitchFamily="34" charset="0"/>
              </a:rPr>
              <a:t>matéria de Ambiente.</a:t>
            </a:r>
          </a:p>
        </p:txBody>
      </p:sp>
    </p:spTree>
    <p:extLst>
      <p:ext uri="{BB962C8B-B14F-4D97-AF65-F5344CB8AC3E}">
        <p14:creationId xmlns:p14="http://schemas.microsoft.com/office/powerpoint/2010/main" val="133236830"/>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p:cNvGrpSpPr/>
          <p:nvPr/>
        </p:nvGrpSpPr>
        <p:grpSpPr>
          <a:xfrm>
            <a:off x="-1588" y="-581"/>
            <a:ext cx="9172305" cy="621270"/>
            <a:chOff x="-1588" y="-581"/>
            <a:chExt cx="9172305" cy="621270"/>
          </a:xfrm>
        </p:grpSpPr>
        <p:sp>
          <p:nvSpPr>
            <p:cNvPr id="40" name="Retângulo 39"/>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sp>
          <p:nvSpPr>
            <p:cNvPr id="41"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pic>
          <p:nvPicPr>
            <p:cNvPr id="39"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8" name="Conexão reta 7"/>
          <p:cNvCxnSpPr/>
          <p:nvPr/>
        </p:nvCxnSpPr>
        <p:spPr>
          <a:xfrm>
            <a:off x="0" y="6237312"/>
            <a:ext cx="9144000" cy="0"/>
          </a:xfrm>
          <a:prstGeom prst="line">
            <a:avLst/>
          </a:prstGeom>
          <a:ln w="38100">
            <a:solidFill>
              <a:srgbClr val="AFE3D0"/>
            </a:solidFill>
          </a:ln>
        </p:spPr>
        <p:style>
          <a:lnRef idx="1">
            <a:schemeClr val="accent1"/>
          </a:lnRef>
          <a:fillRef idx="0">
            <a:schemeClr val="accent1"/>
          </a:fillRef>
          <a:effectRef idx="0">
            <a:schemeClr val="accent1"/>
          </a:effectRef>
          <a:fontRef idx="minor">
            <a:schemeClr val="tx1"/>
          </a:fontRef>
        </p:style>
      </p:cxnSp>
      <p:pic>
        <p:nvPicPr>
          <p:cNvPr id="20" name="Imagem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grpSp>
        <p:nvGrpSpPr>
          <p:cNvPr id="26" name="Grupo 25"/>
          <p:cNvGrpSpPr/>
          <p:nvPr/>
        </p:nvGrpSpPr>
        <p:grpSpPr>
          <a:xfrm>
            <a:off x="4692781" y="6282498"/>
            <a:ext cx="4415723" cy="527870"/>
            <a:chOff x="4692781" y="6282498"/>
            <a:chExt cx="4415723" cy="527870"/>
          </a:xfrm>
        </p:grpSpPr>
        <p:pic>
          <p:nvPicPr>
            <p:cNvPr id="27" name="Picture 4" descr="http://www.azores.gov.pt/NR/rdonlyres/88A32A89-2561-4C22-A82F-530640C510A2/755875/Logo_P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34617" y="6282498"/>
              <a:ext cx="565575" cy="52787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http://www.azores.gov.pt/NR/rdonlyres/A1197A03-23BB-40F6-AA68-6C3FEC711B55/335484/LogotipoGovernodosAores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92781" y="6381402"/>
              <a:ext cx="959339" cy="294238"/>
            </a:xfrm>
            <a:prstGeom prst="rect">
              <a:avLst/>
            </a:prstGeom>
            <a:noFill/>
            <a:extLst>
              <a:ext uri="{909E8E84-426E-40DD-AFC4-6F175D3DCCD1}">
                <a14:hiddenFill xmlns:a14="http://schemas.microsoft.com/office/drawing/2010/main">
                  <a:solidFill>
                    <a:srgbClr val="FFFFFF"/>
                  </a:solidFill>
                </a14:hiddenFill>
              </a:ext>
            </a:extLst>
          </p:spPr>
        </p:pic>
        <p:pic>
          <p:nvPicPr>
            <p:cNvPr id="29" name="Imagem 15"/>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32196" y="6373504"/>
              <a:ext cx="732092" cy="32627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0" name="Imagem 16"/>
            <p:cNvPicPr>
              <a:picLocks noChangeAspect="1"/>
            </p:cNvPicPr>
            <p:nvPr/>
          </p:nvPicPr>
          <p:blipFill>
            <a:blip r:embed="rId9" cstate="print">
              <a:extLst>
                <a:ext uri="{28A0092B-C50C-407E-A947-70E740481C1C}">
                  <a14:useLocalDpi xmlns:a14="http://schemas.microsoft.com/office/drawing/2010/main" val="0"/>
                </a:ext>
              </a:extLst>
            </a:blip>
            <a:srcRect l="20705" t="3252" r="21651" b="10634"/>
            <a:stretch>
              <a:fillRect/>
            </a:stretch>
          </p:blipFill>
          <p:spPr bwMode="auto">
            <a:xfrm>
              <a:off x="8122579" y="6304639"/>
              <a:ext cx="985925" cy="43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Imagem 30"/>
            <p:cNvPicPr>
              <a:picLocks noChangeAspect="1"/>
            </p:cNvPicPr>
            <p:nvPr/>
          </p:nvPicPr>
          <p:blipFill rotWithShape="1">
            <a:blip r:embed="rId10" cstate="print">
              <a:extLst>
                <a:ext uri="{28A0092B-C50C-407E-A947-70E740481C1C}">
                  <a14:useLocalDpi xmlns:a14="http://schemas.microsoft.com/office/drawing/2010/main"/>
                </a:ext>
              </a:extLst>
            </a:blip>
            <a:srcRect t="13157" r="6666" b="12408"/>
            <a:stretch/>
          </p:blipFill>
          <p:spPr>
            <a:xfrm>
              <a:off x="7236296" y="6309320"/>
              <a:ext cx="913917" cy="391679"/>
            </a:xfrm>
            <a:prstGeom prst="rect">
              <a:avLst/>
            </a:prstGeom>
          </p:spPr>
        </p:pic>
      </p:grpSp>
      <p:grpSp>
        <p:nvGrpSpPr>
          <p:cNvPr id="3" name="Grupo 2"/>
          <p:cNvGrpSpPr/>
          <p:nvPr/>
        </p:nvGrpSpPr>
        <p:grpSpPr>
          <a:xfrm>
            <a:off x="1115616" y="1124744"/>
            <a:ext cx="6696744" cy="4464496"/>
            <a:chOff x="1259632" y="1628800"/>
            <a:chExt cx="6696744" cy="4464496"/>
          </a:xfrm>
        </p:grpSpPr>
        <p:sp>
          <p:nvSpPr>
            <p:cNvPr id="18" name="Retângulo 17"/>
            <p:cNvSpPr/>
            <p:nvPr/>
          </p:nvSpPr>
          <p:spPr>
            <a:xfrm>
              <a:off x="1259632" y="1628800"/>
              <a:ext cx="6696744" cy="44644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524000" indent="-268288"/>
              <a:r>
                <a:rPr lang="pt-PT" sz="1700" b="1" dirty="0">
                  <a:solidFill>
                    <a:schemeClr val="tx1"/>
                  </a:solidFill>
                  <a:latin typeface="Century Gothic" panose="020B0502020202020204" pitchFamily="34" charset="0"/>
                </a:rPr>
                <a:t>S</a:t>
              </a:r>
              <a:r>
                <a:rPr lang="pt-PT" sz="1700" b="1" dirty="0" smtClean="0">
                  <a:solidFill>
                    <a:schemeClr val="tx1"/>
                  </a:solidFill>
                  <a:latin typeface="Century Gothic" panose="020B0502020202020204" pitchFamily="34" charset="0"/>
                </a:rPr>
                <a:t>ubprograma Ambiente: </a:t>
              </a:r>
              <a:endParaRPr lang="pt-PT" sz="1700" b="1" dirty="0">
                <a:solidFill>
                  <a:schemeClr val="tx1"/>
                </a:solidFill>
                <a:latin typeface="Century Gothic" panose="020B0502020202020204" pitchFamily="34" charset="0"/>
              </a:endParaRPr>
            </a:p>
            <a:p>
              <a:pPr marL="1524000" indent="-268288">
                <a:lnSpc>
                  <a:spcPct val="150000"/>
                </a:lnSpc>
              </a:pPr>
              <a:r>
                <a:rPr lang="pt-PT" sz="1700" dirty="0" smtClean="0">
                  <a:solidFill>
                    <a:schemeClr val="tx1"/>
                  </a:solidFill>
                  <a:latin typeface="Century Gothic" panose="020B0502020202020204" pitchFamily="34" charset="0"/>
                </a:rPr>
                <a:t>	- Ambiente </a:t>
              </a:r>
              <a:r>
                <a:rPr lang="pt-PT" sz="1700" dirty="0">
                  <a:solidFill>
                    <a:schemeClr val="tx1"/>
                  </a:solidFill>
                  <a:latin typeface="Century Gothic" panose="020B0502020202020204" pitchFamily="34" charset="0"/>
                </a:rPr>
                <a:t>e eficiência dos recursos</a:t>
              </a:r>
            </a:p>
            <a:p>
              <a:pPr marL="1524000" indent="-268288">
                <a:lnSpc>
                  <a:spcPct val="150000"/>
                </a:lnSpc>
              </a:pPr>
              <a:r>
                <a:rPr lang="pt-PT" sz="1700" dirty="0" smtClean="0">
                  <a:solidFill>
                    <a:schemeClr val="tx1"/>
                  </a:solidFill>
                  <a:latin typeface="Century Gothic" panose="020B0502020202020204" pitchFamily="34" charset="0"/>
                </a:rPr>
                <a:t>	- Natureza </a:t>
              </a:r>
              <a:r>
                <a:rPr lang="pt-PT" sz="1700" dirty="0">
                  <a:solidFill>
                    <a:schemeClr val="tx1"/>
                  </a:solidFill>
                  <a:latin typeface="Century Gothic" panose="020B0502020202020204" pitchFamily="34" charset="0"/>
                </a:rPr>
                <a:t>e Biodiversidade</a:t>
              </a:r>
            </a:p>
            <a:p>
              <a:pPr marL="1524000" indent="-268288">
                <a:lnSpc>
                  <a:spcPct val="150000"/>
                </a:lnSpc>
              </a:pPr>
              <a:r>
                <a:rPr lang="pt-PT" sz="1700" dirty="0" smtClean="0">
                  <a:solidFill>
                    <a:schemeClr val="tx1"/>
                  </a:solidFill>
                  <a:latin typeface="Century Gothic" panose="020B0502020202020204" pitchFamily="34" charset="0"/>
                </a:rPr>
                <a:t>	- Governação </a:t>
              </a:r>
              <a:r>
                <a:rPr lang="pt-PT" sz="1700" dirty="0">
                  <a:solidFill>
                    <a:schemeClr val="tx1"/>
                  </a:solidFill>
                  <a:latin typeface="Century Gothic" panose="020B0502020202020204" pitchFamily="34" charset="0"/>
                </a:rPr>
                <a:t>e informação </a:t>
              </a:r>
              <a:r>
                <a:rPr lang="pt-PT" sz="1700" dirty="0" smtClean="0">
                  <a:solidFill>
                    <a:schemeClr val="tx1"/>
                  </a:solidFill>
                  <a:latin typeface="Century Gothic" panose="020B0502020202020204" pitchFamily="34" charset="0"/>
                </a:rPr>
                <a:t>(Ambiente)</a:t>
              </a:r>
              <a:endParaRPr lang="pt-PT" sz="1700" dirty="0">
                <a:solidFill>
                  <a:schemeClr val="tx1"/>
                </a:solidFill>
                <a:latin typeface="Century Gothic" panose="020B0502020202020204" pitchFamily="34" charset="0"/>
              </a:endParaRPr>
            </a:p>
            <a:p>
              <a:pPr marL="1524000" indent="-268288">
                <a:lnSpc>
                  <a:spcPct val="150000"/>
                </a:lnSpc>
              </a:pPr>
              <a:endParaRPr lang="pt-PT" sz="1700" b="1" dirty="0">
                <a:solidFill>
                  <a:schemeClr val="tx1"/>
                </a:solidFill>
                <a:latin typeface="Century Gothic" panose="020B0502020202020204" pitchFamily="34" charset="0"/>
              </a:endParaRPr>
            </a:p>
            <a:p>
              <a:pPr marL="1524000" indent="-268288">
                <a:lnSpc>
                  <a:spcPct val="150000"/>
                </a:lnSpc>
              </a:pPr>
              <a:r>
                <a:rPr lang="pt-PT" sz="1700" b="1" dirty="0" smtClean="0">
                  <a:solidFill>
                    <a:schemeClr val="tx1"/>
                  </a:solidFill>
                  <a:latin typeface="Century Gothic" panose="020B0502020202020204" pitchFamily="34" charset="0"/>
                </a:rPr>
                <a:t>Subprograma </a:t>
              </a:r>
              <a:r>
                <a:rPr lang="pt-PT" sz="1700" b="1" dirty="0">
                  <a:solidFill>
                    <a:schemeClr val="tx1"/>
                  </a:solidFill>
                  <a:latin typeface="Century Gothic" panose="020B0502020202020204" pitchFamily="34" charset="0"/>
                </a:rPr>
                <a:t>Ação </a:t>
              </a:r>
              <a:r>
                <a:rPr lang="pt-PT" sz="1700" b="1" dirty="0" smtClean="0">
                  <a:solidFill>
                    <a:schemeClr val="tx1"/>
                  </a:solidFill>
                  <a:latin typeface="Century Gothic" panose="020B0502020202020204" pitchFamily="34" charset="0"/>
                </a:rPr>
                <a:t>Climática: </a:t>
              </a:r>
              <a:endParaRPr lang="pt-PT" sz="1700" b="1" dirty="0">
                <a:solidFill>
                  <a:schemeClr val="tx1"/>
                </a:solidFill>
                <a:latin typeface="Century Gothic" panose="020B0502020202020204" pitchFamily="34" charset="0"/>
              </a:endParaRPr>
            </a:p>
            <a:p>
              <a:pPr marL="1524000" indent="-268288">
                <a:lnSpc>
                  <a:spcPct val="150000"/>
                </a:lnSpc>
              </a:pPr>
              <a:r>
                <a:rPr lang="pt-PT" sz="1700" dirty="0" smtClean="0">
                  <a:solidFill>
                    <a:schemeClr val="tx1"/>
                  </a:solidFill>
                  <a:latin typeface="Century Gothic" panose="020B0502020202020204" pitchFamily="34" charset="0"/>
                </a:rPr>
                <a:t>	- Mitigação </a:t>
              </a:r>
              <a:r>
                <a:rPr lang="pt-PT" sz="1700" dirty="0">
                  <a:solidFill>
                    <a:schemeClr val="tx1"/>
                  </a:solidFill>
                  <a:latin typeface="Century Gothic" panose="020B0502020202020204" pitchFamily="34" charset="0"/>
                </a:rPr>
                <a:t>das alterações climáticas</a:t>
              </a:r>
            </a:p>
            <a:p>
              <a:pPr marL="1524000" indent="-268288">
                <a:lnSpc>
                  <a:spcPct val="150000"/>
                </a:lnSpc>
              </a:pPr>
              <a:r>
                <a:rPr lang="pt-PT" sz="1700" dirty="0" smtClean="0">
                  <a:solidFill>
                    <a:schemeClr val="tx1"/>
                  </a:solidFill>
                  <a:latin typeface="Century Gothic" panose="020B0502020202020204" pitchFamily="34" charset="0"/>
                </a:rPr>
                <a:t>	- Adaptação </a:t>
              </a:r>
              <a:r>
                <a:rPr lang="pt-PT" sz="1700" dirty="0">
                  <a:solidFill>
                    <a:schemeClr val="tx1"/>
                  </a:solidFill>
                  <a:latin typeface="Century Gothic" panose="020B0502020202020204" pitchFamily="34" charset="0"/>
                </a:rPr>
                <a:t>às alterações climáticas</a:t>
              </a:r>
            </a:p>
            <a:p>
              <a:pPr marL="1524000" indent="-268288">
                <a:lnSpc>
                  <a:spcPct val="150000"/>
                </a:lnSpc>
              </a:pPr>
              <a:r>
                <a:rPr lang="pt-PT" sz="1700" dirty="0" smtClean="0">
                  <a:solidFill>
                    <a:schemeClr val="tx1"/>
                  </a:solidFill>
                  <a:latin typeface="Century Gothic" panose="020B0502020202020204" pitchFamily="34" charset="0"/>
                </a:rPr>
                <a:t>	- Governação </a:t>
              </a:r>
              <a:r>
                <a:rPr lang="pt-PT" sz="1700" dirty="0">
                  <a:solidFill>
                    <a:schemeClr val="tx1"/>
                  </a:solidFill>
                  <a:latin typeface="Century Gothic" panose="020B0502020202020204" pitchFamily="34" charset="0"/>
                </a:rPr>
                <a:t>e informação </a:t>
              </a:r>
              <a:r>
                <a:rPr lang="pt-PT" sz="1700" dirty="0" smtClean="0">
                  <a:solidFill>
                    <a:schemeClr val="tx1"/>
                  </a:solidFill>
                  <a:latin typeface="Century Gothic" panose="020B0502020202020204" pitchFamily="34" charset="0"/>
                </a:rPr>
                <a:t>(Clima)</a:t>
              </a:r>
              <a:endParaRPr lang="pt-PT" sz="1700" dirty="0">
                <a:solidFill>
                  <a:schemeClr val="tx1"/>
                </a:solidFill>
                <a:latin typeface="Century Gothic" panose="020B0502020202020204" pitchFamily="34" charset="0"/>
              </a:endParaRPr>
            </a:p>
          </p:txBody>
        </p:sp>
        <p:sp>
          <p:nvSpPr>
            <p:cNvPr id="19" name="CaixaDeTexto 18"/>
            <p:cNvSpPr txBox="1"/>
            <p:nvPr/>
          </p:nvSpPr>
          <p:spPr>
            <a:xfrm rot="16200000">
              <a:off x="147741" y="3660992"/>
              <a:ext cx="3600402" cy="400110"/>
            </a:xfrm>
            <a:prstGeom prst="rect">
              <a:avLst/>
            </a:prstGeom>
            <a:solidFill>
              <a:schemeClr val="bg1">
                <a:lumMod val="85000"/>
              </a:schemeClr>
            </a:solidFill>
          </p:spPr>
          <p:txBody>
            <a:bodyPr wrap="square" rtlCol="0">
              <a:spAutoFit/>
            </a:bodyPr>
            <a:lstStyle/>
            <a:p>
              <a:pPr algn="ctr"/>
              <a:r>
                <a:rPr lang="pt-PT" sz="2000" b="1" cap="all" dirty="0" smtClean="0">
                  <a:latin typeface="Century Gothic" panose="020B0502020202020204" pitchFamily="34" charset="0"/>
                </a:rPr>
                <a:t>SUBPROGRAMAS</a:t>
              </a:r>
              <a:endParaRPr lang="pt-PT" sz="2000" b="1" cap="all" dirty="0">
                <a:latin typeface="Century Gothic" panose="020B0502020202020204" pitchFamily="34" charset="0"/>
              </a:endParaRPr>
            </a:p>
          </p:txBody>
        </p:sp>
      </p:grpSp>
    </p:spTree>
    <p:extLst>
      <p:ext uri="{BB962C8B-B14F-4D97-AF65-F5344CB8AC3E}">
        <p14:creationId xmlns:p14="http://schemas.microsoft.com/office/powerpoint/2010/main" val="825120366"/>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p:cNvGrpSpPr/>
          <p:nvPr/>
        </p:nvGrpSpPr>
        <p:grpSpPr>
          <a:xfrm>
            <a:off x="-1588" y="-581"/>
            <a:ext cx="9172305" cy="621270"/>
            <a:chOff x="-1588" y="-581"/>
            <a:chExt cx="9172305" cy="621270"/>
          </a:xfrm>
        </p:grpSpPr>
        <p:sp>
          <p:nvSpPr>
            <p:cNvPr id="40" name="Retângulo 39"/>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sp>
          <p:nvSpPr>
            <p:cNvPr id="41"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pic>
          <p:nvPicPr>
            <p:cNvPr id="39"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8" name="Conexão reta 7"/>
          <p:cNvCxnSpPr/>
          <p:nvPr/>
        </p:nvCxnSpPr>
        <p:spPr>
          <a:xfrm>
            <a:off x="0" y="6237312"/>
            <a:ext cx="9144000" cy="0"/>
          </a:xfrm>
          <a:prstGeom prst="line">
            <a:avLst/>
          </a:prstGeom>
          <a:ln w="38100">
            <a:solidFill>
              <a:srgbClr val="AFE3D0"/>
            </a:solidFill>
          </a:ln>
        </p:spPr>
        <p:style>
          <a:lnRef idx="1">
            <a:schemeClr val="accent1"/>
          </a:lnRef>
          <a:fillRef idx="0">
            <a:schemeClr val="accent1"/>
          </a:fillRef>
          <a:effectRef idx="0">
            <a:schemeClr val="accent1"/>
          </a:effectRef>
          <a:fontRef idx="minor">
            <a:schemeClr val="tx1"/>
          </a:fontRef>
        </p:style>
      </p:cxnSp>
      <p:pic>
        <p:nvPicPr>
          <p:cNvPr id="20" name="Imagem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grpSp>
        <p:nvGrpSpPr>
          <p:cNvPr id="26" name="Grupo 25"/>
          <p:cNvGrpSpPr/>
          <p:nvPr/>
        </p:nvGrpSpPr>
        <p:grpSpPr>
          <a:xfrm>
            <a:off x="4692781" y="6282498"/>
            <a:ext cx="4415723" cy="527870"/>
            <a:chOff x="4692781" y="6282498"/>
            <a:chExt cx="4415723" cy="527870"/>
          </a:xfrm>
        </p:grpSpPr>
        <p:pic>
          <p:nvPicPr>
            <p:cNvPr id="27" name="Picture 4" descr="http://www.azores.gov.pt/NR/rdonlyres/88A32A89-2561-4C22-A82F-530640C510A2/755875/Logo_P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34617" y="6282498"/>
              <a:ext cx="565575" cy="52787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http://www.azores.gov.pt/NR/rdonlyres/A1197A03-23BB-40F6-AA68-6C3FEC711B55/335484/LogotipoGovernodosAores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92781" y="6381402"/>
              <a:ext cx="959339" cy="294238"/>
            </a:xfrm>
            <a:prstGeom prst="rect">
              <a:avLst/>
            </a:prstGeom>
            <a:noFill/>
            <a:extLst>
              <a:ext uri="{909E8E84-426E-40DD-AFC4-6F175D3DCCD1}">
                <a14:hiddenFill xmlns:a14="http://schemas.microsoft.com/office/drawing/2010/main">
                  <a:solidFill>
                    <a:srgbClr val="FFFFFF"/>
                  </a:solidFill>
                </a14:hiddenFill>
              </a:ext>
            </a:extLst>
          </p:spPr>
        </p:pic>
        <p:pic>
          <p:nvPicPr>
            <p:cNvPr id="29" name="Imagem 15"/>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32196" y="6373504"/>
              <a:ext cx="732092" cy="32627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0" name="Imagem 16"/>
            <p:cNvPicPr>
              <a:picLocks noChangeAspect="1"/>
            </p:cNvPicPr>
            <p:nvPr/>
          </p:nvPicPr>
          <p:blipFill>
            <a:blip r:embed="rId9" cstate="print">
              <a:extLst>
                <a:ext uri="{28A0092B-C50C-407E-A947-70E740481C1C}">
                  <a14:useLocalDpi xmlns:a14="http://schemas.microsoft.com/office/drawing/2010/main" val="0"/>
                </a:ext>
              </a:extLst>
            </a:blip>
            <a:srcRect l="20705" t="3252" r="21651" b="10634"/>
            <a:stretch>
              <a:fillRect/>
            </a:stretch>
          </p:blipFill>
          <p:spPr bwMode="auto">
            <a:xfrm>
              <a:off x="8122579" y="6304639"/>
              <a:ext cx="985925" cy="43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Imagem 30"/>
            <p:cNvPicPr>
              <a:picLocks noChangeAspect="1"/>
            </p:cNvPicPr>
            <p:nvPr/>
          </p:nvPicPr>
          <p:blipFill rotWithShape="1">
            <a:blip r:embed="rId10" cstate="print">
              <a:extLst>
                <a:ext uri="{28A0092B-C50C-407E-A947-70E740481C1C}">
                  <a14:useLocalDpi xmlns:a14="http://schemas.microsoft.com/office/drawing/2010/main"/>
                </a:ext>
              </a:extLst>
            </a:blip>
            <a:srcRect t="13157" r="6666" b="12408"/>
            <a:stretch/>
          </p:blipFill>
          <p:spPr>
            <a:xfrm>
              <a:off x="7236296" y="6309320"/>
              <a:ext cx="913917" cy="391679"/>
            </a:xfrm>
            <a:prstGeom prst="rect">
              <a:avLst/>
            </a:prstGeom>
          </p:spPr>
        </p:pic>
      </p:grpSp>
      <p:sp>
        <p:nvSpPr>
          <p:cNvPr id="22" name="Retângulo 21"/>
          <p:cNvSpPr/>
          <p:nvPr/>
        </p:nvSpPr>
        <p:spPr>
          <a:xfrm>
            <a:off x="1670542" y="1628800"/>
            <a:ext cx="554801" cy="360040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dirty="0">
              <a:solidFill>
                <a:schemeClr val="bg1">
                  <a:lumMod val="75000"/>
                </a:schemeClr>
              </a:solidFill>
            </a:endParaRPr>
          </a:p>
        </p:txBody>
      </p:sp>
      <p:grpSp>
        <p:nvGrpSpPr>
          <p:cNvPr id="4" name="Grupo 3"/>
          <p:cNvGrpSpPr/>
          <p:nvPr/>
        </p:nvGrpSpPr>
        <p:grpSpPr>
          <a:xfrm>
            <a:off x="1259632" y="1169929"/>
            <a:ext cx="6696744" cy="4464496"/>
            <a:chOff x="1259632" y="1628800"/>
            <a:chExt cx="6696744" cy="4464496"/>
          </a:xfrm>
        </p:grpSpPr>
        <p:sp>
          <p:nvSpPr>
            <p:cNvPr id="21" name="Retângulo 20"/>
            <p:cNvSpPr/>
            <p:nvPr/>
          </p:nvSpPr>
          <p:spPr>
            <a:xfrm>
              <a:off x="1259632" y="1628800"/>
              <a:ext cx="6696744" cy="44644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12900" indent="-268288"/>
              <a:r>
                <a:rPr lang="pt-PT" sz="1700" b="1" dirty="0">
                  <a:solidFill>
                    <a:schemeClr val="tx1"/>
                  </a:solidFill>
                  <a:latin typeface="Century Gothic" panose="020B0502020202020204" pitchFamily="34" charset="0"/>
                </a:rPr>
                <a:t>Subprograma </a:t>
              </a:r>
              <a:r>
                <a:rPr lang="pt-PT" sz="1700" b="1" dirty="0" smtClean="0">
                  <a:solidFill>
                    <a:schemeClr val="tx1"/>
                  </a:solidFill>
                  <a:latin typeface="Century Gothic" panose="020B0502020202020204" pitchFamily="34" charset="0"/>
                </a:rPr>
                <a:t>Ambiente: </a:t>
              </a:r>
              <a:endParaRPr lang="pt-PT" sz="1700" b="1" dirty="0">
                <a:solidFill>
                  <a:schemeClr val="tx1"/>
                </a:solidFill>
                <a:latin typeface="Century Gothic" panose="020B0502020202020204" pitchFamily="34" charset="0"/>
              </a:endParaRPr>
            </a:p>
            <a:p>
              <a:pPr marL="1612900" indent="-268288">
                <a:lnSpc>
                  <a:spcPct val="140000"/>
                </a:lnSpc>
              </a:pPr>
              <a:r>
                <a:rPr lang="pt-PT" sz="1700" dirty="0" smtClean="0">
                  <a:solidFill>
                    <a:schemeClr val="tx1"/>
                  </a:solidFill>
                  <a:latin typeface="Century Gothic" panose="020B0502020202020204" pitchFamily="34" charset="0"/>
                </a:rPr>
                <a:t>	- Projetos </a:t>
              </a:r>
              <a:r>
                <a:rPr lang="pt-PT" sz="1700" dirty="0">
                  <a:solidFill>
                    <a:schemeClr val="tx1"/>
                  </a:solidFill>
                  <a:latin typeface="Century Gothic" panose="020B0502020202020204" pitchFamily="34" charset="0"/>
                </a:rPr>
                <a:t>tradicionais</a:t>
              </a:r>
            </a:p>
            <a:p>
              <a:pPr marL="1612900" indent="-268288">
                <a:lnSpc>
                  <a:spcPct val="140000"/>
                </a:lnSpc>
              </a:pPr>
              <a:r>
                <a:rPr lang="pt-PT" sz="1700" dirty="0">
                  <a:solidFill>
                    <a:schemeClr val="tx1"/>
                  </a:solidFill>
                  <a:latin typeface="Century Gothic" panose="020B0502020202020204" pitchFamily="34" charset="0"/>
                </a:rPr>
                <a:t>	- Projetos </a:t>
              </a:r>
              <a:r>
                <a:rPr lang="pt-PT" sz="1700" dirty="0" smtClean="0">
                  <a:solidFill>
                    <a:schemeClr val="tx1"/>
                  </a:solidFill>
                  <a:latin typeface="Century Gothic" panose="020B0502020202020204" pitchFamily="34" charset="0"/>
                </a:rPr>
                <a:t>Integrados</a:t>
              </a:r>
            </a:p>
            <a:p>
              <a:pPr marL="1612900" indent="-268288">
                <a:lnSpc>
                  <a:spcPct val="140000"/>
                </a:lnSpc>
              </a:pPr>
              <a:r>
                <a:rPr lang="pt-PT" sz="1700" dirty="0" smtClean="0">
                  <a:solidFill>
                    <a:schemeClr val="tx1"/>
                  </a:solidFill>
                  <a:latin typeface="Century Gothic" panose="020B0502020202020204" pitchFamily="34" charset="0"/>
                </a:rPr>
                <a:t>	- Projetos </a:t>
              </a:r>
              <a:r>
                <a:rPr lang="pt-PT" sz="1700" dirty="0">
                  <a:solidFill>
                    <a:schemeClr val="tx1"/>
                  </a:solidFill>
                  <a:latin typeface="Century Gothic" panose="020B0502020202020204" pitchFamily="34" charset="0"/>
                </a:rPr>
                <a:t>Preparatórios</a:t>
              </a:r>
            </a:p>
            <a:p>
              <a:pPr marL="1612900" indent="-268288">
                <a:lnSpc>
                  <a:spcPct val="140000"/>
                </a:lnSpc>
              </a:pPr>
              <a:r>
                <a:rPr lang="pt-PT" sz="1700" dirty="0">
                  <a:solidFill>
                    <a:schemeClr val="tx1"/>
                  </a:solidFill>
                  <a:latin typeface="Century Gothic" panose="020B0502020202020204" pitchFamily="34" charset="0"/>
                </a:rPr>
                <a:t>	- Projetos de Assistência Técnica</a:t>
              </a:r>
            </a:p>
            <a:p>
              <a:pPr marL="1612900" indent="-268288">
                <a:lnSpc>
                  <a:spcPct val="140000"/>
                </a:lnSpc>
              </a:pPr>
              <a:endParaRPr lang="pt-PT" sz="1700" b="1" dirty="0" smtClean="0">
                <a:solidFill>
                  <a:schemeClr val="tx1"/>
                </a:solidFill>
                <a:latin typeface="Century Gothic" panose="020B0502020202020204" pitchFamily="34" charset="0"/>
              </a:endParaRPr>
            </a:p>
            <a:p>
              <a:pPr marL="1612900" indent="-268288">
                <a:lnSpc>
                  <a:spcPct val="140000"/>
                </a:lnSpc>
              </a:pPr>
              <a:r>
                <a:rPr lang="pt-PT" sz="1700" b="1" dirty="0" smtClean="0">
                  <a:solidFill>
                    <a:schemeClr val="tx1"/>
                  </a:solidFill>
                  <a:latin typeface="Century Gothic" panose="020B0502020202020204" pitchFamily="34" charset="0"/>
                </a:rPr>
                <a:t>Subprograma Ação Climática: </a:t>
              </a:r>
            </a:p>
            <a:p>
              <a:pPr marL="1612900" indent="-268288">
                <a:lnSpc>
                  <a:spcPct val="140000"/>
                </a:lnSpc>
              </a:pPr>
              <a:r>
                <a:rPr lang="pt-PT" sz="1700" dirty="0">
                  <a:solidFill>
                    <a:schemeClr val="tx1"/>
                  </a:solidFill>
                  <a:latin typeface="Century Gothic" panose="020B0502020202020204" pitchFamily="34" charset="0"/>
                </a:rPr>
                <a:t>	- Projetos </a:t>
              </a:r>
              <a:r>
                <a:rPr lang="pt-PT" sz="1700" dirty="0" smtClean="0">
                  <a:solidFill>
                    <a:schemeClr val="tx1"/>
                  </a:solidFill>
                  <a:latin typeface="Century Gothic" panose="020B0502020202020204" pitchFamily="34" charset="0"/>
                </a:rPr>
                <a:t>tradicionais</a:t>
              </a:r>
            </a:p>
            <a:p>
              <a:pPr marL="1612900" indent="-268288">
                <a:lnSpc>
                  <a:spcPct val="140000"/>
                </a:lnSpc>
              </a:pPr>
              <a:r>
                <a:rPr lang="pt-PT" sz="1700" dirty="0" smtClean="0">
                  <a:solidFill>
                    <a:schemeClr val="tx1"/>
                  </a:solidFill>
                  <a:latin typeface="Century Gothic" panose="020B0502020202020204" pitchFamily="34" charset="0"/>
                </a:rPr>
                <a:t>	- Projetos Integrados</a:t>
              </a:r>
            </a:p>
            <a:p>
              <a:pPr marL="1612900" indent="-268288">
                <a:lnSpc>
                  <a:spcPct val="140000"/>
                </a:lnSpc>
              </a:pPr>
              <a:r>
                <a:rPr lang="pt-PT" sz="1700" dirty="0" smtClean="0">
                  <a:solidFill>
                    <a:schemeClr val="tx1"/>
                  </a:solidFill>
                  <a:latin typeface="Century Gothic" panose="020B0502020202020204" pitchFamily="34" charset="0"/>
                </a:rPr>
                <a:t>	- Projetos </a:t>
              </a:r>
              <a:r>
                <a:rPr lang="pt-PT" sz="1700" dirty="0">
                  <a:solidFill>
                    <a:schemeClr val="tx1"/>
                  </a:solidFill>
                  <a:latin typeface="Century Gothic" panose="020B0502020202020204" pitchFamily="34" charset="0"/>
                </a:rPr>
                <a:t>de Assistência Técnica</a:t>
              </a:r>
            </a:p>
          </p:txBody>
        </p:sp>
        <p:sp>
          <p:nvSpPr>
            <p:cNvPr id="23" name="CaixaDeTexto 22"/>
            <p:cNvSpPr txBox="1"/>
            <p:nvPr/>
          </p:nvSpPr>
          <p:spPr>
            <a:xfrm rot="16200000">
              <a:off x="147741" y="3660992"/>
              <a:ext cx="3600402" cy="400110"/>
            </a:xfrm>
            <a:prstGeom prst="rect">
              <a:avLst/>
            </a:prstGeom>
            <a:noFill/>
          </p:spPr>
          <p:txBody>
            <a:bodyPr wrap="square" rtlCol="0">
              <a:spAutoFit/>
            </a:bodyPr>
            <a:lstStyle/>
            <a:p>
              <a:pPr algn="ctr"/>
              <a:r>
                <a:rPr lang="pt-PT" sz="2000" b="1" cap="all" dirty="0" smtClean="0">
                  <a:latin typeface="Century Gothic" panose="020B0502020202020204" pitchFamily="34" charset="0"/>
                </a:rPr>
                <a:t>TIPOS DE PROJETOS</a:t>
              </a:r>
              <a:endParaRPr lang="pt-PT" sz="2000" b="1" cap="all" dirty="0">
                <a:latin typeface="Century Gothic" panose="020B0502020202020204" pitchFamily="34" charset="0"/>
              </a:endParaRPr>
            </a:p>
          </p:txBody>
        </p:sp>
      </p:grpSp>
    </p:spTree>
    <p:extLst>
      <p:ext uri="{BB962C8B-B14F-4D97-AF65-F5344CB8AC3E}">
        <p14:creationId xmlns:p14="http://schemas.microsoft.com/office/powerpoint/2010/main" val="1466243418"/>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p:cNvGrpSpPr/>
          <p:nvPr/>
        </p:nvGrpSpPr>
        <p:grpSpPr>
          <a:xfrm>
            <a:off x="-1588" y="-581"/>
            <a:ext cx="9172305" cy="621270"/>
            <a:chOff x="-1588" y="-581"/>
            <a:chExt cx="9172305" cy="621270"/>
          </a:xfrm>
        </p:grpSpPr>
        <p:sp>
          <p:nvSpPr>
            <p:cNvPr id="40" name="Retângulo 39"/>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sp>
          <p:nvSpPr>
            <p:cNvPr id="41"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pic>
          <p:nvPicPr>
            <p:cNvPr id="39"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8" name="Conexão reta 7"/>
          <p:cNvCxnSpPr/>
          <p:nvPr/>
        </p:nvCxnSpPr>
        <p:spPr>
          <a:xfrm>
            <a:off x="0" y="6237312"/>
            <a:ext cx="9144000" cy="0"/>
          </a:xfrm>
          <a:prstGeom prst="line">
            <a:avLst/>
          </a:prstGeom>
          <a:ln w="38100">
            <a:solidFill>
              <a:srgbClr val="AFE3D0"/>
            </a:solidFill>
          </a:ln>
        </p:spPr>
        <p:style>
          <a:lnRef idx="1">
            <a:schemeClr val="accent1"/>
          </a:lnRef>
          <a:fillRef idx="0">
            <a:schemeClr val="accent1"/>
          </a:fillRef>
          <a:effectRef idx="0">
            <a:schemeClr val="accent1"/>
          </a:effectRef>
          <a:fontRef idx="minor">
            <a:schemeClr val="tx1"/>
          </a:fontRef>
        </p:style>
      </p:cxnSp>
      <p:pic>
        <p:nvPicPr>
          <p:cNvPr id="20" name="Imagem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grpSp>
        <p:nvGrpSpPr>
          <p:cNvPr id="26" name="Grupo 25"/>
          <p:cNvGrpSpPr/>
          <p:nvPr/>
        </p:nvGrpSpPr>
        <p:grpSpPr>
          <a:xfrm>
            <a:off x="4692781" y="6282498"/>
            <a:ext cx="4415723" cy="527870"/>
            <a:chOff x="4692781" y="6282498"/>
            <a:chExt cx="4415723" cy="527870"/>
          </a:xfrm>
        </p:grpSpPr>
        <p:pic>
          <p:nvPicPr>
            <p:cNvPr id="27" name="Picture 4" descr="http://www.azores.gov.pt/NR/rdonlyres/88A32A89-2561-4C22-A82F-530640C510A2/755875/Logo_P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34617" y="6282498"/>
              <a:ext cx="565575" cy="52787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http://www.azores.gov.pt/NR/rdonlyres/A1197A03-23BB-40F6-AA68-6C3FEC711B55/335484/LogotipoGovernodosAores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92781" y="6381402"/>
              <a:ext cx="959339" cy="294238"/>
            </a:xfrm>
            <a:prstGeom prst="rect">
              <a:avLst/>
            </a:prstGeom>
            <a:noFill/>
            <a:extLst>
              <a:ext uri="{909E8E84-426E-40DD-AFC4-6F175D3DCCD1}">
                <a14:hiddenFill xmlns:a14="http://schemas.microsoft.com/office/drawing/2010/main">
                  <a:solidFill>
                    <a:srgbClr val="FFFFFF"/>
                  </a:solidFill>
                </a14:hiddenFill>
              </a:ext>
            </a:extLst>
          </p:spPr>
        </p:pic>
        <p:pic>
          <p:nvPicPr>
            <p:cNvPr id="29" name="Imagem 15"/>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32196" y="6373504"/>
              <a:ext cx="732092" cy="32627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0" name="Imagem 16"/>
            <p:cNvPicPr>
              <a:picLocks noChangeAspect="1"/>
            </p:cNvPicPr>
            <p:nvPr/>
          </p:nvPicPr>
          <p:blipFill>
            <a:blip r:embed="rId9" cstate="print">
              <a:extLst>
                <a:ext uri="{28A0092B-C50C-407E-A947-70E740481C1C}">
                  <a14:useLocalDpi xmlns:a14="http://schemas.microsoft.com/office/drawing/2010/main" val="0"/>
                </a:ext>
              </a:extLst>
            </a:blip>
            <a:srcRect l="20705" t="3252" r="21651" b="10634"/>
            <a:stretch>
              <a:fillRect/>
            </a:stretch>
          </p:blipFill>
          <p:spPr bwMode="auto">
            <a:xfrm>
              <a:off x="8122579" y="6304639"/>
              <a:ext cx="985925" cy="43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Imagem 30"/>
            <p:cNvPicPr>
              <a:picLocks noChangeAspect="1"/>
            </p:cNvPicPr>
            <p:nvPr/>
          </p:nvPicPr>
          <p:blipFill rotWithShape="1">
            <a:blip r:embed="rId10" cstate="print">
              <a:extLst>
                <a:ext uri="{28A0092B-C50C-407E-A947-70E740481C1C}">
                  <a14:useLocalDpi xmlns:a14="http://schemas.microsoft.com/office/drawing/2010/main"/>
                </a:ext>
              </a:extLst>
            </a:blip>
            <a:srcRect t="13157" r="6666" b="12408"/>
            <a:stretch/>
          </p:blipFill>
          <p:spPr>
            <a:xfrm>
              <a:off x="7236296" y="6309320"/>
              <a:ext cx="913917" cy="391679"/>
            </a:xfrm>
            <a:prstGeom prst="rect">
              <a:avLst/>
            </a:prstGeom>
          </p:spPr>
        </p:pic>
      </p:grpSp>
      <p:pic>
        <p:nvPicPr>
          <p:cNvPr id="3" name="Imagem 2"/>
          <p:cNvPicPr>
            <a:picLocks noChangeAspect="1"/>
          </p:cNvPicPr>
          <p:nvPr/>
        </p:nvPicPr>
        <p:blipFill rotWithShape="1">
          <a:blip r:embed="rId11" cstate="print">
            <a:extLst>
              <a:ext uri="{28A0092B-C50C-407E-A947-70E740481C1C}">
                <a14:useLocalDpi xmlns:a14="http://schemas.microsoft.com/office/drawing/2010/main" val="0"/>
              </a:ext>
            </a:extLst>
          </a:blip>
          <a:srcRect t="31100" b="32151"/>
          <a:stretch/>
        </p:blipFill>
        <p:spPr>
          <a:xfrm>
            <a:off x="-684584" y="679927"/>
            <a:ext cx="10287000" cy="3780420"/>
          </a:xfrm>
          <a:prstGeom prst="rect">
            <a:avLst/>
          </a:prstGeom>
        </p:spPr>
      </p:pic>
      <p:sp>
        <p:nvSpPr>
          <p:cNvPr id="24" name="CaixaDeTexto 23"/>
          <p:cNvSpPr txBox="1"/>
          <p:nvPr/>
        </p:nvSpPr>
        <p:spPr>
          <a:xfrm>
            <a:off x="-35496" y="4460347"/>
            <a:ext cx="9144000" cy="1354217"/>
          </a:xfrm>
          <a:prstGeom prst="rect">
            <a:avLst/>
          </a:prstGeom>
          <a:noFill/>
        </p:spPr>
        <p:txBody>
          <a:bodyPr wrap="square" rtlCol="0">
            <a:spAutoFit/>
          </a:bodyPr>
          <a:lstStyle/>
          <a:p>
            <a:pPr algn="ctr"/>
            <a:r>
              <a:rPr lang="pt-PT" sz="2800" dirty="0">
                <a:latin typeface="Century Gothic" panose="020B0502020202020204" pitchFamily="34" charset="0"/>
              </a:rPr>
              <a:t>LIFE 17 IPE/PT </a:t>
            </a:r>
            <a:r>
              <a:rPr lang="pt-PT" sz="2800" dirty="0" smtClean="0">
                <a:latin typeface="Century Gothic" panose="020B0502020202020204" pitchFamily="34" charset="0"/>
              </a:rPr>
              <a:t>000010</a:t>
            </a:r>
          </a:p>
          <a:p>
            <a:pPr algn="ctr"/>
            <a:endParaRPr lang="pt-PT" b="1" dirty="0">
              <a:latin typeface="Century Gothic" panose="020B0502020202020204" pitchFamily="34" charset="0"/>
            </a:endParaRPr>
          </a:p>
          <a:p>
            <a:pPr algn="ctr"/>
            <a:r>
              <a:rPr lang="pt-PT" b="1" dirty="0">
                <a:latin typeface="Century Gothic" panose="020B0502020202020204" pitchFamily="34" charset="0"/>
              </a:rPr>
              <a:t>Proteção ativa e gestão integrada da Rede Natura 2000 nos Açores</a:t>
            </a:r>
          </a:p>
          <a:p>
            <a:pPr algn="ctr"/>
            <a:endParaRPr lang="pt-PT" dirty="0">
              <a:latin typeface="Century Gothic" panose="020B0502020202020204" pitchFamily="34" charset="0"/>
            </a:endParaRPr>
          </a:p>
        </p:txBody>
      </p:sp>
    </p:spTree>
    <p:extLst>
      <p:ext uri="{BB962C8B-B14F-4D97-AF65-F5344CB8AC3E}">
        <p14:creationId xmlns:p14="http://schemas.microsoft.com/office/powerpoint/2010/main" val="181225278"/>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p:cNvGrpSpPr/>
          <p:nvPr/>
        </p:nvGrpSpPr>
        <p:grpSpPr>
          <a:xfrm>
            <a:off x="-1588" y="-581"/>
            <a:ext cx="9172305" cy="621270"/>
            <a:chOff x="-1588" y="-581"/>
            <a:chExt cx="9172305" cy="621270"/>
          </a:xfrm>
        </p:grpSpPr>
        <p:sp>
          <p:nvSpPr>
            <p:cNvPr id="40" name="Retângulo 39"/>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sp>
          <p:nvSpPr>
            <p:cNvPr id="41"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pic>
          <p:nvPicPr>
            <p:cNvPr id="39"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8" name="Conexão reta 7"/>
          <p:cNvCxnSpPr/>
          <p:nvPr/>
        </p:nvCxnSpPr>
        <p:spPr>
          <a:xfrm>
            <a:off x="0" y="6237312"/>
            <a:ext cx="9144000" cy="0"/>
          </a:xfrm>
          <a:prstGeom prst="line">
            <a:avLst/>
          </a:prstGeom>
          <a:ln w="38100">
            <a:solidFill>
              <a:srgbClr val="AFE3D0"/>
            </a:solidFill>
          </a:ln>
        </p:spPr>
        <p:style>
          <a:lnRef idx="1">
            <a:schemeClr val="accent1"/>
          </a:lnRef>
          <a:fillRef idx="0">
            <a:schemeClr val="accent1"/>
          </a:fillRef>
          <a:effectRef idx="0">
            <a:schemeClr val="accent1"/>
          </a:effectRef>
          <a:fontRef idx="minor">
            <a:schemeClr val="tx1"/>
          </a:fontRef>
        </p:style>
      </p:cxnSp>
      <p:pic>
        <p:nvPicPr>
          <p:cNvPr id="21" name="Imagem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33725" y="756879"/>
            <a:ext cx="5136992" cy="3436471"/>
          </a:xfrm>
          <a:prstGeom prst="rect">
            <a:avLst/>
          </a:prstGeom>
        </p:spPr>
      </p:pic>
      <p:sp>
        <p:nvSpPr>
          <p:cNvPr id="22" name="CaixaDeTexto 21"/>
          <p:cNvSpPr txBox="1"/>
          <p:nvPr/>
        </p:nvSpPr>
        <p:spPr>
          <a:xfrm>
            <a:off x="7332286" y="3842967"/>
            <a:ext cx="1811714" cy="261610"/>
          </a:xfrm>
          <a:prstGeom prst="rect">
            <a:avLst/>
          </a:prstGeom>
          <a:noFill/>
        </p:spPr>
        <p:txBody>
          <a:bodyPr wrap="none" rtlCol="0">
            <a:spAutoFit/>
          </a:bodyPr>
          <a:lstStyle/>
          <a:p>
            <a:r>
              <a:rPr lang="pt-PT" sz="1100" dirty="0">
                <a:solidFill>
                  <a:schemeClr val="bg1">
                    <a:lumMod val="75000"/>
                  </a:schemeClr>
                </a:solidFill>
              </a:rPr>
              <a:t>http://siaram.azores.gov.pt</a:t>
            </a:r>
            <a:r>
              <a:rPr lang="pt-PT" sz="1100" dirty="0" smtClean="0">
                <a:solidFill>
                  <a:schemeClr val="bg1">
                    <a:lumMod val="75000"/>
                  </a:schemeClr>
                </a:solidFill>
              </a:rPr>
              <a:t>/</a:t>
            </a:r>
          </a:p>
        </p:txBody>
      </p:sp>
      <p:pic>
        <p:nvPicPr>
          <p:cNvPr id="20" name="Imagem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37" name="Rectangle 57"/>
          <p:cNvSpPr>
            <a:spLocks noChangeArrowheads="1"/>
          </p:cNvSpPr>
          <p:nvPr/>
        </p:nvSpPr>
        <p:spPr bwMode="auto">
          <a:xfrm>
            <a:off x="314732" y="1412776"/>
            <a:ext cx="1968809" cy="784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eaLnBrk="1" hangingPunct="1">
              <a:lnSpc>
                <a:spcPct val="150000"/>
              </a:lnSpc>
            </a:pPr>
            <a:r>
              <a:rPr lang="fr-BE" altLang="en-US" sz="1600" b="1" dirty="0" err="1" smtClean="0">
                <a:latin typeface="Century Gothic" panose="020B0502020202020204" pitchFamily="34" charset="0"/>
                <a:cs typeface="Calibri" panose="020F0502020204030204" pitchFamily="34" charset="0"/>
              </a:rPr>
              <a:t>Orçamento</a:t>
            </a:r>
            <a:r>
              <a:rPr lang="fr-BE" altLang="en-US" sz="1600" b="1" dirty="0" smtClean="0">
                <a:latin typeface="Century Gothic" panose="020B0502020202020204" pitchFamily="34" charset="0"/>
                <a:cs typeface="Calibri" panose="020F0502020204030204" pitchFamily="34" charset="0"/>
              </a:rPr>
              <a:t> Total: </a:t>
            </a:r>
          </a:p>
          <a:p>
            <a:pPr marL="285750" indent="-285750" eaLnBrk="1" hangingPunct="1">
              <a:lnSpc>
                <a:spcPct val="150000"/>
              </a:lnSpc>
              <a:buFont typeface="Arial" panose="020B0604020202020204" pitchFamily="34" charset="0"/>
              <a:buChar char="•"/>
            </a:pPr>
            <a:r>
              <a:rPr lang="fr-BE" altLang="en-US" sz="1600" dirty="0" smtClean="0">
                <a:latin typeface="Century Gothic" panose="020B0502020202020204" pitchFamily="34" charset="0"/>
                <a:cs typeface="Calibri" panose="020F0502020204030204" pitchFamily="34" charset="0"/>
              </a:rPr>
              <a:t>19 087 522€</a:t>
            </a:r>
            <a:endParaRPr lang="en-US" altLang="en-US" sz="1600" dirty="0">
              <a:latin typeface="Century Gothic" panose="020B0502020202020204" pitchFamily="34" charset="0"/>
              <a:cs typeface="Calibri" panose="020F0502020204030204" pitchFamily="34" charset="0"/>
            </a:endParaRPr>
          </a:p>
        </p:txBody>
      </p:sp>
      <p:sp>
        <p:nvSpPr>
          <p:cNvPr id="42" name="Rectangle 59"/>
          <p:cNvSpPr>
            <a:spLocks noChangeArrowheads="1"/>
          </p:cNvSpPr>
          <p:nvPr/>
        </p:nvSpPr>
        <p:spPr bwMode="auto">
          <a:xfrm>
            <a:off x="315828" y="2060848"/>
            <a:ext cx="257955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eaLnBrk="1" hangingPunct="1">
              <a:lnSpc>
                <a:spcPct val="150000"/>
              </a:lnSpc>
            </a:pPr>
            <a:r>
              <a:rPr lang="fr-BE" altLang="en-US" sz="1600" b="1" dirty="0" smtClean="0">
                <a:latin typeface="Century Gothic" panose="020B0502020202020204" pitchFamily="34" charset="0"/>
                <a:cs typeface="Calibri" panose="020F0502020204030204" pitchFamily="34" charset="0"/>
              </a:rPr>
              <a:t>Co-</a:t>
            </a:r>
            <a:r>
              <a:rPr lang="fr-BE" altLang="en-US" sz="1600" b="1" dirty="0" err="1" smtClean="0">
                <a:latin typeface="Century Gothic" panose="020B0502020202020204" pitchFamily="34" charset="0"/>
                <a:cs typeface="Calibri" panose="020F0502020204030204" pitchFamily="34" charset="0"/>
              </a:rPr>
              <a:t>financiamento</a:t>
            </a:r>
            <a:r>
              <a:rPr lang="fr-BE" altLang="en-US" sz="1600" b="1" dirty="0" smtClean="0">
                <a:latin typeface="Century Gothic" panose="020B0502020202020204" pitchFamily="34" charset="0"/>
                <a:cs typeface="Calibri" panose="020F0502020204030204" pitchFamily="34" charset="0"/>
              </a:rPr>
              <a:t> (UE): </a:t>
            </a:r>
          </a:p>
          <a:p>
            <a:pPr marL="285750" indent="-285750" eaLnBrk="1" hangingPunct="1">
              <a:lnSpc>
                <a:spcPct val="150000"/>
              </a:lnSpc>
              <a:buFont typeface="Arial" panose="020B0604020202020204" pitchFamily="34" charset="0"/>
              <a:buChar char="•"/>
            </a:pPr>
            <a:r>
              <a:rPr lang="fr-BE" altLang="en-US" sz="1600" dirty="0" smtClean="0">
                <a:latin typeface="Century Gothic" panose="020B0502020202020204" pitchFamily="34" charset="0"/>
                <a:cs typeface="Calibri" panose="020F0502020204030204" pitchFamily="34" charset="0"/>
              </a:rPr>
              <a:t>11 452 513€ </a:t>
            </a:r>
            <a:r>
              <a:rPr lang="fr-BE" altLang="en-US" sz="1600" b="1" dirty="0" smtClean="0">
                <a:latin typeface="Century Gothic" panose="020B0502020202020204" pitchFamily="34" charset="0"/>
                <a:cs typeface="Calibri" panose="020F0502020204030204" pitchFamily="34" charset="0"/>
              </a:rPr>
              <a:t>(60%) </a:t>
            </a:r>
            <a:endParaRPr lang="en-US" altLang="en-US" sz="1600" b="1" dirty="0">
              <a:latin typeface="Century Gothic" panose="020B0502020202020204" pitchFamily="34" charset="0"/>
              <a:cs typeface="Calibri" panose="020F0502020204030204" pitchFamily="34" charset="0"/>
            </a:endParaRPr>
          </a:p>
        </p:txBody>
      </p:sp>
      <p:sp>
        <p:nvSpPr>
          <p:cNvPr id="43" name="Rectangle 61"/>
          <p:cNvSpPr>
            <a:spLocks noChangeArrowheads="1"/>
          </p:cNvSpPr>
          <p:nvPr/>
        </p:nvSpPr>
        <p:spPr bwMode="auto">
          <a:xfrm>
            <a:off x="380190" y="3462099"/>
            <a:ext cx="896461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eaLnBrk="1" hangingPunct="1">
              <a:lnSpc>
                <a:spcPct val="150000"/>
              </a:lnSpc>
            </a:pPr>
            <a:r>
              <a:rPr lang="fr-BE" altLang="en-US" sz="1600" b="1" dirty="0" err="1" smtClean="0">
                <a:latin typeface="Century Gothic" panose="020B0502020202020204" pitchFamily="34" charset="0"/>
                <a:cs typeface="Calibri" panose="020F0502020204030204" pitchFamily="34" charset="0"/>
              </a:rPr>
              <a:t>Beneficiário</a:t>
            </a:r>
            <a:r>
              <a:rPr lang="fr-BE" altLang="en-US" sz="1600" b="1" dirty="0" smtClean="0">
                <a:latin typeface="Century Gothic" panose="020B0502020202020204" pitchFamily="34" charset="0"/>
                <a:cs typeface="Calibri" panose="020F0502020204030204" pitchFamily="34" charset="0"/>
              </a:rPr>
              <a:t> </a:t>
            </a:r>
            <a:r>
              <a:rPr lang="fr-BE" altLang="en-US" sz="1600" b="1" dirty="0" err="1" smtClean="0">
                <a:latin typeface="Century Gothic" panose="020B0502020202020204" pitchFamily="34" charset="0"/>
                <a:cs typeface="Calibri" panose="020F0502020204030204" pitchFamily="34" charset="0"/>
              </a:rPr>
              <a:t>Coordenador</a:t>
            </a:r>
            <a:r>
              <a:rPr lang="fr-BE" altLang="en-US" sz="1600" b="1" dirty="0" smtClean="0">
                <a:latin typeface="Century Gothic" panose="020B0502020202020204" pitchFamily="34" charset="0"/>
                <a:cs typeface="Calibri" panose="020F0502020204030204" pitchFamily="34" charset="0"/>
              </a:rPr>
              <a:t>: </a:t>
            </a:r>
          </a:p>
          <a:p>
            <a:pPr marL="285750" indent="-285750" eaLnBrk="1" hangingPunct="1">
              <a:lnSpc>
                <a:spcPct val="150000"/>
              </a:lnSpc>
              <a:buFont typeface="Arial" panose="020B0604020202020204" pitchFamily="34" charset="0"/>
              <a:buChar char="•"/>
            </a:pPr>
            <a:r>
              <a:rPr lang="fr-BE" altLang="en-US" sz="1600" u="sng" dirty="0" err="1" smtClean="0">
                <a:latin typeface="Century Gothic" panose="020B0502020202020204" pitchFamily="34" charset="0"/>
                <a:cs typeface="Calibri" panose="020F0502020204030204" pitchFamily="34" charset="0"/>
              </a:rPr>
              <a:t>Direção</a:t>
            </a:r>
            <a:r>
              <a:rPr lang="fr-BE" altLang="en-US" sz="1600" u="sng" dirty="0" smtClean="0">
                <a:latin typeface="Century Gothic" panose="020B0502020202020204" pitchFamily="34" charset="0"/>
                <a:cs typeface="Calibri" panose="020F0502020204030204" pitchFamily="34" charset="0"/>
              </a:rPr>
              <a:t> </a:t>
            </a:r>
            <a:r>
              <a:rPr lang="fr-BE" altLang="en-US" sz="1600" u="sng" dirty="0" err="1" smtClean="0">
                <a:latin typeface="Century Gothic" panose="020B0502020202020204" pitchFamily="34" charset="0"/>
                <a:cs typeface="Calibri" panose="020F0502020204030204" pitchFamily="34" charset="0"/>
              </a:rPr>
              <a:t>Regional</a:t>
            </a:r>
            <a:r>
              <a:rPr lang="fr-BE" altLang="en-US" sz="1600" u="sng" dirty="0" smtClean="0">
                <a:latin typeface="Century Gothic" panose="020B0502020202020204" pitchFamily="34" charset="0"/>
                <a:cs typeface="Calibri" panose="020F0502020204030204" pitchFamily="34" charset="0"/>
              </a:rPr>
              <a:t> do </a:t>
            </a:r>
            <a:r>
              <a:rPr lang="fr-BE" altLang="en-US" sz="1600" u="sng" dirty="0" err="1" smtClean="0">
                <a:latin typeface="Century Gothic" panose="020B0502020202020204" pitchFamily="34" charset="0"/>
                <a:cs typeface="Calibri" panose="020F0502020204030204" pitchFamily="34" charset="0"/>
              </a:rPr>
              <a:t>Ambiente</a:t>
            </a:r>
            <a:endParaRPr lang="en-US" altLang="en-US" sz="1600" u="sng" dirty="0">
              <a:latin typeface="Century Gothic" panose="020B0502020202020204" pitchFamily="34" charset="0"/>
              <a:cs typeface="Calibri" panose="020F0502020204030204" pitchFamily="34" charset="0"/>
            </a:endParaRPr>
          </a:p>
        </p:txBody>
      </p:sp>
      <p:sp>
        <p:nvSpPr>
          <p:cNvPr id="44" name="Rectangle 62"/>
          <p:cNvSpPr>
            <a:spLocks noChangeArrowheads="1"/>
          </p:cNvSpPr>
          <p:nvPr/>
        </p:nvSpPr>
        <p:spPr bwMode="auto">
          <a:xfrm>
            <a:off x="374438" y="4277414"/>
            <a:ext cx="6801862"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eaLnBrk="1" hangingPunct="1"/>
            <a:r>
              <a:rPr lang="fr-BE" altLang="en-US" sz="1600" b="1" dirty="0" err="1" smtClean="0">
                <a:latin typeface="Century Gothic" panose="020B0502020202020204" pitchFamily="34" charset="0"/>
                <a:cs typeface="Calibri" panose="020F0502020204030204" pitchFamily="34" charset="0"/>
              </a:rPr>
              <a:t>Beneficiários</a:t>
            </a:r>
            <a:r>
              <a:rPr lang="fr-BE" altLang="en-US" sz="1600" b="1" dirty="0" smtClean="0">
                <a:latin typeface="Century Gothic" panose="020B0502020202020204" pitchFamily="34" charset="0"/>
                <a:cs typeface="Calibri" panose="020F0502020204030204" pitchFamily="34" charset="0"/>
              </a:rPr>
              <a:t> </a:t>
            </a:r>
            <a:r>
              <a:rPr lang="fr-BE" altLang="en-US" sz="1600" b="1" dirty="0" err="1" smtClean="0">
                <a:latin typeface="Century Gothic" panose="020B0502020202020204" pitchFamily="34" charset="0"/>
                <a:cs typeface="Calibri" panose="020F0502020204030204" pitchFamily="34" charset="0"/>
              </a:rPr>
              <a:t>Associados</a:t>
            </a:r>
            <a:r>
              <a:rPr lang="fr-BE" altLang="en-US" sz="1600" b="1" dirty="0" smtClean="0">
                <a:latin typeface="Century Gothic" panose="020B0502020202020204" pitchFamily="34" charset="0"/>
                <a:cs typeface="Calibri" panose="020F0502020204030204" pitchFamily="34" charset="0"/>
              </a:rPr>
              <a:t>: </a:t>
            </a:r>
          </a:p>
          <a:p>
            <a:pPr marL="342900" indent="-342900">
              <a:lnSpc>
                <a:spcPct val="150000"/>
              </a:lnSpc>
              <a:buFont typeface="Arial" panose="020B0604020202020204" pitchFamily="34" charset="0"/>
              <a:buChar char="•"/>
            </a:pPr>
            <a:r>
              <a:rPr lang="fr-BE" altLang="en-US" sz="1600" dirty="0" err="1">
                <a:latin typeface="Century Gothic" panose="020B0502020202020204" pitchFamily="34" charset="0"/>
                <a:cs typeface="Calibri" panose="020F0502020204030204" pitchFamily="34" charset="0"/>
              </a:rPr>
              <a:t>Direção</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Regional</a:t>
            </a:r>
            <a:r>
              <a:rPr lang="fr-BE" altLang="en-US" sz="1600" dirty="0">
                <a:latin typeface="Century Gothic" panose="020B0502020202020204" pitchFamily="34" charset="0"/>
                <a:cs typeface="Calibri" panose="020F0502020204030204" pitchFamily="34" charset="0"/>
              </a:rPr>
              <a:t> dos </a:t>
            </a:r>
            <a:r>
              <a:rPr lang="fr-BE" altLang="en-US" sz="1600" dirty="0" err="1">
                <a:latin typeface="Century Gothic" panose="020B0502020202020204" pitchFamily="34" charset="0"/>
                <a:cs typeface="Calibri" panose="020F0502020204030204" pitchFamily="34" charset="0"/>
              </a:rPr>
              <a:t>Assuntos</a:t>
            </a:r>
            <a:r>
              <a:rPr lang="fr-BE" altLang="en-US" sz="1600" dirty="0">
                <a:latin typeface="Century Gothic" panose="020B0502020202020204" pitchFamily="34" charset="0"/>
                <a:cs typeface="Calibri" panose="020F0502020204030204" pitchFamily="34" charset="0"/>
              </a:rPr>
              <a:t> do </a:t>
            </a:r>
            <a:r>
              <a:rPr lang="fr-BE" altLang="en-US" sz="1600" dirty="0" smtClean="0">
                <a:latin typeface="Century Gothic" panose="020B0502020202020204" pitchFamily="34" charset="0"/>
                <a:cs typeface="Calibri" panose="020F0502020204030204" pitchFamily="34" charset="0"/>
              </a:rPr>
              <a:t>Mar</a:t>
            </a:r>
          </a:p>
          <a:p>
            <a:pPr marL="342900" indent="-342900" eaLnBrk="1" hangingPunct="1">
              <a:lnSpc>
                <a:spcPct val="150000"/>
              </a:lnSpc>
              <a:buFont typeface="Arial" panose="020B0604020202020204" pitchFamily="34" charset="0"/>
              <a:buChar char="•"/>
            </a:pPr>
            <a:r>
              <a:rPr lang="fr-BE" altLang="en-US" sz="1600" dirty="0" err="1" smtClean="0">
                <a:latin typeface="Century Gothic" panose="020B0502020202020204" pitchFamily="34" charset="0"/>
                <a:cs typeface="Calibri" panose="020F0502020204030204" pitchFamily="34" charset="0"/>
              </a:rPr>
              <a:t>Sociedade</a:t>
            </a:r>
            <a:r>
              <a:rPr lang="fr-BE" altLang="en-US" sz="1600" dirty="0" smtClean="0">
                <a:latin typeface="Century Gothic" panose="020B0502020202020204" pitchFamily="34" charset="0"/>
                <a:cs typeface="Calibri" panose="020F0502020204030204" pitchFamily="34" charset="0"/>
              </a:rPr>
              <a:t> de </a:t>
            </a:r>
            <a:r>
              <a:rPr lang="fr-BE" altLang="en-US" sz="1600" dirty="0" err="1" smtClean="0">
                <a:latin typeface="Century Gothic" panose="020B0502020202020204" pitchFamily="34" charset="0"/>
                <a:cs typeface="Calibri" panose="020F0502020204030204" pitchFamily="34" charset="0"/>
              </a:rPr>
              <a:t>Gestão</a:t>
            </a:r>
            <a:r>
              <a:rPr lang="fr-BE" altLang="en-US" sz="1600" dirty="0" smtClean="0">
                <a:latin typeface="Century Gothic" panose="020B0502020202020204" pitchFamily="34" charset="0"/>
                <a:cs typeface="Calibri" panose="020F0502020204030204" pitchFamily="34" charset="0"/>
              </a:rPr>
              <a:t> e </a:t>
            </a:r>
            <a:r>
              <a:rPr lang="fr-BE" altLang="en-US" sz="1600" dirty="0" err="1" smtClean="0">
                <a:latin typeface="Century Gothic" panose="020B0502020202020204" pitchFamily="34" charset="0"/>
                <a:cs typeface="Calibri" panose="020F0502020204030204" pitchFamily="34" charset="0"/>
              </a:rPr>
              <a:t>Conservação</a:t>
            </a:r>
            <a:r>
              <a:rPr lang="fr-BE" altLang="en-US" sz="1600" dirty="0" smtClean="0">
                <a:latin typeface="Century Gothic" panose="020B0502020202020204" pitchFamily="34" charset="0"/>
                <a:cs typeface="Calibri" panose="020F0502020204030204" pitchFamily="34" charset="0"/>
              </a:rPr>
              <a:t> da </a:t>
            </a:r>
            <a:r>
              <a:rPr lang="fr-BE" altLang="en-US" sz="1600" dirty="0" err="1" smtClean="0">
                <a:latin typeface="Century Gothic" panose="020B0502020202020204" pitchFamily="34" charset="0"/>
                <a:cs typeface="Calibri" panose="020F0502020204030204" pitchFamily="34" charset="0"/>
              </a:rPr>
              <a:t>Natureza</a:t>
            </a:r>
            <a:r>
              <a:rPr lang="fr-BE" altLang="en-US" sz="1600" dirty="0" smtClean="0">
                <a:latin typeface="Century Gothic" panose="020B0502020202020204" pitchFamily="34" charset="0"/>
                <a:cs typeface="Calibri" panose="020F0502020204030204" pitchFamily="34" charset="0"/>
              </a:rPr>
              <a:t> - AZORINA </a:t>
            </a:r>
          </a:p>
          <a:p>
            <a:pPr marL="342900" indent="-342900" eaLnBrk="1" hangingPunct="1">
              <a:lnSpc>
                <a:spcPct val="150000"/>
              </a:lnSpc>
              <a:buFont typeface="Arial" panose="020B0604020202020204" pitchFamily="34" charset="0"/>
              <a:buChar char="•"/>
            </a:pPr>
            <a:r>
              <a:rPr lang="fr-BE" altLang="en-US" sz="1600" dirty="0" err="1" smtClean="0">
                <a:latin typeface="Century Gothic" panose="020B0502020202020204" pitchFamily="34" charset="0"/>
                <a:cs typeface="Calibri" panose="020F0502020204030204" pitchFamily="34" charset="0"/>
              </a:rPr>
              <a:t>Sociedade</a:t>
            </a:r>
            <a:r>
              <a:rPr lang="fr-BE" altLang="en-US" sz="1600" dirty="0" smtClean="0">
                <a:latin typeface="Century Gothic" panose="020B0502020202020204" pitchFamily="34" charset="0"/>
                <a:cs typeface="Calibri" panose="020F0502020204030204" pitchFamily="34" charset="0"/>
              </a:rPr>
              <a:t> Portuguesa para o </a:t>
            </a:r>
            <a:r>
              <a:rPr lang="fr-BE" altLang="en-US" sz="1600" dirty="0" err="1" smtClean="0">
                <a:latin typeface="Century Gothic" panose="020B0502020202020204" pitchFamily="34" charset="0"/>
                <a:cs typeface="Calibri" panose="020F0502020204030204" pitchFamily="34" charset="0"/>
              </a:rPr>
              <a:t>Estudo</a:t>
            </a:r>
            <a:r>
              <a:rPr lang="fr-BE" altLang="en-US" sz="1600" dirty="0" smtClean="0">
                <a:latin typeface="Century Gothic" panose="020B0502020202020204" pitchFamily="34" charset="0"/>
                <a:cs typeface="Calibri" panose="020F0502020204030204" pitchFamily="34" charset="0"/>
              </a:rPr>
              <a:t> </a:t>
            </a:r>
            <a:r>
              <a:rPr lang="fr-BE" altLang="en-US" sz="1600" dirty="0" err="1" smtClean="0">
                <a:latin typeface="Century Gothic" panose="020B0502020202020204" pitchFamily="34" charset="0"/>
                <a:cs typeface="Calibri" panose="020F0502020204030204" pitchFamily="34" charset="0"/>
              </a:rPr>
              <a:t>das</a:t>
            </a:r>
            <a:r>
              <a:rPr lang="fr-BE" altLang="en-US" sz="1600" smtClean="0">
                <a:latin typeface="Century Gothic" panose="020B0502020202020204" pitchFamily="34" charset="0"/>
                <a:cs typeface="Calibri" panose="020F0502020204030204" pitchFamily="34" charset="0"/>
              </a:rPr>
              <a:t> Aves - SPEA</a:t>
            </a:r>
            <a:endParaRPr lang="fr-BE" altLang="en-US" sz="1600" dirty="0" smtClean="0">
              <a:latin typeface="Century Gothic" panose="020B0502020202020204" pitchFamily="34" charset="0"/>
              <a:cs typeface="Calibri" panose="020F0502020204030204" pitchFamily="34" charset="0"/>
            </a:endParaRPr>
          </a:p>
          <a:p>
            <a:pPr marL="342900" indent="-342900" eaLnBrk="1" hangingPunct="1">
              <a:lnSpc>
                <a:spcPct val="150000"/>
              </a:lnSpc>
              <a:buFont typeface="Arial" panose="020B0604020202020204" pitchFamily="34" charset="0"/>
              <a:buChar char="•"/>
            </a:pPr>
            <a:r>
              <a:rPr lang="fr-BE" altLang="en-US" sz="1600" dirty="0" err="1" smtClean="0">
                <a:latin typeface="Century Gothic" panose="020B0502020202020204" pitchFamily="34" charset="0"/>
                <a:cs typeface="Calibri" panose="020F0502020204030204" pitchFamily="34" charset="0"/>
              </a:rPr>
              <a:t>Fundación</a:t>
            </a:r>
            <a:r>
              <a:rPr lang="fr-BE" altLang="en-US" sz="1600" dirty="0" smtClean="0">
                <a:latin typeface="Century Gothic" panose="020B0502020202020204" pitchFamily="34" charset="0"/>
                <a:cs typeface="Calibri" panose="020F0502020204030204" pitchFamily="34" charset="0"/>
              </a:rPr>
              <a:t> </a:t>
            </a:r>
            <a:r>
              <a:rPr lang="fr-BE" altLang="en-US" sz="1600" dirty="0" err="1" smtClean="0">
                <a:latin typeface="Century Gothic" panose="020B0502020202020204" pitchFamily="34" charset="0"/>
                <a:cs typeface="Calibri" panose="020F0502020204030204" pitchFamily="34" charset="0"/>
              </a:rPr>
              <a:t>Canaria</a:t>
            </a:r>
            <a:r>
              <a:rPr lang="fr-BE" altLang="en-US" sz="1600" dirty="0" smtClean="0">
                <a:latin typeface="Century Gothic" panose="020B0502020202020204" pitchFamily="34" charset="0"/>
                <a:cs typeface="Calibri" panose="020F0502020204030204" pitchFamily="34" charset="0"/>
              </a:rPr>
              <a:t> </a:t>
            </a:r>
            <a:r>
              <a:rPr lang="fr-BE" altLang="en-US" sz="1600" dirty="0" err="1" smtClean="0">
                <a:latin typeface="Century Gothic" panose="020B0502020202020204" pitchFamily="34" charset="0"/>
                <a:cs typeface="Calibri" panose="020F0502020204030204" pitchFamily="34" charset="0"/>
              </a:rPr>
              <a:t>Reserva</a:t>
            </a:r>
            <a:r>
              <a:rPr lang="fr-BE" altLang="en-US" sz="1600" dirty="0" smtClean="0">
                <a:latin typeface="Century Gothic" panose="020B0502020202020204" pitchFamily="34" charset="0"/>
                <a:cs typeface="Calibri" panose="020F0502020204030204" pitchFamily="34" charset="0"/>
              </a:rPr>
              <a:t> </a:t>
            </a:r>
            <a:r>
              <a:rPr lang="fr-BE" altLang="en-US" sz="1600" dirty="0" err="1" smtClean="0">
                <a:latin typeface="Century Gothic" panose="020B0502020202020204" pitchFamily="34" charset="0"/>
                <a:cs typeface="Calibri" panose="020F0502020204030204" pitchFamily="34" charset="0"/>
              </a:rPr>
              <a:t>Mundial</a:t>
            </a:r>
            <a:r>
              <a:rPr lang="fr-BE" altLang="en-US" sz="1600" dirty="0" smtClean="0">
                <a:latin typeface="Century Gothic" panose="020B0502020202020204" pitchFamily="34" charset="0"/>
                <a:cs typeface="Calibri" panose="020F0502020204030204" pitchFamily="34" charset="0"/>
              </a:rPr>
              <a:t> de La </a:t>
            </a:r>
            <a:r>
              <a:rPr lang="fr-BE" altLang="en-US" sz="1600" dirty="0" err="1" smtClean="0">
                <a:latin typeface="Century Gothic" panose="020B0502020202020204" pitchFamily="34" charset="0"/>
                <a:cs typeface="Calibri" panose="020F0502020204030204" pitchFamily="34" charset="0"/>
              </a:rPr>
              <a:t>Biosfera</a:t>
            </a:r>
            <a:r>
              <a:rPr lang="fr-BE" altLang="en-US" sz="1600" dirty="0" smtClean="0">
                <a:latin typeface="Century Gothic" panose="020B0502020202020204" pitchFamily="34" charset="0"/>
                <a:cs typeface="Calibri" panose="020F0502020204030204" pitchFamily="34" charset="0"/>
              </a:rPr>
              <a:t> La Palma</a:t>
            </a:r>
            <a:endParaRPr lang="en-US" altLang="en-US" sz="1600" dirty="0">
              <a:latin typeface="Century Gothic" panose="020B0502020202020204" pitchFamily="34" charset="0"/>
              <a:cs typeface="Calibri" panose="020F0502020204030204" pitchFamily="34" charset="0"/>
            </a:endParaRPr>
          </a:p>
        </p:txBody>
      </p:sp>
      <p:sp>
        <p:nvSpPr>
          <p:cNvPr id="45" name="Rectangle 71"/>
          <p:cNvSpPr>
            <a:spLocks noChangeArrowheads="1"/>
          </p:cNvSpPr>
          <p:nvPr/>
        </p:nvSpPr>
        <p:spPr bwMode="auto">
          <a:xfrm>
            <a:off x="354747" y="620688"/>
            <a:ext cx="376096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eaLnBrk="1" hangingPunct="1">
              <a:lnSpc>
                <a:spcPct val="150000"/>
              </a:lnSpc>
            </a:pPr>
            <a:r>
              <a:rPr lang="fr-BE" altLang="en-US" sz="1600" b="1" dirty="0" err="1" smtClean="0">
                <a:latin typeface="Century Gothic" panose="020B0502020202020204" pitchFamily="34" charset="0"/>
                <a:cs typeface="Calibri" panose="020F0502020204030204" pitchFamily="34" charset="0"/>
              </a:rPr>
              <a:t>Duração</a:t>
            </a:r>
            <a:r>
              <a:rPr lang="fr-BE" altLang="en-US" sz="1600" b="1" dirty="0" smtClean="0">
                <a:latin typeface="Century Gothic" panose="020B0502020202020204" pitchFamily="34" charset="0"/>
                <a:cs typeface="Calibri" panose="020F0502020204030204" pitchFamily="34" charset="0"/>
              </a:rPr>
              <a:t>: </a:t>
            </a:r>
          </a:p>
          <a:p>
            <a:pPr marL="285750" indent="-285750" eaLnBrk="1" hangingPunct="1">
              <a:lnSpc>
                <a:spcPct val="150000"/>
              </a:lnSpc>
              <a:buFont typeface="Arial" panose="020B0604020202020204" pitchFamily="34" charset="0"/>
              <a:buChar char="•"/>
            </a:pPr>
            <a:r>
              <a:rPr lang="fr-BE" altLang="en-US" sz="1600" dirty="0" smtClean="0">
                <a:latin typeface="Century Gothic" panose="020B0502020202020204" pitchFamily="34" charset="0"/>
                <a:cs typeface="Calibri" panose="020F0502020204030204" pitchFamily="34" charset="0"/>
              </a:rPr>
              <a:t>9 </a:t>
            </a:r>
            <a:r>
              <a:rPr lang="fr-BE" altLang="en-US" sz="1600" dirty="0" err="1" smtClean="0">
                <a:latin typeface="Century Gothic" panose="020B0502020202020204" pitchFamily="34" charset="0"/>
                <a:cs typeface="Calibri" panose="020F0502020204030204" pitchFamily="34" charset="0"/>
              </a:rPr>
              <a:t>anos</a:t>
            </a:r>
            <a:r>
              <a:rPr lang="fr-BE" altLang="en-US" sz="1600" dirty="0" smtClean="0">
                <a:latin typeface="Century Gothic" panose="020B0502020202020204" pitchFamily="34" charset="0"/>
                <a:cs typeface="Calibri" panose="020F0502020204030204" pitchFamily="34" charset="0"/>
              </a:rPr>
              <a:t> (01/01/2019 a 31/12/2027)</a:t>
            </a:r>
            <a:endParaRPr lang="en-US" altLang="en-US" sz="1600" dirty="0">
              <a:latin typeface="Century Gothic" panose="020B0502020202020204" pitchFamily="34" charset="0"/>
              <a:cs typeface="Calibri" panose="020F0502020204030204" pitchFamily="34" charset="0"/>
            </a:endParaRPr>
          </a:p>
        </p:txBody>
      </p:sp>
      <p:sp>
        <p:nvSpPr>
          <p:cNvPr id="46" name="Rectangle 71"/>
          <p:cNvSpPr>
            <a:spLocks noChangeArrowheads="1"/>
          </p:cNvSpPr>
          <p:nvPr/>
        </p:nvSpPr>
        <p:spPr bwMode="auto">
          <a:xfrm>
            <a:off x="355781" y="2780928"/>
            <a:ext cx="279275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eaLnBrk="1" hangingPunct="1">
              <a:lnSpc>
                <a:spcPct val="150000"/>
              </a:lnSpc>
            </a:pPr>
            <a:r>
              <a:rPr lang="fr-BE" altLang="en-US" sz="1600" b="1" dirty="0" err="1" smtClean="0">
                <a:latin typeface="Century Gothic" panose="020B0502020202020204" pitchFamily="34" charset="0"/>
                <a:cs typeface="Calibri" panose="020F0502020204030204" pitchFamily="34" charset="0"/>
              </a:rPr>
              <a:t>Fundos</a:t>
            </a:r>
            <a:r>
              <a:rPr lang="fr-BE" altLang="en-US" sz="1600" b="1" dirty="0" smtClean="0">
                <a:latin typeface="Century Gothic" panose="020B0502020202020204" pitchFamily="34" charset="0"/>
                <a:cs typeface="Calibri" panose="020F0502020204030204" pitchFamily="34" charset="0"/>
              </a:rPr>
              <a:t> </a:t>
            </a:r>
            <a:r>
              <a:rPr lang="fr-BE" altLang="en-US" sz="1600" b="1" dirty="0" err="1" smtClean="0">
                <a:latin typeface="Century Gothic" panose="020B0502020202020204" pitchFamily="34" charset="0"/>
                <a:cs typeface="Calibri" panose="020F0502020204030204" pitchFamily="34" charset="0"/>
              </a:rPr>
              <a:t>Complementares</a:t>
            </a:r>
            <a:r>
              <a:rPr lang="fr-BE" altLang="en-US" sz="1600" b="1" dirty="0" smtClean="0">
                <a:latin typeface="Century Gothic" panose="020B0502020202020204" pitchFamily="34" charset="0"/>
                <a:cs typeface="Calibri" panose="020F0502020204030204" pitchFamily="34" charset="0"/>
              </a:rPr>
              <a:t>: </a:t>
            </a:r>
          </a:p>
          <a:p>
            <a:pPr marL="285750" indent="-285750" eaLnBrk="1" hangingPunct="1">
              <a:lnSpc>
                <a:spcPct val="150000"/>
              </a:lnSpc>
              <a:buFont typeface="Arial" panose="020B0604020202020204" pitchFamily="34" charset="0"/>
              <a:buChar char="•"/>
            </a:pPr>
            <a:r>
              <a:rPr lang="fr-BE" altLang="en-US" sz="1600" dirty="0" err="1" smtClean="0">
                <a:latin typeface="Century Gothic" panose="020B0502020202020204" pitchFamily="34" charset="0"/>
                <a:cs typeface="Calibri" panose="020F0502020204030204" pitchFamily="34" charset="0"/>
              </a:rPr>
              <a:t>Cerca</a:t>
            </a:r>
            <a:r>
              <a:rPr lang="fr-BE" altLang="en-US" sz="1600" dirty="0" smtClean="0">
                <a:latin typeface="Century Gothic" panose="020B0502020202020204" pitchFamily="34" charset="0"/>
                <a:cs typeface="Calibri" panose="020F0502020204030204" pitchFamily="34" charset="0"/>
              </a:rPr>
              <a:t> de 12 M€</a:t>
            </a:r>
            <a:endParaRPr lang="en-US" altLang="en-US" sz="1600" dirty="0">
              <a:latin typeface="Century Gothic" panose="020B0502020202020204" pitchFamily="34" charset="0"/>
              <a:cs typeface="Calibri" panose="020F0502020204030204" pitchFamily="34" charset="0"/>
            </a:endParaRPr>
          </a:p>
        </p:txBody>
      </p:sp>
      <p:grpSp>
        <p:nvGrpSpPr>
          <p:cNvPr id="26" name="Grupo 25"/>
          <p:cNvGrpSpPr/>
          <p:nvPr/>
        </p:nvGrpSpPr>
        <p:grpSpPr>
          <a:xfrm>
            <a:off x="4692781" y="6282498"/>
            <a:ext cx="4415723" cy="527870"/>
            <a:chOff x="4692781" y="6282498"/>
            <a:chExt cx="4415723" cy="527870"/>
          </a:xfrm>
        </p:grpSpPr>
        <p:pic>
          <p:nvPicPr>
            <p:cNvPr id="27" name="Picture 4" descr="http://www.azores.gov.pt/NR/rdonlyres/88A32A89-2561-4C22-A82F-530640C510A2/755875/Logo_PN.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34617" y="6282498"/>
              <a:ext cx="565575" cy="52787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http://www.azores.gov.pt/NR/rdonlyres/A1197A03-23BB-40F6-AA68-6C3FEC711B55/335484/LogotipoGovernodosAores2.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92781" y="6381402"/>
              <a:ext cx="959339" cy="294238"/>
            </a:xfrm>
            <a:prstGeom prst="rect">
              <a:avLst/>
            </a:prstGeom>
            <a:noFill/>
            <a:extLst>
              <a:ext uri="{909E8E84-426E-40DD-AFC4-6F175D3DCCD1}">
                <a14:hiddenFill xmlns:a14="http://schemas.microsoft.com/office/drawing/2010/main">
                  <a:solidFill>
                    <a:srgbClr val="FFFFFF"/>
                  </a:solidFill>
                </a14:hiddenFill>
              </a:ext>
            </a:extLst>
          </p:spPr>
        </p:pic>
        <p:pic>
          <p:nvPicPr>
            <p:cNvPr id="29" name="Imagem 15"/>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432196" y="6373504"/>
              <a:ext cx="732092" cy="32627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0" name="Imagem 16"/>
            <p:cNvPicPr>
              <a:picLocks noChangeAspect="1"/>
            </p:cNvPicPr>
            <p:nvPr/>
          </p:nvPicPr>
          <p:blipFill>
            <a:blip r:embed="rId10" cstate="print">
              <a:extLst>
                <a:ext uri="{28A0092B-C50C-407E-A947-70E740481C1C}">
                  <a14:useLocalDpi xmlns:a14="http://schemas.microsoft.com/office/drawing/2010/main" val="0"/>
                </a:ext>
              </a:extLst>
            </a:blip>
            <a:srcRect l="20705" t="3252" r="21651" b="10634"/>
            <a:stretch>
              <a:fillRect/>
            </a:stretch>
          </p:blipFill>
          <p:spPr bwMode="auto">
            <a:xfrm>
              <a:off x="8122579" y="6304639"/>
              <a:ext cx="985925" cy="43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Imagem 30"/>
            <p:cNvPicPr>
              <a:picLocks noChangeAspect="1"/>
            </p:cNvPicPr>
            <p:nvPr/>
          </p:nvPicPr>
          <p:blipFill rotWithShape="1">
            <a:blip r:embed="rId11" cstate="print">
              <a:extLst>
                <a:ext uri="{28A0092B-C50C-407E-A947-70E740481C1C}">
                  <a14:useLocalDpi xmlns:a14="http://schemas.microsoft.com/office/drawing/2010/main"/>
                </a:ext>
              </a:extLst>
            </a:blip>
            <a:srcRect t="13157" r="6666" b="12408"/>
            <a:stretch/>
          </p:blipFill>
          <p:spPr>
            <a:xfrm>
              <a:off x="7236296" y="6309320"/>
              <a:ext cx="913917" cy="391679"/>
            </a:xfrm>
            <a:prstGeom prst="rect">
              <a:avLst/>
            </a:prstGeom>
          </p:spPr>
        </p:pic>
      </p:grpSp>
    </p:spTree>
    <p:extLst>
      <p:ext uri="{BB962C8B-B14F-4D97-AF65-F5344CB8AC3E}">
        <p14:creationId xmlns:p14="http://schemas.microsoft.com/office/powerpoint/2010/main" val="1888380504"/>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exão reta 7"/>
          <p:cNvCxnSpPr/>
          <p:nvPr/>
        </p:nvCxnSpPr>
        <p:spPr>
          <a:xfrm>
            <a:off x="0" y="6237312"/>
            <a:ext cx="9144000" cy="0"/>
          </a:xfrm>
          <a:prstGeom prst="line">
            <a:avLst/>
          </a:prstGeom>
          <a:ln w="38100">
            <a:solidFill>
              <a:srgbClr val="AFE3D0"/>
            </a:solidFill>
          </a:ln>
        </p:spPr>
        <p:style>
          <a:lnRef idx="1">
            <a:schemeClr val="accent1"/>
          </a:lnRef>
          <a:fillRef idx="0">
            <a:schemeClr val="accent1"/>
          </a:fillRef>
          <a:effectRef idx="0">
            <a:schemeClr val="accent1"/>
          </a:effectRef>
          <a:fontRef idx="minor">
            <a:schemeClr val="tx1"/>
          </a:fontRef>
        </p:style>
      </p:cxnSp>
      <p:sp>
        <p:nvSpPr>
          <p:cNvPr id="20" name="Rectangle 71"/>
          <p:cNvSpPr>
            <a:spLocks noChangeArrowheads="1"/>
          </p:cNvSpPr>
          <p:nvPr/>
        </p:nvSpPr>
        <p:spPr bwMode="auto">
          <a:xfrm>
            <a:off x="354747" y="620688"/>
            <a:ext cx="809228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nSpc>
                <a:spcPct val="150000"/>
              </a:lnSpc>
            </a:pPr>
            <a:r>
              <a:rPr lang="fr-BE" altLang="en-US" sz="2000" b="1" dirty="0" err="1">
                <a:latin typeface="Century Gothic" panose="020B0502020202020204" pitchFamily="34" charset="0"/>
                <a:cs typeface="Calibri" panose="020F0502020204030204" pitchFamily="34" charset="0"/>
              </a:rPr>
              <a:t>Área</a:t>
            </a:r>
            <a:r>
              <a:rPr lang="fr-BE" altLang="en-US" sz="2000" b="1" dirty="0">
                <a:latin typeface="Century Gothic" panose="020B0502020202020204" pitchFamily="34" charset="0"/>
                <a:cs typeface="Calibri" panose="020F0502020204030204" pitchFamily="34" charset="0"/>
              </a:rPr>
              <a:t> </a:t>
            </a:r>
            <a:r>
              <a:rPr lang="fr-BE" altLang="en-US" sz="2000" b="1" dirty="0" smtClean="0">
                <a:latin typeface="Century Gothic" panose="020B0502020202020204" pitchFamily="34" charset="0"/>
                <a:cs typeface="Calibri" panose="020F0502020204030204" pitchFamily="34" charset="0"/>
              </a:rPr>
              <a:t>do </a:t>
            </a:r>
            <a:r>
              <a:rPr lang="fr-BE" altLang="en-US" sz="2000" b="1" dirty="0" err="1">
                <a:latin typeface="Century Gothic" panose="020B0502020202020204" pitchFamily="34" charset="0"/>
                <a:cs typeface="Calibri" panose="020F0502020204030204" pitchFamily="34" charset="0"/>
              </a:rPr>
              <a:t>projeto</a:t>
            </a:r>
            <a:r>
              <a:rPr lang="fr-BE" altLang="en-US" sz="2000" b="1" dirty="0">
                <a:latin typeface="Century Gothic" panose="020B0502020202020204" pitchFamily="34" charset="0"/>
                <a:cs typeface="Calibri" panose="020F0502020204030204" pitchFamily="34" charset="0"/>
              </a:rPr>
              <a:t> </a:t>
            </a:r>
            <a:r>
              <a:rPr lang="fr-BE" altLang="en-US" sz="1600" dirty="0">
                <a:latin typeface="Century Gothic" panose="020B0502020202020204" pitchFamily="34" charset="0"/>
                <a:cs typeface="Calibri" panose="020F0502020204030204" pitchFamily="34" charset="0"/>
              </a:rPr>
              <a:t>[</a:t>
            </a:r>
            <a:r>
              <a:rPr lang="pt-PT" sz="1600" dirty="0">
                <a:latin typeface="Century Gothic" panose="020B0502020202020204" pitchFamily="34" charset="0"/>
              </a:rPr>
              <a:t>Todos os sítios da Rede Natura 2000 (23 ZEC; 15 ZPE; 3 SIC)]</a:t>
            </a:r>
          </a:p>
        </p:txBody>
      </p:sp>
      <p:pic>
        <p:nvPicPr>
          <p:cNvPr id="21" name="Picture 2" descr="C:\LIFE_IP_AZORES2015\Life\Apresentação_LIFE\Acores_todo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6767" y="1069745"/>
            <a:ext cx="7183625" cy="5078759"/>
          </a:xfrm>
          <a:prstGeom prst="rect">
            <a:avLst/>
          </a:prstGeom>
          <a:noFill/>
          <a:extLst>
            <a:ext uri="{909E8E84-426E-40DD-AFC4-6F175D3DCCD1}">
              <a14:hiddenFill xmlns:a14="http://schemas.microsoft.com/office/drawing/2010/main">
                <a:solidFill>
                  <a:srgbClr val="FFFFFF"/>
                </a:solidFill>
              </a14:hiddenFill>
            </a:ext>
          </a:extLst>
        </p:spPr>
      </p:pic>
      <p:pic>
        <p:nvPicPr>
          <p:cNvPr id="22" name="Imagem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28922" y="1046981"/>
            <a:ext cx="3816424" cy="4938902"/>
          </a:xfrm>
          <a:prstGeom prst="rect">
            <a:avLst/>
          </a:prstGeom>
        </p:spPr>
      </p:pic>
      <p:grpSp>
        <p:nvGrpSpPr>
          <p:cNvPr id="2" name="Grupo 1"/>
          <p:cNvGrpSpPr/>
          <p:nvPr/>
        </p:nvGrpSpPr>
        <p:grpSpPr>
          <a:xfrm>
            <a:off x="-1588" y="-531440"/>
            <a:ext cx="9145588" cy="1656184"/>
            <a:chOff x="-1588" y="-531440"/>
            <a:chExt cx="9145588" cy="1656184"/>
          </a:xfrm>
        </p:grpSpPr>
        <p:grpSp>
          <p:nvGrpSpPr>
            <p:cNvPr id="31" name="Grupo 30"/>
            <p:cNvGrpSpPr/>
            <p:nvPr/>
          </p:nvGrpSpPr>
          <p:grpSpPr>
            <a:xfrm>
              <a:off x="-1588" y="-581"/>
              <a:ext cx="9145588" cy="621270"/>
              <a:chOff x="-1588" y="-581"/>
              <a:chExt cx="9145588" cy="621270"/>
            </a:xfrm>
          </p:grpSpPr>
          <p:sp>
            <p:nvSpPr>
              <p:cNvPr id="38" name="Retângulo 37"/>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40" name="Picture 10" descr="http://fnyh.org/wp-content/uploads/2015/01/LIF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8" descr="http://www.europarc.org/communication-skills/images/2.1%20N200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5" name="Imagem 4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grpSp>
      <p:sp>
        <p:nvSpPr>
          <p:cNvPr id="18"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grpSp>
        <p:nvGrpSpPr>
          <p:cNvPr id="14" name="Grupo 13"/>
          <p:cNvGrpSpPr/>
          <p:nvPr/>
        </p:nvGrpSpPr>
        <p:grpSpPr>
          <a:xfrm>
            <a:off x="4692781" y="6282498"/>
            <a:ext cx="4415723" cy="527870"/>
            <a:chOff x="4692781" y="6282498"/>
            <a:chExt cx="4415723" cy="527870"/>
          </a:xfrm>
        </p:grpSpPr>
        <p:pic>
          <p:nvPicPr>
            <p:cNvPr id="15" name="Picture 4" descr="http://www.azores.gov.pt/NR/rdonlyres/88A32A89-2561-4C22-A82F-530640C510A2/755875/Logo_PN.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34617" y="6282498"/>
              <a:ext cx="565575" cy="52787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http://www.azores.gov.pt/NR/rdonlyres/A1197A03-23BB-40F6-AA68-6C3FEC711B55/335484/LogotipoGovernodosAores2.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92781" y="6381402"/>
              <a:ext cx="959339" cy="294238"/>
            </a:xfrm>
            <a:prstGeom prst="rect">
              <a:avLst/>
            </a:prstGeom>
            <a:noFill/>
            <a:extLst>
              <a:ext uri="{909E8E84-426E-40DD-AFC4-6F175D3DCCD1}">
                <a14:hiddenFill xmlns:a14="http://schemas.microsoft.com/office/drawing/2010/main">
                  <a:solidFill>
                    <a:srgbClr val="FFFFFF"/>
                  </a:solidFill>
                </a14:hiddenFill>
              </a:ext>
            </a:extLst>
          </p:spPr>
        </p:pic>
        <p:pic>
          <p:nvPicPr>
            <p:cNvPr id="19" name="Imagem 15"/>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432196" y="6373504"/>
              <a:ext cx="732092" cy="32627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3" name="Imagem 16"/>
            <p:cNvPicPr>
              <a:picLocks noChangeAspect="1"/>
            </p:cNvPicPr>
            <p:nvPr/>
          </p:nvPicPr>
          <p:blipFill>
            <a:blip r:embed="rId11" cstate="print">
              <a:extLst>
                <a:ext uri="{28A0092B-C50C-407E-A947-70E740481C1C}">
                  <a14:useLocalDpi xmlns:a14="http://schemas.microsoft.com/office/drawing/2010/main" val="0"/>
                </a:ext>
              </a:extLst>
            </a:blip>
            <a:srcRect l="20705" t="3252" r="21651" b="10634"/>
            <a:stretch>
              <a:fillRect/>
            </a:stretch>
          </p:blipFill>
          <p:spPr bwMode="auto">
            <a:xfrm>
              <a:off x="8122579" y="6304639"/>
              <a:ext cx="985925" cy="43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Imagem 23"/>
            <p:cNvPicPr>
              <a:picLocks noChangeAspect="1"/>
            </p:cNvPicPr>
            <p:nvPr/>
          </p:nvPicPr>
          <p:blipFill rotWithShape="1">
            <a:blip r:embed="rId12" cstate="print">
              <a:extLst>
                <a:ext uri="{28A0092B-C50C-407E-A947-70E740481C1C}">
                  <a14:useLocalDpi xmlns:a14="http://schemas.microsoft.com/office/drawing/2010/main"/>
                </a:ext>
              </a:extLst>
            </a:blip>
            <a:srcRect t="13157" r="6666" b="12408"/>
            <a:stretch/>
          </p:blipFill>
          <p:spPr>
            <a:xfrm>
              <a:off x="7236296" y="6309320"/>
              <a:ext cx="913917" cy="391679"/>
            </a:xfrm>
            <a:prstGeom prst="rect">
              <a:avLst/>
            </a:prstGeom>
          </p:spPr>
        </p:pic>
      </p:grpSp>
    </p:spTree>
    <p:extLst>
      <p:ext uri="{BB962C8B-B14F-4D97-AF65-F5344CB8AC3E}">
        <p14:creationId xmlns:p14="http://schemas.microsoft.com/office/powerpoint/2010/main" val="31481590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21"/>
                                        </p:tgtEl>
                                      </p:cBhvr>
                                    </p:animEffect>
                                    <p:anim calcmode="lin" valueType="num">
                                      <p:cBhvr>
                                        <p:cTn id="7" dur="1000"/>
                                        <p:tgtEl>
                                          <p:spTgt spid="21"/>
                                        </p:tgtEl>
                                        <p:attrNameLst>
                                          <p:attrName>ppt_x</p:attrName>
                                        </p:attrNameLst>
                                      </p:cBhvr>
                                      <p:tavLst>
                                        <p:tav tm="0">
                                          <p:val>
                                            <p:strVal val="ppt_x"/>
                                          </p:val>
                                        </p:tav>
                                        <p:tav tm="100000">
                                          <p:val>
                                            <p:strVal val="ppt_x"/>
                                          </p:val>
                                        </p:tav>
                                      </p:tavLst>
                                    </p:anim>
                                    <p:anim calcmode="lin" valueType="num">
                                      <p:cBhvr>
                                        <p:cTn id="8" dur="1000"/>
                                        <p:tgtEl>
                                          <p:spTgt spid="21"/>
                                        </p:tgtEl>
                                        <p:attrNameLst>
                                          <p:attrName>ppt_y</p:attrName>
                                        </p:attrNameLst>
                                      </p:cBhvr>
                                      <p:tavLst>
                                        <p:tav tm="0">
                                          <p:val>
                                            <p:strVal val="ppt_y"/>
                                          </p:val>
                                        </p:tav>
                                        <p:tav tm="100000">
                                          <p:val>
                                            <p:strVal val="ppt_y+.1"/>
                                          </p:val>
                                        </p:tav>
                                      </p:tavLst>
                                    </p:anim>
                                    <p:set>
                                      <p:cBhvr>
                                        <p:cTn id="9" dur="1" fill="hold">
                                          <p:stCondLst>
                                            <p:cond delay="999"/>
                                          </p:stCondLst>
                                        </p:cTn>
                                        <p:tgtEl>
                                          <p:spTgt spid="21"/>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upo 26"/>
          <p:cNvGrpSpPr/>
          <p:nvPr/>
        </p:nvGrpSpPr>
        <p:grpSpPr>
          <a:xfrm>
            <a:off x="-1588" y="-581"/>
            <a:ext cx="9145588" cy="621270"/>
            <a:chOff x="-1588" y="-581"/>
            <a:chExt cx="9145588" cy="621270"/>
          </a:xfrm>
        </p:grpSpPr>
        <p:sp>
          <p:nvSpPr>
            <p:cNvPr id="28" name="Retângulo 27"/>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30"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8" name="Conexão reta 7"/>
          <p:cNvCxnSpPr/>
          <p:nvPr/>
        </p:nvCxnSpPr>
        <p:spPr>
          <a:xfrm>
            <a:off x="0" y="6237312"/>
            <a:ext cx="9144000" cy="0"/>
          </a:xfrm>
          <a:prstGeom prst="line">
            <a:avLst/>
          </a:prstGeom>
          <a:ln w="38100">
            <a:solidFill>
              <a:srgbClr val="AFE3D0"/>
            </a:solidFill>
          </a:ln>
        </p:spPr>
        <p:style>
          <a:lnRef idx="1">
            <a:schemeClr val="accent1"/>
          </a:lnRef>
          <a:fillRef idx="0">
            <a:schemeClr val="accent1"/>
          </a:fillRef>
          <a:effectRef idx="0">
            <a:schemeClr val="accent1"/>
          </a:effectRef>
          <a:fontRef idx="minor">
            <a:schemeClr val="tx1"/>
          </a:fontRef>
        </p:style>
      </p:cxnSp>
      <p:sp>
        <p:nvSpPr>
          <p:cNvPr id="15" name="Rectangle 62"/>
          <p:cNvSpPr>
            <a:spLocks noChangeArrowheads="1"/>
          </p:cNvSpPr>
          <p:nvPr/>
        </p:nvSpPr>
        <p:spPr bwMode="auto">
          <a:xfrm>
            <a:off x="374438" y="1540237"/>
            <a:ext cx="8553662" cy="387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2000" b="1" dirty="0" err="1" smtClean="0">
                <a:latin typeface="Century Gothic" panose="020B0502020202020204" pitchFamily="34" charset="0"/>
                <a:cs typeface="Calibri" panose="020F0502020204030204" pitchFamily="34" charset="0"/>
              </a:rPr>
              <a:t>Principais</a:t>
            </a:r>
            <a:r>
              <a:rPr lang="fr-BE" altLang="en-US" sz="2000" b="1" dirty="0" smtClean="0">
                <a:latin typeface="Century Gothic" panose="020B0502020202020204" pitchFamily="34" charset="0"/>
                <a:cs typeface="Calibri" panose="020F0502020204030204" pitchFamily="34" charset="0"/>
              </a:rPr>
              <a:t> </a:t>
            </a:r>
            <a:r>
              <a:rPr lang="fr-BE" altLang="en-US" sz="2000" b="1" dirty="0" err="1" smtClean="0">
                <a:latin typeface="Century Gothic" panose="020B0502020202020204" pitchFamily="34" charset="0"/>
                <a:cs typeface="Calibri" panose="020F0502020204030204" pitchFamily="34" charset="0"/>
              </a:rPr>
              <a:t>objetivos</a:t>
            </a:r>
            <a:r>
              <a:rPr lang="fr-BE" altLang="en-US" sz="2000" b="1" dirty="0" smtClean="0">
                <a:latin typeface="Century Gothic" panose="020B0502020202020204" pitchFamily="34" charset="0"/>
                <a:cs typeface="Calibri" panose="020F0502020204030204" pitchFamily="34" charset="0"/>
              </a:rPr>
              <a:t>:</a:t>
            </a:r>
            <a:endParaRPr lang="fr-BE" altLang="en-US" sz="2000" b="1" dirty="0">
              <a:latin typeface="Century Gothic" panose="020B0502020202020204" pitchFamily="34" charset="0"/>
              <a:cs typeface="Calibri" panose="020F0502020204030204" pitchFamily="34" charset="0"/>
            </a:endParaRPr>
          </a:p>
          <a:p>
            <a:r>
              <a:rPr lang="fr-BE" altLang="en-US" sz="1800" b="1" dirty="0">
                <a:latin typeface="Century Gothic" panose="020B0502020202020204" pitchFamily="34" charset="0"/>
                <a:cs typeface="Calibri" panose="020F0502020204030204" pitchFamily="34" charset="0"/>
              </a:rPr>
              <a:t> </a:t>
            </a:r>
          </a:p>
          <a:p>
            <a:pPr marL="285750" indent="-285750" algn="just">
              <a:lnSpc>
                <a:spcPct val="150000"/>
              </a:lnSpc>
              <a:buFont typeface="Arial" panose="020B0604020202020204" pitchFamily="34" charset="0"/>
              <a:buChar char="•"/>
              <a:defRPr/>
            </a:pPr>
            <a:r>
              <a:rPr lang="fr-BE" altLang="en-US" sz="1600" dirty="0" err="1">
                <a:latin typeface="Century Gothic" panose="020B0502020202020204" pitchFamily="34" charset="0"/>
                <a:cs typeface="Calibri" panose="020F0502020204030204" pitchFamily="34" charset="0"/>
              </a:rPr>
              <a:t>Implementação</a:t>
            </a:r>
            <a:r>
              <a:rPr lang="fr-BE" altLang="en-US" sz="1600" dirty="0">
                <a:latin typeface="Century Gothic" panose="020B0502020202020204" pitchFamily="34" charset="0"/>
                <a:cs typeface="Calibri" panose="020F0502020204030204" pitchFamily="34" charset="0"/>
              </a:rPr>
              <a:t> do </a:t>
            </a:r>
            <a:r>
              <a:rPr lang="fr-BE" altLang="en-US" sz="1600" dirty="0" err="1">
                <a:latin typeface="Century Gothic" panose="020B0502020202020204" pitchFamily="34" charset="0"/>
                <a:cs typeface="Calibri" panose="020F0502020204030204" pitchFamily="34" charset="0"/>
              </a:rPr>
              <a:t>Quadro</a:t>
            </a:r>
            <a:r>
              <a:rPr lang="fr-BE" altLang="en-US" sz="1600" dirty="0">
                <a:latin typeface="Century Gothic" panose="020B0502020202020204" pitchFamily="34" charset="0"/>
                <a:cs typeface="Calibri" panose="020F0502020204030204" pitchFamily="34" charset="0"/>
              </a:rPr>
              <a:t> de </a:t>
            </a:r>
            <a:r>
              <a:rPr lang="fr-BE" altLang="en-US" sz="1600" dirty="0" err="1">
                <a:latin typeface="Century Gothic" panose="020B0502020202020204" pitchFamily="34" charset="0"/>
                <a:cs typeface="Calibri" panose="020F0502020204030204" pitchFamily="34" charset="0"/>
              </a:rPr>
              <a:t>Ação</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Prioritária</a:t>
            </a:r>
            <a:r>
              <a:rPr lang="fr-BE" altLang="en-US" sz="1600" dirty="0">
                <a:latin typeface="Century Gothic" panose="020B0502020202020204" pitchFamily="34" charset="0"/>
                <a:cs typeface="Calibri" panose="020F0502020204030204" pitchFamily="34" charset="0"/>
              </a:rPr>
              <a:t> para a </a:t>
            </a:r>
            <a:r>
              <a:rPr lang="fr-BE" altLang="en-US" sz="1600" dirty="0" err="1">
                <a:latin typeface="Century Gothic" panose="020B0502020202020204" pitchFamily="34" charset="0"/>
                <a:cs typeface="Calibri" panose="020F0502020204030204" pitchFamily="34" charset="0"/>
              </a:rPr>
              <a:t>Rede</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Natura</a:t>
            </a:r>
            <a:r>
              <a:rPr lang="fr-BE" altLang="en-US" sz="1600" dirty="0">
                <a:latin typeface="Century Gothic" panose="020B0502020202020204" pitchFamily="34" charset="0"/>
                <a:cs typeface="Calibri" panose="020F0502020204030204" pitchFamily="34" charset="0"/>
              </a:rPr>
              <a:t> 2000 (PAF);</a:t>
            </a:r>
          </a:p>
          <a:p>
            <a:pPr algn="just">
              <a:lnSpc>
                <a:spcPct val="150000"/>
              </a:lnSpc>
              <a:defRPr/>
            </a:pPr>
            <a:endParaRPr lang="fr-BE" altLang="en-US" sz="1600" dirty="0">
              <a:latin typeface="Century Gothic" panose="020B0502020202020204" pitchFamily="34" charset="0"/>
              <a:cs typeface="Calibri" panose="020F0502020204030204" pitchFamily="34" charset="0"/>
            </a:endParaRPr>
          </a:p>
          <a:p>
            <a:pPr marL="285750" indent="-285750" algn="just">
              <a:lnSpc>
                <a:spcPct val="150000"/>
              </a:lnSpc>
              <a:buFont typeface="Arial" panose="020B0604020202020204" pitchFamily="34" charset="0"/>
              <a:buChar char="•"/>
              <a:defRPr/>
            </a:pPr>
            <a:r>
              <a:rPr lang="fr-BE" altLang="en-US" sz="1600" dirty="0" err="1">
                <a:latin typeface="Century Gothic" panose="020B0502020202020204" pitchFamily="34" charset="0"/>
                <a:cs typeface="Calibri" panose="020F0502020204030204" pitchFamily="34" charset="0"/>
              </a:rPr>
              <a:t>Melhoria</a:t>
            </a:r>
            <a:r>
              <a:rPr lang="fr-BE" altLang="en-US" sz="1600" dirty="0">
                <a:latin typeface="Century Gothic" panose="020B0502020202020204" pitchFamily="34" charset="0"/>
                <a:cs typeface="Calibri" panose="020F0502020204030204" pitchFamily="34" charset="0"/>
              </a:rPr>
              <a:t> do </a:t>
            </a:r>
            <a:r>
              <a:rPr lang="fr-BE" altLang="en-US" sz="1600" dirty="0" err="1">
                <a:latin typeface="Century Gothic" panose="020B0502020202020204" pitchFamily="34" charset="0"/>
                <a:cs typeface="Calibri" panose="020F0502020204030204" pitchFamily="34" charset="0"/>
              </a:rPr>
              <a:t>estado</a:t>
            </a:r>
            <a:r>
              <a:rPr lang="fr-BE" altLang="en-US" sz="1600" dirty="0">
                <a:latin typeface="Century Gothic" panose="020B0502020202020204" pitchFamily="34" charset="0"/>
                <a:cs typeface="Calibri" panose="020F0502020204030204" pitchFamily="34" charset="0"/>
              </a:rPr>
              <a:t> de </a:t>
            </a:r>
            <a:r>
              <a:rPr lang="fr-BE" altLang="en-US" sz="1600" dirty="0" err="1">
                <a:latin typeface="Century Gothic" panose="020B0502020202020204" pitchFamily="34" charset="0"/>
                <a:cs typeface="Calibri" panose="020F0502020204030204" pitchFamily="34" charset="0"/>
              </a:rPr>
              <a:t>conservação</a:t>
            </a:r>
            <a:r>
              <a:rPr lang="fr-BE" altLang="en-US" sz="1600" dirty="0">
                <a:latin typeface="Century Gothic" panose="020B0502020202020204" pitchFamily="34" charset="0"/>
                <a:cs typeface="Calibri" panose="020F0502020204030204" pitchFamily="34" charset="0"/>
              </a:rPr>
              <a:t> para 100% dos habitats e, </a:t>
            </a:r>
            <a:r>
              <a:rPr lang="fr-BE" altLang="en-US" sz="1600" dirty="0" err="1">
                <a:latin typeface="Century Gothic" panose="020B0502020202020204" pitchFamily="34" charset="0"/>
                <a:cs typeface="Calibri" panose="020F0502020204030204" pitchFamily="34" charset="0"/>
              </a:rPr>
              <a:t>pelo</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menos</a:t>
            </a:r>
            <a:r>
              <a:rPr lang="fr-BE" altLang="en-US" sz="1600" dirty="0">
                <a:latin typeface="Century Gothic" panose="020B0502020202020204" pitchFamily="34" charset="0"/>
                <a:cs typeface="Calibri" panose="020F0502020204030204" pitchFamily="34" charset="0"/>
              </a:rPr>
              <a:t>, 50% de </a:t>
            </a:r>
            <a:r>
              <a:rPr lang="fr-BE" altLang="en-US" sz="1600" dirty="0" err="1">
                <a:latin typeface="Century Gothic" panose="020B0502020202020204" pitchFamily="34" charset="0"/>
                <a:cs typeface="Calibri" panose="020F0502020204030204" pitchFamily="34" charset="0"/>
              </a:rPr>
              <a:t>espécies</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flora</a:t>
            </a:r>
            <a:r>
              <a:rPr lang="fr-BE" altLang="en-US" sz="1600" dirty="0">
                <a:latin typeface="Century Gothic" panose="020B0502020202020204" pitchFamily="34" charset="0"/>
                <a:cs typeface="Calibri" panose="020F0502020204030204" pitchFamily="34" charset="0"/>
              </a:rPr>
              <a:t> e </a:t>
            </a:r>
            <a:r>
              <a:rPr lang="fr-BE" altLang="en-US" sz="1600" dirty="0" err="1">
                <a:latin typeface="Century Gothic" panose="020B0502020202020204" pitchFamily="34" charset="0"/>
                <a:cs typeface="Calibri" panose="020F0502020204030204" pitchFamily="34" charset="0"/>
              </a:rPr>
              <a:t>fauna</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descritas</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como</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desfavoráveis</a:t>
            </a:r>
            <a:r>
              <a:rPr lang="fr-BE" altLang="en-US" sz="1600" dirty="0">
                <a:latin typeface="Century Gothic" panose="020B0502020202020204" pitchFamily="34" charset="0"/>
                <a:cs typeface="Calibri" panose="020F0502020204030204" pitchFamily="34" charset="0"/>
              </a:rPr>
              <a:t> no </a:t>
            </a:r>
            <a:r>
              <a:rPr lang="fr-BE" altLang="en-US" sz="1600" dirty="0" err="1">
                <a:latin typeface="Century Gothic" panose="020B0502020202020204" pitchFamily="34" charset="0"/>
                <a:cs typeface="Calibri" panose="020F0502020204030204" pitchFamily="34" charset="0"/>
              </a:rPr>
              <a:t>último</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relatório</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submetido</a:t>
            </a:r>
            <a:r>
              <a:rPr lang="fr-BE" altLang="en-US" sz="1600" dirty="0">
                <a:latin typeface="Century Gothic" panose="020B0502020202020204" pitchFamily="34" charset="0"/>
                <a:cs typeface="Calibri" panose="020F0502020204030204" pitchFamily="34" charset="0"/>
              </a:rPr>
              <a:t> à UE;</a:t>
            </a:r>
          </a:p>
          <a:p>
            <a:pPr algn="just">
              <a:lnSpc>
                <a:spcPct val="150000"/>
              </a:lnSpc>
              <a:defRPr/>
            </a:pPr>
            <a:endParaRPr lang="fr-BE" altLang="en-US" sz="1600" dirty="0">
              <a:latin typeface="Century Gothic" panose="020B0502020202020204" pitchFamily="34" charset="0"/>
              <a:cs typeface="Calibri" panose="020F0502020204030204" pitchFamily="34" charset="0"/>
            </a:endParaRPr>
          </a:p>
          <a:p>
            <a:pPr marL="285750" indent="-285750" algn="just">
              <a:lnSpc>
                <a:spcPct val="150000"/>
              </a:lnSpc>
              <a:buFont typeface="Arial" panose="020B0604020202020204" pitchFamily="34" charset="0"/>
              <a:buChar char="•"/>
              <a:defRPr/>
            </a:pPr>
            <a:r>
              <a:rPr lang="fr-BE" altLang="en-US" sz="1600" dirty="0" err="1">
                <a:latin typeface="Century Gothic" panose="020B0502020202020204" pitchFamily="34" charset="0"/>
                <a:cs typeface="Calibri" panose="020F0502020204030204" pitchFamily="34" charset="0"/>
              </a:rPr>
              <a:t>Mobilização</a:t>
            </a:r>
            <a:r>
              <a:rPr lang="fr-BE" altLang="en-US" sz="1600" dirty="0">
                <a:latin typeface="Century Gothic" panose="020B0502020202020204" pitchFamily="34" charset="0"/>
                <a:cs typeface="Calibri" panose="020F0502020204030204" pitchFamily="34" charset="0"/>
              </a:rPr>
              <a:t> de </a:t>
            </a:r>
            <a:r>
              <a:rPr lang="fr-BE" altLang="en-US" sz="1600" dirty="0" err="1">
                <a:latin typeface="Century Gothic" panose="020B0502020202020204" pitchFamily="34" charset="0"/>
                <a:cs typeface="Calibri" panose="020F0502020204030204" pitchFamily="34" charset="0"/>
              </a:rPr>
              <a:t>fundos</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complementares</a:t>
            </a:r>
            <a:r>
              <a:rPr lang="fr-BE" altLang="en-US" sz="1600" dirty="0">
                <a:latin typeface="Century Gothic" panose="020B0502020202020204" pitchFamily="34" charset="0"/>
                <a:cs typeface="Calibri" panose="020F0502020204030204" pitchFamily="34" charset="0"/>
              </a:rPr>
              <a:t> para a </a:t>
            </a:r>
            <a:r>
              <a:rPr lang="fr-BE" altLang="en-US" sz="1600" dirty="0" err="1">
                <a:latin typeface="Century Gothic" panose="020B0502020202020204" pitchFamily="34" charset="0"/>
                <a:cs typeface="Calibri" panose="020F0502020204030204" pitchFamily="34" charset="0"/>
              </a:rPr>
              <a:t>gestão</a:t>
            </a:r>
            <a:r>
              <a:rPr lang="fr-BE" altLang="en-US" sz="1600" dirty="0">
                <a:latin typeface="Century Gothic" panose="020B0502020202020204" pitchFamily="34" charset="0"/>
                <a:cs typeface="Calibri" panose="020F0502020204030204" pitchFamily="34" charset="0"/>
              </a:rPr>
              <a:t> dos </a:t>
            </a:r>
            <a:r>
              <a:rPr lang="fr-BE" altLang="en-US" sz="1600" dirty="0" err="1">
                <a:latin typeface="Century Gothic" panose="020B0502020202020204" pitchFamily="34" charset="0"/>
                <a:cs typeface="Calibri" panose="020F0502020204030204" pitchFamily="34" charset="0"/>
              </a:rPr>
              <a:t>sítios</a:t>
            </a:r>
            <a:r>
              <a:rPr lang="fr-BE" altLang="en-US" sz="1600" dirty="0">
                <a:latin typeface="Century Gothic" panose="020B0502020202020204" pitchFamily="34" charset="0"/>
                <a:cs typeface="Calibri" panose="020F0502020204030204" pitchFamily="34" charset="0"/>
              </a:rPr>
              <a:t> da </a:t>
            </a:r>
            <a:r>
              <a:rPr lang="fr-BE" altLang="en-US" sz="1600" dirty="0" err="1">
                <a:latin typeface="Century Gothic" panose="020B0502020202020204" pitchFamily="34" charset="0"/>
                <a:cs typeface="Calibri" panose="020F0502020204030204" pitchFamily="34" charset="0"/>
              </a:rPr>
              <a:t>Rede</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Natura</a:t>
            </a:r>
            <a:r>
              <a:rPr lang="fr-BE" altLang="en-US" sz="1600" dirty="0">
                <a:latin typeface="Century Gothic" panose="020B0502020202020204" pitchFamily="34" charset="0"/>
                <a:cs typeface="Calibri" panose="020F0502020204030204" pitchFamily="34" charset="0"/>
              </a:rPr>
              <a:t> 2000, </a:t>
            </a:r>
            <a:r>
              <a:rPr lang="fr-BE" altLang="en-US" sz="1600" dirty="0" err="1">
                <a:latin typeface="Century Gothic" panose="020B0502020202020204" pitchFamily="34" charset="0"/>
                <a:cs typeface="Calibri" panose="020F0502020204030204" pitchFamily="34" charset="0"/>
              </a:rPr>
              <a:t>através</a:t>
            </a:r>
            <a:r>
              <a:rPr lang="fr-BE" altLang="en-US" sz="1600" dirty="0">
                <a:latin typeface="Century Gothic" panose="020B0502020202020204" pitchFamily="34" charset="0"/>
                <a:cs typeface="Calibri" panose="020F0502020204030204" pitchFamily="34" charset="0"/>
              </a:rPr>
              <a:t> de </a:t>
            </a:r>
            <a:r>
              <a:rPr lang="fr-BE" altLang="en-US" sz="1600" dirty="0" err="1">
                <a:latin typeface="Century Gothic" panose="020B0502020202020204" pitchFamily="34" charset="0"/>
                <a:cs typeface="Calibri" panose="020F0502020204030204" pitchFamily="34" charset="0"/>
              </a:rPr>
              <a:t>outros</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financiamentos</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disponíveis</a:t>
            </a:r>
            <a:r>
              <a:rPr lang="fr-BE" altLang="en-US" sz="1600" dirty="0">
                <a:latin typeface="Century Gothic" panose="020B0502020202020204" pitchFamily="34" charset="0"/>
                <a:cs typeface="Calibri" panose="020F0502020204030204" pitchFamily="34" charset="0"/>
              </a:rPr>
              <a:t>.</a:t>
            </a:r>
          </a:p>
          <a:p>
            <a:pPr>
              <a:lnSpc>
                <a:spcPct val="150000"/>
              </a:lnSpc>
              <a:defRPr/>
            </a:pPr>
            <a:endParaRPr lang="pt-BR" altLang="en-US" sz="1050" dirty="0" smtClean="0">
              <a:latin typeface="Century Gothic" panose="020B0502020202020204" pitchFamily="34" charset="0"/>
              <a:cs typeface="Calibri" panose="020F0502020204030204" pitchFamily="34" charset="0"/>
            </a:endParaRPr>
          </a:p>
        </p:txBody>
      </p:sp>
      <p:pic>
        <p:nvPicPr>
          <p:cNvPr id="26" name="Imagem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16"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grpSp>
        <p:nvGrpSpPr>
          <p:cNvPr id="11" name="Grupo 10"/>
          <p:cNvGrpSpPr/>
          <p:nvPr/>
        </p:nvGrpSpPr>
        <p:grpSpPr>
          <a:xfrm>
            <a:off x="4692781" y="6282498"/>
            <a:ext cx="4415723" cy="527870"/>
            <a:chOff x="4692781" y="6282498"/>
            <a:chExt cx="4415723" cy="527870"/>
          </a:xfrm>
        </p:grpSpPr>
        <p:pic>
          <p:nvPicPr>
            <p:cNvPr id="12" name="Picture 4" descr="http://www.azores.gov.pt/NR/rdonlyres/88A32A89-2561-4C22-A82F-530640C510A2/755875/Logo_P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34617" y="6282498"/>
              <a:ext cx="565575" cy="52787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http://www.azores.gov.pt/NR/rdonlyres/A1197A03-23BB-40F6-AA68-6C3FEC711B55/335484/LogotipoGovernodosAores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92781" y="6381402"/>
              <a:ext cx="959339" cy="294238"/>
            </a:xfrm>
            <a:prstGeom prst="rect">
              <a:avLst/>
            </a:prstGeom>
            <a:noFill/>
            <a:extLst>
              <a:ext uri="{909E8E84-426E-40DD-AFC4-6F175D3DCCD1}">
                <a14:hiddenFill xmlns:a14="http://schemas.microsoft.com/office/drawing/2010/main">
                  <a:solidFill>
                    <a:srgbClr val="FFFFFF"/>
                  </a:solidFill>
                </a14:hiddenFill>
              </a:ext>
            </a:extLst>
          </p:spPr>
        </p:pic>
        <p:pic>
          <p:nvPicPr>
            <p:cNvPr id="17" name="Imagem 15"/>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32196" y="6373504"/>
              <a:ext cx="732092" cy="32627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8" name="Imagem 16"/>
            <p:cNvPicPr>
              <a:picLocks noChangeAspect="1"/>
            </p:cNvPicPr>
            <p:nvPr/>
          </p:nvPicPr>
          <p:blipFill>
            <a:blip r:embed="rId9" cstate="print">
              <a:extLst>
                <a:ext uri="{28A0092B-C50C-407E-A947-70E740481C1C}">
                  <a14:useLocalDpi xmlns:a14="http://schemas.microsoft.com/office/drawing/2010/main" val="0"/>
                </a:ext>
              </a:extLst>
            </a:blip>
            <a:srcRect l="20705" t="3252" r="21651" b="10634"/>
            <a:stretch>
              <a:fillRect/>
            </a:stretch>
          </p:blipFill>
          <p:spPr bwMode="auto">
            <a:xfrm>
              <a:off x="8122579" y="6304639"/>
              <a:ext cx="985925" cy="43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m 18"/>
            <p:cNvPicPr>
              <a:picLocks noChangeAspect="1"/>
            </p:cNvPicPr>
            <p:nvPr/>
          </p:nvPicPr>
          <p:blipFill rotWithShape="1">
            <a:blip r:embed="rId10" cstate="print">
              <a:extLst>
                <a:ext uri="{28A0092B-C50C-407E-A947-70E740481C1C}">
                  <a14:useLocalDpi xmlns:a14="http://schemas.microsoft.com/office/drawing/2010/main"/>
                </a:ext>
              </a:extLst>
            </a:blip>
            <a:srcRect t="13157" r="6666" b="12408"/>
            <a:stretch/>
          </p:blipFill>
          <p:spPr>
            <a:xfrm>
              <a:off x="7236296" y="6309320"/>
              <a:ext cx="913917" cy="391679"/>
            </a:xfrm>
            <a:prstGeom prst="rect">
              <a:avLst/>
            </a:prstGeom>
          </p:spPr>
        </p:pic>
      </p:grpSp>
    </p:spTree>
    <p:extLst>
      <p:ext uri="{BB962C8B-B14F-4D97-AF65-F5344CB8AC3E}">
        <p14:creationId xmlns:p14="http://schemas.microsoft.com/office/powerpoint/2010/main" val="3457436474"/>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Tema1">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ller"/>
        <a:ea typeface=""/>
        <a:cs typeface="Arial"/>
      </a:majorFont>
      <a:minorFont>
        <a:latin typeface="Aller Light"/>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ema1" id="{989DCC3F-69DE-4502-8A42-567E0FB94171}" vid="{DAF75155-9354-4DCE-9D62-F1E195550355}"/>
    </a:ext>
  </a:extLst>
</a:theme>
</file>

<file path=ppt/theme/theme3.xml><?xml version="1.0" encoding="utf-8"?>
<a:theme xmlns:a="http://schemas.openxmlformats.org/drawingml/2006/main" name="Tema do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TM02900771[[fn=Setor]]</Template>
  <TotalTime>9607</TotalTime>
  <Words>4577</Words>
  <Application>Microsoft Office PowerPoint</Application>
  <PresentationFormat>Apresentação no Ecrã (4:3)</PresentationFormat>
  <Paragraphs>774</Paragraphs>
  <Slides>27</Slides>
  <Notes>27</Notes>
  <HiddenSlides>0</HiddenSlides>
  <MMClips>0</MMClips>
  <ScaleCrop>false</ScaleCrop>
  <HeadingPairs>
    <vt:vector size="6" baseType="variant">
      <vt:variant>
        <vt:lpstr>Tipos de letra usados</vt:lpstr>
      </vt:variant>
      <vt:variant>
        <vt:i4>16</vt:i4>
      </vt:variant>
      <vt:variant>
        <vt:lpstr>Tema</vt:lpstr>
      </vt:variant>
      <vt:variant>
        <vt:i4>2</vt:i4>
      </vt:variant>
      <vt:variant>
        <vt:lpstr>Títulos dos diapositivos</vt:lpstr>
      </vt:variant>
      <vt:variant>
        <vt:i4>27</vt:i4>
      </vt:variant>
    </vt:vector>
  </HeadingPairs>
  <TitlesOfParts>
    <vt:vector size="45" baseType="lpstr">
      <vt:lpstr>ＭＳ Ｐゴシック</vt:lpstr>
      <vt:lpstr>Aller</vt:lpstr>
      <vt:lpstr>Aller Light</vt:lpstr>
      <vt:lpstr>Arial</vt:lpstr>
      <vt:lpstr>Calibri</vt:lpstr>
      <vt:lpstr>Calibri Light</vt:lpstr>
      <vt:lpstr>Calisto MT</vt:lpstr>
      <vt:lpstr>Century</vt:lpstr>
      <vt:lpstr>Century Gothic</vt:lpstr>
      <vt:lpstr>DIN Condensed Bold</vt:lpstr>
      <vt:lpstr>Open Sans</vt:lpstr>
      <vt:lpstr>Tahoma</vt:lpstr>
      <vt:lpstr>Times New Roman</vt:lpstr>
      <vt:lpstr>Trebuchet MS</vt:lpstr>
      <vt:lpstr>Wingdings</vt:lpstr>
      <vt:lpstr>Wingdings 2</vt:lpstr>
      <vt:lpstr>HDOfficeLightV0</vt:lpstr>
      <vt:lpstr>Tema1</vt:lpstr>
      <vt:lpstr>Proteção ativa e gestão integrada da  Rede Natura 2000 nos Açores LIFE IP AZORES NATURA – LIFE 17 IPE/PT 000010</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Obrigada!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Diana Pernes</dc:creator>
  <cp:lastModifiedBy>Diana C. Pereira</cp:lastModifiedBy>
  <cp:revision>364</cp:revision>
  <dcterms:created xsi:type="dcterms:W3CDTF">2016-04-06T10:33:31Z</dcterms:created>
  <dcterms:modified xsi:type="dcterms:W3CDTF">2019-12-10T17:16:53Z</dcterms:modified>
</cp:coreProperties>
</file>