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30"/>
  </p:notesMasterIdLst>
  <p:sldIdLst>
    <p:sldId id="315" r:id="rId3"/>
    <p:sldId id="364" r:id="rId4"/>
    <p:sldId id="365" r:id="rId5"/>
    <p:sldId id="366" r:id="rId6"/>
    <p:sldId id="367" r:id="rId7"/>
    <p:sldId id="368" r:id="rId8"/>
    <p:sldId id="356" r:id="rId9"/>
    <p:sldId id="357" r:id="rId10"/>
    <p:sldId id="358" r:id="rId11"/>
    <p:sldId id="359" r:id="rId12"/>
    <p:sldId id="373" r:id="rId13"/>
    <p:sldId id="360" r:id="rId14"/>
    <p:sldId id="361" r:id="rId15"/>
    <p:sldId id="370" r:id="rId16"/>
    <p:sldId id="371" r:id="rId17"/>
    <p:sldId id="363" r:id="rId18"/>
    <p:sldId id="336" r:id="rId19"/>
    <p:sldId id="344" r:id="rId20"/>
    <p:sldId id="347" r:id="rId21"/>
    <p:sldId id="348" r:id="rId22"/>
    <p:sldId id="349" r:id="rId23"/>
    <p:sldId id="351" r:id="rId24"/>
    <p:sldId id="352" r:id="rId25"/>
    <p:sldId id="385" r:id="rId26"/>
    <p:sldId id="386" r:id="rId27"/>
    <p:sldId id="354" r:id="rId28"/>
    <p:sldId id="32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F8EC"/>
    <a:srgbClr val="AFE3D0"/>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77" autoAdjust="0"/>
  </p:normalViewPr>
  <p:slideViewPr>
    <p:cSldViewPr>
      <p:cViewPr varScale="1">
        <p:scale>
          <a:sx n="57" d="100"/>
          <a:sy n="57" d="100"/>
        </p:scale>
        <p:origin x="1540" y="7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m910219\Dropbox\1%20-%20Gest&#227;o\Estatisticas\Outputs%20e%20Estatisticas\LIFE%20IP%20AZORES%20NATURA%20-%20Outputs%20e%20Estat&#237;sticas%20(Diana%20Pernes's%20conflicted%20copy%202019-06-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PT"/>
              <a:t>News by media category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864908859816345"/>
          <c:y val="0.17166229989173815"/>
          <c:w val="0.68915952286869686"/>
          <c:h val="0.74185026957572209"/>
        </c:manualLayout>
      </c:layout>
      <c:barChart>
        <c:barDir val="bar"/>
        <c:grouping val="clustered"/>
        <c:varyColors val="0"/>
        <c:ser>
          <c:idx val="0"/>
          <c:order val="0"/>
          <c:spPr>
            <a:solidFill>
              <a:schemeClr val="accent1"/>
            </a:solidFill>
            <a:ln>
              <a:noFill/>
            </a:ln>
            <a:effectLst/>
          </c:spPr>
          <c:invertIfNegative val="0"/>
          <c:cat>
            <c:strRef>
              <c:f>Notícias!$B$63:$B$69</c:f>
              <c:strCache>
                <c:ptCount val="7"/>
                <c:pt idx="0">
                  <c:v>Institutional Web Site</c:v>
                </c:pt>
                <c:pt idx="1">
                  <c:v>Web Media</c:v>
                </c:pt>
                <c:pt idx="2">
                  <c:v>Internacional Newsletter</c:v>
                </c:pt>
                <c:pt idx="3">
                  <c:v>Nacional Newsletter</c:v>
                </c:pt>
                <c:pt idx="4">
                  <c:v>Regional Newspaper</c:v>
                </c:pt>
                <c:pt idx="5">
                  <c:v>Regional TV</c:v>
                </c:pt>
                <c:pt idx="6">
                  <c:v>Regional Radio</c:v>
                </c:pt>
              </c:strCache>
            </c:strRef>
          </c:cat>
          <c:val>
            <c:numRef>
              <c:f>Notícias!$F$63:$F$69</c:f>
              <c:numCache>
                <c:formatCode>0</c:formatCode>
                <c:ptCount val="7"/>
                <c:pt idx="0">
                  <c:v>10</c:v>
                </c:pt>
                <c:pt idx="1">
                  <c:v>3</c:v>
                </c:pt>
                <c:pt idx="2">
                  <c:v>1</c:v>
                </c:pt>
                <c:pt idx="3">
                  <c:v>2</c:v>
                </c:pt>
                <c:pt idx="4">
                  <c:v>13</c:v>
                </c:pt>
                <c:pt idx="5">
                  <c:v>2</c:v>
                </c:pt>
                <c:pt idx="6">
                  <c:v>3</c:v>
                </c:pt>
              </c:numCache>
            </c:numRef>
          </c:val>
          <c:extLst>
            <c:ext xmlns:c16="http://schemas.microsoft.com/office/drawing/2014/chart" uri="{C3380CC4-5D6E-409C-BE32-E72D297353CC}">
              <c16:uniqueId val="{00000000-BA23-4AB2-B61C-489666FE8E27}"/>
            </c:ext>
          </c:extLst>
        </c:ser>
        <c:dLbls>
          <c:showLegendKey val="0"/>
          <c:showVal val="0"/>
          <c:showCatName val="0"/>
          <c:showSerName val="0"/>
          <c:showPercent val="0"/>
          <c:showBubbleSize val="0"/>
        </c:dLbls>
        <c:gapWidth val="182"/>
        <c:axId val="558278712"/>
        <c:axId val="558279040"/>
      </c:barChart>
      <c:catAx>
        <c:axId val="558278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279040"/>
        <c:crosses val="autoZero"/>
        <c:auto val="1"/>
        <c:lblAlgn val="ctr"/>
        <c:lblOffset val="100"/>
        <c:noMultiLvlLbl val="0"/>
      </c:catAx>
      <c:valAx>
        <c:axId val="558279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278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Boas Práticas</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Demonstração e Inovação</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smtClean="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smtClean="0">
              <a:solidFill>
                <a:schemeClr val="tx1"/>
              </a:solidFill>
              <a:latin typeface="Century Gothic" panose="020B0502020202020204" pitchFamily="34" charset="0"/>
              <a:cs typeface="Calibri" panose="020F0502020204030204" pitchFamily="34" charset="0"/>
            </a:rPr>
            <a:t>- Capacitação</a:t>
          </a:r>
        </a:p>
        <a:p>
          <a:r>
            <a:rPr lang="pt-PT" sz="1300" b="1" dirty="0" smtClean="0">
              <a:solidFill>
                <a:schemeClr val="tx1"/>
              </a:solidFill>
              <a:latin typeface="Century Gothic" panose="020B0502020202020204" pitchFamily="34" charset="0"/>
              <a:cs typeface="Calibri" panose="020F0502020204030204" pitchFamily="34" charset="0"/>
            </a:rPr>
            <a:t>- Governança</a:t>
          </a:r>
        </a:p>
        <a:p>
          <a:r>
            <a:rPr lang="pt-BR" sz="1300" b="1" dirty="0" smtClean="0">
              <a:solidFill>
                <a:schemeClr val="tx1"/>
              </a:solidFill>
              <a:latin typeface="Century Gothic" panose="020B0502020202020204" pitchFamily="34" charset="0"/>
              <a:cs typeface="Calibri" panose="020F0502020204030204" pitchFamily="34" charset="0"/>
            </a:rPr>
            <a:t>- Envolvimento de parceiros</a:t>
          </a:r>
        </a:p>
        <a:p>
          <a:endParaRPr lang="pt-BR" sz="1300" b="1" dirty="0" smtClean="0">
            <a:solidFill>
              <a:schemeClr val="tx1"/>
            </a:solidFill>
            <a:latin typeface="Century Gothic" panose="020B0502020202020204" pitchFamily="34" charset="0"/>
            <a:cs typeface="Calibri" panose="020F0502020204030204" pitchFamily="34" charset="0"/>
          </a:endParaRPr>
        </a:p>
        <a:p>
          <a:r>
            <a:rPr lang="pt-BR" sz="1300" b="1"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smtClean="0">
              <a:solidFill>
                <a:schemeClr val="tx1"/>
              </a:solidFill>
              <a:latin typeface="Century Gothic" panose="020B0502020202020204" pitchFamily="34" charset="0"/>
              <a:cs typeface="Calibri" panose="020F0502020204030204" pitchFamily="34" charset="0"/>
            </a:rPr>
            <a:t>;</a:t>
          </a:r>
          <a:endParaRPr lang="pt-PT" sz="1300" b="1" dirty="0">
            <a:solidFill>
              <a:schemeClr val="tx1"/>
            </a:solidFill>
            <a:latin typeface="Century Gothic" panose="020B0502020202020204" pitchFamily="34" charset="0"/>
            <a:cs typeface="Calibri" panose="020F0502020204030204" pitchFamily="34" charset="0"/>
          </a:endParaRP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smtClean="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t>
        <a:bodyPr/>
        <a:lstStyle/>
        <a:p>
          <a:endParaRPr lang="pt-PT"/>
        </a:p>
      </dgm:t>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t>
        <a:bodyPr/>
        <a:lstStyle/>
        <a:p>
          <a:endParaRPr lang="pt-PT"/>
        </a:p>
      </dgm:t>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t>
        <a:bodyPr/>
        <a:lstStyle/>
        <a:p>
          <a:endParaRPr lang="pt-PT"/>
        </a:p>
      </dgm:t>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a:solidFill>
            <a:srgbClr val="AFE3D0"/>
          </a:solidFill>
        </a:ln>
      </dgm:spPr>
      <dgm:t>
        <a:bodyPr/>
        <a:lstStyle/>
        <a:p>
          <a:endParaRPr lang="pt-PT"/>
        </a:p>
      </dgm:t>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t>
        <a:bodyPr/>
        <a:lstStyle/>
        <a:p>
          <a:endParaRPr lang="pt-PT"/>
        </a:p>
      </dgm:t>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t>
        <a:bodyPr/>
        <a:lstStyle/>
        <a:p>
          <a:endParaRPr lang="pt-PT"/>
        </a:p>
      </dgm:t>
    </dgm:pt>
  </dgm:ptLst>
  <dgm:cxnLst>
    <dgm:cxn modelId="{9C28E732-6C0A-421A-9E8F-3310CEF4012D}" type="presOf" srcId="{3665ACD9-4A95-4952-8120-203268C1ACA3}" destId="{FB826180-5D37-4804-9446-3FEF9438A05A}" srcOrd="0" destOrd="0" presId="urn:microsoft.com/office/officeart/2008/layout/PictureLineup"/>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BFBAA8E4-D38D-4114-8993-3D7275C210BA}" type="presOf" srcId="{86B6339F-163A-4113-B1F6-2D6868635880}" destId="{EE32E86C-5FFB-4D15-8BF9-D1A3A10FFA3D}" srcOrd="0" destOrd="0" presId="urn:microsoft.com/office/officeart/2008/layout/PictureLineup"/>
    <dgm:cxn modelId="{9D4E7EDC-726F-426A-B548-BA0CF30A7B34}" srcId="{86B6339F-163A-4113-B1F6-2D6868635880}" destId="{3665ACD9-4A95-4952-8120-203268C1ACA3}" srcOrd="3" destOrd="0" parTransId="{BB98C5D9-3C91-4614-9057-52813FDC46D7}" sibTransId="{4E71A128-D815-4266-BE0D-26F31ADE217A}"/>
    <dgm:cxn modelId="{85D57A2D-638D-47C0-81B3-A94A11BBE084}" type="presOf" srcId="{A1B7892E-29DD-4907-AD01-8662A7C42570}" destId="{35B0D638-8343-4A72-BDB6-E0ACAD274FEC}"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75899-B49A-4BB1-9396-99FE6BF0D334}"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pt-PT"/>
        </a:p>
      </dgm:t>
    </dgm:pt>
    <dgm:pt modelId="{477EB9F5-2ABA-4C4C-A7BF-53A749FA0C22}">
      <dgm:prSet phldrT="[Texto]" custT="1"/>
      <dgm:spPr>
        <a:solidFill>
          <a:srgbClr val="EE7658">
            <a:alpha val="71000"/>
          </a:srgbClr>
        </a:solidFill>
        <a:effectLst>
          <a:outerShdw blurRad="50800" dist="38100" dir="5400000" algn="t" rotWithShape="0">
            <a:prstClr val="black">
              <a:alpha val="40000"/>
            </a:prstClr>
          </a:outerShdw>
        </a:effectLst>
      </dgm:spPr>
      <dgm:t>
        <a:bodyPr/>
        <a:lstStyle/>
        <a:p>
          <a:r>
            <a:rPr lang="pt-PT" sz="5400" b="1" dirty="0" smtClean="0">
              <a:effectLst>
                <a:outerShdw blurRad="38100" dist="38100" dir="2700000" algn="tl">
                  <a:srgbClr val="000000">
                    <a:alpha val="43137"/>
                  </a:srgbClr>
                </a:outerShdw>
              </a:effectLst>
            </a:rPr>
            <a:t>27 ACTIVITIES</a:t>
          </a:r>
          <a:endParaRPr lang="pt-PT" sz="5400" b="1" dirty="0">
            <a:effectLst>
              <a:outerShdw blurRad="38100" dist="38100" dir="2700000" algn="tl">
                <a:srgbClr val="000000">
                  <a:alpha val="43137"/>
                </a:srgbClr>
              </a:outerShdw>
            </a:effectLst>
          </a:endParaRPr>
        </a:p>
      </dgm:t>
    </dgm:pt>
    <dgm:pt modelId="{315DB38B-38B6-48A5-908B-3B21F6A85406}" type="parTrans" cxnId="{4D60585C-ED80-4D44-9B8F-515E3BCFB8CA}">
      <dgm:prSet/>
      <dgm:spPr/>
      <dgm:t>
        <a:bodyPr/>
        <a:lstStyle/>
        <a:p>
          <a:endParaRPr lang="pt-PT"/>
        </a:p>
      </dgm:t>
    </dgm:pt>
    <dgm:pt modelId="{6E62F939-4FD4-45C0-A469-1AB1796C09DE}" type="sibTrans" cxnId="{4D60585C-ED80-4D44-9B8F-515E3BCFB8CA}">
      <dgm:prSet/>
      <dgm:spPr/>
      <dgm:t>
        <a:bodyPr/>
        <a:lstStyle/>
        <a:p>
          <a:endParaRPr lang="pt-PT"/>
        </a:p>
      </dgm:t>
    </dgm:pt>
    <dgm:pt modelId="{AA35F58C-29FD-475A-9379-41894CF06282}">
      <dgm:prSet phldrT="[Texto]" custT="1"/>
      <dgm:spPr>
        <a:solidFill>
          <a:schemeClr val="bg1">
            <a:lumMod val="85000"/>
          </a:schemeClr>
        </a:solidFill>
        <a:effectLst>
          <a:outerShdw blurRad="50800" dist="38100" dir="5400000" algn="t" rotWithShape="0">
            <a:prstClr val="black">
              <a:alpha val="40000"/>
            </a:prstClr>
          </a:outerShdw>
        </a:effectLst>
      </dgm:spPr>
      <dgm:t>
        <a:bodyPr/>
        <a:lstStyle/>
        <a:p>
          <a:r>
            <a:rPr lang="pt-PT" sz="4800" dirty="0" smtClean="0">
              <a:effectLst>
                <a:outerShdw blurRad="38100" dist="38100" dir="2700000" algn="tl">
                  <a:srgbClr val="000000">
                    <a:alpha val="43137"/>
                  </a:srgbClr>
                </a:outerShdw>
              </a:effectLst>
            </a:rPr>
            <a:t>ZONAS HÚMIDAS</a:t>
          </a:r>
          <a:endParaRPr lang="pt-PT" sz="4800" dirty="0">
            <a:effectLst>
              <a:outerShdw blurRad="38100" dist="38100" dir="2700000" algn="tl">
                <a:srgbClr val="000000">
                  <a:alpha val="43137"/>
                </a:srgbClr>
              </a:outerShdw>
            </a:effectLst>
          </a:endParaRPr>
        </a:p>
      </dgm:t>
    </dgm:pt>
    <dgm:pt modelId="{AECE4299-D151-4F0F-90D5-02BFCC5C6EC7}" type="parTrans" cxnId="{00E535D1-8CA9-465F-B5C6-CC495558D2CE}">
      <dgm:prSet/>
      <dgm:spPr/>
      <dgm:t>
        <a:bodyPr/>
        <a:lstStyle/>
        <a:p>
          <a:endParaRPr lang="pt-PT"/>
        </a:p>
      </dgm:t>
    </dgm:pt>
    <dgm:pt modelId="{0EF8B7A9-9444-48A4-97D9-215DD28DFA96}" type="sibTrans" cxnId="{00E535D1-8CA9-465F-B5C6-CC495558D2CE}">
      <dgm:prSet/>
      <dgm:spPr/>
      <dgm:t>
        <a:bodyPr/>
        <a:lstStyle/>
        <a:p>
          <a:endParaRPr lang="pt-PT"/>
        </a:p>
      </dgm:t>
    </dgm:pt>
    <dgm:pt modelId="{4CDF9C7A-9B99-4E7D-8E88-05CD760CAC18}">
      <dgm:prSet phldrT="[Texto]"/>
      <dgm:spPr>
        <a:solidFill>
          <a:schemeClr val="bg1">
            <a:lumMod val="85000"/>
          </a:schemeClr>
        </a:solidFill>
        <a:effectLst>
          <a:outerShdw blurRad="50800" dist="38100" dir="5400000" algn="t" rotWithShape="0">
            <a:prstClr val="black">
              <a:alpha val="40000"/>
            </a:prstClr>
          </a:outerShdw>
        </a:effectLst>
      </dgm:spPr>
      <dgm:t>
        <a:bodyPr/>
        <a:lstStyle/>
        <a:p>
          <a:r>
            <a:rPr lang="pt-PT" i="1" dirty="0" err="1" smtClean="0">
              <a:effectLst>
                <a:outerShdw blurRad="38100" dist="38100" dir="2700000" algn="tl">
                  <a:srgbClr val="000000">
                    <a:alpha val="43137"/>
                  </a:srgbClr>
                </a:outerShdw>
              </a:effectLst>
            </a:rPr>
            <a:t>Nyctalus</a:t>
          </a:r>
          <a:r>
            <a:rPr lang="pt-PT" i="1" dirty="0" smtClean="0">
              <a:effectLst>
                <a:outerShdw blurRad="38100" dist="38100" dir="2700000" algn="tl">
                  <a:srgbClr val="000000">
                    <a:alpha val="43137"/>
                  </a:srgbClr>
                </a:outerShdw>
              </a:effectLst>
            </a:rPr>
            <a:t> </a:t>
          </a:r>
          <a:r>
            <a:rPr lang="pt-PT" i="1" dirty="0" err="1" smtClean="0">
              <a:effectLst>
                <a:outerShdw blurRad="38100" dist="38100" dir="2700000" algn="tl">
                  <a:srgbClr val="000000">
                    <a:alpha val="43137"/>
                  </a:srgbClr>
                </a:outerShdw>
              </a:effectLst>
            </a:rPr>
            <a:t>azoreum</a:t>
          </a:r>
          <a:r>
            <a:rPr lang="pt-PT" i="1" dirty="0" smtClean="0">
              <a:effectLst>
                <a:outerShdw blurRad="38100" dist="38100" dir="2700000" algn="tl">
                  <a:srgbClr val="000000">
                    <a:alpha val="43137"/>
                  </a:srgbClr>
                </a:outerShdw>
              </a:effectLst>
            </a:rPr>
            <a:t> </a:t>
          </a:r>
          <a:endParaRPr lang="pt-PT" dirty="0">
            <a:effectLst>
              <a:outerShdw blurRad="38100" dist="38100" dir="2700000" algn="tl">
                <a:srgbClr val="000000">
                  <a:alpha val="43137"/>
                </a:srgbClr>
              </a:outerShdw>
            </a:effectLst>
          </a:endParaRPr>
        </a:p>
      </dgm:t>
    </dgm:pt>
    <dgm:pt modelId="{9821E7AF-4137-4F4F-8336-3CFD7CD6889D}" type="parTrans" cxnId="{D2DDCB4B-2714-4CA7-9944-6625B6EF8BD6}">
      <dgm:prSet/>
      <dgm:spPr/>
      <dgm:t>
        <a:bodyPr/>
        <a:lstStyle/>
        <a:p>
          <a:endParaRPr lang="pt-PT"/>
        </a:p>
      </dgm:t>
    </dgm:pt>
    <dgm:pt modelId="{B043861B-B8E4-4986-888A-0222F933EF5B}" type="sibTrans" cxnId="{D2DDCB4B-2714-4CA7-9944-6625B6EF8BD6}">
      <dgm:prSet/>
      <dgm:spPr/>
      <dgm:t>
        <a:bodyPr/>
        <a:lstStyle/>
        <a:p>
          <a:endParaRPr lang="pt-PT"/>
        </a:p>
      </dgm:t>
    </dgm:pt>
    <dgm:pt modelId="{210566D0-909D-4354-96E4-65ABAE648E0F}">
      <dgm:prSet phldrT="[Texto]"/>
      <dgm:spPr>
        <a:solidFill>
          <a:schemeClr val="bg1">
            <a:lumMod val="75000"/>
          </a:schemeClr>
        </a:solidFill>
        <a:effectLst>
          <a:outerShdw blurRad="50800" dist="38100" dir="5400000" algn="t" rotWithShape="0">
            <a:prstClr val="black">
              <a:alpha val="40000"/>
            </a:prstClr>
          </a:outerShdw>
        </a:effectLst>
      </dgm:spPr>
      <dgm:t>
        <a:bodyPr/>
        <a:lstStyle/>
        <a:p>
          <a:r>
            <a:rPr lang="pt-PT" i="1" dirty="0" err="1" smtClean="0">
              <a:effectLst>
                <a:outerShdw blurRad="38100" dist="38100" dir="2700000" algn="tl">
                  <a:srgbClr val="000000">
                    <a:alpha val="43137"/>
                  </a:srgbClr>
                </a:outerShdw>
              </a:effectLst>
            </a:rPr>
            <a:t>Hydrobates</a:t>
          </a:r>
          <a:r>
            <a:rPr lang="pt-PT" i="1" dirty="0" smtClean="0">
              <a:effectLst>
                <a:outerShdw blurRad="38100" dist="38100" dir="2700000" algn="tl">
                  <a:srgbClr val="000000">
                    <a:alpha val="43137"/>
                  </a:srgbClr>
                </a:outerShdw>
              </a:effectLst>
            </a:rPr>
            <a:t> </a:t>
          </a:r>
          <a:r>
            <a:rPr lang="pt-PT" i="1" dirty="0" err="1" smtClean="0">
              <a:effectLst>
                <a:outerShdw blurRad="38100" dist="38100" dir="2700000" algn="tl">
                  <a:srgbClr val="000000">
                    <a:alpha val="43137"/>
                  </a:srgbClr>
                </a:outerShdw>
              </a:effectLst>
            </a:rPr>
            <a:t>monteiroi</a:t>
          </a:r>
          <a:r>
            <a:rPr lang="pt-PT" i="1" dirty="0" smtClean="0">
              <a:effectLst>
                <a:outerShdw blurRad="38100" dist="38100" dir="2700000" algn="tl">
                  <a:srgbClr val="000000">
                    <a:alpha val="43137"/>
                  </a:srgbClr>
                </a:outerShdw>
              </a:effectLst>
            </a:rPr>
            <a:t> </a:t>
          </a:r>
          <a:endParaRPr lang="pt-PT" dirty="0">
            <a:effectLst>
              <a:outerShdw blurRad="38100" dist="38100" dir="2700000" algn="tl">
                <a:srgbClr val="000000">
                  <a:alpha val="43137"/>
                </a:srgbClr>
              </a:outerShdw>
            </a:effectLst>
          </a:endParaRPr>
        </a:p>
      </dgm:t>
    </dgm:pt>
    <dgm:pt modelId="{173E0343-FCB5-4C4A-9105-28A878C97579}" type="parTrans" cxnId="{A220E617-ECAB-4410-B418-9C1F7C2605FB}">
      <dgm:prSet/>
      <dgm:spPr/>
      <dgm:t>
        <a:bodyPr/>
        <a:lstStyle/>
        <a:p>
          <a:endParaRPr lang="pt-PT"/>
        </a:p>
      </dgm:t>
    </dgm:pt>
    <dgm:pt modelId="{0999D063-62CB-4AFE-9884-88248A159013}" type="sibTrans" cxnId="{A220E617-ECAB-4410-B418-9C1F7C2605FB}">
      <dgm:prSet/>
      <dgm:spPr/>
      <dgm:t>
        <a:bodyPr/>
        <a:lstStyle/>
        <a:p>
          <a:endParaRPr lang="pt-PT"/>
        </a:p>
      </dgm:t>
    </dgm:pt>
    <dgm:pt modelId="{1186EDC3-4C9F-45FD-84F1-1015343F7691}">
      <dgm:prSet phldrT="[Texto]" custT="1"/>
      <dgm:spPr>
        <a:solidFill>
          <a:schemeClr val="bg1">
            <a:lumMod val="75000"/>
          </a:schemeClr>
        </a:solidFill>
        <a:effectLst>
          <a:outerShdw blurRad="50800" dist="38100" dir="5400000" algn="t" rotWithShape="0">
            <a:prstClr val="black">
              <a:alpha val="40000"/>
            </a:prstClr>
          </a:outerShdw>
        </a:effectLst>
      </dgm:spPr>
      <dgm:t>
        <a:bodyPr/>
        <a:lstStyle/>
        <a:p>
          <a:r>
            <a:rPr lang="pt-PT" sz="2800" b="0" i="1" dirty="0" err="1" smtClean="0">
              <a:effectLst>
                <a:outerShdw blurRad="38100" dist="38100" dir="2700000" algn="tl">
                  <a:srgbClr val="000000">
                    <a:alpha val="43137"/>
                  </a:srgbClr>
                </a:outerShdw>
              </a:effectLst>
            </a:rPr>
            <a:t>Calonectris</a:t>
          </a:r>
          <a:r>
            <a:rPr lang="pt-PT" sz="2800" b="0" i="1" dirty="0" smtClean="0">
              <a:effectLst>
                <a:outerShdw blurRad="38100" dist="38100" dir="2700000" algn="tl">
                  <a:srgbClr val="000000">
                    <a:alpha val="43137"/>
                  </a:srgbClr>
                </a:outerShdw>
              </a:effectLst>
            </a:rPr>
            <a:t> </a:t>
          </a:r>
          <a:r>
            <a:rPr lang="pt-PT" sz="2800" b="0" i="1" dirty="0" err="1" smtClean="0">
              <a:effectLst>
                <a:outerShdw blurRad="38100" dist="38100" dir="2700000" algn="tl">
                  <a:srgbClr val="000000">
                    <a:alpha val="43137"/>
                  </a:srgbClr>
                </a:outerShdw>
              </a:effectLst>
            </a:rPr>
            <a:t>borealis</a:t>
          </a:r>
          <a:endParaRPr lang="pt-PT" sz="2800" i="1" dirty="0">
            <a:effectLst>
              <a:outerShdw blurRad="38100" dist="38100" dir="2700000" algn="tl">
                <a:srgbClr val="000000">
                  <a:alpha val="43137"/>
                </a:srgbClr>
              </a:outerShdw>
            </a:effectLst>
          </a:endParaRPr>
        </a:p>
      </dgm:t>
    </dgm:pt>
    <dgm:pt modelId="{252F5A53-81AF-4821-A512-59D5614AC415}" type="parTrans" cxnId="{CB7D22AD-FFD8-494B-83DD-0C082F8A75BF}">
      <dgm:prSet/>
      <dgm:spPr/>
      <dgm:t>
        <a:bodyPr/>
        <a:lstStyle/>
        <a:p>
          <a:endParaRPr lang="pt-PT"/>
        </a:p>
      </dgm:t>
    </dgm:pt>
    <dgm:pt modelId="{F684C06F-0C63-4D62-85CE-EC91233E8D15}" type="sibTrans" cxnId="{CB7D22AD-FFD8-494B-83DD-0C082F8A75BF}">
      <dgm:prSet/>
      <dgm:spPr/>
      <dgm:t>
        <a:bodyPr/>
        <a:lstStyle/>
        <a:p>
          <a:endParaRPr lang="pt-PT"/>
        </a:p>
      </dgm:t>
    </dgm:pt>
    <dgm:pt modelId="{904FB6BF-B32C-4849-A68E-2C77B24C45DE}">
      <dgm:prSet phldrT="[Texto]"/>
      <dgm:spPr>
        <a:solidFill>
          <a:schemeClr val="bg1">
            <a:lumMod val="85000"/>
          </a:schemeClr>
        </a:solidFill>
        <a:effectLst>
          <a:outerShdw blurRad="50800" dist="38100" dir="5400000" algn="t" rotWithShape="0">
            <a:prstClr val="black">
              <a:alpha val="40000"/>
            </a:prstClr>
          </a:outerShdw>
        </a:effectLst>
      </dgm:spPr>
      <dgm:t>
        <a:bodyPr/>
        <a:lstStyle/>
        <a:p>
          <a:r>
            <a:rPr lang="pt-PT" dirty="0" smtClean="0">
              <a:effectLst>
                <a:outerShdw blurRad="38100" dist="38100" dir="2700000" algn="tl">
                  <a:srgbClr val="000000">
                    <a:alpha val="43137"/>
                  </a:srgbClr>
                </a:outerShdw>
              </a:effectLst>
            </a:rPr>
            <a:t>FLORA ENDÉMICA E INSVASORA</a:t>
          </a:r>
          <a:endParaRPr lang="pt-PT" dirty="0">
            <a:effectLst>
              <a:outerShdw blurRad="38100" dist="38100" dir="2700000" algn="tl">
                <a:srgbClr val="000000">
                  <a:alpha val="43137"/>
                </a:srgbClr>
              </a:outerShdw>
            </a:effectLst>
          </a:endParaRPr>
        </a:p>
      </dgm:t>
    </dgm:pt>
    <dgm:pt modelId="{75707910-FFE2-4178-8EBF-815DAD4EECBE}" type="parTrans" cxnId="{71055822-8131-41F5-B8C6-21C57269C260}">
      <dgm:prSet/>
      <dgm:spPr/>
      <dgm:t>
        <a:bodyPr/>
        <a:lstStyle/>
        <a:p>
          <a:endParaRPr lang="pt-PT"/>
        </a:p>
      </dgm:t>
    </dgm:pt>
    <dgm:pt modelId="{F8229EC4-13CF-4FE6-A208-F47E7FE4CA1F}" type="sibTrans" cxnId="{71055822-8131-41F5-B8C6-21C57269C260}">
      <dgm:prSet/>
      <dgm:spPr/>
      <dgm:t>
        <a:bodyPr/>
        <a:lstStyle/>
        <a:p>
          <a:endParaRPr lang="pt-PT"/>
        </a:p>
      </dgm:t>
    </dgm:pt>
    <dgm:pt modelId="{43307F18-D6F1-43AE-86C6-C901531C4EBD}" type="pres">
      <dgm:prSet presAssocID="{2F675899-B49A-4BB1-9396-99FE6BF0D334}" presName="Name0" presStyleCnt="0">
        <dgm:presLayoutVars>
          <dgm:chPref val="1"/>
          <dgm:dir/>
          <dgm:animOne val="branch"/>
          <dgm:animLvl val="lvl"/>
          <dgm:resizeHandles/>
        </dgm:presLayoutVars>
      </dgm:prSet>
      <dgm:spPr/>
      <dgm:t>
        <a:bodyPr/>
        <a:lstStyle/>
        <a:p>
          <a:endParaRPr lang="pt-PT"/>
        </a:p>
      </dgm:t>
    </dgm:pt>
    <dgm:pt modelId="{5596D4CF-C81E-4088-AADC-DF7F16139F42}" type="pres">
      <dgm:prSet presAssocID="{477EB9F5-2ABA-4C4C-A7BF-53A749FA0C22}" presName="vertOne" presStyleCnt="0"/>
      <dgm:spPr/>
    </dgm:pt>
    <dgm:pt modelId="{5DD4D71B-F724-4EE2-94C5-41FC37FBF392}" type="pres">
      <dgm:prSet presAssocID="{477EB9F5-2ABA-4C4C-A7BF-53A749FA0C22}" presName="txOne" presStyleLbl="node0" presStyleIdx="0" presStyleCnt="1" custLinFactNeighborX="-11" custLinFactNeighborY="89791">
        <dgm:presLayoutVars>
          <dgm:chPref val="3"/>
        </dgm:presLayoutVars>
      </dgm:prSet>
      <dgm:spPr>
        <a:prstGeom prst="rect">
          <a:avLst/>
        </a:prstGeom>
      </dgm:spPr>
      <dgm:t>
        <a:bodyPr/>
        <a:lstStyle/>
        <a:p>
          <a:endParaRPr lang="pt-PT"/>
        </a:p>
      </dgm:t>
    </dgm:pt>
    <dgm:pt modelId="{50E8BCB1-BF30-4486-8CE2-29AFB7026485}" type="pres">
      <dgm:prSet presAssocID="{477EB9F5-2ABA-4C4C-A7BF-53A749FA0C22}" presName="parTransOne" presStyleCnt="0"/>
      <dgm:spPr/>
    </dgm:pt>
    <dgm:pt modelId="{58745ED5-0642-417A-B890-0F1EB13F48FC}" type="pres">
      <dgm:prSet presAssocID="{477EB9F5-2ABA-4C4C-A7BF-53A749FA0C22}" presName="horzOne" presStyleCnt="0"/>
      <dgm:spPr/>
    </dgm:pt>
    <dgm:pt modelId="{0965B0EA-92EF-466C-9920-76D9AE3853BD}" type="pres">
      <dgm:prSet presAssocID="{AA35F58C-29FD-475A-9379-41894CF06282}" presName="vertTwo" presStyleCnt="0"/>
      <dgm:spPr/>
    </dgm:pt>
    <dgm:pt modelId="{8B52BDA8-9A8A-4E8D-B7AB-7E5714C25FEF}" type="pres">
      <dgm:prSet presAssocID="{AA35F58C-29FD-475A-9379-41894CF06282}" presName="txTwo" presStyleLbl="node2" presStyleIdx="0" presStyleCnt="2">
        <dgm:presLayoutVars>
          <dgm:chPref val="3"/>
        </dgm:presLayoutVars>
      </dgm:prSet>
      <dgm:spPr>
        <a:prstGeom prst="rect">
          <a:avLst/>
        </a:prstGeom>
      </dgm:spPr>
      <dgm:t>
        <a:bodyPr/>
        <a:lstStyle/>
        <a:p>
          <a:endParaRPr lang="pt-PT"/>
        </a:p>
      </dgm:t>
    </dgm:pt>
    <dgm:pt modelId="{A0758F86-4CD3-4FCD-A708-8D1AA0063BEA}" type="pres">
      <dgm:prSet presAssocID="{AA35F58C-29FD-475A-9379-41894CF06282}" presName="parTransTwo" presStyleCnt="0"/>
      <dgm:spPr/>
    </dgm:pt>
    <dgm:pt modelId="{D6827471-CA19-4972-9586-F79C8154E34B}" type="pres">
      <dgm:prSet presAssocID="{AA35F58C-29FD-475A-9379-41894CF06282}" presName="horzTwo" presStyleCnt="0"/>
      <dgm:spPr/>
    </dgm:pt>
    <dgm:pt modelId="{B8DD7E7B-3B29-4ABF-826A-58B336DBF76D}" type="pres">
      <dgm:prSet presAssocID="{4CDF9C7A-9B99-4E7D-8E88-05CD760CAC18}" presName="vertThree" presStyleCnt="0"/>
      <dgm:spPr/>
    </dgm:pt>
    <dgm:pt modelId="{F9B125AA-F2F6-4109-BD11-4FDEA25AC405}" type="pres">
      <dgm:prSet presAssocID="{4CDF9C7A-9B99-4E7D-8E88-05CD760CAC18}" presName="txThree" presStyleLbl="node3" presStyleIdx="0" presStyleCnt="3">
        <dgm:presLayoutVars>
          <dgm:chPref val="3"/>
        </dgm:presLayoutVars>
      </dgm:prSet>
      <dgm:spPr>
        <a:prstGeom prst="rect">
          <a:avLst/>
        </a:prstGeom>
      </dgm:spPr>
      <dgm:t>
        <a:bodyPr/>
        <a:lstStyle/>
        <a:p>
          <a:endParaRPr lang="pt-PT"/>
        </a:p>
      </dgm:t>
    </dgm:pt>
    <dgm:pt modelId="{D09B9970-3A90-4EC9-99A2-170D3CEFC073}" type="pres">
      <dgm:prSet presAssocID="{4CDF9C7A-9B99-4E7D-8E88-05CD760CAC18}" presName="horzThree" presStyleCnt="0"/>
      <dgm:spPr/>
    </dgm:pt>
    <dgm:pt modelId="{B6C37AAC-1CA2-4DF5-B1FA-915D90C36D12}" type="pres">
      <dgm:prSet presAssocID="{B043861B-B8E4-4986-888A-0222F933EF5B}" presName="sibSpaceThree" presStyleCnt="0"/>
      <dgm:spPr/>
    </dgm:pt>
    <dgm:pt modelId="{68E62657-F555-4588-B047-2F129A2A9063}" type="pres">
      <dgm:prSet presAssocID="{210566D0-909D-4354-96E4-65ABAE648E0F}" presName="vertThree" presStyleCnt="0"/>
      <dgm:spPr/>
    </dgm:pt>
    <dgm:pt modelId="{931BEAE1-DF86-498D-B905-57EEB2F4823B}" type="pres">
      <dgm:prSet presAssocID="{210566D0-909D-4354-96E4-65ABAE648E0F}" presName="txThree" presStyleLbl="node3" presStyleIdx="1" presStyleCnt="3">
        <dgm:presLayoutVars>
          <dgm:chPref val="3"/>
        </dgm:presLayoutVars>
      </dgm:prSet>
      <dgm:spPr>
        <a:prstGeom prst="rect">
          <a:avLst/>
        </a:prstGeom>
      </dgm:spPr>
      <dgm:t>
        <a:bodyPr/>
        <a:lstStyle/>
        <a:p>
          <a:endParaRPr lang="pt-PT"/>
        </a:p>
      </dgm:t>
    </dgm:pt>
    <dgm:pt modelId="{014077B6-E9AD-406B-814B-17B38D58BE51}" type="pres">
      <dgm:prSet presAssocID="{210566D0-909D-4354-96E4-65ABAE648E0F}" presName="horzThree" presStyleCnt="0"/>
      <dgm:spPr/>
    </dgm:pt>
    <dgm:pt modelId="{928D0E21-824F-4E3A-9877-52B9BBD26CCA}" type="pres">
      <dgm:prSet presAssocID="{0EF8B7A9-9444-48A4-97D9-215DD28DFA96}" presName="sibSpaceTwo" presStyleCnt="0"/>
      <dgm:spPr/>
    </dgm:pt>
    <dgm:pt modelId="{44666AB3-39C3-4D16-A07C-FECDE4016062}" type="pres">
      <dgm:prSet presAssocID="{1186EDC3-4C9F-45FD-84F1-1015343F7691}" presName="vertTwo" presStyleCnt="0"/>
      <dgm:spPr/>
    </dgm:pt>
    <dgm:pt modelId="{63B936DE-584A-4A4E-A91F-68D28BC27C44}" type="pres">
      <dgm:prSet presAssocID="{1186EDC3-4C9F-45FD-84F1-1015343F7691}" presName="txTwo" presStyleLbl="node2" presStyleIdx="1" presStyleCnt="2" custLinFactNeighborX="-451" custLinFactNeighborY="-16640">
        <dgm:presLayoutVars>
          <dgm:chPref val="3"/>
        </dgm:presLayoutVars>
      </dgm:prSet>
      <dgm:spPr>
        <a:prstGeom prst="rect">
          <a:avLst/>
        </a:prstGeom>
      </dgm:spPr>
      <dgm:t>
        <a:bodyPr/>
        <a:lstStyle/>
        <a:p>
          <a:endParaRPr lang="pt-PT"/>
        </a:p>
      </dgm:t>
    </dgm:pt>
    <dgm:pt modelId="{341F149F-BD78-4C7B-8CD9-B71634E19258}" type="pres">
      <dgm:prSet presAssocID="{1186EDC3-4C9F-45FD-84F1-1015343F7691}" presName="parTransTwo" presStyleCnt="0"/>
      <dgm:spPr/>
    </dgm:pt>
    <dgm:pt modelId="{8EBA0AB5-3A3F-48FE-86CB-277C6A1612B9}" type="pres">
      <dgm:prSet presAssocID="{1186EDC3-4C9F-45FD-84F1-1015343F7691}" presName="horzTwo" presStyleCnt="0"/>
      <dgm:spPr/>
    </dgm:pt>
    <dgm:pt modelId="{D91704F2-C898-49CA-BA89-75E937C539A1}" type="pres">
      <dgm:prSet presAssocID="{904FB6BF-B32C-4849-A68E-2C77B24C45DE}" presName="vertThree" presStyleCnt="0"/>
      <dgm:spPr/>
    </dgm:pt>
    <dgm:pt modelId="{17143DF4-E39A-4C41-8963-BBFBC95A2B1F}" type="pres">
      <dgm:prSet presAssocID="{904FB6BF-B32C-4849-A68E-2C77B24C45DE}" presName="txThree" presStyleLbl="node3" presStyleIdx="2" presStyleCnt="3">
        <dgm:presLayoutVars>
          <dgm:chPref val="3"/>
        </dgm:presLayoutVars>
      </dgm:prSet>
      <dgm:spPr>
        <a:prstGeom prst="rect">
          <a:avLst/>
        </a:prstGeom>
      </dgm:spPr>
      <dgm:t>
        <a:bodyPr/>
        <a:lstStyle/>
        <a:p>
          <a:endParaRPr lang="pt-PT"/>
        </a:p>
      </dgm:t>
    </dgm:pt>
    <dgm:pt modelId="{3B89AEF8-1A21-4D74-9A6A-AF583E1A0BB6}" type="pres">
      <dgm:prSet presAssocID="{904FB6BF-B32C-4849-A68E-2C77B24C45DE}" presName="horzThree" presStyleCnt="0"/>
      <dgm:spPr/>
    </dgm:pt>
  </dgm:ptLst>
  <dgm:cxnLst>
    <dgm:cxn modelId="{D972E7ED-5C65-4BF3-A526-6B8B29E77BFB}" type="presOf" srcId="{904FB6BF-B32C-4849-A68E-2C77B24C45DE}" destId="{17143DF4-E39A-4C41-8963-BBFBC95A2B1F}" srcOrd="0" destOrd="0" presId="urn:microsoft.com/office/officeart/2005/8/layout/hierarchy4"/>
    <dgm:cxn modelId="{EEE566D1-6A02-4DED-AFEE-C7C12CFE8565}" type="presOf" srcId="{2F675899-B49A-4BB1-9396-99FE6BF0D334}" destId="{43307F18-D6F1-43AE-86C6-C901531C4EBD}" srcOrd="0" destOrd="0" presId="urn:microsoft.com/office/officeart/2005/8/layout/hierarchy4"/>
    <dgm:cxn modelId="{71055822-8131-41F5-B8C6-21C57269C260}" srcId="{1186EDC3-4C9F-45FD-84F1-1015343F7691}" destId="{904FB6BF-B32C-4849-A68E-2C77B24C45DE}" srcOrd="0" destOrd="0" parTransId="{75707910-FFE2-4178-8EBF-815DAD4EECBE}" sibTransId="{F8229EC4-13CF-4FE6-A208-F47E7FE4CA1F}"/>
    <dgm:cxn modelId="{CB7D22AD-FFD8-494B-83DD-0C082F8A75BF}" srcId="{477EB9F5-2ABA-4C4C-A7BF-53A749FA0C22}" destId="{1186EDC3-4C9F-45FD-84F1-1015343F7691}" srcOrd="1" destOrd="0" parTransId="{252F5A53-81AF-4821-A512-59D5614AC415}" sibTransId="{F684C06F-0C63-4D62-85CE-EC91233E8D15}"/>
    <dgm:cxn modelId="{6E97E344-5FB2-4B37-BA95-6575EEA46729}" type="presOf" srcId="{AA35F58C-29FD-475A-9379-41894CF06282}" destId="{8B52BDA8-9A8A-4E8D-B7AB-7E5714C25FEF}" srcOrd="0" destOrd="0" presId="urn:microsoft.com/office/officeart/2005/8/layout/hierarchy4"/>
    <dgm:cxn modelId="{45BE0C65-9E6A-4B9F-BC7B-0B758C504FAE}" type="presOf" srcId="{477EB9F5-2ABA-4C4C-A7BF-53A749FA0C22}" destId="{5DD4D71B-F724-4EE2-94C5-41FC37FBF392}" srcOrd="0" destOrd="0" presId="urn:microsoft.com/office/officeart/2005/8/layout/hierarchy4"/>
    <dgm:cxn modelId="{4D60585C-ED80-4D44-9B8F-515E3BCFB8CA}" srcId="{2F675899-B49A-4BB1-9396-99FE6BF0D334}" destId="{477EB9F5-2ABA-4C4C-A7BF-53A749FA0C22}" srcOrd="0" destOrd="0" parTransId="{315DB38B-38B6-48A5-908B-3B21F6A85406}" sibTransId="{6E62F939-4FD4-45C0-A469-1AB1796C09DE}"/>
    <dgm:cxn modelId="{A220E617-ECAB-4410-B418-9C1F7C2605FB}" srcId="{AA35F58C-29FD-475A-9379-41894CF06282}" destId="{210566D0-909D-4354-96E4-65ABAE648E0F}" srcOrd="1" destOrd="0" parTransId="{173E0343-FCB5-4C4A-9105-28A878C97579}" sibTransId="{0999D063-62CB-4AFE-9884-88248A159013}"/>
    <dgm:cxn modelId="{865ED0C4-C984-4D99-9A16-F8CB5F02A89B}" type="presOf" srcId="{1186EDC3-4C9F-45FD-84F1-1015343F7691}" destId="{63B936DE-584A-4A4E-A91F-68D28BC27C44}" srcOrd="0" destOrd="0" presId="urn:microsoft.com/office/officeart/2005/8/layout/hierarchy4"/>
    <dgm:cxn modelId="{00E535D1-8CA9-465F-B5C6-CC495558D2CE}" srcId="{477EB9F5-2ABA-4C4C-A7BF-53A749FA0C22}" destId="{AA35F58C-29FD-475A-9379-41894CF06282}" srcOrd="0" destOrd="0" parTransId="{AECE4299-D151-4F0F-90D5-02BFCC5C6EC7}" sibTransId="{0EF8B7A9-9444-48A4-97D9-215DD28DFA96}"/>
    <dgm:cxn modelId="{D2DDCB4B-2714-4CA7-9944-6625B6EF8BD6}" srcId="{AA35F58C-29FD-475A-9379-41894CF06282}" destId="{4CDF9C7A-9B99-4E7D-8E88-05CD760CAC18}" srcOrd="0" destOrd="0" parTransId="{9821E7AF-4137-4F4F-8336-3CFD7CD6889D}" sibTransId="{B043861B-B8E4-4986-888A-0222F933EF5B}"/>
    <dgm:cxn modelId="{D8A5B0D4-4403-44E5-85CC-FE9049BA90F7}" type="presOf" srcId="{210566D0-909D-4354-96E4-65ABAE648E0F}" destId="{931BEAE1-DF86-498D-B905-57EEB2F4823B}" srcOrd="0" destOrd="0" presId="urn:microsoft.com/office/officeart/2005/8/layout/hierarchy4"/>
    <dgm:cxn modelId="{03691B00-B0F7-48CB-81DF-3F02F7D8C65D}" type="presOf" srcId="{4CDF9C7A-9B99-4E7D-8E88-05CD760CAC18}" destId="{F9B125AA-F2F6-4109-BD11-4FDEA25AC405}" srcOrd="0" destOrd="0" presId="urn:microsoft.com/office/officeart/2005/8/layout/hierarchy4"/>
    <dgm:cxn modelId="{FC3BE4B1-6106-452D-908F-19C01965BB3C}" type="presParOf" srcId="{43307F18-D6F1-43AE-86C6-C901531C4EBD}" destId="{5596D4CF-C81E-4088-AADC-DF7F16139F42}" srcOrd="0" destOrd="0" presId="urn:microsoft.com/office/officeart/2005/8/layout/hierarchy4"/>
    <dgm:cxn modelId="{5756EBD6-C8F5-4FDC-A3B7-DBD939F3E695}" type="presParOf" srcId="{5596D4CF-C81E-4088-AADC-DF7F16139F42}" destId="{5DD4D71B-F724-4EE2-94C5-41FC37FBF392}" srcOrd="0" destOrd="0" presId="urn:microsoft.com/office/officeart/2005/8/layout/hierarchy4"/>
    <dgm:cxn modelId="{F37D63AB-8D64-4A7F-95C3-747227A67395}" type="presParOf" srcId="{5596D4CF-C81E-4088-AADC-DF7F16139F42}" destId="{50E8BCB1-BF30-4486-8CE2-29AFB7026485}" srcOrd="1" destOrd="0" presId="urn:microsoft.com/office/officeart/2005/8/layout/hierarchy4"/>
    <dgm:cxn modelId="{F48F36EC-13DF-4938-892E-90C41C17E8A4}" type="presParOf" srcId="{5596D4CF-C81E-4088-AADC-DF7F16139F42}" destId="{58745ED5-0642-417A-B890-0F1EB13F48FC}" srcOrd="2" destOrd="0" presId="urn:microsoft.com/office/officeart/2005/8/layout/hierarchy4"/>
    <dgm:cxn modelId="{7CAE7C20-9490-444E-A413-2BF439745CF3}" type="presParOf" srcId="{58745ED5-0642-417A-B890-0F1EB13F48FC}" destId="{0965B0EA-92EF-466C-9920-76D9AE3853BD}" srcOrd="0" destOrd="0" presId="urn:microsoft.com/office/officeart/2005/8/layout/hierarchy4"/>
    <dgm:cxn modelId="{EC54A893-A233-40E5-9E2F-D0C029427591}" type="presParOf" srcId="{0965B0EA-92EF-466C-9920-76D9AE3853BD}" destId="{8B52BDA8-9A8A-4E8D-B7AB-7E5714C25FEF}" srcOrd="0" destOrd="0" presId="urn:microsoft.com/office/officeart/2005/8/layout/hierarchy4"/>
    <dgm:cxn modelId="{C4C3D3E4-2E09-42DC-8104-BC13EDEE3AB8}" type="presParOf" srcId="{0965B0EA-92EF-466C-9920-76D9AE3853BD}" destId="{A0758F86-4CD3-4FCD-A708-8D1AA0063BEA}" srcOrd="1" destOrd="0" presId="urn:microsoft.com/office/officeart/2005/8/layout/hierarchy4"/>
    <dgm:cxn modelId="{B1F6A4E1-0DD5-4118-80DE-50B1B2E60243}" type="presParOf" srcId="{0965B0EA-92EF-466C-9920-76D9AE3853BD}" destId="{D6827471-CA19-4972-9586-F79C8154E34B}" srcOrd="2" destOrd="0" presId="urn:microsoft.com/office/officeart/2005/8/layout/hierarchy4"/>
    <dgm:cxn modelId="{48CFA379-0FA5-484E-A957-BE92C74E6192}" type="presParOf" srcId="{D6827471-CA19-4972-9586-F79C8154E34B}" destId="{B8DD7E7B-3B29-4ABF-826A-58B336DBF76D}" srcOrd="0" destOrd="0" presId="urn:microsoft.com/office/officeart/2005/8/layout/hierarchy4"/>
    <dgm:cxn modelId="{1F873660-4598-42F2-97DF-8231F32335D4}" type="presParOf" srcId="{B8DD7E7B-3B29-4ABF-826A-58B336DBF76D}" destId="{F9B125AA-F2F6-4109-BD11-4FDEA25AC405}" srcOrd="0" destOrd="0" presId="urn:microsoft.com/office/officeart/2005/8/layout/hierarchy4"/>
    <dgm:cxn modelId="{44FCB302-EC71-4DB2-A8E8-D4C700F2F5EA}" type="presParOf" srcId="{B8DD7E7B-3B29-4ABF-826A-58B336DBF76D}" destId="{D09B9970-3A90-4EC9-99A2-170D3CEFC073}" srcOrd="1" destOrd="0" presId="urn:microsoft.com/office/officeart/2005/8/layout/hierarchy4"/>
    <dgm:cxn modelId="{931AFB8F-F80C-48CB-88C4-6C045BCB18EC}" type="presParOf" srcId="{D6827471-CA19-4972-9586-F79C8154E34B}" destId="{B6C37AAC-1CA2-4DF5-B1FA-915D90C36D12}" srcOrd="1" destOrd="0" presId="urn:microsoft.com/office/officeart/2005/8/layout/hierarchy4"/>
    <dgm:cxn modelId="{F2CAEF61-680B-4564-95D5-FF434B4FECD0}" type="presParOf" srcId="{D6827471-CA19-4972-9586-F79C8154E34B}" destId="{68E62657-F555-4588-B047-2F129A2A9063}" srcOrd="2" destOrd="0" presId="urn:microsoft.com/office/officeart/2005/8/layout/hierarchy4"/>
    <dgm:cxn modelId="{E8511A9C-2C63-46BE-A5FE-8276E5F9EEA0}" type="presParOf" srcId="{68E62657-F555-4588-B047-2F129A2A9063}" destId="{931BEAE1-DF86-498D-B905-57EEB2F4823B}" srcOrd="0" destOrd="0" presId="urn:microsoft.com/office/officeart/2005/8/layout/hierarchy4"/>
    <dgm:cxn modelId="{09C4AD14-93DE-4D11-B9A1-C4DAE560D394}" type="presParOf" srcId="{68E62657-F555-4588-B047-2F129A2A9063}" destId="{014077B6-E9AD-406B-814B-17B38D58BE51}" srcOrd="1" destOrd="0" presId="urn:microsoft.com/office/officeart/2005/8/layout/hierarchy4"/>
    <dgm:cxn modelId="{A9244F78-38EE-4A79-BD58-6CBCD09CA5C6}" type="presParOf" srcId="{58745ED5-0642-417A-B890-0F1EB13F48FC}" destId="{928D0E21-824F-4E3A-9877-52B9BBD26CCA}" srcOrd="1" destOrd="0" presId="urn:microsoft.com/office/officeart/2005/8/layout/hierarchy4"/>
    <dgm:cxn modelId="{5B4B2D10-95D5-4432-BC9F-18DF894EC632}" type="presParOf" srcId="{58745ED5-0642-417A-B890-0F1EB13F48FC}" destId="{44666AB3-39C3-4D16-A07C-FECDE4016062}" srcOrd="2" destOrd="0" presId="urn:microsoft.com/office/officeart/2005/8/layout/hierarchy4"/>
    <dgm:cxn modelId="{B5429262-B174-48A9-8F06-30D79F2DB220}" type="presParOf" srcId="{44666AB3-39C3-4D16-A07C-FECDE4016062}" destId="{63B936DE-584A-4A4E-A91F-68D28BC27C44}" srcOrd="0" destOrd="0" presId="urn:microsoft.com/office/officeart/2005/8/layout/hierarchy4"/>
    <dgm:cxn modelId="{77C18348-CE49-4A30-8BE7-1E6CB736937A}" type="presParOf" srcId="{44666AB3-39C3-4D16-A07C-FECDE4016062}" destId="{341F149F-BD78-4C7B-8CD9-B71634E19258}" srcOrd="1" destOrd="0" presId="urn:microsoft.com/office/officeart/2005/8/layout/hierarchy4"/>
    <dgm:cxn modelId="{7CB7537C-8322-4826-B404-65A3FB826018}" type="presParOf" srcId="{44666AB3-39C3-4D16-A07C-FECDE4016062}" destId="{8EBA0AB5-3A3F-48FE-86CB-277C6A1612B9}" srcOrd="2" destOrd="0" presId="urn:microsoft.com/office/officeart/2005/8/layout/hierarchy4"/>
    <dgm:cxn modelId="{332165A6-E30D-4DF2-A43A-527938948370}" type="presParOf" srcId="{8EBA0AB5-3A3F-48FE-86CB-277C6A1612B9}" destId="{D91704F2-C898-49CA-BA89-75E937C539A1}" srcOrd="0" destOrd="0" presId="urn:microsoft.com/office/officeart/2005/8/layout/hierarchy4"/>
    <dgm:cxn modelId="{FCC57AF4-A28F-4739-A3D8-5C2869F6B59A}" type="presParOf" srcId="{D91704F2-C898-49CA-BA89-75E937C539A1}" destId="{17143DF4-E39A-4C41-8963-BBFBC95A2B1F}" srcOrd="0" destOrd="0" presId="urn:microsoft.com/office/officeart/2005/8/layout/hierarchy4"/>
    <dgm:cxn modelId="{E1F39494-5A37-4399-AA67-BC0E1F385AEC}" type="presParOf" srcId="{D91704F2-C898-49CA-BA89-75E937C539A1}" destId="{3B89AEF8-1A21-4D74-9A6A-AF583E1A0BB6}" srcOrd="1" destOrd="0" presId="urn:microsoft.com/office/officeart/2005/8/layout/hierarchy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3302" y="155407"/>
          <a:ext cx="2184852" cy="21848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3302"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3302"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Boas Práticas</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302" y="2340260"/>
        <a:ext cx="2184852" cy="2184852"/>
      </dsp:txXfrm>
    </dsp:sp>
    <dsp:sp modelId="{3211D40C-DBF1-45BE-A4F5-1F11916E4790}">
      <dsp:nvSpPr>
        <dsp:cNvPr id="0" name=""/>
        <dsp:cNvSpPr/>
      </dsp:nvSpPr>
      <dsp:spPr>
        <a:xfrm>
          <a:off x="2188971" y="155407"/>
          <a:ext cx="2184852" cy="21848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2188971"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2188971"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Demonstração e Inovação</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smtClean="0">
            <a:solidFill>
              <a:schemeClr val="tx1"/>
            </a:solidFill>
            <a:latin typeface="Century Gothic" panose="020B0502020202020204" pitchFamily="34" charset="0"/>
            <a:cs typeface="Calibri" panose="020F0502020204030204" pitchFamily="34" charset="0"/>
          </a:endParaRPr>
        </a:p>
      </dsp:txBody>
      <dsp:txXfrm>
        <a:off x="2188971" y="2340260"/>
        <a:ext cx="2184852" cy="2184852"/>
      </dsp:txXfrm>
    </dsp:sp>
    <dsp:sp modelId="{14ADA89A-A149-4581-A2E4-6CDE24325B0B}">
      <dsp:nvSpPr>
        <dsp:cNvPr id="0" name=""/>
        <dsp:cNvSpPr/>
      </dsp:nvSpPr>
      <dsp:spPr>
        <a:xfrm>
          <a:off x="4374640" y="155407"/>
          <a:ext cx="2184852" cy="21848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4374640"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4374640"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Capacitação</a:t>
          </a:r>
        </a:p>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Governança</a:t>
          </a: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Envolvimento de parceiros</a:t>
          </a:r>
        </a:p>
        <a:p>
          <a:pPr lvl="0" algn="l" defTabSz="577850">
            <a:lnSpc>
              <a:spcPct val="90000"/>
            </a:lnSpc>
            <a:spcBef>
              <a:spcPct val="0"/>
            </a:spcBef>
            <a:spcAft>
              <a:spcPct val="35000"/>
            </a:spcAft>
          </a:pPr>
          <a:endParaRPr lang="pt-BR" sz="1300" b="1"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smtClean="0">
              <a:solidFill>
                <a:schemeClr val="tx1"/>
              </a:solidFill>
              <a:latin typeface="Century Gothic" panose="020B0502020202020204" pitchFamily="34" charset="0"/>
              <a:cs typeface="Calibri" panose="020F0502020204030204" pitchFamily="34" charset="0"/>
            </a:rPr>
            <a:t>;</a:t>
          </a:r>
          <a:endParaRPr lang="pt-PT" sz="1300" b="1" kern="1200" dirty="0">
            <a:solidFill>
              <a:schemeClr val="tx1"/>
            </a:solidFill>
            <a:latin typeface="Century Gothic" panose="020B0502020202020204" pitchFamily="34" charset="0"/>
            <a:cs typeface="Calibri" panose="020F0502020204030204" pitchFamily="34" charset="0"/>
          </a:endParaRPr>
        </a:p>
      </dsp:txBody>
      <dsp:txXfrm>
        <a:off x="4374640" y="2340260"/>
        <a:ext cx="2184852" cy="2184852"/>
      </dsp:txXfrm>
    </dsp:sp>
    <dsp:sp modelId="{5D65FFF0-B3C6-4D7D-A51B-FC7F35278247}">
      <dsp:nvSpPr>
        <dsp:cNvPr id="0" name=""/>
        <dsp:cNvSpPr/>
      </dsp:nvSpPr>
      <dsp:spPr>
        <a:xfrm>
          <a:off x="6560309" y="155407"/>
          <a:ext cx="2184852" cy="21848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6560309"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6560309"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defTabSz="577850">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Replicabilidade e Transferibilidade do projeto</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6560309" y="2340260"/>
        <a:ext cx="2184852" cy="2184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4D71B-F724-4EE2-94C5-41FC37FBF392}">
      <dsp:nvSpPr>
        <dsp:cNvPr id="0" name=""/>
        <dsp:cNvSpPr/>
      </dsp:nvSpPr>
      <dsp:spPr>
        <a:xfrm>
          <a:off x="38" y="127108"/>
          <a:ext cx="8126134" cy="1228859"/>
        </a:xfrm>
        <a:prstGeom prst="rect">
          <a:avLst/>
        </a:prstGeom>
        <a:solidFill>
          <a:srgbClr val="EE7658">
            <a:alpha val="71000"/>
          </a:srgb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pt-PT" sz="5400" b="1" kern="1200" dirty="0" smtClean="0">
              <a:effectLst>
                <a:outerShdw blurRad="38100" dist="38100" dir="2700000" algn="tl">
                  <a:srgbClr val="000000">
                    <a:alpha val="43137"/>
                  </a:srgbClr>
                </a:outerShdw>
              </a:effectLst>
            </a:rPr>
            <a:t>27 ACTIVITIES</a:t>
          </a:r>
          <a:endParaRPr lang="pt-PT" sz="5400" b="1" kern="1200" dirty="0">
            <a:effectLst>
              <a:outerShdw blurRad="38100" dist="38100" dir="2700000" algn="tl">
                <a:srgbClr val="000000">
                  <a:alpha val="43137"/>
                </a:srgbClr>
              </a:outerShdw>
            </a:effectLst>
          </a:endParaRPr>
        </a:p>
      </dsp:txBody>
      <dsp:txXfrm>
        <a:off x="38" y="127108"/>
        <a:ext cx="8126134" cy="1228859"/>
      </dsp:txXfrm>
    </dsp:sp>
    <dsp:sp modelId="{8B52BDA8-9A8A-4E8D-B7AB-7E5714C25FEF}">
      <dsp:nvSpPr>
        <dsp:cNvPr id="0" name=""/>
        <dsp:cNvSpPr/>
      </dsp:nvSpPr>
      <dsp:spPr>
        <a:xfrm>
          <a:off x="932" y="1370352"/>
          <a:ext cx="5308242"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pt-PT" sz="4800" kern="1200" dirty="0" smtClean="0">
              <a:effectLst>
                <a:outerShdw blurRad="38100" dist="38100" dir="2700000" algn="tl">
                  <a:srgbClr val="000000">
                    <a:alpha val="43137"/>
                  </a:srgbClr>
                </a:outerShdw>
              </a:effectLst>
            </a:rPr>
            <a:t>ZONAS HÚMIDAS</a:t>
          </a:r>
          <a:endParaRPr lang="pt-PT" sz="4800" kern="1200" dirty="0">
            <a:effectLst>
              <a:outerShdw blurRad="38100" dist="38100" dir="2700000" algn="tl">
                <a:srgbClr val="000000">
                  <a:alpha val="43137"/>
                </a:srgbClr>
              </a:outerShdw>
            </a:effectLst>
          </a:endParaRPr>
        </a:p>
      </dsp:txBody>
      <dsp:txXfrm>
        <a:off x="932" y="1370352"/>
        <a:ext cx="5308242" cy="1228859"/>
      </dsp:txXfrm>
    </dsp:sp>
    <dsp:sp modelId="{F9B125AA-F2F6-4109-BD11-4FDEA25AC405}">
      <dsp:nvSpPr>
        <dsp:cNvPr id="0" name=""/>
        <dsp:cNvSpPr/>
      </dsp:nvSpPr>
      <dsp:spPr>
        <a:xfrm>
          <a:off x="932" y="2740118"/>
          <a:ext cx="2599531"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i="1" kern="1200" dirty="0" err="1" smtClean="0">
              <a:effectLst>
                <a:outerShdw blurRad="38100" dist="38100" dir="2700000" algn="tl">
                  <a:srgbClr val="000000">
                    <a:alpha val="43137"/>
                  </a:srgbClr>
                </a:outerShdw>
              </a:effectLst>
            </a:rPr>
            <a:t>Nyctalus</a:t>
          </a:r>
          <a:r>
            <a:rPr lang="pt-PT" sz="2500" i="1" kern="1200" dirty="0" smtClean="0">
              <a:effectLst>
                <a:outerShdw blurRad="38100" dist="38100" dir="2700000" algn="tl">
                  <a:srgbClr val="000000">
                    <a:alpha val="43137"/>
                  </a:srgbClr>
                </a:outerShdw>
              </a:effectLst>
            </a:rPr>
            <a:t> </a:t>
          </a:r>
          <a:r>
            <a:rPr lang="pt-PT" sz="2500" i="1" kern="1200" dirty="0" err="1" smtClean="0">
              <a:effectLst>
                <a:outerShdw blurRad="38100" dist="38100" dir="2700000" algn="tl">
                  <a:srgbClr val="000000">
                    <a:alpha val="43137"/>
                  </a:srgbClr>
                </a:outerShdw>
              </a:effectLst>
            </a:rPr>
            <a:t>azoreum</a:t>
          </a:r>
          <a:r>
            <a:rPr lang="pt-PT" sz="2500" i="1" kern="1200" dirty="0" smtClean="0">
              <a:effectLst>
                <a:outerShdw blurRad="38100" dist="38100" dir="2700000" algn="tl">
                  <a:srgbClr val="000000">
                    <a:alpha val="43137"/>
                  </a:srgbClr>
                </a:outerShdw>
              </a:effectLst>
            </a:rPr>
            <a:t> </a:t>
          </a:r>
          <a:endParaRPr lang="pt-PT" sz="2500" kern="1200" dirty="0">
            <a:effectLst>
              <a:outerShdw blurRad="38100" dist="38100" dir="2700000" algn="tl">
                <a:srgbClr val="000000">
                  <a:alpha val="43137"/>
                </a:srgbClr>
              </a:outerShdw>
            </a:effectLst>
          </a:endParaRPr>
        </a:p>
      </dsp:txBody>
      <dsp:txXfrm>
        <a:off x="932" y="2740118"/>
        <a:ext cx="2599531" cy="1228859"/>
      </dsp:txXfrm>
    </dsp:sp>
    <dsp:sp modelId="{931BEAE1-DF86-498D-B905-57EEB2F4823B}">
      <dsp:nvSpPr>
        <dsp:cNvPr id="0" name=""/>
        <dsp:cNvSpPr/>
      </dsp:nvSpPr>
      <dsp:spPr>
        <a:xfrm>
          <a:off x="2709644" y="2740118"/>
          <a:ext cx="2599531" cy="1228859"/>
        </a:xfrm>
        <a:prstGeom prst="rect">
          <a:avLst/>
        </a:prstGeom>
        <a:solidFill>
          <a:schemeClr val="bg1">
            <a:lumMod val="7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i="1" kern="1200" dirty="0" err="1" smtClean="0">
              <a:effectLst>
                <a:outerShdw blurRad="38100" dist="38100" dir="2700000" algn="tl">
                  <a:srgbClr val="000000">
                    <a:alpha val="43137"/>
                  </a:srgbClr>
                </a:outerShdw>
              </a:effectLst>
            </a:rPr>
            <a:t>Hydrobates</a:t>
          </a:r>
          <a:r>
            <a:rPr lang="pt-PT" sz="2500" i="1" kern="1200" dirty="0" smtClean="0">
              <a:effectLst>
                <a:outerShdw blurRad="38100" dist="38100" dir="2700000" algn="tl">
                  <a:srgbClr val="000000">
                    <a:alpha val="43137"/>
                  </a:srgbClr>
                </a:outerShdw>
              </a:effectLst>
            </a:rPr>
            <a:t> </a:t>
          </a:r>
          <a:r>
            <a:rPr lang="pt-PT" sz="2500" i="1" kern="1200" dirty="0" err="1" smtClean="0">
              <a:effectLst>
                <a:outerShdw blurRad="38100" dist="38100" dir="2700000" algn="tl">
                  <a:srgbClr val="000000">
                    <a:alpha val="43137"/>
                  </a:srgbClr>
                </a:outerShdw>
              </a:effectLst>
            </a:rPr>
            <a:t>monteiroi</a:t>
          </a:r>
          <a:r>
            <a:rPr lang="pt-PT" sz="2500" i="1" kern="1200" dirty="0" smtClean="0">
              <a:effectLst>
                <a:outerShdw blurRad="38100" dist="38100" dir="2700000" algn="tl">
                  <a:srgbClr val="000000">
                    <a:alpha val="43137"/>
                  </a:srgbClr>
                </a:outerShdw>
              </a:effectLst>
            </a:rPr>
            <a:t> </a:t>
          </a:r>
          <a:endParaRPr lang="pt-PT" sz="2500" kern="1200" dirty="0">
            <a:effectLst>
              <a:outerShdw blurRad="38100" dist="38100" dir="2700000" algn="tl">
                <a:srgbClr val="000000">
                  <a:alpha val="43137"/>
                </a:srgbClr>
              </a:outerShdw>
            </a:effectLst>
          </a:endParaRPr>
        </a:p>
      </dsp:txBody>
      <dsp:txXfrm>
        <a:off x="2709644" y="2740118"/>
        <a:ext cx="2599531" cy="1228859"/>
      </dsp:txXfrm>
    </dsp:sp>
    <dsp:sp modelId="{63B936DE-584A-4A4E-A91F-68D28BC27C44}">
      <dsp:nvSpPr>
        <dsp:cNvPr id="0" name=""/>
        <dsp:cNvSpPr/>
      </dsp:nvSpPr>
      <dsp:spPr>
        <a:xfrm>
          <a:off x="5515812" y="1346905"/>
          <a:ext cx="2599531" cy="1228859"/>
        </a:xfrm>
        <a:prstGeom prst="rect">
          <a:avLst/>
        </a:prstGeom>
        <a:solidFill>
          <a:schemeClr val="bg1">
            <a:lumMod val="7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b="0" i="1" kern="1200" dirty="0" err="1" smtClean="0">
              <a:effectLst>
                <a:outerShdw blurRad="38100" dist="38100" dir="2700000" algn="tl">
                  <a:srgbClr val="000000">
                    <a:alpha val="43137"/>
                  </a:srgbClr>
                </a:outerShdw>
              </a:effectLst>
            </a:rPr>
            <a:t>Calonectris</a:t>
          </a:r>
          <a:r>
            <a:rPr lang="pt-PT" sz="2800" b="0" i="1" kern="1200" dirty="0" smtClean="0">
              <a:effectLst>
                <a:outerShdw blurRad="38100" dist="38100" dir="2700000" algn="tl">
                  <a:srgbClr val="000000">
                    <a:alpha val="43137"/>
                  </a:srgbClr>
                </a:outerShdw>
              </a:effectLst>
            </a:rPr>
            <a:t> </a:t>
          </a:r>
          <a:r>
            <a:rPr lang="pt-PT" sz="2800" b="0" i="1" kern="1200" dirty="0" err="1" smtClean="0">
              <a:effectLst>
                <a:outerShdw blurRad="38100" dist="38100" dir="2700000" algn="tl">
                  <a:srgbClr val="000000">
                    <a:alpha val="43137"/>
                  </a:srgbClr>
                </a:outerShdw>
              </a:effectLst>
            </a:rPr>
            <a:t>borealis</a:t>
          </a:r>
          <a:endParaRPr lang="pt-PT" sz="2800" i="1" kern="1200" dirty="0">
            <a:effectLst>
              <a:outerShdw blurRad="38100" dist="38100" dir="2700000" algn="tl">
                <a:srgbClr val="000000">
                  <a:alpha val="43137"/>
                </a:srgbClr>
              </a:outerShdw>
            </a:effectLst>
          </a:endParaRPr>
        </a:p>
      </dsp:txBody>
      <dsp:txXfrm>
        <a:off x="5515812" y="1346905"/>
        <a:ext cx="2599531" cy="1228859"/>
      </dsp:txXfrm>
    </dsp:sp>
    <dsp:sp modelId="{17143DF4-E39A-4C41-8963-BBFBC95A2B1F}">
      <dsp:nvSpPr>
        <dsp:cNvPr id="0" name=""/>
        <dsp:cNvSpPr/>
      </dsp:nvSpPr>
      <dsp:spPr>
        <a:xfrm>
          <a:off x="5527536" y="2740118"/>
          <a:ext cx="2599531"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kern="1200" dirty="0" smtClean="0">
              <a:effectLst>
                <a:outerShdw blurRad="38100" dist="38100" dir="2700000" algn="tl">
                  <a:srgbClr val="000000">
                    <a:alpha val="43137"/>
                  </a:srgbClr>
                </a:outerShdw>
              </a:effectLst>
            </a:rPr>
            <a:t>FLORA ENDÉMICA E INSVASORA</a:t>
          </a:r>
          <a:endParaRPr lang="pt-PT" sz="2500" kern="1200" dirty="0">
            <a:effectLst>
              <a:outerShdw blurRad="38100" dist="38100" dir="2700000" algn="tl">
                <a:srgbClr val="000000">
                  <a:alpha val="43137"/>
                </a:srgbClr>
              </a:outerShdw>
            </a:effectLst>
          </a:endParaRPr>
        </a:p>
      </dsp:txBody>
      <dsp:txXfrm>
        <a:off x="5527536" y="2740118"/>
        <a:ext cx="2599531" cy="1228859"/>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13/12/2019</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44160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35 ações: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- 4 ações preparatórias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- 16 ações de conservação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monitorização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sensibilização e divulgação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gestão e acompanhamento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LIFE IP AZORES NATURA deverá focar-se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25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altLang="en-US" dirty="0" smtClean="0">
                <a:latin typeface="Arial" panose="020B0604020202020204" pitchFamily="34" charset="0"/>
                <a:ea typeface="ＭＳ Ｐゴシック" panose="020B0600070205080204" pitchFamily="34" charset="-128"/>
              </a:rPr>
              <a:t>Terceira Island: Rocha do </a:t>
            </a:r>
            <a:r>
              <a:rPr lang="en-US" altLang="en-US" dirty="0" err="1" smtClean="0">
                <a:latin typeface="Arial" panose="020B0604020202020204" pitchFamily="34" charset="0"/>
                <a:ea typeface="ＭＳ Ｐゴシック" panose="020B0600070205080204" pitchFamily="34" charset="-128"/>
              </a:rPr>
              <a:t>Juncal</a:t>
            </a:r>
            <a:r>
              <a:rPr lang="en-US" altLang="en-US" dirty="0" smtClean="0">
                <a:latin typeface="Arial" panose="020B0604020202020204" pitchFamily="34" charset="0"/>
                <a:ea typeface="ＭＳ Ｐゴシック" panose="020B0600070205080204" pitchFamily="34" charset="-128"/>
              </a:rPr>
              <a:t> (2 ha), Terra Brava – area </a:t>
            </a:r>
            <a:r>
              <a:rPr lang="en-US" altLang="en-US" dirty="0" err="1" smtClean="0">
                <a:latin typeface="Arial" panose="020B0604020202020204" pitchFamily="34" charset="0"/>
                <a:ea typeface="ＭＳ Ｐゴシック" panose="020B0600070205080204" pitchFamily="34" charset="-128"/>
              </a:rPr>
              <a:t>adquirida</a:t>
            </a:r>
            <a:r>
              <a:rPr lang="en-US" altLang="en-US" dirty="0" smtClean="0">
                <a:latin typeface="Arial" panose="020B0604020202020204" pitchFamily="34" charset="0"/>
                <a:ea typeface="ＭＳ Ｐゴシック" panose="020B0600070205080204" pitchFamily="34" charset="-128"/>
              </a:rPr>
              <a:t> (48 ha), Furnas do </a:t>
            </a:r>
            <a:r>
              <a:rPr lang="en-US" altLang="en-US" dirty="0" err="1" smtClean="0">
                <a:latin typeface="Arial" panose="020B0604020202020204" pitchFamily="34" charset="0"/>
                <a:ea typeface="ＭＳ Ｐゴシック" panose="020B0600070205080204" pitchFamily="34" charset="-128"/>
              </a:rPr>
              <a:t>Enxofre</a:t>
            </a:r>
            <a:r>
              <a:rPr lang="en-US" altLang="en-US" dirty="0" smtClean="0">
                <a:latin typeface="Arial" panose="020B0604020202020204" pitchFamily="34" charset="0"/>
                <a:ea typeface="ＭＳ Ｐゴシック" panose="020B0600070205080204" pitchFamily="34" charset="-128"/>
              </a:rPr>
              <a:t> (48 ha), </a:t>
            </a:r>
            <a:r>
              <a:rPr lang="en-US" altLang="en-US" dirty="0" err="1" smtClean="0">
                <a:latin typeface="Arial" panose="020B0604020202020204" pitchFamily="34" charset="0"/>
                <a:ea typeface="ＭＳ Ｐゴシック" panose="020B0600070205080204" pitchFamily="34" charset="-128"/>
              </a:rPr>
              <a:t>Lomba</a:t>
            </a:r>
            <a:r>
              <a:rPr lang="en-US" altLang="en-US" baseline="0" dirty="0" smtClean="0">
                <a:latin typeface="Arial" panose="020B0604020202020204" pitchFamily="34" charset="0"/>
                <a:ea typeface="ＭＳ Ｐゴシック" panose="020B0600070205080204" pitchFamily="34" charset="-128"/>
              </a:rPr>
              <a:t> </a:t>
            </a:r>
            <a:r>
              <a:rPr lang="en-US" altLang="en-US" dirty="0" smtClean="0">
                <a:latin typeface="Arial" panose="020B0604020202020204" pitchFamily="34" charset="0"/>
                <a:ea typeface="ＭＳ Ｐゴシック" panose="020B0600070205080204" pitchFamily="34" charset="-128"/>
              </a:rPr>
              <a:t>(33 ha) </a:t>
            </a:r>
            <a:r>
              <a:rPr lang="en-US" altLang="en-US" dirty="0" err="1" smtClean="0">
                <a:latin typeface="Arial" panose="020B0604020202020204" pitchFamily="34" charset="0"/>
                <a:ea typeface="ＭＳ Ｐゴシック" panose="020B0600070205080204" pitchFamily="34" charset="-128"/>
              </a:rPr>
              <a:t>Vinagreira</a:t>
            </a:r>
            <a:r>
              <a:rPr lang="en-US" altLang="en-US" dirty="0" smtClean="0">
                <a:latin typeface="Arial" panose="020B0604020202020204" pitchFamily="34" charset="0"/>
                <a:ea typeface="ＭＳ Ｐゴシック" panose="020B0600070205080204" pitchFamily="34" charset="-128"/>
              </a:rPr>
              <a:t> (4 ha) </a:t>
            </a:r>
            <a:r>
              <a:rPr lang="en-US" altLang="en-US" dirty="0" err="1" smtClean="0">
                <a:latin typeface="Arial" panose="020B0604020202020204" pitchFamily="34" charset="0"/>
                <a:ea typeface="ＭＳ Ｐゴシック" panose="020B0600070205080204" pitchFamily="34" charset="-128"/>
              </a:rPr>
              <a:t>Ribeira</a:t>
            </a:r>
            <a:r>
              <a:rPr lang="en-US" altLang="en-US" dirty="0" smtClean="0">
                <a:latin typeface="Arial" panose="020B0604020202020204" pitchFamily="34" charset="0"/>
                <a:ea typeface="ＭＳ Ｐゴシック" panose="020B0600070205080204" pitchFamily="34" charset="-128"/>
              </a:rPr>
              <a:t> dos </a:t>
            </a:r>
            <a:r>
              <a:rPr lang="en-US" altLang="en-US" dirty="0" err="1" smtClean="0">
                <a:latin typeface="Arial" panose="020B0604020202020204" pitchFamily="34" charset="0"/>
                <a:ea typeface="ＭＳ Ｐゴシック" panose="020B0600070205080204" pitchFamily="34" charset="-128"/>
              </a:rPr>
              <a:t>gatos</a:t>
            </a:r>
            <a:r>
              <a:rPr lang="en-US" altLang="en-US" dirty="0" smtClean="0">
                <a:latin typeface="Arial" panose="020B0604020202020204" pitchFamily="34" charset="0"/>
                <a:ea typeface="ＭＳ Ｐゴシック" panose="020B0600070205080204" pitchFamily="34" charset="-128"/>
              </a:rPr>
              <a:t> (9 ha), </a:t>
            </a:r>
            <a:r>
              <a:rPr lang="en-US" altLang="en-US" dirty="0" err="1" smtClean="0">
                <a:latin typeface="Arial" panose="020B0604020202020204" pitchFamily="34" charset="0"/>
                <a:ea typeface="ＭＳ Ｐゴシック" panose="020B0600070205080204" pitchFamily="34" charset="-128"/>
              </a:rPr>
              <a:t>Biscoito</a:t>
            </a:r>
            <a:r>
              <a:rPr lang="en-US" altLang="en-US" dirty="0" smtClean="0">
                <a:latin typeface="Arial" panose="020B0604020202020204" pitchFamily="34" charset="0"/>
                <a:ea typeface="ＭＳ Ｐゴシック" panose="020B0600070205080204" pitchFamily="34" charset="-128"/>
              </a:rPr>
              <a:t> da </a:t>
            </a:r>
            <a:r>
              <a:rPr lang="en-US" altLang="en-US" dirty="0" err="1" smtClean="0">
                <a:latin typeface="Arial" panose="020B0604020202020204" pitchFamily="34" charset="0"/>
                <a:ea typeface="ＭＳ Ｐゴシック" panose="020B0600070205080204" pitchFamily="34" charset="-128"/>
              </a:rPr>
              <a:t>Ferraria</a:t>
            </a:r>
            <a:r>
              <a:rPr lang="en-US" altLang="en-US" dirty="0" smtClean="0">
                <a:latin typeface="Arial" panose="020B0604020202020204" pitchFamily="34" charset="0"/>
                <a:ea typeface="ＭＳ Ｐゴシック" panose="020B0600070205080204" pitchFamily="34" charset="-128"/>
              </a:rPr>
              <a:t> (76 ha) Quinta da </a:t>
            </a:r>
            <a:r>
              <a:rPr lang="en-US" altLang="en-US" dirty="0" err="1" smtClean="0">
                <a:latin typeface="Arial" panose="020B0604020202020204" pitchFamily="34" charset="0"/>
                <a:ea typeface="ＭＳ Ｐゴシック" panose="020B0600070205080204" pitchFamily="34" charset="-128"/>
              </a:rPr>
              <a:t>Madalena</a:t>
            </a:r>
            <a:r>
              <a:rPr lang="en-US" altLang="en-US" dirty="0" smtClean="0">
                <a:latin typeface="Arial" panose="020B0604020202020204" pitchFamily="34" charset="0"/>
                <a:ea typeface="ＭＳ Ｐゴシック" panose="020B0600070205080204" pitchFamily="34" charset="-128"/>
              </a:rPr>
              <a:t> (1,6 ha), Pico Alto e </a:t>
            </a:r>
            <a:r>
              <a:rPr lang="en-US" altLang="en-US" dirty="0" err="1" smtClean="0">
                <a:latin typeface="Arial" panose="020B0604020202020204" pitchFamily="34" charset="0"/>
                <a:ea typeface="ＭＳ Ｐゴシック" panose="020B0600070205080204" pitchFamily="34" charset="-128"/>
              </a:rPr>
              <a:t>Tamujal</a:t>
            </a:r>
            <a:r>
              <a:rPr lang="en-US" altLang="en-US" dirty="0" smtClean="0">
                <a:latin typeface="Arial" panose="020B0604020202020204" pitchFamily="34" charset="0"/>
                <a:ea typeface="ＭＳ Ｐゴシック" panose="020B0600070205080204" pitchFamily="34" charset="-128"/>
              </a:rPr>
              <a:t> (97 ha). = 318,6</a:t>
            </a:r>
            <a:r>
              <a:rPr lang="en-US" altLang="en-US" baseline="0" dirty="0" smtClean="0">
                <a:latin typeface="Arial" panose="020B0604020202020204" pitchFamily="34" charset="0"/>
                <a:ea typeface="ＭＳ Ｐゴシック" panose="020B0600070205080204" pitchFamily="34" charset="-128"/>
              </a:rPr>
              <a:t> ha</a:t>
            </a:r>
            <a:endParaRPr lang="en-US" altLang="en-US" dirty="0" smtClean="0">
              <a:latin typeface="Arial" panose="020B0604020202020204" pitchFamily="34" charset="0"/>
              <a:ea typeface="ＭＳ Ｐゴシック" panose="020B0600070205080204" pitchFamily="34" charset="-128"/>
            </a:endParaRPr>
          </a:p>
          <a:p>
            <a:pPr marL="0" indent="0" eaLnBrk="1" hangingPunct="1">
              <a:buFontTx/>
              <a:buNone/>
            </a:pPr>
            <a:endParaRPr lang="pt-PT" altLang="en-US" dirty="0" smtClean="0">
              <a:latin typeface="Arial" panose="020B0604020202020204" pitchFamily="34" charset="0"/>
              <a:ea typeface="ＭＳ Ｐゴシック" panose="020B0600070205080204" pitchFamily="34" charset="-128"/>
            </a:endParaRPr>
          </a:p>
          <a:p>
            <a:r>
              <a:rPr lang="pt-PT" altLang="en-US" dirty="0" smtClean="0">
                <a:latin typeface="Arial" panose="020B0604020202020204" pitchFamily="34" charset="0"/>
                <a:ea typeface="ＭＳ Ｐゴシック" panose="020B0600070205080204" pitchFamily="34" charset="-128"/>
              </a:rPr>
              <a:t>C4.2</a:t>
            </a:r>
            <a:r>
              <a:rPr lang="pt-PT" altLang="en-US" baseline="0" dirty="0" smtClean="0">
                <a:latin typeface="Arial" panose="020B0604020202020204" pitchFamily="34" charset="0"/>
                <a:ea typeface="ＭＳ Ｐゴシック" panose="020B0600070205080204" pitchFamily="34" charset="-128"/>
              </a:rPr>
              <a:t> -  </a:t>
            </a:r>
            <a:r>
              <a:rPr lang="en-US" sz="1200" kern="1200" dirty="0" smtClean="0">
                <a:solidFill>
                  <a:schemeClr val="tx1"/>
                </a:solidFill>
                <a:effectLst/>
                <a:latin typeface="+mn-lt"/>
                <a:ea typeface="+mn-ea"/>
                <a:cs typeface="+mn-cs"/>
              </a:rPr>
              <a:t>, this sub-action will include interventions on a central corridor with about 1 km width, and a buffer area that may extend, in addition, up to 500 m. These actions will increase connectivity between two mosaic areas of Terceira Island, defining a corridor between </a:t>
            </a:r>
            <a:r>
              <a:rPr lang="en-US" sz="1200" kern="1200" dirty="0" err="1" smtClean="0">
                <a:solidFill>
                  <a:schemeClr val="tx1"/>
                </a:solidFill>
                <a:effectLst/>
                <a:latin typeface="+mn-lt"/>
                <a:ea typeface="+mn-ea"/>
                <a:cs typeface="+mn-cs"/>
              </a:rPr>
              <a:t>Mistérios</a:t>
            </a:r>
            <a:r>
              <a:rPr lang="en-US" sz="1200" kern="1200" dirty="0" smtClean="0">
                <a:solidFill>
                  <a:schemeClr val="tx1"/>
                </a:solidFill>
                <a:effectLst/>
                <a:latin typeface="+mn-lt"/>
                <a:ea typeface="+mn-ea"/>
                <a:cs typeface="+mn-cs"/>
              </a:rPr>
              <a:t> Negros and Rocha do </a:t>
            </a:r>
            <a:r>
              <a:rPr lang="en-US" sz="1200" kern="1200" dirty="0" err="1" smtClean="0">
                <a:solidFill>
                  <a:schemeClr val="tx1"/>
                </a:solidFill>
                <a:effectLst/>
                <a:latin typeface="+mn-lt"/>
                <a:ea typeface="+mn-ea"/>
                <a:cs typeface="+mn-cs"/>
              </a:rPr>
              <a:t>Juncal</a:t>
            </a:r>
            <a:r>
              <a:rPr lang="en-US" sz="1200" kern="1200" dirty="0" smtClean="0">
                <a:solidFill>
                  <a:schemeClr val="tx1"/>
                </a:solidFill>
                <a:effectLst/>
                <a:latin typeface="+mn-lt"/>
                <a:ea typeface="+mn-ea"/>
                <a:cs typeface="+mn-cs"/>
              </a:rPr>
              <a:t>, involving terrestrial habitats and fresh water habitats. </a:t>
            </a:r>
            <a:r>
              <a:rPr lang="en-US" sz="1200" kern="1200" dirty="0" err="1" smtClean="0">
                <a:solidFill>
                  <a:schemeClr val="tx1"/>
                </a:solidFill>
                <a:effectLst/>
                <a:latin typeface="+mn-lt"/>
                <a:ea typeface="+mn-ea"/>
                <a:cs typeface="+mn-cs"/>
              </a:rPr>
              <a:t>Lagoa</a:t>
            </a:r>
            <a:r>
              <a:rPr lang="en-US" sz="1200" kern="1200" dirty="0" smtClean="0">
                <a:solidFill>
                  <a:schemeClr val="tx1"/>
                </a:solidFill>
                <a:effectLst/>
                <a:latin typeface="+mn-lt"/>
                <a:ea typeface="+mn-ea"/>
                <a:cs typeface="+mn-cs"/>
              </a:rPr>
              <a:t> do Negro: 35,9 ha;</a:t>
            </a:r>
          </a:p>
          <a:p>
            <a:pPr lvl="0" fontAlgn="base"/>
            <a:r>
              <a:rPr lang="en-US" sz="1200" kern="1200" dirty="0" smtClean="0">
                <a:solidFill>
                  <a:schemeClr val="tx1"/>
                </a:solidFill>
                <a:effectLst/>
                <a:latin typeface="+mn-lt"/>
                <a:ea typeface="+mn-ea"/>
                <a:cs typeface="+mn-cs"/>
              </a:rPr>
              <a:t>Furnas do </a:t>
            </a:r>
            <a:r>
              <a:rPr lang="en-US" sz="1200" kern="1200" dirty="0" err="1" smtClean="0">
                <a:solidFill>
                  <a:schemeClr val="tx1"/>
                </a:solidFill>
                <a:effectLst/>
                <a:latin typeface="+mn-lt"/>
                <a:ea typeface="+mn-ea"/>
                <a:cs typeface="+mn-cs"/>
              </a:rPr>
              <a:t>Enxofre</a:t>
            </a:r>
            <a:r>
              <a:rPr lang="en-US" sz="1200" kern="1200" dirty="0" smtClean="0">
                <a:solidFill>
                  <a:schemeClr val="tx1"/>
                </a:solidFill>
                <a:effectLst/>
                <a:latin typeface="+mn-lt"/>
                <a:ea typeface="+mn-ea"/>
                <a:cs typeface="+mn-cs"/>
              </a:rPr>
              <a:t>: 48 ha, partly intervened also under sub-action C4.1;</a:t>
            </a:r>
          </a:p>
          <a:p>
            <a:pPr lvl="0" fontAlgn="base"/>
            <a:r>
              <a:rPr lang="en-US" sz="1200" kern="1200" dirty="0" smtClean="0">
                <a:solidFill>
                  <a:schemeClr val="tx1"/>
                </a:solidFill>
                <a:effectLst/>
                <a:latin typeface="+mn-lt"/>
                <a:ea typeface="+mn-ea"/>
                <a:cs typeface="+mn-cs"/>
              </a:rPr>
              <a:t>Terra Brava 35,7 ha</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total of 119,60 ha will be subject to intervention, having for expected result the improvement of conservation status of all target habitats that are present in these areas.</a:t>
            </a:r>
            <a:endParaRPr lang="en-US" dirty="0" smtClean="0">
              <a:effectLst/>
            </a:endParaRPr>
          </a:p>
          <a:p>
            <a:pPr lvl="0" fontAlgn="base"/>
            <a:endParaRPr lang="en-US" sz="1200" kern="1200" dirty="0" smtClean="0">
              <a:solidFill>
                <a:schemeClr val="tx1"/>
              </a:solidFill>
              <a:effectLst/>
              <a:latin typeface="+mn-lt"/>
              <a:ea typeface="+mn-ea"/>
              <a:cs typeface="+mn-cs"/>
            </a:endParaRPr>
          </a:p>
          <a:p>
            <a:endParaRPr lang="en-US" dirty="0" smtClean="0">
              <a:effectLst/>
            </a:endParaRPr>
          </a:p>
          <a:p>
            <a:pPr marL="0" indent="0" eaLnBrk="1" hangingPunct="1">
              <a:buFontTx/>
              <a:buNone/>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15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 Implementação do PAF para a RN2000 nos Açores resultando na melhoria do estado de conservação de 13 habitats e 24 espécies ao abrigo das 2 Diretivas (Aves e Habitats), incluindo flora e fauna (terrestre e marinha).</a:t>
            </a:r>
          </a:p>
          <a:p>
            <a:pPr eaLnBrk="1" hangingPunct="1"/>
            <a:r>
              <a:rPr lang="pt-BR" altLang="en-US" dirty="0" smtClean="0">
                <a:latin typeface="Arial" panose="020B0604020202020204" pitchFamily="34" charset="0"/>
                <a:ea typeface="ＭＳ Ｐゴシック" panose="020B0600070205080204" pitchFamily="34" charset="-128"/>
              </a:rPr>
              <a:t>- Melhoria do conhecimento da distribuição, ecologia e principais problemas/ameaças de conservação de espécies (flora/fauna) e habitats (p.e. o morcego endémico – Nyctalus azoreum);</a:t>
            </a:r>
          </a:p>
          <a:p>
            <a:pPr eaLnBrk="1" hangingPunct="1"/>
            <a:r>
              <a:rPr lang="pt-BR" altLang="en-US" dirty="0" smtClean="0">
                <a:latin typeface="Arial" panose="020B0604020202020204" pitchFamily="34" charset="0"/>
                <a:ea typeface="ＭＳ Ｐゴシック" panose="020B0600070205080204" pitchFamily="34" charset="-128"/>
              </a:rPr>
              <a:t>- Aumento da área pública dentro da RN2000 em 96,13ha, para restauro e recuperação de habitats protegidos;</a:t>
            </a:r>
          </a:p>
          <a:p>
            <a:pPr eaLnBrk="1" hangingPunct="1"/>
            <a:r>
              <a:rPr lang="pt-BR" altLang="en-US" dirty="0" smtClean="0">
                <a:latin typeface="Arial" panose="020B0604020202020204" pitchFamily="34" charset="0"/>
                <a:ea typeface="ＭＳ Ｐゴシック" panose="020B0600070205080204" pitchFamily="34" charset="-128"/>
              </a:rPr>
              <a:t>- Habitats melhorados em mais de 24 ha para 7 aves marinhas e 120ha para o priolo;</a:t>
            </a:r>
          </a:p>
          <a:p>
            <a:pPr eaLnBrk="1" hangingPunct="1"/>
            <a:r>
              <a:rPr lang="pt-BR" altLang="en-US" dirty="0" smtClean="0">
                <a:latin typeface="Arial" panose="020B0604020202020204" pitchFamily="34" charset="0"/>
                <a:ea typeface="ＭＳ Ｐゴシック" panose="020B0600070205080204" pitchFamily="34" charset="-128"/>
              </a:rPr>
              <a:t>- Redução/controle e sensibilização para as espécies exóticas invasoras e espécies não-indígenas marinhas;</a:t>
            </a:r>
          </a:p>
          <a:p>
            <a:pPr eaLnBrk="1" hangingPunct="1"/>
            <a:r>
              <a:rPr lang="pt-BR" altLang="en-US" dirty="0" smtClean="0">
                <a:latin typeface="Arial" panose="020B0604020202020204" pitchFamily="34" charset="0"/>
                <a:ea typeface="ＭＳ Ｐゴシック" panose="020B0600070205080204" pitchFamily="34" charset="-128"/>
              </a:rPr>
              <a:t>- Atualização de informação sobre espécies marinhas e designação de novos sítios marinhos;</a:t>
            </a:r>
          </a:p>
          <a:p>
            <a:pPr eaLnBrk="1" hangingPunct="1"/>
            <a:r>
              <a:rPr lang="pt-BR" altLang="en-US" dirty="0" smtClean="0">
                <a:latin typeface="Arial" panose="020B0604020202020204" pitchFamily="34" charset="0"/>
                <a:ea typeface="ＭＳ Ｐゴシック" panose="020B0600070205080204" pitchFamily="34" charset="-128"/>
              </a:rPr>
              <a:t>- Designação de novos SIC’s (ajuste, com aumento de área, da ZEC existente de Caldeira e Capelinhos - PTFAI0004, de forma a incluir áreas a serem intervencionadas na ação C4.1 com espécies da HD; designação de 2 novos SIC's em ilhéus, o Ilhéu do Topo na ilha de S. Jorge e o Ilhéu da Vila na ilha de Santa Maria (acrescentando à atual designação como ZPE);</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31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O projeto prevê mobilizar mais de 12M€ em fundos complementares, em que 89,3% é financiamento da EU, de uma diversidade de fundos, desde o: FEAMP, INTERREG MAC, FEDER, FEADER e LIFE – como o Vidalia); 3,6% de outros fundos públicos (financiamento nacionals/regional – plano de investimento da Região) e 7,1% de Fundos privados (de origem internacional) - funds from Disney Conservation Funds. </a:t>
            </a:r>
          </a:p>
          <a:p>
            <a:pPr marL="171450" indent="-171450" eaLnBrk="1" hangingPunct="1">
              <a:buFontTx/>
              <a:buChar char="-"/>
            </a:pPr>
            <a:endParaRPr lang="pt-BR"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Na proposta submetemos 3,9M€ em fundos complementares concedidos, neste momento este número aumentou para 5,4M€,</a:t>
            </a:r>
            <a:r>
              <a:rPr lang="pt-BR" altLang="en-US" baseline="0" dirty="0" smtClean="0">
                <a:latin typeface="Arial" panose="020B0604020202020204" pitchFamily="34" charset="0"/>
                <a:ea typeface="ＭＳ Ｐゴシック" panose="020B0600070205080204" pitchFamily="34" charset="-128"/>
              </a:rPr>
              <a:t> ou seja, p</a:t>
            </a:r>
            <a:r>
              <a:rPr lang="pt-BR" altLang="en-US" dirty="0" smtClean="0">
                <a:latin typeface="Arial" panose="020B0604020202020204" pitchFamily="34" charset="0"/>
                <a:ea typeface="ＭＳ Ｐゴシック" panose="020B0600070205080204" pitchFamily="34" charset="-128"/>
              </a:rPr>
              <a:t>arte dos projetos que foram submetidos</a:t>
            </a:r>
            <a:r>
              <a:rPr lang="pt-BR" altLang="en-US" baseline="0" dirty="0" smtClean="0">
                <a:latin typeface="Arial" panose="020B0604020202020204" pitchFamily="34" charset="0"/>
                <a:ea typeface="ＭＳ Ｐゴシック" panose="020B0600070205080204" pitchFamily="34" charset="-128"/>
              </a:rPr>
              <a:t> já foram aprovados.</a:t>
            </a:r>
          </a:p>
          <a:p>
            <a:pPr marL="171450" indent="-171450" eaLnBrk="1" hangingPunct="1">
              <a:buFontTx/>
              <a:buChar char="-"/>
            </a:pPr>
            <a:endParaRPr lang="pt-BR" altLang="en-US" baseline="0" dirty="0" smtClean="0">
              <a:latin typeface="Arial" panose="020B0604020202020204" pitchFamily="34" charset="0"/>
              <a:ea typeface="ＭＳ Ｐゴシック" panose="020B0600070205080204" pitchFamily="34" charset="-128"/>
            </a:endParaRPr>
          </a:p>
          <a:p>
            <a:pPr marL="171450" indent="-171450" eaLnBrk="1" hangingPunct="1">
              <a:buFontTx/>
              <a:buChar char="-"/>
            </a:pPr>
            <a:r>
              <a:rPr lang="pt-BR" altLang="en-US" baseline="0" dirty="0" smtClean="0">
                <a:latin typeface="Arial" panose="020B0604020202020204" pitchFamily="34" charset="0"/>
                <a:ea typeface="ＭＳ Ｐゴシック" panose="020B0600070205080204" pitchFamily="34" charset="-128"/>
              </a:rPr>
              <a:t>A mobilização de fundos complementares no espaço de 1 ano teve um aumento de 83,7%.</a:t>
            </a:r>
            <a:endParaRPr lang="pt-BR"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09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Em toda a estrutura de gestão e execução do projeto, para além da:</a:t>
            </a:r>
          </a:p>
          <a:p>
            <a:r>
              <a:rPr lang="pt-BR" dirty="0" smtClean="0"/>
              <a:t>•	Equipa Gestão global do projeto</a:t>
            </a:r>
          </a:p>
          <a:p>
            <a:r>
              <a:rPr lang="pt-BR" dirty="0" smtClean="0"/>
              <a:t>•	Equipas de gestão técnica e operacional</a:t>
            </a:r>
          </a:p>
          <a:p>
            <a:r>
              <a:rPr lang="pt-BR" dirty="0" smtClean="0"/>
              <a:t>•	Monitorização Externa – NEEMO</a:t>
            </a:r>
          </a:p>
          <a:p>
            <a:r>
              <a:rPr lang="pt-BR" dirty="0" smtClean="0"/>
              <a:t>•	Auditor Externo</a:t>
            </a:r>
          </a:p>
          <a:p>
            <a:r>
              <a:rPr lang="pt-BR" dirty="0" smtClean="0"/>
              <a:t>Está previsto um conselho consultivo para acompanhar e aconselhar a execução do projeto, que terá de se reunir semestralmente, composto por:</a:t>
            </a:r>
          </a:p>
          <a:p>
            <a:r>
              <a:rPr lang="pt-BR" dirty="0" smtClean="0"/>
              <a:t>	- representantes das áreas ambientais a nível regional, ONGA’,s, Universidade, federação agricola, pescas, …, e para não duplicar estruturas, foi proposto e autorizado pela que o Conselho Regional do Ambiente e Desenvolvimento Sustentável assumisse o conselho consultivo do projeto LIFE IP.</a:t>
            </a:r>
          </a:p>
          <a:p>
            <a:r>
              <a:rPr lang="pt-PT" dirty="0" smtClean="0"/>
              <a:t>-</a:t>
            </a:r>
            <a:r>
              <a:rPr lang="pt-PT" baseline="0" dirty="0" smtClean="0"/>
              <a:t> Conselho de Partes Interessadas - </a:t>
            </a:r>
            <a:r>
              <a:rPr lang="pt-BR" baseline="0" dirty="0" smtClean="0"/>
              <a:t>O Conselho Consultivo dos Parques Insulares servirá de base para o conselho de partes interessadas e, visto que funcionam bem no LIFE Vidalia, associamos este conselho consultivo ao conselho de stakeholders. Por isso, associamos as reuniões do PNI e abrimos a toda a comunidade.</a:t>
            </a:r>
          </a:p>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14</a:t>
            </a:fld>
            <a:endParaRPr lang="pt-PT"/>
          </a:p>
        </p:txBody>
      </p:sp>
    </p:spTree>
    <p:extLst>
      <p:ext uri="{BB962C8B-B14F-4D97-AF65-F5344CB8AC3E}">
        <p14:creationId xmlns:p14="http://schemas.microsoft.com/office/powerpoint/2010/main" val="4161868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Esta subacção incide directamente na melhoria das aptidões e competências em matéria de utilização e exploração sustentáveis dos sítios N2000 - incluindo a utilização das oportunidades de financiamento disponíveis - das partes interessadas relevantes, em especial as que têm uma relação social e/ou económica mais directa com as zonas N2000 (por exemplo, agricultores, pescadores, operadores de turismo de natureza e outras autoridades/administrações públicas, como as responsáveis pelos portos/marinas e aeroportos ou municípios).</a:t>
            </a:r>
          </a:p>
          <a:p>
            <a:r>
              <a:rPr lang="pt-BR" dirty="0" smtClean="0"/>
              <a:t>Com esses esforços de capacitação, esperamos promover e lidar melhor com o uso e desenvolvimento local e sustentável das áreas da RN2000, garantindo que os esforços de conservação necessários não sejam limitados aos das autoridades públicas responsáveis pela gestão destas áreas, mas também empreendidos por stakeholders que possam contribuir para melhorar os resultados de conservação da sua ilha.</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15</a:t>
            </a:fld>
            <a:endParaRPr lang="pt-PT"/>
          </a:p>
        </p:txBody>
      </p:sp>
    </p:spTree>
    <p:extLst>
      <p:ext uri="{BB962C8B-B14F-4D97-AF65-F5344CB8AC3E}">
        <p14:creationId xmlns:p14="http://schemas.microsoft.com/office/powerpoint/2010/main" val="2669020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t-PT" sz="1200" b="1" kern="1200" dirty="0" smtClean="0">
                <a:solidFill>
                  <a:schemeClr val="tx1"/>
                </a:solidFill>
                <a:effectLst/>
                <a:latin typeface="+mn-lt"/>
                <a:ea typeface="+mn-ea"/>
                <a:cs typeface="+mn-cs"/>
              </a:rPr>
              <a:t>Resultados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Até à data foram alcançados os seguintes resultados: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Reuniões de gestão e planeamento com todos os parceiros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Criação do LOGO do projeto e desenvolvimento do plano de comunicação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Início das ações de capacitação: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 Formação Financeira do </a:t>
            </a:r>
            <a:r>
              <a:rPr lang="pt-PT" sz="1200" kern="1200" dirty="0" err="1" smtClean="0">
                <a:solidFill>
                  <a:schemeClr val="tx1"/>
                </a:solidFill>
                <a:effectLst/>
                <a:latin typeface="+mn-lt"/>
                <a:ea typeface="+mn-ea"/>
                <a:cs typeface="+mn-cs"/>
              </a:rPr>
              <a:t>Report</a:t>
            </a:r>
            <a:r>
              <a:rPr lang="pt-PT" sz="1200" kern="1200" dirty="0" smtClean="0">
                <a:solidFill>
                  <a:schemeClr val="tx1"/>
                </a:solidFill>
                <a:effectLst/>
                <a:latin typeface="+mn-lt"/>
                <a:ea typeface="+mn-ea"/>
                <a:cs typeface="+mn-cs"/>
              </a:rPr>
              <a:t> ao LIFE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 ação de capacitação na ilha de Santa Maria – na Ponta do Castelo, e a primeira ação de turismo de voluntariado no controlo de Agave americana para restauro do habitat da espécie endémica – </a:t>
            </a:r>
            <a:r>
              <a:rPr lang="pt-PT" sz="1200" i="1" kern="1200" dirty="0" smtClean="0">
                <a:solidFill>
                  <a:schemeClr val="tx1"/>
                </a:solidFill>
                <a:effectLst/>
                <a:latin typeface="+mn-lt"/>
                <a:ea typeface="+mn-ea"/>
                <a:cs typeface="+mn-cs"/>
              </a:rPr>
              <a:t>Lotus </a:t>
            </a:r>
            <a:r>
              <a:rPr lang="pt-PT" sz="1200" i="1" kern="1200" dirty="0" err="1" smtClean="0">
                <a:solidFill>
                  <a:schemeClr val="tx1"/>
                </a:solidFill>
                <a:effectLst/>
                <a:latin typeface="+mn-lt"/>
                <a:ea typeface="+mn-ea"/>
                <a:cs typeface="+mn-cs"/>
              </a:rPr>
              <a:t>azoricus</a:t>
            </a:r>
            <a:r>
              <a:rPr lang="pt-PT"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Associada a esta ação, foi assinado um Acordo de Custódia da Natureza entre a Direção Regional do Ambiente e o proprietário da Ponta do Castelo, em Santa Maria.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Os trabalhos contam com a colaboração e intervenções conjuntas com a equipa do Parque de ilha de Santa Maria, visando a continuidade das intervenções, que foram agora possibilitadas através da assinatura de um Acordo de Custódia de Natureza entre o Governo Regional e o proprietário da área intervencionada, que alberga a maior população de Lotus </a:t>
            </a:r>
            <a:r>
              <a:rPr lang="pt-PT" sz="1200" kern="1200" dirty="0" err="1" smtClean="0">
                <a:solidFill>
                  <a:schemeClr val="tx1"/>
                </a:solidFill>
                <a:effectLst/>
                <a:latin typeface="+mn-lt"/>
                <a:ea typeface="+mn-ea"/>
                <a:cs typeface="+mn-cs"/>
              </a:rPr>
              <a:t>azoricus</a:t>
            </a:r>
            <a:r>
              <a:rPr lang="pt-PT" sz="1200" kern="1200" dirty="0" smtClean="0">
                <a:solidFill>
                  <a:schemeClr val="tx1"/>
                </a:solidFill>
                <a:effectLst/>
                <a:latin typeface="+mn-lt"/>
                <a:ea typeface="+mn-ea"/>
                <a:cs typeface="+mn-cs"/>
              </a:rPr>
              <a:t> conhecida na Região Autónoma dos Açores.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Procedimentos para a aquisição de terrenos em progresso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Estratégia Regional para o Controlo e Prevenção de Espécies Exóticas Invasoras;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Stakeholder Board e o </a:t>
            </a:r>
            <a:r>
              <a:rPr lang="en-US" sz="1200" kern="1200" dirty="0" err="1" smtClean="0">
                <a:solidFill>
                  <a:schemeClr val="tx1"/>
                </a:solidFill>
                <a:effectLst/>
                <a:latin typeface="+mn-lt"/>
                <a:ea typeface="+mn-ea"/>
                <a:cs typeface="+mn-cs"/>
              </a:rPr>
              <a:t>Advsory</a:t>
            </a:r>
            <a:r>
              <a:rPr lang="en-US" sz="1200" kern="1200" dirty="0" smtClean="0">
                <a:solidFill>
                  <a:schemeClr val="tx1"/>
                </a:solidFill>
                <a:effectLst/>
                <a:latin typeface="+mn-lt"/>
                <a:ea typeface="+mn-ea"/>
                <a:cs typeface="+mn-cs"/>
              </a:rPr>
              <a:t> Board </a:t>
            </a:r>
            <a:r>
              <a:rPr lang="en-US" sz="1200" kern="1200" dirty="0" err="1" smtClean="0">
                <a:solidFill>
                  <a:schemeClr val="tx1"/>
                </a:solidFill>
                <a:effectLst/>
                <a:latin typeface="+mn-lt"/>
                <a:ea typeface="+mn-ea"/>
                <a:cs typeface="+mn-cs"/>
              </a:rPr>
              <a:t>definido</a:t>
            </a:r>
            <a:r>
              <a:rPr lang="en-US" sz="1200" kern="1200" dirty="0" smtClean="0">
                <a:solidFill>
                  <a:schemeClr val="tx1"/>
                </a:solidFill>
                <a:effectLst/>
                <a:latin typeface="+mn-lt"/>
                <a:ea typeface="+mn-ea"/>
                <a:cs typeface="+mn-cs"/>
              </a:rPr>
              <a:t>;</a:t>
            </a:r>
          </a:p>
        </p:txBody>
      </p:sp>
    </p:spTree>
    <p:extLst>
      <p:ext uri="{BB962C8B-B14F-4D97-AF65-F5344CB8AC3E}">
        <p14:creationId xmlns:p14="http://schemas.microsoft.com/office/powerpoint/2010/main" val="1473109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Pretende-se o desenvolvimento de uma solução SIG totalmente assente em tecnologia </a:t>
            </a:r>
            <a:r>
              <a:rPr lang="pt-PT" sz="1200" i="1" kern="1200" dirty="0" smtClean="0">
                <a:solidFill>
                  <a:schemeClr val="tx1"/>
                </a:solidFill>
                <a:effectLst/>
                <a:latin typeface="+mn-lt"/>
                <a:ea typeface="+mn-ea"/>
                <a:cs typeface="+mn-cs"/>
              </a:rPr>
              <a:t>Open </a:t>
            </a:r>
            <a:r>
              <a:rPr lang="pt-PT" sz="1200" i="1" kern="1200" dirty="0" err="1" smtClean="0">
                <a:solidFill>
                  <a:schemeClr val="tx1"/>
                </a:solidFill>
                <a:effectLst/>
                <a:latin typeface="+mn-lt"/>
                <a:ea typeface="+mn-ea"/>
                <a:cs typeface="+mn-cs"/>
              </a:rPr>
              <a:t>Source</a:t>
            </a:r>
            <a:r>
              <a:rPr lang="pt-PT" sz="1200" kern="1200" dirty="0" smtClean="0">
                <a:solidFill>
                  <a:schemeClr val="tx1"/>
                </a:solidFill>
                <a:effectLst/>
                <a:latin typeface="+mn-lt"/>
                <a:ea typeface="+mn-ea"/>
                <a:cs typeface="+mn-cs"/>
              </a:rPr>
              <a:t> que permita a normalização e gestão dos dados georreferenciados existentes, provenientes de bases de dados produzidas em trabalhos anteriores, bem como a integração de novos dados geográficos produzidos internamente ou provenientes de serviços especializados contratados externamente, a serem disponibilizados online através de uma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 em total conformidade com os requisitos da UE ao nível do acesso e utilização de informação geográfica, estabelecidos através da Diretiva INSPIRE.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 deve ser desenvolvida com recurso às mais recentes tecnologias, com adaptação eficaz a diferentes </a:t>
            </a:r>
            <a:r>
              <a:rPr lang="pt-PT" sz="1200" i="1" kern="1200" dirty="0" smtClean="0">
                <a:solidFill>
                  <a:schemeClr val="tx1"/>
                </a:solidFill>
                <a:effectLst/>
                <a:latin typeface="+mn-lt"/>
                <a:ea typeface="+mn-ea"/>
                <a:cs typeface="+mn-cs"/>
              </a:rPr>
              <a:t>browsers</a:t>
            </a:r>
            <a:r>
              <a:rPr lang="pt-PT" sz="1200" kern="1200" dirty="0" smtClean="0">
                <a:solidFill>
                  <a:schemeClr val="tx1"/>
                </a:solidFill>
                <a:effectLst/>
                <a:latin typeface="+mn-lt"/>
                <a:ea typeface="+mn-ea"/>
                <a:cs typeface="+mn-cs"/>
              </a:rPr>
              <a:t> e dispositivos, de modo a agilizar o acesso à informação e a alcançar o maior número possível de utilizadores. Deverá garantir também a interoperabilidade entre sistemas, aplicações e outros projetos em curso na Direção Regional do Ambiente, que recomenda o reforço de “uma estratégia de serviços partilhados e racionalização das tecnologias de informação e comunicação para obter ganhos de eficiência nos diversos níveis da Administração Pública”.</a:t>
            </a:r>
            <a:endParaRPr lang="en-US" sz="1200" kern="1200" dirty="0" smtClean="0">
              <a:solidFill>
                <a:schemeClr val="tx1"/>
              </a:solidFill>
              <a:effectLst/>
              <a:latin typeface="+mn-lt"/>
              <a:ea typeface="+mn-ea"/>
              <a:cs typeface="+mn-cs"/>
            </a:endParaRPr>
          </a:p>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4129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18</a:t>
            </a:fld>
            <a:endParaRPr lang="pt-PT"/>
          </a:p>
        </p:txBody>
      </p:sp>
    </p:spTree>
    <p:extLst>
      <p:ext uri="{BB962C8B-B14F-4D97-AF65-F5344CB8AC3E}">
        <p14:creationId xmlns:p14="http://schemas.microsoft.com/office/powerpoint/2010/main" val="385325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19</a:t>
            </a:fld>
            <a:endParaRPr lang="pt-PT"/>
          </a:p>
        </p:txBody>
      </p:sp>
    </p:spTree>
    <p:extLst>
      <p:ext uri="{BB962C8B-B14F-4D97-AF65-F5344CB8AC3E}">
        <p14:creationId xmlns:p14="http://schemas.microsoft.com/office/powerpoint/2010/main" val="243586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0" i="0" u="none" strike="noStrike" kern="1200" baseline="0" dirty="0" smtClean="0">
                <a:solidFill>
                  <a:schemeClr val="tx1"/>
                </a:solidFill>
                <a:latin typeface="+mn-lt"/>
                <a:ea typeface="+mn-ea"/>
                <a:cs typeface="+mn-cs"/>
              </a:rPr>
              <a:t>O </a:t>
            </a:r>
            <a:r>
              <a:rPr lang="pt-PT" sz="1200" b="1" i="0" u="none" strike="noStrike" kern="1200" baseline="0" dirty="0" smtClean="0">
                <a:solidFill>
                  <a:schemeClr val="tx1"/>
                </a:solidFill>
                <a:latin typeface="+mn-lt"/>
                <a:ea typeface="+mn-ea"/>
                <a:cs typeface="+mn-cs"/>
              </a:rPr>
              <a:t>Programa para o Ambiente e a Ação Climática</a:t>
            </a:r>
            <a:r>
              <a:rPr lang="pt-PT" sz="1200" b="0" i="0" u="none" strike="noStrike" kern="1200" baseline="0" dirty="0" smtClean="0">
                <a:solidFill>
                  <a:schemeClr val="tx1"/>
                </a:solidFill>
                <a:latin typeface="+mn-lt"/>
                <a:ea typeface="+mn-ea"/>
                <a:cs typeface="+mn-cs"/>
              </a:rPr>
              <a:t> </a:t>
            </a:r>
            <a:r>
              <a:rPr lang="pt-PT" sz="1200" b="1" i="0" u="none" strike="noStrike" kern="1200" baseline="0" dirty="0" smtClean="0">
                <a:solidFill>
                  <a:schemeClr val="tx1"/>
                </a:solidFill>
                <a:latin typeface="+mn-lt"/>
                <a:ea typeface="+mn-ea"/>
                <a:cs typeface="+mn-cs"/>
              </a:rPr>
              <a:t>- LIFE </a:t>
            </a:r>
            <a:r>
              <a:rPr lang="pt-PT" sz="1200" b="0" i="0" u="none" strike="noStrike" kern="1200" baseline="0" dirty="0" smtClean="0">
                <a:solidFill>
                  <a:schemeClr val="tx1"/>
                </a:solidFill>
                <a:latin typeface="+mn-lt"/>
                <a:ea typeface="+mn-ea"/>
                <a:cs typeface="+mn-cs"/>
              </a:rPr>
              <a:t>(cujo acrónimo traduz </a:t>
            </a:r>
            <a:r>
              <a:rPr lang="pt-PT" sz="1200" b="0" i="1" u="none" strike="noStrike" kern="1200" baseline="0" dirty="0" err="1" smtClean="0">
                <a:solidFill>
                  <a:schemeClr val="tx1"/>
                </a:solidFill>
                <a:latin typeface="+mn-lt"/>
                <a:ea typeface="+mn-ea"/>
                <a:cs typeface="+mn-cs"/>
              </a:rPr>
              <a:t>L’Instrument</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Financier</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pour</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l’Environment</a:t>
            </a:r>
            <a:r>
              <a:rPr lang="pt-PT" sz="1200" b="0" i="0" u="none" strike="noStrike" kern="1200" baseline="0" dirty="0" smtClean="0">
                <a:solidFill>
                  <a:schemeClr val="tx1"/>
                </a:solidFill>
                <a:latin typeface="+mn-lt"/>
                <a:ea typeface="+mn-ea"/>
                <a:cs typeface="+mn-cs"/>
              </a:rPr>
              <a:t>) é um instrumento financeiro da UE, criado em 1992, com o objetivo específico de contribuir para a execução, a atualização e o desenvolvimento das Políticas e Estratégias Europeias na área do Ambiente e do Clima, através do cofinanciamento de projetos com valor acrescentado europeu.</a:t>
            </a:r>
          </a:p>
          <a:p>
            <a:endParaRPr lang="pt-PT" altLang="en-US" sz="1200" b="0" i="0" u="none" strike="noStrike" kern="1200" baseline="0" dirty="0" smtClean="0">
              <a:solidFill>
                <a:schemeClr val="tx1"/>
              </a:solidFill>
              <a:latin typeface="+mn-lt"/>
              <a:ea typeface="+mn-ea"/>
              <a:cs typeface="+mn-cs"/>
            </a:endParaRPr>
          </a:p>
          <a:p>
            <a:r>
              <a:rPr lang="fr-BE" altLang="en-US" sz="1200" dirty="0" smtClean="0">
                <a:latin typeface="Century Gothic" panose="020B0502020202020204" pitchFamily="34" charset="0"/>
                <a:cs typeface="Calibri" panose="020F0502020204030204" pitchFamily="34" charset="0"/>
              </a:rPr>
              <a:t>No </a:t>
            </a:r>
            <a:r>
              <a:rPr lang="fr-BE" altLang="en-US" sz="1200" dirty="0" err="1" smtClean="0">
                <a:latin typeface="Century Gothic" panose="020B0502020202020204" pitchFamily="34" charset="0"/>
                <a:cs typeface="Calibri" panose="020F0502020204030204" pitchFamily="34" charset="0"/>
              </a:rPr>
              <a:t>atual</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período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financiamento</a:t>
            </a:r>
            <a:r>
              <a:rPr lang="fr-BE" altLang="en-US" sz="1200" dirty="0" smtClean="0">
                <a:latin typeface="Century Gothic" panose="020B0502020202020204" pitchFamily="34" charset="0"/>
                <a:cs typeface="Calibri" panose="020F0502020204030204" pitchFamily="34" charset="0"/>
              </a:rPr>
              <a:t> (2014-2020)</a:t>
            </a:r>
            <a:r>
              <a:rPr lang="pt-PT" sz="1200" b="0" i="0" u="none" strike="noStrike" kern="1200" baseline="0" dirty="0" smtClean="0">
                <a:solidFill>
                  <a:schemeClr val="tx1"/>
                </a:solidFill>
                <a:latin typeface="+mn-lt"/>
                <a:ea typeface="+mn-ea"/>
                <a:cs typeface="+mn-cs"/>
              </a:rPr>
              <a:t> passou a integrar uma forte componente relacionada com a politica climática, mantendo, no essencial, o apoio que já vinha sendo prestado às restantes políticas europeias de Ambiente.</a:t>
            </a:r>
          </a:p>
          <a:p>
            <a:endParaRPr lang="pt-PT" sz="1200" b="0" i="0" u="none" strike="noStrike" kern="1200" baseline="0" dirty="0" smtClean="0">
              <a:solidFill>
                <a:schemeClr val="tx1"/>
              </a:solidFill>
              <a:latin typeface="+mn-lt"/>
              <a:ea typeface="+mn-ea"/>
              <a:cs typeface="+mn-cs"/>
            </a:endParaRPr>
          </a:p>
          <a:p>
            <a:r>
              <a:rPr lang="pt-PT" sz="1200" b="0" i="0" u="none" strike="noStrike" kern="1200" baseline="0" dirty="0" smtClean="0">
                <a:solidFill>
                  <a:schemeClr val="tx1"/>
                </a:solidFill>
                <a:latin typeface="+mn-lt"/>
                <a:ea typeface="+mn-ea"/>
                <a:cs typeface="+mn-cs"/>
              </a:rPr>
              <a:t>O LIFE conta, no global, com </a:t>
            </a:r>
            <a:r>
              <a:rPr lang="fr-BE" altLang="en-US" sz="1200" dirty="0" err="1" smtClean="0">
                <a:latin typeface="Century Gothic" panose="020B0502020202020204" pitchFamily="34" charset="0"/>
                <a:cs typeface="Calibri" panose="020F0502020204030204" pitchFamily="34" charset="0"/>
              </a:rPr>
              <a:t>um</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orçamento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quase</a:t>
            </a:r>
            <a:r>
              <a:rPr lang="fr-BE" altLang="en-US" sz="1200" dirty="0" smtClean="0">
                <a:latin typeface="Century Gothic" panose="020B0502020202020204" pitchFamily="34" charset="0"/>
                <a:cs typeface="Calibri" panose="020F0502020204030204" pitchFamily="34" charset="0"/>
              </a:rPr>
              <a:t> 3,5 mil </a:t>
            </a:r>
            <a:r>
              <a:rPr lang="fr-BE" altLang="en-US" sz="1200" dirty="0" err="1" smtClean="0">
                <a:latin typeface="Century Gothic" panose="020B0502020202020204" pitchFamily="34" charset="0"/>
                <a:cs typeface="Calibri" panose="020F0502020204030204" pitchFamily="34" charset="0"/>
              </a:rPr>
              <a:t>milhões</a:t>
            </a:r>
            <a:r>
              <a:rPr lang="fr-BE" altLang="en-US" sz="1200" dirty="0" smtClean="0">
                <a:latin typeface="Century Gothic" panose="020B0502020202020204" pitchFamily="34" charset="0"/>
                <a:cs typeface="Calibri" panose="020F0502020204030204" pitchFamily="34" charset="0"/>
              </a:rPr>
              <a:t>,</a:t>
            </a:r>
            <a:r>
              <a:rPr lang="fr-BE" altLang="en-US" sz="1200" baseline="0" dirty="0" smtClean="0">
                <a:latin typeface="Century Gothic" panose="020B0502020202020204" pitchFamily="34" charset="0"/>
                <a:cs typeface="Calibri" panose="020F0502020204030204" pitchFamily="34" charset="0"/>
              </a:rPr>
              <a:t> </a:t>
            </a:r>
            <a:r>
              <a:rPr lang="pt-PT" sz="1200" b="0" i="0" kern="1200" dirty="0" smtClean="0">
                <a:solidFill>
                  <a:schemeClr val="tx1"/>
                </a:solidFill>
                <a:effectLst/>
                <a:latin typeface="+mn-lt"/>
                <a:ea typeface="+mn-ea"/>
                <a:cs typeface="+mn-cs"/>
              </a:rPr>
              <a:t>dos quais 2,6 mil milhões afetos ao subprograma Ambiente e 864 milhões afetos ao subprograma Ação Climática.</a:t>
            </a:r>
            <a:endParaRPr lang="fr-BE" altLang="en-US" sz="120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5916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20</a:t>
            </a:fld>
            <a:endParaRPr lang="pt-PT"/>
          </a:p>
        </p:txBody>
      </p:sp>
    </p:spTree>
    <p:extLst>
      <p:ext uri="{BB962C8B-B14F-4D97-AF65-F5344CB8AC3E}">
        <p14:creationId xmlns:p14="http://schemas.microsoft.com/office/powerpoint/2010/main" val="1990395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21</a:t>
            </a:fld>
            <a:endParaRPr lang="pt-PT"/>
          </a:p>
        </p:txBody>
      </p:sp>
    </p:spTree>
    <p:extLst>
      <p:ext uri="{BB962C8B-B14F-4D97-AF65-F5344CB8AC3E}">
        <p14:creationId xmlns:p14="http://schemas.microsoft.com/office/powerpoint/2010/main" val="874836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22</a:t>
            </a:fld>
            <a:endParaRPr lang="pt-PT"/>
          </a:p>
        </p:txBody>
      </p:sp>
    </p:spTree>
    <p:extLst>
      <p:ext uri="{BB962C8B-B14F-4D97-AF65-F5344CB8AC3E}">
        <p14:creationId xmlns:p14="http://schemas.microsoft.com/office/powerpoint/2010/main" val="2934434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23</a:t>
            </a:fld>
            <a:endParaRPr lang="pt-PT"/>
          </a:p>
        </p:txBody>
      </p:sp>
    </p:spTree>
    <p:extLst>
      <p:ext uri="{BB962C8B-B14F-4D97-AF65-F5344CB8AC3E}">
        <p14:creationId xmlns:p14="http://schemas.microsoft.com/office/powerpoint/2010/main" val="474612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24</a:t>
            </a:fld>
            <a:endParaRPr lang="pt-PT"/>
          </a:p>
        </p:txBody>
      </p:sp>
    </p:spTree>
    <p:extLst>
      <p:ext uri="{BB962C8B-B14F-4D97-AF65-F5344CB8AC3E}">
        <p14:creationId xmlns:p14="http://schemas.microsoft.com/office/powerpoint/2010/main" val="102057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25</a:t>
            </a:fld>
            <a:endParaRPr lang="pt-PT"/>
          </a:p>
        </p:txBody>
      </p:sp>
    </p:spTree>
    <p:extLst>
      <p:ext uri="{BB962C8B-B14F-4D97-AF65-F5344CB8AC3E}">
        <p14:creationId xmlns:p14="http://schemas.microsoft.com/office/powerpoint/2010/main" val="1299856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26</a:t>
            </a:fld>
            <a:endParaRPr lang="pt-PT"/>
          </a:p>
        </p:txBody>
      </p:sp>
    </p:spTree>
    <p:extLst>
      <p:ext uri="{BB962C8B-B14F-4D97-AF65-F5344CB8AC3E}">
        <p14:creationId xmlns:p14="http://schemas.microsoft.com/office/powerpoint/2010/main" val="219092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1" i="0" kern="1200" dirty="0" smtClean="0">
                <a:solidFill>
                  <a:schemeClr val="tx1"/>
                </a:solidFill>
                <a:effectLst/>
                <a:latin typeface="+mn-lt"/>
                <a:ea typeface="+mn-ea"/>
                <a:cs typeface="+mn-cs"/>
              </a:rPr>
              <a:t>Objetivos gerais do LIFE:</a:t>
            </a:r>
          </a:p>
          <a:p>
            <a:endParaRPr lang="pt-PT" sz="1200" b="0" i="0" kern="1200" dirty="0" smtClean="0">
              <a:solidFill>
                <a:schemeClr val="tx1"/>
              </a:solidFill>
              <a:effectLst/>
              <a:latin typeface="+mn-lt"/>
              <a:ea typeface="+mn-ea"/>
              <a:cs typeface="+mn-cs"/>
            </a:endParaRPr>
          </a:p>
          <a:p>
            <a:pPr marL="171450" indent="-171450">
              <a:buFontTx/>
              <a:buChar char="-"/>
            </a:pPr>
            <a:r>
              <a:rPr lang="pt-PT" sz="1200" b="0" i="0" u="sng" strike="noStrike" kern="1200" baseline="0" dirty="0" smtClean="0">
                <a:solidFill>
                  <a:schemeClr val="tx1"/>
                </a:solidFill>
                <a:latin typeface="+mn-lt"/>
                <a:ea typeface="+mn-ea"/>
                <a:cs typeface="+mn-cs"/>
              </a:rPr>
              <a:t>Contribuir para a melhorar do desenvolvimento, aplicação e controlo da execução da política e da legislação da UE </a:t>
            </a:r>
            <a:r>
              <a:rPr lang="pt-PT" sz="1200" b="0" i="0" u="sng" kern="1200" dirty="0" smtClean="0">
                <a:solidFill>
                  <a:schemeClr val="tx1"/>
                </a:solidFill>
                <a:effectLst/>
                <a:latin typeface="+mn-lt"/>
                <a:ea typeface="+mn-ea"/>
                <a:cs typeface="+mn-cs"/>
              </a:rPr>
              <a:t>em matéria de ambiente e de clima </a:t>
            </a:r>
            <a:r>
              <a:rPr lang="pt-PT" sz="1200" b="0" i="0" kern="1200" dirty="0" smtClean="0">
                <a:solidFill>
                  <a:schemeClr val="tx1"/>
                </a:solidFill>
                <a:effectLst/>
                <a:latin typeface="+mn-lt"/>
                <a:ea typeface="+mn-ea"/>
                <a:cs typeface="+mn-cs"/>
              </a:rPr>
              <a:t>e dinamizar e promover a integração dos objetivos ambientais e climáticos noutras políticas e na prática dos setores dos setores público e privado, nomeadamente mediante o reforço da sua capacidade.</a:t>
            </a:r>
          </a:p>
          <a:p>
            <a:pPr marL="171450" indent="-171450">
              <a:buFontTx/>
              <a:buChar char="-"/>
            </a:pPr>
            <a:endParaRPr lang="pt-PT" sz="1200" b="0" i="0" u="none" strike="noStrike" kern="1200" baseline="0" dirty="0" smtClean="0">
              <a:solidFill>
                <a:schemeClr val="tx1"/>
              </a:solidFill>
              <a:effectLst/>
              <a:latin typeface="+mn-lt"/>
              <a:ea typeface="+mn-ea"/>
              <a:cs typeface="+mn-cs"/>
            </a:endParaRPr>
          </a:p>
          <a:p>
            <a:pPr marL="171450" indent="-171450">
              <a:buFontTx/>
              <a:buChar char="-"/>
            </a:pPr>
            <a:r>
              <a:rPr lang="pt-PT" sz="1200" b="0" i="0" u="sng" strike="noStrike" kern="1200" baseline="0" dirty="0" smtClean="0">
                <a:solidFill>
                  <a:schemeClr val="tx1"/>
                </a:solidFill>
                <a:latin typeface="+mn-lt"/>
                <a:ea typeface="+mn-ea"/>
                <a:cs typeface="+mn-cs"/>
              </a:rPr>
              <a:t>Contribuir para a proteção e melhoria da qualidade do ambiente e para suster e i</a:t>
            </a:r>
            <a:r>
              <a:rPr lang="pt-PT" sz="1200" b="0" i="0" u="sng" kern="1200" dirty="0" smtClean="0">
                <a:solidFill>
                  <a:schemeClr val="tx1"/>
                </a:solidFill>
                <a:effectLst/>
                <a:latin typeface="+mn-lt"/>
                <a:ea typeface="+mn-ea"/>
                <a:cs typeface="+mn-cs"/>
              </a:rPr>
              <a:t>nverter a perda de biodiversidade</a:t>
            </a:r>
            <a:r>
              <a:rPr lang="pt-PT" sz="1200" b="0" i="0" u="none" kern="1200" baseline="0" dirty="0" smtClean="0">
                <a:solidFill>
                  <a:schemeClr val="tx1"/>
                </a:solidFill>
                <a:effectLst/>
                <a:latin typeface="+mn-lt"/>
                <a:ea typeface="+mn-ea"/>
                <a:cs typeface="+mn-cs"/>
              </a:rPr>
              <a:t>, </a:t>
            </a:r>
            <a:r>
              <a:rPr lang="pt-PT" sz="1200" b="0" i="0" kern="1200" dirty="0" smtClean="0">
                <a:solidFill>
                  <a:schemeClr val="tx1"/>
                </a:solidFill>
                <a:effectLst/>
                <a:latin typeface="+mn-lt"/>
                <a:ea typeface="+mn-ea"/>
                <a:cs typeface="+mn-cs"/>
              </a:rPr>
              <a:t>incluindo o apoio à Rede Natura 2000 e o combate à degradação dos ecossistemas.</a:t>
            </a:r>
            <a:endParaRPr lang="pt-PT" sz="1200" b="0" i="0" u="none" strike="noStrike" kern="1200" baseline="0" dirty="0" smtClean="0">
              <a:solidFill>
                <a:schemeClr val="tx1"/>
              </a:solidFill>
              <a:latin typeface="+mn-lt"/>
              <a:ea typeface="+mn-ea"/>
              <a:cs typeface="+mn-cs"/>
            </a:endParaRPr>
          </a:p>
          <a:p>
            <a:pPr marL="171450" indent="-171450">
              <a:buFontTx/>
              <a:buChar char="-"/>
            </a:pPr>
            <a:endParaRPr lang="pt-PT" sz="1200" b="0" i="0" u="none" strike="noStrike" kern="1200" baseline="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Contribuir para a transição para uma economia eficiente em termos de recursos</a:t>
            </a:r>
            <a:r>
              <a:rPr lang="pt-PT" sz="1200" b="0" i="0" kern="1200" dirty="0" smtClean="0">
                <a:solidFill>
                  <a:schemeClr val="tx1"/>
                </a:solidFill>
                <a:effectLst/>
                <a:latin typeface="+mn-lt"/>
                <a:ea typeface="+mn-ea"/>
                <a:cs typeface="+mn-cs"/>
              </a:rPr>
              <a:t>, </a:t>
            </a:r>
            <a:r>
              <a:rPr lang="pt-PT" sz="1200" b="0" i="0" kern="1200" dirty="0" err="1" smtClean="0">
                <a:solidFill>
                  <a:schemeClr val="tx1"/>
                </a:solidFill>
                <a:effectLst/>
                <a:latin typeface="+mn-lt"/>
                <a:ea typeface="+mn-ea"/>
                <a:cs typeface="+mn-cs"/>
              </a:rPr>
              <a:t>hipocarbónica</a:t>
            </a:r>
            <a:r>
              <a:rPr lang="pt-PT" sz="1200" b="0" i="0" kern="1200" dirty="0" smtClean="0">
                <a:solidFill>
                  <a:schemeClr val="tx1"/>
                </a:solidFill>
                <a:effectLst/>
                <a:latin typeface="+mn-lt"/>
                <a:ea typeface="+mn-ea"/>
                <a:cs typeface="+mn-cs"/>
              </a:rPr>
              <a:t> e resistente às alterações climáticas.</a:t>
            </a:r>
          </a:p>
          <a:p>
            <a:pPr marL="171450" indent="-171450">
              <a:buFontTx/>
              <a:buChar char="-"/>
            </a:pPr>
            <a:endParaRPr lang="pt-PT" sz="1200" b="0" i="0" kern="120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Apoiar a melhoria da governação ambiental e climática</a:t>
            </a:r>
            <a:r>
              <a:rPr lang="pt-PT" sz="1200" b="0" i="0" kern="1200" dirty="0" smtClean="0">
                <a:solidFill>
                  <a:schemeClr val="tx1"/>
                </a:solidFill>
                <a:effectLst/>
                <a:latin typeface="+mn-lt"/>
                <a:ea typeface="+mn-ea"/>
                <a:cs typeface="+mn-cs"/>
              </a:rPr>
              <a:t>, incluindo uma maior participação da sociedade civil, das ONG e dos intervenientes a nível local;</a:t>
            </a:r>
          </a:p>
          <a:p>
            <a:pPr marL="171450" indent="-171450">
              <a:buFontTx/>
              <a:buChar char="-"/>
            </a:pPr>
            <a:endParaRPr lang="pt-PT" sz="1200" b="0" i="0" kern="120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Apoiar a execução do 7.º Programa de Ação em matéria de Ambiente</a:t>
            </a:r>
            <a:r>
              <a:rPr lang="pt-PT" sz="1200" b="0" i="0" kern="1200" dirty="0" smtClean="0">
                <a:solidFill>
                  <a:schemeClr val="tx1"/>
                </a:solidFill>
                <a:effectLst/>
                <a:latin typeface="+mn-lt"/>
                <a:ea typeface="+mn-ea"/>
                <a:cs typeface="+mn-cs"/>
              </a:rPr>
              <a:t>.</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130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a:p>
            <a:r>
              <a:rPr lang="pt-PT" sz="1200" b="0" i="0" kern="1200" dirty="0" smtClean="0">
                <a:solidFill>
                  <a:schemeClr val="tx1"/>
                </a:solidFill>
                <a:effectLst/>
                <a:latin typeface="+mn-lt"/>
                <a:ea typeface="+mn-ea"/>
                <a:cs typeface="+mn-cs"/>
              </a:rPr>
              <a:t>Neste contexto, o programa LIFE promove um contributo significativo para o desenvolvimento sustentável e para a consecução dos objetivos e metas da UE em matéria de Ambiente e Clima,</a:t>
            </a:r>
            <a:r>
              <a:rPr lang="pt-PT" sz="1200" b="0" i="0" kern="1200" baseline="0" dirty="0" smtClean="0">
                <a:solidFill>
                  <a:schemeClr val="tx1"/>
                </a:solidFill>
                <a:effectLst/>
                <a:latin typeface="+mn-lt"/>
                <a:ea typeface="+mn-ea"/>
                <a:cs typeface="+mn-cs"/>
              </a:rPr>
              <a:t> o que concretiza através de dois subprogramas:</a:t>
            </a:r>
          </a:p>
          <a:p>
            <a:endParaRPr lang="pt-PT" sz="1200" b="0" i="0" kern="1200" dirty="0" smtClean="0">
              <a:solidFill>
                <a:schemeClr val="tx1"/>
              </a:solidFill>
              <a:effectLst/>
              <a:latin typeface="+mn-lt"/>
              <a:ea typeface="+mn-ea"/>
              <a:cs typeface="+mn-cs"/>
            </a:endParaRPr>
          </a:p>
          <a:p>
            <a:r>
              <a:rPr lang="pt-PT" sz="1200" b="1" i="0" kern="1200" dirty="0" smtClean="0">
                <a:solidFill>
                  <a:schemeClr val="tx1"/>
                </a:solidFill>
                <a:effectLst/>
                <a:latin typeface="+mn-lt"/>
                <a:ea typeface="+mn-ea"/>
                <a:cs typeface="+mn-cs"/>
              </a:rPr>
              <a:t>O subprograma Ambiente</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que </a:t>
            </a:r>
            <a:r>
              <a:rPr lang="pt-PT" sz="1200" b="0" i="0" kern="1200" dirty="0" smtClean="0">
                <a:solidFill>
                  <a:schemeClr val="tx1"/>
                </a:solidFill>
                <a:effectLst/>
                <a:latin typeface="+mn-lt"/>
                <a:ea typeface="+mn-ea"/>
                <a:cs typeface="+mn-cs"/>
              </a:rPr>
              <a:t>tem três domínios prioritários: </a:t>
            </a:r>
          </a:p>
          <a:p>
            <a:pPr lvl="1"/>
            <a:r>
              <a:rPr lang="pt-PT" sz="1200" b="0" i="0" kern="1200" dirty="0" smtClean="0">
                <a:solidFill>
                  <a:schemeClr val="tx1"/>
                </a:solidFill>
                <a:effectLst/>
                <a:latin typeface="+mn-lt"/>
                <a:ea typeface="+mn-ea"/>
                <a:cs typeface="+mn-cs"/>
              </a:rPr>
              <a:t>Ambiente e eficiência dos recursos</a:t>
            </a:r>
          </a:p>
          <a:p>
            <a:pPr lvl="1"/>
            <a:r>
              <a:rPr lang="pt-PT" sz="1200" b="0" i="0" kern="1200" dirty="0" smtClean="0">
                <a:solidFill>
                  <a:schemeClr val="tx1"/>
                </a:solidFill>
                <a:effectLst/>
                <a:latin typeface="+mn-lt"/>
                <a:ea typeface="+mn-ea"/>
                <a:cs typeface="+mn-cs"/>
              </a:rPr>
              <a:t>Natureza e Biodiversidade</a:t>
            </a:r>
          </a:p>
          <a:p>
            <a:pPr lvl="1"/>
            <a:r>
              <a:rPr lang="pt-PT" sz="1200" b="0" i="0" kern="1200" dirty="0" smtClean="0">
                <a:solidFill>
                  <a:schemeClr val="tx1"/>
                </a:solidFill>
                <a:effectLst/>
                <a:latin typeface="+mn-lt"/>
                <a:ea typeface="+mn-ea"/>
                <a:cs typeface="+mn-cs"/>
              </a:rPr>
              <a:t>Governação e informação em matéria de ambiente</a:t>
            </a:r>
          </a:p>
          <a:p>
            <a:pPr lvl="1"/>
            <a:endParaRPr lang="pt-PT" sz="1200" b="0" i="0" kern="1200" dirty="0" smtClean="0">
              <a:solidFill>
                <a:schemeClr val="tx1"/>
              </a:solidFill>
              <a:effectLst/>
              <a:latin typeface="+mn-lt"/>
              <a:ea typeface="+mn-ea"/>
              <a:cs typeface="+mn-cs"/>
            </a:endParaRPr>
          </a:p>
          <a:p>
            <a:r>
              <a:rPr lang="pt-PT" sz="1200" b="0" i="0" kern="1200" dirty="0" smtClean="0">
                <a:solidFill>
                  <a:schemeClr val="tx1"/>
                </a:solidFill>
                <a:effectLst/>
                <a:latin typeface="+mn-lt"/>
                <a:ea typeface="+mn-ea"/>
                <a:cs typeface="+mn-cs"/>
              </a:rPr>
              <a:t>E </a:t>
            </a:r>
            <a:r>
              <a:rPr lang="pt-PT" sz="1200" b="1" i="0" kern="1200" dirty="0" smtClean="0">
                <a:solidFill>
                  <a:schemeClr val="tx1"/>
                </a:solidFill>
                <a:effectLst/>
                <a:latin typeface="+mn-lt"/>
                <a:ea typeface="+mn-ea"/>
                <a:cs typeface="+mn-cs"/>
              </a:rPr>
              <a:t>o subprograma Ação Climática</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também com </a:t>
            </a:r>
            <a:r>
              <a:rPr lang="pt-PT" sz="1200" b="0" i="0" kern="1200" dirty="0" smtClean="0">
                <a:solidFill>
                  <a:schemeClr val="tx1"/>
                </a:solidFill>
                <a:effectLst/>
                <a:latin typeface="+mn-lt"/>
                <a:ea typeface="+mn-ea"/>
                <a:cs typeface="+mn-cs"/>
              </a:rPr>
              <a:t>três domínios prioritários: </a:t>
            </a:r>
          </a:p>
          <a:p>
            <a:pPr lvl="1"/>
            <a:r>
              <a:rPr lang="pt-PT" sz="1200" b="0" i="0" kern="1200" dirty="0" smtClean="0">
                <a:solidFill>
                  <a:schemeClr val="tx1"/>
                </a:solidFill>
                <a:effectLst/>
                <a:latin typeface="+mn-lt"/>
                <a:ea typeface="+mn-ea"/>
                <a:cs typeface="+mn-cs"/>
              </a:rPr>
              <a:t>Mitigação das alterações climáticas</a:t>
            </a:r>
          </a:p>
          <a:p>
            <a:pPr lvl="1"/>
            <a:r>
              <a:rPr lang="pt-PT" sz="1200" b="0" i="0" kern="1200" dirty="0" smtClean="0">
                <a:solidFill>
                  <a:schemeClr val="tx1"/>
                </a:solidFill>
                <a:effectLst/>
                <a:latin typeface="+mn-lt"/>
                <a:ea typeface="+mn-ea"/>
                <a:cs typeface="+mn-cs"/>
              </a:rPr>
              <a:t>Adaptação às alterações climáticas</a:t>
            </a:r>
          </a:p>
          <a:p>
            <a:pPr lvl="1"/>
            <a:r>
              <a:rPr lang="pt-PT" sz="1200" b="0" i="0" kern="1200" dirty="0" smtClean="0">
                <a:solidFill>
                  <a:schemeClr val="tx1"/>
                </a:solidFill>
                <a:effectLst/>
                <a:latin typeface="+mn-lt"/>
                <a:ea typeface="+mn-ea"/>
                <a:cs typeface="+mn-cs"/>
              </a:rPr>
              <a:t>Governação e informação em matéria de clima</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93850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000" b="0" i="0" u="none" strike="noStrike" kern="1200" baseline="0" noProof="0" dirty="0" smtClean="0">
                <a:solidFill>
                  <a:schemeClr val="tx1"/>
                </a:solidFill>
                <a:latin typeface="+mn-lt"/>
                <a:ea typeface="+mn-ea"/>
                <a:cs typeface="+mn-cs"/>
              </a:rPr>
              <a:t>O Programa LIFE apoia diversos tipos de projetos:</a:t>
            </a:r>
          </a:p>
          <a:p>
            <a:pPr eaLnBrk="1" hangingPunct="1"/>
            <a:endParaRPr lang="pt-PT" altLang="en-US" sz="1000" b="0" i="0" u="none" strike="noStrike" kern="1200" baseline="0" noProof="0" dirty="0" smtClean="0">
              <a:solidFill>
                <a:schemeClr val="tx1"/>
              </a:solidFill>
              <a:latin typeface="+mn-lt"/>
              <a:ea typeface="+mn-ea"/>
              <a:cs typeface="+mn-cs"/>
            </a:endParaRPr>
          </a:p>
          <a:p>
            <a:pPr marL="0" indent="0" algn="just" eaLnBrk="1" hangingPunct="1">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Ambiente:</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 </a:t>
            </a:r>
            <a:r>
              <a:rPr lang="pt-PT" altLang="en-US" sz="1050" b="0" i="0" u="none" noProof="0" dirty="0" smtClean="0">
                <a:latin typeface="Century Gothic" panose="020B0502020202020204" pitchFamily="34" charset="0"/>
                <a:cs typeface="Calibri" panose="020F0502020204030204" pitchFamily="34" charset="0"/>
              </a:rPr>
              <a:t>(ex.: LIFE VIDALIA, </a:t>
            </a:r>
            <a:r>
              <a:rPr lang="pt-PT" altLang="en-US" sz="1050" b="0" i="0" u="none" noProof="0" dirty="0" smtClean="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LIFE BEETLES</a:t>
            </a:r>
            <a:r>
              <a:rPr lang="pt-PT" altLang="en-US" sz="1050" b="0" i="0" u="none" noProof="0" dirty="0" smtClean="0">
                <a:latin typeface="Century Gothic" panose="020B0502020202020204" pitchFamily="34" charset="0"/>
                <a:cs typeface="Calibri" panose="020F0502020204030204" pitchFamily="34" charset="0"/>
              </a:rPr>
              <a:t>)</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a:t>
            </a:r>
            <a:r>
              <a:rPr lang="pt-PT" altLang="en-US" sz="1050" b="0" i="0" u="none" noProof="0" dirty="0" smtClean="0">
                <a:latin typeface="Century Gothic" panose="020B0502020202020204" pitchFamily="34" charset="0"/>
                <a:cs typeface="Calibri" panose="020F0502020204030204" pitchFamily="34" charset="0"/>
              </a:rPr>
              <a:t>(</a:t>
            </a:r>
            <a:r>
              <a:rPr lang="pt-PT" altLang="en-US" sz="1050" b="0" i="0" u="none" noProof="0" dirty="0" smtClean="0">
                <a:solidFill>
                  <a:schemeClr val="accent5">
                    <a:lumMod val="50000"/>
                  </a:schemeClr>
                </a:solidFill>
                <a:latin typeface="Century Gothic" panose="020B0502020202020204" pitchFamily="34" charset="0"/>
                <a:cs typeface="Calibri" panose="020F0502020204030204" pitchFamily="34" charset="0"/>
              </a:rPr>
              <a:t>LIFE IP AZORES NATURA – 1º e único projeto integrado português aprovado)</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Preparatórios</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eaLnBrk="1" hangingPunct="1">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Ação Climática: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(LIFE IP CLIMAZ)</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Existiram,</a:t>
            </a:r>
            <a:r>
              <a:rPr lang="pt-PT" altLang="en-US" sz="1200" b="0" i="0" u="none" baseline="0" noProof="0" dirty="0" smtClean="0">
                <a:latin typeface="Century Gothic" panose="020B0502020202020204" pitchFamily="34" charset="0"/>
                <a:cs typeface="Calibri" panose="020F0502020204030204" pitchFamily="34" charset="0"/>
              </a:rPr>
              <a:t> ainda, os </a:t>
            </a:r>
            <a:r>
              <a:rPr lang="pt-PT" altLang="en-US" sz="1200" b="1" i="0" u="none" baseline="0" noProof="0" dirty="0" smtClean="0">
                <a:latin typeface="Century Gothic" panose="020B0502020202020204" pitchFamily="34" charset="0"/>
                <a:cs typeface="Calibri" panose="020F0502020204030204" pitchFamily="34" charset="0"/>
              </a:rPr>
              <a:t>projetos de Capacitação</a:t>
            </a:r>
            <a:r>
              <a:rPr lang="pt-PT" altLang="en-US" sz="1200" b="0" i="0" u="none" baseline="0" noProof="0" dirty="0" smtClean="0">
                <a:latin typeface="Century Gothic" panose="020B0502020202020204" pitchFamily="34" charset="0"/>
                <a:cs typeface="Calibri" panose="020F0502020204030204" pitchFamily="34" charset="0"/>
              </a:rPr>
              <a:t>, dirigidos às entidades públicas dos EM</a:t>
            </a:r>
          </a:p>
          <a:p>
            <a:pPr marL="0" indent="0" algn="just">
              <a:lnSpc>
                <a:spcPct val="150000"/>
              </a:lnSpc>
              <a:buFont typeface="Arial" panose="020B0604020202020204" pitchFamily="34" charset="0"/>
              <a:buNone/>
            </a:pPr>
            <a:endParaRPr lang="pt-PT" altLang="en-US" sz="1200" b="0" i="0" u="none" baseline="0"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sz="1000" b="0" i="0" kern="1200" noProof="0" dirty="0" smtClean="0">
                <a:solidFill>
                  <a:schemeClr val="tx1"/>
                </a:solidFill>
                <a:effectLst/>
                <a:latin typeface="+mn-lt"/>
                <a:ea typeface="+mn-ea"/>
                <a:cs typeface="+mn-cs"/>
              </a:rPr>
              <a:t>No</a:t>
            </a:r>
            <a:r>
              <a:rPr lang="pt-PT" sz="1000" b="0" i="0" kern="1200" baseline="0" noProof="0" dirty="0" smtClean="0">
                <a:solidFill>
                  <a:schemeClr val="tx1"/>
                </a:solidFill>
                <a:effectLst/>
                <a:latin typeface="+mn-lt"/>
                <a:ea typeface="+mn-ea"/>
                <a:cs typeface="+mn-cs"/>
              </a:rPr>
              <a:t> atual período de financiamento, o</a:t>
            </a:r>
            <a:r>
              <a:rPr lang="pt-PT" sz="1000" b="0" i="0" kern="1200" noProof="0" dirty="0" smtClean="0">
                <a:solidFill>
                  <a:schemeClr val="tx1"/>
                </a:solidFill>
                <a:effectLst/>
                <a:latin typeface="+mn-lt"/>
                <a:ea typeface="+mn-ea"/>
                <a:cs typeface="+mn-cs"/>
              </a:rPr>
              <a:t> programa criou uma nova categoria de projetos, </a:t>
            </a:r>
            <a:r>
              <a:rPr lang="pt-PT" sz="1000" b="1" i="0" kern="1200" noProof="0" dirty="0" smtClean="0">
                <a:solidFill>
                  <a:schemeClr val="tx1"/>
                </a:solidFill>
                <a:effectLst/>
                <a:latin typeface="+mn-lt"/>
                <a:ea typeface="+mn-ea"/>
                <a:cs typeface="+mn-cs"/>
              </a:rPr>
              <a:t>Projetos Integrados</a:t>
            </a:r>
            <a:r>
              <a:rPr lang="pt-PT" sz="1000" b="0" i="0" kern="1200" noProof="0" dirty="0" smtClean="0">
                <a:solidFill>
                  <a:schemeClr val="tx1"/>
                </a:solidFill>
                <a:effectLst/>
                <a:latin typeface="+mn-lt"/>
                <a:ea typeface="+mn-ea"/>
                <a:cs typeface="+mn-cs"/>
              </a:rPr>
              <a:t>, para operar a uma escala territorial grande e visando integrando vários fundos, quer comunitários quer privados.</a:t>
            </a:r>
            <a:endParaRPr lang="pt-PT" altLang="en-US" sz="1200" b="0" i="0" u="none" noProof="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31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Apresentação do projeto – LIFE IP AZORES NATURA: A (</a:t>
            </a:r>
            <a:r>
              <a:rPr lang="pt-PT" sz="1200" kern="1200" dirty="0" err="1" smtClean="0">
                <a:solidFill>
                  <a:schemeClr val="tx1"/>
                </a:solidFill>
                <a:effectLst/>
                <a:latin typeface="+mn-lt"/>
                <a:ea typeface="+mn-ea"/>
                <a:cs typeface="+mn-cs"/>
              </a:rPr>
              <a:t>Proteçao</a:t>
            </a:r>
            <a:r>
              <a:rPr lang="pt-PT" sz="1200" kern="1200" dirty="0" smtClean="0">
                <a:solidFill>
                  <a:schemeClr val="tx1"/>
                </a:solidFill>
                <a:effectLst/>
                <a:latin typeface="+mn-lt"/>
                <a:ea typeface="+mn-ea"/>
                <a:cs typeface="+mn-cs"/>
              </a:rPr>
              <a:t> ativa e gestão integrada da Rede Natura 2000 nos Açores)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O projeto terá uma duração de 9 anos (01/01/2019- 31/12/2027)</a:t>
            </a:r>
            <a:r>
              <a:rPr lang="pt-PT" sz="1200" b="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com um orçamento total de 19 087 522€, e uma contribuição financeira da União Europeia de 11 452 513€ (</a:t>
            </a:r>
            <a:r>
              <a:rPr lang="pt-PT" sz="1200" b="1" kern="1200" dirty="0" smtClean="0">
                <a:solidFill>
                  <a:schemeClr val="tx1"/>
                </a:solidFill>
                <a:effectLst/>
                <a:latin typeface="+mn-lt"/>
                <a:ea typeface="+mn-ea"/>
                <a:cs typeface="+mn-cs"/>
              </a:rPr>
              <a:t>60%).</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O projeto prevê mobilizar mais de 12 M€ em Fundos complementares.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Para atingir os seus objetivos, a estratégia do LIFE IP e os trabalhos previstos baseiam-se numa forte parceria que irá contribuir ativamente para a implementação do PAF, incluindo um conjunto de entidades com formação institucional e técnica complementares. </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Esta estrutura de parceria permite, que o projeto beneficie de um conhecimento técnico, político e operacional sólido, garantindo assim a continuação das ações após o fim do LIFE IP. Esta estrutura inclui </a:t>
            </a:r>
            <a:r>
              <a:rPr lang="pt-PT" sz="1200" u="sng" kern="1200" dirty="0" smtClean="0">
                <a:solidFill>
                  <a:schemeClr val="tx1"/>
                </a:solidFill>
                <a:effectLst/>
                <a:latin typeface="+mn-lt"/>
                <a:ea typeface="+mn-ea"/>
                <a:cs typeface="+mn-cs"/>
              </a:rPr>
              <a:t>5 beneficiários</a:t>
            </a:r>
            <a:r>
              <a:rPr lang="pt-PT" sz="1200" kern="1200" dirty="0" smtClean="0">
                <a:solidFill>
                  <a:schemeClr val="tx1"/>
                </a:solidFill>
                <a:effectLst/>
                <a:latin typeface="+mn-lt"/>
                <a:ea typeface="+mn-ea"/>
                <a:cs typeface="+mn-cs"/>
              </a:rPr>
              <a:t>, que são os seguintes:</a:t>
            </a:r>
            <a:endParaRPr lang="en-US" sz="1100" kern="1200" dirty="0" smtClean="0">
              <a:solidFill>
                <a:schemeClr val="tx1"/>
              </a:solidFill>
              <a:effectLst/>
              <a:latin typeface="+mn-lt"/>
              <a:ea typeface="+mn-ea"/>
              <a:cs typeface="+mn-cs"/>
            </a:endParaRPr>
          </a:p>
          <a:p>
            <a:pPr lvl="0"/>
            <a:r>
              <a:rPr lang="pt-PT" sz="1200" b="1" u="sng" kern="1200" dirty="0" smtClean="0">
                <a:solidFill>
                  <a:schemeClr val="tx1"/>
                </a:solidFill>
                <a:effectLst/>
                <a:latin typeface="+mn-lt"/>
                <a:ea typeface="+mn-ea"/>
                <a:cs typeface="+mn-cs"/>
              </a:rPr>
              <a:t>- Direção Regional do Ambiente (DRA)</a:t>
            </a:r>
            <a:r>
              <a:rPr lang="pt-PT" sz="1200" kern="1200" dirty="0" smtClean="0">
                <a:solidFill>
                  <a:schemeClr val="tx1"/>
                </a:solidFill>
                <a:effectLst/>
                <a:latin typeface="+mn-lt"/>
                <a:ea typeface="+mn-ea"/>
                <a:cs typeface="+mn-cs"/>
              </a:rPr>
              <a:t>, </a:t>
            </a:r>
            <a:r>
              <a:rPr lang="pt-PT" sz="1200" u="sng" kern="1200" dirty="0" smtClean="0">
                <a:solidFill>
                  <a:schemeClr val="tx1"/>
                </a:solidFill>
                <a:effectLst/>
                <a:latin typeface="+mn-lt"/>
                <a:ea typeface="+mn-ea"/>
                <a:cs typeface="+mn-cs"/>
              </a:rPr>
              <a:t>beneficiário coordenador</a:t>
            </a:r>
            <a:r>
              <a:rPr lang="pt-PT" sz="1200" kern="1200" dirty="0" smtClean="0">
                <a:solidFill>
                  <a:schemeClr val="tx1"/>
                </a:solidFill>
                <a:effectLst/>
                <a:latin typeface="+mn-lt"/>
                <a:ea typeface="+mn-ea"/>
                <a:cs typeface="+mn-cs"/>
              </a:rPr>
              <a:t> do projeto e administração pública regional com responsabilidade direta na implementação da Rede Natura 2000 (componente terrestre).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Direção Regional dos Assuntos do Mar (DRAM) (componente marinha)</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de Gestão e Conservação da Natureza (AZORINA) – sensibilização e educação ambiental. Trabalha muito ativamente com a DRA, através dos Parques de Ilha (ecotecas, etc.), com programas como o Parque Escola, Parque Aberto e Gestão dos Centros de Interpretação dos </a:t>
            </a:r>
            <a:r>
              <a:rPr lang="pt-PT" sz="1200" kern="1200" dirty="0" err="1" smtClean="0">
                <a:solidFill>
                  <a:schemeClr val="tx1"/>
                </a:solidFill>
                <a:effectLst/>
                <a:latin typeface="+mn-lt"/>
                <a:ea typeface="+mn-ea"/>
                <a:cs typeface="+mn-cs"/>
              </a:rPr>
              <a:t>PNI’s</a:t>
            </a:r>
            <a:r>
              <a:rPr lang="pt-P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Portuguesa para o Estudo das Aves (SPEA) – vasta experiência no programa LIFE e à vários anos com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Fundación</a:t>
            </a:r>
            <a:r>
              <a:rPr lang="pt-PT" sz="1200" kern="1200" dirty="0" smtClean="0">
                <a:solidFill>
                  <a:schemeClr val="tx1"/>
                </a:solidFill>
                <a:effectLst/>
                <a:latin typeface="+mn-lt"/>
                <a:ea typeface="+mn-ea"/>
                <a:cs typeface="+mn-cs"/>
              </a:rPr>
              <a:t> Canaria – Reserva Mundial de la Biosfera La Palma (LA PALMA) – para garantir a replicabilidade e transferência eficaz das ações principais, este projeto prevê uma ação piloto com outra autoridade pública da Macaronésia, responsável pela Rede Natura 2000. Neste contexto, destaca-se a presença de um beneficiário associado das ilhas Canárias – LA PALMA – que irá desenvolver trabalhos de prevenção, controle e erradicação de espécies exóticas invasoras.</a:t>
            </a:r>
            <a:endParaRPr lang="en-US" sz="11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O projeto LIFE IP Azores Natura abrange todos os sítios da RN2000: 23 ZEC’s (Zonas Especiais de Conservação), 15 ZPE’s (Zonas de Proteção Especial) e 3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23 ZEC’s:</a:t>
            </a:r>
          </a:p>
          <a:p>
            <a:pPr eaLnBrk="1" hangingPunct="1"/>
            <a:r>
              <a:rPr lang="pt-BR" altLang="en-US" dirty="0" smtClean="0">
                <a:latin typeface="Arial" panose="020B0604020202020204" pitchFamily="34" charset="0"/>
                <a:ea typeface="ＭＳ Ｐゴシック" panose="020B0600070205080204" pitchFamily="34" charset="-128"/>
              </a:rPr>
              <a:t>•6 (100% terrestres);</a:t>
            </a:r>
          </a:p>
          <a:p>
            <a:pPr eaLnBrk="1" hangingPunct="1"/>
            <a:r>
              <a:rPr lang="pt-BR" altLang="en-US" dirty="0" smtClean="0">
                <a:latin typeface="Arial" panose="020B0604020202020204" pitchFamily="34" charset="0"/>
                <a:ea typeface="ＭＳ Ｐゴシック" panose="020B0600070205080204" pitchFamily="34" charset="-128"/>
              </a:rPr>
              <a:t>•3 (100% marinhos);</a:t>
            </a:r>
          </a:p>
          <a:p>
            <a:pPr eaLnBrk="1" hangingPunct="1"/>
            <a:r>
              <a:rPr lang="pt-BR" altLang="en-US" dirty="0" smtClean="0">
                <a:latin typeface="Arial" panose="020B0604020202020204" pitchFamily="34" charset="0"/>
                <a:ea typeface="ＭＳ Ｐゴシック" panose="020B0600070205080204" pitchFamily="34" charset="-128"/>
              </a:rPr>
              <a:t>•14 (mistos)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15 ZPE’s:</a:t>
            </a:r>
          </a:p>
          <a:p>
            <a:pPr eaLnBrk="1" hangingPunct="1"/>
            <a:r>
              <a:rPr lang="pt-BR" altLang="en-US" dirty="0" smtClean="0">
                <a:latin typeface="Arial" panose="020B0604020202020204" pitchFamily="34" charset="0"/>
                <a:ea typeface="ＭＳ Ｐゴシック" panose="020B0600070205080204" pitchFamily="34" charset="-128"/>
              </a:rPr>
              <a:t>•14 (100% terrestres);</a:t>
            </a:r>
          </a:p>
          <a:p>
            <a:pPr eaLnBrk="1" hangingPunct="1"/>
            <a:r>
              <a:rPr lang="pt-BR" altLang="en-US" dirty="0" smtClean="0">
                <a:latin typeface="Arial" panose="020B0604020202020204" pitchFamily="34" charset="0"/>
                <a:ea typeface="ＭＳ Ｐゴシック" panose="020B0600070205080204" pitchFamily="34" charset="-128"/>
              </a:rPr>
              <a:t>•1 (Misto – Lajes do Pico);</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3 SIC’s:</a:t>
            </a:r>
          </a:p>
          <a:p>
            <a:pPr eaLnBrk="1" hangingPunct="1"/>
            <a:r>
              <a:rPr lang="pt-BR" altLang="en-US" dirty="0" smtClean="0">
                <a:latin typeface="Arial" panose="020B0604020202020204" pitchFamily="34" charset="0"/>
                <a:ea typeface="ＭＳ Ｐゴシック" panose="020B0600070205080204" pitchFamily="34" charset="-128"/>
              </a:rPr>
              <a:t>•2 marinhos;</a:t>
            </a:r>
          </a:p>
          <a:p>
            <a:pPr eaLnBrk="1" hangingPunct="1"/>
            <a:r>
              <a:rPr lang="pt-BR" altLang="en-US" dirty="0" smtClean="0">
                <a:latin typeface="Arial" panose="020B0604020202020204" pitchFamily="34" charset="0"/>
                <a:ea typeface="ＭＳ Ｐゴシック" panose="020B0600070205080204" pitchFamily="34" charset="-128"/>
              </a:rPr>
              <a:t>•1 terrestre;</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O </a:t>
            </a:r>
            <a:r>
              <a:rPr lang="pt-BR" altLang="en-US" dirty="0" smtClean="0">
                <a:latin typeface="Arial" panose="020B0604020202020204" pitchFamily="34" charset="0"/>
                <a:ea typeface="ＭＳ Ｐゴシック" panose="020B0600070205080204" pitchFamily="34" charset="-128"/>
              </a:rPr>
              <a:t>Parque Marinho dos Açores, e espera-se que estas áreas offshore tenham que ser alargadas e / ou novos locais tenham que ser definidos para proteger os ecossistemas marinhos dos Açores. </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13/12/2019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13/12/2019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13/12/2019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13/12/2019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13/12/2019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13/12/2019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13/12/2019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13/12/2019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13/12/2019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13/12/2019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13/12/2019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13/12/2019</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hyperlink" Target="http://novoportal.uac.pt/pt-pt" TargetMode="Externa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4.jpeg"/><Relationship Id="rId5" Type="http://schemas.openxmlformats.org/officeDocument/2006/relationships/diagramQuickStyle" Target="../diagrams/quickStyle1.xml"/><Relationship Id="rId1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jpeg"/><Relationship Id="rId1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6.jpeg"/><Relationship Id="rId7" Type="http://schemas.openxmlformats.org/officeDocument/2006/relationships/image" Target="../media/image14.jpeg"/><Relationship Id="rId12"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2.jpeg"/><Relationship Id="rId10" Type="http://schemas.openxmlformats.org/officeDocument/2006/relationships/image" Target="../media/image9.jpeg"/><Relationship Id="rId4" Type="http://schemas.openxmlformats.org/officeDocument/2006/relationships/image" Target="../media/image11.jpe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8.jpeg"/><Relationship Id="rId7"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2.jpeg"/><Relationship Id="rId10" Type="http://schemas.openxmlformats.org/officeDocument/2006/relationships/image" Target="../media/image9.jpeg"/><Relationship Id="rId4" Type="http://schemas.openxmlformats.org/officeDocument/2006/relationships/image" Target="../media/image11.jpe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30.jpeg"/><Relationship Id="rId12"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facebook.com/LIFEIPAZORESNATURA/"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9.jpe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jpe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39.jpeg"/><Relationship Id="rId3" Type="http://schemas.openxmlformats.org/officeDocument/2006/relationships/image" Target="../media/image11.jpeg"/><Relationship Id="rId7" Type="http://schemas.openxmlformats.org/officeDocument/2006/relationships/image" Target="../media/image38.jpeg"/><Relationship Id="rId12"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9.jpe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41.png"/><Relationship Id="rId3" Type="http://schemas.openxmlformats.org/officeDocument/2006/relationships/image" Target="../media/image11.jpeg"/><Relationship Id="rId7" Type="http://schemas.openxmlformats.org/officeDocument/2006/relationships/image" Target="../media/image40.png"/><Relationship Id="rId12"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feazoresnatura.eu/" TargetMode="External"/><Relationship Id="rId11" Type="http://schemas.openxmlformats.org/officeDocument/2006/relationships/image" Target="../media/image9.jpe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7.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chart" Target="../charts/chart1.xml"/><Relationship Id="rId12"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15.jpeg"/><Relationship Id="rId5" Type="http://schemas.openxmlformats.org/officeDocument/2006/relationships/image" Target="../media/image13.png"/><Relationship Id="rId10" Type="http://schemas.openxmlformats.org/officeDocument/2006/relationships/image" Target="../media/image14.jpeg"/><Relationship Id="rId4" Type="http://schemas.openxmlformats.org/officeDocument/2006/relationships/image" Target="../media/image12.jpeg"/><Relationship Id="rId9" Type="http://schemas.openxmlformats.org/officeDocument/2006/relationships/image" Target="../media/image44.png"/><Relationship Id="rId1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46.jpeg"/><Relationship Id="rId12"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50.jpg"/><Relationship Id="rId3" Type="http://schemas.openxmlformats.org/officeDocument/2006/relationships/image" Target="../media/image14.jpeg"/><Relationship Id="rId7" Type="http://schemas.openxmlformats.org/officeDocument/2006/relationships/image" Target="../media/image10.jpeg"/><Relationship Id="rId12"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48.jp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jpeg"/><Relationship Id="rId9" Type="http://schemas.openxmlformats.org/officeDocument/2006/relationships/image" Target="../media/image12.jpeg"/><Relationship Id="rId14" Type="http://schemas.openxmlformats.org/officeDocument/2006/relationships/image" Target="../media/image51.jpg"/></Relationships>
</file>

<file path=ppt/slides/_rels/slide2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4.jpeg"/><Relationship Id="rId7" Type="http://schemas.openxmlformats.org/officeDocument/2006/relationships/image" Target="../media/image10.jpeg"/><Relationship Id="rId12"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52.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jpeg"/><Relationship Id="rId9" Type="http://schemas.openxmlformats.org/officeDocument/2006/relationships/image" Target="../media/image12.jpe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diagramQuickStyle" Target="../diagrams/quickStyle2.xml"/><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diagramLayout" Target="../diagrams/layout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diagramData" Target="../diagrams/data2.xml"/><Relationship Id="rId5" Type="http://schemas.openxmlformats.org/officeDocument/2006/relationships/image" Target="../media/image13.png"/><Relationship Id="rId15" Type="http://schemas.microsoft.com/office/2007/relationships/diagramDrawing" Target="../diagrams/drawing2.xml"/><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 Id="rId14"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6.emf"/><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55.emf"/><Relationship Id="rId2" Type="http://schemas.openxmlformats.org/officeDocument/2006/relationships/notesSlide" Target="../notesSlides/notesSlide25.xml"/><Relationship Id="rId16" Type="http://schemas.openxmlformats.org/officeDocument/2006/relationships/image" Target="../media/image59.emf"/><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54.emf"/><Relationship Id="rId5" Type="http://schemas.openxmlformats.org/officeDocument/2006/relationships/image" Target="../media/image13.png"/><Relationship Id="rId15" Type="http://schemas.openxmlformats.org/officeDocument/2006/relationships/image" Target="../media/image58.emf"/><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 Id="rId14" Type="http://schemas.openxmlformats.org/officeDocument/2006/relationships/image" Target="../media/image57.emf"/></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61.png"/><Relationship Id="rId12"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11.jpeg"/><Relationship Id="rId18" Type="http://schemas.openxmlformats.org/officeDocument/2006/relationships/image" Target="../media/image15.jpeg"/><Relationship Id="rId3" Type="http://schemas.openxmlformats.org/officeDocument/2006/relationships/image" Target="../media/image63.png"/><Relationship Id="rId21" Type="http://schemas.openxmlformats.org/officeDocument/2006/relationships/image" Target="../media/image10.jpe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71.jpeg"/><Relationship Id="rId17" Type="http://schemas.openxmlformats.org/officeDocument/2006/relationships/image" Target="../media/image14.jpeg"/><Relationship Id="rId2" Type="http://schemas.openxmlformats.org/officeDocument/2006/relationships/notesSlide" Target="../notesSlides/notesSlide27.xml"/><Relationship Id="rId16" Type="http://schemas.openxmlformats.org/officeDocument/2006/relationships/hyperlink" Target="mailto:lifeip.azoresnatura@azores.gov.pt" TargetMode="External"/><Relationship Id="rId20"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70.jpeg"/><Relationship Id="rId5" Type="http://schemas.openxmlformats.org/officeDocument/2006/relationships/image" Target="../media/image65.jpeg"/><Relationship Id="rId15" Type="http://schemas.openxmlformats.org/officeDocument/2006/relationships/image" Target="../media/image13.png"/><Relationship Id="rId10" Type="http://schemas.openxmlformats.org/officeDocument/2006/relationships/image" Target="../media/image69.jpeg"/><Relationship Id="rId19" Type="http://schemas.openxmlformats.org/officeDocument/2006/relationships/image" Target="../media/image16.png"/><Relationship Id="rId4" Type="http://schemas.openxmlformats.org/officeDocument/2006/relationships/image" Target="../media/image64.jpeg"/><Relationship Id="rId9" Type="http://schemas.openxmlformats.org/officeDocument/2006/relationships/image" Target="../media/image68.jpeg"/><Relationship Id="rId1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9.jpg"/><Relationship Id="rId10" Type="http://schemas.openxmlformats.org/officeDocument/2006/relationships/image" Target="../media/image9.jpeg"/><Relationship Id="rId4" Type="http://schemas.openxmlformats.org/officeDocument/2006/relationships/image" Target="../media/image12.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0.jpeg"/><Relationship Id="rId7" Type="http://schemas.openxmlformats.org/officeDocument/2006/relationships/image" Target="../media/image13.png"/><Relationship Id="rId12"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9.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21.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cstate="print">
            <a:extLst>
              <a:ext uri="{28A0092B-C50C-407E-A947-70E740481C1C}">
                <a14:useLocalDpi xmlns:a14="http://schemas.microsoft.com/office/drawing/2010/main" val="0"/>
              </a:ext>
            </a:extLst>
          </a:blip>
          <a:srcRect l="11159" r="5099" b="10617"/>
          <a:stretch/>
        </p:blipFill>
        <p:spPr>
          <a:xfrm>
            <a:off x="-36512" y="-73524"/>
            <a:ext cx="9180512" cy="5490598"/>
          </a:xfrm>
          <a:prstGeom prst="rect">
            <a:avLst/>
          </a:prstGeom>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3" y="-315416"/>
            <a:ext cx="9216303"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Proteção ativa e gestão integrada da </a:t>
            </a:r>
            <a:br>
              <a:rPr lang="pt-PT" sz="3600" b="1" dirty="0" smtClean="0">
                <a:ln w="0"/>
                <a:latin typeface="Calisto MT" panose="02040603050505030304" pitchFamily="18" charset="0"/>
              </a:rPr>
            </a:br>
            <a:r>
              <a:rPr lang="pt-PT" sz="3600" b="1" dirty="0" smtClean="0">
                <a:ln w="0"/>
                <a:latin typeface="Calisto MT" panose="02040603050505030304" pitchFamily="18" charset="0"/>
              </a:rPr>
              <a:t>Rede Natura 2000 nos Açores</a:t>
            </a:r>
            <a: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a:r>
            <a:b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smtClean="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4"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4"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4"/>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932040" y="4777645"/>
            <a:ext cx="5187824" cy="584775"/>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sz="1600" b="1" dirty="0" smtClean="0">
                <a:ln>
                  <a:solidFill>
                    <a:schemeClr val="bg1">
                      <a:lumMod val="85000"/>
                    </a:schemeClr>
                  </a:solidFill>
                </a:ln>
                <a:solidFill>
                  <a:schemeClr val="bg1">
                    <a:lumMod val="75000"/>
                  </a:schemeClr>
                </a:solidFill>
                <a:latin typeface="Century" panose="02040604050505020304" pitchFamily="18" charset="0"/>
              </a:rPr>
              <a:t>Conselho Consultivo – </a:t>
            </a:r>
            <a:r>
              <a:rPr lang="pt-PT" sz="1600" b="1" dirty="0" err="1" smtClean="0">
                <a:ln>
                  <a:solidFill>
                    <a:schemeClr val="bg1">
                      <a:lumMod val="85000"/>
                    </a:schemeClr>
                  </a:solidFill>
                </a:ln>
                <a:solidFill>
                  <a:schemeClr val="bg1">
                    <a:lumMod val="75000"/>
                  </a:schemeClr>
                </a:solidFill>
                <a:latin typeface="Century" panose="02040604050505020304" pitchFamily="18" charset="0"/>
              </a:rPr>
              <a:t>Stakeholder</a:t>
            </a:r>
            <a:r>
              <a:rPr lang="pt-PT" sz="1600" b="1" dirty="0" smtClean="0">
                <a:ln>
                  <a:solidFill>
                    <a:schemeClr val="bg1">
                      <a:lumMod val="85000"/>
                    </a:schemeClr>
                  </a:solidFill>
                </a:ln>
                <a:solidFill>
                  <a:schemeClr val="bg1">
                    <a:lumMod val="75000"/>
                  </a:schemeClr>
                </a:solidFill>
                <a:latin typeface="Century" panose="02040604050505020304" pitchFamily="18" charset="0"/>
              </a:rPr>
              <a:t> </a:t>
            </a:r>
            <a:r>
              <a:rPr lang="pt-PT" sz="1600" b="1" dirty="0" err="1" smtClean="0">
                <a:ln>
                  <a:solidFill>
                    <a:schemeClr val="bg1">
                      <a:lumMod val="85000"/>
                    </a:schemeClr>
                  </a:solidFill>
                </a:ln>
                <a:solidFill>
                  <a:schemeClr val="bg1">
                    <a:lumMod val="75000"/>
                  </a:schemeClr>
                </a:solidFill>
                <a:latin typeface="Century" panose="02040604050505020304" pitchFamily="18" charset="0"/>
              </a:rPr>
              <a:t>Board</a:t>
            </a:r>
            <a:endParaRPr lang="pt-PT" sz="1600" b="1" dirty="0" smtClean="0">
              <a:ln>
                <a:solidFill>
                  <a:schemeClr val="bg1">
                    <a:lumMod val="85000"/>
                  </a:schemeClr>
                </a:solidFill>
              </a:ln>
              <a:solidFill>
                <a:schemeClr val="bg1">
                  <a:lumMod val="75000"/>
                </a:schemeClr>
              </a:solidFill>
              <a:latin typeface="Century" panose="02040604050505020304" pitchFamily="18" charset="0"/>
            </a:endParaRPr>
          </a:p>
          <a:p>
            <a:r>
              <a:rPr lang="pt-PT" sz="1600" i="1" dirty="0" smtClean="0">
                <a:ln>
                  <a:solidFill>
                    <a:schemeClr val="bg1">
                      <a:lumMod val="85000"/>
                    </a:schemeClr>
                  </a:solidFill>
                </a:ln>
                <a:solidFill>
                  <a:schemeClr val="bg1">
                    <a:lumMod val="75000"/>
                  </a:schemeClr>
                </a:solidFill>
                <a:latin typeface="Century" panose="02040604050505020304" pitchFamily="18" charset="0"/>
              </a:rPr>
              <a:t>Terceira, 13 dezembro de 2019</a:t>
            </a:r>
            <a:endParaRPr lang="en-US" sz="1600" i="1" dirty="0">
              <a:ln>
                <a:solidFill>
                  <a:schemeClr val="bg1">
                    <a:lumMod val="85000"/>
                  </a:schemeClr>
                </a:solidFill>
              </a:ln>
              <a:solidFill>
                <a:schemeClr val="bg1">
                  <a:lumMod val="75000"/>
                </a:schemeClr>
              </a:solidFill>
              <a:latin typeface="Century" panose="02040604050505020304" pitchFamily="18" charset="0"/>
            </a:endParaRPr>
          </a:p>
        </p:txBody>
      </p:sp>
      <p:pic>
        <p:nvPicPr>
          <p:cNvPr id="16" name="Picture 4" descr="http://www.azores.gov.pt/NR/rdonlyres/88A32A89-2561-4C22-A82F-530640C510A2/755875/Logo_P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6099" y="5999179"/>
            <a:ext cx="903653" cy="8434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6169125"/>
            <a:ext cx="1393737" cy="4274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europarc.org/communication-skills/images/2.1%20N20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3776" y="6068008"/>
            <a:ext cx="850020" cy="7043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fnyh.org/wp-content/uploads/2015/01/LIF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0581" y="6109258"/>
            <a:ext cx="934994" cy="62187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7846" y="5808541"/>
            <a:ext cx="1829637" cy="1292867"/>
          </a:xfrm>
          <a:prstGeom prst="rect">
            <a:avLst/>
          </a:prstGeom>
        </p:spPr>
      </p:pic>
      <p:pic>
        <p:nvPicPr>
          <p:cNvPr id="22" name="Imagem 21"/>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3635896" y="6169125"/>
            <a:ext cx="1138007" cy="5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339752" y="6055480"/>
            <a:ext cx="1276363" cy="685888"/>
          </a:xfrm>
          <a:prstGeom prst="rect">
            <a:avLst/>
          </a:prstGeom>
        </p:spPr>
      </p:pic>
    </p:spTree>
    <p:extLst>
      <p:ext uri="{BB962C8B-B14F-4D97-AF65-F5344CB8AC3E}">
        <p14:creationId xmlns:p14="http://schemas.microsoft.com/office/powerpoint/2010/main" val="3514199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3" name="Rectangle 62"/>
          <p:cNvSpPr>
            <a:spLocks noChangeArrowheads="1"/>
          </p:cNvSpPr>
          <p:nvPr/>
        </p:nvSpPr>
        <p:spPr bwMode="auto">
          <a:xfrm>
            <a:off x="374438"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p:txBody>
      </p:sp>
      <p:graphicFrame>
        <p:nvGraphicFramePr>
          <p:cNvPr id="14" name="Diagrama 13"/>
          <p:cNvGraphicFramePr/>
          <p:nvPr>
            <p:extLst/>
          </p:nvPr>
        </p:nvGraphicFramePr>
        <p:xfrm>
          <a:off x="179512" y="1268760"/>
          <a:ext cx="87484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2" name="Grupo 11"/>
          <p:cNvGrpSpPr/>
          <p:nvPr/>
        </p:nvGrpSpPr>
        <p:grpSpPr>
          <a:xfrm>
            <a:off x="4692781" y="6282498"/>
            <a:ext cx="4415723" cy="527870"/>
            <a:chOff x="4692781" y="6282498"/>
            <a:chExt cx="4415723" cy="527870"/>
          </a:xfrm>
        </p:grpSpPr>
        <p:pic>
          <p:nvPicPr>
            <p:cNvPr id="18" name="Picture 4" descr="http://www.azores.gov.pt/NR/rdonlyres/88A32A89-2561-4C22-A82F-530640C510A2/755875/Logo_P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azores.gov.pt/NR/rdonlyres/A1197A03-23BB-40F6-AA68-6C3FEC711B55/335484/LogotipoGovernodosAores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4"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25"/>
            <p:cNvPicPr>
              <a:picLocks noChangeAspect="1"/>
            </p:cNvPicPr>
            <p:nvPr/>
          </p:nvPicPr>
          <p:blipFill rotWithShape="1">
            <a:blip r:embed="rId15"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225293214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353" y="600575"/>
            <a:ext cx="7372855" cy="5529642"/>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2" name="Grupo 11"/>
          <p:cNvGrpSpPr/>
          <p:nvPr/>
        </p:nvGrpSpPr>
        <p:grpSpPr>
          <a:xfrm>
            <a:off x="4692781" y="6282498"/>
            <a:ext cx="4415723" cy="527870"/>
            <a:chOff x="4692781" y="6282498"/>
            <a:chExt cx="4415723" cy="527870"/>
          </a:xfrm>
        </p:grpSpPr>
        <p:pic>
          <p:nvPicPr>
            <p:cNvPr id="18"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25"/>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3" name="Rectangle 62"/>
          <p:cNvSpPr>
            <a:spLocks noChangeArrowheads="1"/>
          </p:cNvSpPr>
          <p:nvPr/>
        </p:nvSpPr>
        <p:spPr bwMode="auto">
          <a:xfrm>
            <a:off x="1198091" y="611860"/>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solidFill>
                  <a:srgbClr val="FFFF00"/>
                </a:solidFill>
                <a:latin typeface="Century Gothic" panose="020B0502020202020204" pitchFamily="34" charset="0"/>
                <a:cs typeface="Calibri" panose="020F0502020204030204" pitchFamily="34" charset="0"/>
              </a:rPr>
              <a:t>Áreas</a:t>
            </a:r>
            <a:r>
              <a:rPr lang="fr-BE" altLang="en-US" sz="1800" b="1" dirty="0" smtClean="0">
                <a:solidFill>
                  <a:srgbClr val="FFFF00"/>
                </a:solidFill>
                <a:latin typeface="Century Gothic" panose="020B0502020202020204" pitchFamily="34" charset="0"/>
                <a:cs typeface="Calibri" panose="020F0502020204030204" pitchFamily="34" charset="0"/>
              </a:rPr>
              <a:t> de </a:t>
            </a:r>
            <a:r>
              <a:rPr lang="fr-BE" altLang="en-US" sz="1800" b="1" dirty="0" err="1" smtClean="0">
                <a:solidFill>
                  <a:srgbClr val="FFFF00"/>
                </a:solidFill>
                <a:latin typeface="Century Gothic" panose="020B0502020202020204" pitchFamily="34" charset="0"/>
                <a:cs typeface="Calibri" panose="020F0502020204030204" pitchFamily="34" charset="0"/>
              </a:rPr>
              <a:t>intervenção</a:t>
            </a:r>
            <a:r>
              <a:rPr lang="fr-BE" altLang="en-US" sz="1800" b="1" dirty="0" smtClean="0">
                <a:solidFill>
                  <a:srgbClr val="FFFF00"/>
                </a:solidFill>
                <a:latin typeface="Century Gothic" panose="020B0502020202020204" pitchFamily="34" charset="0"/>
                <a:cs typeface="Calibri" panose="020F0502020204030204" pitchFamily="34" charset="0"/>
              </a:rPr>
              <a:t> - </a:t>
            </a:r>
            <a:r>
              <a:rPr lang="fr-BE" altLang="en-US" sz="1800" b="1" dirty="0" err="1" smtClean="0">
                <a:solidFill>
                  <a:srgbClr val="FFFF00"/>
                </a:solidFill>
                <a:latin typeface="Century Gothic" panose="020B0502020202020204" pitchFamily="34" charset="0"/>
                <a:cs typeface="Calibri" panose="020F0502020204030204" pitchFamily="34" charset="0"/>
              </a:rPr>
              <a:t>Ilha</a:t>
            </a:r>
            <a:r>
              <a:rPr lang="fr-BE" altLang="en-US" sz="1800" b="1" dirty="0" smtClean="0">
                <a:solidFill>
                  <a:srgbClr val="FFFF00"/>
                </a:solidFill>
                <a:latin typeface="Century Gothic" panose="020B0502020202020204" pitchFamily="34" charset="0"/>
                <a:cs typeface="Calibri" panose="020F0502020204030204" pitchFamily="34" charset="0"/>
              </a:rPr>
              <a:t> Terceira:</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840" y="656371"/>
            <a:ext cx="7884368" cy="5576223"/>
          </a:xfrm>
          <a:prstGeom prst="rect">
            <a:avLst/>
          </a:prstGeom>
        </p:spPr>
      </p:pic>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836712"/>
            <a:ext cx="8553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Principais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esperados</a:t>
            </a:r>
            <a:r>
              <a:rPr lang="fr-BE" altLang="en-US" sz="1800" b="1" dirty="0">
                <a:latin typeface="Century Gothic" panose="020B0502020202020204" pitchFamily="34" charset="0"/>
                <a:cs typeface="Calibri" panose="020F0502020204030204" pitchFamily="34" charset="0"/>
              </a:rPr>
              <a:t>:</a:t>
            </a: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Implementação</a:t>
            </a:r>
            <a:r>
              <a:rPr lang="fr-BE" altLang="en-US" sz="1400" dirty="0">
                <a:latin typeface="Century Gothic" panose="020B0502020202020204" pitchFamily="34" charset="0"/>
                <a:cs typeface="Calibri" panose="020F0502020204030204" pitchFamily="34" charset="0"/>
              </a:rPr>
              <a:t> do PAF para a RN2000 nos Açores </a:t>
            </a:r>
            <a:r>
              <a:rPr lang="fr-BE" altLang="en-US" sz="1400" dirty="0" err="1">
                <a:latin typeface="Century Gothic" panose="020B0502020202020204" pitchFamily="34" charset="0"/>
                <a:cs typeface="Calibri" panose="020F0502020204030204" pitchFamily="34" charset="0"/>
              </a:rPr>
              <a:t>resultando</a:t>
            </a:r>
            <a:r>
              <a:rPr lang="fr-BE" altLang="en-US" sz="1400" dirty="0">
                <a:latin typeface="Century Gothic" panose="020B0502020202020204" pitchFamily="34" charset="0"/>
                <a:cs typeface="Calibri" panose="020F0502020204030204" pitchFamily="34" charset="0"/>
              </a:rPr>
              <a:t> na </a:t>
            </a: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estado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13 habitats e 24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abrigo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das</a:t>
            </a:r>
            <a:r>
              <a:rPr lang="fr-BE" altLang="en-US" sz="1400" dirty="0">
                <a:latin typeface="Century Gothic" panose="020B0502020202020204" pitchFamily="34" charset="0"/>
                <a:cs typeface="Calibri" panose="020F0502020204030204" pitchFamily="34" charset="0"/>
              </a:rPr>
              <a:t> 2 </a:t>
            </a:r>
            <a:r>
              <a:rPr lang="fr-BE" altLang="en-US" sz="1400" dirty="0" err="1">
                <a:latin typeface="Century Gothic" panose="020B0502020202020204" pitchFamily="34" charset="0"/>
                <a:cs typeface="Calibri" panose="020F0502020204030204" pitchFamily="34" charset="0"/>
              </a:rPr>
              <a:t>Diretivas</a:t>
            </a:r>
            <a:r>
              <a:rPr lang="fr-BE" altLang="en-US" sz="1400" dirty="0">
                <a:latin typeface="Century Gothic" panose="020B0502020202020204" pitchFamily="34" charset="0"/>
                <a:cs typeface="Calibri" panose="020F0502020204030204" pitchFamily="34" charset="0"/>
              </a:rPr>
              <a:t> (Aves e Habitats), </a:t>
            </a:r>
            <a:r>
              <a:rPr lang="fr-BE" altLang="en-US" sz="1400" dirty="0" err="1">
                <a:latin typeface="Century Gothic" panose="020B0502020202020204" pitchFamily="34" charset="0"/>
                <a:cs typeface="Calibri" panose="020F0502020204030204" pitchFamily="34" charset="0"/>
              </a:rPr>
              <a:t>incluindo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(terrestre e </a:t>
            </a:r>
            <a:r>
              <a:rPr lang="fr-BE" altLang="en-US" sz="1400" dirty="0" err="1">
                <a:latin typeface="Century Gothic" panose="020B0502020202020204" pitchFamily="34" charset="0"/>
                <a:cs typeface="Calibri" panose="020F0502020204030204" pitchFamily="34" charset="0"/>
              </a:rPr>
              <a:t>marinha</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conhecimento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distribuição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ecologia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principais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problemas</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ameaças</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e habitats (</a:t>
            </a:r>
            <a:r>
              <a:rPr lang="fr-BE" altLang="en-US" sz="1400" dirty="0" err="1">
                <a:latin typeface="Century Gothic" panose="020B0502020202020204" pitchFamily="34" charset="0"/>
                <a:cs typeface="Calibri" panose="020F0502020204030204" pitchFamily="34" charset="0"/>
              </a:rPr>
              <a:t>p.e</a:t>
            </a:r>
            <a:r>
              <a:rPr lang="fr-BE" altLang="en-US" sz="1400" dirty="0">
                <a:latin typeface="Century Gothic" panose="020B0502020202020204" pitchFamily="34" charset="0"/>
                <a:cs typeface="Calibri" panose="020F0502020204030204" pitchFamily="34" charset="0"/>
              </a:rPr>
              <a:t>. o </a:t>
            </a:r>
            <a:r>
              <a:rPr lang="fr-BE" altLang="en-US" sz="1400" dirty="0" err="1">
                <a:latin typeface="Century Gothic" panose="020B0502020202020204" pitchFamily="34" charset="0"/>
                <a:cs typeface="Calibri" panose="020F0502020204030204" pitchFamily="34" charset="0"/>
              </a:rPr>
              <a:t>morcego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endémico</a:t>
            </a:r>
            <a:r>
              <a:rPr lang="fr-BE" altLang="en-US" sz="1400" dirty="0">
                <a:latin typeface="Century Gothic" panose="020B0502020202020204" pitchFamily="34" charset="0"/>
                <a:cs typeface="Calibri" panose="020F0502020204030204" pitchFamily="34" charset="0"/>
              </a:rPr>
              <a:t> – </a:t>
            </a:r>
            <a:r>
              <a:rPr lang="fr-BE" altLang="en-US" sz="1400" i="1" dirty="0" err="1">
                <a:latin typeface="Century Gothic" panose="020B0502020202020204" pitchFamily="34" charset="0"/>
                <a:cs typeface="Calibri" panose="020F0502020204030204" pitchFamily="34" charset="0"/>
              </a:rPr>
              <a:t>Nyctalus</a:t>
            </a:r>
            <a:r>
              <a:rPr lang="fr-BE" altLang="en-US" sz="1400" i="1" dirty="0">
                <a:latin typeface="Century Gothic" panose="020B0502020202020204" pitchFamily="34" charset="0"/>
                <a:cs typeface="Calibri" panose="020F0502020204030204" pitchFamily="34" charset="0"/>
              </a:rPr>
              <a:t> </a:t>
            </a:r>
            <a:r>
              <a:rPr lang="fr-BE" altLang="en-US" sz="1400" i="1" dirty="0" err="1">
                <a:latin typeface="Century Gothic" panose="020B0502020202020204" pitchFamily="34" charset="0"/>
                <a:cs typeface="Calibri" panose="020F0502020204030204" pitchFamily="34" charset="0"/>
              </a:rPr>
              <a:t>azoreum</a:t>
            </a:r>
            <a:r>
              <a:rPr lang="fr-BE" altLang="en-US" sz="1400" dirty="0" smtClean="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Aumento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área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pública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dentro</a:t>
            </a:r>
            <a:r>
              <a:rPr lang="fr-BE" altLang="en-US" sz="1400" dirty="0">
                <a:latin typeface="Century Gothic" panose="020B0502020202020204" pitchFamily="34" charset="0"/>
                <a:cs typeface="Calibri" panose="020F0502020204030204" pitchFamily="34" charset="0"/>
              </a:rPr>
              <a:t> da RN2000 </a:t>
            </a:r>
            <a:r>
              <a:rPr lang="fr-BE" altLang="en-US" sz="1400" dirty="0" err="1">
                <a:latin typeface="Century Gothic" panose="020B0502020202020204" pitchFamily="34" charset="0"/>
                <a:cs typeface="Calibri" panose="020F0502020204030204" pitchFamily="34" charset="0"/>
              </a:rPr>
              <a:t>em</a:t>
            </a:r>
            <a:r>
              <a:rPr lang="fr-BE" altLang="en-US" sz="1400" dirty="0">
                <a:latin typeface="Century Gothic" panose="020B0502020202020204" pitchFamily="34" charset="0"/>
                <a:cs typeface="Calibri" panose="020F0502020204030204" pitchFamily="34" charset="0"/>
              </a:rPr>
              <a:t> 96,13ha, para </a:t>
            </a:r>
            <a:r>
              <a:rPr lang="fr-BE" altLang="en-US" sz="1400" dirty="0" err="1">
                <a:latin typeface="Century Gothic" panose="020B0502020202020204" pitchFamily="34" charset="0"/>
                <a:cs typeface="Calibri" panose="020F0502020204030204" pitchFamily="34" charset="0"/>
              </a:rPr>
              <a:t>restauro</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recuperação</a:t>
            </a:r>
            <a:r>
              <a:rPr lang="fr-BE" altLang="en-US" sz="1400" dirty="0">
                <a:latin typeface="Century Gothic" panose="020B0502020202020204" pitchFamily="34" charset="0"/>
                <a:cs typeface="Calibri" panose="020F0502020204030204" pitchFamily="34" charset="0"/>
              </a:rPr>
              <a:t> de habitats </a:t>
            </a:r>
            <a:r>
              <a:rPr lang="fr-BE" altLang="en-US" sz="1400" dirty="0" err="1">
                <a:latin typeface="Century Gothic" panose="020B0502020202020204" pitchFamily="34" charset="0"/>
                <a:cs typeface="Calibri" panose="020F0502020204030204" pitchFamily="34" charset="0"/>
              </a:rPr>
              <a:t>protegidos</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smtClean="0">
                <a:latin typeface="Century Gothic" panose="020B0502020202020204" pitchFamily="34" charset="0"/>
                <a:cs typeface="Calibri" panose="020F0502020204030204" pitchFamily="34" charset="0"/>
              </a:rPr>
              <a:t>Habitats </a:t>
            </a:r>
            <a:r>
              <a:rPr lang="en-US" sz="1400" dirty="0" err="1" smtClean="0">
                <a:latin typeface="Century Gothic" panose="020B0502020202020204" pitchFamily="34" charset="0"/>
                <a:cs typeface="Calibri" panose="020F0502020204030204" pitchFamily="34" charset="0"/>
              </a:rPr>
              <a:t>melhorados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em</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mais</a:t>
            </a:r>
            <a:r>
              <a:rPr lang="en-US" sz="1400" dirty="0" smtClean="0">
                <a:latin typeface="Century Gothic" panose="020B0502020202020204" pitchFamily="34" charset="0"/>
                <a:cs typeface="Calibri" panose="020F0502020204030204" pitchFamily="34" charset="0"/>
              </a:rPr>
              <a:t> de 24 ha para 7 </a:t>
            </a:r>
            <a:r>
              <a:rPr lang="en-US" sz="1400" dirty="0" err="1" smtClean="0">
                <a:latin typeface="Century Gothic" panose="020B0502020202020204" pitchFamily="34" charset="0"/>
                <a:cs typeface="Calibri" panose="020F0502020204030204" pitchFamily="34" charset="0"/>
              </a:rPr>
              <a:t>aves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marinhas</a:t>
            </a:r>
            <a:r>
              <a:rPr lang="en-US" sz="1400" dirty="0" smtClean="0">
                <a:latin typeface="Century Gothic" panose="020B0502020202020204" pitchFamily="34" charset="0"/>
                <a:cs typeface="Calibri" panose="020F0502020204030204" pitchFamily="34" charset="0"/>
              </a:rPr>
              <a:t> e 120 ha para o </a:t>
            </a:r>
            <a:r>
              <a:rPr lang="en-US" sz="1400" i="1" dirty="0" err="1" smtClean="0">
                <a:latin typeface="Century Gothic" panose="020B0502020202020204" pitchFamily="34" charset="0"/>
                <a:cs typeface="Calibri" panose="020F0502020204030204" pitchFamily="34" charset="0"/>
              </a:rPr>
              <a:t>Pyrrhula</a:t>
            </a:r>
            <a:r>
              <a:rPr lang="en-US" sz="1400" i="1" dirty="0" smtClean="0">
                <a:latin typeface="Century Gothic" panose="020B0502020202020204" pitchFamily="34" charset="0"/>
                <a:cs typeface="Calibri" panose="020F0502020204030204" pitchFamily="34" charset="0"/>
              </a:rPr>
              <a:t> </a:t>
            </a:r>
            <a:r>
              <a:rPr lang="en-US" sz="1400" i="1" dirty="0" err="1" smtClean="0">
                <a:latin typeface="Century Gothic" panose="020B0502020202020204" pitchFamily="34" charset="0"/>
                <a:cs typeface="Calibri" panose="020F0502020204030204" pitchFamily="34" charset="0"/>
              </a:rPr>
              <a:t>murina</a:t>
            </a:r>
            <a:r>
              <a:rPr lang="en-US" sz="1400" i="1"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priolo</a:t>
            </a:r>
            <a:r>
              <a:rPr lang="en-US" sz="1400" i="1" dirty="0" smtClean="0">
                <a:latin typeface="Century Gothic" panose="020B0502020202020204" pitchFamily="34" charset="0"/>
                <a:cs typeface="Calibri" panose="020F0502020204030204" pitchFamily="34" charset="0"/>
              </a:rPr>
              <a:t>);</a:t>
            </a:r>
            <a:endParaRPr lang="fr-BE" altLang="en-US" sz="1400" dirty="0" smtClean="0">
              <a:latin typeface="Century Gothic" panose="020B0502020202020204" pitchFamily="34" charset="0"/>
              <a:cs typeface="Calibri" panose="020F0502020204030204" pitchFamily="34" charset="0"/>
            </a:endParaRP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Redução/controle e sensibilização de espécies exóticas invasoras e espécies não-indígenas marinhas;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Atualização de informação sobre espécies marinhas e designação de novos sítios marinhos;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Designação de novos SIC’s;</a:t>
            </a:r>
          </a:p>
        </p:txBody>
      </p:sp>
      <p:grpSp>
        <p:nvGrpSpPr>
          <p:cNvPr id="16" name="Grupo 15"/>
          <p:cNvGrpSpPr/>
          <p:nvPr/>
        </p:nvGrpSpPr>
        <p:grpSpPr>
          <a:xfrm>
            <a:off x="-1588" y="-581"/>
            <a:ext cx="9145588" cy="621270"/>
            <a:chOff x="-1588" y="-581"/>
            <a:chExt cx="9145588" cy="62127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1" name="Grupo 10"/>
          <p:cNvGrpSpPr/>
          <p:nvPr/>
        </p:nvGrpSpPr>
        <p:grpSpPr>
          <a:xfrm>
            <a:off x="4692781" y="6282498"/>
            <a:ext cx="4415723" cy="527870"/>
            <a:chOff x="4692781" y="6282498"/>
            <a:chExt cx="4415723" cy="527870"/>
          </a:xfrm>
        </p:grpSpPr>
        <p:pic>
          <p:nvPicPr>
            <p:cNvPr id="1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9749898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9019" y="2060848"/>
            <a:ext cx="2664296" cy="50405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836712"/>
            <a:ext cx="8553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Fundos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Complementares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sp>
        <p:nvSpPr>
          <p:cNvPr id="13" name="Content Placeholder 2">
            <a:extLst>
              <a:ext uri="{FF2B5EF4-FFF2-40B4-BE49-F238E27FC236}">
                <a16:creationId xmlns:a16="http://schemas.microsoft.com/office/drawing/2014/main" id="{C6F0A45A-F122-47A9-88A3-D3F891082A39}"/>
              </a:ext>
            </a:extLst>
          </p:cNvPr>
          <p:cNvSpPr txBox="1">
            <a:spLocks/>
          </p:cNvSpPr>
          <p:nvPr/>
        </p:nvSpPr>
        <p:spPr>
          <a:xfrm>
            <a:off x="34086" y="1384300"/>
            <a:ext cx="3128665" cy="4708923"/>
          </a:xfrm>
          <a:prstGeom prst="rect">
            <a:avLst/>
          </a:prstGeom>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285750" indent="-285750" algn="l">
              <a:buFont typeface="Arial" panose="020B0604020202020204" pitchFamily="34" charset="0"/>
              <a:buChar char="•"/>
              <a:defRPr/>
            </a:pPr>
            <a:r>
              <a:rPr lang="pt-PT" sz="1600" b="1" dirty="0" smtClean="0">
                <a:latin typeface="Century Gothic" panose="020B0502020202020204" pitchFamily="34" charset="0"/>
                <a:cs typeface="Calibri" panose="020F0502020204030204" pitchFamily="34" charset="0"/>
              </a:rPr>
              <a:t>Total:</a:t>
            </a:r>
            <a:r>
              <a:rPr lang="pt-PT" sz="1400" b="1" dirty="0" smtClean="0">
                <a:latin typeface="Century Gothic" panose="020B0502020202020204" pitchFamily="34" charset="0"/>
                <a:cs typeface="Calibri" panose="020F0502020204030204" pitchFamily="34" charset="0"/>
              </a:rPr>
              <a:t> </a:t>
            </a:r>
            <a:r>
              <a:rPr lang="pt-PT" sz="1600" b="1" u="sng" dirty="0" smtClean="0">
                <a:solidFill>
                  <a:schemeClr val="accent6">
                    <a:lumMod val="50000"/>
                  </a:schemeClr>
                </a:solidFill>
                <a:latin typeface="Century Gothic" panose="020B0502020202020204" pitchFamily="34" charset="0"/>
                <a:cs typeface="Calibri" panose="020F0502020204030204" pitchFamily="34" charset="0"/>
              </a:rPr>
              <a:t>12.3 M€ </a:t>
            </a:r>
            <a:r>
              <a:rPr lang="pt-PT" sz="1600" b="1" u="sng" dirty="0" smtClean="0">
                <a:solidFill>
                  <a:schemeClr val="accent6">
                    <a:lumMod val="50000"/>
                  </a:schemeClr>
                </a:solidFill>
                <a:latin typeface="Century Gothic" panose="020B0502020202020204" pitchFamily="34" charset="0"/>
                <a:cs typeface="Calibri" panose="020F0502020204030204" pitchFamily="34" charset="0"/>
                <a:sym typeface="Wingdings" panose="05000000000000000000" pitchFamily="2" charset="2"/>
              </a:rPr>
              <a:t> 75,6M€</a:t>
            </a:r>
            <a:endParaRPr lang="pt-PT" sz="1600" b="1" u="sng" dirty="0" smtClean="0">
              <a:solidFill>
                <a:schemeClr val="accent6">
                  <a:lumMod val="50000"/>
                </a:schemeClr>
              </a:solidFill>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3 927 885€ (</a:t>
            </a:r>
            <a:r>
              <a:rPr lang="pt-PT" sz="1400" i="1" dirty="0">
                <a:latin typeface="Century Gothic" panose="020B0502020202020204" pitchFamily="34" charset="0"/>
                <a:cs typeface="Calibri" panose="020F0502020204030204" pitchFamily="34" charset="0"/>
              </a:rPr>
              <a:t>projetos aprovados e concedidos</a:t>
            </a:r>
            <a:r>
              <a:rPr lang="pt-PT" sz="1600" dirty="0" smtClean="0">
                <a:latin typeface="Century Gothic" panose="020B0502020202020204" pitchFamily="34" charset="0"/>
                <a:cs typeface="Calibri" panose="020F0502020204030204" pitchFamily="34" charset="0"/>
              </a:rPr>
              <a:t>)</a:t>
            </a:r>
          </a:p>
          <a:p>
            <a:pPr algn="l">
              <a:defRPr/>
            </a:pPr>
            <a:r>
              <a:rPr lang="pt-PT" sz="1600" b="1" i="1" dirty="0">
                <a:latin typeface="Century Gothic" panose="020B0502020202020204" pitchFamily="34" charset="0"/>
                <a:cs typeface="Calibri" panose="020F0502020204030204" pitchFamily="34" charset="0"/>
              </a:rPr>
              <a:t> 5 241 266 € (</a:t>
            </a:r>
            <a:r>
              <a:rPr lang="pt-PT" sz="1600" b="1" i="1" dirty="0" err="1">
                <a:latin typeface="Century Gothic" panose="020B0502020202020204" pitchFamily="34" charset="0"/>
                <a:cs typeface="Calibri" panose="020F0502020204030204" pitchFamily="34" charset="0"/>
              </a:rPr>
              <a:t>actualmente</a:t>
            </a:r>
            <a:r>
              <a:rPr lang="pt-PT" sz="1600" b="1" i="1" dirty="0">
                <a:latin typeface="Century Gothic" panose="020B0502020202020204" pitchFamily="34" charset="0"/>
                <a:cs typeface="Calibri" panose="020F0502020204030204" pitchFamily="34" charset="0"/>
              </a:rPr>
              <a:t> concedido)</a:t>
            </a:r>
          </a:p>
          <a:p>
            <a:pPr algn="l">
              <a:defRPr/>
            </a:pPr>
            <a:endParaRPr lang="pt-PT" sz="1600" dirty="0">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7 720 842€ (</a:t>
            </a:r>
            <a:r>
              <a:rPr lang="pt-PT" sz="1400" i="1" dirty="0">
                <a:latin typeface="Century Gothic" panose="020B0502020202020204" pitchFamily="34" charset="0"/>
                <a:cs typeface="Calibri" panose="020F0502020204030204" pitchFamily="34" charset="0"/>
              </a:rPr>
              <a:t>projetos submetidos e a serem concedidos</a:t>
            </a:r>
            <a:r>
              <a:rPr lang="pt-PT" sz="1600" dirty="0" smtClean="0">
                <a:latin typeface="Century Gothic" panose="020B0502020202020204" pitchFamily="34" charset="0"/>
                <a:cs typeface="Calibri" panose="020F0502020204030204" pitchFamily="34" charset="0"/>
              </a:rPr>
              <a:t>)</a:t>
            </a:r>
          </a:p>
          <a:p>
            <a:pPr algn="l">
              <a:defRPr/>
            </a:pPr>
            <a:r>
              <a:rPr lang="pt-PT" sz="1400" b="1" i="1" dirty="0" smtClean="0">
                <a:latin typeface="Century Gothic" panose="020B0502020202020204" pitchFamily="34" charset="0"/>
                <a:cs typeface="Calibri" panose="020F0502020204030204" pitchFamily="34" charset="0"/>
              </a:rPr>
              <a:t>(parte </a:t>
            </a:r>
            <a:r>
              <a:rPr lang="pt-PT" sz="1400" b="1" i="1" dirty="0">
                <a:latin typeface="Century Gothic" panose="020B0502020202020204" pitchFamily="34" charset="0"/>
                <a:cs typeface="Calibri" panose="020F0502020204030204" pitchFamily="34" charset="0"/>
              </a:rPr>
              <a:t>do </a:t>
            </a:r>
            <a:r>
              <a:rPr lang="pt-PT" sz="1400" b="1" i="1" dirty="0" smtClean="0">
                <a:latin typeface="Century Gothic" panose="020B0502020202020204" pitchFamily="34" charset="0"/>
                <a:cs typeface="Calibri" panose="020F0502020204030204" pitchFamily="34" charset="0"/>
              </a:rPr>
              <a:t>quais concedidos)</a:t>
            </a:r>
            <a:endParaRPr lang="pt-PT" sz="1400" b="1" i="1" dirty="0">
              <a:latin typeface="Century Gothic" panose="020B0502020202020204" pitchFamily="34" charset="0"/>
              <a:cs typeface="Calibri" panose="020F0502020204030204" pitchFamily="34" charset="0"/>
            </a:endParaRPr>
          </a:p>
          <a:p>
            <a:pPr algn="l">
              <a:defRPr/>
            </a:pPr>
            <a:endParaRPr lang="pt-PT" sz="1400" b="1" i="1" dirty="0">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636 386€ (</a:t>
            </a:r>
            <a:r>
              <a:rPr lang="pt-BR" sz="1400" i="1" dirty="0">
                <a:latin typeface="Century Gothic" panose="020B0502020202020204" pitchFamily="34" charset="0"/>
                <a:cs typeface="Calibri" panose="020F0502020204030204" pitchFamily="34" charset="0"/>
              </a:rPr>
              <a:t>projectos que os beneficiários esperam submeter em calls futuras - ou seja, ainda não submetidos, mas já em preparação</a:t>
            </a:r>
            <a:r>
              <a:rPr lang="pt-BR" sz="1600" dirty="0" smtClean="0">
                <a:latin typeface="Century Gothic" panose="020B0502020202020204" pitchFamily="34" charset="0"/>
                <a:cs typeface="Calibri" panose="020F0502020204030204" pitchFamily="34" charset="0"/>
              </a:rPr>
              <a:t>)</a:t>
            </a:r>
          </a:p>
          <a:p>
            <a:pPr algn="l">
              <a:defRPr/>
            </a:pPr>
            <a:r>
              <a:rPr lang="pt-BR" sz="1600" b="1" i="1" dirty="0">
                <a:latin typeface="Century Gothic" panose="020B0502020202020204" pitchFamily="34" charset="0"/>
                <a:cs typeface="Calibri" panose="020F0502020204030204" pitchFamily="34" charset="0"/>
              </a:rPr>
              <a:t>V</a:t>
            </a:r>
            <a:r>
              <a:rPr lang="pt-BR" sz="1600" b="1" i="1" dirty="0" smtClean="0">
                <a:latin typeface="Century Gothic" panose="020B0502020202020204" pitchFamily="34" charset="0"/>
                <a:cs typeface="Calibri" panose="020F0502020204030204" pitchFamily="34" charset="0"/>
              </a:rPr>
              <a:t>alores </a:t>
            </a:r>
            <a:r>
              <a:rPr lang="pt-BR" sz="1600" b="1" i="1" dirty="0">
                <a:latin typeface="Century Gothic" panose="020B0502020202020204" pitchFamily="34" charset="0"/>
                <a:cs typeface="Calibri" panose="020F0502020204030204" pitchFamily="34" charset="0"/>
              </a:rPr>
              <a:t>substancialmente mais elevados, incluindo a candidatura em curso ao LIFE IP </a:t>
            </a:r>
            <a:r>
              <a:rPr lang="pt-BR" sz="1600" b="1" i="1" dirty="0" smtClean="0">
                <a:latin typeface="Century Gothic" panose="020B0502020202020204" pitchFamily="34" charset="0"/>
                <a:cs typeface="Calibri" panose="020F0502020204030204" pitchFamily="34" charset="0"/>
              </a:rPr>
              <a:t>CLIMAZ)</a:t>
            </a:r>
            <a:endParaRPr lang="en-GB" sz="1600" b="1" i="1" dirty="0">
              <a:latin typeface="Century Gothic" panose="020B0502020202020204" pitchFamily="34" charset="0"/>
              <a:cs typeface="Calibri" panose="020F0502020204030204" pitchFamily="34" charset="0"/>
            </a:endParaRPr>
          </a:p>
        </p:txBody>
      </p:sp>
      <p:pic>
        <p:nvPicPr>
          <p:cNvPr id="14" name="Imagem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2121" y="1506538"/>
            <a:ext cx="5838217" cy="43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o 20"/>
          <p:cNvGrpSpPr/>
          <p:nvPr/>
        </p:nvGrpSpPr>
        <p:grpSpPr>
          <a:xfrm>
            <a:off x="-1588" y="-581"/>
            <a:ext cx="9145588" cy="621270"/>
            <a:chOff x="-1588" y="-581"/>
            <a:chExt cx="9145588" cy="621270"/>
          </a:xfrm>
        </p:grpSpPr>
        <p:sp>
          <p:nvSpPr>
            <p:cNvPr id="22" name="Retângulo 21"/>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8" name="Grupo 17"/>
          <p:cNvGrpSpPr/>
          <p:nvPr/>
        </p:nvGrpSpPr>
        <p:grpSpPr>
          <a:xfrm>
            <a:off x="4692781" y="6282498"/>
            <a:ext cx="4415723" cy="527870"/>
            <a:chOff x="4692781" y="6282498"/>
            <a:chExt cx="4415723" cy="527870"/>
          </a:xfrm>
        </p:grpSpPr>
        <p:pic>
          <p:nvPicPr>
            <p:cNvPr id="19"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003726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8553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Organograma</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aphicFrame>
        <p:nvGraphicFramePr>
          <p:cNvPr id="14" name="Tabela 13"/>
          <p:cNvGraphicFramePr>
            <a:graphicFrameLocks noGrp="1"/>
          </p:cNvGraphicFramePr>
          <p:nvPr>
            <p:extLst>
              <p:ext uri="{D42A27DB-BD31-4B8C-83A1-F6EECF244321}">
                <p14:modId xmlns:p14="http://schemas.microsoft.com/office/powerpoint/2010/main" val="3028478902"/>
              </p:ext>
            </p:extLst>
          </p:nvPr>
        </p:nvGraphicFramePr>
        <p:xfrm>
          <a:off x="1475656" y="1124733"/>
          <a:ext cx="6264694" cy="5590054"/>
        </p:xfrm>
        <a:graphic>
          <a:graphicData uri="http://schemas.openxmlformats.org/drawingml/2006/table">
            <a:tbl>
              <a:tblPr/>
              <a:tblGrid>
                <a:gridCol w="115775">
                  <a:extLst>
                    <a:ext uri="{9D8B030D-6E8A-4147-A177-3AD203B41FA5}">
                      <a16:colId xmlns:a16="http://schemas.microsoft.com/office/drawing/2014/main" val="1629962164"/>
                    </a:ext>
                  </a:extLst>
                </a:gridCol>
                <a:gridCol w="1395727">
                  <a:extLst>
                    <a:ext uri="{9D8B030D-6E8A-4147-A177-3AD203B41FA5}">
                      <a16:colId xmlns:a16="http://schemas.microsoft.com/office/drawing/2014/main" val="1921026544"/>
                    </a:ext>
                  </a:extLst>
                </a:gridCol>
                <a:gridCol w="115775">
                  <a:extLst>
                    <a:ext uri="{9D8B030D-6E8A-4147-A177-3AD203B41FA5}">
                      <a16:colId xmlns:a16="http://schemas.microsoft.com/office/drawing/2014/main" val="947404314"/>
                    </a:ext>
                  </a:extLst>
                </a:gridCol>
                <a:gridCol w="315164">
                  <a:extLst>
                    <a:ext uri="{9D8B030D-6E8A-4147-A177-3AD203B41FA5}">
                      <a16:colId xmlns:a16="http://schemas.microsoft.com/office/drawing/2014/main" val="3010841214"/>
                    </a:ext>
                  </a:extLst>
                </a:gridCol>
                <a:gridCol w="192958">
                  <a:extLst>
                    <a:ext uri="{9D8B030D-6E8A-4147-A177-3AD203B41FA5}">
                      <a16:colId xmlns:a16="http://schemas.microsoft.com/office/drawing/2014/main" val="3308707446"/>
                    </a:ext>
                  </a:extLst>
                </a:gridCol>
                <a:gridCol w="1807371">
                  <a:extLst>
                    <a:ext uri="{9D8B030D-6E8A-4147-A177-3AD203B41FA5}">
                      <a16:colId xmlns:a16="http://schemas.microsoft.com/office/drawing/2014/main" val="1696600827"/>
                    </a:ext>
                  </a:extLst>
                </a:gridCol>
                <a:gridCol w="205821">
                  <a:extLst>
                    <a:ext uri="{9D8B030D-6E8A-4147-A177-3AD203B41FA5}">
                      <a16:colId xmlns:a16="http://schemas.microsoft.com/office/drawing/2014/main" val="1198271359"/>
                    </a:ext>
                  </a:extLst>
                </a:gridCol>
                <a:gridCol w="315164">
                  <a:extLst>
                    <a:ext uri="{9D8B030D-6E8A-4147-A177-3AD203B41FA5}">
                      <a16:colId xmlns:a16="http://schemas.microsoft.com/office/drawing/2014/main" val="2251456270"/>
                    </a:ext>
                  </a:extLst>
                </a:gridCol>
                <a:gridCol w="115775">
                  <a:extLst>
                    <a:ext uri="{9D8B030D-6E8A-4147-A177-3AD203B41FA5}">
                      <a16:colId xmlns:a16="http://schemas.microsoft.com/office/drawing/2014/main" val="4228342916"/>
                    </a:ext>
                  </a:extLst>
                </a:gridCol>
                <a:gridCol w="1569389">
                  <a:extLst>
                    <a:ext uri="{9D8B030D-6E8A-4147-A177-3AD203B41FA5}">
                      <a16:colId xmlns:a16="http://schemas.microsoft.com/office/drawing/2014/main" val="2029055687"/>
                    </a:ext>
                  </a:extLst>
                </a:gridCol>
                <a:gridCol w="115775">
                  <a:extLst>
                    <a:ext uri="{9D8B030D-6E8A-4147-A177-3AD203B41FA5}">
                      <a16:colId xmlns:a16="http://schemas.microsoft.com/office/drawing/2014/main" val="1462070534"/>
                    </a:ext>
                  </a:extLst>
                </a:gridCol>
              </a:tblGrid>
              <a:tr h="85211">
                <a:tc>
                  <a:txBody>
                    <a:bodyPr/>
                    <a:lstStyle/>
                    <a:p>
                      <a:pPr algn="l" fontAlgn="b"/>
                      <a:r>
                        <a:rPr lang="pt-PT" sz="600" b="0" i="0" u="none" strike="noStrike" dirty="0" smtClean="0">
                          <a:solidFill>
                            <a:srgbClr val="000000"/>
                          </a:solidFill>
                          <a:effectLst/>
                          <a:latin typeface="Calibri" panose="020F0502020204030204" pitchFamily="34" charset="0"/>
                        </a:rPr>
                        <a:t>i</a:t>
                      </a:r>
                      <a:endParaRPr lang="en-US" sz="600" b="0" i="0" u="none" strike="noStrike" dirty="0">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2492796581"/>
                  </a:ext>
                </a:extLst>
              </a:tr>
              <a:tr h="91592">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LIFE / Commission / EASME</a:t>
                      </a:r>
                    </a:p>
                  </a:txBody>
                  <a:tcPr marL="1894" marR="1894" marT="1894" marB="0" anchor="b">
                    <a:lnL>
                      <a:noFill/>
                    </a:lnL>
                    <a:lnR>
                      <a:noFill/>
                    </a:lnR>
                    <a:lnT>
                      <a:noFill/>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1" i="0" u="none" strike="noStrike">
                          <a:solidFill>
                            <a:srgbClr val="000000"/>
                          </a:solidFill>
                          <a:effectLst/>
                          <a:latin typeface="Calibri" panose="020F0502020204030204" pitchFamily="34" charset="0"/>
                        </a:rPr>
                        <a:t>NEEMO External Monitoring</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220179552"/>
                  </a:ext>
                </a:extLst>
              </a:tr>
              <a:tr h="91592">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l" fontAlgn="b"/>
                      <a:r>
                        <a:rPr lang="en-US" sz="600" b="1" i="1" u="none" strike="noStrike">
                          <a:solidFill>
                            <a:srgbClr val="000000"/>
                          </a:solidFill>
                          <a:effectLst/>
                          <a:latin typeface="Calibri" panose="020F0502020204030204" pitchFamily="34" charset="0"/>
                        </a:rPr>
                        <a:t>Monitores: </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236195548"/>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Technical Desk Officer:  Anita Fassio</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João Salgado</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421138644"/>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María-Jose Aramburu</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553144954"/>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Financial Desk Officer: Davide Messina</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Peter Mecko (Financial)</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4222444877"/>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73469391"/>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Advisory Support Board</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600" b="1"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65235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ASB</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4017110804"/>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Lead by: Regional Director for Environment</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Project Management Board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t"/>
                      <a:r>
                        <a:rPr lang="en-US" sz="600" b="1" i="0" u="none" strike="noStrike">
                          <a:solidFill>
                            <a:srgbClr val="000000"/>
                          </a:solidFill>
                          <a:effectLst/>
                          <a:latin typeface="Calibri" panose="020F0502020204030204" pitchFamily="34" charset="0"/>
                        </a:rPr>
                        <a:t>External Auditor (ROC)</a:t>
                      </a:r>
                    </a:p>
                  </a:txBody>
                  <a:tcPr marL="1894" marR="1894" marT="1894" marB="0">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03845361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PMB</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To be contracted by DRA (ROC)</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405518496"/>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Permanent Members: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198007814"/>
                  </a:ext>
                </a:extLst>
              </a:tr>
              <a:tr h="17041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pt-BR" sz="600" b="0" i="0" u="none" strike="noStrike">
                          <a:solidFill>
                            <a:srgbClr val="000000"/>
                          </a:solidFill>
                          <a:effectLst/>
                          <a:latin typeface="Calibri" panose="020F0502020204030204" pitchFamily="34" charset="0"/>
                        </a:rPr>
                        <a:t>CRADS - Conselho Regional de Ambiente e Desenvolvimento Sustentável</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0" i="0" u="none" strike="noStrike">
                          <a:solidFill>
                            <a:srgbClr val="000000"/>
                          </a:solidFill>
                          <a:effectLst/>
                          <a:latin typeface="Calibri" panose="020F0502020204030204" pitchFamily="34" charset="0"/>
                        </a:rPr>
                        <a:t>Executive /Decision Making Role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Ocasional Meetings when needed (including bilateral)</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400723115"/>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349658099"/>
                  </a:ext>
                </a:extLst>
              </a:tr>
              <a:tr h="17335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Coordination: Regional Director for Environment (DRA) - Dr. Hernâni Jorge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00915"/>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Other Members: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152628818"/>
                  </a:ext>
                </a:extLst>
              </a:tr>
              <a:tr h="17041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Regional Director for Marine Affairs (DRAM) - Dr. Filipe Porteiro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t"/>
                      <a:r>
                        <a:rPr lang="en-US" sz="600" b="1" i="0" u="none" strike="noStrike">
                          <a:solidFill>
                            <a:srgbClr val="000000"/>
                          </a:solidFill>
                          <a:effectLst/>
                          <a:latin typeface="Calibri" panose="020F0502020204030204" pitchFamily="34" charset="0"/>
                        </a:rPr>
                        <a:t>External LIFE Support</a:t>
                      </a:r>
                    </a:p>
                  </a:txBody>
                  <a:tcPr marL="1894" marR="1894" marT="1894" marB="0">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78183365"/>
                  </a:ext>
                </a:extLst>
              </a:tr>
              <a:tr h="160885">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Semestral Meetings, presential, as part of regular agenda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CEO (AZORINA) - Dra. Andrea Porteiro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To be contracted by DRA: Luís Jordão</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9159064"/>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Executive Director (SPEA) - Dr. Domingos Leitão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to capacitate internal teams; for 2,5 years only</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232401944"/>
                  </a:ext>
                </a:extLst>
              </a:tr>
              <a:tr h="88146">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Executive Director (LA PALMA) - Antonio San Blas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Regular Meetings, presential and eletronic</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520412687"/>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78077918"/>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Stakeholder Board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1663688317"/>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SB</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Technical Management Team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b"/>
                      <a:r>
                        <a:rPr lang="en-US" sz="600" b="1" i="0" u="none" strike="noStrike">
                          <a:solidFill>
                            <a:srgbClr val="000000"/>
                          </a:solidFill>
                          <a:effectLst/>
                          <a:latin typeface="Calibri" panose="020F0502020204030204" pitchFamily="34" charset="0"/>
                        </a:rPr>
                        <a:t>Other Service Providers</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869741691"/>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Lead by: Island Park Directors (DRA)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TMT</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30952973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Manager: Diana Pereira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95196286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Permanent Members: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Coordinator (DRAM): Gilberto Carreira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External Assistances foreseen by each</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472808523"/>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Assistant to Project Manager (DRAM): Sara Vanessa Santos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489871034"/>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other members of yearly annual meeting of</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Financial Assistant (DRAM): Francisco Freitas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partner, as details of Form F3</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248446323"/>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Park Consultative Board including public</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fr-FR" sz="600" b="0" i="0" u="none" strike="noStrike">
                          <a:solidFill>
                            <a:srgbClr val="000000"/>
                          </a:solidFill>
                          <a:effectLst/>
                          <a:latin typeface="Calibri" panose="020F0502020204030204" pitchFamily="34" charset="0"/>
                        </a:rPr>
                        <a:t>Technical Assistant (DRA); Sol Weber*</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515285766"/>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Financial Assistant (DRA): Eugénio Cordovil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309956955"/>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fr-FR" sz="600" b="0" i="0" u="none" strike="noStrike">
                          <a:solidFill>
                            <a:srgbClr val="000000"/>
                          </a:solidFill>
                          <a:effectLst/>
                          <a:latin typeface="Calibri" panose="020F0502020204030204" pitchFamily="34" charset="0"/>
                        </a:rPr>
                        <a:t>Technical Assistant (DRA): Sol Weber*</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75332319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Co-Manager(SPEA): Rui Botelho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43768288"/>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Co-Manager(SPEA): Azucena Martin</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93713940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Manager(LA PALMA): Nieves Marichal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36462600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Park Consultative Board including public</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27063978"/>
                  </a:ext>
                </a:extLst>
              </a:tr>
              <a:tr h="185110">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administrations , civil society organizations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Regular Meetings every 3 months, presential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Ocasional Meetings when needed (including bilateral)</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67698041"/>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and economic sector umbrella organizations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11104795"/>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Calibri" panose="020F0502020204030204" pitchFamily="34" charset="0"/>
                        </a:rPr>
                        <a:t>↕</a:t>
                      </a:r>
                    </a:p>
                  </a:txBody>
                  <a:tcPr marL="1894" marR="1894" marT="189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54570255"/>
                  </a:ext>
                </a:extLst>
              </a:tr>
              <a:tr h="176295">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Yearly Meetings, presential, as part of regular agenda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63562309"/>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Project Operational Teams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369351911"/>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POT</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4267736625"/>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148856729"/>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Manager: Diana Pereira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4190820480"/>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Assistant Manager: Sol Weber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634522081"/>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Communication Technician (AZORINA): Olímpia Granada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671189210"/>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630257092"/>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058415627"/>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Operational Assistants (to be hire)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815728579"/>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936574673"/>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364774526"/>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Regular Meetings every month, presential and/or eletronic</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3723784664"/>
                  </a:ext>
                </a:extLst>
              </a:tr>
              <a:tr h="88146">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195340055"/>
                  </a:ext>
                </a:extLst>
              </a:tr>
            </a:tbl>
          </a:graphicData>
        </a:graphic>
      </p:graphicFrame>
      <p:sp>
        <p:nvSpPr>
          <p:cNvPr id="13" name="Oval 12"/>
          <p:cNvSpPr/>
          <p:nvPr/>
        </p:nvSpPr>
        <p:spPr>
          <a:xfrm>
            <a:off x="1641796" y="3359369"/>
            <a:ext cx="136815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8435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383752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Estratégia</a:t>
            </a:r>
            <a:r>
              <a:rPr lang="fr-BE" altLang="en-US" sz="1800" b="1" dirty="0" smtClean="0">
                <a:latin typeface="Century Gothic" panose="020B0502020202020204" pitchFamily="34" charset="0"/>
                <a:cs typeface="Calibri" panose="020F0502020204030204" pitchFamily="34" charset="0"/>
              </a:rPr>
              <a:t> de Capacitação</a:t>
            </a:r>
          </a:p>
          <a:p>
            <a:endParaRPr lang="fr-BE" altLang="en-US" sz="1800" b="1" dirty="0" smtClean="0">
              <a:latin typeface="Century Gothic" panose="020B0502020202020204" pitchFamily="34" charset="0"/>
              <a:cs typeface="Calibri" panose="020F0502020204030204" pitchFamily="34" charset="0"/>
            </a:endParaRP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2" name="Retângulo 11"/>
          <p:cNvSpPr/>
          <p:nvPr/>
        </p:nvSpPr>
        <p:spPr>
          <a:xfrm>
            <a:off x="367885" y="3120257"/>
            <a:ext cx="2763846"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Necessidades</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Formação</a:t>
            </a:r>
            <a:endParaRPr lang="pt-PT" sz="2800" dirty="0">
              <a:latin typeface="Times New Roman" panose="02020603050405020304" pitchFamily="18" charset="0"/>
              <a:ea typeface="Times New Roman" panose="02020603050405020304" pitchFamily="18" charset="0"/>
            </a:endParaRPr>
          </a:p>
        </p:txBody>
      </p:sp>
      <p:sp>
        <p:nvSpPr>
          <p:cNvPr id="13" name="Seta para a direita 12"/>
          <p:cNvSpPr/>
          <p:nvPr/>
        </p:nvSpPr>
        <p:spPr>
          <a:xfrm rot="5400000">
            <a:off x="1281756" y="2335327"/>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440697" y="5390954"/>
            <a:ext cx="2592288"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Inquérito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aos</a:t>
            </a:r>
            <a:r>
              <a:rPr lang="en-GB" dirty="0" smtClean="0">
                <a:latin typeface="Arial" panose="020B0604020202020204" pitchFamily="34" charset="0"/>
                <a:ea typeface="Times New Roman" panose="02020603050405020304" pitchFamily="18" charset="0"/>
              </a:rPr>
              <a:t> stakeholders</a:t>
            </a:r>
            <a:endParaRPr lang="pt-PT" sz="2800" dirty="0">
              <a:latin typeface="Times New Roman" panose="02020603050405020304" pitchFamily="18" charset="0"/>
              <a:ea typeface="Times New Roman" panose="02020603050405020304" pitchFamily="18" charset="0"/>
            </a:endParaRPr>
          </a:p>
        </p:txBody>
      </p:sp>
      <p:pic>
        <p:nvPicPr>
          <p:cNvPr id="17" name="Imagem 16"/>
          <p:cNvPicPr>
            <a:picLocks noChangeAspect="1"/>
          </p:cNvPicPr>
          <p:nvPr/>
        </p:nvPicPr>
        <p:blipFill rotWithShape="1">
          <a:blip r:embed="rId6">
            <a:extLst>
              <a:ext uri="{28A0092B-C50C-407E-A947-70E740481C1C}">
                <a14:useLocalDpi xmlns:a14="http://schemas.microsoft.com/office/drawing/2010/main" val="0"/>
              </a:ext>
            </a:extLst>
          </a:blip>
          <a:srcRect l="47523" t="23809" r="26049" b="5321"/>
          <a:stretch/>
        </p:blipFill>
        <p:spPr>
          <a:xfrm>
            <a:off x="4571206" y="692895"/>
            <a:ext cx="4465290" cy="6108317"/>
          </a:xfrm>
          <a:prstGeom prst="rect">
            <a:avLst/>
          </a:prstGeom>
          <a:ln w="3175">
            <a:solidFill>
              <a:schemeClr val="tx1"/>
            </a:solidFill>
          </a:ln>
        </p:spPr>
      </p:pic>
      <p:sp>
        <p:nvSpPr>
          <p:cNvPr id="18" name="Retângulo 17"/>
          <p:cNvSpPr/>
          <p:nvPr/>
        </p:nvSpPr>
        <p:spPr>
          <a:xfrm>
            <a:off x="407982" y="1502597"/>
            <a:ext cx="2939882"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smtClean="0">
                <a:solidFill>
                  <a:schemeClr val="accent5">
                    <a:lumMod val="75000"/>
                  </a:schemeClr>
                </a:solidFill>
                <a:latin typeface="Arial" panose="020B0604020202020204" pitchFamily="34" charset="0"/>
                <a:ea typeface="Times New Roman" panose="02020603050405020304" pitchFamily="18" charset="0"/>
              </a:rPr>
              <a:t>Capacitação Externa</a:t>
            </a:r>
            <a:endParaRPr lang="pt-PT" sz="2800" b="1"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19" name="Seta para a direita 18"/>
          <p:cNvSpPr/>
          <p:nvPr/>
        </p:nvSpPr>
        <p:spPr>
          <a:xfrm rot="5400000">
            <a:off x="1268789" y="4385025"/>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977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1" name="Rectangle 62"/>
          <p:cNvSpPr>
            <a:spLocks noChangeArrowheads="1"/>
          </p:cNvSpPr>
          <p:nvPr/>
        </p:nvSpPr>
        <p:spPr bwMode="auto">
          <a:xfrm>
            <a:off x="0" y="692696"/>
            <a:ext cx="5364088"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Resultados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Reuniões de gestão e planeamento com todos os parceiros do projeto;</a:t>
            </a:r>
          </a:p>
          <a:p>
            <a:pPr marL="285750" indent="-285750" algn="just">
              <a:buFont typeface="Arial" panose="020B0604020202020204" pitchFamily="34" charset="0"/>
              <a:buChar char="•"/>
              <a:defRPr/>
            </a:pPr>
            <a:endParaRPr lang="pt-PT"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Criação do logotipo e plano de comunicação e divulgação do projeto; </a:t>
            </a:r>
          </a:p>
          <a:p>
            <a:pPr algn="just">
              <a:defRPr/>
            </a:pPr>
            <a:endParaRPr lang="pt-PT"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Início do </a:t>
            </a:r>
            <a:r>
              <a:rPr lang="pt-PT" altLang="en-US" sz="1400" b="1" dirty="0" smtClean="0">
                <a:latin typeface="Century Gothic" panose="020B0502020202020204" pitchFamily="34" charset="0"/>
                <a:cs typeface="Calibri" panose="020F0502020204030204" pitchFamily="34" charset="0"/>
              </a:rPr>
              <a:t>Programa de Capacitação</a:t>
            </a:r>
            <a:r>
              <a:rPr lang="pt-PT" altLang="en-US" sz="1400" dirty="0" smtClean="0">
                <a:latin typeface="Century Gothic" panose="020B0502020202020204" pitchFamily="34" charset="0"/>
                <a:cs typeface="Calibri" panose="020F0502020204030204" pitchFamily="34" charset="0"/>
              </a:rPr>
              <a:t>:</a:t>
            </a:r>
          </a:p>
          <a:p>
            <a:pPr marL="1028700" lvl="1" algn="just">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Formação Financeira do Report ao LIFE</a:t>
            </a:r>
          </a:p>
          <a:p>
            <a:pPr marL="1028700" lvl="1" algn="just">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Ação de capacitação</a:t>
            </a:r>
            <a:r>
              <a:rPr lang="pt-BR" altLang="en-US" sz="1400" dirty="0">
                <a:latin typeface="Century Gothic" panose="020B0502020202020204" pitchFamily="34" charset="0"/>
                <a:cs typeface="Calibri" panose="020F0502020204030204" pitchFamily="34" charset="0"/>
              </a:rPr>
              <a:t> </a:t>
            </a:r>
            <a:r>
              <a:rPr lang="pt-BR" altLang="en-US" sz="1400" dirty="0" smtClean="0">
                <a:latin typeface="Century Gothic" panose="020B0502020202020204" pitchFamily="34" charset="0"/>
                <a:cs typeface="Calibri" panose="020F0502020204030204" pitchFamily="34" charset="0"/>
              </a:rPr>
              <a:t>em Santa Maria – Ponta do Castelo: controlo de </a:t>
            </a:r>
            <a:r>
              <a:rPr lang="pt-BR" altLang="en-US" sz="1400" i="1" dirty="0" smtClean="0">
                <a:latin typeface="Century Gothic" panose="020B0502020202020204" pitchFamily="34" charset="0"/>
                <a:cs typeface="Calibri" panose="020F0502020204030204" pitchFamily="34" charset="0"/>
              </a:rPr>
              <a:t>Agave americana </a:t>
            </a:r>
            <a:r>
              <a:rPr lang="pt-BR" altLang="en-US" sz="1400" dirty="0" smtClean="0">
                <a:latin typeface="Century Gothic" panose="020B0502020202020204" pitchFamily="34" charset="0"/>
                <a:cs typeface="Calibri" panose="020F0502020204030204" pitchFamily="34" charset="0"/>
              </a:rPr>
              <a:t>para restauro do habitat da espécie endémica: </a:t>
            </a:r>
            <a:r>
              <a:rPr lang="pt-BR" altLang="en-US" sz="1400" i="1" dirty="0" smtClean="0">
                <a:latin typeface="Century Gothic" panose="020B0502020202020204" pitchFamily="34" charset="0"/>
                <a:cs typeface="Calibri" panose="020F0502020204030204" pitchFamily="34" charset="0"/>
              </a:rPr>
              <a:t>Lotus azoricus</a:t>
            </a: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Aquisição de terrenos</a:t>
            </a: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Estratégia Regional para o Controlo e Prevenção de Espécies Exóticas e Invasoras;</a:t>
            </a: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Conselho consultivo e de stakeholders definido;</a:t>
            </a: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Página do Facebook (847 gostos)</a:t>
            </a:r>
          </a:p>
          <a:p>
            <a:pPr>
              <a:defRPr/>
            </a:pPr>
            <a:r>
              <a:rPr lang="en-US" sz="1600" dirty="0">
                <a:hlinkClick r:id="rId6"/>
              </a:rPr>
              <a:t>https://www.facebook.com/LIFEIPAZORESNATURA/</a:t>
            </a:r>
            <a:endParaRPr lang="pt-BR" altLang="en-US" sz="1600" dirty="0">
              <a:latin typeface="Century Gothic" panose="020B0502020202020204" pitchFamily="34" charset="0"/>
              <a:cs typeface="Calibri" panose="020F0502020204030204" pitchFamily="34" charset="0"/>
            </a:endParaRPr>
          </a:p>
          <a:p>
            <a:pPr>
              <a:defRPr/>
            </a:pPr>
            <a:endParaRPr lang="pt-BR" altLang="en-US" sz="1400" dirty="0">
              <a:latin typeface="Century Gothic" panose="020B0502020202020204" pitchFamily="34" charset="0"/>
              <a:cs typeface="Calibri" panose="020F0502020204030204" pitchFamily="34" charset="0"/>
            </a:endParaRPr>
          </a:p>
          <a:p>
            <a:pPr>
              <a:defRPr/>
            </a:pPr>
            <a:endParaRPr lang="pt-BR" altLang="en-US" sz="1400" dirty="0" smtClean="0">
              <a:latin typeface="Century Gothic" panose="020B0502020202020204" pitchFamily="34" charset="0"/>
              <a:cs typeface="Calibri" panose="020F0502020204030204" pitchFamily="34" charset="0"/>
            </a:endParaRP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rotWithShape="1">
          <a:blip r:embed="rId7" cstate="print">
            <a:extLst>
              <a:ext uri="{28A0092B-C50C-407E-A947-70E740481C1C}">
                <a14:useLocalDpi xmlns:a14="http://schemas.microsoft.com/office/drawing/2010/main" val="0"/>
              </a:ext>
            </a:extLst>
          </a:blip>
          <a:srcRect l="15350" t="24800" b="4851"/>
          <a:stretch/>
        </p:blipFill>
        <p:spPr>
          <a:xfrm>
            <a:off x="5559070" y="2093054"/>
            <a:ext cx="3208354" cy="1999756"/>
          </a:xfrm>
          <a:prstGeom prst="rect">
            <a:avLst/>
          </a:prstGeom>
        </p:spPr>
      </p:pic>
      <p:pic>
        <p:nvPicPr>
          <p:cNvPr id="3" name="Image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5174" y="3973686"/>
            <a:ext cx="3896146" cy="2191582"/>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5" name="Grupo 14"/>
          <p:cNvGrpSpPr/>
          <p:nvPr/>
        </p:nvGrpSpPr>
        <p:grpSpPr>
          <a:xfrm>
            <a:off x="4692781" y="6282498"/>
            <a:ext cx="4415723" cy="527870"/>
            <a:chOff x="4692781" y="6282498"/>
            <a:chExt cx="4415723" cy="527870"/>
          </a:xfrm>
        </p:grpSpPr>
        <p:pic>
          <p:nvPicPr>
            <p:cNvPr id="20"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5" name="Imagem 4"/>
          <p:cNvPicPr>
            <a:picLocks noChangeAspect="1"/>
          </p:cNvPicPr>
          <p:nvPr/>
        </p:nvPicPr>
        <p:blipFill rotWithShape="1">
          <a:blip r:embed="rId14"/>
          <a:srcRect t="15050" r="18357" b="11267"/>
          <a:stretch/>
        </p:blipFill>
        <p:spPr>
          <a:xfrm>
            <a:off x="5547838" y="618889"/>
            <a:ext cx="3376915" cy="1714302"/>
          </a:xfrm>
          <a:prstGeom prst="rect">
            <a:avLst/>
          </a:prstGeom>
        </p:spPr>
      </p:pic>
    </p:spTree>
    <p:extLst>
      <p:ext uri="{BB962C8B-B14F-4D97-AF65-F5344CB8AC3E}">
        <p14:creationId xmlns:p14="http://schemas.microsoft.com/office/powerpoint/2010/main" val="30668916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cstate="email">
            <a:extLst>
              <a:ext uri="{28A0092B-C50C-407E-A947-70E740481C1C}">
                <a14:useLocalDpi xmlns:a14="http://schemas.microsoft.com/office/drawing/2010/main"/>
              </a:ext>
            </a:extLst>
          </a:blip>
          <a:srcRect t="14395" r="1847" b="6384"/>
          <a:stretch/>
        </p:blipFill>
        <p:spPr>
          <a:xfrm>
            <a:off x="3515979" y="3312261"/>
            <a:ext cx="5221949" cy="2370775"/>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dirty="0" err="1" smtClean="0">
                <a:latin typeface="Century Gothic" panose="020B0502020202020204" pitchFamily="34" charset="0"/>
                <a:cs typeface="Calibri" panose="020F0502020204030204" pitchFamily="34" charset="0"/>
              </a:rPr>
              <a:t>Ações</a:t>
            </a:r>
            <a:r>
              <a:rPr lang="fr-BE" altLang="en-US" sz="1800" dirty="0" smtClean="0">
                <a:latin typeface="Century Gothic" panose="020B0502020202020204" pitchFamily="34" charset="0"/>
                <a:cs typeface="Calibri" panose="020F0502020204030204" pitchFamily="34" charset="0"/>
              </a:rPr>
              <a:t> A2 e A3 </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Criação de uma base de dados </a:t>
            </a:r>
            <a:r>
              <a:rPr lang="pt-BR" altLang="en-US" sz="1800" dirty="0" smtClean="0">
                <a:latin typeface="Century Gothic" panose="020B0502020202020204" pitchFamily="34" charset="0"/>
                <a:cs typeface="Calibri" panose="020F0502020204030204" pitchFamily="34" charset="0"/>
              </a:rPr>
              <a:t>terrestre e marinha </a:t>
            </a:r>
            <a:r>
              <a:rPr lang="pt-BR" altLang="en-US" sz="1800" dirty="0">
                <a:latin typeface="Century Gothic" panose="020B0502020202020204" pitchFamily="34" charset="0"/>
                <a:cs typeface="Calibri" panose="020F0502020204030204" pitchFamily="34" charset="0"/>
              </a:rPr>
              <a:t>integrada em WebGIS, da Rede Natura 2000 dos Açores</a:t>
            </a:r>
            <a:endParaRPr lang="en-US" altLang="en-US" sz="1600" i="1" dirty="0">
              <a:latin typeface="Century Gothic" panose="020B0502020202020204" pitchFamily="34" charset="0"/>
              <a:cs typeface="Calibri" panose="020F0502020204030204" pitchFamily="34" charset="0"/>
            </a:endParaRPr>
          </a:p>
        </p:txBody>
      </p:sp>
      <p:sp>
        <p:nvSpPr>
          <p:cNvPr id="12" name="CaixaDeTexto 11"/>
          <p:cNvSpPr txBox="1"/>
          <p:nvPr/>
        </p:nvSpPr>
        <p:spPr>
          <a:xfrm>
            <a:off x="-1588" y="1772816"/>
            <a:ext cx="9145588" cy="2062103"/>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Desenvolvimento da Plataforma WEBSIG da Rede Natura 2000 </a:t>
            </a:r>
            <a:r>
              <a:rPr lang="pt-BR" sz="1600" b="1" dirty="0">
                <a:latin typeface="Century" panose="02040604050505020304" pitchFamily="18" charset="0"/>
              </a:rPr>
              <a:t>dos Açores </a:t>
            </a:r>
            <a:endParaRPr lang="pt-BR" sz="1600" dirty="0">
              <a:latin typeface="Century" panose="02040604050505020304" pitchFamily="18" charset="0"/>
            </a:endParaRPr>
          </a:p>
          <a:p>
            <a:pPr algn="just"/>
            <a:r>
              <a:rPr lang="pt-BR" sz="1600" dirty="0">
                <a:latin typeface="Century" panose="02040604050505020304" pitchFamily="18" charset="0"/>
              </a:rPr>
              <a:t>	</a:t>
            </a:r>
            <a:endParaRPr lang="pt-BR" sz="1600" b="1" dirty="0">
              <a:latin typeface="Century" panose="02040604050505020304" pitchFamily="18" charset="0"/>
            </a:endParaRPr>
          </a:p>
          <a:p>
            <a:pPr marL="285750" indent="-285750" algn="just">
              <a:buFont typeface="Arial" panose="020B0604020202020204" pitchFamily="34" charset="0"/>
              <a:buChar char="•"/>
            </a:pPr>
            <a:r>
              <a:rPr lang="pt-BR" sz="1600" dirty="0" smtClean="0">
                <a:latin typeface="Century" panose="02040604050505020304" pitchFamily="18" charset="0"/>
              </a:rPr>
              <a:t>Concurso público n.º 11/DRA/2019 para a celebração de contrato de aquisição de serviços para a</a:t>
            </a:r>
            <a:r>
              <a:rPr lang="pt-BR" sz="1600" b="1" dirty="0" smtClean="0">
                <a:latin typeface="Century" panose="02040604050505020304" pitchFamily="18" charset="0"/>
              </a:rPr>
              <a:t> “</a:t>
            </a:r>
            <a:r>
              <a:rPr lang="pt-BR" sz="1600" b="1" dirty="0">
                <a:latin typeface="Century" panose="02040604050505020304" pitchFamily="18" charset="0"/>
              </a:rPr>
              <a:t>E</a:t>
            </a:r>
            <a:r>
              <a:rPr lang="pt-BR" sz="1600" b="1" dirty="0" smtClean="0">
                <a:latin typeface="Century" panose="02040604050505020304" pitchFamily="18" charset="0"/>
              </a:rPr>
              <a:t>laboração da cartografia de campo atualizada da distribuição de habitats e espécies da Rede Natura 2000 dos Açores (componente terrestre), incluindo a caracterização do estado de conservação e ameaças”– </a:t>
            </a:r>
            <a:r>
              <a:rPr lang="pt-BR" sz="1600" dirty="0" smtClean="0">
                <a:latin typeface="Century" panose="02040604050505020304" pitchFamily="18" charset="0"/>
              </a:rPr>
              <a:t>Concurso lançado a 29/10/2019.</a:t>
            </a:r>
          </a:p>
          <a:p>
            <a:pPr marL="285750" indent="-285750" algn="just">
              <a:buFont typeface="Arial" panose="020B0604020202020204" pitchFamily="34" charset="0"/>
              <a:buChar char="•"/>
            </a:pPr>
            <a:endParaRPr lang="pt-BR" sz="1600" b="1" dirty="0">
              <a:latin typeface="Century" panose="02040604050505020304" pitchFamily="18" charset="0"/>
            </a:endParaRPr>
          </a:p>
          <a:p>
            <a:pPr marL="285750" indent="-285750" algn="just">
              <a:buFont typeface="Arial" panose="020B0604020202020204" pitchFamily="34" charset="0"/>
              <a:buChar char="•"/>
            </a:pPr>
            <a:endParaRPr lang="en-US" sz="1600" b="1" dirty="0">
              <a:latin typeface="Century" panose="02040604050505020304" pitchFamily="18" charset="0"/>
            </a:endParaRPr>
          </a:p>
        </p:txBody>
      </p:sp>
      <p:pic>
        <p:nvPicPr>
          <p:cNvPr id="2" name="Imagem 1"/>
          <p:cNvPicPr>
            <a:picLocks noChangeAspect="1"/>
          </p:cNvPicPr>
          <p:nvPr/>
        </p:nvPicPr>
        <p:blipFill rotWithShape="1">
          <a:blip r:embed="rId7"/>
          <a:srcRect l="34885" t="23524" r="36811" b="6265"/>
          <a:stretch/>
        </p:blipFill>
        <p:spPr>
          <a:xfrm>
            <a:off x="153974" y="3323499"/>
            <a:ext cx="2401802" cy="3351351"/>
          </a:xfrm>
          <a:prstGeom prst="rect">
            <a:avLst/>
          </a:prstGeom>
          <a:ln w="3175">
            <a:solidFill>
              <a:schemeClr val="tx1"/>
            </a:solidFill>
          </a:ln>
        </p:spPr>
      </p:pic>
      <p:grpSp>
        <p:nvGrpSpPr>
          <p:cNvPr id="20" name="Grupo 19"/>
          <p:cNvGrpSpPr/>
          <p:nvPr/>
        </p:nvGrpSpPr>
        <p:grpSpPr>
          <a:xfrm>
            <a:off x="4692781" y="6282498"/>
            <a:ext cx="4415723" cy="527870"/>
            <a:chOff x="4692781" y="6282498"/>
            <a:chExt cx="4415723" cy="527870"/>
          </a:xfrm>
        </p:grpSpPr>
        <p:pic>
          <p:nvPicPr>
            <p:cNvPr id="21"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9" name="Imagem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1647" y="3361373"/>
            <a:ext cx="7108874" cy="2887462"/>
          </a:xfrm>
          <a:prstGeom prst="rect">
            <a:avLst/>
          </a:prstGeom>
        </p:spPr>
      </p:pic>
      <p:pic>
        <p:nvPicPr>
          <p:cNvPr id="4" name="Imagem 3"/>
          <p:cNvPicPr>
            <a:picLocks noChangeAspect="1"/>
          </p:cNvPicPr>
          <p:nvPr/>
        </p:nvPicPr>
        <p:blipFill rotWithShape="1">
          <a:blip r:embed="rId14" cstate="screen">
            <a:extLst>
              <a:ext uri="{28A0092B-C50C-407E-A947-70E740481C1C}">
                <a14:useLocalDpi xmlns:a14="http://schemas.microsoft.com/office/drawing/2010/main"/>
              </a:ext>
            </a:extLst>
          </a:blip>
          <a:srcRect t="5074"/>
          <a:stretch/>
        </p:blipFill>
        <p:spPr>
          <a:xfrm>
            <a:off x="2593833" y="3462471"/>
            <a:ext cx="5157234" cy="2753743"/>
          </a:xfrm>
          <a:prstGeom prst="rect">
            <a:avLst/>
          </a:prstGeom>
        </p:spPr>
      </p:pic>
      <p:sp>
        <p:nvSpPr>
          <p:cNvPr id="5" name="Oval 4"/>
          <p:cNvSpPr/>
          <p:nvPr/>
        </p:nvSpPr>
        <p:spPr>
          <a:xfrm>
            <a:off x="6588224" y="3811689"/>
            <a:ext cx="288032" cy="216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850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C</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C10 – </a:t>
            </a:r>
            <a:r>
              <a:rPr lang="pt-BR" altLang="en-US" sz="1800" dirty="0">
                <a:latin typeface="Century Gothic" panose="020B0502020202020204" pitchFamily="34" charset="0"/>
                <a:cs typeface="Calibri" panose="020F0502020204030204" pitchFamily="34" charset="0"/>
              </a:rPr>
              <a:t>Restauro de habitats costeiros e marinhos</a:t>
            </a:r>
          </a:p>
          <a:p>
            <a:r>
              <a:rPr lang="pt-PT" altLang="en-US" sz="1800" dirty="0">
                <a:latin typeface="Century Gothic" panose="020B0502020202020204" pitchFamily="34" charset="0"/>
                <a:cs typeface="Calibri" panose="020F0502020204030204" pitchFamily="34" charset="0"/>
              </a:rPr>
              <a:t>C10.1 – </a:t>
            </a:r>
            <a:r>
              <a:rPr lang="pt-BR" altLang="en-US" sz="1800" dirty="0">
                <a:latin typeface="Century Gothic" panose="020B0502020202020204" pitchFamily="34" charset="0"/>
                <a:cs typeface="Calibri" panose="020F0502020204030204" pitchFamily="34" charset="0"/>
              </a:rPr>
              <a:t>Minimizar o impacto lixo marinho em habitats costeiros marinhos</a:t>
            </a:r>
            <a:endParaRPr lang="en-US" altLang="en-US" sz="1600" i="1" dirty="0">
              <a:latin typeface="Century Gothic" panose="020B0502020202020204" pitchFamily="34" charset="0"/>
              <a:cs typeface="Calibri" panose="020F0502020204030204" pitchFamily="34" charset="0"/>
            </a:endParaRPr>
          </a:p>
        </p:txBody>
      </p:sp>
      <p:sp>
        <p:nvSpPr>
          <p:cNvPr id="2" name="CaixaDeTexto 1"/>
          <p:cNvSpPr txBox="1"/>
          <p:nvPr/>
        </p:nvSpPr>
        <p:spPr>
          <a:xfrm>
            <a:off x="-108520" y="2276872"/>
            <a:ext cx="9001000" cy="584775"/>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3 eventos </a:t>
            </a:r>
            <a:r>
              <a:rPr lang="pt-BR" sz="1600" b="1" dirty="0">
                <a:latin typeface="Century" panose="02040604050505020304" pitchFamily="18" charset="0"/>
              </a:rPr>
              <a:t>de limpeza costeira </a:t>
            </a:r>
            <a:r>
              <a:rPr lang="pt-BR" sz="1600" dirty="0">
                <a:latin typeface="Century" panose="02040604050505020304" pitchFamily="18" charset="0"/>
              </a:rPr>
              <a:t>- 2 na praia e 1 na água - co-organizados </a:t>
            </a:r>
            <a:r>
              <a:rPr lang="pt-BR" sz="1600" dirty="0" smtClean="0">
                <a:latin typeface="Century" panose="02040604050505020304" pitchFamily="18" charset="0"/>
              </a:rPr>
              <a:t>com o </a:t>
            </a:r>
            <a:r>
              <a:rPr lang="pt-BR" sz="1600" dirty="0">
                <a:latin typeface="Century" panose="02040604050505020304" pitchFamily="18" charset="0"/>
              </a:rPr>
              <a:t>programa anual Açores </a:t>
            </a:r>
            <a:r>
              <a:rPr lang="pt-BR" sz="1600" dirty="0" smtClean="0">
                <a:latin typeface="Century" panose="02040604050505020304" pitchFamily="18" charset="0"/>
              </a:rPr>
              <a:t>Entre-Mares </a:t>
            </a:r>
            <a:r>
              <a:rPr lang="pt-BR" sz="1600" dirty="0">
                <a:latin typeface="Century" panose="02040604050505020304" pitchFamily="18" charset="0"/>
              </a:rPr>
              <a:t>(junho).</a:t>
            </a:r>
            <a:endParaRPr lang="en-US" sz="1600" dirty="0">
              <a:latin typeface="Century" panose="02040604050505020304" pitchFamily="18" charset="0"/>
            </a:endParaRPr>
          </a:p>
        </p:txBody>
      </p:sp>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3213502"/>
            <a:ext cx="4351548" cy="2447745"/>
          </a:xfrm>
          <a:prstGeom prst="rect">
            <a:avLst/>
          </a:prstGeom>
          <a:ln>
            <a:solidFill>
              <a:schemeClr val="bg1"/>
            </a:solidFill>
          </a:ln>
        </p:spPr>
      </p:pic>
      <p:pic>
        <p:nvPicPr>
          <p:cNvPr id="22" name="Imagem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95" y="3217961"/>
            <a:ext cx="3457887" cy="1945062"/>
          </a:xfrm>
          <a:prstGeom prst="rect">
            <a:avLst/>
          </a:prstGeom>
        </p:spPr>
      </p:pic>
      <p:grpSp>
        <p:nvGrpSpPr>
          <p:cNvPr id="13" name="Grupo 12"/>
          <p:cNvGrpSpPr/>
          <p:nvPr/>
        </p:nvGrpSpPr>
        <p:grpSpPr>
          <a:xfrm>
            <a:off x="4692781" y="6282498"/>
            <a:ext cx="4415723" cy="527870"/>
            <a:chOff x="4692781" y="6282498"/>
            <a:chExt cx="4415723" cy="527870"/>
          </a:xfrm>
        </p:grpSpPr>
        <p:pic>
          <p:nvPicPr>
            <p:cNvPr id="14"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1" name="Imagem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2699792" y="5013176"/>
            <a:ext cx="3071623" cy="1727788"/>
          </a:xfrm>
          <a:prstGeom prst="rect">
            <a:avLst/>
          </a:prstGeom>
          <a:ln>
            <a:solidFill>
              <a:schemeClr val="bg1"/>
            </a:solidFill>
          </a:ln>
        </p:spPr>
      </p:pic>
    </p:spTree>
    <p:extLst>
      <p:ext uri="{BB962C8B-B14F-4D97-AF65-F5344CB8AC3E}">
        <p14:creationId xmlns:p14="http://schemas.microsoft.com/office/powerpoint/2010/main" val="3563264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sp>
        <p:nvSpPr>
          <p:cNvPr id="17" name="CaixaDeTexto 16"/>
          <p:cNvSpPr txBox="1"/>
          <p:nvPr/>
        </p:nvSpPr>
        <p:spPr>
          <a:xfrm>
            <a:off x="179512" y="1844824"/>
            <a:ext cx="3554024" cy="3323987"/>
          </a:xfrm>
          <a:prstGeom prst="rect">
            <a:avLst/>
          </a:prstGeom>
          <a:noFill/>
        </p:spPr>
        <p:txBody>
          <a:bodyPr wrap="square" rtlCol="0">
            <a:spAutoFit/>
          </a:bodyPr>
          <a:lstStyle/>
          <a:p>
            <a:endParaRPr lang="pt-PT" sz="1400" b="1" i="1" u="sng" dirty="0" smtClean="0">
              <a:latin typeface="Century" panose="02040604050505020304" pitchFamily="18"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latin typeface="Century" panose="02040604050505020304" pitchFamily="18" charset="0"/>
              </a:rPr>
              <a:t>Website do projeto em 3 línguas (PT; EN e ES)</a:t>
            </a:r>
            <a:endParaRPr lang="pt-PT" altLang="pt-PT" sz="1400" b="1" u="sng" dirty="0" smtClean="0">
              <a:solidFill>
                <a:srgbClr val="195457"/>
              </a:solidFill>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600" b="1" i="1" u="sng" dirty="0" smtClean="0">
              <a:latin typeface="Century" panose="02040604050505020304" pitchFamily="18" charset="0"/>
              <a:ea typeface="Tahoma" panose="020B0604030504040204" pitchFamily="34" charset="0"/>
              <a:cs typeface="DIN Condensed Bold"/>
            </a:endParaRPr>
          </a:p>
          <a:p>
            <a:r>
              <a:rPr lang="en-US" sz="1600" dirty="0" smtClean="0">
                <a:latin typeface="Century" panose="02040604050505020304" pitchFamily="18" charset="0"/>
                <a:hlinkClick r:id="rId6"/>
              </a:rPr>
              <a:t>https://www.lifeazoresnatura.eu/</a:t>
            </a:r>
            <a:endParaRPr lang="en-US" sz="1600" b="1" dirty="0" smtClean="0">
              <a:latin typeface="Century" panose="02040604050505020304" pitchFamily="18" charset="0"/>
              <a:ea typeface="Tahoma" panose="020B0604030504040204" pitchFamily="34" charset="0"/>
              <a:cs typeface="DIN Condensed Bold"/>
            </a:endParaRPr>
          </a:p>
          <a:p>
            <a:endParaRPr lang="pt-PT" sz="2000" dirty="0" smtClean="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endParaRPr lang="pt-PT" sz="1400" dirty="0">
              <a:latin typeface="Century Gothic" panose="020B0502020202020204" pitchFamily="34" charset="0"/>
              <a:ea typeface="Tahoma" panose="020B0604030504040204" pitchFamily="34" charset="0"/>
              <a:cs typeface="DIN Condensed Bold"/>
            </a:endParaRPr>
          </a:p>
        </p:txBody>
      </p:sp>
      <p:pic>
        <p:nvPicPr>
          <p:cNvPr id="18" name="Imagem 17"/>
          <p:cNvPicPr>
            <a:picLocks noChangeAspect="1"/>
          </p:cNvPicPr>
          <p:nvPr/>
        </p:nvPicPr>
        <p:blipFill rotWithShape="1">
          <a:blip r:embed="rId7"/>
          <a:srcRect b="22376"/>
          <a:stretch/>
        </p:blipFill>
        <p:spPr>
          <a:xfrm>
            <a:off x="3733536" y="1569831"/>
            <a:ext cx="5277328" cy="2304255"/>
          </a:xfrm>
          <a:prstGeom prst="rect">
            <a:avLst/>
          </a:prstGeom>
        </p:spPr>
      </p:pic>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 name="Imagem 1"/>
          <p:cNvPicPr>
            <a:picLocks noChangeAspect="1"/>
          </p:cNvPicPr>
          <p:nvPr/>
        </p:nvPicPr>
        <p:blipFill rotWithShape="1">
          <a:blip r:embed="rId13" cstate="screen">
            <a:extLst>
              <a:ext uri="{28A0092B-C50C-407E-A947-70E740481C1C}">
                <a14:useLocalDpi xmlns:a14="http://schemas.microsoft.com/office/drawing/2010/main"/>
              </a:ext>
            </a:extLst>
          </a:blip>
          <a:srcRect t="5385" b="13828"/>
          <a:stretch/>
        </p:blipFill>
        <p:spPr>
          <a:xfrm>
            <a:off x="3733536" y="4032882"/>
            <a:ext cx="5326460" cy="2420454"/>
          </a:xfrm>
          <a:prstGeom prst="rect">
            <a:avLst/>
          </a:prstGeom>
        </p:spPr>
      </p:pic>
    </p:spTree>
    <p:extLst>
      <p:ext uri="{BB962C8B-B14F-4D97-AF65-F5344CB8AC3E}">
        <p14:creationId xmlns:p14="http://schemas.microsoft.com/office/powerpoint/2010/main" val="2885048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3" name="Image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9632" y="891384"/>
            <a:ext cx="6696744" cy="4841872"/>
          </a:xfrm>
          <a:prstGeom prst="rect">
            <a:avLst/>
          </a:prstGeom>
        </p:spPr>
      </p:pic>
    </p:spTree>
    <p:extLst>
      <p:ext uri="{BB962C8B-B14F-4D97-AF65-F5344CB8AC3E}">
        <p14:creationId xmlns:p14="http://schemas.microsoft.com/office/powerpoint/2010/main" val="283692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pic>
        <p:nvPicPr>
          <p:cNvPr id="12" name="Imagem 11"/>
          <p:cNvPicPr>
            <a:picLocks noChangeAspect="1"/>
          </p:cNvPicPr>
          <p:nvPr/>
        </p:nvPicPr>
        <p:blipFill>
          <a:blip r:embed="rId6"/>
          <a:stretch>
            <a:fillRect/>
          </a:stretch>
        </p:blipFill>
        <p:spPr>
          <a:xfrm>
            <a:off x="5426400" y="3243197"/>
            <a:ext cx="1714474" cy="2247650"/>
          </a:xfrm>
          <a:prstGeom prst="rect">
            <a:avLst/>
          </a:prstGeom>
          <a:ln w="3175">
            <a:solidFill>
              <a:schemeClr val="tx1"/>
            </a:solidFill>
          </a:ln>
        </p:spPr>
      </p:pic>
      <p:sp>
        <p:nvSpPr>
          <p:cNvPr id="13" name="CaixaDeTexto 12"/>
          <p:cNvSpPr txBox="1"/>
          <p:nvPr/>
        </p:nvSpPr>
        <p:spPr>
          <a:xfrm>
            <a:off x="251520" y="1411035"/>
            <a:ext cx="3512375" cy="1323439"/>
          </a:xfrm>
          <a:prstGeom prst="rect">
            <a:avLst/>
          </a:prstGeom>
          <a:noFill/>
        </p:spPr>
        <p:txBody>
          <a:bodyPr wrap="square" rtlCol="0">
            <a:spAutoFit/>
          </a:bodyPr>
          <a:lstStyle/>
          <a:p>
            <a:r>
              <a:rPr lang="pt-PT" altLang="pt-PT" sz="1600" b="1" u="sng" dirty="0">
                <a:solidFill>
                  <a:srgbClr val="195457"/>
                </a:solidFill>
                <a:latin typeface="Century Gothic" panose="020B0502020202020204" pitchFamily="34" charset="0"/>
                <a:ea typeface="Tahoma" panose="020B0604030504040204" pitchFamily="34" charset="0"/>
                <a:cs typeface="DIN Condensed Bold"/>
              </a:rPr>
              <a:t>M</a:t>
            </a:r>
            <a:r>
              <a:rPr lang="pt-PT" altLang="pt-PT" sz="1600" b="1" u="sng" dirty="0" smtClean="0">
                <a:solidFill>
                  <a:srgbClr val="195457"/>
                </a:solidFill>
                <a:latin typeface="Century Gothic" panose="020B0502020202020204" pitchFamily="34" charset="0"/>
                <a:ea typeface="Tahoma" panose="020B0604030504040204" pitchFamily="34" charset="0"/>
                <a:cs typeface="DIN Condensed Bold"/>
              </a:rPr>
              <a:t>eios de comunicação:</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latin typeface="Century Gothic" panose="020B0502020202020204" pitchFamily="34" charset="0"/>
                <a:ea typeface="Tahoma" panose="020B0604030504040204" pitchFamily="34" charset="0"/>
                <a:cs typeface="DIN Condensed Bold"/>
              </a:rPr>
              <a:t>10 Notas de Imprensa</a:t>
            </a:r>
            <a:endParaRPr lang="pt-PT" sz="1600"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2</a:t>
            </a:r>
            <a:r>
              <a:rPr lang="pt-PT" sz="1600" dirty="0" smtClean="0">
                <a:latin typeface="Century Gothic" panose="020B0502020202020204" pitchFamily="34" charset="0"/>
                <a:ea typeface="Tahoma" panose="020B0604030504040204" pitchFamily="34" charset="0"/>
                <a:cs typeface="DIN Condensed Bold"/>
              </a:rPr>
              <a:t>6 notícias identificando o projeto</a:t>
            </a:r>
            <a:endParaRPr lang="en-US" sz="1600" dirty="0">
              <a:latin typeface="Century Gothic" panose="020B0502020202020204" pitchFamily="34" charset="0"/>
              <a:ea typeface="Tahoma" panose="020B0604030504040204" pitchFamily="34" charset="0"/>
              <a:cs typeface="DIN Condensed Bold"/>
            </a:endParaRPr>
          </a:p>
        </p:txBody>
      </p:sp>
      <p:graphicFrame>
        <p:nvGraphicFramePr>
          <p:cNvPr id="14" name="Gráfico 13"/>
          <p:cNvGraphicFramePr>
            <a:graphicFrameLocks/>
          </p:cNvGraphicFramePr>
          <p:nvPr>
            <p:extLst>
              <p:ext uri="{D42A27DB-BD31-4B8C-83A1-F6EECF244321}">
                <p14:modId xmlns:p14="http://schemas.microsoft.com/office/powerpoint/2010/main" val="259744763"/>
              </p:ext>
            </p:extLst>
          </p:nvPr>
        </p:nvGraphicFramePr>
        <p:xfrm>
          <a:off x="110330" y="2959510"/>
          <a:ext cx="5109741" cy="3095388"/>
        </p:xfrm>
        <a:graphic>
          <a:graphicData uri="http://schemas.openxmlformats.org/drawingml/2006/chart">
            <c:chart xmlns:c="http://schemas.openxmlformats.org/drawingml/2006/chart" xmlns:r="http://schemas.openxmlformats.org/officeDocument/2006/relationships" r:id="rId7"/>
          </a:graphicData>
        </a:graphic>
      </p:graphicFrame>
      <p:pic>
        <p:nvPicPr>
          <p:cNvPr id="19" name="Imagem 18"/>
          <p:cNvPicPr/>
          <p:nvPr/>
        </p:nvPicPr>
        <p:blipFill rotWithShape="1">
          <a:blip r:embed="rId8"/>
          <a:srcRect l="14676" t="17977" r="31138" b="15849"/>
          <a:stretch/>
        </p:blipFill>
        <p:spPr bwMode="auto">
          <a:xfrm>
            <a:off x="5666384" y="1186001"/>
            <a:ext cx="2948981" cy="192100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20" name="Imagem 19"/>
          <p:cNvPicPr>
            <a:picLocks noChangeAspect="1"/>
          </p:cNvPicPr>
          <p:nvPr/>
        </p:nvPicPr>
        <p:blipFill>
          <a:blip r:embed="rId9"/>
          <a:stretch>
            <a:fillRect/>
          </a:stretch>
        </p:blipFill>
        <p:spPr>
          <a:xfrm>
            <a:off x="7225327" y="2450725"/>
            <a:ext cx="1836351" cy="3684743"/>
          </a:xfrm>
          <a:prstGeom prst="rect">
            <a:avLst/>
          </a:prstGeom>
          <a:ln w="3175">
            <a:solidFill>
              <a:schemeClr val="tx1"/>
            </a:solidFill>
          </a:ln>
        </p:spPr>
      </p:pic>
      <p:grpSp>
        <p:nvGrpSpPr>
          <p:cNvPr id="16" name="Grupo 15"/>
          <p:cNvGrpSpPr/>
          <p:nvPr/>
        </p:nvGrpSpPr>
        <p:grpSpPr>
          <a:xfrm>
            <a:off x="4692781" y="6282498"/>
            <a:ext cx="4415723" cy="527870"/>
            <a:chOff x="4692781" y="6282498"/>
            <a:chExt cx="4415723" cy="527870"/>
          </a:xfrm>
        </p:grpSpPr>
        <p:pic>
          <p:nvPicPr>
            <p:cNvPr id="17" name="Picture 4" descr="http://www.azores.gov.pt/NR/rdonlyres/88A32A89-2561-4C22-A82F-530640C510A2/755875/Logo_P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azores.gov.pt/NR/rdonlyres/A1197A03-23BB-40F6-AA68-6C3FEC711B55/335484/LogotipoGovernodosAores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1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3"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2"/>
            <p:cNvPicPr>
              <a:picLocks noChangeAspect="1"/>
            </p:cNvPicPr>
            <p:nvPr/>
          </p:nvPicPr>
          <p:blipFill rotWithShape="1">
            <a:blip r:embed="rId14"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6781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2308324"/>
          </a:xfrm>
          <a:prstGeom prst="rect">
            <a:avLst/>
          </a:prstGeom>
          <a:noFill/>
        </p:spPr>
        <p:txBody>
          <a:bodyPr wrap="square" rtlCol="0">
            <a:spAutoFit/>
          </a:bodyPr>
          <a:lstStyle/>
          <a:p>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Apresentação</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e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participação</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em</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seminários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eventos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LIFE Project </a:t>
            </a:r>
            <a:r>
              <a:rPr lang="pt-PT" sz="1600" dirty="0" err="1">
                <a:latin typeface="Century Gothic" panose="020B0502020202020204" pitchFamily="34" charset="0"/>
                <a:ea typeface="Tahoma" panose="020B0604030504040204" pitchFamily="34" charset="0"/>
                <a:cs typeface="DIN Condensed Bold"/>
              </a:rPr>
              <a:t>Capacity</a:t>
            </a:r>
            <a:r>
              <a:rPr lang="pt-PT" sz="1600" dirty="0">
                <a:latin typeface="Century Gothic" panose="020B0502020202020204" pitchFamily="34" charset="0"/>
                <a:ea typeface="Tahoma" panose="020B0604030504040204" pitchFamily="34" charset="0"/>
                <a:cs typeface="DIN Condensed Bold"/>
              </a:rPr>
              <a:t> </a:t>
            </a:r>
            <a:r>
              <a:rPr lang="pt-PT" sz="1600" dirty="0" err="1">
                <a:latin typeface="Century Gothic" panose="020B0502020202020204" pitchFamily="34" charset="0"/>
                <a:ea typeface="Tahoma" panose="020B0604030504040204" pitchFamily="34" charset="0"/>
                <a:cs typeface="DIN Condensed Bold"/>
              </a:rPr>
              <a:t>Building</a:t>
            </a:r>
            <a:r>
              <a:rPr lang="pt-PT" sz="1600" dirty="0">
                <a:latin typeface="Century Gothic" panose="020B0502020202020204" pitchFamily="34" charset="0"/>
                <a:ea typeface="Tahoma" panose="020B0604030504040204" pitchFamily="34" charset="0"/>
                <a:cs typeface="DIN Condensed Bold"/>
              </a:rPr>
              <a:t> (LIFE14 CAP/PT/000004) </a:t>
            </a:r>
            <a:r>
              <a:rPr lang="pt-PT" sz="1600" dirty="0" smtClean="0">
                <a:latin typeface="Century Gothic" panose="020B0502020202020204" pitchFamily="34" charset="0"/>
                <a:ea typeface="Tahoma" panose="020B0604030504040204" pitchFamily="34" charset="0"/>
                <a:cs typeface="DIN Condensed Bold"/>
              </a:rPr>
              <a:t>Conferência Final</a:t>
            </a:r>
            <a:endParaRPr lang="pt-PT" sz="1600"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600" dirty="0">
                <a:latin typeface="Century Gothic" panose="020B0502020202020204" pitchFamily="34" charset="0"/>
                <a:ea typeface="Tahoma" panose="020B0604030504040204" pitchFamily="34" charset="0"/>
                <a:cs typeface="DIN Condensed Bold"/>
              </a:rPr>
              <a:t>Chefe da Unidade de Regiões Ultraperiféricas da Direção Geral de Política Regional da Comissão </a:t>
            </a:r>
            <a:r>
              <a:rPr lang="pt-BR" sz="1600" dirty="0" smtClean="0">
                <a:latin typeface="Century Gothic" panose="020B0502020202020204" pitchFamily="34" charset="0"/>
                <a:ea typeface="Tahoma" panose="020B0604030504040204" pitchFamily="34" charset="0"/>
                <a:cs typeface="DIN Condensed Bold"/>
              </a:rPr>
              <a:t>Europeia</a:t>
            </a:r>
          </a:p>
          <a:p>
            <a:pPr marL="285750" indent="-285750" algn="just">
              <a:buFont typeface="Wingdings" panose="05000000000000000000" pitchFamily="2" charset="2"/>
              <a:buChar char="Ø"/>
            </a:pPr>
            <a:r>
              <a:rPr lang="pt-PT" sz="1600" dirty="0" err="1" smtClean="0">
                <a:latin typeface="Century Gothic" panose="020B0502020202020204" pitchFamily="34" charset="0"/>
                <a:ea typeface="Tahoma" panose="020B0604030504040204" pitchFamily="34" charset="0"/>
                <a:cs typeface="DIN Condensed Bold"/>
              </a:rPr>
              <a:t>Life</a:t>
            </a:r>
            <a:r>
              <a:rPr lang="pt-PT" sz="1600" dirty="0" smtClean="0">
                <a:latin typeface="Century Gothic" panose="020B0502020202020204" pitchFamily="34" charset="0"/>
                <a:ea typeface="Tahoma" panose="020B0604030504040204" pitchFamily="34" charset="0"/>
                <a:cs typeface="DIN Condensed Bold"/>
              </a:rPr>
              <a:t> </a:t>
            </a:r>
            <a:r>
              <a:rPr lang="pt-PT" sz="1600" dirty="0">
                <a:latin typeface="Century Gothic" panose="020B0502020202020204" pitchFamily="34" charset="0"/>
                <a:ea typeface="Tahoma" panose="020B0604030504040204" pitchFamily="34" charset="0"/>
                <a:cs typeface="DIN Condensed Bold"/>
              </a:rPr>
              <a:t>Terras do </a:t>
            </a:r>
            <a:r>
              <a:rPr lang="pt-PT" sz="1600" dirty="0" err="1">
                <a:latin typeface="Century Gothic" panose="020B0502020202020204" pitchFamily="34" charset="0"/>
                <a:ea typeface="Tahoma" panose="020B0604030504040204" pitchFamily="34" charset="0"/>
                <a:cs typeface="DIN Condensed Bold"/>
              </a:rPr>
              <a:t>Priolo</a:t>
            </a:r>
            <a:r>
              <a:rPr lang="pt-PT" sz="1600" dirty="0">
                <a:latin typeface="Century Gothic" panose="020B0502020202020204" pitchFamily="34" charset="0"/>
                <a:ea typeface="Tahoma" panose="020B0604030504040204" pitchFamily="34" charset="0"/>
                <a:cs typeface="DIN Condensed Bold"/>
              </a:rPr>
              <a:t> (LIFE12 NAT/PT/000527)- Desafios e estratégias para a conservação em ambientes insulares</a:t>
            </a:r>
          </a:p>
          <a:p>
            <a:pPr marL="285750" indent="-285750" algn="just">
              <a:buFont typeface="Wingdings" panose="05000000000000000000" pitchFamily="2" charset="2"/>
              <a:buChar char="Ø"/>
            </a:pPr>
            <a:r>
              <a:rPr lang="pt-PT" sz="1600" dirty="0" err="1">
                <a:latin typeface="Century Gothic" panose="020B0502020202020204" pitchFamily="34" charset="0"/>
                <a:ea typeface="Tahoma" panose="020B0604030504040204" pitchFamily="34" charset="0"/>
                <a:cs typeface="DIN Condensed Bold"/>
              </a:rPr>
              <a:t>Biotalks</a:t>
            </a:r>
            <a:r>
              <a:rPr lang="pt-PT" sz="1600" dirty="0">
                <a:latin typeface="Century Gothic" panose="020B0502020202020204" pitchFamily="34" charset="0"/>
                <a:ea typeface="Tahoma" panose="020B0604030504040204" pitchFamily="34" charset="0"/>
                <a:cs typeface="DIN Condensed Bold"/>
              </a:rPr>
              <a:t> - Semana do Ambiente e Ciência</a:t>
            </a:r>
          </a:p>
          <a:p>
            <a:pPr marL="285750" indent="-285750" algn="just">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XIV Encontro Regional de Educação Ambiental e Seminário </a:t>
            </a:r>
            <a:r>
              <a:rPr lang="pt-PT" sz="1600" dirty="0" err="1">
                <a:latin typeface="Century Gothic" panose="020B0502020202020204" pitchFamily="34" charset="0"/>
                <a:ea typeface="Tahoma" panose="020B0604030504040204" pitchFamily="34" charset="0"/>
                <a:cs typeface="DIN Condensed Bold"/>
              </a:rPr>
              <a:t>Eco-Escolas</a:t>
            </a:r>
            <a:endParaRPr lang="pt-PT" sz="1600" dirty="0">
              <a:latin typeface="Century Gothic" panose="020B0502020202020204" pitchFamily="34" charset="0"/>
              <a:ea typeface="Tahoma" panose="020B0604030504040204" pitchFamily="34" charset="0"/>
              <a:cs typeface="DIN Condensed Bold"/>
            </a:endParaRPr>
          </a:p>
        </p:txBody>
      </p:sp>
      <p:pic>
        <p:nvPicPr>
          <p:cNvPr id="22" name="Image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3859788"/>
            <a:ext cx="2977913" cy="2233435"/>
          </a:xfrm>
          <a:prstGeom prst="rect">
            <a:avLst/>
          </a:prstGeom>
        </p:spPr>
      </p:pic>
      <p:pic>
        <p:nvPicPr>
          <p:cNvPr id="23" name="Picture 6" descr="A imagem pode conter: 3 pessoas, pessoas a sorr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4104" y="3867899"/>
            <a:ext cx="3338096" cy="2225397"/>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p:cNvPicPr>
            <a:picLocks noChangeAspect="1"/>
          </p:cNvPicPr>
          <p:nvPr/>
        </p:nvPicPr>
        <p:blipFill rotWithShape="1">
          <a:blip r:embed="rId8" cstate="print">
            <a:extLst>
              <a:ext uri="{28A0092B-C50C-407E-A947-70E740481C1C}">
                <a14:useLocalDpi xmlns:a14="http://schemas.microsoft.com/office/drawing/2010/main" val="0"/>
              </a:ext>
            </a:extLst>
          </a:blip>
          <a:srcRect l="5355" r="2426"/>
          <a:stretch/>
        </p:blipFill>
        <p:spPr>
          <a:xfrm>
            <a:off x="6464903" y="3868104"/>
            <a:ext cx="2736304" cy="2225397"/>
          </a:xfrm>
          <a:prstGeom prst="rect">
            <a:avLst/>
          </a:prstGeom>
        </p:spPr>
      </p:pic>
      <p:grpSp>
        <p:nvGrpSpPr>
          <p:cNvPr id="13" name="Grupo 12"/>
          <p:cNvGrpSpPr/>
          <p:nvPr/>
        </p:nvGrpSpPr>
        <p:grpSpPr>
          <a:xfrm>
            <a:off x="4692781" y="6282498"/>
            <a:ext cx="4415723" cy="527870"/>
            <a:chOff x="4692781" y="6282498"/>
            <a:chExt cx="4415723" cy="527870"/>
          </a:xfrm>
        </p:grpSpPr>
        <p:pic>
          <p:nvPicPr>
            <p:cNvPr id="14"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2334236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4692781" y="6282498"/>
            <a:ext cx="4415723" cy="527870"/>
            <a:chOff x="4692781" y="6282498"/>
            <a:chExt cx="4415723" cy="527870"/>
          </a:xfrm>
        </p:grpSpPr>
        <p:pic>
          <p:nvPicPr>
            <p:cNvPr id="16"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6"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7"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830997"/>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sz="1400" b="1" dirty="0" smtClean="0">
                <a:latin typeface="Century Gothic" panose="020B0502020202020204" pitchFamily="34" charset="0"/>
                <a:ea typeface="Tahoma" panose="020B0604030504040204" pitchFamily="34" charset="0"/>
                <a:cs typeface="DIN Condensed Bold"/>
              </a:rPr>
              <a:t>Exposição Itinerante sobre os Projetos LIFE IP AZORES NATURA e LIFE VIDALIA</a:t>
            </a:r>
            <a:r>
              <a:rPr lang="pt-PT" sz="1600" dirty="0" smtClean="0">
                <a:latin typeface="Century Gothic" panose="020B0502020202020204" pitchFamily="34" charset="0"/>
                <a:ea typeface="Tahoma" panose="020B0604030504040204" pitchFamily="34" charset="0"/>
                <a:cs typeface="DIN Condensed Bold"/>
              </a:rPr>
              <a:t>, na </a:t>
            </a:r>
            <a:r>
              <a:rPr lang="pt-PT" sz="1600" dirty="0" err="1" smtClean="0">
                <a:latin typeface="Century Gothic" panose="020B0502020202020204" pitchFamily="34" charset="0"/>
                <a:ea typeface="Tahoma" panose="020B0604030504040204" pitchFamily="34" charset="0"/>
                <a:cs typeface="DIN Condensed Bold"/>
              </a:rPr>
              <a:t>Expomar</a:t>
            </a:r>
            <a:r>
              <a:rPr lang="pt-PT" sz="1600" dirty="0" smtClean="0">
                <a:latin typeface="Century Gothic" panose="020B0502020202020204" pitchFamily="34" charset="0"/>
                <a:ea typeface="Tahoma" panose="020B0604030504040204" pitchFamily="34" charset="0"/>
                <a:cs typeface="DIN Condensed Bold"/>
              </a:rPr>
              <a:t> 2019, que decorreu na marina da Horta, no âmbito da Semana do Mar (4-11 agosto)</a:t>
            </a:r>
            <a:endParaRPr lang="pt-PT" sz="1600" dirty="0">
              <a:latin typeface="Century Gothic" panose="020B0502020202020204" pitchFamily="34" charset="0"/>
              <a:ea typeface="Tahoma" panose="020B0604030504040204" pitchFamily="34" charset="0"/>
              <a:cs typeface="DIN Condensed Bold"/>
            </a:endParaRPr>
          </a:p>
        </p:txBody>
      </p:sp>
      <p:pic>
        <p:nvPicPr>
          <p:cNvPr id="2" name="Imagem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8846" y="2458056"/>
            <a:ext cx="8388424" cy="4080043"/>
          </a:xfrm>
          <a:prstGeom prst="rect">
            <a:avLst/>
          </a:prstGeom>
        </p:spPr>
      </p:pic>
      <p:pic>
        <p:nvPicPr>
          <p:cNvPr id="3" name="Imagem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63" y="2670012"/>
            <a:ext cx="2463738" cy="3284984"/>
          </a:xfrm>
          <a:prstGeom prst="rect">
            <a:avLst/>
          </a:prstGeom>
        </p:spPr>
      </p:pic>
      <p:pic>
        <p:nvPicPr>
          <p:cNvPr id="8" name="Imagem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27784" y="2670012"/>
            <a:ext cx="2448272" cy="3264363"/>
          </a:xfrm>
          <a:prstGeom prst="rect">
            <a:avLst/>
          </a:prstGeom>
        </p:spPr>
      </p:pic>
      <p:pic>
        <p:nvPicPr>
          <p:cNvPr id="9" name="Imagem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3430" y="2854626"/>
            <a:ext cx="4030195" cy="3022646"/>
          </a:xfrm>
          <a:prstGeom prst="rect">
            <a:avLst/>
          </a:prstGeom>
        </p:spPr>
      </p:pic>
    </p:spTree>
    <p:extLst>
      <p:ext uri="{BB962C8B-B14F-4D97-AF65-F5344CB8AC3E}">
        <p14:creationId xmlns:p14="http://schemas.microsoft.com/office/powerpoint/2010/main" val="1786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7"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76944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400" b="1" dirty="0" smtClean="0">
                <a:latin typeface="Century Gothic" panose="020B0502020202020204" pitchFamily="34" charset="0"/>
                <a:ea typeface="Tahoma" panose="020B0604030504040204" pitchFamily="34" charset="0"/>
                <a:cs typeface="DIN Condensed Bold"/>
              </a:rPr>
              <a:t>Parque </a:t>
            </a:r>
            <a:r>
              <a:rPr lang="pt-BR" sz="1400" b="1" dirty="0">
                <a:latin typeface="Century Gothic" panose="020B0502020202020204" pitchFamily="34" charset="0"/>
                <a:ea typeface="Tahoma" panose="020B0604030504040204" pitchFamily="34" charset="0"/>
                <a:cs typeface="DIN Condensed Bold"/>
              </a:rPr>
              <a:t>Escola: </a:t>
            </a:r>
            <a:r>
              <a:rPr lang="pt-BR" sz="1400" dirty="0">
                <a:latin typeface="Century Gothic" panose="020B0502020202020204" pitchFamily="34" charset="0"/>
                <a:ea typeface="Tahoma" panose="020B0604030504040204" pitchFamily="34" charset="0"/>
                <a:cs typeface="DIN Condensed Bold"/>
              </a:rPr>
              <a:t>programa elaborado e entregue nas escolas para o ano letivo 2019-2020, com um </a:t>
            </a:r>
            <a:r>
              <a:rPr lang="pt-BR" sz="1400" u="sng" dirty="0">
                <a:latin typeface="Century Gothic" panose="020B0502020202020204" pitchFamily="34" charset="0"/>
                <a:ea typeface="Tahoma" panose="020B0604030504040204" pitchFamily="34" charset="0"/>
                <a:cs typeface="DIN Condensed Bold"/>
              </a:rPr>
              <a:t>capítulo dedicado ao Programa LIFE</a:t>
            </a:r>
            <a:r>
              <a:rPr lang="pt-BR" sz="1400" dirty="0">
                <a:latin typeface="Century Gothic" panose="020B0502020202020204" pitchFamily="34" charset="0"/>
                <a:ea typeface="Tahoma" panose="020B0604030504040204" pitchFamily="34" charset="0"/>
                <a:cs typeface="DIN Condensed Bold"/>
              </a:rPr>
              <a:t>.</a:t>
            </a:r>
            <a:endParaRPr lang="pt-PT" sz="1600" dirty="0">
              <a:latin typeface="Century Gothic" panose="020B0502020202020204" pitchFamily="34" charset="0"/>
              <a:ea typeface="Tahoma" panose="020B0604030504040204" pitchFamily="34" charset="0"/>
              <a:cs typeface="DIN Condensed Bold"/>
            </a:endParaRPr>
          </a:p>
        </p:txBody>
      </p:sp>
      <p:pic>
        <p:nvPicPr>
          <p:cNvPr id="3" name="Imagem 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0" y="3030052"/>
            <a:ext cx="4406354" cy="2203178"/>
          </a:xfrm>
          <a:prstGeom prst="rect">
            <a:avLst/>
          </a:prstGeom>
        </p:spPr>
      </p:pic>
      <p:pic>
        <p:nvPicPr>
          <p:cNvPr id="8" name="Imagem 7"/>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716016" y="2221663"/>
            <a:ext cx="3384570" cy="4399944"/>
          </a:xfrm>
          <a:prstGeom prst="rect">
            <a:avLst/>
          </a:prstGeom>
        </p:spPr>
      </p:pic>
    </p:spTree>
    <p:extLst>
      <p:ext uri="{BB962C8B-B14F-4D97-AF65-F5344CB8AC3E}">
        <p14:creationId xmlns:p14="http://schemas.microsoft.com/office/powerpoint/2010/main" val="3541809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76944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400" b="1" dirty="0" smtClean="0">
                <a:latin typeface="Century Gothic" panose="020B0502020202020204" pitchFamily="34" charset="0"/>
                <a:ea typeface="Tahoma" panose="020B0604030504040204" pitchFamily="34" charset="0"/>
                <a:cs typeface="DIN Condensed Bold"/>
              </a:rPr>
              <a:t>Parque </a:t>
            </a:r>
            <a:r>
              <a:rPr lang="pt-BR" sz="1400" b="1" dirty="0">
                <a:latin typeface="Century Gothic" panose="020B0502020202020204" pitchFamily="34" charset="0"/>
                <a:ea typeface="Tahoma" panose="020B0604030504040204" pitchFamily="34" charset="0"/>
                <a:cs typeface="DIN Condensed Bold"/>
              </a:rPr>
              <a:t>Escola: </a:t>
            </a:r>
            <a:r>
              <a:rPr lang="pt-BR" sz="1400" dirty="0">
                <a:latin typeface="Century Gothic" panose="020B0502020202020204" pitchFamily="34" charset="0"/>
                <a:ea typeface="Tahoma" panose="020B0604030504040204" pitchFamily="34" charset="0"/>
                <a:cs typeface="DIN Condensed Bold"/>
              </a:rPr>
              <a:t>programa elaborado e entregue nas escolas para o ano letivo 2019-2020, com um </a:t>
            </a:r>
            <a:r>
              <a:rPr lang="pt-BR" sz="1400" u="sng" dirty="0">
                <a:latin typeface="Century Gothic" panose="020B0502020202020204" pitchFamily="34" charset="0"/>
                <a:ea typeface="Tahoma" panose="020B0604030504040204" pitchFamily="34" charset="0"/>
                <a:cs typeface="DIN Condensed Bold"/>
              </a:rPr>
              <a:t>capítulo dedicado ao Programa LIFE</a:t>
            </a:r>
            <a:r>
              <a:rPr lang="pt-BR" sz="1400" dirty="0">
                <a:latin typeface="Century Gothic" panose="020B0502020202020204" pitchFamily="34" charset="0"/>
                <a:ea typeface="Tahoma" panose="020B0604030504040204" pitchFamily="34" charset="0"/>
                <a:cs typeface="DIN Condensed Bold"/>
              </a:rPr>
              <a:t>.</a:t>
            </a:r>
            <a:endParaRPr lang="pt-PT" sz="1600" dirty="0">
              <a:latin typeface="Century Gothic" panose="020B0502020202020204" pitchFamily="34" charset="0"/>
              <a:ea typeface="Tahoma" panose="020B0604030504040204" pitchFamily="34" charset="0"/>
              <a:cs typeface="DIN Condensed Bold"/>
            </a:endParaRPr>
          </a:p>
        </p:txBody>
      </p:sp>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aphicFrame>
        <p:nvGraphicFramePr>
          <p:cNvPr id="26" name="Diagrama 25"/>
          <p:cNvGraphicFramePr/>
          <p:nvPr>
            <p:extLst>
              <p:ext uri="{D42A27DB-BD31-4B8C-83A1-F6EECF244321}">
                <p14:modId xmlns:p14="http://schemas.microsoft.com/office/powerpoint/2010/main" val="2250858074"/>
              </p:ext>
            </p:extLst>
          </p:nvPr>
        </p:nvGraphicFramePr>
        <p:xfrm>
          <a:off x="611560" y="2204864"/>
          <a:ext cx="8128000" cy="396956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536420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9" name="CaixaDeTexto 18"/>
          <p:cNvSpPr txBox="1"/>
          <p:nvPr/>
        </p:nvSpPr>
        <p:spPr>
          <a:xfrm>
            <a:off x="0" y="1408708"/>
            <a:ext cx="9144000" cy="553998"/>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altLang="pt-PT" sz="1400" b="1" u="sng" dirty="0" smtClean="0">
                <a:solidFill>
                  <a:srgbClr val="195457"/>
                </a:solidFill>
                <a:latin typeface="Century Gothic" panose="020B0502020202020204" pitchFamily="34" charset="0"/>
                <a:ea typeface="Tahoma" panose="020B0604030504040204" pitchFamily="34" charset="0"/>
                <a:cs typeface="DIN Condensed Bold"/>
              </a:rPr>
              <a:t>Exemplos de Atividades 2019/2020:</a:t>
            </a:r>
            <a:endParaRPr lang="pt-PT" sz="1600" dirty="0" smtClean="0">
              <a:latin typeface="Century Gothic" panose="020B0502020202020204" pitchFamily="34" charset="0"/>
              <a:ea typeface="Tahoma" panose="020B0604030504040204" pitchFamily="34" charset="0"/>
              <a:cs typeface="DIN Condensed Bold"/>
            </a:endParaRPr>
          </a:p>
        </p:txBody>
      </p:sp>
      <p:grpSp>
        <p:nvGrpSpPr>
          <p:cNvPr id="20" name="Grupo 19"/>
          <p:cNvGrpSpPr/>
          <p:nvPr/>
        </p:nvGrpSpPr>
        <p:grpSpPr>
          <a:xfrm>
            <a:off x="541347" y="2124932"/>
            <a:ext cx="7991093" cy="4400412"/>
            <a:chOff x="1125351" y="613756"/>
            <a:chExt cx="9817178" cy="6094363"/>
          </a:xfrm>
        </p:grpSpPr>
        <p:pic>
          <p:nvPicPr>
            <p:cNvPr id="22" name="Imagem 21"/>
            <p:cNvPicPr>
              <a:picLocks noChangeAspect="1"/>
            </p:cNvPicPr>
            <p:nvPr/>
          </p:nvPicPr>
          <p:blipFill rotWithShape="1">
            <a:blip r:embed="rId11"/>
            <a:srcRect t="14899" b="2040"/>
            <a:stretch/>
          </p:blipFill>
          <p:spPr>
            <a:xfrm>
              <a:off x="1125351" y="613756"/>
              <a:ext cx="2858551" cy="3102459"/>
            </a:xfrm>
            <a:prstGeom prst="rect">
              <a:avLst/>
            </a:prstGeom>
            <a:effectLst>
              <a:outerShdw blurRad="63500" sx="102000" sy="102000" algn="ctr" rotWithShape="0">
                <a:prstClr val="black">
                  <a:alpha val="40000"/>
                </a:prstClr>
              </a:outerShdw>
            </a:effectLst>
          </p:spPr>
        </p:pic>
        <p:pic>
          <p:nvPicPr>
            <p:cNvPr id="23" name="Imagem 22"/>
            <p:cNvPicPr>
              <a:picLocks noChangeAspect="1"/>
            </p:cNvPicPr>
            <p:nvPr/>
          </p:nvPicPr>
          <p:blipFill rotWithShape="1">
            <a:blip r:embed="rId12"/>
            <a:srcRect t="14895" b="1985"/>
            <a:stretch/>
          </p:blipFill>
          <p:spPr>
            <a:xfrm>
              <a:off x="1125351" y="3818380"/>
              <a:ext cx="2858551" cy="2889739"/>
            </a:xfrm>
            <a:prstGeom prst="rect">
              <a:avLst/>
            </a:prstGeom>
            <a:effectLst>
              <a:outerShdw blurRad="63500" sx="102000" sy="102000" algn="ctr" rotWithShape="0">
                <a:prstClr val="black">
                  <a:alpha val="40000"/>
                </a:prstClr>
              </a:outerShdw>
            </a:effectLst>
          </p:spPr>
        </p:pic>
        <p:pic>
          <p:nvPicPr>
            <p:cNvPr id="24" name="Imagem 23"/>
            <p:cNvPicPr>
              <a:picLocks noChangeAspect="1"/>
            </p:cNvPicPr>
            <p:nvPr/>
          </p:nvPicPr>
          <p:blipFill rotWithShape="1">
            <a:blip r:embed="rId13"/>
            <a:srcRect t="9684" b="2489"/>
            <a:stretch/>
          </p:blipFill>
          <p:spPr>
            <a:xfrm>
              <a:off x="4517744" y="613756"/>
              <a:ext cx="2952000" cy="2727321"/>
            </a:xfrm>
            <a:prstGeom prst="rect">
              <a:avLst/>
            </a:prstGeom>
            <a:effectLst>
              <a:outerShdw blurRad="63500" sx="102000" sy="102000" algn="ctr" rotWithShape="0">
                <a:prstClr val="black">
                  <a:alpha val="40000"/>
                </a:prstClr>
              </a:outerShdw>
            </a:effectLst>
          </p:spPr>
        </p:pic>
        <p:pic>
          <p:nvPicPr>
            <p:cNvPr id="25" name="Imagem 24"/>
            <p:cNvPicPr>
              <a:picLocks noChangeAspect="1"/>
            </p:cNvPicPr>
            <p:nvPr/>
          </p:nvPicPr>
          <p:blipFill rotWithShape="1">
            <a:blip r:embed="rId14"/>
            <a:srcRect t="15963"/>
            <a:stretch/>
          </p:blipFill>
          <p:spPr>
            <a:xfrm>
              <a:off x="4517744" y="3483112"/>
              <a:ext cx="2952000" cy="3225007"/>
            </a:xfrm>
            <a:prstGeom prst="rect">
              <a:avLst/>
            </a:prstGeom>
            <a:effectLst>
              <a:outerShdw blurRad="63500" sx="102000" sy="102000" algn="ctr" rotWithShape="0">
                <a:prstClr val="black">
                  <a:alpha val="40000"/>
                </a:prstClr>
              </a:outerShdw>
            </a:effectLst>
          </p:spPr>
        </p:pic>
        <p:pic>
          <p:nvPicPr>
            <p:cNvPr id="27" name="Imagem 26"/>
            <p:cNvPicPr>
              <a:picLocks noChangeAspect="1"/>
            </p:cNvPicPr>
            <p:nvPr/>
          </p:nvPicPr>
          <p:blipFill rotWithShape="1">
            <a:blip r:embed="rId15"/>
            <a:srcRect t="15901" b="3002"/>
            <a:stretch/>
          </p:blipFill>
          <p:spPr>
            <a:xfrm>
              <a:off x="8069492" y="613756"/>
              <a:ext cx="2872415" cy="2743200"/>
            </a:xfrm>
            <a:prstGeom prst="rect">
              <a:avLst/>
            </a:prstGeom>
            <a:effectLst>
              <a:outerShdw blurRad="63500" sx="102000" sy="102000" algn="ctr" rotWithShape="0">
                <a:prstClr val="black">
                  <a:alpha val="40000"/>
                </a:prstClr>
              </a:outerShdw>
            </a:effectLst>
          </p:spPr>
        </p:pic>
        <p:pic>
          <p:nvPicPr>
            <p:cNvPr id="28" name="Imagem 27"/>
            <p:cNvPicPr>
              <a:picLocks noChangeAspect="1"/>
            </p:cNvPicPr>
            <p:nvPr/>
          </p:nvPicPr>
          <p:blipFill rotWithShape="1">
            <a:blip r:embed="rId16"/>
            <a:srcRect t="15027" b="4798"/>
            <a:stretch/>
          </p:blipFill>
          <p:spPr>
            <a:xfrm>
              <a:off x="8068868" y="3551460"/>
              <a:ext cx="2873661" cy="3134294"/>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778934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F</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smtClean="0">
                <a:latin typeface="Century Gothic" panose="020B0502020202020204" pitchFamily="34" charset="0"/>
                <a:cs typeface="Calibri" panose="020F0502020204030204" pitchFamily="34" charset="0"/>
              </a:rPr>
              <a:t>Gestão e monitorização do </a:t>
            </a:r>
            <a:r>
              <a:rPr lang="pt-BR" altLang="en-US" sz="1800" b="1" dirty="0">
                <a:latin typeface="Century Gothic" panose="020B0502020202020204" pitchFamily="34" charset="0"/>
                <a:cs typeface="Calibri" panose="020F0502020204030204" pitchFamily="34" charset="0"/>
              </a:rPr>
              <a:t>progresso do projeto:</a:t>
            </a:r>
          </a:p>
          <a:p>
            <a:r>
              <a:rPr lang="pt-BR" altLang="en-US" sz="1800" dirty="0" smtClean="0">
                <a:latin typeface="Century Gothic" panose="020B0502020202020204" pitchFamily="34" charset="0"/>
                <a:cs typeface="Calibri" panose="020F0502020204030204" pitchFamily="34" charset="0"/>
              </a:rPr>
              <a:t>F3 </a:t>
            </a:r>
            <a:r>
              <a:rPr lang="pt-BR" altLang="en-US" sz="1800" dirty="0">
                <a:latin typeface="Century Gothic" panose="020B0502020202020204" pitchFamily="34" charset="0"/>
                <a:cs typeface="Calibri" panose="020F0502020204030204" pitchFamily="34" charset="0"/>
              </a:rPr>
              <a:t>– Grupo de trabalho para coordenação dos fundos complementares</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2" name="CaixaDeTexto 11"/>
          <p:cNvSpPr txBox="1"/>
          <p:nvPr/>
        </p:nvSpPr>
        <p:spPr>
          <a:xfrm>
            <a:off x="-108520" y="1700808"/>
            <a:ext cx="9001000" cy="1077218"/>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Grupo </a:t>
            </a:r>
            <a:r>
              <a:rPr lang="pt-BR" sz="1600" b="1" dirty="0">
                <a:latin typeface="Century" panose="02040604050505020304" pitchFamily="18" charset="0"/>
              </a:rPr>
              <a:t>de trabalho para coordenação dos fundos complementares estabelecido (08/04/2019</a:t>
            </a:r>
            <a:r>
              <a:rPr lang="pt-BR" sz="1600" b="1" dirty="0" smtClean="0">
                <a:latin typeface="Century" panose="02040604050505020304" pitchFamily="18" charset="0"/>
              </a:rPr>
              <a:t>).</a:t>
            </a:r>
          </a:p>
          <a:p>
            <a:pPr algn="just"/>
            <a:endParaRPr lang="pt-BR" sz="1600" b="1" dirty="0">
              <a:latin typeface="Century" panose="02040604050505020304" pitchFamily="18" charset="0"/>
            </a:endParaRPr>
          </a:p>
          <a:p>
            <a:pPr marL="285750" indent="-285750" algn="just">
              <a:buFont typeface="Arial" panose="020B0604020202020204" pitchFamily="34" charset="0"/>
              <a:buChar char="•"/>
            </a:pPr>
            <a:r>
              <a:rPr lang="pt-BR" sz="1600" b="1" dirty="0" smtClean="0">
                <a:latin typeface="Century" panose="02040604050505020304" pitchFamily="18" charset="0"/>
              </a:rPr>
              <a:t>O </a:t>
            </a:r>
            <a:r>
              <a:rPr lang="pt-BR" sz="1600" b="1" dirty="0">
                <a:latin typeface="Century" panose="02040604050505020304" pitchFamily="18" charset="0"/>
              </a:rPr>
              <a:t>Website do projeto terá um Balcão de </a:t>
            </a:r>
            <a:r>
              <a:rPr lang="pt-BR" sz="1600" b="1" dirty="0" smtClean="0">
                <a:latin typeface="Century" panose="02040604050505020304" pitchFamily="18" charset="0"/>
              </a:rPr>
              <a:t>Apoio</a:t>
            </a:r>
            <a:r>
              <a:rPr lang="pt-BR" sz="1600" dirty="0" smtClean="0">
                <a:latin typeface="Century" panose="02040604050505020304" pitchFamily="18" charset="0"/>
              </a:rPr>
              <a:t> </a:t>
            </a:r>
            <a:r>
              <a:rPr lang="pt-BR" sz="1600" dirty="0">
                <a:latin typeface="Century" panose="02040604050505020304" pitchFamily="18" charset="0"/>
              </a:rPr>
              <a:t>para dar suporte aos projetos complementares - Não previsto inicialmente e resultou </a:t>
            </a:r>
            <a:r>
              <a:rPr lang="pt-BR" sz="1600" dirty="0" smtClean="0">
                <a:latin typeface="Century" panose="02040604050505020304" pitchFamily="18" charset="0"/>
              </a:rPr>
              <a:t>das reuniões de gestão do projeto.</a:t>
            </a:r>
            <a:endParaRPr lang="pt-BR" sz="1600" dirty="0">
              <a:latin typeface="Century" panose="02040604050505020304" pitchFamily="18" charset="0"/>
            </a:endParaRPr>
          </a:p>
        </p:txBody>
      </p:sp>
      <p:pic>
        <p:nvPicPr>
          <p:cNvPr id="13" name="Imagem 12"/>
          <p:cNvPicPr>
            <a:picLocks noChangeAspect="1"/>
          </p:cNvPicPr>
          <p:nvPr/>
        </p:nvPicPr>
        <p:blipFill rotWithShape="1">
          <a:blip r:embed="rId6"/>
          <a:srcRect b="11982"/>
          <a:stretch/>
        </p:blipFill>
        <p:spPr>
          <a:xfrm>
            <a:off x="159169" y="2781232"/>
            <a:ext cx="4433173" cy="2194870"/>
          </a:xfrm>
          <a:prstGeom prst="rect">
            <a:avLst/>
          </a:prstGeom>
        </p:spPr>
      </p:pic>
      <p:pic>
        <p:nvPicPr>
          <p:cNvPr id="2" name="Imagem 1"/>
          <p:cNvPicPr>
            <a:picLocks noChangeAspect="1"/>
          </p:cNvPicPr>
          <p:nvPr/>
        </p:nvPicPr>
        <p:blipFill rotWithShape="1">
          <a:blip r:embed="rId7" cstate="screen">
            <a:extLst>
              <a:ext uri="{28A0092B-C50C-407E-A947-70E740481C1C}">
                <a14:useLocalDpi xmlns:a14="http://schemas.microsoft.com/office/drawing/2010/main"/>
              </a:ext>
            </a:extLst>
          </a:blip>
          <a:srcRect t="6184" r="1217" b="6008"/>
          <a:stretch/>
        </p:blipFill>
        <p:spPr>
          <a:xfrm>
            <a:off x="3988145" y="3751966"/>
            <a:ext cx="4970692" cy="2485346"/>
          </a:xfrm>
          <a:prstGeom prst="rect">
            <a:avLst/>
          </a:prstGeom>
        </p:spPr>
      </p:pic>
      <p:pic>
        <p:nvPicPr>
          <p:cNvPr id="8" name="Imagem 7"/>
          <p:cNvPicPr>
            <a:picLocks noChangeAspect="1"/>
          </p:cNvPicPr>
          <p:nvPr/>
        </p:nvPicPr>
        <p:blipFill rotWithShape="1">
          <a:blip r:embed="rId8" cstate="screen">
            <a:extLst>
              <a:ext uri="{28A0092B-C50C-407E-A947-70E740481C1C}">
                <a14:useLocalDpi xmlns:a14="http://schemas.microsoft.com/office/drawing/2010/main"/>
              </a:ext>
            </a:extLst>
          </a:blip>
          <a:srcRect t="4722" b="4327"/>
          <a:stretch/>
        </p:blipFill>
        <p:spPr>
          <a:xfrm>
            <a:off x="2861646" y="3090358"/>
            <a:ext cx="6266928" cy="3206188"/>
          </a:xfrm>
          <a:prstGeom prst="rect">
            <a:avLst/>
          </a:prstGeom>
        </p:spPr>
      </p:pic>
      <p:sp>
        <p:nvSpPr>
          <p:cNvPr id="3" name="CaixaDeTexto 2"/>
          <p:cNvSpPr txBox="1"/>
          <p:nvPr/>
        </p:nvSpPr>
        <p:spPr>
          <a:xfrm>
            <a:off x="337266" y="5373216"/>
            <a:ext cx="3650879" cy="923330"/>
          </a:xfrm>
          <a:prstGeom prst="rect">
            <a:avLst/>
          </a:prstGeom>
          <a:solidFill>
            <a:srgbClr val="D2F8EC"/>
          </a:solidFill>
        </p:spPr>
        <p:txBody>
          <a:bodyPr wrap="square" rtlCol="0">
            <a:spAutoFit/>
          </a:bodyPr>
          <a:lstStyle/>
          <a:p>
            <a:r>
              <a:rPr lang="pt-PT" dirty="0" smtClean="0"/>
              <a:t>Informação/Publicação sobre 5 Fundos de Financiamento  Disponíveis até ao momento.</a:t>
            </a:r>
            <a:endParaRPr lang="en-US" dirty="0"/>
          </a:p>
        </p:txBody>
      </p:sp>
      <p:grpSp>
        <p:nvGrpSpPr>
          <p:cNvPr id="14" name="Grupo 13"/>
          <p:cNvGrpSpPr/>
          <p:nvPr/>
        </p:nvGrpSpPr>
        <p:grpSpPr>
          <a:xfrm>
            <a:off x="4692781" y="6282498"/>
            <a:ext cx="4415723" cy="527870"/>
            <a:chOff x="4692781" y="6282498"/>
            <a:chExt cx="4415723" cy="527870"/>
          </a:xfrm>
        </p:grpSpPr>
        <p:pic>
          <p:nvPicPr>
            <p:cNvPr id="16"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0042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smtClean="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endPar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endParaRP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 name="CaixaDeTexto 1"/>
          <p:cNvSpPr txBox="1"/>
          <p:nvPr/>
        </p:nvSpPr>
        <p:spPr>
          <a:xfrm>
            <a:off x="-36512" y="5877272"/>
            <a:ext cx="3817116" cy="400110"/>
          </a:xfrm>
          <a:prstGeom prst="rect">
            <a:avLst/>
          </a:prstGeom>
          <a:noFill/>
        </p:spPr>
        <p:txBody>
          <a:bodyPr wrap="square" rtlCol="0">
            <a:spAutoFit/>
          </a:bodyPr>
          <a:lstStyle/>
          <a:p>
            <a:r>
              <a:rPr lang="en-US" sz="2000" b="1" dirty="0" smtClean="0">
                <a:hlinkClick r:id="rId16"/>
              </a:rPr>
              <a:t>lifeip.azoresnatura@azores.gov.pt</a:t>
            </a:r>
            <a:r>
              <a:rPr lang="en-US" sz="2000" b="1" dirty="0" smtClean="0"/>
              <a:t> </a:t>
            </a:r>
            <a:endParaRPr lang="en-US" sz="2000" b="1" dirty="0"/>
          </a:p>
        </p:txBody>
      </p:sp>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m 1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 name="Imagem 16"/>
            <p:cNvPicPr>
              <a:picLocks noChangeAspect="1"/>
            </p:cNvPicPr>
            <p:nvPr/>
          </p:nvPicPr>
          <p:blipFill>
            <a:blip r:embed="rId2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m 32"/>
            <p:cNvPicPr>
              <a:picLocks noChangeAspect="1"/>
            </p:cNvPicPr>
            <p:nvPr/>
          </p:nvPicPr>
          <p:blipFill rotWithShape="1">
            <a:blip r:embed="rId2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9078155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6" name="Retângulo 15"/>
          <p:cNvSpPr/>
          <p:nvPr/>
        </p:nvSpPr>
        <p:spPr>
          <a:xfrm>
            <a:off x="354548" y="1098364"/>
            <a:ext cx="8537931" cy="4562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a:lnSpc>
                <a:spcPct val="105000"/>
              </a:lnSpc>
            </a:pPr>
            <a:r>
              <a:rPr lang="pt-PT" sz="1600" b="1" dirty="0" smtClean="0">
                <a:solidFill>
                  <a:schemeClr val="tx1"/>
                </a:solidFill>
                <a:latin typeface="Century Gothic" panose="020B0502020202020204" pitchFamily="34" charset="0"/>
              </a:rPr>
              <a:t>Objetivos gerais do LIFE:</a:t>
            </a:r>
          </a:p>
          <a:p>
            <a:pPr marL="88900">
              <a:lnSpc>
                <a:spcPct val="105000"/>
              </a:lnSpc>
            </a:pPr>
            <a:endParaRPr lang="pt-PT" sz="1600" b="1"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Melhoria do desenvolvimento, aplicação e controlo da execução </a:t>
            </a:r>
            <a:r>
              <a:rPr lang="pt-PT" sz="1600" dirty="0" smtClean="0">
                <a:solidFill>
                  <a:schemeClr val="tx1"/>
                </a:solidFill>
                <a:latin typeface="Century Gothic" panose="020B0502020202020204" pitchFamily="34" charset="0"/>
              </a:rPr>
              <a:t>da políticas e da legislação </a:t>
            </a:r>
            <a:r>
              <a:rPr lang="pt-PT" sz="1600" dirty="0">
                <a:solidFill>
                  <a:schemeClr val="tx1"/>
                </a:solidFill>
                <a:latin typeface="Century Gothic" panose="020B0502020202020204" pitchFamily="34" charset="0"/>
              </a:rPr>
              <a:t>da </a:t>
            </a:r>
            <a:r>
              <a:rPr lang="pt-PT" sz="1600" dirty="0" smtClean="0">
                <a:solidFill>
                  <a:schemeClr val="tx1"/>
                </a:solidFill>
                <a:latin typeface="Century Gothic" panose="020B0502020202020204" pitchFamily="34" charset="0"/>
              </a:rPr>
              <a:t>EU nos domínios do Ambiente </a:t>
            </a:r>
            <a:r>
              <a:rPr lang="pt-PT" sz="1600" dirty="0">
                <a:solidFill>
                  <a:schemeClr val="tx1"/>
                </a:solidFill>
                <a:latin typeface="Century Gothic" panose="020B0502020202020204" pitchFamily="34" charset="0"/>
              </a:rPr>
              <a:t>e </a:t>
            </a:r>
            <a:r>
              <a:rPr lang="pt-PT" sz="1600" dirty="0" smtClean="0">
                <a:solidFill>
                  <a:schemeClr val="tx1"/>
                </a:solidFill>
                <a:latin typeface="Century Gothic" panose="020B0502020202020204" pitchFamily="34" charset="0"/>
              </a:rPr>
              <a:t>Clima</a:t>
            </a:r>
          </a:p>
          <a:p>
            <a:pPr marL="268288" indent="-179388">
              <a:lnSpc>
                <a:spcPct val="105000"/>
              </a:lnSpc>
            </a:pPr>
            <a:endParaRPr lang="pt-PT" sz="1600" dirty="0" smtClean="0">
              <a:solidFill>
                <a:schemeClr val="tx1"/>
              </a:solidFill>
              <a:latin typeface="Century Gothic" panose="020B0502020202020204" pitchFamily="34" charset="0"/>
            </a:endParaRPr>
          </a:p>
          <a:p>
            <a:pPr marL="268288" indent="-179388">
              <a:lnSpc>
                <a:spcPct val="105000"/>
              </a:lnSpc>
            </a:pPr>
            <a:r>
              <a:rPr lang="pt-PT" sz="1600" dirty="0">
                <a:solidFill>
                  <a:schemeClr val="tx1"/>
                </a:solidFill>
                <a:latin typeface="Century Gothic" panose="020B0502020202020204" pitchFamily="34" charset="0"/>
              </a:rPr>
              <a:t>• Proteção e melhoria da qualidade do </a:t>
            </a:r>
            <a:r>
              <a:rPr lang="pt-PT" sz="1600" dirty="0" smtClean="0">
                <a:solidFill>
                  <a:schemeClr val="tx1"/>
                </a:solidFill>
                <a:latin typeface="Century Gothic" panose="020B0502020202020204" pitchFamily="34" charset="0"/>
              </a:rPr>
              <a:t>ambiente e inversão </a:t>
            </a:r>
            <a:r>
              <a:rPr lang="pt-PT" sz="1600" dirty="0">
                <a:solidFill>
                  <a:schemeClr val="tx1"/>
                </a:solidFill>
                <a:latin typeface="Century Gothic" panose="020B0502020202020204" pitchFamily="34" charset="0"/>
              </a:rPr>
              <a:t>da perda de </a:t>
            </a:r>
            <a:r>
              <a:rPr lang="pt-PT" sz="1600" dirty="0" smtClean="0">
                <a:solidFill>
                  <a:schemeClr val="tx1"/>
                </a:solidFill>
                <a:latin typeface="Century Gothic" panose="020B0502020202020204" pitchFamily="34" charset="0"/>
              </a:rPr>
              <a:t>biodiversidade</a:t>
            </a:r>
            <a:endParaRPr lang="pt-PT" sz="1600" dirty="0">
              <a:solidFill>
                <a:schemeClr val="tx1"/>
              </a:solidFill>
              <a:latin typeface="Century Gothic" panose="020B0502020202020204" pitchFamily="34" charset="0"/>
            </a:endParaRP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Transição para uma economia eficiente no uso </a:t>
            </a:r>
            <a:r>
              <a:rPr lang="pt-PT" sz="1600" dirty="0" smtClean="0">
                <a:solidFill>
                  <a:schemeClr val="tx1"/>
                </a:solidFill>
                <a:latin typeface="Century Gothic" panose="020B0502020202020204" pitchFamily="34" charset="0"/>
              </a:rPr>
              <a:t>dos recursos</a:t>
            </a: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a:solidFill>
                  <a:schemeClr val="tx1"/>
                </a:solidFill>
                <a:latin typeface="Century Gothic" panose="020B0502020202020204" pitchFamily="34" charset="0"/>
              </a:rPr>
              <a:t>• </a:t>
            </a:r>
            <a:r>
              <a:rPr lang="pt-PT" sz="1600" dirty="0" smtClean="0">
                <a:solidFill>
                  <a:schemeClr val="tx1"/>
                </a:solidFill>
                <a:latin typeface="Century Gothic" panose="020B0502020202020204" pitchFamily="34" charset="0"/>
              </a:rPr>
              <a:t>Apoio à </a:t>
            </a:r>
            <a:r>
              <a:rPr lang="pt-PT" sz="1600" dirty="0">
                <a:solidFill>
                  <a:schemeClr val="tx1"/>
                </a:solidFill>
                <a:latin typeface="Century Gothic" panose="020B0502020202020204" pitchFamily="34" charset="0"/>
              </a:rPr>
              <a:t>melhoria da governação ambiental e climática</a:t>
            </a:r>
            <a:endParaRPr lang="pt-PT" sz="1600" dirty="0" smtClean="0">
              <a:solidFill>
                <a:schemeClr val="tx1"/>
              </a:solidFill>
              <a:latin typeface="Century Gothic" panose="020B0502020202020204" pitchFamily="34" charset="0"/>
            </a:endParaRP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Apoio à execução </a:t>
            </a:r>
            <a:r>
              <a:rPr lang="pt-PT" sz="1600" dirty="0" smtClean="0">
                <a:solidFill>
                  <a:schemeClr val="tx1"/>
                </a:solidFill>
                <a:latin typeface="Century Gothic" panose="020B0502020202020204" pitchFamily="34" charset="0"/>
              </a:rPr>
              <a:t>do 7.º Programa </a:t>
            </a:r>
            <a:r>
              <a:rPr lang="pt-PT" sz="1600" dirty="0">
                <a:solidFill>
                  <a:schemeClr val="tx1"/>
                </a:solidFill>
                <a:latin typeface="Century Gothic" panose="020B0502020202020204" pitchFamily="34" charset="0"/>
              </a:rPr>
              <a:t>de Ação </a:t>
            </a:r>
            <a:r>
              <a:rPr lang="pt-PT" sz="1600" dirty="0" smtClean="0">
                <a:solidFill>
                  <a:schemeClr val="tx1"/>
                </a:solidFill>
                <a:latin typeface="Century Gothic" panose="020B0502020202020204" pitchFamily="34" charset="0"/>
              </a:rPr>
              <a:t>em </a:t>
            </a:r>
            <a:r>
              <a:rPr lang="pt-PT" sz="1600" dirty="0">
                <a:solidFill>
                  <a:schemeClr val="tx1"/>
                </a:solidFill>
                <a:latin typeface="Century Gothic" panose="020B0502020202020204" pitchFamily="34" charset="0"/>
              </a:rPr>
              <a:t>matéria de Ambiente.</a:t>
            </a:r>
          </a:p>
        </p:txBody>
      </p:sp>
    </p:spTree>
    <p:extLst>
      <p:ext uri="{BB962C8B-B14F-4D97-AF65-F5344CB8AC3E}">
        <p14:creationId xmlns:p14="http://schemas.microsoft.com/office/powerpoint/2010/main" val="13323683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3" name="Grupo 2"/>
          <p:cNvGrpSpPr/>
          <p:nvPr/>
        </p:nvGrpSpPr>
        <p:grpSpPr>
          <a:xfrm>
            <a:off x="1115616" y="1124744"/>
            <a:ext cx="6696744" cy="4464496"/>
            <a:chOff x="1259632" y="1628800"/>
            <a:chExt cx="6696744" cy="4464496"/>
          </a:xfrm>
        </p:grpSpPr>
        <p:sp>
          <p:nvSpPr>
            <p:cNvPr id="18" name="Retângulo 17"/>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0" indent="-268288"/>
              <a:r>
                <a:rPr lang="pt-PT" sz="1700" b="1" dirty="0">
                  <a:solidFill>
                    <a:schemeClr val="tx1"/>
                  </a:solidFill>
                  <a:latin typeface="Century Gothic" panose="020B0502020202020204" pitchFamily="34" charset="0"/>
                </a:rPr>
                <a:t>S</a:t>
              </a:r>
              <a:r>
                <a:rPr lang="pt-PT" sz="1700" b="1" dirty="0" smtClean="0">
                  <a:solidFill>
                    <a:schemeClr val="tx1"/>
                  </a:solidFill>
                  <a:latin typeface="Century Gothic" panose="020B0502020202020204" pitchFamily="34" charset="0"/>
                </a:rPr>
                <a:t>ubprograma Ambiente: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Ambiente </a:t>
              </a:r>
              <a:r>
                <a:rPr lang="pt-PT" sz="1700" dirty="0">
                  <a:solidFill>
                    <a:schemeClr val="tx1"/>
                  </a:solidFill>
                  <a:latin typeface="Century Gothic" panose="020B0502020202020204" pitchFamily="34" charset="0"/>
                </a:rPr>
                <a:t>e eficiência dos recursos</a:t>
              </a:r>
            </a:p>
            <a:p>
              <a:pPr marL="1524000" indent="-268288">
                <a:lnSpc>
                  <a:spcPct val="150000"/>
                </a:lnSpc>
              </a:pPr>
              <a:r>
                <a:rPr lang="pt-PT" sz="1700" dirty="0" smtClean="0">
                  <a:solidFill>
                    <a:schemeClr val="tx1"/>
                  </a:solidFill>
                  <a:latin typeface="Century Gothic" panose="020B0502020202020204" pitchFamily="34" charset="0"/>
                </a:rPr>
                <a:t>	- Natureza </a:t>
              </a:r>
              <a:r>
                <a:rPr lang="pt-PT" sz="1700" dirty="0">
                  <a:solidFill>
                    <a:schemeClr val="tx1"/>
                  </a:solidFill>
                  <a:latin typeface="Century Gothic" panose="020B0502020202020204" pitchFamily="34" charset="0"/>
                </a:rPr>
                <a:t>e Biodiversidade</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(Ambiente)</a:t>
              </a:r>
              <a:endParaRPr lang="pt-PT" sz="1700" dirty="0">
                <a:solidFill>
                  <a:schemeClr val="tx1"/>
                </a:solidFill>
                <a:latin typeface="Century Gothic" panose="020B0502020202020204" pitchFamily="34" charset="0"/>
              </a:endParaRPr>
            </a:p>
            <a:p>
              <a:pPr marL="1524000" indent="-268288">
                <a:lnSpc>
                  <a:spcPct val="150000"/>
                </a:lnSpc>
              </a:pPr>
              <a:endParaRPr lang="pt-PT" sz="1700" b="1" dirty="0">
                <a:solidFill>
                  <a:schemeClr val="tx1"/>
                </a:solidFill>
                <a:latin typeface="Century Gothic" panose="020B0502020202020204" pitchFamily="34" charset="0"/>
              </a:endParaRPr>
            </a:p>
            <a:p>
              <a:pPr marL="1524000" indent="-268288">
                <a:lnSpc>
                  <a:spcPct val="150000"/>
                </a:lnSpc>
              </a:pPr>
              <a:r>
                <a:rPr lang="pt-PT" sz="1700" b="1" dirty="0" smtClean="0">
                  <a:solidFill>
                    <a:schemeClr val="tx1"/>
                  </a:solidFill>
                  <a:latin typeface="Century Gothic" panose="020B0502020202020204" pitchFamily="34" charset="0"/>
                </a:rPr>
                <a:t>Subprograma </a:t>
              </a:r>
              <a:r>
                <a:rPr lang="pt-PT" sz="1700" b="1" dirty="0">
                  <a:solidFill>
                    <a:schemeClr val="tx1"/>
                  </a:solidFill>
                  <a:latin typeface="Century Gothic" panose="020B0502020202020204" pitchFamily="34" charset="0"/>
                </a:rPr>
                <a:t>Ação </a:t>
              </a:r>
              <a:r>
                <a:rPr lang="pt-PT" sz="1700" b="1" dirty="0" smtClean="0">
                  <a:solidFill>
                    <a:schemeClr val="tx1"/>
                  </a:solidFill>
                  <a:latin typeface="Century Gothic" panose="020B0502020202020204" pitchFamily="34" charset="0"/>
                </a:rPr>
                <a:t>Climática: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Mitigação </a:t>
              </a:r>
              <a:r>
                <a:rPr lang="pt-PT" sz="1700" dirty="0">
                  <a:solidFill>
                    <a:schemeClr val="tx1"/>
                  </a:solidFill>
                  <a:latin typeface="Century Gothic" panose="020B0502020202020204" pitchFamily="34" charset="0"/>
                </a:rPr>
                <a:t>das alterações climáticas</a:t>
              </a:r>
            </a:p>
            <a:p>
              <a:pPr marL="1524000" indent="-268288">
                <a:lnSpc>
                  <a:spcPct val="150000"/>
                </a:lnSpc>
              </a:pPr>
              <a:r>
                <a:rPr lang="pt-PT" sz="1700" dirty="0" smtClean="0">
                  <a:solidFill>
                    <a:schemeClr val="tx1"/>
                  </a:solidFill>
                  <a:latin typeface="Century Gothic" panose="020B0502020202020204" pitchFamily="34" charset="0"/>
                </a:rPr>
                <a:t>	- Adaptação </a:t>
              </a:r>
              <a:r>
                <a:rPr lang="pt-PT" sz="1700" dirty="0">
                  <a:solidFill>
                    <a:schemeClr val="tx1"/>
                  </a:solidFill>
                  <a:latin typeface="Century Gothic" panose="020B0502020202020204" pitchFamily="34" charset="0"/>
                </a:rPr>
                <a:t>às alterações climáticas</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(Clima)</a:t>
              </a:r>
              <a:endParaRPr lang="pt-PT" sz="1700" dirty="0">
                <a:solidFill>
                  <a:schemeClr val="tx1"/>
                </a:solidFill>
                <a:latin typeface="Century Gothic" panose="020B0502020202020204" pitchFamily="34" charset="0"/>
              </a:endParaRPr>
            </a:p>
          </p:txBody>
        </p:sp>
        <p:sp>
          <p:nvSpPr>
            <p:cNvPr id="19" name="CaixaDeTexto 18"/>
            <p:cNvSpPr txBox="1"/>
            <p:nvPr/>
          </p:nvSpPr>
          <p:spPr>
            <a:xfrm rot="16200000">
              <a:off x="147741" y="3660992"/>
              <a:ext cx="3600402" cy="400110"/>
            </a:xfrm>
            <a:prstGeom prst="rect">
              <a:avLst/>
            </a:prstGeom>
            <a:solidFill>
              <a:schemeClr val="bg1">
                <a:lumMod val="85000"/>
              </a:schemeClr>
            </a:solidFill>
          </p:spPr>
          <p:txBody>
            <a:bodyPr wrap="square" rtlCol="0">
              <a:spAutoFit/>
            </a:bodyPr>
            <a:lstStyle/>
            <a:p>
              <a:pPr algn="ctr"/>
              <a:r>
                <a:rPr lang="pt-PT" sz="2000" b="1" cap="all" dirty="0" smtClean="0">
                  <a:latin typeface="Century Gothic" panose="020B0502020202020204" pitchFamily="34" charset="0"/>
                </a:rPr>
                <a:t>SUBPROGRAMAS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8251203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22" name="Retângulo 21"/>
          <p:cNvSpPr/>
          <p:nvPr/>
        </p:nvSpPr>
        <p:spPr>
          <a:xfrm>
            <a:off x="1670542" y="1628800"/>
            <a:ext cx="554801" cy="36004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bg1">
                  <a:lumMod val="75000"/>
                </a:schemeClr>
              </a:solidFill>
            </a:endParaRPr>
          </a:p>
        </p:txBody>
      </p:sp>
      <p:grpSp>
        <p:nvGrpSpPr>
          <p:cNvPr id="4" name="Grupo 3"/>
          <p:cNvGrpSpPr/>
          <p:nvPr/>
        </p:nvGrpSpPr>
        <p:grpSpPr>
          <a:xfrm>
            <a:off x="1259632" y="1169929"/>
            <a:ext cx="6696744" cy="4464496"/>
            <a:chOff x="1259632" y="1628800"/>
            <a:chExt cx="6696744" cy="4464496"/>
          </a:xfrm>
        </p:grpSpPr>
        <p:sp>
          <p:nvSpPr>
            <p:cNvPr id="21" name="Retângulo 20"/>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2900" indent="-268288"/>
              <a:r>
                <a:rPr lang="pt-PT" sz="1700" b="1" dirty="0">
                  <a:solidFill>
                    <a:schemeClr val="tx1"/>
                  </a:solidFill>
                  <a:latin typeface="Century Gothic" panose="020B0502020202020204" pitchFamily="34" charset="0"/>
                </a:rPr>
                <a:t>Subprograma </a:t>
              </a:r>
              <a:r>
                <a:rPr lang="pt-PT" sz="1700" b="1" dirty="0" smtClean="0">
                  <a:solidFill>
                    <a:schemeClr val="tx1"/>
                  </a:solidFill>
                  <a:latin typeface="Century Gothic" panose="020B0502020202020204" pitchFamily="34" charset="0"/>
                </a:rPr>
                <a:t>Ambiente: </a:t>
              </a:r>
              <a:endParaRPr lang="pt-PT" sz="1700" b="1" dirty="0">
                <a:solidFill>
                  <a:schemeClr val="tx1"/>
                </a:solidFill>
                <a:latin typeface="Century Gothic" panose="020B0502020202020204" pitchFamily="34" charset="0"/>
              </a:endParaRP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tradicionais</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Preparatórios</a:t>
              </a:r>
            </a:p>
            <a:p>
              <a:pPr marL="1612900" indent="-268288">
                <a:lnSpc>
                  <a:spcPct val="140000"/>
                </a:lnSpc>
              </a:pPr>
              <a:r>
                <a:rPr lang="pt-PT" sz="1700" dirty="0">
                  <a:solidFill>
                    <a:schemeClr val="tx1"/>
                  </a:solidFill>
                  <a:latin typeface="Century Gothic" panose="020B0502020202020204" pitchFamily="34" charset="0"/>
                </a:rPr>
                <a:t>	- Projetos de Assistência Técnica</a:t>
              </a:r>
            </a:p>
            <a:p>
              <a:pPr marL="1612900" indent="-268288">
                <a:lnSpc>
                  <a:spcPct val="140000"/>
                </a:lnSpc>
              </a:pPr>
              <a:endParaRPr lang="pt-PT" sz="1700" b="1" dirty="0" smtClean="0">
                <a:solidFill>
                  <a:schemeClr val="tx1"/>
                </a:solidFill>
                <a:latin typeface="Century Gothic" panose="020B0502020202020204" pitchFamily="34" charset="0"/>
              </a:endParaRPr>
            </a:p>
            <a:p>
              <a:pPr marL="1612900" indent="-268288">
                <a:lnSpc>
                  <a:spcPct val="140000"/>
                </a:lnSpc>
              </a:pPr>
              <a:r>
                <a:rPr lang="pt-PT" sz="1700" b="1" dirty="0" smtClean="0">
                  <a:solidFill>
                    <a:schemeClr val="tx1"/>
                  </a:solidFill>
                  <a:latin typeface="Century Gothic" panose="020B0502020202020204" pitchFamily="34" charset="0"/>
                </a:rPr>
                <a:t>Subprograma Ação Climática: </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tradicionais</a:t>
              </a:r>
            </a:p>
            <a:p>
              <a:pPr marL="1612900" indent="-268288">
                <a:lnSpc>
                  <a:spcPct val="140000"/>
                </a:lnSpc>
              </a:pPr>
              <a:r>
                <a:rPr lang="pt-PT" sz="1700" dirty="0" smtClean="0">
                  <a:solidFill>
                    <a:schemeClr val="tx1"/>
                  </a:solidFill>
                  <a:latin typeface="Century Gothic" panose="020B0502020202020204" pitchFamily="34" charset="0"/>
                </a:rPr>
                <a:t>	- Projetos 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de Assistência Técnica</a:t>
              </a:r>
            </a:p>
          </p:txBody>
        </p:sp>
        <p:sp>
          <p:nvSpPr>
            <p:cNvPr id="23" name="CaixaDeTexto 22"/>
            <p:cNvSpPr txBox="1"/>
            <p:nvPr/>
          </p:nvSpPr>
          <p:spPr>
            <a:xfrm rot="16200000">
              <a:off x="147741" y="3660992"/>
              <a:ext cx="3600402" cy="400110"/>
            </a:xfrm>
            <a:prstGeom prst="rect">
              <a:avLst/>
            </a:prstGeom>
            <a:noFill/>
          </p:spPr>
          <p:txBody>
            <a:bodyPr wrap="square" rtlCol="0">
              <a:spAutoFit/>
            </a:bodyPr>
            <a:lstStyle/>
            <a:p>
              <a:pPr algn="ctr"/>
              <a:r>
                <a:rPr lang="pt-PT" sz="2000" b="1" cap="all" dirty="0" smtClean="0">
                  <a:latin typeface="Century Gothic" panose="020B0502020202020204" pitchFamily="34" charset="0"/>
                </a:rPr>
                <a:t>TIPOS DE PROJETOS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14662434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3" name="Imagem 2"/>
          <p:cNvPicPr>
            <a:picLocks noChangeAspect="1"/>
          </p:cNvPicPr>
          <p:nvPr/>
        </p:nvPicPr>
        <p:blipFill rotWithShape="1">
          <a:blip r:embed="rId11" cstate="print">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a:t>
            </a:r>
            <a:r>
              <a:rPr lang="pt-PT" sz="2800" dirty="0" smtClean="0">
                <a:latin typeface="Century Gothic" panose="020B0502020202020204" pitchFamily="34" charset="0"/>
              </a:rPr>
              <a:t>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1" name="Imagem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3725" y="756879"/>
            <a:ext cx="5136992" cy="3436471"/>
          </a:xfrm>
          <a:prstGeom prst="rect">
            <a:avLst/>
          </a:prstGeom>
        </p:spPr>
      </p:pic>
      <p:sp>
        <p:nvSpPr>
          <p:cNvPr id="22" name="CaixaDeTexto 21"/>
          <p:cNvSpPr txBox="1"/>
          <p:nvPr/>
        </p:nvSpPr>
        <p:spPr>
          <a:xfrm>
            <a:off x="7332286" y="3842967"/>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37" name="Rectangle 57"/>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Orçamento</a:t>
            </a:r>
            <a:r>
              <a:rPr lang="fr-BE" altLang="en-US" sz="1600" b="1" dirty="0" smtClean="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42" name="Rectangle 59"/>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smtClean="0">
                <a:latin typeface="Century Gothic" panose="020B0502020202020204" pitchFamily="34" charset="0"/>
                <a:cs typeface="Calibri" panose="020F0502020204030204" pitchFamily="34" charset="0"/>
              </a:rPr>
              <a:t>Co-</a:t>
            </a:r>
            <a:r>
              <a:rPr lang="fr-BE" altLang="en-US" sz="1600" b="1" dirty="0" err="1" smtClean="0">
                <a:latin typeface="Century Gothic" panose="020B0502020202020204" pitchFamily="34" charset="0"/>
                <a:cs typeface="Calibri" panose="020F0502020204030204" pitchFamily="34" charset="0"/>
              </a:rPr>
              <a:t>financiamento</a:t>
            </a:r>
            <a:r>
              <a:rPr lang="fr-BE" altLang="en-US" sz="1600" b="1" dirty="0" smtClean="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11 452 513€ </a:t>
            </a:r>
            <a:r>
              <a:rPr lang="fr-BE" altLang="en-US" sz="1600" b="1" dirty="0" smtClean="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43" name="Rectangle 61"/>
          <p:cNvSpPr>
            <a:spLocks noChangeArrowheads="1"/>
          </p:cNvSpPr>
          <p:nvPr/>
        </p:nvSpPr>
        <p:spPr bwMode="auto">
          <a:xfrm>
            <a:off x="380190" y="3462099"/>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Beneficiário</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Coordenador</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smtClean="0">
                <a:latin typeface="Century Gothic" panose="020B0502020202020204" pitchFamily="34" charset="0"/>
                <a:cs typeface="Calibri" panose="020F0502020204030204" pitchFamily="34" charset="0"/>
              </a:rPr>
              <a:t>Direção</a:t>
            </a:r>
            <a:r>
              <a:rPr lang="fr-BE" altLang="en-US" sz="1600" u="sng" dirty="0" smtClean="0">
                <a:latin typeface="Century Gothic" panose="020B0502020202020204" pitchFamily="34" charset="0"/>
                <a:cs typeface="Calibri" panose="020F0502020204030204" pitchFamily="34" charset="0"/>
              </a:rPr>
              <a:t> </a:t>
            </a:r>
            <a:r>
              <a:rPr lang="fr-BE" altLang="en-US" sz="1600" u="sng" dirty="0" err="1" smtClean="0">
                <a:latin typeface="Century Gothic" panose="020B0502020202020204" pitchFamily="34" charset="0"/>
                <a:cs typeface="Calibri" panose="020F0502020204030204" pitchFamily="34" charset="0"/>
              </a:rPr>
              <a:t>Regional</a:t>
            </a:r>
            <a:r>
              <a:rPr lang="fr-BE" altLang="en-US" sz="1600" u="sng" dirty="0" smtClean="0">
                <a:latin typeface="Century Gothic" panose="020B0502020202020204" pitchFamily="34" charset="0"/>
                <a:cs typeface="Calibri" panose="020F0502020204030204" pitchFamily="34" charset="0"/>
              </a:rPr>
              <a:t> do </a:t>
            </a:r>
            <a:r>
              <a:rPr lang="fr-BE" altLang="en-US" sz="1600" u="sng" dirty="0" err="1" smtClean="0">
                <a:latin typeface="Century Gothic" panose="020B0502020202020204" pitchFamily="34" charset="0"/>
                <a:cs typeface="Calibri" panose="020F0502020204030204" pitchFamily="34" charset="0"/>
              </a:rPr>
              <a:t>Ambiente</a:t>
            </a:r>
            <a:endParaRPr lang="en-US" altLang="en-US" sz="1600" u="sng" dirty="0">
              <a:latin typeface="Century Gothic" panose="020B0502020202020204" pitchFamily="34" charset="0"/>
              <a:cs typeface="Calibri" panose="020F0502020204030204" pitchFamily="34" charset="0"/>
            </a:endParaRPr>
          </a:p>
        </p:txBody>
      </p:sp>
      <p:sp>
        <p:nvSpPr>
          <p:cNvPr id="44" name="Rectangle 62"/>
          <p:cNvSpPr>
            <a:spLocks noChangeArrowheads="1"/>
          </p:cNvSpPr>
          <p:nvPr/>
        </p:nvSpPr>
        <p:spPr bwMode="auto">
          <a:xfrm>
            <a:off x="374438" y="4277414"/>
            <a:ext cx="6801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smtClean="0">
                <a:latin typeface="Century Gothic" panose="020B0502020202020204" pitchFamily="34" charset="0"/>
                <a:cs typeface="Calibri" panose="020F0502020204030204" pitchFamily="34" charset="0"/>
              </a:rPr>
              <a:t>Beneficiários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Associados</a:t>
            </a:r>
            <a:r>
              <a:rPr lang="fr-BE" altLang="en-US" sz="1600" b="1" dirty="0" smtClean="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a:t>
            </a:r>
            <a:r>
              <a:rPr lang="fr-BE" altLang="en-US" sz="1600" dirty="0" smtClean="0">
                <a:latin typeface="Century Gothic" panose="020B0502020202020204" pitchFamily="34" charset="0"/>
                <a:cs typeface="Calibri" panose="020F0502020204030204" pitchFamily="34" charset="0"/>
              </a:rPr>
              <a:t>Mar</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de </a:t>
            </a:r>
            <a:r>
              <a:rPr lang="fr-BE" altLang="en-US" sz="1600" dirty="0" err="1" smtClean="0">
                <a:latin typeface="Century Gothic" panose="020B0502020202020204" pitchFamily="34" charset="0"/>
                <a:cs typeface="Calibri" panose="020F0502020204030204" pitchFamily="34" charset="0"/>
              </a:rPr>
              <a:t>Gestão</a:t>
            </a:r>
            <a:r>
              <a:rPr lang="fr-BE" altLang="en-US" sz="1600" dirty="0" smtClean="0">
                <a:latin typeface="Century Gothic" panose="020B0502020202020204" pitchFamily="34" charset="0"/>
                <a:cs typeface="Calibri" panose="020F0502020204030204" pitchFamily="34" charset="0"/>
              </a:rPr>
              <a:t> e </a:t>
            </a:r>
            <a:r>
              <a:rPr lang="fr-BE" altLang="en-US" sz="1600" dirty="0" err="1" smtClean="0">
                <a:latin typeface="Century Gothic" panose="020B0502020202020204" pitchFamily="34" charset="0"/>
                <a:cs typeface="Calibri" panose="020F0502020204030204" pitchFamily="34" charset="0"/>
              </a:rPr>
              <a:t>Conservação</a:t>
            </a:r>
            <a:r>
              <a:rPr lang="fr-BE" altLang="en-US" sz="1600" dirty="0" smtClean="0">
                <a:latin typeface="Century Gothic" panose="020B0502020202020204" pitchFamily="34" charset="0"/>
                <a:cs typeface="Calibri" panose="020F0502020204030204" pitchFamily="34" charset="0"/>
              </a:rPr>
              <a:t> da </a:t>
            </a:r>
            <a:r>
              <a:rPr lang="fr-BE" altLang="en-US" sz="1600" dirty="0" err="1" smtClean="0">
                <a:latin typeface="Century Gothic" panose="020B0502020202020204" pitchFamily="34" charset="0"/>
                <a:cs typeface="Calibri" panose="020F0502020204030204" pitchFamily="34" charset="0"/>
              </a:rPr>
              <a:t>Natureza</a:t>
            </a:r>
            <a:r>
              <a:rPr lang="fr-BE" altLang="en-US" sz="1600" dirty="0" smtClean="0">
                <a:latin typeface="Century Gothic" panose="020B0502020202020204" pitchFamily="34" charset="0"/>
                <a:cs typeface="Calibri" panose="020F0502020204030204" pitchFamily="34" charset="0"/>
              </a:rPr>
              <a:t> - AZORINA </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Portuguesa para o </a:t>
            </a:r>
            <a:r>
              <a:rPr lang="fr-BE" altLang="en-US" sz="1600" dirty="0" err="1" smtClean="0">
                <a:latin typeface="Century Gothic" panose="020B0502020202020204" pitchFamily="34" charset="0"/>
                <a:cs typeface="Calibri" panose="020F0502020204030204" pitchFamily="34" charset="0"/>
              </a:rPr>
              <a:t>Estudo</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das</a:t>
            </a:r>
            <a:r>
              <a:rPr lang="fr-BE" altLang="en-US" sz="1600" smtClean="0">
                <a:latin typeface="Century Gothic" panose="020B0502020202020204" pitchFamily="34" charset="0"/>
                <a:cs typeface="Calibri" panose="020F0502020204030204" pitchFamily="34" charset="0"/>
              </a:rPr>
              <a:t> Aves - SPEA</a:t>
            </a:r>
            <a:endParaRPr lang="fr-BE" altLang="en-US" sz="1600" dirty="0" smtClean="0">
              <a:latin typeface="Century Gothic" panose="020B0502020202020204" pitchFamily="34" charset="0"/>
              <a:cs typeface="Calibri" panose="020F0502020204030204" pitchFamily="34" charset="0"/>
            </a:endParaRP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Fundación</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Canaria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Reserva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Mundial</a:t>
            </a:r>
            <a:r>
              <a:rPr lang="fr-BE" altLang="en-US" sz="1600" dirty="0" smtClean="0">
                <a:latin typeface="Century Gothic" panose="020B0502020202020204" pitchFamily="34" charset="0"/>
                <a:cs typeface="Calibri" panose="020F0502020204030204" pitchFamily="34" charset="0"/>
              </a:rPr>
              <a:t> de La </a:t>
            </a:r>
            <a:r>
              <a:rPr lang="fr-BE" altLang="en-US" sz="1600" dirty="0" err="1" smtClean="0">
                <a:latin typeface="Century Gothic" panose="020B0502020202020204" pitchFamily="34" charset="0"/>
                <a:cs typeface="Calibri" panose="020F0502020204030204" pitchFamily="34" charset="0"/>
              </a:rPr>
              <a:t>Biosfera</a:t>
            </a:r>
            <a:r>
              <a:rPr lang="fr-BE" altLang="en-US" sz="1600" dirty="0" smtClean="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45" name="Rectangle 71"/>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Duração</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9 </a:t>
            </a:r>
            <a:r>
              <a:rPr lang="fr-BE" altLang="en-US" sz="1600" dirty="0" err="1" smtClean="0">
                <a:latin typeface="Century Gothic" panose="020B0502020202020204" pitchFamily="34" charset="0"/>
                <a:cs typeface="Calibri" panose="020F0502020204030204" pitchFamily="34" charset="0"/>
              </a:rPr>
              <a:t>anos</a:t>
            </a:r>
            <a:r>
              <a:rPr lang="fr-BE" altLang="en-US" sz="1600" dirty="0" smtClean="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46" name="Rectangle 71"/>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Fundos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Complementares</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Cerca</a:t>
            </a:r>
            <a:r>
              <a:rPr lang="fr-BE" altLang="en-US" sz="1600" dirty="0" smtClean="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88838050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a:t>
            </a:r>
            <a:r>
              <a:rPr lang="fr-BE" altLang="en-US" sz="2000" b="1" dirty="0" smtClean="0">
                <a:latin typeface="Century Gothic" panose="020B0502020202020204" pitchFamily="34" charset="0"/>
                <a:cs typeface="Calibri" panose="020F0502020204030204" pitchFamily="34" charset="0"/>
              </a:rPr>
              <a:t>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(23 ZEC; 15 ZPE; 3 SIC)]</a:t>
            </a:r>
          </a:p>
        </p:txBody>
      </p:sp>
      <p:pic>
        <p:nvPicPr>
          <p:cNvPr id="21" name="Picture 2" descr="C:\LIFE_IP_AZORES2015\Life\Apresentação_LIFE\Acores_tod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767" y="1069745"/>
            <a:ext cx="7183625" cy="507875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922" y="1046981"/>
            <a:ext cx="3816424" cy="4938902"/>
          </a:xfrm>
          <a:prstGeom prst="rect">
            <a:avLst/>
          </a:prstGeom>
        </p:spPr>
      </p:pic>
      <p:grpSp>
        <p:nvGrpSpPr>
          <p:cNvPr id="2" name="Grupo 1"/>
          <p:cNvGrpSpPr/>
          <p:nvPr/>
        </p:nvGrpSpPr>
        <p:grpSpPr>
          <a:xfrm>
            <a:off x="-1588" y="-531440"/>
            <a:ext cx="9145588" cy="1656184"/>
            <a:chOff x="-1588" y="-531440"/>
            <a:chExt cx="9145588" cy="1656184"/>
          </a:xfrm>
        </p:grpSpPr>
        <p:grpSp>
          <p:nvGrpSpPr>
            <p:cNvPr id="31" name="Grupo 30"/>
            <p:cNvGrpSpPr/>
            <p:nvPr/>
          </p:nvGrpSpPr>
          <p:grpSpPr>
            <a:xfrm>
              <a:off x="-1588" y="-581"/>
              <a:ext cx="9145588" cy="621270"/>
              <a:chOff x="-1588" y="-581"/>
              <a:chExt cx="9145588" cy="621270"/>
            </a:xfrm>
          </p:grpSpPr>
          <p:sp>
            <p:nvSpPr>
              <p:cNvPr id="38" name="Retângulo 3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0" name="Picture 10" descr="http://fnyh.org/wp-content/uploads/2015/01/LIF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http://www.europarc.org/communication-skills/images/2.1%20N20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m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
        <p:nvSpPr>
          <p:cNvPr id="1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4" name="Grupo 13"/>
          <p:cNvGrpSpPr/>
          <p:nvPr/>
        </p:nvGrpSpPr>
        <p:grpSpPr>
          <a:xfrm>
            <a:off x="4692781" y="6282498"/>
            <a:ext cx="4415723" cy="527870"/>
            <a:chOff x="4692781" y="6282498"/>
            <a:chExt cx="4415723" cy="527870"/>
          </a:xfrm>
        </p:grpSpPr>
        <p:pic>
          <p:nvPicPr>
            <p:cNvPr id="15"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23"/>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588" y="-581"/>
            <a:ext cx="9145588" cy="621270"/>
            <a:chOff x="-1588" y="-581"/>
            <a:chExt cx="9145588" cy="62127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0"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smtClean="0">
                <a:latin typeface="Century Gothic" panose="020B0502020202020204" pitchFamily="34" charset="0"/>
                <a:cs typeface="Calibri" panose="020F0502020204030204" pitchFamily="34" charset="0"/>
              </a:rPr>
              <a:t>Principais</a:t>
            </a:r>
            <a:r>
              <a:rPr lang="fr-BE" altLang="en-US" sz="2000" b="1" dirty="0" smtClean="0">
                <a:latin typeface="Century Gothic" panose="020B0502020202020204" pitchFamily="34" charset="0"/>
                <a:cs typeface="Calibri" panose="020F0502020204030204" pitchFamily="34" charset="0"/>
              </a:rPr>
              <a:t> </a:t>
            </a:r>
            <a:r>
              <a:rPr lang="fr-BE" altLang="en-US" sz="2000" b="1" dirty="0" err="1" smtClean="0">
                <a:latin typeface="Century Gothic" panose="020B0502020202020204" pitchFamily="34" charset="0"/>
                <a:cs typeface="Calibri" panose="020F0502020204030204" pitchFamily="34" charset="0"/>
              </a:rPr>
              <a:t>objetivos</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smtClean="0">
              <a:latin typeface="Century Gothic" panose="020B0502020202020204" pitchFamily="34" charset="0"/>
              <a:cs typeface="Calibri" panose="020F0502020204030204" pitchFamily="34" charset="0"/>
            </a:endParaRPr>
          </a:p>
        </p:txBody>
      </p:sp>
      <p:pic>
        <p:nvPicPr>
          <p:cNvPr id="26" name="Image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6"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1" name="Grupo 10"/>
          <p:cNvGrpSpPr/>
          <p:nvPr/>
        </p:nvGrpSpPr>
        <p:grpSpPr>
          <a:xfrm>
            <a:off x="4692781" y="6282498"/>
            <a:ext cx="4415723" cy="527870"/>
            <a:chOff x="4692781" y="6282498"/>
            <a:chExt cx="4415723" cy="527870"/>
          </a:xfrm>
        </p:grpSpPr>
        <p:pic>
          <p:nvPicPr>
            <p:cNvPr id="1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45743647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10133</TotalTime>
  <Words>4217</Words>
  <Application>Microsoft Office PowerPoint</Application>
  <PresentationFormat>Apresentação no Ecrã (4:3)</PresentationFormat>
  <Paragraphs>774</Paragraphs>
  <Slides>27</Slides>
  <Notes>27</Notes>
  <HiddenSlides>0</HiddenSlides>
  <MMClips>0</MMClips>
  <ScaleCrop>false</ScaleCrop>
  <HeadingPairs>
    <vt:vector size="6" baseType="variant">
      <vt:variant>
        <vt:lpstr>Tipos de letra usados</vt:lpstr>
      </vt:variant>
      <vt:variant>
        <vt:i4>16</vt:i4>
      </vt:variant>
      <vt:variant>
        <vt:lpstr>Tema</vt:lpstr>
      </vt:variant>
      <vt:variant>
        <vt:i4>2</vt:i4>
      </vt:variant>
      <vt:variant>
        <vt:lpstr>Títulos dos diapositivos</vt:lpstr>
      </vt:variant>
      <vt:variant>
        <vt:i4>27</vt:i4>
      </vt:variant>
    </vt:vector>
  </HeadingPairs>
  <TitlesOfParts>
    <vt:vector size="45" baseType="lpstr">
      <vt:lpstr>ＭＳ Ｐゴシック</vt:lpstr>
      <vt:lpstr>Aller</vt:lpstr>
      <vt:lpstr>Aller Light</vt:lpstr>
      <vt:lpstr>Arial</vt:lpstr>
      <vt:lpstr>Calibri</vt:lpstr>
      <vt:lpstr>Calibri Light</vt:lpstr>
      <vt:lpstr>Calisto MT</vt:lpstr>
      <vt:lpstr>Century</vt:lpstr>
      <vt:lpstr>Century Gothic</vt:lpstr>
      <vt:lpstr>DIN Condensed Bold</vt:lpstr>
      <vt:lpstr>Open Sans</vt:lpstr>
      <vt:lpstr>Tahoma</vt:lpstr>
      <vt:lpstr>Times New Roman</vt:lpstr>
      <vt:lpstr>Trebuchet MS</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368</cp:revision>
  <dcterms:created xsi:type="dcterms:W3CDTF">2016-04-06T10:33:31Z</dcterms:created>
  <dcterms:modified xsi:type="dcterms:W3CDTF">2019-12-13T12:00:10Z</dcterms:modified>
</cp:coreProperties>
</file>