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24"/>
  </p:notesMasterIdLst>
  <p:sldIdLst>
    <p:sldId id="315" r:id="rId3"/>
    <p:sldId id="368" r:id="rId4"/>
    <p:sldId id="356" r:id="rId5"/>
    <p:sldId id="357" r:id="rId6"/>
    <p:sldId id="358" r:id="rId7"/>
    <p:sldId id="359" r:id="rId8"/>
    <p:sldId id="360" r:id="rId9"/>
    <p:sldId id="388" r:id="rId10"/>
    <p:sldId id="389" r:id="rId11"/>
    <p:sldId id="393" r:id="rId12"/>
    <p:sldId id="394" r:id="rId13"/>
    <p:sldId id="373" r:id="rId14"/>
    <p:sldId id="390" r:id="rId15"/>
    <p:sldId id="391" r:id="rId16"/>
    <p:sldId id="392" r:id="rId17"/>
    <p:sldId id="395" r:id="rId18"/>
    <p:sldId id="396" r:id="rId19"/>
    <p:sldId id="399" r:id="rId20"/>
    <p:sldId id="400" r:id="rId21"/>
    <p:sldId id="401" r:id="rId22"/>
    <p:sldId id="39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14" autoAdjust="0"/>
  </p:normalViewPr>
  <p:slideViewPr>
    <p:cSldViewPr>
      <p:cViewPr varScale="1">
        <p:scale>
          <a:sx n="62" d="100"/>
          <a:sy n="62" d="100"/>
        </p:scale>
        <p:origin x="1400" y="5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718EA-D738-4A6C-8E30-96783029973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pt-PT"/>
        </a:p>
      </dgm:t>
    </dgm:pt>
    <dgm:pt modelId="{1F029200-76E6-4E9D-AA1E-3F15DBD16A60}">
      <dgm:prSet phldrT="[Texto]" custT="1"/>
      <dgm:spPr/>
      <dgm:t>
        <a:bodyPr/>
        <a:lstStyle/>
        <a:p>
          <a:pPr algn="l"/>
          <a:r>
            <a:rPr lang="pt-PT" sz="1600" b="1" dirty="0" smtClean="0"/>
            <a:t>Ação C3- </a:t>
          </a:r>
          <a:r>
            <a:rPr lang="pt-BR" sz="1600" dirty="0" smtClean="0"/>
            <a:t>Implementação de trabalhos piloto para conservação da flora endémica</a:t>
          </a:r>
          <a:endParaRPr lang="pt-PT" sz="1600" dirty="0"/>
        </a:p>
      </dgm:t>
    </dgm:pt>
    <dgm:pt modelId="{F7C77C9F-B4AE-47CF-BF14-EBCC5A40BC89}" type="parTrans" cxnId="{1E9DD29F-4FA8-47A2-A049-E99F2E0F39D7}">
      <dgm:prSet/>
      <dgm:spPr/>
      <dgm:t>
        <a:bodyPr/>
        <a:lstStyle/>
        <a:p>
          <a:endParaRPr lang="pt-PT"/>
        </a:p>
      </dgm:t>
    </dgm:pt>
    <dgm:pt modelId="{07FBA83A-801D-46D1-8454-06C4C3B6E468}" type="sibTrans" cxnId="{1E9DD29F-4FA8-47A2-A049-E99F2E0F39D7}">
      <dgm:prSet/>
      <dgm:spPr/>
      <dgm:t>
        <a:bodyPr/>
        <a:lstStyle/>
        <a:p>
          <a:endParaRPr lang="pt-PT"/>
        </a:p>
      </dgm:t>
    </dgm:pt>
    <dgm:pt modelId="{7D9A55E4-FA22-4C40-ABA6-6DE588856F43}">
      <dgm:prSet phldrT="[Texto]" custT="1"/>
      <dgm:spPr/>
      <dgm:t>
        <a:bodyPr/>
        <a:lstStyle/>
        <a:p>
          <a:r>
            <a:rPr lang="pt-PT" sz="1600" b="1" dirty="0" err="1" smtClean="0"/>
            <a:t>Sub-Ação</a:t>
          </a:r>
          <a:r>
            <a:rPr lang="pt-PT" sz="1600" b="1" dirty="0" smtClean="0"/>
            <a:t> C3.1 </a:t>
          </a:r>
          <a:r>
            <a:rPr lang="pt-PT" sz="1600" dirty="0" smtClean="0"/>
            <a:t>– Conservação </a:t>
          </a:r>
          <a:r>
            <a:rPr lang="pt-PT" sz="1600" i="1" dirty="0" err="1" smtClean="0"/>
            <a:t>ex-situ</a:t>
          </a:r>
          <a:endParaRPr lang="pt-PT" sz="1600" i="1" dirty="0"/>
        </a:p>
      </dgm:t>
    </dgm:pt>
    <dgm:pt modelId="{C777DE7D-5268-4C0E-837E-243AFFC6CC75}" type="parTrans" cxnId="{C62858B6-969C-4284-A8F7-D3B608D32E0A}">
      <dgm:prSet/>
      <dgm:spPr/>
      <dgm:t>
        <a:bodyPr/>
        <a:lstStyle/>
        <a:p>
          <a:endParaRPr lang="pt-PT"/>
        </a:p>
      </dgm:t>
    </dgm:pt>
    <dgm:pt modelId="{A809B222-FB14-4884-8255-D2A1186C014F}" type="sibTrans" cxnId="{C62858B6-969C-4284-A8F7-D3B608D32E0A}">
      <dgm:prSet/>
      <dgm:spPr/>
      <dgm:t>
        <a:bodyPr/>
        <a:lstStyle/>
        <a:p>
          <a:endParaRPr lang="pt-PT"/>
        </a:p>
      </dgm:t>
    </dgm:pt>
    <dgm:pt modelId="{180107D2-EA61-4B88-968B-43E5FE942CF8}">
      <dgm:prSet phldrT="[Texto]"/>
      <dgm:spPr/>
      <dgm:t>
        <a:bodyPr/>
        <a:lstStyle/>
        <a:p>
          <a:r>
            <a:rPr lang="pt-PT" b="1" dirty="0" err="1" smtClean="0"/>
            <a:t>Sub-Ação</a:t>
          </a:r>
          <a:r>
            <a:rPr lang="pt-PT" b="1" dirty="0" smtClean="0"/>
            <a:t> C3.2 </a:t>
          </a:r>
          <a:r>
            <a:rPr lang="pt-PT" dirty="0" smtClean="0"/>
            <a:t>– Conservação </a:t>
          </a:r>
          <a:r>
            <a:rPr lang="pt-PT" i="1" dirty="0" err="1" smtClean="0"/>
            <a:t>in-situ</a:t>
          </a:r>
          <a:endParaRPr lang="pt-PT" i="1" dirty="0"/>
        </a:p>
      </dgm:t>
    </dgm:pt>
    <dgm:pt modelId="{F6121813-B39E-446C-9B4D-B52D45BDDDF4}" type="parTrans" cxnId="{4F7E4022-4487-49D0-8A9B-DEA586C542D4}">
      <dgm:prSet/>
      <dgm:spPr/>
      <dgm:t>
        <a:bodyPr/>
        <a:lstStyle/>
        <a:p>
          <a:endParaRPr lang="pt-PT"/>
        </a:p>
      </dgm:t>
    </dgm:pt>
    <dgm:pt modelId="{DBAC844D-9AE6-46C0-8E7A-CE9098E0E7AD}" type="sibTrans" cxnId="{4F7E4022-4487-49D0-8A9B-DEA586C542D4}">
      <dgm:prSet/>
      <dgm:spPr/>
      <dgm:t>
        <a:bodyPr/>
        <a:lstStyle/>
        <a:p>
          <a:endParaRPr lang="pt-PT"/>
        </a:p>
      </dgm:t>
    </dgm:pt>
    <dgm:pt modelId="{09F438C0-7BB6-4F99-BE17-F8660E7488E4}">
      <dgm:prSet phldrT="[Texto]" custT="1"/>
      <dgm:spPr/>
      <dgm:t>
        <a:bodyPr/>
        <a:lstStyle/>
        <a:p>
          <a:pPr algn="l"/>
          <a:r>
            <a:rPr lang="pt-PT" sz="1600" b="1" dirty="0" smtClean="0"/>
            <a:t>Ação C4 </a:t>
          </a:r>
          <a:r>
            <a:rPr lang="pt-PT" sz="1600" dirty="0" smtClean="0"/>
            <a:t>- </a:t>
          </a:r>
          <a:r>
            <a:rPr lang="pt-BR" sz="1600" b="0" i="0" u="none" dirty="0" smtClean="0"/>
            <a:t>Implementação de trabalhos de boas práticas integradas e trabalhos de demonstração para conservação de habitats terrestres</a:t>
          </a:r>
          <a:endParaRPr lang="pt-PT" sz="1600" dirty="0"/>
        </a:p>
      </dgm:t>
    </dgm:pt>
    <dgm:pt modelId="{2C24A8C2-3FA2-49A8-9981-EC93D5833919}" type="parTrans" cxnId="{7D525A58-AD78-41EE-8FC7-5609A27BA4AD}">
      <dgm:prSet/>
      <dgm:spPr/>
      <dgm:t>
        <a:bodyPr/>
        <a:lstStyle/>
        <a:p>
          <a:endParaRPr lang="pt-PT"/>
        </a:p>
      </dgm:t>
    </dgm:pt>
    <dgm:pt modelId="{1E2CAE02-8AB8-4DDC-96A5-75B3E464B5F5}" type="sibTrans" cxnId="{7D525A58-AD78-41EE-8FC7-5609A27BA4AD}">
      <dgm:prSet/>
      <dgm:spPr/>
      <dgm:t>
        <a:bodyPr/>
        <a:lstStyle/>
        <a:p>
          <a:endParaRPr lang="pt-PT"/>
        </a:p>
      </dgm:t>
    </dgm:pt>
    <dgm:pt modelId="{46A80804-2051-4D1C-A41A-DF9A6E68E90C}">
      <dgm:prSet phldrT="[Texto]" custT="1"/>
      <dgm:spPr/>
      <dgm:t>
        <a:bodyPr/>
        <a:lstStyle/>
        <a:p>
          <a:r>
            <a:rPr lang="pt-PT" sz="1400" b="1" dirty="0" err="1" smtClean="0"/>
            <a:t>Sub-Ação</a:t>
          </a:r>
          <a:r>
            <a:rPr lang="pt-PT" sz="1400" b="1" dirty="0" smtClean="0"/>
            <a:t> C4.1 </a:t>
          </a:r>
          <a:r>
            <a:rPr lang="pt-PT" sz="1400" dirty="0" smtClean="0"/>
            <a:t>- </a:t>
          </a:r>
          <a:r>
            <a:rPr lang="pt-BR" sz="1400" dirty="0" smtClean="0"/>
            <a:t>Boas práticas para a conservação de habitats terrestres</a:t>
          </a:r>
          <a:endParaRPr lang="pt-PT" sz="1400" dirty="0"/>
        </a:p>
      </dgm:t>
    </dgm:pt>
    <dgm:pt modelId="{9DC1FCBB-0C30-4521-ACB2-DEBFDB7532C0}" type="parTrans" cxnId="{7A756193-CB70-4CDA-9277-1DF5DAEFDC54}">
      <dgm:prSet/>
      <dgm:spPr/>
      <dgm:t>
        <a:bodyPr/>
        <a:lstStyle/>
        <a:p>
          <a:endParaRPr lang="pt-PT"/>
        </a:p>
      </dgm:t>
    </dgm:pt>
    <dgm:pt modelId="{2FC47DB7-3657-49D3-81FA-16453A2BB273}" type="sibTrans" cxnId="{7A756193-CB70-4CDA-9277-1DF5DAEFDC54}">
      <dgm:prSet/>
      <dgm:spPr/>
      <dgm:t>
        <a:bodyPr/>
        <a:lstStyle/>
        <a:p>
          <a:endParaRPr lang="pt-PT"/>
        </a:p>
      </dgm:t>
    </dgm:pt>
    <dgm:pt modelId="{3565CE9D-D0B6-4774-AFD2-B24BF00A9C5F}">
      <dgm:prSet phldrT="[Texto]" custT="1"/>
      <dgm:spPr/>
      <dgm:t>
        <a:bodyPr/>
        <a:lstStyle/>
        <a:p>
          <a:r>
            <a:rPr lang="pt-PT" sz="1400" b="1" dirty="0" err="1" smtClean="0"/>
            <a:t>Sub-Ação</a:t>
          </a:r>
          <a:r>
            <a:rPr lang="pt-PT" sz="1400" b="1" dirty="0" smtClean="0"/>
            <a:t> C4.2 – </a:t>
          </a:r>
          <a:r>
            <a:rPr lang="pt-PT" sz="1400" dirty="0" smtClean="0"/>
            <a:t>Implementação de Corredores Ecológicos</a:t>
          </a:r>
          <a:endParaRPr lang="pt-PT" sz="1400" dirty="0"/>
        </a:p>
      </dgm:t>
    </dgm:pt>
    <dgm:pt modelId="{A616415C-BAEB-4B84-9A00-193F21637E70}" type="parTrans" cxnId="{5BE1857F-B018-48BB-9F4A-2D3DF636685B}">
      <dgm:prSet/>
      <dgm:spPr/>
      <dgm:t>
        <a:bodyPr/>
        <a:lstStyle/>
        <a:p>
          <a:endParaRPr lang="pt-PT"/>
        </a:p>
      </dgm:t>
    </dgm:pt>
    <dgm:pt modelId="{060B50D1-6E78-446D-A0C1-F882AA0DC2B5}" type="sibTrans" cxnId="{5BE1857F-B018-48BB-9F4A-2D3DF636685B}">
      <dgm:prSet/>
      <dgm:spPr/>
      <dgm:t>
        <a:bodyPr/>
        <a:lstStyle/>
        <a:p>
          <a:endParaRPr lang="pt-PT"/>
        </a:p>
      </dgm:t>
    </dgm:pt>
    <dgm:pt modelId="{B3FB168C-57E5-475C-89B1-9DD47F55A9D7}">
      <dgm:prSet custT="1"/>
      <dgm:spPr/>
      <dgm:t>
        <a:bodyPr/>
        <a:lstStyle/>
        <a:p>
          <a:r>
            <a:rPr lang="pt-BR" sz="1200" b="1" dirty="0" smtClean="0"/>
            <a:t>Sub-Ação C8.1 - </a:t>
          </a:r>
          <a:r>
            <a:rPr lang="pt-BR" sz="1200" dirty="0" smtClean="0"/>
            <a:t>Controlo e erradicação de EEI (flora) em habitats terrestres restaurados</a:t>
          </a:r>
          <a:endParaRPr lang="pt-PT" sz="1200" dirty="0"/>
        </a:p>
      </dgm:t>
    </dgm:pt>
    <dgm:pt modelId="{7AC2DC51-88BF-4648-9A95-D43F0A8F17EB}" type="parTrans" cxnId="{4814BC72-C957-426E-87A9-A19552B6F853}">
      <dgm:prSet/>
      <dgm:spPr/>
      <dgm:t>
        <a:bodyPr/>
        <a:lstStyle/>
        <a:p>
          <a:endParaRPr lang="pt-PT"/>
        </a:p>
      </dgm:t>
    </dgm:pt>
    <dgm:pt modelId="{ADF49A82-8E4B-40AA-80B6-09A69432BF5F}" type="sibTrans" cxnId="{4814BC72-C957-426E-87A9-A19552B6F853}">
      <dgm:prSet/>
      <dgm:spPr/>
      <dgm:t>
        <a:bodyPr/>
        <a:lstStyle/>
        <a:p>
          <a:endParaRPr lang="pt-PT"/>
        </a:p>
      </dgm:t>
    </dgm:pt>
    <dgm:pt modelId="{C1A15C15-F86A-405C-8B47-036F8ADD52F2}">
      <dgm:prSet custT="1"/>
      <dgm:spPr/>
      <dgm:t>
        <a:bodyPr/>
        <a:lstStyle/>
        <a:p>
          <a:pPr algn="l"/>
          <a:r>
            <a:rPr lang="pt-BR" sz="1600" b="1" i="0" u="none" dirty="0" smtClean="0"/>
            <a:t>Ação C8 - </a:t>
          </a:r>
          <a:r>
            <a:rPr lang="pt-BR" sz="1600" b="0" i="0" u="none" dirty="0" smtClean="0"/>
            <a:t>Implementação de trabalhos de controle de EEI em habitats terrestres restaurados </a:t>
          </a:r>
          <a:endParaRPr lang="pt-PT" sz="1600" b="0" dirty="0"/>
        </a:p>
      </dgm:t>
    </dgm:pt>
    <dgm:pt modelId="{08835333-6B00-4899-8416-E2B7ED2E3AF3}" type="parTrans" cxnId="{D9DC631D-BA5D-4292-B9F8-6712470CDC0C}">
      <dgm:prSet/>
      <dgm:spPr/>
      <dgm:t>
        <a:bodyPr/>
        <a:lstStyle/>
        <a:p>
          <a:endParaRPr lang="pt-PT"/>
        </a:p>
      </dgm:t>
    </dgm:pt>
    <dgm:pt modelId="{5C0FD128-B4A3-4BBC-98E8-6DA0FF2F0978}" type="sibTrans" cxnId="{D9DC631D-BA5D-4292-B9F8-6712470CDC0C}">
      <dgm:prSet/>
      <dgm:spPr/>
      <dgm:t>
        <a:bodyPr/>
        <a:lstStyle/>
        <a:p>
          <a:endParaRPr lang="pt-PT"/>
        </a:p>
      </dgm:t>
    </dgm:pt>
    <dgm:pt modelId="{14F0B3D3-E0A3-43C2-B4A2-1E707EBECBB9}">
      <dgm:prSet/>
      <dgm:spPr/>
      <dgm:t>
        <a:bodyPr/>
        <a:lstStyle/>
        <a:p>
          <a:r>
            <a:rPr lang="pt-BR" b="1" dirty="0" smtClean="0"/>
            <a:t>Sub-Ação C8.2 - </a:t>
          </a:r>
          <a:r>
            <a:rPr lang="pt-BR" dirty="0" smtClean="0"/>
            <a:t>Controlo e erradicação de EEI (animais) em habitats terrestres restaurados</a:t>
          </a:r>
          <a:endParaRPr lang="pt-PT" dirty="0"/>
        </a:p>
      </dgm:t>
    </dgm:pt>
    <dgm:pt modelId="{4A9B7ED6-2FD4-4205-A5A7-F8536EC5A946}" type="parTrans" cxnId="{9FCC17C6-08E9-446C-A266-9A545182D182}">
      <dgm:prSet/>
      <dgm:spPr/>
      <dgm:t>
        <a:bodyPr/>
        <a:lstStyle/>
        <a:p>
          <a:endParaRPr lang="pt-PT"/>
        </a:p>
      </dgm:t>
    </dgm:pt>
    <dgm:pt modelId="{32D1C3AA-0077-4493-979F-93C8FA6F721C}" type="sibTrans" cxnId="{9FCC17C6-08E9-446C-A266-9A545182D182}">
      <dgm:prSet/>
      <dgm:spPr/>
      <dgm:t>
        <a:bodyPr/>
        <a:lstStyle/>
        <a:p>
          <a:endParaRPr lang="pt-PT"/>
        </a:p>
      </dgm:t>
    </dgm:pt>
    <dgm:pt modelId="{7CD88C84-BF63-49D4-82CF-564906E75877}" type="pres">
      <dgm:prSet presAssocID="{70D718EA-D738-4A6C-8E30-967830299739}" presName="diagram" presStyleCnt="0">
        <dgm:presLayoutVars>
          <dgm:chPref val="1"/>
          <dgm:dir/>
          <dgm:animOne val="branch"/>
          <dgm:animLvl val="lvl"/>
          <dgm:resizeHandles/>
        </dgm:presLayoutVars>
      </dgm:prSet>
      <dgm:spPr/>
      <dgm:t>
        <a:bodyPr/>
        <a:lstStyle/>
        <a:p>
          <a:endParaRPr lang="pt-PT"/>
        </a:p>
      </dgm:t>
    </dgm:pt>
    <dgm:pt modelId="{B20C3C6C-024F-43A2-8C0B-EECF54506C02}" type="pres">
      <dgm:prSet presAssocID="{1F029200-76E6-4E9D-AA1E-3F15DBD16A60}" presName="root" presStyleCnt="0"/>
      <dgm:spPr/>
    </dgm:pt>
    <dgm:pt modelId="{69456CD7-5A42-4191-B0A3-C87B6814F653}" type="pres">
      <dgm:prSet presAssocID="{1F029200-76E6-4E9D-AA1E-3F15DBD16A60}" presName="rootComposite" presStyleCnt="0"/>
      <dgm:spPr/>
    </dgm:pt>
    <dgm:pt modelId="{E264D2CB-949D-4795-B23B-7ED9CDCB6150}" type="pres">
      <dgm:prSet presAssocID="{1F029200-76E6-4E9D-AA1E-3F15DBD16A60}" presName="rootText" presStyleLbl="node1" presStyleIdx="0" presStyleCnt="3" custScaleX="136326" custScaleY="168331"/>
      <dgm:spPr/>
      <dgm:t>
        <a:bodyPr/>
        <a:lstStyle/>
        <a:p>
          <a:endParaRPr lang="pt-PT"/>
        </a:p>
      </dgm:t>
    </dgm:pt>
    <dgm:pt modelId="{B5BC850F-60D6-4629-AE95-E818CA4F972A}" type="pres">
      <dgm:prSet presAssocID="{1F029200-76E6-4E9D-AA1E-3F15DBD16A60}" presName="rootConnector" presStyleLbl="node1" presStyleIdx="0" presStyleCnt="3"/>
      <dgm:spPr/>
      <dgm:t>
        <a:bodyPr/>
        <a:lstStyle/>
        <a:p>
          <a:endParaRPr lang="pt-PT"/>
        </a:p>
      </dgm:t>
    </dgm:pt>
    <dgm:pt modelId="{2EC016EF-48F8-4C78-B666-35E47BC004E3}" type="pres">
      <dgm:prSet presAssocID="{1F029200-76E6-4E9D-AA1E-3F15DBD16A60}" presName="childShape" presStyleCnt="0"/>
      <dgm:spPr/>
    </dgm:pt>
    <dgm:pt modelId="{C5D4ADB2-F11F-49A5-B6EB-3CF11232A4CB}" type="pres">
      <dgm:prSet presAssocID="{C777DE7D-5268-4C0E-837E-243AFFC6CC75}" presName="Name13" presStyleLbl="parChTrans1D2" presStyleIdx="0" presStyleCnt="6"/>
      <dgm:spPr/>
      <dgm:t>
        <a:bodyPr/>
        <a:lstStyle/>
        <a:p>
          <a:endParaRPr lang="pt-PT"/>
        </a:p>
      </dgm:t>
    </dgm:pt>
    <dgm:pt modelId="{81378B56-E18F-47CE-BCBD-F4EDD4D0B074}" type="pres">
      <dgm:prSet presAssocID="{7D9A55E4-FA22-4C40-ABA6-6DE588856F43}" presName="childText" presStyleLbl="bgAcc1" presStyleIdx="0" presStyleCnt="6">
        <dgm:presLayoutVars>
          <dgm:bulletEnabled val="1"/>
        </dgm:presLayoutVars>
      </dgm:prSet>
      <dgm:spPr/>
      <dgm:t>
        <a:bodyPr/>
        <a:lstStyle/>
        <a:p>
          <a:endParaRPr lang="pt-PT"/>
        </a:p>
      </dgm:t>
    </dgm:pt>
    <dgm:pt modelId="{71451ED1-2DE6-4815-A6AB-53B0A37A018A}" type="pres">
      <dgm:prSet presAssocID="{F6121813-B39E-446C-9B4D-B52D45BDDDF4}" presName="Name13" presStyleLbl="parChTrans1D2" presStyleIdx="1" presStyleCnt="6"/>
      <dgm:spPr/>
      <dgm:t>
        <a:bodyPr/>
        <a:lstStyle/>
        <a:p>
          <a:endParaRPr lang="pt-PT"/>
        </a:p>
      </dgm:t>
    </dgm:pt>
    <dgm:pt modelId="{81A7EBB3-0681-4138-9B2C-4118CD8335BF}" type="pres">
      <dgm:prSet presAssocID="{180107D2-EA61-4B88-968B-43E5FE942CF8}" presName="childText" presStyleLbl="bgAcc1" presStyleIdx="1" presStyleCnt="6">
        <dgm:presLayoutVars>
          <dgm:bulletEnabled val="1"/>
        </dgm:presLayoutVars>
      </dgm:prSet>
      <dgm:spPr/>
      <dgm:t>
        <a:bodyPr/>
        <a:lstStyle/>
        <a:p>
          <a:endParaRPr lang="pt-PT"/>
        </a:p>
      </dgm:t>
    </dgm:pt>
    <dgm:pt modelId="{FBB76E79-F8F6-434C-A4C8-B1F7075A66EC}" type="pres">
      <dgm:prSet presAssocID="{09F438C0-7BB6-4F99-BE17-F8660E7488E4}" presName="root" presStyleCnt="0"/>
      <dgm:spPr/>
    </dgm:pt>
    <dgm:pt modelId="{389C9BCF-FC42-4085-82C1-5ECE15D65273}" type="pres">
      <dgm:prSet presAssocID="{09F438C0-7BB6-4F99-BE17-F8660E7488E4}" presName="rootComposite" presStyleCnt="0"/>
      <dgm:spPr/>
    </dgm:pt>
    <dgm:pt modelId="{6079E493-1AB3-4253-9FB7-E33935AE6938}" type="pres">
      <dgm:prSet presAssocID="{09F438C0-7BB6-4F99-BE17-F8660E7488E4}" presName="rootText" presStyleLbl="node1" presStyleIdx="1" presStyleCnt="3" custScaleX="145608" custScaleY="164975"/>
      <dgm:spPr/>
      <dgm:t>
        <a:bodyPr/>
        <a:lstStyle/>
        <a:p>
          <a:endParaRPr lang="pt-PT"/>
        </a:p>
      </dgm:t>
    </dgm:pt>
    <dgm:pt modelId="{0E30B2D7-406C-40C3-8D50-6275379E6EB7}" type="pres">
      <dgm:prSet presAssocID="{09F438C0-7BB6-4F99-BE17-F8660E7488E4}" presName="rootConnector" presStyleLbl="node1" presStyleIdx="1" presStyleCnt="3"/>
      <dgm:spPr/>
      <dgm:t>
        <a:bodyPr/>
        <a:lstStyle/>
        <a:p>
          <a:endParaRPr lang="pt-PT"/>
        </a:p>
      </dgm:t>
    </dgm:pt>
    <dgm:pt modelId="{F1E40A95-3A2D-4B5C-B896-3F2399A4AB10}" type="pres">
      <dgm:prSet presAssocID="{09F438C0-7BB6-4F99-BE17-F8660E7488E4}" presName="childShape" presStyleCnt="0"/>
      <dgm:spPr/>
    </dgm:pt>
    <dgm:pt modelId="{669D08A0-FE2C-4333-9245-4E3D715D05D1}" type="pres">
      <dgm:prSet presAssocID="{9DC1FCBB-0C30-4521-ACB2-DEBFDB7532C0}" presName="Name13" presStyleLbl="parChTrans1D2" presStyleIdx="2" presStyleCnt="6"/>
      <dgm:spPr/>
      <dgm:t>
        <a:bodyPr/>
        <a:lstStyle/>
        <a:p>
          <a:endParaRPr lang="pt-PT"/>
        </a:p>
      </dgm:t>
    </dgm:pt>
    <dgm:pt modelId="{F3A3D4CC-0992-42E7-880E-7BA4D07F4D43}" type="pres">
      <dgm:prSet presAssocID="{46A80804-2051-4D1C-A41A-DF9A6E68E90C}" presName="childText" presStyleLbl="bgAcc1" presStyleIdx="2" presStyleCnt="6">
        <dgm:presLayoutVars>
          <dgm:bulletEnabled val="1"/>
        </dgm:presLayoutVars>
      </dgm:prSet>
      <dgm:spPr/>
      <dgm:t>
        <a:bodyPr/>
        <a:lstStyle/>
        <a:p>
          <a:endParaRPr lang="pt-PT"/>
        </a:p>
      </dgm:t>
    </dgm:pt>
    <dgm:pt modelId="{BAF70C09-8644-4146-AA7E-4E0076361D25}" type="pres">
      <dgm:prSet presAssocID="{A616415C-BAEB-4B84-9A00-193F21637E70}" presName="Name13" presStyleLbl="parChTrans1D2" presStyleIdx="3" presStyleCnt="6"/>
      <dgm:spPr/>
      <dgm:t>
        <a:bodyPr/>
        <a:lstStyle/>
        <a:p>
          <a:endParaRPr lang="pt-PT"/>
        </a:p>
      </dgm:t>
    </dgm:pt>
    <dgm:pt modelId="{59E5DC94-7CB8-4829-9313-7CBDB258F1AB}" type="pres">
      <dgm:prSet presAssocID="{3565CE9D-D0B6-4774-AFD2-B24BF00A9C5F}" presName="childText" presStyleLbl="bgAcc1" presStyleIdx="3" presStyleCnt="6">
        <dgm:presLayoutVars>
          <dgm:bulletEnabled val="1"/>
        </dgm:presLayoutVars>
      </dgm:prSet>
      <dgm:spPr/>
      <dgm:t>
        <a:bodyPr/>
        <a:lstStyle/>
        <a:p>
          <a:endParaRPr lang="pt-PT"/>
        </a:p>
      </dgm:t>
    </dgm:pt>
    <dgm:pt modelId="{0701B00F-4CA5-4BFB-A0A0-EC0F285B1A73}" type="pres">
      <dgm:prSet presAssocID="{C1A15C15-F86A-405C-8B47-036F8ADD52F2}" presName="root" presStyleCnt="0"/>
      <dgm:spPr/>
    </dgm:pt>
    <dgm:pt modelId="{4B5C3CDC-3BF6-4BCD-ABAD-E8434BF8F1E3}" type="pres">
      <dgm:prSet presAssocID="{C1A15C15-F86A-405C-8B47-036F8ADD52F2}" presName="rootComposite" presStyleCnt="0"/>
      <dgm:spPr/>
    </dgm:pt>
    <dgm:pt modelId="{A46E6ACC-C674-4A40-8721-1ED0FB5AAA42}" type="pres">
      <dgm:prSet presAssocID="{C1A15C15-F86A-405C-8B47-036F8ADD52F2}" presName="rootText" presStyleLbl="node1" presStyleIdx="2" presStyleCnt="3" custScaleX="153282" custScaleY="149035"/>
      <dgm:spPr/>
      <dgm:t>
        <a:bodyPr/>
        <a:lstStyle/>
        <a:p>
          <a:endParaRPr lang="pt-PT"/>
        </a:p>
      </dgm:t>
    </dgm:pt>
    <dgm:pt modelId="{4F4818AC-8485-4603-9BAB-FC532BE50AE0}" type="pres">
      <dgm:prSet presAssocID="{C1A15C15-F86A-405C-8B47-036F8ADD52F2}" presName="rootConnector" presStyleLbl="node1" presStyleIdx="2" presStyleCnt="3"/>
      <dgm:spPr/>
      <dgm:t>
        <a:bodyPr/>
        <a:lstStyle/>
        <a:p>
          <a:endParaRPr lang="pt-PT"/>
        </a:p>
      </dgm:t>
    </dgm:pt>
    <dgm:pt modelId="{26FFBDA2-446A-4D21-BF8F-1FC1466B4FAF}" type="pres">
      <dgm:prSet presAssocID="{C1A15C15-F86A-405C-8B47-036F8ADD52F2}" presName="childShape" presStyleCnt="0"/>
      <dgm:spPr/>
    </dgm:pt>
    <dgm:pt modelId="{7BD822CF-45A1-4386-9BAA-A567E9EE4406}" type="pres">
      <dgm:prSet presAssocID="{7AC2DC51-88BF-4648-9A95-D43F0A8F17EB}" presName="Name13" presStyleLbl="parChTrans1D2" presStyleIdx="4" presStyleCnt="6"/>
      <dgm:spPr/>
      <dgm:t>
        <a:bodyPr/>
        <a:lstStyle/>
        <a:p>
          <a:endParaRPr lang="pt-PT"/>
        </a:p>
      </dgm:t>
    </dgm:pt>
    <dgm:pt modelId="{B07EE73B-E424-4108-BFC3-2B674CFC9D75}" type="pres">
      <dgm:prSet presAssocID="{B3FB168C-57E5-475C-89B1-9DD47F55A9D7}" presName="childText" presStyleLbl="bgAcc1" presStyleIdx="4" presStyleCnt="6">
        <dgm:presLayoutVars>
          <dgm:bulletEnabled val="1"/>
        </dgm:presLayoutVars>
      </dgm:prSet>
      <dgm:spPr/>
      <dgm:t>
        <a:bodyPr/>
        <a:lstStyle/>
        <a:p>
          <a:endParaRPr lang="pt-PT"/>
        </a:p>
      </dgm:t>
    </dgm:pt>
    <dgm:pt modelId="{9A1B6A6B-AD1B-43AF-86C8-BCB4813DCD8C}" type="pres">
      <dgm:prSet presAssocID="{4A9B7ED6-2FD4-4205-A5A7-F8536EC5A946}" presName="Name13" presStyleLbl="parChTrans1D2" presStyleIdx="5" presStyleCnt="6"/>
      <dgm:spPr/>
      <dgm:t>
        <a:bodyPr/>
        <a:lstStyle/>
        <a:p>
          <a:endParaRPr lang="pt-PT"/>
        </a:p>
      </dgm:t>
    </dgm:pt>
    <dgm:pt modelId="{AC5C5B86-F362-468F-B4C6-1EBC2C9D7006}" type="pres">
      <dgm:prSet presAssocID="{14F0B3D3-E0A3-43C2-B4A2-1E707EBECBB9}" presName="childText" presStyleLbl="bgAcc1" presStyleIdx="5" presStyleCnt="6">
        <dgm:presLayoutVars>
          <dgm:bulletEnabled val="1"/>
        </dgm:presLayoutVars>
      </dgm:prSet>
      <dgm:spPr/>
      <dgm:t>
        <a:bodyPr/>
        <a:lstStyle/>
        <a:p>
          <a:endParaRPr lang="pt-PT"/>
        </a:p>
      </dgm:t>
    </dgm:pt>
  </dgm:ptLst>
  <dgm:cxnLst>
    <dgm:cxn modelId="{12CF8473-7E3D-4A04-96C5-CDD7E8AF0E38}" type="presOf" srcId="{F6121813-B39E-446C-9B4D-B52D45BDDDF4}" destId="{71451ED1-2DE6-4815-A6AB-53B0A37A018A}" srcOrd="0" destOrd="0" presId="urn:microsoft.com/office/officeart/2005/8/layout/hierarchy3"/>
    <dgm:cxn modelId="{4F7E4022-4487-49D0-8A9B-DEA586C542D4}" srcId="{1F029200-76E6-4E9D-AA1E-3F15DBD16A60}" destId="{180107D2-EA61-4B88-968B-43E5FE942CF8}" srcOrd="1" destOrd="0" parTransId="{F6121813-B39E-446C-9B4D-B52D45BDDDF4}" sibTransId="{DBAC844D-9AE6-46C0-8E7A-CE9098E0E7AD}"/>
    <dgm:cxn modelId="{4814BC72-C957-426E-87A9-A19552B6F853}" srcId="{C1A15C15-F86A-405C-8B47-036F8ADD52F2}" destId="{B3FB168C-57E5-475C-89B1-9DD47F55A9D7}" srcOrd="0" destOrd="0" parTransId="{7AC2DC51-88BF-4648-9A95-D43F0A8F17EB}" sibTransId="{ADF49A82-8E4B-40AA-80B6-09A69432BF5F}"/>
    <dgm:cxn modelId="{6261E0A5-9750-420C-A83D-680969473C23}" type="presOf" srcId="{7AC2DC51-88BF-4648-9A95-D43F0A8F17EB}" destId="{7BD822CF-45A1-4386-9BAA-A567E9EE4406}" srcOrd="0" destOrd="0" presId="urn:microsoft.com/office/officeart/2005/8/layout/hierarchy3"/>
    <dgm:cxn modelId="{5BE1857F-B018-48BB-9F4A-2D3DF636685B}" srcId="{09F438C0-7BB6-4F99-BE17-F8660E7488E4}" destId="{3565CE9D-D0B6-4774-AFD2-B24BF00A9C5F}" srcOrd="1" destOrd="0" parTransId="{A616415C-BAEB-4B84-9A00-193F21637E70}" sibTransId="{060B50D1-6E78-446D-A0C1-F882AA0DC2B5}"/>
    <dgm:cxn modelId="{9FCC17C6-08E9-446C-A266-9A545182D182}" srcId="{C1A15C15-F86A-405C-8B47-036F8ADD52F2}" destId="{14F0B3D3-E0A3-43C2-B4A2-1E707EBECBB9}" srcOrd="1" destOrd="0" parTransId="{4A9B7ED6-2FD4-4205-A5A7-F8536EC5A946}" sibTransId="{32D1C3AA-0077-4493-979F-93C8FA6F721C}"/>
    <dgm:cxn modelId="{6E7FD8E3-3B62-442E-A33A-A8DF0C22C129}" type="presOf" srcId="{C777DE7D-5268-4C0E-837E-243AFFC6CC75}" destId="{C5D4ADB2-F11F-49A5-B6EB-3CF11232A4CB}" srcOrd="0" destOrd="0" presId="urn:microsoft.com/office/officeart/2005/8/layout/hierarchy3"/>
    <dgm:cxn modelId="{33288AA6-889D-41EF-834B-A9EDB6FA28EC}" type="presOf" srcId="{180107D2-EA61-4B88-968B-43E5FE942CF8}" destId="{81A7EBB3-0681-4138-9B2C-4118CD8335BF}" srcOrd="0" destOrd="0" presId="urn:microsoft.com/office/officeart/2005/8/layout/hierarchy3"/>
    <dgm:cxn modelId="{C62858B6-969C-4284-A8F7-D3B608D32E0A}" srcId="{1F029200-76E6-4E9D-AA1E-3F15DBD16A60}" destId="{7D9A55E4-FA22-4C40-ABA6-6DE588856F43}" srcOrd="0" destOrd="0" parTransId="{C777DE7D-5268-4C0E-837E-243AFFC6CC75}" sibTransId="{A809B222-FB14-4884-8255-D2A1186C014F}"/>
    <dgm:cxn modelId="{74F56BAA-00BD-4ACC-AFEF-1A1DF85A8C0E}" type="presOf" srcId="{14F0B3D3-E0A3-43C2-B4A2-1E707EBECBB9}" destId="{AC5C5B86-F362-468F-B4C6-1EBC2C9D7006}" srcOrd="0" destOrd="0" presId="urn:microsoft.com/office/officeart/2005/8/layout/hierarchy3"/>
    <dgm:cxn modelId="{6602C68D-B1B6-4446-97D6-0DB7FDA2252F}" type="presOf" srcId="{9DC1FCBB-0C30-4521-ACB2-DEBFDB7532C0}" destId="{669D08A0-FE2C-4333-9245-4E3D715D05D1}" srcOrd="0" destOrd="0" presId="urn:microsoft.com/office/officeart/2005/8/layout/hierarchy3"/>
    <dgm:cxn modelId="{7D525A58-AD78-41EE-8FC7-5609A27BA4AD}" srcId="{70D718EA-D738-4A6C-8E30-967830299739}" destId="{09F438C0-7BB6-4F99-BE17-F8660E7488E4}" srcOrd="1" destOrd="0" parTransId="{2C24A8C2-3FA2-49A8-9981-EC93D5833919}" sibTransId="{1E2CAE02-8AB8-4DDC-96A5-75B3E464B5F5}"/>
    <dgm:cxn modelId="{7F7F4495-51BE-4C62-A9A6-89E96C156820}" type="presOf" srcId="{70D718EA-D738-4A6C-8E30-967830299739}" destId="{7CD88C84-BF63-49D4-82CF-564906E75877}" srcOrd="0" destOrd="0" presId="urn:microsoft.com/office/officeart/2005/8/layout/hierarchy3"/>
    <dgm:cxn modelId="{7A756193-CB70-4CDA-9277-1DF5DAEFDC54}" srcId="{09F438C0-7BB6-4F99-BE17-F8660E7488E4}" destId="{46A80804-2051-4D1C-A41A-DF9A6E68E90C}" srcOrd="0" destOrd="0" parTransId="{9DC1FCBB-0C30-4521-ACB2-DEBFDB7532C0}" sibTransId="{2FC47DB7-3657-49D3-81FA-16453A2BB273}"/>
    <dgm:cxn modelId="{174EF1F1-327A-49C6-9BA3-BECBA8C944F5}" type="presOf" srcId="{A616415C-BAEB-4B84-9A00-193F21637E70}" destId="{BAF70C09-8644-4146-AA7E-4E0076361D25}" srcOrd="0" destOrd="0" presId="urn:microsoft.com/office/officeart/2005/8/layout/hierarchy3"/>
    <dgm:cxn modelId="{A2DF6FAE-FCA1-46A0-B97C-7C6C2AA1BAFE}" type="presOf" srcId="{1F029200-76E6-4E9D-AA1E-3F15DBD16A60}" destId="{B5BC850F-60D6-4629-AE95-E818CA4F972A}" srcOrd="1" destOrd="0" presId="urn:microsoft.com/office/officeart/2005/8/layout/hierarchy3"/>
    <dgm:cxn modelId="{E7FCB5F7-6045-4190-8EFC-F957B12A7630}" type="presOf" srcId="{7D9A55E4-FA22-4C40-ABA6-6DE588856F43}" destId="{81378B56-E18F-47CE-BCBD-F4EDD4D0B074}" srcOrd="0" destOrd="0" presId="urn:microsoft.com/office/officeart/2005/8/layout/hierarchy3"/>
    <dgm:cxn modelId="{25455C78-CC67-4816-89CC-D5525BEA71AE}" type="presOf" srcId="{46A80804-2051-4D1C-A41A-DF9A6E68E90C}" destId="{F3A3D4CC-0992-42E7-880E-7BA4D07F4D43}" srcOrd="0" destOrd="0" presId="urn:microsoft.com/office/officeart/2005/8/layout/hierarchy3"/>
    <dgm:cxn modelId="{C8A09935-08A0-40B7-9BBC-513CB82F8498}" type="presOf" srcId="{09F438C0-7BB6-4F99-BE17-F8660E7488E4}" destId="{6079E493-1AB3-4253-9FB7-E33935AE6938}" srcOrd="0" destOrd="0" presId="urn:microsoft.com/office/officeart/2005/8/layout/hierarchy3"/>
    <dgm:cxn modelId="{1E9DD29F-4FA8-47A2-A049-E99F2E0F39D7}" srcId="{70D718EA-D738-4A6C-8E30-967830299739}" destId="{1F029200-76E6-4E9D-AA1E-3F15DBD16A60}" srcOrd="0" destOrd="0" parTransId="{F7C77C9F-B4AE-47CF-BF14-EBCC5A40BC89}" sibTransId="{07FBA83A-801D-46D1-8454-06C4C3B6E468}"/>
    <dgm:cxn modelId="{83CB93DD-E3BF-4D2F-82E2-7605C6AFDC01}" type="presOf" srcId="{3565CE9D-D0B6-4774-AFD2-B24BF00A9C5F}" destId="{59E5DC94-7CB8-4829-9313-7CBDB258F1AB}" srcOrd="0" destOrd="0" presId="urn:microsoft.com/office/officeart/2005/8/layout/hierarchy3"/>
    <dgm:cxn modelId="{08F204BC-535D-4E87-9C94-DC715403CBD4}" type="presOf" srcId="{B3FB168C-57E5-475C-89B1-9DD47F55A9D7}" destId="{B07EE73B-E424-4108-BFC3-2B674CFC9D75}" srcOrd="0" destOrd="0" presId="urn:microsoft.com/office/officeart/2005/8/layout/hierarchy3"/>
    <dgm:cxn modelId="{7C281128-379D-45A3-8E42-872B75CBEB8D}" type="presOf" srcId="{C1A15C15-F86A-405C-8B47-036F8ADD52F2}" destId="{4F4818AC-8485-4603-9BAB-FC532BE50AE0}" srcOrd="1" destOrd="0" presId="urn:microsoft.com/office/officeart/2005/8/layout/hierarchy3"/>
    <dgm:cxn modelId="{8A1EDE67-0189-411B-B6C1-5DFE423B2303}" type="presOf" srcId="{09F438C0-7BB6-4F99-BE17-F8660E7488E4}" destId="{0E30B2D7-406C-40C3-8D50-6275379E6EB7}" srcOrd="1" destOrd="0" presId="urn:microsoft.com/office/officeart/2005/8/layout/hierarchy3"/>
    <dgm:cxn modelId="{58095ADF-9FB8-4AA5-95A5-FA5A6F91DA78}" type="presOf" srcId="{4A9B7ED6-2FD4-4205-A5A7-F8536EC5A946}" destId="{9A1B6A6B-AD1B-43AF-86C8-BCB4813DCD8C}" srcOrd="0" destOrd="0" presId="urn:microsoft.com/office/officeart/2005/8/layout/hierarchy3"/>
    <dgm:cxn modelId="{D9DC631D-BA5D-4292-B9F8-6712470CDC0C}" srcId="{70D718EA-D738-4A6C-8E30-967830299739}" destId="{C1A15C15-F86A-405C-8B47-036F8ADD52F2}" srcOrd="2" destOrd="0" parTransId="{08835333-6B00-4899-8416-E2B7ED2E3AF3}" sibTransId="{5C0FD128-B4A3-4BBC-98E8-6DA0FF2F0978}"/>
    <dgm:cxn modelId="{5B61D6CE-6F36-4921-A856-7D6B2130746D}" type="presOf" srcId="{C1A15C15-F86A-405C-8B47-036F8ADD52F2}" destId="{A46E6ACC-C674-4A40-8721-1ED0FB5AAA42}" srcOrd="0" destOrd="0" presId="urn:microsoft.com/office/officeart/2005/8/layout/hierarchy3"/>
    <dgm:cxn modelId="{119B8BA6-7F2A-43A6-8555-E7832DC88B3D}" type="presOf" srcId="{1F029200-76E6-4E9D-AA1E-3F15DBD16A60}" destId="{E264D2CB-949D-4795-B23B-7ED9CDCB6150}" srcOrd="0" destOrd="0" presId="urn:microsoft.com/office/officeart/2005/8/layout/hierarchy3"/>
    <dgm:cxn modelId="{F44821F1-E1F8-4626-9F52-DCCA5FFE6702}" type="presParOf" srcId="{7CD88C84-BF63-49D4-82CF-564906E75877}" destId="{B20C3C6C-024F-43A2-8C0B-EECF54506C02}" srcOrd="0" destOrd="0" presId="urn:microsoft.com/office/officeart/2005/8/layout/hierarchy3"/>
    <dgm:cxn modelId="{E0D1479C-76F8-4834-871C-FCA3A21B4EE6}" type="presParOf" srcId="{B20C3C6C-024F-43A2-8C0B-EECF54506C02}" destId="{69456CD7-5A42-4191-B0A3-C87B6814F653}" srcOrd="0" destOrd="0" presId="urn:microsoft.com/office/officeart/2005/8/layout/hierarchy3"/>
    <dgm:cxn modelId="{8B03C2DD-4E51-4B6E-8C0F-93BB4F9570E9}" type="presParOf" srcId="{69456CD7-5A42-4191-B0A3-C87B6814F653}" destId="{E264D2CB-949D-4795-B23B-7ED9CDCB6150}" srcOrd="0" destOrd="0" presId="urn:microsoft.com/office/officeart/2005/8/layout/hierarchy3"/>
    <dgm:cxn modelId="{5184E345-4C36-42AA-A10B-1B16FF84672C}" type="presParOf" srcId="{69456CD7-5A42-4191-B0A3-C87B6814F653}" destId="{B5BC850F-60D6-4629-AE95-E818CA4F972A}" srcOrd="1" destOrd="0" presId="urn:microsoft.com/office/officeart/2005/8/layout/hierarchy3"/>
    <dgm:cxn modelId="{7B3283C5-2394-4A57-86DE-845C2ECA43C1}" type="presParOf" srcId="{B20C3C6C-024F-43A2-8C0B-EECF54506C02}" destId="{2EC016EF-48F8-4C78-B666-35E47BC004E3}" srcOrd="1" destOrd="0" presId="urn:microsoft.com/office/officeart/2005/8/layout/hierarchy3"/>
    <dgm:cxn modelId="{8FE9398F-1FF7-4EBF-B4D7-99A31EF5C173}" type="presParOf" srcId="{2EC016EF-48F8-4C78-B666-35E47BC004E3}" destId="{C5D4ADB2-F11F-49A5-B6EB-3CF11232A4CB}" srcOrd="0" destOrd="0" presId="urn:microsoft.com/office/officeart/2005/8/layout/hierarchy3"/>
    <dgm:cxn modelId="{1A14C4F4-85AB-4919-82D7-E9527CD000F7}" type="presParOf" srcId="{2EC016EF-48F8-4C78-B666-35E47BC004E3}" destId="{81378B56-E18F-47CE-BCBD-F4EDD4D0B074}" srcOrd="1" destOrd="0" presId="urn:microsoft.com/office/officeart/2005/8/layout/hierarchy3"/>
    <dgm:cxn modelId="{7305737D-C8DE-4B39-B9A9-BF7E072AE966}" type="presParOf" srcId="{2EC016EF-48F8-4C78-B666-35E47BC004E3}" destId="{71451ED1-2DE6-4815-A6AB-53B0A37A018A}" srcOrd="2" destOrd="0" presId="urn:microsoft.com/office/officeart/2005/8/layout/hierarchy3"/>
    <dgm:cxn modelId="{249B000E-C714-4C9E-A5C1-AA75F46C82EA}" type="presParOf" srcId="{2EC016EF-48F8-4C78-B666-35E47BC004E3}" destId="{81A7EBB3-0681-4138-9B2C-4118CD8335BF}" srcOrd="3" destOrd="0" presId="urn:microsoft.com/office/officeart/2005/8/layout/hierarchy3"/>
    <dgm:cxn modelId="{C729BF5A-B7EE-4377-8124-B730A6F8B30B}" type="presParOf" srcId="{7CD88C84-BF63-49D4-82CF-564906E75877}" destId="{FBB76E79-F8F6-434C-A4C8-B1F7075A66EC}" srcOrd="1" destOrd="0" presId="urn:microsoft.com/office/officeart/2005/8/layout/hierarchy3"/>
    <dgm:cxn modelId="{23DC07B1-C0B5-4C79-BDFB-995670B77B5B}" type="presParOf" srcId="{FBB76E79-F8F6-434C-A4C8-B1F7075A66EC}" destId="{389C9BCF-FC42-4085-82C1-5ECE15D65273}" srcOrd="0" destOrd="0" presId="urn:microsoft.com/office/officeart/2005/8/layout/hierarchy3"/>
    <dgm:cxn modelId="{9678B065-68D4-491C-96F3-59787751CC4C}" type="presParOf" srcId="{389C9BCF-FC42-4085-82C1-5ECE15D65273}" destId="{6079E493-1AB3-4253-9FB7-E33935AE6938}" srcOrd="0" destOrd="0" presId="urn:microsoft.com/office/officeart/2005/8/layout/hierarchy3"/>
    <dgm:cxn modelId="{2E4907D2-76F6-4BD6-A468-F6BF656C0F5D}" type="presParOf" srcId="{389C9BCF-FC42-4085-82C1-5ECE15D65273}" destId="{0E30B2D7-406C-40C3-8D50-6275379E6EB7}" srcOrd="1" destOrd="0" presId="urn:microsoft.com/office/officeart/2005/8/layout/hierarchy3"/>
    <dgm:cxn modelId="{9BBCA63D-3E12-4F8D-8519-64824333CEE4}" type="presParOf" srcId="{FBB76E79-F8F6-434C-A4C8-B1F7075A66EC}" destId="{F1E40A95-3A2D-4B5C-B896-3F2399A4AB10}" srcOrd="1" destOrd="0" presId="urn:microsoft.com/office/officeart/2005/8/layout/hierarchy3"/>
    <dgm:cxn modelId="{0138D820-F0F9-4906-8568-3C053387EED1}" type="presParOf" srcId="{F1E40A95-3A2D-4B5C-B896-3F2399A4AB10}" destId="{669D08A0-FE2C-4333-9245-4E3D715D05D1}" srcOrd="0" destOrd="0" presId="urn:microsoft.com/office/officeart/2005/8/layout/hierarchy3"/>
    <dgm:cxn modelId="{6E1A939F-90B8-4191-88FD-9417C7D7C7CF}" type="presParOf" srcId="{F1E40A95-3A2D-4B5C-B896-3F2399A4AB10}" destId="{F3A3D4CC-0992-42E7-880E-7BA4D07F4D43}" srcOrd="1" destOrd="0" presId="urn:microsoft.com/office/officeart/2005/8/layout/hierarchy3"/>
    <dgm:cxn modelId="{5ED26F91-BA15-4181-A461-F7F200CFD206}" type="presParOf" srcId="{F1E40A95-3A2D-4B5C-B896-3F2399A4AB10}" destId="{BAF70C09-8644-4146-AA7E-4E0076361D25}" srcOrd="2" destOrd="0" presId="urn:microsoft.com/office/officeart/2005/8/layout/hierarchy3"/>
    <dgm:cxn modelId="{E091A401-4F19-4C84-A306-D7E2C69173BC}" type="presParOf" srcId="{F1E40A95-3A2D-4B5C-B896-3F2399A4AB10}" destId="{59E5DC94-7CB8-4829-9313-7CBDB258F1AB}" srcOrd="3" destOrd="0" presId="urn:microsoft.com/office/officeart/2005/8/layout/hierarchy3"/>
    <dgm:cxn modelId="{C7226748-3EB1-49FE-B096-47665B441E7C}" type="presParOf" srcId="{7CD88C84-BF63-49D4-82CF-564906E75877}" destId="{0701B00F-4CA5-4BFB-A0A0-EC0F285B1A73}" srcOrd="2" destOrd="0" presId="urn:microsoft.com/office/officeart/2005/8/layout/hierarchy3"/>
    <dgm:cxn modelId="{4C8595AB-33F3-435F-BC80-4994962514F4}" type="presParOf" srcId="{0701B00F-4CA5-4BFB-A0A0-EC0F285B1A73}" destId="{4B5C3CDC-3BF6-4BCD-ABAD-E8434BF8F1E3}" srcOrd="0" destOrd="0" presId="urn:microsoft.com/office/officeart/2005/8/layout/hierarchy3"/>
    <dgm:cxn modelId="{469B0422-FAFA-4ECE-8D17-1C52CF6A2154}" type="presParOf" srcId="{4B5C3CDC-3BF6-4BCD-ABAD-E8434BF8F1E3}" destId="{A46E6ACC-C674-4A40-8721-1ED0FB5AAA42}" srcOrd="0" destOrd="0" presId="urn:microsoft.com/office/officeart/2005/8/layout/hierarchy3"/>
    <dgm:cxn modelId="{E052F227-ADBE-4648-82F4-F4039B39C500}" type="presParOf" srcId="{4B5C3CDC-3BF6-4BCD-ABAD-E8434BF8F1E3}" destId="{4F4818AC-8485-4603-9BAB-FC532BE50AE0}" srcOrd="1" destOrd="0" presId="urn:microsoft.com/office/officeart/2005/8/layout/hierarchy3"/>
    <dgm:cxn modelId="{32592726-2148-4634-BA70-ABDCB722B84F}" type="presParOf" srcId="{0701B00F-4CA5-4BFB-A0A0-EC0F285B1A73}" destId="{26FFBDA2-446A-4D21-BF8F-1FC1466B4FAF}" srcOrd="1" destOrd="0" presId="urn:microsoft.com/office/officeart/2005/8/layout/hierarchy3"/>
    <dgm:cxn modelId="{D9B39413-9DA7-4575-AA2D-FD09DB4EFE1A}" type="presParOf" srcId="{26FFBDA2-446A-4D21-BF8F-1FC1466B4FAF}" destId="{7BD822CF-45A1-4386-9BAA-A567E9EE4406}" srcOrd="0" destOrd="0" presId="urn:microsoft.com/office/officeart/2005/8/layout/hierarchy3"/>
    <dgm:cxn modelId="{B6694042-8732-4D5E-A719-2603BB3C257D}" type="presParOf" srcId="{26FFBDA2-446A-4D21-BF8F-1FC1466B4FAF}" destId="{B07EE73B-E424-4108-BFC3-2B674CFC9D75}" srcOrd="1" destOrd="0" presId="urn:microsoft.com/office/officeart/2005/8/layout/hierarchy3"/>
    <dgm:cxn modelId="{AE5E443C-1B92-4E2E-9F56-4EAF44BF40D1}" type="presParOf" srcId="{26FFBDA2-446A-4D21-BF8F-1FC1466B4FAF}" destId="{9A1B6A6B-AD1B-43AF-86C8-BCB4813DCD8C}" srcOrd="2" destOrd="0" presId="urn:microsoft.com/office/officeart/2005/8/layout/hierarchy3"/>
    <dgm:cxn modelId="{A9427B44-23B1-48D2-B1F5-C322B21A706B}" type="presParOf" srcId="{26FFBDA2-446A-4D21-BF8F-1FC1466B4FAF}" destId="{AC5C5B86-F362-468F-B4C6-1EBC2C9D7006}"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4D2CB-949D-4795-B23B-7ED9CDCB6150}">
      <dsp:nvSpPr>
        <dsp:cNvPr id="0" name=""/>
        <dsp:cNvSpPr/>
      </dsp:nvSpPr>
      <dsp:spPr>
        <a:xfrm>
          <a:off x="853" y="473445"/>
          <a:ext cx="2528435" cy="1561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pt-PT" sz="1600" b="1" kern="1200" dirty="0" smtClean="0"/>
            <a:t>Ação C3- </a:t>
          </a:r>
          <a:r>
            <a:rPr lang="pt-BR" sz="1600" kern="1200" dirty="0" smtClean="0"/>
            <a:t>Implementação de trabalhos piloto para conservação da flora endémica</a:t>
          </a:r>
          <a:endParaRPr lang="pt-PT" sz="1600" kern="1200" dirty="0"/>
        </a:p>
      </dsp:txBody>
      <dsp:txXfrm>
        <a:off x="46574" y="519166"/>
        <a:ext cx="2436993" cy="1469574"/>
      </dsp:txXfrm>
    </dsp:sp>
    <dsp:sp modelId="{C5D4ADB2-F11F-49A5-B6EB-3CF11232A4CB}">
      <dsp:nvSpPr>
        <dsp:cNvPr id="0" name=""/>
        <dsp:cNvSpPr/>
      </dsp:nvSpPr>
      <dsp:spPr>
        <a:xfrm>
          <a:off x="253697" y="2034461"/>
          <a:ext cx="252843" cy="695511"/>
        </a:xfrm>
        <a:custGeom>
          <a:avLst/>
          <a:gdLst/>
          <a:ahLst/>
          <a:cxnLst/>
          <a:rect l="0" t="0" r="0" b="0"/>
          <a:pathLst>
            <a:path>
              <a:moveTo>
                <a:pt x="0" y="0"/>
              </a:moveTo>
              <a:lnTo>
                <a:pt x="0" y="695511"/>
              </a:lnTo>
              <a:lnTo>
                <a:pt x="252843" y="69551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378B56-E18F-47CE-BCBD-F4EDD4D0B074}">
      <dsp:nvSpPr>
        <dsp:cNvPr id="0" name=""/>
        <dsp:cNvSpPr/>
      </dsp:nvSpPr>
      <dsp:spPr>
        <a:xfrm>
          <a:off x="506540" y="2266298"/>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pt-PT" sz="1600" b="1" kern="1200" dirty="0" err="1" smtClean="0"/>
            <a:t>Sub-Ação</a:t>
          </a:r>
          <a:r>
            <a:rPr lang="pt-PT" sz="1600" b="1" kern="1200" dirty="0" smtClean="0"/>
            <a:t> C3.1 </a:t>
          </a:r>
          <a:r>
            <a:rPr lang="pt-PT" sz="1600" kern="1200" dirty="0" smtClean="0"/>
            <a:t>– Conservação </a:t>
          </a:r>
          <a:r>
            <a:rPr lang="pt-PT" sz="1600" i="1" kern="1200" dirty="0" err="1" smtClean="0"/>
            <a:t>ex-situ</a:t>
          </a:r>
          <a:endParaRPr lang="pt-PT" sz="1600" i="1" kern="1200" dirty="0"/>
        </a:p>
      </dsp:txBody>
      <dsp:txXfrm>
        <a:off x="533701" y="2293459"/>
        <a:ext cx="1429436" cy="873027"/>
      </dsp:txXfrm>
    </dsp:sp>
    <dsp:sp modelId="{71451ED1-2DE6-4815-A6AB-53B0A37A018A}">
      <dsp:nvSpPr>
        <dsp:cNvPr id="0" name=""/>
        <dsp:cNvSpPr/>
      </dsp:nvSpPr>
      <dsp:spPr>
        <a:xfrm>
          <a:off x="253697" y="2034461"/>
          <a:ext cx="252843" cy="1854698"/>
        </a:xfrm>
        <a:custGeom>
          <a:avLst/>
          <a:gdLst/>
          <a:ahLst/>
          <a:cxnLst/>
          <a:rect l="0" t="0" r="0" b="0"/>
          <a:pathLst>
            <a:path>
              <a:moveTo>
                <a:pt x="0" y="0"/>
              </a:moveTo>
              <a:lnTo>
                <a:pt x="0" y="1854698"/>
              </a:lnTo>
              <a:lnTo>
                <a:pt x="252843" y="185469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A7EBB3-0681-4138-9B2C-4118CD8335BF}">
      <dsp:nvSpPr>
        <dsp:cNvPr id="0" name=""/>
        <dsp:cNvSpPr/>
      </dsp:nvSpPr>
      <dsp:spPr>
        <a:xfrm>
          <a:off x="506540" y="3425484"/>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pt-PT" sz="1200" b="1" kern="1200" dirty="0" err="1" smtClean="0"/>
            <a:t>Sub-Ação</a:t>
          </a:r>
          <a:r>
            <a:rPr lang="pt-PT" sz="1200" b="1" kern="1200" dirty="0" smtClean="0"/>
            <a:t> C3.2 </a:t>
          </a:r>
          <a:r>
            <a:rPr lang="pt-PT" sz="1200" kern="1200" dirty="0" smtClean="0"/>
            <a:t>– Conservação </a:t>
          </a:r>
          <a:r>
            <a:rPr lang="pt-PT" sz="1200" i="1" kern="1200" dirty="0" err="1" smtClean="0"/>
            <a:t>in-situ</a:t>
          </a:r>
          <a:endParaRPr lang="pt-PT" sz="1200" i="1" kern="1200" dirty="0"/>
        </a:p>
      </dsp:txBody>
      <dsp:txXfrm>
        <a:off x="533701" y="3452645"/>
        <a:ext cx="1429436" cy="873027"/>
      </dsp:txXfrm>
    </dsp:sp>
    <dsp:sp modelId="{6079E493-1AB3-4253-9FB7-E33935AE6938}">
      <dsp:nvSpPr>
        <dsp:cNvPr id="0" name=""/>
        <dsp:cNvSpPr/>
      </dsp:nvSpPr>
      <dsp:spPr>
        <a:xfrm>
          <a:off x="2992964" y="473445"/>
          <a:ext cx="2700589" cy="1529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pt-PT" sz="1600" b="1" kern="1200" dirty="0" smtClean="0"/>
            <a:t>Ação C4 </a:t>
          </a:r>
          <a:r>
            <a:rPr lang="pt-PT" sz="1600" kern="1200" dirty="0" smtClean="0"/>
            <a:t>- </a:t>
          </a:r>
          <a:r>
            <a:rPr lang="pt-BR" sz="1600" b="0" i="0" u="none" kern="1200" dirty="0" smtClean="0"/>
            <a:t>Implementação de trabalhos de boas práticas integradas e trabalhos de demonstração para conservação de habitats terrestres</a:t>
          </a:r>
          <a:endParaRPr lang="pt-PT" sz="1600" kern="1200" dirty="0"/>
        </a:p>
      </dsp:txBody>
      <dsp:txXfrm>
        <a:off x="3037773" y="518254"/>
        <a:ext cx="2610971" cy="1440276"/>
      </dsp:txXfrm>
    </dsp:sp>
    <dsp:sp modelId="{669D08A0-FE2C-4333-9245-4E3D715D05D1}">
      <dsp:nvSpPr>
        <dsp:cNvPr id="0" name=""/>
        <dsp:cNvSpPr/>
      </dsp:nvSpPr>
      <dsp:spPr>
        <a:xfrm>
          <a:off x="3263023" y="2003339"/>
          <a:ext cx="270058" cy="695511"/>
        </a:xfrm>
        <a:custGeom>
          <a:avLst/>
          <a:gdLst/>
          <a:ahLst/>
          <a:cxnLst/>
          <a:rect l="0" t="0" r="0" b="0"/>
          <a:pathLst>
            <a:path>
              <a:moveTo>
                <a:pt x="0" y="0"/>
              </a:moveTo>
              <a:lnTo>
                <a:pt x="0" y="695511"/>
              </a:lnTo>
              <a:lnTo>
                <a:pt x="270058" y="69551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A3D4CC-0992-42E7-880E-7BA4D07F4D43}">
      <dsp:nvSpPr>
        <dsp:cNvPr id="0" name=""/>
        <dsp:cNvSpPr/>
      </dsp:nvSpPr>
      <dsp:spPr>
        <a:xfrm>
          <a:off x="3533081" y="2235176"/>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pt-PT" sz="1400" b="1" kern="1200" dirty="0" err="1" smtClean="0"/>
            <a:t>Sub-Ação</a:t>
          </a:r>
          <a:r>
            <a:rPr lang="pt-PT" sz="1400" b="1" kern="1200" dirty="0" smtClean="0"/>
            <a:t> C4.1 </a:t>
          </a:r>
          <a:r>
            <a:rPr lang="pt-PT" sz="1400" kern="1200" dirty="0" smtClean="0"/>
            <a:t>- </a:t>
          </a:r>
          <a:r>
            <a:rPr lang="pt-BR" sz="1400" kern="1200" dirty="0" smtClean="0"/>
            <a:t>Boas práticas para a conservação de habitats terrestres</a:t>
          </a:r>
          <a:endParaRPr lang="pt-PT" sz="1400" kern="1200" dirty="0"/>
        </a:p>
      </dsp:txBody>
      <dsp:txXfrm>
        <a:off x="3560242" y="2262337"/>
        <a:ext cx="1429436" cy="873027"/>
      </dsp:txXfrm>
    </dsp:sp>
    <dsp:sp modelId="{BAF70C09-8644-4146-AA7E-4E0076361D25}">
      <dsp:nvSpPr>
        <dsp:cNvPr id="0" name=""/>
        <dsp:cNvSpPr/>
      </dsp:nvSpPr>
      <dsp:spPr>
        <a:xfrm>
          <a:off x="3263023" y="2003339"/>
          <a:ext cx="270058" cy="1854698"/>
        </a:xfrm>
        <a:custGeom>
          <a:avLst/>
          <a:gdLst/>
          <a:ahLst/>
          <a:cxnLst/>
          <a:rect l="0" t="0" r="0" b="0"/>
          <a:pathLst>
            <a:path>
              <a:moveTo>
                <a:pt x="0" y="0"/>
              </a:moveTo>
              <a:lnTo>
                <a:pt x="0" y="1854698"/>
              </a:lnTo>
              <a:lnTo>
                <a:pt x="270058" y="185469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E5DC94-7CB8-4829-9313-7CBDB258F1AB}">
      <dsp:nvSpPr>
        <dsp:cNvPr id="0" name=""/>
        <dsp:cNvSpPr/>
      </dsp:nvSpPr>
      <dsp:spPr>
        <a:xfrm>
          <a:off x="3533081" y="3394362"/>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pt-PT" sz="1400" b="1" kern="1200" dirty="0" err="1" smtClean="0"/>
            <a:t>Sub-Ação</a:t>
          </a:r>
          <a:r>
            <a:rPr lang="pt-PT" sz="1400" b="1" kern="1200" dirty="0" smtClean="0"/>
            <a:t> C4.2 – </a:t>
          </a:r>
          <a:r>
            <a:rPr lang="pt-PT" sz="1400" kern="1200" dirty="0" smtClean="0"/>
            <a:t>Implementação de Corredores Ecológicos</a:t>
          </a:r>
          <a:endParaRPr lang="pt-PT" sz="1400" kern="1200" dirty="0"/>
        </a:p>
      </dsp:txBody>
      <dsp:txXfrm>
        <a:off x="3560242" y="3421523"/>
        <a:ext cx="1429436" cy="873027"/>
      </dsp:txXfrm>
    </dsp:sp>
    <dsp:sp modelId="{A46E6ACC-C674-4A40-8721-1ED0FB5AAA42}">
      <dsp:nvSpPr>
        <dsp:cNvPr id="0" name=""/>
        <dsp:cNvSpPr/>
      </dsp:nvSpPr>
      <dsp:spPr>
        <a:xfrm>
          <a:off x="6157227" y="473445"/>
          <a:ext cx="2842918" cy="13820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pt-BR" sz="1600" b="1" i="0" u="none" kern="1200" dirty="0" smtClean="0"/>
            <a:t>Ação C8 - </a:t>
          </a:r>
          <a:r>
            <a:rPr lang="pt-BR" sz="1600" b="0" i="0" u="none" kern="1200" dirty="0" smtClean="0"/>
            <a:t>Implementação de trabalhos de controle de EEI em habitats terrestres restaurados </a:t>
          </a:r>
          <a:endParaRPr lang="pt-PT" sz="1600" b="0" kern="1200" dirty="0"/>
        </a:p>
      </dsp:txBody>
      <dsp:txXfrm>
        <a:off x="6197707" y="513925"/>
        <a:ext cx="2761958" cy="1301114"/>
      </dsp:txXfrm>
    </dsp:sp>
    <dsp:sp modelId="{7BD822CF-45A1-4386-9BAA-A567E9EE4406}">
      <dsp:nvSpPr>
        <dsp:cNvPr id="0" name=""/>
        <dsp:cNvSpPr/>
      </dsp:nvSpPr>
      <dsp:spPr>
        <a:xfrm>
          <a:off x="6441519" y="1855519"/>
          <a:ext cx="284291" cy="695511"/>
        </a:xfrm>
        <a:custGeom>
          <a:avLst/>
          <a:gdLst/>
          <a:ahLst/>
          <a:cxnLst/>
          <a:rect l="0" t="0" r="0" b="0"/>
          <a:pathLst>
            <a:path>
              <a:moveTo>
                <a:pt x="0" y="0"/>
              </a:moveTo>
              <a:lnTo>
                <a:pt x="0" y="695511"/>
              </a:lnTo>
              <a:lnTo>
                <a:pt x="284291" y="69551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7EE73B-E424-4108-BFC3-2B674CFC9D75}">
      <dsp:nvSpPr>
        <dsp:cNvPr id="0" name=""/>
        <dsp:cNvSpPr/>
      </dsp:nvSpPr>
      <dsp:spPr>
        <a:xfrm>
          <a:off x="6725811" y="2087357"/>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pt-BR" sz="1200" b="1" kern="1200" dirty="0" smtClean="0"/>
            <a:t>Sub-Ação C8.1 - </a:t>
          </a:r>
          <a:r>
            <a:rPr lang="pt-BR" sz="1200" kern="1200" dirty="0" smtClean="0"/>
            <a:t>Controlo e erradicação de EEI (flora) em habitats terrestres restaurados</a:t>
          </a:r>
          <a:endParaRPr lang="pt-PT" sz="1200" kern="1200" dirty="0"/>
        </a:p>
      </dsp:txBody>
      <dsp:txXfrm>
        <a:off x="6752972" y="2114518"/>
        <a:ext cx="1429436" cy="873027"/>
      </dsp:txXfrm>
    </dsp:sp>
    <dsp:sp modelId="{9A1B6A6B-AD1B-43AF-86C8-BCB4813DCD8C}">
      <dsp:nvSpPr>
        <dsp:cNvPr id="0" name=""/>
        <dsp:cNvSpPr/>
      </dsp:nvSpPr>
      <dsp:spPr>
        <a:xfrm>
          <a:off x="6441519" y="1855519"/>
          <a:ext cx="284291" cy="1854698"/>
        </a:xfrm>
        <a:custGeom>
          <a:avLst/>
          <a:gdLst/>
          <a:ahLst/>
          <a:cxnLst/>
          <a:rect l="0" t="0" r="0" b="0"/>
          <a:pathLst>
            <a:path>
              <a:moveTo>
                <a:pt x="0" y="0"/>
              </a:moveTo>
              <a:lnTo>
                <a:pt x="0" y="1854698"/>
              </a:lnTo>
              <a:lnTo>
                <a:pt x="284291" y="185469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5C5B86-F362-468F-B4C6-1EBC2C9D7006}">
      <dsp:nvSpPr>
        <dsp:cNvPr id="0" name=""/>
        <dsp:cNvSpPr/>
      </dsp:nvSpPr>
      <dsp:spPr>
        <a:xfrm>
          <a:off x="6725811" y="3246543"/>
          <a:ext cx="1483758" cy="9273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pt-BR" sz="1200" b="1" kern="1200" dirty="0" smtClean="0"/>
            <a:t>Sub-Ação C8.2 - </a:t>
          </a:r>
          <a:r>
            <a:rPr lang="pt-BR" sz="1200" kern="1200" dirty="0" smtClean="0"/>
            <a:t>Controlo e erradicação de EEI (animais) em habitats terrestres restaurados</a:t>
          </a:r>
          <a:endParaRPr lang="pt-PT" sz="1200" kern="1200" dirty="0"/>
        </a:p>
      </dsp:txBody>
      <dsp:txXfrm>
        <a:off x="6752972" y="3273704"/>
        <a:ext cx="1429436" cy="873027"/>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31/01/2020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4416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dirty="0" smtClean="0">
                <a:latin typeface="Arial" panose="020B0604020202020204" pitchFamily="34" charset="0"/>
                <a:ea typeface="ＭＳ Ｐゴシック" panose="020B0600070205080204" pitchFamily="34" charset="-128"/>
              </a:rPr>
              <a:t>Iremos intervir nos seguintes habitats</a:t>
            </a:r>
            <a:r>
              <a:rPr lang="pt-PT" altLang="en-US" baseline="0" dirty="0" smtClean="0">
                <a:latin typeface="Arial" panose="020B0604020202020204" pitchFamily="34" charset="0"/>
                <a:ea typeface="ＭＳ Ｐゴシック" panose="020B0600070205080204" pitchFamily="34" charset="-128"/>
              </a:rPr>
              <a:t> que se encontram em estado de conservação desfavorável, de acordo com a último relatório de monitorização do Artigo 17º.</a:t>
            </a:r>
          </a:p>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baseline="0" dirty="0" smtClean="0">
                <a:latin typeface="Arial" panose="020B0604020202020204" pitchFamily="34" charset="0"/>
                <a:ea typeface="ＭＳ Ｐゴシック" panose="020B0600070205080204" pitchFamily="34" charset="-128"/>
              </a:rPr>
              <a:t>- 5 habitats prioritários para conservação da Diretiva</a:t>
            </a:r>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9344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dirty="0" smtClean="0">
                <a:latin typeface="Arial" panose="020B0604020202020204" pitchFamily="34" charset="0"/>
                <a:ea typeface="ＭＳ Ｐゴシック" panose="020B0600070205080204" pitchFamily="34" charset="-128"/>
              </a:rPr>
              <a:t>Iremos melhorar as populações de 10 espécies</a:t>
            </a:r>
            <a:r>
              <a:rPr lang="pt-PT" altLang="en-US" baseline="0" dirty="0" smtClean="0">
                <a:latin typeface="Arial" panose="020B0604020202020204" pitchFamily="34" charset="0"/>
                <a:ea typeface="ＭＳ Ｐゴシック" panose="020B0600070205080204" pitchFamily="34" charset="-128"/>
              </a:rPr>
              <a:t> que se encontram em estado de conservação desfavorável, de acordo com a último relatório de monitorização do Artigo 17º.</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PT" altLang="en-US" baseline="0" dirty="0" smtClean="0">
                <a:latin typeface="Arial" panose="020B0604020202020204" pitchFamily="34" charset="0"/>
                <a:ea typeface="ＭＳ Ｐゴシック" panose="020B0600070205080204" pitchFamily="34" charset="-128"/>
              </a:rPr>
              <a:t>2 espécies prioritárias para conservação da Diretiva Habitats</a:t>
            </a:r>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6418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pt-PT" altLang="en-US" dirty="0" smtClean="0">
                <a:latin typeface="Arial" panose="020B0604020202020204" pitchFamily="34" charset="0"/>
                <a:ea typeface="ＭＳ Ｐゴシック" panose="020B0600070205080204" pitchFamily="34" charset="-128"/>
              </a:rPr>
              <a:t>No âmbito da ação C3,</a:t>
            </a:r>
            <a:r>
              <a:rPr lang="pt-PT" altLang="en-US" baseline="0" dirty="0" smtClean="0">
                <a:latin typeface="Arial" panose="020B0604020202020204" pitchFamily="34" charset="0"/>
                <a:ea typeface="ＭＳ Ｐゴシック" panose="020B0600070205080204" pitchFamily="34" charset="-128"/>
              </a:rPr>
              <a:t> C4 e C8 i</a:t>
            </a:r>
            <a:r>
              <a:rPr lang="pt-PT" altLang="en-US" dirty="0" smtClean="0">
                <a:latin typeface="Arial" panose="020B0604020202020204" pitchFamily="34" charset="0"/>
                <a:ea typeface="ＭＳ Ｐゴシック" panose="020B0600070205080204" pitchFamily="34" charset="-128"/>
              </a:rPr>
              <a:t>remos intervir em 318,6 </a:t>
            </a:r>
            <a:r>
              <a:rPr lang="pt-PT" altLang="en-US" dirty="0" err="1" smtClean="0">
                <a:latin typeface="Arial" panose="020B0604020202020204" pitchFamily="34" charset="0"/>
                <a:ea typeface="ＭＳ Ｐゴシック" panose="020B0600070205080204" pitchFamily="34" charset="-128"/>
              </a:rPr>
              <a:t>ha</a:t>
            </a:r>
            <a:r>
              <a:rPr lang="pt-PT" altLang="en-US" dirty="0" smtClean="0">
                <a:latin typeface="Arial" panose="020B0604020202020204" pitchFamily="34" charset="0"/>
                <a:ea typeface="ＭＳ Ｐゴシック" panose="020B0600070205080204" pitchFamily="34" charset="-128"/>
              </a:rPr>
              <a:t>.</a:t>
            </a:r>
          </a:p>
          <a:p>
            <a:pPr marL="0" indent="0" eaLnBrk="1" hangingPunct="1">
              <a:buFontTx/>
              <a:buNone/>
            </a:pPr>
            <a:r>
              <a:rPr lang="pt-PT" altLang="en-US" dirty="0" smtClean="0">
                <a:latin typeface="Arial" panose="020B0604020202020204" pitchFamily="34" charset="0"/>
                <a:ea typeface="ＭＳ Ｐゴシック" panose="020B0600070205080204" pitchFamily="34" charset="-128"/>
              </a:rPr>
              <a:t>As</a:t>
            </a:r>
            <a:r>
              <a:rPr lang="pt-PT" altLang="en-US" baseline="0" dirty="0" smtClean="0">
                <a:latin typeface="Arial" panose="020B0604020202020204" pitchFamily="34" charset="0"/>
                <a:ea typeface="ＭＳ Ｐゴシック" panose="020B0600070205080204" pitchFamily="34" charset="-128"/>
              </a:rPr>
              <a:t> </a:t>
            </a:r>
            <a:r>
              <a:rPr lang="pt-PT" altLang="en-US" dirty="0" smtClean="0">
                <a:latin typeface="Arial" panose="020B0604020202020204" pitchFamily="34" charset="0"/>
                <a:ea typeface="ＭＳ Ｐゴシック" panose="020B0600070205080204" pitchFamily="34" charset="-128"/>
              </a:rPr>
              <a:t>Áreas</a:t>
            </a:r>
            <a:r>
              <a:rPr lang="pt-PT" altLang="en-US" baseline="0" dirty="0" smtClean="0">
                <a:latin typeface="Arial" panose="020B0604020202020204" pitchFamily="34" charset="0"/>
                <a:ea typeface="ＭＳ Ｐゴシック" panose="020B0600070205080204" pitchFamily="34" charset="-128"/>
              </a:rPr>
              <a:t> de intervenção do projeto ficam dentro da Zona Especial de Conservação da Serra de Santa Bárbara e Pico e grande parte das áreas de intervenção coincidem com o sítio RAMSAR.</a:t>
            </a:r>
          </a:p>
          <a:p>
            <a:pPr marL="0" indent="0" eaLnBrk="1" hangingPunct="1">
              <a:buFontTx/>
              <a:buNone/>
            </a:pPr>
            <a:endParaRPr lang="en-US" altLang="en-US" dirty="0" smtClean="0">
              <a:latin typeface="Arial" panose="020B0604020202020204" pitchFamily="34" charset="0"/>
              <a:ea typeface="ＭＳ Ｐゴシック" panose="020B0600070205080204" pitchFamily="34" charset="-128"/>
            </a:endParaRPr>
          </a:p>
          <a:p>
            <a:pPr marL="0" indent="0" eaLnBrk="1" hangingPunct="1">
              <a:buFontTx/>
              <a:buNone/>
            </a:pPr>
            <a:r>
              <a:rPr lang="en-US" altLang="en-US" dirty="0" smtClean="0">
                <a:latin typeface="Arial" panose="020B0604020202020204" pitchFamily="34" charset="0"/>
                <a:ea typeface="ＭＳ Ｐゴシック" panose="020B0600070205080204" pitchFamily="34" charset="-128"/>
              </a:rPr>
              <a:t>Terceira Island: Rocha do </a:t>
            </a:r>
            <a:r>
              <a:rPr lang="en-US" altLang="en-US" dirty="0" err="1" smtClean="0">
                <a:latin typeface="Arial" panose="020B0604020202020204" pitchFamily="34" charset="0"/>
                <a:ea typeface="ＭＳ Ｐゴシック" panose="020B0600070205080204" pitchFamily="34" charset="-128"/>
              </a:rPr>
              <a:t>Juncal</a:t>
            </a:r>
            <a:r>
              <a:rPr lang="en-US" altLang="en-US" dirty="0" smtClean="0">
                <a:latin typeface="Arial" panose="020B0604020202020204" pitchFamily="34" charset="0"/>
                <a:ea typeface="ＭＳ Ｐゴシック" panose="020B0600070205080204" pitchFamily="34" charset="-128"/>
              </a:rPr>
              <a:t> (2 ha), Terra Brava – area </a:t>
            </a:r>
            <a:r>
              <a:rPr lang="en-US" altLang="en-US" dirty="0" err="1" smtClean="0">
                <a:latin typeface="Arial" panose="020B0604020202020204" pitchFamily="34" charset="0"/>
                <a:ea typeface="ＭＳ Ｐゴシック" panose="020B0600070205080204" pitchFamily="34" charset="-128"/>
              </a:rPr>
              <a:t>adquirida</a:t>
            </a:r>
            <a:r>
              <a:rPr lang="en-US" altLang="en-US" dirty="0" smtClean="0">
                <a:latin typeface="Arial" panose="020B0604020202020204" pitchFamily="34" charset="0"/>
                <a:ea typeface="ＭＳ Ｐゴシック" panose="020B0600070205080204" pitchFamily="34" charset="-128"/>
              </a:rPr>
              <a:t> (48 ha), Furnas do </a:t>
            </a:r>
            <a:r>
              <a:rPr lang="en-US" altLang="en-US" dirty="0" err="1" smtClean="0">
                <a:latin typeface="Arial" panose="020B0604020202020204" pitchFamily="34" charset="0"/>
                <a:ea typeface="ＭＳ Ｐゴシック" panose="020B0600070205080204" pitchFamily="34" charset="-128"/>
              </a:rPr>
              <a:t>Enxofre</a:t>
            </a:r>
            <a:r>
              <a:rPr lang="en-US" altLang="en-US" dirty="0" smtClean="0">
                <a:latin typeface="Arial" panose="020B0604020202020204" pitchFamily="34" charset="0"/>
                <a:ea typeface="ＭＳ Ｐゴシック" panose="020B0600070205080204" pitchFamily="34" charset="-128"/>
              </a:rPr>
              <a:t> (48 ha), </a:t>
            </a:r>
            <a:r>
              <a:rPr lang="en-US" altLang="en-US" dirty="0" err="1" smtClean="0">
                <a:latin typeface="Arial" panose="020B0604020202020204" pitchFamily="34" charset="0"/>
                <a:ea typeface="ＭＳ Ｐゴシック" panose="020B0600070205080204" pitchFamily="34" charset="-128"/>
              </a:rPr>
              <a:t>Lomba</a:t>
            </a:r>
            <a:r>
              <a:rPr lang="en-US" altLang="en-US" baseline="0" dirty="0" smtClean="0">
                <a:latin typeface="Arial" panose="020B0604020202020204" pitchFamily="34" charset="0"/>
                <a:ea typeface="ＭＳ Ｐゴシック" panose="020B0600070205080204" pitchFamily="34" charset="-128"/>
              </a:rPr>
              <a:t> </a:t>
            </a:r>
            <a:r>
              <a:rPr lang="en-US" altLang="en-US" dirty="0" smtClean="0">
                <a:latin typeface="Arial" panose="020B0604020202020204" pitchFamily="34" charset="0"/>
                <a:ea typeface="ＭＳ Ｐゴシック" panose="020B0600070205080204" pitchFamily="34" charset="-128"/>
              </a:rPr>
              <a:t>(33 ha) </a:t>
            </a:r>
            <a:r>
              <a:rPr lang="en-US" altLang="en-US" dirty="0" err="1" smtClean="0">
                <a:latin typeface="Arial" panose="020B0604020202020204" pitchFamily="34" charset="0"/>
                <a:ea typeface="ＭＳ Ｐゴシック" panose="020B0600070205080204" pitchFamily="34" charset="-128"/>
              </a:rPr>
              <a:t>Vinagreira</a:t>
            </a:r>
            <a:r>
              <a:rPr lang="en-US" altLang="en-US" dirty="0" smtClean="0">
                <a:latin typeface="Arial" panose="020B0604020202020204" pitchFamily="34" charset="0"/>
                <a:ea typeface="ＭＳ Ｐゴシック" panose="020B0600070205080204" pitchFamily="34" charset="-128"/>
              </a:rPr>
              <a:t> (4 ha) </a:t>
            </a:r>
            <a:r>
              <a:rPr lang="en-US" altLang="en-US" dirty="0" err="1" smtClean="0">
                <a:latin typeface="Arial" panose="020B0604020202020204" pitchFamily="34" charset="0"/>
                <a:ea typeface="ＭＳ Ｐゴシック" panose="020B0600070205080204" pitchFamily="34" charset="-128"/>
              </a:rPr>
              <a:t>Ribeira</a:t>
            </a:r>
            <a:r>
              <a:rPr lang="en-US" altLang="en-US" dirty="0" smtClean="0">
                <a:latin typeface="Arial" panose="020B0604020202020204" pitchFamily="34" charset="0"/>
                <a:ea typeface="ＭＳ Ｐゴシック" panose="020B0600070205080204" pitchFamily="34" charset="-128"/>
              </a:rPr>
              <a:t> dos </a:t>
            </a:r>
            <a:r>
              <a:rPr lang="en-US" altLang="en-US" dirty="0" err="1" smtClean="0">
                <a:latin typeface="Arial" panose="020B0604020202020204" pitchFamily="34" charset="0"/>
                <a:ea typeface="ＭＳ Ｐゴシック" panose="020B0600070205080204" pitchFamily="34" charset="-128"/>
              </a:rPr>
              <a:t>gatos</a:t>
            </a:r>
            <a:r>
              <a:rPr lang="en-US" altLang="en-US" dirty="0" smtClean="0">
                <a:latin typeface="Arial" panose="020B0604020202020204" pitchFamily="34" charset="0"/>
                <a:ea typeface="ＭＳ Ｐゴシック" panose="020B0600070205080204" pitchFamily="34" charset="-128"/>
              </a:rPr>
              <a:t> (9 ha), </a:t>
            </a:r>
            <a:r>
              <a:rPr lang="en-US" altLang="en-US" dirty="0" err="1" smtClean="0">
                <a:latin typeface="Arial" panose="020B0604020202020204" pitchFamily="34" charset="0"/>
                <a:ea typeface="ＭＳ Ｐゴシック" panose="020B0600070205080204" pitchFamily="34" charset="-128"/>
              </a:rPr>
              <a:t>Biscoito</a:t>
            </a:r>
            <a:r>
              <a:rPr lang="en-US" altLang="en-US" dirty="0" smtClean="0">
                <a:latin typeface="Arial" panose="020B0604020202020204" pitchFamily="34" charset="0"/>
                <a:ea typeface="ＭＳ Ｐゴシック" panose="020B0600070205080204" pitchFamily="34" charset="-128"/>
              </a:rPr>
              <a:t> da </a:t>
            </a:r>
            <a:r>
              <a:rPr lang="en-US" altLang="en-US" dirty="0" err="1" smtClean="0">
                <a:latin typeface="Arial" panose="020B0604020202020204" pitchFamily="34" charset="0"/>
                <a:ea typeface="ＭＳ Ｐゴシック" panose="020B0600070205080204" pitchFamily="34" charset="-128"/>
              </a:rPr>
              <a:t>Ferraria</a:t>
            </a:r>
            <a:r>
              <a:rPr lang="en-US" altLang="en-US" dirty="0" smtClean="0">
                <a:latin typeface="Arial" panose="020B0604020202020204" pitchFamily="34" charset="0"/>
                <a:ea typeface="ＭＳ Ｐゴシック" panose="020B0600070205080204" pitchFamily="34" charset="-128"/>
              </a:rPr>
              <a:t> (76 ha) Quinta da </a:t>
            </a:r>
            <a:r>
              <a:rPr lang="en-US" altLang="en-US" dirty="0" err="1" smtClean="0">
                <a:latin typeface="Arial" panose="020B0604020202020204" pitchFamily="34" charset="0"/>
                <a:ea typeface="ＭＳ Ｐゴシック" panose="020B0600070205080204" pitchFamily="34" charset="-128"/>
              </a:rPr>
              <a:t>Madalena</a:t>
            </a:r>
            <a:r>
              <a:rPr lang="en-US" altLang="en-US" dirty="0" smtClean="0">
                <a:latin typeface="Arial" panose="020B0604020202020204" pitchFamily="34" charset="0"/>
                <a:ea typeface="ＭＳ Ｐゴシック" panose="020B0600070205080204" pitchFamily="34" charset="-128"/>
              </a:rPr>
              <a:t> (1,6 ha), Pico Alto e </a:t>
            </a:r>
            <a:r>
              <a:rPr lang="en-US" altLang="en-US" dirty="0" err="1" smtClean="0">
                <a:latin typeface="Arial" panose="020B0604020202020204" pitchFamily="34" charset="0"/>
                <a:ea typeface="ＭＳ Ｐゴシック" panose="020B0600070205080204" pitchFamily="34" charset="-128"/>
              </a:rPr>
              <a:t>Tamujal</a:t>
            </a:r>
            <a:r>
              <a:rPr lang="en-US" altLang="en-US" dirty="0" smtClean="0">
                <a:latin typeface="Arial" panose="020B0604020202020204" pitchFamily="34" charset="0"/>
                <a:ea typeface="ＭＳ Ｐゴシック" panose="020B0600070205080204" pitchFamily="34" charset="-128"/>
              </a:rPr>
              <a:t> (97 ha). = 318,6</a:t>
            </a:r>
            <a:r>
              <a:rPr lang="en-US" altLang="en-US" baseline="0" dirty="0" smtClean="0">
                <a:latin typeface="Arial" panose="020B0604020202020204" pitchFamily="34" charset="0"/>
                <a:ea typeface="ＭＳ Ｐゴシック" panose="020B0600070205080204" pitchFamily="34" charset="-128"/>
              </a:rPr>
              <a:t> ha</a:t>
            </a:r>
            <a:endParaRPr lang="en-US" altLang="en-US" dirty="0" smtClean="0">
              <a:latin typeface="Arial" panose="020B0604020202020204" pitchFamily="34" charset="0"/>
              <a:ea typeface="ＭＳ Ｐゴシック" panose="020B0600070205080204" pitchFamily="34" charset="-128"/>
            </a:endParaRPr>
          </a:p>
          <a:p>
            <a:pPr marL="0" indent="0" eaLnBrk="1" hangingPunct="1">
              <a:buFontTx/>
              <a:buNone/>
            </a:pPr>
            <a:endParaRPr lang="pt-PT" altLang="en-US" dirty="0" smtClean="0">
              <a:latin typeface="Arial" panose="020B0604020202020204" pitchFamily="34" charset="0"/>
              <a:ea typeface="ＭＳ Ｐゴシック" panose="020B0600070205080204" pitchFamily="34" charset="-128"/>
            </a:endParaRPr>
          </a:p>
          <a:p>
            <a:r>
              <a:rPr lang="pt-PT" altLang="en-US" dirty="0" smtClean="0">
                <a:latin typeface="Arial" panose="020B0604020202020204" pitchFamily="34" charset="0"/>
                <a:ea typeface="ＭＳ Ｐゴシック" panose="020B0600070205080204" pitchFamily="34" charset="-128"/>
              </a:rPr>
              <a:t>C4.2</a:t>
            </a:r>
            <a:r>
              <a:rPr lang="pt-PT" altLang="en-US" baseline="0" dirty="0" smtClean="0">
                <a:latin typeface="Arial" panose="020B0604020202020204" pitchFamily="34" charset="0"/>
                <a:ea typeface="ＭＳ Ｐゴシック" panose="020B0600070205080204" pitchFamily="34" charset="-128"/>
              </a:rPr>
              <a:t> -  </a:t>
            </a:r>
            <a:r>
              <a:rPr lang="en-US" sz="1200" kern="1200" dirty="0" smtClean="0">
                <a:solidFill>
                  <a:schemeClr val="tx1"/>
                </a:solidFill>
                <a:effectLst/>
                <a:latin typeface="+mn-lt"/>
                <a:ea typeface="+mn-ea"/>
                <a:cs typeface="+mn-cs"/>
              </a:rPr>
              <a:t>, this sub-action will include interventions on a central corridor with about 1 km width, and a buffer area that may extend, in addition, up to 500 m. These actions will increase connectivity between two mosaic areas of Terceira Island, defining a corridor between </a:t>
            </a:r>
            <a:r>
              <a:rPr lang="en-US" sz="1200" kern="1200" dirty="0" err="1" smtClean="0">
                <a:solidFill>
                  <a:schemeClr val="tx1"/>
                </a:solidFill>
                <a:effectLst/>
                <a:latin typeface="+mn-lt"/>
                <a:ea typeface="+mn-ea"/>
                <a:cs typeface="+mn-cs"/>
              </a:rPr>
              <a:t>Mistérios</a:t>
            </a:r>
            <a:r>
              <a:rPr lang="en-US" sz="1200" kern="1200" dirty="0" smtClean="0">
                <a:solidFill>
                  <a:schemeClr val="tx1"/>
                </a:solidFill>
                <a:effectLst/>
                <a:latin typeface="+mn-lt"/>
                <a:ea typeface="+mn-ea"/>
                <a:cs typeface="+mn-cs"/>
              </a:rPr>
              <a:t> Negros and Rocha do </a:t>
            </a:r>
            <a:r>
              <a:rPr lang="en-US" sz="1200" kern="1200" dirty="0" err="1" smtClean="0">
                <a:solidFill>
                  <a:schemeClr val="tx1"/>
                </a:solidFill>
                <a:effectLst/>
                <a:latin typeface="+mn-lt"/>
                <a:ea typeface="+mn-ea"/>
                <a:cs typeface="+mn-cs"/>
              </a:rPr>
              <a:t>Juncal</a:t>
            </a:r>
            <a:r>
              <a:rPr lang="en-US" sz="1200" kern="1200" dirty="0" smtClean="0">
                <a:solidFill>
                  <a:schemeClr val="tx1"/>
                </a:solidFill>
                <a:effectLst/>
                <a:latin typeface="+mn-lt"/>
                <a:ea typeface="+mn-ea"/>
                <a:cs typeface="+mn-cs"/>
              </a:rPr>
              <a:t>, involving terrestrial habitats and fresh water habitats. </a:t>
            </a:r>
            <a:r>
              <a:rPr lang="en-US" sz="1200" kern="1200" dirty="0" err="1" smtClean="0">
                <a:solidFill>
                  <a:schemeClr val="tx1"/>
                </a:solidFill>
                <a:effectLst/>
                <a:latin typeface="+mn-lt"/>
                <a:ea typeface="+mn-ea"/>
                <a:cs typeface="+mn-cs"/>
              </a:rPr>
              <a:t>Lagoa</a:t>
            </a:r>
            <a:r>
              <a:rPr lang="en-US" sz="1200" kern="1200" dirty="0" smtClean="0">
                <a:solidFill>
                  <a:schemeClr val="tx1"/>
                </a:solidFill>
                <a:effectLst/>
                <a:latin typeface="+mn-lt"/>
                <a:ea typeface="+mn-ea"/>
                <a:cs typeface="+mn-cs"/>
              </a:rPr>
              <a:t> do Negro: 35,9 ha;</a:t>
            </a:r>
          </a:p>
          <a:p>
            <a:pPr lvl="0" fontAlgn="base"/>
            <a:r>
              <a:rPr lang="en-US" sz="1200" kern="1200" dirty="0" smtClean="0">
                <a:solidFill>
                  <a:schemeClr val="tx1"/>
                </a:solidFill>
                <a:effectLst/>
                <a:latin typeface="+mn-lt"/>
                <a:ea typeface="+mn-ea"/>
                <a:cs typeface="+mn-cs"/>
              </a:rPr>
              <a:t>Furnas do </a:t>
            </a:r>
            <a:r>
              <a:rPr lang="en-US" sz="1200" kern="1200" dirty="0" err="1" smtClean="0">
                <a:solidFill>
                  <a:schemeClr val="tx1"/>
                </a:solidFill>
                <a:effectLst/>
                <a:latin typeface="+mn-lt"/>
                <a:ea typeface="+mn-ea"/>
                <a:cs typeface="+mn-cs"/>
              </a:rPr>
              <a:t>Enxofre</a:t>
            </a:r>
            <a:r>
              <a:rPr lang="en-US" sz="1200" kern="1200" dirty="0" smtClean="0">
                <a:solidFill>
                  <a:schemeClr val="tx1"/>
                </a:solidFill>
                <a:effectLst/>
                <a:latin typeface="+mn-lt"/>
                <a:ea typeface="+mn-ea"/>
                <a:cs typeface="+mn-cs"/>
              </a:rPr>
              <a:t>: 48 ha, partly intervened also under sub-action C4.1;</a:t>
            </a:r>
          </a:p>
          <a:p>
            <a:pPr lvl="0" fontAlgn="base"/>
            <a:r>
              <a:rPr lang="en-US" sz="1200" kern="1200" dirty="0" smtClean="0">
                <a:solidFill>
                  <a:schemeClr val="tx1"/>
                </a:solidFill>
                <a:effectLst/>
                <a:latin typeface="+mn-lt"/>
                <a:ea typeface="+mn-ea"/>
                <a:cs typeface="+mn-cs"/>
              </a:rPr>
              <a:t>Terra Brava 35,7 ha</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total of 119,60 ha will be subject to intervention, having for expected result the improvement of conservation status of all target habitats that are present in these areas.</a:t>
            </a:r>
            <a:endParaRPr lang="en-US" dirty="0" smtClean="0">
              <a:effectLst/>
            </a:endParaRPr>
          </a:p>
          <a:p>
            <a:pPr lvl="0" fontAlgn="base"/>
            <a:endParaRPr lang="en-US" sz="1200" kern="1200" dirty="0" smtClean="0">
              <a:solidFill>
                <a:schemeClr val="tx1"/>
              </a:solidFill>
              <a:effectLst/>
              <a:latin typeface="+mn-lt"/>
              <a:ea typeface="+mn-ea"/>
              <a:cs typeface="+mn-cs"/>
            </a:endParaRPr>
          </a:p>
          <a:p>
            <a:endParaRPr lang="en-US" dirty="0" smtClean="0">
              <a:effectLst/>
            </a:endParaRPr>
          </a:p>
          <a:p>
            <a:pPr marL="0" indent="0" eaLnBrk="1" hangingPunct="1">
              <a:buFontTx/>
              <a:buNone/>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As</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linhas estratégicas definidas para a implementação do LIFE IP Açores e a definição das áreas de intervenção foram</a:t>
            </a:r>
            <a:r>
              <a:rPr lang="pt-PT" sz="1200" kern="1200" baseline="0" dirty="0" smtClean="0">
                <a:solidFill>
                  <a:schemeClr val="tx1"/>
                </a:solidFill>
                <a:effectLst/>
                <a:latin typeface="+mn-lt"/>
                <a:ea typeface="+mn-ea"/>
                <a:cs typeface="+mn-cs"/>
              </a:rPr>
              <a:t> definidas pelo Grupo de Ecologia Vegetal e Aplicada da Universidade dos Açores (Eduardo Dias) e tiveram por base a carta de naturalidade, atuando nas zonas menos naturais, de modo a melhorar o estado de conservação destes habitats e espécies.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121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No global pretende-se com</a:t>
            </a:r>
            <a:r>
              <a:rPr lang="pt-PT" sz="1200" kern="1200" baseline="0" dirty="0" smtClean="0">
                <a:solidFill>
                  <a:schemeClr val="tx1"/>
                </a:solidFill>
                <a:effectLst/>
                <a:latin typeface="+mn-lt"/>
                <a:ea typeface="+mn-ea"/>
                <a:cs typeface="+mn-cs"/>
              </a:rPr>
              <a:t> a implementação das ações de conservação o seguinte: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dirty="0" smtClean="0">
                <a:latin typeface="Arial" panose="020B0604020202020204" pitchFamily="34" charset="0"/>
                <a:ea typeface="ＭＳ Ｐゴシック" panose="020B0600070205080204" pitchFamily="34" charset="-128"/>
              </a:rPr>
              <a:t>	- </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262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Maciço da Serra de Santa Bárbara e complexo da Terra-Brava/Pico Alto, tornar os usos mais eficientes no sentido</a:t>
            </a:r>
            <a:r>
              <a:rPr lang="pt-PT" altLang="en-US" baseline="0" dirty="0" smtClean="0">
                <a:latin typeface="Arial" panose="020B0604020202020204" pitchFamily="34" charset="0"/>
                <a:ea typeface="ＭＳ Ｐゴシック" panose="020B0600070205080204" pitchFamily="34" charset="-128"/>
              </a:rPr>
              <a:t> de garantir a integrabilidade e ampliação destas grandes unidades.</a:t>
            </a:r>
          </a:p>
          <a:p>
            <a:pPr marL="171450"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Já foi adquirida no âmbito deste projeto, uma parcela na Terra Brava que é </a:t>
            </a:r>
            <a:r>
              <a:rPr lang="pt-BR" altLang="en-US" baseline="0" dirty="0" smtClean="0">
                <a:latin typeface="Arial" panose="020B0604020202020204" pitchFamily="34" charset="0"/>
                <a:ea typeface="ＭＳ Ｐゴシック" panose="020B0600070205080204" pitchFamily="34" charset="-128"/>
              </a:rPr>
              <a:t>um cabeço vulcânico recoberto com matos macaronésicos (habitat prioritário) e vales com Florestas laurifolias, garantindo assim a proteção futura destes habitats e permitindo uma intervenção deste projeto no restauro natural destes habitats por combate às invasoras já instaladas.</a:t>
            </a:r>
          </a:p>
          <a:p>
            <a:pPr marL="171450" indent="-171450" eaLnBrk="1" hangingPunct="1">
              <a:buFontTx/>
              <a:buChar char="-"/>
            </a:pPr>
            <a:r>
              <a:rPr lang="pt-BR" altLang="en-US" dirty="0" smtClean="0">
                <a:latin typeface="Arial" panose="020B0604020202020204" pitchFamily="34" charset="0"/>
                <a:ea typeface="ＭＳ Ｐゴシック" panose="020B0600070205080204" pitchFamily="34" charset="-128"/>
              </a:rPr>
              <a:t>Os programas de restauro, por combate às invasoras instaladas e a alteração do uso de antigas e abandonadas manchas de florestas de produção, entre o Pico Alto e o Tamujal, irá permitir criar uma mancha, no centro deste maciço, de habitats naturais, a maioria deles protegidos e prioritários, em elevado grau de naturalidade e assim contribuir de forma decisiva para a integrabilidade desta paisagem.</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515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kern="1200" dirty="0" smtClean="0">
                <a:solidFill>
                  <a:schemeClr val="tx1"/>
                </a:solidFill>
                <a:effectLst/>
                <a:latin typeface="+mn-lt"/>
                <a:ea typeface="+mn-ea"/>
                <a:cs typeface="+mn-cs"/>
              </a:rPr>
              <a:t>Os</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corredores ecológicos são parte essencial da estrutura ecológica e processos de conservação da RN2000 e tende-se aqui a ligar os dois maciços ou uma área de habitats particulares garantindo o fluxo de genes, base para o suporte da diversidade genética. Inclui-se nesta estratégia:</a:t>
            </a:r>
            <a:endParaRPr lang="en-US" sz="1100" kern="1200" dirty="0" smtClean="0">
              <a:solidFill>
                <a:schemeClr val="tx1"/>
              </a:solidFill>
              <a:effectLst/>
              <a:latin typeface="+mn-lt"/>
              <a:ea typeface="+mn-ea"/>
              <a:cs typeface="+mn-cs"/>
            </a:endParaRPr>
          </a:p>
          <a:p>
            <a:pPr marL="628650" lvl="1" indent="-171450">
              <a:buFontTx/>
              <a:buChar char="-"/>
            </a:pPr>
            <a:r>
              <a:rPr lang="pt-PT" sz="1200" kern="1200" dirty="0" smtClean="0">
                <a:solidFill>
                  <a:schemeClr val="tx1"/>
                </a:solidFill>
                <a:effectLst/>
                <a:latin typeface="+mn-lt"/>
                <a:ea typeface="+mn-ea"/>
                <a:cs typeface="+mn-cs"/>
              </a:rPr>
              <a:t>A alteração de uso agrícola para área natural e a sua renaturalização, da área da Lagoa do Negro, uma área que tem vindo a sofrer programas de restauro ecológico nos últimos anos e que podem agora aqui ser finalizados, criando uma ponte entre o maciço de Santa Bárbara e o da Terra-Brava e </a:t>
            </a:r>
            <a:r>
              <a:rPr lang="pt-PT" sz="1200" kern="1200" dirty="0" err="1" smtClean="0">
                <a:solidFill>
                  <a:schemeClr val="tx1"/>
                </a:solidFill>
                <a:effectLst/>
                <a:latin typeface="+mn-lt"/>
                <a:ea typeface="+mn-ea"/>
                <a:cs typeface="+mn-cs"/>
              </a:rPr>
              <a:t>contribuíndo</a:t>
            </a:r>
            <a:r>
              <a:rPr lang="pt-PT" sz="1200" kern="1200" dirty="0" smtClean="0">
                <a:solidFill>
                  <a:schemeClr val="tx1"/>
                </a:solidFill>
                <a:effectLst/>
                <a:latin typeface="+mn-lt"/>
                <a:ea typeface="+mn-ea"/>
                <a:cs typeface="+mn-cs"/>
              </a:rPr>
              <a:t> decisivamente para o corredor ecológico. Este restauro implica ainda a ajuda na recuperação de uma lagoa habitat da Diretiva e com uma espécie protegida (</a:t>
            </a:r>
            <a:r>
              <a:rPr lang="pt-PT" sz="1200" i="1" kern="1200" dirty="0" err="1" smtClean="0">
                <a:solidFill>
                  <a:schemeClr val="tx1"/>
                </a:solidFill>
                <a:effectLst/>
                <a:latin typeface="+mn-lt"/>
                <a:ea typeface="+mn-ea"/>
                <a:cs typeface="+mn-cs"/>
              </a:rPr>
              <a:t>Isõetes</a:t>
            </a:r>
            <a:r>
              <a:rPr lang="pt-PT" sz="1200" kern="1200" dirty="0" smtClean="0">
                <a:solidFill>
                  <a:schemeClr val="tx1"/>
                </a:solidFill>
                <a:effectLst/>
                <a:latin typeface="+mn-lt"/>
                <a:ea typeface="+mn-ea"/>
                <a:cs typeface="+mn-cs"/>
              </a:rPr>
              <a:t>).</a:t>
            </a:r>
          </a:p>
        </p:txBody>
      </p:sp>
    </p:spTree>
    <p:extLst>
      <p:ext uri="{BB962C8B-B14F-4D97-AF65-F5344CB8AC3E}">
        <p14:creationId xmlns:p14="http://schemas.microsoft.com/office/powerpoint/2010/main" val="1084446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kern="1200" dirty="0" smtClean="0">
                <a:solidFill>
                  <a:schemeClr val="tx1"/>
                </a:solidFill>
                <a:effectLst/>
                <a:latin typeface="+mn-lt"/>
                <a:ea typeface="+mn-ea"/>
                <a:cs typeface="+mn-cs"/>
              </a:rPr>
              <a:t>Nos locais estratégicos, esses ecossistemas podem ser sustentadores de outros serviços, criando uma cadeia de valores e serviços essenciais para o suporte da biodiversidade, sendo por isso estratégico a sua identificação e restauro – corpos de água livre, turfeiras de regulação da águas superficiais, habitats fornecedores de nutrientes ou combate á erosão, matas galeria de controle das margens de ribeiras. O seu restauro complementa, dentro das áreas deste</a:t>
            </a:r>
            <a:r>
              <a:rPr lang="pt-PT" sz="1200" kern="1200" baseline="0" dirty="0" smtClean="0">
                <a:solidFill>
                  <a:schemeClr val="tx1"/>
                </a:solidFill>
                <a:effectLst/>
                <a:latin typeface="+mn-lt"/>
                <a:ea typeface="+mn-ea"/>
                <a:cs typeface="+mn-cs"/>
              </a:rPr>
              <a:t> projeto</a:t>
            </a:r>
            <a:r>
              <a:rPr lang="pt-PT" sz="1200" kern="1200" dirty="0" smtClean="0">
                <a:solidFill>
                  <a:schemeClr val="tx1"/>
                </a:solidFill>
                <a:effectLst/>
                <a:latin typeface="+mn-lt"/>
                <a:ea typeface="+mn-ea"/>
                <a:cs typeface="+mn-cs"/>
              </a:rPr>
              <a:t>, o efeito regularizador e fomentador de biodiversidade, sendo que, em alguns casos estão associados à conservação de espécies.</a:t>
            </a:r>
            <a:endParaRPr lang="en-US" sz="1200" kern="1200" dirty="0" smtClean="0">
              <a:solidFill>
                <a:schemeClr val="tx1"/>
              </a:solidFill>
              <a:effectLst/>
              <a:latin typeface="Arial" panose="020B0604020202020204" pitchFamily="34" charset="0"/>
              <a:ea typeface="ＭＳ Ｐゴシック" panose="020B0600070205080204" pitchFamily="34" charset="-128"/>
              <a:cs typeface="+mn-cs"/>
            </a:endParaRPr>
          </a:p>
          <a:p>
            <a:pPr lvl="0"/>
            <a:r>
              <a:rPr lang="pt-PT" sz="1200" kern="1200" dirty="0" smtClean="0">
                <a:solidFill>
                  <a:schemeClr val="tx1"/>
                </a:solidFill>
                <a:effectLst/>
                <a:latin typeface="Arial" panose="020B0604020202020204" pitchFamily="34" charset="0"/>
                <a:ea typeface="ＭＳ Ｐゴシック" panose="020B0600070205080204" pitchFamily="34" charset="-128"/>
                <a:cs typeface="+mn-cs"/>
              </a:rPr>
              <a:t>	-</a:t>
            </a:r>
            <a:r>
              <a:rPr lang="pt-PT" sz="1200" kern="1200" baseline="0" dirty="0" smtClean="0">
                <a:solidFill>
                  <a:schemeClr val="tx1"/>
                </a:solidFill>
                <a:effectLst/>
                <a:latin typeface="Arial" panose="020B0604020202020204" pitchFamily="34" charset="0"/>
                <a:ea typeface="ＭＳ Ｐゴシック" panose="020B0600070205080204" pitchFamily="34" charset="-128"/>
                <a:cs typeface="+mn-cs"/>
              </a:rPr>
              <a:t> por exemplo, </a:t>
            </a:r>
            <a:r>
              <a:rPr lang="pt-BR" sz="1200" kern="1200" baseline="0" dirty="0" smtClean="0">
                <a:solidFill>
                  <a:schemeClr val="tx1"/>
                </a:solidFill>
                <a:effectLst/>
                <a:latin typeface="Arial" panose="020B0604020202020204" pitchFamily="34" charset="0"/>
                <a:ea typeface="ＭＳ Ｐゴシック" panose="020B0600070205080204" pitchFamily="34" charset="-128"/>
                <a:cs typeface="+mn-cs"/>
              </a:rPr>
              <a:t>as turfeiras arborizadas da parte alta da Ribeira dos Gatos, com populações de </a:t>
            </a:r>
            <a:r>
              <a:rPr lang="pt-BR" sz="1200" i="1" kern="1200" baseline="0" dirty="0" smtClean="0">
                <a:solidFill>
                  <a:schemeClr val="tx1"/>
                </a:solidFill>
                <a:effectLst/>
                <a:latin typeface="Arial" panose="020B0604020202020204" pitchFamily="34" charset="0"/>
                <a:ea typeface="ＭＳ Ｐゴシック" panose="020B0600070205080204" pitchFamily="34" charset="-128"/>
                <a:cs typeface="+mn-cs"/>
              </a:rPr>
              <a:t>Melanoselinum decipiens </a:t>
            </a:r>
            <a:r>
              <a:rPr lang="pt-BR" sz="1200" kern="1200" baseline="0" dirty="0" smtClean="0">
                <a:solidFill>
                  <a:schemeClr val="tx1"/>
                </a:solidFill>
                <a:effectLst/>
                <a:latin typeface="Arial" panose="020B0604020202020204" pitchFamily="34" charset="0"/>
                <a:ea typeface="ＭＳ Ｐゴシック" panose="020B0600070205080204" pitchFamily="34" charset="-128"/>
                <a:cs typeface="+mn-cs"/>
              </a:rPr>
              <a:t>e de </a:t>
            </a:r>
            <a:r>
              <a:rPr lang="pt-BR" sz="1200" i="1" kern="1200" baseline="0" dirty="0" smtClean="0">
                <a:solidFill>
                  <a:schemeClr val="tx1"/>
                </a:solidFill>
                <a:effectLst/>
                <a:latin typeface="Arial" panose="020B0604020202020204" pitchFamily="34" charset="0"/>
                <a:ea typeface="ＭＳ Ｐゴシック" panose="020B0600070205080204" pitchFamily="34" charset="-128"/>
                <a:cs typeface="+mn-cs"/>
              </a:rPr>
              <a:t>Lactuca watsoniana</a:t>
            </a:r>
            <a:r>
              <a:rPr lang="pt-BR" sz="1200" kern="1200" baseline="0" dirty="0" smtClean="0">
                <a:solidFill>
                  <a:schemeClr val="tx1"/>
                </a:solidFill>
                <a:effectLst/>
                <a:latin typeface="Arial" panose="020B0604020202020204" pitchFamily="34" charset="0"/>
                <a:ea typeface="ＭＳ Ｐゴシック" panose="020B0600070205080204" pitchFamily="34" charset="-128"/>
                <a:cs typeface="+mn-cs"/>
              </a:rPr>
              <a:t> na periferia.</a:t>
            </a:r>
            <a:endParaRPr lang="pt-PT"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656968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kern="1200" dirty="0" smtClean="0">
                <a:solidFill>
                  <a:schemeClr val="tx1"/>
                </a:solidFill>
                <a:effectLst/>
                <a:latin typeface="+mn-lt"/>
                <a:ea typeface="+mn-ea"/>
                <a:cs typeface="+mn-cs"/>
              </a:rPr>
              <a:t>Já referido, no caso da Lagoa do Negro</a:t>
            </a:r>
            <a:r>
              <a:rPr lang="pt-PT" sz="1200" kern="1200" baseline="0" dirty="0" smtClean="0">
                <a:solidFill>
                  <a:schemeClr val="tx1"/>
                </a:solidFill>
                <a:effectLst/>
                <a:latin typeface="+mn-lt"/>
                <a:ea typeface="+mn-ea"/>
                <a:cs typeface="+mn-cs"/>
              </a:rPr>
              <a:t> e nos t</a:t>
            </a:r>
            <a:r>
              <a:rPr lang="pt-PT" sz="1200" kern="1200" dirty="0" smtClean="0">
                <a:solidFill>
                  <a:schemeClr val="tx1"/>
                </a:solidFill>
                <a:effectLst/>
                <a:latin typeface="+mn-lt"/>
                <a:ea typeface="+mn-ea"/>
                <a:cs typeface="+mn-cs"/>
              </a:rPr>
              <a:t>errenos adquiridos</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na Terra Brava</a:t>
            </a:r>
          </a:p>
        </p:txBody>
      </p:sp>
    </p:spTree>
    <p:extLst>
      <p:ext uri="{BB962C8B-B14F-4D97-AF65-F5344CB8AC3E}">
        <p14:creationId xmlns:p14="http://schemas.microsoft.com/office/powerpoint/2010/main" val="3871346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pt-PT" sz="1200" kern="1200" dirty="0" smtClean="0">
                <a:solidFill>
                  <a:schemeClr val="tx1"/>
                </a:solidFill>
                <a:effectLst/>
                <a:latin typeface="+mn-lt"/>
                <a:ea typeface="+mn-ea"/>
                <a:cs typeface="+mn-cs"/>
              </a:rPr>
              <a:t>Corredor ecológico entre as Furnas do Enxofre e o Biscoito Rachado, no maciço da Terra-Brava / Pico Alto. Pretende ligar um habitat </a:t>
            </a:r>
            <a:r>
              <a:rPr lang="pt-PT" sz="1200" kern="1200" dirty="0" err="1" smtClean="0">
                <a:solidFill>
                  <a:schemeClr val="tx1"/>
                </a:solidFill>
                <a:effectLst/>
                <a:latin typeface="+mn-lt"/>
                <a:ea typeface="+mn-ea"/>
                <a:cs typeface="+mn-cs"/>
              </a:rPr>
              <a:t>extermófilo</a:t>
            </a:r>
            <a:r>
              <a:rPr lang="pt-PT" sz="1200" kern="1200" dirty="0" smtClean="0">
                <a:solidFill>
                  <a:schemeClr val="tx1"/>
                </a:solidFill>
                <a:effectLst/>
                <a:latin typeface="+mn-lt"/>
                <a:ea typeface="+mn-ea"/>
                <a:cs typeface="+mn-cs"/>
              </a:rPr>
              <a:t> da Diretiva (Fumarolas) com uma mancha pristina de matos </a:t>
            </a:r>
            <a:r>
              <a:rPr lang="pt-PT" sz="1200" kern="1200" dirty="0" err="1" smtClean="0">
                <a:solidFill>
                  <a:schemeClr val="tx1"/>
                </a:solidFill>
                <a:effectLst/>
                <a:latin typeface="+mn-lt"/>
                <a:ea typeface="+mn-ea"/>
                <a:cs typeface="+mn-cs"/>
              </a:rPr>
              <a:t>macaronésicos</a:t>
            </a:r>
            <a:r>
              <a:rPr lang="pt-PT" sz="1200" kern="1200" dirty="0" smtClean="0">
                <a:solidFill>
                  <a:schemeClr val="tx1"/>
                </a:solidFill>
                <a:effectLst/>
                <a:latin typeface="+mn-lt"/>
                <a:ea typeface="+mn-ea"/>
                <a:cs typeface="+mn-cs"/>
              </a:rPr>
              <a:t> e turfeiras arborizadas do Biscoito Rachado, aumentando a resiliência do ecossistema das Furnas. Inclui ações de restauro ecológico em antigas terras de uso agrícola (agora propriedade da DRA), o controle de exóticas em pequenas manchas de floresta e matorrais naturais e a reconversão para matorrais naturais de antigas plantações de eucalipto</a:t>
            </a:r>
            <a:r>
              <a:rPr lang="pt-PT" sz="1200" kern="1200" baseline="0" dirty="0" smtClean="0">
                <a:solidFill>
                  <a:schemeClr val="tx1"/>
                </a:solidFill>
                <a:effectLst/>
                <a:latin typeface="+mn-lt"/>
                <a:ea typeface="+mn-ea"/>
                <a:cs typeface="+mn-cs"/>
              </a:rPr>
              <a:t> (LIFE BEETLES).</a:t>
            </a:r>
            <a:endParaRPr lang="en-US" sz="1200" kern="1200" dirty="0" smtClean="0">
              <a:solidFill>
                <a:schemeClr val="tx1"/>
              </a:solidFill>
              <a:effectLst/>
              <a:latin typeface="+mn-lt"/>
              <a:ea typeface="+mn-ea"/>
              <a:cs typeface="+mn-cs"/>
            </a:endParaRPr>
          </a:p>
          <a:p>
            <a:pPr marL="628650" lvl="1" indent="-171450">
              <a:buFontTx/>
              <a:buChar char="-"/>
            </a:pPr>
            <a:endParaRPr lang="en-US" sz="1100" kern="1200" dirty="0" smtClean="0">
              <a:solidFill>
                <a:schemeClr val="tx1"/>
              </a:solidFill>
              <a:effectLst/>
              <a:latin typeface="+mn-lt"/>
              <a:ea typeface="+mn-ea"/>
              <a:cs typeface="+mn-cs"/>
            </a:endParaRPr>
          </a:p>
          <a:p>
            <a:pPr marL="0" indent="0" eaLnBrk="1" hangingPunct="1">
              <a:buFontTx/>
              <a:buNone/>
            </a:pPr>
            <a:endParaRPr lang="en-US" altLang="en-US" dirty="0" smtClean="0">
              <a:latin typeface="Arial" panose="020B0604020202020204" pitchFamily="34" charset="0"/>
              <a:ea typeface="ＭＳ Ｐゴシック" panose="020B0600070205080204" pitchFamily="34" charset="-128"/>
            </a:endParaRPr>
          </a:p>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082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kern="1200" dirty="0" smtClean="0">
                <a:solidFill>
                  <a:schemeClr val="tx1"/>
                </a:solidFill>
                <a:effectLst/>
                <a:latin typeface="+mn-lt"/>
                <a:ea typeface="+mn-ea"/>
                <a:cs typeface="+mn-cs"/>
              </a:rPr>
              <a:t>Privilegiando a conservação de habitats naturais, procurando as áreas de maior valor na conservação da sua biodiversidade:</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a. Restaurar, de forma experimental, o habitat da </a:t>
            </a:r>
            <a:r>
              <a:rPr lang="pt-PT" sz="1200" i="1" kern="1200" dirty="0" err="1" smtClean="0">
                <a:solidFill>
                  <a:schemeClr val="tx1"/>
                </a:solidFill>
                <a:effectLst/>
                <a:latin typeface="+mn-lt"/>
                <a:ea typeface="+mn-ea"/>
                <a:cs typeface="+mn-cs"/>
              </a:rPr>
              <a:t>Lactuca</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watsoniana</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Ammi</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trifoliatum</a:t>
            </a:r>
            <a:r>
              <a:rPr lang="pt-PT" sz="1200" kern="1200" dirty="0" smtClean="0">
                <a:solidFill>
                  <a:schemeClr val="tx1"/>
                </a:solidFill>
                <a:effectLst/>
                <a:latin typeface="+mn-lt"/>
                <a:ea typeface="+mn-ea"/>
                <a:cs typeface="+mn-cs"/>
              </a:rPr>
              <a:t>, controlando o coelho, principal ameaça e promover o alargamento das suas populações vestigiais locais, nos depósitos </a:t>
            </a:r>
            <a:r>
              <a:rPr lang="pt-PT" sz="1200" kern="1200" dirty="0" err="1" smtClean="0">
                <a:solidFill>
                  <a:schemeClr val="tx1"/>
                </a:solidFill>
                <a:effectLst/>
                <a:latin typeface="+mn-lt"/>
                <a:ea typeface="+mn-ea"/>
                <a:cs typeface="+mn-cs"/>
              </a:rPr>
              <a:t>semi-naturais</a:t>
            </a:r>
            <a:r>
              <a:rPr lang="pt-PT" sz="1200" kern="1200" dirty="0" smtClean="0">
                <a:solidFill>
                  <a:schemeClr val="tx1"/>
                </a:solidFill>
                <a:effectLst/>
                <a:latin typeface="+mn-lt"/>
                <a:ea typeface="+mn-ea"/>
                <a:cs typeface="+mn-cs"/>
              </a:rPr>
              <a:t> da Rocha do Juncal e no Vale da Vinagreira;</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b.</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Potencializar, na dorsal da Serreta, a altitudes mais baixas, os indivíduos presentes de </a:t>
            </a:r>
            <a:r>
              <a:rPr lang="pt-PT" sz="1200" i="1" kern="1200" dirty="0" smtClean="0">
                <a:solidFill>
                  <a:schemeClr val="tx1"/>
                </a:solidFill>
                <a:effectLst/>
                <a:latin typeface="+mn-lt"/>
                <a:ea typeface="+mn-ea"/>
                <a:cs typeface="+mn-cs"/>
              </a:rPr>
              <a:t>Frângula </a:t>
            </a:r>
            <a:r>
              <a:rPr lang="pt-PT" sz="1200" i="1" kern="1200" dirty="0" err="1" smtClean="0">
                <a:solidFill>
                  <a:schemeClr val="tx1"/>
                </a:solidFill>
                <a:effectLst/>
                <a:latin typeface="+mn-lt"/>
                <a:ea typeface="+mn-ea"/>
                <a:cs typeface="+mn-cs"/>
              </a:rPr>
              <a:t>azorica</a:t>
            </a:r>
            <a:r>
              <a:rPr lang="pt-PT" sz="1200" kern="1200" dirty="0" smtClean="0">
                <a:solidFill>
                  <a:schemeClr val="tx1"/>
                </a:solidFill>
                <a:effectLst/>
                <a:latin typeface="+mn-lt"/>
                <a:ea typeface="+mn-ea"/>
                <a:cs typeface="+mn-cs"/>
              </a:rPr>
              <a:t> e restaurar uma população, a partir dos indivíduos ainda existentes, nas áreas de floresta da área adquirida na Terra-Brava.</a:t>
            </a:r>
            <a:endParaRPr lang="en-US" sz="1100" kern="1200" dirty="0" smtClean="0">
              <a:solidFill>
                <a:schemeClr val="tx1"/>
              </a:solidFill>
              <a:effectLst/>
              <a:latin typeface="+mn-lt"/>
              <a:ea typeface="+mn-ea"/>
              <a:cs typeface="+mn-cs"/>
            </a:endParaRPr>
          </a:p>
          <a:p>
            <a:pPr lvl="1"/>
            <a:r>
              <a:rPr lang="pt-PT" sz="1200" kern="1200" dirty="0" err="1" smtClean="0">
                <a:solidFill>
                  <a:schemeClr val="tx1"/>
                </a:solidFill>
                <a:effectLst/>
                <a:latin typeface="+mn-lt"/>
                <a:ea typeface="+mn-ea"/>
                <a:cs typeface="+mn-cs"/>
              </a:rPr>
              <a:t>c.</a:t>
            </a:r>
            <a:r>
              <a:rPr lang="pt-PT" sz="1200" kern="1200" dirty="0" smtClean="0">
                <a:solidFill>
                  <a:schemeClr val="tx1"/>
                </a:solidFill>
                <a:effectLst/>
                <a:latin typeface="+mn-lt"/>
                <a:ea typeface="+mn-ea"/>
                <a:cs typeface="+mn-cs"/>
              </a:rPr>
              <a:t> Potenciar a pequena população de </a:t>
            </a:r>
            <a:r>
              <a:rPr lang="pt-PT" sz="1200" i="1" kern="1200" dirty="0" err="1" smtClean="0">
                <a:solidFill>
                  <a:schemeClr val="tx1"/>
                </a:solidFill>
                <a:effectLst/>
                <a:latin typeface="+mn-lt"/>
                <a:ea typeface="+mn-ea"/>
                <a:cs typeface="+mn-cs"/>
              </a:rPr>
              <a:t>Prunus</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azorica</a:t>
            </a:r>
            <a:r>
              <a:rPr lang="pt-PT" sz="1200" i="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do Pico Rachado, melhorando a suas condições de habitat e promovendo o recrutamento de plantas jovens.</a:t>
            </a:r>
            <a:endParaRPr lang="en-US" sz="1100" kern="1200" dirty="0" smtClean="0">
              <a:solidFill>
                <a:schemeClr val="tx1"/>
              </a:solidFill>
              <a:effectLst/>
              <a:latin typeface="+mn-lt"/>
              <a:ea typeface="+mn-ea"/>
              <a:cs typeface="+mn-cs"/>
            </a:endParaRPr>
          </a:p>
          <a:p>
            <a:pPr lvl="1"/>
            <a:endParaRPr lang="en-US" sz="1100" kern="1200" dirty="0" smtClean="0">
              <a:solidFill>
                <a:schemeClr val="tx1"/>
              </a:solidFill>
              <a:effectLst/>
              <a:latin typeface="+mn-lt"/>
              <a:ea typeface="+mn-ea"/>
              <a:cs typeface="+mn-cs"/>
            </a:endParaRPr>
          </a:p>
          <a:p>
            <a:pPr lvl="1"/>
            <a:r>
              <a:rPr lang="en-US" sz="1100" kern="1200" dirty="0" smtClean="0">
                <a:solidFill>
                  <a:schemeClr val="tx1"/>
                </a:solidFill>
                <a:effectLst/>
                <a:latin typeface="+mn-lt"/>
                <a:ea typeface="+mn-ea"/>
                <a:cs typeface="+mn-cs"/>
              </a:rPr>
              <a:t>-</a:t>
            </a:r>
            <a:r>
              <a:rPr lang="en-US" sz="11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estas ações integradas, muitas outras espécies sofrerão um efeito positivo indireto, por retirada das ameaças ou por aumento da área do seu habitat. Espera-se esse caso para a </a:t>
            </a:r>
            <a:r>
              <a:rPr lang="pt-PT" sz="1200" i="1" kern="1200" dirty="0" err="1" smtClean="0">
                <a:solidFill>
                  <a:schemeClr val="tx1"/>
                </a:solidFill>
                <a:effectLst/>
                <a:latin typeface="+mn-lt"/>
                <a:ea typeface="+mn-ea"/>
                <a:cs typeface="+mn-cs"/>
              </a:rPr>
              <a:t>Euphorbia</a:t>
            </a:r>
            <a:r>
              <a:rPr lang="pt-PT" sz="1200" i="1" kern="1200" dirty="0" smtClean="0">
                <a:solidFill>
                  <a:schemeClr val="tx1"/>
                </a:solidFill>
                <a:effectLst/>
                <a:latin typeface="+mn-lt"/>
                <a:ea typeface="+mn-ea"/>
                <a:cs typeface="+mn-cs"/>
              </a:rPr>
              <a:t> </a:t>
            </a:r>
            <a:r>
              <a:rPr lang="pt-PT" sz="1200" i="1" kern="1200" dirty="0" err="1" smtClean="0">
                <a:solidFill>
                  <a:schemeClr val="tx1"/>
                </a:solidFill>
                <a:effectLst/>
                <a:latin typeface="+mn-lt"/>
                <a:ea typeface="+mn-ea"/>
                <a:cs typeface="+mn-cs"/>
              </a:rPr>
              <a:t>stygiana</a:t>
            </a:r>
            <a:r>
              <a:rPr lang="pt-PT" sz="1200" kern="1200" dirty="0" smtClean="0">
                <a:solidFill>
                  <a:schemeClr val="tx1"/>
                </a:solidFill>
                <a:effectLst/>
                <a:latin typeface="+mn-lt"/>
                <a:ea typeface="+mn-ea"/>
                <a:cs typeface="+mn-cs"/>
              </a:rPr>
              <a:t>, na</a:t>
            </a:r>
            <a:r>
              <a:rPr lang="pt-PT" sz="1200" kern="1200" baseline="0" dirty="0" smtClean="0">
                <a:solidFill>
                  <a:schemeClr val="tx1"/>
                </a:solidFill>
                <a:effectLst/>
                <a:latin typeface="+mn-lt"/>
                <a:ea typeface="+mn-ea"/>
                <a:cs typeface="+mn-cs"/>
              </a:rPr>
              <a:t> Rocha</a:t>
            </a:r>
            <a:r>
              <a:rPr lang="pt-PT" sz="1200" kern="1200" dirty="0" smtClean="0">
                <a:solidFill>
                  <a:schemeClr val="tx1"/>
                </a:solidFill>
                <a:effectLst/>
                <a:latin typeface="+mn-lt"/>
                <a:ea typeface="+mn-ea"/>
                <a:cs typeface="+mn-cs"/>
              </a:rPr>
              <a:t> Chambre, por exemplo, o </a:t>
            </a:r>
            <a:r>
              <a:rPr lang="pt-PT" sz="1200" kern="1200" dirty="0" err="1" smtClean="0">
                <a:solidFill>
                  <a:schemeClr val="tx1"/>
                </a:solidFill>
                <a:effectLst/>
                <a:latin typeface="+mn-lt"/>
                <a:ea typeface="+mn-ea"/>
                <a:cs typeface="+mn-cs"/>
              </a:rPr>
              <a:t>Melanoselinum</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na Ribeira dos Gatos.</a:t>
            </a:r>
          </a:p>
          <a:p>
            <a:pPr lvl="1"/>
            <a:endParaRPr lang="pt-PT"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d.</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Dos habitats protegidos, este conjunto de ações terá um efeito direto de restauro sobre numerosos habitats (incluindo prioritários), quer por controle de invasoras, quer por restauro ambiental, por exemplo:</a:t>
            </a:r>
            <a:endParaRPr lang="en-US" sz="1100" kern="1200" dirty="0" smtClean="0">
              <a:solidFill>
                <a:schemeClr val="tx1"/>
              </a:solidFill>
              <a:effectLst/>
              <a:latin typeface="+mn-lt"/>
              <a:ea typeface="+mn-ea"/>
              <a:cs typeface="+mn-cs"/>
            </a:endParaRPr>
          </a:p>
          <a:p>
            <a:pPr lvl="2"/>
            <a:r>
              <a:rPr lang="pt-PT" sz="1200" kern="1200" dirty="0" smtClean="0">
                <a:solidFill>
                  <a:schemeClr val="tx1"/>
                </a:solidFill>
                <a:effectLst/>
                <a:latin typeface="+mn-lt"/>
                <a:ea typeface="+mn-ea"/>
                <a:cs typeface="+mn-cs"/>
              </a:rPr>
              <a:t>i.</a:t>
            </a:r>
            <a:r>
              <a:rPr lang="pt-PT" sz="1200" kern="1200" baseline="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Turfeiras altas </a:t>
            </a:r>
            <a:r>
              <a:rPr lang="pt-PT" sz="1200" kern="1200" dirty="0" err="1" smtClean="0">
                <a:solidFill>
                  <a:schemeClr val="tx1"/>
                </a:solidFill>
                <a:effectLst/>
                <a:latin typeface="+mn-lt"/>
                <a:ea typeface="+mn-ea"/>
                <a:cs typeface="+mn-cs"/>
              </a:rPr>
              <a:t>ativs</a:t>
            </a:r>
            <a:r>
              <a:rPr lang="pt-PT" sz="1200" kern="1200" dirty="0" smtClean="0">
                <a:solidFill>
                  <a:schemeClr val="tx1"/>
                </a:solidFill>
                <a:effectLst/>
                <a:latin typeface="+mn-lt"/>
                <a:ea typeface="+mn-ea"/>
                <a:cs typeface="+mn-cs"/>
              </a:rPr>
              <a:t> no restauro da </a:t>
            </a:r>
            <a:r>
              <a:rPr lang="pt-PT" sz="1200" u="sng" kern="1200" dirty="0" smtClean="0">
                <a:solidFill>
                  <a:schemeClr val="tx1"/>
                </a:solidFill>
                <a:effectLst/>
                <a:latin typeface="+mn-lt"/>
                <a:ea typeface="+mn-ea"/>
                <a:cs typeface="+mn-cs"/>
              </a:rPr>
              <a:t>turfeira da Lomba</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1505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t-PT" sz="1200" kern="1200" dirty="0" smtClean="0">
                <a:solidFill>
                  <a:schemeClr val="tx1"/>
                </a:solidFill>
                <a:effectLst/>
                <a:latin typeface="+mn-lt"/>
                <a:ea typeface="+mn-ea"/>
                <a:cs typeface="+mn-cs"/>
              </a:rPr>
              <a:t>Muito obrigada!</a:t>
            </a:r>
          </a:p>
          <a:p>
            <a:pPr lvl="0"/>
            <a:endParaRPr lang="pt-PT"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372067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23 ZEC’s (Zonas Especiais de Conservação), 15 ZPE’s (Zonas de Proteção Especial) e 3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23 ZEC’s:</a:t>
            </a:r>
          </a:p>
          <a:p>
            <a:pPr eaLnBrk="1" hangingPunct="1"/>
            <a:r>
              <a:rPr lang="pt-BR" altLang="en-US" dirty="0" smtClean="0">
                <a:latin typeface="Arial" panose="020B0604020202020204" pitchFamily="34" charset="0"/>
                <a:ea typeface="ＭＳ Ｐゴシック" panose="020B0600070205080204" pitchFamily="34" charset="-128"/>
              </a:rPr>
              <a:t>•6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•14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3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r>
              <a:rPr lang="pt-BR" altLang="en-US" dirty="0" smtClean="0">
                <a:latin typeface="Arial" panose="020B0604020202020204" pitchFamily="34" charset="0"/>
                <a:ea typeface="ＭＳ Ｐゴシック" panose="020B0600070205080204" pitchFamily="34" charset="-128"/>
              </a:rPr>
              <a:t>•1 terrestre;</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Os</a:t>
            </a:r>
            <a:r>
              <a:rPr lang="pt-PT" altLang="en-US" baseline="0" dirty="0" smtClean="0">
                <a:latin typeface="Arial" panose="020B0604020202020204" pitchFamily="34" charset="0"/>
                <a:ea typeface="ＭＳ Ｐゴシック" panose="020B0600070205080204" pitchFamily="34" charset="-128"/>
              </a:rPr>
              <a:t> trabalhos de conservação a implementar na ilha Terceira são no âmbito de 3 ações concretas de conservação do projeto: Ação C3, Ação C4 e Ação C8.</a:t>
            </a:r>
          </a:p>
          <a:p>
            <a:pPr eaLnBrk="1" hangingPunct="1"/>
            <a:r>
              <a:rPr lang="pt-PT" altLang="en-US" baseline="0" dirty="0" smtClean="0">
                <a:latin typeface="Arial" panose="020B0604020202020204" pitchFamily="34" charset="0"/>
                <a:ea typeface="ＭＳ Ｐゴシック" panose="020B0600070205080204" pitchFamily="34" charset="-128"/>
              </a:rPr>
              <a:t>Para implementar a ação C8, está a ser desenvolvida no âmbito deste projeto a </a:t>
            </a:r>
            <a:r>
              <a:rPr lang="pt-BR" sz="1200" b="1" dirty="0" smtClean="0">
                <a:latin typeface="Century" panose="02040604050505020304" pitchFamily="18" charset="0"/>
              </a:rPr>
              <a:t>Estratégia Regional para a Prevenção e Controlo de Espécies Exóticas Invasoras</a:t>
            </a:r>
            <a:r>
              <a:rPr lang="pt-BR" sz="1200" b="1" baseline="0" dirty="0" smtClean="0">
                <a:latin typeface="Century" panose="02040604050505020304" pitchFamily="18" charset="0"/>
              </a:rPr>
              <a:t> (</a:t>
            </a:r>
            <a:r>
              <a:rPr lang="pt-BR" sz="1200" b="0" baseline="0" dirty="0" smtClean="0">
                <a:latin typeface="Century" panose="02040604050505020304" pitchFamily="18" charset="0"/>
              </a:rPr>
              <a:t>Grupo de Biodiversidade – coordenado pelo prof. Paulo Borges)</a:t>
            </a:r>
            <a:endParaRPr lang="pt-PT"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310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-A paisagem natural da ilha Terceira carateriza-se por possuir 2</a:t>
            </a:r>
            <a:r>
              <a:rPr lang="pt-PT" altLang="en-US" baseline="0" dirty="0" smtClean="0">
                <a:latin typeface="Arial" panose="020B0604020202020204" pitchFamily="34" charset="0"/>
                <a:ea typeface="ＭＳ Ｐゴシック" panose="020B0600070205080204" pitchFamily="34" charset="-128"/>
              </a:rPr>
              <a:t> grandes manchas de áreas naturais pristinas, no centro da ilha, relativamente homogéneas e próximas – Serra de Santa Bárbara e Terra Brava.</a:t>
            </a:r>
          </a:p>
          <a:p>
            <a:pPr eaLnBrk="1" hangingPunct="1"/>
            <a:r>
              <a:rPr lang="pt-PT" altLang="en-US" baseline="0" dirty="0" smtClean="0">
                <a:latin typeface="Arial" panose="020B0604020202020204" pitchFamily="34" charset="0"/>
                <a:ea typeface="ＭＳ Ｐゴシック" panose="020B0600070205080204" pitchFamily="34" charset="-128"/>
              </a:rPr>
              <a:t>Esta paisagem encerra um número muito elevado de espécies e habitats protegidos e endémicos, numa paisagem natural contínua.</a:t>
            </a:r>
          </a:p>
          <a:p>
            <a:pPr eaLnBrk="1" hangingPunct="1"/>
            <a:r>
              <a:rPr lang="pt-PT" altLang="en-US" baseline="0" dirty="0" smtClean="0">
                <a:latin typeface="Arial" panose="020B0604020202020204" pitchFamily="34" charset="0"/>
                <a:ea typeface="ＭＳ Ｐゴシック" panose="020B0600070205080204" pitchFamily="34" charset="-128"/>
              </a:rPr>
              <a:t>- Esta paisagem sendo da maior importância para a conservação da biodiversidade na RAA, colocou-se como primeira prioridade na estratégia do projeto LIFE IP, nomeadamente a sua conservação e mitigação das ameaças.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900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31/01/2020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31/01/2020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31/01/2020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31/01/2020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31/01/2020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31/01/2020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31/01/2020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31/01/2020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31/01/2020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31/01/2020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31/01/2020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31/01/2020</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hyperlink" Target="http://novoportal.uac.pt/pt-pt"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10.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36.jpeg"/><Relationship Id="rId5" Type="http://schemas.openxmlformats.org/officeDocument/2006/relationships/image" Target="../media/image12.png"/><Relationship Id="rId10" Type="http://schemas.openxmlformats.org/officeDocument/2006/relationships/image" Target="../media/image35.jpeg"/><Relationship Id="rId4" Type="http://schemas.openxmlformats.org/officeDocument/2006/relationships/image" Target="../media/image11.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3.jpe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0.jpeg"/><Relationship Id="rId7" Type="http://schemas.openxmlformats.org/officeDocument/2006/relationships/diagramData" Target="../diagrams/data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eg"/><Relationship Id="rId11" Type="http://schemas.microsoft.com/office/2007/relationships/diagramDrawing" Target="../diagrams/drawing2.xml"/><Relationship Id="rId5" Type="http://schemas.openxmlformats.org/officeDocument/2006/relationships/image" Target="../media/image12.png"/><Relationship Id="rId10" Type="http://schemas.openxmlformats.org/officeDocument/2006/relationships/diagramColors" Target="../diagrams/colors2.xml"/><Relationship Id="rId4" Type="http://schemas.openxmlformats.org/officeDocument/2006/relationships/image" Target="../media/image11.jpeg"/><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aram.azores.gov.pt/vegetacao/zonas-humidas/terceira-lagoa-negro/imagens/2.jpg"/>
          <p:cNvPicPr>
            <a:picLocks noChangeAspect="1" noChangeArrowheads="1"/>
          </p:cNvPicPr>
          <p:nvPr/>
        </p:nvPicPr>
        <p:blipFill rotWithShape="1">
          <a:blip r:embed="rId3">
            <a:extLst>
              <a:ext uri="{28A0092B-C50C-407E-A947-70E740481C1C}">
                <a14:useLocalDpi xmlns:a14="http://schemas.microsoft.com/office/drawing/2010/main" val="0"/>
              </a:ext>
            </a:extLst>
          </a:blip>
          <a:srcRect b="8412"/>
          <a:stretch/>
        </p:blipFill>
        <p:spPr bwMode="auto">
          <a:xfrm>
            <a:off x="-29702" y="-197784"/>
            <a:ext cx="9210214" cy="564300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36513" y="-27383"/>
            <a:ext cx="9194799" cy="1080119"/>
          </a:xfrm>
          <a:prstGeom prst="rect">
            <a:avLst/>
          </a:prstGeom>
          <a:solidFill>
            <a:schemeClr val="accent1">
              <a:lumMod val="20000"/>
              <a:lumOff val="80000"/>
              <a:alpha val="68000"/>
            </a:schemeClr>
          </a:soli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3" y="-315416"/>
            <a:ext cx="9216303" cy="1512168"/>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
            </a:r>
            <a:br>
              <a:rPr lang="pt-PT" sz="3600" b="1" dirty="0" smtClean="0">
                <a:ln w="0"/>
                <a:latin typeface="Calisto MT" panose="02040603050505030304" pitchFamily="18" charset="0"/>
              </a:rPr>
            </a:br>
            <a:r>
              <a:rPr lang="pt-PT" sz="3600" b="1" dirty="0">
                <a:ln w="0"/>
                <a:latin typeface="Calisto MT" panose="02040603050505030304" pitchFamily="18" charset="0"/>
              </a:rPr>
              <a:t/>
            </a:r>
            <a:br>
              <a:rPr lang="pt-PT" sz="3600" b="1" dirty="0">
                <a:ln w="0"/>
                <a:latin typeface="Calisto MT" panose="02040603050505030304" pitchFamily="18" charset="0"/>
              </a:rPr>
            </a:br>
            <a:r>
              <a:rPr lang="pt-PT" sz="3600" b="1" dirty="0" smtClean="0">
                <a:ln w="0"/>
                <a:latin typeface="Calisto MT" panose="02040603050505030304" pitchFamily="18" charset="0"/>
              </a:rPr>
              <a:t/>
            </a:r>
            <a:br>
              <a:rPr lang="pt-PT" sz="3600" b="1" dirty="0" smtClean="0">
                <a:ln w="0"/>
                <a:latin typeface="Calisto MT" panose="02040603050505030304" pitchFamily="18" charset="0"/>
              </a:rPr>
            </a:br>
            <a:r>
              <a:rPr lang="pt-PT" sz="3200" b="1" dirty="0" smtClean="0">
                <a:ln w="0"/>
                <a:latin typeface="Calisto MT" panose="02040603050505030304" pitchFamily="18" charset="0"/>
              </a:rPr>
              <a:t>LIFE IP AZORES NATURA</a:t>
            </a:r>
            <a:r>
              <a:rPr lang="pt-PT" sz="3600" b="1" dirty="0" smtClean="0">
                <a:ln w="0"/>
                <a:latin typeface="Calisto MT" panose="02040603050505030304" pitchFamily="18" charset="0"/>
              </a:rPr>
              <a:t/>
            </a:r>
            <a:br>
              <a:rPr lang="pt-PT" sz="3600" b="1" dirty="0" smtClean="0">
                <a:ln w="0"/>
                <a:latin typeface="Calisto MT" panose="02040603050505030304" pitchFamily="18" charset="0"/>
              </a:rPr>
            </a:br>
            <a:r>
              <a:rPr lang="pt-PT" sz="2000" b="1" dirty="0" smtClean="0">
                <a:ln w="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rPr>
              <a:t>Implementação do projeto na ilha Terceira</a:t>
            </a:r>
            <a:r>
              <a:rPr lang="pt-PT" sz="3600" b="1" dirty="0" smtClean="0">
                <a:ln w="0"/>
                <a:solidFill>
                  <a:schemeClr val="accent1">
                    <a:lumMod val="50000"/>
                  </a:schemeClr>
                </a:solidFill>
                <a:effectLst>
                  <a:outerShdw blurRad="38100" dist="38100" dir="2700000" algn="tl" rotWithShape="0">
                    <a:srgbClr val="000000">
                      <a:alpha val="43137"/>
                    </a:srgbClr>
                  </a:outerShdw>
                </a:effectLst>
                <a:latin typeface="Century Gothic" panose="020B0502020202020204" pitchFamily="34" charset="0"/>
              </a:rPr>
              <a:t/>
            </a:r>
            <a:br>
              <a:rPr lang="pt-PT" sz="3600" b="1" dirty="0" smtClean="0">
                <a:ln w="0"/>
                <a:solidFill>
                  <a:schemeClr val="accent1">
                    <a:lumMod val="50000"/>
                  </a:schemeClr>
                </a:solidFill>
                <a:effectLst>
                  <a:outerShdw blurRad="38100" dist="38100" dir="2700000" algn="tl" rotWithShape="0">
                    <a:srgbClr val="000000">
                      <a:alpha val="43137"/>
                    </a:srgbClr>
                  </a:outerShdw>
                </a:effectLst>
                <a:latin typeface="Century Gothic" panose="020B0502020202020204" pitchFamily="34" charset="0"/>
              </a:rPr>
            </a:br>
            <a:endParaRPr lang="pt-PT" sz="1600" dirty="0">
              <a:ln w="0"/>
              <a:solidFill>
                <a:schemeClr val="accent1">
                  <a:lumMod val="50000"/>
                </a:schemeClr>
              </a:solidFill>
              <a:effectLst>
                <a:outerShdw blurRad="38100" dist="38100" dir="2700000" algn="tl" rotWithShape="0">
                  <a:srgbClr val="000000">
                    <a:alpha val="43137"/>
                  </a:srgb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11960" y="4764469"/>
            <a:ext cx="5328592" cy="615553"/>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smtClean="0">
                <a:ln>
                  <a:solidFill>
                    <a:schemeClr val="bg1">
                      <a:lumMod val="85000"/>
                    </a:schemeClr>
                  </a:solidFill>
                </a:ln>
                <a:solidFill>
                  <a:schemeClr val="bg1">
                    <a:lumMod val="75000"/>
                  </a:schemeClr>
                </a:solidFill>
                <a:latin typeface="Century" panose="02040604050505020304" pitchFamily="18" charset="0"/>
              </a:rPr>
              <a:t>Seminário “Biodiversidade e Zonas Húmidas”</a:t>
            </a:r>
          </a:p>
          <a:p>
            <a:r>
              <a:rPr lang="pt-PT" sz="1600" i="1" dirty="0" smtClean="0">
                <a:ln>
                  <a:solidFill>
                    <a:schemeClr val="bg1">
                      <a:lumMod val="85000"/>
                    </a:schemeClr>
                  </a:solidFill>
                </a:ln>
                <a:solidFill>
                  <a:schemeClr val="bg1">
                    <a:lumMod val="75000"/>
                  </a:schemeClr>
                </a:solidFill>
                <a:latin typeface="Century" panose="02040604050505020304" pitchFamily="18" charset="0"/>
              </a:rPr>
              <a:t>                        Praia da Vitória, 31 janeiro de 2020</a:t>
            </a:r>
            <a:endParaRPr lang="en-US" sz="1600" i="1" dirty="0">
              <a:ln>
                <a:solidFill>
                  <a:schemeClr val="bg1">
                    <a:lumMod val="85000"/>
                  </a:schemeClr>
                </a:solidFill>
              </a:ln>
              <a:solidFill>
                <a:schemeClr val="bg1">
                  <a:lumMod val="75000"/>
                </a:schemeClr>
              </a:solidFill>
              <a:latin typeface="Century" panose="02040604050505020304" pitchFamily="18" charset="0"/>
            </a:endParaRPr>
          </a:p>
        </p:txBody>
      </p:sp>
      <p:pic>
        <p:nvPicPr>
          <p:cNvPr id="17"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52111"/>
            <a:ext cx="2360347" cy="7239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europarc.org/communication-skills/images/2.1%20N20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3776" y="6068008"/>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0581" y="6109258"/>
            <a:ext cx="934994" cy="62187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7846" y="5808541"/>
            <a:ext cx="1829637" cy="1292867"/>
          </a:xfrm>
          <a:prstGeom prst="rect">
            <a:avLst/>
          </a:prstGeom>
        </p:spPr>
      </p:pic>
      <p:pic>
        <p:nvPicPr>
          <p:cNvPr id="22" name="Imagem 21"/>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3635896" y="6169125"/>
            <a:ext cx="1138007" cy="5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m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39752" y="6055480"/>
            <a:ext cx="1276363" cy="685888"/>
          </a:xfrm>
          <a:prstGeom prst="rect">
            <a:avLst/>
          </a:prstGeom>
        </p:spPr>
      </p:pic>
    </p:spTree>
    <p:extLst>
      <p:ext uri="{BB962C8B-B14F-4D97-AF65-F5344CB8AC3E}">
        <p14:creationId xmlns:p14="http://schemas.microsoft.com/office/powerpoint/2010/main" val="3514199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4" y="1124744"/>
            <a:ext cx="7068108" cy="5022558"/>
          </a:xfrm>
          <a:prstGeom prst="rect">
            <a:avLst/>
          </a:prstGeom>
        </p:spPr>
      </p:pic>
      <p:sp>
        <p:nvSpPr>
          <p:cNvPr id="3" name="CaixaDeTexto 2"/>
          <p:cNvSpPr txBox="1"/>
          <p:nvPr/>
        </p:nvSpPr>
        <p:spPr>
          <a:xfrm>
            <a:off x="960277" y="1953995"/>
            <a:ext cx="7644171" cy="3077766"/>
          </a:xfrm>
          <a:prstGeom prst="rect">
            <a:avLst/>
          </a:prstGeom>
          <a:noFill/>
        </p:spPr>
        <p:txBody>
          <a:bodyPr wrap="square" rtlCol="0">
            <a:spAutoFit/>
          </a:bodyPr>
          <a:lstStyle/>
          <a:p>
            <a:pPr marL="285750" indent="-285750">
              <a:buFont typeface="Arial" panose="020B0604020202020204" pitchFamily="34" charset="0"/>
              <a:buChar char="•"/>
            </a:pPr>
            <a:r>
              <a:rPr lang="pt-PT" b="1" u="sng" dirty="0" smtClean="0">
                <a:solidFill>
                  <a:schemeClr val="accent3">
                    <a:lumMod val="20000"/>
                    <a:lumOff val="80000"/>
                  </a:schemeClr>
                </a:solidFill>
                <a:latin typeface="Century Gothic" panose="020B0502020202020204" pitchFamily="34" charset="0"/>
              </a:rPr>
              <a:t>Habitats alvo de intervenção</a:t>
            </a:r>
            <a:r>
              <a:rPr lang="pt-PT" u="sng" dirty="0" smtClean="0">
                <a:solidFill>
                  <a:schemeClr val="accent3">
                    <a:lumMod val="20000"/>
                    <a:lumOff val="80000"/>
                  </a:schemeClr>
                </a:solidFill>
              </a:rPr>
              <a:t>:</a:t>
            </a:r>
            <a:endParaRPr lang="en-US" u="sng" dirty="0" smtClean="0">
              <a:solidFill>
                <a:schemeClr val="accent3">
                  <a:lumMod val="20000"/>
                  <a:lumOff val="80000"/>
                </a:schemeClr>
              </a:solidFill>
            </a:endParaRPr>
          </a:p>
          <a:p>
            <a:pPr marL="285750" indent="-285750">
              <a:buFont typeface="Arial" panose="020B0604020202020204" pitchFamily="34" charset="0"/>
              <a:buChar char="•"/>
            </a:pPr>
            <a:endParaRPr lang="pt-PT" dirty="0">
              <a:solidFill>
                <a:schemeClr val="accent3">
                  <a:lumMod val="20000"/>
                  <a:lumOff val="80000"/>
                </a:schemeClr>
              </a:solidFill>
            </a:endParaRPr>
          </a:p>
          <a:p>
            <a:pPr marL="742950" lvl="1" indent="-285750">
              <a:buFont typeface="Courier New" panose="02070309020205020404" pitchFamily="49" charset="0"/>
              <a:buChar char="o"/>
            </a:pPr>
            <a:r>
              <a:rPr lang="pt-PT" sz="2000" b="1" dirty="0" smtClean="0">
                <a:solidFill>
                  <a:schemeClr val="accent3">
                    <a:lumMod val="20000"/>
                    <a:lumOff val="80000"/>
                  </a:schemeClr>
                </a:solidFill>
              </a:rPr>
              <a:t>7110* - Turfeiras altas ativas</a:t>
            </a:r>
          </a:p>
          <a:p>
            <a:pPr marL="742950" lvl="1" indent="-285750">
              <a:buFont typeface="Courier New" panose="02070309020205020404" pitchFamily="49" charset="0"/>
              <a:buChar char="o"/>
            </a:pPr>
            <a:r>
              <a:rPr lang="pt-PT" sz="2000" b="1" dirty="0" smtClean="0">
                <a:solidFill>
                  <a:schemeClr val="accent3">
                    <a:lumMod val="20000"/>
                    <a:lumOff val="80000"/>
                  </a:schemeClr>
                </a:solidFill>
              </a:rPr>
              <a:t>91D0* - Turfeiras florestadas</a:t>
            </a:r>
          </a:p>
          <a:p>
            <a:pPr marL="742950" lvl="1" indent="-285750">
              <a:buFont typeface="Courier New" panose="02070309020205020404" pitchFamily="49" charset="0"/>
              <a:buChar char="o"/>
            </a:pPr>
            <a:r>
              <a:rPr lang="pt-PT" sz="2000" b="1" dirty="0" smtClean="0">
                <a:solidFill>
                  <a:schemeClr val="accent3">
                    <a:lumMod val="20000"/>
                    <a:lumOff val="80000"/>
                  </a:schemeClr>
                </a:solidFill>
              </a:rPr>
              <a:t>9360* - Florestas Laurissilva </a:t>
            </a:r>
            <a:r>
              <a:rPr lang="pt-PT" sz="2000" b="1" dirty="0" err="1" smtClean="0">
                <a:solidFill>
                  <a:schemeClr val="accent3">
                    <a:lumMod val="20000"/>
                    <a:lumOff val="80000"/>
                  </a:schemeClr>
                </a:solidFill>
              </a:rPr>
              <a:t>macaronésicas</a:t>
            </a:r>
            <a:endParaRPr lang="pt-PT" sz="2000" b="1" dirty="0" smtClean="0">
              <a:solidFill>
                <a:schemeClr val="accent3">
                  <a:lumMod val="20000"/>
                  <a:lumOff val="80000"/>
                </a:schemeClr>
              </a:solidFill>
            </a:endParaRPr>
          </a:p>
          <a:p>
            <a:pPr marL="742950" lvl="1" indent="-285750">
              <a:buFont typeface="Courier New" panose="02070309020205020404" pitchFamily="49" charset="0"/>
              <a:buChar char="o"/>
            </a:pPr>
            <a:r>
              <a:rPr lang="pt-PT" sz="2000" b="1" dirty="0" smtClean="0">
                <a:solidFill>
                  <a:schemeClr val="accent3">
                    <a:lumMod val="20000"/>
                    <a:lumOff val="80000"/>
                  </a:schemeClr>
                </a:solidFill>
              </a:rPr>
              <a:t>9560* - Florestas endémicas de </a:t>
            </a:r>
            <a:r>
              <a:rPr lang="pt-PT" sz="2000" b="1" dirty="0" err="1" smtClean="0">
                <a:solidFill>
                  <a:schemeClr val="accent3">
                    <a:lumMod val="20000"/>
                    <a:lumOff val="80000"/>
                  </a:schemeClr>
                </a:solidFill>
              </a:rPr>
              <a:t>Juniperus</a:t>
            </a:r>
            <a:r>
              <a:rPr lang="pt-PT" sz="2000" b="1" dirty="0" smtClean="0">
                <a:solidFill>
                  <a:schemeClr val="accent3">
                    <a:lumMod val="20000"/>
                    <a:lumOff val="80000"/>
                  </a:schemeClr>
                </a:solidFill>
              </a:rPr>
              <a:t> </a:t>
            </a:r>
            <a:r>
              <a:rPr lang="pt-PT" sz="2000" b="1" dirty="0" err="1" smtClean="0">
                <a:solidFill>
                  <a:schemeClr val="accent3">
                    <a:lumMod val="20000"/>
                    <a:lumOff val="80000"/>
                  </a:schemeClr>
                </a:solidFill>
              </a:rPr>
              <a:t>spp</a:t>
            </a:r>
            <a:r>
              <a:rPr lang="pt-PT" sz="2000" b="1" dirty="0" smtClean="0">
                <a:solidFill>
                  <a:schemeClr val="accent3">
                    <a:lumMod val="20000"/>
                    <a:lumOff val="80000"/>
                  </a:schemeClr>
                </a:solidFill>
              </a:rPr>
              <a:t>.</a:t>
            </a:r>
          </a:p>
          <a:p>
            <a:pPr marL="742950" lvl="1" indent="-285750">
              <a:buFont typeface="Courier New" panose="02070309020205020404" pitchFamily="49" charset="0"/>
              <a:buChar char="o"/>
            </a:pPr>
            <a:r>
              <a:rPr lang="pt-PT" sz="2000" b="1" dirty="0" smtClean="0">
                <a:solidFill>
                  <a:schemeClr val="accent3">
                    <a:lumMod val="20000"/>
                    <a:lumOff val="80000"/>
                  </a:schemeClr>
                </a:solidFill>
              </a:rPr>
              <a:t>3170* - Charcos Temporários mediterrânicos</a:t>
            </a:r>
          </a:p>
          <a:p>
            <a:pPr marL="742950" lvl="1" indent="-285750">
              <a:buFont typeface="Courier New" panose="02070309020205020404" pitchFamily="49" charset="0"/>
              <a:buChar char="o"/>
            </a:pPr>
            <a:r>
              <a:rPr lang="pt-PT" sz="2000" b="1" dirty="0" smtClean="0">
                <a:solidFill>
                  <a:schemeClr val="accent3">
                    <a:lumMod val="20000"/>
                    <a:lumOff val="80000"/>
                  </a:schemeClr>
                </a:solidFill>
              </a:rPr>
              <a:t>3130 – Águas estagnadas </a:t>
            </a:r>
            <a:r>
              <a:rPr lang="pt-PT" sz="2000" b="1" dirty="0" smtClean="0">
                <a:solidFill>
                  <a:schemeClr val="accent3">
                    <a:lumMod val="20000"/>
                    <a:lumOff val="80000"/>
                  </a:schemeClr>
                </a:solidFill>
              </a:rPr>
              <a:t>oligotróficas </a:t>
            </a:r>
            <a:r>
              <a:rPr lang="pt-PT" sz="2000" b="1" dirty="0" smtClean="0">
                <a:solidFill>
                  <a:schemeClr val="accent3">
                    <a:lumMod val="20000"/>
                    <a:lumOff val="80000"/>
                  </a:schemeClr>
                </a:solidFill>
              </a:rPr>
              <a:t>a mesotróficas, com vegetação de </a:t>
            </a:r>
            <a:r>
              <a:rPr lang="pt-PT" sz="2000" b="1" i="1" dirty="0" err="1" smtClean="0">
                <a:solidFill>
                  <a:schemeClr val="accent3">
                    <a:lumMod val="20000"/>
                    <a:lumOff val="80000"/>
                  </a:schemeClr>
                </a:solidFill>
              </a:rPr>
              <a:t>Litorella</a:t>
            </a:r>
            <a:r>
              <a:rPr lang="pt-PT" sz="2000" b="1" i="1" dirty="0" smtClean="0">
                <a:solidFill>
                  <a:schemeClr val="accent3">
                    <a:lumMod val="20000"/>
                    <a:lumOff val="80000"/>
                  </a:schemeClr>
                </a:solidFill>
              </a:rPr>
              <a:t> </a:t>
            </a:r>
            <a:r>
              <a:rPr lang="pt-PT" sz="2000" b="1" i="1" dirty="0" err="1" smtClean="0">
                <a:solidFill>
                  <a:schemeClr val="accent3">
                    <a:lumMod val="20000"/>
                    <a:lumOff val="80000"/>
                  </a:schemeClr>
                </a:solidFill>
              </a:rPr>
              <a:t>uniflorae</a:t>
            </a:r>
            <a:r>
              <a:rPr lang="pt-PT" sz="2000" b="1" i="1" dirty="0" smtClean="0">
                <a:solidFill>
                  <a:schemeClr val="accent3">
                    <a:lumMod val="20000"/>
                    <a:lumOff val="80000"/>
                  </a:schemeClr>
                </a:solidFill>
              </a:rPr>
              <a:t> </a:t>
            </a:r>
            <a:r>
              <a:rPr lang="pt-PT" sz="2000" b="1" dirty="0" smtClean="0">
                <a:solidFill>
                  <a:schemeClr val="accent3">
                    <a:lumMod val="20000"/>
                    <a:lumOff val="80000"/>
                  </a:schemeClr>
                </a:solidFill>
              </a:rPr>
              <a:t>e ou </a:t>
            </a:r>
            <a:r>
              <a:rPr lang="pt-PT" sz="2000" b="1" dirty="0" err="1" smtClean="0">
                <a:solidFill>
                  <a:schemeClr val="accent3">
                    <a:lumMod val="20000"/>
                    <a:lumOff val="80000"/>
                  </a:schemeClr>
                </a:solidFill>
              </a:rPr>
              <a:t>Isöeto-Nanojuncetea</a:t>
            </a:r>
            <a:endParaRPr lang="pt-PT" sz="2000" b="1" dirty="0" smtClean="0">
              <a:solidFill>
                <a:schemeClr val="accent3">
                  <a:lumMod val="20000"/>
                  <a:lumOff val="80000"/>
                </a:schemeClr>
              </a:solidFill>
            </a:endParaRPr>
          </a:p>
          <a:p>
            <a:pPr lvl="1"/>
            <a:endParaRPr lang="pt-PT" dirty="0" smtClean="0">
              <a:solidFill>
                <a:schemeClr val="accent3">
                  <a:lumMod val="20000"/>
                  <a:lumOff val="80000"/>
                </a:schemeClr>
              </a:solidFill>
            </a:endParaRPr>
          </a:p>
        </p:txBody>
      </p:sp>
    </p:spTree>
    <p:extLst>
      <p:ext uri="{BB962C8B-B14F-4D97-AF65-F5344CB8AC3E}">
        <p14:creationId xmlns:p14="http://schemas.microsoft.com/office/powerpoint/2010/main" val="2279602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aram.azores.gov.pt/flora/flora-vascular/angelica/imagens/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3139" y="1123449"/>
            <a:ext cx="7600553" cy="50845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sp>
        <p:nvSpPr>
          <p:cNvPr id="3" name="CaixaDeTexto 2"/>
          <p:cNvSpPr txBox="1"/>
          <p:nvPr/>
        </p:nvSpPr>
        <p:spPr>
          <a:xfrm>
            <a:off x="888269" y="1784424"/>
            <a:ext cx="7644171" cy="4924425"/>
          </a:xfrm>
          <a:prstGeom prst="rect">
            <a:avLst/>
          </a:prstGeom>
          <a:noFill/>
        </p:spPr>
        <p:txBody>
          <a:bodyPr wrap="square" rtlCol="0">
            <a:spAutoFit/>
          </a:bodyPr>
          <a:lstStyle/>
          <a:p>
            <a:pPr marL="285750" indent="-285750">
              <a:buFont typeface="Arial" panose="020B0604020202020204" pitchFamily="34" charset="0"/>
              <a:buChar char="•"/>
            </a:pPr>
            <a:r>
              <a:rPr lang="pt-PT" b="1" u="sng" dirty="0" smtClean="0">
                <a:solidFill>
                  <a:schemeClr val="bg1"/>
                </a:solidFill>
                <a:latin typeface="Century Gothic" panose="020B0502020202020204" pitchFamily="34" charset="0"/>
              </a:rPr>
              <a:t>Espécies alvo</a:t>
            </a:r>
            <a:r>
              <a:rPr lang="pt-PT" b="1" u="sng" dirty="0" smtClean="0">
                <a:solidFill>
                  <a:schemeClr val="bg1"/>
                </a:solidFill>
              </a:rPr>
              <a:t>:</a:t>
            </a:r>
            <a:endParaRPr lang="en-US" b="1" u="sng" dirty="0" smtClean="0">
              <a:solidFill>
                <a:schemeClr val="bg1"/>
              </a:solidFill>
            </a:endParaRPr>
          </a:p>
          <a:p>
            <a:pPr marL="285750" indent="-285750">
              <a:buFont typeface="Arial" panose="020B0604020202020204" pitchFamily="34" charset="0"/>
              <a:buChar char="•"/>
            </a:pPr>
            <a:endParaRPr lang="pt-PT" b="1" dirty="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Ammi</a:t>
            </a:r>
            <a:r>
              <a:rPr lang="pt-PT" sz="2000" b="1" i="1" dirty="0" smtClean="0">
                <a:solidFill>
                  <a:schemeClr val="bg1"/>
                </a:solidFill>
              </a:rPr>
              <a:t> </a:t>
            </a:r>
            <a:r>
              <a:rPr lang="pt-PT" sz="2000" b="1" i="1" dirty="0" err="1" smtClean="0">
                <a:solidFill>
                  <a:schemeClr val="bg1"/>
                </a:solidFill>
              </a:rPr>
              <a:t>trifoliatum</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Euphorbia</a:t>
            </a:r>
            <a:r>
              <a:rPr lang="pt-PT" sz="2000" b="1" i="1" dirty="0" smtClean="0">
                <a:solidFill>
                  <a:schemeClr val="bg1"/>
                </a:solidFill>
              </a:rPr>
              <a:t> </a:t>
            </a:r>
            <a:r>
              <a:rPr lang="pt-PT" sz="2000" b="1" i="1" dirty="0" err="1" smtClean="0">
                <a:solidFill>
                  <a:schemeClr val="bg1"/>
                </a:solidFill>
              </a:rPr>
              <a:t>stygiana</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Isöetes</a:t>
            </a:r>
            <a:r>
              <a:rPr lang="pt-PT" sz="2000" b="1" i="1" dirty="0" smtClean="0">
                <a:solidFill>
                  <a:schemeClr val="bg1"/>
                </a:solidFill>
              </a:rPr>
              <a:t> </a:t>
            </a:r>
            <a:r>
              <a:rPr lang="pt-PT" sz="2000" b="1" i="1" dirty="0" err="1" smtClean="0">
                <a:solidFill>
                  <a:schemeClr val="bg1"/>
                </a:solidFill>
              </a:rPr>
              <a:t>azorica</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Lactuca</a:t>
            </a:r>
            <a:r>
              <a:rPr lang="pt-PT" sz="2000" b="1" i="1" dirty="0" smtClean="0">
                <a:solidFill>
                  <a:schemeClr val="bg1"/>
                </a:solidFill>
              </a:rPr>
              <a:t> </a:t>
            </a:r>
            <a:r>
              <a:rPr lang="pt-PT" sz="2000" b="1" i="1" dirty="0" err="1" smtClean="0">
                <a:solidFill>
                  <a:schemeClr val="bg1"/>
                </a:solidFill>
              </a:rPr>
              <a:t>watsoniana</a:t>
            </a:r>
            <a:r>
              <a:rPr lang="pt-PT" sz="2000" b="1" i="1" dirty="0" smtClean="0">
                <a:solidFill>
                  <a:schemeClr val="bg1"/>
                </a:solidFill>
              </a:rPr>
              <a:t>*</a:t>
            </a:r>
          </a:p>
          <a:p>
            <a:pPr marL="742950" lvl="1" indent="-285750">
              <a:buFont typeface="Courier New" panose="02070309020205020404" pitchFamily="49" charset="0"/>
              <a:buChar char="o"/>
            </a:pPr>
            <a:r>
              <a:rPr lang="pt-PT" sz="2000" b="1" i="1" dirty="0" err="1" smtClean="0">
                <a:solidFill>
                  <a:schemeClr val="bg1"/>
                </a:solidFill>
              </a:rPr>
              <a:t>Melanoselinum</a:t>
            </a:r>
            <a:r>
              <a:rPr lang="pt-PT" sz="2000" b="1" i="1" dirty="0" smtClean="0">
                <a:solidFill>
                  <a:schemeClr val="bg1"/>
                </a:solidFill>
              </a:rPr>
              <a:t> </a:t>
            </a:r>
            <a:r>
              <a:rPr lang="pt-PT" sz="2000" b="1" i="1" dirty="0" err="1" smtClean="0">
                <a:solidFill>
                  <a:schemeClr val="bg1"/>
                </a:solidFill>
              </a:rPr>
              <a:t>decipiens</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Rumex</a:t>
            </a:r>
            <a:r>
              <a:rPr lang="pt-PT" sz="2000" b="1" i="1" dirty="0" smtClean="0">
                <a:solidFill>
                  <a:schemeClr val="bg1"/>
                </a:solidFill>
              </a:rPr>
              <a:t> </a:t>
            </a:r>
            <a:r>
              <a:rPr lang="pt-PT" sz="2000" b="1" i="1" dirty="0" err="1" smtClean="0">
                <a:solidFill>
                  <a:schemeClr val="bg1"/>
                </a:solidFill>
              </a:rPr>
              <a:t>azoricus</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Scabiosa</a:t>
            </a:r>
            <a:r>
              <a:rPr lang="pt-PT" sz="2000" b="1" i="1" dirty="0" smtClean="0">
                <a:solidFill>
                  <a:schemeClr val="bg1"/>
                </a:solidFill>
              </a:rPr>
              <a:t> </a:t>
            </a:r>
            <a:r>
              <a:rPr lang="pt-PT" sz="2000" b="1" i="1" dirty="0" err="1" smtClean="0">
                <a:solidFill>
                  <a:schemeClr val="bg1"/>
                </a:solidFill>
              </a:rPr>
              <a:t>nitens</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Azorina</a:t>
            </a:r>
            <a:r>
              <a:rPr lang="pt-PT" sz="2000" b="1" i="1" dirty="0" smtClean="0">
                <a:solidFill>
                  <a:schemeClr val="bg1"/>
                </a:solidFill>
              </a:rPr>
              <a:t> </a:t>
            </a:r>
            <a:r>
              <a:rPr lang="pt-PT" sz="2000" b="1" i="1" dirty="0" err="1" smtClean="0">
                <a:solidFill>
                  <a:schemeClr val="bg1"/>
                </a:solidFill>
              </a:rPr>
              <a:t>vidalii</a:t>
            </a:r>
            <a:r>
              <a:rPr lang="pt-PT" sz="2000" b="1" i="1" dirty="0" smtClean="0">
                <a:solidFill>
                  <a:schemeClr val="bg1"/>
                </a:solidFill>
              </a:rPr>
              <a:t>*</a:t>
            </a:r>
          </a:p>
          <a:p>
            <a:pPr marL="742950" lvl="1" indent="-285750">
              <a:buFont typeface="Courier New" panose="02070309020205020404" pitchFamily="49" charset="0"/>
              <a:buChar char="o"/>
            </a:pPr>
            <a:r>
              <a:rPr lang="pt-PT" sz="2000" b="1" i="1" dirty="0" err="1" smtClean="0">
                <a:solidFill>
                  <a:schemeClr val="bg1"/>
                </a:solidFill>
              </a:rPr>
              <a:t>Frangula</a:t>
            </a:r>
            <a:r>
              <a:rPr lang="pt-PT" sz="2000" b="1" i="1" dirty="0" smtClean="0">
                <a:solidFill>
                  <a:schemeClr val="bg1"/>
                </a:solidFill>
              </a:rPr>
              <a:t> </a:t>
            </a:r>
            <a:r>
              <a:rPr lang="pt-PT" sz="2000" b="1" i="1" dirty="0" err="1" smtClean="0">
                <a:solidFill>
                  <a:schemeClr val="bg1"/>
                </a:solidFill>
              </a:rPr>
              <a:t>azorica</a:t>
            </a:r>
            <a:endParaRPr lang="pt-PT" sz="2000" b="1" i="1" dirty="0" smtClean="0">
              <a:solidFill>
                <a:schemeClr val="bg1"/>
              </a:solidFill>
            </a:endParaRPr>
          </a:p>
          <a:p>
            <a:pPr marL="742950" lvl="1" indent="-285750">
              <a:buFont typeface="Courier New" panose="02070309020205020404" pitchFamily="49" charset="0"/>
              <a:buChar char="o"/>
            </a:pPr>
            <a:r>
              <a:rPr lang="pt-PT" sz="2000" b="1" i="1" dirty="0" err="1" smtClean="0">
                <a:solidFill>
                  <a:schemeClr val="bg1"/>
                </a:solidFill>
              </a:rPr>
              <a:t>Prunus</a:t>
            </a:r>
            <a:r>
              <a:rPr lang="pt-PT" sz="2000" b="1" i="1" dirty="0" smtClean="0">
                <a:solidFill>
                  <a:schemeClr val="bg1"/>
                </a:solidFill>
              </a:rPr>
              <a:t> lusitânica </a:t>
            </a:r>
            <a:r>
              <a:rPr lang="pt-PT" sz="2000" b="1" i="1" dirty="0" err="1" smtClean="0">
                <a:solidFill>
                  <a:schemeClr val="bg1"/>
                </a:solidFill>
              </a:rPr>
              <a:t>azorica</a:t>
            </a:r>
            <a:endParaRPr lang="pt-PT" sz="2000" b="1" i="1" dirty="0" smtClean="0">
              <a:solidFill>
                <a:schemeClr val="bg1"/>
              </a:solidFill>
            </a:endParaRPr>
          </a:p>
          <a:p>
            <a:pPr marL="742950" lvl="1" indent="-285750">
              <a:buFont typeface="Courier New" panose="02070309020205020404" pitchFamily="49" charset="0"/>
              <a:buChar char="o"/>
            </a:pPr>
            <a:endParaRPr lang="pt-PT" sz="2000" b="1" i="1" dirty="0">
              <a:solidFill>
                <a:schemeClr val="bg1"/>
              </a:solidFill>
            </a:endParaRPr>
          </a:p>
          <a:p>
            <a:pPr marL="742950" lvl="1" indent="-285750">
              <a:buFont typeface="Courier New" panose="02070309020205020404" pitchFamily="49" charset="0"/>
              <a:buChar char="o"/>
            </a:pPr>
            <a:endParaRPr lang="pt-PT" sz="2000" b="1" i="1" dirty="0" smtClean="0">
              <a:solidFill>
                <a:schemeClr val="bg1"/>
              </a:solidFill>
            </a:endParaRPr>
          </a:p>
          <a:p>
            <a:pPr marL="742950" lvl="1" indent="-285750">
              <a:buFont typeface="Courier New" panose="02070309020205020404" pitchFamily="49" charset="0"/>
              <a:buChar char="o"/>
            </a:pPr>
            <a:endParaRPr lang="pt-PT" sz="2000" dirty="0" smtClean="0">
              <a:solidFill>
                <a:schemeClr val="accent3">
                  <a:lumMod val="20000"/>
                  <a:lumOff val="80000"/>
                </a:schemeClr>
              </a:solidFill>
            </a:endParaRPr>
          </a:p>
          <a:p>
            <a:pPr lvl="1"/>
            <a:endParaRPr lang="pt-PT" dirty="0" smtClean="0">
              <a:solidFill>
                <a:schemeClr val="accent3">
                  <a:lumMod val="20000"/>
                  <a:lumOff val="80000"/>
                </a:schemeClr>
              </a:solidFill>
            </a:endParaRPr>
          </a:p>
        </p:txBody>
      </p:sp>
    </p:spTree>
    <p:extLst>
      <p:ext uri="{BB962C8B-B14F-4D97-AF65-F5344CB8AC3E}">
        <p14:creationId xmlns:p14="http://schemas.microsoft.com/office/powerpoint/2010/main" val="259117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353" y="600575"/>
            <a:ext cx="7372855" cy="5529642"/>
          </a:xfrm>
          <a:prstGeom prst="rect">
            <a:avLst/>
          </a:prstGeom>
        </p:spPr>
      </p:pic>
      <p:cxnSp>
        <p:nvCxnSpPr>
          <p:cNvPr id="8" name="Conexão reta 7"/>
          <p:cNvCxnSpPr/>
          <p:nvPr/>
        </p:nvCxnSpPr>
        <p:spPr>
          <a:xfrm>
            <a:off x="-35496" y="6130217"/>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solidFill>
                  <a:srgbClr val="FFFF00"/>
                </a:solidFill>
                <a:latin typeface="Century Gothic" panose="020B0502020202020204" pitchFamily="34" charset="0"/>
                <a:cs typeface="Calibri" panose="020F0502020204030204" pitchFamily="34" charset="0"/>
              </a:rPr>
              <a:t>Áreas</a:t>
            </a:r>
            <a:r>
              <a:rPr lang="fr-BE" altLang="en-US" sz="1800" b="1" dirty="0" smtClean="0">
                <a:solidFill>
                  <a:srgbClr val="FFFF00"/>
                </a:solidFill>
                <a:latin typeface="Century Gothic" panose="020B0502020202020204" pitchFamily="34" charset="0"/>
                <a:cs typeface="Calibri" panose="020F0502020204030204" pitchFamily="34" charset="0"/>
              </a:rPr>
              <a:t> de </a:t>
            </a:r>
            <a:r>
              <a:rPr lang="fr-BE" altLang="en-US" sz="1800" b="1" dirty="0" err="1" smtClean="0">
                <a:solidFill>
                  <a:srgbClr val="FFFF00"/>
                </a:solidFill>
                <a:latin typeface="Century Gothic" panose="020B0502020202020204" pitchFamily="34" charset="0"/>
                <a:cs typeface="Calibri" panose="020F0502020204030204" pitchFamily="34" charset="0"/>
              </a:rPr>
              <a:t>intervenção</a:t>
            </a:r>
            <a:r>
              <a:rPr lang="fr-BE" altLang="en-US" sz="1800" b="1" dirty="0" smtClean="0">
                <a:solidFill>
                  <a:srgbClr val="FFFF00"/>
                </a:solidFill>
                <a:latin typeface="Century Gothic" panose="020B0502020202020204" pitchFamily="34" charset="0"/>
                <a:cs typeface="Calibri" panose="020F0502020204030204" pitchFamily="34" charset="0"/>
              </a:rPr>
              <a:t> - </a:t>
            </a:r>
            <a:r>
              <a:rPr lang="fr-BE" altLang="en-US" sz="1800" b="1" dirty="0" err="1" smtClean="0">
                <a:solidFill>
                  <a:srgbClr val="FFFF00"/>
                </a:solidFill>
                <a:latin typeface="Century Gothic" panose="020B0502020202020204" pitchFamily="34" charset="0"/>
                <a:cs typeface="Calibri" panose="020F0502020204030204" pitchFamily="34" charset="0"/>
              </a:rPr>
              <a:t>Ilha</a:t>
            </a:r>
            <a:r>
              <a:rPr lang="fr-BE" altLang="en-US" sz="1800" b="1" dirty="0" smtClean="0">
                <a:solidFill>
                  <a:srgbClr val="FFFF00"/>
                </a:solidFill>
                <a:latin typeface="Century Gothic" panose="020B0502020202020204" pitchFamily="34" charset="0"/>
                <a:cs typeface="Calibri" panose="020F0502020204030204" pitchFamily="34" charset="0"/>
              </a:rPr>
              <a:t> Terceira:</a:t>
            </a:r>
            <a:endParaRPr lang="fr-BE" altLang="en-US" sz="1800" b="1" dirty="0">
              <a:solidFill>
                <a:srgbClr val="FFFF00"/>
              </a:solidFill>
              <a:latin typeface="Century Gothic" panose="020B0502020202020204" pitchFamily="34" charset="0"/>
              <a:cs typeface="Calibri" panose="020F0502020204030204" pitchFamily="34" charset="0"/>
            </a:endParaRPr>
          </a:p>
        </p:txBody>
      </p:sp>
      <p:grpSp>
        <p:nvGrpSpPr>
          <p:cNvPr id="21" name="Grupo 20"/>
          <p:cNvGrpSpPr/>
          <p:nvPr/>
        </p:nvGrpSpPr>
        <p:grpSpPr>
          <a:xfrm>
            <a:off x="-1588" y="-531440"/>
            <a:ext cx="9172305" cy="1656184"/>
            <a:chOff x="-1588" y="-531440"/>
            <a:chExt cx="9172305" cy="1656184"/>
          </a:xfrm>
        </p:grpSpPr>
        <p:grpSp>
          <p:nvGrpSpPr>
            <p:cNvPr id="27" name="Grupo 26"/>
            <p:cNvGrpSpPr/>
            <p:nvPr/>
          </p:nvGrpSpPr>
          <p:grpSpPr>
            <a:xfrm>
              <a:off x="-1588" y="-581"/>
              <a:ext cx="9172305" cy="621270"/>
              <a:chOff x="-1588" y="-581"/>
              <a:chExt cx="9172305" cy="621270"/>
            </a:xfrm>
          </p:grpSpPr>
          <p:sp>
            <p:nvSpPr>
              <p:cNvPr id="29" name="Retângulo 28"/>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30"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1"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Imagem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3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932040" y="1846009"/>
            <a:ext cx="3435770" cy="367240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pic>
        <p:nvPicPr>
          <p:cNvPr id="3" name="Imagem 2"/>
          <p:cNvPicPr>
            <a:picLocks noChangeAspect="1"/>
          </p:cNvPicPr>
          <p:nvPr/>
        </p:nvPicPr>
        <p:blipFill rotWithShape="1">
          <a:blip r:embed="rId7"/>
          <a:srcRect l="24887" t="25364" r="26370" b="12863"/>
          <a:stretch/>
        </p:blipFill>
        <p:spPr>
          <a:xfrm>
            <a:off x="1043607" y="1085907"/>
            <a:ext cx="7125245" cy="5079395"/>
          </a:xfrm>
          <a:prstGeom prst="rect">
            <a:avLst/>
          </a:prstGeom>
        </p:spPr>
      </p:pic>
    </p:spTree>
    <p:extLst>
      <p:ext uri="{BB962C8B-B14F-4D97-AF65-F5344CB8AC3E}">
        <p14:creationId xmlns:p14="http://schemas.microsoft.com/office/powerpoint/2010/main" val="416780980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923330"/>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p>
          <a:p>
            <a:pPr marL="742950" lvl="1" indent="-285750">
              <a:buFont typeface="Arial" panose="020B0604020202020204" pitchFamily="34" charset="0"/>
              <a:buChar char="•"/>
            </a:pPr>
            <a:r>
              <a:rPr lang="pt-PT" sz="1600" b="1" dirty="0" smtClean="0">
                <a:solidFill>
                  <a:schemeClr val="accent5">
                    <a:lumMod val="50000"/>
                  </a:schemeClr>
                </a:solidFill>
                <a:latin typeface="Century Gothic" panose="020B0502020202020204" pitchFamily="34" charset="0"/>
              </a:rPr>
              <a:t>Estratégia e ações de conservação:</a:t>
            </a:r>
            <a:endParaRPr lang="pt-PT" sz="1600" b="1" dirty="0">
              <a:solidFill>
                <a:schemeClr val="accent5">
                  <a:lumMod val="50000"/>
                </a:schemeClr>
              </a:solidFill>
              <a:latin typeface="Century Gothic" panose="020B0502020202020204" pitchFamily="34" charset="0"/>
            </a:endParaRPr>
          </a:p>
          <a:p>
            <a:pPr algn="ctr"/>
            <a:endParaRPr lang="pt-PT" dirty="0">
              <a:latin typeface="Century Gothic" panose="020B0502020202020204" pitchFamily="34" charset="0"/>
            </a:endParaRPr>
          </a:p>
        </p:txBody>
      </p:sp>
      <p:sp>
        <p:nvSpPr>
          <p:cNvPr id="12" name="Retângulo 11"/>
          <p:cNvSpPr/>
          <p:nvPr/>
        </p:nvSpPr>
        <p:spPr>
          <a:xfrm>
            <a:off x="-1588" y="1813868"/>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orma livre 12"/>
          <p:cNvSpPr/>
          <p:nvPr/>
        </p:nvSpPr>
        <p:spPr>
          <a:xfrm>
            <a:off x="453916" y="1471928"/>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1. Maximizar as 2 grandes unidades de áreas naturais</a:t>
            </a:r>
            <a:endParaRPr lang="pt-PT" sz="2000" kern="1200" dirty="0"/>
          </a:p>
        </p:txBody>
      </p:sp>
      <p:sp>
        <p:nvSpPr>
          <p:cNvPr id="14" name="Retângulo 13"/>
          <p:cNvSpPr/>
          <p:nvPr/>
        </p:nvSpPr>
        <p:spPr>
          <a:xfrm>
            <a:off x="-1588" y="2584207"/>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orma livre 14"/>
          <p:cNvSpPr/>
          <p:nvPr/>
        </p:nvSpPr>
        <p:spPr>
          <a:xfrm>
            <a:off x="453916" y="2242268"/>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2. Viabilizar e garantir a funcionalidade dos corredores ecológicos</a:t>
            </a:r>
            <a:endParaRPr lang="pt-PT" sz="2000" kern="1200" dirty="0"/>
          </a:p>
        </p:txBody>
      </p:sp>
      <p:sp>
        <p:nvSpPr>
          <p:cNvPr id="16" name="Retângulo 15"/>
          <p:cNvSpPr/>
          <p:nvPr/>
        </p:nvSpPr>
        <p:spPr>
          <a:xfrm>
            <a:off x="-1588" y="3354547"/>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orma livre 16"/>
          <p:cNvSpPr/>
          <p:nvPr/>
        </p:nvSpPr>
        <p:spPr>
          <a:xfrm>
            <a:off x="453916" y="3012607"/>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3. Restaurar habitats “chave”</a:t>
            </a:r>
            <a:endParaRPr lang="pt-PT" sz="2000" kern="1200" dirty="0"/>
          </a:p>
        </p:txBody>
      </p:sp>
      <p:sp>
        <p:nvSpPr>
          <p:cNvPr id="18" name="Retângulo 17"/>
          <p:cNvSpPr/>
          <p:nvPr/>
        </p:nvSpPr>
        <p:spPr>
          <a:xfrm>
            <a:off x="-1588" y="4124887"/>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orma livre 18"/>
          <p:cNvSpPr/>
          <p:nvPr/>
        </p:nvSpPr>
        <p:spPr>
          <a:xfrm>
            <a:off x="453916" y="3782947"/>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4. Maximizar o efeito de proteção das zonas tampão</a:t>
            </a:r>
            <a:endParaRPr lang="pt-PT" sz="2000" kern="1200" dirty="0"/>
          </a:p>
        </p:txBody>
      </p:sp>
      <p:sp>
        <p:nvSpPr>
          <p:cNvPr id="21" name="Retângulo 20"/>
          <p:cNvSpPr/>
          <p:nvPr/>
        </p:nvSpPr>
        <p:spPr>
          <a:xfrm>
            <a:off x="-1588" y="4895226"/>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orma livre 21"/>
          <p:cNvSpPr/>
          <p:nvPr/>
        </p:nvSpPr>
        <p:spPr>
          <a:xfrm>
            <a:off x="453916" y="4553287"/>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5. Potenciar a mudança de uso ou restauro de áreas com atividades marginais</a:t>
            </a:r>
            <a:endParaRPr lang="pt-PT" sz="2000" kern="1200" dirty="0"/>
          </a:p>
        </p:txBody>
      </p:sp>
      <p:sp>
        <p:nvSpPr>
          <p:cNvPr id="23" name="Retângulo 22"/>
          <p:cNvSpPr/>
          <p:nvPr/>
        </p:nvSpPr>
        <p:spPr>
          <a:xfrm>
            <a:off x="-1588" y="5665566"/>
            <a:ext cx="9110092" cy="352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Forma livre 24"/>
          <p:cNvSpPr/>
          <p:nvPr/>
        </p:nvSpPr>
        <p:spPr>
          <a:xfrm>
            <a:off x="453916" y="5323626"/>
            <a:ext cx="8105248" cy="548579"/>
          </a:xfrm>
          <a:custGeom>
            <a:avLst/>
            <a:gdLst>
              <a:gd name="connsiteX0" fmla="*/ 0 w 8105248"/>
              <a:gd name="connsiteY0" fmla="*/ 91432 h 548579"/>
              <a:gd name="connsiteX1" fmla="*/ 91432 w 8105248"/>
              <a:gd name="connsiteY1" fmla="*/ 0 h 548579"/>
              <a:gd name="connsiteX2" fmla="*/ 8013816 w 8105248"/>
              <a:gd name="connsiteY2" fmla="*/ 0 h 548579"/>
              <a:gd name="connsiteX3" fmla="*/ 8105248 w 8105248"/>
              <a:gd name="connsiteY3" fmla="*/ 91432 h 548579"/>
              <a:gd name="connsiteX4" fmla="*/ 8105248 w 8105248"/>
              <a:gd name="connsiteY4" fmla="*/ 457147 h 548579"/>
              <a:gd name="connsiteX5" fmla="*/ 8013816 w 8105248"/>
              <a:gd name="connsiteY5" fmla="*/ 548579 h 548579"/>
              <a:gd name="connsiteX6" fmla="*/ 91432 w 8105248"/>
              <a:gd name="connsiteY6" fmla="*/ 548579 h 548579"/>
              <a:gd name="connsiteX7" fmla="*/ 0 w 8105248"/>
              <a:gd name="connsiteY7" fmla="*/ 457147 h 548579"/>
              <a:gd name="connsiteX8" fmla="*/ 0 w 8105248"/>
              <a:gd name="connsiteY8" fmla="*/ 91432 h 5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5248" h="548579">
                <a:moveTo>
                  <a:pt x="0" y="91432"/>
                </a:moveTo>
                <a:cubicBezTo>
                  <a:pt x="0" y="40936"/>
                  <a:pt x="40936" y="0"/>
                  <a:pt x="91432" y="0"/>
                </a:cubicBezTo>
                <a:lnTo>
                  <a:pt x="8013816" y="0"/>
                </a:lnTo>
                <a:cubicBezTo>
                  <a:pt x="8064312" y="0"/>
                  <a:pt x="8105248" y="40936"/>
                  <a:pt x="8105248" y="91432"/>
                </a:cubicBezTo>
                <a:lnTo>
                  <a:pt x="8105248" y="457147"/>
                </a:lnTo>
                <a:cubicBezTo>
                  <a:pt x="8105248" y="507643"/>
                  <a:pt x="8064312" y="548579"/>
                  <a:pt x="8013816" y="548579"/>
                </a:cubicBezTo>
                <a:lnTo>
                  <a:pt x="91432" y="548579"/>
                </a:lnTo>
                <a:cubicBezTo>
                  <a:pt x="40936" y="548579"/>
                  <a:pt x="0" y="507643"/>
                  <a:pt x="0" y="457147"/>
                </a:cubicBezTo>
                <a:lnTo>
                  <a:pt x="0" y="914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7817" tIns="26779" rIns="267817" bIns="26779" numCol="1" spcCol="1270" anchor="ctr" anchorCtr="0">
            <a:noAutofit/>
          </a:bodyPr>
          <a:lstStyle/>
          <a:p>
            <a:pPr lvl="0" algn="l" defTabSz="889000">
              <a:lnSpc>
                <a:spcPct val="90000"/>
              </a:lnSpc>
              <a:spcBef>
                <a:spcPct val="0"/>
              </a:spcBef>
              <a:spcAft>
                <a:spcPct val="35000"/>
              </a:spcAft>
            </a:pPr>
            <a:r>
              <a:rPr lang="pt-PT" sz="2000" kern="1200" dirty="0" smtClean="0"/>
              <a:t>6. </a:t>
            </a:r>
            <a:r>
              <a:rPr lang="pt-PT" sz="2000" kern="1200" dirty="0" smtClean="0"/>
              <a:t>Implementar ações </a:t>
            </a:r>
            <a:r>
              <a:rPr lang="pt-PT" sz="2000" kern="1200" dirty="0" smtClean="0"/>
              <a:t>de conservação à escala dos habitats e populações</a:t>
            </a:r>
            <a:endParaRPr lang="pt-PT" sz="2000" kern="1200" dirty="0"/>
          </a:p>
        </p:txBody>
      </p:sp>
    </p:spTree>
    <p:extLst>
      <p:ext uri="{BB962C8B-B14F-4D97-AF65-F5344CB8AC3E}">
        <p14:creationId xmlns:p14="http://schemas.microsoft.com/office/powerpoint/2010/main" val="2988949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2"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algn="l" defTabSz="889000">
                <a:lnSpc>
                  <a:spcPct val="90000"/>
                </a:lnSpc>
                <a:spcBef>
                  <a:spcPct val="0"/>
                </a:spcBef>
                <a:spcAft>
                  <a:spcPct val="35000"/>
                </a:spcAft>
              </a:pPr>
              <a:r>
                <a:rPr lang="pt-PT" sz="2000" kern="1200" dirty="0" smtClean="0"/>
                <a:t>1. Maximizar as 2 grandes unidades de áreas naturais</a:t>
              </a:r>
              <a:endParaRPr lang="pt-PT" sz="2000" kern="1200" dirty="0"/>
            </a:p>
          </p:txBody>
        </p:sp>
      </p:grpSp>
      <p:pic>
        <p:nvPicPr>
          <p:cNvPr id="2" name="Image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1809713"/>
            <a:ext cx="7126255" cy="4400820"/>
          </a:xfrm>
          <a:prstGeom prst="rect">
            <a:avLst/>
          </a:prstGeom>
        </p:spPr>
      </p:pic>
      <p:sp>
        <p:nvSpPr>
          <p:cNvPr id="3" name="CaixaDeTexto 2"/>
          <p:cNvSpPr txBox="1"/>
          <p:nvPr/>
        </p:nvSpPr>
        <p:spPr>
          <a:xfrm>
            <a:off x="7020272" y="5960313"/>
            <a:ext cx="1728192" cy="276999"/>
          </a:xfrm>
          <a:prstGeom prst="rect">
            <a:avLst/>
          </a:prstGeom>
          <a:noFill/>
        </p:spPr>
        <p:txBody>
          <a:bodyPr wrap="square" rtlCol="0">
            <a:spAutoFit/>
          </a:bodyPr>
          <a:lstStyle/>
          <a:p>
            <a:r>
              <a:rPr lang="pt-PT" sz="1200" dirty="0" smtClean="0">
                <a:solidFill>
                  <a:schemeClr val="bg1"/>
                </a:solidFill>
              </a:rPr>
              <a:t>Eduardo Dias ©</a:t>
            </a:r>
            <a:endParaRPr lang="en-US" sz="1200" dirty="0">
              <a:solidFill>
                <a:schemeClr val="bg1"/>
              </a:solidFill>
            </a:endParaRPr>
          </a:p>
        </p:txBody>
      </p:sp>
    </p:spTree>
    <p:extLst>
      <p:ext uri="{BB962C8B-B14F-4D97-AF65-F5344CB8AC3E}">
        <p14:creationId xmlns:p14="http://schemas.microsoft.com/office/powerpoint/2010/main" val="418756675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defTabSz="889000">
                <a:lnSpc>
                  <a:spcPct val="90000"/>
                </a:lnSpc>
                <a:spcBef>
                  <a:spcPct val="0"/>
                </a:spcBef>
                <a:spcAft>
                  <a:spcPct val="35000"/>
                </a:spcAft>
              </a:pPr>
              <a:r>
                <a:rPr lang="pt-PT" sz="2000" dirty="0"/>
                <a:t>2. Viabilizar e garantir a funcionalidade dos corredores ecológicos</a:t>
              </a:r>
            </a:p>
          </p:txBody>
        </p:sp>
      </p:grpSp>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1799595"/>
            <a:ext cx="5834568" cy="4375926"/>
          </a:xfrm>
          <a:prstGeom prst="rect">
            <a:avLst/>
          </a:prstGeom>
        </p:spPr>
      </p:pic>
      <p:sp>
        <p:nvSpPr>
          <p:cNvPr id="19" name="CaixaDeTexto 18"/>
          <p:cNvSpPr txBox="1"/>
          <p:nvPr/>
        </p:nvSpPr>
        <p:spPr>
          <a:xfrm>
            <a:off x="6084168" y="5785519"/>
            <a:ext cx="1728192" cy="276999"/>
          </a:xfrm>
          <a:prstGeom prst="rect">
            <a:avLst/>
          </a:prstGeom>
          <a:noFill/>
        </p:spPr>
        <p:txBody>
          <a:bodyPr wrap="square" rtlCol="0">
            <a:spAutoFit/>
          </a:bodyPr>
          <a:lstStyle/>
          <a:p>
            <a:r>
              <a:rPr lang="pt-PT" sz="1200" dirty="0" smtClean="0">
                <a:solidFill>
                  <a:schemeClr val="bg1"/>
                </a:solidFill>
              </a:rPr>
              <a:t>Eduardo Dias ©</a:t>
            </a:r>
            <a:endParaRPr lang="en-US" sz="1200" dirty="0">
              <a:solidFill>
                <a:schemeClr val="bg1"/>
              </a:solidFill>
            </a:endParaRPr>
          </a:p>
        </p:txBody>
      </p:sp>
    </p:spTree>
    <p:extLst>
      <p:ext uri="{BB962C8B-B14F-4D97-AF65-F5344CB8AC3E}">
        <p14:creationId xmlns:p14="http://schemas.microsoft.com/office/powerpoint/2010/main" val="36252578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defTabSz="889000">
                <a:lnSpc>
                  <a:spcPct val="90000"/>
                </a:lnSpc>
                <a:spcBef>
                  <a:spcPct val="0"/>
                </a:spcBef>
                <a:spcAft>
                  <a:spcPct val="35000"/>
                </a:spcAft>
              </a:pPr>
              <a:r>
                <a:rPr lang="pt-PT" sz="2000" dirty="0"/>
                <a:t>3. Restaurar habitats “chave”</a:t>
              </a:r>
            </a:p>
          </p:txBody>
        </p:sp>
      </p:grpSp>
      <p:sp>
        <p:nvSpPr>
          <p:cNvPr id="19" name="CaixaDeTexto 18"/>
          <p:cNvSpPr txBox="1"/>
          <p:nvPr/>
        </p:nvSpPr>
        <p:spPr>
          <a:xfrm>
            <a:off x="6084168" y="5785519"/>
            <a:ext cx="1728192" cy="307777"/>
          </a:xfrm>
          <a:prstGeom prst="rect">
            <a:avLst/>
          </a:prstGeom>
          <a:noFill/>
        </p:spPr>
        <p:txBody>
          <a:bodyPr wrap="square" rtlCol="0">
            <a:spAutoFit/>
          </a:bodyPr>
          <a:lstStyle/>
          <a:p>
            <a:r>
              <a:rPr lang="pt-PT" sz="1400" b="1" dirty="0" smtClean="0">
                <a:solidFill>
                  <a:schemeClr val="bg1"/>
                </a:solidFill>
              </a:rPr>
              <a:t>Eduardo Dias ©</a:t>
            </a:r>
            <a:endParaRPr lang="en-US" sz="1400" b="1" dirty="0">
              <a:solidFill>
                <a:schemeClr val="bg1"/>
              </a:solidFill>
            </a:endParaRPr>
          </a:p>
        </p:txBody>
      </p:sp>
      <p:pic>
        <p:nvPicPr>
          <p:cNvPr id="2" name="Image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163" y="1755457"/>
            <a:ext cx="7039322" cy="4499215"/>
          </a:xfrm>
          <a:prstGeom prst="rect">
            <a:avLst/>
          </a:prstGeom>
        </p:spPr>
      </p:pic>
      <p:sp>
        <p:nvSpPr>
          <p:cNvPr id="18" name="CaixaDeTexto 17"/>
          <p:cNvSpPr txBox="1"/>
          <p:nvPr/>
        </p:nvSpPr>
        <p:spPr>
          <a:xfrm>
            <a:off x="5761493" y="3820398"/>
            <a:ext cx="2050022" cy="369332"/>
          </a:xfrm>
          <a:prstGeom prst="rect">
            <a:avLst/>
          </a:prstGeom>
          <a:noFill/>
        </p:spPr>
        <p:txBody>
          <a:bodyPr wrap="square" rtlCol="0">
            <a:spAutoFit/>
          </a:bodyPr>
          <a:lstStyle/>
          <a:p>
            <a:r>
              <a:rPr lang="pt-PT" b="1" dirty="0" smtClean="0">
                <a:solidFill>
                  <a:schemeClr val="bg1"/>
                </a:solidFill>
              </a:rPr>
              <a:t>Ribeira dos Gatos</a:t>
            </a:r>
            <a:endParaRPr lang="en-US" b="1" dirty="0">
              <a:solidFill>
                <a:schemeClr val="bg1"/>
              </a:solidFill>
            </a:endParaRPr>
          </a:p>
        </p:txBody>
      </p:sp>
    </p:spTree>
    <p:extLst>
      <p:ext uri="{BB962C8B-B14F-4D97-AF65-F5344CB8AC3E}">
        <p14:creationId xmlns:p14="http://schemas.microsoft.com/office/powerpoint/2010/main" val="2438084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400" y="1655603"/>
            <a:ext cx="6065912" cy="4549434"/>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defTabSz="889000">
                <a:lnSpc>
                  <a:spcPct val="90000"/>
                </a:lnSpc>
                <a:spcBef>
                  <a:spcPct val="0"/>
                </a:spcBef>
                <a:spcAft>
                  <a:spcPct val="35000"/>
                </a:spcAft>
              </a:pPr>
              <a:r>
                <a:rPr lang="pt-PT" sz="2000" dirty="0"/>
                <a:t>4. Maximizar o efeito de proteção das zonas tampão</a:t>
              </a:r>
            </a:p>
          </p:txBody>
        </p:sp>
      </p:grpSp>
      <p:sp>
        <p:nvSpPr>
          <p:cNvPr id="19" name="CaixaDeTexto 18"/>
          <p:cNvSpPr txBox="1"/>
          <p:nvPr/>
        </p:nvSpPr>
        <p:spPr>
          <a:xfrm>
            <a:off x="6084168" y="5785519"/>
            <a:ext cx="1728192" cy="276999"/>
          </a:xfrm>
          <a:prstGeom prst="rect">
            <a:avLst/>
          </a:prstGeom>
          <a:noFill/>
        </p:spPr>
        <p:txBody>
          <a:bodyPr wrap="square" rtlCol="0">
            <a:spAutoFit/>
          </a:bodyPr>
          <a:lstStyle/>
          <a:p>
            <a:r>
              <a:rPr lang="pt-PT" sz="1200" dirty="0" smtClean="0">
                <a:solidFill>
                  <a:schemeClr val="bg1"/>
                </a:solidFill>
              </a:rPr>
              <a:t>Eduardo Dias ©</a:t>
            </a:r>
            <a:endParaRPr lang="en-US" sz="1200" dirty="0">
              <a:solidFill>
                <a:schemeClr val="bg1"/>
              </a:solidFill>
            </a:endParaRPr>
          </a:p>
        </p:txBody>
      </p:sp>
    </p:spTree>
    <p:extLst>
      <p:ext uri="{BB962C8B-B14F-4D97-AF65-F5344CB8AC3E}">
        <p14:creationId xmlns:p14="http://schemas.microsoft.com/office/powerpoint/2010/main" val="96656702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defTabSz="889000">
                <a:lnSpc>
                  <a:spcPct val="90000"/>
                </a:lnSpc>
                <a:spcBef>
                  <a:spcPct val="0"/>
                </a:spcBef>
                <a:spcAft>
                  <a:spcPct val="35000"/>
                </a:spcAft>
              </a:pPr>
              <a:r>
                <a:rPr lang="pt-PT" sz="2000" dirty="0"/>
                <a:t>5. Potenciar a mudança de uso ou restauro de áreas com atividades marginais</a:t>
              </a:r>
            </a:p>
          </p:txBody>
        </p:sp>
      </p:grpSp>
      <p:pic>
        <p:nvPicPr>
          <p:cNvPr id="18" name="Picture 2" descr="http://siaram.azores.gov.pt/vegetacao/zonas-humidas/terceira-furnas-enxofre/imagens/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7963" y="1721621"/>
            <a:ext cx="6738681" cy="451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7775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rotWithShape="1">
          <a:blip r:embed="rId7" cstate="print">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pSp>
        <p:nvGrpSpPr>
          <p:cNvPr id="12" name="Grupo 11"/>
          <p:cNvGrpSpPr/>
          <p:nvPr/>
        </p:nvGrpSpPr>
        <p:grpSpPr>
          <a:xfrm>
            <a:off x="499200" y="1224237"/>
            <a:ext cx="8105248" cy="548579"/>
            <a:chOff x="455504" y="74929"/>
            <a:chExt cx="8105248" cy="548579"/>
          </a:xfrm>
        </p:grpSpPr>
        <p:sp>
          <p:nvSpPr>
            <p:cNvPr id="13" name="Retângulo arredondado 12"/>
            <p:cNvSpPr/>
            <p:nvPr/>
          </p:nvSpPr>
          <p:spPr>
            <a:xfrm>
              <a:off x="455504" y="74929"/>
              <a:ext cx="8105248" cy="5485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aixaDeTexto 13"/>
            <p:cNvSpPr txBox="1"/>
            <p:nvPr/>
          </p:nvSpPr>
          <p:spPr>
            <a:xfrm>
              <a:off x="482283" y="101708"/>
              <a:ext cx="8051690" cy="49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038" tIns="0" rIns="241038" bIns="0" numCol="1" spcCol="1270" anchor="ctr" anchorCtr="0">
              <a:noAutofit/>
            </a:bodyPr>
            <a:lstStyle/>
            <a:p>
              <a:pPr lvl="0" defTabSz="889000">
                <a:lnSpc>
                  <a:spcPct val="90000"/>
                </a:lnSpc>
                <a:spcBef>
                  <a:spcPct val="0"/>
                </a:spcBef>
                <a:spcAft>
                  <a:spcPct val="35000"/>
                </a:spcAft>
              </a:pPr>
              <a:r>
                <a:rPr lang="pt-PT" sz="2000" dirty="0"/>
                <a:t>6. </a:t>
              </a:r>
              <a:r>
                <a:rPr lang="pt-PT" sz="2000" dirty="0" smtClean="0"/>
                <a:t>Implementar ações </a:t>
              </a:r>
              <a:r>
                <a:rPr lang="pt-PT" sz="2000" dirty="0"/>
                <a:t>de conservação à escala dos habitats e populações</a:t>
              </a:r>
            </a:p>
          </p:txBody>
        </p:sp>
      </p:grpSp>
      <p:sp>
        <p:nvSpPr>
          <p:cNvPr id="17" name="CaixaDeTexto 16"/>
          <p:cNvSpPr txBox="1"/>
          <p:nvPr/>
        </p:nvSpPr>
        <p:spPr>
          <a:xfrm>
            <a:off x="7398993" y="5847486"/>
            <a:ext cx="1728192" cy="276999"/>
          </a:xfrm>
          <a:prstGeom prst="rect">
            <a:avLst/>
          </a:prstGeom>
          <a:noFill/>
        </p:spPr>
        <p:txBody>
          <a:bodyPr wrap="square" rtlCol="0">
            <a:spAutoFit/>
          </a:bodyPr>
          <a:lstStyle/>
          <a:p>
            <a:r>
              <a:rPr lang="pt-PT" sz="1200" dirty="0" smtClean="0">
                <a:solidFill>
                  <a:schemeClr val="bg1"/>
                </a:solidFill>
              </a:rPr>
              <a:t>Eduardo Dias ©</a:t>
            </a:r>
            <a:endParaRPr lang="en-US" sz="1200" dirty="0">
              <a:solidFill>
                <a:schemeClr val="bg1"/>
              </a:solidFill>
            </a:endParaRPr>
          </a:p>
        </p:txBody>
      </p:sp>
      <p:grpSp>
        <p:nvGrpSpPr>
          <p:cNvPr id="6" name="Grupo 5"/>
          <p:cNvGrpSpPr/>
          <p:nvPr/>
        </p:nvGrpSpPr>
        <p:grpSpPr>
          <a:xfrm>
            <a:off x="499201" y="1756471"/>
            <a:ext cx="8105248" cy="4397959"/>
            <a:chOff x="636109" y="1756471"/>
            <a:chExt cx="7986843" cy="4397959"/>
          </a:xfrm>
        </p:grpSpPr>
        <p:pic>
          <p:nvPicPr>
            <p:cNvPr id="5126" name="Picture 6" descr="http://siaram.azores.gov.pt/flora/flora-vascular/isoetes-azoria/imagen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187190" y="1756471"/>
              <a:ext cx="3435762" cy="23685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iaram.azores.gov.pt/flora/flora-vascular/ammi-trifoliatum/imagens/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6" t="7118" r="1616" b="14584"/>
            <a:stretch/>
          </p:blipFill>
          <p:spPr bwMode="auto">
            <a:xfrm>
              <a:off x="636109" y="1807612"/>
              <a:ext cx="2063684" cy="23093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aram.azores.gov.pt/flora/flora-vascular/trovisco/imagens/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9791" y="1799595"/>
              <a:ext cx="3544193" cy="23173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iaram.azores.gov.pt/flora/flora-vascular/scabiosa/imagen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893" y="4121308"/>
              <a:ext cx="3057706" cy="20331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aram.azores.gov.pt/flora/flora-vascular/sanguinho/imagens/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3848" y="4054418"/>
              <a:ext cx="3182338" cy="207006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iaram.azores.gov.pt/flora/flora-vascular/alfacinha/imagens/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1485" y="4054419"/>
              <a:ext cx="3151467" cy="207006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m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199" y="1746037"/>
            <a:ext cx="8105249" cy="4419266"/>
          </a:xfrm>
          <a:prstGeom prst="rect">
            <a:avLst/>
          </a:prstGeom>
        </p:spPr>
      </p:pic>
    </p:spTree>
    <p:extLst>
      <p:ext uri="{BB962C8B-B14F-4D97-AF65-F5344CB8AC3E}">
        <p14:creationId xmlns:p14="http://schemas.microsoft.com/office/powerpoint/2010/main" val="3960234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aram.azores.gov.pt/vegetacao/zonas-humidas/terceira-furnas-enxofre/imagen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02" y="0"/>
            <a:ext cx="10394267" cy="6965355"/>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p:cNvSpPr txBox="1"/>
          <p:nvPr/>
        </p:nvSpPr>
        <p:spPr>
          <a:xfrm>
            <a:off x="-163850" y="920914"/>
            <a:ext cx="5023882" cy="707886"/>
          </a:xfrm>
          <a:prstGeom prst="rect">
            <a:avLst/>
          </a:prstGeom>
          <a:noFill/>
        </p:spPr>
        <p:txBody>
          <a:bodyPr wrap="square" rtlCol="0">
            <a:spAutoFit/>
          </a:bodyPr>
          <a:lstStyle/>
          <a:p>
            <a:pPr algn="r"/>
            <a:r>
              <a:rPr lang="pt-PT" sz="2000" b="1" dirty="0" smtClean="0">
                <a:solidFill>
                  <a:schemeClr val="bg1">
                    <a:lumMod val="85000"/>
                  </a:schemeClr>
                </a:solidFill>
              </a:rPr>
              <a:t>“A vontade de agir é um recurso renovável.”</a:t>
            </a:r>
          </a:p>
          <a:p>
            <a:pPr algn="r"/>
            <a:r>
              <a:rPr lang="pt-PT" sz="2000" b="1" i="1" dirty="0" smtClean="0">
                <a:solidFill>
                  <a:schemeClr val="bg1">
                    <a:lumMod val="85000"/>
                  </a:schemeClr>
                </a:solidFill>
              </a:rPr>
              <a:t>Al Gore</a:t>
            </a:r>
            <a:endParaRPr lang="pt-PT" sz="2000" b="1" i="1" dirty="0">
              <a:solidFill>
                <a:schemeClr val="bg1">
                  <a:lumMod val="85000"/>
                </a:schemeClr>
              </a:solidFill>
            </a:endParaRPr>
          </a:p>
        </p:txBody>
      </p:sp>
      <p:sp>
        <p:nvSpPr>
          <p:cNvPr id="23" name="CaixaDeTexto 22"/>
          <p:cNvSpPr txBox="1"/>
          <p:nvPr/>
        </p:nvSpPr>
        <p:spPr>
          <a:xfrm>
            <a:off x="6172854" y="6187370"/>
            <a:ext cx="3007658" cy="553998"/>
          </a:xfrm>
          <a:prstGeom prst="rect">
            <a:avLst/>
          </a:prstGeom>
          <a:solidFill>
            <a:schemeClr val="accent6">
              <a:lumMod val="40000"/>
              <a:lumOff val="60000"/>
              <a:alpha val="63000"/>
            </a:schemeClr>
          </a:solidFill>
        </p:spPr>
        <p:txBody>
          <a:bodyPr wrap="square" rtlCol="0">
            <a:spAutoFit/>
          </a:bodyPr>
          <a:lstStyle/>
          <a:p>
            <a:pPr algn="r"/>
            <a:r>
              <a:rPr lang="pt-PT" sz="1600" b="1" dirty="0" smtClean="0">
                <a:solidFill>
                  <a:schemeClr val="accent1">
                    <a:lumMod val="50000"/>
                  </a:schemeClr>
                </a:solidFill>
                <a:latin typeface="Century Gothic" panose="020B0502020202020204" pitchFamily="34" charset="0"/>
              </a:rPr>
              <a:t>Diana Pereira</a:t>
            </a:r>
          </a:p>
          <a:p>
            <a:pPr algn="r"/>
            <a:r>
              <a:rPr lang="pt-PT" sz="1400" b="1" i="1" dirty="0" err="1" smtClean="0">
                <a:solidFill>
                  <a:schemeClr val="accent1">
                    <a:lumMod val="50000"/>
                  </a:schemeClr>
                </a:solidFill>
                <a:latin typeface="Century Gothic" panose="020B0502020202020204" pitchFamily="34" charset="0"/>
              </a:rPr>
              <a:t>Diana.C.Pereira</a:t>
            </a:r>
            <a:r>
              <a:rPr lang="pt-PT" sz="1400" b="1" i="1" dirty="0">
                <a:solidFill>
                  <a:schemeClr val="accent1">
                    <a:lumMod val="50000"/>
                  </a:schemeClr>
                </a:solidFill>
                <a:latin typeface="Century Gothic" panose="020B0502020202020204" pitchFamily="34" charset="0"/>
              </a:rPr>
              <a:t> </a:t>
            </a:r>
            <a:r>
              <a:rPr lang="pt-PT" sz="1400" b="1" i="1" dirty="0" smtClean="0">
                <a:solidFill>
                  <a:schemeClr val="accent1">
                    <a:lumMod val="50000"/>
                  </a:schemeClr>
                </a:solidFill>
                <a:latin typeface="Century Gothic" panose="020B0502020202020204" pitchFamily="34" charset="0"/>
              </a:rPr>
              <a:t>@azores.gov.pt</a:t>
            </a:r>
          </a:p>
        </p:txBody>
      </p:sp>
    </p:spTree>
    <p:extLst>
      <p:ext uri="{BB962C8B-B14F-4D97-AF65-F5344CB8AC3E}">
        <p14:creationId xmlns:p14="http://schemas.microsoft.com/office/powerpoint/2010/main" val="422449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588" y="-581"/>
            <a:ext cx="9172305" cy="621270"/>
            <a:chOff x="-1588" y="-581"/>
            <a:chExt cx="9172305" cy="621270"/>
          </a:xfrm>
        </p:grpSpPr>
        <p:sp>
          <p:nvSpPr>
            <p:cNvPr id="48" name="Retângulo 47"/>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5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Imagem 23"/>
          <p:cNvPicPr>
            <a:picLocks noChangeAspect="1"/>
          </p:cNvPicPr>
          <p:nvPr/>
        </p:nvPicPr>
        <p:blipFill rotWithShape="1">
          <a:blip r:embed="rId5" cstate="print">
            <a:extLst>
              <a:ext uri="{28A0092B-C50C-407E-A947-70E740481C1C}">
                <a14:useLocalDpi xmlns:a14="http://schemas.microsoft.com/office/drawing/2010/main" val="0"/>
              </a:ext>
            </a:extLst>
          </a:blip>
          <a:srcRect l="11159" r="5099" b="10617"/>
          <a:stretch/>
        </p:blipFill>
        <p:spPr>
          <a:xfrm>
            <a:off x="4053310" y="1084594"/>
            <a:ext cx="5083297" cy="3040173"/>
          </a:xfrm>
          <a:prstGeom prst="rect">
            <a:avLst/>
          </a:prstGeom>
        </p:spPr>
      </p:pic>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7977498" y="3812838"/>
            <a:ext cx="1116011" cy="261610"/>
          </a:xfrm>
          <a:prstGeom prst="rect">
            <a:avLst/>
          </a:prstGeom>
          <a:noFill/>
        </p:spPr>
        <p:txBody>
          <a:bodyPr wrap="none" rtlCol="0">
            <a:spAutoFit/>
          </a:bodyPr>
          <a:lstStyle/>
          <a:p>
            <a:r>
              <a:rPr lang="pt-PT" sz="1100" b="1" dirty="0" smtClean="0">
                <a:solidFill>
                  <a:schemeClr val="bg1">
                    <a:lumMod val="75000"/>
                  </a:schemeClr>
                </a:solidFill>
              </a:rPr>
              <a:t>Eduardo Dias ©</a:t>
            </a:r>
          </a:p>
        </p:txBody>
      </p:sp>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dirty="0" smtClean="0">
                <a:latin typeface="Century Gothic" panose="020B0502020202020204" pitchFamily="34" charset="0"/>
                <a:cs typeface="Calibri" panose="020F0502020204030204" pitchFamily="34" charset="0"/>
              </a:rPr>
              <a:t> Aves - SPEA</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pic>
        <p:nvPicPr>
          <p:cNvPr id="23" name="Picture 6" descr="http://www.azores.gov.pt/NR/rdonlyres/A1197A03-23BB-40F6-AA68-6C3FEC711B55/335484/LogotipoGovernodosAor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(23 ZEC; 15 ZPE; 3 SIC)]</a:t>
            </a:r>
          </a:p>
        </p:txBody>
      </p:sp>
      <p:pic>
        <p:nvPicPr>
          <p:cNvPr id="21" name="Picture 2" descr="C:\LIFE_IP_AZORES2015\Life\Apresentação_LIFE\Acores_tod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767" y="1069745"/>
            <a:ext cx="7183625" cy="507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22" y="1046981"/>
            <a:ext cx="3816424" cy="4938902"/>
          </a:xfrm>
          <a:prstGeom prst="rect">
            <a:avLst/>
          </a:prstGeom>
        </p:spPr>
      </p:pic>
      <p:pic>
        <p:nvPicPr>
          <p:cNvPr id="25" name="Picture 6" descr="http://www.azores.gov.pt/NR/rdonlyres/A1197A03-23BB-40F6-AA68-6C3FEC711B55/335484/LogotipoGovernodosAor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o 25"/>
          <p:cNvGrpSpPr/>
          <p:nvPr/>
        </p:nvGrpSpPr>
        <p:grpSpPr>
          <a:xfrm>
            <a:off x="-1588" y="-531440"/>
            <a:ext cx="9172305" cy="1656184"/>
            <a:chOff x="-1588" y="-531440"/>
            <a:chExt cx="9172305" cy="1656184"/>
          </a:xfrm>
        </p:grpSpPr>
        <p:grpSp>
          <p:nvGrpSpPr>
            <p:cNvPr id="27" name="Grupo 26"/>
            <p:cNvGrpSpPr/>
            <p:nvPr/>
          </p:nvGrpSpPr>
          <p:grpSpPr>
            <a:xfrm>
              <a:off x="-1588" y="-581"/>
              <a:ext cx="9172305" cy="621270"/>
              <a:chOff x="-1588" y="-581"/>
              <a:chExt cx="9172305" cy="621270"/>
            </a:xfrm>
          </p:grpSpPr>
          <p:sp>
            <p:nvSpPr>
              <p:cNvPr id="29" name="Retângulo 28"/>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30"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2" name="Picture 10" descr="http://fnyh.org/wp-content/uploads/2015/01/LIF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http://www.europarc.org/communication-skills/images/2.1%20N20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Imagem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grpSp>
        <p:nvGrpSpPr>
          <p:cNvPr id="20" name="Grupo 19"/>
          <p:cNvGrpSpPr/>
          <p:nvPr/>
        </p:nvGrpSpPr>
        <p:grpSpPr>
          <a:xfrm>
            <a:off x="-1588" y="-531440"/>
            <a:ext cx="9172305" cy="1656184"/>
            <a:chOff x="-1588" y="-531440"/>
            <a:chExt cx="9172305" cy="1656184"/>
          </a:xfrm>
        </p:grpSpPr>
        <p:grpSp>
          <p:nvGrpSpPr>
            <p:cNvPr id="21" name="Grupo 20"/>
            <p:cNvGrpSpPr/>
            <p:nvPr/>
          </p:nvGrpSpPr>
          <p:grpSpPr>
            <a:xfrm>
              <a:off x="-1588" y="-581"/>
              <a:ext cx="9172305" cy="621270"/>
              <a:chOff x="-1588" y="-581"/>
              <a:chExt cx="9172305" cy="621270"/>
            </a:xfrm>
          </p:grpSpPr>
          <p:sp>
            <p:nvSpPr>
              <p:cNvPr id="23" name="Retângulo 22"/>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4"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32"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upo 33"/>
          <p:cNvGrpSpPr/>
          <p:nvPr/>
        </p:nvGrpSpPr>
        <p:grpSpPr>
          <a:xfrm>
            <a:off x="-1588" y="-531440"/>
            <a:ext cx="9172305" cy="1656184"/>
            <a:chOff x="-1588" y="-531440"/>
            <a:chExt cx="9172305" cy="1656184"/>
          </a:xfrm>
        </p:grpSpPr>
        <p:grpSp>
          <p:nvGrpSpPr>
            <p:cNvPr id="35" name="Grupo 34"/>
            <p:cNvGrpSpPr/>
            <p:nvPr/>
          </p:nvGrpSpPr>
          <p:grpSpPr>
            <a:xfrm>
              <a:off x="-1588" y="-581"/>
              <a:ext cx="9172305" cy="621270"/>
              <a:chOff x="-1588" y="-581"/>
              <a:chExt cx="9172305" cy="621270"/>
            </a:xfrm>
          </p:grpSpPr>
          <p:sp>
            <p:nvSpPr>
              <p:cNvPr id="37" name="Retângulo 36"/>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3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Imagem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41" name="Picture 6" descr="http://www.azores.gov.pt/NR/rdonlyres/A1197A03-23BB-40F6-AA68-6C3FEC711B55/335484/LogotipoGovernodosAores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33" name="Grupo 32"/>
          <p:cNvGrpSpPr/>
          <p:nvPr/>
        </p:nvGrpSpPr>
        <p:grpSpPr>
          <a:xfrm>
            <a:off x="-1588" y="-531440"/>
            <a:ext cx="9172305" cy="1656184"/>
            <a:chOff x="-1588" y="-531440"/>
            <a:chExt cx="9172305" cy="1656184"/>
          </a:xfrm>
        </p:grpSpPr>
        <p:grpSp>
          <p:nvGrpSpPr>
            <p:cNvPr id="34" name="Grupo 33"/>
            <p:cNvGrpSpPr/>
            <p:nvPr/>
          </p:nvGrpSpPr>
          <p:grpSpPr>
            <a:xfrm>
              <a:off x="-1588" y="-581"/>
              <a:ext cx="9172305" cy="621270"/>
              <a:chOff x="-1588" y="-581"/>
              <a:chExt cx="9172305" cy="621270"/>
            </a:xfrm>
          </p:grpSpPr>
          <p:sp>
            <p:nvSpPr>
              <p:cNvPr id="36" name="Retângulo 35"/>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3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8"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Imagem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40"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graphicFrame>
        <p:nvGraphicFramePr>
          <p:cNvPr id="7" name="Diagrama 6"/>
          <p:cNvGraphicFramePr/>
          <p:nvPr>
            <p:extLst>
              <p:ext uri="{D42A27DB-BD31-4B8C-83A1-F6EECF244321}">
                <p14:modId xmlns:p14="http://schemas.microsoft.com/office/powerpoint/2010/main" val="1131486785"/>
              </p:ext>
            </p:extLst>
          </p:nvPr>
        </p:nvGraphicFramePr>
        <p:xfrm>
          <a:off x="107504" y="1124743"/>
          <a:ext cx="9001000" cy="48262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6973769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1588" y="-531440"/>
            <a:ext cx="9172305" cy="1656184"/>
            <a:chOff x="-1588" y="-531440"/>
            <a:chExt cx="9172305" cy="1656184"/>
          </a:xfrm>
        </p:grpSpPr>
        <p:grpSp>
          <p:nvGrpSpPr>
            <p:cNvPr id="4" name="Grupo 3"/>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3000">
                    <a:schemeClr val="accent1">
                      <a:lumMod val="20000"/>
                      <a:lumOff val="80000"/>
                      <a:shade val="30000"/>
                      <a:satMod val="115000"/>
                    </a:schemeClr>
                  </a:gs>
                  <a:gs pos="29000">
                    <a:schemeClr val="accent1">
                      <a:lumMod val="20000"/>
                      <a:lumOff val="80000"/>
                      <a:shade val="67500"/>
                      <a:satMod val="115000"/>
                    </a:schemeClr>
                  </a:gs>
                  <a:gs pos="59000">
                    <a:schemeClr val="accent1">
                      <a:lumMod val="20000"/>
                      <a:lumOff val="80000"/>
                      <a:shade val="100000"/>
                      <a:satMod val="115000"/>
                    </a:schemeClr>
                  </a:gs>
                </a:gsLst>
                <a:lin ang="81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pic>
        <p:nvPicPr>
          <p:cNvPr id="28"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49" y="6381328"/>
            <a:ext cx="1408655" cy="432048"/>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52536" y="764703"/>
            <a:ext cx="9144000" cy="646331"/>
          </a:xfrm>
          <a:prstGeom prst="rect">
            <a:avLst/>
          </a:prstGeom>
          <a:noFill/>
        </p:spPr>
        <p:txBody>
          <a:bodyPr wrap="square" rtlCol="0">
            <a:spAutoFit/>
          </a:bodyPr>
          <a:lstStyle/>
          <a:p>
            <a:r>
              <a:rPr lang="pt-PT" b="1" dirty="0" smtClean="0">
                <a:latin typeface="Century Gothic" panose="020B0502020202020204" pitchFamily="34" charset="0"/>
              </a:rPr>
              <a:t>Implementação do projeto na ilha Terceira</a:t>
            </a:r>
            <a:endParaRPr lang="pt-PT" b="1" dirty="0">
              <a:latin typeface="Century Gothic" panose="020B0502020202020204" pitchFamily="34" charset="0"/>
            </a:endParaRPr>
          </a:p>
          <a:p>
            <a:pPr algn="ctr"/>
            <a:endParaRPr lang="pt-PT" dirty="0">
              <a:latin typeface="Century Gothic" panose="020B0502020202020204" pitchFamily="34" charset="0"/>
            </a:endParaRPr>
          </a:p>
        </p:txBody>
      </p:sp>
      <p:pic>
        <p:nvPicPr>
          <p:cNvPr id="2" name="Imagem 1"/>
          <p:cNvPicPr>
            <a:picLocks noChangeAspect="1"/>
          </p:cNvPicPr>
          <p:nvPr/>
        </p:nvPicPr>
        <p:blipFill rotWithShape="1">
          <a:blip r:embed="rId7"/>
          <a:srcRect l="30133" t="25397" r="6546" b="7936"/>
          <a:stretch/>
        </p:blipFill>
        <p:spPr>
          <a:xfrm>
            <a:off x="262334" y="1151547"/>
            <a:ext cx="8311188" cy="4922181"/>
          </a:xfrm>
          <a:prstGeom prst="rect">
            <a:avLst/>
          </a:prstGeom>
        </p:spPr>
      </p:pic>
    </p:spTree>
    <p:extLst>
      <p:ext uri="{BB962C8B-B14F-4D97-AF65-F5344CB8AC3E}">
        <p14:creationId xmlns:p14="http://schemas.microsoft.com/office/powerpoint/2010/main" val="27207859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10745</TotalTime>
  <Words>3507</Words>
  <Application>Microsoft Office PowerPoint</Application>
  <PresentationFormat>Apresentação no Ecrã (4:3)</PresentationFormat>
  <Paragraphs>270</Paragraphs>
  <Slides>21</Slides>
  <Notes>21</Notes>
  <HiddenSlides>0</HiddenSlides>
  <MMClips>0</MMClips>
  <ScaleCrop>false</ScaleCrop>
  <HeadingPairs>
    <vt:vector size="6" baseType="variant">
      <vt:variant>
        <vt:lpstr>Tipos de letra usados</vt:lpstr>
      </vt:variant>
      <vt:variant>
        <vt:i4>13</vt:i4>
      </vt:variant>
      <vt:variant>
        <vt:lpstr>Tema</vt:lpstr>
      </vt:variant>
      <vt:variant>
        <vt:i4>2</vt:i4>
      </vt:variant>
      <vt:variant>
        <vt:lpstr>Títulos dos diapositivos</vt:lpstr>
      </vt:variant>
      <vt:variant>
        <vt:i4>21</vt:i4>
      </vt:variant>
    </vt:vector>
  </HeadingPairs>
  <TitlesOfParts>
    <vt:vector size="36" baseType="lpstr">
      <vt:lpstr>ＭＳ Ｐゴシック</vt:lpstr>
      <vt:lpstr>Aller</vt:lpstr>
      <vt:lpstr>Aller Light</vt:lpstr>
      <vt:lpstr>Arial</vt:lpstr>
      <vt:lpstr>Arial Black</vt:lpstr>
      <vt:lpstr>Calibri</vt:lpstr>
      <vt:lpstr>Calibri Light</vt:lpstr>
      <vt:lpstr>Calisto MT</vt:lpstr>
      <vt:lpstr>Century</vt:lpstr>
      <vt:lpstr>Century Gothic</vt:lpstr>
      <vt:lpstr>Courier New</vt:lpstr>
      <vt:lpstr>Open Sans</vt:lpstr>
      <vt:lpstr>Wingdings 2</vt:lpstr>
      <vt:lpstr>HDOfficeLightV0</vt:lpstr>
      <vt:lpstr>Tema1</vt:lpstr>
      <vt:lpstr>   LIFE IP AZORES NATURA Implementação do projeto na ilha Terceira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406</cp:revision>
  <dcterms:created xsi:type="dcterms:W3CDTF">2016-04-06T10:33:31Z</dcterms:created>
  <dcterms:modified xsi:type="dcterms:W3CDTF">2020-01-31T09:12:44Z</dcterms:modified>
</cp:coreProperties>
</file>