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Lst>
  <p:notesMasterIdLst>
    <p:notesMasterId r:id="rId28"/>
  </p:notesMasterIdLst>
  <p:sldIdLst>
    <p:sldId id="315" r:id="rId3"/>
    <p:sldId id="364" r:id="rId4"/>
    <p:sldId id="366" r:id="rId5"/>
    <p:sldId id="367" r:id="rId6"/>
    <p:sldId id="368" r:id="rId7"/>
    <p:sldId id="356" r:id="rId8"/>
    <p:sldId id="357" r:id="rId9"/>
    <p:sldId id="358" r:id="rId10"/>
    <p:sldId id="359" r:id="rId11"/>
    <p:sldId id="373" r:id="rId12"/>
    <p:sldId id="387" r:id="rId13"/>
    <p:sldId id="360" r:id="rId14"/>
    <p:sldId id="370" r:id="rId15"/>
    <p:sldId id="371" r:id="rId16"/>
    <p:sldId id="363" r:id="rId17"/>
    <p:sldId id="336" r:id="rId18"/>
    <p:sldId id="389" r:id="rId19"/>
    <p:sldId id="347" r:id="rId20"/>
    <p:sldId id="351" r:id="rId21"/>
    <p:sldId id="352" r:id="rId22"/>
    <p:sldId id="385" r:id="rId23"/>
    <p:sldId id="386" r:id="rId24"/>
    <p:sldId id="388" r:id="rId25"/>
    <p:sldId id="354" r:id="rId26"/>
    <p:sldId id="32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F8EC"/>
    <a:srgbClr val="AFE3D0"/>
    <a:srgbClr val="ADE7D8"/>
    <a:srgbClr val="195457"/>
    <a:srgbClr val="1C3E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71" autoAdjust="0"/>
  </p:normalViewPr>
  <p:slideViewPr>
    <p:cSldViewPr>
      <p:cViewPr varScale="1">
        <p:scale>
          <a:sx n="52" d="100"/>
          <a:sy n="52" d="100"/>
        </p:scale>
        <p:origin x="1700" y="1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6339F-163A-4113-B1F6-2D6868635880}"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pt-PT"/>
        </a:p>
      </dgm:t>
    </dgm:pt>
    <dgm:pt modelId="{A1B7892E-29DD-4907-AD01-8662A7C42570}">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pPr algn="l">
            <a:lnSpc>
              <a:spcPct val="120000"/>
            </a:lnSpc>
          </a:pPr>
          <a:r>
            <a:rPr lang="pt-PT" sz="1300" b="1" dirty="0" smtClean="0">
              <a:solidFill>
                <a:schemeClr val="tx1"/>
              </a:solidFill>
              <a:latin typeface="Century Gothic" panose="020B0502020202020204" pitchFamily="34" charset="0"/>
              <a:cs typeface="Calibri" panose="020F0502020204030204" pitchFamily="34" charset="0"/>
            </a:rPr>
            <a:t>Boas Práticas</a:t>
          </a:r>
        </a:p>
        <a:p>
          <a:r>
            <a:rPr lang="pt-PT" sz="1200" b="0" dirty="0" smtClean="0">
              <a:solidFill>
                <a:schemeClr val="tx1"/>
              </a:solidFill>
              <a:latin typeface="Century Gothic" panose="020B0502020202020204" pitchFamily="34" charset="0"/>
              <a:cs typeface="Calibri" panose="020F0502020204030204" pitchFamily="34" charset="0"/>
            </a:rPr>
            <a:t>(</a:t>
          </a:r>
          <a:r>
            <a:rPr lang="pt-BR" sz="1200" b="0" dirty="0" smtClean="0">
              <a:solidFill>
                <a:schemeClr val="tx1"/>
              </a:solidFill>
              <a:latin typeface="Century Gothic" panose="020B0502020202020204" pitchFamily="34" charset="0"/>
              <a:cs typeface="Calibri" panose="020F0502020204030204" pitchFamily="34" charset="0"/>
            </a:rPr>
            <a:t>p.e., Estratégia Regional de Controlo de EEI; Estratégia Regional de prevenção e controle de EEI marinhas;</a:t>
          </a:r>
        </a:p>
        <a:p>
          <a:pPr algn="l">
            <a:lnSpc>
              <a:spcPct val="120000"/>
            </a:lnSpc>
          </a:pPr>
          <a:r>
            <a:rPr lang="pt-BR" sz="1200" b="0" dirty="0" smtClean="0">
              <a:solidFill>
                <a:schemeClr val="tx1"/>
              </a:solidFill>
              <a:latin typeface="Century Gothic" panose="020B0502020202020204" pitchFamily="34" charset="0"/>
              <a:cs typeface="Calibri" panose="020F0502020204030204" pitchFamily="34" charset="0"/>
            </a:rPr>
            <a:t>Restauro e conservação de habitats terrestres; Conservação de tartarugas marinhas)</a:t>
          </a:r>
          <a:endParaRPr lang="pt-PT" sz="1200" b="0" dirty="0" smtClean="0">
            <a:solidFill>
              <a:schemeClr val="tx1"/>
            </a:solidFill>
            <a:latin typeface="Century Gothic" panose="020B0502020202020204" pitchFamily="34" charset="0"/>
            <a:cs typeface="Calibri" panose="020F0502020204030204" pitchFamily="34" charset="0"/>
          </a:endParaRPr>
        </a:p>
        <a:p>
          <a:pPr algn="l">
            <a:lnSpc>
              <a:spcPct val="120000"/>
            </a:lnSpc>
          </a:pPr>
          <a:endParaRPr lang="pt-PT" sz="1200" b="0" dirty="0">
            <a:solidFill>
              <a:schemeClr val="tx1"/>
            </a:solidFill>
            <a:latin typeface="Century Gothic" panose="020B0502020202020204" pitchFamily="34" charset="0"/>
            <a:cs typeface="Calibri" panose="020F0502020204030204" pitchFamily="34" charset="0"/>
          </a:endParaRPr>
        </a:p>
      </dgm:t>
    </dgm:pt>
    <dgm:pt modelId="{183822CA-969C-4191-BF1A-B088C47B892B}" type="parTrans" cxnId="{E6C19A5F-4F48-42D4-AA2F-DB6FDEB44951}">
      <dgm:prSet/>
      <dgm:spPr/>
      <dgm:t>
        <a:bodyPr/>
        <a:lstStyle/>
        <a:p>
          <a:endParaRPr lang="pt-PT"/>
        </a:p>
      </dgm:t>
    </dgm:pt>
    <dgm:pt modelId="{FCB64024-226D-4911-9678-9CCF2A158827}" type="sibTrans" cxnId="{E6C19A5F-4F48-42D4-AA2F-DB6FDEB44951}">
      <dgm:prSet/>
      <dgm:spPr/>
      <dgm:t>
        <a:bodyPr/>
        <a:lstStyle/>
        <a:p>
          <a:endParaRPr lang="pt-PT"/>
        </a:p>
      </dgm:t>
    </dgm:pt>
    <dgm:pt modelId="{42E43E59-0F6F-438F-9DA1-4D3017FB2279}">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pPr algn="l">
            <a:lnSpc>
              <a:spcPct val="120000"/>
            </a:lnSpc>
          </a:pPr>
          <a:r>
            <a:rPr lang="pt-PT" sz="1300" b="1" dirty="0" smtClean="0">
              <a:solidFill>
                <a:schemeClr val="tx1"/>
              </a:solidFill>
              <a:latin typeface="Century Gothic" panose="020B0502020202020204" pitchFamily="34" charset="0"/>
              <a:cs typeface="Calibri" panose="020F0502020204030204" pitchFamily="34" charset="0"/>
            </a:rPr>
            <a:t>Demonstração e Inovação</a:t>
          </a:r>
        </a:p>
        <a:p>
          <a:r>
            <a:rPr lang="pt-PT" sz="1200" b="0" dirty="0" smtClean="0">
              <a:solidFill>
                <a:schemeClr val="tx1"/>
              </a:solidFill>
              <a:latin typeface="Century Gothic" panose="020B0502020202020204" pitchFamily="34" charset="0"/>
              <a:cs typeface="Calibri" panose="020F0502020204030204" pitchFamily="34" charset="0"/>
            </a:rPr>
            <a:t>(</a:t>
          </a:r>
          <a:r>
            <a:rPr lang="pt-BR" sz="1200" b="0" dirty="0" smtClean="0">
              <a:solidFill>
                <a:schemeClr val="tx1"/>
              </a:solidFill>
              <a:latin typeface="Century Gothic" panose="020B0502020202020204" pitchFamily="34" charset="0"/>
              <a:cs typeface="Calibri" panose="020F0502020204030204" pitchFamily="34" charset="0"/>
            </a:rPr>
            <a:t>p.e., Recuperação de populações ameaçadas de fauna/flora endémica; Piloto no Corvo para deteção precoce e controlo imediato de novas EEI)</a:t>
          </a:r>
          <a:endParaRPr lang="pt-PT" sz="1200" b="0" dirty="0" smtClean="0">
            <a:solidFill>
              <a:schemeClr val="tx1"/>
            </a:solidFill>
            <a:latin typeface="Century Gothic" panose="020B0502020202020204" pitchFamily="34" charset="0"/>
            <a:cs typeface="Calibri" panose="020F0502020204030204" pitchFamily="34" charset="0"/>
          </a:endParaRPr>
        </a:p>
        <a:p>
          <a:pPr algn="l">
            <a:lnSpc>
              <a:spcPct val="120000"/>
            </a:lnSpc>
          </a:pPr>
          <a:endParaRPr lang="pt-PT" sz="1200" b="0" dirty="0" smtClean="0">
            <a:solidFill>
              <a:schemeClr val="tx1"/>
            </a:solidFill>
            <a:latin typeface="Century Gothic" panose="020B0502020202020204" pitchFamily="34" charset="0"/>
            <a:cs typeface="Calibri" panose="020F0502020204030204" pitchFamily="34" charset="0"/>
          </a:endParaRPr>
        </a:p>
      </dgm:t>
    </dgm:pt>
    <dgm:pt modelId="{F28FC618-BF4C-49C0-8484-84DD7A0E8446}" type="parTrans" cxnId="{7714F640-C59B-422A-9D43-0D0D0E24E750}">
      <dgm:prSet/>
      <dgm:spPr/>
      <dgm:t>
        <a:bodyPr/>
        <a:lstStyle/>
        <a:p>
          <a:endParaRPr lang="pt-PT"/>
        </a:p>
      </dgm:t>
    </dgm:pt>
    <dgm:pt modelId="{217C823C-0477-443E-9CFA-7640F8883B48}" type="sibTrans" cxnId="{7714F640-C59B-422A-9D43-0D0D0E24E750}">
      <dgm:prSet/>
      <dgm:spPr/>
      <dgm:t>
        <a:bodyPr/>
        <a:lstStyle/>
        <a:p>
          <a:endParaRPr lang="pt-PT"/>
        </a:p>
      </dgm:t>
    </dgm:pt>
    <dgm:pt modelId="{8D346996-05B0-4DF5-98BD-26D08854889A}">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r>
            <a:rPr lang="pt-PT" sz="1300" b="1" dirty="0" smtClean="0">
              <a:solidFill>
                <a:schemeClr val="tx1"/>
              </a:solidFill>
              <a:latin typeface="Century Gothic" panose="020B0502020202020204" pitchFamily="34" charset="0"/>
              <a:cs typeface="Calibri" panose="020F0502020204030204" pitchFamily="34" charset="0"/>
            </a:rPr>
            <a:t>- Capacitação</a:t>
          </a:r>
        </a:p>
        <a:p>
          <a:r>
            <a:rPr lang="pt-PT" sz="1300" b="1" dirty="0" smtClean="0">
              <a:solidFill>
                <a:schemeClr val="tx1"/>
              </a:solidFill>
              <a:latin typeface="Century Gothic" panose="020B0502020202020204" pitchFamily="34" charset="0"/>
              <a:cs typeface="Calibri" panose="020F0502020204030204" pitchFamily="34" charset="0"/>
            </a:rPr>
            <a:t>- Governança</a:t>
          </a:r>
        </a:p>
        <a:p>
          <a:r>
            <a:rPr lang="pt-BR" sz="1300" b="1" dirty="0" smtClean="0">
              <a:solidFill>
                <a:schemeClr val="tx1"/>
              </a:solidFill>
              <a:latin typeface="Century Gothic" panose="020B0502020202020204" pitchFamily="34" charset="0"/>
              <a:cs typeface="Calibri" panose="020F0502020204030204" pitchFamily="34" charset="0"/>
            </a:rPr>
            <a:t>- Envolvimento de parceiros</a:t>
          </a:r>
        </a:p>
        <a:p>
          <a:endParaRPr lang="pt-BR" sz="1300" b="1" dirty="0" smtClean="0">
            <a:solidFill>
              <a:schemeClr val="tx1"/>
            </a:solidFill>
            <a:latin typeface="Century Gothic" panose="020B0502020202020204" pitchFamily="34" charset="0"/>
            <a:cs typeface="Calibri" panose="020F0502020204030204" pitchFamily="34" charset="0"/>
          </a:endParaRPr>
        </a:p>
        <a:p>
          <a:r>
            <a:rPr lang="pt-BR" sz="1300" b="1" dirty="0" smtClean="0">
              <a:solidFill>
                <a:schemeClr val="tx1"/>
              </a:solidFill>
              <a:latin typeface="Century Gothic" panose="020B0502020202020204" pitchFamily="34" charset="0"/>
              <a:cs typeface="Calibri" panose="020F0502020204030204" pitchFamily="34" charset="0"/>
            </a:rPr>
            <a:t>- Gabinetes de apoio para mobilização de fundos complementares</a:t>
          </a:r>
          <a:r>
            <a:rPr lang="pt-PT" sz="1300" b="1" dirty="0" smtClean="0">
              <a:solidFill>
                <a:schemeClr val="tx1"/>
              </a:solidFill>
              <a:latin typeface="Century Gothic" panose="020B0502020202020204" pitchFamily="34" charset="0"/>
              <a:cs typeface="Calibri" panose="020F0502020204030204" pitchFamily="34" charset="0"/>
            </a:rPr>
            <a:t>;</a:t>
          </a:r>
          <a:endParaRPr lang="pt-PT" sz="1300" b="1" dirty="0">
            <a:solidFill>
              <a:schemeClr val="tx1"/>
            </a:solidFill>
            <a:latin typeface="Century Gothic" panose="020B0502020202020204" pitchFamily="34" charset="0"/>
            <a:cs typeface="Calibri" panose="020F0502020204030204" pitchFamily="34" charset="0"/>
          </a:endParaRPr>
        </a:p>
      </dgm:t>
    </dgm:pt>
    <dgm:pt modelId="{7765F299-D10A-4B68-A279-AD836CC0005A}" type="parTrans" cxnId="{2041D559-FF24-468B-A6BD-BA72B69DCC53}">
      <dgm:prSet/>
      <dgm:spPr/>
      <dgm:t>
        <a:bodyPr/>
        <a:lstStyle/>
        <a:p>
          <a:endParaRPr lang="pt-PT"/>
        </a:p>
      </dgm:t>
    </dgm:pt>
    <dgm:pt modelId="{4BB82582-F4F0-4864-B034-2CA55DF2FC66}" type="sibTrans" cxnId="{2041D559-FF24-468B-A6BD-BA72B69DCC53}">
      <dgm:prSet/>
      <dgm:spPr/>
      <dgm:t>
        <a:bodyPr/>
        <a:lstStyle/>
        <a:p>
          <a:endParaRPr lang="pt-PT"/>
        </a:p>
      </dgm:t>
    </dgm:pt>
    <dgm:pt modelId="{3665ACD9-4A95-4952-8120-203268C1ACA3}">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r>
            <a:rPr lang="pt-BR" sz="1300" b="1" dirty="0" smtClean="0">
              <a:solidFill>
                <a:schemeClr val="tx1"/>
              </a:solidFill>
              <a:latin typeface="Century Gothic" panose="020B0502020202020204" pitchFamily="34" charset="0"/>
              <a:cs typeface="Calibri" panose="020F0502020204030204" pitchFamily="34" charset="0"/>
            </a:rPr>
            <a:t>Replicabilidade e Transferibilidade do projeto</a:t>
          </a:r>
        </a:p>
        <a:p>
          <a:pPr algn="l">
            <a:lnSpc>
              <a:spcPct val="120000"/>
            </a:lnSpc>
          </a:pPr>
          <a:r>
            <a:rPr lang="pt-BR" sz="1200" b="0" dirty="0" smtClean="0">
              <a:solidFill>
                <a:schemeClr val="tx1"/>
              </a:solidFill>
              <a:latin typeface="Century Gothic" panose="020B0502020202020204" pitchFamily="34" charset="0"/>
              <a:cs typeface="Calibri" panose="020F0502020204030204" pitchFamily="34" charset="0"/>
            </a:rPr>
            <a:t>(ação piloto com La Palma e transferência de conhecimentos para outras regiões da Macaronésia)</a:t>
          </a:r>
          <a:endParaRPr lang="pt-PT" sz="1200" b="0" dirty="0" smtClean="0">
            <a:solidFill>
              <a:schemeClr val="tx1"/>
            </a:solidFill>
            <a:latin typeface="Century Gothic" panose="020B0502020202020204" pitchFamily="34" charset="0"/>
            <a:cs typeface="Calibri" panose="020F0502020204030204" pitchFamily="34" charset="0"/>
          </a:endParaRPr>
        </a:p>
        <a:p>
          <a:pPr algn="l">
            <a:lnSpc>
              <a:spcPct val="120000"/>
            </a:lnSpc>
          </a:pPr>
          <a:endParaRPr lang="pt-PT" sz="1200" b="0" dirty="0">
            <a:solidFill>
              <a:schemeClr val="tx1"/>
            </a:solidFill>
            <a:latin typeface="Century Gothic" panose="020B0502020202020204" pitchFamily="34" charset="0"/>
            <a:cs typeface="Calibri" panose="020F0502020204030204" pitchFamily="34" charset="0"/>
          </a:endParaRPr>
        </a:p>
      </dgm:t>
    </dgm:pt>
    <dgm:pt modelId="{4E71A128-D815-4266-BE0D-26F31ADE217A}" type="sibTrans" cxnId="{9D4E7EDC-726F-426A-B548-BA0CF30A7B34}">
      <dgm:prSet/>
      <dgm:spPr/>
      <dgm:t>
        <a:bodyPr/>
        <a:lstStyle/>
        <a:p>
          <a:endParaRPr lang="pt-PT"/>
        </a:p>
      </dgm:t>
    </dgm:pt>
    <dgm:pt modelId="{BB98C5D9-3C91-4614-9057-52813FDC46D7}" type="parTrans" cxnId="{9D4E7EDC-726F-426A-B548-BA0CF30A7B34}">
      <dgm:prSet/>
      <dgm:spPr/>
      <dgm:t>
        <a:bodyPr/>
        <a:lstStyle/>
        <a:p>
          <a:endParaRPr lang="pt-PT"/>
        </a:p>
      </dgm:t>
    </dgm:pt>
    <dgm:pt modelId="{EE32E86C-5FFB-4D15-8BF9-D1A3A10FFA3D}" type="pres">
      <dgm:prSet presAssocID="{86B6339F-163A-4113-B1F6-2D6868635880}" presName="Name0" presStyleCnt="0">
        <dgm:presLayoutVars>
          <dgm:chMax/>
          <dgm:chPref/>
          <dgm:dir/>
          <dgm:animLvl val="lvl"/>
          <dgm:resizeHandles val="exact"/>
        </dgm:presLayoutVars>
      </dgm:prSet>
      <dgm:spPr/>
      <dgm:t>
        <a:bodyPr/>
        <a:lstStyle/>
        <a:p>
          <a:endParaRPr lang="pt-PT"/>
        </a:p>
      </dgm:t>
    </dgm:pt>
    <dgm:pt modelId="{7C7F885C-454B-43AF-AF9D-AF5937400E4A}" type="pres">
      <dgm:prSet presAssocID="{A1B7892E-29DD-4907-AD01-8662A7C42570}" presName="composite" presStyleCnt="0"/>
      <dgm:spPr/>
    </dgm:pt>
    <dgm:pt modelId="{B6A27D66-5A9F-4F0D-84C2-E196FACB8998}" type="pres">
      <dgm:prSet presAssocID="{A1B7892E-29DD-4907-AD01-8662A7C42570}" presName="Image" presStyleLbl="alignNod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a:ln>
          <a:solidFill>
            <a:srgbClr val="AFE3D0"/>
          </a:solidFill>
        </a:ln>
      </dgm:spPr>
      <dgm:t>
        <a:bodyPr/>
        <a:lstStyle/>
        <a:p>
          <a:endParaRPr lang="pt-PT"/>
        </a:p>
      </dgm:t>
    </dgm:pt>
    <dgm:pt modelId="{34A1F4F6-FE8B-41BF-9DED-035C2B1886C6}" type="pres">
      <dgm:prSet presAssocID="{A1B7892E-29DD-4907-AD01-8662A7C42570}" presName="Accent" presStyleLbl="parChTrans1D1" presStyleIdx="0" presStyleCnt="4"/>
      <dgm:spPr/>
    </dgm:pt>
    <dgm:pt modelId="{35B0D638-8343-4A72-BDB6-E0ACAD274FEC}" type="pres">
      <dgm:prSet presAssocID="{A1B7892E-29DD-4907-AD01-8662A7C42570}" presName="Parent" presStyleLbl="revTx" presStyleIdx="0" presStyleCnt="4">
        <dgm:presLayoutVars>
          <dgm:chMax val="0"/>
          <dgm:chPref val="0"/>
          <dgm:bulletEnabled val="1"/>
        </dgm:presLayoutVars>
      </dgm:prSet>
      <dgm:spPr/>
      <dgm:t>
        <a:bodyPr/>
        <a:lstStyle/>
        <a:p>
          <a:endParaRPr lang="pt-PT"/>
        </a:p>
      </dgm:t>
    </dgm:pt>
    <dgm:pt modelId="{6F10969C-9B3E-4B3E-8265-CB0D5320FEC7}" type="pres">
      <dgm:prSet presAssocID="{FCB64024-226D-4911-9678-9CCF2A158827}" presName="sibTrans" presStyleCnt="0"/>
      <dgm:spPr/>
    </dgm:pt>
    <dgm:pt modelId="{4A99F5FA-39D8-420E-9703-4E707F48D5F6}" type="pres">
      <dgm:prSet presAssocID="{42E43E59-0F6F-438F-9DA1-4D3017FB2279}" presName="composite" presStyleCnt="0"/>
      <dgm:spPr/>
    </dgm:pt>
    <dgm:pt modelId="{3211D40C-DBF1-45BE-A4F5-1F11916E4790}" type="pres">
      <dgm:prSet presAssocID="{42E43E59-0F6F-438F-9DA1-4D3017FB2279}" presName="Image" presStyleLbl="alignNod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l="-25000" r="-25000"/>
          </a:stretch>
        </a:blipFill>
        <a:ln>
          <a:solidFill>
            <a:srgbClr val="AFE3D0"/>
          </a:solidFill>
        </a:ln>
      </dgm:spPr>
      <dgm:t>
        <a:bodyPr/>
        <a:lstStyle/>
        <a:p>
          <a:endParaRPr lang="pt-PT"/>
        </a:p>
      </dgm:t>
    </dgm:pt>
    <dgm:pt modelId="{0715FF49-8456-4365-82E6-70C986FE48D2}" type="pres">
      <dgm:prSet presAssocID="{42E43E59-0F6F-438F-9DA1-4D3017FB2279}" presName="Accent" presStyleLbl="parChTrans1D1" presStyleIdx="1" presStyleCnt="4"/>
      <dgm:spPr/>
    </dgm:pt>
    <dgm:pt modelId="{AF933C3B-B2EA-4850-9444-3D5A38029333}" type="pres">
      <dgm:prSet presAssocID="{42E43E59-0F6F-438F-9DA1-4D3017FB2279}" presName="Parent" presStyleLbl="revTx" presStyleIdx="1" presStyleCnt="4">
        <dgm:presLayoutVars>
          <dgm:chMax val="0"/>
          <dgm:chPref val="0"/>
          <dgm:bulletEnabled val="1"/>
        </dgm:presLayoutVars>
      </dgm:prSet>
      <dgm:spPr/>
      <dgm:t>
        <a:bodyPr/>
        <a:lstStyle/>
        <a:p>
          <a:endParaRPr lang="pt-PT"/>
        </a:p>
      </dgm:t>
    </dgm:pt>
    <dgm:pt modelId="{6A0706BA-8464-49EA-B6B1-9B256E753940}" type="pres">
      <dgm:prSet presAssocID="{217C823C-0477-443E-9CFA-7640F8883B48}" presName="sibTrans" presStyleCnt="0"/>
      <dgm:spPr/>
    </dgm:pt>
    <dgm:pt modelId="{BFE21659-B98F-444D-9FC2-EE619AF77EAA}" type="pres">
      <dgm:prSet presAssocID="{8D346996-05B0-4DF5-98BD-26D08854889A}" presName="composite" presStyleCnt="0"/>
      <dgm:spPr/>
    </dgm:pt>
    <dgm:pt modelId="{14ADA89A-A149-4581-A2E4-6CDE24325B0B}" type="pres">
      <dgm:prSet presAssocID="{8D346996-05B0-4DF5-98BD-26D08854889A}" presName="Image" presStyleLbl="alignNod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l="-59000" r="-59000"/>
          </a:stretch>
        </a:blipFill>
        <a:ln>
          <a:solidFill>
            <a:srgbClr val="AFE3D0"/>
          </a:solidFill>
        </a:ln>
      </dgm:spPr>
      <dgm:t>
        <a:bodyPr/>
        <a:lstStyle/>
        <a:p>
          <a:endParaRPr lang="pt-PT"/>
        </a:p>
      </dgm:t>
    </dgm:pt>
    <dgm:pt modelId="{A295DACA-9595-4F40-8B3A-A587373DED1C}" type="pres">
      <dgm:prSet presAssocID="{8D346996-05B0-4DF5-98BD-26D08854889A}" presName="Accent" presStyleLbl="parChTrans1D1" presStyleIdx="2" presStyleCnt="4"/>
      <dgm:spPr/>
    </dgm:pt>
    <dgm:pt modelId="{A097DCB4-D900-4304-BA1D-36C844820C60}" type="pres">
      <dgm:prSet presAssocID="{8D346996-05B0-4DF5-98BD-26D08854889A}" presName="Parent" presStyleLbl="revTx" presStyleIdx="2" presStyleCnt="4">
        <dgm:presLayoutVars>
          <dgm:chMax val="0"/>
          <dgm:chPref val="0"/>
          <dgm:bulletEnabled val="1"/>
        </dgm:presLayoutVars>
      </dgm:prSet>
      <dgm:spPr/>
      <dgm:t>
        <a:bodyPr/>
        <a:lstStyle/>
        <a:p>
          <a:endParaRPr lang="pt-PT"/>
        </a:p>
      </dgm:t>
    </dgm:pt>
    <dgm:pt modelId="{73C73F9D-7EE8-4B40-AAF2-3BA2CDB08E2B}" type="pres">
      <dgm:prSet presAssocID="{4BB82582-F4F0-4864-B034-2CA55DF2FC66}" presName="sibTrans" presStyleCnt="0"/>
      <dgm:spPr/>
    </dgm:pt>
    <dgm:pt modelId="{AC33661C-CE4B-4B9C-9ADE-986222B45012}" type="pres">
      <dgm:prSet presAssocID="{3665ACD9-4A95-4952-8120-203268C1ACA3}" presName="composite" presStyleCnt="0"/>
      <dgm:spPr/>
    </dgm:pt>
    <dgm:pt modelId="{5D65FFF0-B3C6-4D7D-A51B-FC7F35278247}" type="pres">
      <dgm:prSet presAssocID="{3665ACD9-4A95-4952-8120-203268C1ACA3}" presName="Image" presStyleLbl="alignNod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l="-25000" r="-25000"/>
          </a:stretch>
        </a:blipFill>
        <a:ln>
          <a:solidFill>
            <a:srgbClr val="AFE3D0"/>
          </a:solidFill>
        </a:ln>
      </dgm:spPr>
      <dgm:t>
        <a:bodyPr/>
        <a:lstStyle/>
        <a:p>
          <a:endParaRPr lang="pt-PT"/>
        </a:p>
      </dgm:t>
    </dgm:pt>
    <dgm:pt modelId="{D67A805C-963F-4362-B857-4318F1D99AF9}" type="pres">
      <dgm:prSet presAssocID="{3665ACD9-4A95-4952-8120-203268C1ACA3}" presName="Accent" presStyleLbl="parChTrans1D1" presStyleIdx="3" presStyleCnt="4"/>
      <dgm:spPr/>
    </dgm:pt>
    <dgm:pt modelId="{FB826180-5D37-4804-9446-3FEF9438A05A}" type="pres">
      <dgm:prSet presAssocID="{3665ACD9-4A95-4952-8120-203268C1ACA3}" presName="Parent" presStyleLbl="revTx" presStyleIdx="3" presStyleCnt="4">
        <dgm:presLayoutVars>
          <dgm:chMax val="0"/>
          <dgm:chPref val="0"/>
          <dgm:bulletEnabled val="1"/>
        </dgm:presLayoutVars>
      </dgm:prSet>
      <dgm:spPr/>
      <dgm:t>
        <a:bodyPr/>
        <a:lstStyle/>
        <a:p>
          <a:endParaRPr lang="pt-PT"/>
        </a:p>
      </dgm:t>
    </dgm:pt>
  </dgm:ptLst>
  <dgm:cxnLst>
    <dgm:cxn modelId="{9C28E732-6C0A-421A-9E8F-3310CEF4012D}" type="presOf" srcId="{3665ACD9-4A95-4952-8120-203268C1ACA3}" destId="{FB826180-5D37-4804-9446-3FEF9438A05A}" srcOrd="0" destOrd="0" presId="urn:microsoft.com/office/officeart/2008/layout/PictureLineup"/>
    <dgm:cxn modelId="{E6C19A5F-4F48-42D4-AA2F-DB6FDEB44951}" srcId="{86B6339F-163A-4113-B1F6-2D6868635880}" destId="{A1B7892E-29DD-4907-AD01-8662A7C42570}" srcOrd="0" destOrd="0" parTransId="{183822CA-969C-4191-BF1A-B088C47B892B}" sibTransId="{FCB64024-226D-4911-9678-9CCF2A158827}"/>
    <dgm:cxn modelId="{2041D559-FF24-468B-A6BD-BA72B69DCC53}" srcId="{86B6339F-163A-4113-B1F6-2D6868635880}" destId="{8D346996-05B0-4DF5-98BD-26D08854889A}" srcOrd="2" destOrd="0" parTransId="{7765F299-D10A-4B68-A279-AD836CC0005A}" sibTransId="{4BB82582-F4F0-4864-B034-2CA55DF2FC66}"/>
    <dgm:cxn modelId="{BFBAA8E4-D38D-4114-8993-3D7275C210BA}" type="presOf" srcId="{86B6339F-163A-4113-B1F6-2D6868635880}" destId="{EE32E86C-5FFB-4D15-8BF9-D1A3A10FFA3D}" srcOrd="0" destOrd="0" presId="urn:microsoft.com/office/officeart/2008/layout/PictureLineup"/>
    <dgm:cxn modelId="{9D4E7EDC-726F-426A-B548-BA0CF30A7B34}" srcId="{86B6339F-163A-4113-B1F6-2D6868635880}" destId="{3665ACD9-4A95-4952-8120-203268C1ACA3}" srcOrd="3" destOrd="0" parTransId="{BB98C5D9-3C91-4614-9057-52813FDC46D7}" sibTransId="{4E71A128-D815-4266-BE0D-26F31ADE217A}"/>
    <dgm:cxn modelId="{85D57A2D-638D-47C0-81B3-A94A11BBE084}" type="presOf" srcId="{A1B7892E-29DD-4907-AD01-8662A7C42570}" destId="{35B0D638-8343-4A72-BDB6-E0ACAD274FEC}" srcOrd="0" destOrd="0" presId="urn:microsoft.com/office/officeart/2008/layout/PictureLineup"/>
    <dgm:cxn modelId="{2DE10433-B5BB-4F86-B8F9-8594FE3985F7}" type="presOf" srcId="{42E43E59-0F6F-438F-9DA1-4D3017FB2279}" destId="{AF933C3B-B2EA-4850-9444-3D5A38029333}" srcOrd="0" destOrd="0" presId="urn:microsoft.com/office/officeart/2008/layout/PictureLineup"/>
    <dgm:cxn modelId="{301FDF2F-50C2-40CF-952B-1CD607C6D9C3}" type="presOf" srcId="{8D346996-05B0-4DF5-98BD-26D08854889A}" destId="{A097DCB4-D900-4304-BA1D-36C844820C60}" srcOrd="0" destOrd="0" presId="urn:microsoft.com/office/officeart/2008/layout/PictureLineup"/>
    <dgm:cxn modelId="{7714F640-C59B-422A-9D43-0D0D0E24E750}" srcId="{86B6339F-163A-4113-B1F6-2D6868635880}" destId="{42E43E59-0F6F-438F-9DA1-4D3017FB2279}" srcOrd="1" destOrd="0" parTransId="{F28FC618-BF4C-49C0-8484-84DD7A0E8446}" sibTransId="{217C823C-0477-443E-9CFA-7640F8883B48}"/>
    <dgm:cxn modelId="{BAB273D2-3233-435F-BC48-D95503DDF9F6}" type="presParOf" srcId="{EE32E86C-5FFB-4D15-8BF9-D1A3A10FFA3D}" destId="{7C7F885C-454B-43AF-AF9D-AF5937400E4A}" srcOrd="0" destOrd="0" presId="urn:microsoft.com/office/officeart/2008/layout/PictureLineup"/>
    <dgm:cxn modelId="{A8AB5BF1-CAE1-4675-AFC3-A6D5B4D9BECC}" type="presParOf" srcId="{7C7F885C-454B-43AF-AF9D-AF5937400E4A}" destId="{B6A27D66-5A9F-4F0D-84C2-E196FACB8998}" srcOrd="0" destOrd="0" presId="urn:microsoft.com/office/officeart/2008/layout/PictureLineup"/>
    <dgm:cxn modelId="{2E6B9B20-83E1-45C0-B036-5C95D01DD9DA}" type="presParOf" srcId="{7C7F885C-454B-43AF-AF9D-AF5937400E4A}" destId="{34A1F4F6-FE8B-41BF-9DED-035C2B1886C6}" srcOrd="1" destOrd="0" presId="urn:microsoft.com/office/officeart/2008/layout/PictureLineup"/>
    <dgm:cxn modelId="{DFA860E0-083A-44AE-AF7B-F2AAF526A983}" type="presParOf" srcId="{7C7F885C-454B-43AF-AF9D-AF5937400E4A}" destId="{35B0D638-8343-4A72-BDB6-E0ACAD274FEC}" srcOrd="2" destOrd="0" presId="urn:microsoft.com/office/officeart/2008/layout/PictureLineup"/>
    <dgm:cxn modelId="{1E734F86-ACB7-4AC2-B986-9D082E0D8FF8}" type="presParOf" srcId="{EE32E86C-5FFB-4D15-8BF9-D1A3A10FFA3D}" destId="{6F10969C-9B3E-4B3E-8265-CB0D5320FEC7}" srcOrd="1" destOrd="0" presId="urn:microsoft.com/office/officeart/2008/layout/PictureLineup"/>
    <dgm:cxn modelId="{B271E22B-CFFC-4714-AB10-6E0390B981C3}" type="presParOf" srcId="{EE32E86C-5FFB-4D15-8BF9-D1A3A10FFA3D}" destId="{4A99F5FA-39D8-420E-9703-4E707F48D5F6}" srcOrd="2" destOrd="0" presId="urn:microsoft.com/office/officeart/2008/layout/PictureLineup"/>
    <dgm:cxn modelId="{4ACDF173-B3E6-4AC2-8572-EF53111F8397}" type="presParOf" srcId="{4A99F5FA-39D8-420E-9703-4E707F48D5F6}" destId="{3211D40C-DBF1-45BE-A4F5-1F11916E4790}" srcOrd="0" destOrd="0" presId="urn:microsoft.com/office/officeart/2008/layout/PictureLineup"/>
    <dgm:cxn modelId="{E6177312-9F4A-403C-B747-2464723C5C4D}" type="presParOf" srcId="{4A99F5FA-39D8-420E-9703-4E707F48D5F6}" destId="{0715FF49-8456-4365-82E6-70C986FE48D2}" srcOrd="1" destOrd="0" presId="urn:microsoft.com/office/officeart/2008/layout/PictureLineup"/>
    <dgm:cxn modelId="{51E687E0-F14C-49D5-ACB1-0BADB00193FB}" type="presParOf" srcId="{4A99F5FA-39D8-420E-9703-4E707F48D5F6}" destId="{AF933C3B-B2EA-4850-9444-3D5A38029333}" srcOrd="2" destOrd="0" presId="urn:microsoft.com/office/officeart/2008/layout/PictureLineup"/>
    <dgm:cxn modelId="{861BA8C6-A625-4AE6-83EE-1D00A79B0D4C}" type="presParOf" srcId="{EE32E86C-5FFB-4D15-8BF9-D1A3A10FFA3D}" destId="{6A0706BA-8464-49EA-B6B1-9B256E753940}" srcOrd="3" destOrd="0" presId="urn:microsoft.com/office/officeart/2008/layout/PictureLineup"/>
    <dgm:cxn modelId="{7160D71D-9996-44F8-8811-AE5504E45FC8}" type="presParOf" srcId="{EE32E86C-5FFB-4D15-8BF9-D1A3A10FFA3D}" destId="{BFE21659-B98F-444D-9FC2-EE619AF77EAA}" srcOrd="4" destOrd="0" presId="urn:microsoft.com/office/officeart/2008/layout/PictureLineup"/>
    <dgm:cxn modelId="{A2DE267E-A1B5-442D-B41B-0C513EBF5AA5}" type="presParOf" srcId="{BFE21659-B98F-444D-9FC2-EE619AF77EAA}" destId="{14ADA89A-A149-4581-A2E4-6CDE24325B0B}" srcOrd="0" destOrd="0" presId="urn:microsoft.com/office/officeart/2008/layout/PictureLineup"/>
    <dgm:cxn modelId="{B90963CF-BFA9-4DD0-82E3-29F4FBD3A835}" type="presParOf" srcId="{BFE21659-B98F-444D-9FC2-EE619AF77EAA}" destId="{A295DACA-9595-4F40-8B3A-A587373DED1C}" srcOrd="1" destOrd="0" presId="urn:microsoft.com/office/officeart/2008/layout/PictureLineup"/>
    <dgm:cxn modelId="{652E8AEB-D047-4FB2-8627-3505B74541BD}" type="presParOf" srcId="{BFE21659-B98F-444D-9FC2-EE619AF77EAA}" destId="{A097DCB4-D900-4304-BA1D-36C844820C60}" srcOrd="2" destOrd="0" presId="urn:microsoft.com/office/officeart/2008/layout/PictureLineup"/>
    <dgm:cxn modelId="{385F8A27-2283-4C0A-A95A-E332DB0536AE}" type="presParOf" srcId="{EE32E86C-5FFB-4D15-8BF9-D1A3A10FFA3D}" destId="{73C73F9D-7EE8-4B40-AAF2-3BA2CDB08E2B}" srcOrd="5" destOrd="0" presId="urn:microsoft.com/office/officeart/2008/layout/PictureLineup"/>
    <dgm:cxn modelId="{4ABEAAA3-D7FB-4C56-BD65-9EAC4C3A0353}" type="presParOf" srcId="{EE32E86C-5FFB-4D15-8BF9-D1A3A10FFA3D}" destId="{AC33661C-CE4B-4B9C-9ADE-986222B45012}" srcOrd="6" destOrd="0" presId="urn:microsoft.com/office/officeart/2008/layout/PictureLineup"/>
    <dgm:cxn modelId="{CC23F7B4-35B3-48DE-AC44-7E3664963BE0}" type="presParOf" srcId="{AC33661C-CE4B-4B9C-9ADE-986222B45012}" destId="{5D65FFF0-B3C6-4D7D-A51B-FC7F35278247}" srcOrd="0" destOrd="0" presId="urn:microsoft.com/office/officeart/2008/layout/PictureLineup"/>
    <dgm:cxn modelId="{0B76DD35-D60D-402C-9748-59CD8E6E492B}" type="presParOf" srcId="{AC33661C-CE4B-4B9C-9ADE-986222B45012}" destId="{D67A805C-963F-4362-B857-4318F1D99AF9}" srcOrd="1" destOrd="0" presId="urn:microsoft.com/office/officeart/2008/layout/PictureLineup"/>
    <dgm:cxn modelId="{A22A98DE-DE98-4736-B8EF-363920E34FA1}" type="presParOf" srcId="{AC33661C-CE4B-4B9C-9ADE-986222B45012}" destId="{FB826180-5D37-4804-9446-3FEF9438A05A}"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675899-B49A-4BB1-9396-99FE6BF0D33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pt-PT"/>
        </a:p>
      </dgm:t>
    </dgm:pt>
    <dgm:pt modelId="{477EB9F5-2ABA-4C4C-A7BF-53A749FA0C22}">
      <dgm:prSet phldrT="[Texto]" custT="1"/>
      <dgm:spPr>
        <a:solidFill>
          <a:srgbClr val="EE7658">
            <a:alpha val="71000"/>
          </a:srgbClr>
        </a:solidFill>
        <a:effectLst>
          <a:outerShdw blurRad="50800" dist="38100" dir="5400000" algn="t" rotWithShape="0">
            <a:prstClr val="black">
              <a:alpha val="40000"/>
            </a:prstClr>
          </a:outerShdw>
        </a:effectLst>
      </dgm:spPr>
      <dgm:t>
        <a:bodyPr/>
        <a:lstStyle/>
        <a:p>
          <a:r>
            <a:rPr lang="pt-PT" sz="5400" b="1" dirty="0" smtClean="0">
              <a:effectLst>
                <a:outerShdw blurRad="38100" dist="38100" dir="2700000" algn="tl">
                  <a:srgbClr val="000000">
                    <a:alpha val="43137"/>
                  </a:srgbClr>
                </a:outerShdw>
              </a:effectLst>
            </a:rPr>
            <a:t>27 ACTIVITIES</a:t>
          </a:r>
          <a:endParaRPr lang="pt-PT" sz="5400" b="1" dirty="0">
            <a:effectLst>
              <a:outerShdw blurRad="38100" dist="38100" dir="2700000" algn="tl">
                <a:srgbClr val="000000">
                  <a:alpha val="43137"/>
                </a:srgbClr>
              </a:outerShdw>
            </a:effectLst>
          </a:endParaRPr>
        </a:p>
      </dgm:t>
    </dgm:pt>
    <dgm:pt modelId="{315DB38B-38B6-48A5-908B-3B21F6A85406}" type="parTrans" cxnId="{4D60585C-ED80-4D44-9B8F-515E3BCFB8CA}">
      <dgm:prSet/>
      <dgm:spPr/>
      <dgm:t>
        <a:bodyPr/>
        <a:lstStyle/>
        <a:p>
          <a:endParaRPr lang="pt-PT"/>
        </a:p>
      </dgm:t>
    </dgm:pt>
    <dgm:pt modelId="{6E62F939-4FD4-45C0-A469-1AB1796C09DE}" type="sibTrans" cxnId="{4D60585C-ED80-4D44-9B8F-515E3BCFB8CA}">
      <dgm:prSet/>
      <dgm:spPr/>
      <dgm:t>
        <a:bodyPr/>
        <a:lstStyle/>
        <a:p>
          <a:endParaRPr lang="pt-PT"/>
        </a:p>
      </dgm:t>
    </dgm:pt>
    <dgm:pt modelId="{AA35F58C-29FD-475A-9379-41894CF06282}">
      <dgm:prSet phldrT="[Texto]" custT="1"/>
      <dgm:spPr>
        <a:solidFill>
          <a:schemeClr val="bg1">
            <a:lumMod val="85000"/>
          </a:schemeClr>
        </a:solidFill>
        <a:effectLst>
          <a:outerShdw blurRad="50800" dist="38100" dir="5400000" algn="t" rotWithShape="0">
            <a:prstClr val="black">
              <a:alpha val="40000"/>
            </a:prstClr>
          </a:outerShdw>
        </a:effectLst>
      </dgm:spPr>
      <dgm:t>
        <a:bodyPr/>
        <a:lstStyle/>
        <a:p>
          <a:r>
            <a:rPr lang="pt-PT" sz="4800" dirty="0" smtClean="0">
              <a:effectLst>
                <a:outerShdw blurRad="38100" dist="38100" dir="2700000" algn="tl">
                  <a:srgbClr val="000000">
                    <a:alpha val="43137"/>
                  </a:srgbClr>
                </a:outerShdw>
              </a:effectLst>
            </a:rPr>
            <a:t>ZONAS HÚMIDAS</a:t>
          </a:r>
          <a:endParaRPr lang="pt-PT" sz="4800" dirty="0">
            <a:effectLst>
              <a:outerShdw blurRad="38100" dist="38100" dir="2700000" algn="tl">
                <a:srgbClr val="000000">
                  <a:alpha val="43137"/>
                </a:srgbClr>
              </a:outerShdw>
            </a:effectLst>
          </a:endParaRPr>
        </a:p>
      </dgm:t>
    </dgm:pt>
    <dgm:pt modelId="{AECE4299-D151-4F0F-90D5-02BFCC5C6EC7}" type="parTrans" cxnId="{00E535D1-8CA9-465F-B5C6-CC495558D2CE}">
      <dgm:prSet/>
      <dgm:spPr/>
      <dgm:t>
        <a:bodyPr/>
        <a:lstStyle/>
        <a:p>
          <a:endParaRPr lang="pt-PT"/>
        </a:p>
      </dgm:t>
    </dgm:pt>
    <dgm:pt modelId="{0EF8B7A9-9444-48A4-97D9-215DD28DFA96}" type="sibTrans" cxnId="{00E535D1-8CA9-465F-B5C6-CC495558D2CE}">
      <dgm:prSet/>
      <dgm:spPr/>
      <dgm:t>
        <a:bodyPr/>
        <a:lstStyle/>
        <a:p>
          <a:endParaRPr lang="pt-PT"/>
        </a:p>
      </dgm:t>
    </dgm:pt>
    <dgm:pt modelId="{4CDF9C7A-9B99-4E7D-8E88-05CD760CAC18}">
      <dgm:prSet phldrT="[Texto]"/>
      <dgm:spPr>
        <a:solidFill>
          <a:schemeClr val="bg1">
            <a:lumMod val="85000"/>
          </a:schemeClr>
        </a:solidFill>
        <a:effectLst>
          <a:outerShdw blurRad="50800" dist="38100" dir="5400000" algn="t" rotWithShape="0">
            <a:prstClr val="black">
              <a:alpha val="40000"/>
            </a:prstClr>
          </a:outerShdw>
        </a:effectLst>
      </dgm:spPr>
      <dgm:t>
        <a:bodyPr/>
        <a:lstStyle/>
        <a:p>
          <a:r>
            <a:rPr lang="pt-PT" i="1" dirty="0" err="1" smtClean="0">
              <a:effectLst>
                <a:outerShdw blurRad="38100" dist="38100" dir="2700000" algn="tl">
                  <a:srgbClr val="000000">
                    <a:alpha val="43137"/>
                  </a:srgbClr>
                </a:outerShdw>
              </a:effectLst>
            </a:rPr>
            <a:t>Nyctalus</a:t>
          </a:r>
          <a:r>
            <a:rPr lang="pt-PT" i="1" dirty="0" smtClean="0">
              <a:effectLst>
                <a:outerShdw blurRad="38100" dist="38100" dir="2700000" algn="tl">
                  <a:srgbClr val="000000">
                    <a:alpha val="43137"/>
                  </a:srgbClr>
                </a:outerShdw>
              </a:effectLst>
            </a:rPr>
            <a:t> </a:t>
          </a:r>
          <a:r>
            <a:rPr lang="pt-PT" i="1" dirty="0" err="1" smtClean="0">
              <a:effectLst>
                <a:outerShdw blurRad="38100" dist="38100" dir="2700000" algn="tl">
                  <a:srgbClr val="000000">
                    <a:alpha val="43137"/>
                  </a:srgbClr>
                </a:outerShdw>
              </a:effectLst>
            </a:rPr>
            <a:t>azoreum</a:t>
          </a:r>
          <a:r>
            <a:rPr lang="pt-PT" i="1" dirty="0" smtClean="0">
              <a:effectLst>
                <a:outerShdw blurRad="38100" dist="38100" dir="2700000" algn="tl">
                  <a:srgbClr val="000000">
                    <a:alpha val="43137"/>
                  </a:srgbClr>
                </a:outerShdw>
              </a:effectLst>
            </a:rPr>
            <a:t> </a:t>
          </a:r>
          <a:endParaRPr lang="pt-PT" dirty="0">
            <a:effectLst>
              <a:outerShdw blurRad="38100" dist="38100" dir="2700000" algn="tl">
                <a:srgbClr val="000000">
                  <a:alpha val="43137"/>
                </a:srgbClr>
              </a:outerShdw>
            </a:effectLst>
          </a:endParaRPr>
        </a:p>
      </dgm:t>
    </dgm:pt>
    <dgm:pt modelId="{9821E7AF-4137-4F4F-8336-3CFD7CD6889D}" type="parTrans" cxnId="{D2DDCB4B-2714-4CA7-9944-6625B6EF8BD6}">
      <dgm:prSet/>
      <dgm:spPr/>
      <dgm:t>
        <a:bodyPr/>
        <a:lstStyle/>
        <a:p>
          <a:endParaRPr lang="pt-PT"/>
        </a:p>
      </dgm:t>
    </dgm:pt>
    <dgm:pt modelId="{B043861B-B8E4-4986-888A-0222F933EF5B}" type="sibTrans" cxnId="{D2DDCB4B-2714-4CA7-9944-6625B6EF8BD6}">
      <dgm:prSet/>
      <dgm:spPr/>
      <dgm:t>
        <a:bodyPr/>
        <a:lstStyle/>
        <a:p>
          <a:endParaRPr lang="pt-PT"/>
        </a:p>
      </dgm:t>
    </dgm:pt>
    <dgm:pt modelId="{210566D0-909D-4354-96E4-65ABAE648E0F}">
      <dgm:prSet phldrT="[Texto]"/>
      <dgm:spPr>
        <a:solidFill>
          <a:schemeClr val="bg1">
            <a:lumMod val="75000"/>
          </a:schemeClr>
        </a:solidFill>
        <a:effectLst>
          <a:outerShdw blurRad="50800" dist="38100" dir="5400000" algn="t" rotWithShape="0">
            <a:prstClr val="black">
              <a:alpha val="40000"/>
            </a:prstClr>
          </a:outerShdw>
        </a:effectLst>
      </dgm:spPr>
      <dgm:t>
        <a:bodyPr/>
        <a:lstStyle/>
        <a:p>
          <a:r>
            <a:rPr lang="pt-PT" i="1" dirty="0" err="1" smtClean="0">
              <a:effectLst>
                <a:outerShdw blurRad="38100" dist="38100" dir="2700000" algn="tl">
                  <a:srgbClr val="000000">
                    <a:alpha val="43137"/>
                  </a:srgbClr>
                </a:outerShdw>
              </a:effectLst>
            </a:rPr>
            <a:t>Hydrobates</a:t>
          </a:r>
          <a:r>
            <a:rPr lang="pt-PT" i="1" dirty="0" smtClean="0">
              <a:effectLst>
                <a:outerShdw blurRad="38100" dist="38100" dir="2700000" algn="tl">
                  <a:srgbClr val="000000">
                    <a:alpha val="43137"/>
                  </a:srgbClr>
                </a:outerShdw>
              </a:effectLst>
            </a:rPr>
            <a:t> </a:t>
          </a:r>
          <a:r>
            <a:rPr lang="pt-PT" i="1" dirty="0" err="1" smtClean="0">
              <a:effectLst>
                <a:outerShdw blurRad="38100" dist="38100" dir="2700000" algn="tl">
                  <a:srgbClr val="000000">
                    <a:alpha val="43137"/>
                  </a:srgbClr>
                </a:outerShdw>
              </a:effectLst>
            </a:rPr>
            <a:t>monteiroi</a:t>
          </a:r>
          <a:r>
            <a:rPr lang="pt-PT" i="1" dirty="0" smtClean="0">
              <a:effectLst>
                <a:outerShdw blurRad="38100" dist="38100" dir="2700000" algn="tl">
                  <a:srgbClr val="000000">
                    <a:alpha val="43137"/>
                  </a:srgbClr>
                </a:outerShdw>
              </a:effectLst>
            </a:rPr>
            <a:t> </a:t>
          </a:r>
          <a:endParaRPr lang="pt-PT" dirty="0">
            <a:effectLst>
              <a:outerShdw blurRad="38100" dist="38100" dir="2700000" algn="tl">
                <a:srgbClr val="000000">
                  <a:alpha val="43137"/>
                </a:srgbClr>
              </a:outerShdw>
            </a:effectLst>
          </a:endParaRPr>
        </a:p>
      </dgm:t>
    </dgm:pt>
    <dgm:pt modelId="{173E0343-FCB5-4C4A-9105-28A878C97579}" type="parTrans" cxnId="{A220E617-ECAB-4410-B418-9C1F7C2605FB}">
      <dgm:prSet/>
      <dgm:spPr/>
      <dgm:t>
        <a:bodyPr/>
        <a:lstStyle/>
        <a:p>
          <a:endParaRPr lang="pt-PT"/>
        </a:p>
      </dgm:t>
    </dgm:pt>
    <dgm:pt modelId="{0999D063-62CB-4AFE-9884-88248A159013}" type="sibTrans" cxnId="{A220E617-ECAB-4410-B418-9C1F7C2605FB}">
      <dgm:prSet/>
      <dgm:spPr/>
      <dgm:t>
        <a:bodyPr/>
        <a:lstStyle/>
        <a:p>
          <a:endParaRPr lang="pt-PT"/>
        </a:p>
      </dgm:t>
    </dgm:pt>
    <dgm:pt modelId="{1186EDC3-4C9F-45FD-84F1-1015343F7691}">
      <dgm:prSet phldrT="[Texto]" custT="1"/>
      <dgm:spPr>
        <a:solidFill>
          <a:schemeClr val="bg1">
            <a:lumMod val="75000"/>
          </a:schemeClr>
        </a:solidFill>
        <a:effectLst>
          <a:outerShdw blurRad="50800" dist="38100" dir="5400000" algn="t" rotWithShape="0">
            <a:prstClr val="black">
              <a:alpha val="40000"/>
            </a:prstClr>
          </a:outerShdw>
        </a:effectLst>
      </dgm:spPr>
      <dgm:t>
        <a:bodyPr/>
        <a:lstStyle/>
        <a:p>
          <a:r>
            <a:rPr lang="pt-PT" sz="2800" b="0" i="1" dirty="0" err="1" smtClean="0">
              <a:effectLst>
                <a:outerShdw blurRad="38100" dist="38100" dir="2700000" algn="tl">
                  <a:srgbClr val="000000">
                    <a:alpha val="43137"/>
                  </a:srgbClr>
                </a:outerShdw>
              </a:effectLst>
            </a:rPr>
            <a:t>Calonectris</a:t>
          </a:r>
          <a:r>
            <a:rPr lang="pt-PT" sz="2800" b="0" i="1" dirty="0" smtClean="0">
              <a:effectLst>
                <a:outerShdw blurRad="38100" dist="38100" dir="2700000" algn="tl">
                  <a:srgbClr val="000000">
                    <a:alpha val="43137"/>
                  </a:srgbClr>
                </a:outerShdw>
              </a:effectLst>
            </a:rPr>
            <a:t> </a:t>
          </a:r>
          <a:r>
            <a:rPr lang="pt-PT" sz="2800" b="0" i="1" dirty="0" err="1" smtClean="0">
              <a:effectLst>
                <a:outerShdw blurRad="38100" dist="38100" dir="2700000" algn="tl">
                  <a:srgbClr val="000000">
                    <a:alpha val="43137"/>
                  </a:srgbClr>
                </a:outerShdw>
              </a:effectLst>
            </a:rPr>
            <a:t>borealis</a:t>
          </a:r>
          <a:endParaRPr lang="pt-PT" sz="2800" i="1" dirty="0">
            <a:effectLst>
              <a:outerShdw blurRad="38100" dist="38100" dir="2700000" algn="tl">
                <a:srgbClr val="000000">
                  <a:alpha val="43137"/>
                </a:srgbClr>
              </a:outerShdw>
            </a:effectLst>
          </a:endParaRPr>
        </a:p>
      </dgm:t>
    </dgm:pt>
    <dgm:pt modelId="{252F5A53-81AF-4821-A512-59D5614AC415}" type="parTrans" cxnId="{CB7D22AD-FFD8-494B-83DD-0C082F8A75BF}">
      <dgm:prSet/>
      <dgm:spPr/>
      <dgm:t>
        <a:bodyPr/>
        <a:lstStyle/>
        <a:p>
          <a:endParaRPr lang="pt-PT"/>
        </a:p>
      </dgm:t>
    </dgm:pt>
    <dgm:pt modelId="{F684C06F-0C63-4D62-85CE-EC91233E8D15}" type="sibTrans" cxnId="{CB7D22AD-FFD8-494B-83DD-0C082F8A75BF}">
      <dgm:prSet/>
      <dgm:spPr/>
      <dgm:t>
        <a:bodyPr/>
        <a:lstStyle/>
        <a:p>
          <a:endParaRPr lang="pt-PT"/>
        </a:p>
      </dgm:t>
    </dgm:pt>
    <dgm:pt modelId="{904FB6BF-B32C-4849-A68E-2C77B24C45DE}">
      <dgm:prSet phldrT="[Texto]"/>
      <dgm:spPr>
        <a:solidFill>
          <a:schemeClr val="bg1">
            <a:lumMod val="85000"/>
          </a:schemeClr>
        </a:solidFill>
        <a:effectLst>
          <a:outerShdw blurRad="50800" dist="38100" dir="5400000" algn="t" rotWithShape="0">
            <a:prstClr val="black">
              <a:alpha val="40000"/>
            </a:prstClr>
          </a:outerShdw>
        </a:effectLst>
      </dgm:spPr>
      <dgm:t>
        <a:bodyPr/>
        <a:lstStyle/>
        <a:p>
          <a:r>
            <a:rPr lang="pt-PT" dirty="0" smtClean="0">
              <a:effectLst>
                <a:outerShdw blurRad="38100" dist="38100" dir="2700000" algn="tl">
                  <a:srgbClr val="000000">
                    <a:alpha val="43137"/>
                  </a:srgbClr>
                </a:outerShdw>
              </a:effectLst>
            </a:rPr>
            <a:t>FLORA ENDÉMICA E INSVASORA</a:t>
          </a:r>
          <a:endParaRPr lang="pt-PT" dirty="0">
            <a:effectLst>
              <a:outerShdw blurRad="38100" dist="38100" dir="2700000" algn="tl">
                <a:srgbClr val="000000">
                  <a:alpha val="43137"/>
                </a:srgbClr>
              </a:outerShdw>
            </a:effectLst>
          </a:endParaRPr>
        </a:p>
      </dgm:t>
    </dgm:pt>
    <dgm:pt modelId="{75707910-FFE2-4178-8EBF-815DAD4EECBE}" type="parTrans" cxnId="{71055822-8131-41F5-B8C6-21C57269C260}">
      <dgm:prSet/>
      <dgm:spPr/>
      <dgm:t>
        <a:bodyPr/>
        <a:lstStyle/>
        <a:p>
          <a:endParaRPr lang="pt-PT"/>
        </a:p>
      </dgm:t>
    </dgm:pt>
    <dgm:pt modelId="{F8229EC4-13CF-4FE6-A208-F47E7FE4CA1F}" type="sibTrans" cxnId="{71055822-8131-41F5-B8C6-21C57269C260}">
      <dgm:prSet/>
      <dgm:spPr/>
      <dgm:t>
        <a:bodyPr/>
        <a:lstStyle/>
        <a:p>
          <a:endParaRPr lang="pt-PT"/>
        </a:p>
      </dgm:t>
    </dgm:pt>
    <dgm:pt modelId="{43307F18-D6F1-43AE-86C6-C901531C4EBD}" type="pres">
      <dgm:prSet presAssocID="{2F675899-B49A-4BB1-9396-99FE6BF0D334}" presName="Name0" presStyleCnt="0">
        <dgm:presLayoutVars>
          <dgm:chPref val="1"/>
          <dgm:dir/>
          <dgm:animOne val="branch"/>
          <dgm:animLvl val="lvl"/>
          <dgm:resizeHandles/>
        </dgm:presLayoutVars>
      </dgm:prSet>
      <dgm:spPr/>
      <dgm:t>
        <a:bodyPr/>
        <a:lstStyle/>
        <a:p>
          <a:endParaRPr lang="pt-PT"/>
        </a:p>
      </dgm:t>
    </dgm:pt>
    <dgm:pt modelId="{5596D4CF-C81E-4088-AADC-DF7F16139F42}" type="pres">
      <dgm:prSet presAssocID="{477EB9F5-2ABA-4C4C-A7BF-53A749FA0C22}" presName="vertOne" presStyleCnt="0"/>
      <dgm:spPr/>
    </dgm:pt>
    <dgm:pt modelId="{5DD4D71B-F724-4EE2-94C5-41FC37FBF392}" type="pres">
      <dgm:prSet presAssocID="{477EB9F5-2ABA-4C4C-A7BF-53A749FA0C22}" presName="txOne" presStyleLbl="node0" presStyleIdx="0" presStyleCnt="1" custLinFactNeighborX="-11" custLinFactNeighborY="89791">
        <dgm:presLayoutVars>
          <dgm:chPref val="3"/>
        </dgm:presLayoutVars>
      </dgm:prSet>
      <dgm:spPr>
        <a:prstGeom prst="rect">
          <a:avLst/>
        </a:prstGeom>
      </dgm:spPr>
      <dgm:t>
        <a:bodyPr/>
        <a:lstStyle/>
        <a:p>
          <a:endParaRPr lang="pt-PT"/>
        </a:p>
      </dgm:t>
    </dgm:pt>
    <dgm:pt modelId="{50E8BCB1-BF30-4486-8CE2-29AFB7026485}" type="pres">
      <dgm:prSet presAssocID="{477EB9F5-2ABA-4C4C-A7BF-53A749FA0C22}" presName="parTransOne" presStyleCnt="0"/>
      <dgm:spPr/>
    </dgm:pt>
    <dgm:pt modelId="{58745ED5-0642-417A-B890-0F1EB13F48FC}" type="pres">
      <dgm:prSet presAssocID="{477EB9F5-2ABA-4C4C-A7BF-53A749FA0C22}" presName="horzOne" presStyleCnt="0"/>
      <dgm:spPr/>
    </dgm:pt>
    <dgm:pt modelId="{0965B0EA-92EF-466C-9920-76D9AE3853BD}" type="pres">
      <dgm:prSet presAssocID="{AA35F58C-29FD-475A-9379-41894CF06282}" presName="vertTwo" presStyleCnt="0"/>
      <dgm:spPr/>
    </dgm:pt>
    <dgm:pt modelId="{8B52BDA8-9A8A-4E8D-B7AB-7E5714C25FEF}" type="pres">
      <dgm:prSet presAssocID="{AA35F58C-29FD-475A-9379-41894CF06282}" presName="txTwo" presStyleLbl="node2" presStyleIdx="0" presStyleCnt="2">
        <dgm:presLayoutVars>
          <dgm:chPref val="3"/>
        </dgm:presLayoutVars>
      </dgm:prSet>
      <dgm:spPr>
        <a:prstGeom prst="rect">
          <a:avLst/>
        </a:prstGeom>
      </dgm:spPr>
      <dgm:t>
        <a:bodyPr/>
        <a:lstStyle/>
        <a:p>
          <a:endParaRPr lang="pt-PT"/>
        </a:p>
      </dgm:t>
    </dgm:pt>
    <dgm:pt modelId="{A0758F86-4CD3-4FCD-A708-8D1AA0063BEA}" type="pres">
      <dgm:prSet presAssocID="{AA35F58C-29FD-475A-9379-41894CF06282}" presName="parTransTwo" presStyleCnt="0"/>
      <dgm:spPr/>
    </dgm:pt>
    <dgm:pt modelId="{D6827471-CA19-4972-9586-F79C8154E34B}" type="pres">
      <dgm:prSet presAssocID="{AA35F58C-29FD-475A-9379-41894CF06282}" presName="horzTwo" presStyleCnt="0"/>
      <dgm:spPr/>
    </dgm:pt>
    <dgm:pt modelId="{B8DD7E7B-3B29-4ABF-826A-58B336DBF76D}" type="pres">
      <dgm:prSet presAssocID="{4CDF9C7A-9B99-4E7D-8E88-05CD760CAC18}" presName="vertThree" presStyleCnt="0"/>
      <dgm:spPr/>
    </dgm:pt>
    <dgm:pt modelId="{F9B125AA-F2F6-4109-BD11-4FDEA25AC405}" type="pres">
      <dgm:prSet presAssocID="{4CDF9C7A-9B99-4E7D-8E88-05CD760CAC18}" presName="txThree" presStyleLbl="node3" presStyleIdx="0" presStyleCnt="3">
        <dgm:presLayoutVars>
          <dgm:chPref val="3"/>
        </dgm:presLayoutVars>
      </dgm:prSet>
      <dgm:spPr>
        <a:prstGeom prst="rect">
          <a:avLst/>
        </a:prstGeom>
      </dgm:spPr>
      <dgm:t>
        <a:bodyPr/>
        <a:lstStyle/>
        <a:p>
          <a:endParaRPr lang="pt-PT"/>
        </a:p>
      </dgm:t>
    </dgm:pt>
    <dgm:pt modelId="{D09B9970-3A90-4EC9-99A2-170D3CEFC073}" type="pres">
      <dgm:prSet presAssocID="{4CDF9C7A-9B99-4E7D-8E88-05CD760CAC18}" presName="horzThree" presStyleCnt="0"/>
      <dgm:spPr/>
    </dgm:pt>
    <dgm:pt modelId="{B6C37AAC-1CA2-4DF5-B1FA-915D90C36D12}" type="pres">
      <dgm:prSet presAssocID="{B043861B-B8E4-4986-888A-0222F933EF5B}" presName="sibSpaceThree" presStyleCnt="0"/>
      <dgm:spPr/>
    </dgm:pt>
    <dgm:pt modelId="{68E62657-F555-4588-B047-2F129A2A9063}" type="pres">
      <dgm:prSet presAssocID="{210566D0-909D-4354-96E4-65ABAE648E0F}" presName="vertThree" presStyleCnt="0"/>
      <dgm:spPr/>
    </dgm:pt>
    <dgm:pt modelId="{931BEAE1-DF86-498D-B905-57EEB2F4823B}" type="pres">
      <dgm:prSet presAssocID="{210566D0-909D-4354-96E4-65ABAE648E0F}" presName="txThree" presStyleLbl="node3" presStyleIdx="1" presStyleCnt="3">
        <dgm:presLayoutVars>
          <dgm:chPref val="3"/>
        </dgm:presLayoutVars>
      </dgm:prSet>
      <dgm:spPr>
        <a:prstGeom prst="rect">
          <a:avLst/>
        </a:prstGeom>
      </dgm:spPr>
      <dgm:t>
        <a:bodyPr/>
        <a:lstStyle/>
        <a:p>
          <a:endParaRPr lang="pt-PT"/>
        </a:p>
      </dgm:t>
    </dgm:pt>
    <dgm:pt modelId="{014077B6-E9AD-406B-814B-17B38D58BE51}" type="pres">
      <dgm:prSet presAssocID="{210566D0-909D-4354-96E4-65ABAE648E0F}" presName="horzThree" presStyleCnt="0"/>
      <dgm:spPr/>
    </dgm:pt>
    <dgm:pt modelId="{928D0E21-824F-4E3A-9877-52B9BBD26CCA}" type="pres">
      <dgm:prSet presAssocID="{0EF8B7A9-9444-48A4-97D9-215DD28DFA96}" presName="sibSpaceTwo" presStyleCnt="0"/>
      <dgm:spPr/>
    </dgm:pt>
    <dgm:pt modelId="{44666AB3-39C3-4D16-A07C-FECDE4016062}" type="pres">
      <dgm:prSet presAssocID="{1186EDC3-4C9F-45FD-84F1-1015343F7691}" presName="vertTwo" presStyleCnt="0"/>
      <dgm:spPr/>
    </dgm:pt>
    <dgm:pt modelId="{63B936DE-584A-4A4E-A91F-68D28BC27C44}" type="pres">
      <dgm:prSet presAssocID="{1186EDC3-4C9F-45FD-84F1-1015343F7691}" presName="txTwo" presStyleLbl="node2" presStyleIdx="1" presStyleCnt="2" custLinFactNeighborX="-451" custLinFactNeighborY="-16640">
        <dgm:presLayoutVars>
          <dgm:chPref val="3"/>
        </dgm:presLayoutVars>
      </dgm:prSet>
      <dgm:spPr>
        <a:prstGeom prst="rect">
          <a:avLst/>
        </a:prstGeom>
      </dgm:spPr>
      <dgm:t>
        <a:bodyPr/>
        <a:lstStyle/>
        <a:p>
          <a:endParaRPr lang="pt-PT"/>
        </a:p>
      </dgm:t>
    </dgm:pt>
    <dgm:pt modelId="{341F149F-BD78-4C7B-8CD9-B71634E19258}" type="pres">
      <dgm:prSet presAssocID="{1186EDC3-4C9F-45FD-84F1-1015343F7691}" presName="parTransTwo" presStyleCnt="0"/>
      <dgm:spPr/>
    </dgm:pt>
    <dgm:pt modelId="{8EBA0AB5-3A3F-48FE-86CB-277C6A1612B9}" type="pres">
      <dgm:prSet presAssocID="{1186EDC3-4C9F-45FD-84F1-1015343F7691}" presName="horzTwo" presStyleCnt="0"/>
      <dgm:spPr/>
    </dgm:pt>
    <dgm:pt modelId="{D91704F2-C898-49CA-BA89-75E937C539A1}" type="pres">
      <dgm:prSet presAssocID="{904FB6BF-B32C-4849-A68E-2C77B24C45DE}" presName="vertThree" presStyleCnt="0"/>
      <dgm:spPr/>
    </dgm:pt>
    <dgm:pt modelId="{17143DF4-E39A-4C41-8963-BBFBC95A2B1F}" type="pres">
      <dgm:prSet presAssocID="{904FB6BF-B32C-4849-A68E-2C77B24C45DE}" presName="txThree" presStyleLbl="node3" presStyleIdx="2" presStyleCnt="3">
        <dgm:presLayoutVars>
          <dgm:chPref val="3"/>
        </dgm:presLayoutVars>
      </dgm:prSet>
      <dgm:spPr>
        <a:prstGeom prst="rect">
          <a:avLst/>
        </a:prstGeom>
      </dgm:spPr>
      <dgm:t>
        <a:bodyPr/>
        <a:lstStyle/>
        <a:p>
          <a:endParaRPr lang="pt-PT"/>
        </a:p>
      </dgm:t>
    </dgm:pt>
    <dgm:pt modelId="{3B89AEF8-1A21-4D74-9A6A-AF583E1A0BB6}" type="pres">
      <dgm:prSet presAssocID="{904FB6BF-B32C-4849-A68E-2C77B24C45DE}" presName="horzThree" presStyleCnt="0"/>
      <dgm:spPr/>
    </dgm:pt>
  </dgm:ptLst>
  <dgm:cxnLst>
    <dgm:cxn modelId="{D972E7ED-5C65-4BF3-A526-6B8B29E77BFB}" type="presOf" srcId="{904FB6BF-B32C-4849-A68E-2C77B24C45DE}" destId="{17143DF4-E39A-4C41-8963-BBFBC95A2B1F}" srcOrd="0" destOrd="0" presId="urn:microsoft.com/office/officeart/2005/8/layout/hierarchy4"/>
    <dgm:cxn modelId="{EEE566D1-6A02-4DED-AFEE-C7C12CFE8565}" type="presOf" srcId="{2F675899-B49A-4BB1-9396-99FE6BF0D334}" destId="{43307F18-D6F1-43AE-86C6-C901531C4EBD}" srcOrd="0" destOrd="0" presId="urn:microsoft.com/office/officeart/2005/8/layout/hierarchy4"/>
    <dgm:cxn modelId="{71055822-8131-41F5-B8C6-21C57269C260}" srcId="{1186EDC3-4C9F-45FD-84F1-1015343F7691}" destId="{904FB6BF-B32C-4849-A68E-2C77B24C45DE}" srcOrd="0" destOrd="0" parTransId="{75707910-FFE2-4178-8EBF-815DAD4EECBE}" sibTransId="{F8229EC4-13CF-4FE6-A208-F47E7FE4CA1F}"/>
    <dgm:cxn modelId="{CB7D22AD-FFD8-494B-83DD-0C082F8A75BF}" srcId="{477EB9F5-2ABA-4C4C-A7BF-53A749FA0C22}" destId="{1186EDC3-4C9F-45FD-84F1-1015343F7691}" srcOrd="1" destOrd="0" parTransId="{252F5A53-81AF-4821-A512-59D5614AC415}" sibTransId="{F684C06F-0C63-4D62-85CE-EC91233E8D15}"/>
    <dgm:cxn modelId="{6E97E344-5FB2-4B37-BA95-6575EEA46729}" type="presOf" srcId="{AA35F58C-29FD-475A-9379-41894CF06282}" destId="{8B52BDA8-9A8A-4E8D-B7AB-7E5714C25FEF}" srcOrd="0" destOrd="0" presId="urn:microsoft.com/office/officeart/2005/8/layout/hierarchy4"/>
    <dgm:cxn modelId="{45BE0C65-9E6A-4B9F-BC7B-0B758C504FAE}" type="presOf" srcId="{477EB9F5-2ABA-4C4C-A7BF-53A749FA0C22}" destId="{5DD4D71B-F724-4EE2-94C5-41FC37FBF392}" srcOrd="0" destOrd="0" presId="urn:microsoft.com/office/officeart/2005/8/layout/hierarchy4"/>
    <dgm:cxn modelId="{4D60585C-ED80-4D44-9B8F-515E3BCFB8CA}" srcId="{2F675899-B49A-4BB1-9396-99FE6BF0D334}" destId="{477EB9F5-2ABA-4C4C-A7BF-53A749FA0C22}" srcOrd="0" destOrd="0" parTransId="{315DB38B-38B6-48A5-908B-3B21F6A85406}" sibTransId="{6E62F939-4FD4-45C0-A469-1AB1796C09DE}"/>
    <dgm:cxn modelId="{A220E617-ECAB-4410-B418-9C1F7C2605FB}" srcId="{AA35F58C-29FD-475A-9379-41894CF06282}" destId="{210566D0-909D-4354-96E4-65ABAE648E0F}" srcOrd="1" destOrd="0" parTransId="{173E0343-FCB5-4C4A-9105-28A878C97579}" sibTransId="{0999D063-62CB-4AFE-9884-88248A159013}"/>
    <dgm:cxn modelId="{865ED0C4-C984-4D99-9A16-F8CB5F02A89B}" type="presOf" srcId="{1186EDC3-4C9F-45FD-84F1-1015343F7691}" destId="{63B936DE-584A-4A4E-A91F-68D28BC27C44}" srcOrd="0" destOrd="0" presId="urn:microsoft.com/office/officeart/2005/8/layout/hierarchy4"/>
    <dgm:cxn modelId="{00E535D1-8CA9-465F-B5C6-CC495558D2CE}" srcId="{477EB9F5-2ABA-4C4C-A7BF-53A749FA0C22}" destId="{AA35F58C-29FD-475A-9379-41894CF06282}" srcOrd="0" destOrd="0" parTransId="{AECE4299-D151-4F0F-90D5-02BFCC5C6EC7}" sibTransId="{0EF8B7A9-9444-48A4-97D9-215DD28DFA96}"/>
    <dgm:cxn modelId="{D2DDCB4B-2714-4CA7-9944-6625B6EF8BD6}" srcId="{AA35F58C-29FD-475A-9379-41894CF06282}" destId="{4CDF9C7A-9B99-4E7D-8E88-05CD760CAC18}" srcOrd="0" destOrd="0" parTransId="{9821E7AF-4137-4F4F-8336-3CFD7CD6889D}" sibTransId="{B043861B-B8E4-4986-888A-0222F933EF5B}"/>
    <dgm:cxn modelId="{D8A5B0D4-4403-44E5-85CC-FE9049BA90F7}" type="presOf" srcId="{210566D0-909D-4354-96E4-65ABAE648E0F}" destId="{931BEAE1-DF86-498D-B905-57EEB2F4823B}" srcOrd="0" destOrd="0" presId="urn:microsoft.com/office/officeart/2005/8/layout/hierarchy4"/>
    <dgm:cxn modelId="{03691B00-B0F7-48CB-81DF-3F02F7D8C65D}" type="presOf" srcId="{4CDF9C7A-9B99-4E7D-8E88-05CD760CAC18}" destId="{F9B125AA-F2F6-4109-BD11-4FDEA25AC405}" srcOrd="0" destOrd="0" presId="urn:microsoft.com/office/officeart/2005/8/layout/hierarchy4"/>
    <dgm:cxn modelId="{FC3BE4B1-6106-452D-908F-19C01965BB3C}" type="presParOf" srcId="{43307F18-D6F1-43AE-86C6-C901531C4EBD}" destId="{5596D4CF-C81E-4088-AADC-DF7F16139F42}" srcOrd="0" destOrd="0" presId="urn:microsoft.com/office/officeart/2005/8/layout/hierarchy4"/>
    <dgm:cxn modelId="{5756EBD6-C8F5-4FDC-A3B7-DBD939F3E695}" type="presParOf" srcId="{5596D4CF-C81E-4088-AADC-DF7F16139F42}" destId="{5DD4D71B-F724-4EE2-94C5-41FC37FBF392}" srcOrd="0" destOrd="0" presId="urn:microsoft.com/office/officeart/2005/8/layout/hierarchy4"/>
    <dgm:cxn modelId="{F37D63AB-8D64-4A7F-95C3-747227A67395}" type="presParOf" srcId="{5596D4CF-C81E-4088-AADC-DF7F16139F42}" destId="{50E8BCB1-BF30-4486-8CE2-29AFB7026485}" srcOrd="1" destOrd="0" presId="urn:microsoft.com/office/officeart/2005/8/layout/hierarchy4"/>
    <dgm:cxn modelId="{F48F36EC-13DF-4938-892E-90C41C17E8A4}" type="presParOf" srcId="{5596D4CF-C81E-4088-AADC-DF7F16139F42}" destId="{58745ED5-0642-417A-B890-0F1EB13F48FC}" srcOrd="2" destOrd="0" presId="urn:microsoft.com/office/officeart/2005/8/layout/hierarchy4"/>
    <dgm:cxn modelId="{7CAE7C20-9490-444E-A413-2BF439745CF3}" type="presParOf" srcId="{58745ED5-0642-417A-B890-0F1EB13F48FC}" destId="{0965B0EA-92EF-466C-9920-76D9AE3853BD}" srcOrd="0" destOrd="0" presId="urn:microsoft.com/office/officeart/2005/8/layout/hierarchy4"/>
    <dgm:cxn modelId="{EC54A893-A233-40E5-9E2F-D0C029427591}" type="presParOf" srcId="{0965B0EA-92EF-466C-9920-76D9AE3853BD}" destId="{8B52BDA8-9A8A-4E8D-B7AB-7E5714C25FEF}" srcOrd="0" destOrd="0" presId="urn:microsoft.com/office/officeart/2005/8/layout/hierarchy4"/>
    <dgm:cxn modelId="{C4C3D3E4-2E09-42DC-8104-BC13EDEE3AB8}" type="presParOf" srcId="{0965B0EA-92EF-466C-9920-76D9AE3853BD}" destId="{A0758F86-4CD3-4FCD-A708-8D1AA0063BEA}" srcOrd="1" destOrd="0" presId="urn:microsoft.com/office/officeart/2005/8/layout/hierarchy4"/>
    <dgm:cxn modelId="{B1F6A4E1-0DD5-4118-80DE-50B1B2E60243}" type="presParOf" srcId="{0965B0EA-92EF-466C-9920-76D9AE3853BD}" destId="{D6827471-CA19-4972-9586-F79C8154E34B}" srcOrd="2" destOrd="0" presId="urn:microsoft.com/office/officeart/2005/8/layout/hierarchy4"/>
    <dgm:cxn modelId="{48CFA379-0FA5-484E-A957-BE92C74E6192}" type="presParOf" srcId="{D6827471-CA19-4972-9586-F79C8154E34B}" destId="{B8DD7E7B-3B29-4ABF-826A-58B336DBF76D}" srcOrd="0" destOrd="0" presId="urn:microsoft.com/office/officeart/2005/8/layout/hierarchy4"/>
    <dgm:cxn modelId="{1F873660-4598-42F2-97DF-8231F32335D4}" type="presParOf" srcId="{B8DD7E7B-3B29-4ABF-826A-58B336DBF76D}" destId="{F9B125AA-F2F6-4109-BD11-4FDEA25AC405}" srcOrd="0" destOrd="0" presId="urn:microsoft.com/office/officeart/2005/8/layout/hierarchy4"/>
    <dgm:cxn modelId="{44FCB302-EC71-4DB2-A8E8-D4C700F2F5EA}" type="presParOf" srcId="{B8DD7E7B-3B29-4ABF-826A-58B336DBF76D}" destId="{D09B9970-3A90-4EC9-99A2-170D3CEFC073}" srcOrd="1" destOrd="0" presId="urn:microsoft.com/office/officeart/2005/8/layout/hierarchy4"/>
    <dgm:cxn modelId="{931AFB8F-F80C-48CB-88C4-6C045BCB18EC}" type="presParOf" srcId="{D6827471-CA19-4972-9586-F79C8154E34B}" destId="{B6C37AAC-1CA2-4DF5-B1FA-915D90C36D12}" srcOrd="1" destOrd="0" presId="urn:microsoft.com/office/officeart/2005/8/layout/hierarchy4"/>
    <dgm:cxn modelId="{F2CAEF61-680B-4564-95D5-FF434B4FECD0}" type="presParOf" srcId="{D6827471-CA19-4972-9586-F79C8154E34B}" destId="{68E62657-F555-4588-B047-2F129A2A9063}" srcOrd="2" destOrd="0" presId="urn:microsoft.com/office/officeart/2005/8/layout/hierarchy4"/>
    <dgm:cxn modelId="{E8511A9C-2C63-46BE-A5FE-8276E5F9EEA0}" type="presParOf" srcId="{68E62657-F555-4588-B047-2F129A2A9063}" destId="{931BEAE1-DF86-498D-B905-57EEB2F4823B}" srcOrd="0" destOrd="0" presId="urn:microsoft.com/office/officeart/2005/8/layout/hierarchy4"/>
    <dgm:cxn modelId="{09C4AD14-93DE-4D11-B9A1-C4DAE560D394}" type="presParOf" srcId="{68E62657-F555-4588-B047-2F129A2A9063}" destId="{014077B6-E9AD-406B-814B-17B38D58BE51}" srcOrd="1" destOrd="0" presId="urn:microsoft.com/office/officeart/2005/8/layout/hierarchy4"/>
    <dgm:cxn modelId="{A9244F78-38EE-4A79-BD58-6CBCD09CA5C6}" type="presParOf" srcId="{58745ED5-0642-417A-B890-0F1EB13F48FC}" destId="{928D0E21-824F-4E3A-9877-52B9BBD26CCA}" srcOrd="1" destOrd="0" presId="urn:microsoft.com/office/officeart/2005/8/layout/hierarchy4"/>
    <dgm:cxn modelId="{5B4B2D10-95D5-4432-BC9F-18DF894EC632}" type="presParOf" srcId="{58745ED5-0642-417A-B890-0F1EB13F48FC}" destId="{44666AB3-39C3-4D16-A07C-FECDE4016062}" srcOrd="2" destOrd="0" presId="urn:microsoft.com/office/officeart/2005/8/layout/hierarchy4"/>
    <dgm:cxn modelId="{B5429262-B174-48A9-8F06-30D79F2DB220}" type="presParOf" srcId="{44666AB3-39C3-4D16-A07C-FECDE4016062}" destId="{63B936DE-584A-4A4E-A91F-68D28BC27C44}" srcOrd="0" destOrd="0" presId="urn:microsoft.com/office/officeart/2005/8/layout/hierarchy4"/>
    <dgm:cxn modelId="{77C18348-CE49-4A30-8BE7-1E6CB736937A}" type="presParOf" srcId="{44666AB3-39C3-4D16-A07C-FECDE4016062}" destId="{341F149F-BD78-4C7B-8CD9-B71634E19258}" srcOrd="1" destOrd="0" presId="urn:microsoft.com/office/officeart/2005/8/layout/hierarchy4"/>
    <dgm:cxn modelId="{7CB7537C-8322-4826-B404-65A3FB826018}" type="presParOf" srcId="{44666AB3-39C3-4D16-A07C-FECDE4016062}" destId="{8EBA0AB5-3A3F-48FE-86CB-277C6A1612B9}" srcOrd="2" destOrd="0" presId="urn:microsoft.com/office/officeart/2005/8/layout/hierarchy4"/>
    <dgm:cxn modelId="{332165A6-E30D-4DF2-A43A-527938948370}" type="presParOf" srcId="{8EBA0AB5-3A3F-48FE-86CB-277C6A1612B9}" destId="{D91704F2-C898-49CA-BA89-75E937C539A1}" srcOrd="0" destOrd="0" presId="urn:microsoft.com/office/officeart/2005/8/layout/hierarchy4"/>
    <dgm:cxn modelId="{FCC57AF4-A28F-4739-A3D8-5C2869F6B59A}" type="presParOf" srcId="{D91704F2-C898-49CA-BA89-75E937C539A1}" destId="{17143DF4-E39A-4C41-8963-BBFBC95A2B1F}" srcOrd="0" destOrd="0" presId="urn:microsoft.com/office/officeart/2005/8/layout/hierarchy4"/>
    <dgm:cxn modelId="{E1F39494-5A37-4399-AA67-BC0E1F385AEC}" type="presParOf" srcId="{D91704F2-C898-49CA-BA89-75E937C539A1}" destId="{3B89AEF8-1A21-4D74-9A6A-AF583E1A0BB6}"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27D66-5A9F-4F0D-84C2-E196FACB8998}">
      <dsp:nvSpPr>
        <dsp:cNvPr id="0" name=""/>
        <dsp:cNvSpPr/>
      </dsp:nvSpPr>
      <dsp:spPr>
        <a:xfrm>
          <a:off x="3302" y="155407"/>
          <a:ext cx="2184852" cy="2184852"/>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34A1F4F6-FE8B-41BF-9DED-035C2B1886C6}">
      <dsp:nvSpPr>
        <dsp:cNvPr id="0" name=""/>
        <dsp:cNvSpPr/>
      </dsp:nvSpPr>
      <dsp:spPr>
        <a:xfrm>
          <a:off x="3302"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0D638-8343-4A72-BDB6-E0ACAD274FEC}">
      <dsp:nvSpPr>
        <dsp:cNvPr id="0" name=""/>
        <dsp:cNvSpPr/>
      </dsp:nvSpPr>
      <dsp:spPr>
        <a:xfrm>
          <a:off x="3302"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algn="l" defTabSz="577850">
            <a:lnSpc>
              <a:spcPct val="120000"/>
            </a:lnSpc>
            <a:spcBef>
              <a:spcPct val="0"/>
            </a:spcBef>
            <a:spcAft>
              <a:spcPct val="35000"/>
            </a:spcAft>
          </a:pPr>
          <a:r>
            <a:rPr lang="pt-PT" sz="1300" b="1" kern="1200" dirty="0" smtClean="0">
              <a:solidFill>
                <a:schemeClr val="tx1"/>
              </a:solidFill>
              <a:latin typeface="Century Gothic" panose="020B0502020202020204" pitchFamily="34" charset="0"/>
              <a:cs typeface="Calibri" panose="020F0502020204030204" pitchFamily="34" charset="0"/>
            </a:rPr>
            <a:t>Boas Práticas</a:t>
          </a:r>
        </a:p>
        <a:p>
          <a:pPr lvl="0" defTabSz="577850">
            <a:spcBef>
              <a:spcPct val="0"/>
            </a:spcBef>
            <a:spcAft>
              <a:spcPct val="35000"/>
            </a:spcAft>
          </a:pPr>
          <a:r>
            <a:rPr lang="pt-PT" sz="1200" b="0" kern="1200" dirty="0" smtClean="0">
              <a:solidFill>
                <a:schemeClr val="tx1"/>
              </a:solidFill>
              <a:latin typeface="Century Gothic" panose="020B0502020202020204" pitchFamily="34" charset="0"/>
              <a:cs typeface="Calibri" panose="020F0502020204030204" pitchFamily="34" charset="0"/>
            </a:rPr>
            <a:t>(</a:t>
          </a:r>
          <a:r>
            <a:rPr lang="pt-BR" sz="1200" b="0" kern="1200" dirty="0" smtClean="0">
              <a:solidFill>
                <a:schemeClr val="tx1"/>
              </a:solidFill>
              <a:latin typeface="Century Gothic" panose="020B0502020202020204" pitchFamily="34" charset="0"/>
              <a:cs typeface="Calibri" panose="020F0502020204030204" pitchFamily="34" charset="0"/>
            </a:rPr>
            <a:t>p.e., Estratégia Regional de Controlo de EEI; Estratégia Regional de prevenção e controle de EEI marinhas;</a:t>
          </a:r>
        </a:p>
        <a:p>
          <a:pPr lvl="0" algn="l" defTabSz="577850">
            <a:lnSpc>
              <a:spcPct val="120000"/>
            </a:lnSpc>
            <a:spcBef>
              <a:spcPct val="0"/>
            </a:spcBef>
            <a:spcAft>
              <a:spcPct val="35000"/>
            </a:spcAft>
          </a:pPr>
          <a:r>
            <a:rPr lang="pt-BR" sz="1200" b="0" kern="1200" dirty="0" smtClean="0">
              <a:solidFill>
                <a:schemeClr val="tx1"/>
              </a:solidFill>
              <a:latin typeface="Century Gothic" panose="020B0502020202020204" pitchFamily="34" charset="0"/>
              <a:cs typeface="Calibri" panose="020F0502020204030204" pitchFamily="34" charset="0"/>
            </a:rPr>
            <a:t>Restauro e conservação de habitats terrestres; Conservação de tartarugas marinhas)</a:t>
          </a:r>
          <a:endParaRPr lang="pt-PT" sz="1200" b="0" kern="1200" dirty="0" smtClean="0">
            <a:solidFill>
              <a:schemeClr val="tx1"/>
            </a:solidFill>
            <a:latin typeface="Century Gothic" panose="020B0502020202020204" pitchFamily="34" charset="0"/>
            <a:cs typeface="Calibri" panose="020F0502020204030204" pitchFamily="34" charset="0"/>
          </a:endParaRPr>
        </a:p>
        <a:p>
          <a:pPr lvl="0" algn="l" defTabSz="577850">
            <a:lnSpc>
              <a:spcPct val="120000"/>
            </a:lnSpc>
            <a:spcBef>
              <a:spcPct val="0"/>
            </a:spcBef>
            <a:spcAft>
              <a:spcPct val="35000"/>
            </a:spcAft>
          </a:pPr>
          <a:endParaRPr lang="pt-PT" sz="1200" b="0" kern="1200" dirty="0">
            <a:solidFill>
              <a:schemeClr val="tx1"/>
            </a:solidFill>
            <a:latin typeface="Century Gothic" panose="020B0502020202020204" pitchFamily="34" charset="0"/>
            <a:cs typeface="Calibri" panose="020F0502020204030204" pitchFamily="34" charset="0"/>
          </a:endParaRPr>
        </a:p>
      </dsp:txBody>
      <dsp:txXfrm>
        <a:off x="3302" y="2340260"/>
        <a:ext cx="2184852" cy="2184852"/>
      </dsp:txXfrm>
    </dsp:sp>
    <dsp:sp modelId="{3211D40C-DBF1-45BE-A4F5-1F11916E4790}">
      <dsp:nvSpPr>
        <dsp:cNvPr id="0" name=""/>
        <dsp:cNvSpPr/>
      </dsp:nvSpPr>
      <dsp:spPr>
        <a:xfrm>
          <a:off x="2188971" y="155407"/>
          <a:ext cx="2184852" cy="2184852"/>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l="-25000" r="-25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0715FF49-8456-4365-82E6-70C986FE48D2}">
      <dsp:nvSpPr>
        <dsp:cNvPr id="0" name=""/>
        <dsp:cNvSpPr/>
      </dsp:nvSpPr>
      <dsp:spPr>
        <a:xfrm>
          <a:off x="2188971"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33C3B-B2EA-4850-9444-3D5A38029333}">
      <dsp:nvSpPr>
        <dsp:cNvPr id="0" name=""/>
        <dsp:cNvSpPr/>
      </dsp:nvSpPr>
      <dsp:spPr>
        <a:xfrm>
          <a:off x="2188971"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algn="l" defTabSz="577850">
            <a:lnSpc>
              <a:spcPct val="120000"/>
            </a:lnSpc>
            <a:spcBef>
              <a:spcPct val="0"/>
            </a:spcBef>
            <a:spcAft>
              <a:spcPct val="35000"/>
            </a:spcAft>
          </a:pPr>
          <a:r>
            <a:rPr lang="pt-PT" sz="1300" b="1" kern="1200" dirty="0" smtClean="0">
              <a:solidFill>
                <a:schemeClr val="tx1"/>
              </a:solidFill>
              <a:latin typeface="Century Gothic" panose="020B0502020202020204" pitchFamily="34" charset="0"/>
              <a:cs typeface="Calibri" panose="020F0502020204030204" pitchFamily="34" charset="0"/>
            </a:rPr>
            <a:t>Demonstração e Inovação</a:t>
          </a:r>
        </a:p>
        <a:p>
          <a:pPr lvl="0" defTabSz="577850">
            <a:spcBef>
              <a:spcPct val="0"/>
            </a:spcBef>
            <a:spcAft>
              <a:spcPct val="35000"/>
            </a:spcAft>
          </a:pPr>
          <a:r>
            <a:rPr lang="pt-PT" sz="1200" b="0" kern="1200" dirty="0" smtClean="0">
              <a:solidFill>
                <a:schemeClr val="tx1"/>
              </a:solidFill>
              <a:latin typeface="Century Gothic" panose="020B0502020202020204" pitchFamily="34" charset="0"/>
              <a:cs typeface="Calibri" panose="020F0502020204030204" pitchFamily="34" charset="0"/>
            </a:rPr>
            <a:t>(</a:t>
          </a:r>
          <a:r>
            <a:rPr lang="pt-BR" sz="1200" b="0" kern="1200" dirty="0" smtClean="0">
              <a:solidFill>
                <a:schemeClr val="tx1"/>
              </a:solidFill>
              <a:latin typeface="Century Gothic" panose="020B0502020202020204" pitchFamily="34" charset="0"/>
              <a:cs typeface="Calibri" panose="020F0502020204030204" pitchFamily="34" charset="0"/>
            </a:rPr>
            <a:t>p.e., Recuperação de populações ameaçadas de fauna/flora endémica; Piloto no Corvo para deteção precoce e controlo imediato de novas EEI)</a:t>
          </a:r>
          <a:endParaRPr lang="pt-PT" sz="1200" b="0" kern="1200" dirty="0" smtClean="0">
            <a:solidFill>
              <a:schemeClr val="tx1"/>
            </a:solidFill>
            <a:latin typeface="Century Gothic" panose="020B0502020202020204" pitchFamily="34" charset="0"/>
            <a:cs typeface="Calibri" panose="020F0502020204030204" pitchFamily="34" charset="0"/>
          </a:endParaRPr>
        </a:p>
        <a:p>
          <a:pPr lvl="0" algn="l" defTabSz="577850">
            <a:lnSpc>
              <a:spcPct val="120000"/>
            </a:lnSpc>
            <a:spcBef>
              <a:spcPct val="0"/>
            </a:spcBef>
            <a:spcAft>
              <a:spcPct val="35000"/>
            </a:spcAft>
          </a:pPr>
          <a:endParaRPr lang="pt-PT" sz="1200" b="0" kern="1200" dirty="0" smtClean="0">
            <a:solidFill>
              <a:schemeClr val="tx1"/>
            </a:solidFill>
            <a:latin typeface="Century Gothic" panose="020B0502020202020204" pitchFamily="34" charset="0"/>
            <a:cs typeface="Calibri" panose="020F0502020204030204" pitchFamily="34" charset="0"/>
          </a:endParaRPr>
        </a:p>
      </dsp:txBody>
      <dsp:txXfrm>
        <a:off x="2188971" y="2340260"/>
        <a:ext cx="2184852" cy="2184852"/>
      </dsp:txXfrm>
    </dsp:sp>
    <dsp:sp modelId="{14ADA89A-A149-4581-A2E4-6CDE24325B0B}">
      <dsp:nvSpPr>
        <dsp:cNvPr id="0" name=""/>
        <dsp:cNvSpPr/>
      </dsp:nvSpPr>
      <dsp:spPr>
        <a:xfrm>
          <a:off x="4374640" y="155407"/>
          <a:ext cx="2184852" cy="2184852"/>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l="-59000" r="-59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A295DACA-9595-4F40-8B3A-A587373DED1C}">
      <dsp:nvSpPr>
        <dsp:cNvPr id="0" name=""/>
        <dsp:cNvSpPr/>
      </dsp:nvSpPr>
      <dsp:spPr>
        <a:xfrm>
          <a:off x="4374640"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7DCB4-D900-4304-BA1D-36C844820C60}">
      <dsp:nvSpPr>
        <dsp:cNvPr id="0" name=""/>
        <dsp:cNvSpPr/>
      </dsp:nvSpPr>
      <dsp:spPr>
        <a:xfrm>
          <a:off x="4374640"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PT" sz="1300" b="1" kern="1200" dirty="0" smtClean="0">
              <a:solidFill>
                <a:schemeClr val="tx1"/>
              </a:solidFill>
              <a:latin typeface="Century Gothic" panose="020B0502020202020204" pitchFamily="34" charset="0"/>
              <a:cs typeface="Calibri" panose="020F0502020204030204" pitchFamily="34" charset="0"/>
            </a:rPr>
            <a:t>- Capacitação</a:t>
          </a:r>
        </a:p>
        <a:p>
          <a:pPr lvl="0" algn="l" defTabSz="577850">
            <a:lnSpc>
              <a:spcPct val="90000"/>
            </a:lnSpc>
            <a:spcBef>
              <a:spcPct val="0"/>
            </a:spcBef>
            <a:spcAft>
              <a:spcPct val="35000"/>
            </a:spcAft>
          </a:pPr>
          <a:r>
            <a:rPr lang="pt-PT" sz="1300" b="1" kern="1200" dirty="0" smtClean="0">
              <a:solidFill>
                <a:schemeClr val="tx1"/>
              </a:solidFill>
              <a:latin typeface="Century Gothic" panose="020B0502020202020204" pitchFamily="34" charset="0"/>
              <a:cs typeface="Calibri" panose="020F0502020204030204" pitchFamily="34" charset="0"/>
            </a:rPr>
            <a:t>- Governança</a:t>
          </a:r>
        </a:p>
        <a:p>
          <a:pPr lvl="0" algn="l" defTabSz="577850">
            <a:lnSpc>
              <a:spcPct val="90000"/>
            </a:lnSpc>
            <a:spcBef>
              <a:spcPct val="0"/>
            </a:spcBef>
            <a:spcAft>
              <a:spcPct val="35000"/>
            </a:spcAft>
          </a:pPr>
          <a:r>
            <a:rPr lang="pt-BR" sz="1300" b="1" kern="1200" dirty="0" smtClean="0">
              <a:solidFill>
                <a:schemeClr val="tx1"/>
              </a:solidFill>
              <a:latin typeface="Century Gothic" panose="020B0502020202020204" pitchFamily="34" charset="0"/>
              <a:cs typeface="Calibri" panose="020F0502020204030204" pitchFamily="34" charset="0"/>
            </a:rPr>
            <a:t>- Envolvimento de parceiros</a:t>
          </a:r>
        </a:p>
        <a:p>
          <a:pPr lvl="0" algn="l" defTabSz="577850">
            <a:lnSpc>
              <a:spcPct val="90000"/>
            </a:lnSpc>
            <a:spcBef>
              <a:spcPct val="0"/>
            </a:spcBef>
            <a:spcAft>
              <a:spcPct val="35000"/>
            </a:spcAft>
          </a:pPr>
          <a:endParaRPr lang="pt-BR" sz="1300" b="1" kern="1200" dirty="0" smtClean="0">
            <a:solidFill>
              <a:schemeClr val="tx1"/>
            </a:solidFill>
            <a:latin typeface="Century Gothic" panose="020B0502020202020204" pitchFamily="34" charset="0"/>
            <a:cs typeface="Calibri" panose="020F0502020204030204" pitchFamily="34" charset="0"/>
          </a:endParaRPr>
        </a:p>
        <a:p>
          <a:pPr lvl="0" algn="l" defTabSz="577850">
            <a:lnSpc>
              <a:spcPct val="90000"/>
            </a:lnSpc>
            <a:spcBef>
              <a:spcPct val="0"/>
            </a:spcBef>
            <a:spcAft>
              <a:spcPct val="35000"/>
            </a:spcAft>
          </a:pPr>
          <a:r>
            <a:rPr lang="pt-BR" sz="1300" b="1" kern="1200" dirty="0" smtClean="0">
              <a:solidFill>
                <a:schemeClr val="tx1"/>
              </a:solidFill>
              <a:latin typeface="Century Gothic" panose="020B0502020202020204" pitchFamily="34" charset="0"/>
              <a:cs typeface="Calibri" panose="020F0502020204030204" pitchFamily="34" charset="0"/>
            </a:rPr>
            <a:t>- Gabinetes de apoio para mobilização de fundos complementares</a:t>
          </a:r>
          <a:r>
            <a:rPr lang="pt-PT" sz="1300" b="1" kern="1200" dirty="0" smtClean="0">
              <a:solidFill>
                <a:schemeClr val="tx1"/>
              </a:solidFill>
              <a:latin typeface="Century Gothic" panose="020B0502020202020204" pitchFamily="34" charset="0"/>
              <a:cs typeface="Calibri" panose="020F0502020204030204" pitchFamily="34" charset="0"/>
            </a:rPr>
            <a:t>;</a:t>
          </a:r>
          <a:endParaRPr lang="pt-PT" sz="1300" b="1" kern="1200" dirty="0">
            <a:solidFill>
              <a:schemeClr val="tx1"/>
            </a:solidFill>
            <a:latin typeface="Century Gothic" panose="020B0502020202020204" pitchFamily="34" charset="0"/>
            <a:cs typeface="Calibri" panose="020F0502020204030204" pitchFamily="34" charset="0"/>
          </a:endParaRPr>
        </a:p>
      </dsp:txBody>
      <dsp:txXfrm>
        <a:off x="4374640" y="2340260"/>
        <a:ext cx="2184852" cy="2184852"/>
      </dsp:txXfrm>
    </dsp:sp>
    <dsp:sp modelId="{5D65FFF0-B3C6-4D7D-A51B-FC7F35278247}">
      <dsp:nvSpPr>
        <dsp:cNvPr id="0" name=""/>
        <dsp:cNvSpPr/>
      </dsp:nvSpPr>
      <dsp:spPr>
        <a:xfrm>
          <a:off x="6560309" y="155407"/>
          <a:ext cx="2184852" cy="2184852"/>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l="-25000" r="-25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D67A805C-963F-4362-B857-4318F1D99AF9}">
      <dsp:nvSpPr>
        <dsp:cNvPr id="0" name=""/>
        <dsp:cNvSpPr/>
      </dsp:nvSpPr>
      <dsp:spPr>
        <a:xfrm>
          <a:off x="6560309"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26180-5D37-4804-9446-3FEF9438A05A}">
      <dsp:nvSpPr>
        <dsp:cNvPr id="0" name=""/>
        <dsp:cNvSpPr/>
      </dsp:nvSpPr>
      <dsp:spPr>
        <a:xfrm>
          <a:off x="6560309"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defTabSz="577850">
            <a:spcBef>
              <a:spcPct val="0"/>
            </a:spcBef>
            <a:spcAft>
              <a:spcPct val="35000"/>
            </a:spcAft>
          </a:pPr>
          <a:r>
            <a:rPr lang="pt-BR" sz="1300" b="1" kern="1200" dirty="0" smtClean="0">
              <a:solidFill>
                <a:schemeClr val="tx1"/>
              </a:solidFill>
              <a:latin typeface="Century Gothic" panose="020B0502020202020204" pitchFamily="34" charset="0"/>
              <a:cs typeface="Calibri" panose="020F0502020204030204" pitchFamily="34" charset="0"/>
            </a:rPr>
            <a:t>Replicabilidade e Transferibilidade do projeto</a:t>
          </a:r>
        </a:p>
        <a:p>
          <a:pPr lvl="0" algn="l" defTabSz="577850">
            <a:lnSpc>
              <a:spcPct val="120000"/>
            </a:lnSpc>
            <a:spcBef>
              <a:spcPct val="0"/>
            </a:spcBef>
            <a:spcAft>
              <a:spcPct val="35000"/>
            </a:spcAft>
          </a:pPr>
          <a:r>
            <a:rPr lang="pt-BR" sz="1200" b="0" kern="1200" dirty="0" smtClean="0">
              <a:solidFill>
                <a:schemeClr val="tx1"/>
              </a:solidFill>
              <a:latin typeface="Century Gothic" panose="020B0502020202020204" pitchFamily="34" charset="0"/>
              <a:cs typeface="Calibri" panose="020F0502020204030204" pitchFamily="34" charset="0"/>
            </a:rPr>
            <a:t>(ação piloto com La Palma e transferência de conhecimentos para outras regiões da Macaronésia)</a:t>
          </a:r>
          <a:endParaRPr lang="pt-PT" sz="1200" b="0" kern="1200" dirty="0" smtClean="0">
            <a:solidFill>
              <a:schemeClr val="tx1"/>
            </a:solidFill>
            <a:latin typeface="Century Gothic" panose="020B0502020202020204" pitchFamily="34" charset="0"/>
            <a:cs typeface="Calibri" panose="020F0502020204030204" pitchFamily="34" charset="0"/>
          </a:endParaRPr>
        </a:p>
        <a:p>
          <a:pPr lvl="0" algn="l" defTabSz="577850">
            <a:lnSpc>
              <a:spcPct val="120000"/>
            </a:lnSpc>
            <a:spcBef>
              <a:spcPct val="0"/>
            </a:spcBef>
            <a:spcAft>
              <a:spcPct val="35000"/>
            </a:spcAft>
          </a:pPr>
          <a:endParaRPr lang="pt-PT" sz="1200" b="0" kern="1200" dirty="0">
            <a:solidFill>
              <a:schemeClr val="tx1"/>
            </a:solidFill>
            <a:latin typeface="Century Gothic" panose="020B0502020202020204" pitchFamily="34" charset="0"/>
            <a:cs typeface="Calibri" panose="020F0502020204030204" pitchFamily="34" charset="0"/>
          </a:endParaRPr>
        </a:p>
      </dsp:txBody>
      <dsp:txXfrm>
        <a:off x="6560309" y="2340260"/>
        <a:ext cx="2184852" cy="2184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4D71B-F724-4EE2-94C5-41FC37FBF392}">
      <dsp:nvSpPr>
        <dsp:cNvPr id="0" name=""/>
        <dsp:cNvSpPr/>
      </dsp:nvSpPr>
      <dsp:spPr>
        <a:xfrm>
          <a:off x="38" y="127108"/>
          <a:ext cx="8126134" cy="1228859"/>
        </a:xfrm>
        <a:prstGeom prst="rect">
          <a:avLst/>
        </a:prstGeom>
        <a:solidFill>
          <a:srgbClr val="EE7658">
            <a:alpha val="71000"/>
          </a:srgb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pt-PT" sz="5400" b="1" kern="1200" dirty="0" smtClean="0">
              <a:effectLst>
                <a:outerShdw blurRad="38100" dist="38100" dir="2700000" algn="tl">
                  <a:srgbClr val="000000">
                    <a:alpha val="43137"/>
                  </a:srgbClr>
                </a:outerShdw>
              </a:effectLst>
            </a:rPr>
            <a:t>27 ACTIVITIES</a:t>
          </a:r>
          <a:endParaRPr lang="pt-PT" sz="5400" b="1" kern="1200" dirty="0">
            <a:effectLst>
              <a:outerShdw blurRad="38100" dist="38100" dir="2700000" algn="tl">
                <a:srgbClr val="000000">
                  <a:alpha val="43137"/>
                </a:srgbClr>
              </a:outerShdw>
            </a:effectLst>
          </a:endParaRPr>
        </a:p>
      </dsp:txBody>
      <dsp:txXfrm>
        <a:off x="38" y="127108"/>
        <a:ext cx="8126134" cy="1228859"/>
      </dsp:txXfrm>
    </dsp:sp>
    <dsp:sp modelId="{8B52BDA8-9A8A-4E8D-B7AB-7E5714C25FEF}">
      <dsp:nvSpPr>
        <dsp:cNvPr id="0" name=""/>
        <dsp:cNvSpPr/>
      </dsp:nvSpPr>
      <dsp:spPr>
        <a:xfrm>
          <a:off x="932" y="1370352"/>
          <a:ext cx="5308242" cy="1228859"/>
        </a:xfrm>
        <a:prstGeom prst="rect">
          <a:avLst/>
        </a:prstGeom>
        <a:solidFill>
          <a:schemeClr val="bg1">
            <a:lumMod val="85000"/>
          </a:scheme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pt-PT" sz="4800" kern="1200" dirty="0" smtClean="0">
              <a:effectLst>
                <a:outerShdw blurRad="38100" dist="38100" dir="2700000" algn="tl">
                  <a:srgbClr val="000000">
                    <a:alpha val="43137"/>
                  </a:srgbClr>
                </a:outerShdw>
              </a:effectLst>
            </a:rPr>
            <a:t>ZONAS HÚMIDAS</a:t>
          </a:r>
          <a:endParaRPr lang="pt-PT" sz="4800" kern="1200" dirty="0">
            <a:effectLst>
              <a:outerShdw blurRad="38100" dist="38100" dir="2700000" algn="tl">
                <a:srgbClr val="000000">
                  <a:alpha val="43137"/>
                </a:srgbClr>
              </a:outerShdw>
            </a:effectLst>
          </a:endParaRPr>
        </a:p>
      </dsp:txBody>
      <dsp:txXfrm>
        <a:off x="932" y="1370352"/>
        <a:ext cx="5308242" cy="1228859"/>
      </dsp:txXfrm>
    </dsp:sp>
    <dsp:sp modelId="{F9B125AA-F2F6-4109-BD11-4FDEA25AC405}">
      <dsp:nvSpPr>
        <dsp:cNvPr id="0" name=""/>
        <dsp:cNvSpPr/>
      </dsp:nvSpPr>
      <dsp:spPr>
        <a:xfrm>
          <a:off x="932" y="2740118"/>
          <a:ext cx="2599531" cy="1228859"/>
        </a:xfrm>
        <a:prstGeom prst="rect">
          <a:avLst/>
        </a:prstGeom>
        <a:solidFill>
          <a:schemeClr val="bg1">
            <a:lumMod val="85000"/>
          </a:scheme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i="1" kern="1200" dirty="0" err="1" smtClean="0">
              <a:effectLst>
                <a:outerShdw blurRad="38100" dist="38100" dir="2700000" algn="tl">
                  <a:srgbClr val="000000">
                    <a:alpha val="43137"/>
                  </a:srgbClr>
                </a:outerShdw>
              </a:effectLst>
            </a:rPr>
            <a:t>Nyctalus</a:t>
          </a:r>
          <a:r>
            <a:rPr lang="pt-PT" sz="2500" i="1" kern="1200" dirty="0" smtClean="0">
              <a:effectLst>
                <a:outerShdw blurRad="38100" dist="38100" dir="2700000" algn="tl">
                  <a:srgbClr val="000000">
                    <a:alpha val="43137"/>
                  </a:srgbClr>
                </a:outerShdw>
              </a:effectLst>
            </a:rPr>
            <a:t> </a:t>
          </a:r>
          <a:r>
            <a:rPr lang="pt-PT" sz="2500" i="1" kern="1200" dirty="0" err="1" smtClean="0">
              <a:effectLst>
                <a:outerShdw blurRad="38100" dist="38100" dir="2700000" algn="tl">
                  <a:srgbClr val="000000">
                    <a:alpha val="43137"/>
                  </a:srgbClr>
                </a:outerShdw>
              </a:effectLst>
            </a:rPr>
            <a:t>azoreum</a:t>
          </a:r>
          <a:r>
            <a:rPr lang="pt-PT" sz="2500" i="1" kern="1200" dirty="0" smtClean="0">
              <a:effectLst>
                <a:outerShdw blurRad="38100" dist="38100" dir="2700000" algn="tl">
                  <a:srgbClr val="000000">
                    <a:alpha val="43137"/>
                  </a:srgbClr>
                </a:outerShdw>
              </a:effectLst>
            </a:rPr>
            <a:t> </a:t>
          </a:r>
          <a:endParaRPr lang="pt-PT" sz="2500" kern="1200" dirty="0">
            <a:effectLst>
              <a:outerShdw blurRad="38100" dist="38100" dir="2700000" algn="tl">
                <a:srgbClr val="000000">
                  <a:alpha val="43137"/>
                </a:srgbClr>
              </a:outerShdw>
            </a:effectLst>
          </a:endParaRPr>
        </a:p>
      </dsp:txBody>
      <dsp:txXfrm>
        <a:off x="932" y="2740118"/>
        <a:ext cx="2599531" cy="1228859"/>
      </dsp:txXfrm>
    </dsp:sp>
    <dsp:sp modelId="{931BEAE1-DF86-498D-B905-57EEB2F4823B}">
      <dsp:nvSpPr>
        <dsp:cNvPr id="0" name=""/>
        <dsp:cNvSpPr/>
      </dsp:nvSpPr>
      <dsp:spPr>
        <a:xfrm>
          <a:off x="2709644" y="2740118"/>
          <a:ext cx="2599531" cy="1228859"/>
        </a:xfrm>
        <a:prstGeom prst="rect">
          <a:avLst/>
        </a:prstGeom>
        <a:solidFill>
          <a:schemeClr val="bg1">
            <a:lumMod val="75000"/>
          </a:scheme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i="1" kern="1200" dirty="0" err="1" smtClean="0">
              <a:effectLst>
                <a:outerShdw blurRad="38100" dist="38100" dir="2700000" algn="tl">
                  <a:srgbClr val="000000">
                    <a:alpha val="43137"/>
                  </a:srgbClr>
                </a:outerShdw>
              </a:effectLst>
            </a:rPr>
            <a:t>Hydrobates</a:t>
          </a:r>
          <a:r>
            <a:rPr lang="pt-PT" sz="2500" i="1" kern="1200" dirty="0" smtClean="0">
              <a:effectLst>
                <a:outerShdw blurRad="38100" dist="38100" dir="2700000" algn="tl">
                  <a:srgbClr val="000000">
                    <a:alpha val="43137"/>
                  </a:srgbClr>
                </a:outerShdw>
              </a:effectLst>
            </a:rPr>
            <a:t> </a:t>
          </a:r>
          <a:r>
            <a:rPr lang="pt-PT" sz="2500" i="1" kern="1200" dirty="0" err="1" smtClean="0">
              <a:effectLst>
                <a:outerShdw blurRad="38100" dist="38100" dir="2700000" algn="tl">
                  <a:srgbClr val="000000">
                    <a:alpha val="43137"/>
                  </a:srgbClr>
                </a:outerShdw>
              </a:effectLst>
            </a:rPr>
            <a:t>monteiroi</a:t>
          </a:r>
          <a:r>
            <a:rPr lang="pt-PT" sz="2500" i="1" kern="1200" dirty="0" smtClean="0">
              <a:effectLst>
                <a:outerShdw blurRad="38100" dist="38100" dir="2700000" algn="tl">
                  <a:srgbClr val="000000">
                    <a:alpha val="43137"/>
                  </a:srgbClr>
                </a:outerShdw>
              </a:effectLst>
            </a:rPr>
            <a:t> </a:t>
          </a:r>
          <a:endParaRPr lang="pt-PT" sz="2500" kern="1200" dirty="0">
            <a:effectLst>
              <a:outerShdw blurRad="38100" dist="38100" dir="2700000" algn="tl">
                <a:srgbClr val="000000">
                  <a:alpha val="43137"/>
                </a:srgbClr>
              </a:outerShdw>
            </a:effectLst>
          </a:endParaRPr>
        </a:p>
      </dsp:txBody>
      <dsp:txXfrm>
        <a:off x="2709644" y="2740118"/>
        <a:ext cx="2599531" cy="1228859"/>
      </dsp:txXfrm>
    </dsp:sp>
    <dsp:sp modelId="{63B936DE-584A-4A4E-A91F-68D28BC27C44}">
      <dsp:nvSpPr>
        <dsp:cNvPr id="0" name=""/>
        <dsp:cNvSpPr/>
      </dsp:nvSpPr>
      <dsp:spPr>
        <a:xfrm>
          <a:off x="5515812" y="1346905"/>
          <a:ext cx="2599531" cy="1228859"/>
        </a:xfrm>
        <a:prstGeom prst="rect">
          <a:avLst/>
        </a:prstGeom>
        <a:solidFill>
          <a:schemeClr val="bg1">
            <a:lumMod val="75000"/>
          </a:scheme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PT" sz="2800" b="0" i="1" kern="1200" dirty="0" err="1" smtClean="0">
              <a:effectLst>
                <a:outerShdw blurRad="38100" dist="38100" dir="2700000" algn="tl">
                  <a:srgbClr val="000000">
                    <a:alpha val="43137"/>
                  </a:srgbClr>
                </a:outerShdw>
              </a:effectLst>
            </a:rPr>
            <a:t>Calonectris</a:t>
          </a:r>
          <a:r>
            <a:rPr lang="pt-PT" sz="2800" b="0" i="1" kern="1200" dirty="0" smtClean="0">
              <a:effectLst>
                <a:outerShdw blurRad="38100" dist="38100" dir="2700000" algn="tl">
                  <a:srgbClr val="000000">
                    <a:alpha val="43137"/>
                  </a:srgbClr>
                </a:outerShdw>
              </a:effectLst>
            </a:rPr>
            <a:t> </a:t>
          </a:r>
          <a:r>
            <a:rPr lang="pt-PT" sz="2800" b="0" i="1" kern="1200" dirty="0" err="1" smtClean="0">
              <a:effectLst>
                <a:outerShdw blurRad="38100" dist="38100" dir="2700000" algn="tl">
                  <a:srgbClr val="000000">
                    <a:alpha val="43137"/>
                  </a:srgbClr>
                </a:outerShdw>
              </a:effectLst>
            </a:rPr>
            <a:t>borealis</a:t>
          </a:r>
          <a:endParaRPr lang="pt-PT" sz="2800" i="1" kern="1200" dirty="0">
            <a:effectLst>
              <a:outerShdw blurRad="38100" dist="38100" dir="2700000" algn="tl">
                <a:srgbClr val="000000">
                  <a:alpha val="43137"/>
                </a:srgbClr>
              </a:outerShdw>
            </a:effectLst>
          </a:endParaRPr>
        </a:p>
      </dsp:txBody>
      <dsp:txXfrm>
        <a:off x="5515812" y="1346905"/>
        <a:ext cx="2599531" cy="1228859"/>
      </dsp:txXfrm>
    </dsp:sp>
    <dsp:sp modelId="{17143DF4-E39A-4C41-8963-BBFBC95A2B1F}">
      <dsp:nvSpPr>
        <dsp:cNvPr id="0" name=""/>
        <dsp:cNvSpPr/>
      </dsp:nvSpPr>
      <dsp:spPr>
        <a:xfrm>
          <a:off x="5527536" y="2740118"/>
          <a:ext cx="2599531" cy="1228859"/>
        </a:xfrm>
        <a:prstGeom prst="rect">
          <a:avLst/>
        </a:prstGeom>
        <a:solidFill>
          <a:schemeClr val="bg1">
            <a:lumMod val="85000"/>
          </a:scheme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kern="1200" dirty="0" smtClean="0">
              <a:effectLst>
                <a:outerShdw blurRad="38100" dist="38100" dir="2700000" algn="tl">
                  <a:srgbClr val="000000">
                    <a:alpha val="43137"/>
                  </a:srgbClr>
                </a:outerShdw>
              </a:effectLst>
            </a:rPr>
            <a:t>FLORA ENDÉMICA E INSVASORA</a:t>
          </a:r>
          <a:endParaRPr lang="pt-PT" sz="2500" kern="1200" dirty="0">
            <a:effectLst>
              <a:outerShdw blurRad="38100" dist="38100" dir="2700000" algn="tl">
                <a:srgbClr val="000000">
                  <a:alpha val="43137"/>
                </a:srgbClr>
              </a:outerShdw>
            </a:effectLst>
          </a:endParaRPr>
        </a:p>
      </dsp:txBody>
      <dsp:txXfrm>
        <a:off x="5527536" y="2740118"/>
        <a:ext cx="2599531" cy="1228859"/>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3CC926-7832-4548-AC48-0418C91244CA}" type="datetimeFigureOut">
              <a:rPr lang="pt-PT" smtClean="0"/>
              <a:t>28/07/2020</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60E2D-B2DC-483B-B509-2EA1D20150CF}" type="slidenum">
              <a:rPr lang="pt-PT" smtClean="0"/>
              <a:t>‹nº›</a:t>
            </a:fld>
            <a:endParaRPr lang="pt-PT"/>
          </a:p>
        </p:txBody>
      </p:sp>
    </p:spTree>
    <p:extLst>
      <p:ext uri="{BB962C8B-B14F-4D97-AF65-F5344CB8AC3E}">
        <p14:creationId xmlns:p14="http://schemas.microsoft.com/office/powerpoint/2010/main" val="39967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vasoras.p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1</a:t>
            </a:fld>
            <a:endParaRPr lang="pt-PT"/>
          </a:p>
        </p:txBody>
      </p:sp>
    </p:spTree>
    <p:extLst>
      <p:ext uri="{BB962C8B-B14F-4D97-AF65-F5344CB8AC3E}">
        <p14:creationId xmlns:p14="http://schemas.microsoft.com/office/powerpoint/2010/main" val="441602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10</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sz="1200" kern="1200" dirty="0" smtClean="0">
                <a:solidFill>
                  <a:schemeClr val="tx1"/>
                </a:solidFill>
                <a:effectLst/>
                <a:latin typeface="+mn-lt"/>
                <a:ea typeface="+mn-ea"/>
                <a:cs typeface="+mn-cs"/>
              </a:rPr>
              <a:t>Iremos</a:t>
            </a:r>
            <a:r>
              <a:rPr lang="pt-PT" sz="1200" kern="1200" baseline="0" dirty="0" smtClean="0">
                <a:solidFill>
                  <a:schemeClr val="tx1"/>
                </a:solidFill>
                <a:effectLst/>
                <a:latin typeface="+mn-lt"/>
                <a:ea typeface="+mn-ea"/>
                <a:cs typeface="+mn-cs"/>
              </a:rPr>
              <a:t> intervir no Caldeirão do Corvo em 99ha. Esta área é ocupada por um habitat prioritário da Diretiva Habitats -  Turfeiras de Cobertura (7130), pertencente à Rede Natura 2000.</a:t>
            </a:r>
          </a:p>
          <a:p>
            <a:r>
              <a:rPr lang="pt-PT" sz="1200" kern="1200" baseline="0" dirty="0" smtClean="0">
                <a:solidFill>
                  <a:schemeClr val="tx1"/>
                </a:solidFill>
                <a:effectLst/>
                <a:latin typeface="+mn-lt"/>
                <a:ea typeface="+mn-ea"/>
                <a:cs typeface="+mn-cs"/>
              </a:rPr>
              <a:t>A área a restaurar para melhorar o estado de conservação deste habitat passará pelo controlo de EEI, assim como o plantio de cedro do mato (</a:t>
            </a:r>
            <a:r>
              <a:rPr lang="pt-PT" sz="1200" i="1" u="none" kern="1200" baseline="0" dirty="0" err="1" smtClean="0">
                <a:solidFill>
                  <a:schemeClr val="tx1"/>
                </a:solidFill>
                <a:effectLst/>
                <a:latin typeface="+mn-lt"/>
                <a:ea typeface="+mn-ea"/>
                <a:cs typeface="+mn-cs"/>
              </a:rPr>
              <a:t>Juniperus</a:t>
            </a:r>
            <a:r>
              <a:rPr lang="pt-PT" sz="1200" i="1" u="none" kern="1200" baseline="0" dirty="0" smtClean="0">
                <a:solidFill>
                  <a:schemeClr val="tx1"/>
                </a:solidFill>
                <a:effectLst/>
                <a:latin typeface="+mn-lt"/>
                <a:ea typeface="+mn-ea"/>
                <a:cs typeface="+mn-cs"/>
              </a:rPr>
              <a:t> </a:t>
            </a:r>
            <a:r>
              <a:rPr lang="pt-PT" sz="1200" i="1" u="none" kern="1200" baseline="0" dirty="0" err="1" smtClean="0">
                <a:solidFill>
                  <a:schemeClr val="tx1"/>
                </a:solidFill>
                <a:effectLst/>
                <a:latin typeface="+mn-lt"/>
                <a:ea typeface="+mn-ea"/>
                <a:cs typeface="+mn-cs"/>
              </a:rPr>
              <a:t>brevifolia</a:t>
            </a:r>
            <a:r>
              <a:rPr lang="pt-PT" sz="1200" kern="1200" baseline="0" dirty="0" smtClean="0">
                <a:solidFill>
                  <a:schemeClr val="tx1"/>
                </a:solidFill>
                <a:effectLst/>
                <a:latin typeface="+mn-lt"/>
                <a:ea typeface="+mn-ea"/>
                <a:cs typeface="+mn-cs"/>
              </a:rPr>
              <a:t>) e introdução de outras espécies nas encostas para estabilizar: </a:t>
            </a:r>
          </a:p>
          <a:p>
            <a:pPr marL="171450" indent="-171450">
              <a:buFontTx/>
              <a:buChar char="-"/>
            </a:pPr>
            <a:r>
              <a:rPr lang="pt-PT" sz="1200" i="1" kern="1200" baseline="0" dirty="0" smtClean="0">
                <a:solidFill>
                  <a:schemeClr val="tx1"/>
                </a:solidFill>
                <a:effectLst/>
                <a:latin typeface="+mn-lt"/>
                <a:ea typeface="+mn-ea"/>
                <a:cs typeface="+mn-cs"/>
              </a:rPr>
              <a:t>Festuca </a:t>
            </a:r>
            <a:r>
              <a:rPr lang="pt-PT" sz="1200" i="1" kern="1200" baseline="0" dirty="0" err="1" smtClean="0">
                <a:solidFill>
                  <a:schemeClr val="tx1"/>
                </a:solidFill>
                <a:effectLst/>
                <a:latin typeface="+mn-lt"/>
                <a:ea typeface="+mn-ea"/>
                <a:cs typeface="+mn-cs"/>
              </a:rPr>
              <a:t>francoi</a:t>
            </a:r>
            <a:r>
              <a:rPr lang="pt-PT" sz="1200" i="1" kern="1200" baseline="0" dirty="0" smtClean="0">
                <a:solidFill>
                  <a:schemeClr val="tx1"/>
                </a:solidFill>
                <a:effectLst/>
                <a:latin typeface="+mn-lt"/>
                <a:ea typeface="+mn-ea"/>
                <a:cs typeface="+mn-cs"/>
              </a:rPr>
              <a:t> </a:t>
            </a:r>
            <a:r>
              <a:rPr lang="pt-PT" sz="1200" kern="1200" baseline="0" dirty="0" smtClean="0">
                <a:solidFill>
                  <a:schemeClr val="tx1"/>
                </a:solidFill>
                <a:effectLst/>
                <a:latin typeface="+mn-lt"/>
                <a:ea typeface="+mn-ea"/>
                <a:cs typeface="+mn-cs"/>
              </a:rPr>
              <a:t>por semente</a:t>
            </a:r>
          </a:p>
          <a:p>
            <a:pPr marL="171450" indent="-171450">
              <a:buFontTx/>
              <a:buChar char="-"/>
            </a:pPr>
            <a:r>
              <a:rPr lang="pt-PT" sz="1200" kern="1200" baseline="0" dirty="0" smtClean="0">
                <a:solidFill>
                  <a:schemeClr val="tx1"/>
                </a:solidFill>
                <a:effectLst/>
                <a:latin typeface="+mn-lt"/>
                <a:ea typeface="+mn-ea"/>
                <a:cs typeface="+mn-cs"/>
              </a:rPr>
              <a:t>Sementeira de </a:t>
            </a:r>
            <a:r>
              <a:rPr lang="pt-PT" sz="1200" i="1" kern="1200" baseline="0" dirty="0" err="1" smtClean="0">
                <a:solidFill>
                  <a:schemeClr val="tx1"/>
                </a:solidFill>
                <a:effectLst/>
                <a:latin typeface="+mn-lt"/>
                <a:ea typeface="+mn-ea"/>
                <a:cs typeface="+mn-cs"/>
              </a:rPr>
              <a:t>Calluna</a:t>
            </a:r>
            <a:r>
              <a:rPr lang="pt-PT" sz="1200" i="1" kern="1200" baseline="0" dirty="0" smtClean="0">
                <a:solidFill>
                  <a:schemeClr val="tx1"/>
                </a:solidFill>
                <a:effectLst/>
                <a:latin typeface="+mn-lt"/>
                <a:ea typeface="+mn-ea"/>
                <a:cs typeface="+mn-cs"/>
              </a:rPr>
              <a:t> </a:t>
            </a:r>
            <a:r>
              <a:rPr lang="pt-PT" sz="1200" i="1" kern="1200" baseline="0" dirty="0" err="1" smtClean="0">
                <a:solidFill>
                  <a:schemeClr val="tx1"/>
                </a:solidFill>
                <a:effectLst/>
                <a:latin typeface="+mn-lt"/>
                <a:ea typeface="+mn-ea"/>
                <a:cs typeface="+mn-cs"/>
              </a:rPr>
              <a:t>vulgaris</a:t>
            </a:r>
            <a:endParaRPr lang="pt-PT" sz="1200" i="1" kern="1200" baseline="0" dirty="0" smtClean="0">
              <a:solidFill>
                <a:schemeClr val="tx1"/>
              </a:solidFill>
              <a:effectLst/>
              <a:latin typeface="+mn-lt"/>
              <a:ea typeface="+mn-ea"/>
              <a:cs typeface="+mn-cs"/>
            </a:endParaRPr>
          </a:p>
          <a:p>
            <a:pPr marL="0" indent="0">
              <a:buFontTx/>
              <a:buNone/>
            </a:pPr>
            <a:r>
              <a:rPr lang="pt-PT" sz="1200" kern="1200" baseline="0" dirty="0" smtClean="0">
                <a:solidFill>
                  <a:schemeClr val="tx1"/>
                </a:solidFill>
                <a:effectLst/>
                <a:latin typeface="+mn-lt"/>
                <a:ea typeface="+mn-ea"/>
                <a:cs typeface="+mn-cs"/>
              </a:rPr>
              <a:t>No fundo da caldeira serão plantados </a:t>
            </a:r>
            <a:r>
              <a:rPr lang="pt-PT" sz="1200" i="1" kern="1200" baseline="0" dirty="0" err="1" smtClean="0">
                <a:solidFill>
                  <a:schemeClr val="tx1"/>
                </a:solidFill>
                <a:effectLst/>
                <a:latin typeface="+mn-lt"/>
                <a:ea typeface="+mn-ea"/>
                <a:cs typeface="+mn-cs"/>
              </a:rPr>
              <a:t>Sphagnum</a:t>
            </a:r>
            <a:r>
              <a:rPr lang="pt-PT" sz="1200" kern="1200" baseline="0" dirty="0" smtClean="0">
                <a:solidFill>
                  <a:schemeClr val="tx1"/>
                </a:solidFill>
                <a:effectLst/>
                <a:latin typeface="+mn-lt"/>
                <a:ea typeface="+mn-ea"/>
                <a:cs typeface="+mn-cs"/>
              </a:rPr>
              <a:t> para a reconstrução da turfeira.</a:t>
            </a:r>
          </a:p>
          <a:p>
            <a:pPr marL="0" indent="0">
              <a:buFontTx/>
              <a:buNone/>
            </a:pPr>
            <a:r>
              <a:rPr lang="pt-PT" sz="1200" kern="1200" baseline="0" dirty="0" smtClean="0">
                <a:solidFill>
                  <a:schemeClr val="tx1"/>
                </a:solidFill>
                <a:effectLst/>
                <a:latin typeface="+mn-lt"/>
                <a:ea typeface="+mn-ea"/>
                <a:cs typeface="+mn-cs"/>
              </a:rPr>
              <a:t>Vai ser colocada sinalética na área referente ao projeto, condicionando o uso ao longo da sebe e nas principais zonas visitáveis. </a:t>
            </a:r>
            <a:endParaRPr lang="en-US" dirty="0" smtClean="0">
              <a:effectLst/>
            </a:endParaRPr>
          </a:p>
          <a:p>
            <a:pPr marL="0" indent="0" eaLnBrk="1" hangingPunct="1">
              <a:buFontTx/>
              <a:buNone/>
            </a:pP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0915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11</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eaLnBrk="1" hangingPunct="1">
              <a:buFont typeface="Arial" panose="020B0604020202020204" pitchFamily="34" charset="0"/>
              <a:buChar char="•"/>
            </a:pPr>
            <a:r>
              <a:rPr lang="pt-BR" altLang="en-US" dirty="0" smtClean="0">
                <a:latin typeface="Arial" panose="020B0604020202020204" pitchFamily="34" charset="0"/>
                <a:ea typeface="ＭＳ Ｐゴシック" panose="020B0600070205080204" pitchFamily="34" charset="-128"/>
              </a:rPr>
              <a:t>Aquisição de veículo</a:t>
            </a:r>
            <a:r>
              <a:rPr lang="pt-BR" altLang="en-US" baseline="0" dirty="0" smtClean="0">
                <a:latin typeface="Arial" panose="020B0604020202020204" pitchFamily="34" charset="0"/>
                <a:ea typeface="ＭＳ Ｐゴシック" panose="020B0600070205080204" pitchFamily="34" charset="-128"/>
              </a:rPr>
              <a:t> elétrico</a:t>
            </a:r>
          </a:p>
          <a:p>
            <a:pPr marL="628650" lvl="1" indent="-171450" eaLnBrk="1" hangingPunct="1">
              <a:buFont typeface="Arial" panose="020B0604020202020204" pitchFamily="34" charset="0"/>
              <a:buChar char="•"/>
            </a:pPr>
            <a:r>
              <a:rPr lang="pt-BR" altLang="en-US" baseline="0" dirty="0" smtClean="0">
                <a:latin typeface="Arial" panose="020B0604020202020204" pitchFamily="34" charset="0"/>
                <a:ea typeface="ＭＳ Ｐゴシック" panose="020B0600070205080204" pitchFamily="34" charset="-128"/>
              </a:rPr>
              <a:t> reforço com 2 operacionais</a:t>
            </a:r>
            <a:endParaRPr lang="pt-BR" altLang="en-US" dirty="0" smtClean="0">
              <a:latin typeface="Arial" panose="020B0604020202020204" pitchFamily="34" charset="0"/>
              <a:ea typeface="ＭＳ Ｐゴシック" panose="020B0600070205080204" pitchFamily="34" charset="-128"/>
            </a:endParaRPr>
          </a:p>
          <a:p>
            <a:pPr marL="0" indent="0" eaLnBrk="1" hangingPunct="1">
              <a:buFontTx/>
              <a:buNone/>
            </a:pPr>
            <a:r>
              <a:rPr lang="pt-BR" altLang="en-US" dirty="0" smtClean="0">
                <a:latin typeface="Arial" panose="020B0604020202020204" pitchFamily="34" charset="0"/>
                <a:ea typeface="ＭＳ Ｐゴシック" panose="020B0600070205080204" pitchFamily="34" charset="-128"/>
              </a:rPr>
              <a:t>- Esta ação tem por objetivo o desenho, teste e avaliação da eficácia dos quadros operacionais ao nível das ilhas, dirigidos para a prevenção efetiva da introdução, aviso prévio e resposta rápida a novas espécies de flora exótica e invasora, recentemente descoberta, que possa ameaçar a conservação de habitats e espécies protegidas ao abrigo da Diretiva Habitats e Aves.</a:t>
            </a:r>
          </a:p>
          <a:p>
            <a:pPr marL="171450" indent="-171450" eaLnBrk="1" hangingPunct="1">
              <a:buFontTx/>
              <a:buChar char="-"/>
            </a:pPr>
            <a:r>
              <a:rPr lang="pt-BR" altLang="en-US" dirty="0" smtClean="0">
                <a:latin typeface="Arial" panose="020B0604020202020204" pitchFamily="34" charset="0"/>
                <a:ea typeface="ＭＳ Ｐゴシック" panose="020B0600070205080204" pitchFamily="34" charset="-128"/>
              </a:rPr>
              <a:t>Os trabalhos serão realizados em conjunto pelas equipas da DRA – com enfoque na ilha do Corvo, nos Açores – e de LA PALMA que têm trabalhado em conjunto na conservação da natureza e EEI durante anos.</a:t>
            </a:r>
          </a:p>
          <a:p>
            <a:pPr marL="171450" indent="-171450" eaLnBrk="1" hangingPunct="1">
              <a:buFontTx/>
              <a:buChar char="-"/>
            </a:pPr>
            <a:endParaRPr lang="pt-BR" altLang="en-US" dirty="0" smtClean="0">
              <a:latin typeface="Arial" panose="020B0604020202020204" pitchFamily="34" charset="0"/>
              <a:ea typeface="ＭＳ Ｐゴシック" panose="020B0600070205080204" pitchFamily="34" charset="-128"/>
            </a:endParaRPr>
          </a:p>
          <a:p>
            <a:pPr marL="171450" indent="-171450" eaLnBrk="1" hangingPunct="1">
              <a:buFontTx/>
              <a:buChar char="-"/>
            </a:pPr>
            <a:endParaRPr lang="pt-BR" altLang="en-US" dirty="0" smtClean="0">
              <a:latin typeface="Arial" panose="020B0604020202020204" pitchFamily="34" charset="0"/>
              <a:ea typeface="ＭＳ Ｐゴシック" panose="020B0600070205080204" pitchFamily="34" charset="-128"/>
            </a:endParaRPr>
          </a:p>
          <a:p>
            <a:pPr marL="171450" indent="-171450" eaLnBrk="1" hangingPunct="1">
              <a:buFontTx/>
              <a:buChar char="-"/>
            </a:pPr>
            <a:endParaRPr lang="pt-BR" altLang="en-US" dirty="0" smtClean="0">
              <a:latin typeface="Arial" panose="020B0604020202020204" pitchFamily="34" charset="0"/>
              <a:ea typeface="ＭＳ Ｐゴシック" panose="020B0600070205080204" pitchFamily="34" charset="-128"/>
            </a:endParaRPr>
          </a:p>
          <a:p>
            <a:r>
              <a:rPr lang="pt-PT" sz="1200" kern="1200" dirty="0" smtClean="0">
                <a:solidFill>
                  <a:schemeClr val="tx1"/>
                </a:solidFill>
                <a:effectLst/>
                <a:latin typeface="+mn-lt"/>
                <a:ea typeface="+mn-ea"/>
                <a:cs typeface="+mn-cs"/>
              </a:rPr>
              <a:t>As atividades da ação incluirão, portanto:</a:t>
            </a:r>
            <a:endParaRPr lang="en-US" sz="1200" kern="1200" dirty="0" smtClean="0">
              <a:solidFill>
                <a:schemeClr val="tx1"/>
              </a:solidFill>
              <a:effectLst/>
              <a:latin typeface="+mn-lt"/>
              <a:ea typeface="+mn-ea"/>
              <a:cs typeface="+mn-cs"/>
            </a:endParaRPr>
          </a:p>
          <a:p>
            <a:pPr lvl="0"/>
            <a:r>
              <a:rPr lang="pt-PT" sz="1200" kern="1200" dirty="0" err="1" smtClean="0">
                <a:solidFill>
                  <a:schemeClr val="tx1"/>
                </a:solidFill>
                <a:effectLst/>
                <a:latin typeface="+mn-lt"/>
                <a:ea typeface="+mn-ea"/>
                <a:cs typeface="+mn-cs"/>
              </a:rPr>
              <a:t>Co-design</a:t>
            </a:r>
            <a:r>
              <a:rPr lang="pt-PT" sz="1200" kern="1200" dirty="0" smtClean="0">
                <a:solidFill>
                  <a:schemeClr val="tx1"/>
                </a:solidFill>
                <a:effectLst/>
                <a:latin typeface="+mn-lt"/>
                <a:ea typeface="+mn-ea"/>
                <a:cs typeface="+mn-cs"/>
              </a:rPr>
              <a:t> inicial e discussão com os </a:t>
            </a:r>
            <a:r>
              <a:rPr lang="pt-PT" sz="1200" kern="1200" dirty="0" err="1" smtClean="0">
                <a:solidFill>
                  <a:schemeClr val="tx1"/>
                </a:solidFill>
                <a:effectLst/>
                <a:latin typeface="+mn-lt"/>
                <a:ea typeface="+mn-ea"/>
                <a:cs typeface="+mn-cs"/>
              </a:rPr>
              <a:t>stakeholders</a:t>
            </a:r>
            <a:r>
              <a:rPr lang="pt-PT" sz="1200" kern="1200" dirty="0" smtClean="0">
                <a:solidFill>
                  <a:schemeClr val="tx1"/>
                </a:solidFill>
                <a:effectLst/>
                <a:latin typeface="+mn-lt"/>
                <a:ea typeface="+mn-ea"/>
                <a:cs typeface="+mn-cs"/>
              </a:rPr>
              <a:t> externos dos conceitos e estruturas operacionais de ação;</a:t>
            </a:r>
            <a:endParaRPr lang="en-US" sz="12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Aprovação conjunta de estruturas operacionais  de ação e ferramentas/procedimentos operacionais, incluindo:</a:t>
            </a:r>
            <a:endParaRPr lang="en-US" sz="12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Definição de tarefas operacionais/protocolos a serem usados pelos beneficiários do projeto e apoio a </a:t>
            </a:r>
            <a:r>
              <a:rPr lang="pt-PT" sz="1200" kern="1200" dirty="0" err="1" smtClean="0">
                <a:solidFill>
                  <a:schemeClr val="tx1"/>
                </a:solidFill>
                <a:effectLst/>
                <a:latin typeface="+mn-lt"/>
                <a:ea typeface="+mn-ea"/>
                <a:cs typeface="+mn-cs"/>
              </a:rPr>
              <a:t>stakeholders</a:t>
            </a:r>
            <a:r>
              <a:rPr lang="pt-PT" sz="1200" kern="1200" dirty="0" smtClean="0">
                <a:solidFill>
                  <a:schemeClr val="tx1"/>
                </a:solidFill>
                <a:effectLst/>
                <a:latin typeface="+mn-lt"/>
                <a:ea typeface="+mn-ea"/>
                <a:cs typeface="+mn-cs"/>
              </a:rPr>
              <a:t> externos (por exemplo: autoridades portuárias/aeroportuárias para controle de materiais recebidos, incluindo, se aplicável/viável, o uso de cães para inspeção de biossegurança, como a Patrulha de Fronteira, na Nova Zelândia);</a:t>
            </a:r>
            <a:endParaRPr lang="en-US" sz="12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Definição do plano de comunicação que vise a prevenção da introdução entre públicos-alvo relevantes (por exemplo, população local, agricultores, turistas, escolas/organismos a serem envolvidos no alerta precoce, … etc.);</a:t>
            </a:r>
            <a:endParaRPr lang="en-US" sz="12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Desenvolvimento/adaptação/disseminação do uso de </a:t>
            </a:r>
            <a:r>
              <a:rPr lang="pt-PT" sz="1200" kern="1200" dirty="0" err="1" smtClean="0">
                <a:solidFill>
                  <a:schemeClr val="tx1"/>
                </a:solidFill>
                <a:effectLst/>
                <a:latin typeface="+mn-lt"/>
                <a:ea typeface="+mn-ea"/>
                <a:cs typeface="+mn-cs"/>
              </a:rPr>
              <a:t>app</a:t>
            </a:r>
            <a:r>
              <a:rPr lang="pt-PT" sz="1200" kern="1200" dirty="0" smtClean="0">
                <a:solidFill>
                  <a:schemeClr val="tx1"/>
                </a:solidFill>
                <a:effectLst/>
                <a:latin typeface="+mn-lt"/>
                <a:ea typeface="+mn-ea"/>
                <a:cs typeface="+mn-cs"/>
              </a:rPr>
              <a:t> para </a:t>
            </a:r>
            <a:r>
              <a:rPr lang="pt-PT" sz="1200" kern="1200" dirty="0" err="1" smtClean="0">
                <a:solidFill>
                  <a:schemeClr val="tx1"/>
                </a:solidFill>
                <a:effectLst/>
                <a:latin typeface="+mn-lt"/>
                <a:ea typeface="+mn-ea"/>
                <a:cs typeface="+mn-cs"/>
              </a:rPr>
              <a:t>smartphone’s</a:t>
            </a:r>
            <a:r>
              <a:rPr lang="pt-PT" sz="1200" kern="1200" dirty="0" smtClean="0">
                <a:solidFill>
                  <a:schemeClr val="tx1"/>
                </a:solidFill>
                <a:effectLst/>
                <a:latin typeface="+mn-lt"/>
                <a:ea typeface="+mn-ea"/>
                <a:cs typeface="+mn-cs"/>
              </a:rPr>
              <a:t> para permitir a deteção precoce pelo pessoal dos Parques de ilha e abordagem baseada da ciência cidadã, incluindo se/quando necessário – vincular ao conhecimento académico/especializado para identificação e/ou avaliação de risco (tomando como base o conceito de </a:t>
            </a:r>
            <a:r>
              <a:rPr lang="pt-PT" sz="1200" u="sng" kern="1200" dirty="0" smtClean="0">
                <a:solidFill>
                  <a:schemeClr val="tx1"/>
                </a:solidFill>
                <a:effectLst/>
                <a:latin typeface="+mn-lt"/>
                <a:ea typeface="+mn-ea"/>
                <a:cs typeface="+mn-cs"/>
                <a:hlinkClick r:id="rId3"/>
              </a:rPr>
              <a:t>www.invasoras.pt</a:t>
            </a:r>
            <a:r>
              <a:rPr lang="pt-PT" sz="1200" kern="1200" dirty="0" smtClean="0">
                <a:solidFill>
                  <a:schemeClr val="tx1"/>
                </a:solidFill>
                <a:effectLst/>
                <a:latin typeface="+mn-lt"/>
                <a:ea typeface="+mn-ea"/>
                <a:cs typeface="+mn-cs"/>
              </a:rPr>
              <a:t>, e expandindo-o para utilizadores espanhóis e ingleses e para utilizadores iOS), através de soluções que garantam a partilha de dados com a EASIN e GBIF;</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Implementação, avaliação regular dos resultados e das operações /outputs do quadro operacional;</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indent="0" eaLnBrk="1" hangingPunct="1">
              <a:buFontTx/>
              <a:buNone/>
            </a:pP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3192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12</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tLang="en-US" dirty="0" smtClean="0">
                <a:latin typeface="Arial" panose="020B0604020202020204" pitchFamily="34" charset="0"/>
                <a:ea typeface="ＭＳ Ｐゴシック" panose="020B0600070205080204" pitchFamily="34" charset="-128"/>
              </a:rPr>
              <a:t>- Implementação do PAF para a RN2000 nos Açores resultando na melhoria do estado de conservação de 13 habitats e 24 espécies ao abrigo das 2 Diretivas (Aves e Habitats), incluindo flora e fauna (terrestre e marinha).</a:t>
            </a:r>
          </a:p>
          <a:p>
            <a:pPr eaLnBrk="1" hangingPunct="1"/>
            <a:r>
              <a:rPr lang="pt-BR" altLang="en-US" dirty="0" smtClean="0">
                <a:latin typeface="Arial" panose="020B0604020202020204" pitchFamily="34" charset="0"/>
                <a:ea typeface="ＭＳ Ｐゴシック" panose="020B0600070205080204" pitchFamily="34" charset="-128"/>
              </a:rPr>
              <a:t>- Melhoria do conhecimento da distribuição, ecologia e principais problemas/ameaças de conservação de espécies (flora/fauna) e habitats (p.e. o morcego endémico – Nyctalus azoreum);</a:t>
            </a:r>
          </a:p>
          <a:p>
            <a:pPr eaLnBrk="1" hangingPunct="1"/>
            <a:r>
              <a:rPr lang="pt-BR" altLang="en-US" dirty="0" smtClean="0">
                <a:latin typeface="Arial" panose="020B0604020202020204" pitchFamily="34" charset="0"/>
                <a:ea typeface="ＭＳ Ｐゴシック" panose="020B0600070205080204" pitchFamily="34" charset="-128"/>
              </a:rPr>
              <a:t>- Aumento da área pública dentro da RN2000 em 96,13ha, para restauro e recuperação de habitats protegidos;</a:t>
            </a:r>
          </a:p>
          <a:p>
            <a:pPr eaLnBrk="1" hangingPunct="1"/>
            <a:r>
              <a:rPr lang="pt-BR" altLang="en-US" dirty="0" smtClean="0">
                <a:latin typeface="Arial" panose="020B0604020202020204" pitchFamily="34" charset="0"/>
                <a:ea typeface="ＭＳ Ｐゴシック" panose="020B0600070205080204" pitchFamily="34" charset="-128"/>
              </a:rPr>
              <a:t>- Habitats melhorados em mais de 24 ha para 7 aves marinhas e 120ha para o priolo;</a:t>
            </a:r>
          </a:p>
          <a:p>
            <a:pPr eaLnBrk="1" hangingPunct="1"/>
            <a:r>
              <a:rPr lang="pt-BR" altLang="en-US" dirty="0" smtClean="0">
                <a:latin typeface="Arial" panose="020B0604020202020204" pitchFamily="34" charset="0"/>
                <a:ea typeface="ＭＳ Ｐゴシック" panose="020B0600070205080204" pitchFamily="34" charset="-128"/>
              </a:rPr>
              <a:t>- Redução/controle e sensibilização para as espécies exóticas invasoras e espécies não-indígenas marinhas;</a:t>
            </a:r>
          </a:p>
          <a:p>
            <a:pPr eaLnBrk="1" hangingPunct="1"/>
            <a:r>
              <a:rPr lang="pt-BR" altLang="en-US" dirty="0" smtClean="0">
                <a:latin typeface="Arial" panose="020B0604020202020204" pitchFamily="34" charset="0"/>
                <a:ea typeface="ＭＳ Ｐゴシック" panose="020B0600070205080204" pitchFamily="34" charset="-128"/>
              </a:rPr>
              <a:t>- Atualização de informação sobre espécies marinhas e designação de novos sítios marinhos;</a:t>
            </a:r>
          </a:p>
          <a:p>
            <a:pPr eaLnBrk="1" hangingPunct="1"/>
            <a:r>
              <a:rPr lang="pt-BR" altLang="en-US" dirty="0" smtClean="0">
                <a:latin typeface="Arial" panose="020B0604020202020204" pitchFamily="34" charset="0"/>
                <a:ea typeface="ＭＳ Ｐゴシック" panose="020B0600070205080204" pitchFamily="34" charset="-128"/>
              </a:rPr>
              <a:t>- Designação de novos SIC’s (ajuste, com aumento de área, da ZEC existente de Caldeira e Capelinhos - PTFAI0004, de forma a incluir áreas a serem intervencionadas na ação C4.1 com espécies da HD; designação de 2 novos SIC's em ilhéus, o Ilhéu do Topo na ilha de S. Jorge e o Ilhéu da Vila na ilha de Santa Maria (acrescentando à atual designação como ZPE);</a:t>
            </a: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9231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BR" dirty="0" smtClean="0"/>
              <a:t>Em toda a estrutura de gestão e execução do projeto, para além da:</a:t>
            </a:r>
          </a:p>
          <a:p>
            <a:r>
              <a:rPr lang="pt-BR" dirty="0" smtClean="0"/>
              <a:t>•	Equipa Gestão global do projeto</a:t>
            </a:r>
          </a:p>
          <a:p>
            <a:r>
              <a:rPr lang="pt-BR" dirty="0" smtClean="0"/>
              <a:t>•	Equipas de gestão técnica e operacional</a:t>
            </a:r>
          </a:p>
          <a:p>
            <a:r>
              <a:rPr lang="pt-BR" dirty="0" smtClean="0"/>
              <a:t>•	Monitorização Externa – NEEMO</a:t>
            </a:r>
          </a:p>
          <a:p>
            <a:r>
              <a:rPr lang="pt-BR" dirty="0" smtClean="0"/>
              <a:t>•	Auditor Externo</a:t>
            </a:r>
          </a:p>
          <a:p>
            <a:r>
              <a:rPr lang="pt-BR" dirty="0" smtClean="0"/>
              <a:t>Está previsto um conselho consultivo para acompanhar e aconselhar a execução do projeto, que terá de se reunir semestralmente, composto por:</a:t>
            </a:r>
          </a:p>
          <a:p>
            <a:r>
              <a:rPr lang="pt-BR" dirty="0" smtClean="0"/>
              <a:t>	- representantes das áreas ambientais a nível regional, ONGA’,s, Universidade, federação agricola, pescas, …, e para não duplicar estruturas, foi proposto e autorizado pela que o Conselho Regional do Ambiente e Desenvolvimento Sustentável assumisse o conselho consultivo do projeto LIFE IP.</a:t>
            </a:r>
          </a:p>
          <a:p>
            <a:r>
              <a:rPr lang="pt-PT" dirty="0" smtClean="0"/>
              <a:t>-</a:t>
            </a:r>
            <a:r>
              <a:rPr lang="pt-PT" baseline="0" dirty="0" smtClean="0"/>
              <a:t> Conselho de Partes Interessadas - </a:t>
            </a:r>
            <a:r>
              <a:rPr lang="pt-BR" baseline="0" dirty="0" smtClean="0"/>
              <a:t>O Conselho Consultivo dos Parques Naturais servirá de base para o conselho de partes interessadas e, visto que funcionam bem no LIFE Vidalia, associamos este conselho consultivo ao conselho de stakeholders. Por isso, associamos as reuniões do PNI e abrimos a toda a comunidade.</a:t>
            </a:r>
          </a:p>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13</a:t>
            </a:fld>
            <a:endParaRPr lang="pt-PT"/>
          </a:p>
        </p:txBody>
      </p:sp>
    </p:spTree>
    <p:extLst>
      <p:ext uri="{BB962C8B-B14F-4D97-AF65-F5344CB8AC3E}">
        <p14:creationId xmlns:p14="http://schemas.microsoft.com/office/powerpoint/2010/main" val="4161868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BR" dirty="0" smtClean="0"/>
              <a:t>Esta subacção incide directamente na melhoria das aptidões e competências em matéria de utilização e exploração sustentáveis dos sítios N2000 - incluindo a utilização das oportunidades de financiamento disponíveis - das partes interessadas relevantes, em especial as que têm uma relação social e/ou económica mais directa com as zonas N2000 (por exemplo, agricultores, pescadores, operadores de turismo de natureza e outras autoridades/administrações públicas, como as responsáveis pelos portos/marinas e aeroportos ou municípios).</a:t>
            </a:r>
          </a:p>
          <a:p>
            <a:r>
              <a:rPr lang="pt-BR" dirty="0" smtClean="0"/>
              <a:t>Com esses esforços de capacitação, esperamos promover e lidar melhor com o uso e desenvolvimento local e sustentável das áreas da RN2000, garantindo que os esforços de conservação necessários não sejam limitados aos das autoridades públicas responsáveis pela gestão destas áreas, mas também empreendidos por stakeholders que possam contribuir para melhorar os resultados de conservação da sua ilha.</a:t>
            </a:r>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14</a:t>
            </a:fld>
            <a:endParaRPr lang="pt-PT"/>
          </a:p>
        </p:txBody>
      </p:sp>
    </p:spTree>
    <p:extLst>
      <p:ext uri="{BB962C8B-B14F-4D97-AF65-F5344CB8AC3E}">
        <p14:creationId xmlns:p14="http://schemas.microsoft.com/office/powerpoint/2010/main" val="266902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pt-PT" sz="1200" b="1" kern="1200" dirty="0" smtClean="0">
                <a:solidFill>
                  <a:schemeClr val="tx1"/>
                </a:solidFill>
                <a:effectLst/>
                <a:latin typeface="+mn-lt"/>
                <a:ea typeface="+mn-ea"/>
                <a:cs typeface="+mn-cs"/>
              </a:rPr>
              <a:t>Resultados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Até à data foram alcançados os seguintes resultados: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Reuniões de gestão e planeamento com todos os parceiros do projeto;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Criação do LOGO do projeto e desenvolvimento do plano de comunicação do projeto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Início das ações de capacitação: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 Formação Financeira do </a:t>
            </a:r>
            <a:r>
              <a:rPr lang="pt-PT" sz="1200" kern="1200" dirty="0" err="1" smtClean="0">
                <a:solidFill>
                  <a:schemeClr val="tx1"/>
                </a:solidFill>
                <a:effectLst/>
                <a:latin typeface="+mn-lt"/>
                <a:ea typeface="+mn-ea"/>
                <a:cs typeface="+mn-cs"/>
              </a:rPr>
              <a:t>Report</a:t>
            </a:r>
            <a:r>
              <a:rPr lang="pt-PT" sz="1200" kern="1200" dirty="0" smtClean="0">
                <a:solidFill>
                  <a:schemeClr val="tx1"/>
                </a:solidFill>
                <a:effectLst/>
                <a:latin typeface="+mn-lt"/>
                <a:ea typeface="+mn-ea"/>
                <a:cs typeface="+mn-cs"/>
              </a:rPr>
              <a:t> ao LIFE</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 ação de capacitação na ilha de Santa Maria – na Ponta do Castelo, e a primeira ação de turismo de voluntariado no controlo de Agave americana para restauro do habitat da espécie endémica – </a:t>
            </a:r>
            <a:r>
              <a:rPr lang="pt-PT" sz="1200" i="1" kern="1200" dirty="0" smtClean="0">
                <a:solidFill>
                  <a:schemeClr val="tx1"/>
                </a:solidFill>
                <a:effectLst/>
                <a:latin typeface="+mn-lt"/>
                <a:ea typeface="+mn-ea"/>
                <a:cs typeface="+mn-cs"/>
              </a:rPr>
              <a:t>Lotus </a:t>
            </a:r>
            <a:r>
              <a:rPr lang="pt-PT" sz="1200" i="1" kern="1200" dirty="0" err="1" smtClean="0">
                <a:solidFill>
                  <a:schemeClr val="tx1"/>
                </a:solidFill>
                <a:effectLst/>
                <a:latin typeface="+mn-lt"/>
                <a:ea typeface="+mn-ea"/>
                <a:cs typeface="+mn-cs"/>
              </a:rPr>
              <a:t>azoricus</a:t>
            </a:r>
            <a:r>
              <a:rPr lang="pt-PT"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Associada a esta ação, foi assinado um Acordo de Custódia da Natureza entre a Direção Regional do Ambiente e o proprietário da Ponta do Castelo, em Santa Maria.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Os trabalhos contam com a colaboração e intervenções conjuntas com a equipa do Parque de ilha de Santa Maria, visando a continuidade das intervenções, que foram agora possibilitadas através da assinatura de um Acordo de Custódia de Natureza entre o Governo Regional e o proprietário da área intervencionada, que alberga a maior população de Lotus </a:t>
            </a:r>
            <a:r>
              <a:rPr lang="pt-PT" sz="1200" kern="1200" dirty="0" err="1" smtClean="0">
                <a:solidFill>
                  <a:schemeClr val="tx1"/>
                </a:solidFill>
                <a:effectLst/>
                <a:latin typeface="+mn-lt"/>
                <a:ea typeface="+mn-ea"/>
                <a:cs typeface="+mn-cs"/>
              </a:rPr>
              <a:t>azoricus</a:t>
            </a:r>
            <a:r>
              <a:rPr lang="pt-PT" sz="1200" kern="1200" dirty="0" smtClean="0">
                <a:solidFill>
                  <a:schemeClr val="tx1"/>
                </a:solidFill>
                <a:effectLst/>
                <a:latin typeface="+mn-lt"/>
                <a:ea typeface="+mn-ea"/>
                <a:cs typeface="+mn-cs"/>
              </a:rPr>
              <a:t> conhecida na Região Autónoma dos Açores.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Procedimentos para a aquisição de terrenos em progresso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Estratégia Regional para o Controlo e Prevenção de Espécies Exóticas Invasoras;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Stakeholder Board e o </a:t>
            </a:r>
            <a:r>
              <a:rPr lang="en-US" sz="1200" kern="1200" dirty="0" err="1" smtClean="0">
                <a:solidFill>
                  <a:schemeClr val="tx1"/>
                </a:solidFill>
                <a:effectLst/>
                <a:latin typeface="+mn-lt"/>
                <a:ea typeface="+mn-ea"/>
                <a:cs typeface="+mn-cs"/>
              </a:rPr>
              <a:t>Advsory</a:t>
            </a:r>
            <a:r>
              <a:rPr lang="en-US" sz="1200" kern="1200" dirty="0" smtClean="0">
                <a:solidFill>
                  <a:schemeClr val="tx1"/>
                </a:solidFill>
                <a:effectLst/>
                <a:latin typeface="+mn-lt"/>
                <a:ea typeface="+mn-ea"/>
                <a:cs typeface="+mn-cs"/>
              </a:rPr>
              <a:t> Board </a:t>
            </a:r>
            <a:r>
              <a:rPr lang="en-US" sz="1200" kern="1200" dirty="0" err="1" smtClean="0">
                <a:solidFill>
                  <a:schemeClr val="tx1"/>
                </a:solidFill>
                <a:effectLst/>
                <a:latin typeface="+mn-lt"/>
                <a:ea typeface="+mn-ea"/>
                <a:cs typeface="+mn-cs"/>
              </a:rPr>
              <a:t>definido</a:t>
            </a:r>
            <a:r>
              <a:rPr lang="en-US" sz="1200" kern="1200" dirty="0" smtClean="0">
                <a:solidFill>
                  <a:schemeClr val="tx1"/>
                </a:solidFill>
                <a:effectLst/>
                <a:latin typeface="+mn-lt"/>
                <a:ea typeface="+mn-ea"/>
                <a:cs typeface="+mn-cs"/>
              </a:rPr>
              <a:t>;</a:t>
            </a:r>
          </a:p>
        </p:txBody>
      </p:sp>
    </p:spTree>
    <p:extLst>
      <p:ext uri="{BB962C8B-B14F-4D97-AF65-F5344CB8AC3E}">
        <p14:creationId xmlns:p14="http://schemas.microsoft.com/office/powerpoint/2010/main" val="1473109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16</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sz="1200" kern="1200" dirty="0" smtClean="0">
                <a:solidFill>
                  <a:schemeClr val="tx1"/>
                </a:solidFill>
                <a:effectLst/>
                <a:latin typeface="+mn-lt"/>
                <a:ea typeface="+mn-ea"/>
                <a:cs typeface="+mn-cs"/>
              </a:rPr>
              <a:t>Pretende-se o desenvolvimento de uma solução SIG totalmente assente em tecnologia </a:t>
            </a:r>
            <a:r>
              <a:rPr lang="pt-PT" sz="1200" i="1" kern="1200" dirty="0" smtClean="0">
                <a:solidFill>
                  <a:schemeClr val="tx1"/>
                </a:solidFill>
                <a:effectLst/>
                <a:latin typeface="+mn-lt"/>
                <a:ea typeface="+mn-ea"/>
                <a:cs typeface="+mn-cs"/>
              </a:rPr>
              <a:t>Open </a:t>
            </a:r>
            <a:r>
              <a:rPr lang="pt-PT" sz="1200" i="1" kern="1200" dirty="0" err="1" smtClean="0">
                <a:solidFill>
                  <a:schemeClr val="tx1"/>
                </a:solidFill>
                <a:effectLst/>
                <a:latin typeface="+mn-lt"/>
                <a:ea typeface="+mn-ea"/>
                <a:cs typeface="+mn-cs"/>
              </a:rPr>
              <a:t>Source</a:t>
            </a:r>
            <a:r>
              <a:rPr lang="pt-PT" sz="1200" kern="1200" dirty="0" smtClean="0">
                <a:solidFill>
                  <a:schemeClr val="tx1"/>
                </a:solidFill>
                <a:effectLst/>
                <a:latin typeface="+mn-lt"/>
                <a:ea typeface="+mn-ea"/>
                <a:cs typeface="+mn-cs"/>
              </a:rPr>
              <a:t> que permita a normalização e gestão dos dados georreferenciados existentes, provenientes de bases de dados produzidas em trabalhos anteriores, bem como a integração de novos dados geográficos produzidos internamente ou provenientes de serviços especializados contratados externamente, a serem disponibilizados online através de uma plataforma </a:t>
            </a:r>
            <a:r>
              <a:rPr lang="pt-PT" sz="1200" kern="1200" dirty="0" err="1" smtClean="0">
                <a:solidFill>
                  <a:schemeClr val="tx1"/>
                </a:solidFill>
                <a:effectLst/>
                <a:latin typeface="+mn-lt"/>
                <a:ea typeface="+mn-ea"/>
                <a:cs typeface="+mn-cs"/>
              </a:rPr>
              <a:t>WebSIG</a:t>
            </a:r>
            <a:r>
              <a:rPr lang="pt-PT" sz="1200" kern="1200" dirty="0" smtClean="0">
                <a:solidFill>
                  <a:schemeClr val="tx1"/>
                </a:solidFill>
                <a:effectLst/>
                <a:latin typeface="+mn-lt"/>
                <a:ea typeface="+mn-ea"/>
                <a:cs typeface="+mn-cs"/>
              </a:rPr>
              <a:t>, em total conformidade com os requisitos da UE ao nível do acesso e utilização de informação geográfica, estabelecidos através da Diretiva INSPIRE.</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 plataforma </a:t>
            </a:r>
            <a:r>
              <a:rPr lang="pt-PT" sz="1200" kern="1200" dirty="0" err="1" smtClean="0">
                <a:solidFill>
                  <a:schemeClr val="tx1"/>
                </a:solidFill>
                <a:effectLst/>
                <a:latin typeface="+mn-lt"/>
                <a:ea typeface="+mn-ea"/>
                <a:cs typeface="+mn-cs"/>
              </a:rPr>
              <a:t>WebSIG</a:t>
            </a:r>
            <a:r>
              <a:rPr lang="pt-PT" sz="1200" kern="1200" dirty="0" smtClean="0">
                <a:solidFill>
                  <a:schemeClr val="tx1"/>
                </a:solidFill>
                <a:effectLst/>
                <a:latin typeface="+mn-lt"/>
                <a:ea typeface="+mn-ea"/>
                <a:cs typeface="+mn-cs"/>
              </a:rPr>
              <a:t> deve ser desenvolvida com recurso às mais recentes tecnologias, com adaptação eficaz a diferentes </a:t>
            </a:r>
            <a:r>
              <a:rPr lang="pt-PT" sz="1200" i="1" kern="1200" dirty="0" smtClean="0">
                <a:solidFill>
                  <a:schemeClr val="tx1"/>
                </a:solidFill>
                <a:effectLst/>
                <a:latin typeface="+mn-lt"/>
                <a:ea typeface="+mn-ea"/>
                <a:cs typeface="+mn-cs"/>
              </a:rPr>
              <a:t>browsers</a:t>
            </a:r>
            <a:r>
              <a:rPr lang="pt-PT" sz="1200" kern="1200" dirty="0" smtClean="0">
                <a:solidFill>
                  <a:schemeClr val="tx1"/>
                </a:solidFill>
                <a:effectLst/>
                <a:latin typeface="+mn-lt"/>
                <a:ea typeface="+mn-ea"/>
                <a:cs typeface="+mn-cs"/>
              </a:rPr>
              <a:t> e dispositivos, de modo a agilizar o acesso à informação e a alcançar o maior número possível de utilizadores. Deverá garantir também a interoperabilidade entre sistemas, aplicações e outros projetos em curso na Direção Regional do Ambiente, que recomenda o reforço de “uma estratégia de serviços partilhados e racionalização das tecnologias de informação e comunicação para obter ganhos de eficiência nos diversos níveis da Administração Pública”.</a:t>
            </a:r>
            <a:endParaRPr lang="en-US" sz="1200" kern="1200" dirty="0" smtClean="0">
              <a:solidFill>
                <a:schemeClr val="tx1"/>
              </a:solidFill>
              <a:effectLst/>
              <a:latin typeface="+mn-lt"/>
              <a:ea typeface="+mn-ea"/>
              <a:cs typeface="+mn-cs"/>
            </a:endParaRPr>
          </a:p>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412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17</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38563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18</a:t>
            </a:fld>
            <a:endParaRPr lang="pt-PT"/>
          </a:p>
        </p:txBody>
      </p:sp>
    </p:spTree>
    <p:extLst>
      <p:ext uri="{BB962C8B-B14F-4D97-AF65-F5344CB8AC3E}">
        <p14:creationId xmlns:p14="http://schemas.microsoft.com/office/powerpoint/2010/main" val="243586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19</a:t>
            </a:fld>
            <a:endParaRPr lang="pt-PT"/>
          </a:p>
        </p:txBody>
      </p:sp>
    </p:spTree>
    <p:extLst>
      <p:ext uri="{BB962C8B-B14F-4D97-AF65-F5344CB8AC3E}">
        <p14:creationId xmlns:p14="http://schemas.microsoft.com/office/powerpoint/2010/main" val="293443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2</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sz="1200" b="0" i="0" u="none" strike="noStrike" kern="1200" baseline="0" dirty="0" smtClean="0">
                <a:solidFill>
                  <a:schemeClr val="tx1"/>
                </a:solidFill>
                <a:latin typeface="+mn-lt"/>
                <a:ea typeface="+mn-ea"/>
                <a:cs typeface="+mn-cs"/>
              </a:rPr>
              <a:t>O </a:t>
            </a:r>
            <a:r>
              <a:rPr lang="pt-PT" sz="1200" b="1" i="0" u="none" strike="noStrike" kern="1200" baseline="0" dirty="0" smtClean="0">
                <a:solidFill>
                  <a:schemeClr val="tx1"/>
                </a:solidFill>
                <a:latin typeface="+mn-lt"/>
                <a:ea typeface="+mn-ea"/>
                <a:cs typeface="+mn-cs"/>
              </a:rPr>
              <a:t>Programa para o Ambiente e a Ação Climática</a:t>
            </a:r>
            <a:r>
              <a:rPr lang="pt-PT" sz="1200" b="0" i="0" u="none" strike="noStrike" kern="1200" baseline="0" dirty="0" smtClean="0">
                <a:solidFill>
                  <a:schemeClr val="tx1"/>
                </a:solidFill>
                <a:latin typeface="+mn-lt"/>
                <a:ea typeface="+mn-ea"/>
                <a:cs typeface="+mn-cs"/>
              </a:rPr>
              <a:t> </a:t>
            </a:r>
            <a:r>
              <a:rPr lang="pt-PT" sz="1200" b="1" i="0" u="none" strike="noStrike" kern="1200" baseline="0" dirty="0" smtClean="0">
                <a:solidFill>
                  <a:schemeClr val="tx1"/>
                </a:solidFill>
                <a:latin typeface="+mn-lt"/>
                <a:ea typeface="+mn-ea"/>
                <a:cs typeface="+mn-cs"/>
              </a:rPr>
              <a:t>- LIFE </a:t>
            </a:r>
            <a:r>
              <a:rPr lang="pt-PT" sz="1200" b="0" i="0" u="none" strike="noStrike" kern="1200" baseline="0" dirty="0" smtClean="0">
                <a:solidFill>
                  <a:schemeClr val="tx1"/>
                </a:solidFill>
                <a:latin typeface="+mn-lt"/>
                <a:ea typeface="+mn-ea"/>
                <a:cs typeface="+mn-cs"/>
              </a:rPr>
              <a:t>é um instrumento financeiro da UE, criado em 1992, com o objetivo específico de contribuir para a execução, a atualização e o desenvolvimento das Políticas e Estratégias Europeias na área do Ambiente e do Clima, através do cofinanciamento de projetos com valor acrescentado europeu.</a:t>
            </a:r>
          </a:p>
          <a:p>
            <a:endParaRPr lang="pt-PT" altLang="en-US" sz="1200" b="0" i="0" u="none" strike="noStrike" kern="1200" baseline="0" dirty="0" smtClean="0">
              <a:solidFill>
                <a:schemeClr val="tx1"/>
              </a:solidFill>
              <a:latin typeface="+mn-lt"/>
              <a:ea typeface="+mn-ea"/>
              <a:cs typeface="+mn-cs"/>
            </a:endParaRPr>
          </a:p>
          <a:p>
            <a:r>
              <a:rPr lang="fr-BE" altLang="en-US" sz="1200" dirty="0" smtClean="0">
                <a:latin typeface="Century Gothic" panose="020B0502020202020204" pitchFamily="34" charset="0"/>
                <a:cs typeface="Calibri" panose="020F0502020204030204" pitchFamily="34" charset="0"/>
              </a:rPr>
              <a:t>No </a:t>
            </a:r>
            <a:r>
              <a:rPr lang="fr-BE" altLang="en-US" sz="1200" dirty="0" err="1" smtClean="0">
                <a:latin typeface="Century Gothic" panose="020B0502020202020204" pitchFamily="34" charset="0"/>
                <a:cs typeface="Calibri" panose="020F0502020204030204" pitchFamily="34" charset="0"/>
              </a:rPr>
              <a:t>atual</a:t>
            </a:r>
            <a:r>
              <a:rPr lang="fr-BE" altLang="en-US" sz="1200" dirty="0" smtClean="0">
                <a:latin typeface="Century Gothic" panose="020B0502020202020204" pitchFamily="34" charset="0"/>
                <a:cs typeface="Calibri" panose="020F0502020204030204" pitchFamily="34" charset="0"/>
              </a:rPr>
              <a:t> </a:t>
            </a:r>
            <a:r>
              <a:rPr lang="fr-BE" altLang="en-US" sz="1200" dirty="0" err="1" smtClean="0">
                <a:latin typeface="Century Gothic" panose="020B0502020202020204" pitchFamily="34" charset="0"/>
                <a:cs typeface="Calibri" panose="020F0502020204030204" pitchFamily="34" charset="0"/>
              </a:rPr>
              <a:t>período</a:t>
            </a:r>
            <a:r>
              <a:rPr lang="fr-BE" altLang="en-US" sz="1200" dirty="0" smtClean="0">
                <a:latin typeface="Century Gothic" panose="020B0502020202020204" pitchFamily="34" charset="0"/>
                <a:cs typeface="Calibri" panose="020F0502020204030204" pitchFamily="34" charset="0"/>
              </a:rPr>
              <a:t> de </a:t>
            </a:r>
            <a:r>
              <a:rPr lang="fr-BE" altLang="en-US" sz="1200" dirty="0" err="1" smtClean="0">
                <a:latin typeface="Century Gothic" panose="020B0502020202020204" pitchFamily="34" charset="0"/>
                <a:cs typeface="Calibri" panose="020F0502020204030204" pitchFamily="34" charset="0"/>
              </a:rPr>
              <a:t>financiamento</a:t>
            </a:r>
            <a:r>
              <a:rPr lang="fr-BE" altLang="en-US" sz="1200" dirty="0" smtClean="0">
                <a:latin typeface="Century Gothic" panose="020B0502020202020204" pitchFamily="34" charset="0"/>
                <a:cs typeface="Calibri" panose="020F0502020204030204" pitchFamily="34" charset="0"/>
              </a:rPr>
              <a:t> (2014-2020)</a:t>
            </a:r>
            <a:r>
              <a:rPr lang="pt-PT" sz="1200" b="0" i="0" u="none" strike="noStrike" kern="1200" baseline="0" dirty="0" smtClean="0">
                <a:solidFill>
                  <a:schemeClr val="tx1"/>
                </a:solidFill>
                <a:latin typeface="+mn-lt"/>
                <a:ea typeface="+mn-ea"/>
                <a:cs typeface="+mn-cs"/>
              </a:rPr>
              <a:t> passou a integrar uma forte componente relacionada com a politica climática, mantendo, no essencial, o apoio que já vinha sendo prestado às restantes políticas europeias de Ambiente.</a:t>
            </a:r>
          </a:p>
          <a:p>
            <a:endParaRPr lang="pt-PT" sz="1200" b="0" i="0" u="none" strike="noStrike" kern="1200" baseline="0" dirty="0" smtClean="0">
              <a:solidFill>
                <a:schemeClr val="tx1"/>
              </a:solidFill>
              <a:latin typeface="+mn-lt"/>
              <a:ea typeface="+mn-ea"/>
              <a:cs typeface="+mn-cs"/>
            </a:endParaRPr>
          </a:p>
          <a:p>
            <a:r>
              <a:rPr lang="pt-PT" sz="1200" b="0" i="0" u="none" strike="noStrike" kern="1200" baseline="0" dirty="0" smtClean="0">
                <a:solidFill>
                  <a:schemeClr val="tx1"/>
                </a:solidFill>
                <a:latin typeface="+mn-lt"/>
                <a:ea typeface="+mn-ea"/>
                <a:cs typeface="+mn-cs"/>
              </a:rPr>
              <a:t>O LIFE conta, no global, com </a:t>
            </a:r>
            <a:r>
              <a:rPr lang="fr-BE" altLang="en-US" sz="1200" dirty="0" err="1" smtClean="0">
                <a:latin typeface="Century Gothic" panose="020B0502020202020204" pitchFamily="34" charset="0"/>
                <a:cs typeface="Calibri" panose="020F0502020204030204" pitchFamily="34" charset="0"/>
              </a:rPr>
              <a:t>um</a:t>
            </a:r>
            <a:r>
              <a:rPr lang="fr-BE" altLang="en-US" sz="1200" dirty="0" smtClean="0">
                <a:latin typeface="Century Gothic" panose="020B0502020202020204" pitchFamily="34" charset="0"/>
                <a:cs typeface="Calibri" panose="020F0502020204030204" pitchFamily="34" charset="0"/>
              </a:rPr>
              <a:t> </a:t>
            </a:r>
            <a:r>
              <a:rPr lang="fr-BE" altLang="en-US" sz="1200" dirty="0" err="1" smtClean="0">
                <a:latin typeface="Century Gothic" panose="020B0502020202020204" pitchFamily="34" charset="0"/>
                <a:cs typeface="Calibri" panose="020F0502020204030204" pitchFamily="34" charset="0"/>
              </a:rPr>
              <a:t>orçamento</a:t>
            </a:r>
            <a:r>
              <a:rPr lang="fr-BE" altLang="en-US" sz="1200" dirty="0" smtClean="0">
                <a:latin typeface="Century Gothic" panose="020B0502020202020204" pitchFamily="34" charset="0"/>
                <a:cs typeface="Calibri" panose="020F0502020204030204" pitchFamily="34" charset="0"/>
              </a:rPr>
              <a:t> de </a:t>
            </a:r>
            <a:r>
              <a:rPr lang="fr-BE" altLang="en-US" sz="1200" dirty="0" err="1" smtClean="0">
                <a:latin typeface="Century Gothic" panose="020B0502020202020204" pitchFamily="34" charset="0"/>
                <a:cs typeface="Calibri" panose="020F0502020204030204" pitchFamily="34" charset="0"/>
              </a:rPr>
              <a:t>quase</a:t>
            </a:r>
            <a:r>
              <a:rPr lang="fr-BE" altLang="en-US" sz="1200" dirty="0" smtClean="0">
                <a:latin typeface="Century Gothic" panose="020B0502020202020204" pitchFamily="34" charset="0"/>
                <a:cs typeface="Calibri" panose="020F0502020204030204" pitchFamily="34" charset="0"/>
              </a:rPr>
              <a:t> 3,5 mil </a:t>
            </a:r>
            <a:r>
              <a:rPr lang="fr-BE" altLang="en-US" sz="1200" dirty="0" err="1" smtClean="0">
                <a:latin typeface="Century Gothic" panose="020B0502020202020204" pitchFamily="34" charset="0"/>
                <a:cs typeface="Calibri" panose="020F0502020204030204" pitchFamily="34" charset="0"/>
              </a:rPr>
              <a:t>milhões</a:t>
            </a:r>
            <a:r>
              <a:rPr lang="fr-BE" altLang="en-US" sz="1200" dirty="0" smtClean="0">
                <a:latin typeface="Century Gothic" panose="020B0502020202020204" pitchFamily="34" charset="0"/>
                <a:cs typeface="Calibri" panose="020F0502020204030204" pitchFamily="34" charset="0"/>
              </a:rPr>
              <a:t>,</a:t>
            </a:r>
            <a:r>
              <a:rPr lang="fr-BE" altLang="en-US" sz="1200" baseline="0" dirty="0" smtClean="0">
                <a:latin typeface="Century Gothic" panose="020B0502020202020204" pitchFamily="34" charset="0"/>
                <a:cs typeface="Calibri" panose="020F0502020204030204" pitchFamily="34" charset="0"/>
              </a:rPr>
              <a:t> </a:t>
            </a:r>
            <a:r>
              <a:rPr lang="pt-PT" sz="1200" b="0" i="0" kern="1200" dirty="0" smtClean="0">
                <a:solidFill>
                  <a:schemeClr val="tx1"/>
                </a:solidFill>
                <a:effectLst/>
                <a:latin typeface="+mn-lt"/>
                <a:ea typeface="+mn-ea"/>
                <a:cs typeface="+mn-cs"/>
              </a:rPr>
              <a:t>dos quais 2,6 mil milhões afetos ao subprograma Ambiente e 864 milhões afetos ao subprograma Ação Climática.</a:t>
            </a:r>
            <a:endParaRPr lang="fr-BE" altLang="en-US" sz="1200" dirty="0" smtClean="0">
              <a:latin typeface="Century Gothic" panose="020B0502020202020204" pitchFamily="34" charset="0"/>
              <a:cs typeface="Calibri" panose="020F0502020204030204" pitchFamily="34" charset="0"/>
            </a:endParaRP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95916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20</a:t>
            </a:fld>
            <a:endParaRPr lang="pt-PT"/>
          </a:p>
        </p:txBody>
      </p:sp>
    </p:spTree>
    <p:extLst>
      <p:ext uri="{BB962C8B-B14F-4D97-AF65-F5344CB8AC3E}">
        <p14:creationId xmlns:p14="http://schemas.microsoft.com/office/powerpoint/2010/main" val="474612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21</a:t>
            </a:fld>
            <a:endParaRPr lang="pt-PT"/>
          </a:p>
        </p:txBody>
      </p:sp>
    </p:spTree>
    <p:extLst>
      <p:ext uri="{BB962C8B-B14F-4D97-AF65-F5344CB8AC3E}">
        <p14:creationId xmlns:p14="http://schemas.microsoft.com/office/powerpoint/2010/main" val="102057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22</a:t>
            </a:fld>
            <a:endParaRPr lang="pt-PT"/>
          </a:p>
        </p:txBody>
      </p:sp>
    </p:spTree>
    <p:extLst>
      <p:ext uri="{BB962C8B-B14F-4D97-AF65-F5344CB8AC3E}">
        <p14:creationId xmlns:p14="http://schemas.microsoft.com/office/powerpoint/2010/main" val="1299856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23</a:t>
            </a:fld>
            <a:endParaRPr lang="pt-PT"/>
          </a:p>
        </p:txBody>
      </p:sp>
    </p:spTree>
    <p:extLst>
      <p:ext uri="{BB962C8B-B14F-4D97-AF65-F5344CB8AC3E}">
        <p14:creationId xmlns:p14="http://schemas.microsoft.com/office/powerpoint/2010/main" val="4220665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24</a:t>
            </a:fld>
            <a:endParaRPr lang="pt-PT"/>
          </a:p>
        </p:txBody>
      </p:sp>
    </p:spTree>
    <p:extLst>
      <p:ext uri="{BB962C8B-B14F-4D97-AF65-F5344CB8AC3E}">
        <p14:creationId xmlns:p14="http://schemas.microsoft.com/office/powerpoint/2010/main" val="219092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25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7516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3</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PT" sz="1200" b="0" i="0" kern="1200" dirty="0" smtClean="0">
                <a:solidFill>
                  <a:schemeClr val="tx1"/>
                </a:solidFill>
                <a:effectLst/>
                <a:latin typeface="+mn-lt"/>
                <a:ea typeface="+mn-ea"/>
                <a:cs typeface="+mn-cs"/>
              </a:rPr>
              <a:t>O</a:t>
            </a:r>
            <a:r>
              <a:rPr lang="pt-PT" sz="1200" b="0" i="0" kern="1200" baseline="0" dirty="0" smtClean="0">
                <a:solidFill>
                  <a:schemeClr val="tx1"/>
                </a:solidFill>
                <a:effectLst/>
                <a:latin typeface="+mn-lt"/>
                <a:ea typeface="+mn-ea"/>
                <a:cs typeface="+mn-cs"/>
              </a:rPr>
              <a:t> </a:t>
            </a:r>
            <a:r>
              <a:rPr lang="pt-PT" sz="1200" b="0" i="0" kern="1200" dirty="0" smtClean="0">
                <a:solidFill>
                  <a:schemeClr val="tx1"/>
                </a:solidFill>
                <a:effectLst/>
                <a:latin typeface="+mn-lt"/>
                <a:ea typeface="+mn-ea"/>
                <a:cs typeface="+mn-cs"/>
              </a:rPr>
              <a:t>programa LIFE promove um contributo significativo para o desenvolvimento sustentável e para a consecução dos objetivos e metas da UE em matéria de Ambiente e Clima,</a:t>
            </a:r>
            <a:r>
              <a:rPr lang="pt-PT" sz="1200" b="0" i="0" kern="1200" baseline="0" dirty="0" smtClean="0">
                <a:solidFill>
                  <a:schemeClr val="tx1"/>
                </a:solidFill>
                <a:effectLst/>
                <a:latin typeface="+mn-lt"/>
                <a:ea typeface="+mn-ea"/>
                <a:cs typeface="+mn-cs"/>
              </a:rPr>
              <a:t> o que concretiza através de dois subprogramas:</a:t>
            </a:r>
          </a:p>
          <a:p>
            <a:endParaRPr lang="pt-PT" sz="1200" b="0" i="0" kern="1200" dirty="0" smtClean="0">
              <a:solidFill>
                <a:schemeClr val="tx1"/>
              </a:solidFill>
              <a:effectLst/>
              <a:latin typeface="+mn-lt"/>
              <a:ea typeface="+mn-ea"/>
              <a:cs typeface="+mn-cs"/>
            </a:endParaRPr>
          </a:p>
          <a:p>
            <a:r>
              <a:rPr lang="pt-PT" sz="1200" b="1" i="0" kern="1200" dirty="0" smtClean="0">
                <a:solidFill>
                  <a:schemeClr val="tx1"/>
                </a:solidFill>
                <a:effectLst/>
                <a:latin typeface="+mn-lt"/>
                <a:ea typeface="+mn-ea"/>
                <a:cs typeface="+mn-cs"/>
              </a:rPr>
              <a:t>O subprograma Ambiente</a:t>
            </a:r>
            <a:r>
              <a:rPr lang="pt-PT" sz="1200" b="0" i="0" kern="1200" dirty="0" smtClean="0">
                <a:solidFill>
                  <a:schemeClr val="tx1"/>
                </a:solidFill>
                <a:effectLst/>
                <a:latin typeface="+mn-lt"/>
                <a:ea typeface="+mn-ea"/>
                <a:cs typeface="+mn-cs"/>
              </a:rPr>
              <a:t>,</a:t>
            </a:r>
            <a:r>
              <a:rPr lang="pt-PT" sz="1200" b="0" i="0" kern="1200" baseline="0" dirty="0" smtClean="0">
                <a:solidFill>
                  <a:schemeClr val="tx1"/>
                </a:solidFill>
                <a:effectLst/>
                <a:latin typeface="+mn-lt"/>
                <a:ea typeface="+mn-ea"/>
                <a:cs typeface="+mn-cs"/>
              </a:rPr>
              <a:t> que </a:t>
            </a:r>
            <a:r>
              <a:rPr lang="pt-PT" sz="1200" b="0" i="0" kern="1200" dirty="0" smtClean="0">
                <a:solidFill>
                  <a:schemeClr val="tx1"/>
                </a:solidFill>
                <a:effectLst/>
                <a:latin typeface="+mn-lt"/>
                <a:ea typeface="+mn-ea"/>
                <a:cs typeface="+mn-cs"/>
              </a:rPr>
              <a:t>tem três domínios prioritários: </a:t>
            </a:r>
          </a:p>
          <a:p>
            <a:pPr lvl="1"/>
            <a:r>
              <a:rPr lang="pt-PT" sz="1200" b="0" i="0" kern="1200" dirty="0" smtClean="0">
                <a:solidFill>
                  <a:schemeClr val="tx1"/>
                </a:solidFill>
                <a:effectLst/>
                <a:latin typeface="+mn-lt"/>
                <a:ea typeface="+mn-ea"/>
                <a:cs typeface="+mn-cs"/>
              </a:rPr>
              <a:t>Ambiente e eficiência dos recursos</a:t>
            </a:r>
          </a:p>
          <a:p>
            <a:pPr lvl="1"/>
            <a:r>
              <a:rPr lang="pt-PT" sz="1200" b="0" i="0" kern="1200" dirty="0" smtClean="0">
                <a:solidFill>
                  <a:schemeClr val="tx1"/>
                </a:solidFill>
                <a:effectLst/>
                <a:latin typeface="+mn-lt"/>
                <a:ea typeface="+mn-ea"/>
                <a:cs typeface="+mn-cs"/>
              </a:rPr>
              <a:t>Natureza e Biodiversidade</a:t>
            </a:r>
          </a:p>
          <a:p>
            <a:pPr lvl="1"/>
            <a:r>
              <a:rPr lang="pt-PT" sz="1200" b="0" i="0" kern="1200" dirty="0" smtClean="0">
                <a:solidFill>
                  <a:schemeClr val="tx1"/>
                </a:solidFill>
                <a:effectLst/>
                <a:latin typeface="+mn-lt"/>
                <a:ea typeface="+mn-ea"/>
                <a:cs typeface="+mn-cs"/>
              </a:rPr>
              <a:t>Governação e informação em matéria de ambiente</a:t>
            </a:r>
          </a:p>
          <a:p>
            <a:pPr lvl="1"/>
            <a:endParaRPr lang="pt-PT" sz="1200" b="0" i="0" kern="1200" dirty="0" smtClean="0">
              <a:solidFill>
                <a:schemeClr val="tx1"/>
              </a:solidFill>
              <a:effectLst/>
              <a:latin typeface="+mn-lt"/>
              <a:ea typeface="+mn-ea"/>
              <a:cs typeface="+mn-cs"/>
            </a:endParaRPr>
          </a:p>
          <a:p>
            <a:r>
              <a:rPr lang="pt-PT" sz="1200" b="0" i="0" kern="1200" dirty="0" smtClean="0">
                <a:solidFill>
                  <a:schemeClr val="tx1"/>
                </a:solidFill>
                <a:effectLst/>
                <a:latin typeface="+mn-lt"/>
                <a:ea typeface="+mn-ea"/>
                <a:cs typeface="+mn-cs"/>
              </a:rPr>
              <a:t>E </a:t>
            </a:r>
            <a:r>
              <a:rPr lang="pt-PT" sz="1200" b="1" i="0" kern="1200" dirty="0" smtClean="0">
                <a:solidFill>
                  <a:schemeClr val="tx1"/>
                </a:solidFill>
                <a:effectLst/>
                <a:latin typeface="+mn-lt"/>
                <a:ea typeface="+mn-ea"/>
                <a:cs typeface="+mn-cs"/>
              </a:rPr>
              <a:t>o subprograma Ação Climática</a:t>
            </a:r>
            <a:r>
              <a:rPr lang="pt-PT" sz="1200" b="0" i="0" kern="1200" dirty="0" smtClean="0">
                <a:solidFill>
                  <a:schemeClr val="tx1"/>
                </a:solidFill>
                <a:effectLst/>
                <a:latin typeface="+mn-lt"/>
                <a:ea typeface="+mn-ea"/>
                <a:cs typeface="+mn-cs"/>
              </a:rPr>
              <a:t>,</a:t>
            </a:r>
            <a:r>
              <a:rPr lang="pt-PT" sz="1200" b="0" i="0" kern="1200" baseline="0" dirty="0" smtClean="0">
                <a:solidFill>
                  <a:schemeClr val="tx1"/>
                </a:solidFill>
                <a:effectLst/>
                <a:latin typeface="+mn-lt"/>
                <a:ea typeface="+mn-ea"/>
                <a:cs typeface="+mn-cs"/>
              </a:rPr>
              <a:t> também com </a:t>
            </a:r>
            <a:r>
              <a:rPr lang="pt-PT" sz="1200" b="0" i="0" kern="1200" dirty="0" smtClean="0">
                <a:solidFill>
                  <a:schemeClr val="tx1"/>
                </a:solidFill>
                <a:effectLst/>
                <a:latin typeface="+mn-lt"/>
                <a:ea typeface="+mn-ea"/>
                <a:cs typeface="+mn-cs"/>
              </a:rPr>
              <a:t>três domínios prioritários: </a:t>
            </a:r>
          </a:p>
          <a:p>
            <a:pPr lvl="1"/>
            <a:r>
              <a:rPr lang="pt-PT" sz="1200" b="0" i="0" kern="1200" dirty="0" smtClean="0">
                <a:solidFill>
                  <a:schemeClr val="tx1"/>
                </a:solidFill>
                <a:effectLst/>
                <a:latin typeface="+mn-lt"/>
                <a:ea typeface="+mn-ea"/>
                <a:cs typeface="+mn-cs"/>
              </a:rPr>
              <a:t>Mitigação das alterações climáticas</a:t>
            </a:r>
          </a:p>
          <a:p>
            <a:pPr lvl="1"/>
            <a:r>
              <a:rPr lang="pt-PT" sz="1200" b="0" i="0" kern="1200" dirty="0" smtClean="0">
                <a:solidFill>
                  <a:schemeClr val="tx1"/>
                </a:solidFill>
                <a:effectLst/>
                <a:latin typeface="+mn-lt"/>
                <a:ea typeface="+mn-ea"/>
                <a:cs typeface="+mn-cs"/>
              </a:rPr>
              <a:t>Adaptação às alterações climáticas</a:t>
            </a:r>
          </a:p>
          <a:p>
            <a:pPr lvl="1"/>
            <a:r>
              <a:rPr lang="pt-PT" sz="1200" b="0" i="0" kern="1200" dirty="0" smtClean="0">
                <a:solidFill>
                  <a:schemeClr val="tx1"/>
                </a:solidFill>
                <a:effectLst/>
                <a:latin typeface="+mn-lt"/>
                <a:ea typeface="+mn-ea"/>
                <a:cs typeface="+mn-cs"/>
              </a:rPr>
              <a:t>Governação e informação em matéria de clima</a:t>
            </a: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9385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4</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PT" sz="1000" b="0" i="0" u="none" strike="noStrike" kern="1200" baseline="0" noProof="0" dirty="0" smtClean="0">
                <a:solidFill>
                  <a:schemeClr val="tx1"/>
                </a:solidFill>
                <a:latin typeface="+mn-lt"/>
                <a:ea typeface="+mn-ea"/>
                <a:cs typeface="+mn-cs"/>
              </a:rPr>
              <a:t>O Programa LIFE apoia diversos tipos de projetos:</a:t>
            </a:r>
          </a:p>
          <a:p>
            <a:pPr eaLnBrk="1" hangingPunct="1"/>
            <a:endParaRPr lang="pt-PT" altLang="en-US" sz="1000" b="0" i="0" u="none" strike="noStrike" kern="1200" baseline="0" noProof="0" dirty="0" smtClean="0">
              <a:solidFill>
                <a:schemeClr val="tx1"/>
              </a:solidFill>
              <a:latin typeface="+mn-lt"/>
              <a:ea typeface="+mn-ea"/>
              <a:cs typeface="+mn-cs"/>
            </a:endParaRPr>
          </a:p>
          <a:p>
            <a:pPr marL="0" indent="0" algn="just" eaLnBrk="1" hangingPunct="1">
              <a:lnSpc>
                <a:spcPct val="150000"/>
              </a:lnSpc>
              <a:buFont typeface="Arial" panose="020B0604020202020204" pitchFamily="34" charset="0"/>
              <a:buNone/>
            </a:pPr>
            <a:r>
              <a:rPr lang="pt-PT" altLang="en-US" sz="1200" b="1" i="0" u="none" noProof="0" dirty="0" smtClean="0">
                <a:latin typeface="Century Gothic" panose="020B0502020202020204" pitchFamily="34" charset="0"/>
                <a:cs typeface="Calibri" panose="020F0502020204030204" pitchFamily="34" charset="0"/>
              </a:rPr>
              <a:t>Subprograma Ambiente:</a:t>
            </a:r>
          </a:p>
          <a:p>
            <a:pPr marL="0" indent="0" algn="just" eaLnBrk="1" hangingPunct="1">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tradicionais </a:t>
            </a:r>
            <a:r>
              <a:rPr lang="pt-PT" altLang="en-US" sz="1050" b="0" i="0" u="none" noProof="0" dirty="0" smtClean="0">
                <a:latin typeface="Century Gothic" panose="020B0502020202020204" pitchFamily="34" charset="0"/>
                <a:cs typeface="Calibri" panose="020F0502020204030204" pitchFamily="34" charset="0"/>
              </a:rPr>
              <a:t>(ex.: LIFE VIDALIA, </a:t>
            </a:r>
            <a:r>
              <a:rPr lang="pt-PT" altLang="en-US" sz="1050" b="0" i="0" u="none" noProof="0" dirty="0" smtClean="0">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LIFE BEETLES</a:t>
            </a:r>
            <a:r>
              <a:rPr lang="pt-PT" altLang="en-US" sz="1050" b="0" i="0" u="none" noProof="0" dirty="0" smtClean="0">
                <a:latin typeface="Century Gothic" panose="020B0502020202020204" pitchFamily="34" charset="0"/>
                <a:cs typeface="Calibri" panose="020F0502020204030204" pitchFamily="34" charset="0"/>
              </a:rPr>
              <a:t>)</a:t>
            </a:r>
          </a:p>
          <a:p>
            <a:pPr marL="0" indent="0" algn="just" eaLnBrk="1" hangingPunct="1">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Integrados </a:t>
            </a:r>
            <a:r>
              <a:rPr lang="pt-PT" altLang="en-US" sz="1050" b="0" i="0" u="none" noProof="0" dirty="0" smtClean="0">
                <a:latin typeface="Century Gothic" panose="020B0502020202020204" pitchFamily="34" charset="0"/>
                <a:cs typeface="Calibri" panose="020F0502020204030204" pitchFamily="34" charset="0"/>
              </a:rPr>
              <a:t>(</a:t>
            </a:r>
            <a:r>
              <a:rPr lang="pt-PT" altLang="en-US" sz="1050" b="0" i="0" u="none" noProof="0" dirty="0" smtClean="0">
                <a:solidFill>
                  <a:schemeClr val="accent5">
                    <a:lumMod val="50000"/>
                  </a:schemeClr>
                </a:solidFill>
                <a:latin typeface="Century Gothic" panose="020B0502020202020204" pitchFamily="34" charset="0"/>
                <a:cs typeface="Calibri" panose="020F0502020204030204" pitchFamily="34" charset="0"/>
              </a:rPr>
              <a:t>LIFE IP AZORES NATURA – 1º e único projeto integrado português aprovado)</a:t>
            </a:r>
          </a:p>
          <a:p>
            <a:pPr marL="0" indent="0" algn="just" eaLnBrk="1" hangingPunct="1">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Preparatórios</a:t>
            </a:r>
          </a:p>
          <a:p>
            <a:pPr marL="0" indent="0" algn="just" eaLnBrk="1" hangingPunct="1">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de Assistência Técnica</a:t>
            </a:r>
          </a:p>
          <a:p>
            <a:pPr marL="0" indent="0" algn="just" eaLnBrk="1" hangingPunct="1">
              <a:lnSpc>
                <a:spcPct val="150000"/>
              </a:lnSpc>
              <a:buFont typeface="Arial" panose="020B0604020202020204" pitchFamily="34" charset="0"/>
              <a:buNone/>
            </a:pPr>
            <a:endParaRPr lang="pt-PT" altLang="en-US" sz="1200" b="0" i="0" u="none" noProof="0" dirty="0" smtClean="0">
              <a:latin typeface="Century Gothic" panose="020B0502020202020204" pitchFamily="34" charset="0"/>
              <a:cs typeface="Calibri" panose="020F0502020204030204" pitchFamily="34" charset="0"/>
            </a:endParaRPr>
          </a:p>
          <a:p>
            <a:pPr marL="0" indent="0" algn="just">
              <a:lnSpc>
                <a:spcPct val="150000"/>
              </a:lnSpc>
              <a:buFont typeface="Arial" panose="020B0604020202020204" pitchFamily="34" charset="0"/>
              <a:buNone/>
            </a:pPr>
            <a:r>
              <a:rPr lang="pt-PT" altLang="en-US" sz="1200" b="1" i="0" u="none" noProof="0" dirty="0" smtClean="0">
                <a:latin typeface="Century Gothic" panose="020B0502020202020204" pitchFamily="34" charset="0"/>
                <a:cs typeface="Calibri" panose="020F0502020204030204" pitchFamily="34" charset="0"/>
              </a:rPr>
              <a:t>Subprograma Ação Climática:</a:t>
            </a:r>
          </a:p>
          <a:p>
            <a:pPr marL="0" indent="0" algn="just">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tradicionais</a:t>
            </a:r>
          </a:p>
          <a:p>
            <a:pPr marL="0" indent="0" algn="just">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Integrados (LIFE IP CLIMAZ)</a:t>
            </a:r>
          </a:p>
          <a:p>
            <a:pPr marL="0" indent="0" algn="just">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de Assistência Técnica</a:t>
            </a:r>
          </a:p>
          <a:p>
            <a:pPr marL="0" indent="0" algn="just">
              <a:lnSpc>
                <a:spcPct val="150000"/>
              </a:lnSpc>
              <a:buFont typeface="Arial" panose="020B0604020202020204" pitchFamily="34" charset="0"/>
              <a:buNone/>
            </a:pPr>
            <a:endParaRPr lang="pt-PT" altLang="en-US" sz="1200" b="0" i="0" u="none" noProof="0" dirty="0" smtClean="0">
              <a:latin typeface="Century Gothic" panose="020B0502020202020204" pitchFamily="34" charset="0"/>
              <a:cs typeface="Calibri" panose="020F0502020204030204" pitchFamily="34" charset="0"/>
            </a:endParaRPr>
          </a:p>
          <a:p>
            <a:pPr marL="0" indent="0" algn="just">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Existiram,</a:t>
            </a:r>
            <a:r>
              <a:rPr lang="pt-PT" altLang="en-US" sz="1200" b="0" i="0" u="none" baseline="0" noProof="0" dirty="0" smtClean="0">
                <a:latin typeface="Century Gothic" panose="020B0502020202020204" pitchFamily="34" charset="0"/>
                <a:cs typeface="Calibri" panose="020F0502020204030204" pitchFamily="34" charset="0"/>
              </a:rPr>
              <a:t> ainda, os </a:t>
            </a:r>
            <a:r>
              <a:rPr lang="pt-PT" altLang="en-US" sz="1200" b="1" i="0" u="none" baseline="0" noProof="0" dirty="0" smtClean="0">
                <a:latin typeface="Century Gothic" panose="020B0502020202020204" pitchFamily="34" charset="0"/>
                <a:cs typeface="Calibri" panose="020F0502020204030204" pitchFamily="34" charset="0"/>
              </a:rPr>
              <a:t>projetos de Capacitação</a:t>
            </a:r>
            <a:r>
              <a:rPr lang="pt-PT" altLang="en-US" sz="1200" b="0" i="0" u="none" baseline="0" noProof="0" dirty="0" smtClean="0">
                <a:latin typeface="Century Gothic" panose="020B0502020202020204" pitchFamily="34" charset="0"/>
                <a:cs typeface="Calibri" panose="020F0502020204030204" pitchFamily="34" charset="0"/>
              </a:rPr>
              <a:t>, dirigidos às entidades públicas dos EM</a:t>
            </a:r>
          </a:p>
          <a:p>
            <a:pPr marL="0" indent="0" algn="just">
              <a:lnSpc>
                <a:spcPct val="150000"/>
              </a:lnSpc>
              <a:buFont typeface="Arial" panose="020B0604020202020204" pitchFamily="34" charset="0"/>
              <a:buNone/>
            </a:pPr>
            <a:endParaRPr lang="pt-PT" altLang="en-US" sz="1200" b="0" i="0" u="none" baseline="0" noProof="0" dirty="0" smtClean="0">
              <a:latin typeface="Century Gothic" panose="020B0502020202020204" pitchFamily="34" charset="0"/>
              <a:cs typeface="Calibri" panose="020F0502020204030204" pitchFamily="34" charset="0"/>
            </a:endParaRPr>
          </a:p>
          <a:p>
            <a:pPr marL="0" indent="0" algn="just">
              <a:lnSpc>
                <a:spcPct val="150000"/>
              </a:lnSpc>
              <a:buFont typeface="Arial" panose="020B0604020202020204" pitchFamily="34" charset="0"/>
              <a:buNone/>
            </a:pPr>
            <a:r>
              <a:rPr lang="pt-PT" sz="1000" b="0" i="0" kern="1200" noProof="0" dirty="0" smtClean="0">
                <a:solidFill>
                  <a:schemeClr val="tx1"/>
                </a:solidFill>
                <a:effectLst/>
                <a:latin typeface="+mn-lt"/>
                <a:ea typeface="+mn-ea"/>
                <a:cs typeface="+mn-cs"/>
              </a:rPr>
              <a:t>No</a:t>
            </a:r>
            <a:r>
              <a:rPr lang="pt-PT" sz="1000" b="0" i="0" kern="1200" baseline="0" noProof="0" dirty="0" smtClean="0">
                <a:solidFill>
                  <a:schemeClr val="tx1"/>
                </a:solidFill>
                <a:effectLst/>
                <a:latin typeface="+mn-lt"/>
                <a:ea typeface="+mn-ea"/>
                <a:cs typeface="+mn-cs"/>
              </a:rPr>
              <a:t> atual período de financiamento, o</a:t>
            </a:r>
            <a:r>
              <a:rPr lang="pt-PT" sz="1000" b="0" i="0" kern="1200" noProof="0" dirty="0" smtClean="0">
                <a:solidFill>
                  <a:schemeClr val="tx1"/>
                </a:solidFill>
                <a:effectLst/>
                <a:latin typeface="+mn-lt"/>
                <a:ea typeface="+mn-ea"/>
                <a:cs typeface="+mn-cs"/>
              </a:rPr>
              <a:t> programa criou uma nova categoria de projetos, </a:t>
            </a:r>
            <a:r>
              <a:rPr lang="pt-PT" sz="1000" b="1" i="0" kern="1200" noProof="0" dirty="0" smtClean="0">
                <a:solidFill>
                  <a:schemeClr val="tx1"/>
                </a:solidFill>
                <a:effectLst/>
                <a:latin typeface="+mn-lt"/>
                <a:ea typeface="+mn-ea"/>
                <a:cs typeface="+mn-cs"/>
              </a:rPr>
              <a:t>Projetos Integrados</a:t>
            </a:r>
            <a:r>
              <a:rPr lang="pt-PT" sz="1000" b="0" i="0" kern="1200" noProof="0" dirty="0" smtClean="0">
                <a:solidFill>
                  <a:schemeClr val="tx1"/>
                </a:solidFill>
                <a:effectLst/>
                <a:latin typeface="+mn-lt"/>
                <a:ea typeface="+mn-ea"/>
                <a:cs typeface="+mn-cs"/>
              </a:rPr>
              <a:t>, para operar a uma escala territorial grande e visando integrar vários fundos, quer comunitários quer privados.</a:t>
            </a:r>
            <a:endParaRPr lang="pt-PT" altLang="en-US" sz="1200" b="0" i="0" u="none" noProof="0" dirty="0" smtClean="0">
              <a:latin typeface="Century Gothic" panose="020B0502020202020204" pitchFamily="34" charset="0"/>
              <a:cs typeface="Calibri" panose="020F0502020204030204" pitchFamily="34" charset="0"/>
            </a:endParaRP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531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pt-PT" sz="1200" kern="1200" dirty="0" smtClean="0">
                <a:solidFill>
                  <a:schemeClr val="tx1"/>
                </a:solidFill>
                <a:effectLst/>
                <a:latin typeface="+mn-lt"/>
                <a:ea typeface="+mn-ea"/>
                <a:cs typeface="+mn-cs"/>
              </a:rPr>
              <a:t>Apresentação do projeto – LIFE IP AZORES NATURA: A (</a:t>
            </a:r>
            <a:r>
              <a:rPr lang="pt-PT" sz="1200" kern="1200" dirty="0" err="1" smtClean="0">
                <a:solidFill>
                  <a:schemeClr val="tx1"/>
                </a:solidFill>
                <a:effectLst/>
                <a:latin typeface="+mn-lt"/>
                <a:ea typeface="+mn-ea"/>
                <a:cs typeface="+mn-cs"/>
              </a:rPr>
              <a:t>Proteçao</a:t>
            </a:r>
            <a:r>
              <a:rPr lang="pt-PT" sz="1200" kern="1200" dirty="0" smtClean="0">
                <a:solidFill>
                  <a:schemeClr val="tx1"/>
                </a:solidFill>
                <a:effectLst/>
                <a:latin typeface="+mn-lt"/>
                <a:ea typeface="+mn-ea"/>
                <a:cs typeface="+mn-cs"/>
              </a:rPr>
              <a:t> ativa e gestão integrada da Rede Natura 2000 nos Açores)</a:t>
            </a:r>
            <a:endParaRPr lang="en-US" sz="1200" kern="1200" dirty="0" smtClean="0">
              <a:solidFill>
                <a:schemeClr val="tx1"/>
              </a:solidFill>
              <a:effectLst/>
              <a:latin typeface="+mn-lt"/>
              <a:ea typeface="+mn-ea"/>
              <a:cs typeface="+mn-cs"/>
            </a:endParaRPr>
          </a:p>
          <a:p>
            <a:pPr lvl="1"/>
            <a:r>
              <a:rPr lang="pt-PT" sz="1200" kern="1200" dirty="0" smtClean="0">
                <a:solidFill>
                  <a:schemeClr val="tx1"/>
                </a:solidFill>
                <a:effectLst/>
                <a:latin typeface="+mn-lt"/>
                <a:ea typeface="+mn-ea"/>
                <a:cs typeface="+mn-cs"/>
              </a:rPr>
              <a:t>É o primeiro projeto integrado português aprovado e o maior projeto de conservação da natureza alguma vez concebido para os Açores.</a:t>
            </a:r>
            <a:endParaRPr lang="en-US" sz="1200" kern="1200" dirty="0" smtClean="0">
              <a:solidFill>
                <a:schemeClr val="tx1"/>
              </a:solidFill>
              <a:effectLst/>
              <a:latin typeface="+mn-lt"/>
              <a:ea typeface="+mn-ea"/>
              <a:cs typeface="+mn-cs"/>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9891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6</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pt-PT" sz="1200" kern="1200" dirty="0" smtClean="0">
                <a:solidFill>
                  <a:schemeClr val="tx1"/>
                </a:solidFill>
                <a:effectLst/>
                <a:latin typeface="+mn-lt"/>
                <a:ea typeface="+mn-ea"/>
                <a:cs typeface="+mn-cs"/>
              </a:rPr>
              <a:t>O projeto terá uma duração de 9 anos (01/01/2019- 31/12/2027)</a:t>
            </a:r>
            <a:r>
              <a:rPr lang="pt-PT" sz="1200" b="1"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com um orçamento total de 19 087 522€, e uma contribuição financeira da União Europeia de 11 452 513€ (</a:t>
            </a:r>
            <a:r>
              <a:rPr lang="pt-PT" sz="1200" b="1" kern="1200" dirty="0" smtClean="0">
                <a:solidFill>
                  <a:schemeClr val="tx1"/>
                </a:solidFill>
                <a:effectLst/>
                <a:latin typeface="+mn-lt"/>
                <a:ea typeface="+mn-ea"/>
                <a:cs typeface="+mn-cs"/>
              </a:rPr>
              <a:t>60%).</a:t>
            </a:r>
            <a:endParaRPr lang="en-US" sz="1200" kern="1200" dirty="0" smtClean="0">
              <a:solidFill>
                <a:schemeClr val="tx1"/>
              </a:solidFill>
              <a:effectLst/>
              <a:latin typeface="+mn-lt"/>
              <a:ea typeface="+mn-ea"/>
              <a:cs typeface="+mn-cs"/>
            </a:endParaRPr>
          </a:p>
          <a:p>
            <a:pPr lvl="1"/>
            <a:r>
              <a:rPr lang="pt-PT" sz="1200" kern="1200" dirty="0" smtClean="0">
                <a:solidFill>
                  <a:schemeClr val="tx1"/>
                </a:solidFill>
                <a:effectLst/>
                <a:latin typeface="+mn-lt"/>
                <a:ea typeface="+mn-ea"/>
                <a:cs typeface="+mn-cs"/>
              </a:rPr>
              <a:t>O projeto prevê mobilizar mais de 12 M€ em Fundos complementares.</a:t>
            </a:r>
            <a:endParaRPr lang="en-US" sz="1200" kern="1200" dirty="0" smtClean="0">
              <a:solidFill>
                <a:schemeClr val="tx1"/>
              </a:solidFill>
              <a:effectLst/>
              <a:latin typeface="+mn-lt"/>
              <a:ea typeface="+mn-ea"/>
              <a:cs typeface="+mn-cs"/>
            </a:endParaRPr>
          </a:p>
          <a:p>
            <a:pPr lvl="1"/>
            <a:r>
              <a:rPr lang="pt-PT" sz="1200" kern="1200" dirty="0" smtClean="0">
                <a:solidFill>
                  <a:schemeClr val="tx1"/>
                </a:solidFill>
                <a:effectLst/>
                <a:latin typeface="+mn-lt"/>
                <a:ea typeface="+mn-ea"/>
                <a:cs typeface="+mn-cs"/>
              </a:rPr>
              <a:t>Para atingir os seus objetivos, a estratégia do LIFE IP e os trabalhos previstos baseiam-se numa forte parceria que irá contribuir ativamente para a implementação do PAF (Quadro de Ação Prioritária para a RN2000), incluindo um conjunto de entidades com formação institucional e técnica complementares. </a:t>
            </a:r>
            <a:endParaRPr lang="en-US" sz="1100" kern="1200" dirty="0" smtClean="0">
              <a:solidFill>
                <a:schemeClr val="tx1"/>
              </a:solidFill>
              <a:effectLst/>
              <a:latin typeface="+mn-lt"/>
              <a:ea typeface="+mn-ea"/>
              <a:cs typeface="+mn-cs"/>
            </a:endParaRPr>
          </a:p>
          <a:p>
            <a:pPr lvl="1"/>
            <a:r>
              <a:rPr lang="pt-PT" sz="1200" kern="1200" dirty="0" smtClean="0">
                <a:solidFill>
                  <a:schemeClr val="tx1"/>
                </a:solidFill>
                <a:effectLst/>
                <a:latin typeface="+mn-lt"/>
                <a:ea typeface="+mn-ea"/>
                <a:cs typeface="+mn-cs"/>
              </a:rPr>
              <a:t>Esta estrutura de parceria permite, que o projeto beneficie de um conhecimento técnico, político e operacional sólido, garantindo assim a continuação das ações após o fim do LIFE IP. Esta estrutura inclui </a:t>
            </a:r>
            <a:r>
              <a:rPr lang="pt-PT" sz="1200" u="sng" kern="1200" dirty="0" smtClean="0">
                <a:solidFill>
                  <a:schemeClr val="tx1"/>
                </a:solidFill>
                <a:effectLst/>
                <a:latin typeface="+mn-lt"/>
                <a:ea typeface="+mn-ea"/>
                <a:cs typeface="+mn-cs"/>
              </a:rPr>
              <a:t>5 beneficiários</a:t>
            </a:r>
            <a:r>
              <a:rPr lang="pt-PT" sz="1200" kern="1200" dirty="0" smtClean="0">
                <a:solidFill>
                  <a:schemeClr val="tx1"/>
                </a:solidFill>
                <a:effectLst/>
                <a:latin typeface="+mn-lt"/>
                <a:ea typeface="+mn-ea"/>
                <a:cs typeface="+mn-cs"/>
              </a:rPr>
              <a:t>, que são os seguintes:</a:t>
            </a:r>
            <a:endParaRPr lang="en-US" sz="1100" kern="1200" dirty="0" smtClean="0">
              <a:solidFill>
                <a:schemeClr val="tx1"/>
              </a:solidFill>
              <a:effectLst/>
              <a:latin typeface="+mn-lt"/>
              <a:ea typeface="+mn-ea"/>
              <a:cs typeface="+mn-cs"/>
            </a:endParaRPr>
          </a:p>
          <a:p>
            <a:pPr lvl="0"/>
            <a:r>
              <a:rPr lang="pt-PT" sz="1200" b="1" u="sng" kern="1200" dirty="0" smtClean="0">
                <a:solidFill>
                  <a:schemeClr val="tx1"/>
                </a:solidFill>
                <a:effectLst/>
                <a:latin typeface="+mn-lt"/>
                <a:ea typeface="+mn-ea"/>
                <a:cs typeface="+mn-cs"/>
              </a:rPr>
              <a:t>- Direção Regional do Ambiente (DRA)</a:t>
            </a:r>
            <a:r>
              <a:rPr lang="pt-PT" sz="1200" kern="1200" dirty="0" smtClean="0">
                <a:solidFill>
                  <a:schemeClr val="tx1"/>
                </a:solidFill>
                <a:effectLst/>
                <a:latin typeface="+mn-lt"/>
                <a:ea typeface="+mn-ea"/>
                <a:cs typeface="+mn-cs"/>
              </a:rPr>
              <a:t>, </a:t>
            </a:r>
            <a:r>
              <a:rPr lang="pt-PT" sz="1200" u="sng" kern="1200" dirty="0" smtClean="0">
                <a:solidFill>
                  <a:schemeClr val="tx1"/>
                </a:solidFill>
                <a:effectLst/>
                <a:latin typeface="+mn-lt"/>
                <a:ea typeface="+mn-ea"/>
                <a:cs typeface="+mn-cs"/>
              </a:rPr>
              <a:t>beneficiário coordenador</a:t>
            </a:r>
            <a:r>
              <a:rPr lang="pt-PT" sz="1200" kern="1200" dirty="0" smtClean="0">
                <a:solidFill>
                  <a:schemeClr val="tx1"/>
                </a:solidFill>
                <a:effectLst/>
                <a:latin typeface="+mn-lt"/>
                <a:ea typeface="+mn-ea"/>
                <a:cs typeface="+mn-cs"/>
              </a:rPr>
              <a:t> do projeto e administração pública regional com responsabilidade direta na implementação da Rede Natura 2000 (componente terrestre). </a:t>
            </a:r>
            <a:endParaRPr lang="en-US" sz="11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 Direção Regional dos Assuntos do Mar (DRAM) (componente marinha)</a:t>
            </a:r>
            <a:endParaRPr lang="en-US" sz="11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 Sociedade de Gestão e Conservação da Natureza (AZORINA) – sensibilização e educação ambiental. Trabalha muito ativamente com a DRA, através dos Parques de Ilha (ecotecas, etc.), com programas como o Parque Escola, Parque Aberto e Gestão dos Centros de Interpretação dos </a:t>
            </a:r>
            <a:r>
              <a:rPr lang="pt-PT" sz="1200" kern="1200" dirty="0" err="1" smtClean="0">
                <a:solidFill>
                  <a:schemeClr val="tx1"/>
                </a:solidFill>
                <a:effectLst/>
                <a:latin typeface="+mn-lt"/>
                <a:ea typeface="+mn-ea"/>
                <a:cs typeface="+mn-cs"/>
              </a:rPr>
              <a:t>PNI’s</a:t>
            </a:r>
            <a:r>
              <a:rPr lang="pt-PT"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 Sociedade Portuguesa para o Estudo das Aves (SPEA) – vasta experiência no programa LIFE e à vários anos com conservação do </a:t>
            </a:r>
            <a:r>
              <a:rPr lang="pt-PT" sz="1200" kern="1200" dirty="0" err="1" smtClean="0">
                <a:solidFill>
                  <a:schemeClr val="tx1"/>
                </a:solidFill>
                <a:effectLst/>
                <a:latin typeface="+mn-lt"/>
                <a:ea typeface="+mn-ea"/>
                <a:cs typeface="+mn-cs"/>
              </a:rPr>
              <a:t>Priolo</a:t>
            </a:r>
            <a:r>
              <a:rPr lang="pt-PT"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Fundación</a:t>
            </a:r>
            <a:r>
              <a:rPr lang="pt-PT" sz="1200" kern="1200" dirty="0" smtClean="0">
                <a:solidFill>
                  <a:schemeClr val="tx1"/>
                </a:solidFill>
                <a:effectLst/>
                <a:latin typeface="+mn-lt"/>
                <a:ea typeface="+mn-ea"/>
                <a:cs typeface="+mn-cs"/>
              </a:rPr>
              <a:t> Canaria – Reserva Mundial de la Biosfera La Palma (LA PALMA) – para garantir a replicabilidade e transferência eficaz das ações principais, este projeto prevê uma ação piloto com outra autoridade pública da Macaronésia, responsável pela Rede Natura 2000. Neste contexto, destaca-se a presença de um beneficiário associado das ilhas Canárias – LA PALMA – que irá desenvolver trabalhos de prevenção, controle e erradicação de espécies exóticas invasoras.</a:t>
            </a:r>
            <a:endParaRPr lang="en-US" sz="1100" kern="1200" dirty="0" smtClean="0">
              <a:solidFill>
                <a:schemeClr val="tx1"/>
              </a:solidFill>
              <a:effectLst/>
              <a:latin typeface="+mn-lt"/>
              <a:ea typeface="+mn-ea"/>
              <a:cs typeface="+mn-cs"/>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0288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7</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tLang="en-US" dirty="0" smtClean="0">
                <a:latin typeface="Arial" panose="020B0604020202020204" pitchFamily="34" charset="0"/>
                <a:ea typeface="ＭＳ Ｐゴシック" panose="020B0600070205080204" pitchFamily="34" charset="-128"/>
              </a:rPr>
              <a:t>-</a:t>
            </a:r>
            <a:r>
              <a:rPr lang="pt-BR" altLang="en-US" baseline="0" dirty="0" smtClean="0">
                <a:latin typeface="Arial" panose="020B0604020202020204" pitchFamily="34" charset="0"/>
                <a:ea typeface="ＭＳ Ｐゴシック" panose="020B0600070205080204" pitchFamily="34" charset="-128"/>
              </a:rPr>
              <a:t> </a:t>
            </a:r>
            <a:r>
              <a:rPr lang="pt-BR" altLang="en-US" dirty="0" smtClean="0">
                <a:latin typeface="Arial" panose="020B0604020202020204" pitchFamily="34" charset="0"/>
                <a:ea typeface="ＭＳ Ｐゴシック" panose="020B0600070205080204" pitchFamily="34" charset="-128"/>
              </a:rPr>
              <a:t>O projeto LIFE IP Azores Natura abrange todos os sítios da RN2000: 24 ZEC’s (Zonas Especiais de Conservação), 15 ZPE’s (Zonas de Proteção Especial) e 2 SIC's (Sítios de Interesse Comunitário) da Rede Natura 2000 nos Açores, procurando obter um contributo significativo para a conservação de espécies e habitats protegidos pelas Diretivas Habitats e Aves que fundamentam a sua designação.</a:t>
            </a:r>
          </a:p>
          <a:p>
            <a:pPr eaLnBrk="1" hangingPunct="1"/>
            <a:r>
              <a:rPr lang="pt-BR" altLang="en-US" dirty="0" smtClean="0">
                <a:latin typeface="Arial" panose="020B0604020202020204" pitchFamily="34" charset="0"/>
                <a:ea typeface="ＭＳ Ｐゴシック" panose="020B0600070205080204" pitchFamily="34" charset="-128"/>
              </a:rPr>
              <a:t>-</a:t>
            </a:r>
            <a:r>
              <a:rPr lang="pt-BR" altLang="en-US" baseline="0" dirty="0" smtClean="0">
                <a:latin typeface="Arial" panose="020B0604020202020204" pitchFamily="34" charset="0"/>
                <a:ea typeface="ＭＳ Ｐゴシック" panose="020B0600070205080204" pitchFamily="34" charset="-128"/>
              </a:rPr>
              <a:t> </a:t>
            </a:r>
            <a:r>
              <a:rPr lang="pt-BR" altLang="en-US" dirty="0" smtClean="0">
                <a:latin typeface="Arial" panose="020B0604020202020204" pitchFamily="34" charset="0"/>
                <a:ea typeface="ＭＳ Ｐゴシック" panose="020B0600070205080204" pitchFamily="34" charset="-128"/>
              </a:rPr>
              <a:t>24 ZEC’s:</a:t>
            </a:r>
          </a:p>
          <a:p>
            <a:pPr eaLnBrk="1" hangingPunct="1"/>
            <a:r>
              <a:rPr lang="pt-BR" altLang="en-US" dirty="0" smtClean="0">
                <a:latin typeface="Arial" panose="020B0604020202020204" pitchFamily="34" charset="0"/>
                <a:ea typeface="ＭＳ Ｐゴシック" panose="020B0600070205080204" pitchFamily="34" charset="-128"/>
              </a:rPr>
              <a:t>•7 (100% terrestres);</a:t>
            </a:r>
          </a:p>
          <a:p>
            <a:pPr eaLnBrk="1" hangingPunct="1"/>
            <a:r>
              <a:rPr lang="pt-BR" altLang="en-US" dirty="0" smtClean="0">
                <a:latin typeface="Arial" panose="020B0604020202020204" pitchFamily="34" charset="0"/>
                <a:ea typeface="ＭＳ Ｐゴシック" panose="020B0600070205080204" pitchFamily="34" charset="-128"/>
              </a:rPr>
              <a:t>•3 (100% marinhos);</a:t>
            </a:r>
          </a:p>
          <a:p>
            <a:pPr eaLnBrk="1" hangingPunct="1"/>
            <a:r>
              <a:rPr lang="pt-BR" altLang="en-US" dirty="0" smtClean="0">
                <a:latin typeface="Arial" panose="020B0604020202020204" pitchFamily="34" charset="0"/>
                <a:ea typeface="ＭＳ Ｐゴシック" panose="020B0600070205080204" pitchFamily="34" charset="-128"/>
              </a:rPr>
              <a:t>•15 (mistos)</a:t>
            </a:r>
          </a:p>
          <a:p>
            <a:pPr eaLnBrk="1" hangingPunct="1"/>
            <a:endParaRPr lang="pt-BR" altLang="en-US" dirty="0" smtClean="0">
              <a:latin typeface="Arial" panose="020B0604020202020204" pitchFamily="34" charset="0"/>
              <a:ea typeface="ＭＳ Ｐゴシック" panose="020B0600070205080204" pitchFamily="34" charset="-128"/>
            </a:endParaRPr>
          </a:p>
          <a:p>
            <a:pPr eaLnBrk="1" hangingPunct="1"/>
            <a:r>
              <a:rPr lang="pt-BR" altLang="en-US" dirty="0" smtClean="0">
                <a:latin typeface="Arial" panose="020B0604020202020204" pitchFamily="34" charset="0"/>
                <a:ea typeface="ＭＳ Ｐゴシック" panose="020B0600070205080204" pitchFamily="34" charset="-128"/>
              </a:rPr>
              <a:t>-</a:t>
            </a:r>
            <a:r>
              <a:rPr lang="pt-BR" altLang="en-US" baseline="0" dirty="0" smtClean="0">
                <a:latin typeface="Arial" panose="020B0604020202020204" pitchFamily="34" charset="0"/>
                <a:ea typeface="ＭＳ Ｐゴシック" panose="020B0600070205080204" pitchFamily="34" charset="-128"/>
              </a:rPr>
              <a:t> </a:t>
            </a:r>
            <a:r>
              <a:rPr lang="pt-BR" altLang="en-US" dirty="0" smtClean="0">
                <a:latin typeface="Arial" panose="020B0604020202020204" pitchFamily="34" charset="0"/>
                <a:ea typeface="ＭＳ Ｐゴシック" panose="020B0600070205080204" pitchFamily="34" charset="-128"/>
              </a:rPr>
              <a:t>15 ZPE’s:</a:t>
            </a:r>
          </a:p>
          <a:p>
            <a:pPr eaLnBrk="1" hangingPunct="1"/>
            <a:r>
              <a:rPr lang="pt-BR" altLang="en-US" dirty="0" smtClean="0">
                <a:latin typeface="Arial" panose="020B0604020202020204" pitchFamily="34" charset="0"/>
                <a:ea typeface="ＭＳ Ｐゴシック" panose="020B0600070205080204" pitchFamily="34" charset="-128"/>
              </a:rPr>
              <a:t>•14 (100% terrestres);</a:t>
            </a:r>
          </a:p>
          <a:p>
            <a:pPr eaLnBrk="1" hangingPunct="1"/>
            <a:r>
              <a:rPr lang="pt-BR" altLang="en-US" dirty="0" smtClean="0">
                <a:latin typeface="Arial" panose="020B0604020202020204" pitchFamily="34" charset="0"/>
                <a:ea typeface="ＭＳ Ｐゴシック" panose="020B0600070205080204" pitchFamily="34" charset="-128"/>
              </a:rPr>
              <a:t>•1 (Misto – Lajes do Pico);</a:t>
            </a:r>
          </a:p>
          <a:p>
            <a:pPr eaLnBrk="1" hangingPunct="1"/>
            <a:endParaRPr lang="pt-BR" altLang="en-US" dirty="0" smtClean="0">
              <a:latin typeface="Arial" panose="020B0604020202020204" pitchFamily="34" charset="0"/>
              <a:ea typeface="ＭＳ Ｐゴシック" panose="020B0600070205080204" pitchFamily="34" charset="-128"/>
            </a:endParaRPr>
          </a:p>
          <a:p>
            <a:pPr eaLnBrk="1" hangingPunct="1"/>
            <a:r>
              <a:rPr lang="pt-BR" altLang="en-US" dirty="0" smtClean="0">
                <a:latin typeface="Arial" panose="020B0604020202020204" pitchFamily="34" charset="0"/>
                <a:ea typeface="ＭＳ Ｐゴシック" panose="020B0600070205080204" pitchFamily="34" charset="-128"/>
              </a:rPr>
              <a:t>-</a:t>
            </a:r>
            <a:r>
              <a:rPr lang="pt-BR" altLang="en-US" baseline="0" dirty="0" smtClean="0">
                <a:latin typeface="Arial" panose="020B0604020202020204" pitchFamily="34" charset="0"/>
                <a:ea typeface="ＭＳ Ｐゴシック" panose="020B0600070205080204" pitchFamily="34" charset="-128"/>
              </a:rPr>
              <a:t> 2</a:t>
            </a:r>
            <a:r>
              <a:rPr lang="pt-BR" altLang="en-US" dirty="0" smtClean="0">
                <a:latin typeface="Arial" panose="020B0604020202020204" pitchFamily="34" charset="0"/>
                <a:ea typeface="ＭＳ Ｐゴシック" panose="020B0600070205080204" pitchFamily="34" charset="-128"/>
              </a:rPr>
              <a:t> SIC’s:</a:t>
            </a:r>
          </a:p>
          <a:p>
            <a:pPr eaLnBrk="1" hangingPunct="1"/>
            <a:r>
              <a:rPr lang="pt-BR" altLang="en-US" dirty="0" smtClean="0">
                <a:latin typeface="Arial" panose="020B0604020202020204" pitchFamily="34" charset="0"/>
                <a:ea typeface="ＭＳ Ｐゴシック" panose="020B0600070205080204" pitchFamily="34" charset="-128"/>
              </a:rPr>
              <a:t>•2 marinhos;</a:t>
            </a:r>
          </a:p>
          <a:p>
            <a:pPr eaLnBrk="1" hangingPunct="1"/>
            <a:endParaRPr lang="pt-BR" altLang="en-US" dirty="0" smtClean="0">
              <a:latin typeface="Arial" panose="020B0604020202020204" pitchFamily="34" charset="0"/>
              <a:ea typeface="ＭＳ Ｐゴシック" panose="020B0600070205080204" pitchFamily="34" charset="-128"/>
            </a:endParaRPr>
          </a:p>
          <a:p>
            <a:pPr eaLnBrk="1" hangingPunct="1"/>
            <a:r>
              <a:rPr lang="pt-BR" altLang="en-US" dirty="0" smtClean="0">
                <a:latin typeface="Arial" panose="020B0604020202020204" pitchFamily="34" charset="0"/>
                <a:ea typeface="ＭＳ Ｐゴシック" panose="020B0600070205080204" pitchFamily="34" charset="-128"/>
              </a:rPr>
              <a:t>-</a:t>
            </a:r>
            <a:r>
              <a:rPr lang="pt-BR" altLang="en-US" baseline="0" dirty="0" smtClean="0">
                <a:latin typeface="Arial" panose="020B0604020202020204" pitchFamily="34" charset="0"/>
                <a:ea typeface="ＭＳ Ｐゴシック" panose="020B0600070205080204" pitchFamily="34" charset="-128"/>
              </a:rPr>
              <a:t> O </a:t>
            </a:r>
            <a:r>
              <a:rPr lang="pt-BR" altLang="en-US" dirty="0" smtClean="0">
                <a:latin typeface="Arial" panose="020B0604020202020204" pitchFamily="34" charset="0"/>
                <a:ea typeface="ＭＳ Ｐゴシック" panose="020B0600070205080204" pitchFamily="34" charset="-128"/>
              </a:rPr>
              <a:t>Parque Marinho dos Açores (tem como objetivo contribuir para assegurar a proteção e a boa gestão das áreas marinhas protegidas por razões ambientais que se localizem nos mares dos Açores. Por se encontrarem incluídas nos correspondentes parques naturais de ilha, ficam excluídas do âmbito do PMA as áreas marinhas situadas no mar territorial adjacente a cada uma das ilhas do arquipélago), e espera-se que estas áreas offshore tenham que ser alargadas e / ou novos locais tenham que ser definidos para proteger os ecossistemas marinhos dos Açores. </a:t>
            </a: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0006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8</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267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9</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sz="1200" kern="1200" dirty="0" smtClean="0">
                <a:solidFill>
                  <a:schemeClr val="tx1"/>
                </a:solidFill>
                <a:effectLst/>
                <a:latin typeface="+mn-lt"/>
                <a:ea typeface="+mn-ea"/>
                <a:cs typeface="+mn-cs"/>
              </a:rPr>
              <a:t>35 ações: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- 4 ações preparatórias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- 16 ações de conservação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- 5 ações de monitorização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- 5 ações de sensibilização e divulgação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- 5 ações de gestão e acompanhamento do projeto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LIFE IP AZORES NATURA deverá focar-se nos problemas de conservação identificados pelo PAF à escala regional. Nesse contexto, a maioria das ações propostas envolve a implementação de boas práticas (como o restauro de habitats, Estratégia Regional para o Controlo e Prevenção de EEI, conservação de tartarugas marinhas, conservação do </a:t>
            </a:r>
            <a:r>
              <a:rPr lang="pt-PT" sz="1200" kern="1200" dirty="0" err="1" smtClean="0">
                <a:solidFill>
                  <a:schemeClr val="tx1"/>
                </a:solidFill>
                <a:effectLst/>
                <a:latin typeface="+mn-lt"/>
                <a:ea typeface="+mn-ea"/>
                <a:cs typeface="+mn-cs"/>
              </a:rPr>
              <a:t>priolo</a:t>
            </a:r>
            <a:r>
              <a:rPr lang="pt-PT" sz="1200" kern="1200" dirty="0" smtClean="0">
                <a:solidFill>
                  <a:schemeClr val="tx1"/>
                </a:solidFill>
                <a:effectLst/>
                <a:latin typeface="+mn-lt"/>
                <a:ea typeface="+mn-ea"/>
                <a:cs typeface="+mn-cs"/>
              </a:rPr>
              <a:t>). Ao mesmo tempo, o IP também inclui um pequeno conjunto de ações de natureza demonstrativa ou inovadora / piloto que são necessárias para encontrar a melhor solução para problemas que não foram resolvidos até agora na escala dada (por exemplo, recuperação de populações de flora endémica, ação piloto de deteção precoce em EEI).  Além disso, para assegurar a sustentabilidade, também está prevista uma estratégia de capacitação e governação, para permitir uma implementação eficiente e bem coordenada do PAF, no âmbito da parceria e com as partes interessadas externas e um gabinete de apoio para a mobilização de fundos complementares.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Por último, mas não menos importante, e para assegurar a replicabilidade / transferibilidade efetiva das ações principais, este projeto inclui ações que lidam com a replicação / transferência de projetos, dentro do prazo do projeto e após o seu termo, para outras autoridades públicas da Macaronésia - Canárias.</a:t>
            </a:r>
            <a:endParaRPr lang="en-US" sz="1200" kern="1200" dirty="0" smtClean="0">
              <a:solidFill>
                <a:schemeClr val="tx1"/>
              </a:solidFill>
              <a:effectLst/>
              <a:latin typeface="+mn-lt"/>
              <a:ea typeface="+mn-ea"/>
              <a:cs typeface="+mn-cs"/>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0825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pt-PT" smtClean="0"/>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t-PT" smtClean="0"/>
              <a:t>Clique para editar o estilo do subtítulo do Modelo Global</a:t>
            </a:r>
            <a:endParaRPr lang="en-US" dirty="0"/>
          </a:p>
        </p:txBody>
      </p:sp>
      <p:sp>
        <p:nvSpPr>
          <p:cNvPr id="4" name="Date Placeholder 3"/>
          <p:cNvSpPr>
            <a:spLocks noGrp="1"/>
          </p:cNvSpPr>
          <p:nvPr>
            <p:ph type="dt" sz="half" idx="10"/>
          </p:nvPr>
        </p:nvSpPr>
        <p:spPr/>
        <p:txBody>
          <a:bodyPr/>
          <a:lstStyle/>
          <a:p>
            <a:fld id="{E5A9867E-B66E-4B4E-9A5E-EB30D1EC63CE}" type="datetimeFigureOut">
              <a:rPr lang="pt-PT" smtClean="0"/>
              <a:t>28/07/2020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127005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5A9867E-B66E-4B4E-9A5E-EB30D1EC63CE}" type="datetimeFigureOut">
              <a:rPr lang="pt-PT" smtClean="0"/>
              <a:t>28/07/2020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62981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pt-PT" smtClean="0"/>
              <a:t>Clique para editar o estilo</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E5A9867E-B66E-4B4E-9A5E-EB30D1EC63CE}" type="datetimeFigureOut">
              <a:rPr lang="pt-PT" smtClean="0"/>
              <a:t>28/07/2020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37566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PT" smtClean="0"/>
              <a:t>Clique para editar o estilo</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11441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2878136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PT" smtClean="0"/>
              <a:t>Clique para editar o estilo</a:t>
            </a:r>
            <a:endParaRPr lang="en-US"/>
          </a:p>
        </p:txBody>
      </p:sp>
      <p:sp>
        <p:nvSpPr>
          <p:cNvPr id="3" name="Marcador de Posição do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PT" smtClean="0"/>
              <a:t>Editar os estilos de texto do Modelo Global</a:t>
            </a:r>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6402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e Conteúdo 2"/>
          <p:cNvSpPr>
            <a:spLocks noGrp="1"/>
          </p:cNvSpPr>
          <p:nvPr>
            <p:ph sz="half" idx="1"/>
          </p:nvPr>
        </p:nvSpPr>
        <p:spPr>
          <a:xfrm>
            <a:off x="457200" y="1700213"/>
            <a:ext cx="4038600" cy="4176712"/>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e Conteúdo 3"/>
          <p:cNvSpPr>
            <a:spLocks noGrp="1"/>
          </p:cNvSpPr>
          <p:nvPr>
            <p:ph sz="half" idx="2"/>
          </p:nvPr>
        </p:nvSpPr>
        <p:spPr>
          <a:xfrm>
            <a:off x="4648200" y="1700213"/>
            <a:ext cx="4038600" cy="4176712"/>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Marcador de Posição do Número do Diapositivo 4"/>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558999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PT" smtClean="0"/>
              <a:t>Clique para editar o estilo</a:t>
            </a:r>
            <a:endParaRPr lang="en-US"/>
          </a:p>
        </p:txBody>
      </p:sp>
      <p:sp>
        <p:nvSpPr>
          <p:cNvPr id="3" name="Marcador de Posição do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630238" y="2505075"/>
            <a:ext cx="386873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Marcador de Posição do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4629150" y="2505075"/>
            <a:ext cx="38877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Marcador de Posição do Número do Diapositivo 6"/>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1152363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o Número do Diapositivo 2"/>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1042347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16426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PT" smtClean="0"/>
              <a:t>Clique para editar o estilo</a:t>
            </a:r>
            <a:endParaRPr lang="en-US"/>
          </a:p>
        </p:txBody>
      </p:sp>
      <p:sp>
        <p:nvSpPr>
          <p:cNvPr id="3" name="Marcador de Posição de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o Número do Diapositivo 4"/>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285334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5A9867E-B66E-4B4E-9A5E-EB30D1EC63CE}" type="datetimeFigureOut">
              <a:rPr lang="pt-PT" smtClean="0"/>
              <a:t>28/07/2020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1724948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PT" smtClean="0"/>
              <a:t>Clique para editar o estilo</a:t>
            </a:r>
            <a:endParaRPr lang="en-US"/>
          </a:p>
        </p:txBody>
      </p:sp>
      <p:sp>
        <p:nvSpPr>
          <p:cNvPr id="3" name="Marcador de Posição d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a:p>
        </p:txBody>
      </p:sp>
      <p:sp>
        <p:nvSpPr>
          <p:cNvPr id="4" name="Marcador de Posição do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o Número do Diapositivo 4"/>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2817644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873874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836613"/>
            <a:ext cx="2057400" cy="5040312"/>
          </a:xfrm>
        </p:spPr>
        <p:txBody>
          <a:bodyPr vert="eaVert"/>
          <a:lstStyle/>
          <a:p>
            <a:r>
              <a:rPr lang="pt-PT" smtClean="0"/>
              <a:t>Clique para editar o estilo</a:t>
            </a:r>
            <a:endParaRPr lang="en-US"/>
          </a:p>
        </p:txBody>
      </p:sp>
      <p:sp>
        <p:nvSpPr>
          <p:cNvPr id="3" name="Marcador de Posição de Texto Vertical 2"/>
          <p:cNvSpPr>
            <a:spLocks noGrp="1"/>
          </p:cNvSpPr>
          <p:nvPr>
            <p:ph type="body" orient="vert" idx="1"/>
          </p:nvPr>
        </p:nvSpPr>
        <p:spPr>
          <a:xfrm>
            <a:off x="457200" y="836613"/>
            <a:ext cx="6019800" cy="5040312"/>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97725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pt-PT" smtClean="0"/>
              <a:t>Clique para editar o estilo</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p:txBody>
          <a:bodyPr/>
          <a:lstStyle/>
          <a:p>
            <a:fld id="{E5A9867E-B66E-4B4E-9A5E-EB30D1EC63CE}" type="datetimeFigureOut">
              <a:rPr lang="pt-PT" smtClean="0"/>
              <a:t>28/07/2020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03054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E5A9867E-B66E-4B4E-9A5E-EB30D1EC63CE}" type="datetimeFigureOut">
              <a:rPr lang="pt-PT" smtClean="0"/>
              <a:t>28/07/2020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68340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Content Placeholder 3"/>
          <p:cNvSpPr>
            <a:spLocks noGrp="1"/>
          </p:cNvSpPr>
          <p:nvPr>
            <p:ph sz="half" idx="2"/>
          </p:nvPr>
        </p:nvSpPr>
        <p:spPr>
          <a:xfrm>
            <a:off x="633845" y="2507551"/>
            <a:ext cx="3867150" cy="3680525"/>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Content Placeholder 5"/>
          <p:cNvSpPr>
            <a:spLocks noGrp="1"/>
          </p:cNvSpPr>
          <p:nvPr>
            <p:ph sz="quarter" idx="4"/>
          </p:nvPr>
        </p:nvSpPr>
        <p:spPr>
          <a:xfrm>
            <a:off x="4629150" y="2507551"/>
            <a:ext cx="3886201" cy="3680525"/>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Date Placeholder 6"/>
          <p:cNvSpPr>
            <a:spLocks noGrp="1"/>
          </p:cNvSpPr>
          <p:nvPr>
            <p:ph type="dt" sz="half" idx="10"/>
          </p:nvPr>
        </p:nvSpPr>
        <p:spPr/>
        <p:txBody>
          <a:bodyPr/>
          <a:lstStyle/>
          <a:p>
            <a:fld id="{E5A9867E-B66E-4B4E-9A5E-EB30D1EC63CE}" type="datetimeFigureOut">
              <a:rPr lang="pt-PT" smtClean="0"/>
              <a:t>28/07/2020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AE0B49A-C9CC-48C3-A4A5-3A78EE7AF4A5}" type="slidenum">
              <a:rPr lang="pt-PT" smtClean="0"/>
              <a:t>‹nº›</a:t>
            </a:fld>
            <a:endParaRPr lang="pt-PT"/>
          </a:p>
        </p:txBody>
      </p:sp>
      <p:sp>
        <p:nvSpPr>
          <p:cNvPr id="10" name="Title 9"/>
          <p:cNvSpPr>
            <a:spLocks noGrp="1"/>
          </p:cNvSpPr>
          <p:nvPr>
            <p:ph type="title"/>
          </p:nvPr>
        </p:nvSpPr>
        <p:spPr/>
        <p:txBody>
          <a:bodyPr/>
          <a:lstStyle/>
          <a:p>
            <a:r>
              <a:rPr lang="pt-PT" smtClean="0"/>
              <a:t>Clique para editar o estilo</a:t>
            </a:r>
            <a:endParaRPr lang="en-US" dirty="0"/>
          </a:p>
        </p:txBody>
      </p:sp>
    </p:spTree>
    <p:extLst>
      <p:ext uri="{BB962C8B-B14F-4D97-AF65-F5344CB8AC3E}">
        <p14:creationId xmlns:p14="http://schemas.microsoft.com/office/powerpoint/2010/main" val="6570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A9867E-B66E-4B4E-9A5E-EB30D1EC63CE}" type="datetimeFigureOut">
              <a:rPr lang="pt-PT" smtClean="0"/>
              <a:t>28/07/2020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AE0B49A-C9CC-48C3-A4A5-3A78EE7AF4A5}" type="slidenum">
              <a:rPr lang="pt-PT" smtClean="0"/>
              <a:t>‹nº›</a:t>
            </a:fld>
            <a:endParaRPr lang="pt-PT"/>
          </a:p>
        </p:txBody>
      </p:sp>
      <p:sp>
        <p:nvSpPr>
          <p:cNvPr id="6" name="Title 5"/>
          <p:cNvSpPr>
            <a:spLocks noGrp="1"/>
          </p:cNvSpPr>
          <p:nvPr>
            <p:ph type="title"/>
          </p:nvPr>
        </p:nvSpPr>
        <p:spPr/>
        <p:txBody>
          <a:bodyPr/>
          <a:lstStyle/>
          <a:p>
            <a:r>
              <a:rPr lang="pt-PT" smtClean="0"/>
              <a:t>Clique para editar o estilo</a:t>
            </a:r>
            <a:endParaRPr lang="en-US"/>
          </a:p>
        </p:txBody>
      </p:sp>
    </p:spTree>
    <p:extLst>
      <p:ext uri="{BB962C8B-B14F-4D97-AF65-F5344CB8AC3E}">
        <p14:creationId xmlns:p14="http://schemas.microsoft.com/office/powerpoint/2010/main" val="135085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9867E-B66E-4B4E-9A5E-EB30D1EC63CE}" type="datetimeFigureOut">
              <a:rPr lang="pt-PT" smtClean="0"/>
              <a:t>28/07/2020</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31114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pt-PT" smtClean="0"/>
              <a:t>Clique para editar o estilo</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fld id="{E5A9867E-B66E-4B4E-9A5E-EB30D1EC63CE}" type="datetimeFigureOut">
              <a:rPr lang="pt-PT" smtClean="0"/>
              <a:t>28/07/2020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112012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pt-PT" smtClean="0"/>
              <a:t>Clique para editar o estilo</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fld id="{E5A9867E-B66E-4B4E-9A5E-EB30D1EC63CE}" type="datetimeFigureOut">
              <a:rPr lang="pt-PT" smtClean="0"/>
              <a:t>28/07/2020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406943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5A9867E-B66E-4B4E-9A5E-EB30D1EC63CE}" type="datetimeFigureOut">
              <a:rPr lang="pt-PT" smtClean="0"/>
              <a:t>28/07/2020</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pt-PT"/>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3560314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6613"/>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H2 title</a:t>
            </a:r>
          </a:p>
        </p:txBody>
      </p:sp>
      <p:sp>
        <p:nvSpPr>
          <p:cNvPr id="1027" name="Rectangle 3"/>
          <p:cNvSpPr>
            <a:spLocks noGrp="1" noChangeArrowheads="1"/>
          </p:cNvSpPr>
          <p:nvPr>
            <p:ph type="body" idx="1"/>
          </p:nvPr>
        </p:nvSpPr>
        <p:spPr bwMode="auto">
          <a:xfrm>
            <a:off x="457200" y="1700213"/>
            <a:ext cx="82296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30" name="Rectangle 6"/>
          <p:cNvSpPr>
            <a:spLocks noGrp="1" noChangeArrowheads="1"/>
          </p:cNvSpPr>
          <p:nvPr>
            <p:ph type="sldNum" sz="quarter" idx="4"/>
          </p:nvPr>
        </p:nvSpPr>
        <p:spPr bwMode="auto">
          <a:xfrm>
            <a:off x="7308850" y="6165850"/>
            <a:ext cx="981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1">
                <a:solidFill>
                  <a:srgbClr val="54B0BE"/>
                </a:solidFill>
                <a:latin typeface="+mn-lt"/>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61847245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1" fontAlgn="base" hangingPunct="1">
        <a:spcBef>
          <a:spcPct val="0"/>
        </a:spcBef>
        <a:spcAft>
          <a:spcPct val="0"/>
        </a:spcAft>
        <a:defRPr sz="4000" kern="1200">
          <a:solidFill>
            <a:srgbClr val="075878"/>
          </a:solidFill>
          <a:latin typeface="+mj-lt"/>
          <a:ea typeface="+mj-ea"/>
          <a:cs typeface="+mj-cs"/>
        </a:defRPr>
      </a:lvl1pPr>
      <a:lvl2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2pPr>
      <a:lvl3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3pPr>
      <a:lvl4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4pPr>
      <a:lvl5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5pPr>
      <a:lvl6pPr marL="4572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6pPr>
      <a:lvl7pPr marL="9144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7pPr>
      <a:lvl8pPr marL="13716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8pPr>
      <a:lvl9pPr marL="18288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308794"/>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308794"/>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308794"/>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308794"/>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30879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hyperlink" Target="http://novoportal.uac.pt/pt-pt"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0.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12.png"/><Relationship Id="rId10" Type="http://schemas.openxmlformats.org/officeDocument/2006/relationships/image" Target="../media/image28.jpeg"/><Relationship Id="rId4" Type="http://schemas.openxmlformats.org/officeDocument/2006/relationships/image" Target="../media/image11.jpe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0.jpeg"/><Relationship Id="rId7"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facebook.com/LIFEIPAZORESNATURA/" TargetMode="External"/><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8.jpeg"/><Relationship Id="rId7"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1.png"/><Relationship Id="rId7" Type="http://schemas.openxmlformats.org/officeDocument/2006/relationships/hyperlink" Target="https://www.lifeazoresnatura.e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0.jpeg"/><Relationship Id="rId7"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0.jpeg"/><Relationship Id="rId7" Type="http://schemas.openxmlformats.org/officeDocument/2006/relationships/diagramLayout" Target="../diagrams/layout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2.png"/><Relationship Id="rId10" Type="http://schemas.microsoft.com/office/2007/relationships/diagramDrawing" Target="../diagrams/drawing2.xml"/><Relationship Id="rId4" Type="http://schemas.openxmlformats.org/officeDocument/2006/relationships/image" Target="../media/image11.jpeg"/><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10.jpeg"/><Relationship Id="rId7" Type="http://schemas.openxmlformats.org/officeDocument/2006/relationships/image" Target="../media/image50.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emf"/><Relationship Id="rId11" Type="http://schemas.openxmlformats.org/officeDocument/2006/relationships/image" Target="../media/image54.emf"/><Relationship Id="rId5" Type="http://schemas.openxmlformats.org/officeDocument/2006/relationships/image" Target="../media/image12.png"/><Relationship Id="rId10" Type="http://schemas.openxmlformats.org/officeDocument/2006/relationships/image" Target="../media/image53.emf"/><Relationship Id="rId4" Type="http://schemas.openxmlformats.org/officeDocument/2006/relationships/image" Target="../media/image11.jpeg"/><Relationship Id="rId9" Type="http://schemas.openxmlformats.org/officeDocument/2006/relationships/image" Target="../media/image52.emf"/></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12.pn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0.jpeg"/><Relationship Id="rId7"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2.pn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10.jpeg"/><Relationship Id="rId18" Type="http://schemas.openxmlformats.org/officeDocument/2006/relationships/image" Target="../media/image69.jpeg"/><Relationship Id="rId3" Type="http://schemas.openxmlformats.org/officeDocument/2006/relationships/image" Target="../media/image60.png"/><Relationship Id="rId7" Type="http://schemas.openxmlformats.org/officeDocument/2006/relationships/hyperlink" Target="https://www.google.pt/url?sa=i&amp;rct=j&amp;q=&amp;esrc=s&amp;source=images&amp;cd=&amp;cad=rja&amp;uact=8&amp;ved=0ahUKEwjM787Mv__LAhWDNhoKHdECCcYQjRwIBw&amp;url=http://turismocadentro.com/ilha-das-flores-um-hino-a-natureza/&amp;bvm=bv.118817766,bs.1,d.d24&amp;psig=AFQjCNFn15k-MVhNeHDyWWHy7qZ2MqABVg&amp;ust=1460220551454673" TargetMode="External"/><Relationship Id="rId12" Type="http://schemas.openxmlformats.org/officeDocument/2006/relationships/image" Target="../media/image68.jpeg"/><Relationship Id="rId17" Type="http://schemas.openxmlformats.org/officeDocument/2006/relationships/hyperlink" Target="https://www.lifeazoresnatura.eu/" TargetMode="External"/><Relationship Id="rId2" Type="http://schemas.openxmlformats.org/officeDocument/2006/relationships/notesSlide" Target="../notesSlides/notesSlide25.xml"/><Relationship Id="rId16" Type="http://schemas.openxmlformats.org/officeDocument/2006/relationships/hyperlink" Target="mailto:lifeip.azoresnatura@azores.gov.pt" TargetMode="External"/><Relationship Id="rId1" Type="http://schemas.openxmlformats.org/officeDocument/2006/relationships/slideLayout" Target="../slideLayouts/slideLayout1.xml"/><Relationship Id="rId6" Type="http://schemas.openxmlformats.org/officeDocument/2006/relationships/image" Target="../media/image63.jpeg"/><Relationship Id="rId11" Type="http://schemas.openxmlformats.org/officeDocument/2006/relationships/image" Target="../media/image67.jpeg"/><Relationship Id="rId5" Type="http://schemas.openxmlformats.org/officeDocument/2006/relationships/image" Target="../media/image62.jpeg"/><Relationship Id="rId15" Type="http://schemas.openxmlformats.org/officeDocument/2006/relationships/image" Target="../media/image12.png"/><Relationship Id="rId10" Type="http://schemas.openxmlformats.org/officeDocument/2006/relationships/image" Target="../media/image66.jpeg"/><Relationship Id="rId19" Type="http://schemas.openxmlformats.org/officeDocument/2006/relationships/image" Target="../media/image70.jpeg"/><Relationship Id="rId4" Type="http://schemas.openxmlformats.org/officeDocument/2006/relationships/image" Target="../media/image61.jpeg"/><Relationship Id="rId9" Type="http://schemas.openxmlformats.org/officeDocument/2006/relationships/image" Target="../media/image65.jpeg"/><Relationship Id="rId1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5.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aram.azores.gov.pt/paisagem/Corvo/galeria/imagens/2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288" y="-88378"/>
            <a:ext cx="9210348" cy="5505451"/>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36513" y="-27383"/>
            <a:ext cx="9194799" cy="1540767"/>
          </a:xfrm>
          <a:prstGeom prst="rect">
            <a:avLst/>
          </a:prstGeom>
          <a:gradFill flip="none" rotWithShape="1">
            <a:gsLst>
              <a:gs pos="44000">
                <a:srgbClr val="AFE3D0">
                  <a:tint val="66000"/>
                  <a:satMod val="160000"/>
                  <a:alpha val="44000"/>
                  <a:lumMod val="94000"/>
                  <a:lumOff val="6000"/>
                </a:srgbClr>
              </a:gs>
              <a:gs pos="82000">
                <a:srgbClr val="AFE3D0">
                  <a:tint val="44500"/>
                  <a:satMod val="160000"/>
                </a:srgbClr>
              </a:gs>
              <a:gs pos="15000">
                <a:srgbClr val="AFE3D0">
                  <a:tint val="23500"/>
                  <a:satMod val="160000"/>
                  <a:alpha val="76000"/>
                  <a:lumMod val="0"/>
                  <a:lumOff val="100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952500" dist="50800" dir="5400000" sx="173000" sy="173000" algn="ctr" rotWithShape="0">
                  <a:srgbClr val="000000">
                    <a:alpha val="0"/>
                  </a:srgbClr>
                </a:outerShdw>
              </a:effectLst>
            </a:endParaRPr>
          </a:p>
        </p:txBody>
      </p:sp>
      <p:sp>
        <p:nvSpPr>
          <p:cNvPr id="2" name="Título 1"/>
          <p:cNvSpPr>
            <a:spLocks noGrp="1"/>
          </p:cNvSpPr>
          <p:nvPr>
            <p:ph type="ctrTitle"/>
          </p:nvPr>
        </p:nvSpPr>
        <p:spPr>
          <a:xfrm>
            <a:off x="-36513" y="-315416"/>
            <a:ext cx="9216303" cy="1828800"/>
          </a:xfrm>
          <a:ln>
            <a:noFill/>
          </a:ln>
          <a:effectLst>
            <a:outerShdw blurRad="50800" dist="177800" dir="5400000" sx="1000" sy="1000" algn="ctr" rotWithShape="0">
              <a:srgbClr val="000000">
                <a:alpha val="0"/>
              </a:srgbClr>
            </a:outerShdw>
          </a:effectLst>
        </p:spPr>
        <p:txBody>
          <a:bodyPr>
            <a:noAutofit/>
          </a:bodyPr>
          <a:lstStyle/>
          <a:p>
            <a:pPr algn="r"/>
            <a:r>
              <a:rPr lang="pt-PT" sz="3600" b="1" dirty="0" smtClean="0">
                <a:ln w="0"/>
                <a:latin typeface="Calisto MT" panose="02040603050505030304" pitchFamily="18" charset="0"/>
              </a:rPr>
              <a:t>Proteção ativa e gestão integrada da </a:t>
            </a:r>
            <a:br>
              <a:rPr lang="pt-PT" sz="3600" b="1" dirty="0" smtClean="0">
                <a:ln w="0"/>
                <a:latin typeface="Calisto MT" panose="02040603050505030304" pitchFamily="18" charset="0"/>
              </a:rPr>
            </a:br>
            <a:r>
              <a:rPr lang="pt-PT" sz="3600" b="1" dirty="0" smtClean="0">
                <a:ln w="0"/>
                <a:latin typeface="Calisto MT" panose="02040603050505030304" pitchFamily="18" charset="0"/>
              </a:rPr>
              <a:t>Rede Natura 2000 nos Açores</a:t>
            </a:r>
            <a:r>
              <a:rPr lang="pt-PT" sz="4000" b="1"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
            </a:r>
            <a:br>
              <a:rPr lang="pt-PT" sz="4000" b="1"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br>
            <a:r>
              <a:rPr lang="pt-PT" sz="2000" dirty="0" smtClean="0">
                <a:ln w="0"/>
                <a:solidFill>
                  <a:schemeClr val="tx1"/>
                </a:solidFill>
                <a:effectLst>
                  <a:outerShdw blurRad="38100" dist="38100" dir="2700000" algn="tl">
                    <a:srgbClr val="000000">
                      <a:alpha val="43137"/>
                    </a:srgbClr>
                  </a:outerShdw>
                </a:effectLst>
                <a:latin typeface="Century Gothic" panose="020B0502020202020204" pitchFamily="34" charset="0"/>
              </a:rPr>
              <a:t>LIFE IP </a:t>
            </a:r>
            <a:r>
              <a:rPr lang="pt-PT" sz="2000"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AZORES NATURA – LIFE 17 IPE/PT 000010</a:t>
            </a:r>
            <a:endParaRPr lang="pt-PT" sz="1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5" name="Conexão recta 4"/>
          <p:cNvCxnSpPr/>
          <p:nvPr/>
        </p:nvCxnSpPr>
        <p:spPr>
          <a:xfrm>
            <a:off x="259" y="5445224"/>
            <a:ext cx="9144000" cy="0"/>
          </a:xfrm>
          <a:prstGeom prst="line">
            <a:avLst/>
          </a:prstGeom>
          <a:ln w="19050">
            <a:solidFill>
              <a:srgbClr val="AFE3D0"/>
            </a:solidFil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501"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altLang="pt-PT" sz="1800" b="0" i="0" u="none" strike="noStrike" cap="none" normalizeH="0" baseline="0" smtClean="0">
                <a:ln>
                  <a:noFill/>
                </a:ln>
                <a:solidFill>
                  <a:schemeClr val="tx1"/>
                </a:solidFill>
                <a:effectLst/>
                <a:latin typeface="Arial" pitchFamily="34" charset="0"/>
                <a:cs typeface="Arial" pitchFamily="34" charset="0"/>
                <a:hlinkClick r:id="rId4" tooltip="Início"/>
              </a:rPr>
              <a:t>  </a:t>
            </a:r>
            <a:r>
              <a:rPr kumimoji="0" lang="pt-PT" altLang="pt-PT" sz="7200" b="0" i="0" u="none" strike="noStrike" cap="none" normalizeH="0" baseline="0" smtClean="0">
                <a:ln>
                  <a:noFill/>
                </a:ln>
                <a:solidFill>
                  <a:schemeClr val="tx1"/>
                </a:solidFill>
                <a:effectLst/>
                <a:latin typeface="Arial" pitchFamily="34" charset="0"/>
                <a:cs typeface="Arial" pitchFamily="34" charset="0"/>
              </a:rPr>
              <a:t> </a:t>
            </a:r>
            <a:r>
              <a:rPr kumimoji="0" lang="pt-PT" altLang="pt-PT" sz="1800" b="0" i="0" u="none" strike="noStrike" cap="none" normalizeH="0" baseline="0" smtClean="0">
                <a:ln>
                  <a:noFill/>
                </a:ln>
                <a:solidFill>
                  <a:schemeClr val="tx1"/>
                </a:solidFill>
                <a:effectLst/>
                <a:latin typeface="Arial" pitchFamily="34" charset="0"/>
                <a:cs typeface="Arial" pitchFamily="34" charset="0"/>
              </a:rPr>
              <a:t>                                                            </a:t>
            </a:r>
            <a:endParaRPr kumimoji="0" lang="pt-PT" altLang="pt-PT" b="0" i="0" u="none" strike="noStrike" cap="none" normalizeH="0" baseline="0" smtClean="0">
              <a:ln>
                <a:noFill/>
              </a:ln>
              <a:solidFill>
                <a:srgbClr val="404A54"/>
              </a:solidFill>
              <a:effectLst/>
              <a:latin typeface="Open Sans"/>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t-PT" altLang="pt-PT" b="0" i="0" u="none" strike="noStrike" cap="none" normalizeH="0" baseline="0" smtClean="0">
                <a:ln>
                  <a:noFill/>
                </a:ln>
                <a:solidFill>
                  <a:srgbClr val="404A54"/>
                </a:solidFill>
                <a:effectLst/>
                <a:latin typeface="Open Sans"/>
                <a:cs typeface="Arial" pitchFamily="34" charset="0"/>
                <a:hlinkClick r:id="rId4" tooltip="Início"/>
              </a:rPr>
              <a:t>Universidade dos Açores</a:t>
            </a:r>
            <a:endParaRPr kumimoji="0" lang="pt-PT" altLang="pt-PT" b="0" i="0" u="none" strike="noStrike" cap="none" normalizeH="0" baseline="0" smtClean="0">
              <a:ln>
                <a:noFill/>
              </a:ln>
              <a:solidFill>
                <a:srgbClr val="404A54"/>
              </a:solidFill>
              <a:effectLst/>
              <a:latin typeface="Open Sans"/>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pt-PT" altLang="pt-PT" sz="800" b="0" i="0" u="none" strike="noStrike" cap="none" normalizeH="0" baseline="0" smtClean="0">
                <a:ln>
                  <a:noFill/>
                </a:ln>
                <a:solidFill>
                  <a:srgbClr val="353434"/>
                </a:solidFill>
                <a:effectLst/>
                <a:latin typeface="Arial" pitchFamily="34" charset="0"/>
                <a:cs typeface="Arial" pitchFamily="34" charset="0"/>
                <a:hlinkClick r:id="rId4"/>
              </a:rPr>
              <a:t>  </a:t>
            </a:r>
            <a:r>
              <a:rPr kumimoji="0" lang="pt-PT" altLang="pt-PT" sz="900" b="0" i="0" u="none" strike="noStrike" cap="none" normalizeH="0" baseline="0" smtClean="0">
                <a:ln>
                  <a:noFill/>
                </a:ln>
                <a:solidFill>
                  <a:srgbClr val="353434"/>
                </a:solidFill>
                <a:effectLst/>
                <a:latin typeface="Arial" pitchFamily="34" charset="0"/>
                <a:cs typeface="Arial" pitchFamily="34" charset="0"/>
              </a:rPr>
              <a:t> </a:t>
            </a:r>
            <a:r>
              <a:rPr kumimoji="0" lang="pt-PT" altLang="pt-PT" sz="800" b="0" i="0" u="none" strike="noStrike" cap="none" normalizeH="0" baseline="0" smtClean="0">
                <a:ln>
                  <a:noFill/>
                </a:ln>
                <a:solidFill>
                  <a:srgbClr val="353434"/>
                </a:solidFill>
                <a:effectLst/>
                <a:latin typeface="Arial" pitchFamily="34" charset="0"/>
                <a:cs typeface="Arial" pitchFamily="34" charset="0"/>
              </a:rPr>
              <a:t>    </a:t>
            </a:r>
            <a:endParaRPr kumimoji="0" lang="pt-PT" altLang="pt-PT"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PT" sz="1800" b="0" i="0" u="none" strike="noStrike" cap="none" normalizeH="0" baseline="0" smtClean="0">
              <a:ln>
                <a:noFill/>
              </a:ln>
              <a:solidFill>
                <a:srgbClr val="353434"/>
              </a:solidFill>
              <a:effectLst/>
              <a:latin typeface="Arial" pitchFamily="34" charset="0"/>
              <a:cs typeface="Arial" pitchFamily="34" charset="0"/>
            </a:endParaRPr>
          </a:p>
        </p:txBody>
      </p:sp>
      <p:pic>
        <p:nvPicPr>
          <p:cNvPr id="1027" name="Picture 3" descr="Pesquisa">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69375" y="-2566670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4355976" y="4721324"/>
            <a:ext cx="5187824" cy="646331"/>
          </a:xfrm>
          <a:prstGeom prst="rect">
            <a:avLst/>
          </a:prstGeom>
          <a:noFill/>
          <a:scene3d>
            <a:camera prst="orthographicFront"/>
            <a:lightRig rig="harsh" dir="t"/>
          </a:scene3d>
          <a:sp3d>
            <a:bevelT/>
          </a:sp3d>
        </p:spPr>
        <p:txBody>
          <a:bodyPr wrap="square" rtlCol="0">
            <a:spAutoFit/>
            <a:scene3d>
              <a:camera prst="orthographicFront"/>
              <a:lightRig rig="soft" dir="t">
                <a:rot lat="0" lon="0" rev="15600000"/>
              </a:lightRig>
            </a:scene3d>
            <a:sp3d prstMaterial="softEdge"/>
          </a:bodyPr>
          <a:lstStyle/>
          <a:p>
            <a:r>
              <a:rPr lang="pt-PT" b="1" dirty="0" smtClean="0">
                <a:ln>
                  <a:solidFill>
                    <a:schemeClr val="bg1">
                      <a:lumMod val="85000"/>
                    </a:schemeClr>
                  </a:solidFill>
                </a:ln>
                <a:solidFill>
                  <a:schemeClr val="bg1"/>
                </a:solidFill>
                <a:latin typeface="Arial Rounded MT Bold" panose="020F0704030504030204" pitchFamily="34" charset="0"/>
              </a:rPr>
              <a:t>Conselho Consultivo – </a:t>
            </a:r>
            <a:r>
              <a:rPr lang="pt-PT" b="1" dirty="0" err="1" smtClean="0">
                <a:ln>
                  <a:solidFill>
                    <a:schemeClr val="bg1">
                      <a:lumMod val="85000"/>
                    </a:schemeClr>
                  </a:solidFill>
                </a:ln>
                <a:solidFill>
                  <a:schemeClr val="bg1"/>
                </a:solidFill>
                <a:latin typeface="Arial Rounded MT Bold" panose="020F0704030504030204" pitchFamily="34" charset="0"/>
              </a:rPr>
              <a:t>Stakeholder</a:t>
            </a:r>
            <a:r>
              <a:rPr lang="pt-PT" b="1" dirty="0" smtClean="0">
                <a:ln>
                  <a:solidFill>
                    <a:schemeClr val="bg1">
                      <a:lumMod val="85000"/>
                    </a:schemeClr>
                  </a:solidFill>
                </a:ln>
                <a:solidFill>
                  <a:schemeClr val="bg1"/>
                </a:solidFill>
                <a:latin typeface="Arial Rounded MT Bold" panose="020F0704030504030204" pitchFamily="34" charset="0"/>
              </a:rPr>
              <a:t> </a:t>
            </a:r>
            <a:r>
              <a:rPr lang="pt-PT" b="1" dirty="0" err="1" smtClean="0">
                <a:ln>
                  <a:solidFill>
                    <a:schemeClr val="bg1">
                      <a:lumMod val="85000"/>
                    </a:schemeClr>
                  </a:solidFill>
                </a:ln>
                <a:solidFill>
                  <a:schemeClr val="bg1"/>
                </a:solidFill>
                <a:latin typeface="Arial Rounded MT Bold" panose="020F0704030504030204" pitchFamily="34" charset="0"/>
              </a:rPr>
              <a:t>Board</a:t>
            </a:r>
            <a:endParaRPr lang="pt-PT" b="1" dirty="0" smtClean="0">
              <a:ln>
                <a:solidFill>
                  <a:schemeClr val="bg1">
                    <a:lumMod val="85000"/>
                  </a:schemeClr>
                </a:solidFill>
              </a:ln>
              <a:solidFill>
                <a:schemeClr val="bg1"/>
              </a:solidFill>
              <a:latin typeface="Arial Rounded MT Bold" panose="020F0704030504030204" pitchFamily="34" charset="0"/>
            </a:endParaRPr>
          </a:p>
          <a:p>
            <a:r>
              <a:rPr lang="pt-PT" i="1" dirty="0" smtClean="0">
                <a:ln>
                  <a:solidFill>
                    <a:schemeClr val="bg1">
                      <a:lumMod val="85000"/>
                    </a:schemeClr>
                  </a:solidFill>
                </a:ln>
                <a:solidFill>
                  <a:schemeClr val="bg1"/>
                </a:solidFill>
                <a:latin typeface="Arial Rounded MT Bold" panose="020F0704030504030204" pitchFamily="34" charset="0"/>
              </a:rPr>
              <a:t>Corvo, 28 de julho de 2020</a:t>
            </a:r>
            <a:endParaRPr lang="en-US" i="1" dirty="0">
              <a:ln>
                <a:solidFill>
                  <a:schemeClr val="bg1">
                    <a:lumMod val="85000"/>
                  </a:schemeClr>
                </a:solidFill>
              </a:ln>
              <a:solidFill>
                <a:schemeClr val="bg1"/>
              </a:solidFill>
              <a:latin typeface="Arial Rounded MT Bold" panose="020F0704030504030204" pitchFamily="34" charset="0"/>
            </a:endParaRPr>
          </a:p>
        </p:txBody>
      </p:sp>
      <p:pic>
        <p:nvPicPr>
          <p:cNvPr id="17" name="Picture 6" descr="http://www.azores.gov.pt/NR/rdonlyres/A1197A03-23BB-40F6-AA68-6C3FEC711B55/335484/LogotipoGovernodosAores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496" y="6169125"/>
            <a:ext cx="1393737" cy="4274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www.europarc.org/communication-skills/images/2.1%20N2000.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73776" y="6068008"/>
            <a:ext cx="850020" cy="7043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fnyh.org/wp-content/uploads/2015/01/LIFE.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10581" y="6109258"/>
            <a:ext cx="934994" cy="621876"/>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7846" y="5808541"/>
            <a:ext cx="1829637" cy="1292867"/>
          </a:xfrm>
          <a:prstGeom prst="rect">
            <a:avLst/>
          </a:prstGeom>
        </p:spPr>
      </p:pic>
      <p:pic>
        <p:nvPicPr>
          <p:cNvPr id="22" name="Imagem 21"/>
          <p:cNvPicPr>
            <a:picLocks noChangeAspect="1"/>
          </p:cNvPicPr>
          <p:nvPr/>
        </p:nvPicPr>
        <p:blipFill>
          <a:blip r:embed="rId10" cstate="screen">
            <a:extLst>
              <a:ext uri="{28A0092B-C50C-407E-A947-70E740481C1C}">
                <a14:useLocalDpi xmlns:a14="http://schemas.microsoft.com/office/drawing/2010/main"/>
              </a:ext>
            </a:extLst>
          </a:blip>
          <a:srcRect l="20705" t="3252" r="21651" b="10634"/>
          <a:stretch>
            <a:fillRect/>
          </a:stretch>
        </p:blipFill>
        <p:spPr bwMode="auto">
          <a:xfrm>
            <a:off x="2918978" y="6169125"/>
            <a:ext cx="1138007" cy="50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m 2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68995" y="6065632"/>
            <a:ext cx="1276363" cy="685888"/>
          </a:xfrm>
          <a:prstGeom prst="rect">
            <a:avLst/>
          </a:prstGeom>
        </p:spPr>
      </p:pic>
      <p:sp>
        <p:nvSpPr>
          <p:cNvPr id="3" name="CaixaDeTexto 2"/>
          <p:cNvSpPr txBox="1"/>
          <p:nvPr/>
        </p:nvSpPr>
        <p:spPr>
          <a:xfrm>
            <a:off x="7183571" y="4271796"/>
            <a:ext cx="2880320" cy="400110"/>
          </a:xfrm>
          <a:prstGeom prst="rect">
            <a:avLst/>
          </a:prstGeom>
          <a:noFill/>
        </p:spPr>
        <p:txBody>
          <a:bodyPr wrap="square" rtlCol="0">
            <a:spAutoFit/>
          </a:bodyPr>
          <a:lstStyle/>
          <a:p>
            <a:r>
              <a:rPr lang="pt-PT" sz="2000" b="1" dirty="0" smtClean="0">
                <a:solidFill>
                  <a:schemeClr val="bg1"/>
                </a:solidFill>
                <a:latin typeface="Arial Rounded MT Bold" panose="020F0704030504030204" pitchFamily="34" charset="0"/>
              </a:rPr>
              <a:t>Diana Pereira</a:t>
            </a:r>
            <a:endParaRPr lang="en-US" sz="2000"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514199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1588" y="-581"/>
            <a:ext cx="9145588" cy="621270"/>
            <a:chOff x="-1588" y="-581"/>
            <a:chExt cx="9145588" cy="621270"/>
          </a:xfrm>
        </p:grpSpPr>
        <p:sp>
          <p:nvSpPr>
            <p:cNvPr id="16" name="Retângulo 15"/>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3"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Imagem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7"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3" name="Rectangle 62"/>
          <p:cNvSpPr>
            <a:spLocks noChangeArrowheads="1"/>
          </p:cNvSpPr>
          <p:nvPr/>
        </p:nvSpPr>
        <p:spPr bwMode="auto">
          <a:xfrm>
            <a:off x="1198091" y="611860"/>
            <a:ext cx="85536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nSpc>
                <a:spcPct val="150000"/>
              </a:lnSpc>
            </a:pPr>
            <a:r>
              <a:rPr lang="fr-BE" altLang="en-US" sz="1800" b="1" dirty="0" err="1" smtClean="0">
                <a:latin typeface="Century Gothic" panose="020B0502020202020204" pitchFamily="34" charset="0"/>
                <a:cs typeface="Calibri" panose="020F0502020204030204" pitchFamily="34" charset="0"/>
              </a:rPr>
              <a:t>Áreas</a:t>
            </a:r>
            <a:r>
              <a:rPr lang="fr-BE" altLang="en-US" sz="1800" b="1" dirty="0" smtClean="0">
                <a:latin typeface="Century Gothic" panose="020B0502020202020204" pitchFamily="34" charset="0"/>
                <a:cs typeface="Calibri" panose="020F0502020204030204" pitchFamily="34" charset="0"/>
              </a:rPr>
              <a:t> de </a:t>
            </a:r>
            <a:r>
              <a:rPr lang="fr-BE" altLang="en-US" sz="1800" b="1" dirty="0" err="1" smtClean="0">
                <a:latin typeface="Century Gothic" panose="020B0502020202020204" pitchFamily="34" charset="0"/>
                <a:cs typeface="Calibri" panose="020F0502020204030204" pitchFamily="34" charset="0"/>
              </a:rPr>
              <a:t>intervenção</a:t>
            </a:r>
            <a:r>
              <a:rPr lang="fr-BE" altLang="en-US" sz="1800" b="1" dirty="0" smtClean="0">
                <a:latin typeface="Century Gothic" panose="020B0502020202020204" pitchFamily="34" charset="0"/>
                <a:cs typeface="Calibri" panose="020F0502020204030204" pitchFamily="34" charset="0"/>
              </a:rPr>
              <a:t> - </a:t>
            </a:r>
            <a:r>
              <a:rPr lang="fr-BE" altLang="en-US" sz="1800" b="1" dirty="0" err="1" smtClean="0">
                <a:latin typeface="Century Gothic" panose="020B0502020202020204" pitchFamily="34" charset="0"/>
                <a:cs typeface="Calibri" panose="020F0502020204030204" pitchFamily="34" charset="0"/>
              </a:rPr>
              <a:t>Ilha</a:t>
            </a:r>
            <a:r>
              <a:rPr lang="fr-BE" altLang="en-US" sz="1800" b="1" dirty="0" smtClean="0">
                <a:latin typeface="Century Gothic" panose="020B0502020202020204" pitchFamily="34" charset="0"/>
                <a:cs typeface="Calibri" panose="020F0502020204030204" pitchFamily="34" charset="0"/>
              </a:rPr>
              <a:t> do Corvo </a:t>
            </a:r>
            <a:r>
              <a:rPr lang="fr-BE" altLang="en-US" sz="1800" b="1" dirty="0" smtClean="0">
                <a:solidFill>
                  <a:srgbClr val="FFFF00"/>
                </a:solidFill>
                <a:latin typeface="Century Gothic" panose="020B0502020202020204" pitchFamily="34" charset="0"/>
                <a:cs typeface="Calibri" panose="020F0502020204030204" pitchFamily="34" charset="0"/>
              </a:rPr>
              <a:t>:</a:t>
            </a:r>
            <a:endParaRPr lang="fr-BE" altLang="en-US" sz="1800" b="1" dirty="0">
              <a:solidFill>
                <a:srgbClr val="FFFF00"/>
              </a:solidFill>
              <a:latin typeface="Century Gothic" panose="020B0502020202020204" pitchFamily="34" charset="0"/>
              <a:cs typeface="Calibri" panose="020F0502020204030204" pitchFamily="34" charset="0"/>
            </a:endParaRPr>
          </a:p>
        </p:txBody>
      </p:sp>
      <p:pic>
        <p:nvPicPr>
          <p:cNvPr id="2" name="Imagem 1"/>
          <p:cNvPicPr>
            <a:picLocks noChangeAspect="1"/>
          </p:cNvPicPr>
          <p:nvPr/>
        </p:nvPicPr>
        <p:blipFill rotWithShape="1">
          <a:blip r:embed="rId6" cstate="screen">
            <a:extLst>
              <a:ext uri="{28A0092B-C50C-407E-A947-70E740481C1C}">
                <a14:useLocalDpi xmlns:a14="http://schemas.microsoft.com/office/drawing/2010/main"/>
              </a:ext>
            </a:extLst>
          </a:blip>
          <a:srcRect l="6542" t="2183" r="935" b="2674"/>
          <a:stretch/>
        </p:blipFill>
        <p:spPr>
          <a:xfrm>
            <a:off x="766237" y="1025878"/>
            <a:ext cx="7128792" cy="5184576"/>
          </a:xfrm>
          <a:prstGeom prst="rect">
            <a:avLst/>
          </a:prstGeom>
        </p:spPr>
      </p:pic>
      <p:pic>
        <p:nvPicPr>
          <p:cNvPr id="27" name="Imagem 26"/>
          <p:cNvPicPr>
            <a:picLocks noChangeAspect="1"/>
          </p:cNvPicPr>
          <p:nvPr/>
        </p:nvPicPr>
        <p:blipFill rotWithShape="1">
          <a:blip r:embed="rId7" cstate="screen">
            <a:extLst>
              <a:ext uri="{28A0092B-C50C-407E-A947-70E740481C1C}">
                <a14:useLocalDpi xmlns:a14="http://schemas.microsoft.com/office/drawing/2010/main"/>
              </a:ext>
            </a:extLst>
          </a:blip>
          <a:srcRect l="4326" t="5901" r="4326" b="5901"/>
          <a:stretch/>
        </p:blipFill>
        <p:spPr>
          <a:xfrm>
            <a:off x="710686" y="1055782"/>
            <a:ext cx="7248422" cy="5248857"/>
          </a:xfrm>
          <a:prstGeom prst="rect">
            <a:avLst/>
          </a:prstGeom>
        </p:spPr>
      </p:pic>
    </p:spTree>
    <p:extLst>
      <p:ext uri="{BB962C8B-B14F-4D97-AF65-F5344CB8AC3E}">
        <p14:creationId xmlns:p14="http://schemas.microsoft.com/office/powerpoint/2010/main" val="2015400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1588" y="-581"/>
            <a:ext cx="9145588" cy="621270"/>
            <a:chOff x="-1588" y="-581"/>
            <a:chExt cx="9145588" cy="621270"/>
          </a:xfrm>
        </p:grpSpPr>
        <p:sp>
          <p:nvSpPr>
            <p:cNvPr id="16" name="Retângulo 15"/>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3"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Imagem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7"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3" name="Rectangle 62"/>
          <p:cNvSpPr>
            <a:spLocks noChangeArrowheads="1"/>
          </p:cNvSpPr>
          <p:nvPr/>
        </p:nvSpPr>
        <p:spPr bwMode="auto">
          <a:xfrm>
            <a:off x="1" y="611860"/>
            <a:ext cx="91085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nSpc>
                <a:spcPct val="150000"/>
              </a:lnSpc>
            </a:pPr>
            <a:r>
              <a:rPr lang="pt-BR" altLang="en-US" sz="1400" b="1" i="1" dirty="0">
                <a:latin typeface="Century Gothic" panose="020B0502020202020204" pitchFamily="34" charset="0"/>
                <a:cs typeface="Calibri" panose="020F0502020204030204" pitchFamily="34" charset="0"/>
              </a:rPr>
              <a:t>Ação C11 </a:t>
            </a:r>
            <a:r>
              <a:rPr lang="pt-BR" altLang="en-US" sz="1400" b="1" dirty="0">
                <a:latin typeface="Century Gothic" panose="020B0502020202020204" pitchFamily="34" charset="0"/>
                <a:cs typeface="Calibri" panose="020F0502020204030204" pitchFamily="34" charset="0"/>
              </a:rPr>
              <a:t>– Desenho, ensaio e avaliação do projeto piloto de prevenção, de estruturas operacionais de aviso prévio e resposta rápida às Espécies Exóticas Invasoras (ilha do Corvo e La Palma)</a:t>
            </a:r>
            <a:endParaRPr lang="fr-BE" altLang="en-US" sz="1400" b="1" dirty="0">
              <a:latin typeface="Century Gothic" panose="020B0502020202020204" pitchFamily="34" charset="0"/>
              <a:cs typeface="Calibri" panose="020F0502020204030204" pitchFamily="34" charset="0"/>
            </a:endParaRPr>
          </a:p>
        </p:txBody>
      </p:sp>
      <p:pic>
        <p:nvPicPr>
          <p:cNvPr id="3" name="Imagem 2"/>
          <p:cNvPicPr>
            <a:picLocks noChangeAspect="1"/>
          </p:cNvPicPr>
          <p:nvPr/>
        </p:nvPicPr>
        <p:blipFill rotWithShape="1">
          <a:blip r:embed="rId6" cstate="screen">
            <a:extLst>
              <a:ext uri="{28A0092B-C50C-407E-A947-70E740481C1C}">
                <a14:useLocalDpi xmlns:a14="http://schemas.microsoft.com/office/drawing/2010/main"/>
              </a:ext>
            </a:extLst>
          </a:blip>
          <a:srcRect l="16925" t="5901" r="7476" b="5901"/>
          <a:stretch/>
        </p:blipFill>
        <p:spPr>
          <a:xfrm>
            <a:off x="4355976" y="1346575"/>
            <a:ext cx="5328592" cy="4662518"/>
          </a:xfrm>
          <a:prstGeom prst="rect">
            <a:avLst/>
          </a:prstGeom>
        </p:spPr>
      </p:pic>
      <p:sp>
        <p:nvSpPr>
          <p:cNvPr id="4" name="CaixaDeTexto 3"/>
          <p:cNvSpPr txBox="1"/>
          <p:nvPr/>
        </p:nvSpPr>
        <p:spPr>
          <a:xfrm>
            <a:off x="-54356" y="1350524"/>
            <a:ext cx="4410332" cy="4524315"/>
          </a:xfrm>
          <a:prstGeom prst="rect">
            <a:avLst/>
          </a:prstGeom>
          <a:noFill/>
        </p:spPr>
        <p:txBody>
          <a:bodyPr wrap="square" rtlCol="0">
            <a:spAutoFit/>
          </a:bodyPr>
          <a:lstStyle/>
          <a:p>
            <a:r>
              <a:rPr lang="pt-PT" dirty="0" smtClean="0">
                <a:latin typeface="Century Gothic" panose="020B0502020202020204" pitchFamily="34" charset="0"/>
              </a:rPr>
              <a:t>Esta </a:t>
            </a:r>
            <a:r>
              <a:rPr lang="pt-PT" dirty="0">
                <a:latin typeface="Century Gothic" panose="020B0502020202020204" pitchFamily="34" charset="0"/>
              </a:rPr>
              <a:t>ação prevê trabalhos-piloto destinados a intervenções precoces, visando novas espécies invasoras ou recentemente detetadas, em todos os territórios insulares, como forma de prevenir novas invasões nos sítios da Rede Natura 2000.</a:t>
            </a:r>
            <a:endParaRPr lang="en-US" dirty="0">
              <a:latin typeface="Century Gothic" panose="020B0502020202020204" pitchFamily="34" charset="0"/>
            </a:endParaRPr>
          </a:p>
          <a:p>
            <a:endParaRPr lang="pt-PT" dirty="0" smtClean="0">
              <a:latin typeface="Century Gothic" panose="020B0502020202020204" pitchFamily="34" charset="0"/>
            </a:endParaRPr>
          </a:p>
          <a:p>
            <a:r>
              <a:rPr lang="pt-PT" dirty="0" smtClean="0">
                <a:latin typeface="Century Gothic" panose="020B0502020202020204" pitchFamily="34" charset="0"/>
              </a:rPr>
              <a:t>Na </a:t>
            </a:r>
            <a:r>
              <a:rPr lang="pt-PT" dirty="0">
                <a:latin typeface="Century Gothic" panose="020B0502020202020204" pitchFamily="34" charset="0"/>
              </a:rPr>
              <a:t>ilha do Corvo, as EEI recentemente detetadas incluem: </a:t>
            </a:r>
            <a:endParaRPr lang="pt-PT" dirty="0" smtClean="0">
              <a:latin typeface="Century Gothic" panose="020B0502020202020204" pitchFamily="34" charset="0"/>
            </a:endParaRPr>
          </a:p>
          <a:p>
            <a:pPr marL="285750" indent="-285750">
              <a:buFont typeface="Arial" panose="020B0604020202020204" pitchFamily="34" charset="0"/>
              <a:buChar char="•"/>
            </a:pPr>
            <a:r>
              <a:rPr lang="pt-PT" i="1" dirty="0" err="1" smtClean="0">
                <a:latin typeface="Century Gothic" panose="020B0502020202020204" pitchFamily="34" charset="0"/>
              </a:rPr>
              <a:t>Aptenia</a:t>
            </a:r>
            <a:r>
              <a:rPr lang="pt-PT" i="1" dirty="0" smtClean="0">
                <a:latin typeface="Century Gothic" panose="020B0502020202020204" pitchFamily="34" charset="0"/>
              </a:rPr>
              <a:t> </a:t>
            </a:r>
            <a:r>
              <a:rPr lang="pt-PT" i="1" dirty="0" err="1" smtClean="0">
                <a:latin typeface="Century Gothic" panose="020B0502020202020204" pitchFamily="34" charset="0"/>
              </a:rPr>
              <a:t>cordifilia</a:t>
            </a:r>
            <a:endParaRPr lang="pt-PT" i="1" dirty="0">
              <a:latin typeface="Century Gothic" panose="020B0502020202020204" pitchFamily="34" charset="0"/>
            </a:endParaRPr>
          </a:p>
          <a:p>
            <a:pPr marL="285750" indent="-285750">
              <a:buFont typeface="Arial" panose="020B0604020202020204" pitchFamily="34" charset="0"/>
              <a:buChar char="•"/>
            </a:pPr>
            <a:r>
              <a:rPr lang="pt-PT" i="1" dirty="0" err="1" smtClean="0">
                <a:latin typeface="Century Gothic" panose="020B0502020202020204" pitchFamily="34" charset="0"/>
              </a:rPr>
              <a:t>Carpobrotus</a:t>
            </a:r>
            <a:r>
              <a:rPr lang="pt-PT" i="1" dirty="0" smtClean="0">
                <a:latin typeface="Century Gothic" panose="020B0502020202020204" pitchFamily="34" charset="0"/>
              </a:rPr>
              <a:t> </a:t>
            </a:r>
            <a:r>
              <a:rPr lang="pt-PT" i="1" dirty="0" err="1" smtClean="0">
                <a:latin typeface="Century Gothic" panose="020B0502020202020204" pitchFamily="34" charset="0"/>
              </a:rPr>
              <a:t>edulis</a:t>
            </a:r>
            <a:endParaRPr lang="pt-PT" i="1" dirty="0" smtClean="0">
              <a:latin typeface="Century Gothic" panose="020B0502020202020204" pitchFamily="34" charset="0"/>
            </a:endParaRPr>
          </a:p>
          <a:p>
            <a:pPr marL="285750" indent="-285750">
              <a:buFont typeface="Arial" panose="020B0604020202020204" pitchFamily="34" charset="0"/>
              <a:buChar char="•"/>
            </a:pPr>
            <a:r>
              <a:rPr lang="pt-PT" i="1" dirty="0" err="1" smtClean="0">
                <a:latin typeface="Century Gothic" panose="020B0502020202020204" pitchFamily="34" charset="0"/>
              </a:rPr>
              <a:t>Cyrtomium</a:t>
            </a:r>
            <a:r>
              <a:rPr lang="pt-PT" i="1" dirty="0" smtClean="0">
                <a:latin typeface="Century Gothic" panose="020B0502020202020204" pitchFamily="34" charset="0"/>
              </a:rPr>
              <a:t> </a:t>
            </a:r>
            <a:r>
              <a:rPr lang="pt-PT" i="1" dirty="0" err="1" smtClean="0">
                <a:latin typeface="Century Gothic" panose="020B0502020202020204" pitchFamily="34" charset="0"/>
              </a:rPr>
              <a:t>falcatum</a:t>
            </a:r>
            <a:endParaRPr lang="pt-PT" i="1" dirty="0" smtClean="0">
              <a:latin typeface="Century Gothic" panose="020B0502020202020204" pitchFamily="34" charset="0"/>
            </a:endParaRPr>
          </a:p>
          <a:p>
            <a:pPr marL="285750" indent="-285750">
              <a:buFont typeface="Arial" panose="020B0604020202020204" pitchFamily="34" charset="0"/>
              <a:buChar char="•"/>
            </a:pPr>
            <a:r>
              <a:rPr lang="pt-PT" i="1" dirty="0" err="1" smtClean="0">
                <a:latin typeface="Century Gothic" panose="020B0502020202020204" pitchFamily="34" charset="0"/>
              </a:rPr>
              <a:t>Drosanthemum</a:t>
            </a:r>
            <a:r>
              <a:rPr lang="pt-PT" i="1" dirty="0" smtClean="0">
                <a:latin typeface="Century Gothic" panose="020B0502020202020204" pitchFamily="34" charset="0"/>
              </a:rPr>
              <a:t> </a:t>
            </a:r>
            <a:r>
              <a:rPr lang="pt-PT" i="1" dirty="0" err="1" smtClean="0">
                <a:latin typeface="Century Gothic" panose="020B0502020202020204" pitchFamily="34" charset="0"/>
              </a:rPr>
              <a:t>floribundum</a:t>
            </a:r>
            <a:endParaRPr lang="pt-PT" i="1" dirty="0" smtClean="0">
              <a:latin typeface="Century Gothic" panose="020B0502020202020204" pitchFamily="34" charset="0"/>
            </a:endParaRPr>
          </a:p>
          <a:p>
            <a:pPr marL="285750" indent="-285750">
              <a:buFont typeface="Arial" panose="020B0604020202020204" pitchFamily="34" charset="0"/>
              <a:buChar char="•"/>
            </a:pPr>
            <a:r>
              <a:rPr lang="pt-PT" i="1" dirty="0" err="1" smtClean="0">
                <a:latin typeface="Century Gothic" panose="020B0502020202020204" pitchFamily="34" charset="0"/>
              </a:rPr>
              <a:t>Tetragonia</a:t>
            </a:r>
            <a:r>
              <a:rPr lang="pt-PT" i="1" dirty="0" smtClean="0">
                <a:latin typeface="Century Gothic" panose="020B0502020202020204" pitchFamily="34" charset="0"/>
              </a:rPr>
              <a:t> </a:t>
            </a:r>
            <a:r>
              <a:rPr lang="pt-PT" i="1" dirty="0" err="1">
                <a:latin typeface="Century Gothic" panose="020B0502020202020204" pitchFamily="34" charset="0"/>
              </a:rPr>
              <a:t>tetragonoides</a:t>
            </a:r>
            <a:r>
              <a:rPr lang="pt-PT" i="1" dirty="0">
                <a:latin typeface="Century Gothic" panose="020B0502020202020204" pitchFamily="34" charset="0"/>
              </a:rPr>
              <a:t> </a:t>
            </a:r>
            <a:endParaRPr lang="pt-PT" dirty="0">
              <a:latin typeface="Century Gothic" panose="020B0502020202020204" pitchFamily="34" charset="0"/>
            </a:endParaRPr>
          </a:p>
          <a:p>
            <a:pPr marL="285750" indent="-285750">
              <a:buFont typeface="Arial" panose="020B0604020202020204" pitchFamily="34" charset="0"/>
              <a:buChar char="•"/>
            </a:pPr>
            <a:r>
              <a:rPr lang="pt-PT" i="1" dirty="0" err="1" smtClean="0">
                <a:latin typeface="Century Gothic" panose="020B0502020202020204" pitchFamily="34" charset="0"/>
              </a:rPr>
              <a:t>Tradescantia</a:t>
            </a:r>
            <a:r>
              <a:rPr lang="pt-PT" i="1" dirty="0" smtClean="0">
                <a:latin typeface="Century Gothic" panose="020B0502020202020204" pitchFamily="34" charset="0"/>
              </a:rPr>
              <a:t> </a:t>
            </a:r>
            <a:r>
              <a:rPr lang="pt-PT" i="1" dirty="0" err="1">
                <a:latin typeface="Century Gothic" panose="020B0502020202020204" pitchFamily="34" charset="0"/>
              </a:rPr>
              <a:t>fluminensis</a:t>
            </a:r>
            <a:r>
              <a:rPr lang="pt-PT" i="1" dirty="0">
                <a:latin typeface="Century Gothic" panose="020B0502020202020204" pitchFamily="34" charset="0"/>
              </a:rPr>
              <a:t>. </a:t>
            </a:r>
            <a:endParaRPr lang="en-US" dirty="0">
              <a:latin typeface="Century Gothic" panose="020B0502020202020204" pitchFamily="34" charset="0"/>
            </a:endParaRPr>
          </a:p>
        </p:txBody>
      </p:sp>
      <p:pic>
        <p:nvPicPr>
          <p:cNvPr id="1028" name="Picture 4" descr="Aptenia cordifolia is a fast-growing, evergreen, mat-forming perennial, growing in flat clumps... #aptenia #succulentopedia #succulents #CactiAndSucculents #WorldOfSucculents #SucculentLove #succulent #SucculentPlant #SucculentPlants #succulentmania #SucculentLover #SucculentObsession #SucculentCollection #plant #plants #SucculentGarden #garden #DesertPlants #nature #blooming #BloomingSucculent #flower #flowers #SucculentFlower #SucculentFlower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312468" y="1304683"/>
            <a:ext cx="537210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orão das praias - Carpobrotus edulis | Suculentas, Cobertura de ..."/>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320025" y="1420699"/>
            <a:ext cx="5343158" cy="36333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villagenurseries.com/wp-content/uploads/2015/08/Crytomium-falcatum.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312468" y="1525941"/>
            <a:ext cx="5344666" cy="37129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rosanthemum floribundum 1.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312468" y="1354473"/>
            <a:ext cx="5703090" cy="39342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etragonia tetragonoides – Wikipédia, a enciclopédia livre"/>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66008" y="1276210"/>
            <a:ext cx="3602435" cy="48032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icheiro:Tradescantia fluminensis1.jpg – Wikipédia, a enciclopédia ..."/>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297889" y="1276210"/>
            <a:ext cx="5717669" cy="424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0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2"/>
          <p:cNvSpPr>
            <a:spLocks noChangeArrowheads="1"/>
          </p:cNvSpPr>
          <p:nvPr/>
        </p:nvSpPr>
        <p:spPr bwMode="auto">
          <a:xfrm>
            <a:off x="374438" y="836712"/>
            <a:ext cx="855366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err="1">
                <a:latin typeface="Century Gothic" panose="020B0502020202020204" pitchFamily="34" charset="0"/>
                <a:cs typeface="Calibri" panose="020F0502020204030204" pitchFamily="34" charset="0"/>
              </a:rPr>
              <a:t>Principais</a:t>
            </a:r>
            <a:r>
              <a:rPr lang="fr-BE" altLang="en-US" sz="1800" b="1" dirty="0">
                <a:latin typeface="Century Gothic" panose="020B0502020202020204" pitchFamily="34" charset="0"/>
                <a:cs typeface="Calibri" panose="020F0502020204030204" pitchFamily="34" charset="0"/>
              </a:rPr>
              <a:t> </a:t>
            </a:r>
            <a:r>
              <a:rPr lang="fr-BE" altLang="en-US" sz="1800" b="1" dirty="0" err="1">
                <a:latin typeface="Century Gothic" panose="020B0502020202020204" pitchFamily="34" charset="0"/>
                <a:cs typeface="Calibri" panose="020F0502020204030204" pitchFamily="34" charset="0"/>
              </a:rPr>
              <a:t>resultados</a:t>
            </a:r>
            <a:r>
              <a:rPr lang="fr-BE" altLang="en-US" sz="1800" b="1" dirty="0">
                <a:latin typeface="Century Gothic" panose="020B0502020202020204" pitchFamily="34" charset="0"/>
                <a:cs typeface="Calibri" panose="020F0502020204030204" pitchFamily="34" charset="0"/>
              </a:rPr>
              <a:t> </a:t>
            </a:r>
            <a:r>
              <a:rPr lang="fr-BE" altLang="en-US" sz="1800" b="1" dirty="0" err="1">
                <a:latin typeface="Century Gothic" panose="020B0502020202020204" pitchFamily="34" charset="0"/>
                <a:cs typeface="Calibri" panose="020F0502020204030204" pitchFamily="34" charset="0"/>
              </a:rPr>
              <a:t>esperados</a:t>
            </a:r>
            <a:r>
              <a:rPr lang="fr-BE" altLang="en-US" sz="1800" b="1" dirty="0">
                <a:latin typeface="Century Gothic" panose="020B0502020202020204" pitchFamily="34" charset="0"/>
                <a:cs typeface="Calibri" panose="020F0502020204030204" pitchFamily="34" charset="0"/>
              </a:rPr>
              <a:t>:</a:t>
            </a:r>
          </a:p>
          <a:p>
            <a:r>
              <a:rPr lang="fr-BE" altLang="en-US" sz="1600" b="1" dirty="0" smtClean="0">
                <a:latin typeface="Century Gothic" panose="020B0502020202020204" pitchFamily="34" charset="0"/>
                <a:cs typeface="Calibri" panose="020F0502020204030204" pitchFamily="34" charset="0"/>
              </a:rPr>
              <a:t> </a:t>
            </a:r>
            <a:endParaRPr lang="fr-BE" altLang="en-US" sz="1600" b="1" dirty="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fr-BE" altLang="en-US" sz="1400" dirty="0" err="1">
                <a:latin typeface="Century Gothic" panose="020B0502020202020204" pitchFamily="34" charset="0"/>
                <a:cs typeface="Calibri" panose="020F0502020204030204" pitchFamily="34" charset="0"/>
              </a:rPr>
              <a:t>Implementação</a:t>
            </a:r>
            <a:r>
              <a:rPr lang="fr-BE" altLang="en-US" sz="1400" dirty="0">
                <a:latin typeface="Century Gothic" panose="020B0502020202020204" pitchFamily="34" charset="0"/>
                <a:cs typeface="Calibri" panose="020F0502020204030204" pitchFamily="34" charset="0"/>
              </a:rPr>
              <a:t> do PAF para a RN2000 nos Açores </a:t>
            </a:r>
            <a:r>
              <a:rPr lang="fr-BE" altLang="en-US" sz="1400" dirty="0" err="1">
                <a:latin typeface="Century Gothic" panose="020B0502020202020204" pitchFamily="34" charset="0"/>
                <a:cs typeface="Calibri" panose="020F0502020204030204" pitchFamily="34" charset="0"/>
              </a:rPr>
              <a:t>resultando</a:t>
            </a:r>
            <a:r>
              <a:rPr lang="fr-BE" altLang="en-US" sz="1400" dirty="0">
                <a:latin typeface="Century Gothic" panose="020B0502020202020204" pitchFamily="34" charset="0"/>
                <a:cs typeface="Calibri" panose="020F0502020204030204" pitchFamily="34" charset="0"/>
              </a:rPr>
              <a:t> na </a:t>
            </a:r>
            <a:r>
              <a:rPr lang="fr-BE" altLang="en-US" sz="1400" dirty="0" err="1">
                <a:latin typeface="Century Gothic" panose="020B0502020202020204" pitchFamily="34" charset="0"/>
                <a:cs typeface="Calibri" panose="020F0502020204030204" pitchFamily="34" charset="0"/>
              </a:rPr>
              <a:t>melhoria</a:t>
            </a:r>
            <a:r>
              <a:rPr lang="fr-BE" altLang="en-US" sz="1400" dirty="0">
                <a:latin typeface="Century Gothic" panose="020B0502020202020204" pitchFamily="34" charset="0"/>
                <a:cs typeface="Calibri" panose="020F0502020204030204" pitchFamily="34" charset="0"/>
              </a:rPr>
              <a:t> do </a:t>
            </a:r>
            <a:r>
              <a:rPr lang="fr-BE" altLang="en-US" sz="1400" dirty="0" err="1">
                <a:latin typeface="Century Gothic" panose="020B0502020202020204" pitchFamily="34" charset="0"/>
                <a:cs typeface="Calibri" panose="020F0502020204030204" pitchFamily="34" charset="0"/>
              </a:rPr>
              <a:t>estado</a:t>
            </a:r>
            <a:r>
              <a:rPr lang="fr-BE" altLang="en-US" sz="1400" dirty="0">
                <a:latin typeface="Century Gothic" panose="020B0502020202020204" pitchFamily="34" charset="0"/>
                <a:cs typeface="Calibri" panose="020F0502020204030204" pitchFamily="34" charset="0"/>
              </a:rPr>
              <a:t> de </a:t>
            </a:r>
            <a:r>
              <a:rPr lang="fr-BE" altLang="en-US" sz="1400" dirty="0" err="1">
                <a:latin typeface="Century Gothic" panose="020B0502020202020204" pitchFamily="34" charset="0"/>
                <a:cs typeface="Calibri" panose="020F0502020204030204" pitchFamily="34" charset="0"/>
              </a:rPr>
              <a:t>conservação</a:t>
            </a:r>
            <a:r>
              <a:rPr lang="fr-BE" altLang="en-US" sz="1400" dirty="0">
                <a:latin typeface="Century Gothic" panose="020B0502020202020204" pitchFamily="34" charset="0"/>
                <a:cs typeface="Calibri" panose="020F0502020204030204" pitchFamily="34" charset="0"/>
              </a:rPr>
              <a:t> de 13 habitats e 24 </a:t>
            </a:r>
            <a:r>
              <a:rPr lang="fr-BE" altLang="en-US" sz="1400" dirty="0" err="1">
                <a:latin typeface="Century Gothic" panose="020B0502020202020204" pitchFamily="34" charset="0"/>
                <a:cs typeface="Calibri" panose="020F0502020204030204" pitchFamily="34" charset="0"/>
              </a:rPr>
              <a:t>espécies</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ao</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abrigo</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das</a:t>
            </a:r>
            <a:r>
              <a:rPr lang="fr-BE" altLang="en-US" sz="1400" dirty="0">
                <a:latin typeface="Century Gothic" panose="020B0502020202020204" pitchFamily="34" charset="0"/>
                <a:cs typeface="Calibri" panose="020F0502020204030204" pitchFamily="34" charset="0"/>
              </a:rPr>
              <a:t> 2 </a:t>
            </a:r>
            <a:r>
              <a:rPr lang="fr-BE" altLang="en-US" sz="1400" dirty="0" err="1">
                <a:latin typeface="Century Gothic" panose="020B0502020202020204" pitchFamily="34" charset="0"/>
                <a:cs typeface="Calibri" panose="020F0502020204030204" pitchFamily="34" charset="0"/>
              </a:rPr>
              <a:t>Diretivas</a:t>
            </a:r>
            <a:r>
              <a:rPr lang="fr-BE" altLang="en-US" sz="1400" dirty="0">
                <a:latin typeface="Century Gothic" panose="020B0502020202020204" pitchFamily="34" charset="0"/>
                <a:cs typeface="Calibri" panose="020F0502020204030204" pitchFamily="34" charset="0"/>
              </a:rPr>
              <a:t> (Aves e Habitats), </a:t>
            </a:r>
            <a:r>
              <a:rPr lang="fr-BE" altLang="en-US" sz="1400" dirty="0" err="1">
                <a:latin typeface="Century Gothic" panose="020B0502020202020204" pitchFamily="34" charset="0"/>
                <a:cs typeface="Calibri" panose="020F0502020204030204" pitchFamily="34" charset="0"/>
              </a:rPr>
              <a:t>incluindo</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flora</a:t>
            </a:r>
            <a:r>
              <a:rPr lang="fr-BE" altLang="en-US" sz="1400" dirty="0">
                <a:latin typeface="Century Gothic" panose="020B0502020202020204" pitchFamily="34" charset="0"/>
                <a:cs typeface="Calibri" panose="020F0502020204030204" pitchFamily="34" charset="0"/>
              </a:rPr>
              <a:t> e </a:t>
            </a:r>
            <a:r>
              <a:rPr lang="fr-BE" altLang="en-US" sz="1400" dirty="0" err="1">
                <a:latin typeface="Century Gothic" panose="020B0502020202020204" pitchFamily="34" charset="0"/>
                <a:cs typeface="Calibri" panose="020F0502020204030204" pitchFamily="34" charset="0"/>
              </a:rPr>
              <a:t>fauna</a:t>
            </a:r>
            <a:r>
              <a:rPr lang="fr-BE" altLang="en-US" sz="1400" dirty="0">
                <a:latin typeface="Century Gothic" panose="020B0502020202020204" pitchFamily="34" charset="0"/>
                <a:cs typeface="Calibri" panose="020F0502020204030204" pitchFamily="34" charset="0"/>
              </a:rPr>
              <a:t> (terrestre e </a:t>
            </a:r>
            <a:r>
              <a:rPr lang="fr-BE" altLang="en-US" sz="1400" dirty="0" err="1">
                <a:latin typeface="Century Gothic" panose="020B0502020202020204" pitchFamily="34" charset="0"/>
                <a:cs typeface="Calibri" panose="020F0502020204030204" pitchFamily="34" charset="0"/>
              </a:rPr>
              <a:t>marinha</a:t>
            </a:r>
            <a:r>
              <a:rPr lang="fr-BE" altLang="en-US" sz="1400" dirty="0">
                <a:latin typeface="Century Gothic" panose="020B0502020202020204" pitchFamily="34" charset="0"/>
                <a:cs typeface="Calibri" panose="020F0502020204030204" pitchFamily="34" charset="0"/>
              </a:rPr>
              <a:t>).</a:t>
            </a:r>
          </a:p>
          <a:p>
            <a:pPr algn="just">
              <a:defRPr/>
            </a:pPr>
            <a:endParaRPr lang="fr-BE" altLang="en-US" sz="1400" dirty="0" smtClean="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fr-BE" altLang="en-US" sz="1400" dirty="0" err="1">
                <a:latin typeface="Century Gothic" panose="020B0502020202020204" pitchFamily="34" charset="0"/>
                <a:cs typeface="Calibri" panose="020F0502020204030204" pitchFamily="34" charset="0"/>
              </a:rPr>
              <a:t>Melhoria</a:t>
            </a:r>
            <a:r>
              <a:rPr lang="fr-BE" altLang="en-US" sz="1400" dirty="0">
                <a:latin typeface="Century Gothic" panose="020B0502020202020204" pitchFamily="34" charset="0"/>
                <a:cs typeface="Calibri" panose="020F0502020204030204" pitchFamily="34" charset="0"/>
              </a:rPr>
              <a:t> do </a:t>
            </a:r>
            <a:r>
              <a:rPr lang="fr-BE" altLang="en-US" sz="1400" dirty="0" err="1">
                <a:latin typeface="Century Gothic" panose="020B0502020202020204" pitchFamily="34" charset="0"/>
                <a:cs typeface="Calibri" panose="020F0502020204030204" pitchFamily="34" charset="0"/>
              </a:rPr>
              <a:t>conhecimento</a:t>
            </a:r>
            <a:r>
              <a:rPr lang="fr-BE" altLang="en-US" sz="1400" dirty="0">
                <a:latin typeface="Century Gothic" panose="020B0502020202020204" pitchFamily="34" charset="0"/>
                <a:cs typeface="Calibri" panose="020F0502020204030204" pitchFamily="34" charset="0"/>
              </a:rPr>
              <a:t> da </a:t>
            </a:r>
            <a:r>
              <a:rPr lang="fr-BE" altLang="en-US" sz="1400" dirty="0" err="1">
                <a:latin typeface="Century Gothic" panose="020B0502020202020204" pitchFamily="34" charset="0"/>
                <a:cs typeface="Calibri" panose="020F0502020204030204" pitchFamily="34" charset="0"/>
              </a:rPr>
              <a:t>distribuição</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ecologia</a:t>
            </a:r>
            <a:r>
              <a:rPr lang="fr-BE" altLang="en-US" sz="1400" dirty="0">
                <a:latin typeface="Century Gothic" panose="020B0502020202020204" pitchFamily="34" charset="0"/>
                <a:cs typeface="Calibri" panose="020F0502020204030204" pitchFamily="34" charset="0"/>
              </a:rPr>
              <a:t> e </a:t>
            </a:r>
            <a:r>
              <a:rPr lang="fr-BE" altLang="en-US" sz="1400" dirty="0" err="1">
                <a:latin typeface="Century Gothic" panose="020B0502020202020204" pitchFamily="34" charset="0"/>
                <a:cs typeface="Calibri" panose="020F0502020204030204" pitchFamily="34" charset="0"/>
              </a:rPr>
              <a:t>principais</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problemas</a:t>
            </a:r>
            <a:r>
              <a:rPr lang="fr-BE" altLang="en-US" sz="1400" dirty="0">
                <a:latin typeface="Century Gothic" panose="020B0502020202020204" pitchFamily="34" charset="0"/>
                <a:cs typeface="Calibri" panose="020F0502020204030204" pitchFamily="34" charset="0"/>
              </a:rPr>
              <a:t>/</a:t>
            </a:r>
            <a:r>
              <a:rPr lang="fr-BE" altLang="en-US" sz="1400" dirty="0" err="1">
                <a:latin typeface="Century Gothic" panose="020B0502020202020204" pitchFamily="34" charset="0"/>
                <a:cs typeface="Calibri" panose="020F0502020204030204" pitchFamily="34" charset="0"/>
              </a:rPr>
              <a:t>ameaças</a:t>
            </a:r>
            <a:r>
              <a:rPr lang="fr-BE" altLang="en-US" sz="1400" dirty="0">
                <a:latin typeface="Century Gothic" panose="020B0502020202020204" pitchFamily="34" charset="0"/>
                <a:cs typeface="Calibri" panose="020F0502020204030204" pitchFamily="34" charset="0"/>
              </a:rPr>
              <a:t> de </a:t>
            </a:r>
            <a:r>
              <a:rPr lang="fr-BE" altLang="en-US" sz="1400" dirty="0" err="1">
                <a:latin typeface="Century Gothic" panose="020B0502020202020204" pitchFamily="34" charset="0"/>
                <a:cs typeface="Calibri" panose="020F0502020204030204" pitchFamily="34" charset="0"/>
              </a:rPr>
              <a:t>conservação</a:t>
            </a:r>
            <a:r>
              <a:rPr lang="fr-BE" altLang="en-US" sz="1400" dirty="0">
                <a:latin typeface="Century Gothic" panose="020B0502020202020204" pitchFamily="34" charset="0"/>
                <a:cs typeface="Calibri" panose="020F0502020204030204" pitchFamily="34" charset="0"/>
              </a:rPr>
              <a:t> de </a:t>
            </a:r>
            <a:r>
              <a:rPr lang="fr-BE" altLang="en-US" sz="1400" dirty="0" err="1">
                <a:latin typeface="Century Gothic" panose="020B0502020202020204" pitchFamily="34" charset="0"/>
                <a:cs typeface="Calibri" panose="020F0502020204030204" pitchFamily="34" charset="0"/>
              </a:rPr>
              <a:t>espécies</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flora</a:t>
            </a:r>
            <a:r>
              <a:rPr lang="fr-BE" altLang="en-US" sz="1400" dirty="0">
                <a:latin typeface="Century Gothic" panose="020B0502020202020204" pitchFamily="34" charset="0"/>
                <a:cs typeface="Calibri" panose="020F0502020204030204" pitchFamily="34" charset="0"/>
              </a:rPr>
              <a:t>/</a:t>
            </a:r>
            <a:r>
              <a:rPr lang="fr-BE" altLang="en-US" sz="1400" dirty="0" err="1">
                <a:latin typeface="Century Gothic" panose="020B0502020202020204" pitchFamily="34" charset="0"/>
                <a:cs typeface="Calibri" panose="020F0502020204030204" pitchFamily="34" charset="0"/>
              </a:rPr>
              <a:t>fauna</a:t>
            </a:r>
            <a:r>
              <a:rPr lang="fr-BE" altLang="en-US" sz="1400" dirty="0">
                <a:latin typeface="Century Gothic" panose="020B0502020202020204" pitchFamily="34" charset="0"/>
                <a:cs typeface="Calibri" panose="020F0502020204030204" pitchFamily="34" charset="0"/>
              </a:rPr>
              <a:t>) e habitats (</a:t>
            </a:r>
            <a:r>
              <a:rPr lang="fr-BE" altLang="en-US" sz="1400" dirty="0" err="1">
                <a:latin typeface="Century Gothic" panose="020B0502020202020204" pitchFamily="34" charset="0"/>
                <a:cs typeface="Calibri" panose="020F0502020204030204" pitchFamily="34" charset="0"/>
              </a:rPr>
              <a:t>p.e</a:t>
            </a:r>
            <a:r>
              <a:rPr lang="fr-BE" altLang="en-US" sz="1400" dirty="0">
                <a:latin typeface="Century Gothic" panose="020B0502020202020204" pitchFamily="34" charset="0"/>
                <a:cs typeface="Calibri" panose="020F0502020204030204" pitchFamily="34" charset="0"/>
              </a:rPr>
              <a:t>. o </a:t>
            </a:r>
            <a:r>
              <a:rPr lang="fr-BE" altLang="en-US" sz="1400" dirty="0" err="1">
                <a:latin typeface="Century Gothic" panose="020B0502020202020204" pitchFamily="34" charset="0"/>
                <a:cs typeface="Calibri" panose="020F0502020204030204" pitchFamily="34" charset="0"/>
              </a:rPr>
              <a:t>morcego</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endémico</a:t>
            </a:r>
            <a:r>
              <a:rPr lang="fr-BE" altLang="en-US" sz="1400" dirty="0">
                <a:latin typeface="Century Gothic" panose="020B0502020202020204" pitchFamily="34" charset="0"/>
                <a:cs typeface="Calibri" panose="020F0502020204030204" pitchFamily="34" charset="0"/>
              </a:rPr>
              <a:t> – </a:t>
            </a:r>
            <a:r>
              <a:rPr lang="fr-BE" altLang="en-US" sz="1400" i="1" dirty="0" err="1">
                <a:latin typeface="Century Gothic" panose="020B0502020202020204" pitchFamily="34" charset="0"/>
                <a:cs typeface="Calibri" panose="020F0502020204030204" pitchFamily="34" charset="0"/>
              </a:rPr>
              <a:t>Nyctalus</a:t>
            </a:r>
            <a:r>
              <a:rPr lang="fr-BE" altLang="en-US" sz="1400" i="1" dirty="0">
                <a:latin typeface="Century Gothic" panose="020B0502020202020204" pitchFamily="34" charset="0"/>
                <a:cs typeface="Calibri" panose="020F0502020204030204" pitchFamily="34" charset="0"/>
              </a:rPr>
              <a:t> </a:t>
            </a:r>
            <a:r>
              <a:rPr lang="fr-BE" altLang="en-US" sz="1400" i="1" dirty="0" err="1">
                <a:latin typeface="Century Gothic" panose="020B0502020202020204" pitchFamily="34" charset="0"/>
                <a:cs typeface="Calibri" panose="020F0502020204030204" pitchFamily="34" charset="0"/>
              </a:rPr>
              <a:t>azoreum</a:t>
            </a:r>
            <a:r>
              <a:rPr lang="fr-BE" altLang="en-US" sz="1400" dirty="0" smtClean="0">
                <a:latin typeface="Century Gothic" panose="020B0502020202020204" pitchFamily="34" charset="0"/>
                <a:cs typeface="Calibri" panose="020F0502020204030204" pitchFamily="34" charset="0"/>
              </a:rPr>
              <a:t>);</a:t>
            </a:r>
          </a:p>
          <a:p>
            <a:pPr algn="just">
              <a:defRPr/>
            </a:pPr>
            <a:endParaRPr lang="fr-BE" altLang="en-US" sz="1400" dirty="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fr-BE" altLang="en-US" sz="1400" dirty="0" err="1">
                <a:latin typeface="Century Gothic" panose="020B0502020202020204" pitchFamily="34" charset="0"/>
                <a:cs typeface="Calibri" panose="020F0502020204030204" pitchFamily="34" charset="0"/>
              </a:rPr>
              <a:t>Aumento</a:t>
            </a:r>
            <a:r>
              <a:rPr lang="fr-BE" altLang="en-US" sz="1400" dirty="0">
                <a:latin typeface="Century Gothic" panose="020B0502020202020204" pitchFamily="34" charset="0"/>
                <a:cs typeface="Calibri" panose="020F0502020204030204" pitchFamily="34" charset="0"/>
              </a:rPr>
              <a:t> da </a:t>
            </a:r>
            <a:r>
              <a:rPr lang="fr-BE" altLang="en-US" sz="1400" dirty="0" err="1">
                <a:latin typeface="Century Gothic" panose="020B0502020202020204" pitchFamily="34" charset="0"/>
                <a:cs typeface="Calibri" panose="020F0502020204030204" pitchFamily="34" charset="0"/>
              </a:rPr>
              <a:t>área</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pública</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dentro</a:t>
            </a:r>
            <a:r>
              <a:rPr lang="fr-BE" altLang="en-US" sz="1400" dirty="0">
                <a:latin typeface="Century Gothic" panose="020B0502020202020204" pitchFamily="34" charset="0"/>
                <a:cs typeface="Calibri" panose="020F0502020204030204" pitchFamily="34" charset="0"/>
              </a:rPr>
              <a:t> da RN2000 </a:t>
            </a:r>
            <a:r>
              <a:rPr lang="fr-BE" altLang="en-US" sz="1400" dirty="0" err="1">
                <a:latin typeface="Century Gothic" panose="020B0502020202020204" pitchFamily="34" charset="0"/>
                <a:cs typeface="Calibri" panose="020F0502020204030204" pitchFamily="34" charset="0"/>
              </a:rPr>
              <a:t>em</a:t>
            </a:r>
            <a:r>
              <a:rPr lang="fr-BE" altLang="en-US" sz="1400" dirty="0">
                <a:latin typeface="Century Gothic" panose="020B0502020202020204" pitchFamily="34" charset="0"/>
                <a:cs typeface="Calibri" panose="020F0502020204030204" pitchFamily="34" charset="0"/>
              </a:rPr>
              <a:t> 96,13ha, para </a:t>
            </a:r>
            <a:r>
              <a:rPr lang="fr-BE" altLang="en-US" sz="1400" dirty="0" err="1">
                <a:latin typeface="Century Gothic" panose="020B0502020202020204" pitchFamily="34" charset="0"/>
                <a:cs typeface="Calibri" panose="020F0502020204030204" pitchFamily="34" charset="0"/>
              </a:rPr>
              <a:t>restauro</a:t>
            </a:r>
            <a:r>
              <a:rPr lang="fr-BE" altLang="en-US" sz="1400" dirty="0">
                <a:latin typeface="Century Gothic" panose="020B0502020202020204" pitchFamily="34" charset="0"/>
                <a:cs typeface="Calibri" panose="020F0502020204030204" pitchFamily="34" charset="0"/>
              </a:rPr>
              <a:t> e </a:t>
            </a:r>
            <a:r>
              <a:rPr lang="fr-BE" altLang="en-US" sz="1400" dirty="0" err="1">
                <a:latin typeface="Century Gothic" panose="020B0502020202020204" pitchFamily="34" charset="0"/>
                <a:cs typeface="Calibri" panose="020F0502020204030204" pitchFamily="34" charset="0"/>
              </a:rPr>
              <a:t>recuperação</a:t>
            </a:r>
            <a:r>
              <a:rPr lang="fr-BE" altLang="en-US" sz="1400" dirty="0">
                <a:latin typeface="Century Gothic" panose="020B0502020202020204" pitchFamily="34" charset="0"/>
                <a:cs typeface="Calibri" panose="020F0502020204030204" pitchFamily="34" charset="0"/>
              </a:rPr>
              <a:t> de habitats </a:t>
            </a:r>
            <a:r>
              <a:rPr lang="fr-BE" altLang="en-US" sz="1400" dirty="0" err="1">
                <a:latin typeface="Century Gothic" panose="020B0502020202020204" pitchFamily="34" charset="0"/>
                <a:cs typeface="Calibri" panose="020F0502020204030204" pitchFamily="34" charset="0"/>
              </a:rPr>
              <a:t>protegidos</a:t>
            </a:r>
            <a:r>
              <a:rPr lang="fr-BE" altLang="en-US" sz="1400" dirty="0">
                <a:latin typeface="Century Gothic" panose="020B0502020202020204" pitchFamily="34" charset="0"/>
                <a:cs typeface="Calibri" panose="020F0502020204030204" pitchFamily="34" charset="0"/>
              </a:rPr>
              <a:t>;</a:t>
            </a:r>
          </a:p>
          <a:p>
            <a:pPr algn="just">
              <a:defRPr/>
            </a:pPr>
            <a:endParaRPr lang="fr-BE" altLang="en-US" sz="1400" dirty="0" smtClean="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en-US" sz="1400" dirty="0" smtClean="0">
                <a:latin typeface="Century Gothic" panose="020B0502020202020204" pitchFamily="34" charset="0"/>
                <a:cs typeface="Calibri" panose="020F0502020204030204" pitchFamily="34" charset="0"/>
              </a:rPr>
              <a:t>Habitats </a:t>
            </a:r>
            <a:r>
              <a:rPr lang="en-US" sz="1400" dirty="0" err="1" smtClean="0">
                <a:latin typeface="Century Gothic" panose="020B0502020202020204" pitchFamily="34" charset="0"/>
                <a:cs typeface="Calibri" panose="020F0502020204030204" pitchFamily="34" charset="0"/>
              </a:rPr>
              <a:t>melhorados</a:t>
            </a:r>
            <a:r>
              <a:rPr lang="en-US" sz="1400" dirty="0" smtClean="0">
                <a:latin typeface="Century Gothic" panose="020B0502020202020204" pitchFamily="34" charset="0"/>
                <a:cs typeface="Calibri" panose="020F0502020204030204" pitchFamily="34" charset="0"/>
              </a:rPr>
              <a:t> </a:t>
            </a:r>
            <a:r>
              <a:rPr lang="en-US" sz="1400" dirty="0" err="1" smtClean="0">
                <a:latin typeface="Century Gothic" panose="020B0502020202020204" pitchFamily="34" charset="0"/>
                <a:cs typeface="Calibri" panose="020F0502020204030204" pitchFamily="34" charset="0"/>
              </a:rPr>
              <a:t>em</a:t>
            </a:r>
            <a:r>
              <a:rPr lang="en-US" sz="1400" dirty="0" smtClean="0">
                <a:latin typeface="Century Gothic" panose="020B0502020202020204" pitchFamily="34" charset="0"/>
                <a:cs typeface="Calibri" panose="020F0502020204030204" pitchFamily="34" charset="0"/>
              </a:rPr>
              <a:t> </a:t>
            </a:r>
            <a:r>
              <a:rPr lang="en-US" sz="1400" dirty="0" err="1" smtClean="0">
                <a:latin typeface="Century Gothic" panose="020B0502020202020204" pitchFamily="34" charset="0"/>
                <a:cs typeface="Calibri" panose="020F0502020204030204" pitchFamily="34" charset="0"/>
              </a:rPr>
              <a:t>mais</a:t>
            </a:r>
            <a:r>
              <a:rPr lang="en-US" sz="1400" dirty="0" smtClean="0">
                <a:latin typeface="Century Gothic" panose="020B0502020202020204" pitchFamily="34" charset="0"/>
                <a:cs typeface="Calibri" panose="020F0502020204030204" pitchFamily="34" charset="0"/>
              </a:rPr>
              <a:t> de 24 ha para 7 </a:t>
            </a:r>
            <a:r>
              <a:rPr lang="en-US" sz="1400" dirty="0" err="1" smtClean="0">
                <a:latin typeface="Century Gothic" panose="020B0502020202020204" pitchFamily="34" charset="0"/>
                <a:cs typeface="Calibri" panose="020F0502020204030204" pitchFamily="34" charset="0"/>
              </a:rPr>
              <a:t>aves</a:t>
            </a:r>
            <a:r>
              <a:rPr lang="en-US" sz="1400" dirty="0" smtClean="0">
                <a:latin typeface="Century Gothic" panose="020B0502020202020204" pitchFamily="34" charset="0"/>
                <a:cs typeface="Calibri" panose="020F0502020204030204" pitchFamily="34" charset="0"/>
              </a:rPr>
              <a:t> </a:t>
            </a:r>
            <a:r>
              <a:rPr lang="en-US" sz="1400" dirty="0" err="1" smtClean="0">
                <a:latin typeface="Century Gothic" panose="020B0502020202020204" pitchFamily="34" charset="0"/>
                <a:cs typeface="Calibri" panose="020F0502020204030204" pitchFamily="34" charset="0"/>
              </a:rPr>
              <a:t>marinhas</a:t>
            </a:r>
            <a:r>
              <a:rPr lang="en-US" sz="1400" dirty="0" smtClean="0">
                <a:latin typeface="Century Gothic" panose="020B0502020202020204" pitchFamily="34" charset="0"/>
                <a:cs typeface="Calibri" panose="020F0502020204030204" pitchFamily="34" charset="0"/>
              </a:rPr>
              <a:t> e 120 ha para o </a:t>
            </a:r>
            <a:r>
              <a:rPr lang="en-US" sz="1400" i="1" dirty="0" err="1" smtClean="0">
                <a:latin typeface="Century Gothic" panose="020B0502020202020204" pitchFamily="34" charset="0"/>
                <a:cs typeface="Calibri" panose="020F0502020204030204" pitchFamily="34" charset="0"/>
              </a:rPr>
              <a:t>Pyrrhula</a:t>
            </a:r>
            <a:r>
              <a:rPr lang="en-US" sz="1400" i="1" dirty="0" smtClean="0">
                <a:latin typeface="Century Gothic" panose="020B0502020202020204" pitchFamily="34" charset="0"/>
                <a:cs typeface="Calibri" panose="020F0502020204030204" pitchFamily="34" charset="0"/>
              </a:rPr>
              <a:t> </a:t>
            </a:r>
            <a:r>
              <a:rPr lang="en-US" sz="1400" i="1" dirty="0" err="1" smtClean="0">
                <a:latin typeface="Century Gothic" panose="020B0502020202020204" pitchFamily="34" charset="0"/>
                <a:cs typeface="Calibri" panose="020F0502020204030204" pitchFamily="34" charset="0"/>
              </a:rPr>
              <a:t>murina</a:t>
            </a:r>
            <a:r>
              <a:rPr lang="en-US" sz="1400" i="1" dirty="0" smtClean="0">
                <a:latin typeface="Century Gothic" panose="020B0502020202020204" pitchFamily="34" charset="0"/>
                <a:cs typeface="Calibri" panose="020F0502020204030204" pitchFamily="34" charset="0"/>
              </a:rPr>
              <a:t> (</a:t>
            </a:r>
            <a:r>
              <a:rPr lang="en-US" sz="1400" dirty="0" err="1" smtClean="0">
                <a:latin typeface="Century Gothic" panose="020B0502020202020204" pitchFamily="34" charset="0"/>
                <a:cs typeface="Calibri" panose="020F0502020204030204" pitchFamily="34" charset="0"/>
              </a:rPr>
              <a:t>priolo</a:t>
            </a:r>
            <a:r>
              <a:rPr lang="en-US" sz="1400" i="1" dirty="0" smtClean="0">
                <a:latin typeface="Century Gothic" panose="020B0502020202020204" pitchFamily="34" charset="0"/>
                <a:cs typeface="Calibri" panose="020F0502020204030204" pitchFamily="34" charset="0"/>
              </a:rPr>
              <a:t>);</a:t>
            </a:r>
            <a:endParaRPr lang="fr-BE" altLang="en-US" sz="1400" dirty="0" smtClean="0">
              <a:latin typeface="Century Gothic" panose="020B0502020202020204" pitchFamily="34" charset="0"/>
              <a:cs typeface="Calibri" panose="020F0502020204030204" pitchFamily="34" charset="0"/>
            </a:endParaRPr>
          </a:p>
          <a:p>
            <a:pPr algn="just">
              <a:defRPr/>
            </a:pPr>
            <a:endParaRPr lang="fr-BE"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a:latin typeface="Century Gothic" panose="020B0502020202020204" pitchFamily="34" charset="0"/>
                <a:cs typeface="Calibri" panose="020F0502020204030204" pitchFamily="34" charset="0"/>
              </a:rPr>
              <a:t>Redução/controle e sensibilização de espécies exóticas invasoras e espécies não-indígenas marinhas;</a:t>
            </a:r>
          </a:p>
          <a:p>
            <a:pP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a:latin typeface="Century Gothic" panose="020B0502020202020204" pitchFamily="34" charset="0"/>
                <a:cs typeface="Calibri" panose="020F0502020204030204" pitchFamily="34" charset="0"/>
              </a:rPr>
              <a:t>Atualização de informação sobre espécies marinhas e designação de novos sítios marinhos;</a:t>
            </a:r>
          </a:p>
          <a:p>
            <a:pP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a:latin typeface="Century Gothic" panose="020B0502020202020204" pitchFamily="34" charset="0"/>
                <a:cs typeface="Calibri" panose="020F0502020204030204" pitchFamily="34" charset="0"/>
              </a:rPr>
              <a:t>Designação de novos SIC’s;</a:t>
            </a:r>
          </a:p>
        </p:txBody>
      </p:sp>
      <p:grpSp>
        <p:nvGrpSpPr>
          <p:cNvPr id="16" name="Grupo 15"/>
          <p:cNvGrpSpPr/>
          <p:nvPr/>
        </p:nvGrpSpPr>
        <p:grpSpPr>
          <a:xfrm>
            <a:off x="-1588" y="-581"/>
            <a:ext cx="9145588" cy="621270"/>
            <a:chOff x="-1588" y="-581"/>
            <a:chExt cx="9145588" cy="621270"/>
          </a:xfrm>
        </p:grpSpPr>
        <p:sp>
          <p:nvSpPr>
            <p:cNvPr id="21" name="Retângulo 20"/>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4"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Imagem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7"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Tree>
    <p:extLst>
      <p:ext uri="{BB962C8B-B14F-4D97-AF65-F5344CB8AC3E}">
        <p14:creationId xmlns:p14="http://schemas.microsoft.com/office/powerpoint/2010/main" val="39749898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62"/>
          <p:cNvSpPr>
            <a:spLocks noChangeArrowheads="1"/>
          </p:cNvSpPr>
          <p:nvPr/>
        </p:nvSpPr>
        <p:spPr bwMode="auto">
          <a:xfrm>
            <a:off x="374438" y="836712"/>
            <a:ext cx="855366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err="1" smtClean="0">
                <a:latin typeface="Century Gothic" panose="020B0502020202020204" pitchFamily="34" charset="0"/>
                <a:cs typeface="Calibri" panose="020F0502020204030204" pitchFamily="34" charset="0"/>
              </a:rPr>
              <a:t>Organograma</a:t>
            </a:r>
            <a:r>
              <a:rPr lang="fr-BE" altLang="en-US" sz="1800" b="1" dirty="0" smtClean="0">
                <a:latin typeface="Century Gothic" panose="020B0502020202020204" pitchFamily="34" charset="0"/>
                <a:cs typeface="Calibri" panose="020F0502020204030204" pitchFamily="34" charset="0"/>
              </a:rPr>
              <a:t>:</a:t>
            </a:r>
            <a:endParaRPr lang="fr-BE" altLang="en-US" sz="1800" b="1" dirty="0">
              <a:latin typeface="Century Gothic" panose="020B0502020202020204" pitchFamily="34" charset="0"/>
              <a:cs typeface="Calibri" panose="020F0502020204030204" pitchFamily="34" charset="0"/>
            </a:endParaRPr>
          </a:p>
          <a:p>
            <a:r>
              <a:rPr lang="fr-BE" altLang="en-US" sz="1600" b="1" dirty="0">
                <a:latin typeface="Century Gothic" panose="020B0502020202020204" pitchFamily="34" charset="0"/>
                <a:cs typeface="Calibri" panose="020F0502020204030204" pitchFamily="34" charset="0"/>
              </a:rPr>
              <a:t> </a:t>
            </a:r>
          </a:p>
        </p:txBody>
      </p:sp>
      <p:pic>
        <p:nvPicPr>
          <p:cNvPr id="10" name="Imagem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graphicFrame>
        <p:nvGraphicFramePr>
          <p:cNvPr id="14" name="Tabela 13"/>
          <p:cNvGraphicFramePr>
            <a:graphicFrameLocks noGrp="1"/>
          </p:cNvGraphicFramePr>
          <p:nvPr>
            <p:extLst>
              <p:ext uri="{D42A27DB-BD31-4B8C-83A1-F6EECF244321}">
                <p14:modId xmlns:p14="http://schemas.microsoft.com/office/powerpoint/2010/main" val="3028478902"/>
              </p:ext>
            </p:extLst>
          </p:nvPr>
        </p:nvGraphicFramePr>
        <p:xfrm>
          <a:off x="1475656" y="1124733"/>
          <a:ext cx="6264694" cy="5590054"/>
        </p:xfrm>
        <a:graphic>
          <a:graphicData uri="http://schemas.openxmlformats.org/drawingml/2006/table">
            <a:tbl>
              <a:tblPr/>
              <a:tblGrid>
                <a:gridCol w="115775">
                  <a:extLst>
                    <a:ext uri="{9D8B030D-6E8A-4147-A177-3AD203B41FA5}">
                      <a16:colId xmlns:a16="http://schemas.microsoft.com/office/drawing/2014/main" val="1629962164"/>
                    </a:ext>
                  </a:extLst>
                </a:gridCol>
                <a:gridCol w="1395727">
                  <a:extLst>
                    <a:ext uri="{9D8B030D-6E8A-4147-A177-3AD203B41FA5}">
                      <a16:colId xmlns:a16="http://schemas.microsoft.com/office/drawing/2014/main" val="1921026544"/>
                    </a:ext>
                  </a:extLst>
                </a:gridCol>
                <a:gridCol w="115775">
                  <a:extLst>
                    <a:ext uri="{9D8B030D-6E8A-4147-A177-3AD203B41FA5}">
                      <a16:colId xmlns:a16="http://schemas.microsoft.com/office/drawing/2014/main" val="947404314"/>
                    </a:ext>
                  </a:extLst>
                </a:gridCol>
                <a:gridCol w="315164">
                  <a:extLst>
                    <a:ext uri="{9D8B030D-6E8A-4147-A177-3AD203B41FA5}">
                      <a16:colId xmlns:a16="http://schemas.microsoft.com/office/drawing/2014/main" val="3010841214"/>
                    </a:ext>
                  </a:extLst>
                </a:gridCol>
                <a:gridCol w="192958">
                  <a:extLst>
                    <a:ext uri="{9D8B030D-6E8A-4147-A177-3AD203B41FA5}">
                      <a16:colId xmlns:a16="http://schemas.microsoft.com/office/drawing/2014/main" val="3308707446"/>
                    </a:ext>
                  </a:extLst>
                </a:gridCol>
                <a:gridCol w="1807371">
                  <a:extLst>
                    <a:ext uri="{9D8B030D-6E8A-4147-A177-3AD203B41FA5}">
                      <a16:colId xmlns:a16="http://schemas.microsoft.com/office/drawing/2014/main" val="1696600827"/>
                    </a:ext>
                  </a:extLst>
                </a:gridCol>
                <a:gridCol w="205821">
                  <a:extLst>
                    <a:ext uri="{9D8B030D-6E8A-4147-A177-3AD203B41FA5}">
                      <a16:colId xmlns:a16="http://schemas.microsoft.com/office/drawing/2014/main" val="1198271359"/>
                    </a:ext>
                  </a:extLst>
                </a:gridCol>
                <a:gridCol w="315164">
                  <a:extLst>
                    <a:ext uri="{9D8B030D-6E8A-4147-A177-3AD203B41FA5}">
                      <a16:colId xmlns:a16="http://schemas.microsoft.com/office/drawing/2014/main" val="2251456270"/>
                    </a:ext>
                  </a:extLst>
                </a:gridCol>
                <a:gridCol w="115775">
                  <a:extLst>
                    <a:ext uri="{9D8B030D-6E8A-4147-A177-3AD203B41FA5}">
                      <a16:colId xmlns:a16="http://schemas.microsoft.com/office/drawing/2014/main" val="4228342916"/>
                    </a:ext>
                  </a:extLst>
                </a:gridCol>
                <a:gridCol w="1569389">
                  <a:extLst>
                    <a:ext uri="{9D8B030D-6E8A-4147-A177-3AD203B41FA5}">
                      <a16:colId xmlns:a16="http://schemas.microsoft.com/office/drawing/2014/main" val="2029055687"/>
                    </a:ext>
                  </a:extLst>
                </a:gridCol>
                <a:gridCol w="115775">
                  <a:extLst>
                    <a:ext uri="{9D8B030D-6E8A-4147-A177-3AD203B41FA5}">
                      <a16:colId xmlns:a16="http://schemas.microsoft.com/office/drawing/2014/main" val="1462070534"/>
                    </a:ext>
                  </a:extLst>
                </a:gridCol>
              </a:tblGrid>
              <a:tr h="85211">
                <a:tc>
                  <a:txBody>
                    <a:bodyPr/>
                    <a:lstStyle/>
                    <a:p>
                      <a:pPr algn="l" fontAlgn="b"/>
                      <a:r>
                        <a:rPr lang="pt-PT" sz="600" b="0" i="0" u="none" strike="noStrike" dirty="0" smtClean="0">
                          <a:solidFill>
                            <a:srgbClr val="000000"/>
                          </a:solidFill>
                          <a:effectLst/>
                          <a:latin typeface="Calibri" panose="020F0502020204030204" pitchFamily="34" charset="0"/>
                        </a:rPr>
                        <a:t>i</a:t>
                      </a:r>
                      <a:endParaRPr lang="en-US" sz="600" b="0" i="0" u="none" strike="noStrike" dirty="0">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699"/>
                    </a:solidFill>
                  </a:tcPr>
                </a:tc>
                <a:extLst>
                  <a:ext uri="{0D108BD9-81ED-4DB2-BD59-A6C34878D82A}">
                    <a16:rowId xmlns:a16="http://schemas.microsoft.com/office/drawing/2014/main" val="2492796581"/>
                  </a:ext>
                </a:extLst>
              </a:tr>
              <a:tr h="91592">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en-US" sz="600" b="1" i="0" u="none" strike="noStrike">
                          <a:solidFill>
                            <a:srgbClr val="000000"/>
                          </a:solidFill>
                          <a:effectLst/>
                          <a:latin typeface="Calibri" panose="020F0502020204030204" pitchFamily="34" charset="0"/>
                        </a:rPr>
                        <a:t>LIFE / Commission / EASME</a:t>
                      </a:r>
                    </a:p>
                  </a:txBody>
                  <a:tcPr marL="1894" marR="1894" marT="1894" marB="0" anchor="b">
                    <a:lnL>
                      <a:noFill/>
                    </a:lnL>
                    <a:lnR>
                      <a:noFill/>
                    </a:lnR>
                    <a:lnT>
                      <a:noFill/>
                    </a:lnT>
                    <a:lnB>
                      <a:noFill/>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algn="ctr" fontAlgn="b"/>
                      <a:r>
                        <a:rPr lang="en-US" sz="600" b="1" i="0" u="none" strike="noStrike">
                          <a:solidFill>
                            <a:srgbClr val="000000"/>
                          </a:solidFill>
                          <a:effectLst/>
                          <a:latin typeface="Calibri" panose="020F0502020204030204" pitchFamily="34" charset="0"/>
                        </a:rPr>
                        <a:t>NEEMO External Monitoring</a:t>
                      </a:r>
                    </a:p>
                  </a:txBody>
                  <a:tcPr marL="1894" marR="1894" marT="1894" marB="0" anchor="b">
                    <a:lnL>
                      <a:noFill/>
                    </a:lnL>
                    <a:lnR>
                      <a:noFill/>
                    </a:lnR>
                    <a:lnT>
                      <a:noFill/>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220179552"/>
                  </a:ext>
                </a:extLst>
              </a:tr>
              <a:tr h="91592">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algn="l" fontAlgn="b"/>
                      <a:r>
                        <a:rPr lang="en-US" sz="600" b="1" i="1" u="none" strike="noStrike">
                          <a:solidFill>
                            <a:srgbClr val="000000"/>
                          </a:solidFill>
                          <a:effectLst/>
                          <a:latin typeface="Calibri" panose="020F0502020204030204" pitchFamily="34" charset="0"/>
                        </a:rPr>
                        <a:t>Monitores: </a:t>
                      </a:r>
                    </a:p>
                  </a:txBody>
                  <a:tcPr marL="1894" marR="1894" marT="1894" marB="0" anchor="b">
                    <a:lnL>
                      <a:noFill/>
                    </a:lnL>
                    <a:lnR>
                      <a:noFill/>
                    </a:lnR>
                    <a:lnT>
                      <a:noFill/>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1236195548"/>
                  </a:ext>
                </a:extLst>
              </a:tr>
              <a:tr h="94024">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en-US" sz="600" b="0" i="0" u="none" strike="noStrike">
                          <a:solidFill>
                            <a:srgbClr val="000000"/>
                          </a:solidFill>
                          <a:effectLst/>
                          <a:latin typeface="Calibri" panose="020F0502020204030204" pitchFamily="34" charset="0"/>
                        </a:rPr>
                        <a:t>Technical Desk Officer:  Anita Fassio</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algn="ctr" fontAlgn="b"/>
                      <a:r>
                        <a:rPr lang="en-US" sz="600" b="0" i="0" u="none" strike="noStrike">
                          <a:solidFill>
                            <a:srgbClr val="000000"/>
                          </a:solidFill>
                          <a:effectLst/>
                          <a:latin typeface="Calibri" panose="020F0502020204030204" pitchFamily="34" charset="0"/>
                        </a:rPr>
                        <a:t>João Salgado</a:t>
                      </a:r>
                    </a:p>
                  </a:txBody>
                  <a:tcPr marL="1894" marR="1894" marT="1894" marB="0" anchor="b">
                    <a:lnL>
                      <a:noFill/>
                    </a:lnL>
                    <a:lnR>
                      <a:noFill/>
                    </a:lnR>
                    <a:lnT>
                      <a:noFill/>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1421138644"/>
                  </a:ext>
                </a:extLst>
              </a:tr>
              <a:tr h="94024">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algn="ctr" fontAlgn="b"/>
                      <a:r>
                        <a:rPr lang="en-US" sz="600" b="0" i="0" u="none" strike="noStrike">
                          <a:solidFill>
                            <a:srgbClr val="000000"/>
                          </a:solidFill>
                          <a:effectLst/>
                          <a:latin typeface="Calibri" panose="020F0502020204030204" pitchFamily="34" charset="0"/>
                        </a:rPr>
                        <a:t>María-Jose Aramburu</a:t>
                      </a:r>
                    </a:p>
                  </a:txBody>
                  <a:tcPr marL="1894" marR="1894" marT="1894" marB="0" anchor="b">
                    <a:lnL>
                      <a:noFill/>
                    </a:lnL>
                    <a:lnR>
                      <a:noFill/>
                    </a:lnR>
                    <a:lnT>
                      <a:noFill/>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553144954"/>
                  </a:ext>
                </a:extLst>
              </a:tr>
              <a:tr h="94024">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en-US" sz="600" b="0" i="0" u="none" strike="noStrike">
                          <a:solidFill>
                            <a:srgbClr val="000000"/>
                          </a:solidFill>
                          <a:effectLst/>
                          <a:latin typeface="Calibri" panose="020F0502020204030204" pitchFamily="34" charset="0"/>
                        </a:rPr>
                        <a:t>Financial Desk Officer: Davide Messina</a:t>
                      </a: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algn="ctr" fontAlgn="b"/>
                      <a:r>
                        <a:rPr lang="en-US" sz="600" b="0" i="0" u="none" strike="noStrike">
                          <a:solidFill>
                            <a:srgbClr val="000000"/>
                          </a:solidFill>
                          <a:effectLst/>
                          <a:latin typeface="Calibri" panose="020F0502020204030204" pitchFamily="34" charset="0"/>
                        </a:rPr>
                        <a:t>Peter Mecko (Financial)</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4222444877"/>
                  </a:ext>
                </a:extLst>
              </a:tr>
              <a:tr h="94024">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600" b="0" i="0" u="none" strike="noStrike">
                          <a:solidFill>
                            <a:srgbClr val="FF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773469391"/>
                  </a:ext>
                </a:extLst>
              </a:tr>
              <a:tr h="94024">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Advisory Support Board</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652357"/>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ASB</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4017110804"/>
                  </a:ext>
                </a:extLst>
              </a:tr>
              <a:tr h="91592">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Lead by: Regional Director for Environment</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Project Management Board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t"/>
                      <a:r>
                        <a:rPr lang="en-US" sz="600" b="1" i="0" u="none" strike="noStrike">
                          <a:solidFill>
                            <a:srgbClr val="000000"/>
                          </a:solidFill>
                          <a:effectLst/>
                          <a:latin typeface="Calibri" panose="020F0502020204030204" pitchFamily="34" charset="0"/>
                        </a:rPr>
                        <a:t>External Auditor (ROC)</a:t>
                      </a:r>
                    </a:p>
                  </a:txBody>
                  <a:tcPr marL="1894" marR="1894" marT="1894" marB="0">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038453617"/>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PMB</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To be contracted by DRA (ROC)</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2405518496"/>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1" i="0" u="none" strike="noStrike">
                          <a:solidFill>
                            <a:srgbClr val="000000"/>
                          </a:solidFill>
                          <a:effectLst/>
                          <a:latin typeface="Calibri" panose="020F0502020204030204" pitchFamily="34" charset="0"/>
                        </a:rPr>
                        <a:t>Permanent Members:</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4198007814"/>
                  </a:ext>
                </a:extLst>
              </a:tr>
              <a:tr h="170417">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pt-BR" sz="600" b="0" i="0" u="none" strike="noStrike">
                          <a:solidFill>
                            <a:srgbClr val="000000"/>
                          </a:solidFill>
                          <a:effectLst/>
                          <a:latin typeface="Calibri" panose="020F0502020204030204" pitchFamily="34" charset="0"/>
                        </a:rPr>
                        <a:t>CRADS - Conselho Regional de Ambiente e Desenvolvimento Sustentável</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0" i="0" u="none" strike="noStrike">
                          <a:solidFill>
                            <a:srgbClr val="000000"/>
                          </a:solidFill>
                          <a:effectLst/>
                          <a:latin typeface="Calibri" panose="020F0502020204030204" pitchFamily="34" charset="0"/>
                        </a:rPr>
                        <a:t>Executive /Decision Making Role</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Ocasional Meetings when needed (including bilateral)</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400723115"/>
                  </a:ext>
                </a:extLst>
              </a:tr>
              <a:tr h="88146">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49658099"/>
                  </a:ext>
                </a:extLst>
              </a:tr>
              <a:tr h="173357">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Coordination: Regional Director for Environment (DRA) - Dr. Hernâni Jorge</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00915"/>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Other Members: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2152628818"/>
                  </a:ext>
                </a:extLst>
              </a:tr>
              <a:tr h="170417">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Regional Director for Marine Affairs (DRAM) - Dr. Filipe Porteiro</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t"/>
                      <a:r>
                        <a:rPr lang="en-US" sz="600" b="1" i="0" u="none" strike="noStrike">
                          <a:solidFill>
                            <a:srgbClr val="000000"/>
                          </a:solidFill>
                          <a:effectLst/>
                          <a:latin typeface="Calibri" panose="020F0502020204030204" pitchFamily="34" charset="0"/>
                        </a:rPr>
                        <a:t>External LIFE Support</a:t>
                      </a:r>
                    </a:p>
                  </a:txBody>
                  <a:tcPr marL="1894" marR="1894" marT="1894" marB="0">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78183365"/>
                  </a:ext>
                </a:extLst>
              </a:tr>
              <a:tr h="160885">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Semestral Meetings, presential, as part of regular agenda</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CEO (AZORINA) - Dra. Andrea Porteiro</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To be contracted by DRA: Luís Jordão</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49159064"/>
                  </a:ext>
                </a:extLst>
              </a:tr>
              <a:tr h="88146">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Executive Director (SPEA) - Dr. Domingos Leitão</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to capacitate internal teams; for 2,5 years only</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232401944"/>
                  </a:ext>
                </a:extLst>
              </a:tr>
              <a:tr h="88146">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Executive Director (LA PALMA) - Antonio San Blas</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Regular Meetings, presential and eletronic</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520412687"/>
                  </a:ext>
                </a:extLst>
              </a:tr>
              <a:tr h="88146">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78077918"/>
                  </a:ext>
                </a:extLst>
              </a:tr>
              <a:tr h="91592">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Stakeholder Board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FF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1663688317"/>
                  </a:ext>
                </a:extLst>
              </a:tr>
              <a:tr h="91592">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SB</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Technical Management Team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en-US" sz="600" b="1" i="0" u="none" strike="noStrike">
                          <a:solidFill>
                            <a:srgbClr val="000000"/>
                          </a:solidFill>
                          <a:effectLst/>
                          <a:latin typeface="Calibri" panose="020F0502020204030204" pitchFamily="34" charset="0"/>
                        </a:rPr>
                        <a:t>Other Service Providers</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869741691"/>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Lead by: Island Park Directors (DRA)</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TMT</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FF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309529739"/>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Project Manager: Diana Pereira (DRA)</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FF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2951962869"/>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1" i="0" u="none" strike="noStrike">
                          <a:solidFill>
                            <a:srgbClr val="000000"/>
                          </a:solidFill>
                          <a:effectLst/>
                          <a:latin typeface="Calibri" panose="020F0502020204030204" pitchFamily="34" charset="0"/>
                        </a:rPr>
                        <a:t>Permanent Members:</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Project Coordinator (DRAM): Gilberto Carreira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External Assistances foreseen by each</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2472808523"/>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Assistant to Project Manager (DRAM): Sara Vanessa Santos</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489871034"/>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other members of yearly annual meeting of</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Financial Assistant (DRAM): Francisco Freitas</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partner, as details of Form F3</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4248446323"/>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Park Consultative Board including public</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fr-FR" sz="600" b="0" i="0" u="none" strike="noStrike">
                          <a:solidFill>
                            <a:srgbClr val="000000"/>
                          </a:solidFill>
                          <a:effectLst/>
                          <a:latin typeface="Calibri" panose="020F0502020204030204" pitchFamily="34" charset="0"/>
                        </a:rPr>
                        <a:t>Technical Assistant (DRA); Sol Weber*</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515285766"/>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Financial Assistant (DRA): Eugénio Cordovil</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309956955"/>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fr-FR" sz="600" b="0" i="0" u="none" strike="noStrike">
                          <a:solidFill>
                            <a:srgbClr val="000000"/>
                          </a:solidFill>
                          <a:effectLst/>
                          <a:latin typeface="Calibri" panose="020F0502020204030204" pitchFamily="34" charset="0"/>
                        </a:rPr>
                        <a:t>Technical Assistant (DRA): Sol Weber*</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753323197"/>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Project Co-Manager(SPEA): Rui Botelho</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943768288"/>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Project Co-Manager(SPEA): Azucena Martin</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937139409"/>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Project Manager(LA PALMA): Nieves Marichal</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364626009"/>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Park Consultative Board including public</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FF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927063978"/>
                  </a:ext>
                </a:extLst>
              </a:tr>
              <a:tr h="185110">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administrations , civil society organizations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Regular Meetings every 3 months, presential</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Ocasional Meetings when needed (including bilateral)</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467698041"/>
                  </a:ext>
                </a:extLst>
              </a:tr>
              <a:tr h="88146">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and economic sector umbrella organizations</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FF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911104795"/>
                  </a:ext>
                </a:extLst>
              </a:tr>
              <a:tr h="94024">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alibri" panose="020F0502020204030204" pitchFamily="34" charset="0"/>
                        </a:rPr>
                        <a:t>↕</a:t>
                      </a:r>
                    </a:p>
                  </a:txBody>
                  <a:tcPr marL="1894" marR="1894" marT="18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1" i="0" u="none" strike="noStrike">
                          <a:solidFill>
                            <a:srgbClr val="FF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54570255"/>
                  </a:ext>
                </a:extLst>
              </a:tr>
              <a:tr h="176295">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Yearly Meetings, presential, as part of regular agenda</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63562309"/>
                  </a:ext>
                </a:extLst>
              </a:tr>
              <a:tr h="94024">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Project Operational Teams</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2369351911"/>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POT</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4267736625"/>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2148856729"/>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Project Manager: Diana Pereira (DRA)</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4190820480"/>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Project Assistant Manager: Sol Weber *(DRA)</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2634522081"/>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Communication Technician (AZORINA): Olímpia Granada</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671189210"/>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630257092"/>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058415627"/>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Operational Assistants (to be hire)</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815728579"/>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936574673"/>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364774526"/>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Regular Meetings every month, presential and/or eletronic</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3723784664"/>
                  </a:ext>
                </a:extLst>
              </a:tr>
              <a:tr h="88146">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195340055"/>
                  </a:ext>
                </a:extLst>
              </a:tr>
            </a:tbl>
          </a:graphicData>
        </a:graphic>
      </p:graphicFrame>
      <p:sp>
        <p:nvSpPr>
          <p:cNvPr id="13" name="Oval 12"/>
          <p:cNvSpPr/>
          <p:nvPr/>
        </p:nvSpPr>
        <p:spPr>
          <a:xfrm>
            <a:off x="1641796" y="3359369"/>
            <a:ext cx="1368152"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84353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62"/>
          <p:cNvSpPr>
            <a:spLocks noChangeArrowheads="1"/>
          </p:cNvSpPr>
          <p:nvPr/>
        </p:nvSpPr>
        <p:spPr bwMode="auto">
          <a:xfrm>
            <a:off x="374438" y="836712"/>
            <a:ext cx="383752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err="1" smtClean="0">
                <a:latin typeface="Century Gothic" panose="020B0502020202020204" pitchFamily="34" charset="0"/>
                <a:cs typeface="Calibri" panose="020F0502020204030204" pitchFamily="34" charset="0"/>
              </a:rPr>
              <a:t>Estratégia</a:t>
            </a:r>
            <a:r>
              <a:rPr lang="fr-BE" altLang="en-US" sz="1800" b="1" dirty="0" smtClean="0">
                <a:latin typeface="Century Gothic" panose="020B0502020202020204" pitchFamily="34" charset="0"/>
                <a:cs typeface="Calibri" panose="020F0502020204030204" pitchFamily="34" charset="0"/>
              </a:rPr>
              <a:t> de Capacitação</a:t>
            </a:r>
          </a:p>
          <a:p>
            <a:endParaRPr lang="fr-BE" altLang="en-US" sz="1800" b="1" dirty="0" smtClean="0">
              <a:latin typeface="Century Gothic" panose="020B0502020202020204" pitchFamily="34" charset="0"/>
              <a:cs typeface="Calibri" panose="020F0502020204030204" pitchFamily="34" charset="0"/>
            </a:endParaRPr>
          </a:p>
          <a:p>
            <a:r>
              <a:rPr lang="fr-BE" altLang="en-US" sz="1600" b="1" dirty="0" smtClean="0">
                <a:latin typeface="Century Gothic" panose="020B0502020202020204" pitchFamily="34" charset="0"/>
                <a:cs typeface="Calibri" panose="020F0502020204030204" pitchFamily="34" charset="0"/>
              </a:rPr>
              <a:t> </a:t>
            </a:r>
            <a:endParaRPr lang="fr-BE" altLang="en-US" sz="1600" b="1" dirty="0">
              <a:latin typeface="Century Gothic" panose="020B0502020202020204" pitchFamily="34" charset="0"/>
              <a:cs typeface="Calibri" panose="020F0502020204030204" pitchFamily="34" charset="0"/>
            </a:endParaRPr>
          </a:p>
        </p:txBody>
      </p:sp>
      <p:pic>
        <p:nvPicPr>
          <p:cNvPr id="10" name="Imagem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2" name="Retângulo 11"/>
          <p:cNvSpPr/>
          <p:nvPr/>
        </p:nvSpPr>
        <p:spPr>
          <a:xfrm>
            <a:off x="367885" y="3120257"/>
            <a:ext cx="2763846" cy="646331"/>
          </a:xfrm>
          <a:prstGeom prst="rect">
            <a:avLst/>
          </a:prstGeom>
          <a:solidFill>
            <a:srgbClr val="ADE7D8"/>
          </a:solidFill>
        </p:spPr>
        <p:txBody>
          <a:bodyPr wrap="square">
            <a:spAutoFit/>
          </a:bodyPr>
          <a:lstStyle/>
          <a:p>
            <a:pPr algn="ctr">
              <a:spcAft>
                <a:spcPts val="1200"/>
              </a:spcAft>
            </a:pPr>
            <a:r>
              <a:rPr lang="en-GB" dirty="0" err="1" smtClean="0">
                <a:latin typeface="Arial" panose="020B0604020202020204" pitchFamily="34" charset="0"/>
                <a:ea typeface="Times New Roman" panose="02020603050405020304" pitchFamily="18" charset="0"/>
              </a:rPr>
              <a:t>Necessidades</a:t>
            </a:r>
            <a:r>
              <a:rPr lang="en-GB" dirty="0" smtClean="0">
                <a:latin typeface="Arial" panose="020B0604020202020204" pitchFamily="34" charset="0"/>
                <a:ea typeface="Times New Roman" panose="02020603050405020304" pitchFamily="18" charset="0"/>
              </a:rPr>
              <a:t> de </a:t>
            </a:r>
            <a:r>
              <a:rPr lang="en-GB" dirty="0" err="1" smtClean="0">
                <a:latin typeface="Arial" panose="020B0604020202020204" pitchFamily="34" charset="0"/>
                <a:ea typeface="Times New Roman" panose="02020603050405020304" pitchFamily="18" charset="0"/>
              </a:rPr>
              <a:t>Formação</a:t>
            </a:r>
            <a:endParaRPr lang="pt-PT" sz="2800" dirty="0">
              <a:latin typeface="Times New Roman" panose="02020603050405020304" pitchFamily="18" charset="0"/>
              <a:ea typeface="Times New Roman" panose="02020603050405020304" pitchFamily="18" charset="0"/>
            </a:endParaRPr>
          </a:p>
        </p:txBody>
      </p:sp>
      <p:sp>
        <p:nvSpPr>
          <p:cNvPr id="13" name="Seta para a direita 12"/>
          <p:cNvSpPr/>
          <p:nvPr/>
        </p:nvSpPr>
        <p:spPr>
          <a:xfrm rot="5400000">
            <a:off x="1281756" y="2335327"/>
            <a:ext cx="936104" cy="216024"/>
          </a:xfrm>
          <a:prstGeom prst="rightArrow">
            <a:avLst/>
          </a:prstGeom>
          <a:solidFill>
            <a:srgbClr val="AFE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ângulo 13"/>
          <p:cNvSpPr/>
          <p:nvPr/>
        </p:nvSpPr>
        <p:spPr>
          <a:xfrm>
            <a:off x="440697" y="5390954"/>
            <a:ext cx="2592288" cy="646331"/>
          </a:xfrm>
          <a:prstGeom prst="rect">
            <a:avLst/>
          </a:prstGeom>
          <a:solidFill>
            <a:srgbClr val="ADE7D8"/>
          </a:solidFill>
        </p:spPr>
        <p:txBody>
          <a:bodyPr wrap="square">
            <a:spAutoFit/>
          </a:bodyPr>
          <a:lstStyle/>
          <a:p>
            <a:pPr algn="ctr">
              <a:spcAft>
                <a:spcPts val="1200"/>
              </a:spcAft>
            </a:pPr>
            <a:r>
              <a:rPr lang="en-GB" dirty="0" err="1" smtClean="0">
                <a:latin typeface="Arial" panose="020B0604020202020204" pitchFamily="34" charset="0"/>
                <a:ea typeface="Times New Roman" panose="02020603050405020304" pitchFamily="18" charset="0"/>
              </a:rPr>
              <a:t>Inquérito</a:t>
            </a:r>
            <a:r>
              <a:rPr lang="en-GB" dirty="0" smtClean="0">
                <a:latin typeface="Arial" panose="020B0604020202020204" pitchFamily="34" charset="0"/>
                <a:ea typeface="Times New Roman" panose="02020603050405020304" pitchFamily="18" charset="0"/>
              </a:rPr>
              <a:t> </a:t>
            </a:r>
            <a:r>
              <a:rPr lang="en-GB" dirty="0" err="1" smtClean="0">
                <a:latin typeface="Arial" panose="020B0604020202020204" pitchFamily="34" charset="0"/>
                <a:ea typeface="Times New Roman" panose="02020603050405020304" pitchFamily="18" charset="0"/>
              </a:rPr>
              <a:t>aos</a:t>
            </a:r>
            <a:r>
              <a:rPr lang="en-GB" dirty="0" smtClean="0">
                <a:latin typeface="Arial" panose="020B0604020202020204" pitchFamily="34" charset="0"/>
                <a:ea typeface="Times New Roman" panose="02020603050405020304" pitchFamily="18" charset="0"/>
              </a:rPr>
              <a:t> stakeholders</a:t>
            </a:r>
            <a:endParaRPr lang="pt-PT" sz="2800" dirty="0">
              <a:latin typeface="Times New Roman" panose="02020603050405020304" pitchFamily="18" charset="0"/>
              <a:ea typeface="Times New Roman" panose="02020603050405020304" pitchFamily="18" charset="0"/>
            </a:endParaRPr>
          </a:p>
        </p:txBody>
      </p:sp>
      <p:pic>
        <p:nvPicPr>
          <p:cNvPr id="17" name="Imagem 16"/>
          <p:cNvPicPr>
            <a:picLocks noChangeAspect="1"/>
          </p:cNvPicPr>
          <p:nvPr/>
        </p:nvPicPr>
        <p:blipFill rotWithShape="1">
          <a:blip r:embed="rId6">
            <a:extLst>
              <a:ext uri="{28A0092B-C50C-407E-A947-70E740481C1C}">
                <a14:useLocalDpi xmlns:a14="http://schemas.microsoft.com/office/drawing/2010/main"/>
              </a:ext>
            </a:extLst>
          </a:blip>
          <a:srcRect l="47523" t="23809" r="26049" b="5321"/>
          <a:stretch/>
        </p:blipFill>
        <p:spPr>
          <a:xfrm>
            <a:off x="4571206" y="692895"/>
            <a:ext cx="4465290" cy="6108317"/>
          </a:xfrm>
          <a:prstGeom prst="rect">
            <a:avLst/>
          </a:prstGeom>
          <a:ln w="3175">
            <a:solidFill>
              <a:schemeClr val="tx1"/>
            </a:solidFill>
          </a:ln>
        </p:spPr>
      </p:pic>
      <p:sp>
        <p:nvSpPr>
          <p:cNvPr id="18" name="Retângulo 17"/>
          <p:cNvSpPr/>
          <p:nvPr/>
        </p:nvSpPr>
        <p:spPr>
          <a:xfrm>
            <a:off x="407982" y="1502597"/>
            <a:ext cx="2939882" cy="369332"/>
          </a:xfrm>
          <a:prstGeom prst="rect">
            <a:avLst/>
          </a:prstGeom>
        </p:spPr>
        <p:txBody>
          <a:bodyPr wrap="square">
            <a:spAutoFit/>
          </a:bodyPr>
          <a:lstStyle/>
          <a:p>
            <a:pPr marL="285750" indent="-285750">
              <a:spcAft>
                <a:spcPts val="1200"/>
              </a:spcAft>
              <a:buFont typeface="Arial" panose="020B0604020202020204" pitchFamily="34" charset="0"/>
              <a:buChar char="•"/>
            </a:pPr>
            <a:r>
              <a:rPr lang="en-GB" b="1" dirty="0" smtClean="0">
                <a:solidFill>
                  <a:schemeClr val="accent5">
                    <a:lumMod val="75000"/>
                  </a:schemeClr>
                </a:solidFill>
                <a:latin typeface="Arial" panose="020B0604020202020204" pitchFamily="34" charset="0"/>
                <a:ea typeface="Times New Roman" panose="02020603050405020304" pitchFamily="18" charset="0"/>
              </a:rPr>
              <a:t>Capacitação Externa</a:t>
            </a:r>
            <a:endParaRPr lang="pt-PT" sz="2800" b="1" dirty="0">
              <a:solidFill>
                <a:schemeClr val="accent5">
                  <a:lumMod val="75000"/>
                </a:schemeClr>
              </a:solidFill>
              <a:latin typeface="Times New Roman" panose="02020603050405020304" pitchFamily="18" charset="0"/>
              <a:ea typeface="Times New Roman" panose="02020603050405020304" pitchFamily="18" charset="0"/>
            </a:endParaRPr>
          </a:p>
        </p:txBody>
      </p:sp>
      <p:sp>
        <p:nvSpPr>
          <p:cNvPr id="19" name="Seta para a direita 18"/>
          <p:cNvSpPr/>
          <p:nvPr/>
        </p:nvSpPr>
        <p:spPr>
          <a:xfrm rot="5400000">
            <a:off x="1268789" y="4385025"/>
            <a:ext cx="936104" cy="216024"/>
          </a:xfrm>
          <a:prstGeom prst="rightArrow">
            <a:avLst/>
          </a:prstGeom>
          <a:solidFill>
            <a:srgbClr val="AFE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77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1588" y="-581"/>
            <a:ext cx="9145588" cy="621270"/>
            <a:chOff x="-1588" y="-581"/>
            <a:chExt cx="9145588" cy="621270"/>
          </a:xfrm>
        </p:grpSpPr>
        <p:sp>
          <p:nvSpPr>
            <p:cNvPr id="17" name="Retângulo 16"/>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5"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Imagem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21" name="Rectangle 62"/>
          <p:cNvSpPr>
            <a:spLocks noChangeArrowheads="1"/>
          </p:cNvSpPr>
          <p:nvPr/>
        </p:nvSpPr>
        <p:spPr bwMode="auto">
          <a:xfrm>
            <a:off x="0" y="692696"/>
            <a:ext cx="53640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err="1" smtClean="0">
                <a:latin typeface="Century Gothic" panose="020B0502020202020204" pitchFamily="34" charset="0"/>
                <a:cs typeface="Calibri" panose="020F0502020204030204" pitchFamily="34" charset="0"/>
              </a:rPr>
              <a:t>Resultados</a:t>
            </a:r>
            <a:r>
              <a:rPr lang="fr-BE" altLang="en-US" sz="1800" b="1" dirty="0" smtClean="0">
                <a:latin typeface="Century Gothic" panose="020B0502020202020204" pitchFamily="34" charset="0"/>
                <a:cs typeface="Calibri" panose="020F0502020204030204" pitchFamily="34" charset="0"/>
              </a:rPr>
              <a:t>:</a:t>
            </a:r>
            <a:endParaRPr lang="fr-BE" altLang="en-US" sz="1800" b="1" dirty="0">
              <a:latin typeface="Century Gothic" panose="020B0502020202020204" pitchFamily="34" charset="0"/>
              <a:cs typeface="Calibri" panose="020F0502020204030204" pitchFamily="34" charset="0"/>
            </a:endParaRPr>
          </a:p>
          <a:p>
            <a:r>
              <a:rPr lang="fr-BE" altLang="en-US" sz="1600" b="1" dirty="0">
                <a:latin typeface="Century Gothic" panose="020B0502020202020204" pitchFamily="34" charset="0"/>
                <a:cs typeface="Calibri" panose="020F0502020204030204" pitchFamily="34" charset="0"/>
              </a:rPr>
              <a:t> </a:t>
            </a:r>
          </a:p>
          <a:p>
            <a:pPr marL="285750" indent="-285750" algn="just">
              <a:buFont typeface="Arial" panose="020B0604020202020204" pitchFamily="34" charset="0"/>
              <a:buChar char="•"/>
              <a:defRPr/>
            </a:pPr>
            <a:r>
              <a:rPr lang="pt-PT" altLang="en-US" sz="1400" dirty="0" smtClean="0">
                <a:latin typeface="Century Gothic" panose="020B0502020202020204" pitchFamily="34" charset="0"/>
                <a:cs typeface="Calibri" panose="020F0502020204030204" pitchFamily="34" charset="0"/>
              </a:rPr>
              <a:t>Reuniões de gestão e planeamento com todos os parceiros do projeto;</a:t>
            </a:r>
          </a:p>
          <a:p>
            <a:pPr marL="285750" indent="-285750" algn="just">
              <a:buFont typeface="Arial" panose="020B0604020202020204" pitchFamily="34" charset="0"/>
              <a:buChar char="•"/>
              <a:defRPr/>
            </a:pPr>
            <a:endParaRPr lang="pt-PT" altLang="en-US" sz="1400" dirty="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pt-PT" altLang="en-US" sz="1400" dirty="0" smtClean="0">
                <a:latin typeface="Century Gothic" panose="020B0502020202020204" pitchFamily="34" charset="0"/>
                <a:cs typeface="Calibri" panose="020F0502020204030204" pitchFamily="34" charset="0"/>
              </a:rPr>
              <a:t>Criação do logotipo e plano de comunicação e divulgação do projeto; </a:t>
            </a:r>
          </a:p>
          <a:p>
            <a:pPr algn="just">
              <a:defRPr/>
            </a:pPr>
            <a:endParaRPr lang="pt-PT" altLang="en-US" sz="1400" dirty="0" smtClean="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pt-PT" altLang="en-US" sz="1400" dirty="0" smtClean="0">
                <a:latin typeface="Century Gothic" panose="020B0502020202020204" pitchFamily="34" charset="0"/>
                <a:cs typeface="Calibri" panose="020F0502020204030204" pitchFamily="34" charset="0"/>
              </a:rPr>
              <a:t>Início do </a:t>
            </a:r>
            <a:r>
              <a:rPr lang="pt-PT" altLang="en-US" sz="1400" b="1" dirty="0" smtClean="0">
                <a:latin typeface="Century Gothic" panose="020B0502020202020204" pitchFamily="34" charset="0"/>
                <a:cs typeface="Calibri" panose="020F0502020204030204" pitchFamily="34" charset="0"/>
              </a:rPr>
              <a:t>Programa de Capacitação</a:t>
            </a:r>
            <a:r>
              <a:rPr lang="pt-PT" altLang="en-US" sz="1400" dirty="0" smtClean="0">
                <a:latin typeface="Century Gothic" panose="020B0502020202020204" pitchFamily="34" charset="0"/>
                <a:cs typeface="Calibri" panose="020F0502020204030204" pitchFamily="34" charset="0"/>
              </a:rPr>
              <a:t>:</a:t>
            </a:r>
          </a:p>
          <a:p>
            <a:pPr marL="1028700" lvl="1" algn="just">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Formação Financeira do Report ao LIFE</a:t>
            </a:r>
          </a:p>
          <a:p>
            <a:pPr marL="1028700" lvl="1" algn="just">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Ação de capacitação</a:t>
            </a:r>
            <a:r>
              <a:rPr lang="pt-BR" altLang="en-US" sz="1400" dirty="0">
                <a:latin typeface="Century Gothic" panose="020B0502020202020204" pitchFamily="34" charset="0"/>
                <a:cs typeface="Calibri" panose="020F0502020204030204" pitchFamily="34" charset="0"/>
              </a:rPr>
              <a:t> </a:t>
            </a:r>
            <a:r>
              <a:rPr lang="pt-BR" altLang="en-US" sz="1400" dirty="0" smtClean="0">
                <a:latin typeface="Century Gothic" panose="020B0502020202020204" pitchFamily="34" charset="0"/>
                <a:cs typeface="Calibri" panose="020F0502020204030204" pitchFamily="34" charset="0"/>
              </a:rPr>
              <a:t>em Santa Maria – Ponta do Castelo: controlo de </a:t>
            </a:r>
            <a:r>
              <a:rPr lang="pt-BR" altLang="en-US" sz="1400" i="1" dirty="0" smtClean="0">
                <a:latin typeface="Century Gothic" panose="020B0502020202020204" pitchFamily="34" charset="0"/>
                <a:cs typeface="Calibri" panose="020F0502020204030204" pitchFamily="34" charset="0"/>
              </a:rPr>
              <a:t>Agave americana </a:t>
            </a:r>
            <a:r>
              <a:rPr lang="pt-BR" altLang="en-US" sz="1400" dirty="0" smtClean="0">
                <a:latin typeface="Century Gothic" panose="020B0502020202020204" pitchFamily="34" charset="0"/>
                <a:cs typeface="Calibri" panose="020F0502020204030204" pitchFamily="34" charset="0"/>
              </a:rPr>
              <a:t>para restauro do habitat da espécie endémica: </a:t>
            </a:r>
            <a:r>
              <a:rPr lang="pt-BR" altLang="en-US" sz="1400" i="1" dirty="0" smtClean="0">
                <a:latin typeface="Century Gothic" panose="020B0502020202020204" pitchFamily="34" charset="0"/>
                <a:cs typeface="Calibri" panose="020F0502020204030204" pitchFamily="34" charset="0"/>
              </a:rPr>
              <a:t>Lotus azoricus</a:t>
            </a:r>
          </a:p>
          <a:p>
            <a:pPr>
              <a:defRPr/>
            </a:pPr>
            <a:endParaRPr lang="pt-BR" altLang="en-US" sz="1400" dirty="0" smtClean="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Aquisição de terrenos (Pico, Terceira e S.Jorge)</a:t>
            </a:r>
          </a:p>
          <a:p>
            <a:pPr>
              <a:defRPr/>
            </a:pPr>
            <a:endParaRPr lang="pt-BR" altLang="en-US" sz="1400" dirty="0" smtClean="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Estratégia Regional para o Controlo e Prevenção de Espécies Exóticas e Invasoras;</a:t>
            </a:r>
          </a:p>
          <a:p>
            <a:pP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Conselho consultivo e de stakeholders definido;</a:t>
            </a:r>
          </a:p>
          <a:p>
            <a:pPr>
              <a:defRPr/>
            </a:pPr>
            <a:endParaRPr lang="pt-BR" altLang="en-US" sz="1400" dirty="0" smtClean="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Planos Operacionais para os ilhéus finalizados;</a:t>
            </a:r>
          </a:p>
          <a:p>
            <a:pPr marL="285750" indent="-285750">
              <a:buFont typeface="Arial" panose="020B0604020202020204" pitchFamily="34" charset="0"/>
              <a:buChar cha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Página do Facebook (1829 gostos)</a:t>
            </a:r>
          </a:p>
          <a:p>
            <a:pPr>
              <a:defRPr/>
            </a:pPr>
            <a:endParaRPr lang="pt-BR" altLang="en-US" sz="1400" dirty="0" smtClean="0">
              <a:latin typeface="Century Gothic" panose="020B0502020202020204" pitchFamily="34" charset="0"/>
              <a:cs typeface="Calibri" panose="020F0502020204030204" pitchFamily="34" charset="0"/>
            </a:endParaRPr>
          </a:p>
          <a:p>
            <a:pPr>
              <a:defRPr/>
            </a:pPr>
            <a:r>
              <a:rPr lang="en-US" sz="1600" dirty="0">
                <a:hlinkClick r:id="rId6"/>
              </a:rPr>
              <a:t>https://www.facebook.com/LIFEIPAZORESNATURA/</a:t>
            </a:r>
            <a:endParaRPr lang="pt-BR" altLang="en-US" sz="1600" dirty="0">
              <a:latin typeface="Century Gothic" panose="020B0502020202020204" pitchFamily="34" charset="0"/>
              <a:cs typeface="Calibri" panose="020F0502020204030204" pitchFamily="34" charset="0"/>
            </a:endParaRPr>
          </a:p>
          <a:p>
            <a:pPr>
              <a:defRPr/>
            </a:pPr>
            <a:endParaRPr lang="pt-BR" altLang="en-US" sz="1400" dirty="0">
              <a:latin typeface="Century Gothic" panose="020B0502020202020204" pitchFamily="34" charset="0"/>
              <a:cs typeface="Calibri" panose="020F0502020204030204" pitchFamily="34" charset="0"/>
            </a:endParaRPr>
          </a:p>
          <a:p>
            <a:pPr>
              <a:defRPr/>
            </a:pPr>
            <a:endParaRPr lang="pt-BR" altLang="en-US" sz="1400" dirty="0" smtClean="0">
              <a:latin typeface="Century Gothic" panose="020B0502020202020204" pitchFamily="34" charset="0"/>
              <a:cs typeface="Calibri" panose="020F0502020204030204" pitchFamily="34" charset="0"/>
            </a:endParaRPr>
          </a:p>
          <a:p>
            <a:pPr>
              <a:defRPr/>
            </a:pPr>
            <a:endParaRPr lang="pt-BR" altLang="en-US" sz="1400" dirty="0" smtClean="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endParaRPr lang="pt-BR" altLang="en-US" sz="1400" dirty="0">
              <a:latin typeface="Century Gothic" panose="020B0502020202020204" pitchFamily="34" charset="0"/>
              <a:cs typeface="Calibri" panose="020F0502020204030204" pitchFamily="34" charset="0"/>
            </a:endParaRPr>
          </a:p>
        </p:txBody>
      </p:sp>
      <p:pic>
        <p:nvPicPr>
          <p:cNvPr id="4" name="Imagem 3"/>
          <p:cNvPicPr>
            <a:picLocks noChangeAspect="1"/>
          </p:cNvPicPr>
          <p:nvPr/>
        </p:nvPicPr>
        <p:blipFill rotWithShape="1">
          <a:blip r:embed="rId7" cstate="screen">
            <a:extLst>
              <a:ext uri="{28A0092B-C50C-407E-A947-70E740481C1C}">
                <a14:useLocalDpi xmlns:a14="http://schemas.microsoft.com/office/drawing/2010/main"/>
              </a:ext>
            </a:extLst>
          </a:blip>
          <a:srcRect l="15350" t="24800" b="4851"/>
          <a:stretch/>
        </p:blipFill>
        <p:spPr>
          <a:xfrm>
            <a:off x="5559070" y="2237106"/>
            <a:ext cx="3208354" cy="1999756"/>
          </a:xfrm>
          <a:prstGeom prst="rect">
            <a:avLst/>
          </a:prstGeom>
        </p:spPr>
      </p:pic>
      <p:pic>
        <p:nvPicPr>
          <p:cNvPr id="3" name="Imagem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15174" y="4117738"/>
            <a:ext cx="3896146" cy="2191582"/>
          </a:xfrm>
          <a:prstGeom prst="rect">
            <a:avLst/>
          </a:prstGeom>
        </p:spPr>
      </p:pic>
      <p:sp>
        <p:nvSpPr>
          <p:cNvPr id="19"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5" name="Imagem 4"/>
          <p:cNvPicPr>
            <a:picLocks noChangeAspect="1"/>
          </p:cNvPicPr>
          <p:nvPr/>
        </p:nvPicPr>
        <p:blipFill rotWithShape="1">
          <a:blip r:embed="rId9" cstate="screen">
            <a:extLst>
              <a:ext uri="{28A0092B-C50C-407E-A947-70E740481C1C}">
                <a14:useLocalDpi xmlns:a14="http://schemas.microsoft.com/office/drawing/2010/main"/>
              </a:ext>
            </a:extLst>
          </a:blip>
          <a:srcRect t="15050" r="18357" b="11267"/>
          <a:stretch/>
        </p:blipFill>
        <p:spPr>
          <a:xfrm>
            <a:off x="5547838" y="762941"/>
            <a:ext cx="3376915" cy="1714302"/>
          </a:xfrm>
          <a:prstGeom prst="rect">
            <a:avLst/>
          </a:prstGeom>
        </p:spPr>
      </p:pic>
    </p:spTree>
    <p:extLst>
      <p:ext uri="{BB962C8B-B14F-4D97-AF65-F5344CB8AC3E}">
        <p14:creationId xmlns:p14="http://schemas.microsoft.com/office/powerpoint/2010/main" val="30668916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3" cstate="screen">
            <a:extLst>
              <a:ext uri="{28A0092B-C50C-407E-A947-70E740481C1C}">
                <a14:useLocalDpi xmlns:a14="http://schemas.microsoft.com/office/drawing/2010/main"/>
              </a:ext>
            </a:extLst>
          </a:blip>
          <a:srcRect t="14395" r="1847" b="6384"/>
          <a:stretch/>
        </p:blipFill>
        <p:spPr>
          <a:xfrm>
            <a:off x="3515979" y="3312261"/>
            <a:ext cx="5221949" cy="2370775"/>
          </a:xfrm>
          <a:prstGeom prst="rect">
            <a:avLst/>
          </a:prstGeom>
        </p:spPr>
      </p:pic>
      <p:grpSp>
        <p:nvGrpSpPr>
          <p:cNvPr id="16" name="Grupo 15"/>
          <p:cNvGrpSpPr/>
          <p:nvPr/>
        </p:nvGrpSpPr>
        <p:grpSpPr>
          <a:xfrm>
            <a:off x="-1588" y="-581"/>
            <a:ext cx="9145588" cy="621270"/>
            <a:chOff x="-1588" y="-581"/>
            <a:chExt cx="9145588" cy="621270"/>
          </a:xfrm>
        </p:grpSpPr>
        <p:sp>
          <p:nvSpPr>
            <p:cNvPr id="17" name="Retângulo 16"/>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5" name="Picture 10" descr="http://fnyh.org/wp-content/uploads/2015/01/LIF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http://www.europarc.org/communication-skills/images/2.1%20N200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Imagem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9"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4" name="Rectangle 62"/>
          <p:cNvSpPr>
            <a:spLocks noChangeArrowheads="1"/>
          </p:cNvSpPr>
          <p:nvPr/>
        </p:nvSpPr>
        <p:spPr bwMode="auto">
          <a:xfrm>
            <a:off x="-1587" y="764704"/>
            <a:ext cx="9172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dirty="0" err="1" smtClean="0">
                <a:latin typeface="Century Gothic" panose="020B0502020202020204" pitchFamily="34" charset="0"/>
                <a:cs typeface="Calibri" panose="020F0502020204030204" pitchFamily="34" charset="0"/>
              </a:rPr>
              <a:t>Ações</a:t>
            </a:r>
            <a:r>
              <a:rPr lang="fr-BE" altLang="en-US" sz="1800" dirty="0" smtClean="0">
                <a:latin typeface="Century Gothic" panose="020B0502020202020204" pitchFamily="34" charset="0"/>
                <a:cs typeface="Calibri" panose="020F0502020204030204" pitchFamily="34" charset="0"/>
              </a:rPr>
              <a:t> A2 e A3 </a:t>
            </a:r>
            <a:r>
              <a:rPr lang="fr-BE" altLang="en-US" sz="1800" dirty="0">
                <a:latin typeface="Century Gothic" panose="020B0502020202020204" pitchFamily="34" charset="0"/>
                <a:cs typeface="Calibri" panose="020F0502020204030204" pitchFamily="34" charset="0"/>
              </a:rPr>
              <a:t>– </a:t>
            </a:r>
            <a:r>
              <a:rPr lang="pt-BR" altLang="en-US" sz="1800" dirty="0">
                <a:latin typeface="Century Gothic" panose="020B0502020202020204" pitchFamily="34" charset="0"/>
                <a:cs typeface="Calibri" panose="020F0502020204030204" pitchFamily="34" charset="0"/>
              </a:rPr>
              <a:t>Criação de uma base de dados </a:t>
            </a:r>
            <a:r>
              <a:rPr lang="pt-BR" altLang="en-US" sz="1800" dirty="0" smtClean="0">
                <a:latin typeface="Century Gothic" panose="020B0502020202020204" pitchFamily="34" charset="0"/>
                <a:cs typeface="Calibri" panose="020F0502020204030204" pitchFamily="34" charset="0"/>
              </a:rPr>
              <a:t>terrestre e marinha </a:t>
            </a:r>
            <a:r>
              <a:rPr lang="pt-BR" altLang="en-US" sz="1800" dirty="0">
                <a:latin typeface="Century Gothic" panose="020B0502020202020204" pitchFamily="34" charset="0"/>
                <a:cs typeface="Calibri" panose="020F0502020204030204" pitchFamily="34" charset="0"/>
              </a:rPr>
              <a:t>integrada em WebGIS, da Rede Natura 2000 dos Açores</a:t>
            </a:r>
            <a:endParaRPr lang="en-US" altLang="en-US" sz="1600" i="1" dirty="0">
              <a:latin typeface="Century Gothic" panose="020B0502020202020204" pitchFamily="34" charset="0"/>
              <a:cs typeface="Calibri" panose="020F0502020204030204" pitchFamily="34" charset="0"/>
            </a:endParaRPr>
          </a:p>
        </p:txBody>
      </p:sp>
      <p:sp>
        <p:nvSpPr>
          <p:cNvPr id="12" name="CaixaDeTexto 11"/>
          <p:cNvSpPr txBox="1"/>
          <p:nvPr/>
        </p:nvSpPr>
        <p:spPr>
          <a:xfrm>
            <a:off x="-1588" y="1772816"/>
            <a:ext cx="9145588" cy="1815882"/>
          </a:xfrm>
          <a:prstGeom prst="rect">
            <a:avLst/>
          </a:prstGeom>
          <a:noFill/>
        </p:spPr>
        <p:txBody>
          <a:bodyPr wrap="square" rtlCol="0">
            <a:spAutoFit/>
          </a:bodyPr>
          <a:lstStyle/>
          <a:p>
            <a:pPr marL="285750" indent="-285750" algn="just">
              <a:buFont typeface="Arial" panose="020B0604020202020204" pitchFamily="34" charset="0"/>
              <a:buChar char="•"/>
            </a:pPr>
            <a:r>
              <a:rPr lang="pt-BR" sz="1600" b="1" dirty="0" smtClean="0">
                <a:latin typeface="Century" panose="02040604050505020304" pitchFamily="18" charset="0"/>
              </a:rPr>
              <a:t>Desenvolvimento da Plataforma WEBSIG da Rede Natura 2000 </a:t>
            </a:r>
            <a:r>
              <a:rPr lang="pt-BR" sz="1600" b="1" dirty="0">
                <a:latin typeface="Century" panose="02040604050505020304" pitchFamily="18" charset="0"/>
              </a:rPr>
              <a:t>dos Açores </a:t>
            </a:r>
            <a:endParaRPr lang="pt-BR" sz="1600" dirty="0">
              <a:latin typeface="Century" panose="02040604050505020304" pitchFamily="18" charset="0"/>
            </a:endParaRPr>
          </a:p>
          <a:p>
            <a:pPr algn="just"/>
            <a:r>
              <a:rPr lang="pt-BR" sz="1600" dirty="0">
                <a:latin typeface="Century" panose="02040604050505020304" pitchFamily="18" charset="0"/>
              </a:rPr>
              <a:t>	</a:t>
            </a:r>
            <a:endParaRPr lang="pt-BR" sz="1600" b="1" dirty="0">
              <a:latin typeface="Century" panose="02040604050505020304" pitchFamily="18" charset="0"/>
            </a:endParaRPr>
          </a:p>
          <a:p>
            <a:pPr marL="285750" indent="-285750" algn="just">
              <a:buFont typeface="Arial" panose="020B0604020202020204" pitchFamily="34" charset="0"/>
              <a:buChar char="•"/>
            </a:pPr>
            <a:r>
              <a:rPr lang="pt-BR" sz="1600" b="1" dirty="0" smtClean="0">
                <a:latin typeface="Century" panose="02040604050505020304" pitchFamily="18" charset="0"/>
              </a:rPr>
              <a:t>“</a:t>
            </a:r>
            <a:r>
              <a:rPr lang="pt-BR" sz="1600" b="1" dirty="0">
                <a:latin typeface="Century" panose="02040604050505020304" pitchFamily="18" charset="0"/>
              </a:rPr>
              <a:t>E</a:t>
            </a:r>
            <a:r>
              <a:rPr lang="pt-BR" sz="1600" b="1" dirty="0" smtClean="0">
                <a:latin typeface="Century" panose="02040604050505020304" pitchFamily="18" charset="0"/>
              </a:rPr>
              <a:t>laboração da cartografia de campo atualizada da distribuição de habitats e espécies da Rede Natura 2000 dos Açores (componente terrestre), incluindo a caracterização do estado de conservação e ameaças”– </a:t>
            </a:r>
            <a:r>
              <a:rPr lang="pt-BR" sz="1600" dirty="0" smtClean="0">
                <a:latin typeface="Century" panose="02040604050505020304" pitchFamily="18" charset="0"/>
              </a:rPr>
              <a:t>Concurso lançado a 29/10/2019.</a:t>
            </a:r>
          </a:p>
          <a:p>
            <a:pPr marL="285750" indent="-285750" algn="just">
              <a:buFont typeface="Arial" panose="020B0604020202020204" pitchFamily="34" charset="0"/>
              <a:buChar char="•"/>
            </a:pPr>
            <a:endParaRPr lang="pt-BR" sz="1600" b="1" dirty="0">
              <a:latin typeface="Century" panose="02040604050505020304" pitchFamily="18" charset="0"/>
            </a:endParaRPr>
          </a:p>
          <a:p>
            <a:pPr marL="285750" indent="-285750" algn="just">
              <a:buFont typeface="Arial" panose="020B0604020202020204" pitchFamily="34" charset="0"/>
              <a:buChar char="•"/>
            </a:pPr>
            <a:endParaRPr lang="en-US" sz="1600" b="1" dirty="0">
              <a:latin typeface="Century" panose="02040604050505020304" pitchFamily="18" charset="0"/>
            </a:endParaRPr>
          </a:p>
        </p:txBody>
      </p:sp>
      <p:pic>
        <p:nvPicPr>
          <p:cNvPr id="29" name="Imagem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91647" y="3361373"/>
            <a:ext cx="7108874" cy="2887462"/>
          </a:xfrm>
          <a:prstGeom prst="rect">
            <a:avLst/>
          </a:prstGeom>
        </p:spPr>
      </p:pic>
      <p:pic>
        <p:nvPicPr>
          <p:cNvPr id="4" name="Imagem 3"/>
          <p:cNvPicPr>
            <a:picLocks noChangeAspect="1"/>
          </p:cNvPicPr>
          <p:nvPr/>
        </p:nvPicPr>
        <p:blipFill rotWithShape="1">
          <a:blip r:embed="rId8" cstate="screen">
            <a:extLst>
              <a:ext uri="{28A0092B-C50C-407E-A947-70E740481C1C}">
                <a14:useLocalDpi xmlns:a14="http://schemas.microsoft.com/office/drawing/2010/main"/>
              </a:ext>
            </a:extLst>
          </a:blip>
          <a:srcRect t="5074"/>
          <a:stretch/>
        </p:blipFill>
        <p:spPr>
          <a:xfrm>
            <a:off x="1976551" y="3588698"/>
            <a:ext cx="5157234" cy="2753743"/>
          </a:xfrm>
          <a:prstGeom prst="rect">
            <a:avLst/>
          </a:prstGeom>
        </p:spPr>
      </p:pic>
      <p:sp>
        <p:nvSpPr>
          <p:cNvPr id="5" name="Oval 4"/>
          <p:cNvSpPr/>
          <p:nvPr/>
        </p:nvSpPr>
        <p:spPr>
          <a:xfrm>
            <a:off x="6588224" y="3811689"/>
            <a:ext cx="288032"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850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 imagem pode conter: ave e ar livr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29089" y="3929921"/>
            <a:ext cx="3899314" cy="292448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p:cNvGrpSpPr/>
          <p:nvPr/>
        </p:nvGrpSpPr>
        <p:grpSpPr>
          <a:xfrm>
            <a:off x="-1588" y="-581"/>
            <a:ext cx="9145588" cy="621270"/>
            <a:chOff x="-1588" y="-581"/>
            <a:chExt cx="9145588" cy="621270"/>
          </a:xfrm>
        </p:grpSpPr>
        <p:sp>
          <p:nvSpPr>
            <p:cNvPr id="17" name="Retângulo 16"/>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5" name="Picture 10" descr="http://fnyh.org/wp-content/uploads/2015/01/LIF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http://www.europarc.org/communication-skills/images/2.1%20N200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Imagem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9"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4" name="Rectangle 62"/>
          <p:cNvSpPr>
            <a:spLocks noChangeArrowheads="1"/>
          </p:cNvSpPr>
          <p:nvPr/>
        </p:nvSpPr>
        <p:spPr bwMode="auto">
          <a:xfrm>
            <a:off x="-1587" y="764704"/>
            <a:ext cx="9172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dirty="0" err="1" smtClean="0">
                <a:latin typeface="Century Gothic" panose="020B0502020202020204" pitchFamily="34" charset="0"/>
                <a:cs typeface="Calibri" panose="020F0502020204030204" pitchFamily="34" charset="0"/>
              </a:rPr>
              <a:t>Ações</a:t>
            </a:r>
            <a:r>
              <a:rPr lang="fr-BE" altLang="en-US" sz="1800" dirty="0" smtClean="0">
                <a:latin typeface="Century Gothic" panose="020B0502020202020204" pitchFamily="34" charset="0"/>
                <a:cs typeface="Calibri" panose="020F0502020204030204" pitchFamily="34" charset="0"/>
              </a:rPr>
              <a:t> C6.1, C8.1 e D5.1– </a:t>
            </a:r>
            <a:r>
              <a:rPr lang="pt-BR" altLang="en-US" sz="1800" dirty="0" smtClean="0">
                <a:latin typeface="Century Gothic" panose="020B0502020202020204" pitchFamily="34" charset="0"/>
                <a:cs typeface="Calibri" panose="020F0502020204030204" pitchFamily="34" charset="0"/>
              </a:rPr>
              <a:t>Implementação dos planos operacioanais para o restauro de habitats para aves marinhas em ilhéus</a:t>
            </a:r>
            <a:endParaRPr lang="en-US" altLang="en-US" sz="1600" i="1" dirty="0">
              <a:latin typeface="Century Gothic" panose="020B0502020202020204" pitchFamily="34" charset="0"/>
              <a:cs typeface="Calibri" panose="020F0502020204030204" pitchFamily="34" charset="0"/>
            </a:endParaRPr>
          </a:p>
        </p:txBody>
      </p:sp>
      <p:sp>
        <p:nvSpPr>
          <p:cNvPr id="12" name="CaixaDeTexto 11"/>
          <p:cNvSpPr txBox="1"/>
          <p:nvPr/>
        </p:nvSpPr>
        <p:spPr>
          <a:xfrm>
            <a:off x="-1588" y="1556792"/>
            <a:ext cx="9145588" cy="2062103"/>
          </a:xfrm>
          <a:prstGeom prst="rect">
            <a:avLst/>
          </a:prstGeom>
          <a:noFill/>
        </p:spPr>
        <p:txBody>
          <a:bodyPr wrap="square" rtlCol="0">
            <a:spAutoFit/>
          </a:bodyPr>
          <a:lstStyle/>
          <a:p>
            <a:pPr marL="285750" indent="-285750" algn="just">
              <a:buFont typeface="Arial" panose="020B0604020202020204" pitchFamily="34" charset="0"/>
              <a:buChar char="•"/>
            </a:pPr>
            <a:r>
              <a:rPr lang="pt-BR" sz="1600" b="1" dirty="0">
                <a:latin typeface="Century" panose="02040604050505020304" pitchFamily="18" charset="0"/>
              </a:rPr>
              <a:t>Durante </a:t>
            </a:r>
            <a:r>
              <a:rPr lang="pt-BR" sz="1600" b="1" dirty="0" smtClean="0">
                <a:latin typeface="Century" panose="02040604050505020304" pitchFamily="18" charset="0"/>
              </a:rPr>
              <a:t>este </a:t>
            </a:r>
            <a:r>
              <a:rPr lang="pt-BR" sz="1600" b="1" dirty="0">
                <a:latin typeface="Century" panose="02040604050505020304" pitchFamily="18" charset="0"/>
              </a:rPr>
              <a:t>mês de julho </a:t>
            </a:r>
            <a:r>
              <a:rPr lang="pt-BR" sz="1600" b="1" dirty="0" smtClean="0">
                <a:latin typeface="Century" panose="02040604050505020304" pitchFamily="18" charset="0"/>
              </a:rPr>
              <a:t>procedeu-se à implementação dos PO nos ilhéus da Praia </a:t>
            </a:r>
            <a:r>
              <a:rPr lang="pt-BR" sz="1600" b="1" dirty="0">
                <a:latin typeface="Century" panose="02040604050505020304" pitchFamily="18" charset="0"/>
              </a:rPr>
              <a:t>e de Baixo, na ilha </a:t>
            </a:r>
            <a:r>
              <a:rPr lang="pt-BR" sz="1600" b="1" dirty="0" smtClean="0">
                <a:latin typeface="Century" panose="02040604050505020304" pitchFamily="18" charset="0"/>
              </a:rPr>
              <a:t>Graciosa, realizando-se as seguintes ações:</a:t>
            </a:r>
          </a:p>
          <a:p>
            <a:pPr marL="742950" lvl="1" indent="-285750" algn="just">
              <a:buFont typeface="Arial" panose="020B0604020202020204" pitchFamily="34" charset="0"/>
              <a:buChar char="•"/>
            </a:pPr>
            <a:r>
              <a:rPr lang="pt-BR" sz="1600" b="1" dirty="0" smtClean="0">
                <a:latin typeface="Century" panose="02040604050505020304" pitchFamily="18" charset="0"/>
              </a:rPr>
              <a:t>levantamento </a:t>
            </a:r>
            <a:r>
              <a:rPr lang="pt-BR" sz="1600" b="1" dirty="0">
                <a:latin typeface="Century" panose="02040604050505020304" pitchFamily="18" charset="0"/>
              </a:rPr>
              <a:t>de espécies de flora nativas e </a:t>
            </a:r>
            <a:r>
              <a:rPr lang="pt-BR" sz="1600" b="1" dirty="0" smtClean="0">
                <a:latin typeface="Century" panose="02040604050505020304" pitchFamily="18" charset="0"/>
              </a:rPr>
              <a:t>invasoras;</a:t>
            </a:r>
          </a:p>
          <a:p>
            <a:pPr marL="742950" lvl="1" indent="-285750" algn="just">
              <a:buFont typeface="Arial" panose="020B0604020202020204" pitchFamily="34" charset="0"/>
              <a:buChar char="•"/>
            </a:pPr>
            <a:r>
              <a:rPr lang="pt-BR" sz="1600" b="1" dirty="0" smtClean="0">
                <a:latin typeface="Century" panose="02040604050505020304" pitchFamily="18" charset="0"/>
              </a:rPr>
              <a:t>identificação dos </a:t>
            </a:r>
            <a:r>
              <a:rPr lang="pt-BR" sz="1600" b="1" dirty="0">
                <a:latin typeface="Century" panose="02040604050505020304" pitchFamily="18" charset="0"/>
              </a:rPr>
              <a:t>locais onde colocar ninhos artificiais e removendo ninhos artificiais destruídos pelo furacão </a:t>
            </a:r>
            <a:r>
              <a:rPr lang="pt-BR" sz="1600" b="1" dirty="0" smtClean="0">
                <a:latin typeface="Century" panose="02040604050505020304" pitchFamily="18" charset="0"/>
              </a:rPr>
              <a:t>Lorenzo;</a:t>
            </a:r>
          </a:p>
          <a:p>
            <a:pPr marL="742950" lvl="1" indent="-285750" algn="just">
              <a:buFont typeface="Arial" panose="020B0604020202020204" pitchFamily="34" charset="0"/>
              <a:buChar char="•"/>
            </a:pPr>
            <a:r>
              <a:rPr lang="pt-BR" sz="1600" b="1" dirty="0" smtClean="0">
                <a:latin typeface="Century" panose="02040604050505020304" pitchFamily="18" charset="0"/>
              </a:rPr>
              <a:t>captura</a:t>
            </a:r>
            <a:r>
              <a:rPr lang="pt-BR" sz="1600" b="1" dirty="0">
                <a:latin typeface="Century" panose="02040604050505020304" pitchFamily="18" charset="0"/>
              </a:rPr>
              <a:t>, marcação e recaptura de algumas espécies de aves marinhas (painho-de-monteiro e alma-negra) com recurso a redes verticais para anilhagem e recolha de dados sobre indivíduos recapturados (já anilhados</a:t>
            </a:r>
            <a:r>
              <a:rPr lang="pt-BR" sz="1600" b="1" dirty="0" smtClean="0">
                <a:latin typeface="Century" panose="02040604050505020304" pitchFamily="18" charset="0"/>
              </a:rPr>
              <a:t>).</a:t>
            </a:r>
            <a:endParaRPr lang="en-US" sz="1600" b="1" dirty="0">
              <a:latin typeface="Century" panose="02040604050505020304" pitchFamily="18" charset="0"/>
            </a:endParaRPr>
          </a:p>
        </p:txBody>
      </p:sp>
      <p:pic>
        <p:nvPicPr>
          <p:cNvPr id="4098" name="Picture 2" descr="A imagem pode conter: uma ou mais pessoas, sapatos, ar livre e natureza"/>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 y="3615198"/>
            <a:ext cx="2432101" cy="32428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 imagem pode conter: 3 pessoas, ar livre e natureza"/>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83386" y="4302008"/>
            <a:ext cx="3369134" cy="252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825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3699" y="712339"/>
            <a:ext cx="5336298" cy="3170803"/>
          </a:xfrm>
          <a:prstGeom prst="rect">
            <a:avLst/>
          </a:prstGeom>
        </p:spPr>
      </p:pic>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363748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a:latin typeface="Century Gothic" panose="020B0502020202020204" pitchFamily="34" charset="0"/>
                <a:cs typeface="Calibri" panose="020F0502020204030204" pitchFamily="34" charset="0"/>
              </a:rPr>
              <a:t>E</a:t>
            </a:r>
            <a:r>
              <a:rPr lang="fr-BE" altLang="en-US" sz="1800" b="1" dirty="0" smtClean="0">
                <a:latin typeface="Century Gothic" panose="020B0502020202020204" pitchFamily="34" charset="0"/>
                <a:cs typeface="Calibri" panose="020F0502020204030204" pitchFamily="34" charset="0"/>
              </a:rPr>
              <a:t>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r>
              <a:rPr lang="pt-BR" altLang="en-US" sz="1800" b="1" dirty="0" smtClean="0">
                <a:latin typeface="Century Gothic" panose="020B0502020202020204" pitchFamily="34" charset="0"/>
                <a:cs typeface="Calibri" panose="020F0502020204030204" pitchFamily="34" charset="0"/>
              </a:rPr>
              <a:t>:</a:t>
            </a:r>
          </a:p>
          <a:p>
            <a:endParaRPr lang="pt-BR" altLang="en-US" sz="1800" b="1" dirty="0">
              <a:latin typeface="Century Gothic" panose="020B0502020202020204" pitchFamily="34" charset="0"/>
              <a:cs typeface="Calibri" panose="020F0502020204030204" pitchFamily="34" charset="0"/>
            </a:endParaRPr>
          </a:p>
          <a:p>
            <a:r>
              <a:rPr lang="pt-BR" altLang="en-US" sz="1800" dirty="0" smtClean="0">
                <a:latin typeface="Century Gothic" panose="020B0502020202020204" pitchFamily="34" charset="0"/>
                <a:cs typeface="Calibri" panose="020F0502020204030204" pitchFamily="34" charset="0"/>
              </a:rPr>
              <a:t>E1 </a:t>
            </a:r>
            <a:r>
              <a:rPr lang="pt-BR" altLang="en-US" sz="1800" dirty="0">
                <a:latin typeface="Century Gothic" panose="020B0502020202020204" pitchFamily="34" charset="0"/>
                <a:cs typeface="Calibri" panose="020F0502020204030204" pitchFamily="34" charset="0"/>
              </a:rPr>
              <a:t>- Plano de comunicação do projeto</a:t>
            </a:r>
            <a:endParaRPr lang="en-US" altLang="en-US" sz="1800" dirty="0">
              <a:latin typeface="Century Gothic" panose="020B0502020202020204" pitchFamily="34" charset="0"/>
              <a:cs typeface="Calibri" panose="020F0502020204030204" pitchFamily="34" charset="0"/>
            </a:endParaRPr>
          </a:p>
        </p:txBody>
      </p:sp>
      <p:sp>
        <p:nvSpPr>
          <p:cNvPr id="17" name="CaixaDeTexto 16"/>
          <p:cNvSpPr txBox="1"/>
          <p:nvPr/>
        </p:nvSpPr>
        <p:spPr>
          <a:xfrm>
            <a:off x="0" y="2522507"/>
            <a:ext cx="3733536" cy="3354765"/>
          </a:xfrm>
          <a:prstGeom prst="rect">
            <a:avLst/>
          </a:prstGeom>
          <a:noFill/>
        </p:spPr>
        <p:txBody>
          <a:bodyPr wrap="square" rtlCol="0">
            <a:spAutoFit/>
          </a:bodyPr>
          <a:lstStyle/>
          <a:p>
            <a:endParaRPr lang="pt-PT" sz="1400" b="1" i="1" u="sng" dirty="0" smtClean="0">
              <a:latin typeface="Century" panose="02040604050505020304" pitchFamily="18" charset="0"/>
              <a:ea typeface="Tahoma" panose="020B0604030504040204" pitchFamily="34" charset="0"/>
              <a:cs typeface="DIN Condensed Bold"/>
            </a:endParaRPr>
          </a:p>
          <a:p>
            <a:pPr marL="285750" indent="-285750">
              <a:buFont typeface="Wingdings" panose="05000000000000000000" pitchFamily="2" charset="2"/>
              <a:buChar char="Ø"/>
            </a:pPr>
            <a:r>
              <a:rPr lang="pt-PT" sz="1600" dirty="0" smtClean="0">
                <a:latin typeface="Century" panose="02040604050505020304" pitchFamily="18" charset="0"/>
              </a:rPr>
              <a:t>Website do projeto em 3 línguas (PT; EN e ES)</a:t>
            </a:r>
            <a:endParaRPr lang="pt-PT" altLang="pt-PT" sz="1400" b="1" u="sng" dirty="0" smtClean="0">
              <a:solidFill>
                <a:srgbClr val="195457"/>
              </a:solidFill>
              <a:latin typeface="Century" panose="02040604050505020304" pitchFamily="18" charset="0"/>
              <a:ea typeface="Tahoma" panose="020B0604030504040204" pitchFamily="34" charset="0"/>
              <a:cs typeface="DIN Condensed Bold"/>
            </a:endParaRPr>
          </a:p>
          <a:p>
            <a:endParaRPr lang="pt-PT" sz="1400" b="1" i="1" u="sng" dirty="0" smtClean="0">
              <a:latin typeface="Century" panose="02040604050505020304" pitchFamily="18" charset="0"/>
              <a:ea typeface="Tahoma" panose="020B0604030504040204" pitchFamily="34" charset="0"/>
              <a:cs typeface="DIN Condensed Bold"/>
            </a:endParaRPr>
          </a:p>
          <a:p>
            <a:endParaRPr lang="pt-PT" sz="1400" b="1" i="1" u="sng" dirty="0">
              <a:latin typeface="Century" panose="02040604050505020304" pitchFamily="18" charset="0"/>
              <a:ea typeface="Tahoma" panose="020B0604030504040204" pitchFamily="34" charset="0"/>
              <a:cs typeface="DIN Condensed Bold"/>
            </a:endParaRPr>
          </a:p>
          <a:p>
            <a:endParaRPr lang="pt-PT" sz="1400" b="1" i="1" u="sng" dirty="0" smtClean="0">
              <a:latin typeface="Century" panose="02040604050505020304" pitchFamily="18" charset="0"/>
              <a:ea typeface="Tahoma" panose="020B0604030504040204" pitchFamily="34" charset="0"/>
              <a:cs typeface="DIN Condensed Bold"/>
            </a:endParaRPr>
          </a:p>
          <a:p>
            <a:endParaRPr lang="pt-PT" sz="1400" b="1" i="1" u="sng" dirty="0">
              <a:latin typeface="Century" panose="02040604050505020304" pitchFamily="18" charset="0"/>
              <a:ea typeface="Tahoma" panose="020B0604030504040204" pitchFamily="34" charset="0"/>
              <a:cs typeface="DIN Condensed Bold"/>
            </a:endParaRPr>
          </a:p>
          <a:p>
            <a:endParaRPr lang="pt-PT" sz="1400" b="1" i="1" u="sng" dirty="0" smtClean="0">
              <a:latin typeface="Century" panose="02040604050505020304" pitchFamily="18" charset="0"/>
              <a:ea typeface="Tahoma" panose="020B0604030504040204" pitchFamily="34" charset="0"/>
              <a:cs typeface="DIN Condensed Bold"/>
            </a:endParaRPr>
          </a:p>
          <a:p>
            <a:endParaRPr lang="pt-PT" sz="1400" b="1" i="1" u="sng" dirty="0" smtClean="0">
              <a:latin typeface="Century" panose="02040604050505020304" pitchFamily="18" charset="0"/>
              <a:ea typeface="Tahoma" panose="020B0604030504040204" pitchFamily="34" charset="0"/>
              <a:cs typeface="DIN Condensed Bold"/>
            </a:endParaRPr>
          </a:p>
          <a:p>
            <a:endParaRPr lang="pt-PT" sz="1400" b="1" i="1" u="sng" dirty="0">
              <a:latin typeface="Century" panose="02040604050505020304" pitchFamily="18" charset="0"/>
              <a:ea typeface="Tahoma" panose="020B0604030504040204" pitchFamily="34" charset="0"/>
              <a:cs typeface="DIN Condensed Bold"/>
            </a:endParaRPr>
          </a:p>
          <a:p>
            <a:endParaRPr lang="pt-PT" sz="1600" b="1" i="1" u="sng" dirty="0" smtClean="0">
              <a:latin typeface="Century" panose="02040604050505020304" pitchFamily="18" charset="0"/>
              <a:ea typeface="Tahoma" panose="020B0604030504040204" pitchFamily="34" charset="0"/>
              <a:cs typeface="DIN Condensed Bold"/>
            </a:endParaRPr>
          </a:p>
          <a:p>
            <a:r>
              <a:rPr lang="en-US" b="1" dirty="0" smtClean="0">
                <a:latin typeface="Century" panose="02040604050505020304" pitchFamily="18" charset="0"/>
                <a:hlinkClick r:id="rId7"/>
              </a:rPr>
              <a:t>https://www.lifeazoresnatura.eu/</a:t>
            </a:r>
            <a:endParaRPr lang="en-US" b="1" dirty="0" smtClean="0">
              <a:latin typeface="Century" panose="02040604050505020304" pitchFamily="18" charset="0"/>
              <a:ea typeface="Tahoma" panose="020B0604030504040204" pitchFamily="34" charset="0"/>
              <a:cs typeface="DIN Condensed Bold"/>
            </a:endParaRPr>
          </a:p>
          <a:p>
            <a:endParaRPr lang="pt-PT" sz="2000" dirty="0" smtClean="0">
              <a:latin typeface="Century Gothic" panose="020B0502020202020204" pitchFamily="34" charset="0"/>
              <a:ea typeface="Tahoma" panose="020B0604030504040204" pitchFamily="34" charset="0"/>
              <a:cs typeface="DIN Condensed Bold"/>
            </a:endParaRPr>
          </a:p>
          <a:p>
            <a:pPr marL="285750" indent="-285750">
              <a:buFont typeface="Wingdings" panose="05000000000000000000" pitchFamily="2" charset="2"/>
              <a:buChar char="Ø"/>
            </a:pPr>
            <a:endParaRPr lang="pt-PT" sz="1400" dirty="0">
              <a:latin typeface="Century Gothic" panose="020B0502020202020204" pitchFamily="34" charset="0"/>
              <a:ea typeface="Tahoma" panose="020B0604030504040204" pitchFamily="34" charset="0"/>
              <a:cs typeface="DIN Condensed Bold"/>
            </a:endParaRPr>
          </a:p>
        </p:txBody>
      </p:sp>
      <p:pic>
        <p:nvPicPr>
          <p:cNvPr id="2" name="Imagem 1"/>
          <p:cNvPicPr>
            <a:picLocks noChangeAspect="1"/>
          </p:cNvPicPr>
          <p:nvPr/>
        </p:nvPicPr>
        <p:blipFill rotWithShape="1">
          <a:blip r:embed="rId8" cstate="email">
            <a:extLst>
              <a:ext uri="{28A0092B-C50C-407E-A947-70E740481C1C}">
                <a14:useLocalDpi xmlns:a14="http://schemas.microsoft.com/office/drawing/2010/main"/>
              </a:ext>
            </a:extLst>
          </a:blip>
          <a:srcRect t="5385" b="13828"/>
          <a:stretch/>
        </p:blipFill>
        <p:spPr>
          <a:xfrm>
            <a:off x="3733536" y="4032882"/>
            <a:ext cx="5326460" cy="2420454"/>
          </a:xfrm>
          <a:prstGeom prst="rect">
            <a:avLst/>
          </a:prstGeom>
        </p:spPr>
      </p:pic>
    </p:spTree>
    <p:extLst>
      <p:ext uri="{BB962C8B-B14F-4D97-AF65-F5344CB8AC3E}">
        <p14:creationId xmlns:p14="http://schemas.microsoft.com/office/powerpoint/2010/main" val="2885048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smtClean="0">
                <a:latin typeface="Century Gothic" panose="020B0502020202020204" pitchFamily="34" charset="0"/>
                <a:cs typeface="Calibri" panose="020F0502020204030204" pitchFamily="34" charset="0"/>
              </a:rPr>
              <a:t>E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p>
          <a:p>
            <a:r>
              <a:rPr lang="pt-BR" altLang="en-US" sz="1800" dirty="0" smtClean="0">
                <a:latin typeface="Century Gothic" panose="020B0502020202020204" pitchFamily="34" charset="0"/>
                <a:cs typeface="Calibri" panose="020F0502020204030204" pitchFamily="34" charset="0"/>
              </a:rPr>
              <a:t>E4 – </a:t>
            </a:r>
            <a:r>
              <a:rPr lang="en-US" altLang="en-US" sz="1800" dirty="0" err="1" smtClean="0">
                <a:latin typeface="Century Gothic" panose="020B0502020202020204" pitchFamily="34" charset="0"/>
                <a:cs typeface="Calibri" panose="020F0502020204030204" pitchFamily="34" charset="0"/>
              </a:rPr>
              <a:t>Programa</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Educação</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Ambiental</a:t>
            </a:r>
            <a:r>
              <a:rPr lang="en-US" altLang="en-US" sz="1800" dirty="0" smtClean="0">
                <a:latin typeface="Century Gothic" panose="020B0502020202020204" pitchFamily="34" charset="0"/>
                <a:cs typeface="Calibri" panose="020F0502020204030204" pitchFamily="34" charset="0"/>
              </a:rPr>
              <a:t> dos </a:t>
            </a:r>
            <a:r>
              <a:rPr lang="en-US" altLang="en-US" sz="1800" dirty="0" err="1" smtClean="0">
                <a:latin typeface="Century Gothic" panose="020B0502020202020204" pitchFamily="34" charset="0"/>
                <a:cs typeface="Calibri" panose="020F0502020204030204" pitchFamily="34" charset="0"/>
              </a:rPr>
              <a:t>Parques</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Naturais</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Ilha</a:t>
            </a:r>
            <a:r>
              <a:rPr lang="en-US" altLang="en-US" sz="1800" dirty="0" smtClean="0">
                <a:latin typeface="Century Gothic" panose="020B0502020202020204" pitchFamily="34" charset="0"/>
                <a:cs typeface="Calibri" panose="020F0502020204030204" pitchFamily="34" charset="0"/>
              </a:rPr>
              <a:t> – </a:t>
            </a:r>
            <a:r>
              <a:rPr lang="en-US" altLang="en-US" sz="1800" dirty="0" err="1" smtClean="0">
                <a:latin typeface="Century Gothic" panose="020B0502020202020204" pitchFamily="34" charset="0"/>
                <a:cs typeface="Calibri" panose="020F0502020204030204" pitchFamily="34" charset="0"/>
              </a:rPr>
              <a:t>Parque</a:t>
            </a:r>
            <a:r>
              <a:rPr lang="en-US" altLang="en-US" sz="1800" dirty="0" smtClean="0">
                <a:latin typeface="Century Gothic" panose="020B0502020202020204" pitchFamily="34" charset="0"/>
                <a:cs typeface="Calibri" panose="020F0502020204030204" pitchFamily="34" charset="0"/>
              </a:rPr>
              <a:t> Escola</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21" name="CaixaDeTexto 20"/>
          <p:cNvSpPr txBox="1"/>
          <p:nvPr/>
        </p:nvSpPr>
        <p:spPr>
          <a:xfrm>
            <a:off x="0" y="1552724"/>
            <a:ext cx="9144000" cy="830997"/>
          </a:xfrm>
          <a:prstGeom prst="rect">
            <a:avLst/>
          </a:prstGeom>
          <a:noFill/>
        </p:spPr>
        <p:txBody>
          <a:bodyPr wrap="square" rtlCol="0">
            <a:spAutoFit/>
          </a:bodyPr>
          <a:lstStyle/>
          <a:p>
            <a:endParaRPr lang="pt-PT" sz="1600" b="1" i="1" u="sng" dirty="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r>
              <a:rPr lang="pt-PT" sz="1400" b="1" dirty="0" smtClean="0">
                <a:latin typeface="Century Gothic" panose="020B0502020202020204" pitchFamily="34" charset="0"/>
                <a:ea typeface="Tahoma" panose="020B0604030504040204" pitchFamily="34" charset="0"/>
                <a:cs typeface="DIN Condensed Bold"/>
              </a:rPr>
              <a:t>Exposição Itinerante sobre os Projetos LIFE IP AZORES NATURA e LIFE VIDALIA</a:t>
            </a:r>
            <a:r>
              <a:rPr lang="pt-PT" sz="1600" dirty="0" smtClean="0">
                <a:latin typeface="Century Gothic" panose="020B0502020202020204" pitchFamily="34" charset="0"/>
                <a:ea typeface="Tahoma" panose="020B0604030504040204" pitchFamily="34" charset="0"/>
                <a:cs typeface="DIN Condensed Bold"/>
              </a:rPr>
              <a:t>, na </a:t>
            </a:r>
            <a:r>
              <a:rPr lang="pt-PT" sz="1600" dirty="0" err="1" smtClean="0">
                <a:latin typeface="Century Gothic" panose="020B0502020202020204" pitchFamily="34" charset="0"/>
                <a:ea typeface="Tahoma" panose="020B0604030504040204" pitchFamily="34" charset="0"/>
                <a:cs typeface="DIN Condensed Bold"/>
              </a:rPr>
              <a:t>Expomar</a:t>
            </a:r>
            <a:r>
              <a:rPr lang="pt-PT" sz="1600" dirty="0" smtClean="0">
                <a:latin typeface="Century Gothic" panose="020B0502020202020204" pitchFamily="34" charset="0"/>
                <a:ea typeface="Tahoma" panose="020B0604030504040204" pitchFamily="34" charset="0"/>
                <a:cs typeface="DIN Condensed Bold"/>
              </a:rPr>
              <a:t> 2019, que decorreu na marina da Horta, no âmbito da Semana do Mar (4-11 agosto)</a:t>
            </a:r>
            <a:endParaRPr lang="pt-PT" sz="1600" dirty="0">
              <a:latin typeface="Century Gothic" panose="020B0502020202020204" pitchFamily="34" charset="0"/>
              <a:ea typeface="Tahoma" panose="020B0604030504040204" pitchFamily="34" charset="0"/>
              <a:cs typeface="DIN Condensed Bold"/>
            </a:endParaRPr>
          </a:p>
        </p:txBody>
      </p:sp>
      <p:pic>
        <p:nvPicPr>
          <p:cNvPr id="2" name="Imagem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8846" y="2458056"/>
            <a:ext cx="8388424" cy="4080043"/>
          </a:xfrm>
          <a:prstGeom prst="rect">
            <a:avLst/>
          </a:prstGeom>
        </p:spPr>
      </p:pic>
      <p:pic>
        <p:nvPicPr>
          <p:cNvPr id="3" name="Imagem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763" y="2670012"/>
            <a:ext cx="2463738" cy="3284984"/>
          </a:xfrm>
          <a:prstGeom prst="rect">
            <a:avLst/>
          </a:prstGeom>
        </p:spPr>
      </p:pic>
      <p:pic>
        <p:nvPicPr>
          <p:cNvPr id="8" name="Imagem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27784" y="2670012"/>
            <a:ext cx="2448272" cy="3264363"/>
          </a:xfrm>
          <a:prstGeom prst="rect">
            <a:avLst/>
          </a:prstGeom>
        </p:spPr>
      </p:pic>
      <p:pic>
        <p:nvPicPr>
          <p:cNvPr id="9" name="Imagem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03430" y="2854626"/>
            <a:ext cx="4030195" cy="3022646"/>
          </a:xfrm>
          <a:prstGeom prst="rect">
            <a:avLst/>
          </a:prstGeom>
        </p:spPr>
      </p:pic>
    </p:spTree>
    <p:extLst>
      <p:ext uri="{BB962C8B-B14F-4D97-AF65-F5344CB8AC3E}">
        <p14:creationId xmlns:p14="http://schemas.microsoft.com/office/powerpoint/2010/main" val="17864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8" y="-581"/>
            <a:ext cx="9172305" cy="621270"/>
            <a:chOff x="-1588" y="-581"/>
            <a:chExt cx="9172305" cy="621270"/>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Imagem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pic>
        <p:nvPicPr>
          <p:cNvPr id="3" name="Imagem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9632" y="891384"/>
            <a:ext cx="6696744" cy="4841872"/>
          </a:xfrm>
          <a:prstGeom prst="rect">
            <a:avLst/>
          </a:prstGeom>
        </p:spPr>
      </p:pic>
    </p:spTree>
    <p:extLst>
      <p:ext uri="{BB962C8B-B14F-4D97-AF65-F5344CB8AC3E}">
        <p14:creationId xmlns:p14="http://schemas.microsoft.com/office/powerpoint/2010/main" val="283692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smtClean="0">
                <a:latin typeface="Century Gothic" panose="020B0502020202020204" pitchFamily="34" charset="0"/>
                <a:cs typeface="Calibri" panose="020F0502020204030204" pitchFamily="34" charset="0"/>
              </a:rPr>
              <a:t>E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p>
          <a:p>
            <a:r>
              <a:rPr lang="pt-BR" altLang="en-US" sz="1800" dirty="0" smtClean="0">
                <a:latin typeface="Century Gothic" panose="020B0502020202020204" pitchFamily="34" charset="0"/>
                <a:cs typeface="Calibri" panose="020F0502020204030204" pitchFamily="34" charset="0"/>
              </a:rPr>
              <a:t>E4 – </a:t>
            </a:r>
            <a:r>
              <a:rPr lang="en-US" altLang="en-US" sz="1800" dirty="0" err="1" smtClean="0">
                <a:latin typeface="Century Gothic" panose="020B0502020202020204" pitchFamily="34" charset="0"/>
                <a:cs typeface="Calibri" panose="020F0502020204030204" pitchFamily="34" charset="0"/>
              </a:rPr>
              <a:t>Programa</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Educação</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Ambiental</a:t>
            </a:r>
            <a:r>
              <a:rPr lang="en-US" altLang="en-US" sz="1800" dirty="0" smtClean="0">
                <a:latin typeface="Century Gothic" panose="020B0502020202020204" pitchFamily="34" charset="0"/>
                <a:cs typeface="Calibri" panose="020F0502020204030204" pitchFamily="34" charset="0"/>
              </a:rPr>
              <a:t> dos </a:t>
            </a:r>
            <a:r>
              <a:rPr lang="en-US" altLang="en-US" sz="1800" dirty="0" err="1" smtClean="0">
                <a:latin typeface="Century Gothic" panose="020B0502020202020204" pitchFamily="34" charset="0"/>
                <a:cs typeface="Calibri" panose="020F0502020204030204" pitchFamily="34" charset="0"/>
              </a:rPr>
              <a:t>Parques</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Naturais</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Ilha</a:t>
            </a:r>
            <a:r>
              <a:rPr lang="en-US" altLang="en-US" sz="1800" dirty="0" smtClean="0">
                <a:latin typeface="Century Gothic" panose="020B0502020202020204" pitchFamily="34" charset="0"/>
                <a:cs typeface="Calibri" panose="020F0502020204030204" pitchFamily="34" charset="0"/>
              </a:rPr>
              <a:t> – </a:t>
            </a:r>
            <a:r>
              <a:rPr lang="en-US" altLang="en-US" sz="1800" dirty="0" err="1" smtClean="0">
                <a:latin typeface="Century Gothic" panose="020B0502020202020204" pitchFamily="34" charset="0"/>
                <a:cs typeface="Calibri" panose="020F0502020204030204" pitchFamily="34" charset="0"/>
              </a:rPr>
              <a:t>Parque</a:t>
            </a:r>
            <a:r>
              <a:rPr lang="en-US" altLang="en-US" sz="1800" dirty="0" smtClean="0">
                <a:latin typeface="Century Gothic" panose="020B0502020202020204" pitchFamily="34" charset="0"/>
                <a:cs typeface="Calibri" panose="020F0502020204030204" pitchFamily="34" charset="0"/>
              </a:rPr>
              <a:t> Escola</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21" name="CaixaDeTexto 20"/>
          <p:cNvSpPr txBox="1"/>
          <p:nvPr/>
        </p:nvSpPr>
        <p:spPr>
          <a:xfrm>
            <a:off x="0" y="1552724"/>
            <a:ext cx="9144000" cy="769441"/>
          </a:xfrm>
          <a:prstGeom prst="rect">
            <a:avLst/>
          </a:prstGeom>
          <a:noFill/>
        </p:spPr>
        <p:txBody>
          <a:bodyPr wrap="square" rtlCol="0">
            <a:spAutoFit/>
          </a:bodyPr>
          <a:lstStyle/>
          <a:p>
            <a:endParaRPr lang="pt-PT" sz="1600" b="1" i="1" u="sng" dirty="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r>
              <a:rPr lang="pt-BR" sz="1400" b="1" dirty="0" smtClean="0">
                <a:latin typeface="Century Gothic" panose="020B0502020202020204" pitchFamily="34" charset="0"/>
                <a:ea typeface="Tahoma" panose="020B0604030504040204" pitchFamily="34" charset="0"/>
                <a:cs typeface="DIN Condensed Bold"/>
              </a:rPr>
              <a:t>Parque </a:t>
            </a:r>
            <a:r>
              <a:rPr lang="pt-BR" sz="1400" b="1" dirty="0">
                <a:latin typeface="Century Gothic" panose="020B0502020202020204" pitchFamily="34" charset="0"/>
                <a:ea typeface="Tahoma" panose="020B0604030504040204" pitchFamily="34" charset="0"/>
                <a:cs typeface="DIN Condensed Bold"/>
              </a:rPr>
              <a:t>Escola: </a:t>
            </a:r>
            <a:r>
              <a:rPr lang="pt-BR" sz="1400" dirty="0">
                <a:latin typeface="Century Gothic" panose="020B0502020202020204" pitchFamily="34" charset="0"/>
                <a:ea typeface="Tahoma" panose="020B0604030504040204" pitchFamily="34" charset="0"/>
                <a:cs typeface="DIN Condensed Bold"/>
              </a:rPr>
              <a:t>programa elaborado e entregue nas escolas para o ano letivo 2019-2020, com um </a:t>
            </a:r>
            <a:r>
              <a:rPr lang="pt-BR" sz="1400" u="sng" dirty="0">
                <a:latin typeface="Century Gothic" panose="020B0502020202020204" pitchFamily="34" charset="0"/>
                <a:ea typeface="Tahoma" panose="020B0604030504040204" pitchFamily="34" charset="0"/>
                <a:cs typeface="DIN Condensed Bold"/>
              </a:rPr>
              <a:t>capítulo dedicado ao Programa LIFE</a:t>
            </a:r>
            <a:r>
              <a:rPr lang="pt-BR" sz="1400" dirty="0">
                <a:latin typeface="Century Gothic" panose="020B0502020202020204" pitchFamily="34" charset="0"/>
                <a:ea typeface="Tahoma" panose="020B0604030504040204" pitchFamily="34" charset="0"/>
                <a:cs typeface="DIN Condensed Bold"/>
              </a:rPr>
              <a:t>.</a:t>
            </a:r>
            <a:endParaRPr lang="pt-PT" sz="1600" dirty="0">
              <a:latin typeface="Century Gothic" panose="020B0502020202020204" pitchFamily="34" charset="0"/>
              <a:ea typeface="Tahoma" panose="020B0604030504040204" pitchFamily="34" charset="0"/>
              <a:cs typeface="DIN Condensed Bold"/>
            </a:endParaRPr>
          </a:p>
        </p:txBody>
      </p:sp>
      <p:pic>
        <p:nvPicPr>
          <p:cNvPr id="3" name="Imagem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3030052"/>
            <a:ext cx="4406354" cy="2203178"/>
          </a:xfrm>
          <a:prstGeom prst="rect">
            <a:avLst/>
          </a:prstGeom>
        </p:spPr>
      </p:pic>
      <p:pic>
        <p:nvPicPr>
          <p:cNvPr id="8" name="Imagem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16016" y="2221663"/>
            <a:ext cx="3384570" cy="4399944"/>
          </a:xfrm>
          <a:prstGeom prst="rect">
            <a:avLst/>
          </a:prstGeom>
        </p:spPr>
      </p:pic>
    </p:spTree>
    <p:extLst>
      <p:ext uri="{BB962C8B-B14F-4D97-AF65-F5344CB8AC3E}">
        <p14:creationId xmlns:p14="http://schemas.microsoft.com/office/powerpoint/2010/main" val="3541809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smtClean="0">
                <a:latin typeface="Century Gothic" panose="020B0502020202020204" pitchFamily="34" charset="0"/>
                <a:cs typeface="Calibri" panose="020F0502020204030204" pitchFamily="34" charset="0"/>
              </a:rPr>
              <a:t>E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p>
          <a:p>
            <a:r>
              <a:rPr lang="pt-BR" altLang="en-US" sz="1800" dirty="0" smtClean="0">
                <a:latin typeface="Century Gothic" panose="020B0502020202020204" pitchFamily="34" charset="0"/>
                <a:cs typeface="Calibri" panose="020F0502020204030204" pitchFamily="34" charset="0"/>
              </a:rPr>
              <a:t>E4 – </a:t>
            </a:r>
            <a:r>
              <a:rPr lang="en-US" altLang="en-US" sz="1800" dirty="0" err="1" smtClean="0">
                <a:latin typeface="Century Gothic" panose="020B0502020202020204" pitchFamily="34" charset="0"/>
                <a:cs typeface="Calibri" panose="020F0502020204030204" pitchFamily="34" charset="0"/>
              </a:rPr>
              <a:t>Programa</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Educação</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Ambiental</a:t>
            </a:r>
            <a:r>
              <a:rPr lang="en-US" altLang="en-US" sz="1800" dirty="0" smtClean="0">
                <a:latin typeface="Century Gothic" panose="020B0502020202020204" pitchFamily="34" charset="0"/>
                <a:cs typeface="Calibri" panose="020F0502020204030204" pitchFamily="34" charset="0"/>
              </a:rPr>
              <a:t> dos </a:t>
            </a:r>
            <a:r>
              <a:rPr lang="en-US" altLang="en-US" sz="1800" dirty="0" err="1" smtClean="0">
                <a:latin typeface="Century Gothic" panose="020B0502020202020204" pitchFamily="34" charset="0"/>
                <a:cs typeface="Calibri" panose="020F0502020204030204" pitchFamily="34" charset="0"/>
              </a:rPr>
              <a:t>Parques</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Naturais</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Ilha</a:t>
            </a:r>
            <a:r>
              <a:rPr lang="en-US" altLang="en-US" sz="1800" dirty="0" smtClean="0">
                <a:latin typeface="Century Gothic" panose="020B0502020202020204" pitchFamily="34" charset="0"/>
                <a:cs typeface="Calibri" panose="020F0502020204030204" pitchFamily="34" charset="0"/>
              </a:rPr>
              <a:t> – </a:t>
            </a:r>
            <a:r>
              <a:rPr lang="en-US" altLang="en-US" sz="1800" dirty="0" err="1" smtClean="0">
                <a:latin typeface="Century Gothic" panose="020B0502020202020204" pitchFamily="34" charset="0"/>
                <a:cs typeface="Calibri" panose="020F0502020204030204" pitchFamily="34" charset="0"/>
              </a:rPr>
              <a:t>Parque</a:t>
            </a:r>
            <a:r>
              <a:rPr lang="en-US" altLang="en-US" sz="1800" dirty="0" smtClean="0">
                <a:latin typeface="Century Gothic" panose="020B0502020202020204" pitchFamily="34" charset="0"/>
                <a:cs typeface="Calibri" panose="020F0502020204030204" pitchFamily="34" charset="0"/>
              </a:rPr>
              <a:t> Escola</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21" name="CaixaDeTexto 20"/>
          <p:cNvSpPr txBox="1"/>
          <p:nvPr/>
        </p:nvSpPr>
        <p:spPr>
          <a:xfrm>
            <a:off x="0" y="1552724"/>
            <a:ext cx="9144000" cy="769441"/>
          </a:xfrm>
          <a:prstGeom prst="rect">
            <a:avLst/>
          </a:prstGeom>
          <a:noFill/>
        </p:spPr>
        <p:txBody>
          <a:bodyPr wrap="square" rtlCol="0">
            <a:spAutoFit/>
          </a:bodyPr>
          <a:lstStyle/>
          <a:p>
            <a:endParaRPr lang="pt-PT" sz="1600" b="1" i="1" u="sng" dirty="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r>
              <a:rPr lang="pt-BR" sz="1400" b="1" dirty="0" smtClean="0">
                <a:latin typeface="Century Gothic" panose="020B0502020202020204" pitchFamily="34" charset="0"/>
                <a:ea typeface="Tahoma" panose="020B0604030504040204" pitchFamily="34" charset="0"/>
                <a:cs typeface="DIN Condensed Bold"/>
              </a:rPr>
              <a:t>Parque </a:t>
            </a:r>
            <a:r>
              <a:rPr lang="pt-BR" sz="1400" b="1" dirty="0">
                <a:latin typeface="Century Gothic" panose="020B0502020202020204" pitchFamily="34" charset="0"/>
                <a:ea typeface="Tahoma" panose="020B0604030504040204" pitchFamily="34" charset="0"/>
                <a:cs typeface="DIN Condensed Bold"/>
              </a:rPr>
              <a:t>Escola: </a:t>
            </a:r>
            <a:r>
              <a:rPr lang="pt-BR" sz="1400" dirty="0">
                <a:latin typeface="Century Gothic" panose="020B0502020202020204" pitchFamily="34" charset="0"/>
                <a:ea typeface="Tahoma" panose="020B0604030504040204" pitchFamily="34" charset="0"/>
                <a:cs typeface="DIN Condensed Bold"/>
              </a:rPr>
              <a:t>programa elaborado e entregue nas escolas para o ano letivo 2019-2020, com um </a:t>
            </a:r>
            <a:r>
              <a:rPr lang="pt-BR" sz="1400" u="sng" dirty="0">
                <a:latin typeface="Century Gothic" panose="020B0502020202020204" pitchFamily="34" charset="0"/>
                <a:ea typeface="Tahoma" panose="020B0604030504040204" pitchFamily="34" charset="0"/>
                <a:cs typeface="DIN Condensed Bold"/>
              </a:rPr>
              <a:t>capítulo dedicado ao Programa LIFE</a:t>
            </a:r>
            <a:r>
              <a:rPr lang="pt-BR" sz="1400" dirty="0">
                <a:latin typeface="Century Gothic" panose="020B0502020202020204" pitchFamily="34" charset="0"/>
                <a:ea typeface="Tahoma" panose="020B0604030504040204" pitchFamily="34" charset="0"/>
                <a:cs typeface="DIN Condensed Bold"/>
              </a:rPr>
              <a:t>.</a:t>
            </a:r>
            <a:endParaRPr lang="pt-PT" sz="1600" dirty="0">
              <a:latin typeface="Century Gothic" panose="020B0502020202020204" pitchFamily="34" charset="0"/>
              <a:ea typeface="Tahoma" panose="020B0604030504040204" pitchFamily="34" charset="0"/>
              <a:cs typeface="DIN Condensed Bold"/>
            </a:endParaRPr>
          </a:p>
        </p:txBody>
      </p:sp>
      <p:graphicFrame>
        <p:nvGraphicFramePr>
          <p:cNvPr id="26" name="Diagrama 25"/>
          <p:cNvGraphicFramePr/>
          <p:nvPr>
            <p:extLst>
              <p:ext uri="{D42A27DB-BD31-4B8C-83A1-F6EECF244321}">
                <p14:modId xmlns:p14="http://schemas.microsoft.com/office/powerpoint/2010/main" val="2250858074"/>
              </p:ext>
            </p:extLst>
          </p:nvPr>
        </p:nvGraphicFramePr>
        <p:xfrm>
          <a:off x="611560" y="2204864"/>
          <a:ext cx="8128000" cy="39695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36420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smtClean="0">
                <a:latin typeface="Century Gothic" panose="020B0502020202020204" pitchFamily="34" charset="0"/>
                <a:cs typeface="Calibri" panose="020F0502020204030204" pitchFamily="34" charset="0"/>
              </a:rPr>
              <a:t>E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p>
          <a:p>
            <a:r>
              <a:rPr lang="pt-BR" altLang="en-US" sz="1800" dirty="0" smtClean="0">
                <a:latin typeface="Century Gothic" panose="020B0502020202020204" pitchFamily="34" charset="0"/>
                <a:cs typeface="Calibri" panose="020F0502020204030204" pitchFamily="34" charset="0"/>
              </a:rPr>
              <a:t>E4 – </a:t>
            </a:r>
            <a:r>
              <a:rPr lang="en-US" altLang="en-US" sz="1800" dirty="0" err="1" smtClean="0">
                <a:latin typeface="Century Gothic" panose="020B0502020202020204" pitchFamily="34" charset="0"/>
                <a:cs typeface="Calibri" panose="020F0502020204030204" pitchFamily="34" charset="0"/>
              </a:rPr>
              <a:t>Programa</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Educação</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Ambiental</a:t>
            </a:r>
            <a:r>
              <a:rPr lang="en-US" altLang="en-US" sz="1800" dirty="0" smtClean="0">
                <a:latin typeface="Century Gothic" panose="020B0502020202020204" pitchFamily="34" charset="0"/>
                <a:cs typeface="Calibri" panose="020F0502020204030204" pitchFamily="34" charset="0"/>
              </a:rPr>
              <a:t> dos </a:t>
            </a:r>
            <a:r>
              <a:rPr lang="en-US" altLang="en-US" sz="1800" dirty="0" err="1" smtClean="0">
                <a:latin typeface="Century Gothic" panose="020B0502020202020204" pitchFamily="34" charset="0"/>
                <a:cs typeface="Calibri" panose="020F0502020204030204" pitchFamily="34" charset="0"/>
              </a:rPr>
              <a:t>Parques</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Naturais</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Ilha</a:t>
            </a:r>
            <a:r>
              <a:rPr lang="en-US" altLang="en-US" sz="1800" dirty="0" smtClean="0">
                <a:latin typeface="Century Gothic" panose="020B0502020202020204" pitchFamily="34" charset="0"/>
                <a:cs typeface="Calibri" panose="020F0502020204030204" pitchFamily="34" charset="0"/>
              </a:rPr>
              <a:t> – </a:t>
            </a:r>
            <a:r>
              <a:rPr lang="en-US" altLang="en-US" sz="1800" dirty="0" err="1" smtClean="0">
                <a:latin typeface="Century Gothic" panose="020B0502020202020204" pitchFamily="34" charset="0"/>
                <a:cs typeface="Calibri" panose="020F0502020204030204" pitchFamily="34" charset="0"/>
              </a:rPr>
              <a:t>Parque</a:t>
            </a:r>
            <a:r>
              <a:rPr lang="en-US" altLang="en-US" sz="1800" dirty="0" smtClean="0">
                <a:latin typeface="Century Gothic" panose="020B0502020202020204" pitchFamily="34" charset="0"/>
                <a:cs typeface="Calibri" panose="020F0502020204030204" pitchFamily="34" charset="0"/>
              </a:rPr>
              <a:t> Escola</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19" name="CaixaDeTexto 18"/>
          <p:cNvSpPr txBox="1"/>
          <p:nvPr/>
        </p:nvSpPr>
        <p:spPr>
          <a:xfrm>
            <a:off x="0" y="1408708"/>
            <a:ext cx="9144000" cy="553998"/>
          </a:xfrm>
          <a:prstGeom prst="rect">
            <a:avLst/>
          </a:prstGeom>
          <a:noFill/>
        </p:spPr>
        <p:txBody>
          <a:bodyPr wrap="square" rtlCol="0">
            <a:spAutoFit/>
          </a:bodyPr>
          <a:lstStyle/>
          <a:p>
            <a:endParaRPr lang="pt-PT" sz="1600" b="1" i="1" u="sng" dirty="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r>
              <a:rPr lang="pt-PT" altLang="pt-PT" sz="1400" b="1" u="sng" dirty="0" smtClean="0">
                <a:solidFill>
                  <a:srgbClr val="195457"/>
                </a:solidFill>
                <a:latin typeface="Century Gothic" panose="020B0502020202020204" pitchFamily="34" charset="0"/>
                <a:ea typeface="Tahoma" panose="020B0604030504040204" pitchFamily="34" charset="0"/>
                <a:cs typeface="DIN Condensed Bold"/>
              </a:rPr>
              <a:t>Exemplos de Atividades 2019/2020:</a:t>
            </a:r>
            <a:endParaRPr lang="pt-PT" sz="1600" dirty="0" smtClean="0">
              <a:latin typeface="Century Gothic" panose="020B0502020202020204" pitchFamily="34" charset="0"/>
              <a:ea typeface="Tahoma" panose="020B0604030504040204" pitchFamily="34" charset="0"/>
              <a:cs typeface="DIN Condensed Bold"/>
            </a:endParaRPr>
          </a:p>
        </p:txBody>
      </p:sp>
      <p:grpSp>
        <p:nvGrpSpPr>
          <p:cNvPr id="20" name="Grupo 19"/>
          <p:cNvGrpSpPr/>
          <p:nvPr/>
        </p:nvGrpSpPr>
        <p:grpSpPr>
          <a:xfrm>
            <a:off x="541347" y="2124932"/>
            <a:ext cx="7991093" cy="4400412"/>
            <a:chOff x="1125351" y="613756"/>
            <a:chExt cx="9817178" cy="6094363"/>
          </a:xfrm>
        </p:grpSpPr>
        <p:pic>
          <p:nvPicPr>
            <p:cNvPr id="22" name="Imagem 21"/>
            <p:cNvPicPr>
              <a:picLocks noChangeAspect="1"/>
            </p:cNvPicPr>
            <p:nvPr/>
          </p:nvPicPr>
          <p:blipFill rotWithShape="1">
            <a:blip r:embed="rId6" cstate="email">
              <a:extLst>
                <a:ext uri="{28A0092B-C50C-407E-A947-70E740481C1C}">
                  <a14:useLocalDpi xmlns:a14="http://schemas.microsoft.com/office/drawing/2010/main"/>
                </a:ext>
              </a:extLst>
            </a:blip>
            <a:srcRect t="14899" b="2040"/>
            <a:stretch/>
          </p:blipFill>
          <p:spPr>
            <a:xfrm>
              <a:off x="1125351" y="613756"/>
              <a:ext cx="2858551" cy="3102459"/>
            </a:xfrm>
            <a:prstGeom prst="rect">
              <a:avLst/>
            </a:prstGeom>
            <a:effectLst>
              <a:outerShdw blurRad="63500" sx="102000" sy="102000" algn="ctr" rotWithShape="0">
                <a:prstClr val="black">
                  <a:alpha val="40000"/>
                </a:prstClr>
              </a:outerShdw>
            </a:effectLst>
          </p:spPr>
        </p:pic>
        <p:pic>
          <p:nvPicPr>
            <p:cNvPr id="23" name="Imagem 22"/>
            <p:cNvPicPr>
              <a:picLocks noChangeAspect="1"/>
            </p:cNvPicPr>
            <p:nvPr/>
          </p:nvPicPr>
          <p:blipFill rotWithShape="1">
            <a:blip r:embed="rId7" cstate="email">
              <a:extLst>
                <a:ext uri="{28A0092B-C50C-407E-A947-70E740481C1C}">
                  <a14:useLocalDpi xmlns:a14="http://schemas.microsoft.com/office/drawing/2010/main"/>
                </a:ext>
              </a:extLst>
            </a:blip>
            <a:srcRect t="14895" b="1985"/>
            <a:stretch/>
          </p:blipFill>
          <p:spPr>
            <a:xfrm>
              <a:off x="1125351" y="3818380"/>
              <a:ext cx="2858551" cy="2889739"/>
            </a:xfrm>
            <a:prstGeom prst="rect">
              <a:avLst/>
            </a:prstGeom>
            <a:effectLst>
              <a:outerShdw blurRad="63500" sx="102000" sy="102000" algn="ctr" rotWithShape="0">
                <a:prstClr val="black">
                  <a:alpha val="40000"/>
                </a:prstClr>
              </a:outerShdw>
            </a:effectLst>
          </p:spPr>
        </p:pic>
        <p:pic>
          <p:nvPicPr>
            <p:cNvPr id="24" name="Imagem 23"/>
            <p:cNvPicPr>
              <a:picLocks noChangeAspect="1"/>
            </p:cNvPicPr>
            <p:nvPr/>
          </p:nvPicPr>
          <p:blipFill rotWithShape="1">
            <a:blip r:embed="rId8" cstate="email">
              <a:extLst>
                <a:ext uri="{28A0092B-C50C-407E-A947-70E740481C1C}">
                  <a14:useLocalDpi xmlns:a14="http://schemas.microsoft.com/office/drawing/2010/main"/>
                </a:ext>
              </a:extLst>
            </a:blip>
            <a:srcRect t="9684" b="2489"/>
            <a:stretch/>
          </p:blipFill>
          <p:spPr>
            <a:xfrm>
              <a:off x="4517744" y="613756"/>
              <a:ext cx="2952000" cy="2727321"/>
            </a:xfrm>
            <a:prstGeom prst="rect">
              <a:avLst/>
            </a:prstGeom>
            <a:effectLst>
              <a:outerShdw blurRad="63500" sx="102000" sy="102000" algn="ctr" rotWithShape="0">
                <a:prstClr val="black">
                  <a:alpha val="40000"/>
                </a:prstClr>
              </a:outerShdw>
            </a:effectLst>
          </p:spPr>
        </p:pic>
        <p:pic>
          <p:nvPicPr>
            <p:cNvPr id="25" name="Imagem 24"/>
            <p:cNvPicPr>
              <a:picLocks noChangeAspect="1"/>
            </p:cNvPicPr>
            <p:nvPr/>
          </p:nvPicPr>
          <p:blipFill rotWithShape="1">
            <a:blip r:embed="rId9" cstate="email">
              <a:extLst>
                <a:ext uri="{28A0092B-C50C-407E-A947-70E740481C1C}">
                  <a14:useLocalDpi xmlns:a14="http://schemas.microsoft.com/office/drawing/2010/main"/>
                </a:ext>
              </a:extLst>
            </a:blip>
            <a:srcRect t="15963"/>
            <a:stretch/>
          </p:blipFill>
          <p:spPr>
            <a:xfrm>
              <a:off x="4517744" y="3483112"/>
              <a:ext cx="2952000" cy="3225007"/>
            </a:xfrm>
            <a:prstGeom prst="rect">
              <a:avLst/>
            </a:prstGeom>
            <a:effectLst>
              <a:outerShdw blurRad="63500" sx="102000" sy="102000" algn="ctr" rotWithShape="0">
                <a:prstClr val="black">
                  <a:alpha val="40000"/>
                </a:prstClr>
              </a:outerShdw>
            </a:effectLst>
          </p:spPr>
        </p:pic>
        <p:pic>
          <p:nvPicPr>
            <p:cNvPr id="27" name="Imagem 26"/>
            <p:cNvPicPr>
              <a:picLocks noChangeAspect="1"/>
            </p:cNvPicPr>
            <p:nvPr/>
          </p:nvPicPr>
          <p:blipFill rotWithShape="1">
            <a:blip r:embed="rId10" cstate="email">
              <a:extLst>
                <a:ext uri="{28A0092B-C50C-407E-A947-70E740481C1C}">
                  <a14:useLocalDpi xmlns:a14="http://schemas.microsoft.com/office/drawing/2010/main"/>
                </a:ext>
              </a:extLst>
            </a:blip>
            <a:srcRect t="15901" b="3002"/>
            <a:stretch/>
          </p:blipFill>
          <p:spPr>
            <a:xfrm>
              <a:off x="8069492" y="613756"/>
              <a:ext cx="2872415" cy="2743200"/>
            </a:xfrm>
            <a:prstGeom prst="rect">
              <a:avLst/>
            </a:prstGeom>
            <a:effectLst>
              <a:outerShdw blurRad="63500" sx="102000" sy="102000" algn="ctr" rotWithShape="0">
                <a:prstClr val="black">
                  <a:alpha val="40000"/>
                </a:prstClr>
              </a:outerShdw>
            </a:effectLst>
          </p:spPr>
        </p:pic>
        <p:pic>
          <p:nvPicPr>
            <p:cNvPr id="28" name="Imagem 27"/>
            <p:cNvPicPr>
              <a:picLocks noChangeAspect="1"/>
            </p:cNvPicPr>
            <p:nvPr/>
          </p:nvPicPr>
          <p:blipFill rotWithShape="1">
            <a:blip r:embed="rId11" cstate="email">
              <a:extLst>
                <a:ext uri="{28A0092B-C50C-407E-A947-70E740481C1C}">
                  <a14:useLocalDpi xmlns:a14="http://schemas.microsoft.com/office/drawing/2010/main"/>
                </a:ext>
              </a:extLst>
            </a:blip>
            <a:srcRect t="15027" b="4798"/>
            <a:stretch/>
          </p:blipFill>
          <p:spPr>
            <a:xfrm>
              <a:off x="8068868" y="3551460"/>
              <a:ext cx="2873661" cy="3134294"/>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778934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smtClean="0">
                <a:latin typeface="Century Gothic" panose="020B0502020202020204" pitchFamily="34" charset="0"/>
                <a:cs typeface="Calibri" panose="020F0502020204030204" pitchFamily="34" charset="0"/>
              </a:rPr>
              <a:t>E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p>
          <a:p>
            <a:r>
              <a:rPr lang="pt-BR" altLang="en-US" sz="1800" dirty="0" smtClean="0">
                <a:latin typeface="Century Gothic" panose="020B0502020202020204" pitchFamily="34" charset="0"/>
                <a:cs typeface="Calibri" panose="020F0502020204030204" pitchFamily="34" charset="0"/>
              </a:rPr>
              <a:t>E5 – </a:t>
            </a:r>
            <a:r>
              <a:rPr lang="en-US" altLang="en-US" sz="1800" dirty="0" err="1" smtClean="0">
                <a:latin typeface="Century Gothic" panose="020B0502020202020204" pitchFamily="34" charset="0"/>
                <a:cs typeface="Calibri" panose="020F0502020204030204" pitchFamily="34" charset="0"/>
              </a:rPr>
              <a:t>Programa</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Envolvimento</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Público</a:t>
            </a:r>
            <a:r>
              <a:rPr lang="en-US" altLang="en-US" sz="1800" dirty="0" smtClean="0">
                <a:latin typeface="Century Gothic" panose="020B0502020202020204" pitchFamily="34" charset="0"/>
                <a:cs typeface="Calibri" panose="020F0502020204030204" pitchFamily="34" charset="0"/>
              </a:rPr>
              <a:t> e </a:t>
            </a:r>
            <a:r>
              <a:rPr lang="en-US" altLang="en-US" sz="1800" dirty="0" err="1" smtClean="0">
                <a:latin typeface="Century Gothic" panose="020B0502020202020204" pitchFamily="34" charset="0"/>
                <a:cs typeface="Calibri" panose="020F0502020204030204" pitchFamily="34" charset="0"/>
              </a:rPr>
              <a:t>Voluntariado</a:t>
            </a:r>
            <a:r>
              <a:rPr lang="en-US" altLang="en-US" sz="1800" dirty="0" smtClean="0">
                <a:latin typeface="Century Gothic" panose="020B0502020202020204" pitchFamily="34" charset="0"/>
                <a:cs typeface="Calibri" panose="020F0502020204030204" pitchFamily="34" charset="0"/>
              </a:rPr>
              <a:t> </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19" name="CaixaDeTexto 18"/>
          <p:cNvSpPr txBox="1"/>
          <p:nvPr/>
        </p:nvSpPr>
        <p:spPr>
          <a:xfrm>
            <a:off x="0" y="1408708"/>
            <a:ext cx="9144000" cy="2308324"/>
          </a:xfrm>
          <a:prstGeom prst="rect">
            <a:avLst/>
          </a:prstGeom>
          <a:noFill/>
        </p:spPr>
        <p:txBody>
          <a:bodyPr wrap="square" rtlCol="0">
            <a:spAutoFit/>
          </a:bodyPr>
          <a:lstStyle/>
          <a:p>
            <a:endParaRPr lang="pt-PT" sz="1600" b="1" i="1" u="sng" dirty="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r>
              <a:rPr lang="pt-BR" altLang="pt-PT" sz="1400" dirty="0" smtClean="0">
                <a:latin typeface="Century Gothic" panose="020B0502020202020204" pitchFamily="34" charset="0"/>
                <a:ea typeface="Tahoma" panose="020B0604030504040204" pitchFamily="34" charset="0"/>
                <a:cs typeface="DIN Condensed Bold"/>
              </a:rPr>
              <a:t>O LIFE IP está </a:t>
            </a:r>
            <a:r>
              <a:rPr lang="pt-BR" altLang="pt-PT" sz="1400" dirty="0">
                <a:latin typeface="Century Gothic" panose="020B0502020202020204" pitchFamily="34" charset="0"/>
                <a:ea typeface="Tahoma" panose="020B0604030504040204" pitchFamily="34" charset="0"/>
                <a:cs typeface="DIN Condensed Bold"/>
              </a:rPr>
              <a:t>a promover campos de voluntariado gratuitos em várias ilhas, com o objetivo de sensibilizar os jovens e as comunidades circundantes para a importância da prática de ações concretas de conservação da natureza e da biodiversidade</a:t>
            </a:r>
            <a:r>
              <a:rPr lang="pt-BR" altLang="pt-PT" sz="1400" dirty="0" smtClean="0">
                <a:latin typeface="Century Gothic" panose="020B0502020202020204" pitchFamily="34" charset="0"/>
                <a:ea typeface="Tahoma" panose="020B0604030504040204" pitchFamily="34" charset="0"/>
                <a:cs typeface="DIN Condensed Bold"/>
              </a:rPr>
              <a:t>.</a:t>
            </a:r>
          </a:p>
          <a:p>
            <a:pPr marL="285750" indent="-285750" algn="just">
              <a:buFont typeface="Wingdings" panose="05000000000000000000" pitchFamily="2" charset="2"/>
              <a:buChar char="Ø"/>
            </a:pPr>
            <a:r>
              <a:rPr lang="pt-BR" sz="1400" dirty="0" smtClean="0">
                <a:latin typeface="Century Gothic" panose="020B0502020202020204" pitchFamily="34" charset="0"/>
                <a:ea typeface="Tahoma" panose="020B0604030504040204" pitchFamily="34" charset="0"/>
                <a:cs typeface="DIN Condensed Bold"/>
              </a:rPr>
              <a:t>O primeiro campo de voluntariado decorreu de 13-21 julho na Graciosa onde se realizou diversas atividades com escuteiros, empresas locais, IPSS e a comunidade em geral.</a:t>
            </a:r>
          </a:p>
          <a:p>
            <a:pPr marL="285750" indent="-285750" algn="just">
              <a:buFont typeface="Wingdings" panose="05000000000000000000" pitchFamily="2" charset="2"/>
              <a:buChar char="Ø"/>
            </a:pPr>
            <a:r>
              <a:rPr lang="pt-BR" sz="1400" dirty="0">
                <a:latin typeface="Century Gothic" panose="020B0502020202020204" pitchFamily="34" charset="0"/>
                <a:ea typeface="Tahoma" panose="020B0604030504040204" pitchFamily="34" charset="0"/>
                <a:cs typeface="DIN Condensed Bold"/>
              </a:rPr>
              <a:t>Os próximos campos </a:t>
            </a:r>
            <a:r>
              <a:rPr lang="pt-BR" sz="1400" dirty="0" smtClean="0">
                <a:latin typeface="Century Gothic" panose="020B0502020202020204" pitchFamily="34" charset="0"/>
                <a:ea typeface="Tahoma" panose="020B0604030504040204" pitchFamily="34" charset="0"/>
                <a:cs typeface="DIN Condensed Bold"/>
              </a:rPr>
              <a:t>previstos vão </a:t>
            </a:r>
            <a:r>
              <a:rPr lang="pt-BR" sz="1400" dirty="0">
                <a:latin typeface="Century Gothic" panose="020B0502020202020204" pitchFamily="34" charset="0"/>
                <a:ea typeface="Tahoma" panose="020B0604030504040204" pitchFamily="34" charset="0"/>
                <a:cs typeface="DIN Condensed Bold"/>
              </a:rPr>
              <a:t>decorrer nas Flores, de 15 a 23 de agosto, no Pico, de 12 a 20 de setembro, em Santa Maria, de 7 a 15 de novembro e na Terceira, de 13 a 21 de fevereiro do próximo ano.</a:t>
            </a:r>
            <a:endParaRPr lang="pt-BR" sz="1400" dirty="0" smtClean="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endParaRPr lang="pt-PT" sz="1600" dirty="0" smtClean="0">
              <a:latin typeface="Century Gothic" panose="020B0502020202020204" pitchFamily="34" charset="0"/>
              <a:ea typeface="Tahoma" panose="020B0604030504040204" pitchFamily="34" charset="0"/>
              <a:cs typeface="DIN Condensed Bold"/>
            </a:endParaRPr>
          </a:p>
        </p:txBody>
      </p:sp>
      <p:pic>
        <p:nvPicPr>
          <p:cNvPr id="2050" name="Picture 2" descr="A imagem pode conter: uma ou mais pessoas, céu, oceano, ar livre e natureza"/>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716" y="3465941"/>
            <a:ext cx="4382692" cy="29217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imagem pode conter: 1 pessoa, sentado, criança, chapéu, barba e ar livr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27274" y="3219400"/>
            <a:ext cx="4541936" cy="302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72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a:latin typeface="Century Gothic" panose="020B0502020202020204" pitchFamily="34" charset="0"/>
                <a:cs typeface="Calibri" panose="020F0502020204030204" pitchFamily="34" charset="0"/>
              </a:rPr>
              <a:t>F</a:t>
            </a:r>
            <a:r>
              <a:rPr lang="fr-BE" altLang="en-US" sz="1800" b="1" dirty="0" smtClean="0">
                <a:latin typeface="Century Gothic" panose="020B0502020202020204" pitchFamily="34" charset="0"/>
                <a:cs typeface="Calibri" panose="020F0502020204030204" pitchFamily="34" charset="0"/>
              </a:rPr>
              <a:t> </a:t>
            </a:r>
            <a:r>
              <a:rPr lang="fr-BE" altLang="en-US" sz="1800" b="1" dirty="0">
                <a:latin typeface="Century Gothic" panose="020B0502020202020204" pitchFamily="34" charset="0"/>
                <a:cs typeface="Calibri" panose="020F0502020204030204" pitchFamily="34" charset="0"/>
              </a:rPr>
              <a:t>– </a:t>
            </a:r>
            <a:r>
              <a:rPr lang="pt-BR" altLang="en-US" sz="1800" b="1" dirty="0" smtClean="0">
                <a:latin typeface="Century Gothic" panose="020B0502020202020204" pitchFamily="34" charset="0"/>
                <a:cs typeface="Calibri" panose="020F0502020204030204" pitchFamily="34" charset="0"/>
              </a:rPr>
              <a:t>Gestão e monitorização do </a:t>
            </a:r>
            <a:r>
              <a:rPr lang="pt-BR" altLang="en-US" sz="1800" b="1" dirty="0">
                <a:latin typeface="Century Gothic" panose="020B0502020202020204" pitchFamily="34" charset="0"/>
                <a:cs typeface="Calibri" panose="020F0502020204030204" pitchFamily="34" charset="0"/>
              </a:rPr>
              <a:t>progresso do projeto:</a:t>
            </a:r>
          </a:p>
          <a:p>
            <a:r>
              <a:rPr lang="pt-BR" altLang="en-US" sz="1800" dirty="0" smtClean="0">
                <a:latin typeface="Century Gothic" panose="020B0502020202020204" pitchFamily="34" charset="0"/>
                <a:cs typeface="Calibri" panose="020F0502020204030204" pitchFamily="34" charset="0"/>
              </a:rPr>
              <a:t>F3 </a:t>
            </a:r>
            <a:r>
              <a:rPr lang="pt-BR" altLang="en-US" sz="1800" dirty="0">
                <a:latin typeface="Century Gothic" panose="020B0502020202020204" pitchFamily="34" charset="0"/>
                <a:cs typeface="Calibri" panose="020F0502020204030204" pitchFamily="34" charset="0"/>
              </a:rPr>
              <a:t>– Grupo de trabalho para coordenação dos fundos complementares</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12" name="CaixaDeTexto 11"/>
          <p:cNvSpPr txBox="1"/>
          <p:nvPr/>
        </p:nvSpPr>
        <p:spPr>
          <a:xfrm>
            <a:off x="-108520" y="1700808"/>
            <a:ext cx="9001000" cy="1077218"/>
          </a:xfrm>
          <a:prstGeom prst="rect">
            <a:avLst/>
          </a:prstGeom>
          <a:noFill/>
        </p:spPr>
        <p:txBody>
          <a:bodyPr wrap="square" rtlCol="0">
            <a:spAutoFit/>
          </a:bodyPr>
          <a:lstStyle/>
          <a:p>
            <a:pPr marL="285750" indent="-285750" algn="just">
              <a:buFont typeface="Arial" panose="020B0604020202020204" pitchFamily="34" charset="0"/>
              <a:buChar char="•"/>
            </a:pPr>
            <a:r>
              <a:rPr lang="pt-BR" sz="1600" b="1" dirty="0" smtClean="0">
                <a:latin typeface="Century" panose="02040604050505020304" pitchFamily="18" charset="0"/>
              </a:rPr>
              <a:t>Grupo </a:t>
            </a:r>
            <a:r>
              <a:rPr lang="pt-BR" sz="1600" b="1" dirty="0">
                <a:latin typeface="Century" panose="02040604050505020304" pitchFamily="18" charset="0"/>
              </a:rPr>
              <a:t>de trabalho para coordenação dos fundos complementares estabelecido (08/04/2019</a:t>
            </a:r>
            <a:r>
              <a:rPr lang="pt-BR" sz="1600" b="1" dirty="0" smtClean="0">
                <a:latin typeface="Century" panose="02040604050505020304" pitchFamily="18" charset="0"/>
              </a:rPr>
              <a:t>).</a:t>
            </a:r>
          </a:p>
          <a:p>
            <a:pPr algn="just"/>
            <a:endParaRPr lang="pt-BR" sz="1600" b="1" dirty="0">
              <a:latin typeface="Century" panose="02040604050505020304" pitchFamily="18" charset="0"/>
            </a:endParaRPr>
          </a:p>
          <a:p>
            <a:pPr marL="285750" indent="-285750" algn="just">
              <a:buFont typeface="Arial" panose="020B0604020202020204" pitchFamily="34" charset="0"/>
              <a:buChar char="•"/>
            </a:pPr>
            <a:r>
              <a:rPr lang="pt-BR" sz="1600" b="1" dirty="0" smtClean="0">
                <a:latin typeface="Century" panose="02040604050505020304" pitchFamily="18" charset="0"/>
              </a:rPr>
              <a:t>O </a:t>
            </a:r>
            <a:r>
              <a:rPr lang="pt-BR" sz="1600" b="1" dirty="0">
                <a:latin typeface="Century" panose="02040604050505020304" pitchFamily="18" charset="0"/>
              </a:rPr>
              <a:t>Website do projeto terá um Balcão de </a:t>
            </a:r>
            <a:r>
              <a:rPr lang="pt-BR" sz="1600" b="1" dirty="0" smtClean="0">
                <a:latin typeface="Century" panose="02040604050505020304" pitchFamily="18" charset="0"/>
              </a:rPr>
              <a:t>Apoio</a:t>
            </a:r>
            <a:r>
              <a:rPr lang="pt-BR" sz="1600" dirty="0" smtClean="0">
                <a:latin typeface="Century" panose="02040604050505020304" pitchFamily="18" charset="0"/>
              </a:rPr>
              <a:t> </a:t>
            </a:r>
            <a:r>
              <a:rPr lang="pt-BR" sz="1600" dirty="0">
                <a:latin typeface="Century" panose="02040604050505020304" pitchFamily="18" charset="0"/>
              </a:rPr>
              <a:t>para dar suporte aos projetos complementares - Não previsto inicialmente e resultou </a:t>
            </a:r>
            <a:r>
              <a:rPr lang="pt-BR" sz="1600" dirty="0" smtClean="0">
                <a:latin typeface="Century" panose="02040604050505020304" pitchFamily="18" charset="0"/>
              </a:rPr>
              <a:t>das reuniões de gestão do projeto.</a:t>
            </a:r>
            <a:endParaRPr lang="pt-BR" sz="1600" dirty="0">
              <a:latin typeface="Century" panose="02040604050505020304" pitchFamily="18" charset="0"/>
            </a:endParaRPr>
          </a:p>
        </p:txBody>
      </p:sp>
      <p:pic>
        <p:nvPicPr>
          <p:cNvPr id="13" name="Imagem 12"/>
          <p:cNvPicPr>
            <a:picLocks noChangeAspect="1"/>
          </p:cNvPicPr>
          <p:nvPr/>
        </p:nvPicPr>
        <p:blipFill rotWithShape="1">
          <a:blip r:embed="rId6" cstate="screen">
            <a:extLst>
              <a:ext uri="{28A0092B-C50C-407E-A947-70E740481C1C}">
                <a14:useLocalDpi xmlns:a14="http://schemas.microsoft.com/office/drawing/2010/main"/>
              </a:ext>
            </a:extLst>
          </a:blip>
          <a:srcRect b="11982"/>
          <a:stretch/>
        </p:blipFill>
        <p:spPr>
          <a:xfrm>
            <a:off x="159169" y="2781232"/>
            <a:ext cx="4433173" cy="2194870"/>
          </a:xfrm>
          <a:prstGeom prst="rect">
            <a:avLst/>
          </a:prstGeom>
        </p:spPr>
      </p:pic>
      <p:pic>
        <p:nvPicPr>
          <p:cNvPr id="2" name="Imagem 1"/>
          <p:cNvPicPr>
            <a:picLocks noChangeAspect="1"/>
          </p:cNvPicPr>
          <p:nvPr/>
        </p:nvPicPr>
        <p:blipFill rotWithShape="1">
          <a:blip r:embed="rId7" cstate="screen">
            <a:extLst>
              <a:ext uri="{28A0092B-C50C-407E-A947-70E740481C1C}">
                <a14:useLocalDpi xmlns:a14="http://schemas.microsoft.com/office/drawing/2010/main"/>
              </a:ext>
            </a:extLst>
          </a:blip>
          <a:srcRect t="6184" r="1217" b="6008"/>
          <a:stretch/>
        </p:blipFill>
        <p:spPr>
          <a:xfrm>
            <a:off x="3988145" y="3751966"/>
            <a:ext cx="4970692" cy="2485346"/>
          </a:xfrm>
          <a:prstGeom prst="rect">
            <a:avLst/>
          </a:prstGeom>
        </p:spPr>
      </p:pic>
      <p:pic>
        <p:nvPicPr>
          <p:cNvPr id="8" name="Imagem 7"/>
          <p:cNvPicPr>
            <a:picLocks noChangeAspect="1"/>
          </p:cNvPicPr>
          <p:nvPr/>
        </p:nvPicPr>
        <p:blipFill rotWithShape="1">
          <a:blip r:embed="rId8" cstate="screen">
            <a:extLst>
              <a:ext uri="{28A0092B-C50C-407E-A947-70E740481C1C}">
                <a14:useLocalDpi xmlns:a14="http://schemas.microsoft.com/office/drawing/2010/main"/>
              </a:ext>
            </a:extLst>
          </a:blip>
          <a:srcRect t="4722" b="4327"/>
          <a:stretch/>
        </p:blipFill>
        <p:spPr>
          <a:xfrm>
            <a:off x="2861646" y="3090358"/>
            <a:ext cx="6266928" cy="3206188"/>
          </a:xfrm>
          <a:prstGeom prst="rect">
            <a:avLst/>
          </a:prstGeom>
        </p:spPr>
      </p:pic>
    </p:spTree>
    <p:extLst>
      <p:ext uri="{BB962C8B-B14F-4D97-AF65-F5344CB8AC3E}">
        <p14:creationId xmlns:p14="http://schemas.microsoft.com/office/powerpoint/2010/main" val="300424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624" t="18652" r="22730" b="16719"/>
          <a:stretch/>
        </p:blipFill>
        <p:spPr bwMode="auto">
          <a:xfrm>
            <a:off x="2542273" y="2568337"/>
            <a:ext cx="3015916"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descr="https://www.visitportugal.com/sites/www.visitportugal.com/files/styles/experiencias_detalhe/public/mediateca/N2604d_0.jpg?itok=thKeHWf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1999" y="887502"/>
            <a:ext cx="288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cultura.cm-ribeiragrande.pt/imagens/250134452583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28822" y="887502"/>
            <a:ext cx="243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cdn.olhares.pt/client/files/foto/big/132/132039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528" y="2575162"/>
            <a:ext cx="2161922"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http://turismocadentro.com/wp-content/uploads/2010/06/ilha-das-flores.jpg">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15012" y="2572387"/>
            <a:ext cx="2438804"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ponta-delgada.com/wp-content/uploads/2016/03/lagoa-do-fogo.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21425" y="4257272"/>
            <a:ext cx="244620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http://parquesnaturais.azores.gov.pt/images/pni_terceira/ap/rn/sbarbara/800/6.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14441" y="4249172"/>
            <a:ext cx="2160002"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ultura.cm-ribeiragrande.pt/imagens/1941344525462.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15257"/>
          <a:stretch/>
        </p:blipFill>
        <p:spPr bwMode="auto">
          <a:xfrm>
            <a:off x="2160107" y="879402"/>
            <a:ext cx="1275069"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cultura.cm-ribeiragrande.pt/imagens/5861344523923.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923869" y="4257272"/>
            <a:ext cx="2448130" cy="16200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o 30"/>
          <p:cNvGrpSpPr/>
          <p:nvPr/>
        </p:nvGrpSpPr>
        <p:grpSpPr>
          <a:xfrm>
            <a:off x="-1588" y="-581"/>
            <a:ext cx="9145588" cy="621270"/>
            <a:chOff x="-1588" y="-581"/>
            <a:chExt cx="9145588" cy="621270"/>
          </a:xfrm>
        </p:grpSpPr>
        <p:sp>
          <p:nvSpPr>
            <p:cNvPr id="37" name="Retângulo 36"/>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39" name="Picture 10" descr="http://fnyh.org/wp-content/uploads/2015/01/LIFE.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 descr="http://www.europarc.org/communication-skills/images/2.1%20N2000.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 name="Imagem 4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43" name="Título 1"/>
          <p:cNvSpPr>
            <a:spLocks noGrp="1"/>
          </p:cNvSpPr>
          <p:nvPr>
            <p:ph type="ctrTitle"/>
          </p:nvPr>
        </p:nvSpPr>
        <p:spPr>
          <a:xfrm>
            <a:off x="212993" y="1340768"/>
            <a:ext cx="1910735" cy="482783"/>
          </a:xfrm>
          <a:ln>
            <a:noFill/>
          </a:ln>
          <a:effectLst>
            <a:outerShdw blurRad="50800" dist="38100" dir="2700000" algn="tl" rotWithShape="0">
              <a:prstClr val="black">
                <a:alpha val="40000"/>
              </a:prstClr>
            </a:outerShdw>
            <a:reflection blurRad="6350" stA="52000" endA="300" endPos="35000" dir="5400000" sy="-100000" algn="bl" rotWithShape="0"/>
          </a:effectLst>
        </p:spPr>
        <p:txBody>
          <a:bodyPr>
            <a:noAutofit/>
          </a:bodyPr>
          <a:lstStyle/>
          <a:p>
            <a:pPr algn="l"/>
            <a:r>
              <a:rPr lang="pt-PT" sz="2800" b="1" dirty="0" smtClean="0">
                <a:ln w="0"/>
                <a:solidFill>
                  <a:schemeClr val="accent5">
                    <a:lumMod val="50000"/>
                  </a:schemeClr>
                </a:solidFill>
                <a:effectLst>
                  <a:outerShdw blurRad="38100" dist="19050" dir="2700000" algn="tl" rotWithShape="0">
                    <a:schemeClr val="dk1">
                      <a:alpha val="40000"/>
                    </a:schemeClr>
                  </a:outerShdw>
                </a:effectLst>
                <a:latin typeface="Calisto MT" panose="02040603050505030304" pitchFamily="18" charset="0"/>
              </a:rPr>
              <a:t>Obrigada!</a:t>
            </a:r>
            <a:endParaRPr lang="pt-PT" sz="2800" b="1" dirty="0">
              <a:ln w="0"/>
              <a:solidFill>
                <a:schemeClr val="accent5">
                  <a:lumMod val="50000"/>
                </a:schemeClr>
              </a:solidFill>
              <a:effectLst>
                <a:outerShdw blurRad="38100" dist="19050" dir="2700000" algn="tl" rotWithShape="0">
                  <a:schemeClr val="dk1">
                    <a:alpha val="40000"/>
                  </a:schemeClr>
                </a:outerShdw>
              </a:effectLst>
              <a:latin typeface="Calisto MT" panose="02040603050505030304" pitchFamily="18" charset="0"/>
            </a:endParaRPr>
          </a:p>
        </p:txBody>
      </p:sp>
      <p:sp>
        <p:nvSpPr>
          <p:cNvPr id="25"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2" name="CaixaDeTexto 1"/>
          <p:cNvSpPr txBox="1"/>
          <p:nvPr/>
        </p:nvSpPr>
        <p:spPr>
          <a:xfrm>
            <a:off x="3023441" y="5877272"/>
            <a:ext cx="3817116" cy="1323439"/>
          </a:xfrm>
          <a:prstGeom prst="rect">
            <a:avLst/>
          </a:prstGeom>
          <a:noFill/>
        </p:spPr>
        <p:txBody>
          <a:bodyPr wrap="square" rtlCol="0">
            <a:spAutoFit/>
          </a:bodyPr>
          <a:lstStyle/>
          <a:p>
            <a:r>
              <a:rPr lang="en-US" sz="2000" b="1" dirty="0" smtClean="0">
                <a:hlinkClick r:id="rId16"/>
              </a:rPr>
              <a:t>lifeip.azoresnatura@azores.gov.pt</a:t>
            </a:r>
            <a:endParaRPr lang="en-US" sz="2000" b="1" dirty="0" smtClean="0"/>
          </a:p>
          <a:p>
            <a:endParaRPr lang="en-US" sz="2000" b="1" dirty="0">
              <a:hlinkClick r:id="rId17"/>
            </a:endParaRPr>
          </a:p>
          <a:p>
            <a:r>
              <a:rPr lang="en-US" sz="2000" b="1" dirty="0" smtClean="0">
                <a:hlinkClick r:id="rId17"/>
              </a:rPr>
              <a:t>https</a:t>
            </a:r>
            <a:r>
              <a:rPr lang="en-US" sz="2000" b="1" dirty="0">
                <a:hlinkClick r:id="rId17"/>
              </a:rPr>
              <a:t>://www.lifeazoresnatura.eu/</a:t>
            </a:r>
            <a:endParaRPr lang="en-US" sz="2000" b="1" dirty="0"/>
          </a:p>
          <a:p>
            <a:r>
              <a:rPr lang="en-US" sz="2000" b="1" dirty="0" smtClean="0"/>
              <a:t> </a:t>
            </a:r>
            <a:endParaRPr lang="en-US" sz="2000" b="1" dirty="0"/>
          </a:p>
        </p:txBody>
      </p:sp>
      <p:pic>
        <p:nvPicPr>
          <p:cNvPr id="3074" name="Picture 2" descr="Email Symbol clipart - Mail, Apple, Email, transparent clip art"/>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l="18074" t="18005" r="18927" b="19304"/>
          <a:stretch/>
        </p:blipFill>
        <p:spPr bwMode="auto">
          <a:xfrm>
            <a:off x="2627784" y="5886778"/>
            <a:ext cx="481168" cy="4362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cebook Icon | | Vector Images Icon Sign And Symbols"/>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688842" y="6511137"/>
            <a:ext cx="331831" cy="33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155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8" y="-581"/>
            <a:ext cx="9172305" cy="621270"/>
            <a:chOff x="-1588" y="-581"/>
            <a:chExt cx="9172305" cy="621270"/>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Imagem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grpSp>
        <p:nvGrpSpPr>
          <p:cNvPr id="3" name="Grupo 2"/>
          <p:cNvGrpSpPr/>
          <p:nvPr/>
        </p:nvGrpSpPr>
        <p:grpSpPr>
          <a:xfrm>
            <a:off x="1115616" y="1124744"/>
            <a:ext cx="6696744" cy="4464496"/>
            <a:chOff x="1259632" y="1628800"/>
            <a:chExt cx="6696744" cy="4464496"/>
          </a:xfrm>
        </p:grpSpPr>
        <p:sp>
          <p:nvSpPr>
            <p:cNvPr id="18" name="Retângulo 17"/>
            <p:cNvSpPr/>
            <p:nvPr/>
          </p:nvSpPr>
          <p:spPr>
            <a:xfrm>
              <a:off x="1259632" y="1628800"/>
              <a:ext cx="6696744" cy="446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4000" indent="-268288"/>
              <a:r>
                <a:rPr lang="pt-PT" sz="1700" b="1" dirty="0">
                  <a:solidFill>
                    <a:schemeClr val="tx1"/>
                  </a:solidFill>
                  <a:latin typeface="Century Gothic" panose="020B0502020202020204" pitchFamily="34" charset="0"/>
                </a:rPr>
                <a:t>S</a:t>
              </a:r>
              <a:r>
                <a:rPr lang="pt-PT" sz="1700" b="1" dirty="0" smtClean="0">
                  <a:solidFill>
                    <a:schemeClr val="tx1"/>
                  </a:solidFill>
                  <a:latin typeface="Century Gothic" panose="020B0502020202020204" pitchFamily="34" charset="0"/>
                </a:rPr>
                <a:t>ubprograma Ambiente: </a:t>
              </a:r>
              <a:endParaRPr lang="pt-PT" sz="1700" b="1" dirty="0">
                <a:solidFill>
                  <a:schemeClr val="tx1"/>
                </a:solidFill>
                <a:latin typeface="Century Gothic" panose="020B0502020202020204" pitchFamily="34" charset="0"/>
              </a:endParaRPr>
            </a:p>
            <a:p>
              <a:pPr marL="1524000" indent="-268288">
                <a:lnSpc>
                  <a:spcPct val="150000"/>
                </a:lnSpc>
              </a:pPr>
              <a:r>
                <a:rPr lang="pt-PT" sz="1700" dirty="0" smtClean="0">
                  <a:solidFill>
                    <a:schemeClr val="tx1"/>
                  </a:solidFill>
                  <a:latin typeface="Century Gothic" panose="020B0502020202020204" pitchFamily="34" charset="0"/>
                </a:rPr>
                <a:t>	- Ambiente </a:t>
              </a:r>
              <a:r>
                <a:rPr lang="pt-PT" sz="1700" dirty="0">
                  <a:solidFill>
                    <a:schemeClr val="tx1"/>
                  </a:solidFill>
                  <a:latin typeface="Century Gothic" panose="020B0502020202020204" pitchFamily="34" charset="0"/>
                </a:rPr>
                <a:t>e eficiência dos recursos</a:t>
              </a:r>
            </a:p>
            <a:p>
              <a:pPr marL="1524000" indent="-268288">
                <a:lnSpc>
                  <a:spcPct val="150000"/>
                </a:lnSpc>
              </a:pPr>
              <a:r>
                <a:rPr lang="pt-PT" sz="1700" dirty="0" smtClean="0">
                  <a:solidFill>
                    <a:schemeClr val="tx1"/>
                  </a:solidFill>
                  <a:latin typeface="Century Gothic" panose="020B0502020202020204" pitchFamily="34" charset="0"/>
                </a:rPr>
                <a:t>	- Natureza </a:t>
              </a:r>
              <a:r>
                <a:rPr lang="pt-PT" sz="1700" dirty="0">
                  <a:solidFill>
                    <a:schemeClr val="tx1"/>
                  </a:solidFill>
                  <a:latin typeface="Century Gothic" panose="020B0502020202020204" pitchFamily="34" charset="0"/>
                </a:rPr>
                <a:t>e Biodiversidade</a:t>
              </a:r>
            </a:p>
            <a:p>
              <a:pPr marL="1524000" indent="-268288">
                <a:lnSpc>
                  <a:spcPct val="150000"/>
                </a:lnSpc>
              </a:pPr>
              <a:r>
                <a:rPr lang="pt-PT" sz="1700" dirty="0" smtClean="0">
                  <a:solidFill>
                    <a:schemeClr val="tx1"/>
                  </a:solidFill>
                  <a:latin typeface="Century Gothic" panose="020B0502020202020204" pitchFamily="34" charset="0"/>
                </a:rPr>
                <a:t>	- Governação </a:t>
              </a:r>
              <a:r>
                <a:rPr lang="pt-PT" sz="1700" dirty="0">
                  <a:solidFill>
                    <a:schemeClr val="tx1"/>
                  </a:solidFill>
                  <a:latin typeface="Century Gothic" panose="020B0502020202020204" pitchFamily="34" charset="0"/>
                </a:rPr>
                <a:t>e informação </a:t>
              </a:r>
              <a:r>
                <a:rPr lang="pt-PT" sz="1700" dirty="0" smtClean="0">
                  <a:solidFill>
                    <a:schemeClr val="tx1"/>
                  </a:solidFill>
                  <a:latin typeface="Century Gothic" panose="020B0502020202020204" pitchFamily="34" charset="0"/>
                </a:rPr>
                <a:t>(Ambiente)</a:t>
              </a:r>
              <a:endParaRPr lang="pt-PT" sz="1700" dirty="0">
                <a:solidFill>
                  <a:schemeClr val="tx1"/>
                </a:solidFill>
                <a:latin typeface="Century Gothic" panose="020B0502020202020204" pitchFamily="34" charset="0"/>
              </a:endParaRPr>
            </a:p>
            <a:p>
              <a:pPr marL="1524000" indent="-268288">
                <a:lnSpc>
                  <a:spcPct val="150000"/>
                </a:lnSpc>
              </a:pPr>
              <a:endParaRPr lang="pt-PT" sz="1700" b="1" dirty="0">
                <a:solidFill>
                  <a:schemeClr val="tx1"/>
                </a:solidFill>
                <a:latin typeface="Century Gothic" panose="020B0502020202020204" pitchFamily="34" charset="0"/>
              </a:endParaRPr>
            </a:p>
            <a:p>
              <a:pPr marL="1524000" indent="-268288">
                <a:lnSpc>
                  <a:spcPct val="150000"/>
                </a:lnSpc>
              </a:pPr>
              <a:r>
                <a:rPr lang="pt-PT" sz="1700" b="1" dirty="0" smtClean="0">
                  <a:solidFill>
                    <a:schemeClr val="tx1"/>
                  </a:solidFill>
                  <a:latin typeface="Century Gothic" panose="020B0502020202020204" pitchFamily="34" charset="0"/>
                </a:rPr>
                <a:t>Subprograma </a:t>
              </a:r>
              <a:r>
                <a:rPr lang="pt-PT" sz="1700" b="1" dirty="0">
                  <a:solidFill>
                    <a:schemeClr val="tx1"/>
                  </a:solidFill>
                  <a:latin typeface="Century Gothic" panose="020B0502020202020204" pitchFamily="34" charset="0"/>
                </a:rPr>
                <a:t>Ação </a:t>
              </a:r>
              <a:r>
                <a:rPr lang="pt-PT" sz="1700" b="1" dirty="0" smtClean="0">
                  <a:solidFill>
                    <a:schemeClr val="tx1"/>
                  </a:solidFill>
                  <a:latin typeface="Century Gothic" panose="020B0502020202020204" pitchFamily="34" charset="0"/>
                </a:rPr>
                <a:t>Climática: </a:t>
              </a:r>
              <a:endParaRPr lang="pt-PT" sz="1700" b="1" dirty="0">
                <a:solidFill>
                  <a:schemeClr val="tx1"/>
                </a:solidFill>
                <a:latin typeface="Century Gothic" panose="020B0502020202020204" pitchFamily="34" charset="0"/>
              </a:endParaRPr>
            </a:p>
            <a:p>
              <a:pPr marL="1524000" indent="-268288">
                <a:lnSpc>
                  <a:spcPct val="150000"/>
                </a:lnSpc>
              </a:pPr>
              <a:r>
                <a:rPr lang="pt-PT" sz="1700" dirty="0" smtClean="0">
                  <a:solidFill>
                    <a:schemeClr val="tx1"/>
                  </a:solidFill>
                  <a:latin typeface="Century Gothic" panose="020B0502020202020204" pitchFamily="34" charset="0"/>
                </a:rPr>
                <a:t>	- Mitigação </a:t>
              </a:r>
              <a:r>
                <a:rPr lang="pt-PT" sz="1700" dirty="0">
                  <a:solidFill>
                    <a:schemeClr val="tx1"/>
                  </a:solidFill>
                  <a:latin typeface="Century Gothic" panose="020B0502020202020204" pitchFamily="34" charset="0"/>
                </a:rPr>
                <a:t>das alterações climáticas</a:t>
              </a:r>
            </a:p>
            <a:p>
              <a:pPr marL="1524000" indent="-268288">
                <a:lnSpc>
                  <a:spcPct val="150000"/>
                </a:lnSpc>
              </a:pPr>
              <a:r>
                <a:rPr lang="pt-PT" sz="1700" dirty="0" smtClean="0">
                  <a:solidFill>
                    <a:schemeClr val="tx1"/>
                  </a:solidFill>
                  <a:latin typeface="Century Gothic" panose="020B0502020202020204" pitchFamily="34" charset="0"/>
                </a:rPr>
                <a:t>	- Adaptação </a:t>
              </a:r>
              <a:r>
                <a:rPr lang="pt-PT" sz="1700" dirty="0">
                  <a:solidFill>
                    <a:schemeClr val="tx1"/>
                  </a:solidFill>
                  <a:latin typeface="Century Gothic" panose="020B0502020202020204" pitchFamily="34" charset="0"/>
                </a:rPr>
                <a:t>às alterações climáticas</a:t>
              </a:r>
            </a:p>
            <a:p>
              <a:pPr marL="1524000" indent="-268288">
                <a:lnSpc>
                  <a:spcPct val="150000"/>
                </a:lnSpc>
              </a:pPr>
              <a:r>
                <a:rPr lang="pt-PT" sz="1700" dirty="0" smtClean="0">
                  <a:solidFill>
                    <a:schemeClr val="tx1"/>
                  </a:solidFill>
                  <a:latin typeface="Century Gothic" panose="020B0502020202020204" pitchFamily="34" charset="0"/>
                </a:rPr>
                <a:t>	- Governação </a:t>
              </a:r>
              <a:r>
                <a:rPr lang="pt-PT" sz="1700" dirty="0">
                  <a:solidFill>
                    <a:schemeClr val="tx1"/>
                  </a:solidFill>
                  <a:latin typeface="Century Gothic" panose="020B0502020202020204" pitchFamily="34" charset="0"/>
                </a:rPr>
                <a:t>e informação </a:t>
              </a:r>
              <a:r>
                <a:rPr lang="pt-PT" sz="1700" dirty="0" smtClean="0">
                  <a:solidFill>
                    <a:schemeClr val="tx1"/>
                  </a:solidFill>
                  <a:latin typeface="Century Gothic" panose="020B0502020202020204" pitchFamily="34" charset="0"/>
                </a:rPr>
                <a:t>(Clima)</a:t>
              </a:r>
              <a:endParaRPr lang="pt-PT" sz="1700" dirty="0">
                <a:solidFill>
                  <a:schemeClr val="tx1"/>
                </a:solidFill>
                <a:latin typeface="Century Gothic" panose="020B0502020202020204" pitchFamily="34" charset="0"/>
              </a:endParaRPr>
            </a:p>
          </p:txBody>
        </p:sp>
        <p:sp>
          <p:nvSpPr>
            <p:cNvPr id="19" name="CaixaDeTexto 18"/>
            <p:cNvSpPr txBox="1"/>
            <p:nvPr/>
          </p:nvSpPr>
          <p:spPr>
            <a:xfrm rot="16200000">
              <a:off x="147741" y="3660992"/>
              <a:ext cx="3600402" cy="400110"/>
            </a:xfrm>
            <a:prstGeom prst="rect">
              <a:avLst/>
            </a:prstGeom>
            <a:solidFill>
              <a:schemeClr val="bg1">
                <a:lumMod val="85000"/>
              </a:schemeClr>
            </a:solidFill>
          </p:spPr>
          <p:txBody>
            <a:bodyPr wrap="square" rtlCol="0">
              <a:spAutoFit/>
            </a:bodyPr>
            <a:lstStyle/>
            <a:p>
              <a:pPr algn="ctr"/>
              <a:r>
                <a:rPr lang="pt-PT" sz="2000" b="1" cap="all" dirty="0" smtClean="0">
                  <a:latin typeface="Century Gothic" panose="020B0502020202020204" pitchFamily="34" charset="0"/>
                </a:rPr>
                <a:t>SUBPROGRAMAS</a:t>
              </a:r>
              <a:endParaRPr lang="pt-PT" sz="2000" b="1" cap="all" dirty="0">
                <a:latin typeface="Century Gothic" panose="020B0502020202020204" pitchFamily="34" charset="0"/>
              </a:endParaRPr>
            </a:p>
          </p:txBody>
        </p:sp>
      </p:grpSp>
    </p:spTree>
    <p:extLst>
      <p:ext uri="{BB962C8B-B14F-4D97-AF65-F5344CB8AC3E}">
        <p14:creationId xmlns:p14="http://schemas.microsoft.com/office/powerpoint/2010/main" val="8251203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8" y="-581"/>
            <a:ext cx="9172305" cy="621270"/>
            <a:chOff x="-1588" y="-581"/>
            <a:chExt cx="9172305" cy="621270"/>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Imagem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22" name="Retângulo 21"/>
          <p:cNvSpPr/>
          <p:nvPr/>
        </p:nvSpPr>
        <p:spPr>
          <a:xfrm>
            <a:off x="1670542" y="1628800"/>
            <a:ext cx="554801" cy="36004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bg1">
                  <a:lumMod val="75000"/>
                </a:schemeClr>
              </a:solidFill>
            </a:endParaRPr>
          </a:p>
        </p:txBody>
      </p:sp>
      <p:grpSp>
        <p:nvGrpSpPr>
          <p:cNvPr id="4" name="Grupo 3"/>
          <p:cNvGrpSpPr/>
          <p:nvPr/>
        </p:nvGrpSpPr>
        <p:grpSpPr>
          <a:xfrm>
            <a:off x="1259632" y="1169929"/>
            <a:ext cx="6696744" cy="4464496"/>
            <a:chOff x="1259632" y="1628800"/>
            <a:chExt cx="6696744" cy="4464496"/>
          </a:xfrm>
        </p:grpSpPr>
        <p:sp>
          <p:nvSpPr>
            <p:cNvPr id="21" name="Retângulo 20"/>
            <p:cNvSpPr/>
            <p:nvPr/>
          </p:nvSpPr>
          <p:spPr>
            <a:xfrm>
              <a:off x="1259632" y="1628800"/>
              <a:ext cx="6696744" cy="446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2900" indent="-268288"/>
              <a:r>
                <a:rPr lang="pt-PT" sz="1700" b="1" dirty="0">
                  <a:solidFill>
                    <a:schemeClr val="tx1"/>
                  </a:solidFill>
                  <a:latin typeface="Century Gothic" panose="020B0502020202020204" pitchFamily="34" charset="0"/>
                </a:rPr>
                <a:t>Subprograma </a:t>
              </a:r>
              <a:r>
                <a:rPr lang="pt-PT" sz="1700" b="1" dirty="0" smtClean="0">
                  <a:solidFill>
                    <a:schemeClr val="tx1"/>
                  </a:solidFill>
                  <a:latin typeface="Century Gothic" panose="020B0502020202020204" pitchFamily="34" charset="0"/>
                </a:rPr>
                <a:t>Ambiente: </a:t>
              </a:r>
              <a:endParaRPr lang="pt-PT" sz="1700" b="1" dirty="0">
                <a:solidFill>
                  <a:schemeClr val="tx1"/>
                </a:solidFill>
                <a:latin typeface="Century Gothic" panose="020B0502020202020204" pitchFamily="34" charset="0"/>
              </a:endParaRPr>
            </a:p>
            <a:p>
              <a:pPr marL="1612900" indent="-268288">
                <a:lnSpc>
                  <a:spcPct val="140000"/>
                </a:lnSpc>
              </a:pPr>
              <a:r>
                <a:rPr lang="pt-PT" sz="1700" dirty="0" smtClean="0">
                  <a:solidFill>
                    <a:schemeClr val="tx1"/>
                  </a:solidFill>
                  <a:latin typeface="Century Gothic" panose="020B0502020202020204" pitchFamily="34" charset="0"/>
                </a:rPr>
                <a:t>	- Projetos </a:t>
              </a:r>
              <a:r>
                <a:rPr lang="pt-PT" sz="1700" dirty="0">
                  <a:solidFill>
                    <a:schemeClr val="tx1"/>
                  </a:solidFill>
                  <a:latin typeface="Century Gothic" panose="020B0502020202020204" pitchFamily="34" charset="0"/>
                </a:rPr>
                <a:t>tradicionais</a:t>
              </a:r>
            </a:p>
            <a:p>
              <a:pPr marL="1612900" indent="-268288">
                <a:lnSpc>
                  <a:spcPct val="140000"/>
                </a:lnSpc>
              </a:pPr>
              <a:r>
                <a:rPr lang="pt-PT" sz="1700" dirty="0">
                  <a:solidFill>
                    <a:schemeClr val="tx1"/>
                  </a:solidFill>
                  <a:latin typeface="Century Gothic" panose="020B0502020202020204" pitchFamily="34" charset="0"/>
                </a:rPr>
                <a:t>	- Projetos </a:t>
              </a:r>
              <a:r>
                <a:rPr lang="pt-PT" sz="1700" dirty="0" smtClean="0">
                  <a:solidFill>
                    <a:schemeClr val="tx1"/>
                  </a:solidFill>
                  <a:latin typeface="Century Gothic" panose="020B0502020202020204" pitchFamily="34" charset="0"/>
                </a:rPr>
                <a:t>Integrados</a:t>
              </a:r>
            </a:p>
            <a:p>
              <a:pPr marL="1612900" indent="-268288">
                <a:lnSpc>
                  <a:spcPct val="140000"/>
                </a:lnSpc>
              </a:pPr>
              <a:r>
                <a:rPr lang="pt-PT" sz="1700" dirty="0" smtClean="0">
                  <a:solidFill>
                    <a:schemeClr val="tx1"/>
                  </a:solidFill>
                  <a:latin typeface="Century Gothic" panose="020B0502020202020204" pitchFamily="34" charset="0"/>
                </a:rPr>
                <a:t>	- Projetos </a:t>
              </a:r>
              <a:r>
                <a:rPr lang="pt-PT" sz="1700" dirty="0">
                  <a:solidFill>
                    <a:schemeClr val="tx1"/>
                  </a:solidFill>
                  <a:latin typeface="Century Gothic" panose="020B0502020202020204" pitchFamily="34" charset="0"/>
                </a:rPr>
                <a:t>Preparatórios</a:t>
              </a:r>
            </a:p>
            <a:p>
              <a:pPr marL="1612900" indent="-268288">
                <a:lnSpc>
                  <a:spcPct val="140000"/>
                </a:lnSpc>
              </a:pPr>
              <a:r>
                <a:rPr lang="pt-PT" sz="1700" dirty="0">
                  <a:solidFill>
                    <a:schemeClr val="tx1"/>
                  </a:solidFill>
                  <a:latin typeface="Century Gothic" panose="020B0502020202020204" pitchFamily="34" charset="0"/>
                </a:rPr>
                <a:t>	- Projetos de Assistência Técnica</a:t>
              </a:r>
            </a:p>
            <a:p>
              <a:pPr marL="1612900" indent="-268288">
                <a:lnSpc>
                  <a:spcPct val="140000"/>
                </a:lnSpc>
              </a:pPr>
              <a:endParaRPr lang="pt-PT" sz="1700" b="1" dirty="0" smtClean="0">
                <a:solidFill>
                  <a:schemeClr val="tx1"/>
                </a:solidFill>
                <a:latin typeface="Century Gothic" panose="020B0502020202020204" pitchFamily="34" charset="0"/>
              </a:endParaRPr>
            </a:p>
            <a:p>
              <a:pPr marL="1612900" indent="-268288">
                <a:lnSpc>
                  <a:spcPct val="140000"/>
                </a:lnSpc>
              </a:pPr>
              <a:r>
                <a:rPr lang="pt-PT" sz="1700" b="1" dirty="0" smtClean="0">
                  <a:solidFill>
                    <a:schemeClr val="tx1"/>
                  </a:solidFill>
                  <a:latin typeface="Century Gothic" panose="020B0502020202020204" pitchFamily="34" charset="0"/>
                </a:rPr>
                <a:t>Subprograma Ação Climática: </a:t>
              </a:r>
            </a:p>
            <a:p>
              <a:pPr marL="1612900" indent="-268288">
                <a:lnSpc>
                  <a:spcPct val="140000"/>
                </a:lnSpc>
              </a:pPr>
              <a:r>
                <a:rPr lang="pt-PT" sz="1700" dirty="0">
                  <a:solidFill>
                    <a:schemeClr val="tx1"/>
                  </a:solidFill>
                  <a:latin typeface="Century Gothic" panose="020B0502020202020204" pitchFamily="34" charset="0"/>
                </a:rPr>
                <a:t>	- Projetos </a:t>
              </a:r>
              <a:r>
                <a:rPr lang="pt-PT" sz="1700" dirty="0" smtClean="0">
                  <a:solidFill>
                    <a:schemeClr val="tx1"/>
                  </a:solidFill>
                  <a:latin typeface="Century Gothic" panose="020B0502020202020204" pitchFamily="34" charset="0"/>
                </a:rPr>
                <a:t>tradicionais</a:t>
              </a:r>
            </a:p>
            <a:p>
              <a:pPr marL="1612900" indent="-268288">
                <a:lnSpc>
                  <a:spcPct val="140000"/>
                </a:lnSpc>
              </a:pPr>
              <a:r>
                <a:rPr lang="pt-PT" sz="1700" dirty="0" smtClean="0">
                  <a:solidFill>
                    <a:schemeClr val="tx1"/>
                  </a:solidFill>
                  <a:latin typeface="Century Gothic" panose="020B0502020202020204" pitchFamily="34" charset="0"/>
                </a:rPr>
                <a:t>	- Projetos Integrados</a:t>
              </a:r>
            </a:p>
            <a:p>
              <a:pPr marL="1612900" indent="-268288">
                <a:lnSpc>
                  <a:spcPct val="140000"/>
                </a:lnSpc>
              </a:pPr>
              <a:r>
                <a:rPr lang="pt-PT" sz="1700" dirty="0" smtClean="0">
                  <a:solidFill>
                    <a:schemeClr val="tx1"/>
                  </a:solidFill>
                  <a:latin typeface="Century Gothic" panose="020B0502020202020204" pitchFamily="34" charset="0"/>
                </a:rPr>
                <a:t>	- Projetos </a:t>
              </a:r>
              <a:r>
                <a:rPr lang="pt-PT" sz="1700" dirty="0">
                  <a:solidFill>
                    <a:schemeClr val="tx1"/>
                  </a:solidFill>
                  <a:latin typeface="Century Gothic" panose="020B0502020202020204" pitchFamily="34" charset="0"/>
                </a:rPr>
                <a:t>de Assistência Técnica</a:t>
              </a:r>
            </a:p>
          </p:txBody>
        </p:sp>
        <p:sp>
          <p:nvSpPr>
            <p:cNvPr id="23" name="CaixaDeTexto 22"/>
            <p:cNvSpPr txBox="1"/>
            <p:nvPr/>
          </p:nvSpPr>
          <p:spPr>
            <a:xfrm rot="16200000">
              <a:off x="147741" y="3660992"/>
              <a:ext cx="3600402" cy="400110"/>
            </a:xfrm>
            <a:prstGeom prst="rect">
              <a:avLst/>
            </a:prstGeom>
            <a:noFill/>
          </p:spPr>
          <p:txBody>
            <a:bodyPr wrap="square" rtlCol="0">
              <a:spAutoFit/>
            </a:bodyPr>
            <a:lstStyle/>
            <a:p>
              <a:pPr algn="ctr"/>
              <a:r>
                <a:rPr lang="pt-PT" sz="2000" b="1" cap="all" dirty="0" smtClean="0">
                  <a:latin typeface="Century Gothic" panose="020B0502020202020204" pitchFamily="34" charset="0"/>
                </a:rPr>
                <a:t>TIPOS DE PROJETOS</a:t>
              </a:r>
              <a:endParaRPr lang="pt-PT" sz="2000" b="1" cap="all" dirty="0">
                <a:latin typeface="Century Gothic" panose="020B0502020202020204" pitchFamily="34" charset="0"/>
              </a:endParaRPr>
            </a:p>
          </p:txBody>
        </p:sp>
      </p:grpSp>
    </p:spTree>
    <p:extLst>
      <p:ext uri="{BB962C8B-B14F-4D97-AF65-F5344CB8AC3E}">
        <p14:creationId xmlns:p14="http://schemas.microsoft.com/office/powerpoint/2010/main" val="14662434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8" y="-581"/>
            <a:ext cx="9172305" cy="621270"/>
            <a:chOff x="-1588" y="-581"/>
            <a:chExt cx="9172305" cy="621270"/>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Imagem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pic>
        <p:nvPicPr>
          <p:cNvPr id="3" name="Imagem 2"/>
          <p:cNvPicPr>
            <a:picLocks noChangeAspect="1"/>
          </p:cNvPicPr>
          <p:nvPr/>
        </p:nvPicPr>
        <p:blipFill rotWithShape="1">
          <a:blip r:embed="rId6" cstate="email">
            <a:extLst>
              <a:ext uri="{28A0092B-C50C-407E-A947-70E740481C1C}">
                <a14:useLocalDpi xmlns:a14="http://schemas.microsoft.com/office/drawing/2010/main"/>
              </a:ext>
            </a:extLst>
          </a:blip>
          <a:srcRect t="31100" b="32151"/>
          <a:stretch/>
        </p:blipFill>
        <p:spPr>
          <a:xfrm>
            <a:off x="-684584" y="679927"/>
            <a:ext cx="10287000" cy="3780420"/>
          </a:xfrm>
          <a:prstGeom prst="rect">
            <a:avLst/>
          </a:prstGeom>
        </p:spPr>
      </p:pic>
      <p:sp>
        <p:nvSpPr>
          <p:cNvPr id="24" name="CaixaDeTexto 23"/>
          <p:cNvSpPr txBox="1"/>
          <p:nvPr/>
        </p:nvSpPr>
        <p:spPr>
          <a:xfrm>
            <a:off x="-35496" y="4460347"/>
            <a:ext cx="9144000" cy="1354217"/>
          </a:xfrm>
          <a:prstGeom prst="rect">
            <a:avLst/>
          </a:prstGeom>
          <a:noFill/>
        </p:spPr>
        <p:txBody>
          <a:bodyPr wrap="square" rtlCol="0">
            <a:spAutoFit/>
          </a:bodyPr>
          <a:lstStyle/>
          <a:p>
            <a:pPr algn="ctr"/>
            <a:r>
              <a:rPr lang="pt-PT" sz="2800" dirty="0">
                <a:latin typeface="Century Gothic" panose="020B0502020202020204" pitchFamily="34" charset="0"/>
              </a:rPr>
              <a:t>LIFE 17 IPE/PT </a:t>
            </a:r>
            <a:r>
              <a:rPr lang="pt-PT" sz="2800" dirty="0" smtClean="0">
                <a:latin typeface="Century Gothic" panose="020B0502020202020204" pitchFamily="34" charset="0"/>
              </a:rPr>
              <a:t>000010</a:t>
            </a:r>
          </a:p>
          <a:p>
            <a:pPr algn="ctr"/>
            <a:endParaRPr lang="pt-PT" b="1" dirty="0">
              <a:latin typeface="Century Gothic" panose="020B0502020202020204" pitchFamily="34" charset="0"/>
            </a:endParaRPr>
          </a:p>
          <a:p>
            <a:pPr algn="ctr"/>
            <a:r>
              <a:rPr lang="pt-PT" b="1" dirty="0">
                <a:latin typeface="Century Gothic" panose="020B0502020202020204" pitchFamily="34" charset="0"/>
              </a:rPr>
              <a:t>Proteção ativa e gestão integrada da Rede Natura 2000 nos Açores</a:t>
            </a:r>
          </a:p>
          <a:p>
            <a:pPr algn="ctr"/>
            <a:endParaRPr lang="pt-PT" dirty="0">
              <a:latin typeface="Century Gothic" panose="020B0502020202020204" pitchFamily="34" charset="0"/>
            </a:endParaRPr>
          </a:p>
        </p:txBody>
      </p:sp>
    </p:spTree>
    <p:extLst>
      <p:ext uri="{BB962C8B-B14F-4D97-AF65-F5344CB8AC3E}">
        <p14:creationId xmlns:p14="http://schemas.microsoft.com/office/powerpoint/2010/main" val="1812252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8" y="-581"/>
            <a:ext cx="9172305" cy="621270"/>
            <a:chOff x="-1588" y="-581"/>
            <a:chExt cx="9172305" cy="621270"/>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Imagem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3725" y="756879"/>
            <a:ext cx="5136992" cy="3436471"/>
          </a:xfrm>
          <a:prstGeom prst="rect">
            <a:avLst/>
          </a:prstGeom>
        </p:spPr>
      </p:pic>
      <p:sp>
        <p:nvSpPr>
          <p:cNvPr id="22" name="CaixaDeTexto 21"/>
          <p:cNvSpPr txBox="1"/>
          <p:nvPr/>
        </p:nvSpPr>
        <p:spPr>
          <a:xfrm>
            <a:off x="7332286" y="3842967"/>
            <a:ext cx="1811714" cy="261610"/>
          </a:xfrm>
          <a:prstGeom prst="rect">
            <a:avLst/>
          </a:prstGeom>
          <a:noFill/>
        </p:spPr>
        <p:txBody>
          <a:bodyPr wrap="none" rtlCol="0">
            <a:spAutoFit/>
          </a:bodyPr>
          <a:lstStyle/>
          <a:p>
            <a:r>
              <a:rPr lang="pt-PT" sz="1100" dirty="0">
                <a:solidFill>
                  <a:schemeClr val="bg1">
                    <a:lumMod val="75000"/>
                  </a:schemeClr>
                </a:solidFill>
              </a:rPr>
              <a:t>http://siaram.azores.gov.pt</a:t>
            </a:r>
            <a:r>
              <a:rPr lang="pt-PT" sz="1100" dirty="0" smtClean="0">
                <a:solidFill>
                  <a:schemeClr val="bg1">
                    <a:lumMod val="75000"/>
                  </a:schemeClr>
                </a:solidFill>
              </a:rPr>
              <a:t>/</a:t>
            </a:r>
          </a:p>
        </p:txBody>
      </p:sp>
      <p:pic>
        <p:nvPicPr>
          <p:cNvPr id="20" name="Imagem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37" name="Rectangle 57"/>
          <p:cNvSpPr>
            <a:spLocks noChangeArrowheads="1"/>
          </p:cNvSpPr>
          <p:nvPr/>
        </p:nvSpPr>
        <p:spPr bwMode="auto">
          <a:xfrm>
            <a:off x="314732" y="1412776"/>
            <a:ext cx="1968809" cy="78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err="1" smtClean="0">
                <a:latin typeface="Century Gothic" panose="020B0502020202020204" pitchFamily="34" charset="0"/>
                <a:cs typeface="Calibri" panose="020F0502020204030204" pitchFamily="34" charset="0"/>
              </a:rPr>
              <a:t>Orçamento</a:t>
            </a:r>
            <a:r>
              <a:rPr lang="fr-BE" altLang="en-US" sz="1600" b="1" dirty="0" smtClean="0">
                <a:latin typeface="Century Gothic" panose="020B0502020202020204" pitchFamily="34" charset="0"/>
                <a:cs typeface="Calibri" panose="020F0502020204030204" pitchFamily="34" charset="0"/>
              </a:rPr>
              <a:t> Total: </a:t>
            </a:r>
          </a:p>
          <a:p>
            <a:pPr marL="285750" indent="-285750" eaLnBrk="1" hangingPunct="1">
              <a:lnSpc>
                <a:spcPct val="150000"/>
              </a:lnSpc>
              <a:buFont typeface="Arial" panose="020B0604020202020204" pitchFamily="34" charset="0"/>
              <a:buChar char="•"/>
            </a:pPr>
            <a:r>
              <a:rPr lang="fr-BE" altLang="en-US" sz="1600" dirty="0" smtClean="0">
                <a:latin typeface="Century Gothic" panose="020B0502020202020204" pitchFamily="34" charset="0"/>
                <a:cs typeface="Calibri" panose="020F0502020204030204" pitchFamily="34" charset="0"/>
              </a:rPr>
              <a:t>19 087 522€</a:t>
            </a:r>
            <a:endParaRPr lang="en-US" altLang="en-US" sz="1600" dirty="0">
              <a:latin typeface="Century Gothic" panose="020B0502020202020204" pitchFamily="34" charset="0"/>
              <a:cs typeface="Calibri" panose="020F0502020204030204" pitchFamily="34" charset="0"/>
            </a:endParaRPr>
          </a:p>
        </p:txBody>
      </p:sp>
      <p:sp>
        <p:nvSpPr>
          <p:cNvPr id="42" name="Rectangle 59"/>
          <p:cNvSpPr>
            <a:spLocks noChangeArrowheads="1"/>
          </p:cNvSpPr>
          <p:nvPr/>
        </p:nvSpPr>
        <p:spPr bwMode="auto">
          <a:xfrm>
            <a:off x="315828" y="2060848"/>
            <a:ext cx="2579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smtClean="0">
                <a:latin typeface="Century Gothic" panose="020B0502020202020204" pitchFamily="34" charset="0"/>
                <a:cs typeface="Calibri" panose="020F0502020204030204" pitchFamily="34" charset="0"/>
              </a:rPr>
              <a:t>Co-</a:t>
            </a:r>
            <a:r>
              <a:rPr lang="fr-BE" altLang="en-US" sz="1600" b="1" dirty="0" err="1" smtClean="0">
                <a:latin typeface="Century Gothic" panose="020B0502020202020204" pitchFamily="34" charset="0"/>
                <a:cs typeface="Calibri" panose="020F0502020204030204" pitchFamily="34" charset="0"/>
              </a:rPr>
              <a:t>financiamento</a:t>
            </a:r>
            <a:r>
              <a:rPr lang="fr-BE" altLang="en-US" sz="1600" b="1" dirty="0" smtClean="0">
                <a:latin typeface="Century Gothic" panose="020B0502020202020204" pitchFamily="34" charset="0"/>
                <a:cs typeface="Calibri" panose="020F0502020204030204" pitchFamily="34" charset="0"/>
              </a:rPr>
              <a:t> (UE): </a:t>
            </a:r>
          </a:p>
          <a:p>
            <a:pPr marL="285750" indent="-285750" eaLnBrk="1" hangingPunct="1">
              <a:lnSpc>
                <a:spcPct val="150000"/>
              </a:lnSpc>
              <a:buFont typeface="Arial" panose="020B0604020202020204" pitchFamily="34" charset="0"/>
              <a:buChar char="•"/>
            </a:pPr>
            <a:r>
              <a:rPr lang="fr-BE" altLang="en-US" sz="1600" dirty="0" smtClean="0">
                <a:latin typeface="Century Gothic" panose="020B0502020202020204" pitchFamily="34" charset="0"/>
                <a:cs typeface="Calibri" panose="020F0502020204030204" pitchFamily="34" charset="0"/>
              </a:rPr>
              <a:t>11 452 513€ </a:t>
            </a:r>
            <a:r>
              <a:rPr lang="fr-BE" altLang="en-US" sz="1600" b="1" dirty="0" smtClean="0">
                <a:latin typeface="Century Gothic" panose="020B0502020202020204" pitchFamily="34" charset="0"/>
                <a:cs typeface="Calibri" panose="020F0502020204030204" pitchFamily="34" charset="0"/>
              </a:rPr>
              <a:t>(60%) </a:t>
            </a:r>
            <a:endParaRPr lang="en-US" altLang="en-US" sz="1600" b="1" dirty="0">
              <a:latin typeface="Century Gothic" panose="020B0502020202020204" pitchFamily="34" charset="0"/>
              <a:cs typeface="Calibri" panose="020F0502020204030204" pitchFamily="34" charset="0"/>
            </a:endParaRPr>
          </a:p>
        </p:txBody>
      </p:sp>
      <p:sp>
        <p:nvSpPr>
          <p:cNvPr id="43" name="Rectangle 61"/>
          <p:cNvSpPr>
            <a:spLocks noChangeArrowheads="1"/>
          </p:cNvSpPr>
          <p:nvPr/>
        </p:nvSpPr>
        <p:spPr bwMode="auto">
          <a:xfrm>
            <a:off x="380190" y="3462099"/>
            <a:ext cx="8964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err="1" smtClean="0">
                <a:latin typeface="Century Gothic" panose="020B0502020202020204" pitchFamily="34" charset="0"/>
                <a:cs typeface="Calibri" panose="020F0502020204030204" pitchFamily="34" charset="0"/>
              </a:rPr>
              <a:t>Beneficiário</a:t>
            </a:r>
            <a:r>
              <a:rPr lang="fr-BE" altLang="en-US" sz="1600" b="1" dirty="0" smtClean="0">
                <a:latin typeface="Century Gothic" panose="020B0502020202020204" pitchFamily="34" charset="0"/>
                <a:cs typeface="Calibri" panose="020F0502020204030204" pitchFamily="34" charset="0"/>
              </a:rPr>
              <a:t> </a:t>
            </a:r>
            <a:r>
              <a:rPr lang="fr-BE" altLang="en-US" sz="1600" b="1" dirty="0" err="1" smtClean="0">
                <a:latin typeface="Century Gothic" panose="020B0502020202020204" pitchFamily="34" charset="0"/>
                <a:cs typeface="Calibri" panose="020F0502020204030204" pitchFamily="34" charset="0"/>
              </a:rPr>
              <a:t>Coordenador</a:t>
            </a:r>
            <a:r>
              <a:rPr lang="fr-BE" altLang="en-US" sz="1600" b="1" dirty="0" smtClean="0">
                <a:latin typeface="Century Gothic" panose="020B0502020202020204" pitchFamily="34" charset="0"/>
                <a:cs typeface="Calibri" panose="020F0502020204030204" pitchFamily="34" charset="0"/>
              </a:rPr>
              <a:t>: </a:t>
            </a:r>
          </a:p>
          <a:p>
            <a:pPr marL="285750" indent="-285750" eaLnBrk="1" hangingPunct="1">
              <a:lnSpc>
                <a:spcPct val="150000"/>
              </a:lnSpc>
              <a:buFont typeface="Arial" panose="020B0604020202020204" pitchFamily="34" charset="0"/>
              <a:buChar char="•"/>
            </a:pPr>
            <a:r>
              <a:rPr lang="fr-BE" altLang="en-US" sz="1600" u="sng" dirty="0" err="1" smtClean="0">
                <a:latin typeface="Century Gothic" panose="020B0502020202020204" pitchFamily="34" charset="0"/>
                <a:cs typeface="Calibri" panose="020F0502020204030204" pitchFamily="34" charset="0"/>
              </a:rPr>
              <a:t>Direção</a:t>
            </a:r>
            <a:r>
              <a:rPr lang="fr-BE" altLang="en-US" sz="1600" u="sng" dirty="0" smtClean="0">
                <a:latin typeface="Century Gothic" panose="020B0502020202020204" pitchFamily="34" charset="0"/>
                <a:cs typeface="Calibri" panose="020F0502020204030204" pitchFamily="34" charset="0"/>
              </a:rPr>
              <a:t> </a:t>
            </a:r>
            <a:r>
              <a:rPr lang="fr-BE" altLang="en-US" sz="1600" u="sng" dirty="0" err="1" smtClean="0">
                <a:latin typeface="Century Gothic" panose="020B0502020202020204" pitchFamily="34" charset="0"/>
                <a:cs typeface="Calibri" panose="020F0502020204030204" pitchFamily="34" charset="0"/>
              </a:rPr>
              <a:t>Regional</a:t>
            </a:r>
            <a:r>
              <a:rPr lang="fr-BE" altLang="en-US" sz="1600" u="sng" dirty="0" smtClean="0">
                <a:latin typeface="Century Gothic" panose="020B0502020202020204" pitchFamily="34" charset="0"/>
                <a:cs typeface="Calibri" panose="020F0502020204030204" pitchFamily="34" charset="0"/>
              </a:rPr>
              <a:t> do </a:t>
            </a:r>
            <a:r>
              <a:rPr lang="fr-BE" altLang="en-US" sz="1600" u="sng" dirty="0" err="1" smtClean="0">
                <a:latin typeface="Century Gothic" panose="020B0502020202020204" pitchFamily="34" charset="0"/>
                <a:cs typeface="Calibri" panose="020F0502020204030204" pitchFamily="34" charset="0"/>
              </a:rPr>
              <a:t>Ambiente</a:t>
            </a:r>
            <a:endParaRPr lang="en-US" altLang="en-US" sz="1600" u="sng" dirty="0">
              <a:latin typeface="Century Gothic" panose="020B0502020202020204" pitchFamily="34" charset="0"/>
              <a:cs typeface="Calibri" panose="020F0502020204030204" pitchFamily="34" charset="0"/>
            </a:endParaRPr>
          </a:p>
        </p:txBody>
      </p:sp>
      <p:sp>
        <p:nvSpPr>
          <p:cNvPr id="44" name="Rectangle 62"/>
          <p:cNvSpPr>
            <a:spLocks noChangeArrowheads="1"/>
          </p:cNvSpPr>
          <p:nvPr/>
        </p:nvSpPr>
        <p:spPr bwMode="auto">
          <a:xfrm>
            <a:off x="374438" y="4277414"/>
            <a:ext cx="68018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r>
              <a:rPr lang="fr-BE" altLang="en-US" sz="1600" b="1" dirty="0" err="1" smtClean="0">
                <a:latin typeface="Century Gothic" panose="020B0502020202020204" pitchFamily="34" charset="0"/>
                <a:cs typeface="Calibri" panose="020F0502020204030204" pitchFamily="34" charset="0"/>
              </a:rPr>
              <a:t>Beneficiários</a:t>
            </a:r>
            <a:r>
              <a:rPr lang="fr-BE" altLang="en-US" sz="1600" b="1" dirty="0" smtClean="0">
                <a:latin typeface="Century Gothic" panose="020B0502020202020204" pitchFamily="34" charset="0"/>
                <a:cs typeface="Calibri" panose="020F0502020204030204" pitchFamily="34" charset="0"/>
              </a:rPr>
              <a:t> </a:t>
            </a:r>
            <a:r>
              <a:rPr lang="fr-BE" altLang="en-US" sz="1600" b="1" dirty="0" err="1" smtClean="0">
                <a:latin typeface="Century Gothic" panose="020B0502020202020204" pitchFamily="34" charset="0"/>
                <a:cs typeface="Calibri" panose="020F0502020204030204" pitchFamily="34" charset="0"/>
              </a:rPr>
              <a:t>Associados</a:t>
            </a:r>
            <a:r>
              <a:rPr lang="fr-BE" altLang="en-US" sz="1600" b="1" dirty="0" smtClean="0">
                <a:latin typeface="Century Gothic" panose="020B0502020202020204" pitchFamily="34" charset="0"/>
                <a:cs typeface="Calibri" panose="020F0502020204030204" pitchFamily="34" charset="0"/>
              </a:rPr>
              <a:t>: </a:t>
            </a:r>
          </a:p>
          <a:p>
            <a:pPr marL="342900" indent="-342900">
              <a:lnSpc>
                <a:spcPct val="150000"/>
              </a:lnSpc>
              <a:buFont typeface="Arial" panose="020B0604020202020204" pitchFamily="34" charset="0"/>
              <a:buChar char="•"/>
            </a:pPr>
            <a:r>
              <a:rPr lang="fr-BE" altLang="en-US" sz="1600" dirty="0" err="1">
                <a:latin typeface="Century Gothic" panose="020B0502020202020204" pitchFamily="34" charset="0"/>
                <a:cs typeface="Calibri" panose="020F0502020204030204" pitchFamily="34" charset="0"/>
              </a:rPr>
              <a:t>Direção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Regional</a:t>
            </a:r>
            <a:r>
              <a:rPr lang="fr-BE" altLang="en-US" sz="1600" dirty="0">
                <a:latin typeface="Century Gothic" panose="020B0502020202020204" pitchFamily="34" charset="0"/>
                <a:cs typeface="Calibri" panose="020F0502020204030204" pitchFamily="34" charset="0"/>
              </a:rPr>
              <a:t> dos </a:t>
            </a:r>
            <a:r>
              <a:rPr lang="fr-BE" altLang="en-US" sz="1600" dirty="0" err="1">
                <a:latin typeface="Century Gothic" panose="020B0502020202020204" pitchFamily="34" charset="0"/>
                <a:cs typeface="Calibri" panose="020F0502020204030204" pitchFamily="34" charset="0"/>
              </a:rPr>
              <a:t>Assuntos</a:t>
            </a:r>
            <a:r>
              <a:rPr lang="fr-BE" altLang="en-US" sz="1600" dirty="0">
                <a:latin typeface="Century Gothic" panose="020B0502020202020204" pitchFamily="34" charset="0"/>
                <a:cs typeface="Calibri" panose="020F0502020204030204" pitchFamily="34" charset="0"/>
              </a:rPr>
              <a:t> do </a:t>
            </a:r>
            <a:r>
              <a:rPr lang="fr-BE" altLang="en-US" sz="1600" dirty="0" smtClean="0">
                <a:latin typeface="Century Gothic" panose="020B0502020202020204" pitchFamily="34" charset="0"/>
                <a:cs typeface="Calibri" panose="020F0502020204030204" pitchFamily="34" charset="0"/>
              </a:rPr>
              <a:t>Mar</a:t>
            </a:r>
          </a:p>
          <a:p>
            <a:pPr marL="342900" indent="-342900" eaLnBrk="1" hangingPunct="1">
              <a:lnSpc>
                <a:spcPct val="150000"/>
              </a:lnSpc>
              <a:buFont typeface="Arial" panose="020B0604020202020204" pitchFamily="34" charset="0"/>
              <a:buChar char="•"/>
            </a:pPr>
            <a:r>
              <a:rPr lang="fr-BE" altLang="en-US" sz="1600" dirty="0" err="1" smtClean="0">
                <a:latin typeface="Century Gothic" panose="020B0502020202020204" pitchFamily="34" charset="0"/>
                <a:cs typeface="Calibri" panose="020F0502020204030204" pitchFamily="34" charset="0"/>
              </a:rPr>
              <a:t>Sociedade</a:t>
            </a:r>
            <a:r>
              <a:rPr lang="fr-BE" altLang="en-US" sz="1600" dirty="0" smtClean="0">
                <a:latin typeface="Century Gothic" panose="020B0502020202020204" pitchFamily="34" charset="0"/>
                <a:cs typeface="Calibri" panose="020F0502020204030204" pitchFamily="34" charset="0"/>
              </a:rPr>
              <a:t> de </a:t>
            </a:r>
            <a:r>
              <a:rPr lang="fr-BE" altLang="en-US" sz="1600" dirty="0" err="1" smtClean="0">
                <a:latin typeface="Century Gothic" panose="020B0502020202020204" pitchFamily="34" charset="0"/>
                <a:cs typeface="Calibri" panose="020F0502020204030204" pitchFamily="34" charset="0"/>
              </a:rPr>
              <a:t>Gestão</a:t>
            </a:r>
            <a:r>
              <a:rPr lang="fr-BE" altLang="en-US" sz="1600" dirty="0" smtClean="0">
                <a:latin typeface="Century Gothic" panose="020B0502020202020204" pitchFamily="34" charset="0"/>
                <a:cs typeface="Calibri" panose="020F0502020204030204" pitchFamily="34" charset="0"/>
              </a:rPr>
              <a:t> e </a:t>
            </a:r>
            <a:r>
              <a:rPr lang="fr-BE" altLang="en-US" sz="1600" dirty="0" err="1" smtClean="0">
                <a:latin typeface="Century Gothic" panose="020B0502020202020204" pitchFamily="34" charset="0"/>
                <a:cs typeface="Calibri" panose="020F0502020204030204" pitchFamily="34" charset="0"/>
              </a:rPr>
              <a:t>Conservação</a:t>
            </a:r>
            <a:r>
              <a:rPr lang="fr-BE" altLang="en-US" sz="1600" dirty="0" smtClean="0">
                <a:latin typeface="Century Gothic" panose="020B0502020202020204" pitchFamily="34" charset="0"/>
                <a:cs typeface="Calibri" panose="020F0502020204030204" pitchFamily="34" charset="0"/>
              </a:rPr>
              <a:t> da </a:t>
            </a:r>
            <a:r>
              <a:rPr lang="fr-BE" altLang="en-US" sz="1600" dirty="0" err="1" smtClean="0">
                <a:latin typeface="Century Gothic" panose="020B0502020202020204" pitchFamily="34" charset="0"/>
                <a:cs typeface="Calibri" panose="020F0502020204030204" pitchFamily="34" charset="0"/>
              </a:rPr>
              <a:t>Natureza</a:t>
            </a:r>
            <a:r>
              <a:rPr lang="fr-BE" altLang="en-US" sz="1600" dirty="0" smtClean="0">
                <a:latin typeface="Century Gothic" panose="020B0502020202020204" pitchFamily="34" charset="0"/>
                <a:cs typeface="Calibri" panose="020F0502020204030204" pitchFamily="34" charset="0"/>
              </a:rPr>
              <a:t> - AZORINA </a:t>
            </a:r>
          </a:p>
          <a:p>
            <a:pPr marL="342900" indent="-342900" eaLnBrk="1" hangingPunct="1">
              <a:lnSpc>
                <a:spcPct val="150000"/>
              </a:lnSpc>
              <a:buFont typeface="Arial" panose="020B0604020202020204" pitchFamily="34" charset="0"/>
              <a:buChar char="•"/>
            </a:pPr>
            <a:r>
              <a:rPr lang="fr-BE" altLang="en-US" sz="1600" dirty="0" err="1" smtClean="0">
                <a:latin typeface="Century Gothic" panose="020B0502020202020204" pitchFamily="34" charset="0"/>
                <a:cs typeface="Calibri" panose="020F0502020204030204" pitchFamily="34" charset="0"/>
              </a:rPr>
              <a:t>Sociedade</a:t>
            </a:r>
            <a:r>
              <a:rPr lang="fr-BE" altLang="en-US" sz="1600" dirty="0" smtClean="0">
                <a:latin typeface="Century Gothic" panose="020B0502020202020204" pitchFamily="34" charset="0"/>
                <a:cs typeface="Calibri" panose="020F0502020204030204" pitchFamily="34" charset="0"/>
              </a:rPr>
              <a:t> Portuguesa para o </a:t>
            </a:r>
            <a:r>
              <a:rPr lang="fr-BE" altLang="en-US" sz="1600" dirty="0" err="1" smtClean="0">
                <a:latin typeface="Century Gothic" panose="020B0502020202020204" pitchFamily="34" charset="0"/>
                <a:cs typeface="Calibri" panose="020F0502020204030204" pitchFamily="34" charset="0"/>
              </a:rPr>
              <a:t>Estudo</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das</a:t>
            </a:r>
            <a:r>
              <a:rPr lang="fr-BE" altLang="en-US" sz="1600" smtClean="0">
                <a:latin typeface="Century Gothic" panose="020B0502020202020204" pitchFamily="34" charset="0"/>
                <a:cs typeface="Calibri" panose="020F0502020204030204" pitchFamily="34" charset="0"/>
              </a:rPr>
              <a:t> Aves - SPEA</a:t>
            </a:r>
            <a:endParaRPr lang="fr-BE" altLang="en-US" sz="1600" dirty="0" smtClean="0">
              <a:latin typeface="Century Gothic" panose="020B0502020202020204" pitchFamily="34" charset="0"/>
              <a:cs typeface="Calibri" panose="020F0502020204030204" pitchFamily="34" charset="0"/>
            </a:endParaRPr>
          </a:p>
          <a:p>
            <a:pPr marL="342900" indent="-342900" eaLnBrk="1" hangingPunct="1">
              <a:lnSpc>
                <a:spcPct val="150000"/>
              </a:lnSpc>
              <a:buFont typeface="Arial" panose="020B0604020202020204" pitchFamily="34" charset="0"/>
              <a:buChar char="•"/>
            </a:pPr>
            <a:r>
              <a:rPr lang="fr-BE" altLang="en-US" sz="1600" dirty="0" err="1" smtClean="0">
                <a:latin typeface="Century Gothic" panose="020B0502020202020204" pitchFamily="34" charset="0"/>
                <a:cs typeface="Calibri" panose="020F0502020204030204" pitchFamily="34" charset="0"/>
              </a:rPr>
              <a:t>Fundación</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Canaria</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Reserva</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Mundial</a:t>
            </a:r>
            <a:r>
              <a:rPr lang="fr-BE" altLang="en-US" sz="1600" dirty="0" smtClean="0">
                <a:latin typeface="Century Gothic" panose="020B0502020202020204" pitchFamily="34" charset="0"/>
                <a:cs typeface="Calibri" panose="020F0502020204030204" pitchFamily="34" charset="0"/>
              </a:rPr>
              <a:t> de La </a:t>
            </a:r>
            <a:r>
              <a:rPr lang="fr-BE" altLang="en-US" sz="1600" dirty="0" err="1" smtClean="0">
                <a:latin typeface="Century Gothic" panose="020B0502020202020204" pitchFamily="34" charset="0"/>
                <a:cs typeface="Calibri" panose="020F0502020204030204" pitchFamily="34" charset="0"/>
              </a:rPr>
              <a:t>Biosfera</a:t>
            </a:r>
            <a:r>
              <a:rPr lang="fr-BE" altLang="en-US" sz="1600" dirty="0" smtClean="0">
                <a:latin typeface="Century Gothic" panose="020B0502020202020204" pitchFamily="34" charset="0"/>
                <a:cs typeface="Calibri" panose="020F0502020204030204" pitchFamily="34" charset="0"/>
              </a:rPr>
              <a:t> La Palma</a:t>
            </a:r>
            <a:endParaRPr lang="en-US" altLang="en-US" sz="1600" dirty="0">
              <a:latin typeface="Century Gothic" panose="020B0502020202020204" pitchFamily="34" charset="0"/>
              <a:cs typeface="Calibri" panose="020F0502020204030204" pitchFamily="34" charset="0"/>
            </a:endParaRPr>
          </a:p>
        </p:txBody>
      </p:sp>
      <p:sp>
        <p:nvSpPr>
          <p:cNvPr id="45" name="Rectangle 71"/>
          <p:cNvSpPr>
            <a:spLocks noChangeArrowheads="1"/>
          </p:cNvSpPr>
          <p:nvPr/>
        </p:nvSpPr>
        <p:spPr bwMode="auto">
          <a:xfrm>
            <a:off x="354747" y="620688"/>
            <a:ext cx="37609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err="1" smtClean="0">
                <a:latin typeface="Century Gothic" panose="020B0502020202020204" pitchFamily="34" charset="0"/>
                <a:cs typeface="Calibri" panose="020F0502020204030204" pitchFamily="34" charset="0"/>
              </a:rPr>
              <a:t>Duração</a:t>
            </a:r>
            <a:r>
              <a:rPr lang="fr-BE" altLang="en-US" sz="1600" b="1" dirty="0" smtClean="0">
                <a:latin typeface="Century Gothic" panose="020B0502020202020204" pitchFamily="34" charset="0"/>
                <a:cs typeface="Calibri" panose="020F0502020204030204" pitchFamily="34" charset="0"/>
              </a:rPr>
              <a:t>: </a:t>
            </a:r>
          </a:p>
          <a:p>
            <a:pPr marL="285750" indent="-285750" eaLnBrk="1" hangingPunct="1">
              <a:lnSpc>
                <a:spcPct val="150000"/>
              </a:lnSpc>
              <a:buFont typeface="Arial" panose="020B0604020202020204" pitchFamily="34" charset="0"/>
              <a:buChar char="•"/>
            </a:pPr>
            <a:r>
              <a:rPr lang="fr-BE" altLang="en-US" sz="1600" dirty="0" smtClean="0">
                <a:latin typeface="Century Gothic" panose="020B0502020202020204" pitchFamily="34" charset="0"/>
                <a:cs typeface="Calibri" panose="020F0502020204030204" pitchFamily="34" charset="0"/>
              </a:rPr>
              <a:t>9 </a:t>
            </a:r>
            <a:r>
              <a:rPr lang="fr-BE" altLang="en-US" sz="1600" dirty="0" err="1" smtClean="0">
                <a:latin typeface="Century Gothic" panose="020B0502020202020204" pitchFamily="34" charset="0"/>
                <a:cs typeface="Calibri" panose="020F0502020204030204" pitchFamily="34" charset="0"/>
              </a:rPr>
              <a:t>anos</a:t>
            </a:r>
            <a:r>
              <a:rPr lang="fr-BE" altLang="en-US" sz="1600" dirty="0" smtClean="0">
                <a:latin typeface="Century Gothic" panose="020B0502020202020204" pitchFamily="34" charset="0"/>
                <a:cs typeface="Calibri" panose="020F0502020204030204" pitchFamily="34" charset="0"/>
              </a:rPr>
              <a:t> (01/01/2019 a 31/12/2027)</a:t>
            </a:r>
            <a:endParaRPr lang="en-US" altLang="en-US" sz="1600" dirty="0">
              <a:latin typeface="Century Gothic" panose="020B0502020202020204" pitchFamily="34" charset="0"/>
              <a:cs typeface="Calibri" panose="020F0502020204030204" pitchFamily="34" charset="0"/>
            </a:endParaRPr>
          </a:p>
        </p:txBody>
      </p:sp>
      <p:sp>
        <p:nvSpPr>
          <p:cNvPr id="46" name="Rectangle 71"/>
          <p:cNvSpPr>
            <a:spLocks noChangeArrowheads="1"/>
          </p:cNvSpPr>
          <p:nvPr/>
        </p:nvSpPr>
        <p:spPr bwMode="auto">
          <a:xfrm>
            <a:off x="355781" y="2780928"/>
            <a:ext cx="2792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err="1" smtClean="0">
                <a:latin typeface="Century Gothic" panose="020B0502020202020204" pitchFamily="34" charset="0"/>
                <a:cs typeface="Calibri" panose="020F0502020204030204" pitchFamily="34" charset="0"/>
              </a:rPr>
              <a:t>Fundos</a:t>
            </a:r>
            <a:r>
              <a:rPr lang="fr-BE" altLang="en-US" sz="1600" b="1" dirty="0" smtClean="0">
                <a:latin typeface="Century Gothic" panose="020B0502020202020204" pitchFamily="34" charset="0"/>
                <a:cs typeface="Calibri" panose="020F0502020204030204" pitchFamily="34" charset="0"/>
              </a:rPr>
              <a:t> </a:t>
            </a:r>
            <a:r>
              <a:rPr lang="fr-BE" altLang="en-US" sz="1600" b="1" dirty="0" err="1" smtClean="0">
                <a:latin typeface="Century Gothic" panose="020B0502020202020204" pitchFamily="34" charset="0"/>
                <a:cs typeface="Calibri" panose="020F0502020204030204" pitchFamily="34" charset="0"/>
              </a:rPr>
              <a:t>Complementares</a:t>
            </a:r>
            <a:r>
              <a:rPr lang="fr-BE" altLang="en-US" sz="1600" b="1" dirty="0" smtClean="0">
                <a:latin typeface="Century Gothic" panose="020B0502020202020204" pitchFamily="34" charset="0"/>
                <a:cs typeface="Calibri" panose="020F0502020204030204" pitchFamily="34" charset="0"/>
              </a:rPr>
              <a:t>: </a:t>
            </a:r>
          </a:p>
          <a:p>
            <a:pPr marL="285750" indent="-285750" eaLnBrk="1" hangingPunct="1">
              <a:lnSpc>
                <a:spcPct val="150000"/>
              </a:lnSpc>
              <a:buFont typeface="Arial" panose="020B0604020202020204" pitchFamily="34" charset="0"/>
              <a:buChar char="•"/>
            </a:pPr>
            <a:r>
              <a:rPr lang="fr-BE" altLang="en-US" sz="1600" dirty="0" err="1" smtClean="0">
                <a:latin typeface="Century Gothic" panose="020B0502020202020204" pitchFamily="34" charset="0"/>
                <a:cs typeface="Calibri" panose="020F0502020204030204" pitchFamily="34" charset="0"/>
              </a:rPr>
              <a:t>Cerca</a:t>
            </a:r>
            <a:r>
              <a:rPr lang="fr-BE" altLang="en-US" sz="1600" dirty="0" smtClean="0">
                <a:latin typeface="Century Gothic" panose="020B0502020202020204" pitchFamily="34" charset="0"/>
                <a:cs typeface="Calibri" panose="020F0502020204030204" pitchFamily="34" charset="0"/>
              </a:rPr>
              <a:t> de 12 M€</a:t>
            </a:r>
            <a:endParaRPr lang="en-US" altLang="en-US" sz="1600" dirty="0">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8883805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354747" y="620688"/>
            <a:ext cx="80922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nSpc>
                <a:spcPct val="150000"/>
              </a:lnSpc>
            </a:pPr>
            <a:r>
              <a:rPr lang="fr-BE" altLang="en-US" sz="2000" b="1" dirty="0" err="1">
                <a:latin typeface="Century Gothic" panose="020B0502020202020204" pitchFamily="34" charset="0"/>
                <a:cs typeface="Calibri" panose="020F0502020204030204" pitchFamily="34" charset="0"/>
              </a:rPr>
              <a:t>Área</a:t>
            </a:r>
            <a:r>
              <a:rPr lang="fr-BE" altLang="en-US" sz="2000" b="1" dirty="0">
                <a:latin typeface="Century Gothic" panose="020B0502020202020204" pitchFamily="34" charset="0"/>
                <a:cs typeface="Calibri" panose="020F0502020204030204" pitchFamily="34" charset="0"/>
              </a:rPr>
              <a:t> </a:t>
            </a:r>
            <a:r>
              <a:rPr lang="fr-BE" altLang="en-US" sz="2000" b="1" dirty="0" smtClean="0">
                <a:latin typeface="Century Gothic" panose="020B0502020202020204" pitchFamily="34" charset="0"/>
                <a:cs typeface="Calibri" panose="020F0502020204030204" pitchFamily="34" charset="0"/>
              </a:rPr>
              <a:t>do </a:t>
            </a:r>
            <a:r>
              <a:rPr lang="fr-BE" altLang="en-US" sz="2000" b="1" dirty="0" err="1">
                <a:latin typeface="Century Gothic" panose="020B0502020202020204" pitchFamily="34" charset="0"/>
                <a:cs typeface="Calibri" panose="020F0502020204030204" pitchFamily="34" charset="0"/>
              </a:rPr>
              <a:t>projeto</a:t>
            </a:r>
            <a:r>
              <a:rPr lang="fr-BE" altLang="en-US" sz="2000" b="1" dirty="0">
                <a:latin typeface="Century Gothic" panose="020B0502020202020204" pitchFamily="34" charset="0"/>
                <a:cs typeface="Calibri" panose="020F0502020204030204" pitchFamily="34" charset="0"/>
              </a:rPr>
              <a:t> </a:t>
            </a:r>
            <a:r>
              <a:rPr lang="fr-BE" altLang="en-US" sz="1600" dirty="0">
                <a:latin typeface="Century Gothic" panose="020B0502020202020204" pitchFamily="34" charset="0"/>
                <a:cs typeface="Calibri" panose="020F0502020204030204" pitchFamily="34" charset="0"/>
              </a:rPr>
              <a:t>[</a:t>
            </a:r>
            <a:r>
              <a:rPr lang="pt-PT" sz="1600" dirty="0">
                <a:latin typeface="Century Gothic" panose="020B0502020202020204" pitchFamily="34" charset="0"/>
              </a:rPr>
              <a:t>Todos os sítios da Rede Natura 2000 (</a:t>
            </a:r>
            <a:r>
              <a:rPr lang="pt-PT" sz="1600" dirty="0" smtClean="0">
                <a:latin typeface="Century Gothic" panose="020B0502020202020204" pitchFamily="34" charset="0"/>
              </a:rPr>
              <a:t>24 </a:t>
            </a:r>
            <a:r>
              <a:rPr lang="pt-PT" sz="1600" dirty="0">
                <a:latin typeface="Century Gothic" panose="020B0502020202020204" pitchFamily="34" charset="0"/>
              </a:rPr>
              <a:t>ZEC; 15 ZPE; </a:t>
            </a:r>
            <a:r>
              <a:rPr lang="pt-PT" sz="1600" dirty="0">
                <a:latin typeface="Century Gothic" panose="020B0502020202020204" pitchFamily="34" charset="0"/>
              </a:rPr>
              <a:t>2</a:t>
            </a:r>
            <a:r>
              <a:rPr lang="pt-PT" sz="1600" dirty="0" smtClean="0">
                <a:latin typeface="Century Gothic" panose="020B0502020202020204" pitchFamily="34" charset="0"/>
              </a:rPr>
              <a:t> </a:t>
            </a:r>
            <a:r>
              <a:rPr lang="pt-PT" sz="1600" dirty="0">
                <a:latin typeface="Century Gothic" panose="020B0502020202020204" pitchFamily="34" charset="0"/>
              </a:rPr>
              <a:t>SIC)]</a:t>
            </a:r>
          </a:p>
        </p:txBody>
      </p:sp>
      <p:pic>
        <p:nvPicPr>
          <p:cNvPr id="21" name="Picture 2" descr="C:\LIFE_IP_AZORES2015\Life\Apresentação_LIFE\Acores_todo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6767" y="1069745"/>
            <a:ext cx="7183625" cy="5078759"/>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8922" y="1046981"/>
            <a:ext cx="3816424" cy="4938902"/>
          </a:xfrm>
          <a:prstGeom prst="rect">
            <a:avLst/>
          </a:prstGeom>
        </p:spPr>
      </p:pic>
      <p:grpSp>
        <p:nvGrpSpPr>
          <p:cNvPr id="2" name="Grupo 1"/>
          <p:cNvGrpSpPr/>
          <p:nvPr/>
        </p:nvGrpSpPr>
        <p:grpSpPr>
          <a:xfrm>
            <a:off x="-1588" y="-531440"/>
            <a:ext cx="9145588" cy="1656184"/>
            <a:chOff x="-1588" y="-531440"/>
            <a:chExt cx="9145588" cy="1656184"/>
          </a:xfrm>
        </p:grpSpPr>
        <p:grpSp>
          <p:nvGrpSpPr>
            <p:cNvPr id="31" name="Grupo 30"/>
            <p:cNvGrpSpPr/>
            <p:nvPr/>
          </p:nvGrpSpPr>
          <p:grpSpPr>
            <a:xfrm>
              <a:off x="-1588" y="-581"/>
              <a:ext cx="9145588" cy="621270"/>
              <a:chOff x="-1588" y="-581"/>
              <a:chExt cx="9145588" cy="621270"/>
            </a:xfrm>
          </p:grpSpPr>
          <p:sp>
            <p:nvSpPr>
              <p:cNvPr id="38" name="Retângulo 37"/>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40" name="Picture 10" descr="http://fnyh.org/wp-content/uploads/2015/01/LIF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8" descr="http://www.europarc.org/communication-skills/images/2.1%20N200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Imagem 4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grpSp>
      <p:sp>
        <p:nvSpPr>
          <p:cNvPr id="18"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Tree>
    <p:extLst>
      <p:ext uri="{BB962C8B-B14F-4D97-AF65-F5344CB8AC3E}">
        <p14:creationId xmlns:p14="http://schemas.microsoft.com/office/powerpoint/2010/main" val="3148159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p:cNvGrpSpPr/>
          <p:nvPr/>
        </p:nvGrpSpPr>
        <p:grpSpPr>
          <a:xfrm>
            <a:off x="-1588" y="-581"/>
            <a:ext cx="9145588" cy="621270"/>
            <a:chOff x="-1588" y="-581"/>
            <a:chExt cx="9145588" cy="621270"/>
          </a:xfrm>
        </p:grpSpPr>
        <p:sp>
          <p:nvSpPr>
            <p:cNvPr id="28" name="Retângulo 27"/>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30" name="Picture 10" descr="http://fnyh.org/wp-content/uploads/2015/01/LIF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descr="http://www.europarc.org/communication-skills/images/2.1%20N20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62"/>
          <p:cNvSpPr>
            <a:spLocks noChangeArrowheads="1"/>
          </p:cNvSpPr>
          <p:nvPr/>
        </p:nvSpPr>
        <p:spPr bwMode="auto">
          <a:xfrm>
            <a:off x="374438" y="1540237"/>
            <a:ext cx="8553662" cy="387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2000" b="1" dirty="0" err="1" smtClean="0">
                <a:latin typeface="Century Gothic" panose="020B0502020202020204" pitchFamily="34" charset="0"/>
                <a:cs typeface="Calibri" panose="020F0502020204030204" pitchFamily="34" charset="0"/>
              </a:rPr>
              <a:t>Principais</a:t>
            </a:r>
            <a:r>
              <a:rPr lang="fr-BE" altLang="en-US" sz="2000" b="1" dirty="0" smtClean="0">
                <a:latin typeface="Century Gothic" panose="020B0502020202020204" pitchFamily="34" charset="0"/>
                <a:cs typeface="Calibri" panose="020F0502020204030204" pitchFamily="34" charset="0"/>
              </a:rPr>
              <a:t> </a:t>
            </a:r>
            <a:r>
              <a:rPr lang="fr-BE" altLang="en-US" sz="2000" b="1" dirty="0" err="1" smtClean="0">
                <a:latin typeface="Century Gothic" panose="020B0502020202020204" pitchFamily="34" charset="0"/>
                <a:cs typeface="Calibri" panose="020F0502020204030204" pitchFamily="34" charset="0"/>
              </a:rPr>
              <a:t>objetivos</a:t>
            </a:r>
            <a:r>
              <a:rPr lang="fr-BE" altLang="en-US" sz="2000" b="1" dirty="0" smtClean="0">
                <a:latin typeface="Century Gothic" panose="020B0502020202020204" pitchFamily="34" charset="0"/>
                <a:cs typeface="Calibri" panose="020F0502020204030204" pitchFamily="34" charset="0"/>
              </a:rPr>
              <a:t>:</a:t>
            </a:r>
            <a:endParaRPr lang="fr-BE" altLang="en-US" sz="2000" b="1" dirty="0">
              <a:latin typeface="Century Gothic" panose="020B0502020202020204" pitchFamily="34" charset="0"/>
              <a:cs typeface="Calibri" panose="020F0502020204030204" pitchFamily="34" charset="0"/>
            </a:endParaRPr>
          </a:p>
          <a:p>
            <a:r>
              <a:rPr lang="fr-BE" altLang="en-US" sz="1800" b="1" dirty="0">
                <a:latin typeface="Century Gothic" panose="020B0502020202020204" pitchFamily="34" charset="0"/>
                <a:cs typeface="Calibri" panose="020F0502020204030204" pitchFamily="34" charset="0"/>
              </a:rPr>
              <a:t> </a:t>
            </a:r>
          </a:p>
          <a:p>
            <a:pPr marL="285750" indent="-285750" algn="just">
              <a:lnSpc>
                <a:spcPct val="150000"/>
              </a:lnSpc>
              <a:buFont typeface="Arial" panose="020B0604020202020204" pitchFamily="34" charset="0"/>
              <a:buChar char="•"/>
              <a:defRPr/>
            </a:pPr>
            <a:r>
              <a:rPr lang="fr-BE" altLang="en-US" sz="1600" dirty="0" err="1">
                <a:latin typeface="Century Gothic" panose="020B0502020202020204" pitchFamily="34" charset="0"/>
                <a:cs typeface="Calibri" panose="020F0502020204030204" pitchFamily="34" charset="0"/>
              </a:rPr>
              <a:t>Implementação</a:t>
            </a:r>
            <a:r>
              <a:rPr lang="fr-BE" altLang="en-US" sz="1600" dirty="0">
                <a:latin typeface="Century Gothic" panose="020B0502020202020204" pitchFamily="34" charset="0"/>
                <a:cs typeface="Calibri" panose="020F0502020204030204" pitchFamily="34" charset="0"/>
              </a:rPr>
              <a:t> do </a:t>
            </a:r>
            <a:r>
              <a:rPr lang="fr-BE" altLang="en-US" sz="1600" dirty="0" err="1">
                <a:latin typeface="Century Gothic" panose="020B0502020202020204" pitchFamily="34" charset="0"/>
                <a:cs typeface="Calibri" panose="020F0502020204030204" pitchFamily="34" charset="0"/>
              </a:rPr>
              <a:t>Quadro</a:t>
            </a:r>
            <a:r>
              <a:rPr lang="fr-BE" altLang="en-US" sz="1600" dirty="0">
                <a:latin typeface="Century Gothic" panose="020B0502020202020204" pitchFamily="34" charset="0"/>
                <a:cs typeface="Calibri" panose="020F0502020204030204" pitchFamily="34" charset="0"/>
              </a:rPr>
              <a:t> de </a:t>
            </a:r>
            <a:r>
              <a:rPr lang="fr-BE" altLang="en-US" sz="1600" dirty="0" err="1">
                <a:latin typeface="Century Gothic" panose="020B0502020202020204" pitchFamily="34" charset="0"/>
                <a:cs typeface="Calibri" panose="020F0502020204030204" pitchFamily="34" charset="0"/>
              </a:rPr>
              <a:t>Ação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Prioritária</a:t>
            </a:r>
            <a:r>
              <a:rPr lang="fr-BE" altLang="en-US" sz="1600" dirty="0">
                <a:latin typeface="Century Gothic" panose="020B0502020202020204" pitchFamily="34" charset="0"/>
                <a:cs typeface="Calibri" panose="020F0502020204030204" pitchFamily="34" charset="0"/>
              </a:rPr>
              <a:t> para a </a:t>
            </a:r>
            <a:r>
              <a:rPr lang="fr-BE" altLang="en-US" sz="1600" dirty="0" err="1">
                <a:latin typeface="Century Gothic" panose="020B0502020202020204" pitchFamily="34" charset="0"/>
                <a:cs typeface="Calibri" panose="020F0502020204030204" pitchFamily="34" charset="0"/>
              </a:rPr>
              <a:t>Rede</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Natura</a:t>
            </a:r>
            <a:r>
              <a:rPr lang="fr-BE" altLang="en-US" sz="1600" dirty="0">
                <a:latin typeface="Century Gothic" panose="020B0502020202020204" pitchFamily="34" charset="0"/>
                <a:cs typeface="Calibri" panose="020F0502020204030204" pitchFamily="34" charset="0"/>
              </a:rPr>
              <a:t> 2000 (PAF);</a:t>
            </a:r>
          </a:p>
          <a:p>
            <a:pPr algn="just">
              <a:lnSpc>
                <a:spcPct val="150000"/>
              </a:lnSpc>
              <a:defRPr/>
            </a:pPr>
            <a:endParaRPr lang="fr-BE" altLang="en-US" sz="1600" dirty="0">
              <a:latin typeface="Century Gothic" panose="020B0502020202020204" pitchFamily="34" charset="0"/>
              <a:cs typeface="Calibri" panose="020F0502020204030204" pitchFamily="34" charset="0"/>
            </a:endParaRPr>
          </a:p>
          <a:p>
            <a:pPr marL="285750" indent="-285750" algn="just">
              <a:lnSpc>
                <a:spcPct val="150000"/>
              </a:lnSpc>
              <a:buFont typeface="Arial" panose="020B0604020202020204" pitchFamily="34" charset="0"/>
              <a:buChar char="•"/>
              <a:defRPr/>
            </a:pPr>
            <a:r>
              <a:rPr lang="fr-BE" altLang="en-US" sz="1600" dirty="0" err="1">
                <a:latin typeface="Century Gothic" panose="020B0502020202020204" pitchFamily="34" charset="0"/>
                <a:cs typeface="Calibri" panose="020F0502020204030204" pitchFamily="34" charset="0"/>
              </a:rPr>
              <a:t>Melhoria</a:t>
            </a:r>
            <a:r>
              <a:rPr lang="fr-BE" altLang="en-US" sz="1600" dirty="0">
                <a:latin typeface="Century Gothic" panose="020B0502020202020204" pitchFamily="34" charset="0"/>
                <a:cs typeface="Calibri" panose="020F0502020204030204" pitchFamily="34" charset="0"/>
              </a:rPr>
              <a:t> do </a:t>
            </a:r>
            <a:r>
              <a:rPr lang="fr-BE" altLang="en-US" sz="1600" dirty="0" err="1">
                <a:latin typeface="Century Gothic" panose="020B0502020202020204" pitchFamily="34" charset="0"/>
                <a:cs typeface="Calibri" panose="020F0502020204030204" pitchFamily="34" charset="0"/>
              </a:rPr>
              <a:t>estado</a:t>
            </a:r>
            <a:r>
              <a:rPr lang="fr-BE" altLang="en-US" sz="1600" dirty="0">
                <a:latin typeface="Century Gothic" panose="020B0502020202020204" pitchFamily="34" charset="0"/>
                <a:cs typeface="Calibri" panose="020F0502020204030204" pitchFamily="34" charset="0"/>
              </a:rPr>
              <a:t> de </a:t>
            </a:r>
            <a:r>
              <a:rPr lang="fr-BE" altLang="en-US" sz="1600" dirty="0" err="1">
                <a:latin typeface="Century Gothic" panose="020B0502020202020204" pitchFamily="34" charset="0"/>
                <a:cs typeface="Calibri" panose="020F0502020204030204" pitchFamily="34" charset="0"/>
              </a:rPr>
              <a:t>conservação</a:t>
            </a:r>
            <a:r>
              <a:rPr lang="fr-BE" altLang="en-US" sz="1600" dirty="0">
                <a:latin typeface="Century Gothic" panose="020B0502020202020204" pitchFamily="34" charset="0"/>
                <a:cs typeface="Calibri" panose="020F0502020204030204" pitchFamily="34" charset="0"/>
              </a:rPr>
              <a:t> para 100% dos habitats e, </a:t>
            </a:r>
            <a:r>
              <a:rPr lang="fr-BE" altLang="en-US" sz="1600" dirty="0" err="1">
                <a:latin typeface="Century Gothic" panose="020B0502020202020204" pitchFamily="34" charset="0"/>
                <a:cs typeface="Calibri" panose="020F0502020204030204" pitchFamily="34" charset="0"/>
              </a:rPr>
              <a:t>pelo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menos</a:t>
            </a:r>
            <a:r>
              <a:rPr lang="fr-BE" altLang="en-US" sz="1600" dirty="0">
                <a:latin typeface="Century Gothic" panose="020B0502020202020204" pitchFamily="34" charset="0"/>
                <a:cs typeface="Calibri" panose="020F0502020204030204" pitchFamily="34" charset="0"/>
              </a:rPr>
              <a:t>, 50% de </a:t>
            </a:r>
            <a:r>
              <a:rPr lang="fr-BE" altLang="en-US" sz="1600" dirty="0" err="1">
                <a:latin typeface="Century Gothic" panose="020B0502020202020204" pitchFamily="34" charset="0"/>
                <a:cs typeface="Calibri" panose="020F0502020204030204" pitchFamily="34" charset="0"/>
              </a:rPr>
              <a:t>espécies</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flora</a:t>
            </a:r>
            <a:r>
              <a:rPr lang="fr-BE" altLang="en-US" sz="1600" dirty="0">
                <a:latin typeface="Century Gothic" panose="020B0502020202020204" pitchFamily="34" charset="0"/>
                <a:cs typeface="Calibri" panose="020F0502020204030204" pitchFamily="34" charset="0"/>
              </a:rPr>
              <a:t> e </a:t>
            </a:r>
            <a:r>
              <a:rPr lang="fr-BE" altLang="en-US" sz="1600" dirty="0" err="1">
                <a:latin typeface="Century Gothic" panose="020B0502020202020204" pitchFamily="34" charset="0"/>
                <a:cs typeface="Calibri" panose="020F0502020204030204" pitchFamily="34" charset="0"/>
              </a:rPr>
              <a:t>fauna</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descritas</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como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desfavoráveis</a:t>
            </a:r>
            <a:r>
              <a:rPr lang="fr-BE" altLang="en-US" sz="1600" dirty="0">
                <a:latin typeface="Century Gothic" panose="020B0502020202020204" pitchFamily="34" charset="0"/>
                <a:cs typeface="Calibri" panose="020F0502020204030204" pitchFamily="34" charset="0"/>
              </a:rPr>
              <a:t> no </a:t>
            </a:r>
            <a:r>
              <a:rPr lang="fr-BE" altLang="en-US" sz="1600" dirty="0" err="1">
                <a:latin typeface="Century Gothic" panose="020B0502020202020204" pitchFamily="34" charset="0"/>
                <a:cs typeface="Calibri" panose="020F0502020204030204" pitchFamily="34" charset="0"/>
              </a:rPr>
              <a:t>último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relatório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submetido</a:t>
            </a:r>
            <a:r>
              <a:rPr lang="fr-BE" altLang="en-US" sz="1600" dirty="0">
                <a:latin typeface="Century Gothic" panose="020B0502020202020204" pitchFamily="34" charset="0"/>
                <a:cs typeface="Calibri" panose="020F0502020204030204" pitchFamily="34" charset="0"/>
              </a:rPr>
              <a:t> à UE;</a:t>
            </a:r>
          </a:p>
          <a:p>
            <a:pPr algn="just">
              <a:lnSpc>
                <a:spcPct val="150000"/>
              </a:lnSpc>
              <a:defRPr/>
            </a:pPr>
            <a:endParaRPr lang="fr-BE" altLang="en-US" sz="1600" dirty="0">
              <a:latin typeface="Century Gothic" panose="020B0502020202020204" pitchFamily="34" charset="0"/>
              <a:cs typeface="Calibri" panose="020F0502020204030204" pitchFamily="34" charset="0"/>
            </a:endParaRPr>
          </a:p>
          <a:p>
            <a:pPr marL="285750" indent="-285750" algn="just">
              <a:lnSpc>
                <a:spcPct val="150000"/>
              </a:lnSpc>
              <a:buFont typeface="Arial" panose="020B0604020202020204" pitchFamily="34" charset="0"/>
              <a:buChar char="•"/>
              <a:defRPr/>
            </a:pPr>
            <a:r>
              <a:rPr lang="fr-BE" altLang="en-US" sz="1600" dirty="0" err="1">
                <a:latin typeface="Century Gothic" panose="020B0502020202020204" pitchFamily="34" charset="0"/>
                <a:cs typeface="Calibri" panose="020F0502020204030204" pitchFamily="34" charset="0"/>
              </a:rPr>
              <a:t>Mobilização</a:t>
            </a:r>
            <a:r>
              <a:rPr lang="fr-BE" altLang="en-US" sz="1600" dirty="0">
                <a:latin typeface="Century Gothic" panose="020B0502020202020204" pitchFamily="34" charset="0"/>
                <a:cs typeface="Calibri" panose="020F0502020204030204" pitchFamily="34" charset="0"/>
              </a:rPr>
              <a:t> de </a:t>
            </a:r>
            <a:r>
              <a:rPr lang="fr-BE" altLang="en-US" sz="1600" dirty="0" err="1">
                <a:latin typeface="Century Gothic" panose="020B0502020202020204" pitchFamily="34" charset="0"/>
                <a:cs typeface="Calibri" panose="020F0502020204030204" pitchFamily="34" charset="0"/>
              </a:rPr>
              <a:t>fundos</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complementares</a:t>
            </a:r>
            <a:r>
              <a:rPr lang="fr-BE" altLang="en-US" sz="1600" dirty="0">
                <a:latin typeface="Century Gothic" panose="020B0502020202020204" pitchFamily="34" charset="0"/>
                <a:cs typeface="Calibri" panose="020F0502020204030204" pitchFamily="34" charset="0"/>
              </a:rPr>
              <a:t> para a </a:t>
            </a:r>
            <a:r>
              <a:rPr lang="fr-BE" altLang="en-US" sz="1600" dirty="0" err="1">
                <a:latin typeface="Century Gothic" panose="020B0502020202020204" pitchFamily="34" charset="0"/>
                <a:cs typeface="Calibri" panose="020F0502020204030204" pitchFamily="34" charset="0"/>
              </a:rPr>
              <a:t>gestão</a:t>
            </a:r>
            <a:r>
              <a:rPr lang="fr-BE" altLang="en-US" sz="1600" dirty="0">
                <a:latin typeface="Century Gothic" panose="020B0502020202020204" pitchFamily="34" charset="0"/>
                <a:cs typeface="Calibri" panose="020F0502020204030204" pitchFamily="34" charset="0"/>
              </a:rPr>
              <a:t> dos </a:t>
            </a:r>
            <a:r>
              <a:rPr lang="fr-BE" altLang="en-US" sz="1600" dirty="0" err="1">
                <a:latin typeface="Century Gothic" panose="020B0502020202020204" pitchFamily="34" charset="0"/>
                <a:cs typeface="Calibri" panose="020F0502020204030204" pitchFamily="34" charset="0"/>
              </a:rPr>
              <a:t>sítios</a:t>
            </a:r>
            <a:r>
              <a:rPr lang="fr-BE" altLang="en-US" sz="1600" dirty="0">
                <a:latin typeface="Century Gothic" panose="020B0502020202020204" pitchFamily="34" charset="0"/>
                <a:cs typeface="Calibri" panose="020F0502020204030204" pitchFamily="34" charset="0"/>
              </a:rPr>
              <a:t> da </a:t>
            </a:r>
            <a:r>
              <a:rPr lang="fr-BE" altLang="en-US" sz="1600" dirty="0" err="1">
                <a:latin typeface="Century Gothic" panose="020B0502020202020204" pitchFamily="34" charset="0"/>
                <a:cs typeface="Calibri" panose="020F0502020204030204" pitchFamily="34" charset="0"/>
              </a:rPr>
              <a:t>Rede</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Natura</a:t>
            </a:r>
            <a:r>
              <a:rPr lang="fr-BE" altLang="en-US" sz="1600" dirty="0">
                <a:latin typeface="Century Gothic" panose="020B0502020202020204" pitchFamily="34" charset="0"/>
                <a:cs typeface="Calibri" panose="020F0502020204030204" pitchFamily="34" charset="0"/>
              </a:rPr>
              <a:t> 2000, </a:t>
            </a:r>
            <a:r>
              <a:rPr lang="fr-BE" altLang="en-US" sz="1600" dirty="0" err="1">
                <a:latin typeface="Century Gothic" panose="020B0502020202020204" pitchFamily="34" charset="0"/>
                <a:cs typeface="Calibri" panose="020F0502020204030204" pitchFamily="34" charset="0"/>
              </a:rPr>
              <a:t>através</a:t>
            </a:r>
            <a:r>
              <a:rPr lang="fr-BE" altLang="en-US" sz="1600" dirty="0">
                <a:latin typeface="Century Gothic" panose="020B0502020202020204" pitchFamily="34" charset="0"/>
                <a:cs typeface="Calibri" panose="020F0502020204030204" pitchFamily="34" charset="0"/>
              </a:rPr>
              <a:t> de </a:t>
            </a:r>
            <a:r>
              <a:rPr lang="fr-BE" altLang="en-US" sz="1600" dirty="0" err="1">
                <a:latin typeface="Century Gothic" panose="020B0502020202020204" pitchFamily="34" charset="0"/>
                <a:cs typeface="Calibri" panose="020F0502020204030204" pitchFamily="34" charset="0"/>
              </a:rPr>
              <a:t>outros</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financiamentos</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disponíveis</a:t>
            </a:r>
            <a:r>
              <a:rPr lang="fr-BE" altLang="en-US" sz="1600" dirty="0">
                <a:latin typeface="Century Gothic" panose="020B0502020202020204" pitchFamily="34" charset="0"/>
                <a:cs typeface="Calibri" panose="020F0502020204030204" pitchFamily="34" charset="0"/>
              </a:rPr>
              <a:t>.</a:t>
            </a:r>
          </a:p>
          <a:p>
            <a:pPr>
              <a:lnSpc>
                <a:spcPct val="150000"/>
              </a:lnSpc>
              <a:defRPr/>
            </a:pPr>
            <a:endParaRPr lang="pt-BR" altLang="en-US" sz="1050" dirty="0" smtClean="0">
              <a:latin typeface="Century Gothic" panose="020B0502020202020204" pitchFamily="34" charset="0"/>
              <a:cs typeface="Calibri" panose="020F0502020204030204" pitchFamily="34" charset="0"/>
            </a:endParaRPr>
          </a:p>
        </p:txBody>
      </p:sp>
      <p:pic>
        <p:nvPicPr>
          <p:cNvPr id="26" name="Imagem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6"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Tree>
    <p:extLst>
      <p:ext uri="{BB962C8B-B14F-4D97-AF65-F5344CB8AC3E}">
        <p14:creationId xmlns:p14="http://schemas.microsoft.com/office/powerpoint/2010/main" val="34574364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2"/>
          <p:cNvSpPr>
            <a:spLocks noChangeArrowheads="1"/>
          </p:cNvSpPr>
          <p:nvPr/>
        </p:nvSpPr>
        <p:spPr bwMode="auto">
          <a:xfrm>
            <a:off x="374438" y="836712"/>
            <a:ext cx="8553662" cy="4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nSpc>
                <a:spcPct val="150000"/>
              </a:lnSpc>
            </a:pPr>
            <a:r>
              <a:rPr lang="fr-BE" altLang="en-US" sz="1800" b="1" dirty="0" err="1" smtClean="0">
                <a:latin typeface="Century Gothic" panose="020B0502020202020204" pitchFamily="34" charset="0"/>
                <a:cs typeface="Calibri" panose="020F0502020204030204" pitchFamily="34" charset="0"/>
              </a:rPr>
              <a:t>Ações</a:t>
            </a:r>
            <a:r>
              <a:rPr lang="fr-BE" altLang="en-US" sz="1800" b="1" dirty="0" smtClean="0">
                <a:latin typeface="Century Gothic" panose="020B0502020202020204" pitchFamily="34" charset="0"/>
                <a:cs typeface="Calibri" panose="020F0502020204030204" pitchFamily="34" charset="0"/>
              </a:rPr>
              <a:t>:</a:t>
            </a:r>
            <a:endParaRPr lang="fr-BE" altLang="en-US" sz="1800" b="1" dirty="0">
              <a:latin typeface="Century Gothic" panose="020B0502020202020204" pitchFamily="34" charset="0"/>
              <a:cs typeface="Calibri" panose="020F0502020204030204" pitchFamily="34" charset="0"/>
            </a:endParaRPr>
          </a:p>
        </p:txBody>
      </p:sp>
      <p:graphicFrame>
        <p:nvGraphicFramePr>
          <p:cNvPr id="14" name="Diagrama 13"/>
          <p:cNvGraphicFramePr/>
          <p:nvPr>
            <p:extLst/>
          </p:nvPr>
        </p:nvGraphicFramePr>
        <p:xfrm>
          <a:off x="179512" y="1268760"/>
          <a:ext cx="874846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o 14"/>
          <p:cNvGrpSpPr/>
          <p:nvPr/>
        </p:nvGrpSpPr>
        <p:grpSpPr>
          <a:xfrm>
            <a:off x="-1588" y="-581"/>
            <a:ext cx="9145588" cy="621270"/>
            <a:chOff x="-1588" y="-581"/>
            <a:chExt cx="9145588" cy="621270"/>
          </a:xfrm>
        </p:grpSpPr>
        <p:sp>
          <p:nvSpPr>
            <p:cNvPr id="16" name="Retângulo 15"/>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3" name="Picture 10" descr="http://fnyh.org/wp-content/uploads/2015/01/LIFE.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http://www.europarc.org/communication-skills/images/2.1%20N2000.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Imagem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47664" y="-531440"/>
            <a:ext cx="1656184" cy="1656184"/>
          </a:xfrm>
          <a:prstGeom prst="rect">
            <a:avLst/>
          </a:prstGeom>
        </p:spPr>
      </p:pic>
      <p:sp>
        <p:nvSpPr>
          <p:cNvPr id="17"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Tree>
    <p:extLst>
      <p:ext uri="{BB962C8B-B14F-4D97-AF65-F5344CB8AC3E}">
        <p14:creationId xmlns:p14="http://schemas.microsoft.com/office/powerpoint/2010/main" val="22529321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ller"/>
        <a:ea typeface=""/>
        <a:cs typeface="Arial"/>
      </a:majorFont>
      <a:minorFont>
        <a:latin typeface="Aller Light"/>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989DCC3F-69DE-4502-8A42-567E0FB94171}" vid="{DAF75155-9354-4DCE-9D62-F1E195550355}"/>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TM02900771[[fn=Setor]]</Template>
  <TotalTime>11327</TotalTime>
  <Words>4091</Words>
  <Application>Microsoft Office PowerPoint</Application>
  <PresentationFormat>Apresentação no Ecrã (4:3)</PresentationFormat>
  <Paragraphs>752</Paragraphs>
  <Slides>25</Slides>
  <Notes>25</Notes>
  <HiddenSlides>0</HiddenSlides>
  <MMClips>0</MMClips>
  <ScaleCrop>false</ScaleCrop>
  <HeadingPairs>
    <vt:vector size="6" baseType="variant">
      <vt:variant>
        <vt:lpstr>Tipos de letra usados</vt:lpstr>
      </vt:variant>
      <vt:variant>
        <vt:i4>17</vt:i4>
      </vt:variant>
      <vt:variant>
        <vt:lpstr>Tema</vt:lpstr>
      </vt:variant>
      <vt:variant>
        <vt:i4>2</vt:i4>
      </vt:variant>
      <vt:variant>
        <vt:lpstr>Títulos dos diapositivos</vt:lpstr>
      </vt:variant>
      <vt:variant>
        <vt:i4>25</vt:i4>
      </vt:variant>
    </vt:vector>
  </HeadingPairs>
  <TitlesOfParts>
    <vt:vector size="44" baseType="lpstr">
      <vt:lpstr>ＭＳ Ｐゴシック</vt:lpstr>
      <vt:lpstr>Aller</vt:lpstr>
      <vt:lpstr>Aller Light</vt:lpstr>
      <vt:lpstr>Arial</vt:lpstr>
      <vt:lpstr>Arial Rounded MT Bold</vt:lpstr>
      <vt:lpstr>Calibri</vt:lpstr>
      <vt:lpstr>Calibri Light</vt:lpstr>
      <vt:lpstr>Calisto MT</vt:lpstr>
      <vt:lpstr>Century</vt:lpstr>
      <vt:lpstr>Century Gothic</vt:lpstr>
      <vt:lpstr>DIN Condensed Bold</vt:lpstr>
      <vt:lpstr>Open Sans</vt:lpstr>
      <vt:lpstr>Tahoma</vt:lpstr>
      <vt:lpstr>Times New Roman</vt:lpstr>
      <vt:lpstr>Trebuchet MS</vt:lpstr>
      <vt:lpstr>Wingdings</vt:lpstr>
      <vt:lpstr>Wingdings 2</vt:lpstr>
      <vt:lpstr>HDOfficeLightV0</vt:lpstr>
      <vt:lpstr>Tema1</vt:lpstr>
      <vt:lpstr>Proteção ativa e gestão integrada da  Rede Natura 2000 nos Açores LIFE IP AZORES NATURA – LIFE 17 IPE/PT 000010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Diana Pernes</dc:creator>
  <cp:lastModifiedBy>Diana C. Pereira</cp:lastModifiedBy>
  <cp:revision>395</cp:revision>
  <dcterms:created xsi:type="dcterms:W3CDTF">2016-04-06T10:33:31Z</dcterms:created>
  <dcterms:modified xsi:type="dcterms:W3CDTF">2020-07-28T13:23:03Z</dcterms:modified>
</cp:coreProperties>
</file>