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5"/>
  </p:notesMasterIdLst>
  <p:sldIdLst>
    <p:sldId id="315" r:id="rId3"/>
    <p:sldId id="373" r:id="rId4"/>
    <p:sldId id="357" r:id="rId5"/>
    <p:sldId id="356" r:id="rId6"/>
    <p:sldId id="359" r:id="rId7"/>
    <p:sldId id="360" r:id="rId8"/>
    <p:sldId id="358" r:id="rId9"/>
    <p:sldId id="339" r:id="rId10"/>
    <p:sldId id="362" r:id="rId11"/>
    <p:sldId id="363" r:id="rId12"/>
    <p:sldId id="364" r:id="rId13"/>
    <p:sldId id="361" r:id="rId14"/>
    <p:sldId id="365" r:id="rId15"/>
    <p:sldId id="368" r:id="rId16"/>
    <p:sldId id="351" r:id="rId17"/>
    <p:sldId id="369" r:id="rId18"/>
    <p:sldId id="370" r:id="rId19"/>
    <p:sldId id="353" r:id="rId20"/>
    <p:sldId id="354" r:id="rId21"/>
    <p:sldId id="372" r:id="rId22"/>
    <p:sldId id="371" r:id="rId23"/>
    <p:sldId id="3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C. Pereira" initials="DCP" lastIdx="1" clrIdx="0">
    <p:extLst>
      <p:ext uri="{19B8F6BF-5375-455C-9EA6-DF929625EA0E}">
        <p15:presenceInfo xmlns:p15="http://schemas.microsoft.com/office/powerpoint/2012/main" userId="S-1-5-21-1123561945-329068152-682003330-31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457"/>
    <a:srgbClr val="D2F8EC"/>
    <a:srgbClr val="AFE3D0"/>
    <a:srgbClr val="ADE7D8"/>
    <a:srgbClr val="1C3E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18" autoAdjust="0"/>
  </p:normalViewPr>
  <p:slideViewPr>
    <p:cSldViewPr>
      <p:cViewPr varScale="1">
        <p:scale>
          <a:sx n="53" d="100"/>
          <a:sy n="53" d="100"/>
        </p:scale>
        <p:origin x="1660" y="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881206\AppData\Local\Microsoft\Windows\INetCache\Content.Outlook\0T34M84X\Execution_LIFEIP_3009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 de Execução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'Orçamento Form'!$C$26</c:f>
              <c:strCache>
                <c:ptCount val="1"/>
                <c:pt idx="0">
                  <c:v>Azorina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Form'!$C$27</c:f>
              <c:numCache>
                <c:formatCode>0%</c:formatCode>
                <c:ptCount val="1"/>
                <c:pt idx="0">
                  <c:v>0.50138865797445076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3-497D-9343-57F64E4560A6}"/>
            </c:ext>
          </c:extLst>
        </c:ser>
        <c:ser>
          <c:idx val="2"/>
          <c:order val="2"/>
          <c:tx>
            <c:strRef>
              <c:f>'Orçamento Form'!$E$26</c:f>
              <c:strCache>
                <c:ptCount val="1"/>
                <c:pt idx="0">
                  <c:v>DRA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Form'!$E$27</c:f>
              <c:numCache>
                <c:formatCode>0%</c:formatCode>
                <c:ptCount val="1"/>
                <c:pt idx="0">
                  <c:v>0.25122846094778511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3-497D-9343-57F64E4560A6}"/>
            </c:ext>
          </c:extLst>
        </c:ser>
        <c:ser>
          <c:idx val="4"/>
          <c:order val="4"/>
          <c:tx>
            <c:strRef>
              <c:f>'Orçamento Form'!$G$26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Form'!$G$27</c:f>
              <c:numCache>
                <c:formatCode>0%</c:formatCode>
                <c:ptCount val="1"/>
                <c:pt idx="0">
                  <c:v>0.15367016693823979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3-497D-9343-57F64E4560A6}"/>
            </c:ext>
          </c:extLst>
        </c:ser>
        <c:ser>
          <c:idx val="6"/>
          <c:order val="6"/>
          <c:tx>
            <c:strRef>
              <c:f>'Orçamento Form'!$I$26</c:f>
              <c:strCache>
                <c:ptCount val="1"/>
                <c:pt idx="0">
                  <c:v>LAPALMA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F3-497D-9343-57F64E4560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Form'!$I$27</c:f>
              <c:numCache>
                <c:formatCode>0%</c:formatCode>
                <c:ptCount val="1"/>
                <c:pt idx="0">
                  <c:v>0.38562975673067368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3-497D-9343-57F64E4560A6}"/>
            </c:ext>
          </c:extLst>
        </c:ser>
        <c:ser>
          <c:idx val="8"/>
          <c:order val="8"/>
          <c:tx>
            <c:strRef>
              <c:f>'Orçamento Form'!$K$26</c:f>
              <c:strCache>
                <c:ptCount val="1"/>
                <c:pt idx="0">
                  <c:v>SPEA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Form'!$K$27</c:f>
              <c:numCache>
                <c:formatCode>0%</c:formatCode>
                <c:ptCount val="1"/>
                <c:pt idx="0">
                  <c:v>0.30352975482261529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3-497D-9343-57F64E4560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90108264"/>
        <c:axId val="5901085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'Orçamento Form'!$D$26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'Orçamento Form'!$D$27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4F3-497D-9343-57F64E4560A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Form'!$F$26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Form'!$F$27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4F3-497D-9343-57F64E4560A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Form'!$H$26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Form'!$H$27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4F3-497D-9343-57F64E4560A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Form'!$J$26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Form'!$J$27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4F3-497D-9343-57F64E4560A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Form'!$L$26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'Orçamento Form'!$L$27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4F3-497D-9343-57F64E4560A6}"/>
                  </c:ext>
                </c:extLst>
              </c15:ser>
            </c15:filteredBarSeries>
          </c:ext>
        </c:extLst>
      </c:barChart>
      <c:catAx>
        <c:axId val="59010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108592"/>
        <c:crosses val="autoZero"/>
        <c:auto val="1"/>
        <c:lblAlgn val="ctr"/>
        <c:lblOffset val="100"/>
        <c:noMultiLvlLbl val="0"/>
      </c:catAx>
      <c:valAx>
        <c:axId val="590108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010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340535147510842"/>
          <c:y val="9.8150513972422221E-2"/>
          <c:w val="0.47048026798765274"/>
          <c:h val="0.16450832866302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9T22:05:39.042" idx="1">
    <p:pos x="2789" y="1706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60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Até ao momento ocorreram 23 ações de limpezas costeiras e subaquáticas, em 8 ilhas (falta as Flores), com enquadramento nesta campanha. Temos ainda 3 previstas no programa; a campanha termina no dia 14 de outubro e esperemos chegar às 30.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69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5973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54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210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São partilhados todos os eventos, noticias,</a:t>
            </a:r>
            <a:r>
              <a:rPr lang="pt-PT" baseline="0" dirty="0" smtClean="0"/>
              <a:t> ações do projeto, eventos, recrutamento de voluntários, informação para recrutamento dos concursos dos operacionais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296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 já está a ser preparada uma nova exposição para circular</a:t>
            </a:r>
            <a:r>
              <a:rPr lang="pt-PT" baseline="0" dirty="0" smtClean="0"/>
              <a:t> pelas escolas, apenas do LIFE IP AZORES NATURA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43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Atividades</a:t>
            </a:r>
            <a:r>
              <a:rPr lang="pt-PT" baseline="0" dirty="0" smtClean="0"/>
              <a:t> do Parque Aberto (desde ações de limpeza costeira, descida à Caldeira do Faial, Há morcegos na cidade?)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0342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845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dirty="0" smtClean="0"/>
              <a:t>Da DRAM estão a decorrer o concurso</a:t>
            </a:r>
            <a:r>
              <a:rPr lang="pt-PT" baseline="0" dirty="0" smtClean="0"/>
              <a:t> para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Técnicos Superiores e para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DRA 2 assistentes operacionais (Corvo e Flores)</a:t>
            </a:r>
            <a:endParaRPr lang="pt-PT" dirty="0" smtClean="0"/>
          </a:p>
          <a:p>
            <a:pPr marL="171450" indent="-171450">
              <a:buFontTx/>
              <a:buChar char="-"/>
            </a:pPr>
            <a:r>
              <a:rPr lang="pt-PT" dirty="0" smtClean="0"/>
              <a:t>A maioria</a:t>
            </a:r>
            <a:r>
              <a:rPr lang="pt-PT" baseline="0" dirty="0" smtClean="0"/>
              <a:t> dos equipamentos já foram adquiridos, assim como consumíveis para a implementação dos trabalhos de campo.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Recolha de fotos de qualidade das espécies e habitats da Diretiva (algumas das fotos aqui apresentadas já resultam desse trabalho)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Irão ser lançadas nos próximos dias a contratação de serviços para o plano de ação do morcego dos Açores.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Está a decorrer a primeira auditoria externa referente às despesas de 2019</a:t>
            </a:r>
          </a:p>
          <a:p>
            <a:pPr marL="171450" indent="-171450">
              <a:buFontTx/>
              <a:buChar char="-"/>
            </a:pPr>
            <a:r>
              <a:rPr lang="pt-PT" baseline="0" dirty="0" smtClean="0"/>
              <a:t>Para além disso, está a decorrer a aquisição de 4 embarcações para aceder aos ilhéus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2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09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86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Dois órgãos de governança foram estabelecidos para apoiar a implementação do projeto. Um conselho de partes interessadas e um conselho consultivo – CRADS, para o acompanhamento da</a:t>
            </a:r>
            <a:r>
              <a:rPr lang="pt-BR" baseline="0" dirty="0" smtClean="0"/>
              <a:t> implementação do projeto, com participação ativa e aconselhamento das açõesque irão ser desenvolvidas em cada uma das 9 ilhas.</a:t>
            </a:r>
          </a:p>
          <a:p>
            <a:r>
              <a:rPr lang="pt-BR" baseline="0" dirty="0" smtClean="0"/>
              <a:t>- O stakeholder board já foi realizado em quase todas as ilhas, mas com o COVID atrasou algumas ilhas que faltavam. Estamos a tentar agendar para as que faltam.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512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074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03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Até ao fim do </a:t>
            </a:r>
            <a:r>
              <a:rPr lang="pt-BR" sz="16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2º semestre de 2021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será entregue um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 de ação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as invasões biológicas contendo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Medidas de gestão para as EEI consideradas como prioritárias de acordo com a análise de risco;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Uma estratégia de monitorização que possibilite a deteção precoce e uma resposta rápida para as EEI e potencialmente invasoras;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Medidas que envolvam os cidadãos, a administração regional e local e os investigadores, na prevenção das invasões biológicas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10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Já se começou</a:t>
            </a: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os ensaios de germinação da Angelica </a:t>
            </a:r>
            <a:r>
              <a:rPr lang="pt-PT" altLang="en-US" baseline="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lignescens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94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Para</a:t>
            </a: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além dos Planos operacionais também elaboramos um plano de colheitas de sementes para os operacionais.</a:t>
            </a:r>
            <a:r>
              <a:rPr lang="pt-PT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pt-PT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Todos os planos operacionais têm um</a:t>
            </a: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calendarização das tarefas a implementar pelas equipas, de uma forma esquemática e intuitiva.</a:t>
            </a:r>
            <a:endParaRPr lang="pt-PT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PT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Por exemplo</a:t>
            </a: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no Pico, a área de in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33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Para se operacionalizar as ações e o que implementar há que visitar o terreno e as áreas, por exemplo:</a:t>
            </a:r>
          </a:p>
          <a:p>
            <a:pPr marL="628650" lvl="1" indent="-171450" eaLnBrk="1" hangingPunct="1">
              <a:buFontTx/>
              <a:buChar char="-"/>
            </a:pP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 Pico: a área de intervenção do </a:t>
            </a:r>
            <a:r>
              <a:rPr lang="pt-PT" altLang="en-US" baseline="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Caveiro</a:t>
            </a: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foi visitadas em várias ocasiões para determinar os locais exatos que precisam vedação para impedir o acesso ao gado.</a:t>
            </a:r>
          </a:p>
          <a:p>
            <a:pPr marL="628650" lvl="1" indent="-171450" eaLnBrk="1" hangingPunct="1">
              <a:buFontTx/>
              <a:buChar char="-"/>
            </a:pP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Faial: a área de intervenção e outras zonas dentro da RN2000 (caldeira) foram visitadas; as localizações exatas das vedações a serem instaladas na área de intervenção foram assertadas em colaboração com o PNIF e os serviços florestais. Já avançamos com o concurso para instalação das vedações na zona do caldeirão.</a:t>
            </a:r>
          </a:p>
          <a:p>
            <a:pPr marL="628650" lvl="1" indent="-171450" eaLnBrk="1" hangingPunct="1">
              <a:buFontTx/>
              <a:buChar char="-"/>
            </a:pP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Flores, Corvo, Terceira e </a:t>
            </a:r>
            <a:r>
              <a:rPr lang="pt-PT" altLang="en-US" baseline="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S.Miguel</a:t>
            </a:r>
            <a:r>
              <a:rPr lang="pt-PT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: as áreas de intervenção foram visitadas e os trabalhos definidos. Nas Flores houve uma pequena alteração no limite da área de intervenção definida inicialmente, englobando assim </a:t>
            </a:r>
            <a:r>
              <a:rPr lang="pt-BR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novas áreas distintas das originais, uma vez que estão com níveis de ameaça maiores, e necessitam de um controlo mais eficaz.</a:t>
            </a:r>
            <a:endParaRPr lang="pt-PT" altLang="en-US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129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Pretende-se o desenvolvimento de uma solução SIG totalmente assente em tecnologia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</a:t>
            </a:r>
            <a:r>
              <a:rPr lang="pt-P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permita a normalização e gestão dos dados georreferenciados existentes, provenientes de bases de dados produzidas em trabalhos anteriores, bem como a integração de novos dados geográficos produzidos internamente ou provenientes de serviços especializados contratados externamente, a serem disponibilizados online através de uma plataforma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WebSIG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visualizador está a ser finalizado.</a:t>
            </a:r>
          </a:p>
          <a:p>
            <a:endParaRPr lang="pt-P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cartografia de campo: </a:t>
            </a:r>
          </a:p>
          <a:p>
            <a:pPr marL="628650" lvl="1" indent="-171450">
              <a:buFontTx/>
              <a:buChar char="-"/>
            </a:pP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foi entregue a Fase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 – Programa de trabalho,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lista das espécies e habitats da DH e descrição do estado atual de conservação.</a:t>
            </a:r>
          </a:p>
          <a:p>
            <a:pPr marL="628650" lvl="1" indent="-171450">
              <a:buFontTx/>
              <a:buChar char="-"/>
            </a:pP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2 foi entregue ontem contendo a base de dados com todas as espécies e habitats + ficha normalizada para a recolha de dados de campo + projeto SIG (dados históricos + dados atuais)</a:t>
            </a:r>
          </a:p>
          <a:p>
            <a:pPr marL="1085850" lvl="2" indent="-171450">
              <a:buFontTx/>
              <a:buChar char="-"/>
            </a:pP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esta base de dados será atualizada ao longo do projeto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1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51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2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30/09/2020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voportal.uac.pt/pt-pt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mailto:Diana.C.Pereira@azores.gov.pt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hyperlink" Target="https://www.lifeazoresnatura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IFEIPAZORESNATUR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0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13.png"/><Relationship Id="rId4" Type="http://schemas.openxmlformats.org/officeDocument/2006/relationships/image" Target="../media/image31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3.pn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30.jpeg"/><Relationship Id="rId18" Type="http://schemas.openxmlformats.org/officeDocument/2006/relationships/image" Target="../media/image79.jpeg"/><Relationship Id="rId3" Type="http://schemas.openxmlformats.org/officeDocument/2006/relationships/image" Target="../media/image70.png"/><Relationship Id="rId7" Type="http://schemas.openxmlformats.org/officeDocument/2006/relationships/hyperlink" Target="https://www.google.pt/url?sa=i&amp;rct=j&amp;q=&amp;esrc=s&amp;source=images&amp;cd=&amp;cad=rja&amp;uact=8&amp;ved=0ahUKEwjM787Mv__LAhWDNhoKHdECCcYQjRwIBw&amp;url=http://turismocadentro.com/ilha-das-flores-um-hino-a-natureza/&amp;bvm=bv.118817766,bs.1,d.d24&amp;psig=AFQjCNFn15k-MVhNeHDyWWHy7qZ2MqABVg&amp;ust=1460220551454673" TargetMode="External"/><Relationship Id="rId12" Type="http://schemas.openxmlformats.org/officeDocument/2006/relationships/image" Target="../media/image78.jpeg"/><Relationship Id="rId17" Type="http://schemas.openxmlformats.org/officeDocument/2006/relationships/hyperlink" Target="https://www.lifeazoresnatura.eu/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mailto:lifeip.azoresnatura@azores.gov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7.jpeg"/><Relationship Id="rId5" Type="http://schemas.openxmlformats.org/officeDocument/2006/relationships/image" Target="../media/image72.jpeg"/><Relationship Id="rId15" Type="http://schemas.openxmlformats.org/officeDocument/2006/relationships/image" Target="../media/image13.png"/><Relationship Id="rId10" Type="http://schemas.openxmlformats.org/officeDocument/2006/relationships/image" Target="../media/image76.jpeg"/><Relationship Id="rId19" Type="http://schemas.openxmlformats.org/officeDocument/2006/relationships/image" Target="../media/image80.png"/><Relationship Id="rId4" Type="http://schemas.openxmlformats.org/officeDocument/2006/relationships/image" Target="../media/image71.jpeg"/><Relationship Id="rId9" Type="http://schemas.openxmlformats.org/officeDocument/2006/relationships/image" Target="../media/image75.jpeg"/><Relationship Id="rId1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image" Target="../media/image13.pn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4" t="-24607" r="784" b="10950"/>
          <a:stretch/>
        </p:blipFill>
        <p:spPr>
          <a:xfrm>
            <a:off x="-108520" y="-1539552"/>
            <a:ext cx="9266806" cy="69847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36513" y="-27383"/>
            <a:ext cx="9194799" cy="1540767"/>
          </a:xfrm>
          <a:prstGeom prst="rect">
            <a:avLst/>
          </a:prstGeom>
          <a:gradFill flip="none" rotWithShape="1">
            <a:gsLst>
              <a:gs pos="44000">
                <a:srgbClr val="AFE3D0">
                  <a:tint val="66000"/>
                  <a:satMod val="160000"/>
                  <a:alpha val="44000"/>
                  <a:lumMod val="94000"/>
                  <a:lumOff val="6000"/>
                </a:srgbClr>
              </a:gs>
              <a:gs pos="82000">
                <a:srgbClr val="AFE3D0">
                  <a:tint val="44500"/>
                  <a:satMod val="160000"/>
                </a:srgbClr>
              </a:gs>
              <a:gs pos="15000">
                <a:srgbClr val="AFE3D0">
                  <a:tint val="23500"/>
                  <a:satMod val="160000"/>
                  <a:alpha val="76000"/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-315416"/>
            <a:ext cx="9158288" cy="1828800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r"/>
            <a:r>
              <a:rPr lang="pt-PT" sz="3600" b="1" dirty="0" smtClean="0">
                <a:ln w="0"/>
                <a:latin typeface="Calisto MT" panose="02040603050505030304" pitchFamily="18" charset="0"/>
              </a:rPr>
              <a:t>Proteção ativa e gestão integrada da </a:t>
            </a:r>
            <a:br>
              <a:rPr lang="pt-PT" sz="3600" b="1" dirty="0" smtClean="0">
                <a:ln w="0"/>
                <a:latin typeface="Calisto MT" panose="02040603050505030304" pitchFamily="18" charset="0"/>
              </a:rPr>
            </a:br>
            <a:r>
              <a:rPr lang="pt-PT" sz="3600" b="1" dirty="0" smtClean="0">
                <a:ln w="0"/>
                <a:latin typeface="Calisto MT" panose="02040603050505030304" pitchFamily="18" charset="0"/>
              </a:rPr>
              <a:t>Rede Natura 2000 nos Açores</a:t>
            </a:r>
            <a:r>
              <a:rPr lang="pt-PT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t-PT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pt-PT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LIFE IP </a:t>
            </a:r>
            <a:r>
              <a:rPr lang="pt-P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AZORES NATURA – LIFE 17 IPE/PT 000010</a:t>
            </a:r>
            <a:endParaRPr lang="pt-P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259" y="5445224"/>
            <a:ext cx="9144000" cy="0"/>
          </a:xfrm>
          <a:prstGeom prst="line">
            <a:avLst/>
          </a:prstGeom>
          <a:ln w="1905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56" y="5811645"/>
            <a:ext cx="1670472" cy="5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781" y="6360277"/>
            <a:ext cx="525484" cy="4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600" y="6392072"/>
            <a:ext cx="632408" cy="4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12160" y="5660916"/>
            <a:ext cx="331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195457"/>
                </a:solidFill>
                <a:latin typeface="Calisto MT" panose="02040603050505030304" pitchFamily="18" charset="0"/>
              </a:rPr>
              <a:t>Diana Pereira</a:t>
            </a:r>
          </a:p>
          <a:p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  <a:hlinkClick r:id="rId7"/>
              </a:rPr>
              <a:t>Diana.C.Pereira@azores.gov.pt</a:t>
            </a:r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</a:rPr>
              <a:t>Ponta Delgada, 30 de setembro de 2020</a:t>
            </a:r>
          </a:p>
          <a:p>
            <a:endParaRPr lang="pt-PT" sz="1200" b="1" dirty="0">
              <a:solidFill>
                <a:srgbClr val="19545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 tooltip="Início"/>
              </a:rPr>
              <a:t>  </a:t>
            </a:r>
            <a:r>
              <a:rPr kumimoji="0" lang="pt-PT" altLang="pt-PT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smtClean="0">
                <a:ln>
                  <a:noFill/>
                </a:ln>
                <a:solidFill>
                  <a:srgbClr val="404A54"/>
                </a:solidFill>
                <a:effectLst/>
                <a:latin typeface="Open Sans"/>
                <a:cs typeface="Arial" pitchFamily="34" charset="0"/>
                <a:hlinkClick r:id="rId8" tooltip="Início"/>
              </a:rPr>
              <a:t>Universidade dos Açores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  </a:t>
            </a: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rgbClr val="35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56441" y="5134835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Prunus</a:t>
            </a:r>
            <a:r>
              <a:rPr lang="pt-PT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1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azorica</a:t>
            </a:r>
            <a:endParaRPr lang="pt-PT" sz="11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67672" y="4894139"/>
            <a:ext cx="390170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pt-PT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Conselho Consultivo - CRADS</a:t>
            </a:r>
            <a:endParaRPr lang="en-US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4408446" y="5843933"/>
            <a:ext cx="1027650" cy="4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271" y="5770574"/>
            <a:ext cx="1008603" cy="542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559" y="5808125"/>
            <a:ext cx="1259632" cy="5521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8" t="34250" r="11126" b="35300"/>
          <a:stretch/>
        </p:blipFill>
        <p:spPr>
          <a:xfrm>
            <a:off x="20544" y="803108"/>
            <a:ext cx="1746084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scontent.flis5-1.fna.fbcdn.net/v/t1.0-9/116366740_166548824933133_5293534726776545219_n.jpg?_nc_cat=108&amp;_nc_sid=8bfeb9&amp;_nc_ohc=j5BEqko_C2kAX_-Q999&amp;_nc_ht=scontent.flis5-1.fna&amp;oh=fa59e5c999cde7dd9c2720baf54e54d3&amp;oe=5F994E6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496" y="3852093"/>
            <a:ext cx="4016960" cy="30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6512" y="1484784"/>
            <a:ext cx="9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Century" panose="02040604050505020304" pitchFamily="18" charset="0"/>
              </a:rPr>
              <a:t>Campanha de Limpezas Costeiras e Subaquáticas da RN200 na sua ilha</a:t>
            </a:r>
            <a:r>
              <a:rPr lang="pt-BR" sz="1600" dirty="0" smtClean="0">
                <a:latin typeface="Century" panose="02040604050505020304" pitchFamily="18" charset="0"/>
              </a:rPr>
              <a:t>- julho a outubro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C10 </a:t>
            </a:r>
            <a:r>
              <a:rPr lang="pt-BR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Restauro de habitats costeiros e marinhos</a:t>
            </a:r>
          </a:p>
          <a:p>
            <a:r>
              <a:rPr lang="pt-BR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C10.1 – Minimizar o impacto lixo marinho em habitats costeiros marinhos</a:t>
            </a:r>
          </a:p>
        </p:txBody>
      </p:sp>
      <p:pic>
        <p:nvPicPr>
          <p:cNvPr id="7170" name="Picture 2" descr="https://scontent.flis5-1.fna.fbcdn.net/v/t1.0-9/120027360_625635504813849_5742576148015592718_o.jpg?_nc_cat=111&amp;_nc_sid=730e14&amp;_nc_ohc=0S_v_zVsvGUAX_aXGN0&amp;_nc_ht=scontent.flis5-1.fna&amp;oh=188a5172f0689ddfc53c4329679260cf&amp;oe=5F99FB0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49" y="1863862"/>
            <a:ext cx="3420294" cy="4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.flis5-1.fna.fbcdn.net/v/t1.0-9/118334220_606941483349918_5260802233364909866_o.jpg?_nc_cat=110&amp;_nc_sid=730e14&amp;_nc_ohc=EfDchOAoMGAAX-rjI3G&amp;_nc_ht=scontent.flis5-1.fna&amp;oh=d5f13b56d3ced4ef12f532649f845710&amp;oe=5F97B80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89313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1525308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Century" panose="02040604050505020304" pitchFamily="18" charset="0"/>
              </a:rPr>
              <a:t>Mergulhos </a:t>
            </a:r>
            <a:r>
              <a:rPr lang="pt-BR" sz="1600" b="1" dirty="0">
                <a:latin typeface="Century" panose="02040604050505020304" pitchFamily="18" charset="0"/>
              </a:rPr>
              <a:t>exploratórios para mapeamento de 3 áreas da RN2000: Caldeirinhas, Baixa do Sul e Ilhéus da Madalena </a:t>
            </a:r>
            <a:r>
              <a:rPr lang="pt-BR" sz="1600" dirty="0" smtClean="0">
                <a:latin typeface="Century" panose="02040604050505020304" pitchFamily="18" charset="0"/>
              </a:rPr>
              <a:t>(maio de 2020)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C10 </a:t>
            </a:r>
            <a:r>
              <a:rPr lang="pt-BR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Restauro de habitats costeiros e marinhos</a:t>
            </a:r>
          </a:p>
          <a:p>
            <a:r>
              <a:rPr lang="pt-BR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C10.2 </a:t>
            </a:r>
            <a:r>
              <a:rPr lang="pt-BR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</a:t>
            </a:r>
            <a:r>
              <a:rPr lang="pt-BR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Gestão de habitats costeiros – habitat 1170 - Recifes</a:t>
            </a:r>
            <a:endParaRPr lang="pt-BR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564903"/>
            <a:ext cx="5349374" cy="3570216"/>
          </a:xfrm>
          <a:prstGeom prst="rect">
            <a:avLst/>
          </a:prstGeom>
        </p:spPr>
      </p:pic>
      <p:pic>
        <p:nvPicPr>
          <p:cNvPr id="9218" name="Picture 2" descr="https://scontent.flis5-1.fna.fbcdn.net/v/t1.0-9/116791768_588596321851101_4667492671396958223_o.jpg?_nc_cat=101&amp;_nc_sid=730e14&amp;_nc_ohc=jD14Yp2C18UAX_3YF6g&amp;_nc_ht=scontent.flis5-1.fna&amp;oh=db10aaa6b09b84930747951815e05179&amp;oe=5F97595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50" y="2564904"/>
            <a:ext cx="4760288" cy="35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50340" y="1483042"/>
            <a:ext cx="3686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/>
              <a:t>Trilhos definidos em 7 ilhas para instalação dos contadores, que começarão a ser instalados na ilha de Santa Maria.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1600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>
              <a:latin typeface="Century" panose="02040604050505020304" pitchFamily="18" charset="0"/>
            </a:endParaRPr>
          </a:p>
          <a:p>
            <a:pPr algn="just"/>
            <a:endParaRPr lang="pt-PT" sz="1600" dirty="0">
              <a:latin typeface="Century" panose="02040604050505020304" pitchFamily="18" charset="0"/>
            </a:endParaRPr>
          </a:p>
          <a:p>
            <a:pPr algn="just"/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Century" panose="02040604050505020304" pitchFamily="18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C14.1 </a:t>
            </a:r>
            <a:r>
              <a:rPr lang="fr-BE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Avaliação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integrada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mitigação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impactos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negativos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turismo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nos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trilhos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naturais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2000 dos Açores</a:t>
            </a:r>
            <a:endParaRPr lang="fr-BE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627059"/>
            <a:ext cx="5671748" cy="2364525"/>
          </a:xfrm>
          <a:prstGeom prst="rect">
            <a:avLst/>
          </a:prstGeom>
        </p:spPr>
      </p:pic>
      <p:pic>
        <p:nvPicPr>
          <p:cNvPr id="3074" name="Picture 2" descr="PRC1TER Mistérios Negros - Mapas e GPS - Percurso Pedestre na Terceira -  Trilhos dos Aço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592" y="3849040"/>
            <a:ext cx="4446516" cy="29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8487" y="3303653"/>
            <a:ext cx="3954658" cy="2965994"/>
          </a:xfrm>
          <a:prstGeom prst="rect">
            <a:avLst/>
          </a:prstGeom>
        </p:spPr>
      </p:pic>
      <p:pic>
        <p:nvPicPr>
          <p:cNvPr id="22" name="Picture 2" descr="PRC1TER Mistérios Negros - Mapas e GPS - Percurso Pedestre na Terceira -  Trilhos dos Aço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992" y="4001440"/>
            <a:ext cx="4446516" cy="29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1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699" y="712339"/>
            <a:ext cx="5336298" cy="317080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363748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Sensibilização </a:t>
            </a:r>
            <a:r>
              <a:rPr lang="pt-BR" altLang="en-US" sz="18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público e divulgação dos resultados:</a:t>
            </a:r>
          </a:p>
          <a:p>
            <a:endParaRPr lang="pt-BR" alt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altLang="en-US" sz="16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E1 - Plano de comunicação do projeto</a:t>
            </a:r>
            <a:endParaRPr lang="en-US" altLang="en-US" sz="16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2522507"/>
            <a:ext cx="373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400" b="1" i="1" u="sng" dirty="0" smtClean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>
                <a:cs typeface="Calibri" panose="020F0502020204030204" pitchFamily="34" charset="0"/>
              </a:rPr>
              <a:t>Website do projeto em 3 línguas (PT; EN e ES)</a:t>
            </a:r>
            <a:endParaRPr lang="pt-PT" altLang="pt-PT" sz="1600" b="1" u="sng" dirty="0" smtClean="0">
              <a:solidFill>
                <a:srgbClr val="195457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pt-PT" sz="1400" b="1" i="1" u="sng" dirty="0" smtClean="0">
              <a:ea typeface="Tahoma" panose="020B0604030504040204" pitchFamily="34" charset="0"/>
              <a:cs typeface="DIN Condensed Bold"/>
            </a:endParaRPr>
          </a:p>
          <a:p>
            <a:endParaRPr lang="pt-PT" sz="1400" b="1" i="1" u="sng" dirty="0">
              <a:ea typeface="Tahoma" panose="020B0604030504040204" pitchFamily="34" charset="0"/>
              <a:cs typeface="DIN Condensed Bold"/>
            </a:endParaRPr>
          </a:p>
          <a:p>
            <a:endParaRPr lang="pt-PT" sz="1400" b="1" i="1" u="sng" dirty="0" smtClean="0">
              <a:ea typeface="Tahoma" panose="020B0604030504040204" pitchFamily="34" charset="0"/>
              <a:cs typeface="DIN Condensed Bold"/>
            </a:endParaRPr>
          </a:p>
          <a:p>
            <a:endParaRPr lang="pt-PT" sz="1400" b="1" i="1" u="sng" dirty="0">
              <a:ea typeface="Tahoma" panose="020B0604030504040204" pitchFamily="34" charset="0"/>
              <a:cs typeface="DIN Condensed Bold"/>
            </a:endParaRPr>
          </a:p>
          <a:p>
            <a:endParaRPr lang="pt-PT" sz="1400" b="1" i="1" u="sng" dirty="0" smtClean="0">
              <a:ea typeface="Tahoma" panose="020B0604030504040204" pitchFamily="34" charset="0"/>
              <a:cs typeface="DIN Condensed Bold"/>
            </a:endParaRPr>
          </a:p>
          <a:p>
            <a:endParaRPr lang="pt-PT" sz="1400" b="1" i="1" u="sng" dirty="0" smtClean="0">
              <a:ea typeface="Tahoma" panose="020B0604030504040204" pitchFamily="34" charset="0"/>
              <a:cs typeface="DIN Condensed Bold"/>
            </a:endParaRPr>
          </a:p>
          <a:p>
            <a:endParaRPr lang="pt-PT" sz="1400" b="1" i="1" u="sng" dirty="0">
              <a:ea typeface="Tahoma" panose="020B0604030504040204" pitchFamily="34" charset="0"/>
              <a:cs typeface="DIN Condensed Bold"/>
            </a:endParaRPr>
          </a:p>
          <a:p>
            <a:endParaRPr lang="pt-PT" sz="1600" b="1" i="1" u="sng" dirty="0" smtClean="0">
              <a:ea typeface="Tahoma" panose="020B0604030504040204" pitchFamily="34" charset="0"/>
              <a:cs typeface="DIN Condensed Bold"/>
            </a:endParaRPr>
          </a:p>
          <a:p>
            <a:r>
              <a:rPr lang="en-US" b="1" dirty="0" smtClean="0">
                <a:hlinkClick r:id="rId7"/>
              </a:rPr>
              <a:t>https://www.lifeazoresnatura.eu/</a:t>
            </a:r>
            <a:endParaRPr lang="en-US" b="1" dirty="0" smtClean="0">
              <a:ea typeface="Tahoma" panose="020B0604030504040204" pitchFamily="34" charset="0"/>
              <a:cs typeface="DIN Condensed Bold"/>
            </a:endParaRPr>
          </a:p>
          <a:p>
            <a:endParaRPr lang="pt-PT" sz="2000" dirty="0" smtClean="0">
              <a:ea typeface="Tahoma" panose="020B0604030504040204" pitchFamily="34" charset="0"/>
              <a:cs typeface="DIN Condensed 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400" dirty="0">
              <a:ea typeface="Tahoma" panose="020B0604030504040204" pitchFamily="34" charset="0"/>
              <a:cs typeface="DIN Condensed Bol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5" b="13828"/>
          <a:stretch/>
        </p:blipFill>
        <p:spPr>
          <a:xfrm>
            <a:off x="3733536" y="4032882"/>
            <a:ext cx="5326460" cy="24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4161" y="1655603"/>
            <a:ext cx="3512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sz="1600" b="1" u="sng" dirty="0">
                <a:solidFill>
                  <a:srgbClr val="195457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pt-PT" altLang="pt-PT" sz="1600" b="1" u="sng" dirty="0" smtClean="0">
                <a:solidFill>
                  <a:srgbClr val="195457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eios de comunicação:</a:t>
            </a:r>
            <a:endParaRPr lang="pt-PT" altLang="pt-PT" sz="1600" b="1" u="sng" dirty="0">
              <a:solidFill>
                <a:srgbClr val="195457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pt-PT" sz="1600" b="1" i="1" u="sng" dirty="0">
              <a:ea typeface="Tahoma" panose="020B0604030504040204" pitchFamily="34" charset="0"/>
              <a:cs typeface="DIN Condensed 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dirty="0" smtClean="0">
                <a:ea typeface="Tahoma" panose="020B0604030504040204" pitchFamily="34" charset="0"/>
                <a:cs typeface="DIN Condensed Bold"/>
              </a:rPr>
              <a:t>200 publicações no </a:t>
            </a:r>
            <a:r>
              <a:rPr lang="pt-PT" sz="1600" dirty="0" err="1" smtClean="0">
                <a:ea typeface="Tahoma" panose="020B0604030504040204" pitchFamily="34" charset="0"/>
                <a:cs typeface="DIN Condensed Bold"/>
              </a:rPr>
              <a:t>Facebook</a:t>
            </a:r>
            <a:r>
              <a:rPr lang="pt-PT" sz="1600" dirty="0" smtClean="0">
                <a:ea typeface="Tahoma" panose="020B0604030504040204" pitchFamily="34" charset="0"/>
                <a:cs typeface="DIN Condensed 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dirty="0" smtClean="0">
                <a:ea typeface="Tahoma" panose="020B0604030504040204" pitchFamily="34" charset="0"/>
                <a:cs typeface="DIN Condensed Bold"/>
              </a:rPr>
              <a:t>2209 seguidores</a:t>
            </a:r>
            <a:endParaRPr lang="en-US" sz="1600" dirty="0">
              <a:ea typeface="Tahoma" panose="020B0604030504040204" pitchFamily="34" charset="0"/>
              <a:cs typeface="DIN Condensed Bold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-1587" y="764704"/>
            <a:ext cx="52936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 </a:t>
            </a:r>
            <a:r>
              <a:rPr lang="fr-BE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altLang="en-US" sz="18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Comunicação do Projeto</a:t>
            </a:r>
          </a:p>
          <a:p>
            <a:endParaRPr lang="pt-BR" alt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altLang="en-US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04558" y="5061420"/>
            <a:ext cx="5039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https://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www.facebook.com/LIFEIPAZORESNATURA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0" b="6601"/>
          <a:stretch/>
        </p:blipFill>
        <p:spPr>
          <a:xfrm>
            <a:off x="3563888" y="1706346"/>
            <a:ext cx="5436096" cy="26969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50" t="13601" r="2751" b="6999"/>
          <a:stretch/>
        </p:blipFill>
        <p:spPr>
          <a:xfrm>
            <a:off x="164161" y="3247264"/>
            <a:ext cx="4427984" cy="34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8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E4 </a:t>
            </a:r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Parques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Naturais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Ilha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Parque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Escola</a:t>
            </a:r>
          </a:p>
          <a:p>
            <a:r>
              <a:rPr lang="en-US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126876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>
              <a:solidFill>
                <a:srgbClr val="195457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1400" b="1" dirty="0" smtClean="0">
                <a:ea typeface="Tahoma" panose="020B0604030504040204" pitchFamily="34" charset="0"/>
                <a:cs typeface="DIN Condensed Bold"/>
              </a:rPr>
              <a:t>Exposição Itinerante sobre os Projetos LIFE IP AZORES NATURA e LIFE VIDALIA</a:t>
            </a:r>
            <a:r>
              <a:rPr lang="pt-PT" sz="1600" dirty="0" smtClean="0">
                <a:ea typeface="Tahoma" panose="020B0604030504040204" pitchFamily="34" charset="0"/>
                <a:cs typeface="DIN Condensed Bold"/>
              </a:rPr>
              <a:t>, na </a:t>
            </a:r>
            <a:r>
              <a:rPr lang="pt-PT" sz="1600" dirty="0" err="1" smtClean="0">
                <a:ea typeface="Tahoma" panose="020B0604030504040204" pitchFamily="34" charset="0"/>
                <a:cs typeface="DIN Condensed Bold"/>
              </a:rPr>
              <a:t>Expomar</a:t>
            </a:r>
            <a:r>
              <a:rPr lang="pt-PT" sz="1600" dirty="0" smtClean="0">
                <a:ea typeface="Tahoma" panose="020B0604030504040204" pitchFamily="34" charset="0"/>
                <a:cs typeface="DIN Condensed Bold"/>
              </a:rPr>
              <a:t> 2019, que decorreu na marina da Horta, no âmbito da Semana do Mar (4-11 agosto)</a:t>
            </a:r>
            <a:endParaRPr lang="pt-PT" sz="1600" dirty="0">
              <a:ea typeface="Tahoma" panose="020B0604030504040204" pitchFamily="34" charset="0"/>
              <a:cs typeface="DIN Condensed Bol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6" y="2458056"/>
            <a:ext cx="8388424" cy="40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20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E4 </a:t>
            </a:r>
            <a:r>
              <a:rPr lang="pt-BR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Educação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Parques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Naturais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Ilha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0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Parque</a:t>
            </a:r>
            <a:r>
              <a:rPr lang="en-US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Escola/</a:t>
            </a:r>
            <a:r>
              <a:rPr lang="en-US" altLang="en-US" sz="2000" b="1" dirty="0" err="1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Parque</a:t>
            </a:r>
            <a:r>
              <a:rPr lang="en-US" altLang="en-US" sz="20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Aberto</a:t>
            </a:r>
            <a:endParaRPr lang="en-US" altLang="en-US" sz="20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51622"/>
              </p:ext>
            </p:extLst>
          </p:nvPr>
        </p:nvGraphicFramePr>
        <p:xfrm>
          <a:off x="1165051" y="146120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909921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76509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Atividades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Nº</a:t>
                      </a:r>
                      <a:r>
                        <a:rPr lang="pt-PT" baseline="0" dirty="0" smtClean="0"/>
                        <a:t> Participantes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5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354239"/>
                  </a:ext>
                </a:extLst>
              </a:tr>
            </a:tbl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7" y="2708920"/>
            <a:ext cx="4354077" cy="326555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17161"/>
            <a:ext cx="4341844" cy="325731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978726" y="597447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do </a:t>
            </a:r>
            <a:r>
              <a:rPr lang="en-US" dirty="0" err="1" smtClean="0"/>
              <a:t>morcego</a:t>
            </a:r>
            <a:r>
              <a:rPr lang="en-US" dirty="0" smtClean="0"/>
              <a:t> dos </a:t>
            </a:r>
            <a:r>
              <a:rPr lang="en-US" dirty="0" err="1" smtClean="0"/>
              <a:t>Açores</a:t>
            </a:r>
            <a:r>
              <a:rPr lang="en-US" dirty="0" smtClean="0"/>
              <a:t> - Terceira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67544" y="597447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À roda do lixo marinho - Flores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8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E5 </a:t>
            </a:r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Envolvimento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en-US" sz="1800" b="1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Voluntariado</a:t>
            </a:r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30064" y="966206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b="1" i="1" u="sng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altLang="pt-PT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 LIFE IP está </a:t>
            </a:r>
            <a:r>
              <a:rPr lang="pt-BR" altLang="pt-PT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promover campos de voluntariado gratuitos em várias ilhas, com o objetivo de sensibilizar os jovens e </a:t>
            </a:r>
            <a:r>
              <a:rPr lang="pt-BR" altLang="pt-PT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comunidade para </a:t>
            </a:r>
            <a:r>
              <a:rPr lang="pt-BR" altLang="pt-PT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importância da prática de ações concretas de conservação da natureza e da biodiversidade</a:t>
            </a:r>
            <a:r>
              <a:rPr lang="pt-BR" altLang="pt-PT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Já ocorreram 4 campos </a:t>
            </a:r>
            <a:r>
              <a:rPr lang="pt-BR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dos </a:t>
            </a:r>
            <a:r>
              <a:rPr lang="pt-BR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 </a:t>
            </a:r>
            <a:r>
              <a:rPr lang="pt-BR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previstos em diferentes ilhas até fevereiro de 2021 </a:t>
            </a:r>
            <a:r>
              <a:rPr lang="pt-BR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onde se realizaram diversas atividades, desde controlo de invasoras, plantação de espécies nativas, limpezas de lixo marinho, entre outras, envolvendo escuteiros, empresas locais, IPSS e a comunidade em geral.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Os próximos campos previstos são em Santa Maria, de 7 a 15 de novembro e na Terceira, de 13 a 21 de fevereiro do próximo ano.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sz="1600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A imagem pode conter: 1 pessoa, sentado, criança, chapéu, barba e ar liv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886" y="3140967"/>
            <a:ext cx="4571758" cy="30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scontent.fpdl1-1.fna.fbcdn.net/v/t1.0-9/119825127_623542955023104_5727708252862639073_o.jpg?_nc_cat=106&amp;_nc_sid=730e14&amp;_nc_ohc=g25lln2Z56MAX8DbH9z&amp;_nc_ht=scontent.fpdl1-1.fna&amp;oh=0680be71ce318e6358cf5371b4d5fbb9&amp;oe=5F97EAD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888" y="3140968"/>
            <a:ext cx="4573048" cy="30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2825552"/>
            <a:ext cx="5317098" cy="39878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522" y="2825552"/>
            <a:ext cx="5317098" cy="39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– </a:t>
            </a:r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e monitorização do progresso do projeto:</a:t>
            </a:r>
          </a:p>
          <a:p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F1 – </a:t>
            </a:r>
            <a:r>
              <a:rPr lang="pt-PT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global do projeto</a:t>
            </a:r>
            <a:endParaRPr lang="en-US" altLang="en-US" sz="18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7504" y="1700808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Century" panose="02040604050505020304" pitchFamily="18" charset="0"/>
              </a:rPr>
              <a:t>3</a:t>
            </a:r>
            <a:r>
              <a:rPr lang="pt-BR" sz="1600" b="1" dirty="0" smtClean="0">
                <a:latin typeface="Century" panose="02040604050505020304" pitchFamily="18" charset="0"/>
              </a:rPr>
              <a:t> reuniões do Conselho de Gestão do Projeto e da Equipa Técnica do Projeto realizadas.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Century" panose="02040604050505020304" pitchFamily="18" charset="0"/>
              </a:rPr>
              <a:t>Equipa técnica e operacional contratada*</a:t>
            </a:r>
            <a:endParaRPr lang="pt-BR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Century" panose="020406040505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265" y="3094789"/>
            <a:ext cx="5169551" cy="2836203"/>
          </a:xfrm>
          <a:prstGeom prst="rect">
            <a:avLst/>
          </a:prstGeom>
        </p:spPr>
      </p:pic>
      <p:pic>
        <p:nvPicPr>
          <p:cNvPr id="11266" name="Picture 2" descr="https://lh3.googleusercontent.com/NHDtnlz3nCV1aOjRYhTnQzBuhBgPyVB6HXfGyCxFltgoTrehCNXwksDz4rI6ycJUG-xF88Yi_uGDYla_TJ_fuOLjNkvqIgJSc9akXeOTUprFg99ZYe9AVq46RMqcaWTtheX9FPkuHskUIimKuqWE0UQoUpDVw2v6RXiOiGC19ebxoig0_00XITqlaFa2lK19YWOLAt7LkNzxZnC9-WE5PkqV-doxEF40g0aBXyzHxPeCKF3um2Uecg9TfGUQcca3-vXS7biq3fLdIr2UPnQ5RMFo4Z33m1F09ohDmlOqtqRXL4w-NPBLhWL6Bc-ksLaqhWTxex-YlyLnJWpDcqN16STFNsRN5LuyKkbAedSC7Uc5gjrO4uMLAXpkpY5sANcpzMJF29bVXhstWQ4kXjpbI7NggxdpgcWU9elSTsRi5kDAInXACkdf7lS9lU2Uj0YVOd70XvrxlpE2W-tii7EPXF3HADbxNmQxk0Ex59c_RSfWQHtWMJPnI52ZQwwlAEaANTabVlfP3EMvr0niZ9VI4-FU2ovARboFZWaxeeBXYqaKsxVrfqRbIch8J0lZU0SStZVwunSbY5DR1lQv7W7zCgN0OPa-fgmIBPMHZlE2wF8vQbTdvZUs6X_0--Snf5yTkL-I8OU6zsiXSjTSlvVuxUlnPSKaNY7XjLdQyPxrgsrmsbYtiLiKrT9h7oGXCw=w1157-h867-no?authuser=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94790"/>
            <a:ext cx="3781604" cy="2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– </a:t>
            </a:r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e monitorização do progresso do projeto:</a:t>
            </a:r>
          </a:p>
          <a:p>
            <a:r>
              <a:rPr lang="pt-BR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 – Grupo de trabalho para coordenação dos fundos complementares</a:t>
            </a:r>
            <a:endParaRPr lang="en-US" altLang="en-US" sz="18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08520" y="1700808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Website do projeto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já tem um separador com os Fundos Abertos assim como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Balcão de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Apoio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para dar suporte aos projetos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complementares.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0" b="6201"/>
          <a:stretch/>
        </p:blipFill>
        <p:spPr>
          <a:xfrm>
            <a:off x="611560" y="2541097"/>
            <a:ext cx="8021052" cy="3600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39952" y="2861647"/>
            <a:ext cx="1440160" cy="504055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1" r="1176" b="5200"/>
          <a:stretch/>
        </p:blipFill>
        <p:spPr>
          <a:xfrm>
            <a:off x="222390" y="2541097"/>
            <a:ext cx="8670090" cy="39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588" y="1556792"/>
            <a:ext cx="882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b="1" dirty="0">
              <a:latin typeface="Century" panose="020406040505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620688"/>
            <a:ext cx="9439889" cy="6269777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080191"/>
              </p:ext>
            </p:extLst>
          </p:nvPr>
        </p:nvGraphicFramePr>
        <p:xfrm>
          <a:off x="1115616" y="1556791"/>
          <a:ext cx="7344816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47550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5" name="Retângulo 4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6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– </a:t>
            </a:r>
            <a:r>
              <a:rPr lang="pt-BR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e monitorização do progresso do projeto:</a:t>
            </a:r>
          </a:p>
          <a:p>
            <a:r>
              <a:rPr lang="pt-BR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 – </a:t>
            </a:r>
            <a:r>
              <a:rPr lang="pt-PT" altLang="en-US" sz="20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 de Partes </a:t>
            </a:r>
            <a:r>
              <a:rPr lang="pt-PT" altLang="en-US" sz="20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sz="2000" b="1" dirty="0" smtClean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nteressadas e Conselho Consultivo</a:t>
            </a:r>
            <a:endParaRPr lang="en-US" altLang="en-US" sz="20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841013"/>
            <a:ext cx="4992554" cy="37444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18" y="1841012"/>
            <a:ext cx="4992556" cy="374441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259632" y="555410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Conselho Consultivo do PNI da Terceira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32172" y="555410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Conselho Consultivo do PNI do Corvo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320" y="116632"/>
            <a:ext cx="1229279" cy="81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09" y="30055"/>
            <a:ext cx="1099430" cy="9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65" b="25935"/>
          <a:stretch/>
        </p:blipFill>
        <p:spPr>
          <a:xfrm>
            <a:off x="3188007" y="145233"/>
            <a:ext cx="2268758" cy="907503"/>
          </a:xfrm>
          <a:prstGeom prst="rect">
            <a:avLst/>
          </a:prstGeom>
        </p:spPr>
      </p:pic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0" y="1081337"/>
            <a:ext cx="8460432" cy="797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 Projetos LIFE em execução:</a:t>
            </a:r>
          </a:p>
          <a:p>
            <a:endParaRPr lang="pt-PT" altLang="en-US" sz="2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t-PT" altLang="en-US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VIDALIA </a:t>
            </a:r>
            <a:r>
              <a:rPr lang="pt-PT" altLang="en-US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Valorização e Inovação Dirigidos à </a:t>
            </a:r>
            <a:r>
              <a:rPr lang="pt-PT" altLang="en-US" sz="1800" i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Azorina</a:t>
            </a:r>
            <a:r>
              <a:rPr lang="pt-PT" altLang="en-US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PT" altLang="en-US" sz="1800" i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Lotus </a:t>
            </a:r>
            <a:r>
              <a:rPr lang="pt-PT" altLang="en-US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Ilhas Açorianas (</a:t>
            </a:r>
            <a:r>
              <a:rPr lang="pt-PT" altLang="en-US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2018-2023</a:t>
            </a:r>
            <a:r>
              <a:rPr lang="pt-PT" altLang="en-US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t-PT" alt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BEETLES </a:t>
            </a:r>
            <a:r>
              <a:rPr lang="pt-PT" altLang="en-US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Reduzir riscos ambientais e ecológicos a espécies ameaçadas (</a:t>
            </a:r>
            <a:r>
              <a:rPr lang="pt-PT" alt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2020-2024</a:t>
            </a:r>
            <a:r>
              <a:rPr lang="pt-PT" altLang="en-US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pt-PT" altLang="en-US" sz="1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pt-PT" altLang="en-US" sz="18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/>
            <a:endParaRPr lang="pt-PT" altLang="en-US" sz="1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Projetos LIFE </a:t>
            </a:r>
            <a:r>
              <a:rPr lang="pt-PT" alt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submetidos:</a:t>
            </a:r>
          </a:p>
          <a:p>
            <a:pPr lvl="1" indent="0"/>
            <a:endParaRPr lang="pt-PT" alt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t-PT" alt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IP CLIMAZ – 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Azores</a:t>
            </a:r>
            <a:r>
              <a:rPr lang="pt-PT" alt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altLang="en-US" sz="18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processo de revisão</a:t>
            </a:r>
          </a:p>
          <a:p>
            <a:pPr lvl="1" indent="0"/>
            <a:endParaRPr lang="pt-PT" altLang="en-US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t-PT" alt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BETTER COMPOST –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Organics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pt-PT" alt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altLang="en-US" sz="1800" b="1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aguardar avaliação da CE</a:t>
            </a:r>
          </a:p>
          <a:p>
            <a:pPr lvl="1" indent="0"/>
            <a:endParaRPr lang="pt-PT" altLang="en-US" sz="1800" b="1" i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t-PT" alt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lang="pt-PT" alt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SNAILS –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Naturalization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pt-PT" altLang="en-US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Land </a:t>
            </a:r>
            <a:r>
              <a:rPr lang="pt-PT" altLang="en-US" sz="1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Snails</a:t>
            </a:r>
            <a:r>
              <a:rPr lang="pt-PT" alt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altLang="en-US" sz="18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aguardar avaliação da CE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pt-PT" altLang="en-US" sz="1800" b="1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pt-PT" altLang="en-US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pt-PT" altLang="en-US" sz="18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pt-PT" altLang="en-US" sz="18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altLang="en-US" sz="1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altLang="en-US" sz="18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1800" b="1" dirty="0">
              <a:solidFill>
                <a:srgbClr val="1954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800" b="1" dirty="0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altLang="en-U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https://scontent.fpdl1-1.fna.fbcdn.net/v/t1.0-9/54798850_2875279159179859_712514931009781760_o.png?_nc_cat=103&amp;_nc_sid=09cbfe&amp;_nc_ohc=BMM4CSvl6k8AX8gcdVQ&amp;_nc_ht=scontent.fpdl1-1.fna&amp;oh=b8ede506b028416370a349dfa572154d&amp;oe=5F999EFE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695" y="204827"/>
            <a:ext cx="2014617" cy="7299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.fpdl1-1.fna.fbcdn.net/v/t1.0-9/117174984_160687072255541_8994234945865152804_o.png?_nc_cat=100&amp;_nc_sid=09cbfe&amp;_nc_ohc=O9kdMldBkroAX8Ozdg2&amp;_nc_ht=scontent.fpdl1-1.fna&amp;oh=ed7e20711fa30a3c2a95ae5033dd4dac&amp;oe=5F9A958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68"/>
          <a:stretch/>
        </p:blipFill>
        <p:spPr bwMode="auto">
          <a:xfrm>
            <a:off x="7380312" y="30055"/>
            <a:ext cx="1224136" cy="10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4" t="18652" r="22730" b="16719"/>
          <a:stretch/>
        </p:blipFill>
        <p:spPr bwMode="auto">
          <a:xfrm>
            <a:off x="2542273" y="2568337"/>
            <a:ext cx="301591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https://www.visitportugal.com/sites/www.visitportugal.com/files/styles/experiencias_detalhe/public/mediateca/N2604d_0.jpg?itok=thKeHWf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999" y="887502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cultura.cm-ribeiragrande.pt/imagens/2501344525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822" y="88750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cdn.olhares.pt/client/files/foto/big/132/1320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75162"/>
            <a:ext cx="216192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turismocadentro.com/wp-content/uploads/2010/06/ilha-das-flor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012" y="2572387"/>
            <a:ext cx="243880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ponta-delgada.com/wp-content/uploads/2016/03/lagoa-do-f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25" y="4257272"/>
            <a:ext cx="24462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parquesnaturais.azores.gov.pt/images/pni_terceira/ap/rn/sbarbara/800/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41" y="4249172"/>
            <a:ext cx="216000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cultura.cm-ribeiragrande.pt/imagens/194134452546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57"/>
          <a:stretch/>
        </p:blipFill>
        <p:spPr bwMode="auto">
          <a:xfrm>
            <a:off x="2160107" y="879402"/>
            <a:ext cx="127506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ultura.cm-ribeiragrande.pt/imagens/58613445239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869" y="4257272"/>
            <a:ext cx="244813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37" name="Retângulo 3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43" name="Título 1"/>
          <p:cNvSpPr>
            <a:spLocks noGrp="1"/>
          </p:cNvSpPr>
          <p:nvPr>
            <p:ph type="ctrTitle"/>
          </p:nvPr>
        </p:nvSpPr>
        <p:spPr>
          <a:xfrm>
            <a:off x="212993" y="1340768"/>
            <a:ext cx="1910735" cy="48278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Obrigada!</a:t>
            </a:r>
            <a:endParaRPr lang="pt-PT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23441" y="5877272"/>
            <a:ext cx="3817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16"/>
              </a:rPr>
              <a:t>lifeip.azoresnatura@azores.gov.pt</a:t>
            </a:r>
            <a:endParaRPr lang="en-US" sz="2000" b="1" dirty="0" smtClean="0"/>
          </a:p>
          <a:p>
            <a:endParaRPr lang="en-US" sz="2000" b="1" dirty="0">
              <a:hlinkClick r:id="rId17"/>
            </a:endParaRPr>
          </a:p>
          <a:p>
            <a:r>
              <a:rPr lang="en-US" sz="2000" b="1" dirty="0" smtClean="0">
                <a:hlinkClick r:id="rId17"/>
              </a:rPr>
              <a:t>https</a:t>
            </a:r>
            <a:r>
              <a:rPr lang="en-US" sz="2000" b="1" dirty="0">
                <a:hlinkClick r:id="rId17"/>
              </a:rPr>
              <a:t>://www.lifeazoresnatura.eu/</a:t>
            </a:r>
            <a:endParaRPr lang="en-US" sz="2000" b="1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3074" name="Picture 2" descr="Email Symbol clipart - Mail, Apple, Email, transparent clip art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74" t="18005" r="18927" b="19304"/>
          <a:stretch/>
        </p:blipFill>
        <p:spPr bwMode="auto">
          <a:xfrm>
            <a:off x="2627784" y="5886778"/>
            <a:ext cx="481168" cy="4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lobe Web Www - Free vector graphic on Pixabay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388769"/>
            <a:ext cx="481168" cy="4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6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siaram.azores.gov.pt/flora/infestantes/chorao/imagens/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329" y="3642669"/>
            <a:ext cx="4847388" cy="32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–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Preparatórias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A1 –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operacional preparatório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para os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trabalhos de conservação</a:t>
            </a:r>
            <a:endParaRPr lang="en-US" altLang="en-US" sz="1800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pt-PT" altLang="en-US" sz="1600" i="1" dirty="0" err="1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Task</a:t>
            </a:r>
            <a:r>
              <a:rPr lang="pt-PT" altLang="en-US" sz="1600" i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1: </a:t>
            </a:r>
            <a:r>
              <a:rPr lang="pt-PT" altLang="en-US" sz="1600" i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Técnico:</a:t>
            </a:r>
            <a:endParaRPr lang="en-US" altLang="en-US" sz="1600" i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588" y="1556792"/>
            <a:ext cx="88220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u="sng" dirty="0" smtClean="0">
                <a:solidFill>
                  <a:schemeClr val="accent6">
                    <a:lumMod val="50000"/>
                  </a:schemeClr>
                </a:solidFill>
              </a:rPr>
              <a:t>Estratégia Regional para a Prevenção e Controlo de Espécies Exóticas Invasoras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Será entregue até </a:t>
            </a:r>
            <a:r>
              <a:rPr lang="pt-BR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ao fim do ano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caraterização e avaliação das EEI e ecossitemas invadidos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(inclui toda a cartografia de distribuição atual e potencial).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Até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ao fim do </a:t>
            </a:r>
            <a:r>
              <a:rPr lang="pt-BR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2º </a:t>
            </a:r>
            <a:r>
              <a:rPr lang="pt-BR" sz="16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semestre de 2021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será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entregue um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plano de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ação (Estratégia Regional)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para as invasões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biológicas.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b="1" dirty="0">
              <a:latin typeface="Century" panose="02040604050505020304" pitchFamily="18" charset="0"/>
            </a:endParaRPr>
          </a:p>
        </p:txBody>
      </p:sp>
      <p:pic>
        <p:nvPicPr>
          <p:cNvPr id="1034" name="Picture 10" descr="http://siaram.azores.gov.pt/flora/infestantes/roca-da-velha/imagens/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77" b="12547"/>
          <a:stretch/>
        </p:blipFill>
        <p:spPr bwMode="auto">
          <a:xfrm>
            <a:off x="3563889" y="3642669"/>
            <a:ext cx="2643166" cy="31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iaram.azores.gov.pt/flora/infestantes/incenso/imagens/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24"/>
          <a:stretch/>
        </p:blipFill>
        <p:spPr bwMode="auto">
          <a:xfrm>
            <a:off x="1" y="3648181"/>
            <a:ext cx="3563888" cy="31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–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Preparatórias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A1 –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operacional preparatório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para os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trabalhos de conservação</a:t>
            </a:r>
            <a:endParaRPr lang="en-US" altLang="en-US" sz="1800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pt-PT" altLang="en-US" sz="1600" i="1" dirty="0" err="1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Task</a:t>
            </a:r>
            <a:r>
              <a:rPr lang="pt-PT" altLang="en-US" sz="1600" i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1: </a:t>
            </a:r>
            <a:r>
              <a:rPr lang="pt-PT" altLang="en-US" sz="1600" i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Técnico:</a:t>
            </a:r>
            <a:endParaRPr lang="en-US" altLang="en-US" sz="1600" i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588" y="1556792"/>
            <a:ext cx="882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Melhoramento dos protocolos de propagação das espécies no Jardim Botânico do </a:t>
            </a:r>
            <a:r>
              <a:rPr lang="pt-BR" b="1" u="sng" dirty="0" smtClean="0">
                <a:solidFill>
                  <a:schemeClr val="accent6">
                    <a:lumMod val="50000"/>
                  </a:schemeClr>
                </a:solidFill>
              </a:rPr>
              <a:t>Faial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Conservação </a:t>
            </a:r>
            <a:r>
              <a:rPr lang="pt-B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ex-situ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/propagação/ensaios de propagação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nício da colheita de sementes nas 9 ilhas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b="1" dirty="0">
              <a:latin typeface="Century" panose="020406040505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2248572"/>
            <a:ext cx="2141290" cy="42047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5"/>
          <a:stretch/>
        </p:blipFill>
        <p:spPr>
          <a:xfrm>
            <a:off x="-36512" y="3678032"/>
            <a:ext cx="3438636" cy="27753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95"/>
          <a:stretch/>
        </p:blipFill>
        <p:spPr>
          <a:xfrm>
            <a:off x="3162482" y="3678033"/>
            <a:ext cx="3569758" cy="277530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-732336" y="2639273"/>
            <a:ext cx="9728724" cy="3814062"/>
            <a:chOff x="-732336" y="2639273"/>
            <a:chExt cx="9728724" cy="381406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409" y="2639273"/>
              <a:ext cx="2852979" cy="381406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32336" y="3627874"/>
              <a:ext cx="4218217" cy="28121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447" y="3627873"/>
              <a:ext cx="3760962" cy="2813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89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–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Preparatórias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A1 –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operacional preparatório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para os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trabalhos de conservação</a:t>
            </a:r>
            <a:endParaRPr lang="en-US" altLang="en-US" sz="1800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pt-PT" altLang="en-US" sz="1600" i="1" dirty="0" err="1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Task</a:t>
            </a:r>
            <a:r>
              <a:rPr lang="pt-PT" altLang="en-US" sz="1600" i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1: </a:t>
            </a:r>
            <a:r>
              <a:rPr lang="pt-PT" altLang="en-US" sz="1600" i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Técnico:</a:t>
            </a:r>
            <a:endParaRPr lang="en-US" altLang="en-US" sz="1600" i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588" y="1556792"/>
            <a:ext cx="9038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Preparação dos Planos Operacionais para implementação dos trabalhos de conservação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b="1" dirty="0">
              <a:latin typeface="Century" panose="020406040505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28" y="2781163"/>
            <a:ext cx="5148572" cy="342400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662206" y="2186566"/>
            <a:ext cx="4608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Os Planos Operacionais para os ilhéus da Graciosa, Santa Maria e São Jorge, assim como o da Fajã dos Cubres, estão finalizados e enviados para os Parques Naturais de ilha para implementação.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Já foi feita a prospeção a todas as áreas de intervenção e os restantes planos operacionais estão em fase de finalização.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dirty="0">
              <a:latin typeface="Century" panose="020406040505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756" y="1910190"/>
            <a:ext cx="3376370" cy="46084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7" y="2443341"/>
            <a:ext cx="7416824" cy="44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–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Preparatórias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A1 –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operacional preparatório </a:t>
            </a:r>
            <a:r>
              <a:rPr lang="pt-BR" altLang="en-US" sz="1800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para os </a:t>
            </a:r>
            <a:r>
              <a:rPr lang="pt-BR" altLang="en-US" sz="1800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trabalhos de conservação</a:t>
            </a:r>
            <a:endParaRPr lang="en-US" altLang="en-US" sz="1800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pt-PT" altLang="en-US" sz="1600" i="1" dirty="0" err="1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Task</a:t>
            </a:r>
            <a:r>
              <a:rPr lang="pt-PT" altLang="en-US" sz="1600" i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1: </a:t>
            </a:r>
            <a:r>
              <a:rPr lang="pt-PT" altLang="en-US" sz="1600" i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Planeamento Técnico:</a:t>
            </a:r>
            <a:endParaRPr lang="en-US" altLang="en-US" sz="1600" i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588" y="1556792"/>
            <a:ext cx="9038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</a:rPr>
              <a:t>Preparação dos Planos Operacionais para implementação dos trabalhos de conservação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b="1" dirty="0">
              <a:latin typeface="Century" panose="020406040505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662206" y="2186566"/>
            <a:ext cx="460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dirty="0">
              <a:latin typeface="Century" panose="020406040505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415" y="3022119"/>
            <a:ext cx="3589580" cy="26921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471" y="3022119"/>
            <a:ext cx="3611580" cy="27086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996" y="3022118"/>
            <a:ext cx="3573606" cy="26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-1587" y="764704"/>
            <a:ext cx="9172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A2 e A3 – </a:t>
            </a:r>
            <a:r>
              <a:rPr lang="pt-BR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Criação de uma base de dados terrestre e marinha integrada em WebGIS, da Rede Natura 2000 dos Açores</a:t>
            </a:r>
            <a:endParaRPr lang="en-US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588" y="1772816"/>
            <a:ext cx="9145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Desenvolvimento da Plataforma WEBSIG da Rede Natura 2000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dos Açores 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laboração da cartografia de campo atualizada da distribuição de habitats e espécies da Rede Natura 2000 dos Açores (componente terrestre), incluindo a caracterização do estado de conservação e ameaças”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latin typeface="Century" panose="02040604050505020304" pitchFamily="18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072" y="3497437"/>
            <a:ext cx="7108874" cy="288746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86" y="3212976"/>
            <a:ext cx="7341266" cy="39763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1334" y="3992418"/>
            <a:ext cx="1646044" cy="11499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74" y="3090339"/>
            <a:ext cx="7305477" cy="47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50340" y="1483042"/>
            <a:ext cx="41550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C1.1. - Ilhéu do Topo </a:t>
            </a:r>
            <a:r>
              <a:rPr lang="pt-P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Declaração de </a:t>
            </a:r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utilidade pública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, com carácter urgente, da </a:t>
            </a:r>
            <a:r>
              <a:rPr lang="pt-P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expropriação de três prédios rústicos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que integram o ilhéu do </a:t>
            </a:r>
            <a:r>
              <a:rPr lang="pt-P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Topo.</a:t>
            </a:r>
          </a:p>
          <a:p>
            <a:pPr algn="just"/>
            <a:endParaRPr lang="pt-PT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C1.2– </a:t>
            </a:r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Escritura assinada a </a:t>
            </a:r>
            <a:r>
              <a:rPr lang="pt-PT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22/08/2019</a:t>
            </a:r>
            <a:r>
              <a:rPr lang="pt-P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terrenos privados nas áreas de Santa Bárbara e Pico Alto - Ilha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Terceira.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C1.3 – </a:t>
            </a:r>
            <a:r>
              <a:rPr lang="pt-PT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Escrituras assinadas </a:t>
            </a:r>
            <a:r>
              <a:rPr lang="pt-PT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PT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parcelas no Pico da Urze </a:t>
            </a:r>
            <a:r>
              <a:rPr lang="pt-PT" altLang="en-US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(30/10/2019) </a:t>
            </a:r>
            <a:r>
              <a:rPr lang="pt-PT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 do </a:t>
            </a:r>
            <a:r>
              <a:rPr lang="pt-PT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Bosque da Junqueira </a:t>
            </a:r>
            <a:r>
              <a:rPr lang="pt-PT" altLang="en-US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(18/09/2020</a:t>
            </a:r>
            <a:r>
              <a:rPr lang="pt-PT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, </a:t>
            </a:r>
            <a:r>
              <a:rPr lang="pt-PT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ilha do Pico.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>
              <a:latin typeface="Century" panose="02040604050505020304" pitchFamily="18" charset="0"/>
            </a:endParaRPr>
          </a:p>
          <a:p>
            <a:pPr algn="just"/>
            <a:endParaRPr lang="pt-PT" sz="1600" dirty="0">
              <a:latin typeface="Century" panose="02040604050505020304" pitchFamily="18" charset="0"/>
            </a:endParaRPr>
          </a:p>
          <a:p>
            <a:pPr algn="just"/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Century" panose="020406040505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309225" y="1627059"/>
            <a:ext cx="4619486" cy="4024167"/>
            <a:chOff x="4309225" y="1627059"/>
            <a:chExt cx="4619486" cy="402416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58" t="17418" r="27471" b="19442"/>
            <a:stretch/>
          </p:blipFill>
          <p:spPr>
            <a:xfrm>
              <a:off x="4309225" y="1627059"/>
              <a:ext cx="4619486" cy="4024167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7319117" y="3134873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entury" panose="02040604050505020304" pitchFamily="18" charset="0"/>
                </a:rPr>
                <a:t>Ilhéu do Topo</a:t>
              </a:r>
              <a:endPara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C1 </a:t>
            </a:r>
            <a:r>
              <a:rPr lang="fr-BE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–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Aquisição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b="1" dirty="0" err="1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Terrenos</a:t>
            </a:r>
            <a:r>
              <a:rPr lang="fr-BE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solidFill>
                <a:srgbClr val="195457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556" y="1720122"/>
            <a:ext cx="4980610" cy="352253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4" y="1720122"/>
            <a:ext cx="4980611" cy="35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0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50340" y="1322759"/>
            <a:ext cx="90868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b="1" dirty="0" smtClean="0"/>
              <a:t>Desde Julho </a:t>
            </a:r>
            <a:r>
              <a:rPr lang="pt-BR" sz="1600" b="1" dirty="0"/>
              <a:t>procedeu-se à implementação dos PO nos ilhéus da Praia e de Baixo, na ilha Graciosa, </a:t>
            </a:r>
            <a:r>
              <a:rPr lang="pt-BR" sz="1600" b="1" dirty="0" smtClean="0"/>
              <a:t>e no ilhéu da Vila, em S.Maria realizando-se várias ações, tais como:</a:t>
            </a:r>
            <a:endParaRPr lang="pt-BR" sz="16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levantamento de espécies de flora nativas e invasoras</a:t>
            </a:r>
            <a:r>
              <a:rPr lang="pt-BR" sz="1600" dirty="0" smtClean="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georreferenciação dos núcleos de espécies de flora invasoras;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identificação dos locais onde colocar </a:t>
            </a:r>
            <a:r>
              <a:rPr lang="pt-BR" sz="1600" dirty="0" smtClean="0"/>
              <a:t>ninhos artificias;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captura</a:t>
            </a:r>
            <a:r>
              <a:rPr lang="pt-BR" sz="1600" dirty="0"/>
              <a:t>, marcação e recaptura de algumas espécies de aves marinhas (painho-de-monteiro e alma-negra) com recurso a redes verticais para anilhagem e recolha de dados sobre indivíduos recapturados (já anilhados</a:t>
            </a:r>
            <a:r>
              <a:rPr lang="pt-BR" sz="1600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monitorização </a:t>
            </a:r>
            <a:r>
              <a:rPr lang="pt-BR" sz="1600" dirty="0"/>
              <a:t>de </a:t>
            </a:r>
            <a:r>
              <a:rPr lang="pt-BR" sz="1600" dirty="0" smtClean="0"/>
              <a:t>ninhos </a:t>
            </a:r>
            <a:r>
              <a:rPr lang="pt-BR" sz="1600" dirty="0"/>
              <a:t>de cagarro e anilhagem de todas as crias e adultos acessíveis;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realização </a:t>
            </a:r>
            <a:r>
              <a:rPr lang="pt-BR" sz="1600" dirty="0"/>
              <a:t>de escutas noturnas com deteção de frulho e painho-da-madeira.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1600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>
              <a:latin typeface="Century" panose="02040604050505020304" pitchFamily="18" charset="0"/>
            </a:endParaRPr>
          </a:p>
          <a:p>
            <a:pPr algn="just"/>
            <a:endParaRPr lang="pt-PT" sz="1600" dirty="0">
              <a:latin typeface="Century" panose="02040604050505020304" pitchFamily="18" charset="0"/>
            </a:endParaRPr>
          </a:p>
          <a:p>
            <a:pPr algn="just"/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Century" panose="02040604050505020304" pitchFamily="18" charset="0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0" y="764704"/>
            <a:ext cx="9172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Ações C6.1, C8.1 e D5.1– Implementação dos planos </a:t>
            </a:r>
            <a:r>
              <a:rPr lang="pt-BR" altLang="en-US" sz="1800" b="1" dirty="0" smtClean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operacionais </a:t>
            </a:r>
            <a:r>
              <a:rPr lang="pt-BR" altLang="en-US" sz="1800" b="1" dirty="0">
                <a:solidFill>
                  <a:srgbClr val="19545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para o restauro de habitats para aves marinhas em ilhéus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187" y="4293096"/>
            <a:ext cx="3407989" cy="25559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293096"/>
            <a:ext cx="3407989" cy="25559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005" y="4293096"/>
            <a:ext cx="3419871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9355</TotalTime>
  <Words>2251</Words>
  <Application>Microsoft Office PowerPoint</Application>
  <PresentationFormat>Apresentação no Ecrã (4:3)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9" baseType="lpstr">
      <vt:lpstr>ＭＳ Ｐゴシック</vt:lpstr>
      <vt:lpstr>Aller</vt:lpstr>
      <vt:lpstr>Aller Light</vt:lpstr>
      <vt:lpstr>Arial</vt:lpstr>
      <vt:lpstr>Arial Black</vt:lpstr>
      <vt:lpstr>Calibri</vt:lpstr>
      <vt:lpstr>Calibri Light</vt:lpstr>
      <vt:lpstr>Calisto MT</vt:lpstr>
      <vt:lpstr>Century</vt:lpstr>
      <vt:lpstr>Century Gothic</vt:lpstr>
      <vt:lpstr>DIN Condensed Bold</vt:lpstr>
      <vt:lpstr>Open Sans</vt:lpstr>
      <vt:lpstr>Tahoma</vt:lpstr>
      <vt:lpstr>Wingdings</vt:lpstr>
      <vt:lpstr>Wingdings 2</vt:lpstr>
      <vt:lpstr>HDOfficeLightV0</vt:lpstr>
      <vt:lpstr>Tema1</vt:lpstr>
      <vt:lpstr>Proteção ativa e gestão integrada da  Rede Natura 2000 nos Açores LIFE IP AZORES NATURA – LIFE 17 IPE/PT 000010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C. Pereira</cp:lastModifiedBy>
  <cp:revision>374</cp:revision>
  <dcterms:created xsi:type="dcterms:W3CDTF">2016-04-06T10:33:31Z</dcterms:created>
  <dcterms:modified xsi:type="dcterms:W3CDTF">2020-09-30T14:28:35Z</dcterms:modified>
</cp:coreProperties>
</file>