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8" r:id="rId1"/>
    <p:sldMasterId id="2147483730" r:id="rId2"/>
  </p:sldMasterIdLst>
  <p:notesMasterIdLst>
    <p:notesMasterId r:id="rId31"/>
  </p:notesMasterIdLst>
  <p:sldIdLst>
    <p:sldId id="392" r:id="rId3"/>
    <p:sldId id="393" r:id="rId4"/>
    <p:sldId id="366" r:id="rId5"/>
    <p:sldId id="367" r:id="rId6"/>
    <p:sldId id="368" r:id="rId7"/>
    <p:sldId id="356" r:id="rId8"/>
    <p:sldId id="357" r:id="rId9"/>
    <p:sldId id="358" r:id="rId10"/>
    <p:sldId id="359" r:id="rId11"/>
    <p:sldId id="373" r:id="rId12"/>
    <p:sldId id="391" r:id="rId13"/>
    <p:sldId id="408" r:id="rId14"/>
    <p:sldId id="407" r:id="rId15"/>
    <p:sldId id="360" r:id="rId16"/>
    <p:sldId id="371" r:id="rId17"/>
    <p:sldId id="394" r:id="rId18"/>
    <p:sldId id="395" r:id="rId19"/>
    <p:sldId id="396" r:id="rId20"/>
    <p:sldId id="397" r:id="rId21"/>
    <p:sldId id="398" r:id="rId22"/>
    <p:sldId id="399" r:id="rId23"/>
    <p:sldId id="401" r:id="rId24"/>
    <p:sldId id="402" r:id="rId25"/>
    <p:sldId id="403" r:id="rId26"/>
    <p:sldId id="388" r:id="rId27"/>
    <p:sldId id="404" r:id="rId28"/>
    <p:sldId id="405" r:id="rId29"/>
    <p:sldId id="324"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iana C. Pereira" initials="DCP" lastIdx="1" clrIdx="0">
    <p:extLst>
      <p:ext uri="{19B8F6BF-5375-455C-9EA6-DF929625EA0E}">
        <p15:presenceInfo xmlns:p15="http://schemas.microsoft.com/office/powerpoint/2012/main" userId="S-1-5-21-1123561945-329068152-682003330-3111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2F8EC"/>
    <a:srgbClr val="AFE3D0"/>
    <a:srgbClr val="ADE7D8"/>
    <a:srgbClr val="195457"/>
    <a:srgbClr val="1C3E48"/>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Destaqu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571" autoAdjust="0"/>
  </p:normalViewPr>
  <p:slideViewPr>
    <p:cSldViewPr>
      <p:cViewPr varScale="1">
        <p:scale>
          <a:sx n="52" d="100"/>
          <a:sy n="52" d="100"/>
        </p:scale>
        <p:origin x="1700" y="196"/>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jpeg"/><Relationship Id="rId4" Type="http://schemas.openxmlformats.org/officeDocument/2006/relationships/image" Target="../media/image24.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jpeg"/><Relationship Id="rId4" Type="http://schemas.openxmlformats.org/officeDocument/2006/relationships/image" Target="../media/image24.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B6339F-163A-4113-B1F6-2D6868635880}" type="doc">
      <dgm:prSet loTypeId="urn:microsoft.com/office/officeart/2008/layout/PictureLineup" loCatId="picture" qsTypeId="urn:microsoft.com/office/officeart/2005/8/quickstyle/simple1" qsCatId="simple" csTypeId="urn:microsoft.com/office/officeart/2005/8/colors/accent1_2" csCatId="accent1" phldr="1"/>
      <dgm:spPr/>
      <dgm:t>
        <a:bodyPr/>
        <a:lstStyle/>
        <a:p>
          <a:endParaRPr lang="pt-PT"/>
        </a:p>
      </dgm:t>
    </dgm:pt>
    <dgm:pt modelId="{A1B7892E-29DD-4907-AD01-8662A7C42570}">
      <dgm:prSet phldrT="[Texto]" custT="1">
        <dgm:style>
          <a:lnRef idx="2">
            <a:schemeClr val="accent5"/>
          </a:lnRef>
          <a:fillRef idx="1">
            <a:schemeClr val="lt1"/>
          </a:fillRef>
          <a:effectRef idx="0">
            <a:schemeClr val="accent5"/>
          </a:effectRef>
          <a:fontRef idx="minor">
            <a:schemeClr val="dk1"/>
          </a:fontRef>
        </dgm:style>
      </dgm:prSet>
      <dgm:spPr>
        <a:ln>
          <a:solidFill>
            <a:srgbClr val="AFE3D0"/>
          </a:solidFill>
        </a:ln>
      </dgm:spPr>
      <dgm:t>
        <a:bodyPr/>
        <a:lstStyle/>
        <a:p>
          <a:pPr algn="l">
            <a:lnSpc>
              <a:spcPct val="120000"/>
            </a:lnSpc>
          </a:pPr>
          <a:r>
            <a:rPr lang="pt-PT" sz="1300" b="1" dirty="0" smtClean="0">
              <a:solidFill>
                <a:schemeClr val="tx1"/>
              </a:solidFill>
              <a:latin typeface="Century Gothic" panose="020B0502020202020204" pitchFamily="34" charset="0"/>
              <a:cs typeface="Calibri" panose="020F0502020204030204" pitchFamily="34" charset="0"/>
            </a:rPr>
            <a:t>Boas Práticas</a:t>
          </a:r>
        </a:p>
        <a:p>
          <a:r>
            <a:rPr lang="pt-PT" sz="1200" b="0" dirty="0" smtClean="0">
              <a:solidFill>
                <a:schemeClr val="tx1"/>
              </a:solidFill>
              <a:latin typeface="Century Gothic" panose="020B0502020202020204" pitchFamily="34" charset="0"/>
              <a:cs typeface="Calibri" panose="020F0502020204030204" pitchFamily="34" charset="0"/>
            </a:rPr>
            <a:t>(</a:t>
          </a:r>
          <a:r>
            <a:rPr lang="pt-BR" sz="1200" b="0" dirty="0" smtClean="0">
              <a:solidFill>
                <a:schemeClr val="tx1"/>
              </a:solidFill>
              <a:latin typeface="Century Gothic" panose="020B0502020202020204" pitchFamily="34" charset="0"/>
              <a:cs typeface="Calibri" panose="020F0502020204030204" pitchFamily="34" charset="0"/>
            </a:rPr>
            <a:t>p.e., Estratégia Regional de Controlo de EEI; Estratégia Regional de prevenção e controle de EEI marinhas;</a:t>
          </a:r>
        </a:p>
        <a:p>
          <a:pPr algn="l">
            <a:lnSpc>
              <a:spcPct val="120000"/>
            </a:lnSpc>
          </a:pPr>
          <a:r>
            <a:rPr lang="pt-BR" sz="1200" b="0" dirty="0" smtClean="0">
              <a:solidFill>
                <a:schemeClr val="tx1"/>
              </a:solidFill>
              <a:latin typeface="Century Gothic" panose="020B0502020202020204" pitchFamily="34" charset="0"/>
              <a:cs typeface="Calibri" panose="020F0502020204030204" pitchFamily="34" charset="0"/>
            </a:rPr>
            <a:t>Restauro e conservação de habitats terrestres; Conservação de tartarugas marinhas)</a:t>
          </a:r>
          <a:endParaRPr lang="pt-PT" sz="1200" b="0" dirty="0" smtClean="0">
            <a:solidFill>
              <a:schemeClr val="tx1"/>
            </a:solidFill>
            <a:latin typeface="Century Gothic" panose="020B0502020202020204" pitchFamily="34" charset="0"/>
            <a:cs typeface="Calibri" panose="020F0502020204030204" pitchFamily="34" charset="0"/>
          </a:endParaRPr>
        </a:p>
        <a:p>
          <a:pPr algn="l">
            <a:lnSpc>
              <a:spcPct val="120000"/>
            </a:lnSpc>
          </a:pPr>
          <a:endParaRPr lang="pt-PT" sz="1200" b="0" dirty="0">
            <a:solidFill>
              <a:schemeClr val="tx1"/>
            </a:solidFill>
            <a:latin typeface="Century Gothic" panose="020B0502020202020204" pitchFamily="34" charset="0"/>
            <a:cs typeface="Calibri" panose="020F0502020204030204" pitchFamily="34" charset="0"/>
          </a:endParaRPr>
        </a:p>
      </dgm:t>
    </dgm:pt>
    <dgm:pt modelId="{183822CA-969C-4191-BF1A-B088C47B892B}" type="parTrans" cxnId="{E6C19A5F-4F48-42D4-AA2F-DB6FDEB44951}">
      <dgm:prSet/>
      <dgm:spPr/>
      <dgm:t>
        <a:bodyPr/>
        <a:lstStyle/>
        <a:p>
          <a:endParaRPr lang="pt-PT"/>
        </a:p>
      </dgm:t>
    </dgm:pt>
    <dgm:pt modelId="{FCB64024-226D-4911-9678-9CCF2A158827}" type="sibTrans" cxnId="{E6C19A5F-4F48-42D4-AA2F-DB6FDEB44951}">
      <dgm:prSet/>
      <dgm:spPr/>
      <dgm:t>
        <a:bodyPr/>
        <a:lstStyle/>
        <a:p>
          <a:endParaRPr lang="pt-PT"/>
        </a:p>
      </dgm:t>
    </dgm:pt>
    <dgm:pt modelId="{42E43E59-0F6F-438F-9DA1-4D3017FB2279}">
      <dgm:prSet phldrT="[Texto]" custT="1">
        <dgm:style>
          <a:lnRef idx="2">
            <a:schemeClr val="accent5"/>
          </a:lnRef>
          <a:fillRef idx="1">
            <a:schemeClr val="lt1"/>
          </a:fillRef>
          <a:effectRef idx="0">
            <a:schemeClr val="accent5"/>
          </a:effectRef>
          <a:fontRef idx="minor">
            <a:schemeClr val="dk1"/>
          </a:fontRef>
        </dgm:style>
      </dgm:prSet>
      <dgm:spPr>
        <a:ln>
          <a:solidFill>
            <a:srgbClr val="AFE3D0"/>
          </a:solidFill>
        </a:ln>
      </dgm:spPr>
      <dgm:t>
        <a:bodyPr/>
        <a:lstStyle/>
        <a:p>
          <a:pPr algn="l">
            <a:lnSpc>
              <a:spcPct val="120000"/>
            </a:lnSpc>
          </a:pPr>
          <a:r>
            <a:rPr lang="pt-PT" sz="1300" b="1" dirty="0" smtClean="0">
              <a:solidFill>
                <a:schemeClr val="tx1"/>
              </a:solidFill>
              <a:latin typeface="Century Gothic" panose="020B0502020202020204" pitchFamily="34" charset="0"/>
              <a:cs typeface="Calibri" panose="020F0502020204030204" pitchFamily="34" charset="0"/>
            </a:rPr>
            <a:t>Demonstração e Inovação</a:t>
          </a:r>
        </a:p>
        <a:p>
          <a:r>
            <a:rPr lang="pt-PT" sz="1200" b="0" dirty="0" smtClean="0">
              <a:solidFill>
                <a:schemeClr val="tx1"/>
              </a:solidFill>
              <a:latin typeface="Century Gothic" panose="020B0502020202020204" pitchFamily="34" charset="0"/>
              <a:cs typeface="Calibri" panose="020F0502020204030204" pitchFamily="34" charset="0"/>
            </a:rPr>
            <a:t>(</a:t>
          </a:r>
          <a:r>
            <a:rPr lang="pt-BR" sz="1200" b="0" dirty="0" smtClean="0">
              <a:solidFill>
                <a:schemeClr val="tx1"/>
              </a:solidFill>
              <a:latin typeface="Century Gothic" panose="020B0502020202020204" pitchFamily="34" charset="0"/>
              <a:cs typeface="Calibri" panose="020F0502020204030204" pitchFamily="34" charset="0"/>
            </a:rPr>
            <a:t>p.e., Recuperação de populações ameaçadas de fauna/flora endémica; Piloto no Corvo para deteção precoce e controlo imediato de novas EEI)</a:t>
          </a:r>
          <a:endParaRPr lang="pt-PT" sz="1200" b="0" dirty="0" smtClean="0">
            <a:solidFill>
              <a:schemeClr val="tx1"/>
            </a:solidFill>
            <a:latin typeface="Century Gothic" panose="020B0502020202020204" pitchFamily="34" charset="0"/>
            <a:cs typeface="Calibri" panose="020F0502020204030204" pitchFamily="34" charset="0"/>
          </a:endParaRPr>
        </a:p>
        <a:p>
          <a:pPr algn="l">
            <a:lnSpc>
              <a:spcPct val="120000"/>
            </a:lnSpc>
          </a:pPr>
          <a:endParaRPr lang="pt-PT" sz="1200" b="0" dirty="0" smtClean="0">
            <a:solidFill>
              <a:schemeClr val="tx1"/>
            </a:solidFill>
            <a:latin typeface="Century Gothic" panose="020B0502020202020204" pitchFamily="34" charset="0"/>
            <a:cs typeface="Calibri" panose="020F0502020204030204" pitchFamily="34" charset="0"/>
          </a:endParaRPr>
        </a:p>
      </dgm:t>
    </dgm:pt>
    <dgm:pt modelId="{F28FC618-BF4C-49C0-8484-84DD7A0E8446}" type="parTrans" cxnId="{7714F640-C59B-422A-9D43-0D0D0E24E750}">
      <dgm:prSet/>
      <dgm:spPr/>
      <dgm:t>
        <a:bodyPr/>
        <a:lstStyle/>
        <a:p>
          <a:endParaRPr lang="pt-PT"/>
        </a:p>
      </dgm:t>
    </dgm:pt>
    <dgm:pt modelId="{217C823C-0477-443E-9CFA-7640F8883B48}" type="sibTrans" cxnId="{7714F640-C59B-422A-9D43-0D0D0E24E750}">
      <dgm:prSet/>
      <dgm:spPr/>
      <dgm:t>
        <a:bodyPr/>
        <a:lstStyle/>
        <a:p>
          <a:endParaRPr lang="pt-PT"/>
        </a:p>
      </dgm:t>
    </dgm:pt>
    <dgm:pt modelId="{8D346996-05B0-4DF5-98BD-26D08854889A}">
      <dgm:prSet phldrT="[Texto]" custT="1">
        <dgm:style>
          <a:lnRef idx="2">
            <a:schemeClr val="accent5"/>
          </a:lnRef>
          <a:fillRef idx="1">
            <a:schemeClr val="lt1"/>
          </a:fillRef>
          <a:effectRef idx="0">
            <a:schemeClr val="accent5"/>
          </a:effectRef>
          <a:fontRef idx="minor">
            <a:schemeClr val="dk1"/>
          </a:fontRef>
        </dgm:style>
      </dgm:prSet>
      <dgm:spPr>
        <a:ln>
          <a:solidFill>
            <a:srgbClr val="AFE3D0"/>
          </a:solidFill>
        </a:ln>
      </dgm:spPr>
      <dgm:t>
        <a:bodyPr/>
        <a:lstStyle/>
        <a:p>
          <a:r>
            <a:rPr lang="pt-PT" sz="1300" b="1" dirty="0" smtClean="0">
              <a:solidFill>
                <a:schemeClr val="tx1"/>
              </a:solidFill>
              <a:latin typeface="Century Gothic" panose="020B0502020202020204" pitchFamily="34" charset="0"/>
              <a:cs typeface="Calibri" panose="020F0502020204030204" pitchFamily="34" charset="0"/>
            </a:rPr>
            <a:t>- Capacitação</a:t>
          </a:r>
        </a:p>
        <a:p>
          <a:r>
            <a:rPr lang="pt-PT" sz="1300" b="1" dirty="0" smtClean="0">
              <a:solidFill>
                <a:schemeClr val="tx1"/>
              </a:solidFill>
              <a:latin typeface="Century Gothic" panose="020B0502020202020204" pitchFamily="34" charset="0"/>
              <a:cs typeface="Calibri" panose="020F0502020204030204" pitchFamily="34" charset="0"/>
            </a:rPr>
            <a:t>- Governança</a:t>
          </a:r>
        </a:p>
        <a:p>
          <a:r>
            <a:rPr lang="pt-BR" sz="1300" b="1" dirty="0" smtClean="0">
              <a:solidFill>
                <a:schemeClr val="tx1"/>
              </a:solidFill>
              <a:latin typeface="Century Gothic" panose="020B0502020202020204" pitchFamily="34" charset="0"/>
              <a:cs typeface="Calibri" panose="020F0502020204030204" pitchFamily="34" charset="0"/>
            </a:rPr>
            <a:t>- Envolvimento de parceiros</a:t>
          </a:r>
        </a:p>
        <a:p>
          <a:endParaRPr lang="pt-BR" sz="1300" b="1" dirty="0" smtClean="0">
            <a:solidFill>
              <a:schemeClr val="tx1"/>
            </a:solidFill>
            <a:latin typeface="Century Gothic" panose="020B0502020202020204" pitchFamily="34" charset="0"/>
            <a:cs typeface="Calibri" panose="020F0502020204030204" pitchFamily="34" charset="0"/>
          </a:endParaRPr>
        </a:p>
        <a:p>
          <a:r>
            <a:rPr lang="pt-BR" sz="1300" b="1" dirty="0" smtClean="0">
              <a:solidFill>
                <a:schemeClr val="tx1"/>
              </a:solidFill>
              <a:latin typeface="Century Gothic" panose="020B0502020202020204" pitchFamily="34" charset="0"/>
              <a:cs typeface="Calibri" panose="020F0502020204030204" pitchFamily="34" charset="0"/>
            </a:rPr>
            <a:t>- Gabinetes de apoio para mobilização de fundos complementares</a:t>
          </a:r>
          <a:r>
            <a:rPr lang="pt-PT" sz="1300" b="1" dirty="0" smtClean="0">
              <a:solidFill>
                <a:schemeClr val="tx1"/>
              </a:solidFill>
              <a:latin typeface="Century Gothic" panose="020B0502020202020204" pitchFamily="34" charset="0"/>
              <a:cs typeface="Calibri" panose="020F0502020204030204" pitchFamily="34" charset="0"/>
            </a:rPr>
            <a:t>;</a:t>
          </a:r>
          <a:endParaRPr lang="pt-PT" sz="1300" b="1" dirty="0">
            <a:solidFill>
              <a:schemeClr val="tx1"/>
            </a:solidFill>
            <a:latin typeface="Century Gothic" panose="020B0502020202020204" pitchFamily="34" charset="0"/>
            <a:cs typeface="Calibri" panose="020F0502020204030204" pitchFamily="34" charset="0"/>
          </a:endParaRPr>
        </a:p>
      </dgm:t>
    </dgm:pt>
    <dgm:pt modelId="{7765F299-D10A-4B68-A279-AD836CC0005A}" type="parTrans" cxnId="{2041D559-FF24-468B-A6BD-BA72B69DCC53}">
      <dgm:prSet/>
      <dgm:spPr/>
      <dgm:t>
        <a:bodyPr/>
        <a:lstStyle/>
        <a:p>
          <a:endParaRPr lang="pt-PT"/>
        </a:p>
      </dgm:t>
    </dgm:pt>
    <dgm:pt modelId="{4BB82582-F4F0-4864-B034-2CA55DF2FC66}" type="sibTrans" cxnId="{2041D559-FF24-468B-A6BD-BA72B69DCC53}">
      <dgm:prSet/>
      <dgm:spPr/>
      <dgm:t>
        <a:bodyPr/>
        <a:lstStyle/>
        <a:p>
          <a:endParaRPr lang="pt-PT"/>
        </a:p>
      </dgm:t>
    </dgm:pt>
    <dgm:pt modelId="{3665ACD9-4A95-4952-8120-203268C1ACA3}">
      <dgm:prSet phldrT="[Texto]" custT="1">
        <dgm:style>
          <a:lnRef idx="2">
            <a:schemeClr val="accent5"/>
          </a:lnRef>
          <a:fillRef idx="1">
            <a:schemeClr val="lt1"/>
          </a:fillRef>
          <a:effectRef idx="0">
            <a:schemeClr val="accent5"/>
          </a:effectRef>
          <a:fontRef idx="minor">
            <a:schemeClr val="dk1"/>
          </a:fontRef>
        </dgm:style>
      </dgm:prSet>
      <dgm:spPr>
        <a:ln>
          <a:solidFill>
            <a:srgbClr val="AFE3D0"/>
          </a:solidFill>
        </a:ln>
      </dgm:spPr>
      <dgm:t>
        <a:bodyPr/>
        <a:lstStyle/>
        <a:p>
          <a:r>
            <a:rPr lang="pt-BR" sz="1300" b="1" dirty="0" smtClean="0">
              <a:solidFill>
                <a:schemeClr val="tx1"/>
              </a:solidFill>
              <a:latin typeface="Century Gothic" panose="020B0502020202020204" pitchFamily="34" charset="0"/>
              <a:cs typeface="Calibri" panose="020F0502020204030204" pitchFamily="34" charset="0"/>
            </a:rPr>
            <a:t>Replicabilidade e Transferibilidade do projeto</a:t>
          </a:r>
        </a:p>
        <a:p>
          <a:pPr algn="l">
            <a:lnSpc>
              <a:spcPct val="120000"/>
            </a:lnSpc>
          </a:pPr>
          <a:r>
            <a:rPr lang="pt-BR" sz="1200" b="0" dirty="0" smtClean="0">
              <a:solidFill>
                <a:schemeClr val="tx1"/>
              </a:solidFill>
              <a:latin typeface="Century Gothic" panose="020B0502020202020204" pitchFamily="34" charset="0"/>
              <a:cs typeface="Calibri" panose="020F0502020204030204" pitchFamily="34" charset="0"/>
            </a:rPr>
            <a:t>(ação piloto com La Palma e transferência de conhecimentos para outras regiões da Macaronésia)</a:t>
          </a:r>
          <a:endParaRPr lang="pt-PT" sz="1200" b="0" dirty="0" smtClean="0">
            <a:solidFill>
              <a:schemeClr val="tx1"/>
            </a:solidFill>
            <a:latin typeface="Century Gothic" panose="020B0502020202020204" pitchFamily="34" charset="0"/>
            <a:cs typeface="Calibri" panose="020F0502020204030204" pitchFamily="34" charset="0"/>
          </a:endParaRPr>
        </a:p>
        <a:p>
          <a:pPr algn="l">
            <a:lnSpc>
              <a:spcPct val="120000"/>
            </a:lnSpc>
          </a:pPr>
          <a:endParaRPr lang="pt-PT" sz="1200" b="0" dirty="0">
            <a:solidFill>
              <a:schemeClr val="tx1"/>
            </a:solidFill>
            <a:latin typeface="Century Gothic" panose="020B0502020202020204" pitchFamily="34" charset="0"/>
            <a:cs typeface="Calibri" panose="020F0502020204030204" pitchFamily="34" charset="0"/>
          </a:endParaRPr>
        </a:p>
      </dgm:t>
    </dgm:pt>
    <dgm:pt modelId="{4E71A128-D815-4266-BE0D-26F31ADE217A}" type="sibTrans" cxnId="{9D4E7EDC-726F-426A-B548-BA0CF30A7B34}">
      <dgm:prSet/>
      <dgm:spPr/>
      <dgm:t>
        <a:bodyPr/>
        <a:lstStyle/>
        <a:p>
          <a:endParaRPr lang="pt-PT"/>
        </a:p>
      </dgm:t>
    </dgm:pt>
    <dgm:pt modelId="{BB98C5D9-3C91-4614-9057-52813FDC46D7}" type="parTrans" cxnId="{9D4E7EDC-726F-426A-B548-BA0CF30A7B34}">
      <dgm:prSet/>
      <dgm:spPr/>
      <dgm:t>
        <a:bodyPr/>
        <a:lstStyle/>
        <a:p>
          <a:endParaRPr lang="pt-PT"/>
        </a:p>
      </dgm:t>
    </dgm:pt>
    <dgm:pt modelId="{EE32E86C-5FFB-4D15-8BF9-D1A3A10FFA3D}" type="pres">
      <dgm:prSet presAssocID="{86B6339F-163A-4113-B1F6-2D6868635880}" presName="Name0" presStyleCnt="0">
        <dgm:presLayoutVars>
          <dgm:chMax/>
          <dgm:chPref/>
          <dgm:dir/>
          <dgm:animLvl val="lvl"/>
          <dgm:resizeHandles val="exact"/>
        </dgm:presLayoutVars>
      </dgm:prSet>
      <dgm:spPr/>
      <dgm:t>
        <a:bodyPr/>
        <a:lstStyle/>
        <a:p>
          <a:endParaRPr lang="pt-PT"/>
        </a:p>
      </dgm:t>
    </dgm:pt>
    <dgm:pt modelId="{7C7F885C-454B-43AF-AF9D-AF5937400E4A}" type="pres">
      <dgm:prSet presAssocID="{A1B7892E-29DD-4907-AD01-8662A7C42570}" presName="composite" presStyleCnt="0"/>
      <dgm:spPr/>
    </dgm:pt>
    <dgm:pt modelId="{B6A27D66-5A9F-4F0D-84C2-E196FACB8998}" type="pres">
      <dgm:prSet presAssocID="{A1B7892E-29DD-4907-AD01-8662A7C42570}" presName="Image" presStyleLbl="alignNod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a:solidFill>
            <a:srgbClr val="AFE3D0"/>
          </a:solidFill>
        </a:ln>
      </dgm:spPr>
      <dgm:t>
        <a:bodyPr/>
        <a:lstStyle/>
        <a:p>
          <a:endParaRPr lang="pt-PT"/>
        </a:p>
      </dgm:t>
    </dgm:pt>
    <dgm:pt modelId="{34A1F4F6-FE8B-41BF-9DED-035C2B1886C6}" type="pres">
      <dgm:prSet presAssocID="{A1B7892E-29DD-4907-AD01-8662A7C42570}" presName="Accent" presStyleLbl="parChTrans1D1" presStyleIdx="0" presStyleCnt="4"/>
      <dgm:spPr/>
    </dgm:pt>
    <dgm:pt modelId="{35B0D638-8343-4A72-BDB6-E0ACAD274FEC}" type="pres">
      <dgm:prSet presAssocID="{A1B7892E-29DD-4907-AD01-8662A7C42570}" presName="Parent" presStyleLbl="revTx" presStyleIdx="0" presStyleCnt="4">
        <dgm:presLayoutVars>
          <dgm:chMax val="0"/>
          <dgm:chPref val="0"/>
          <dgm:bulletEnabled val="1"/>
        </dgm:presLayoutVars>
      </dgm:prSet>
      <dgm:spPr/>
      <dgm:t>
        <a:bodyPr/>
        <a:lstStyle/>
        <a:p>
          <a:endParaRPr lang="pt-PT"/>
        </a:p>
      </dgm:t>
    </dgm:pt>
    <dgm:pt modelId="{6F10969C-9B3E-4B3E-8265-CB0D5320FEC7}" type="pres">
      <dgm:prSet presAssocID="{FCB64024-226D-4911-9678-9CCF2A158827}" presName="sibTrans" presStyleCnt="0"/>
      <dgm:spPr/>
    </dgm:pt>
    <dgm:pt modelId="{4A99F5FA-39D8-420E-9703-4E707F48D5F6}" type="pres">
      <dgm:prSet presAssocID="{42E43E59-0F6F-438F-9DA1-4D3017FB2279}" presName="composite" presStyleCnt="0"/>
      <dgm:spPr/>
    </dgm:pt>
    <dgm:pt modelId="{3211D40C-DBF1-45BE-A4F5-1F11916E4790}" type="pres">
      <dgm:prSet presAssocID="{42E43E59-0F6F-438F-9DA1-4D3017FB2279}" presName="Image" presStyleLbl="alignNod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a:ln>
          <a:solidFill>
            <a:srgbClr val="AFE3D0"/>
          </a:solidFill>
        </a:ln>
      </dgm:spPr>
      <dgm:t>
        <a:bodyPr/>
        <a:lstStyle/>
        <a:p>
          <a:endParaRPr lang="pt-PT"/>
        </a:p>
      </dgm:t>
    </dgm:pt>
    <dgm:pt modelId="{0715FF49-8456-4365-82E6-70C986FE48D2}" type="pres">
      <dgm:prSet presAssocID="{42E43E59-0F6F-438F-9DA1-4D3017FB2279}" presName="Accent" presStyleLbl="parChTrans1D1" presStyleIdx="1" presStyleCnt="4"/>
      <dgm:spPr/>
    </dgm:pt>
    <dgm:pt modelId="{AF933C3B-B2EA-4850-9444-3D5A38029333}" type="pres">
      <dgm:prSet presAssocID="{42E43E59-0F6F-438F-9DA1-4D3017FB2279}" presName="Parent" presStyleLbl="revTx" presStyleIdx="1" presStyleCnt="4">
        <dgm:presLayoutVars>
          <dgm:chMax val="0"/>
          <dgm:chPref val="0"/>
          <dgm:bulletEnabled val="1"/>
        </dgm:presLayoutVars>
      </dgm:prSet>
      <dgm:spPr/>
      <dgm:t>
        <a:bodyPr/>
        <a:lstStyle/>
        <a:p>
          <a:endParaRPr lang="pt-PT"/>
        </a:p>
      </dgm:t>
    </dgm:pt>
    <dgm:pt modelId="{6A0706BA-8464-49EA-B6B1-9B256E753940}" type="pres">
      <dgm:prSet presAssocID="{217C823C-0477-443E-9CFA-7640F8883B48}" presName="sibTrans" presStyleCnt="0"/>
      <dgm:spPr/>
    </dgm:pt>
    <dgm:pt modelId="{BFE21659-B98F-444D-9FC2-EE619AF77EAA}" type="pres">
      <dgm:prSet presAssocID="{8D346996-05B0-4DF5-98BD-26D08854889A}" presName="composite" presStyleCnt="0"/>
      <dgm:spPr/>
    </dgm:pt>
    <dgm:pt modelId="{14ADA89A-A149-4581-A2E4-6CDE24325B0B}" type="pres">
      <dgm:prSet presAssocID="{8D346996-05B0-4DF5-98BD-26D08854889A}" presName="Image" presStyleLbl="alignNode1" presStyleIdx="2" presStyleCnt="4"/>
      <dgm:spPr>
        <a:blipFill>
          <a:blip xmlns:r="http://schemas.openxmlformats.org/officeDocument/2006/relationships" r:embed="rId3" cstate="email">
            <a:extLst>
              <a:ext uri="{28A0092B-C50C-407E-A947-70E740481C1C}">
                <a14:useLocalDpi xmlns:a14="http://schemas.microsoft.com/office/drawing/2010/main" val="0"/>
              </a:ext>
            </a:extLst>
          </a:blip>
          <a:srcRect/>
          <a:stretch>
            <a:fillRect l="-59000" r="-59000"/>
          </a:stretch>
        </a:blipFill>
        <a:ln>
          <a:solidFill>
            <a:srgbClr val="AFE3D0"/>
          </a:solidFill>
        </a:ln>
      </dgm:spPr>
      <dgm:t>
        <a:bodyPr/>
        <a:lstStyle/>
        <a:p>
          <a:endParaRPr lang="pt-PT"/>
        </a:p>
      </dgm:t>
    </dgm:pt>
    <dgm:pt modelId="{A295DACA-9595-4F40-8B3A-A587373DED1C}" type="pres">
      <dgm:prSet presAssocID="{8D346996-05B0-4DF5-98BD-26D08854889A}" presName="Accent" presStyleLbl="parChTrans1D1" presStyleIdx="2" presStyleCnt="4"/>
      <dgm:spPr/>
    </dgm:pt>
    <dgm:pt modelId="{A097DCB4-D900-4304-BA1D-36C844820C60}" type="pres">
      <dgm:prSet presAssocID="{8D346996-05B0-4DF5-98BD-26D08854889A}" presName="Parent" presStyleLbl="revTx" presStyleIdx="2" presStyleCnt="4">
        <dgm:presLayoutVars>
          <dgm:chMax val="0"/>
          <dgm:chPref val="0"/>
          <dgm:bulletEnabled val="1"/>
        </dgm:presLayoutVars>
      </dgm:prSet>
      <dgm:spPr/>
      <dgm:t>
        <a:bodyPr/>
        <a:lstStyle/>
        <a:p>
          <a:endParaRPr lang="pt-PT"/>
        </a:p>
      </dgm:t>
    </dgm:pt>
    <dgm:pt modelId="{73C73F9D-7EE8-4B40-AAF2-3BA2CDB08E2B}" type="pres">
      <dgm:prSet presAssocID="{4BB82582-F4F0-4864-B034-2CA55DF2FC66}" presName="sibTrans" presStyleCnt="0"/>
      <dgm:spPr/>
    </dgm:pt>
    <dgm:pt modelId="{AC33661C-CE4B-4B9C-9ADE-986222B45012}" type="pres">
      <dgm:prSet presAssocID="{3665ACD9-4A95-4952-8120-203268C1ACA3}" presName="composite" presStyleCnt="0"/>
      <dgm:spPr/>
    </dgm:pt>
    <dgm:pt modelId="{5D65FFF0-B3C6-4D7D-A51B-FC7F35278247}" type="pres">
      <dgm:prSet presAssocID="{3665ACD9-4A95-4952-8120-203268C1ACA3}" presName="Image" presStyleLbl="alignNod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5000" r="-25000"/>
          </a:stretch>
        </a:blipFill>
        <a:ln>
          <a:solidFill>
            <a:srgbClr val="AFE3D0"/>
          </a:solidFill>
        </a:ln>
      </dgm:spPr>
      <dgm:t>
        <a:bodyPr/>
        <a:lstStyle/>
        <a:p>
          <a:endParaRPr lang="pt-PT"/>
        </a:p>
      </dgm:t>
    </dgm:pt>
    <dgm:pt modelId="{D67A805C-963F-4362-B857-4318F1D99AF9}" type="pres">
      <dgm:prSet presAssocID="{3665ACD9-4A95-4952-8120-203268C1ACA3}" presName="Accent" presStyleLbl="parChTrans1D1" presStyleIdx="3" presStyleCnt="4"/>
      <dgm:spPr/>
    </dgm:pt>
    <dgm:pt modelId="{FB826180-5D37-4804-9446-3FEF9438A05A}" type="pres">
      <dgm:prSet presAssocID="{3665ACD9-4A95-4952-8120-203268C1ACA3}" presName="Parent" presStyleLbl="revTx" presStyleIdx="3" presStyleCnt="4">
        <dgm:presLayoutVars>
          <dgm:chMax val="0"/>
          <dgm:chPref val="0"/>
          <dgm:bulletEnabled val="1"/>
        </dgm:presLayoutVars>
      </dgm:prSet>
      <dgm:spPr/>
      <dgm:t>
        <a:bodyPr/>
        <a:lstStyle/>
        <a:p>
          <a:endParaRPr lang="pt-PT"/>
        </a:p>
      </dgm:t>
    </dgm:pt>
  </dgm:ptLst>
  <dgm:cxnLst>
    <dgm:cxn modelId="{9C28E732-6C0A-421A-9E8F-3310CEF4012D}" type="presOf" srcId="{3665ACD9-4A95-4952-8120-203268C1ACA3}" destId="{FB826180-5D37-4804-9446-3FEF9438A05A}" srcOrd="0" destOrd="0" presId="urn:microsoft.com/office/officeart/2008/layout/PictureLineup"/>
    <dgm:cxn modelId="{E6C19A5F-4F48-42D4-AA2F-DB6FDEB44951}" srcId="{86B6339F-163A-4113-B1F6-2D6868635880}" destId="{A1B7892E-29DD-4907-AD01-8662A7C42570}" srcOrd="0" destOrd="0" parTransId="{183822CA-969C-4191-BF1A-B088C47B892B}" sibTransId="{FCB64024-226D-4911-9678-9CCF2A158827}"/>
    <dgm:cxn modelId="{2041D559-FF24-468B-A6BD-BA72B69DCC53}" srcId="{86B6339F-163A-4113-B1F6-2D6868635880}" destId="{8D346996-05B0-4DF5-98BD-26D08854889A}" srcOrd="2" destOrd="0" parTransId="{7765F299-D10A-4B68-A279-AD836CC0005A}" sibTransId="{4BB82582-F4F0-4864-B034-2CA55DF2FC66}"/>
    <dgm:cxn modelId="{BFBAA8E4-D38D-4114-8993-3D7275C210BA}" type="presOf" srcId="{86B6339F-163A-4113-B1F6-2D6868635880}" destId="{EE32E86C-5FFB-4D15-8BF9-D1A3A10FFA3D}" srcOrd="0" destOrd="0" presId="urn:microsoft.com/office/officeart/2008/layout/PictureLineup"/>
    <dgm:cxn modelId="{9D4E7EDC-726F-426A-B548-BA0CF30A7B34}" srcId="{86B6339F-163A-4113-B1F6-2D6868635880}" destId="{3665ACD9-4A95-4952-8120-203268C1ACA3}" srcOrd="3" destOrd="0" parTransId="{BB98C5D9-3C91-4614-9057-52813FDC46D7}" sibTransId="{4E71A128-D815-4266-BE0D-26F31ADE217A}"/>
    <dgm:cxn modelId="{85D57A2D-638D-47C0-81B3-A94A11BBE084}" type="presOf" srcId="{A1B7892E-29DD-4907-AD01-8662A7C42570}" destId="{35B0D638-8343-4A72-BDB6-E0ACAD274FEC}" srcOrd="0" destOrd="0" presId="urn:microsoft.com/office/officeart/2008/layout/PictureLineup"/>
    <dgm:cxn modelId="{2DE10433-B5BB-4F86-B8F9-8594FE3985F7}" type="presOf" srcId="{42E43E59-0F6F-438F-9DA1-4D3017FB2279}" destId="{AF933C3B-B2EA-4850-9444-3D5A38029333}" srcOrd="0" destOrd="0" presId="urn:microsoft.com/office/officeart/2008/layout/PictureLineup"/>
    <dgm:cxn modelId="{301FDF2F-50C2-40CF-952B-1CD607C6D9C3}" type="presOf" srcId="{8D346996-05B0-4DF5-98BD-26D08854889A}" destId="{A097DCB4-D900-4304-BA1D-36C844820C60}" srcOrd="0" destOrd="0" presId="urn:microsoft.com/office/officeart/2008/layout/PictureLineup"/>
    <dgm:cxn modelId="{7714F640-C59B-422A-9D43-0D0D0E24E750}" srcId="{86B6339F-163A-4113-B1F6-2D6868635880}" destId="{42E43E59-0F6F-438F-9DA1-4D3017FB2279}" srcOrd="1" destOrd="0" parTransId="{F28FC618-BF4C-49C0-8484-84DD7A0E8446}" sibTransId="{217C823C-0477-443E-9CFA-7640F8883B48}"/>
    <dgm:cxn modelId="{BAB273D2-3233-435F-BC48-D95503DDF9F6}" type="presParOf" srcId="{EE32E86C-5FFB-4D15-8BF9-D1A3A10FFA3D}" destId="{7C7F885C-454B-43AF-AF9D-AF5937400E4A}" srcOrd="0" destOrd="0" presId="urn:microsoft.com/office/officeart/2008/layout/PictureLineup"/>
    <dgm:cxn modelId="{A8AB5BF1-CAE1-4675-AFC3-A6D5B4D9BECC}" type="presParOf" srcId="{7C7F885C-454B-43AF-AF9D-AF5937400E4A}" destId="{B6A27D66-5A9F-4F0D-84C2-E196FACB8998}" srcOrd="0" destOrd="0" presId="urn:microsoft.com/office/officeart/2008/layout/PictureLineup"/>
    <dgm:cxn modelId="{2E6B9B20-83E1-45C0-B036-5C95D01DD9DA}" type="presParOf" srcId="{7C7F885C-454B-43AF-AF9D-AF5937400E4A}" destId="{34A1F4F6-FE8B-41BF-9DED-035C2B1886C6}" srcOrd="1" destOrd="0" presId="urn:microsoft.com/office/officeart/2008/layout/PictureLineup"/>
    <dgm:cxn modelId="{DFA860E0-083A-44AE-AF7B-F2AAF526A983}" type="presParOf" srcId="{7C7F885C-454B-43AF-AF9D-AF5937400E4A}" destId="{35B0D638-8343-4A72-BDB6-E0ACAD274FEC}" srcOrd="2" destOrd="0" presId="urn:microsoft.com/office/officeart/2008/layout/PictureLineup"/>
    <dgm:cxn modelId="{1E734F86-ACB7-4AC2-B986-9D082E0D8FF8}" type="presParOf" srcId="{EE32E86C-5FFB-4D15-8BF9-D1A3A10FFA3D}" destId="{6F10969C-9B3E-4B3E-8265-CB0D5320FEC7}" srcOrd="1" destOrd="0" presId="urn:microsoft.com/office/officeart/2008/layout/PictureLineup"/>
    <dgm:cxn modelId="{B271E22B-CFFC-4714-AB10-6E0390B981C3}" type="presParOf" srcId="{EE32E86C-5FFB-4D15-8BF9-D1A3A10FFA3D}" destId="{4A99F5FA-39D8-420E-9703-4E707F48D5F6}" srcOrd="2" destOrd="0" presId="urn:microsoft.com/office/officeart/2008/layout/PictureLineup"/>
    <dgm:cxn modelId="{4ACDF173-B3E6-4AC2-8572-EF53111F8397}" type="presParOf" srcId="{4A99F5FA-39D8-420E-9703-4E707F48D5F6}" destId="{3211D40C-DBF1-45BE-A4F5-1F11916E4790}" srcOrd="0" destOrd="0" presId="urn:microsoft.com/office/officeart/2008/layout/PictureLineup"/>
    <dgm:cxn modelId="{E6177312-9F4A-403C-B747-2464723C5C4D}" type="presParOf" srcId="{4A99F5FA-39D8-420E-9703-4E707F48D5F6}" destId="{0715FF49-8456-4365-82E6-70C986FE48D2}" srcOrd="1" destOrd="0" presId="urn:microsoft.com/office/officeart/2008/layout/PictureLineup"/>
    <dgm:cxn modelId="{51E687E0-F14C-49D5-ACB1-0BADB00193FB}" type="presParOf" srcId="{4A99F5FA-39D8-420E-9703-4E707F48D5F6}" destId="{AF933C3B-B2EA-4850-9444-3D5A38029333}" srcOrd="2" destOrd="0" presId="urn:microsoft.com/office/officeart/2008/layout/PictureLineup"/>
    <dgm:cxn modelId="{861BA8C6-A625-4AE6-83EE-1D00A79B0D4C}" type="presParOf" srcId="{EE32E86C-5FFB-4D15-8BF9-D1A3A10FFA3D}" destId="{6A0706BA-8464-49EA-B6B1-9B256E753940}" srcOrd="3" destOrd="0" presId="urn:microsoft.com/office/officeart/2008/layout/PictureLineup"/>
    <dgm:cxn modelId="{7160D71D-9996-44F8-8811-AE5504E45FC8}" type="presParOf" srcId="{EE32E86C-5FFB-4D15-8BF9-D1A3A10FFA3D}" destId="{BFE21659-B98F-444D-9FC2-EE619AF77EAA}" srcOrd="4" destOrd="0" presId="urn:microsoft.com/office/officeart/2008/layout/PictureLineup"/>
    <dgm:cxn modelId="{A2DE267E-A1B5-442D-B41B-0C513EBF5AA5}" type="presParOf" srcId="{BFE21659-B98F-444D-9FC2-EE619AF77EAA}" destId="{14ADA89A-A149-4581-A2E4-6CDE24325B0B}" srcOrd="0" destOrd="0" presId="urn:microsoft.com/office/officeart/2008/layout/PictureLineup"/>
    <dgm:cxn modelId="{B90963CF-BFA9-4DD0-82E3-29F4FBD3A835}" type="presParOf" srcId="{BFE21659-B98F-444D-9FC2-EE619AF77EAA}" destId="{A295DACA-9595-4F40-8B3A-A587373DED1C}" srcOrd="1" destOrd="0" presId="urn:microsoft.com/office/officeart/2008/layout/PictureLineup"/>
    <dgm:cxn modelId="{652E8AEB-D047-4FB2-8627-3505B74541BD}" type="presParOf" srcId="{BFE21659-B98F-444D-9FC2-EE619AF77EAA}" destId="{A097DCB4-D900-4304-BA1D-36C844820C60}" srcOrd="2" destOrd="0" presId="urn:microsoft.com/office/officeart/2008/layout/PictureLineup"/>
    <dgm:cxn modelId="{385F8A27-2283-4C0A-A95A-E332DB0536AE}" type="presParOf" srcId="{EE32E86C-5FFB-4D15-8BF9-D1A3A10FFA3D}" destId="{73C73F9D-7EE8-4B40-AAF2-3BA2CDB08E2B}" srcOrd="5" destOrd="0" presId="urn:microsoft.com/office/officeart/2008/layout/PictureLineup"/>
    <dgm:cxn modelId="{4ABEAAA3-D7FB-4C56-BD65-9EAC4C3A0353}" type="presParOf" srcId="{EE32E86C-5FFB-4D15-8BF9-D1A3A10FFA3D}" destId="{AC33661C-CE4B-4B9C-9ADE-986222B45012}" srcOrd="6" destOrd="0" presId="urn:microsoft.com/office/officeart/2008/layout/PictureLineup"/>
    <dgm:cxn modelId="{CC23F7B4-35B3-48DE-AC44-7E3664963BE0}" type="presParOf" srcId="{AC33661C-CE4B-4B9C-9ADE-986222B45012}" destId="{5D65FFF0-B3C6-4D7D-A51B-FC7F35278247}" srcOrd="0" destOrd="0" presId="urn:microsoft.com/office/officeart/2008/layout/PictureLineup"/>
    <dgm:cxn modelId="{0B76DD35-D60D-402C-9748-59CD8E6E492B}" type="presParOf" srcId="{AC33661C-CE4B-4B9C-9ADE-986222B45012}" destId="{D67A805C-963F-4362-B857-4318F1D99AF9}" srcOrd="1" destOrd="0" presId="urn:microsoft.com/office/officeart/2008/layout/PictureLineup"/>
    <dgm:cxn modelId="{A22A98DE-DE98-4736-B8EF-363920E34FA1}" type="presParOf" srcId="{AC33661C-CE4B-4B9C-9ADE-986222B45012}" destId="{FB826180-5D37-4804-9446-3FEF9438A05A}" srcOrd="2" destOrd="0" presId="urn:microsoft.com/office/officeart/2008/layout/PictureLineu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3216D89-875D-4C63-A098-72FC2A9F4522}" type="doc">
      <dgm:prSet loTypeId="urn:microsoft.com/office/officeart/2005/8/layout/equation2" loCatId="process" qsTypeId="urn:microsoft.com/office/officeart/2005/8/quickstyle/simple1" qsCatId="simple" csTypeId="urn:microsoft.com/office/officeart/2005/8/colors/accent1_2" csCatId="accent1" phldr="1"/>
      <dgm:spPr/>
    </dgm:pt>
    <dgm:pt modelId="{A3CB356F-3DF0-45F5-B1F1-E3726EE32166}">
      <dgm:prSet phldrT="[Texto]" custT="1"/>
      <dgm:spPr/>
      <dgm:t>
        <a:bodyPr/>
        <a:lstStyle/>
        <a:p>
          <a:r>
            <a:rPr lang="pt-PT" sz="1600" dirty="0" smtClean="0"/>
            <a:t>Plano Operacional</a:t>
          </a:r>
          <a:endParaRPr lang="pt-PT" sz="1600" dirty="0"/>
        </a:p>
      </dgm:t>
    </dgm:pt>
    <dgm:pt modelId="{3CCC8813-8BD7-4888-95B1-FC63C042B7E7}" type="parTrans" cxnId="{80C05FA1-DFB9-49FA-B268-466F945902E6}">
      <dgm:prSet/>
      <dgm:spPr/>
      <dgm:t>
        <a:bodyPr/>
        <a:lstStyle/>
        <a:p>
          <a:endParaRPr lang="pt-PT"/>
        </a:p>
      </dgm:t>
    </dgm:pt>
    <dgm:pt modelId="{F0CA4523-BEF3-4249-BFC9-D6B105D69338}" type="sibTrans" cxnId="{80C05FA1-DFB9-49FA-B268-466F945902E6}">
      <dgm:prSet/>
      <dgm:spPr/>
      <dgm:t>
        <a:bodyPr/>
        <a:lstStyle/>
        <a:p>
          <a:endParaRPr lang="pt-PT"/>
        </a:p>
      </dgm:t>
    </dgm:pt>
    <dgm:pt modelId="{F76D833F-7975-45B9-97E1-FFEE082B0CE7}">
      <dgm:prSet phldrT="[Texto]" custT="1"/>
      <dgm:spPr/>
      <dgm:t>
        <a:bodyPr/>
        <a:lstStyle/>
        <a:p>
          <a:r>
            <a:rPr lang="pt-PT" sz="1600" dirty="0" smtClean="0"/>
            <a:t>Plano de Biossegurança</a:t>
          </a:r>
          <a:endParaRPr lang="pt-PT" sz="1600" dirty="0"/>
        </a:p>
      </dgm:t>
    </dgm:pt>
    <dgm:pt modelId="{F32C5FC4-64DD-44E1-BD4F-4E19E12DB0EF}" type="parTrans" cxnId="{0DBFB296-E13A-43CD-AF89-BE20EC86044D}">
      <dgm:prSet/>
      <dgm:spPr/>
      <dgm:t>
        <a:bodyPr/>
        <a:lstStyle/>
        <a:p>
          <a:endParaRPr lang="pt-PT"/>
        </a:p>
      </dgm:t>
    </dgm:pt>
    <dgm:pt modelId="{3D9ABB5E-90AC-48AF-A748-18CE5BD32675}" type="sibTrans" cxnId="{0DBFB296-E13A-43CD-AF89-BE20EC86044D}">
      <dgm:prSet/>
      <dgm:spPr/>
      <dgm:t>
        <a:bodyPr/>
        <a:lstStyle/>
        <a:p>
          <a:endParaRPr lang="pt-PT"/>
        </a:p>
      </dgm:t>
    </dgm:pt>
    <dgm:pt modelId="{8A7455A6-6B2A-48D1-89FB-AA0E3CAD8E80}">
      <dgm:prSet phldrT="[Texto]" custT="1"/>
      <dgm:spPr/>
      <dgm:t>
        <a:bodyPr/>
        <a:lstStyle/>
        <a:p>
          <a:r>
            <a:rPr lang="pt-PT" sz="1800" b="1" dirty="0" smtClean="0"/>
            <a:t>Ações de conservação nos ilhéus da Praia e de Baixo</a:t>
          </a:r>
          <a:endParaRPr lang="pt-PT" sz="1800" b="1" dirty="0"/>
        </a:p>
      </dgm:t>
    </dgm:pt>
    <dgm:pt modelId="{35FD8799-5022-4DAE-ACE3-9CFBD50DDF24}" type="parTrans" cxnId="{3B1A25ED-1839-4913-BE14-159C93703D0B}">
      <dgm:prSet/>
      <dgm:spPr/>
      <dgm:t>
        <a:bodyPr/>
        <a:lstStyle/>
        <a:p>
          <a:endParaRPr lang="pt-PT"/>
        </a:p>
      </dgm:t>
    </dgm:pt>
    <dgm:pt modelId="{DE11A972-4D18-4993-B247-6F16DD07AEE6}" type="sibTrans" cxnId="{3B1A25ED-1839-4913-BE14-159C93703D0B}">
      <dgm:prSet/>
      <dgm:spPr/>
      <dgm:t>
        <a:bodyPr/>
        <a:lstStyle/>
        <a:p>
          <a:endParaRPr lang="pt-PT"/>
        </a:p>
      </dgm:t>
    </dgm:pt>
    <dgm:pt modelId="{82FCFAE1-5A6F-4D27-883C-B298BEBB856E}">
      <dgm:prSet phldrT="[Texto]" custT="1"/>
      <dgm:spPr/>
      <dgm:t>
        <a:bodyPr/>
        <a:lstStyle/>
        <a:p>
          <a:r>
            <a:rPr lang="pt-PT" sz="1600" dirty="0" smtClean="0"/>
            <a:t>Plano de Colheitas</a:t>
          </a:r>
          <a:endParaRPr lang="pt-PT" sz="1600" dirty="0"/>
        </a:p>
      </dgm:t>
    </dgm:pt>
    <dgm:pt modelId="{4F71C06F-426A-42A0-80DC-A6CDF7D1D62A}" type="parTrans" cxnId="{B64B29FB-CE14-49D8-8A5E-FBD6FA065A60}">
      <dgm:prSet/>
      <dgm:spPr/>
      <dgm:t>
        <a:bodyPr/>
        <a:lstStyle/>
        <a:p>
          <a:endParaRPr lang="pt-PT"/>
        </a:p>
      </dgm:t>
    </dgm:pt>
    <dgm:pt modelId="{7F115A92-533B-400E-889F-9DDD2FD20A53}" type="sibTrans" cxnId="{B64B29FB-CE14-49D8-8A5E-FBD6FA065A60}">
      <dgm:prSet/>
      <dgm:spPr/>
      <dgm:t>
        <a:bodyPr/>
        <a:lstStyle/>
        <a:p>
          <a:endParaRPr lang="pt-PT"/>
        </a:p>
      </dgm:t>
    </dgm:pt>
    <dgm:pt modelId="{989BFB82-24F9-4FC9-AAE4-98C2BE236B58}" type="pres">
      <dgm:prSet presAssocID="{83216D89-875D-4C63-A098-72FC2A9F4522}" presName="Name0" presStyleCnt="0">
        <dgm:presLayoutVars>
          <dgm:dir/>
          <dgm:resizeHandles val="exact"/>
        </dgm:presLayoutVars>
      </dgm:prSet>
      <dgm:spPr/>
    </dgm:pt>
    <dgm:pt modelId="{70997F4C-5E6E-4E27-B1EC-0F8C2125F3CB}" type="pres">
      <dgm:prSet presAssocID="{83216D89-875D-4C63-A098-72FC2A9F4522}" presName="vNodes" presStyleCnt="0"/>
      <dgm:spPr/>
    </dgm:pt>
    <dgm:pt modelId="{F7A0BCC5-613F-4B47-9B7B-CD4F3B3102A0}" type="pres">
      <dgm:prSet presAssocID="{A3CB356F-3DF0-45F5-B1F1-E3726EE32166}" presName="node" presStyleLbl="node1" presStyleIdx="0" presStyleCnt="4" custScaleX="441728" custScaleY="312382">
        <dgm:presLayoutVars>
          <dgm:bulletEnabled val="1"/>
        </dgm:presLayoutVars>
      </dgm:prSet>
      <dgm:spPr/>
    </dgm:pt>
    <dgm:pt modelId="{EB1C94E2-452D-4236-99E2-BA1B887C2DEB}" type="pres">
      <dgm:prSet presAssocID="{F0CA4523-BEF3-4249-BFC9-D6B105D69338}" presName="spacerT" presStyleCnt="0"/>
      <dgm:spPr/>
    </dgm:pt>
    <dgm:pt modelId="{8D407384-0BD6-4F1F-BC53-769916684D8D}" type="pres">
      <dgm:prSet presAssocID="{F0CA4523-BEF3-4249-BFC9-D6B105D69338}" presName="sibTrans" presStyleLbl="sibTrans2D1" presStyleIdx="0" presStyleCnt="3"/>
      <dgm:spPr/>
    </dgm:pt>
    <dgm:pt modelId="{F4D70CDB-3DFB-4BC2-B456-7F8A16DE5B1A}" type="pres">
      <dgm:prSet presAssocID="{F0CA4523-BEF3-4249-BFC9-D6B105D69338}" presName="spacerB" presStyleCnt="0"/>
      <dgm:spPr/>
    </dgm:pt>
    <dgm:pt modelId="{449BB8DA-6BC4-462F-A1BF-9BAD4EC5F9A3}" type="pres">
      <dgm:prSet presAssocID="{F76D833F-7975-45B9-97E1-FFEE082B0CE7}" presName="node" presStyleLbl="node1" presStyleIdx="1" presStyleCnt="4" custScaleX="482368" custScaleY="392254">
        <dgm:presLayoutVars>
          <dgm:bulletEnabled val="1"/>
        </dgm:presLayoutVars>
      </dgm:prSet>
      <dgm:spPr/>
      <dgm:t>
        <a:bodyPr/>
        <a:lstStyle/>
        <a:p>
          <a:endParaRPr lang="pt-PT"/>
        </a:p>
      </dgm:t>
    </dgm:pt>
    <dgm:pt modelId="{97CCBFAA-380E-41F4-8AD6-266237765BF8}" type="pres">
      <dgm:prSet presAssocID="{3D9ABB5E-90AC-48AF-A748-18CE5BD32675}" presName="spacerT" presStyleCnt="0"/>
      <dgm:spPr/>
    </dgm:pt>
    <dgm:pt modelId="{AFA313CF-C693-4BB6-B103-DDDDFA047606}" type="pres">
      <dgm:prSet presAssocID="{3D9ABB5E-90AC-48AF-A748-18CE5BD32675}" presName="sibTrans" presStyleLbl="sibTrans2D1" presStyleIdx="1" presStyleCnt="3"/>
      <dgm:spPr/>
    </dgm:pt>
    <dgm:pt modelId="{47910E06-992E-4AC9-9A61-F23B744C3DDD}" type="pres">
      <dgm:prSet presAssocID="{3D9ABB5E-90AC-48AF-A748-18CE5BD32675}" presName="spacerB" presStyleCnt="0"/>
      <dgm:spPr/>
    </dgm:pt>
    <dgm:pt modelId="{34B70423-209C-44F4-8FB2-1B0C5C58EE03}" type="pres">
      <dgm:prSet presAssocID="{82FCFAE1-5A6F-4D27-883C-B298BEBB856E}" presName="node" presStyleLbl="node1" presStyleIdx="2" presStyleCnt="4" custScaleX="470792" custScaleY="298272">
        <dgm:presLayoutVars>
          <dgm:bulletEnabled val="1"/>
        </dgm:presLayoutVars>
      </dgm:prSet>
      <dgm:spPr/>
      <dgm:t>
        <a:bodyPr/>
        <a:lstStyle/>
        <a:p>
          <a:endParaRPr lang="pt-PT"/>
        </a:p>
      </dgm:t>
    </dgm:pt>
    <dgm:pt modelId="{09ED332F-E786-414E-A094-2E503EF5BA90}" type="pres">
      <dgm:prSet presAssocID="{83216D89-875D-4C63-A098-72FC2A9F4522}" presName="sibTransLast" presStyleLbl="sibTrans2D1" presStyleIdx="2" presStyleCnt="3"/>
      <dgm:spPr/>
    </dgm:pt>
    <dgm:pt modelId="{6520818A-4DF2-4239-A0A9-D70FBE690351}" type="pres">
      <dgm:prSet presAssocID="{83216D89-875D-4C63-A098-72FC2A9F4522}" presName="connectorText" presStyleLbl="sibTrans2D1" presStyleIdx="2" presStyleCnt="3"/>
      <dgm:spPr/>
    </dgm:pt>
    <dgm:pt modelId="{E02E7D7E-E512-430C-9A51-379B5512624D}" type="pres">
      <dgm:prSet presAssocID="{83216D89-875D-4C63-A098-72FC2A9F4522}" presName="lastNode" presStyleLbl="node1" presStyleIdx="3" presStyleCnt="4" custScaleX="240436" custScaleY="171100">
        <dgm:presLayoutVars>
          <dgm:bulletEnabled val="1"/>
        </dgm:presLayoutVars>
      </dgm:prSet>
      <dgm:spPr/>
      <dgm:t>
        <a:bodyPr/>
        <a:lstStyle/>
        <a:p>
          <a:endParaRPr lang="pt-PT"/>
        </a:p>
      </dgm:t>
    </dgm:pt>
  </dgm:ptLst>
  <dgm:cxnLst>
    <dgm:cxn modelId="{B64B29FB-CE14-49D8-8A5E-FBD6FA065A60}" srcId="{83216D89-875D-4C63-A098-72FC2A9F4522}" destId="{82FCFAE1-5A6F-4D27-883C-B298BEBB856E}" srcOrd="2" destOrd="0" parTransId="{4F71C06F-426A-42A0-80DC-A6CDF7D1D62A}" sibTransId="{7F115A92-533B-400E-889F-9DDD2FD20A53}"/>
    <dgm:cxn modelId="{20AFD116-40C5-4182-B175-CAE044FDF636}" type="presOf" srcId="{8A7455A6-6B2A-48D1-89FB-AA0E3CAD8E80}" destId="{E02E7D7E-E512-430C-9A51-379B5512624D}" srcOrd="0" destOrd="0" presId="urn:microsoft.com/office/officeart/2005/8/layout/equation2"/>
    <dgm:cxn modelId="{0A95B4ED-9ECA-404E-B4A6-EF84ED9D04D2}" type="presOf" srcId="{7F115A92-533B-400E-889F-9DDD2FD20A53}" destId="{6520818A-4DF2-4239-A0A9-D70FBE690351}" srcOrd="1" destOrd="0" presId="urn:microsoft.com/office/officeart/2005/8/layout/equation2"/>
    <dgm:cxn modelId="{3B1A25ED-1839-4913-BE14-159C93703D0B}" srcId="{83216D89-875D-4C63-A098-72FC2A9F4522}" destId="{8A7455A6-6B2A-48D1-89FB-AA0E3CAD8E80}" srcOrd="3" destOrd="0" parTransId="{35FD8799-5022-4DAE-ACE3-9CFBD50DDF24}" sibTransId="{DE11A972-4D18-4993-B247-6F16DD07AEE6}"/>
    <dgm:cxn modelId="{80C05FA1-DFB9-49FA-B268-466F945902E6}" srcId="{83216D89-875D-4C63-A098-72FC2A9F4522}" destId="{A3CB356F-3DF0-45F5-B1F1-E3726EE32166}" srcOrd="0" destOrd="0" parTransId="{3CCC8813-8BD7-4888-95B1-FC63C042B7E7}" sibTransId="{F0CA4523-BEF3-4249-BFC9-D6B105D69338}"/>
    <dgm:cxn modelId="{127A44C3-2241-4288-953D-083CB048055E}" type="presOf" srcId="{82FCFAE1-5A6F-4D27-883C-B298BEBB856E}" destId="{34B70423-209C-44F4-8FB2-1B0C5C58EE03}" srcOrd="0" destOrd="0" presId="urn:microsoft.com/office/officeart/2005/8/layout/equation2"/>
    <dgm:cxn modelId="{50696738-2F71-4B67-A699-22D25C716419}" type="presOf" srcId="{F76D833F-7975-45B9-97E1-FFEE082B0CE7}" destId="{449BB8DA-6BC4-462F-A1BF-9BAD4EC5F9A3}" srcOrd="0" destOrd="0" presId="urn:microsoft.com/office/officeart/2005/8/layout/equation2"/>
    <dgm:cxn modelId="{7F8FA0E1-FFA7-4A76-BEB4-C1803C725A9A}" type="presOf" srcId="{A3CB356F-3DF0-45F5-B1F1-E3726EE32166}" destId="{F7A0BCC5-613F-4B47-9B7B-CD4F3B3102A0}" srcOrd="0" destOrd="0" presId="urn:microsoft.com/office/officeart/2005/8/layout/equation2"/>
    <dgm:cxn modelId="{0DBFB296-E13A-43CD-AF89-BE20EC86044D}" srcId="{83216D89-875D-4C63-A098-72FC2A9F4522}" destId="{F76D833F-7975-45B9-97E1-FFEE082B0CE7}" srcOrd="1" destOrd="0" parTransId="{F32C5FC4-64DD-44E1-BD4F-4E19E12DB0EF}" sibTransId="{3D9ABB5E-90AC-48AF-A748-18CE5BD32675}"/>
    <dgm:cxn modelId="{D3241513-925B-4A42-A029-A5FE74544768}" type="presOf" srcId="{3D9ABB5E-90AC-48AF-A748-18CE5BD32675}" destId="{AFA313CF-C693-4BB6-B103-DDDDFA047606}" srcOrd="0" destOrd="0" presId="urn:microsoft.com/office/officeart/2005/8/layout/equation2"/>
    <dgm:cxn modelId="{AF31C09C-0091-4A1F-BF7F-482F5AD17A7B}" type="presOf" srcId="{F0CA4523-BEF3-4249-BFC9-D6B105D69338}" destId="{8D407384-0BD6-4F1F-BC53-769916684D8D}" srcOrd="0" destOrd="0" presId="urn:microsoft.com/office/officeart/2005/8/layout/equation2"/>
    <dgm:cxn modelId="{D0B9341A-DF3C-41F4-842B-94DB4DE387B5}" type="presOf" srcId="{83216D89-875D-4C63-A098-72FC2A9F4522}" destId="{989BFB82-24F9-4FC9-AAE4-98C2BE236B58}" srcOrd="0" destOrd="0" presId="urn:microsoft.com/office/officeart/2005/8/layout/equation2"/>
    <dgm:cxn modelId="{8F1B7DFA-7313-4688-9033-0099CD83F663}" type="presOf" srcId="{7F115A92-533B-400E-889F-9DDD2FD20A53}" destId="{09ED332F-E786-414E-A094-2E503EF5BA90}" srcOrd="0" destOrd="0" presId="urn:microsoft.com/office/officeart/2005/8/layout/equation2"/>
    <dgm:cxn modelId="{F87E65A4-9B20-468D-BDAF-A97041CFA8E0}" type="presParOf" srcId="{989BFB82-24F9-4FC9-AAE4-98C2BE236B58}" destId="{70997F4C-5E6E-4E27-B1EC-0F8C2125F3CB}" srcOrd="0" destOrd="0" presId="urn:microsoft.com/office/officeart/2005/8/layout/equation2"/>
    <dgm:cxn modelId="{9B810C49-2C3C-4271-8029-F20787F587DB}" type="presParOf" srcId="{70997F4C-5E6E-4E27-B1EC-0F8C2125F3CB}" destId="{F7A0BCC5-613F-4B47-9B7B-CD4F3B3102A0}" srcOrd="0" destOrd="0" presId="urn:microsoft.com/office/officeart/2005/8/layout/equation2"/>
    <dgm:cxn modelId="{9EF72996-8ABD-4A70-9DDB-A6FE7F962CE8}" type="presParOf" srcId="{70997F4C-5E6E-4E27-B1EC-0F8C2125F3CB}" destId="{EB1C94E2-452D-4236-99E2-BA1B887C2DEB}" srcOrd="1" destOrd="0" presId="urn:microsoft.com/office/officeart/2005/8/layout/equation2"/>
    <dgm:cxn modelId="{14D519ED-2C68-4C7B-8796-1419D9200446}" type="presParOf" srcId="{70997F4C-5E6E-4E27-B1EC-0F8C2125F3CB}" destId="{8D407384-0BD6-4F1F-BC53-769916684D8D}" srcOrd="2" destOrd="0" presId="urn:microsoft.com/office/officeart/2005/8/layout/equation2"/>
    <dgm:cxn modelId="{7DCD5AF9-7513-4A53-8FE2-A2C4243533B8}" type="presParOf" srcId="{70997F4C-5E6E-4E27-B1EC-0F8C2125F3CB}" destId="{F4D70CDB-3DFB-4BC2-B456-7F8A16DE5B1A}" srcOrd="3" destOrd="0" presId="urn:microsoft.com/office/officeart/2005/8/layout/equation2"/>
    <dgm:cxn modelId="{D7F866E4-9068-40CD-A97A-89C6845334D6}" type="presParOf" srcId="{70997F4C-5E6E-4E27-B1EC-0F8C2125F3CB}" destId="{449BB8DA-6BC4-462F-A1BF-9BAD4EC5F9A3}" srcOrd="4" destOrd="0" presId="urn:microsoft.com/office/officeart/2005/8/layout/equation2"/>
    <dgm:cxn modelId="{F84290AD-BC73-421E-B1C4-99DE9BF04502}" type="presParOf" srcId="{70997F4C-5E6E-4E27-B1EC-0F8C2125F3CB}" destId="{97CCBFAA-380E-41F4-8AD6-266237765BF8}" srcOrd="5" destOrd="0" presId="urn:microsoft.com/office/officeart/2005/8/layout/equation2"/>
    <dgm:cxn modelId="{80B675FB-4EE8-420D-A5BA-9B3FE8F882A2}" type="presParOf" srcId="{70997F4C-5E6E-4E27-B1EC-0F8C2125F3CB}" destId="{AFA313CF-C693-4BB6-B103-DDDDFA047606}" srcOrd="6" destOrd="0" presId="urn:microsoft.com/office/officeart/2005/8/layout/equation2"/>
    <dgm:cxn modelId="{7890FB68-02E4-4819-B193-F5C40CEE1B2F}" type="presParOf" srcId="{70997F4C-5E6E-4E27-B1EC-0F8C2125F3CB}" destId="{47910E06-992E-4AC9-9A61-F23B744C3DDD}" srcOrd="7" destOrd="0" presId="urn:microsoft.com/office/officeart/2005/8/layout/equation2"/>
    <dgm:cxn modelId="{986E96E4-12CF-45A5-9185-23E7EB2BAFAA}" type="presParOf" srcId="{70997F4C-5E6E-4E27-B1EC-0F8C2125F3CB}" destId="{34B70423-209C-44F4-8FB2-1B0C5C58EE03}" srcOrd="8" destOrd="0" presId="urn:microsoft.com/office/officeart/2005/8/layout/equation2"/>
    <dgm:cxn modelId="{26A597B6-3EFB-4D07-9CF2-EE00925B8644}" type="presParOf" srcId="{989BFB82-24F9-4FC9-AAE4-98C2BE236B58}" destId="{09ED332F-E786-414E-A094-2E503EF5BA90}" srcOrd="1" destOrd="0" presId="urn:microsoft.com/office/officeart/2005/8/layout/equation2"/>
    <dgm:cxn modelId="{95FBE8B2-9249-4EC4-B56E-CD4F0F031B18}" type="presParOf" srcId="{09ED332F-E786-414E-A094-2E503EF5BA90}" destId="{6520818A-4DF2-4239-A0A9-D70FBE690351}" srcOrd="0" destOrd="0" presId="urn:microsoft.com/office/officeart/2005/8/layout/equation2"/>
    <dgm:cxn modelId="{576AFA16-C45C-46AA-B5EB-3E9C23933EE3}" type="presParOf" srcId="{989BFB82-24F9-4FC9-AAE4-98C2BE236B58}" destId="{E02E7D7E-E512-430C-9A51-379B5512624D}" srcOrd="2" destOrd="0" presId="urn:microsoft.com/office/officeart/2005/8/layout/equation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A27D66-5A9F-4F0D-84C2-E196FACB8998}">
      <dsp:nvSpPr>
        <dsp:cNvPr id="0" name=""/>
        <dsp:cNvSpPr/>
      </dsp:nvSpPr>
      <dsp:spPr>
        <a:xfrm>
          <a:off x="3302" y="155407"/>
          <a:ext cx="2184852" cy="2184852"/>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w="12700" cap="flat" cmpd="sng" algn="ctr">
          <a:solidFill>
            <a:srgbClr val="AFE3D0"/>
          </a:solidFill>
          <a:prstDash val="solid"/>
        </a:ln>
        <a:effectLst/>
      </dsp:spPr>
      <dsp:style>
        <a:lnRef idx="2">
          <a:scrgbClr r="0" g="0" b="0"/>
        </a:lnRef>
        <a:fillRef idx="1">
          <a:scrgbClr r="0" g="0" b="0"/>
        </a:fillRef>
        <a:effectRef idx="0">
          <a:scrgbClr r="0" g="0" b="0"/>
        </a:effectRef>
        <a:fontRef idx="minor">
          <a:schemeClr val="lt1"/>
        </a:fontRef>
      </dsp:style>
    </dsp:sp>
    <dsp:sp modelId="{34A1F4F6-FE8B-41BF-9DED-035C2B1886C6}">
      <dsp:nvSpPr>
        <dsp:cNvPr id="0" name=""/>
        <dsp:cNvSpPr/>
      </dsp:nvSpPr>
      <dsp:spPr>
        <a:xfrm>
          <a:off x="3302" y="155407"/>
          <a:ext cx="218" cy="4369704"/>
        </a:xfrm>
        <a:prstGeom prst="line">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5B0D638-8343-4A72-BDB6-E0ACAD274FEC}">
      <dsp:nvSpPr>
        <dsp:cNvPr id="0" name=""/>
        <dsp:cNvSpPr/>
      </dsp:nvSpPr>
      <dsp:spPr>
        <a:xfrm>
          <a:off x="3302" y="2340260"/>
          <a:ext cx="2184852" cy="2184852"/>
        </a:xfrm>
        <a:prstGeom prst="rect">
          <a:avLst/>
        </a:prstGeom>
        <a:solidFill>
          <a:schemeClr val="lt1"/>
        </a:solidFill>
        <a:ln w="12700" cap="flat" cmpd="sng" algn="ctr">
          <a:solidFill>
            <a:srgbClr val="AFE3D0"/>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49530" tIns="49530" rIns="49530" bIns="49530" numCol="1" spcCol="1270" anchor="t" anchorCtr="0">
          <a:noAutofit/>
        </a:bodyPr>
        <a:lstStyle/>
        <a:p>
          <a:pPr lvl="0" algn="l" defTabSz="577850">
            <a:lnSpc>
              <a:spcPct val="120000"/>
            </a:lnSpc>
            <a:spcBef>
              <a:spcPct val="0"/>
            </a:spcBef>
            <a:spcAft>
              <a:spcPct val="35000"/>
            </a:spcAft>
          </a:pPr>
          <a:r>
            <a:rPr lang="pt-PT" sz="1300" b="1" kern="1200" dirty="0" smtClean="0">
              <a:solidFill>
                <a:schemeClr val="tx1"/>
              </a:solidFill>
              <a:latin typeface="Century Gothic" panose="020B0502020202020204" pitchFamily="34" charset="0"/>
              <a:cs typeface="Calibri" panose="020F0502020204030204" pitchFamily="34" charset="0"/>
            </a:rPr>
            <a:t>Boas Práticas</a:t>
          </a:r>
        </a:p>
        <a:p>
          <a:pPr lvl="0" defTabSz="577850">
            <a:spcBef>
              <a:spcPct val="0"/>
            </a:spcBef>
            <a:spcAft>
              <a:spcPct val="35000"/>
            </a:spcAft>
          </a:pPr>
          <a:r>
            <a:rPr lang="pt-PT" sz="1200" b="0" kern="1200" dirty="0" smtClean="0">
              <a:solidFill>
                <a:schemeClr val="tx1"/>
              </a:solidFill>
              <a:latin typeface="Century Gothic" panose="020B0502020202020204" pitchFamily="34" charset="0"/>
              <a:cs typeface="Calibri" panose="020F0502020204030204" pitchFamily="34" charset="0"/>
            </a:rPr>
            <a:t>(</a:t>
          </a:r>
          <a:r>
            <a:rPr lang="pt-BR" sz="1200" b="0" kern="1200" dirty="0" smtClean="0">
              <a:solidFill>
                <a:schemeClr val="tx1"/>
              </a:solidFill>
              <a:latin typeface="Century Gothic" panose="020B0502020202020204" pitchFamily="34" charset="0"/>
              <a:cs typeface="Calibri" panose="020F0502020204030204" pitchFamily="34" charset="0"/>
            </a:rPr>
            <a:t>p.e., Estratégia Regional de Controlo de EEI; Estratégia Regional de prevenção e controle de EEI marinhas;</a:t>
          </a:r>
        </a:p>
        <a:p>
          <a:pPr lvl="0" algn="l" defTabSz="577850">
            <a:lnSpc>
              <a:spcPct val="120000"/>
            </a:lnSpc>
            <a:spcBef>
              <a:spcPct val="0"/>
            </a:spcBef>
            <a:spcAft>
              <a:spcPct val="35000"/>
            </a:spcAft>
          </a:pPr>
          <a:r>
            <a:rPr lang="pt-BR" sz="1200" b="0" kern="1200" dirty="0" smtClean="0">
              <a:solidFill>
                <a:schemeClr val="tx1"/>
              </a:solidFill>
              <a:latin typeface="Century Gothic" panose="020B0502020202020204" pitchFamily="34" charset="0"/>
              <a:cs typeface="Calibri" panose="020F0502020204030204" pitchFamily="34" charset="0"/>
            </a:rPr>
            <a:t>Restauro e conservação de habitats terrestres; Conservação de tartarugas marinhas)</a:t>
          </a:r>
          <a:endParaRPr lang="pt-PT" sz="1200" b="0" kern="1200" dirty="0" smtClean="0">
            <a:solidFill>
              <a:schemeClr val="tx1"/>
            </a:solidFill>
            <a:latin typeface="Century Gothic" panose="020B0502020202020204" pitchFamily="34" charset="0"/>
            <a:cs typeface="Calibri" panose="020F0502020204030204" pitchFamily="34" charset="0"/>
          </a:endParaRPr>
        </a:p>
        <a:p>
          <a:pPr lvl="0" algn="l" defTabSz="577850">
            <a:lnSpc>
              <a:spcPct val="120000"/>
            </a:lnSpc>
            <a:spcBef>
              <a:spcPct val="0"/>
            </a:spcBef>
            <a:spcAft>
              <a:spcPct val="35000"/>
            </a:spcAft>
          </a:pPr>
          <a:endParaRPr lang="pt-PT" sz="1200" b="0" kern="1200" dirty="0">
            <a:solidFill>
              <a:schemeClr val="tx1"/>
            </a:solidFill>
            <a:latin typeface="Century Gothic" panose="020B0502020202020204" pitchFamily="34" charset="0"/>
            <a:cs typeface="Calibri" panose="020F0502020204030204" pitchFamily="34" charset="0"/>
          </a:endParaRPr>
        </a:p>
      </dsp:txBody>
      <dsp:txXfrm>
        <a:off x="3302" y="2340260"/>
        <a:ext cx="2184852" cy="2184852"/>
      </dsp:txXfrm>
    </dsp:sp>
    <dsp:sp modelId="{3211D40C-DBF1-45BE-A4F5-1F11916E4790}">
      <dsp:nvSpPr>
        <dsp:cNvPr id="0" name=""/>
        <dsp:cNvSpPr/>
      </dsp:nvSpPr>
      <dsp:spPr>
        <a:xfrm>
          <a:off x="2188971" y="155407"/>
          <a:ext cx="2184852" cy="2184852"/>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a:ln w="12700" cap="flat" cmpd="sng" algn="ctr">
          <a:solidFill>
            <a:srgbClr val="AFE3D0"/>
          </a:solidFill>
          <a:prstDash val="solid"/>
        </a:ln>
        <a:effectLst/>
      </dsp:spPr>
      <dsp:style>
        <a:lnRef idx="2">
          <a:scrgbClr r="0" g="0" b="0"/>
        </a:lnRef>
        <a:fillRef idx="1">
          <a:scrgbClr r="0" g="0" b="0"/>
        </a:fillRef>
        <a:effectRef idx="0">
          <a:scrgbClr r="0" g="0" b="0"/>
        </a:effectRef>
        <a:fontRef idx="minor">
          <a:schemeClr val="lt1"/>
        </a:fontRef>
      </dsp:style>
    </dsp:sp>
    <dsp:sp modelId="{0715FF49-8456-4365-82E6-70C986FE48D2}">
      <dsp:nvSpPr>
        <dsp:cNvPr id="0" name=""/>
        <dsp:cNvSpPr/>
      </dsp:nvSpPr>
      <dsp:spPr>
        <a:xfrm>
          <a:off x="2188971" y="155407"/>
          <a:ext cx="218" cy="4369704"/>
        </a:xfrm>
        <a:prstGeom prst="line">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F933C3B-B2EA-4850-9444-3D5A38029333}">
      <dsp:nvSpPr>
        <dsp:cNvPr id="0" name=""/>
        <dsp:cNvSpPr/>
      </dsp:nvSpPr>
      <dsp:spPr>
        <a:xfrm>
          <a:off x="2188971" y="2340260"/>
          <a:ext cx="2184852" cy="2184852"/>
        </a:xfrm>
        <a:prstGeom prst="rect">
          <a:avLst/>
        </a:prstGeom>
        <a:solidFill>
          <a:schemeClr val="lt1"/>
        </a:solidFill>
        <a:ln w="12700" cap="flat" cmpd="sng" algn="ctr">
          <a:solidFill>
            <a:srgbClr val="AFE3D0"/>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49530" tIns="49530" rIns="49530" bIns="49530" numCol="1" spcCol="1270" anchor="t" anchorCtr="0">
          <a:noAutofit/>
        </a:bodyPr>
        <a:lstStyle/>
        <a:p>
          <a:pPr lvl="0" algn="l" defTabSz="577850">
            <a:lnSpc>
              <a:spcPct val="120000"/>
            </a:lnSpc>
            <a:spcBef>
              <a:spcPct val="0"/>
            </a:spcBef>
            <a:spcAft>
              <a:spcPct val="35000"/>
            </a:spcAft>
          </a:pPr>
          <a:r>
            <a:rPr lang="pt-PT" sz="1300" b="1" kern="1200" dirty="0" smtClean="0">
              <a:solidFill>
                <a:schemeClr val="tx1"/>
              </a:solidFill>
              <a:latin typeface="Century Gothic" panose="020B0502020202020204" pitchFamily="34" charset="0"/>
              <a:cs typeface="Calibri" panose="020F0502020204030204" pitchFamily="34" charset="0"/>
            </a:rPr>
            <a:t>Demonstração e Inovação</a:t>
          </a:r>
        </a:p>
        <a:p>
          <a:pPr lvl="0" defTabSz="577850">
            <a:spcBef>
              <a:spcPct val="0"/>
            </a:spcBef>
            <a:spcAft>
              <a:spcPct val="35000"/>
            </a:spcAft>
          </a:pPr>
          <a:r>
            <a:rPr lang="pt-PT" sz="1200" b="0" kern="1200" dirty="0" smtClean="0">
              <a:solidFill>
                <a:schemeClr val="tx1"/>
              </a:solidFill>
              <a:latin typeface="Century Gothic" panose="020B0502020202020204" pitchFamily="34" charset="0"/>
              <a:cs typeface="Calibri" panose="020F0502020204030204" pitchFamily="34" charset="0"/>
            </a:rPr>
            <a:t>(</a:t>
          </a:r>
          <a:r>
            <a:rPr lang="pt-BR" sz="1200" b="0" kern="1200" dirty="0" smtClean="0">
              <a:solidFill>
                <a:schemeClr val="tx1"/>
              </a:solidFill>
              <a:latin typeface="Century Gothic" panose="020B0502020202020204" pitchFamily="34" charset="0"/>
              <a:cs typeface="Calibri" panose="020F0502020204030204" pitchFamily="34" charset="0"/>
            </a:rPr>
            <a:t>p.e., Recuperação de populações ameaçadas de fauna/flora endémica; Piloto no Corvo para deteção precoce e controlo imediato de novas EEI)</a:t>
          </a:r>
          <a:endParaRPr lang="pt-PT" sz="1200" b="0" kern="1200" dirty="0" smtClean="0">
            <a:solidFill>
              <a:schemeClr val="tx1"/>
            </a:solidFill>
            <a:latin typeface="Century Gothic" panose="020B0502020202020204" pitchFamily="34" charset="0"/>
            <a:cs typeface="Calibri" panose="020F0502020204030204" pitchFamily="34" charset="0"/>
          </a:endParaRPr>
        </a:p>
        <a:p>
          <a:pPr lvl="0" algn="l" defTabSz="577850">
            <a:lnSpc>
              <a:spcPct val="120000"/>
            </a:lnSpc>
            <a:spcBef>
              <a:spcPct val="0"/>
            </a:spcBef>
            <a:spcAft>
              <a:spcPct val="35000"/>
            </a:spcAft>
          </a:pPr>
          <a:endParaRPr lang="pt-PT" sz="1200" b="0" kern="1200" dirty="0" smtClean="0">
            <a:solidFill>
              <a:schemeClr val="tx1"/>
            </a:solidFill>
            <a:latin typeface="Century Gothic" panose="020B0502020202020204" pitchFamily="34" charset="0"/>
            <a:cs typeface="Calibri" panose="020F0502020204030204" pitchFamily="34" charset="0"/>
          </a:endParaRPr>
        </a:p>
      </dsp:txBody>
      <dsp:txXfrm>
        <a:off x="2188971" y="2340260"/>
        <a:ext cx="2184852" cy="2184852"/>
      </dsp:txXfrm>
    </dsp:sp>
    <dsp:sp modelId="{14ADA89A-A149-4581-A2E4-6CDE24325B0B}">
      <dsp:nvSpPr>
        <dsp:cNvPr id="0" name=""/>
        <dsp:cNvSpPr/>
      </dsp:nvSpPr>
      <dsp:spPr>
        <a:xfrm>
          <a:off x="4374640" y="155407"/>
          <a:ext cx="2184852" cy="2184852"/>
        </a:xfrm>
        <a:prstGeom prst="rect">
          <a:avLst/>
        </a:prstGeom>
        <a:blipFill>
          <a:blip xmlns:r="http://schemas.openxmlformats.org/officeDocument/2006/relationships" r:embed="rId3" cstate="email">
            <a:extLst>
              <a:ext uri="{28A0092B-C50C-407E-A947-70E740481C1C}">
                <a14:useLocalDpi xmlns:a14="http://schemas.microsoft.com/office/drawing/2010/main" val="0"/>
              </a:ext>
            </a:extLst>
          </a:blip>
          <a:srcRect/>
          <a:stretch>
            <a:fillRect l="-59000" r="-59000"/>
          </a:stretch>
        </a:blipFill>
        <a:ln w="12700" cap="flat" cmpd="sng" algn="ctr">
          <a:solidFill>
            <a:srgbClr val="AFE3D0"/>
          </a:solidFill>
          <a:prstDash val="solid"/>
        </a:ln>
        <a:effectLst/>
      </dsp:spPr>
      <dsp:style>
        <a:lnRef idx="2">
          <a:scrgbClr r="0" g="0" b="0"/>
        </a:lnRef>
        <a:fillRef idx="1">
          <a:scrgbClr r="0" g="0" b="0"/>
        </a:fillRef>
        <a:effectRef idx="0">
          <a:scrgbClr r="0" g="0" b="0"/>
        </a:effectRef>
        <a:fontRef idx="minor">
          <a:schemeClr val="lt1"/>
        </a:fontRef>
      </dsp:style>
    </dsp:sp>
    <dsp:sp modelId="{A295DACA-9595-4F40-8B3A-A587373DED1C}">
      <dsp:nvSpPr>
        <dsp:cNvPr id="0" name=""/>
        <dsp:cNvSpPr/>
      </dsp:nvSpPr>
      <dsp:spPr>
        <a:xfrm>
          <a:off x="4374640" y="155407"/>
          <a:ext cx="218" cy="4369704"/>
        </a:xfrm>
        <a:prstGeom prst="line">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097DCB4-D900-4304-BA1D-36C844820C60}">
      <dsp:nvSpPr>
        <dsp:cNvPr id="0" name=""/>
        <dsp:cNvSpPr/>
      </dsp:nvSpPr>
      <dsp:spPr>
        <a:xfrm>
          <a:off x="4374640" y="2340260"/>
          <a:ext cx="2184852" cy="2184852"/>
        </a:xfrm>
        <a:prstGeom prst="rect">
          <a:avLst/>
        </a:prstGeom>
        <a:solidFill>
          <a:schemeClr val="lt1"/>
        </a:solidFill>
        <a:ln w="12700" cap="flat" cmpd="sng" algn="ctr">
          <a:solidFill>
            <a:srgbClr val="AFE3D0"/>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49530" tIns="49530" rIns="49530" bIns="49530" numCol="1" spcCol="1270" anchor="t" anchorCtr="0">
          <a:noAutofit/>
        </a:bodyPr>
        <a:lstStyle/>
        <a:p>
          <a:pPr lvl="0" algn="l" defTabSz="577850">
            <a:lnSpc>
              <a:spcPct val="90000"/>
            </a:lnSpc>
            <a:spcBef>
              <a:spcPct val="0"/>
            </a:spcBef>
            <a:spcAft>
              <a:spcPct val="35000"/>
            </a:spcAft>
          </a:pPr>
          <a:r>
            <a:rPr lang="pt-PT" sz="1300" b="1" kern="1200" dirty="0" smtClean="0">
              <a:solidFill>
                <a:schemeClr val="tx1"/>
              </a:solidFill>
              <a:latin typeface="Century Gothic" panose="020B0502020202020204" pitchFamily="34" charset="0"/>
              <a:cs typeface="Calibri" panose="020F0502020204030204" pitchFamily="34" charset="0"/>
            </a:rPr>
            <a:t>- Capacitação</a:t>
          </a:r>
        </a:p>
        <a:p>
          <a:pPr lvl="0" algn="l" defTabSz="577850">
            <a:lnSpc>
              <a:spcPct val="90000"/>
            </a:lnSpc>
            <a:spcBef>
              <a:spcPct val="0"/>
            </a:spcBef>
            <a:spcAft>
              <a:spcPct val="35000"/>
            </a:spcAft>
          </a:pPr>
          <a:r>
            <a:rPr lang="pt-PT" sz="1300" b="1" kern="1200" dirty="0" smtClean="0">
              <a:solidFill>
                <a:schemeClr val="tx1"/>
              </a:solidFill>
              <a:latin typeface="Century Gothic" panose="020B0502020202020204" pitchFamily="34" charset="0"/>
              <a:cs typeface="Calibri" panose="020F0502020204030204" pitchFamily="34" charset="0"/>
            </a:rPr>
            <a:t>- Governança</a:t>
          </a:r>
        </a:p>
        <a:p>
          <a:pPr lvl="0" algn="l" defTabSz="577850">
            <a:lnSpc>
              <a:spcPct val="90000"/>
            </a:lnSpc>
            <a:spcBef>
              <a:spcPct val="0"/>
            </a:spcBef>
            <a:spcAft>
              <a:spcPct val="35000"/>
            </a:spcAft>
          </a:pPr>
          <a:r>
            <a:rPr lang="pt-BR" sz="1300" b="1" kern="1200" dirty="0" smtClean="0">
              <a:solidFill>
                <a:schemeClr val="tx1"/>
              </a:solidFill>
              <a:latin typeface="Century Gothic" panose="020B0502020202020204" pitchFamily="34" charset="0"/>
              <a:cs typeface="Calibri" panose="020F0502020204030204" pitchFamily="34" charset="0"/>
            </a:rPr>
            <a:t>- Envolvimento de parceiros</a:t>
          </a:r>
        </a:p>
        <a:p>
          <a:pPr lvl="0" algn="l" defTabSz="577850">
            <a:lnSpc>
              <a:spcPct val="90000"/>
            </a:lnSpc>
            <a:spcBef>
              <a:spcPct val="0"/>
            </a:spcBef>
            <a:spcAft>
              <a:spcPct val="35000"/>
            </a:spcAft>
          </a:pPr>
          <a:endParaRPr lang="pt-BR" sz="1300" b="1" kern="1200" dirty="0" smtClean="0">
            <a:solidFill>
              <a:schemeClr val="tx1"/>
            </a:solidFill>
            <a:latin typeface="Century Gothic" panose="020B0502020202020204" pitchFamily="34" charset="0"/>
            <a:cs typeface="Calibri" panose="020F0502020204030204" pitchFamily="34" charset="0"/>
          </a:endParaRPr>
        </a:p>
        <a:p>
          <a:pPr lvl="0" algn="l" defTabSz="577850">
            <a:lnSpc>
              <a:spcPct val="90000"/>
            </a:lnSpc>
            <a:spcBef>
              <a:spcPct val="0"/>
            </a:spcBef>
            <a:spcAft>
              <a:spcPct val="35000"/>
            </a:spcAft>
          </a:pPr>
          <a:r>
            <a:rPr lang="pt-BR" sz="1300" b="1" kern="1200" dirty="0" smtClean="0">
              <a:solidFill>
                <a:schemeClr val="tx1"/>
              </a:solidFill>
              <a:latin typeface="Century Gothic" panose="020B0502020202020204" pitchFamily="34" charset="0"/>
              <a:cs typeface="Calibri" panose="020F0502020204030204" pitchFamily="34" charset="0"/>
            </a:rPr>
            <a:t>- Gabinetes de apoio para mobilização de fundos complementares</a:t>
          </a:r>
          <a:r>
            <a:rPr lang="pt-PT" sz="1300" b="1" kern="1200" dirty="0" smtClean="0">
              <a:solidFill>
                <a:schemeClr val="tx1"/>
              </a:solidFill>
              <a:latin typeface="Century Gothic" panose="020B0502020202020204" pitchFamily="34" charset="0"/>
              <a:cs typeface="Calibri" panose="020F0502020204030204" pitchFamily="34" charset="0"/>
            </a:rPr>
            <a:t>;</a:t>
          </a:r>
          <a:endParaRPr lang="pt-PT" sz="1300" b="1" kern="1200" dirty="0">
            <a:solidFill>
              <a:schemeClr val="tx1"/>
            </a:solidFill>
            <a:latin typeface="Century Gothic" panose="020B0502020202020204" pitchFamily="34" charset="0"/>
            <a:cs typeface="Calibri" panose="020F0502020204030204" pitchFamily="34" charset="0"/>
          </a:endParaRPr>
        </a:p>
      </dsp:txBody>
      <dsp:txXfrm>
        <a:off x="4374640" y="2340260"/>
        <a:ext cx="2184852" cy="2184852"/>
      </dsp:txXfrm>
    </dsp:sp>
    <dsp:sp modelId="{5D65FFF0-B3C6-4D7D-A51B-FC7F35278247}">
      <dsp:nvSpPr>
        <dsp:cNvPr id="0" name=""/>
        <dsp:cNvSpPr/>
      </dsp:nvSpPr>
      <dsp:spPr>
        <a:xfrm>
          <a:off x="6560309" y="155407"/>
          <a:ext cx="2184852" cy="2184852"/>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25000" r="-25000"/>
          </a:stretch>
        </a:blipFill>
        <a:ln w="12700" cap="flat" cmpd="sng" algn="ctr">
          <a:solidFill>
            <a:srgbClr val="AFE3D0"/>
          </a:solidFill>
          <a:prstDash val="solid"/>
        </a:ln>
        <a:effectLst/>
      </dsp:spPr>
      <dsp:style>
        <a:lnRef idx="2">
          <a:scrgbClr r="0" g="0" b="0"/>
        </a:lnRef>
        <a:fillRef idx="1">
          <a:scrgbClr r="0" g="0" b="0"/>
        </a:fillRef>
        <a:effectRef idx="0">
          <a:scrgbClr r="0" g="0" b="0"/>
        </a:effectRef>
        <a:fontRef idx="minor">
          <a:schemeClr val="lt1"/>
        </a:fontRef>
      </dsp:style>
    </dsp:sp>
    <dsp:sp modelId="{D67A805C-963F-4362-B857-4318F1D99AF9}">
      <dsp:nvSpPr>
        <dsp:cNvPr id="0" name=""/>
        <dsp:cNvSpPr/>
      </dsp:nvSpPr>
      <dsp:spPr>
        <a:xfrm>
          <a:off x="6560309" y="155407"/>
          <a:ext cx="218" cy="4369704"/>
        </a:xfrm>
        <a:prstGeom prst="line">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B826180-5D37-4804-9446-3FEF9438A05A}">
      <dsp:nvSpPr>
        <dsp:cNvPr id="0" name=""/>
        <dsp:cNvSpPr/>
      </dsp:nvSpPr>
      <dsp:spPr>
        <a:xfrm>
          <a:off x="6560309" y="2340260"/>
          <a:ext cx="2184852" cy="2184852"/>
        </a:xfrm>
        <a:prstGeom prst="rect">
          <a:avLst/>
        </a:prstGeom>
        <a:solidFill>
          <a:schemeClr val="lt1"/>
        </a:solidFill>
        <a:ln w="12700" cap="flat" cmpd="sng" algn="ctr">
          <a:solidFill>
            <a:srgbClr val="AFE3D0"/>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49530" tIns="49530" rIns="49530" bIns="49530" numCol="1" spcCol="1270" anchor="t" anchorCtr="0">
          <a:noAutofit/>
        </a:bodyPr>
        <a:lstStyle/>
        <a:p>
          <a:pPr lvl="0" defTabSz="577850">
            <a:spcBef>
              <a:spcPct val="0"/>
            </a:spcBef>
            <a:spcAft>
              <a:spcPct val="35000"/>
            </a:spcAft>
          </a:pPr>
          <a:r>
            <a:rPr lang="pt-BR" sz="1300" b="1" kern="1200" dirty="0" smtClean="0">
              <a:solidFill>
                <a:schemeClr val="tx1"/>
              </a:solidFill>
              <a:latin typeface="Century Gothic" panose="020B0502020202020204" pitchFamily="34" charset="0"/>
              <a:cs typeface="Calibri" panose="020F0502020204030204" pitchFamily="34" charset="0"/>
            </a:rPr>
            <a:t>Replicabilidade e Transferibilidade do projeto</a:t>
          </a:r>
        </a:p>
        <a:p>
          <a:pPr lvl="0" algn="l" defTabSz="577850">
            <a:lnSpc>
              <a:spcPct val="120000"/>
            </a:lnSpc>
            <a:spcBef>
              <a:spcPct val="0"/>
            </a:spcBef>
            <a:spcAft>
              <a:spcPct val="35000"/>
            </a:spcAft>
          </a:pPr>
          <a:r>
            <a:rPr lang="pt-BR" sz="1200" b="0" kern="1200" dirty="0" smtClean="0">
              <a:solidFill>
                <a:schemeClr val="tx1"/>
              </a:solidFill>
              <a:latin typeface="Century Gothic" panose="020B0502020202020204" pitchFamily="34" charset="0"/>
              <a:cs typeface="Calibri" panose="020F0502020204030204" pitchFamily="34" charset="0"/>
            </a:rPr>
            <a:t>(ação piloto com La Palma e transferência de conhecimentos para outras regiões da Macaronésia)</a:t>
          </a:r>
          <a:endParaRPr lang="pt-PT" sz="1200" b="0" kern="1200" dirty="0" smtClean="0">
            <a:solidFill>
              <a:schemeClr val="tx1"/>
            </a:solidFill>
            <a:latin typeface="Century Gothic" panose="020B0502020202020204" pitchFamily="34" charset="0"/>
            <a:cs typeface="Calibri" panose="020F0502020204030204" pitchFamily="34" charset="0"/>
          </a:endParaRPr>
        </a:p>
        <a:p>
          <a:pPr lvl="0" algn="l" defTabSz="577850">
            <a:lnSpc>
              <a:spcPct val="120000"/>
            </a:lnSpc>
            <a:spcBef>
              <a:spcPct val="0"/>
            </a:spcBef>
            <a:spcAft>
              <a:spcPct val="35000"/>
            </a:spcAft>
          </a:pPr>
          <a:endParaRPr lang="pt-PT" sz="1200" b="0" kern="1200" dirty="0">
            <a:solidFill>
              <a:schemeClr val="tx1"/>
            </a:solidFill>
            <a:latin typeface="Century Gothic" panose="020B0502020202020204" pitchFamily="34" charset="0"/>
            <a:cs typeface="Calibri" panose="020F0502020204030204" pitchFamily="34" charset="0"/>
          </a:endParaRPr>
        </a:p>
      </dsp:txBody>
      <dsp:txXfrm>
        <a:off x="6560309" y="2340260"/>
        <a:ext cx="2184852" cy="21848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A0BCC5-613F-4B47-9B7B-CD4F3B3102A0}">
      <dsp:nvSpPr>
        <dsp:cNvPr id="0" name=""/>
        <dsp:cNvSpPr/>
      </dsp:nvSpPr>
      <dsp:spPr>
        <a:xfrm>
          <a:off x="1747029" y="1884"/>
          <a:ext cx="1855530" cy="131219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pt-PT" sz="1600" kern="1200" dirty="0" smtClean="0"/>
            <a:t>Plano Operacional</a:t>
          </a:r>
          <a:endParaRPr lang="pt-PT" sz="1600" kern="1200" dirty="0"/>
        </a:p>
      </dsp:txBody>
      <dsp:txXfrm>
        <a:off x="2018765" y="194051"/>
        <a:ext cx="1312058" cy="927863"/>
      </dsp:txXfrm>
    </dsp:sp>
    <dsp:sp modelId="{8D407384-0BD6-4F1F-BC53-769916684D8D}">
      <dsp:nvSpPr>
        <dsp:cNvPr id="0" name=""/>
        <dsp:cNvSpPr/>
      </dsp:nvSpPr>
      <dsp:spPr>
        <a:xfrm>
          <a:off x="2552977" y="1348191"/>
          <a:ext cx="243635" cy="243635"/>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pt-PT" sz="500" kern="1200"/>
        </a:p>
      </dsp:txBody>
      <dsp:txXfrm>
        <a:off x="2585271" y="1441357"/>
        <a:ext cx="179047" cy="57303"/>
      </dsp:txXfrm>
    </dsp:sp>
    <dsp:sp modelId="{449BB8DA-6BC4-462F-A1BF-9BAD4EC5F9A3}">
      <dsp:nvSpPr>
        <dsp:cNvPr id="0" name=""/>
        <dsp:cNvSpPr/>
      </dsp:nvSpPr>
      <dsp:spPr>
        <a:xfrm>
          <a:off x="1661673" y="1625936"/>
          <a:ext cx="2026244" cy="164770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pt-PT" sz="1600" kern="1200" dirty="0" smtClean="0"/>
            <a:t>Plano de Biossegurança</a:t>
          </a:r>
          <a:endParaRPr lang="pt-PT" sz="1600" kern="1200" dirty="0"/>
        </a:p>
      </dsp:txBody>
      <dsp:txXfrm>
        <a:off x="1958410" y="1867237"/>
        <a:ext cx="1432770" cy="1165107"/>
      </dsp:txXfrm>
    </dsp:sp>
    <dsp:sp modelId="{AFA313CF-C693-4BB6-B103-DDDDFA047606}">
      <dsp:nvSpPr>
        <dsp:cNvPr id="0" name=""/>
        <dsp:cNvSpPr/>
      </dsp:nvSpPr>
      <dsp:spPr>
        <a:xfrm>
          <a:off x="2552977" y="3307755"/>
          <a:ext cx="243635" cy="243635"/>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pt-PT" sz="500" kern="1200"/>
        </a:p>
      </dsp:txBody>
      <dsp:txXfrm>
        <a:off x="2585271" y="3400921"/>
        <a:ext cx="179047" cy="57303"/>
      </dsp:txXfrm>
    </dsp:sp>
    <dsp:sp modelId="{34B70423-209C-44F4-8FB2-1B0C5C58EE03}">
      <dsp:nvSpPr>
        <dsp:cNvPr id="0" name=""/>
        <dsp:cNvSpPr/>
      </dsp:nvSpPr>
      <dsp:spPr>
        <a:xfrm>
          <a:off x="1685986" y="3585500"/>
          <a:ext cx="1977617" cy="125292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pt-PT" sz="1600" kern="1200" dirty="0" smtClean="0"/>
            <a:t>Plano de Colheitas</a:t>
          </a:r>
          <a:endParaRPr lang="pt-PT" sz="1600" kern="1200" dirty="0"/>
        </a:p>
      </dsp:txBody>
      <dsp:txXfrm>
        <a:off x="1975601" y="3768987"/>
        <a:ext cx="1398387" cy="885952"/>
      </dsp:txXfrm>
    </dsp:sp>
    <dsp:sp modelId="{09ED332F-E786-414E-A094-2E503EF5BA90}">
      <dsp:nvSpPr>
        <dsp:cNvPr id="0" name=""/>
        <dsp:cNvSpPr/>
      </dsp:nvSpPr>
      <dsp:spPr>
        <a:xfrm>
          <a:off x="3750926" y="2342024"/>
          <a:ext cx="133579" cy="156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pt-PT" sz="600" kern="1200"/>
        </a:p>
      </dsp:txBody>
      <dsp:txXfrm>
        <a:off x="3750926" y="2373277"/>
        <a:ext cx="93505" cy="93757"/>
      </dsp:txXfrm>
    </dsp:sp>
    <dsp:sp modelId="{E02E7D7E-E512-430C-9A51-379B5512624D}">
      <dsp:nvSpPr>
        <dsp:cNvPr id="0" name=""/>
        <dsp:cNvSpPr/>
      </dsp:nvSpPr>
      <dsp:spPr>
        <a:xfrm>
          <a:off x="3939954" y="1701430"/>
          <a:ext cx="2019959" cy="143745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pt-PT" sz="1800" b="1" kern="1200" dirty="0" smtClean="0"/>
            <a:t>Ações de conservação nos ilhéus da Praia e de Baixo</a:t>
          </a:r>
          <a:endParaRPr lang="pt-PT" sz="1800" b="1" kern="1200" dirty="0"/>
        </a:p>
      </dsp:txBody>
      <dsp:txXfrm>
        <a:off x="4235770" y="1911940"/>
        <a:ext cx="1428327" cy="1016431"/>
      </dsp:txXfrm>
    </dsp:sp>
  </dsp:spTree>
</dsp:drawing>
</file>

<file path=ppt/diagrams/layout1.xml><?xml version="1.0" encoding="utf-8"?>
<dgm:layoutDef xmlns:dgm="http://schemas.openxmlformats.org/drawingml/2006/diagram" xmlns:a="http://schemas.openxmlformats.org/drawingml/2006/main" uniqueId="urn:microsoft.com/office/officeart/2008/layout/PictureLineup">
  <dgm:title val=""/>
  <dgm:desc val=""/>
  <dgm:catLst>
    <dgm:cat type="picture" pri="19000"/>
    <dgm:cat type="pictureconvert" pri="19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3" destOrd="0"/>
        <dgm:cxn modelId="42" srcId="30" destId="41" srcOrd="0" destOrd="0"/>
      </dgm:cxnLst>
      <dgm:bg/>
      <dgm:whole/>
    </dgm:dataModel>
  </dgm:clrData>
  <dgm:layoutNode name="Name0">
    <dgm:varLst>
      <dgm:chMax/>
      <dgm:chPref/>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op="equ" val="65"/>
      <dgm:constr type="primFontSz" for="des" forName="Parent" refType="primFontSz" refFor="des" refForName="Parent" op="lte"/>
      <dgm:constr type="w" for="ch" forName="composite" refType="w"/>
      <dgm:constr type="h" for="ch" forName="composite" refType="h"/>
      <dgm:constr type="sp" refType="w" refFor="ch" refForName="composite" op="equ" fact="0"/>
      <dgm:constr type="w" for="ch" forName="sibTrans" refType="w" refFor="ch" refForName="composite" op="equ" fact="0.0001"/>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h" fact="0.5"/>
              <dgm:constr type="h" for="ch" forName="Image" refType="w"/>
              <dgm:constr type="l" for="ch" forName="Accent" refType="w" fact="0"/>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if>
          <dgm:else name="Name6">
            <dgm:constrLst>
              <dgm:constr type="l" for="ch" forName="Image" refType="w" fact="0"/>
              <dgm:constr type="t" for="ch" forName="Image" refType="h" fact="0"/>
              <dgm:constr type="w" for="ch" forName="Image" refType="h" fact="0.5"/>
              <dgm:constr type="h" for="ch" forName="Image" refType="w"/>
              <dgm:constr type="r" for="ch" forName="Accent" refType="w"/>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else>
        </dgm:choose>
        <dgm:layoutNode name="Image" styleLbl="alignNode1">
          <dgm:alg type="sp"/>
          <dgm:shape xmlns:r="http://schemas.openxmlformats.org/officeDocument/2006/relationships" type="rect" r:blip="" blipPhldr="1">
            <dgm:adjLst/>
          </dgm:shape>
          <dgm:presOf/>
        </dgm:layoutNode>
        <dgm:layoutNode name="Accent" styleLbl="parChTrans1D1">
          <dgm:alg type="sp"/>
          <dgm:shape xmlns:r="http://schemas.openxmlformats.org/officeDocument/2006/relationships" type="line" r:blip="">
            <dgm:adjLst/>
          </dgm:shape>
          <dgm:presOf/>
        </dgm:layoutNode>
        <dgm:layoutNode name="Paren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PT"/>
          </a:p>
        </p:txBody>
      </p:sp>
      <p:sp>
        <p:nvSpPr>
          <p:cNvPr id="3" name="Marcador de Posição d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13CC926-7832-4548-AC48-0418C91244CA}" type="datetimeFigureOut">
              <a:rPr lang="pt-PT" smtClean="0"/>
              <a:t>24/11/2020</a:t>
            </a:fld>
            <a:endParaRPr lang="pt-PT"/>
          </a:p>
        </p:txBody>
      </p:sp>
      <p:sp>
        <p:nvSpPr>
          <p:cNvPr id="4" name="Marcador de Posição da Imagem do Diapositivo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PT"/>
          </a:p>
        </p:txBody>
      </p:sp>
      <p:sp>
        <p:nvSpPr>
          <p:cNvPr id="5" name="Marcador de Posição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6" name="Marcador de Posição do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PT"/>
          </a:p>
        </p:txBody>
      </p:sp>
      <p:sp>
        <p:nvSpPr>
          <p:cNvPr id="7" name="Marcador de Posição do Número do Diapositivo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B760E2D-B2DC-483B-B509-2EA1D20150CF}" type="slidenum">
              <a:rPr lang="pt-PT" smtClean="0"/>
              <a:t>‹nº›</a:t>
            </a:fld>
            <a:endParaRPr lang="pt-PT"/>
          </a:p>
        </p:txBody>
      </p:sp>
    </p:spTree>
    <p:extLst>
      <p:ext uri="{BB962C8B-B14F-4D97-AF65-F5344CB8AC3E}">
        <p14:creationId xmlns:p14="http://schemas.microsoft.com/office/powerpoint/2010/main" val="3996796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1</a:t>
            </a:fld>
            <a:endParaRPr lang="pt-PT"/>
          </a:p>
        </p:txBody>
      </p:sp>
    </p:spTree>
    <p:extLst>
      <p:ext uri="{BB962C8B-B14F-4D97-AF65-F5344CB8AC3E}">
        <p14:creationId xmlns:p14="http://schemas.microsoft.com/office/powerpoint/2010/main" val="11761308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10</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BR" sz="1200" b="0" i="0" u="none" strike="noStrike" kern="1200" baseline="0" dirty="0" smtClean="0">
                <a:solidFill>
                  <a:schemeClr val="tx1"/>
                </a:solidFill>
                <a:latin typeface="+mn-lt"/>
                <a:ea typeface="+mn-ea"/>
                <a:cs typeface="+mn-cs"/>
              </a:rPr>
              <a:t>As ações previstas na Graciosa, que se aplicam ao Ilhéu da Praia e ao Ilhéu de Baixo, são o restauro de habitats para as aves marinhas (ação C6.1), o controlo e erradicação de espécies de flora e fauna invasoras nos habitats restaurados (ação C8), e a monitorização de aves marinhas, habitats e conservação (ação D5.1). </a:t>
            </a:r>
          </a:p>
          <a:p>
            <a:pPr marL="171450" indent="-171450">
              <a:buFontTx/>
              <a:buChar char="-"/>
            </a:pPr>
            <a:r>
              <a:rPr lang="pt-BR" altLang="en-US" sz="1200" b="0" i="0" u="none" strike="noStrike" kern="1200" baseline="0" dirty="0" smtClean="0">
                <a:solidFill>
                  <a:schemeClr val="tx1"/>
                </a:solidFill>
                <a:latin typeface="+mn-lt"/>
                <a:ea typeface="+mn-ea"/>
                <a:cs typeface="+mn-cs"/>
              </a:rPr>
              <a:t>Já </a:t>
            </a:r>
            <a:r>
              <a:rPr lang="pt-BR" altLang="en-US" sz="1200" b="0" i="0" u="none" strike="noStrike" kern="1200" baseline="0" dirty="0" smtClean="0">
                <a:solidFill>
                  <a:schemeClr val="tx1"/>
                </a:solidFill>
                <a:latin typeface="+mn-lt"/>
                <a:ea typeface="+mn-ea"/>
                <a:cs typeface="+mn-cs"/>
              </a:rPr>
              <a:t>temos o Plano Operacional para a Graciosa finalizado e já começou a ser implementado</a:t>
            </a:r>
            <a:r>
              <a:rPr lang="pt-BR" altLang="en-US" sz="1200" b="0" i="0" u="none" strike="noStrike" kern="1200" baseline="0" dirty="0" smtClean="0">
                <a:solidFill>
                  <a:schemeClr val="tx1"/>
                </a:solidFill>
                <a:latin typeface="+mn-lt"/>
                <a:ea typeface="+mn-ea"/>
                <a:cs typeface="+mn-cs"/>
              </a:rPr>
              <a:t>.</a:t>
            </a:r>
          </a:p>
          <a:p>
            <a:pPr marL="171450" indent="-171450">
              <a:buFontTx/>
              <a:buChar char="-"/>
            </a:pPr>
            <a:r>
              <a:rPr lang="pt-BR" altLang="en-US" dirty="0" smtClean="0">
                <a:latin typeface="Arial" panose="020B0604020202020204" pitchFamily="34" charset="0"/>
                <a:ea typeface="ＭＳ Ｐゴシック" panose="020B0600070205080204" pitchFamily="34" charset="-128"/>
              </a:rPr>
              <a:t>Os ninhos artificiais para procellariiformes (feitos de vasos de barro) e os equipamentos/materiais necessários para a sua instalação foram entregues nos respetivos PNIs, e as caixas de abrigo de garajaus foram construídas; também foram determinados os locais de instalação durante as visitas de campo, e antigos ninhos artificiais feitos de plástico, que se estavam a degradar, foram removidos. A instalação dos ninhos artificiais será efetuada após a receção das embarcações.</a:t>
            </a:r>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1091523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11</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pt-PT" altLang="en-US" baseline="0" dirty="0" smtClean="0">
                <a:latin typeface="Arial" panose="020B0604020202020204" pitchFamily="34" charset="0"/>
                <a:ea typeface="ＭＳ Ｐゴシック" panose="020B0600070205080204" pitchFamily="34" charset="-128"/>
              </a:rPr>
              <a:t>Desde modo será feita uma primeira prospeção no terreno para avaliar o estado atual das populações e se estão presentes, de acordo com os dados de distribuição atual, e após essa avaliação controlar as ameaças e pressões, e reforçar populações, quando necessário, através de conservação in </a:t>
            </a:r>
            <a:r>
              <a:rPr lang="pt-PT" altLang="en-US" baseline="0" dirty="0" err="1" smtClean="0">
                <a:latin typeface="Arial" panose="020B0604020202020204" pitchFamily="34" charset="0"/>
                <a:ea typeface="ＭＳ Ｐゴシック" panose="020B0600070205080204" pitchFamily="34" charset="-128"/>
              </a:rPr>
              <a:t>situ</a:t>
            </a:r>
            <a:r>
              <a:rPr lang="pt-PT" altLang="en-US" baseline="0" dirty="0" smtClean="0">
                <a:latin typeface="Arial" panose="020B0604020202020204" pitchFamily="34" charset="0"/>
                <a:ea typeface="ＭＳ Ｐゴシック" panose="020B0600070205080204" pitchFamily="34" charset="-128"/>
              </a:rPr>
              <a:t> e </a:t>
            </a:r>
            <a:r>
              <a:rPr lang="pt-PT" altLang="en-US" baseline="0" dirty="0" err="1" smtClean="0">
                <a:latin typeface="Arial" panose="020B0604020202020204" pitchFamily="34" charset="0"/>
                <a:ea typeface="ＭＳ Ｐゴシック" panose="020B0600070205080204" pitchFamily="34" charset="-128"/>
              </a:rPr>
              <a:t>ex</a:t>
            </a:r>
            <a:r>
              <a:rPr lang="pt-PT" altLang="en-US" baseline="0" dirty="0" smtClean="0">
                <a:latin typeface="Arial" panose="020B0604020202020204" pitchFamily="34" charset="0"/>
                <a:ea typeface="ＭＳ Ｐゴシック" panose="020B0600070205080204" pitchFamily="34" charset="-128"/>
              </a:rPr>
              <a:t> </a:t>
            </a:r>
            <a:r>
              <a:rPr lang="pt-PT" altLang="en-US" baseline="0" dirty="0" err="1" smtClean="0">
                <a:latin typeface="Arial" panose="020B0604020202020204" pitchFamily="34" charset="0"/>
                <a:ea typeface="ＭＳ Ｐゴシック" panose="020B0600070205080204" pitchFamily="34" charset="-128"/>
              </a:rPr>
              <a:t>situ</a:t>
            </a:r>
            <a:r>
              <a:rPr lang="pt-PT" altLang="en-US" baseline="0" dirty="0" smtClean="0">
                <a:latin typeface="Arial" panose="020B0604020202020204" pitchFamily="34" charset="0"/>
                <a:ea typeface="ＭＳ Ｐゴシック" panose="020B0600070205080204" pitchFamily="34" charset="-128"/>
              </a:rPr>
              <a:t>.</a:t>
            </a:r>
          </a:p>
          <a:p>
            <a:pPr marL="171450" indent="-171450">
              <a:buFontTx/>
              <a:buChar char="-"/>
            </a:pPr>
            <a:r>
              <a:rPr lang="pt-PT" altLang="en-US" baseline="0" dirty="0" smtClean="0">
                <a:latin typeface="Arial" panose="020B0604020202020204" pitchFamily="34" charset="0"/>
                <a:ea typeface="ＭＳ Ｐゴシック" panose="020B0600070205080204" pitchFamily="34" charset="-128"/>
              </a:rPr>
              <a:t>Já foi elaborado um Plano de Colheita e o PNI da Graciosa já começou a recolha de sementes das espécies ainda em frutificação.</a:t>
            </a:r>
          </a:p>
          <a:p>
            <a:pPr marL="171450" indent="-171450">
              <a:buFontTx/>
              <a:buChar char="-"/>
            </a:pPr>
            <a:r>
              <a:rPr lang="pt-PT" altLang="en-US" baseline="0" dirty="0" smtClean="0">
                <a:latin typeface="Arial" panose="020B0604020202020204" pitchFamily="34" charset="0"/>
                <a:ea typeface="ＭＳ Ｐゴシック" panose="020B0600070205080204" pitchFamily="34" charset="-128"/>
              </a:rPr>
              <a:t>Esta lista inclui as da </a:t>
            </a:r>
            <a:r>
              <a:rPr lang="pt-PT" altLang="en-US" baseline="0" dirty="0" err="1" smtClean="0">
                <a:latin typeface="Arial" panose="020B0604020202020204" pitchFamily="34" charset="0"/>
                <a:ea typeface="ＭＳ Ｐゴシック" panose="020B0600070205080204" pitchFamily="34" charset="-128"/>
              </a:rPr>
              <a:t>Dhabitats</a:t>
            </a:r>
            <a:r>
              <a:rPr lang="pt-PT" altLang="en-US" baseline="0" dirty="0" smtClean="0">
                <a:latin typeface="Arial" panose="020B0604020202020204" pitchFamily="34" charset="0"/>
                <a:ea typeface="ＭＳ Ｐゴシック" panose="020B0600070205080204" pitchFamily="34" charset="-128"/>
              </a:rPr>
              <a:t>, assim como as espécies estruturantes para o restauro dos habitats costeiros.</a:t>
            </a:r>
          </a:p>
          <a:p>
            <a:pPr marL="171450" indent="-171450">
              <a:buFontTx/>
              <a:buChar char="-"/>
            </a:pPr>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9821380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12</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8401800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13</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pt-PT" altLang="en-US" dirty="0" smtClean="0">
                <a:latin typeface="Arial" panose="020B0604020202020204" pitchFamily="34" charset="0"/>
                <a:ea typeface="ＭＳ Ｐゴシック" panose="020B0600070205080204" pitchFamily="34" charset="-128"/>
              </a:rPr>
              <a:t>O</a:t>
            </a:r>
            <a:r>
              <a:rPr lang="pt-PT" altLang="en-US" baseline="0" dirty="0" smtClean="0">
                <a:latin typeface="Arial" panose="020B0604020202020204" pitchFamily="34" charset="0"/>
                <a:ea typeface="ＭＳ Ｐゴシック" panose="020B0600070205080204" pitchFamily="34" charset="-128"/>
              </a:rPr>
              <a:t> Plano Operacional da Graciosa está finalizado e já foram contratados 2 assistentes operacionais para o projeto:</a:t>
            </a:r>
          </a:p>
          <a:p>
            <a:pPr marL="171450" indent="-171450">
              <a:buFontTx/>
              <a:buChar char="-"/>
            </a:pPr>
            <a:r>
              <a:rPr lang="pt-BR" sz="1200" b="0" i="0" u="none" strike="noStrike" kern="1200" baseline="0" dirty="0" smtClean="0">
                <a:solidFill>
                  <a:schemeClr val="tx1"/>
                </a:solidFill>
                <a:latin typeface="+mn-lt"/>
                <a:ea typeface="+mn-ea"/>
                <a:cs typeface="+mn-cs"/>
              </a:rPr>
              <a:t>Entre 6 e 10 de julho 2020, foi realizada uma prospeção inicial em ambos ilhéus para atualizar as espécies de flora (nativa e invasora) presentes e a sua distribuição, atualizar a georreferenciação dos ninhos e para estabelecer os locais mais adequados dentro da área de intervenção onde executar o restauro dos habitats e instalar os novos ninhos artificiais.</a:t>
            </a:r>
          </a:p>
          <a:p>
            <a:pPr marL="171450" indent="-171450">
              <a:buFontTx/>
              <a:buChar char="-"/>
            </a:pPr>
            <a:r>
              <a:rPr lang="pt-BR" altLang="en-US" dirty="0" smtClean="0">
                <a:latin typeface="Arial" panose="020B0604020202020204" pitchFamily="34" charset="0"/>
                <a:ea typeface="ＭＳ Ｐゴシック" panose="020B0600070205080204" pitchFamily="34" charset="-128"/>
              </a:rPr>
              <a:t>Durante a prospeção no Ilhéu de Baixo foi ainda realizada uma primeira análise do terreno para a instalação de um sistema de segurança que permita aceder ao patamar superior. Até ao momento o sistema instalado é mínimo e não garante a segurança, em particular com o maior número de monitorizações contínuas a longo prazo para monitorização das espécies e recuperação de habitat.</a:t>
            </a:r>
          </a:p>
          <a:p>
            <a:endParaRPr lang="pt-BR" sz="1200" b="0" i="0" u="none" strike="noStrike" kern="1200" baseline="0" dirty="0" smtClean="0">
              <a:solidFill>
                <a:schemeClr val="tx1"/>
              </a:solidFill>
              <a:latin typeface="+mn-lt"/>
              <a:ea typeface="+mn-ea"/>
              <a:cs typeface="+mn-cs"/>
            </a:endParaRPr>
          </a:p>
          <a:p>
            <a:pPr marL="171450" indent="-171450">
              <a:buFontTx/>
              <a:buChar char="-"/>
            </a:pPr>
            <a:r>
              <a:rPr lang="pt-BR" sz="1200" b="0" i="0" u="none" strike="noStrike" kern="1200" baseline="0" dirty="0" smtClean="0">
                <a:solidFill>
                  <a:schemeClr val="tx1"/>
                </a:solidFill>
                <a:latin typeface="+mn-lt"/>
                <a:ea typeface="+mn-ea"/>
                <a:cs typeface="+mn-cs"/>
              </a:rPr>
              <a:t>Estas ações prevêem um conjunto de tarefas que permitirão melhorar o estado de conservação de 6 espécies de aves marinhas abrangidas pelo Anexo I da Diretiva Aves (</a:t>
            </a:r>
            <a:r>
              <a:rPr lang="pt-BR" sz="1200" b="0" i="1" u="none" strike="noStrike" kern="1200" baseline="0" dirty="0" smtClean="0">
                <a:solidFill>
                  <a:schemeClr val="tx1"/>
                </a:solidFill>
                <a:latin typeface="+mn-lt"/>
                <a:ea typeface="+mn-ea"/>
                <a:cs typeface="+mn-cs"/>
              </a:rPr>
              <a:t>Calonectris borealis</a:t>
            </a:r>
            <a:r>
              <a:rPr lang="pt-BR" sz="1200" b="0" i="0" u="none" strike="noStrike" kern="1200" baseline="0" dirty="0" smtClean="0">
                <a:solidFill>
                  <a:schemeClr val="tx1"/>
                </a:solidFill>
                <a:latin typeface="+mn-lt"/>
                <a:ea typeface="+mn-ea"/>
                <a:cs typeface="+mn-cs"/>
              </a:rPr>
              <a:t>, </a:t>
            </a:r>
            <a:r>
              <a:rPr lang="pt-BR" sz="1200" b="0" i="1" u="none" strike="noStrike" kern="1200" baseline="0" dirty="0" smtClean="0">
                <a:solidFill>
                  <a:schemeClr val="tx1"/>
                </a:solidFill>
                <a:latin typeface="+mn-lt"/>
                <a:ea typeface="+mn-ea"/>
                <a:cs typeface="+mn-cs"/>
              </a:rPr>
              <a:t>Sterna dougallii</a:t>
            </a:r>
            <a:r>
              <a:rPr lang="pt-BR" sz="1200" b="0" i="0" u="none" strike="noStrike" kern="1200" baseline="0" dirty="0" smtClean="0">
                <a:solidFill>
                  <a:schemeClr val="tx1"/>
                </a:solidFill>
                <a:latin typeface="+mn-lt"/>
                <a:ea typeface="+mn-ea"/>
                <a:cs typeface="+mn-cs"/>
              </a:rPr>
              <a:t>, </a:t>
            </a:r>
            <a:r>
              <a:rPr lang="pt-BR" sz="1200" b="0" i="1" u="none" strike="noStrike" kern="1200" baseline="0" dirty="0" smtClean="0">
                <a:solidFill>
                  <a:schemeClr val="tx1"/>
                </a:solidFill>
                <a:latin typeface="+mn-lt"/>
                <a:ea typeface="+mn-ea"/>
                <a:cs typeface="+mn-cs"/>
              </a:rPr>
              <a:t>Sterna hirundo</a:t>
            </a:r>
            <a:r>
              <a:rPr lang="pt-BR" sz="1200" b="0" i="0" u="none" strike="noStrike" kern="1200" baseline="0" dirty="0" smtClean="0">
                <a:solidFill>
                  <a:schemeClr val="tx1"/>
                </a:solidFill>
                <a:latin typeface="+mn-lt"/>
                <a:ea typeface="+mn-ea"/>
                <a:cs typeface="+mn-cs"/>
              </a:rPr>
              <a:t>, </a:t>
            </a:r>
            <a:r>
              <a:rPr lang="pt-BR" sz="1200" b="0" i="1" u="none" strike="noStrike" kern="1200" baseline="0" dirty="0" smtClean="0">
                <a:solidFill>
                  <a:schemeClr val="tx1"/>
                </a:solidFill>
                <a:latin typeface="+mn-lt"/>
                <a:ea typeface="+mn-ea"/>
                <a:cs typeface="+mn-cs"/>
              </a:rPr>
              <a:t>Puffinus lherminieri</a:t>
            </a:r>
            <a:r>
              <a:rPr lang="pt-BR" sz="1200" b="0" i="0" u="none" strike="noStrike" kern="1200" baseline="0" dirty="0" smtClean="0">
                <a:solidFill>
                  <a:schemeClr val="tx1"/>
                </a:solidFill>
                <a:latin typeface="+mn-lt"/>
                <a:ea typeface="+mn-ea"/>
                <a:cs typeface="+mn-cs"/>
              </a:rPr>
              <a:t>, </a:t>
            </a:r>
            <a:r>
              <a:rPr lang="pt-BR" sz="1200" b="0" i="1" u="none" strike="noStrike" kern="1200" baseline="0" dirty="0" smtClean="0">
                <a:solidFill>
                  <a:schemeClr val="tx1"/>
                </a:solidFill>
                <a:latin typeface="+mn-lt"/>
                <a:ea typeface="+mn-ea"/>
                <a:cs typeface="+mn-cs"/>
              </a:rPr>
              <a:t>Hydrobates castro </a:t>
            </a:r>
            <a:r>
              <a:rPr lang="pt-BR" sz="1200" b="0" i="0" u="none" strike="noStrike" kern="1200" baseline="0" dirty="0" smtClean="0">
                <a:solidFill>
                  <a:schemeClr val="tx1"/>
                </a:solidFill>
                <a:latin typeface="+mn-lt"/>
                <a:ea typeface="+mn-ea"/>
                <a:cs typeface="+mn-cs"/>
              </a:rPr>
              <a:t>e </a:t>
            </a:r>
            <a:r>
              <a:rPr lang="pt-BR" sz="1200" b="0" i="1" u="none" strike="noStrike" kern="1200" baseline="0" dirty="0" smtClean="0">
                <a:solidFill>
                  <a:schemeClr val="tx1"/>
                </a:solidFill>
                <a:latin typeface="+mn-lt"/>
                <a:ea typeface="+mn-ea"/>
                <a:cs typeface="+mn-cs"/>
              </a:rPr>
              <a:t>Hydrobates monteiroi</a:t>
            </a:r>
            <a:r>
              <a:rPr lang="pt-BR" sz="1200" b="0" i="0" u="none" strike="noStrike" kern="1200" baseline="0" dirty="0" smtClean="0">
                <a:solidFill>
                  <a:schemeClr val="tx1"/>
                </a:solidFill>
                <a:latin typeface="+mn-lt"/>
                <a:ea typeface="+mn-ea"/>
                <a:cs typeface="+mn-cs"/>
              </a:rPr>
              <a:t>), melhorando as condições de habitat através do seu restauro continuado e medidas para incentivar a nidificação destas espécies. </a:t>
            </a:r>
          </a:p>
          <a:p>
            <a:r>
              <a:rPr lang="pt-BR" sz="1200" b="0" i="0" u="none" strike="noStrike" kern="1200" baseline="0" dirty="0" smtClean="0">
                <a:solidFill>
                  <a:schemeClr val="tx1"/>
                </a:solidFill>
                <a:latin typeface="+mn-lt"/>
                <a:ea typeface="+mn-ea"/>
                <a:cs typeface="+mn-cs"/>
              </a:rPr>
              <a:t>- Estas medidas vão contribuir para o aumento das populações (Bolton et al., 2004) através do aumento da disponibilidade de habitat de nidificação, proteção das espécies-alvo contra predadores, diminuição da competição interespecífica e dos efeitos das condições atmosféricas adversas. Os ninhos artificiais servem não só como refúgio, mas também para facilitar a monitorização e investigação destas espécies .A instalação de ninhos artificiais tem sido efetuada com sucesso em várias colónias e com várias espécies-alvo.</a:t>
            </a:r>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7672866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14</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t-BR" altLang="en-US" dirty="0" smtClean="0">
                <a:latin typeface="Arial" panose="020B0604020202020204" pitchFamily="34" charset="0"/>
                <a:ea typeface="ＭＳ Ｐゴシック" panose="020B0600070205080204" pitchFamily="34" charset="-128"/>
              </a:rPr>
              <a:t>- Implementação do PAF para a RN2000 nos Açores resultando na melhoria do estado de conservação de 13 habitats e 24 espécies ao abrigo das 2 Diretivas (Aves e Habitats), incluindo flora e fauna (terrestre e marinha).</a:t>
            </a:r>
          </a:p>
          <a:p>
            <a:pPr eaLnBrk="1" hangingPunct="1"/>
            <a:r>
              <a:rPr lang="pt-BR" altLang="en-US" dirty="0" smtClean="0">
                <a:latin typeface="Arial" panose="020B0604020202020204" pitchFamily="34" charset="0"/>
                <a:ea typeface="ＭＳ Ｐゴシック" panose="020B0600070205080204" pitchFamily="34" charset="-128"/>
              </a:rPr>
              <a:t>- Melhoria do conhecimento da distribuição, ecologia e principais problemas/ameaças de conservação de espécies (flora/fauna) e habitats (p.e. o morcego endémico – Nyctalus azoreum);</a:t>
            </a:r>
          </a:p>
          <a:p>
            <a:pPr eaLnBrk="1" hangingPunct="1"/>
            <a:r>
              <a:rPr lang="pt-BR" altLang="en-US" dirty="0" smtClean="0">
                <a:latin typeface="Arial" panose="020B0604020202020204" pitchFamily="34" charset="0"/>
                <a:ea typeface="ＭＳ Ｐゴシック" panose="020B0600070205080204" pitchFamily="34" charset="-128"/>
              </a:rPr>
              <a:t>- Aumento da área pública dentro da RN2000 em 96,13ha, para restauro e recuperação de habitats protegidos;</a:t>
            </a:r>
          </a:p>
          <a:p>
            <a:pPr eaLnBrk="1" hangingPunct="1"/>
            <a:r>
              <a:rPr lang="pt-BR" altLang="en-US" dirty="0" smtClean="0">
                <a:latin typeface="Arial" panose="020B0604020202020204" pitchFamily="34" charset="0"/>
                <a:ea typeface="ＭＳ Ｐゴシック" panose="020B0600070205080204" pitchFamily="34" charset="-128"/>
              </a:rPr>
              <a:t>- Habitats melhorados em mais de 24 ha para 7 aves marinhas e 120ha para o priolo;</a:t>
            </a:r>
          </a:p>
          <a:p>
            <a:pPr eaLnBrk="1" hangingPunct="1"/>
            <a:r>
              <a:rPr lang="pt-BR" altLang="en-US" dirty="0" smtClean="0">
                <a:latin typeface="Arial" panose="020B0604020202020204" pitchFamily="34" charset="0"/>
                <a:ea typeface="ＭＳ Ｐゴシック" panose="020B0600070205080204" pitchFamily="34" charset="-128"/>
              </a:rPr>
              <a:t>- Redução/controle e sensibilização para as espécies exóticas invasoras e espécies não-indígenas marinhas;</a:t>
            </a:r>
          </a:p>
          <a:p>
            <a:pPr eaLnBrk="1" hangingPunct="1"/>
            <a:r>
              <a:rPr lang="pt-BR" altLang="en-US" dirty="0" smtClean="0">
                <a:latin typeface="Arial" panose="020B0604020202020204" pitchFamily="34" charset="0"/>
                <a:ea typeface="ＭＳ Ｐゴシック" panose="020B0600070205080204" pitchFamily="34" charset="-128"/>
              </a:rPr>
              <a:t>- Atualização de informação sobre espécies marinhas e designação de novos sítios marinhos;</a:t>
            </a:r>
          </a:p>
          <a:p>
            <a:pPr eaLnBrk="1" hangingPunct="1"/>
            <a:r>
              <a:rPr lang="pt-BR" altLang="en-US" dirty="0" smtClean="0">
                <a:latin typeface="Arial" panose="020B0604020202020204" pitchFamily="34" charset="0"/>
                <a:ea typeface="ＭＳ Ｐゴシック" panose="020B0600070205080204" pitchFamily="34" charset="-128"/>
              </a:rPr>
              <a:t>- Designação de novos SIC’s (ajuste, com aumento de área, da ZEC existente de Caldeira e Capelinhos - PTFAI0004, de forma a incluir áreas a serem intervencionadas na ação C4.1 com espécies da HD; designação de 2 novos SIC's em ilhéus, o Ilhéu do Topo na ilha de S. Jorge e o Ilhéu da Vila na ilha de Santa Maria (acrescentando à atual designação como ZPE);</a:t>
            </a:r>
          </a:p>
          <a:p>
            <a:pPr eaLnBrk="1" hangingPunct="1"/>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0923105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BR" dirty="0" smtClean="0"/>
              <a:t>Esta subacção incide directamente na melhoria das aptidões e competências em matéria de utilização e exploração sustentáveis dos sítios N2000 - incluindo a utilização das oportunidades de financiamento disponíveis - das partes interessadas relevantes, em especial as que têm uma relação social e/ou económica mais directa com as zonas N2000 (por exemplo, agricultores, pescadores, operadores de turismo de natureza e outras autoridades/administrações públicas, como as responsáveis pelos portos/marinas e aeroportos ou municípios).</a:t>
            </a:r>
          </a:p>
          <a:p>
            <a:r>
              <a:rPr lang="pt-BR" dirty="0" smtClean="0"/>
              <a:t>Com esses esforços de capacitação, esperamos promover e lidar melhor com o uso e desenvolvimento local e sustentável das áreas da RN2000, garantindo que os esforços de conservação necessários não sejam limitados aos das autoridades públicas responsáveis pela gestão destas áreas, mas também empreendidos por stakeholders que possam contribuir para melhorar os resultados de conservação da sua ilha.</a:t>
            </a:r>
            <a:endParaRPr lang="en-US"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15</a:t>
            </a:fld>
            <a:endParaRPr lang="pt-PT"/>
          </a:p>
        </p:txBody>
      </p:sp>
    </p:spTree>
    <p:extLst>
      <p:ext uri="{BB962C8B-B14F-4D97-AF65-F5344CB8AC3E}">
        <p14:creationId xmlns:p14="http://schemas.microsoft.com/office/powerpoint/2010/main" val="26690202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16</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200150" lvl="2" indent="-285750" algn="just">
              <a:buFont typeface="Arial" panose="020B0604020202020204" pitchFamily="34" charset="0"/>
              <a:buChar char="•"/>
            </a:pPr>
            <a:r>
              <a:rPr lang="pt-BR" sz="1600" dirty="0" smtClean="0">
                <a:latin typeface="Calibri" panose="020F0502020204030204" pitchFamily="34" charset="0"/>
                <a:cs typeface="Calibri" panose="020F0502020204030204" pitchFamily="34" charset="0"/>
              </a:rPr>
              <a:t>Até ao fim do </a:t>
            </a:r>
            <a:r>
              <a:rPr lang="pt-BR" sz="1600" i="1" u="sng" dirty="0" smtClean="0">
                <a:latin typeface="Calibri" panose="020F0502020204030204" pitchFamily="34" charset="0"/>
                <a:cs typeface="Calibri" panose="020F0502020204030204" pitchFamily="34" charset="0"/>
              </a:rPr>
              <a:t>2º semestre de 2021 </a:t>
            </a:r>
            <a:r>
              <a:rPr lang="pt-BR" sz="1600" dirty="0" smtClean="0">
                <a:latin typeface="Calibri" panose="020F0502020204030204" pitchFamily="34" charset="0"/>
                <a:cs typeface="Calibri" panose="020F0502020204030204" pitchFamily="34" charset="0"/>
              </a:rPr>
              <a:t>será entregue um </a:t>
            </a:r>
            <a:r>
              <a:rPr lang="pt-BR" sz="1600" b="1" dirty="0" smtClean="0">
                <a:latin typeface="Calibri" panose="020F0502020204030204" pitchFamily="34" charset="0"/>
                <a:cs typeface="Calibri" panose="020F0502020204030204" pitchFamily="34" charset="0"/>
              </a:rPr>
              <a:t>plano de ação </a:t>
            </a:r>
            <a:r>
              <a:rPr lang="pt-BR" sz="1600" dirty="0" smtClean="0">
                <a:latin typeface="Calibri" panose="020F0502020204030204" pitchFamily="34" charset="0"/>
                <a:cs typeface="Calibri" panose="020F0502020204030204" pitchFamily="34" charset="0"/>
              </a:rPr>
              <a:t>para as invasões biológicas contendo</a:t>
            </a:r>
          </a:p>
          <a:p>
            <a:pPr marL="1657350" lvl="3" indent="-285750" algn="just">
              <a:buFont typeface="Arial" panose="020B0604020202020204" pitchFamily="34" charset="0"/>
              <a:buChar char="•"/>
            </a:pPr>
            <a:r>
              <a:rPr lang="pt-BR" sz="1600" dirty="0" smtClean="0">
                <a:latin typeface="Calibri" panose="020F0502020204030204" pitchFamily="34" charset="0"/>
                <a:cs typeface="Calibri" panose="020F0502020204030204" pitchFamily="34" charset="0"/>
              </a:rPr>
              <a:t>Medidas de gestão para as EEI consideradas como prioritárias de acordo com a análise de risco;</a:t>
            </a:r>
          </a:p>
          <a:p>
            <a:pPr marL="1657350" lvl="3" indent="-285750" algn="just">
              <a:buFont typeface="Arial" panose="020B0604020202020204" pitchFamily="34" charset="0"/>
              <a:buChar char="•"/>
            </a:pPr>
            <a:r>
              <a:rPr lang="pt-BR" sz="1600" dirty="0" smtClean="0">
                <a:latin typeface="Calibri" panose="020F0502020204030204" pitchFamily="34" charset="0"/>
                <a:cs typeface="Calibri" panose="020F0502020204030204" pitchFamily="34" charset="0"/>
              </a:rPr>
              <a:t>Uma estratégia de monitorização que possibilite a deteção precoce e uma resposta rápida para as EEI e potencialmente invasoras;</a:t>
            </a:r>
          </a:p>
          <a:p>
            <a:pPr marL="1657350" lvl="3" indent="-285750" algn="just">
              <a:buFont typeface="Arial" panose="020B0604020202020204" pitchFamily="34" charset="0"/>
              <a:buChar char="•"/>
            </a:pPr>
            <a:r>
              <a:rPr lang="pt-BR" sz="1600" dirty="0" smtClean="0">
                <a:latin typeface="Calibri" panose="020F0502020204030204" pitchFamily="34" charset="0"/>
                <a:cs typeface="Calibri" panose="020F0502020204030204" pitchFamily="34" charset="0"/>
              </a:rPr>
              <a:t>Medidas que envolvam os cidadãos, a administração regional e local e os investigadores, na prevenção das invasões biológicas</a:t>
            </a:r>
          </a:p>
          <a:p>
            <a:pPr eaLnBrk="1" hangingPunct="1"/>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7732972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17</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t-PT" altLang="en-US" dirty="0" smtClean="0">
                <a:latin typeface="Arial" panose="020B0604020202020204" pitchFamily="34" charset="0"/>
                <a:ea typeface="ＭＳ Ｐゴシック" panose="020B0600070205080204" pitchFamily="34" charset="-128"/>
              </a:rPr>
              <a:t>- Já se começou</a:t>
            </a:r>
            <a:r>
              <a:rPr lang="pt-PT" altLang="en-US" baseline="0" dirty="0" smtClean="0">
                <a:latin typeface="Arial" panose="020B0604020202020204" pitchFamily="34" charset="0"/>
                <a:ea typeface="ＭＳ Ｐゴシック" panose="020B0600070205080204" pitchFamily="34" charset="-128"/>
              </a:rPr>
              <a:t> os ensaios de germinação da Angelica </a:t>
            </a:r>
            <a:r>
              <a:rPr lang="pt-PT" altLang="en-US" baseline="0" dirty="0" err="1" smtClean="0">
                <a:latin typeface="Arial" panose="020B0604020202020204" pitchFamily="34" charset="0"/>
                <a:ea typeface="ＭＳ Ｐゴシック" panose="020B0600070205080204" pitchFamily="34" charset="-128"/>
              </a:rPr>
              <a:t>lignescens</a:t>
            </a:r>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1527757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18</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t-PT" altLang="en-US" dirty="0" smtClean="0">
                <a:latin typeface="Arial" panose="020B0604020202020204" pitchFamily="34" charset="0"/>
                <a:ea typeface="ＭＳ Ｐゴシック" panose="020B0600070205080204" pitchFamily="34" charset="-128"/>
              </a:rPr>
              <a:t>- Para</a:t>
            </a:r>
            <a:r>
              <a:rPr lang="pt-PT" altLang="en-US" baseline="0" dirty="0" smtClean="0">
                <a:latin typeface="Arial" panose="020B0604020202020204" pitchFamily="34" charset="0"/>
                <a:ea typeface="ＭＳ Ｐゴシック" panose="020B0600070205080204" pitchFamily="34" charset="-128"/>
              </a:rPr>
              <a:t> além dos Planos operacionais também elaboramos um plano de colheitas de sementes para os operacionais.</a:t>
            </a:r>
            <a:r>
              <a:rPr lang="pt-PT" altLang="en-US" dirty="0" smtClean="0">
                <a:latin typeface="Arial" panose="020B0604020202020204" pitchFamily="34" charset="0"/>
                <a:ea typeface="ＭＳ Ｐゴシック" panose="020B0600070205080204" pitchFamily="34" charset="-128"/>
              </a:rPr>
              <a:t> </a:t>
            </a:r>
          </a:p>
          <a:p>
            <a:pPr eaLnBrk="1" hangingPunct="1"/>
            <a:r>
              <a:rPr lang="pt-PT" altLang="en-US" dirty="0" smtClean="0">
                <a:latin typeface="Arial" panose="020B0604020202020204" pitchFamily="34" charset="0"/>
                <a:ea typeface="ＭＳ Ｐゴシック" panose="020B0600070205080204" pitchFamily="34" charset="-128"/>
              </a:rPr>
              <a:t>- Todos os planos operacionais têm um</a:t>
            </a:r>
            <a:r>
              <a:rPr lang="pt-PT" altLang="en-US" baseline="0" dirty="0" smtClean="0">
                <a:latin typeface="Arial" panose="020B0604020202020204" pitchFamily="34" charset="0"/>
                <a:ea typeface="ＭＳ Ｐゴシック" panose="020B0600070205080204" pitchFamily="34" charset="-128"/>
              </a:rPr>
              <a:t> calendarização das tarefas a implementar pelas equipas, de uma forma esquemática e intuitiva.</a:t>
            </a:r>
            <a:endParaRPr lang="pt-PT"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093964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19</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eaLnBrk="1" hangingPunct="1">
              <a:buFontTx/>
              <a:buChar char="-"/>
            </a:pPr>
            <a:r>
              <a:rPr lang="pt-PT" altLang="en-US" baseline="0" dirty="0" smtClean="0">
                <a:latin typeface="Arial" panose="020B0604020202020204" pitchFamily="34" charset="0"/>
                <a:ea typeface="ＭＳ Ｐゴシック" panose="020B0600070205080204" pitchFamily="34" charset="-128"/>
              </a:rPr>
              <a:t>Para se operacionalizar as ações e o que implementar há que visitar o terreno e as áreas, por exemplo:</a:t>
            </a:r>
          </a:p>
          <a:p>
            <a:pPr marL="628650" lvl="1" indent="-171450" eaLnBrk="1" hangingPunct="1">
              <a:buFontTx/>
              <a:buChar char="-"/>
            </a:pPr>
            <a:r>
              <a:rPr lang="pt-PT" altLang="en-US" baseline="0" dirty="0" smtClean="0">
                <a:latin typeface="Arial" panose="020B0604020202020204" pitchFamily="34" charset="0"/>
                <a:ea typeface="ＭＳ Ｐゴシック" panose="020B0600070205080204" pitchFamily="34" charset="-128"/>
              </a:rPr>
              <a:t>No Pico: a área de intervenção do </a:t>
            </a:r>
            <a:r>
              <a:rPr lang="pt-PT" altLang="en-US" baseline="0" dirty="0" err="1" smtClean="0">
                <a:latin typeface="Arial" panose="020B0604020202020204" pitchFamily="34" charset="0"/>
                <a:ea typeface="ＭＳ Ｐゴシック" panose="020B0600070205080204" pitchFamily="34" charset="-128"/>
              </a:rPr>
              <a:t>Caveiro</a:t>
            </a:r>
            <a:r>
              <a:rPr lang="pt-PT" altLang="en-US" baseline="0" dirty="0" smtClean="0">
                <a:latin typeface="Arial" panose="020B0604020202020204" pitchFamily="34" charset="0"/>
                <a:ea typeface="ＭＳ Ｐゴシック" panose="020B0600070205080204" pitchFamily="34" charset="-128"/>
              </a:rPr>
              <a:t> foi visitadas em várias ocasiões para determinar os locais exatos que precisam vedação para impedir o acesso ao gado.</a:t>
            </a:r>
          </a:p>
          <a:p>
            <a:pPr marL="628650" lvl="1" indent="-171450" eaLnBrk="1" hangingPunct="1">
              <a:buFontTx/>
              <a:buChar char="-"/>
            </a:pPr>
            <a:r>
              <a:rPr lang="pt-PT" altLang="en-US" baseline="0" dirty="0" smtClean="0">
                <a:latin typeface="Arial" panose="020B0604020202020204" pitchFamily="34" charset="0"/>
                <a:ea typeface="ＭＳ Ｐゴシック" panose="020B0600070205080204" pitchFamily="34" charset="-128"/>
              </a:rPr>
              <a:t>Faial: a área de intervenção e outras zonas dentro da RN2000 (caldeira) foram visitadas; as localizações exatas das vedações a serem instaladas na área de intervenção foram assertadas em colaboração com o PNIF e os serviços florestais. Já avançamos com o concurso para instalação das vedações na zona do caldeirão.</a:t>
            </a:r>
          </a:p>
          <a:p>
            <a:pPr marL="628650" lvl="1" indent="-171450" eaLnBrk="1" hangingPunct="1">
              <a:buFontTx/>
              <a:buChar char="-"/>
            </a:pPr>
            <a:r>
              <a:rPr lang="pt-PT" altLang="en-US" baseline="0" dirty="0" smtClean="0">
                <a:latin typeface="Arial" panose="020B0604020202020204" pitchFamily="34" charset="0"/>
                <a:ea typeface="ＭＳ Ｐゴシック" panose="020B0600070205080204" pitchFamily="34" charset="-128"/>
              </a:rPr>
              <a:t>Flores, Corvo, Terceira e </a:t>
            </a:r>
            <a:r>
              <a:rPr lang="pt-PT" altLang="en-US" baseline="0" dirty="0" err="1" smtClean="0">
                <a:latin typeface="Arial" panose="020B0604020202020204" pitchFamily="34" charset="0"/>
                <a:ea typeface="ＭＳ Ｐゴシック" panose="020B0600070205080204" pitchFamily="34" charset="-128"/>
              </a:rPr>
              <a:t>S.Miguel</a:t>
            </a:r>
            <a:r>
              <a:rPr lang="pt-PT" altLang="en-US" baseline="0" dirty="0" smtClean="0">
                <a:latin typeface="Arial" panose="020B0604020202020204" pitchFamily="34" charset="0"/>
                <a:ea typeface="ＭＳ Ｐゴシック" panose="020B0600070205080204" pitchFamily="34" charset="-128"/>
              </a:rPr>
              <a:t>: as áreas de intervenção foram visitadas e os trabalhos definidos. Nas Flores houve uma pequena alteração no limite da área de intervenção definida inicialmente, englobando assim </a:t>
            </a:r>
            <a:r>
              <a:rPr lang="pt-BR" altLang="en-US" baseline="0" dirty="0" smtClean="0">
                <a:latin typeface="Arial" panose="020B0604020202020204" pitchFamily="34" charset="0"/>
                <a:ea typeface="ＭＳ Ｐゴシック" panose="020B0600070205080204" pitchFamily="34" charset="-128"/>
              </a:rPr>
              <a:t>novas áreas distintas das originais, uma vez que estão com níveis de ameaça maiores, e necessitam de um controlo mais eficaz.</a:t>
            </a:r>
            <a:endParaRPr lang="pt-PT" altLang="en-US" baseline="0"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764211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2</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PT" sz="1200" b="0" i="0" u="none" strike="noStrike" kern="1200" baseline="0" dirty="0" smtClean="0">
                <a:solidFill>
                  <a:schemeClr val="tx1"/>
                </a:solidFill>
                <a:latin typeface="+mn-lt"/>
                <a:ea typeface="+mn-ea"/>
                <a:cs typeface="+mn-cs"/>
              </a:rPr>
              <a:t>O </a:t>
            </a:r>
            <a:r>
              <a:rPr lang="pt-PT" sz="1200" b="1" i="0" u="none" strike="noStrike" kern="1200" baseline="0" dirty="0" smtClean="0">
                <a:solidFill>
                  <a:schemeClr val="tx1"/>
                </a:solidFill>
                <a:latin typeface="+mn-lt"/>
                <a:ea typeface="+mn-ea"/>
                <a:cs typeface="+mn-cs"/>
              </a:rPr>
              <a:t>Programa para o Ambiente e a Ação Climática</a:t>
            </a:r>
            <a:r>
              <a:rPr lang="pt-PT" sz="1200" b="0" i="0" u="none" strike="noStrike" kern="1200" baseline="0" dirty="0" smtClean="0">
                <a:solidFill>
                  <a:schemeClr val="tx1"/>
                </a:solidFill>
                <a:latin typeface="+mn-lt"/>
                <a:ea typeface="+mn-ea"/>
                <a:cs typeface="+mn-cs"/>
              </a:rPr>
              <a:t> </a:t>
            </a:r>
            <a:r>
              <a:rPr lang="pt-PT" sz="1200" b="1" i="0" u="none" strike="noStrike" kern="1200" baseline="0" dirty="0" smtClean="0">
                <a:solidFill>
                  <a:schemeClr val="tx1"/>
                </a:solidFill>
                <a:latin typeface="+mn-lt"/>
                <a:ea typeface="+mn-ea"/>
                <a:cs typeface="+mn-cs"/>
              </a:rPr>
              <a:t>- LIFE </a:t>
            </a:r>
            <a:r>
              <a:rPr lang="pt-PT" sz="1200" b="0" i="0" u="none" strike="noStrike" kern="1200" baseline="0" dirty="0" smtClean="0">
                <a:solidFill>
                  <a:schemeClr val="tx1"/>
                </a:solidFill>
                <a:latin typeface="+mn-lt"/>
                <a:ea typeface="+mn-ea"/>
                <a:cs typeface="+mn-cs"/>
              </a:rPr>
              <a:t>é um instrumento financeiro da UE, criado em 1992, com o objetivo específico de contribuir para a execução, a atualização e o desenvolvimento das Políticas e Estratégias Europeias na área do Ambiente e do Clima, através do cofinanciamento de projetos com valor acrescentado europeu.</a:t>
            </a:r>
          </a:p>
          <a:p>
            <a:endParaRPr lang="pt-PT" altLang="en-US" sz="1200" b="0" i="0" u="none" strike="noStrike" kern="1200" baseline="0" dirty="0" smtClean="0">
              <a:solidFill>
                <a:schemeClr val="tx1"/>
              </a:solidFill>
              <a:latin typeface="+mn-lt"/>
              <a:ea typeface="+mn-ea"/>
              <a:cs typeface="+mn-cs"/>
            </a:endParaRPr>
          </a:p>
          <a:p>
            <a:r>
              <a:rPr lang="fr-BE" altLang="en-US" sz="1200" dirty="0" smtClean="0">
                <a:latin typeface="Century Gothic" panose="020B0502020202020204" pitchFamily="34" charset="0"/>
                <a:cs typeface="Calibri" panose="020F0502020204030204" pitchFamily="34" charset="0"/>
              </a:rPr>
              <a:t>No </a:t>
            </a:r>
            <a:r>
              <a:rPr lang="fr-BE" altLang="en-US" sz="1200" dirty="0" err="1" smtClean="0">
                <a:latin typeface="Century Gothic" panose="020B0502020202020204" pitchFamily="34" charset="0"/>
                <a:cs typeface="Calibri" panose="020F0502020204030204" pitchFamily="34" charset="0"/>
              </a:rPr>
              <a:t>atual</a:t>
            </a:r>
            <a:r>
              <a:rPr lang="fr-BE" altLang="en-US" sz="1200" dirty="0" smtClean="0">
                <a:latin typeface="Century Gothic" panose="020B0502020202020204" pitchFamily="34" charset="0"/>
                <a:cs typeface="Calibri" panose="020F0502020204030204" pitchFamily="34" charset="0"/>
              </a:rPr>
              <a:t> </a:t>
            </a:r>
            <a:r>
              <a:rPr lang="fr-BE" altLang="en-US" sz="1200" dirty="0" err="1" smtClean="0">
                <a:latin typeface="Century Gothic" panose="020B0502020202020204" pitchFamily="34" charset="0"/>
                <a:cs typeface="Calibri" panose="020F0502020204030204" pitchFamily="34" charset="0"/>
              </a:rPr>
              <a:t>período</a:t>
            </a:r>
            <a:r>
              <a:rPr lang="fr-BE" altLang="en-US" sz="1200" dirty="0" smtClean="0">
                <a:latin typeface="Century Gothic" panose="020B0502020202020204" pitchFamily="34" charset="0"/>
                <a:cs typeface="Calibri" panose="020F0502020204030204" pitchFamily="34" charset="0"/>
              </a:rPr>
              <a:t> de </a:t>
            </a:r>
            <a:r>
              <a:rPr lang="fr-BE" altLang="en-US" sz="1200" dirty="0" err="1" smtClean="0">
                <a:latin typeface="Century Gothic" panose="020B0502020202020204" pitchFamily="34" charset="0"/>
                <a:cs typeface="Calibri" panose="020F0502020204030204" pitchFamily="34" charset="0"/>
              </a:rPr>
              <a:t>financiamento</a:t>
            </a:r>
            <a:r>
              <a:rPr lang="fr-BE" altLang="en-US" sz="1200" dirty="0" smtClean="0">
                <a:latin typeface="Century Gothic" panose="020B0502020202020204" pitchFamily="34" charset="0"/>
                <a:cs typeface="Calibri" panose="020F0502020204030204" pitchFamily="34" charset="0"/>
              </a:rPr>
              <a:t> (2014-2020)</a:t>
            </a:r>
            <a:r>
              <a:rPr lang="pt-PT" sz="1200" b="0" i="0" u="none" strike="noStrike" kern="1200" baseline="0" dirty="0" smtClean="0">
                <a:solidFill>
                  <a:schemeClr val="tx1"/>
                </a:solidFill>
                <a:latin typeface="+mn-lt"/>
                <a:ea typeface="+mn-ea"/>
                <a:cs typeface="+mn-cs"/>
              </a:rPr>
              <a:t> passou a integrar uma forte componente relacionada com a politica climática, mantendo, no essencial, o apoio que já vinha sendo prestado às restantes políticas europeias de Ambiente.</a:t>
            </a:r>
          </a:p>
          <a:p>
            <a:endParaRPr lang="pt-PT" sz="1200" b="0" i="0" u="none" strike="noStrike" kern="1200" baseline="0" dirty="0" smtClean="0">
              <a:solidFill>
                <a:schemeClr val="tx1"/>
              </a:solidFill>
              <a:latin typeface="+mn-lt"/>
              <a:ea typeface="+mn-ea"/>
              <a:cs typeface="+mn-cs"/>
            </a:endParaRPr>
          </a:p>
          <a:p>
            <a:r>
              <a:rPr lang="pt-PT" sz="1200" b="0" i="0" u="none" strike="noStrike" kern="1200" baseline="0" dirty="0" smtClean="0">
                <a:solidFill>
                  <a:schemeClr val="tx1"/>
                </a:solidFill>
                <a:latin typeface="+mn-lt"/>
                <a:ea typeface="+mn-ea"/>
                <a:cs typeface="+mn-cs"/>
              </a:rPr>
              <a:t>O LIFE conta, no global, com </a:t>
            </a:r>
            <a:r>
              <a:rPr lang="fr-BE" altLang="en-US" sz="1200" dirty="0" err="1" smtClean="0">
                <a:latin typeface="Century Gothic" panose="020B0502020202020204" pitchFamily="34" charset="0"/>
                <a:cs typeface="Calibri" panose="020F0502020204030204" pitchFamily="34" charset="0"/>
              </a:rPr>
              <a:t>um</a:t>
            </a:r>
            <a:r>
              <a:rPr lang="fr-BE" altLang="en-US" sz="1200" dirty="0" smtClean="0">
                <a:latin typeface="Century Gothic" panose="020B0502020202020204" pitchFamily="34" charset="0"/>
                <a:cs typeface="Calibri" panose="020F0502020204030204" pitchFamily="34" charset="0"/>
              </a:rPr>
              <a:t> </a:t>
            </a:r>
            <a:r>
              <a:rPr lang="fr-BE" altLang="en-US" sz="1200" dirty="0" err="1" smtClean="0">
                <a:latin typeface="Century Gothic" panose="020B0502020202020204" pitchFamily="34" charset="0"/>
                <a:cs typeface="Calibri" panose="020F0502020204030204" pitchFamily="34" charset="0"/>
              </a:rPr>
              <a:t>orçamento</a:t>
            </a:r>
            <a:r>
              <a:rPr lang="fr-BE" altLang="en-US" sz="1200" dirty="0" smtClean="0">
                <a:latin typeface="Century Gothic" panose="020B0502020202020204" pitchFamily="34" charset="0"/>
                <a:cs typeface="Calibri" panose="020F0502020204030204" pitchFamily="34" charset="0"/>
              </a:rPr>
              <a:t> de </a:t>
            </a:r>
            <a:r>
              <a:rPr lang="fr-BE" altLang="en-US" sz="1200" dirty="0" err="1" smtClean="0">
                <a:latin typeface="Century Gothic" panose="020B0502020202020204" pitchFamily="34" charset="0"/>
                <a:cs typeface="Calibri" panose="020F0502020204030204" pitchFamily="34" charset="0"/>
              </a:rPr>
              <a:t>quase</a:t>
            </a:r>
            <a:r>
              <a:rPr lang="fr-BE" altLang="en-US" sz="1200" dirty="0" smtClean="0">
                <a:latin typeface="Century Gothic" panose="020B0502020202020204" pitchFamily="34" charset="0"/>
                <a:cs typeface="Calibri" panose="020F0502020204030204" pitchFamily="34" charset="0"/>
              </a:rPr>
              <a:t> 3,5 mil </a:t>
            </a:r>
            <a:r>
              <a:rPr lang="fr-BE" altLang="en-US" sz="1200" dirty="0" err="1" smtClean="0">
                <a:latin typeface="Century Gothic" panose="020B0502020202020204" pitchFamily="34" charset="0"/>
                <a:cs typeface="Calibri" panose="020F0502020204030204" pitchFamily="34" charset="0"/>
              </a:rPr>
              <a:t>milhões</a:t>
            </a:r>
            <a:r>
              <a:rPr lang="fr-BE" altLang="en-US" sz="1200" dirty="0" smtClean="0">
                <a:latin typeface="Century Gothic" panose="020B0502020202020204" pitchFamily="34" charset="0"/>
                <a:cs typeface="Calibri" panose="020F0502020204030204" pitchFamily="34" charset="0"/>
              </a:rPr>
              <a:t>,</a:t>
            </a:r>
            <a:r>
              <a:rPr lang="fr-BE" altLang="en-US" sz="1200" baseline="0" dirty="0" smtClean="0">
                <a:latin typeface="Century Gothic" panose="020B0502020202020204" pitchFamily="34" charset="0"/>
                <a:cs typeface="Calibri" panose="020F0502020204030204" pitchFamily="34" charset="0"/>
              </a:rPr>
              <a:t> </a:t>
            </a:r>
            <a:r>
              <a:rPr lang="pt-PT" sz="1200" b="0" i="0" kern="1200" dirty="0" smtClean="0">
                <a:solidFill>
                  <a:schemeClr val="tx1"/>
                </a:solidFill>
                <a:effectLst/>
                <a:latin typeface="+mn-lt"/>
                <a:ea typeface="+mn-ea"/>
                <a:cs typeface="+mn-cs"/>
              </a:rPr>
              <a:t>dos quais 2,6 mil milhões afetos ao subprograma Ambiente e 864 milhões afetos ao subprograma Ação Climática.</a:t>
            </a:r>
            <a:endParaRPr lang="fr-BE" altLang="en-US" sz="1200" dirty="0" smtClean="0">
              <a:latin typeface="Century Gothic" panose="020B0502020202020204" pitchFamily="34" charset="0"/>
              <a:cs typeface="Calibri" panose="020F0502020204030204" pitchFamily="34" charset="0"/>
            </a:endParaRPr>
          </a:p>
          <a:p>
            <a:pPr eaLnBrk="1" hangingPunct="1"/>
            <a:endParaRPr lang="en-US" altLang="en-US" dirty="0" smtClean="0">
              <a:latin typeface="Arial" panose="020B0604020202020204" pitchFamily="34" charset="0"/>
              <a:ea typeface="ＭＳ Ｐゴシック" panose="020B0600070205080204" pitchFamily="34" charset="-128"/>
            </a:endParaRPr>
          </a:p>
          <a:p>
            <a:pPr eaLnBrk="1" hangingPunct="1"/>
            <a:endParaRPr lang="en-US" altLang="en-US" dirty="0" smtClean="0">
              <a:latin typeface="Arial" panose="020B0604020202020204" pitchFamily="34" charset="0"/>
              <a:ea typeface="ＭＳ Ｐゴシック" panose="020B0600070205080204" pitchFamily="34" charset="-128"/>
            </a:endParaRPr>
          </a:p>
          <a:p>
            <a:pPr eaLnBrk="1" hangingPunct="1"/>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2279737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20</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PT" sz="1200" kern="1200" dirty="0" smtClean="0">
                <a:solidFill>
                  <a:schemeClr val="tx1"/>
                </a:solidFill>
                <a:effectLst/>
                <a:latin typeface="+mn-lt"/>
                <a:ea typeface="+mn-ea"/>
                <a:cs typeface="+mn-cs"/>
              </a:rPr>
              <a:t>Pretende-se o desenvolvimento de uma solução SIG totalmente assente em tecnologia </a:t>
            </a:r>
            <a:r>
              <a:rPr lang="pt-PT" sz="1200" i="1" kern="1200" dirty="0" smtClean="0">
                <a:solidFill>
                  <a:schemeClr val="tx1"/>
                </a:solidFill>
                <a:effectLst/>
                <a:latin typeface="+mn-lt"/>
                <a:ea typeface="+mn-ea"/>
                <a:cs typeface="+mn-cs"/>
              </a:rPr>
              <a:t>Open </a:t>
            </a:r>
            <a:r>
              <a:rPr lang="pt-PT" sz="1200" i="1" kern="1200" dirty="0" err="1" smtClean="0">
                <a:solidFill>
                  <a:schemeClr val="tx1"/>
                </a:solidFill>
                <a:effectLst/>
                <a:latin typeface="+mn-lt"/>
                <a:ea typeface="+mn-ea"/>
                <a:cs typeface="+mn-cs"/>
              </a:rPr>
              <a:t>Source</a:t>
            </a:r>
            <a:r>
              <a:rPr lang="pt-PT" sz="1200" kern="1200" dirty="0" smtClean="0">
                <a:solidFill>
                  <a:schemeClr val="tx1"/>
                </a:solidFill>
                <a:effectLst/>
                <a:latin typeface="+mn-lt"/>
                <a:ea typeface="+mn-ea"/>
                <a:cs typeface="+mn-cs"/>
              </a:rPr>
              <a:t> que permita a normalização e gestão dos dados georreferenciados existentes, provenientes de bases de dados produzidas em trabalhos anteriores, bem como a integração de novos dados geográficos produzidos internamente ou provenientes de serviços especializados contratados externamente, a serem disponibilizados online através de uma plataforma </a:t>
            </a:r>
            <a:r>
              <a:rPr lang="pt-PT" sz="1200" kern="1200" dirty="0" err="1" smtClean="0">
                <a:solidFill>
                  <a:schemeClr val="tx1"/>
                </a:solidFill>
                <a:effectLst/>
                <a:latin typeface="+mn-lt"/>
                <a:ea typeface="+mn-ea"/>
                <a:cs typeface="+mn-cs"/>
              </a:rPr>
              <a:t>WebSIG</a:t>
            </a:r>
            <a:r>
              <a:rPr lang="pt-PT" sz="1200" kern="1200" dirty="0" smtClean="0">
                <a:solidFill>
                  <a:schemeClr val="tx1"/>
                </a:solidFill>
                <a:effectLst/>
                <a:latin typeface="+mn-lt"/>
                <a:ea typeface="+mn-ea"/>
                <a:cs typeface="+mn-cs"/>
              </a:rPr>
              <a:t>.</a:t>
            </a:r>
          </a:p>
          <a:p>
            <a:r>
              <a:rPr lang="pt-PT" sz="1200" kern="1200" dirty="0" smtClean="0">
                <a:solidFill>
                  <a:schemeClr val="tx1"/>
                </a:solidFill>
                <a:effectLst/>
                <a:latin typeface="+mn-lt"/>
                <a:ea typeface="+mn-ea"/>
                <a:cs typeface="+mn-cs"/>
              </a:rPr>
              <a:t>O</a:t>
            </a:r>
            <a:r>
              <a:rPr lang="pt-PT" sz="1200" kern="1200" baseline="0" dirty="0" smtClean="0">
                <a:solidFill>
                  <a:schemeClr val="tx1"/>
                </a:solidFill>
                <a:effectLst/>
                <a:latin typeface="+mn-lt"/>
                <a:ea typeface="+mn-ea"/>
                <a:cs typeface="+mn-cs"/>
              </a:rPr>
              <a:t> visualizador está a ser finalizado.</a:t>
            </a:r>
          </a:p>
          <a:p>
            <a:endParaRPr lang="pt-PT" sz="1200" kern="1200" baseline="0" dirty="0" smtClean="0">
              <a:solidFill>
                <a:schemeClr val="tx1"/>
              </a:solidFill>
              <a:effectLst/>
              <a:latin typeface="+mn-lt"/>
              <a:ea typeface="+mn-ea"/>
              <a:cs typeface="+mn-cs"/>
            </a:endParaRPr>
          </a:p>
          <a:p>
            <a:pPr marL="171450" indent="-171450">
              <a:buFontTx/>
              <a:buChar char="-"/>
            </a:pPr>
            <a:r>
              <a:rPr lang="pt-PT" sz="1200" kern="1200" baseline="0" dirty="0" smtClean="0">
                <a:solidFill>
                  <a:schemeClr val="tx1"/>
                </a:solidFill>
                <a:effectLst/>
                <a:latin typeface="+mn-lt"/>
                <a:ea typeface="+mn-ea"/>
                <a:cs typeface="+mn-cs"/>
              </a:rPr>
              <a:t>A cartografia de campo: </a:t>
            </a:r>
          </a:p>
          <a:p>
            <a:pPr marL="628650" lvl="1" indent="-171450">
              <a:buFontTx/>
              <a:buChar char="-"/>
            </a:pPr>
            <a:r>
              <a:rPr lang="pt-PT" sz="1200" kern="1200" baseline="0" dirty="0" smtClean="0">
                <a:solidFill>
                  <a:schemeClr val="tx1"/>
                </a:solidFill>
                <a:effectLst/>
                <a:latin typeface="+mn-lt"/>
                <a:ea typeface="+mn-ea"/>
                <a:cs typeface="+mn-cs"/>
              </a:rPr>
              <a:t>Já foi entregue a Fase</a:t>
            </a:r>
            <a:r>
              <a:rPr lang="pt-PT" sz="1200" kern="1200" dirty="0" smtClean="0">
                <a:solidFill>
                  <a:schemeClr val="tx1"/>
                </a:solidFill>
                <a:effectLst/>
                <a:latin typeface="+mn-lt"/>
                <a:ea typeface="+mn-ea"/>
                <a:cs typeface="+mn-cs"/>
              </a:rPr>
              <a:t> 1 – Programa de trabalho,</a:t>
            </a:r>
            <a:r>
              <a:rPr lang="pt-PT" sz="1200" kern="1200" baseline="0" dirty="0" smtClean="0">
                <a:solidFill>
                  <a:schemeClr val="tx1"/>
                </a:solidFill>
                <a:effectLst/>
                <a:latin typeface="+mn-lt"/>
                <a:ea typeface="+mn-ea"/>
                <a:cs typeface="+mn-cs"/>
              </a:rPr>
              <a:t> lista das espécies e habitats da DH e descrição do estado atual de conservação.</a:t>
            </a:r>
          </a:p>
          <a:p>
            <a:pPr marL="628650" lvl="1" indent="-171450">
              <a:buFontTx/>
              <a:buChar char="-"/>
            </a:pPr>
            <a:r>
              <a:rPr lang="pt-PT" sz="1200" kern="1200" baseline="0" dirty="0" smtClean="0">
                <a:solidFill>
                  <a:schemeClr val="tx1"/>
                </a:solidFill>
                <a:effectLst/>
                <a:latin typeface="+mn-lt"/>
                <a:ea typeface="+mn-ea"/>
                <a:cs typeface="+mn-cs"/>
              </a:rPr>
              <a:t>Fase 2 foi entregue ontem contendo a base de dados com todas as espécies e habitats + ficha normalizada para a recolha de dados de campo + projeto SIG (dados históricos + dados atuais)</a:t>
            </a:r>
          </a:p>
          <a:p>
            <a:pPr marL="1085850" lvl="2" indent="-171450">
              <a:buFontTx/>
              <a:buChar char="-"/>
            </a:pPr>
            <a:r>
              <a:rPr lang="pt-PT" sz="1200" kern="1200" baseline="0" dirty="0" smtClean="0">
                <a:solidFill>
                  <a:schemeClr val="tx1"/>
                </a:solidFill>
                <a:effectLst/>
                <a:latin typeface="+mn-lt"/>
                <a:ea typeface="+mn-ea"/>
                <a:cs typeface="+mn-cs"/>
              </a:rPr>
              <a:t>Toda esta base de dados será atualizada ao longo do projeto</a:t>
            </a:r>
            <a:endParaRPr lang="en-US" sz="1200" kern="1200" dirty="0" smtClean="0">
              <a:solidFill>
                <a:schemeClr val="tx1"/>
              </a:solidFill>
              <a:effectLst/>
              <a:latin typeface="+mn-lt"/>
              <a:ea typeface="+mn-ea"/>
              <a:cs typeface="+mn-cs"/>
            </a:endParaRPr>
          </a:p>
          <a:p>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0570091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21</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0944124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22</a:t>
            </a:fld>
            <a:endParaRPr lang="pt-PT"/>
          </a:p>
        </p:txBody>
      </p:sp>
    </p:spTree>
    <p:extLst>
      <p:ext uri="{BB962C8B-B14F-4D97-AF65-F5344CB8AC3E}">
        <p14:creationId xmlns:p14="http://schemas.microsoft.com/office/powerpoint/2010/main" val="22757291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smtClean="0"/>
              <a:t>São partilhados todos os eventos, noticias,</a:t>
            </a:r>
            <a:r>
              <a:rPr lang="pt-PT" baseline="0" dirty="0" smtClean="0"/>
              <a:t> ações do projeto, eventos, recrutamento de voluntários, informação para recrutamento dos concursos dos operacionais</a:t>
            </a:r>
            <a:endParaRPr lang="en-US"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23</a:t>
            </a:fld>
            <a:endParaRPr lang="pt-PT"/>
          </a:p>
        </p:txBody>
      </p:sp>
    </p:spTree>
    <p:extLst>
      <p:ext uri="{BB962C8B-B14F-4D97-AF65-F5344CB8AC3E}">
        <p14:creationId xmlns:p14="http://schemas.microsoft.com/office/powerpoint/2010/main" val="41635370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smtClean="0"/>
              <a:t>Atividades</a:t>
            </a:r>
            <a:r>
              <a:rPr lang="pt-PT" baseline="0" dirty="0" smtClean="0"/>
              <a:t> do Parque Aberto (limpezas de infestantes na caldeira da Graciosa, os morcegos não são assustadores)</a:t>
            </a:r>
            <a:endParaRPr lang="en-US"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24</a:t>
            </a:fld>
            <a:endParaRPr lang="pt-PT"/>
          </a:p>
        </p:txBody>
      </p:sp>
    </p:spTree>
    <p:extLst>
      <p:ext uri="{BB962C8B-B14F-4D97-AF65-F5344CB8AC3E}">
        <p14:creationId xmlns:p14="http://schemas.microsoft.com/office/powerpoint/2010/main" val="41101836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25</a:t>
            </a:fld>
            <a:endParaRPr lang="pt-PT"/>
          </a:p>
        </p:txBody>
      </p:sp>
    </p:spTree>
    <p:extLst>
      <p:ext uri="{BB962C8B-B14F-4D97-AF65-F5344CB8AC3E}">
        <p14:creationId xmlns:p14="http://schemas.microsoft.com/office/powerpoint/2010/main" val="42206654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26</a:t>
            </a:fld>
            <a:endParaRPr lang="pt-PT"/>
          </a:p>
        </p:txBody>
      </p:sp>
    </p:spTree>
    <p:extLst>
      <p:ext uri="{BB962C8B-B14F-4D97-AF65-F5344CB8AC3E}">
        <p14:creationId xmlns:p14="http://schemas.microsoft.com/office/powerpoint/2010/main" val="8629906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BR" dirty="0" smtClean="0"/>
              <a:t>Dois órgãos de governança foram estabelecidos para apoiar a implementação do projeto. Um conselho de partes interessadas e um conselho consultivo – CRADS, para o acompanhamento da</a:t>
            </a:r>
            <a:r>
              <a:rPr lang="pt-BR" baseline="0" dirty="0" smtClean="0"/>
              <a:t> implementação do projeto, com participação ativa e aconselhamento das açõesque irão ser desenvolvidas em cada uma das 9 ilhas.</a:t>
            </a:r>
          </a:p>
          <a:p>
            <a:r>
              <a:rPr lang="pt-BR" baseline="0" dirty="0" smtClean="0"/>
              <a:t>- O stakeholder board já foi realizado em quase todas as ilhas, mas com o COVID atrasou algumas ilhas que faltavam. Estamos a tentar agendar para as que faltam.</a:t>
            </a:r>
            <a:endParaRPr lang="en-US"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27</a:t>
            </a:fld>
            <a:endParaRPr lang="pt-PT"/>
          </a:p>
        </p:txBody>
      </p:sp>
    </p:spTree>
    <p:extLst>
      <p:ext uri="{BB962C8B-B14F-4D97-AF65-F5344CB8AC3E}">
        <p14:creationId xmlns:p14="http://schemas.microsoft.com/office/powerpoint/2010/main" val="21717242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28</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275168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3</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t-PT" sz="1200" b="0" i="0" kern="1200" dirty="0" smtClean="0">
                <a:solidFill>
                  <a:schemeClr val="tx1"/>
                </a:solidFill>
                <a:effectLst/>
                <a:latin typeface="+mn-lt"/>
                <a:ea typeface="+mn-ea"/>
                <a:cs typeface="+mn-cs"/>
              </a:rPr>
              <a:t>O</a:t>
            </a:r>
            <a:r>
              <a:rPr lang="pt-PT" sz="1200" b="0" i="0" kern="1200" baseline="0" dirty="0" smtClean="0">
                <a:solidFill>
                  <a:schemeClr val="tx1"/>
                </a:solidFill>
                <a:effectLst/>
                <a:latin typeface="+mn-lt"/>
                <a:ea typeface="+mn-ea"/>
                <a:cs typeface="+mn-cs"/>
              </a:rPr>
              <a:t> </a:t>
            </a:r>
            <a:r>
              <a:rPr lang="pt-PT" sz="1200" b="0" i="0" kern="1200" dirty="0" smtClean="0">
                <a:solidFill>
                  <a:schemeClr val="tx1"/>
                </a:solidFill>
                <a:effectLst/>
                <a:latin typeface="+mn-lt"/>
                <a:ea typeface="+mn-ea"/>
                <a:cs typeface="+mn-cs"/>
              </a:rPr>
              <a:t>programa LIFE promove um contributo significativo para o desenvolvimento sustentável e para a consecução dos objetivos e metas da UE em matéria de Ambiente e Clima,</a:t>
            </a:r>
            <a:r>
              <a:rPr lang="pt-PT" sz="1200" b="0" i="0" kern="1200" baseline="0" dirty="0" smtClean="0">
                <a:solidFill>
                  <a:schemeClr val="tx1"/>
                </a:solidFill>
                <a:effectLst/>
                <a:latin typeface="+mn-lt"/>
                <a:ea typeface="+mn-ea"/>
                <a:cs typeface="+mn-cs"/>
              </a:rPr>
              <a:t> o que concretiza através de dois subprogramas:</a:t>
            </a:r>
          </a:p>
          <a:p>
            <a:endParaRPr lang="pt-PT" sz="1200" b="0" i="0" kern="1200" dirty="0" smtClean="0">
              <a:solidFill>
                <a:schemeClr val="tx1"/>
              </a:solidFill>
              <a:effectLst/>
              <a:latin typeface="+mn-lt"/>
              <a:ea typeface="+mn-ea"/>
              <a:cs typeface="+mn-cs"/>
            </a:endParaRPr>
          </a:p>
          <a:p>
            <a:r>
              <a:rPr lang="pt-PT" sz="1200" b="1" i="0" kern="1200" dirty="0" smtClean="0">
                <a:solidFill>
                  <a:schemeClr val="tx1"/>
                </a:solidFill>
                <a:effectLst/>
                <a:latin typeface="+mn-lt"/>
                <a:ea typeface="+mn-ea"/>
                <a:cs typeface="+mn-cs"/>
              </a:rPr>
              <a:t>O subprograma Ambiente</a:t>
            </a:r>
            <a:r>
              <a:rPr lang="pt-PT" sz="1200" b="0" i="0" kern="1200" dirty="0" smtClean="0">
                <a:solidFill>
                  <a:schemeClr val="tx1"/>
                </a:solidFill>
                <a:effectLst/>
                <a:latin typeface="+mn-lt"/>
                <a:ea typeface="+mn-ea"/>
                <a:cs typeface="+mn-cs"/>
              </a:rPr>
              <a:t>,</a:t>
            </a:r>
            <a:r>
              <a:rPr lang="pt-PT" sz="1200" b="0" i="0" kern="1200" baseline="0" dirty="0" smtClean="0">
                <a:solidFill>
                  <a:schemeClr val="tx1"/>
                </a:solidFill>
                <a:effectLst/>
                <a:latin typeface="+mn-lt"/>
                <a:ea typeface="+mn-ea"/>
                <a:cs typeface="+mn-cs"/>
              </a:rPr>
              <a:t> que </a:t>
            </a:r>
            <a:r>
              <a:rPr lang="pt-PT" sz="1200" b="0" i="0" kern="1200" dirty="0" smtClean="0">
                <a:solidFill>
                  <a:schemeClr val="tx1"/>
                </a:solidFill>
                <a:effectLst/>
                <a:latin typeface="+mn-lt"/>
                <a:ea typeface="+mn-ea"/>
                <a:cs typeface="+mn-cs"/>
              </a:rPr>
              <a:t>tem três domínios prioritários: </a:t>
            </a:r>
          </a:p>
          <a:p>
            <a:pPr lvl="1"/>
            <a:r>
              <a:rPr lang="pt-PT" sz="1200" b="0" i="0" kern="1200" dirty="0" smtClean="0">
                <a:solidFill>
                  <a:schemeClr val="tx1"/>
                </a:solidFill>
                <a:effectLst/>
                <a:latin typeface="+mn-lt"/>
                <a:ea typeface="+mn-ea"/>
                <a:cs typeface="+mn-cs"/>
              </a:rPr>
              <a:t>Ambiente e eficiência dos recursos</a:t>
            </a:r>
          </a:p>
          <a:p>
            <a:pPr lvl="1"/>
            <a:r>
              <a:rPr lang="pt-PT" sz="1200" b="0" i="0" kern="1200" dirty="0" smtClean="0">
                <a:solidFill>
                  <a:schemeClr val="tx1"/>
                </a:solidFill>
                <a:effectLst/>
                <a:latin typeface="+mn-lt"/>
                <a:ea typeface="+mn-ea"/>
                <a:cs typeface="+mn-cs"/>
              </a:rPr>
              <a:t>Natureza e Biodiversidade</a:t>
            </a:r>
          </a:p>
          <a:p>
            <a:pPr lvl="1"/>
            <a:r>
              <a:rPr lang="pt-PT" sz="1200" b="0" i="0" kern="1200" dirty="0" smtClean="0">
                <a:solidFill>
                  <a:schemeClr val="tx1"/>
                </a:solidFill>
                <a:effectLst/>
                <a:latin typeface="+mn-lt"/>
                <a:ea typeface="+mn-ea"/>
                <a:cs typeface="+mn-cs"/>
              </a:rPr>
              <a:t>Governação e informação em matéria de ambiente</a:t>
            </a:r>
          </a:p>
          <a:p>
            <a:pPr lvl="1"/>
            <a:endParaRPr lang="pt-PT" sz="1200" b="0" i="0" kern="1200" dirty="0" smtClean="0">
              <a:solidFill>
                <a:schemeClr val="tx1"/>
              </a:solidFill>
              <a:effectLst/>
              <a:latin typeface="+mn-lt"/>
              <a:ea typeface="+mn-ea"/>
              <a:cs typeface="+mn-cs"/>
            </a:endParaRPr>
          </a:p>
          <a:p>
            <a:r>
              <a:rPr lang="pt-PT" sz="1200" b="0" i="0" kern="1200" dirty="0" smtClean="0">
                <a:solidFill>
                  <a:schemeClr val="tx1"/>
                </a:solidFill>
                <a:effectLst/>
                <a:latin typeface="+mn-lt"/>
                <a:ea typeface="+mn-ea"/>
                <a:cs typeface="+mn-cs"/>
              </a:rPr>
              <a:t>E </a:t>
            </a:r>
            <a:r>
              <a:rPr lang="pt-PT" sz="1200" b="1" i="0" kern="1200" dirty="0" smtClean="0">
                <a:solidFill>
                  <a:schemeClr val="tx1"/>
                </a:solidFill>
                <a:effectLst/>
                <a:latin typeface="+mn-lt"/>
                <a:ea typeface="+mn-ea"/>
                <a:cs typeface="+mn-cs"/>
              </a:rPr>
              <a:t>o subprograma Ação Climática</a:t>
            </a:r>
            <a:r>
              <a:rPr lang="pt-PT" sz="1200" b="0" i="0" kern="1200" dirty="0" smtClean="0">
                <a:solidFill>
                  <a:schemeClr val="tx1"/>
                </a:solidFill>
                <a:effectLst/>
                <a:latin typeface="+mn-lt"/>
                <a:ea typeface="+mn-ea"/>
                <a:cs typeface="+mn-cs"/>
              </a:rPr>
              <a:t>,</a:t>
            </a:r>
            <a:r>
              <a:rPr lang="pt-PT" sz="1200" b="0" i="0" kern="1200" baseline="0" dirty="0" smtClean="0">
                <a:solidFill>
                  <a:schemeClr val="tx1"/>
                </a:solidFill>
                <a:effectLst/>
                <a:latin typeface="+mn-lt"/>
                <a:ea typeface="+mn-ea"/>
                <a:cs typeface="+mn-cs"/>
              </a:rPr>
              <a:t> também com </a:t>
            </a:r>
            <a:r>
              <a:rPr lang="pt-PT" sz="1200" b="0" i="0" kern="1200" dirty="0" smtClean="0">
                <a:solidFill>
                  <a:schemeClr val="tx1"/>
                </a:solidFill>
                <a:effectLst/>
                <a:latin typeface="+mn-lt"/>
                <a:ea typeface="+mn-ea"/>
                <a:cs typeface="+mn-cs"/>
              </a:rPr>
              <a:t>três domínios prioritários: </a:t>
            </a:r>
          </a:p>
          <a:p>
            <a:pPr lvl="1"/>
            <a:r>
              <a:rPr lang="pt-PT" sz="1200" b="0" i="0" kern="1200" dirty="0" smtClean="0">
                <a:solidFill>
                  <a:schemeClr val="tx1"/>
                </a:solidFill>
                <a:effectLst/>
                <a:latin typeface="+mn-lt"/>
                <a:ea typeface="+mn-ea"/>
                <a:cs typeface="+mn-cs"/>
              </a:rPr>
              <a:t>Mitigação das alterações climáticas</a:t>
            </a:r>
          </a:p>
          <a:p>
            <a:pPr lvl="1"/>
            <a:r>
              <a:rPr lang="pt-PT" sz="1200" b="0" i="0" kern="1200" dirty="0" smtClean="0">
                <a:solidFill>
                  <a:schemeClr val="tx1"/>
                </a:solidFill>
                <a:effectLst/>
                <a:latin typeface="+mn-lt"/>
                <a:ea typeface="+mn-ea"/>
                <a:cs typeface="+mn-cs"/>
              </a:rPr>
              <a:t>Adaptação às alterações climáticas</a:t>
            </a:r>
          </a:p>
          <a:p>
            <a:pPr lvl="1"/>
            <a:r>
              <a:rPr lang="pt-PT" sz="1200" b="0" i="0" kern="1200" dirty="0" smtClean="0">
                <a:solidFill>
                  <a:schemeClr val="tx1"/>
                </a:solidFill>
                <a:effectLst/>
                <a:latin typeface="+mn-lt"/>
                <a:ea typeface="+mn-ea"/>
                <a:cs typeface="+mn-cs"/>
              </a:rPr>
              <a:t>Governação e informação em matéria de clima</a:t>
            </a:r>
          </a:p>
          <a:p>
            <a:pPr eaLnBrk="1" hangingPunct="1"/>
            <a:endParaRPr lang="en-US" altLang="en-US" dirty="0" smtClean="0">
              <a:latin typeface="Arial" panose="020B0604020202020204" pitchFamily="34" charset="0"/>
              <a:ea typeface="ＭＳ Ｐゴシック" panose="020B0600070205080204" pitchFamily="34" charset="-128"/>
            </a:endParaRPr>
          </a:p>
          <a:p>
            <a:pPr eaLnBrk="1" hangingPunct="1"/>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693850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4</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t-PT" sz="1000" b="0" i="0" u="none" strike="noStrike" kern="1200" baseline="0" noProof="0" dirty="0" smtClean="0">
                <a:solidFill>
                  <a:schemeClr val="tx1"/>
                </a:solidFill>
                <a:latin typeface="+mn-lt"/>
                <a:ea typeface="+mn-ea"/>
                <a:cs typeface="+mn-cs"/>
              </a:rPr>
              <a:t>O Programa LIFE apoia diversos tipos de projetos:</a:t>
            </a:r>
          </a:p>
          <a:p>
            <a:pPr eaLnBrk="1" hangingPunct="1"/>
            <a:endParaRPr lang="pt-PT" altLang="en-US" sz="1000" b="0" i="0" u="none" strike="noStrike" kern="1200" baseline="0" noProof="0" dirty="0" smtClean="0">
              <a:solidFill>
                <a:schemeClr val="tx1"/>
              </a:solidFill>
              <a:latin typeface="+mn-lt"/>
              <a:ea typeface="+mn-ea"/>
              <a:cs typeface="+mn-cs"/>
            </a:endParaRPr>
          </a:p>
          <a:p>
            <a:pPr marL="0" indent="0" algn="just" eaLnBrk="1" hangingPunct="1">
              <a:lnSpc>
                <a:spcPct val="150000"/>
              </a:lnSpc>
              <a:buFont typeface="Arial" panose="020B0604020202020204" pitchFamily="34" charset="0"/>
              <a:buNone/>
            </a:pPr>
            <a:r>
              <a:rPr lang="pt-PT" altLang="en-US" sz="1200" b="1" i="0" u="none" noProof="0" dirty="0" smtClean="0">
                <a:latin typeface="Century Gothic" panose="020B0502020202020204" pitchFamily="34" charset="0"/>
                <a:cs typeface="Calibri" panose="020F0502020204030204" pitchFamily="34" charset="0"/>
              </a:rPr>
              <a:t>Subprograma Ambiente:</a:t>
            </a:r>
          </a:p>
          <a:p>
            <a:pPr marL="0" indent="0" algn="just" eaLnBrk="1" hangingPunct="1">
              <a:lnSpc>
                <a:spcPct val="150000"/>
              </a:lnSpc>
              <a:buFont typeface="Arial" panose="020B0604020202020204" pitchFamily="34" charset="0"/>
              <a:buNone/>
            </a:pPr>
            <a:r>
              <a:rPr lang="pt-PT" altLang="en-US" sz="1200" b="0" i="0" u="none" noProof="0" dirty="0" smtClean="0">
                <a:latin typeface="Century Gothic" panose="020B0502020202020204" pitchFamily="34" charset="0"/>
                <a:cs typeface="Calibri" panose="020F0502020204030204" pitchFamily="34" charset="0"/>
              </a:rPr>
              <a:t>Projetos tradicionais </a:t>
            </a:r>
            <a:r>
              <a:rPr lang="pt-PT" altLang="en-US" sz="1050" b="0" i="0" u="none" noProof="0" dirty="0" smtClean="0">
                <a:latin typeface="Century Gothic" panose="020B0502020202020204" pitchFamily="34" charset="0"/>
                <a:cs typeface="Calibri" panose="020F0502020204030204" pitchFamily="34" charset="0"/>
              </a:rPr>
              <a:t>(ex.: LIFE VIDALIA, </a:t>
            </a:r>
            <a:r>
              <a:rPr lang="pt-PT" altLang="en-US" sz="1050" b="0" i="0" u="none" noProof="0" dirty="0" smtClean="0">
                <a:effectLst>
                  <a:outerShdw blurRad="38100" dist="38100" dir="2700000" algn="tl">
                    <a:srgbClr val="000000">
                      <a:alpha val="43137"/>
                    </a:srgbClr>
                  </a:outerShdw>
                </a:effectLst>
                <a:latin typeface="Century Gothic" panose="020B0502020202020204" pitchFamily="34" charset="0"/>
                <a:cs typeface="Calibri" panose="020F0502020204030204" pitchFamily="34" charset="0"/>
              </a:rPr>
              <a:t>LIFE BEETLES, LIFE SNAILS</a:t>
            </a:r>
            <a:r>
              <a:rPr lang="pt-PT" altLang="en-US" sz="1050" b="0" i="0" u="none" noProof="0" dirty="0" smtClean="0">
                <a:latin typeface="Century Gothic" panose="020B0502020202020204" pitchFamily="34" charset="0"/>
                <a:cs typeface="Calibri" panose="020F0502020204030204" pitchFamily="34" charset="0"/>
              </a:rPr>
              <a:t>)</a:t>
            </a:r>
          </a:p>
          <a:p>
            <a:pPr marL="0" indent="0" algn="just" eaLnBrk="1" hangingPunct="1">
              <a:lnSpc>
                <a:spcPct val="150000"/>
              </a:lnSpc>
              <a:buFont typeface="Arial" panose="020B0604020202020204" pitchFamily="34" charset="0"/>
              <a:buNone/>
            </a:pPr>
            <a:r>
              <a:rPr lang="pt-PT" altLang="en-US" sz="1200" b="0" i="0" u="none" noProof="0" dirty="0" smtClean="0">
                <a:latin typeface="Century Gothic" panose="020B0502020202020204" pitchFamily="34" charset="0"/>
                <a:cs typeface="Calibri" panose="020F0502020204030204" pitchFamily="34" charset="0"/>
              </a:rPr>
              <a:t>Projetos Integrados </a:t>
            </a:r>
            <a:r>
              <a:rPr lang="pt-PT" altLang="en-US" sz="1050" b="0" i="0" u="none" noProof="0" dirty="0" smtClean="0">
                <a:latin typeface="Century Gothic" panose="020B0502020202020204" pitchFamily="34" charset="0"/>
                <a:cs typeface="Calibri" panose="020F0502020204030204" pitchFamily="34" charset="0"/>
              </a:rPr>
              <a:t>(</a:t>
            </a:r>
            <a:r>
              <a:rPr lang="pt-PT" altLang="en-US" sz="1050" b="0" i="0" u="none" noProof="0" dirty="0" smtClean="0">
                <a:solidFill>
                  <a:schemeClr val="accent5">
                    <a:lumMod val="50000"/>
                  </a:schemeClr>
                </a:solidFill>
                <a:latin typeface="Century Gothic" panose="020B0502020202020204" pitchFamily="34" charset="0"/>
                <a:cs typeface="Calibri" panose="020F0502020204030204" pitchFamily="34" charset="0"/>
              </a:rPr>
              <a:t>LIFE IP AZORES NATURA – 1º e único projeto integrado português aprovado)</a:t>
            </a:r>
          </a:p>
          <a:p>
            <a:pPr marL="0" indent="0" algn="just" eaLnBrk="1" hangingPunct="1">
              <a:lnSpc>
                <a:spcPct val="150000"/>
              </a:lnSpc>
              <a:buFont typeface="Arial" panose="020B0604020202020204" pitchFamily="34" charset="0"/>
              <a:buNone/>
            </a:pPr>
            <a:r>
              <a:rPr lang="pt-PT" altLang="en-US" sz="1200" b="0" i="0" u="none" noProof="0" dirty="0" smtClean="0">
                <a:latin typeface="Century Gothic" panose="020B0502020202020204" pitchFamily="34" charset="0"/>
                <a:cs typeface="Calibri" panose="020F0502020204030204" pitchFamily="34" charset="0"/>
              </a:rPr>
              <a:t>Projetos Preparatórios</a:t>
            </a:r>
          </a:p>
          <a:p>
            <a:pPr marL="0" indent="0" algn="just" eaLnBrk="1" hangingPunct="1">
              <a:lnSpc>
                <a:spcPct val="150000"/>
              </a:lnSpc>
              <a:buFont typeface="Arial" panose="020B0604020202020204" pitchFamily="34" charset="0"/>
              <a:buNone/>
            </a:pPr>
            <a:r>
              <a:rPr lang="pt-PT" altLang="en-US" sz="1200" b="0" i="0" u="none" noProof="0" dirty="0" smtClean="0">
                <a:latin typeface="Century Gothic" panose="020B0502020202020204" pitchFamily="34" charset="0"/>
                <a:cs typeface="Calibri" panose="020F0502020204030204" pitchFamily="34" charset="0"/>
              </a:rPr>
              <a:t>Projetos de Assistência Técnica</a:t>
            </a:r>
          </a:p>
          <a:p>
            <a:pPr marL="0" indent="0" algn="just" eaLnBrk="1" hangingPunct="1">
              <a:lnSpc>
                <a:spcPct val="150000"/>
              </a:lnSpc>
              <a:buFont typeface="Arial" panose="020B0604020202020204" pitchFamily="34" charset="0"/>
              <a:buNone/>
            </a:pPr>
            <a:endParaRPr lang="pt-PT" altLang="en-US" sz="1200" b="0" i="0" u="none" noProof="0" dirty="0" smtClean="0">
              <a:latin typeface="Century Gothic" panose="020B0502020202020204" pitchFamily="34" charset="0"/>
              <a:cs typeface="Calibri" panose="020F0502020204030204" pitchFamily="34" charset="0"/>
            </a:endParaRPr>
          </a:p>
          <a:p>
            <a:pPr marL="0" indent="0" algn="just">
              <a:lnSpc>
                <a:spcPct val="150000"/>
              </a:lnSpc>
              <a:buFont typeface="Arial" panose="020B0604020202020204" pitchFamily="34" charset="0"/>
              <a:buNone/>
            </a:pPr>
            <a:r>
              <a:rPr lang="pt-PT" altLang="en-US" sz="1200" b="1" i="0" u="none" noProof="0" dirty="0" smtClean="0">
                <a:latin typeface="Century Gothic" panose="020B0502020202020204" pitchFamily="34" charset="0"/>
                <a:cs typeface="Calibri" panose="020F0502020204030204" pitchFamily="34" charset="0"/>
              </a:rPr>
              <a:t>Subprograma Ação Climática:</a:t>
            </a:r>
          </a:p>
          <a:p>
            <a:pPr marL="0" indent="0" algn="just">
              <a:lnSpc>
                <a:spcPct val="150000"/>
              </a:lnSpc>
              <a:buFont typeface="Arial" panose="020B0604020202020204" pitchFamily="34" charset="0"/>
              <a:buNone/>
            </a:pPr>
            <a:r>
              <a:rPr lang="pt-PT" altLang="en-US" sz="1200" b="0" i="0" u="none" noProof="0" dirty="0" smtClean="0">
                <a:latin typeface="Century Gothic" panose="020B0502020202020204" pitchFamily="34" charset="0"/>
                <a:cs typeface="Calibri" panose="020F0502020204030204" pitchFamily="34" charset="0"/>
              </a:rPr>
              <a:t>Projetos tradicionais</a:t>
            </a:r>
          </a:p>
          <a:p>
            <a:pPr marL="0" indent="0" algn="just">
              <a:lnSpc>
                <a:spcPct val="150000"/>
              </a:lnSpc>
              <a:buFont typeface="Arial" panose="020B0604020202020204" pitchFamily="34" charset="0"/>
              <a:buNone/>
            </a:pPr>
            <a:r>
              <a:rPr lang="pt-PT" altLang="en-US" sz="1200" b="0" i="0" u="none" noProof="0" dirty="0" smtClean="0">
                <a:latin typeface="Century Gothic" panose="020B0502020202020204" pitchFamily="34" charset="0"/>
                <a:cs typeface="Calibri" panose="020F0502020204030204" pitchFamily="34" charset="0"/>
              </a:rPr>
              <a:t>Projetos Integrados (LIFE IP CLIMAZ – aprovado a semana passada)</a:t>
            </a:r>
          </a:p>
          <a:p>
            <a:pPr marL="0" indent="0" algn="just">
              <a:lnSpc>
                <a:spcPct val="150000"/>
              </a:lnSpc>
              <a:buFont typeface="Arial" panose="020B0604020202020204" pitchFamily="34" charset="0"/>
              <a:buNone/>
            </a:pPr>
            <a:r>
              <a:rPr lang="pt-PT" altLang="en-US" sz="1200" b="0" i="0" u="none" noProof="0" dirty="0" smtClean="0">
                <a:latin typeface="Century Gothic" panose="020B0502020202020204" pitchFamily="34" charset="0"/>
                <a:cs typeface="Calibri" panose="020F0502020204030204" pitchFamily="34" charset="0"/>
              </a:rPr>
              <a:t>Projetos de Assistência Técnica</a:t>
            </a:r>
          </a:p>
          <a:p>
            <a:pPr marL="0" indent="0" algn="just">
              <a:lnSpc>
                <a:spcPct val="150000"/>
              </a:lnSpc>
              <a:buFont typeface="Arial" panose="020B0604020202020204" pitchFamily="34" charset="0"/>
              <a:buNone/>
            </a:pPr>
            <a:endParaRPr lang="pt-PT" altLang="en-US" sz="1200" b="0" i="0" u="none" noProof="0" dirty="0" smtClean="0">
              <a:latin typeface="Century Gothic" panose="020B0502020202020204" pitchFamily="34" charset="0"/>
              <a:cs typeface="Calibri" panose="020F0502020204030204" pitchFamily="34" charset="0"/>
            </a:endParaRPr>
          </a:p>
          <a:p>
            <a:pPr marL="0" indent="0" algn="just">
              <a:lnSpc>
                <a:spcPct val="150000"/>
              </a:lnSpc>
              <a:buFont typeface="Arial" panose="020B0604020202020204" pitchFamily="34" charset="0"/>
              <a:buNone/>
            </a:pPr>
            <a:r>
              <a:rPr lang="pt-PT" altLang="en-US" sz="1200" b="0" i="0" u="none" noProof="0" dirty="0" smtClean="0">
                <a:latin typeface="Century Gothic" panose="020B0502020202020204" pitchFamily="34" charset="0"/>
                <a:cs typeface="Calibri" panose="020F0502020204030204" pitchFamily="34" charset="0"/>
              </a:rPr>
              <a:t>Existiram,</a:t>
            </a:r>
            <a:r>
              <a:rPr lang="pt-PT" altLang="en-US" sz="1200" b="0" i="0" u="none" baseline="0" noProof="0" dirty="0" smtClean="0">
                <a:latin typeface="Century Gothic" panose="020B0502020202020204" pitchFamily="34" charset="0"/>
                <a:cs typeface="Calibri" panose="020F0502020204030204" pitchFamily="34" charset="0"/>
              </a:rPr>
              <a:t> ainda, os </a:t>
            </a:r>
            <a:r>
              <a:rPr lang="pt-PT" altLang="en-US" sz="1200" b="1" i="0" u="none" baseline="0" noProof="0" dirty="0" smtClean="0">
                <a:latin typeface="Century Gothic" panose="020B0502020202020204" pitchFamily="34" charset="0"/>
                <a:cs typeface="Calibri" panose="020F0502020204030204" pitchFamily="34" charset="0"/>
              </a:rPr>
              <a:t>projetos de Capacitação</a:t>
            </a:r>
            <a:r>
              <a:rPr lang="pt-PT" altLang="en-US" sz="1200" b="0" i="0" u="none" baseline="0" noProof="0" dirty="0" smtClean="0">
                <a:latin typeface="Century Gothic" panose="020B0502020202020204" pitchFamily="34" charset="0"/>
                <a:cs typeface="Calibri" panose="020F0502020204030204" pitchFamily="34" charset="0"/>
              </a:rPr>
              <a:t>, dirigidos às entidades públicas dos EM</a:t>
            </a:r>
          </a:p>
          <a:p>
            <a:pPr marL="0" indent="0" algn="just">
              <a:lnSpc>
                <a:spcPct val="150000"/>
              </a:lnSpc>
              <a:buFont typeface="Arial" panose="020B0604020202020204" pitchFamily="34" charset="0"/>
              <a:buNone/>
            </a:pPr>
            <a:endParaRPr lang="pt-PT" altLang="en-US" sz="1200" b="0" i="0" u="none" baseline="0" noProof="0" dirty="0" smtClean="0">
              <a:latin typeface="Century Gothic" panose="020B0502020202020204" pitchFamily="34" charset="0"/>
              <a:cs typeface="Calibri" panose="020F0502020204030204" pitchFamily="34" charset="0"/>
            </a:endParaRPr>
          </a:p>
          <a:p>
            <a:pPr marL="0" indent="0" algn="just">
              <a:lnSpc>
                <a:spcPct val="150000"/>
              </a:lnSpc>
              <a:buFont typeface="Arial" panose="020B0604020202020204" pitchFamily="34" charset="0"/>
              <a:buNone/>
            </a:pPr>
            <a:r>
              <a:rPr lang="pt-PT" sz="1000" b="0" i="0" kern="1200" noProof="0" dirty="0" smtClean="0">
                <a:solidFill>
                  <a:schemeClr val="tx1"/>
                </a:solidFill>
                <a:effectLst/>
                <a:latin typeface="+mn-lt"/>
                <a:ea typeface="+mn-ea"/>
                <a:cs typeface="+mn-cs"/>
              </a:rPr>
              <a:t>No</a:t>
            </a:r>
            <a:r>
              <a:rPr lang="pt-PT" sz="1000" b="0" i="0" kern="1200" baseline="0" noProof="0" dirty="0" smtClean="0">
                <a:solidFill>
                  <a:schemeClr val="tx1"/>
                </a:solidFill>
                <a:effectLst/>
                <a:latin typeface="+mn-lt"/>
                <a:ea typeface="+mn-ea"/>
                <a:cs typeface="+mn-cs"/>
              </a:rPr>
              <a:t> atual período de financiamento, o</a:t>
            </a:r>
            <a:r>
              <a:rPr lang="pt-PT" sz="1000" b="0" i="0" kern="1200" noProof="0" dirty="0" smtClean="0">
                <a:solidFill>
                  <a:schemeClr val="tx1"/>
                </a:solidFill>
                <a:effectLst/>
                <a:latin typeface="+mn-lt"/>
                <a:ea typeface="+mn-ea"/>
                <a:cs typeface="+mn-cs"/>
              </a:rPr>
              <a:t> programa criou uma nova categoria de projetos, </a:t>
            </a:r>
            <a:r>
              <a:rPr lang="pt-PT" sz="1000" b="1" i="0" kern="1200" noProof="0" dirty="0" smtClean="0">
                <a:solidFill>
                  <a:schemeClr val="tx1"/>
                </a:solidFill>
                <a:effectLst/>
                <a:latin typeface="+mn-lt"/>
                <a:ea typeface="+mn-ea"/>
                <a:cs typeface="+mn-cs"/>
              </a:rPr>
              <a:t>Projetos Integrados</a:t>
            </a:r>
            <a:r>
              <a:rPr lang="pt-PT" sz="1000" b="0" i="0" kern="1200" noProof="0" dirty="0" smtClean="0">
                <a:solidFill>
                  <a:schemeClr val="tx1"/>
                </a:solidFill>
                <a:effectLst/>
                <a:latin typeface="+mn-lt"/>
                <a:ea typeface="+mn-ea"/>
                <a:cs typeface="+mn-cs"/>
              </a:rPr>
              <a:t>, para operar a uma escala territorial grande e visando integrar vários fundos, quer comunitários quer privados.</a:t>
            </a:r>
            <a:endParaRPr lang="pt-PT" altLang="en-US" sz="1200" b="0" i="0" u="none" noProof="0" dirty="0" smtClean="0">
              <a:latin typeface="Century Gothic" panose="020B0502020202020204" pitchFamily="34" charset="0"/>
              <a:cs typeface="Calibri" panose="020F0502020204030204" pitchFamily="34" charset="0"/>
            </a:endParaRPr>
          </a:p>
          <a:p>
            <a:pPr eaLnBrk="1" hangingPunct="1"/>
            <a:endParaRPr lang="en-US" altLang="en-US" dirty="0" smtClean="0">
              <a:latin typeface="Arial" panose="020B0604020202020204" pitchFamily="34" charset="0"/>
              <a:ea typeface="ＭＳ Ｐゴシック" panose="020B0600070205080204" pitchFamily="34" charset="-128"/>
            </a:endParaRPr>
          </a:p>
          <a:p>
            <a:pPr eaLnBrk="1" hangingPunct="1"/>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55317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5</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r>
              <a:rPr lang="pt-PT" sz="1200" kern="1200" dirty="0" smtClean="0">
                <a:solidFill>
                  <a:schemeClr val="tx1"/>
                </a:solidFill>
                <a:effectLst/>
                <a:latin typeface="+mn-lt"/>
                <a:ea typeface="+mn-ea"/>
                <a:cs typeface="+mn-cs"/>
              </a:rPr>
              <a:t>Apresentação do projeto – LIFE IP AZORES NATURA: A (</a:t>
            </a:r>
            <a:r>
              <a:rPr lang="pt-PT" sz="1200" kern="1200" dirty="0" err="1" smtClean="0">
                <a:solidFill>
                  <a:schemeClr val="tx1"/>
                </a:solidFill>
                <a:effectLst/>
                <a:latin typeface="+mn-lt"/>
                <a:ea typeface="+mn-ea"/>
                <a:cs typeface="+mn-cs"/>
              </a:rPr>
              <a:t>Proteçao</a:t>
            </a:r>
            <a:r>
              <a:rPr lang="pt-PT" sz="1200" kern="1200" dirty="0" smtClean="0">
                <a:solidFill>
                  <a:schemeClr val="tx1"/>
                </a:solidFill>
                <a:effectLst/>
                <a:latin typeface="+mn-lt"/>
                <a:ea typeface="+mn-ea"/>
                <a:cs typeface="+mn-cs"/>
              </a:rPr>
              <a:t> ativa e gestão integrada da Rede Natura 2000 nos Açores)</a:t>
            </a:r>
            <a:endParaRPr lang="en-US" sz="1200" kern="1200" dirty="0" smtClean="0">
              <a:solidFill>
                <a:schemeClr val="tx1"/>
              </a:solidFill>
              <a:effectLst/>
              <a:latin typeface="+mn-lt"/>
              <a:ea typeface="+mn-ea"/>
              <a:cs typeface="+mn-cs"/>
            </a:endParaRPr>
          </a:p>
          <a:p>
            <a:pPr lvl="1"/>
            <a:r>
              <a:rPr lang="pt-PT" sz="1200" kern="1200" dirty="0" smtClean="0">
                <a:solidFill>
                  <a:schemeClr val="tx1"/>
                </a:solidFill>
                <a:effectLst/>
                <a:latin typeface="+mn-lt"/>
                <a:ea typeface="+mn-ea"/>
                <a:cs typeface="+mn-cs"/>
              </a:rPr>
              <a:t>É o primeiro projeto integrado português aprovado e o maior projeto de conservação da natureza alguma vez concebido para os Açores.</a:t>
            </a:r>
            <a:endParaRPr lang="en-US" sz="1200" kern="1200" dirty="0" smtClean="0">
              <a:solidFill>
                <a:schemeClr val="tx1"/>
              </a:solidFill>
              <a:effectLst/>
              <a:latin typeface="+mn-lt"/>
              <a:ea typeface="+mn-ea"/>
              <a:cs typeface="+mn-cs"/>
            </a:endParaRPr>
          </a:p>
          <a:p>
            <a:pPr eaLnBrk="1" hangingPunct="1"/>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998919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6</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r>
              <a:rPr lang="pt-PT" sz="1200" kern="1200" dirty="0" smtClean="0">
                <a:solidFill>
                  <a:schemeClr val="tx1"/>
                </a:solidFill>
                <a:effectLst/>
                <a:latin typeface="+mn-lt"/>
                <a:ea typeface="+mn-ea"/>
                <a:cs typeface="+mn-cs"/>
              </a:rPr>
              <a:t>O projeto terá uma duração de 9 anos (01/01/2019- 31/12/2027)</a:t>
            </a:r>
            <a:r>
              <a:rPr lang="pt-PT" sz="1200" b="1" kern="1200" dirty="0" smtClean="0">
                <a:solidFill>
                  <a:schemeClr val="tx1"/>
                </a:solidFill>
                <a:effectLst/>
                <a:latin typeface="+mn-lt"/>
                <a:ea typeface="+mn-ea"/>
                <a:cs typeface="+mn-cs"/>
              </a:rPr>
              <a:t> </a:t>
            </a:r>
            <a:r>
              <a:rPr lang="pt-PT" sz="1200" kern="1200" dirty="0" smtClean="0">
                <a:solidFill>
                  <a:schemeClr val="tx1"/>
                </a:solidFill>
                <a:effectLst/>
                <a:latin typeface="+mn-lt"/>
                <a:ea typeface="+mn-ea"/>
                <a:cs typeface="+mn-cs"/>
              </a:rPr>
              <a:t>com um orçamento total de 19 087 522€, e uma contribuição financeira da União Europeia de 11 452 513€ (</a:t>
            </a:r>
            <a:r>
              <a:rPr lang="pt-PT" sz="1200" b="1" kern="1200" dirty="0" smtClean="0">
                <a:solidFill>
                  <a:schemeClr val="tx1"/>
                </a:solidFill>
                <a:effectLst/>
                <a:latin typeface="+mn-lt"/>
                <a:ea typeface="+mn-ea"/>
                <a:cs typeface="+mn-cs"/>
              </a:rPr>
              <a:t>60%).</a:t>
            </a:r>
            <a:endParaRPr lang="en-US" sz="1200" kern="1200" dirty="0" smtClean="0">
              <a:solidFill>
                <a:schemeClr val="tx1"/>
              </a:solidFill>
              <a:effectLst/>
              <a:latin typeface="+mn-lt"/>
              <a:ea typeface="+mn-ea"/>
              <a:cs typeface="+mn-cs"/>
            </a:endParaRPr>
          </a:p>
          <a:p>
            <a:pPr lvl="1"/>
            <a:r>
              <a:rPr lang="pt-PT" sz="1200" kern="1200" dirty="0" smtClean="0">
                <a:solidFill>
                  <a:schemeClr val="tx1"/>
                </a:solidFill>
                <a:effectLst/>
                <a:latin typeface="+mn-lt"/>
                <a:ea typeface="+mn-ea"/>
                <a:cs typeface="+mn-cs"/>
              </a:rPr>
              <a:t>O projeto prevê mobilizar mais de 12 M€ em Fundos complementares.</a:t>
            </a:r>
            <a:endParaRPr lang="en-US" sz="1200" kern="1200" dirty="0" smtClean="0">
              <a:solidFill>
                <a:schemeClr val="tx1"/>
              </a:solidFill>
              <a:effectLst/>
              <a:latin typeface="+mn-lt"/>
              <a:ea typeface="+mn-ea"/>
              <a:cs typeface="+mn-cs"/>
            </a:endParaRPr>
          </a:p>
          <a:p>
            <a:pPr lvl="1"/>
            <a:r>
              <a:rPr lang="pt-PT" sz="1200" kern="1200" dirty="0" smtClean="0">
                <a:solidFill>
                  <a:schemeClr val="tx1"/>
                </a:solidFill>
                <a:effectLst/>
                <a:latin typeface="+mn-lt"/>
                <a:ea typeface="+mn-ea"/>
                <a:cs typeface="+mn-cs"/>
              </a:rPr>
              <a:t>Para atingir os seus objetivos, a estratégia do LIFE IP e os trabalhos previstos baseiam-se numa forte parceria que irá contribuir ativamente para a implementação do PAF (Quadro de Ação Prioritária para a RN2000), incluindo um conjunto de entidades com formação institucional e técnica complementares. </a:t>
            </a:r>
            <a:endParaRPr lang="en-US" sz="1100" kern="1200" dirty="0" smtClean="0">
              <a:solidFill>
                <a:schemeClr val="tx1"/>
              </a:solidFill>
              <a:effectLst/>
              <a:latin typeface="+mn-lt"/>
              <a:ea typeface="+mn-ea"/>
              <a:cs typeface="+mn-cs"/>
            </a:endParaRPr>
          </a:p>
          <a:p>
            <a:pPr lvl="1"/>
            <a:r>
              <a:rPr lang="pt-PT" sz="1200" kern="1200" dirty="0" smtClean="0">
                <a:solidFill>
                  <a:schemeClr val="tx1"/>
                </a:solidFill>
                <a:effectLst/>
                <a:latin typeface="+mn-lt"/>
                <a:ea typeface="+mn-ea"/>
                <a:cs typeface="+mn-cs"/>
              </a:rPr>
              <a:t>Esta estrutura de parceria permite, que o projeto beneficie de um conhecimento técnico, político e operacional sólido, garantindo assim a continuação das ações após o fim do LIFE IP. Esta estrutura inclui </a:t>
            </a:r>
            <a:r>
              <a:rPr lang="pt-PT" sz="1200" u="sng" kern="1200" dirty="0" smtClean="0">
                <a:solidFill>
                  <a:schemeClr val="tx1"/>
                </a:solidFill>
                <a:effectLst/>
                <a:latin typeface="+mn-lt"/>
                <a:ea typeface="+mn-ea"/>
                <a:cs typeface="+mn-cs"/>
              </a:rPr>
              <a:t>5 beneficiários</a:t>
            </a:r>
            <a:r>
              <a:rPr lang="pt-PT" sz="1200" kern="1200" dirty="0" smtClean="0">
                <a:solidFill>
                  <a:schemeClr val="tx1"/>
                </a:solidFill>
                <a:effectLst/>
                <a:latin typeface="+mn-lt"/>
                <a:ea typeface="+mn-ea"/>
                <a:cs typeface="+mn-cs"/>
              </a:rPr>
              <a:t>, que são os seguintes:</a:t>
            </a:r>
            <a:endParaRPr lang="en-US" sz="1100" kern="1200" dirty="0" smtClean="0">
              <a:solidFill>
                <a:schemeClr val="tx1"/>
              </a:solidFill>
              <a:effectLst/>
              <a:latin typeface="+mn-lt"/>
              <a:ea typeface="+mn-ea"/>
              <a:cs typeface="+mn-cs"/>
            </a:endParaRPr>
          </a:p>
          <a:p>
            <a:pPr lvl="0"/>
            <a:r>
              <a:rPr lang="pt-PT" sz="1200" b="1" u="sng" kern="1200" dirty="0" smtClean="0">
                <a:solidFill>
                  <a:schemeClr val="tx1"/>
                </a:solidFill>
                <a:effectLst/>
                <a:latin typeface="+mn-lt"/>
                <a:ea typeface="+mn-ea"/>
                <a:cs typeface="+mn-cs"/>
              </a:rPr>
              <a:t>- Direção Regional do Ambiente (DRA)</a:t>
            </a:r>
            <a:r>
              <a:rPr lang="pt-PT" sz="1200" kern="1200" dirty="0" smtClean="0">
                <a:solidFill>
                  <a:schemeClr val="tx1"/>
                </a:solidFill>
                <a:effectLst/>
                <a:latin typeface="+mn-lt"/>
                <a:ea typeface="+mn-ea"/>
                <a:cs typeface="+mn-cs"/>
              </a:rPr>
              <a:t>, </a:t>
            </a:r>
            <a:r>
              <a:rPr lang="pt-PT" sz="1200" u="sng" kern="1200" dirty="0" smtClean="0">
                <a:solidFill>
                  <a:schemeClr val="tx1"/>
                </a:solidFill>
                <a:effectLst/>
                <a:latin typeface="+mn-lt"/>
                <a:ea typeface="+mn-ea"/>
                <a:cs typeface="+mn-cs"/>
              </a:rPr>
              <a:t>beneficiário coordenador</a:t>
            </a:r>
            <a:r>
              <a:rPr lang="pt-PT" sz="1200" kern="1200" dirty="0" smtClean="0">
                <a:solidFill>
                  <a:schemeClr val="tx1"/>
                </a:solidFill>
                <a:effectLst/>
                <a:latin typeface="+mn-lt"/>
                <a:ea typeface="+mn-ea"/>
                <a:cs typeface="+mn-cs"/>
              </a:rPr>
              <a:t> do projeto e administração pública regional com responsabilidade direta na implementação da Rede Natura 2000 (componente terrestre). </a:t>
            </a:r>
            <a:endParaRPr lang="en-US" sz="1100" kern="1200" dirty="0" smtClean="0">
              <a:solidFill>
                <a:schemeClr val="tx1"/>
              </a:solidFill>
              <a:effectLst/>
              <a:latin typeface="+mn-lt"/>
              <a:ea typeface="+mn-ea"/>
              <a:cs typeface="+mn-cs"/>
            </a:endParaRPr>
          </a:p>
          <a:p>
            <a:pPr lvl="0"/>
            <a:r>
              <a:rPr lang="pt-PT" sz="1200" kern="1200" dirty="0" smtClean="0">
                <a:solidFill>
                  <a:schemeClr val="tx1"/>
                </a:solidFill>
                <a:effectLst/>
                <a:latin typeface="+mn-lt"/>
                <a:ea typeface="+mn-ea"/>
                <a:cs typeface="+mn-cs"/>
              </a:rPr>
              <a:t>- Direção Regional dos Assuntos do Mar (DRAM) (componente marinha)</a:t>
            </a:r>
            <a:endParaRPr lang="en-US" sz="1100" kern="1200" dirty="0" smtClean="0">
              <a:solidFill>
                <a:schemeClr val="tx1"/>
              </a:solidFill>
              <a:effectLst/>
              <a:latin typeface="+mn-lt"/>
              <a:ea typeface="+mn-ea"/>
              <a:cs typeface="+mn-cs"/>
            </a:endParaRPr>
          </a:p>
          <a:p>
            <a:pPr lvl="0"/>
            <a:r>
              <a:rPr lang="pt-PT" sz="1200" kern="1200" dirty="0" smtClean="0">
                <a:solidFill>
                  <a:schemeClr val="tx1"/>
                </a:solidFill>
                <a:effectLst/>
                <a:latin typeface="+mn-lt"/>
                <a:ea typeface="+mn-ea"/>
                <a:cs typeface="+mn-cs"/>
              </a:rPr>
              <a:t>- Sociedade de Gestão e Conservação da Natureza (AZORINA) – sensibilização e educação ambiental. Trabalha muito ativamente com a DRA, através dos Parques de Ilha (ecotecas, etc.), com programas como o Parque Escola, Parque Aberto e Gestão dos Centros de Interpretação dos </a:t>
            </a:r>
            <a:r>
              <a:rPr lang="pt-PT" sz="1200" kern="1200" dirty="0" err="1" smtClean="0">
                <a:solidFill>
                  <a:schemeClr val="tx1"/>
                </a:solidFill>
                <a:effectLst/>
                <a:latin typeface="+mn-lt"/>
                <a:ea typeface="+mn-ea"/>
                <a:cs typeface="+mn-cs"/>
              </a:rPr>
              <a:t>PNI’s</a:t>
            </a:r>
            <a:r>
              <a:rPr lang="pt-PT" sz="1200" kern="1200" dirty="0" smtClean="0">
                <a:solidFill>
                  <a:schemeClr val="tx1"/>
                </a:solidFill>
                <a:effectLst/>
                <a:latin typeface="+mn-lt"/>
                <a:ea typeface="+mn-ea"/>
                <a:cs typeface="+mn-cs"/>
              </a:rPr>
              <a:t>.</a:t>
            </a:r>
            <a:endParaRPr lang="en-US" sz="1100" kern="1200" dirty="0" smtClean="0">
              <a:solidFill>
                <a:schemeClr val="tx1"/>
              </a:solidFill>
              <a:effectLst/>
              <a:latin typeface="+mn-lt"/>
              <a:ea typeface="+mn-ea"/>
              <a:cs typeface="+mn-cs"/>
            </a:endParaRPr>
          </a:p>
          <a:p>
            <a:pPr lvl="0"/>
            <a:r>
              <a:rPr lang="pt-PT" sz="1200" kern="1200" dirty="0" smtClean="0">
                <a:solidFill>
                  <a:schemeClr val="tx1"/>
                </a:solidFill>
                <a:effectLst/>
                <a:latin typeface="+mn-lt"/>
                <a:ea typeface="+mn-ea"/>
                <a:cs typeface="+mn-cs"/>
              </a:rPr>
              <a:t>- Sociedade Portuguesa para o Estudo das Aves (SPEA) – vasta experiência no programa LIFE e à vários anos com conservação do </a:t>
            </a:r>
            <a:r>
              <a:rPr lang="pt-PT" sz="1200" kern="1200" dirty="0" err="1" smtClean="0">
                <a:solidFill>
                  <a:schemeClr val="tx1"/>
                </a:solidFill>
                <a:effectLst/>
                <a:latin typeface="+mn-lt"/>
                <a:ea typeface="+mn-ea"/>
                <a:cs typeface="+mn-cs"/>
              </a:rPr>
              <a:t>Priolo</a:t>
            </a:r>
            <a:r>
              <a:rPr lang="pt-PT" sz="1200" kern="1200" dirty="0" smtClean="0">
                <a:solidFill>
                  <a:schemeClr val="tx1"/>
                </a:solidFill>
                <a:effectLst/>
                <a:latin typeface="+mn-lt"/>
                <a:ea typeface="+mn-ea"/>
                <a:cs typeface="+mn-cs"/>
              </a:rPr>
              <a:t>. </a:t>
            </a:r>
            <a:endParaRPr lang="en-US" sz="1100" kern="1200" dirty="0" smtClean="0">
              <a:solidFill>
                <a:schemeClr val="tx1"/>
              </a:solidFill>
              <a:effectLst/>
              <a:latin typeface="+mn-lt"/>
              <a:ea typeface="+mn-ea"/>
              <a:cs typeface="+mn-cs"/>
            </a:endParaRPr>
          </a:p>
          <a:p>
            <a:pPr lvl="0"/>
            <a:r>
              <a:rPr lang="pt-PT" sz="1200" kern="1200" dirty="0" smtClean="0">
                <a:solidFill>
                  <a:schemeClr val="tx1"/>
                </a:solidFill>
                <a:effectLst/>
                <a:latin typeface="+mn-lt"/>
                <a:ea typeface="+mn-ea"/>
                <a:cs typeface="+mn-cs"/>
              </a:rPr>
              <a:t>- </a:t>
            </a:r>
            <a:r>
              <a:rPr lang="pt-PT" sz="1200" kern="1200" dirty="0" err="1" smtClean="0">
                <a:solidFill>
                  <a:schemeClr val="tx1"/>
                </a:solidFill>
                <a:effectLst/>
                <a:latin typeface="+mn-lt"/>
                <a:ea typeface="+mn-ea"/>
                <a:cs typeface="+mn-cs"/>
              </a:rPr>
              <a:t>Fundación</a:t>
            </a:r>
            <a:r>
              <a:rPr lang="pt-PT" sz="1200" kern="1200" dirty="0" smtClean="0">
                <a:solidFill>
                  <a:schemeClr val="tx1"/>
                </a:solidFill>
                <a:effectLst/>
                <a:latin typeface="+mn-lt"/>
                <a:ea typeface="+mn-ea"/>
                <a:cs typeface="+mn-cs"/>
              </a:rPr>
              <a:t> Canaria – Reserva Mundial de la Biosfera La Palma (LA PALMA) – para garantir a replicabilidade e transferência eficaz das ações principais, este projeto prevê uma ação piloto com outra autoridade pública da Macaronésia, responsável pela Rede Natura 2000. Neste contexto, destaca-se a presença de um beneficiário associado das ilhas Canárias – LA PALMA – que irá desenvolver trabalhos de prevenção, controle e erradicação de espécies exóticas invasoras.</a:t>
            </a:r>
            <a:endParaRPr lang="en-US" sz="1100" kern="1200" dirty="0" smtClean="0">
              <a:solidFill>
                <a:schemeClr val="tx1"/>
              </a:solidFill>
              <a:effectLst/>
              <a:latin typeface="+mn-lt"/>
              <a:ea typeface="+mn-ea"/>
              <a:cs typeface="+mn-cs"/>
            </a:endParaRPr>
          </a:p>
          <a:p>
            <a:pPr eaLnBrk="1" hangingPunct="1"/>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02886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7</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t-BR" altLang="en-US" dirty="0" smtClean="0">
                <a:latin typeface="Arial" panose="020B0604020202020204" pitchFamily="34" charset="0"/>
                <a:ea typeface="ＭＳ Ｐゴシック" panose="020B0600070205080204" pitchFamily="34" charset="-128"/>
              </a:rPr>
              <a:t>-</a:t>
            </a:r>
            <a:r>
              <a:rPr lang="pt-BR" altLang="en-US" baseline="0" dirty="0" smtClean="0">
                <a:latin typeface="Arial" panose="020B0604020202020204" pitchFamily="34" charset="0"/>
                <a:ea typeface="ＭＳ Ｐゴシック" panose="020B0600070205080204" pitchFamily="34" charset="-128"/>
              </a:rPr>
              <a:t> </a:t>
            </a:r>
            <a:r>
              <a:rPr lang="pt-BR" altLang="en-US" dirty="0" smtClean="0">
                <a:latin typeface="Arial" panose="020B0604020202020204" pitchFamily="34" charset="0"/>
                <a:ea typeface="ＭＳ Ｐゴシック" panose="020B0600070205080204" pitchFamily="34" charset="-128"/>
              </a:rPr>
              <a:t>O projeto LIFE IP Azores Natura abrange todos os sítios da RN2000: 24 ZEC’s (Zonas Especiais de Conservação), 15 ZPE’s (Zonas de Proteção Especial) e 2 SIC's (Sítios de Interesse Comunitário) da Rede Natura 2000 nos Açores, procurando obter um contributo significativo para a conservação de espécies e habitats protegidos pelas Diretivas Habitats e Aves que fundamentam a sua designação.</a:t>
            </a:r>
          </a:p>
          <a:p>
            <a:pPr eaLnBrk="1" hangingPunct="1"/>
            <a:r>
              <a:rPr lang="pt-BR" altLang="en-US" dirty="0" smtClean="0">
                <a:latin typeface="Arial" panose="020B0604020202020204" pitchFamily="34" charset="0"/>
                <a:ea typeface="ＭＳ Ｐゴシック" panose="020B0600070205080204" pitchFamily="34" charset="-128"/>
              </a:rPr>
              <a:t>-</a:t>
            </a:r>
            <a:r>
              <a:rPr lang="pt-BR" altLang="en-US" baseline="0" dirty="0" smtClean="0">
                <a:latin typeface="Arial" panose="020B0604020202020204" pitchFamily="34" charset="0"/>
                <a:ea typeface="ＭＳ Ｐゴシック" panose="020B0600070205080204" pitchFamily="34" charset="-128"/>
              </a:rPr>
              <a:t> </a:t>
            </a:r>
            <a:r>
              <a:rPr lang="pt-BR" altLang="en-US" dirty="0" smtClean="0">
                <a:latin typeface="Arial" panose="020B0604020202020204" pitchFamily="34" charset="0"/>
                <a:ea typeface="ＭＳ Ｐゴシック" panose="020B0600070205080204" pitchFamily="34" charset="-128"/>
              </a:rPr>
              <a:t>24 ZEC’s:</a:t>
            </a:r>
          </a:p>
          <a:p>
            <a:pPr eaLnBrk="1" hangingPunct="1"/>
            <a:r>
              <a:rPr lang="pt-BR" altLang="en-US" dirty="0" smtClean="0">
                <a:latin typeface="Arial" panose="020B0604020202020204" pitchFamily="34" charset="0"/>
                <a:ea typeface="ＭＳ Ｐゴシック" panose="020B0600070205080204" pitchFamily="34" charset="-128"/>
              </a:rPr>
              <a:t>•7 (100% terrestres);</a:t>
            </a:r>
          </a:p>
          <a:p>
            <a:pPr eaLnBrk="1" hangingPunct="1"/>
            <a:r>
              <a:rPr lang="pt-BR" altLang="en-US" dirty="0" smtClean="0">
                <a:latin typeface="Arial" panose="020B0604020202020204" pitchFamily="34" charset="0"/>
                <a:ea typeface="ＭＳ Ｐゴシック" panose="020B0600070205080204" pitchFamily="34" charset="-128"/>
              </a:rPr>
              <a:t>•3 (100% marinhos);</a:t>
            </a:r>
          </a:p>
          <a:p>
            <a:pPr eaLnBrk="1" hangingPunct="1"/>
            <a:r>
              <a:rPr lang="pt-BR" altLang="en-US" dirty="0" smtClean="0">
                <a:latin typeface="Arial" panose="020B0604020202020204" pitchFamily="34" charset="0"/>
                <a:ea typeface="ＭＳ Ｐゴシック" panose="020B0600070205080204" pitchFamily="34" charset="-128"/>
              </a:rPr>
              <a:t>•15 (mistos)</a:t>
            </a:r>
          </a:p>
          <a:p>
            <a:pPr eaLnBrk="1" hangingPunct="1"/>
            <a:endParaRPr lang="pt-BR" altLang="en-US" dirty="0" smtClean="0">
              <a:latin typeface="Arial" panose="020B0604020202020204" pitchFamily="34" charset="0"/>
              <a:ea typeface="ＭＳ Ｐゴシック" panose="020B0600070205080204" pitchFamily="34" charset="-128"/>
            </a:endParaRPr>
          </a:p>
          <a:p>
            <a:pPr eaLnBrk="1" hangingPunct="1"/>
            <a:r>
              <a:rPr lang="pt-BR" altLang="en-US" dirty="0" smtClean="0">
                <a:latin typeface="Arial" panose="020B0604020202020204" pitchFamily="34" charset="0"/>
                <a:ea typeface="ＭＳ Ｐゴシック" panose="020B0600070205080204" pitchFamily="34" charset="-128"/>
              </a:rPr>
              <a:t>-</a:t>
            </a:r>
            <a:r>
              <a:rPr lang="pt-BR" altLang="en-US" baseline="0" dirty="0" smtClean="0">
                <a:latin typeface="Arial" panose="020B0604020202020204" pitchFamily="34" charset="0"/>
                <a:ea typeface="ＭＳ Ｐゴシック" panose="020B0600070205080204" pitchFamily="34" charset="-128"/>
              </a:rPr>
              <a:t> </a:t>
            </a:r>
            <a:r>
              <a:rPr lang="pt-BR" altLang="en-US" dirty="0" smtClean="0">
                <a:latin typeface="Arial" panose="020B0604020202020204" pitchFamily="34" charset="0"/>
                <a:ea typeface="ＭＳ Ｐゴシック" panose="020B0600070205080204" pitchFamily="34" charset="-128"/>
              </a:rPr>
              <a:t>15 ZPE’s:</a:t>
            </a:r>
          </a:p>
          <a:p>
            <a:pPr eaLnBrk="1" hangingPunct="1"/>
            <a:r>
              <a:rPr lang="pt-BR" altLang="en-US" dirty="0" smtClean="0">
                <a:latin typeface="Arial" panose="020B0604020202020204" pitchFamily="34" charset="0"/>
                <a:ea typeface="ＭＳ Ｐゴシック" panose="020B0600070205080204" pitchFamily="34" charset="-128"/>
              </a:rPr>
              <a:t>•14 (100% terrestres);</a:t>
            </a:r>
          </a:p>
          <a:p>
            <a:pPr eaLnBrk="1" hangingPunct="1"/>
            <a:r>
              <a:rPr lang="pt-BR" altLang="en-US" dirty="0" smtClean="0">
                <a:latin typeface="Arial" panose="020B0604020202020204" pitchFamily="34" charset="0"/>
                <a:ea typeface="ＭＳ Ｐゴシック" panose="020B0600070205080204" pitchFamily="34" charset="-128"/>
              </a:rPr>
              <a:t>•1 (Misto – Lajes do Pico);</a:t>
            </a:r>
          </a:p>
          <a:p>
            <a:pPr eaLnBrk="1" hangingPunct="1"/>
            <a:endParaRPr lang="pt-BR" altLang="en-US" dirty="0" smtClean="0">
              <a:latin typeface="Arial" panose="020B0604020202020204" pitchFamily="34" charset="0"/>
              <a:ea typeface="ＭＳ Ｐゴシック" panose="020B0600070205080204" pitchFamily="34" charset="-128"/>
            </a:endParaRPr>
          </a:p>
          <a:p>
            <a:pPr eaLnBrk="1" hangingPunct="1"/>
            <a:r>
              <a:rPr lang="pt-BR" altLang="en-US" dirty="0" smtClean="0">
                <a:latin typeface="Arial" panose="020B0604020202020204" pitchFamily="34" charset="0"/>
                <a:ea typeface="ＭＳ Ｐゴシック" panose="020B0600070205080204" pitchFamily="34" charset="-128"/>
              </a:rPr>
              <a:t>-</a:t>
            </a:r>
            <a:r>
              <a:rPr lang="pt-BR" altLang="en-US" baseline="0" dirty="0" smtClean="0">
                <a:latin typeface="Arial" panose="020B0604020202020204" pitchFamily="34" charset="0"/>
                <a:ea typeface="ＭＳ Ｐゴシック" panose="020B0600070205080204" pitchFamily="34" charset="-128"/>
              </a:rPr>
              <a:t> 2</a:t>
            </a:r>
            <a:r>
              <a:rPr lang="pt-BR" altLang="en-US" dirty="0" smtClean="0">
                <a:latin typeface="Arial" panose="020B0604020202020204" pitchFamily="34" charset="0"/>
                <a:ea typeface="ＭＳ Ｐゴシック" panose="020B0600070205080204" pitchFamily="34" charset="-128"/>
              </a:rPr>
              <a:t> SIC’s:</a:t>
            </a:r>
          </a:p>
          <a:p>
            <a:pPr eaLnBrk="1" hangingPunct="1"/>
            <a:r>
              <a:rPr lang="pt-BR" altLang="en-US" dirty="0" smtClean="0">
                <a:latin typeface="Arial" panose="020B0604020202020204" pitchFamily="34" charset="0"/>
                <a:ea typeface="ＭＳ Ｐゴシック" panose="020B0600070205080204" pitchFamily="34" charset="-128"/>
              </a:rPr>
              <a:t>•2 marinhos;</a:t>
            </a:r>
          </a:p>
          <a:p>
            <a:pPr eaLnBrk="1" hangingPunct="1"/>
            <a:endParaRPr lang="pt-BR" altLang="en-US" dirty="0" smtClean="0">
              <a:latin typeface="Arial" panose="020B0604020202020204" pitchFamily="34" charset="0"/>
              <a:ea typeface="ＭＳ Ｐゴシック" panose="020B0600070205080204" pitchFamily="34" charset="-128"/>
            </a:endParaRPr>
          </a:p>
          <a:p>
            <a:pPr eaLnBrk="1" hangingPunct="1"/>
            <a:r>
              <a:rPr lang="pt-BR" altLang="en-US" dirty="0" smtClean="0">
                <a:latin typeface="Arial" panose="020B0604020202020204" pitchFamily="34" charset="0"/>
                <a:ea typeface="ＭＳ Ｐゴシック" panose="020B0600070205080204" pitchFamily="34" charset="-128"/>
              </a:rPr>
              <a:t>-</a:t>
            </a:r>
            <a:r>
              <a:rPr lang="pt-BR" altLang="en-US" baseline="0" dirty="0" smtClean="0">
                <a:latin typeface="Arial" panose="020B0604020202020204" pitchFamily="34" charset="0"/>
                <a:ea typeface="ＭＳ Ｐゴシック" panose="020B0600070205080204" pitchFamily="34" charset="-128"/>
              </a:rPr>
              <a:t> O </a:t>
            </a:r>
            <a:r>
              <a:rPr lang="pt-BR" altLang="en-US" dirty="0" smtClean="0">
                <a:latin typeface="Arial" panose="020B0604020202020204" pitchFamily="34" charset="0"/>
                <a:ea typeface="ＭＳ Ｐゴシック" panose="020B0600070205080204" pitchFamily="34" charset="-128"/>
              </a:rPr>
              <a:t>Parque Marinho dos Açores (tem como objetivo contribuir para assegurar a proteção e a boa gestão das áreas marinhas protegidas por razões ambientais que se localizem nos mares dos Açores. Por se encontrarem incluídas nos correspondentes parques naturais de ilha, ficam excluídas do âmbito do PMA as áreas marinhas situadas no mar territorial adjacente a cada uma das ilhas do arquipélago), e espera-se que estas áreas offshore tenham que ser alargadas e / ou novos locais tenham que ser definidos para proteger os ecossistemas marinhos dos Açores. </a:t>
            </a:r>
          </a:p>
          <a:p>
            <a:pPr eaLnBrk="1" hangingPunct="1"/>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100068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8</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526793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39775"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6650"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2263"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47875"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50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22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194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76675"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E9D37C-307D-4C6C-A762-C32BC17C6A03}" type="slidenum">
              <a:rPr lang="en-US" altLang="en-US" smtClean="0"/>
              <a:pPr>
                <a:spcBef>
                  <a:spcPct val="0"/>
                </a:spcBef>
              </a:pPr>
              <a:t>9</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PT" sz="1200" kern="1200" dirty="0" smtClean="0">
                <a:solidFill>
                  <a:schemeClr val="tx1"/>
                </a:solidFill>
                <a:effectLst/>
                <a:latin typeface="+mn-lt"/>
                <a:ea typeface="+mn-ea"/>
                <a:cs typeface="+mn-cs"/>
              </a:rPr>
              <a:t>35 ações:</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- 4 ações preparatórias</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- 16 ações de conservação</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- 5 ações de monitorização</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- 5 ações de sensibilização e divulgação</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- 5 ações de gestão e acompanhamento do projeto</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 LIFE IP AZORES NATURA deverá focar-se nos problemas de conservação identificados pelo PAF à escala regional. Nesse contexto, a maioria das ações propostas envolve a implementação de boas práticas (como o restauro de habitats, Estratégia Regional para o Controlo e Prevenção de EEI, conservação de tartarugas marinhas, conservação do </a:t>
            </a:r>
            <a:r>
              <a:rPr lang="pt-PT" sz="1200" kern="1200" dirty="0" err="1" smtClean="0">
                <a:solidFill>
                  <a:schemeClr val="tx1"/>
                </a:solidFill>
                <a:effectLst/>
                <a:latin typeface="+mn-lt"/>
                <a:ea typeface="+mn-ea"/>
                <a:cs typeface="+mn-cs"/>
              </a:rPr>
              <a:t>priolo</a:t>
            </a:r>
            <a:r>
              <a:rPr lang="pt-PT" sz="1200" kern="1200" dirty="0" smtClean="0">
                <a:solidFill>
                  <a:schemeClr val="tx1"/>
                </a:solidFill>
                <a:effectLst/>
                <a:latin typeface="+mn-lt"/>
                <a:ea typeface="+mn-ea"/>
                <a:cs typeface="+mn-cs"/>
              </a:rPr>
              <a:t>). Ao mesmo tempo, o IP também inclui um pequeno conjunto de ações de natureza demonstrativa ou inovadora / piloto que são necessárias para encontrar a melhor solução para problemas que não foram resolvidos até agora na escala dada (por exemplo, recuperação de populações de flora endémica, ação piloto de deteção precoce em EEI).  Além disso, para assegurar a sustentabilidade, também está prevista uma estratégia de capacitação e governação, para permitir uma implementação eficiente e bem coordenada do PAF, no âmbito da parceria e com as partes interessadas externas e um gabinete de apoio para a mobilização de fundos complementares.</a:t>
            </a:r>
            <a:endParaRPr lang="en-US"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Por último, mas não menos importante, e para assegurar a replicabilidade / transferibilidade efetiva das ações principais, este projeto inclui ações que lidam com a replicação / transferência de projetos, dentro do prazo do projeto e após o seu termo, para outras autoridades públicas da Macaronésia - Canárias.</a:t>
            </a:r>
            <a:endParaRPr lang="en-US" sz="1200" kern="1200" dirty="0" smtClean="0">
              <a:solidFill>
                <a:schemeClr val="tx1"/>
              </a:solidFill>
              <a:effectLst/>
              <a:latin typeface="+mn-lt"/>
              <a:ea typeface="+mn-ea"/>
              <a:cs typeface="+mn-cs"/>
            </a:endParaRPr>
          </a:p>
          <a:p>
            <a:pPr eaLnBrk="1" hangingPunct="1"/>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0082569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4530"/>
            <a:ext cx="6858000" cy="2387600"/>
          </a:xfrm>
        </p:spPr>
        <p:txBody>
          <a:bodyPr anchor="b">
            <a:normAutofit/>
          </a:bodyPr>
          <a:lstStyle>
            <a:lvl1pPr algn="ctr">
              <a:defRPr sz="4500"/>
            </a:lvl1pPr>
          </a:lstStyle>
          <a:p>
            <a:r>
              <a:rPr lang="pt-PT" smtClean="0"/>
              <a:t>Clique para editar o estilo</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pt-PT" smtClean="0"/>
              <a:t>Clique para editar o estilo do subtítulo do Modelo Global</a:t>
            </a:r>
            <a:endParaRPr lang="en-US" dirty="0"/>
          </a:p>
        </p:txBody>
      </p:sp>
      <p:sp>
        <p:nvSpPr>
          <p:cNvPr id="4" name="Date Placeholder 3"/>
          <p:cNvSpPr>
            <a:spLocks noGrp="1"/>
          </p:cNvSpPr>
          <p:nvPr>
            <p:ph type="dt" sz="half" idx="10"/>
          </p:nvPr>
        </p:nvSpPr>
        <p:spPr/>
        <p:txBody>
          <a:bodyPr/>
          <a:lstStyle/>
          <a:p>
            <a:fld id="{E5A9867E-B66E-4B4E-9A5E-EB30D1EC63CE}" type="datetimeFigureOut">
              <a:rPr lang="pt-PT" smtClean="0"/>
              <a:t>24/11/2020</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1270059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Clique para editar o estilo</a:t>
            </a:r>
            <a:endParaRPr lang="en-US"/>
          </a:p>
        </p:txBody>
      </p:sp>
      <p:sp>
        <p:nvSpPr>
          <p:cNvPr id="3" name="Vertical Text Placeholder 2"/>
          <p:cNvSpPr>
            <a:spLocks noGrp="1"/>
          </p:cNvSpPr>
          <p:nvPr>
            <p:ph type="body" orient="vert" idx="1"/>
          </p:nvPr>
        </p:nvSpPr>
        <p:spPr/>
        <p:txBody>
          <a:bodyPr vert="eaVert"/>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4" name="Date Placeholder 3"/>
          <p:cNvSpPr>
            <a:spLocks noGrp="1"/>
          </p:cNvSpPr>
          <p:nvPr>
            <p:ph type="dt" sz="half" idx="10"/>
          </p:nvPr>
        </p:nvSpPr>
        <p:spPr/>
        <p:txBody>
          <a:bodyPr/>
          <a:lstStyle/>
          <a:p>
            <a:fld id="{E5A9867E-B66E-4B4E-9A5E-EB30D1EC63CE}" type="datetimeFigureOut">
              <a:rPr lang="pt-PT" smtClean="0"/>
              <a:t>24/11/2020</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6298192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p:spPr>
        <p:txBody>
          <a:bodyPr vert="eaVert"/>
          <a:lstStyle/>
          <a:p>
            <a:r>
              <a:rPr lang="pt-PT" smtClean="0"/>
              <a:t>Clique para editar o estilo</a:t>
            </a:r>
            <a:endParaRPr lang="en-US"/>
          </a:p>
        </p:txBody>
      </p:sp>
      <p:sp>
        <p:nvSpPr>
          <p:cNvPr id="3" name="Vertical Text Placeholder 2"/>
          <p:cNvSpPr>
            <a:spLocks noGrp="1"/>
          </p:cNvSpPr>
          <p:nvPr>
            <p:ph type="body" orient="vert" idx="1"/>
          </p:nvPr>
        </p:nvSpPr>
        <p:spPr>
          <a:xfrm>
            <a:off x="628650" y="360363"/>
            <a:ext cx="5800725" cy="5811837"/>
          </a:xfrm>
        </p:spPr>
        <p:txBody>
          <a:bodyPr vert="eaVert"/>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4" name="Date Placeholder 3"/>
          <p:cNvSpPr>
            <a:spLocks noGrp="1"/>
          </p:cNvSpPr>
          <p:nvPr>
            <p:ph type="dt" sz="half" idx="10"/>
          </p:nvPr>
        </p:nvSpPr>
        <p:spPr/>
        <p:txBody>
          <a:bodyPr/>
          <a:lstStyle/>
          <a:p>
            <a:fld id="{E5A9867E-B66E-4B4E-9A5E-EB30D1EC63CE}" type="datetimeFigureOut">
              <a:rPr lang="pt-PT" smtClean="0"/>
              <a:t>24/11/2020</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23756627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6000"/>
            </a:lvl1pPr>
          </a:lstStyle>
          <a:p>
            <a:r>
              <a:rPr lang="pt-PT" smtClean="0"/>
              <a:t>Clique para editar o estilo</a:t>
            </a:r>
            <a:endParaRPr lang="en-US"/>
          </a:p>
        </p:txBody>
      </p:sp>
      <p:sp>
        <p:nvSpPr>
          <p:cNvPr id="3" name="Subtítu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smtClean="0"/>
              <a:t>Clique para editar o estilo do subtítulo do Modelo Global</a:t>
            </a:r>
            <a:endParaRPr lang="en-US"/>
          </a:p>
        </p:txBody>
      </p:sp>
      <p:sp>
        <p:nvSpPr>
          <p:cNvPr id="4" name="Marcador de Posição do Número do Diapositivo 3"/>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311441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en-US"/>
          </a:p>
        </p:txBody>
      </p:sp>
      <p:sp>
        <p:nvSpPr>
          <p:cNvPr id="3" name="Marcador de Posição de Conteúdo 2"/>
          <p:cNvSpPr>
            <a:spLocks noGrp="1"/>
          </p:cNvSpPr>
          <p:nvPr>
            <p:ph idx="1"/>
          </p:nvPr>
        </p:nvSpPr>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4" name="Marcador de Posição do Número do Diapositivo 3"/>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28781364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8"/>
            <a:ext cx="7886700" cy="2852737"/>
          </a:xfrm>
        </p:spPr>
        <p:txBody>
          <a:bodyPr anchor="b"/>
          <a:lstStyle>
            <a:lvl1pPr>
              <a:defRPr sz="6000"/>
            </a:lvl1pPr>
          </a:lstStyle>
          <a:p>
            <a:r>
              <a:rPr lang="pt-PT" smtClean="0"/>
              <a:t>Clique para editar o estilo</a:t>
            </a:r>
            <a:endParaRPr lang="en-US"/>
          </a:p>
        </p:txBody>
      </p:sp>
      <p:sp>
        <p:nvSpPr>
          <p:cNvPr id="3" name="Marcador de Posição do Tex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pt-PT" smtClean="0"/>
              <a:t>Editar os estilos de texto do Modelo Global</a:t>
            </a:r>
          </a:p>
        </p:txBody>
      </p:sp>
      <p:sp>
        <p:nvSpPr>
          <p:cNvPr id="4" name="Marcador de Posição do Número do Diapositivo 3"/>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36402216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en-US"/>
          </a:p>
        </p:txBody>
      </p:sp>
      <p:sp>
        <p:nvSpPr>
          <p:cNvPr id="3" name="Marcador de Posição de Conteúdo 2"/>
          <p:cNvSpPr>
            <a:spLocks noGrp="1"/>
          </p:cNvSpPr>
          <p:nvPr>
            <p:ph sz="half" idx="1"/>
          </p:nvPr>
        </p:nvSpPr>
        <p:spPr>
          <a:xfrm>
            <a:off x="457200" y="1700213"/>
            <a:ext cx="4038600" cy="4176712"/>
          </a:xfrm>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4" name="Marcador de Posição de Conteúdo 3"/>
          <p:cNvSpPr>
            <a:spLocks noGrp="1"/>
          </p:cNvSpPr>
          <p:nvPr>
            <p:ph sz="half" idx="2"/>
          </p:nvPr>
        </p:nvSpPr>
        <p:spPr>
          <a:xfrm>
            <a:off x="4648200" y="1700213"/>
            <a:ext cx="4038600" cy="4176712"/>
          </a:xfrm>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5" name="Marcador de Posição do Número do Diapositivo 4"/>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5589998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30238" y="365125"/>
            <a:ext cx="7886700" cy="1325563"/>
          </a:xfrm>
        </p:spPr>
        <p:txBody>
          <a:bodyPr/>
          <a:lstStyle/>
          <a:p>
            <a:r>
              <a:rPr lang="pt-PT" smtClean="0"/>
              <a:t>Clique para editar o estilo</a:t>
            </a:r>
            <a:endParaRPr lang="en-US"/>
          </a:p>
        </p:txBody>
      </p:sp>
      <p:sp>
        <p:nvSpPr>
          <p:cNvPr id="3" name="Marcador de Posição do Tex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Editar os estilos de texto do Modelo Global</a:t>
            </a:r>
          </a:p>
        </p:txBody>
      </p:sp>
      <p:sp>
        <p:nvSpPr>
          <p:cNvPr id="4" name="Marcador de Posição de Conteúdo 3"/>
          <p:cNvSpPr>
            <a:spLocks noGrp="1"/>
          </p:cNvSpPr>
          <p:nvPr>
            <p:ph sz="half" idx="2"/>
          </p:nvPr>
        </p:nvSpPr>
        <p:spPr>
          <a:xfrm>
            <a:off x="630238" y="2505075"/>
            <a:ext cx="3868737" cy="3684588"/>
          </a:xfrm>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5" name="Marcador de Posição do Tex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Editar os estilos de texto do Modelo Global</a:t>
            </a:r>
          </a:p>
        </p:txBody>
      </p:sp>
      <p:sp>
        <p:nvSpPr>
          <p:cNvPr id="6" name="Marcador de Posição de Conteúdo 5"/>
          <p:cNvSpPr>
            <a:spLocks noGrp="1"/>
          </p:cNvSpPr>
          <p:nvPr>
            <p:ph sz="quarter" idx="4"/>
          </p:nvPr>
        </p:nvSpPr>
        <p:spPr>
          <a:xfrm>
            <a:off x="4629150" y="2505075"/>
            <a:ext cx="3887788" cy="3684588"/>
          </a:xfrm>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7" name="Marcador de Posição do Número do Diapositivo 6"/>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11523636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en-US"/>
          </a:p>
        </p:txBody>
      </p:sp>
      <p:sp>
        <p:nvSpPr>
          <p:cNvPr id="3" name="Marcador de Posição do Número do Diapositivo 2"/>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10423471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o Número do Diapositivo 1"/>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31642680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defRPr sz="3200"/>
            </a:lvl1pPr>
          </a:lstStyle>
          <a:p>
            <a:r>
              <a:rPr lang="pt-PT" smtClean="0"/>
              <a:t>Clique para editar o estilo</a:t>
            </a:r>
            <a:endParaRPr lang="en-US"/>
          </a:p>
        </p:txBody>
      </p:sp>
      <p:sp>
        <p:nvSpPr>
          <p:cNvPr id="3" name="Marcador de Posição de Conteúd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4" name="Marcador de Posição do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smtClean="0"/>
              <a:t>Editar os estilos de texto do Modelo Global</a:t>
            </a:r>
          </a:p>
        </p:txBody>
      </p:sp>
      <p:sp>
        <p:nvSpPr>
          <p:cNvPr id="5" name="Marcador de Posição do Número do Diapositivo 4"/>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2853348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Clique para editar o estilo</a:t>
            </a:r>
            <a:endParaRPr lang="en-US" dirty="0"/>
          </a:p>
        </p:txBody>
      </p:sp>
      <p:sp>
        <p:nvSpPr>
          <p:cNvPr id="3" name="Content Placeholder 2"/>
          <p:cNvSpPr>
            <a:spLocks noGrp="1"/>
          </p:cNvSpPr>
          <p:nvPr>
            <p:ph idx="1"/>
          </p:nvPr>
        </p:nvSpPr>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4" name="Date Placeholder 3"/>
          <p:cNvSpPr>
            <a:spLocks noGrp="1"/>
          </p:cNvSpPr>
          <p:nvPr>
            <p:ph type="dt" sz="half" idx="10"/>
          </p:nvPr>
        </p:nvSpPr>
        <p:spPr/>
        <p:txBody>
          <a:bodyPr/>
          <a:lstStyle/>
          <a:p>
            <a:fld id="{E5A9867E-B66E-4B4E-9A5E-EB30D1EC63CE}" type="datetimeFigureOut">
              <a:rPr lang="pt-PT" smtClean="0"/>
              <a:t>24/11/2020</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17249482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defRPr sz="3200"/>
            </a:lvl1pPr>
          </a:lstStyle>
          <a:p>
            <a:r>
              <a:rPr lang="pt-PT" smtClean="0"/>
              <a:t>Clique para editar o estilo</a:t>
            </a:r>
            <a:endParaRPr lang="en-US"/>
          </a:p>
        </p:txBody>
      </p:sp>
      <p:sp>
        <p:nvSpPr>
          <p:cNvPr id="3" name="Marcador de Posição da Imagem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PT" smtClean="0"/>
              <a:t>Clique no ícone para adicionar uma imagem</a:t>
            </a:r>
            <a:endParaRPr lang="en-US"/>
          </a:p>
        </p:txBody>
      </p:sp>
      <p:sp>
        <p:nvSpPr>
          <p:cNvPr id="4" name="Marcador de Posição do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smtClean="0"/>
              <a:t>Editar os estilos de texto do Modelo Global</a:t>
            </a:r>
          </a:p>
        </p:txBody>
      </p:sp>
      <p:sp>
        <p:nvSpPr>
          <p:cNvPr id="5" name="Marcador de Posição do Número do Diapositivo 4"/>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28176441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en-US"/>
          </a:p>
        </p:txBody>
      </p:sp>
      <p:sp>
        <p:nvSpPr>
          <p:cNvPr id="3" name="Marcador de Posição de Texto Vertical 2"/>
          <p:cNvSpPr>
            <a:spLocks noGrp="1"/>
          </p:cNvSpPr>
          <p:nvPr>
            <p:ph type="body" orient="vert" idx="1"/>
          </p:nvPr>
        </p:nvSpPr>
        <p:spPr/>
        <p:txBody>
          <a:bodyPr vert="eaVert"/>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4" name="Marcador de Posição do Número do Diapositivo 3"/>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8738748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836613"/>
            <a:ext cx="2057400" cy="5040312"/>
          </a:xfrm>
        </p:spPr>
        <p:txBody>
          <a:bodyPr vert="eaVert"/>
          <a:lstStyle/>
          <a:p>
            <a:r>
              <a:rPr lang="pt-PT" smtClean="0"/>
              <a:t>Clique para editar o estilo</a:t>
            </a:r>
            <a:endParaRPr lang="en-US"/>
          </a:p>
        </p:txBody>
      </p:sp>
      <p:sp>
        <p:nvSpPr>
          <p:cNvPr id="3" name="Marcador de Posição de Texto Vertical 2"/>
          <p:cNvSpPr>
            <a:spLocks noGrp="1"/>
          </p:cNvSpPr>
          <p:nvPr>
            <p:ph type="body" orient="vert" idx="1"/>
          </p:nvPr>
        </p:nvSpPr>
        <p:spPr>
          <a:xfrm>
            <a:off x="457200" y="836613"/>
            <a:ext cx="6019800" cy="5040312"/>
          </a:xfrm>
        </p:spPr>
        <p:txBody>
          <a:bodyPr vert="eaVert"/>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4" name="Marcador de Posição do Número do Diapositivo 3"/>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3977258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itle 1"/>
          <p:cNvSpPr>
            <a:spLocks noGrp="1"/>
          </p:cNvSpPr>
          <p:nvPr>
            <p:ph type="title"/>
          </p:nvPr>
        </p:nvSpPr>
        <p:spPr>
          <a:xfrm>
            <a:off x="623888" y="1712423"/>
            <a:ext cx="7886700" cy="2851208"/>
          </a:xfrm>
        </p:spPr>
        <p:txBody>
          <a:bodyPr anchor="b">
            <a:normAutofit/>
          </a:bodyPr>
          <a:lstStyle>
            <a:lvl1pPr>
              <a:defRPr sz="4500" b="0"/>
            </a:lvl1pPr>
          </a:lstStyle>
          <a:p>
            <a:r>
              <a:rPr lang="pt-PT" smtClean="0"/>
              <a:t>Clique para editar o estilo</a:t>
            </a:r>
            <a:endParaRPr lang="en-US" dirty="0"/>
          </a:p>
        </p:txBody>
      </p:sp>
      <p:sp>
        <p:nvSpPr>
          <p:cNvPr id="3" name="Text Placeholder 2"/>
          <p:cNvSpPr>
            <a:spLocks noGrp="1"/>
          </p:cNvSpPr>
          <p:nvPr>
            <p:ph type="body" idx="1"/>
          </p:nvPr>
        </p:nvSpPr>
        <p:spPr>
          <a:xfrm>
            <a:off x="623888" y="4552634"/>
            <a:ext cx="78867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pt-PT" smtClean="0"/>
              <a:t>Editar os estilos de texto do Modelo Global</a:t>
            </a:r>
          </a:p>
        </p:txBody>
      </p:sp>
      <p:sp>
        <p:nvSpPr>
          <p:cNvPr id="4" name="Date Placeholder 3"/>
          <p:cNvSpPr>
            <a:spLocks noGrp="1"/>
          </p:cNvSpPr>
          <p:nvPr>
            <p:ph type="dt" sz="half" idx="10"/>
          </p:nvPr>
        </p:nvSpPr>
        <p:spPr/>
        <p:txBody>
          <a:bodyPr/>
          <a:lstStyle/>
          <a:p>
            <a:fld id="{E5A9867E-B66E-4B4E-9A5E-EB30D1EC63CE}" type="datetimeFigureOut">
              <a:rPr lang="pt-PT" smtClean="0"/>
              <a:t>24/11/2020</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2030545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Clique para editar o estilo</a:t>
            </a:r>
            <a:endParaRPr lang="en-US" dirty="0"/>
          </a:p>
        </p:txBody>
      </p:sp>
      <p:sp>
        <p:nvSpPr>
          <p:cNvPr id="3" name="Content Placeholder 2"/>
          <p:cNvSpPr>
            <a:spLocks noGrp="1"/>
          </p:cNvSpPr>
          <p:nvPr>
            <p:ph sz="half" idx="1"/>
          </p:nvPr>
        </p:nvSpPr>
        <p:spPr>
          <a:xfrm>
            <a:off x="633845" y="1828801"/>
            <a:ext cx="3886200" cy="4351337"/>
          </a:xfrm>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4" name="Content Placeholder 3"/>
          <p:cNvSpPr>
            <a:spLocks noGrp="1"/>
          </p:cNvSpPr>
          <p:nvPr>
            <p:ph sz="half" idx="2"/>
          </p:nvPr>
        </p:nvSpPr>
        <p:spPr>
          <a:xfrm>
            <a:off x="4629150" y="1828801"/>
            <a:ext cx="3886200" cy="4351337"/>
          </a:xfrm>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5" name="Date Placeholder 4"/>
          <p:cNvSpPr>
            <a:spLocks noGrp="1"/>
          </p:cNvSpPr>
          <p:nvPr>
            <p:ph type="dt" sz="half" idx="10"/>
          </p:nvPr>
        </p:nvSpPr>
        <p:spPr/>
        <p:txBody>
          <a:bodyPr/>
          <a:lstStyle/>
          <a:p>
            <a:fld id="{E5A9867E-B66E-4B4E-9A5E-EB30D1EC63CE}" type="datetimeFigureOut">
              <a:rPr lang="pt-PT" smtClean="0"/>
              <a:t>24/11/2020</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2683408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ação">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845" y="1681851"/>
            <a:ext cx="386715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PT" smtClean="0"/>
              <a:t>Editar os estilos de texto do Modelo Global</a:t>
            </a:r>
          </a:p>
        </p:txBody>
      </p:sp>
      <p:sp>
        <p:nvSpPr>
          <p:cNvPr id="4" name="Content Placeholder 3"/>
          <p:cNvSpPr>
            <a:spLocks noGrp="1"/>
          </p:cNvSpPr>
          <p:nvPr>
            <p:ph sz="half" idx="2"/>
          </p:nvPr>
        </p:nvSpPr>
        <p:spPr>
          <a:xfrm>
            <a:off x="633845" y="2507551"/>
            <a:ext cx="3867150" cy="3680525"/>
          </a:xfrm>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5" name="Text Placeholder 4"/>
          <p:cNvSpPr>
            <a:spLocks noGrp="1"/>
          </p:cNvSpPr>
          <p:nvPr>
            <p:ph type="body" sz="quarter" idx="3"/>
          </p:nvPr>
        </p:nvSpPr>
        <p:spPr>
          <a:xfrm>
            <a:off x="4629150" y="1681851"/>
            <a:ext cx="38862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PT" smtClean="0"/>
              <a:t>Editar os estilos de texto do Modelo Global</a:t>
            </a:r>
          </a:p>
        </p:txBody>
      </p:sp>
      <p:sp>
        <p:nvSpPr>
          <p:cNvPr id="6" name="Content Placeholder 5"/>
          <p:cNvSpPr>
            <a:spLocks noGrp="1"/>
          </p:cNvSpPr>
          <p:nvPr>
            <p:ph sz="quarter" idx="4"/>
          </p:nvPr>
        </p:nvSpPr>
        <p:spPr>
          <a:xfrm>
            <a:off x="4629150" y="2507551"/>
            <a:ext cx="3886201" cy="3680525"/>
          </a:xfrm>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7" name="Date Placeholder 6"/>
          <p:cNvSpPr>
            <a:spLocks noGrp="1"/>
          </p:cNvSpPr>
          <p:nvPr>
            <p:ph type="dt" sz="half" idx="10"/>
          </p:nvPr>
        </p:nvSpPr>
        <p:spPr/>
        <p:txBody>
          <a:bodyPr/>
          <a:lstStyle/>
          <a:p>
            <a:fld id="{E5A9867E-B66E-4B4E-9A5E-EB30D1EC63CE}" type="datetimeFigureOut">
              <a:rPr lang="pt-PT" smtClean="0"/>
              <a:t>24/11/2020</a:t>
            </a:fld>
            <a:endParaRPr lang="pt-PT"/>
          </a:p>
        </p:txBody>
      </p:sp>
      <p:sp>
        <p:nvSpPr>
          <p:cNvPr id="8" name="Footer Placeholder 7"/>
          <p:cNvSpPr>
            <a:spLocks noGrp="1"/>
          </p:cNvSpPr>
          <p:nvPr>
            <p:ph type="ftr" sz="quarter" idx="11"/>
          </p:nvPr>
        </p:nvSpPr>
        <p:spPr/>
        <p:txBody>
          <a:bodyPr/>
          <a:lstStyle/>
          <a:p>
            <a:endParaRPr lang="pt-PT"/>
          </a:p>
        </p:txBody>
      </p:sp>
      <p:sp>
        <p:nvSpPr>
          <p:cNvPr id="9" name="Slide Number Placeholder 8"/>
          <p:cNvSpPr>
            <a:spLocks noGrp="1"/>
          </p:cNvSpPr>
          <p:nvPr>
            <p:ph type="sldNum" sz="quarter" idx="12"/>
          </p:nvPr>
        </p:nvSpPr>
        <p:spPr/>
        <p:txBody>
          <a:bodyPr/>
          <a:lstStyle/>
          <a:p>
            <a:fld id="{9AE0B49A-C9CC-48C3-A4A5-3A78EE7AF4A5}" type="slidenum">
              <a:rPr lang="pt-PT" smtClean="0"/>
              <a:t>‹nº›</a:t>
            </a:fld>
            <a:endParaRPr lang="pt-PT"/>
          </a:p>
        </p:txBody>
      </p:sp>
      <p:sp>
        <p:nvSpPr>
          <p:cNvPr id="10" name="Title 9"/>
          <p:cNvSpPr>
            <a:spLocks noGrp="1"/>
          </p:cNvSpPr>
          <p:nvPr>
            <p:ph type="title"/>
          </p:nvPr>
        </p:nvSpPr>
        <p:spPr/>
        <p:txBody>
          <a:bodyPr/>
          <a:lstStyle/>
          <a:p>
            <a:r>
              <a:rPr lang="pt-PT" smtClean="0"/>
              <a:t>Clique para editar o estilo</a:t>
            </a:r>
            <a:endParaRPr lang="en-US" dirty="0"/>
          </a:p>
        </p:txBody>
      </p:sp>
    </p:spTree>
    <p:extLst>
      <p:ext uri="{BB962C8B-B14F-4D97-AF65-F5344CB8AC3E}">
        <p14:creationId xmlns:p14="http://schemas.microsoft.com/office/powerpoint/2010/main" val="657093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ó Títul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5A9867E-B66E-4B4E-9A5E-EB30D1EC63CE}" type="datetimeFigureOut">
              <a:rPr lang="pt-PT" smtClean="0"/>
              <a:t>24/11/2020</a:t>
            </a:fld>
            <a:endParaRPr lang="pt-PT"/>
          </a:p>
        </p:txBody>
      </p:sp>
      <p:sp>
        <p:nvSpPr>
          <p:cNvPr id="4" name="Footer Placeholder 3"/>
          <p:cNvSpPr>
            <a:spLocks noGrp="1"/>
          </p:cNvSpPr>
          <p:nvPr>
            <p:ph type="ftr" sz="quarter" idx="11"/>
          </p:nvPr>
        </p:nvSpPr>
        <p:spPr/>
        <p:txBody>
          <a:bodyPr/>
          <a:lstStyle/>
          <a:p>
            <a:endParaRPr lang="pt-PT"/>
          </a:p>
        </p:txBody>
      </p:sp>
      <p:sp>
        <p:nvSpPr>
          <p:cNvPr id="5" name="Slide Number Placeholder 4"/>
          <p:cNvSpPr>
            <a:spLocks noGrp="1"/>
          </p:cNvSpPr>
          <p:nvPr>
            <p:ph type="sldNum" sz="quarter" idx="12"/>
          </p:nvPr>
        </p:nvSpPr>
        <p:spPr/>
        <p:txBody>
          <a:bodyPr/>
          <a:lstStyle/>
          <a:p>
            <a:fld id="{9AE0B49A-C9CC-48C3-A4A5-3A78EE7AF4A5}" type="slidenum">
              <a:rPr lang="pt-PT" smtClean="0"/>
              <a:t>‹nº›</a:t>
            </a:fld>
            <a:endParaRPr lang="pt-PT"/>
          </a:p>
        </p:txBody>
      </p:sp>
      <p:sp>
        <p:nvSpPr>
          <p:cNvPr id="6" name="Title 5"/>
          <p:cNvSpPr>
            <a:spLocks noGrp="1"/>
          </p:cNvSpPr>
          <p:nvPr>
            <p:ph type="title"/>
          </p:nvPr>
        </p:nvSpPr>
        <p:spPr/>
        <p:txBody>
          <a:bodyPr/>
          <a:lstStyle/>
          <a:p>
            <a:r>
              <a:rPr lang="pt-PT" smtClean="0"/>
              <a:t>Clique para editar o estilo</a:t>
            </a:r>
            <a:endParaRPr lang="en-US"/>
          </a:p>
        </p:txBody>
      </p:sp>
    </p:spTree>
    <p:extLst>
      <p:ext uri="{BB962C8B-B14F-4D97-AF65-F5344CB8AC3E}">
        <p14:creationId xmlns:p14="http://schemas.microsoft.com/office/powerpoint/2010/main" val="1350851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A9867E-B66E-4B4E-9A5E-EB30D1EC63CE}" type="datetimeFigureOut">
              <a:rPr lang="pt-PT" smtClean="0"/>
              <a:t>24/11/2020</a:t>
            </a:fld>
            <a:endParaRPr lang="pt-PT"/>
          </a:p>
        </p:txBody>
      </p:sp>
      <p:sp>
        <p:nvSpPr>
          <p:cNvPr id="3" name="Footer Placeholder 2"/>
          <p:cNvSpPr>
            <a:spLocks noGrp="1"/>
          </p:cNvSpPr>
          <p:nvPr>
            <p:ph type="ftr" sz="quarter" idx="11"/>
          </p:nvPr>
        </p:nvSpPr>
        <p:spPr/>
        <p:txBody>
          <a:bodyPr/>
          <a:lstStyle/>
          <a:p>
            <a:endParaRPr lang="pt-PT"/>
          </a:p>
        </p:txBody>
      </p:sp>
      <p:sp>
        <p:nvSpPr>
          <p:cNvPr id="4" name="Slide Number Placeholder 3"/>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2311143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p:spPr>
        <p:txBody>
          <a:bodyPr anchor="b">
            <a:normAutofit/>
          </a:bodyPr>
          <a:lstStyle>
            <a:lvl1pPr>
              <a:defRPr sz="2400" b="0"/>
            </a:lvl1pPr>
          </a:lstStyle>
          <a:p>
            <a:r>
              <a:rPr lang="pt-PT" smtClean="0"/>
              <a:t>Clique para editar o estilo</a:t>
            </a:r>
            <a:endParaRPr lang="en-US" dirty="0"/>
          </a:p>
        </p:txBody>
      </p:sp>
      <p:sp>
        <p:nvSpPr>
          <p:cNvPr id="3" name="Content Placeholder 2"/>
          <p:cNvSpPr>
            <a:spLocks noGrp="1"/>
          </p:cNvSpPr>
          <p:nvPr>
            <p:ph idx="1"/>
          </p:nvPr>
        </p:nvSpPr>
        <p:spPr>
          <a:xfrm>
            <a:off x="3886200" y="990600"/>
            <a:ext cx="462915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4" name="Text Placeholder 3"/>
          <p:cNvSpPr>
            <a:spLocks noGrp="1"/>
          </p:cNvSpPr>
          <p:nvPr>
            <p:ph type="body" sz="half" idx="2"/>
          </p:nvPr>
        </p:nvSpPr>
        <p:spPr>
          <a:xfrm>
            <a:off x="630936" y="2057399"/>
            <a:ext cx="294894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pt-PT" smtClean="0"/>
              <a:t>Editar os estilos de texto do Modelo Global</a:t>
            </a:r>
          </a:p>
        </p:txBody>
      </p:sp>
      <p:sp>
        <p:nvSpPr>
          <p:cNvPr id="5" name="Date Placeholder 4"/>
          <p:cNvSpPr>
            <a:spLocks noGrp="1"/>
          </p:cNvSpPr>
          <p:nvPr>
            <p:ph type="dt" sz="half" idx="10"/>
          </p:nvPr>
        </p:nvSpPr>
        <p:spPr/>
        <p:txBody>
          <a:bodyPr/>
          <a:lstStyle/>
          <a:p>
            <a:fld id="{E5A9867E-B66E-4B4E-9A5E-EB30D1EC63CE}" type="datetimeFigureOut">
              <a:rPr lang="pt-PT" smtClean="0"/>
              <a:t>24/11/2020</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1120126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p:spPr>
        <p:txBody>
          <a:bodyPr anchor="b">
            <a:normAutofit/>
          </a:bodyPr>
          <a:lstStyle>
            <a:lvl1pPr>
              <a:defRPr sz="2400" b="0"/>
            </a:lvl1pPr>
          </a:lstStyle>
          <a:p>
            <a:r>
              <a:rPr lang="pt-PT" smtClean="0"/>
              <a:t>Clique para editar o estilo</a:t>
            </a:r>
            <a:endParaRPr lang="en-US" dirty="0"/>
          </a:p>
        </p:txBody>
      </p:sp>
      <p:sp>
        <p:nvSpPr>
          <p:cNvPr id="3" name="Picture Placeholder 2"/>
          <p:cNvSpPr>
            <a:spLocks noGrp="1"/>
          </p:cNvSpPr>
          <p:nvPr>
            <p:ph type="pic" idx="1"/>
          </p:nvPr>
        </p:nvSpPr>
        <p:spPr>
          <a:xfrm>
            <a:off x="3886200" y="990600"/>
            <a:ext cx="462915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pt-PT" smtClean="0"/>
              <a:t>Clique no ícone para adicionar uma imagem</a:t>
            </a:r>
            <a:endParaRPr lang="en-US" dirty="0"/>
          </a:p>
        </p:txBody>
      </p:sp>
      <p:sp>
        <p:nvSpPr>
          <p:cNvPr id="4" name="Text Placeholder 3"/>
          <p:cNvSpPr>
            <a:spLocks noGrp="1"/>
          </p:cNvSpPr>
          <p:nvPr>
            <p:ph type="body" sz="half" idx="2"/>
          </p:nvPr>
        </p:nvSpPr>
        <p:spPr>
          <a:xfrm>
            <a:off x="630936" y="2057400"/>
            <a:ext cx="294894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pt-PT" smtClean="0"/>
              <a:t>Editar os estilos de texto do Modelo Global</a:t>
            </a:r>
          </a:p>
        </p:txBody>
      </p:sp>
      <p:sp>
        <p:nvSpPr>
          <p:cNvPr id="5" name="Date Placeholder 4"/>
          <p:cNvSpPr>
            <a:spLocks noGrp="1"/>
          </p:cNvSpPr>
          <p:nvPr>
            <p:ph type="dt" sz="half" idx="10"/>
          </p:nvPr>
        </p:nvSpPr>
        <p:spPr/>
        <p:txBody>
          <a:bodyPr/>
          <a:lstStyle/>
          <a:p>
            <a:fld id="{E5A9867E-B66E-4B4E-9A5E-EB30D1EC63CE}" type="datetimeFigureOut">
              <a:rPr lang="pt-PT" smtClean="0"/>
              <a:t>24/11/2020</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4069435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365760"/>
            <a:ext cx="7886700" cy="1325562"/>
          </a:xfrm>
          <a:prstGeom prst="rect">
            <a:avLst/>
          </a:prstGeom>
        </p:spPr>
        <p:txBody>
          <a:bodyPr vert="horz" lIns="91440" tIns="45720" rIns="91440" bIns="45720" rtlCol="0" anchor="ctr">
            <a:normAutofit/>
          </a:bodyPr>
          <a:lstStyle/>
          <a:p>
            <a:r>
              <a:rPr lang="pt-PT" smtClean="0"/>
              <a:t>Clique para editar o estilo</a:t>
            </a:r>
            <a:endParaRPr lang="en-US" dirty="0"/>
          </a:p>
        </p:txBody>
      </p:sp>
      <p:sp>
        <p:nvSpPr>
          <p:cNvPr id="3" name="Text Placeholder 2"/>
          <p:cNvSpPr>
            <a:spLocks noGrp="1"/>
          </p:cNvSpPr>
          <p:nvPr>
            <p:ph type="body" idx="1"/>
          </p:nvPr>
        </p:nvSpPr>
        <p:spPr>
          <a:xfrm>
            <a:off x="633845" y="1828801"/>
            <a:ext cx="7886700" cy="4351337"/>
          </a:xfrm>
          <a:prstGeom prst="rect">
            <a:avLst/>
          </a:prstGeom>
        </p:spPr>
        <p:txBody>
          <a:bodyPr vert="horz" lIns="91440" tIns="45720" rIns="91440" bIns="45720" rtlCol="0">
            <a:normAutofit/>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E5A9867E-B66E-4B4E-9A5E-EB30D1EC63CE}" type="datetimeFigureOut">
              <a:rPr lang="pt-PT" smtClean="0"/>
              <a:t>24/11/2020</a:t>
            </a:fld>
            <a:endParaRPr lang="pt-P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lang="pt-PT"/>
          </a:p>
        </p:txBody>
      </p:sp>
      <p:sp>
        <p:nvSpPr>
          <p:cNvPr id="6" name="Slide Number Placeholder 5"/>
          <p:cNvSpPr>
            <a:spLocks noGrp="1"/>
          </p:cNvSpPr>
          <p:nvPr>
            <p:ph type="sldNum" sz="quarter" idx="4"/>
          </p:nvPr>
        </p:nvSpPr>
        <p:spPr>
          <a:xfrm>
            <a:off x="6463145" y="6356351"/>
            <a:ext cx="20574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335603141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836613"/>
            <a:ext cx="8229600"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n-US" smtClean="0"/>
              <a:t>H2 title</a:t>
            </a:r>
          </a:p>
        </p:txBody>
      </p:sp>
      <p:sp>
        <p:nvSpPr>
          <p:cNvPr id="1027" name="Rectangle 3"/>
          <p:cNvSpPr>
            <a:spLocks noGrp="1" noChangeArrowheads="1"/>
          </p:cNvSpPr>
          <p:nvPr>
            <p:ph type="body" idx="1"/>
          </p:nvPr>
        </p:nvSpPr>
        <p:spPr bwMode="auto">
          <a:xfrm>
            <a:off x="457200" y="1700213"/>
            <a:ext cx="8229600" cy="417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n-US" smtClean="0"/>
              <a:t>Haga clic para modificar el estilo de texto del patrón</a:t>
            </a:r>
          </a:p>
          <a:p>
            <a:pPr lvl="1"/>
            <a:r>
              <a:rPr lang="es-ES" altLang="en-US" smtClean="0"/>
              <a:t>Segundo nivel</a:t>
            </a:r>
          </a:p>
          <a:p>
            <a:pPr lvl="2"/>
            <a:r>
              <a:rPr lang="es-ES" altLang="en-US" smtClean="0"/>
              <a:t>Tercer nivel</a:t>
            </a:r>
          </a:p>
          <a:p>
            <a:pPr lvl="3"/>
            <a:r>
              <a:rPr lang="es-ES" altLang="en-US" smtClean="0"/>
              <a:t>Cuarto nivel</a:t>
            </a:r>
          </a:p>
          <a:p>
            <a:pPr lvl="4"/>
            <a:r>
              <a:rPr lang="es-ES" altLang="en-US" smtClean="0"/>
              <a:t>Quinto nivel</a:t>
            </a:r>
          </a:p>
        </p:txBody>
      </p:sp>
      <p:sp>
        <p:nvSpPr>
          <p:cNvPr id="1030" name="Rectangle 6"/>
          <p:cNvSpPr>
            <a:spLocks noGrp="1" noChangeArrowheads="1"/>
          </p:cNvSpPr>
          <p:nvPr>
            <p:ph type="sldNum" sz="quarter" idx="4"/>
          </p:nvPr>
        </p:nvSpPr>
        <p:spPr bwMode="auto">
          <a:xfrm>
            <a:off x="7308850" y="6165850"/>
            <a:ext cx="9810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i="1">
                <a:solidFill>
                  <a:srgbClr val="54B0BE"/>
                </a:solidFill>
                <a:latin typeface="+mn-lt"/>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61847245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rtl="0" eaLnBrk="1" fontAlgn="base" hangingPunct="1">
        <a:spcBef>
          <a:spcPct val="0"/>
        </a:spcBef>
        <a:spcAft>
          <a:spcPct val="0"/>
        </a:spcAft>
        <a:defRPr sz="4000" kern="1200">
          <a:solidFill>
            <a:srgbClr val="075878"/>
          </a:solidFill>
          <a:latin typeface="+mj-lt"/>
          <a:ea typeface="+mj-ea"/>
          <a:cs typeface="+mj-cs"/>
        </a:defRPr>
      </a:lvl1pPr>
      <a:lvl2pPr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2pPr>
      <a:lvl3pPr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3pPr>
      <a:lvl4pPr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4pPr>
      <a:lvl5pPr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5pPr>
      <a:lvl6pPr marL="457200"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6pPr>
      <a:lvl7pPr marL="914400"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7pPr>
      <a:lvl8pPr marL="1371600"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8pPr>
      <a:lvl9pPr marL="1828800"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9pPr>
    </p:titleStyle>
    <p:bodyStyle>
      <a:lvl1pPr marL="342900" indent="-342900" algn="l" rtl="0" eaLnBrk="1" fontAlgn="base" hangingPunct="1">
        <a:spcBef>
          <a:spcPct val="20000"/>
        </a:spcBef>
        <a:spcAft>
          <a:spcPct val="0"/>
        </a:spcAft>
        <a:buChar char="•"/>
        <a:defRPr sz="3200" kern="1200">
          <a:solidFill>
            <a:srgbClr val="308794"/>
          </a:solidFill>
          <a:latin typeface="+mn-lt"/>
          <a:ea typeface="+mn-ea"/>
          <a:cs typeface="+mn-cs"/>
        </a:defRPr>
      </a:lvl1pPr>
      <a:lvl2pPr marL="742950" indent="-285750" algn="l" rtl="0" eaLnBrk="1" fontAlgn="base" hangingPunct="1">
        <a:spcBef>
          <a:spcPct val="20000"/>
        </a:spcBef>
        <a:spcAft>
          <a:spcPct val="0"/>
        </a:spcAft>
        <a:buChar char="–"/>
        <a:defRPr sz="2800" kern="1200">
          <a:solidFill>
            <a:srgbClr val="308794"/>
          </a:solidFill>
          <a:latin typeface="+mn-lt"/>
          <a:ea typeface="+mn-ea"/>
          <a:cs typeface="+mn-cs"/>
        </a:defRPr>
      </a:lvl2pPr>
      <a:lvl3pPr marL="1143000" indent="-228600" algn="l" rtl="0" eaLnBrk="1" fontAlgn="base" hangingPunct="1">
        <a:spcBef>
          <a:spcPct val="20000"/>
        </a:spcBef>
        <a:spcAft>
          <a:spcPct val="0"/>
        </a:spcAft>
        <a:buChar char="•"/>
        <a:defRPr sz="2400" kern="1200">
          <a:solidFill>
            <a:srgbClr val="308794"/>
          </a:solidFill>
          <a:latin typeface="+mn-lt"/>
          <a:ea typeface="+mn-ea"/>
          <a:cs typeface="+mn-cs"/>
        </a:defRPr>
      </a:lvl3pPr>
      <a:lvl4pPr marL="1600200" indent="-228600" algn="l" rtl="0" eaLnBrk="1" fontAlgn="base" hangingPunct="1">
        <a:spcBef>
          <a:spcPct val="20000"/>
        </a:spcBef>
        <a:spcAft>
          <a:spcPct val="0"/>
        </a:spcAft>
        <a:buChar char="–"/>
        <a:defRPr sz="2000" kern="1200">
          <a:solidFill>
            <a:srgbClr val="308794"/>
          </a:solidFill>
          <a:latin typeface="+mn-lt"/>
          <a:ea typeface="+mn-ea"/>
          <a:cs typeface="+mn-cs"/>
        </a:defRPr>
      </a:lvl4pPr>
      <a:lvl5pPr marL="2057400" indent="-228600" algn="l" rtl="0" eaLnBrk="1" fontAlgn="base" hangingPunct="1">
        <a:spcBef>
          <a:spcPct val="20000"/>
        </a:spcBef>
        <a:spcAft>
          <a:spcPct val="0"/>
        </a:spcAft>
        <a:buChar char="»"/>
        <a:defRPr sz="2000" kern="1200">
          <a:solidFill>
            <a:srgbClr val="30879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novoportal.uac.pt/pt-pt" TargetMode="External"/><Relationship Id="rId13" Type="http://schemas.openxmlformats.org/officeDocument/2006/relationships/image" Target="../media/image10.png"/><Relationship Id="rId3" Type="http://schemas.openxmlformats.org/officeDocument/2006/relationships/image" Target="../media/image2.jpeg"/><Relationship Id="rId7" Type="http://schemas.openxmlformats.org/officeDocument/2006/relationships/hyperlink" Target="mailto:Diana.C.Pereira@azores.gov.pt" TargetMode="External"/><Relationship Id="rId12"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8.jpeg"/><Relationship Id="rId5" Type="http://schemas.openxmlformats.org/officeDocument/2006/relationships/image" Target="../media/image4.jpeg"/><Relationship Id="rId10" Type="http://schemas.openxmlformats.org/officeDocument/2006/relationships/image" Target="../media/image7.jpeg"/><Relationship Id="rId4" Type="http://schemas.openxmlformats.org/officeDocument/2006/relationships/image" Target="../media/image3.jpe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image" Target="../media/image15.jpeg"/><Relationship Id="rId7" Type="http://schemas.openxmlformats.org/officeDocument/2006/relationships/image" Target="../media/image26.emf"/><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13.pn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29.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13.pn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30.jpeg"/><Relationship Id="rId7"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6.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8" Type="http://schemas.openxmlformats.org/officeDocument/2006/relationships/diagramQuickStyle" Target="../diagrams/quickStyle2.xml"/><Relationship Id="rId13" Type="http://schemas.openxmlformats.org/officeDocument/2006/relationships/image" Target="../media/image35.jpeg"/><Relationship Id="rId3" Type="http://schemas.openxmlformats.org/officeDocument/2006/relationships/image" Target="../media/image15.jpeg"/><Relationship Id="rId7" Type="http://schemas.openxmlformats.org/officeDocument/2006/relationships/diagramLayout" Target="../diagrams/layout2.xml"/><Relationship Id="rId12"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diagramData" Target="../diagrams/data2.xml"/><Relationship Id="rId11" Type="http://schemas.openxmlformats.org/officeDocument/2006/relationships/image" Target="../media/image33.jpeg"/><Relationship Id="rId5" Type="http://schemas.openxmlformats.org/officeDocument/2006/relationships/image" Target="../media/image13.png"/><Relationship Id="rId10" Type="http://schemas.microsoft.com/office/2007/relationships/diagramDrawing" Target="../diagrams/drawing2.xml"/><Relationship Id="rId4" Type="http://schemas.openxmlformats.org/officeDocument/2006/relationships/image" Target="../media/image16.jpeg"/><Relationship Id="rId9" Type="http://schemas.openxmlformats.org/officeDocument/2006/relationships/diagramColors" Target="../diagrams/colors2.xml"/><Relationship Id="rId1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13.pn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8.jpeg"/><Relationship Id="rId7"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11.jpeg"/><Relationship Id="rId7"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1.emf"/><Relationship Id="rId11" Type="http://schemas.openxmlformats.org/officeDocument/2006/relationships/image" Target="../media/image46.jpeg"/><Relationship Id="rId5" Type="http://schemas.openxmlformats.org/officeDocument/2006/relationships/image" Target="../media/image13.png"/><Relationship Id="rId10" Type="http://schemas.openxmlformats.org/officeDocument/2006/relationships/image" Target="../media/image45.jpeg"/><Relationship Id="rId4" Type="http://schemas.openxmlformats.org/officeDocument/2006/relationships/image" Target="../media/image12.jpeg"/><Relationship Id="rId9" Type="http://schemas.openxmlformats.org/officeDocument/2006/relationships/image" Target="../media/image44.jpeg"/></Relationships>
</file>

<file path=ppt/slides/_rels/slide1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1.jpeg"/><Relationship Id="rId7"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7.jpeg"/><Relationship Id="rId5" Type="http://schemas.openxmlformats.org/officeDocument/2006/relationships/image" Target="../media/image13.png"/><Relationship Id="rId4" Type="http://schemas.openxmlformats.org/officeDocument/2006/relationships/image" Target="../media/image12.jpeg"/></Relationships>
</file>

<file path=ppt/slides/_rels/slide19.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11.jpeg"/><Relationship Id="rId7" Type="http://schemas.openxmlformats.org/officeDocument/2006/relationships/image" Target="../media/image51.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50.jpeg"/><Relationship Id="rId5" Type="http://schemas.openxmlformats.org/officeDocument/2006/relationships/image" Target="../media/image13.png"/><Relationship Id="rId4" Type="http://schemas.openxmlformats.org/officeDocument/2006/relationships/image" Target="../media/image12.jpe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5.jpeg"/><Relationship Id="rId7"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13.png"/><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11.jpeg"/><Relationship Id="rId7" Type="http://schemas.openxmlformats.org/officeDocument/2006/relationships/image" Target="../media/image57.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13.png"/><Relationship Id="rId4" Type="http://schemas.openxmlformats.org/officeDocument/2006/relationships/image" Target="../media/image12.jpeg"/></Relationships>
</file>

<file path=ppt/slides/_rels/slide2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9.png"/><Relationship Id="rId7" Type="http://schemas.openxmlformats.org/officeDocument/2006/relationships/hyperlink" Target="https://www.lifeazoresnatura.eu/"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6.jpeg"/><Relationship Id="rId4" Type="http://schemas.openxmlformats.org/officeDocument/2006/relationships/image" Target="../media/image15.jpeg"/></Relationships>
</file>

<file path=ppt/slides/_rels/slide2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1.jpeg"/><Relationship Id="rId7"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www.facebook.com/LIFEIPAZORESNATURA" TargetMode="External"/><Relationship Id="rId5" Type="http://schemas.openxmlformats.org/officeDocument/2006/relationships/image" Target="../media/image13.png"/><Relationship Id="rId4" Type="http://schemas.openxmlformats.org/officeDocument/2006/relationships/image" Target="../media/image12.jpeg"/></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64.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13.png"/><Relationship Id="rId4" Type="http://schemas.openxmlformats.org/officeDocument/2006/relationships/image" Target="../media/image12.jpeg"/></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66.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13.png"/><Relationship Id="rId4" Type="http://schemas.openxmlformats.org/officeDocument/2006/relationships/image" Target="../media/image16.jpeg"/></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13.png"/><Relationship Id="rId4" Type="http://schemas.openxmlformats.org/officeDocument/2006/relationships/image" Target="../media/image12.jpeg"/></Relationships>
</file>

<file path=ppt/slides/_rels/slide27.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70.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13.png"/><Relationship Id="rId4" Type="http://schemas.openxmlformats.org/officeDocument/2006/relationships/image" Target="../media/image12.jpeg"/></Relationships>
</file>

<file path=ppt/slides/_rels/slide28.xml.rels><?xml version="1.0" encoding="UTF-8" standalone="yes"?>
<Relationships xmlns="http://schemas.openxmlformats.org/package/2006/relationships"><Relationship Id="rId8" Type="http://schemas.openxmlformats.org/officeDocument/2006/relationships/image" Target="../media/image75.jpeg"/><Relationship Id="rId13" Type="http://schemas.openxmlformats.org/officeDocument/2006/relationships/image" Target="../media/image15.jpeg"/><Relationship Id="rId18" Type="http://schemas.openxmlformats.org/officeDocument/2006/relationships/image" Target="../media/image80.jpeg"/><Relationship Id="rId3" Type="http://schemas.openxmlformats.org/officeDocument/2006/relationships/image" Target="../media/image71.png"/><Relationship Id="rId7" Type="http://schemas.openxmlformats.org/officeDocument/2006/relationships/hyperlink" Target="https://www.google.pt/url?sa=i&amp;rct=j&amp;q=&amp;esrc=s&amp;source=images&amp;cd=&amp;cad=rja&amp;uact=8&amp;ved=0ahUKEwjM787Mv__LAhWDNhoKHdECCcYQjRwIBw&amp;url=http://turismocadentro.com/ilha-das-flores-um-hino-a-natureza/&amp;bvm=bv.118817766,bs.1,d.d24&amp;psig=AFQjCNFn15k-MVhNeHDyWWHy7qZ2MqABVg&amp;ust=1460220551454673" TargetMode="External"/><Relationship Id="rId12" Type="http://schemas.openxmlformats.org/officeDocument/2006/relationships/image" Target="../media/image79.jpeg"/><Relationship Id="rId17" Type="http://schemas.openxmlformats.org/officeDocument/2006/relationships/hyperlink" Target="https://www.lifeazoresnatura.eu/" TargetMode="External"/><Relationship Id="rId2" Type="http://schemas.openxmlformats.org/officeDocument/2006/relationships/notesSlide" Target="../notesSlides/notesSlide28.xml"/><Relationship Id="rId16" Type="http://schemas.openxmlformats.org/officeDocument/2006/relationships/hyperlink" Target="mailto:lifeip.azoresnatura@azores.gov.pt" TargetMode="External"/><Relationship Id="rId1" Type="http://schemas.openxmlformats.org/officeDocument/2006/relationships/slideLayout" Target="../slideLayouts/slideLayout1.xml"/><Relationship Id="rId6" Type="http://schemas.openxmlformats.org/officeDocument/2006/relationships/image" Target="../media/image74.jpeg"/><Relationship Id="rId11" Type="http://schemas.openxmlformats.org/officeDocument/2006/relationships/image" Target="../media/image78.jpeg"/><Relationship Id="rId5" Type="http://schemas.openxmlformats.org/officeDocument/2006/relationships/image" Target="../media/image73.jpeg"/><Relationship Id="rId15" Type="http://schemas.openxmlformats.org/officeDocument/2006/relationships/image" Target="../media/image13.png"/><Relationship Id="rId10" Type="http://schemas.openxmlformats.org/officeDocument/2006/relationships/image" Target="../media/image77.jpeg"/><Relationship Id="rId19" Type="http://schemas.openxmlformats.org/officeDocument/2006/relationships/image" Target="../media/image81.jpeg"/><Relationship Id="rId4" Type="http://schemas.openxmlformats.org/officeDocument/2006/relationships/image" Target="../media/image72.jpeg"/><Relationship Id="rId9" Type="http://schemas.openxmlformats.org/officeDocument/2006/relationships/image" Target="../media/image76.jpeg"/><Relationship Id="rId14" Type="http://schemas.openxmlformats.org/officeDocument/2006/relationships/image" Target="../media/image16.jpe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6.jpe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3.pn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13.png"/><Relationship Id="rId4" Type="http://schemas.openxmlformats.org/officeDocument/2006/relationships/diagramLayout" Target="../diagrams/layout1.xml"/><Relationship Id="rId9"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rotWithShape="1">
          <a:blip r:embed="rId3" cstate="print">
            <a:extLst>
              <a:ext uri="{28A0092B-C50C-407E-A947-70E740481C1C}">
                <a14:useLocalDpi xmlns:a14="http://schemas.microsoft.com/office/drawing/2010/main" val="0"/>
              </a:ext>
            </a:extLst>
          </a:blip>
          <a:srcRect r="1519" b="22013"/>
          <a:stretch/>
        </p:blipFill>
        <p:spPr>
          <a:xfrm>
            <a:off x="-43268" y="-32933"/>
            <a:ext cx="9223780" cy="5478157"/>
          </a:xfrm>
          <a:prstGeom prst="rect">
            <a:avLst/>
          </a:prstGeom>
        </p:spPr>
      </p:pic>
      <p:sp>
        <p:nvSpPr>
          <p:cNvPr id="10" name="Retângulo 9"/>
          <p:cNvSpPr/>
          <p:nvPr/>
        </p:nvSpPr>
        <p:spPr>
          <a:xfrm>
            <a:off x="-36513" y="-27383"/>
            <a:ext cx="9194799" cy="1540767"/>
          </a:xfrm>
          <a:prstGeom prst="rect">
            <a:avLst/>
          </a:prstGeom>
          <a:gradFill flip="none" rotWithShape="1">
            <a:gsLst>
              <a:gs pos="44000">
                <a:srgbClr val="AFE3D0">
                  <a:tint val="66000"/>
                  <a:satMod val="160000"/>
                  <a:alpha val="44000"/>
                  <a:lumMod val="94000"/>
                  <a:lumOff val="6000"/>
                </a:srgbClr>
              </a:gs>
              <a:gs pos="82000">
                <a:srgbClr val="AFE3D0">
                  <a:tint val="44500"/>
                  <a:satMod val="160000"/>
                </a:srgbClr>
              </a:gs>
              <a:gs pos="15000">
                <a:srgbClr val="AFE3D0">
                  <a:tint val="23500"/>
                  <a:satMod val="160000"/>
                  <a:alpha val="76000"/>
                  <a:lumMod val="0"/>
                  <a:lumOff val="100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952500" dist="50800" dir="5400000" sx="173000" sy="173000" algn="ctr" rotWithShape="0">
                  <a:srgbClr val="000000">
                    <a:alpha val="0"/>
                  </a:srgbClr>
                </a:outerShdw>
              </a:effectLst>
            </a:endParaRPr>
          </a:p>
        </p:txBody>
      </p:sp>
      <p:sp>
        <p:nvSpPr>
          <p:cNvPr id="2" name="Título 1"/>
          <p:cNvSpPr>
            <a:spLocks noGrp="1"/>
          </p:cNvSpPr>
          <p:nvPr>
            <p:ph type="ctrTitle"/>
          </p:nvPr>
        </p:nvSpPr>
        <p:spPr>
          <a:xfrm>
            <a:off x="-36512" y="-315416"/>
            <a:ext cx="9158288" cy="1828800"/>
          </a:xfrm>
          <a:ln>
            <a:noFill/>
          </a:ln>
          <a:effectLst>
            <a:outerShdw blurRad="50800" dist="177800" dir="5400000" sx="1000" sy="1000" algn="ctr" rotWithShape="0">
              <a:srgbClr val="000000">
                <a:alpha val="0"/>
              </a:srgbClr>
            </a:outerShdw>
          </a:effectLst>
        </p:spPr>
        <p:txBody>
          <a:bodyPr>
            <a:noAutofit/>
          </a:bodyPr>
          <a:lstStyle/>
          <a:p>
            <a:pPr algn="r"/>
            <a:r>
              <a:rPr lang="pt-PT" sz="3600" b="1" dirty="0" smtClean="0">
                <a:ln w="0"/>
                <a:latin typeface="Calisto MT" panose="02040603050505030304" pitchFamily="18" charset="0"/>
              </a:rPr>
              <a:t>Proteção ativa e gestão integrada da </a:t>
            </a:r>
            <a:br>
              <a:rPr lang="pt-PT" sz="3600" b="1" dirty="0" smtClean="0">
                <a:ln w="0"/>
                <a:latin typeface="Calisto MT" panose="02040603050505030304" pitchFamily="18" charset="0"/>
              </a:rPr>
            </a:br>
            <a:r>
              <a:rPr lang="pt-PT" sz="3600" b="1" dirty="0" smtClean="0">
                <a:ln w="0"/>
                <a:latin typeface="Calisto MT" panose="02040603050505030304" pitchFamily="18" charset="0"/>
              </a:rPr>
              <a:t>Rede Natura 2000 nos Açores</a:t>
            </a:r>
            <a:r>
              <a:rPr lang="pt-PT" sz="4000" b="1"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
            </a:r>
            <a:br>
              <a:rPr lang="pt-PT" sz="4000" b="1"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br>
            <a:r>
              <a:rPr lang="pt-PT" sz="2000" dirty="0" smtClean="0">
                <a:ln w="0"/>
                <a:solidFill>
                  <a:schemeClr val="tx1"/>
                </a:solidFill>
                <a:effectLst>
                  <a:outerShdw blurRad="38100" dist="38100" dir="2700000" algn="tl">
                    <a:srgbClr val="000000">
                      <a:alpha val="43137"/>
                    </a:srgbClr>
                  </a:outerShdw>
                </a:effectLst>
                <a:latin typeface="Century Gothic" panose="020B0502020202020204" pitchFamily="34" charset="0"/>
              </a:rPr>
              <a:t>LIFE IP </a:t>
            </a:r>
            <a:r>
              <a:rPr lang="pt-PT" sz="20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AZORES NATURA – LIFE 17 IPE/PT 000010</a:t>
            </a:r>
            <a:endParaRPr lang="pt-PT" sz="1800" dirty="0">
              <a:ln w="0"/>
              <a:solidFill>
                <a:schemeClr val="tx1"/>
              </a:solidFill>
              <a:effectLst>
                <a:outerShdw blurRad="38100" dist="19050" dir="2700000" algn="tl" rotWithShape="0">
                  <a:schemeClr val="dk1">
                    <a:alpha val="40000"/>
                  </a:schemeClr>
                </a:outerShdw>
              </a:effectLst>
              <a:latin typeface="Century Gothic" panose="020B0502020202020204" pitchFamily="34" charset="0"/>
            </a:endParaRPr>
          </a:p>
        </p:txBody>
      </p:sp>
      <p:cxnSp>
        <p:nvCxnSpPr>
          <p:cNvPr id="5" name="Conexão recta 4"/>
          <p:cNvCxnSpPr/>
          <p:nvPr/>
        </p:nvCxnSpPr>
        <p:spPr>
          <a:xfrm>
            <a:off x="259" y="5445224"/>
            <a:ext cx="9144000" cy="0"/>
          </a:xfrm>
          <a:prstGeom prst="line">
            <a:avLst/>
          </a:prstGeom>
          <a:ln w="19050">
            <a:solidFill>
              <a:srgbClr val="AFE3D0"/>
            </a:solidFill>
          </a:ln>
        </p:spPr>
        <p:style>
          <a:lnRef idx="1">
            <a:schemeClr val="accent1"/>
          </a:lnRef>
          <a:fillRef idx="0">
            <a:schemeClr val="accent1"/>
          </a:fillRef>
          <a:effectRef idx="0">
            <a:schemeClr val="accent1"/>
          </a:effectRef>
          <a:fontRef idx="minor">
            <a:schemeClr val="tx1"/>
          </a:fontRef>
        </p:style>
      </p:cxnSp>
      <p:pic>
        <p:nvPicPr>
          <p:cNvPr id="1030" name="Picture 6" descr="http://www.azores.gov.pt/NR/rdonlyres/A1197A03-23BB-40F6-AA68-6C3FEC711B55/335484/LogotipoGovernodosAores2.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6156" y="5811645"/>
            <a:ext cx="1670472" cy="51234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europarc.org/communication-skills/images/2.1%20N2000.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755781" y="6360277"/>
            <a:ext cx="525484" cy="43544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fnyh.org/wp-content/uploads/2015/01/LIFE.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333600" y="6392072"/>
            <a:ext cx="632408" cy="432296"/>
          </a:xfrm>
          <a:prstGeom prst="rect">
            <a:avLst/>
          </a:prstGeom>
          <a:noFill/>
          <a:extLst>
            <a:ext uri="{909E8E84-426E-40DD-AFC4-6F175D3DCCD1}">
              <a14:hiddenFill xmlns:a14="http://schemas.microsoft.com/office/drawing/2010/main">
                <a:solidFill>
                  <a:srgbClr val="FFFFFF"/>
                </a:solidFill>
              </a14:hiddenFill>
            </a:ext>
          </a:extLst>
        </p:spPr>
      </p:pic>
      <p:sp>
        <p:nvSpPr>
          <p:cNvPr id="8" name="CaixaDeTexto 7"/>
          <p:cNvSpPr txBox="1"/>
          <p:nvPr/>
        </p:nvSpPr>
        <p:spPr>
          <a:xfrm>
            <a:off x="6012160" y="5660916"/>
            <a:ext cx="3310538" cy="738664"/>
          </a:xfrm>
          <a:prstGeom prst="rect">
            <a:avLst/>
          </a:prstGeom>
          <a:noFill/>
        </p:spPr>
        <p:txBody>
          <a:bodyPr wrap="square" rtlCol="0">
            <a:spAutoFit/>
          </a:bodyPr>
          <a:lstStyle/>
          <a:p>
            <a:r>
              <a:rPr lang="pt-PT" b="1" dirty="0" smtClean="0">
                <a:solidFill>
                  <a:srgbClr val="195457"/>
                </a:solidFill>
                <a:latin typeface="Calisto MT" panose="02040603050505030304" pitchFamily="18" charset="0"/>
              </a:rPr>
              <a:t>Diana Pereira</a:t>
            </a:r>
          </a:p>
          <a:p>
            <a:r>
              <a:rPr lang="pt-PT" sz="1200" b="1" dirty="0" smtClean="0">
                <a:solidFill>
                  <a:srgbClr val="195457"/>
                </a:solidFill>
                <a:latin typeface="Century Gothic" panose="020B0502020202020204" pitchFamily="34" charset="0"/>
                <a:hlinkClick r:id="rId7"/>
              </a:rPr>
              <a:t>Diana.C.Pereira@azores.gov.pt</a:t>
            </a:r>
            <a:r>
              <a:rPr lang="pt-PT" sz="1200" b="1" dirty="0" smtClean="0">
                <a:solidFill>
                  <a:srgbClr val="195457"/>
                </a:solidFill>
                <a:latin typeface="Century Gothic" panose="020B0502020202020204" pitchFamily="34" charset="0"/>
              </a:rPr>
              <a:t> </a:t>
            </a:r>
          </a:p>
          <a:p>
            <a:endParaRPr lang="pt-PT" sz="1200" b="1" dirty="0">
              <a:solidFill>
                <a:srgbClr val="195457"/>
              </a:solidFill>
              <a:latin typeface="Century Gothic" panose="020B0502020202020204" pitchFamily="34" charset="0"/>
            </a:endParaRPr>
          </a:p>
        </p:txBody>
      </p:sp>
      <p:sp>
        <p:nvSpPr>
          <p:cNvPr id="4" name="Rectangle 1"/>
          <p:cNvSpPr>
            <a:spLocks noChangeArrowheads="1"/>
          </p:cNvSpPr>
          <p:nvPr/>
        </p:nvSpPr>
        <p:spPr bwMode="auto">
          <a:xfrm>
            <a:off x="0" y="0"/>
            <a:ext cx="0" cy="0"/>
          </a:xfrm>
          <a:prstGeom prst="rect">
            <a:avLst/>
          </a:prstGeom>
          <a:solidFill>
            <a:srgbClr val="47C96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501" rIns="0" bIns="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pt-PT" altLang="pt-PT" sz="1800" b="0" i="0" u="none" strike="noStrike" cap="none" normalizeH="0" baseline="0" smtClean="0">
                <a:ln>
                  <a:noFill/>
                </a:ln>
                <a:solidFill>
                  <a:schemeClr val="tx1"/>
                </a:solidFill>
                <a:effectLst/>
                <a:latin typeface="Arial" pitchFamily="34" charset="0"/>
                <a:cs typeface="Arial" pitchFamily="34" charset="0"/>
                <a:hlinkClick r:id="rId8" tooltip="Início"/>
              </a:rPr>
              <a:t>  </a:t>
            </a:r>
            <a:r>
              <a:rPr kumimoji="0" lang="pt-PT" altLang="pt-PT" sz="7200" b="0" i="0" u="none" strike="noStrike" cap="none" normalizeH="0" baseline="0" smtClean="0">
                <a:ln>
                  <a:noFill/>
                </a:ln>
                <a:solidFill>
                  <a:schemeClr val="tx1"/>
                </a:solidFill>
                <a:effectLst/>
                <a:latin typeface="Arial" pitchFamily="34" charset="0"/>
                <a:cs typeface="Arial" pitchFamily="34" charset="0"/>
              </a:rPr>
              <a:t> </a:t>
            </a:r>
            <a:r>
              <a:rPr kumimoji="0" lang="pt-PT" altLang="pt-PT" sz="1800" b="0" i="0" u="none" strike="noStrike" cap="none" normalizeH="0" baseline="0" smtClean="0">
                <a:ln>
                  <a:noFill/>
                </a:ln>
                <a:solidFill>
                  <a:schemeClr val="tx1"/>
                </a:solidFill>
                <a:effectLst/>
                <a:latin typeface="Arial" pitchFamily="34" charset="0"/>
                <a:cs typeface="Arial" pitchFamily="34" charset="0"/>
              </a:rPr>
              <a:t>                                                            </a:t>
            </a:r>
            <a:endParaRPr kumimoji="0" lang="pt-PT" altLang="pt-PT" b="0" i="0" u="none" strike="noStrike" cap="none" normalizeH="0" baseline="0" smtClean="0">
              <a:ln>
                <a:noFill/>
              </a:ln>
              <a:solidFill>
                <a:srgbClr val="404A54"/>
              </a:solidFill>
              <a:effectLst/>
              <a:latin typeface="Open Sans"/>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pt-PT" altLang="pt-PT" b="0" i="0" u="none" strike="noStrike" cap="none" normalizeH="0" baseline="0" smtClean="0">
                <a:ln>
                  <a:noFill/>
                </a:ln>
                <a:solidFill>
                  <a:srgbClr val="404A54"/>
                </a:solidFill>
                <a:effectLst/>
                <a:latin typeface="Open Sans"/>
                <a:cs typeface="Arial" pitchFamily="34" charset="0"/>
                <a:hlinkClick r:id="rId8" tooltip="Início"/>
              </a:rPr>
              <a:t>Universidade dos Açores</a:t>
            </a:r>
            <a:endParaRPr kumimoji="0" lang="pt-PT" altLang="pt-PT" b="0" i="0" u="none" strike="noStrike" cap="none" normalizeH="0" baseline="0" smtClean="0">
              <a:ln>
                <a:noFill/>
              </a:ln>
              <a:solidFill>
                <a:srgbClr val="404A54"/>
              </a:solidFill>
              <a:effectLst/>
              <a:latin typeface="Open Sans"/>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Char char="•"/>
              <a:tabLst/>
            </a:pPr>
            <a:r>
              <a:rPr kumimoji="0" lang="pt-PT" altLang="pt-PT" sz="800" b="0" i="0" u="none" strike="noStrike" cap="none" normalizeH="0" baseline="0" smtClean="0">
                <a:ln>
                  <a:noFill/>
                </a:ln>
                <a:solidFill>
                  <a:srgbClr val="353434"/>
                </a:solidFill>
                <a:effectLst/>
                <a:latin typeface="Arial" pitchFamily="34" charset="0"/>
                <a:cs typeface="Arial" pitchFamily="34" charset="0"/>
                <a:hlinkClick r:id="rId8"/>
              </a:rPr>
              <a:t>  </a:t>
            </a:r>
            <a:r>
              <a:rPr kumimoji="0" lang="pt-PT" altLang="pt-PT" sz="900" b="0" i="0" u="none" strike="noStrike" cap="none" normalizeH="0" baseline="0" smtClean="0">
                <a:ln>
                  <a:noFill/>
                </a:ln>
                <a:solidFill>
                  <a:srgbClr val="353434"/>
                </a:solidFill>
                <a:effectLst/>
                <a:latin typeface="Arial" pitchFamily="34" charset="0"/>
                <a:cs typeface="Arial" pitchFamily="34" charset="0"/>
              </a:rPr>
              <a:t> </a:t>
            </a:r>
            <a:r>
              <a:rPr kumimoji="0" lang="pt-PT" altLang="pt-PT" sz="800" b="0" i="0" u="none" strike="noStrike" cap="none" normalizeH="0" baseline="0" smtClean="0">
                <a:ln>
                  <a:noFill/>
                </a:ln>
                <a:solidFill>
                  <a:srgbClr val="353434"/>
                </a:solidFill>
                <a:effectLst/>
                <a:latin typeface="Arial" pitchFamily="34" charset="0"/>
                <a:cs typeface="Arial" pitchFamily="34" charset="0"/>
              </a:rPr>
              <a:t>    </a:t>
            </a:r>
            <a:endParaRPr kumimoji="0" lang="pt-PT" altLang="pt-PT"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pt-PT" altLang="pt-PT" sz="1800" b="0" i="0" u="none" strike="noStrike" cap="none" normalizeH="0" baseline="0" smtClean="0">
              <a:ln>
                <a:noFill/>
              </a:ln>
              <a:solidFill>
                <a:srgbClr val="353434"/>
              </a:solidFill>
              <a:effectLst/>
              <a:latin typeface="Arial" pitchFamily="34" charset="0"/>
              <a:cs typeface="Arial" pitchFamily="34" charset="0"/>
            </a:endParaRPr>
          </a:p>
        </p:txBody>
      </p:sp>
      <p:pic>
        <p:nvPicPr>
          <p:cNvPr id="1027" name="Picture 3" descr="Pesquisa">
            <a:hlinkClick r:id="rId8"/>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969375" y="-25666700"/>
            <a:ext cx="152400" cy="152400"/>
          </a:xfrm>
          <a:prstGeom prst="rect">
            <a:avLst/>
          </a:prstGeom>
          <a:noFill/>
          <a:extLst>
            <a:ext uri="{909E8E84-426E-40DD-AFC4-6F175D3DCCD1}">
              <a14:hiddenFill xmlns:a14="http://schemas.microsoft.com/office/drawing/2010/main">
                <a:solidFill>
                  <a:srgbClr val="FFFFFF"/>
                </a:solidFill>
              </a14:hiddenFill>
            </a:ext>
          </a:extLst>
        </p:spPr>
      </p:pic>
      <p:sp>
        <p:nvSpPr>
          <p:cNvPr id="18" name="CaixaDeTexto 17"/>
          <p:cNvSpPr txBox="1"/>
          <p:nvPr/>
        </p:nvSpPr>
        <p:spPr>
          <a:xfrm>
            <a:off x="-56441" y="5134835"/>
            <a:ext cx="960519" cy="276999"/>
          </a:xfrm>
          <a:prstGeom prst="rect">
            <a:avLst/>
          </a:prstGeom>
          <a:noFill/>
        </p:spPr>
        <p:txBody>
          <a:bodyPr wrap="none" rtlCol="0">
            <a:spAutoFit/>
          </a:bodyPr>
          <a:lstStyle/>
          <a:p>
            <a:r>
              <a:rPr lang="pt-PT" sz="1200" b="1" dirty="0" smtClean="0">
                <a:solidFill>
                  <a:schemeClr val="bg1">
                    <a:lumMod val="95000"/>
                  </a:schemeClr>
                </a:solidFill>
              </a:rPr>
              <a:t>Sol Heber ©</a:t>
            </a:r>
          </a:p>
        </p:txBody>
      </p:sp>
      <p:pic>
        <p:nvPicPr>
          <p:cNvPr id="16" name="Imagem 15"/>
          <p:cNvPicPr>
            <a:picLocks noChangeAspect="1"/>
          </p:cNvPicPr>
          <p:nvPr/>
        </p:nvPicPr>
        <p:blipFill>
          <a:blip r:embed="rId10" cstate="print">
            <a:extLst>
              <a:ext uri="{28A0092B-C50C-407E-A947-70E740481C1C}">
                <a14:useLocalDpi xmlns:a14="http://schemas.microsoft.com/office/drawing/2010/main"/>
              </a:ext>
            </a:extLst>
          </a:blip>
          <a:srcRect l="20705" t="3252" r="21651" b="10634"/>
          <a:stretch>
            <a:fillRect/>
          </a:stretch>
        </p:blipFill>
        <p:spPr bwMode="auto">
          <a:xfrm>
            <a:off x="4408446" y="5843933"/>
            <a:ext cx="1027650" cy="45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m 16"/>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291271" y="5770574"/>
            <a:ext cx="1008603" cy="542000"/>
          </a:xfrm>
          <a:prstGeom prst="rect">
            <a:avLst/>
          </a:prstGeom>
        </p:spPr>
      </p:pic>
      <p:pic>
        <p:nvPicPr>
          <p:cNvPr id="9" name="Imagem 8"/>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890559" y="5808125"/>
            <a:ext cx="1259632" cy="552152"/>
          </a:xfrm>
          <a:prstGeom prst="rect">
            <a:avLst/>
          </a:prstGeom>
        </p:spPr>
      </p:pic>
      <p:pic>
        <p:nvPicPr>
          <p:cNvPr id="11" name="Imagem 10"/>
          <p:cNvPicPr>
            <a:picLocks noChangeAspect="1"/>
          </p:cNvPicPr>
          <p:nvPr/>
        </p:nvPicPr>
        <p:blipFill rotWithShape="1">
          <a:blip r:embed="rId13" cstate="screen">
            <a:extLst>
              <a:ext uri="{28A0092B-C50C-407E-A947-70E740481C1C}">
                <a14:useLocalDpi xmlns:a14="http://schemas.microsoft.com/office/drawing/2010/main"/>
              </a:ext>
            </a:extLst>
          </a:blip>
          <a:srcRect l="11348" t="34250" r="11126" b="35300"/>
          <a:stretch/>
        </p:blipFill>
        <p:spPr>
          <a:xfrm>
            <a:off x="20544" y="803108"/>
            <a:ext cx="1746084" cy="684276"/>
          </a:xfrm>
          <a:prstGeom prst="rect">
            <a:avLst/>
          </a:prstGeom>
        </p:spPr>
      </p:pic>
      <p:sp>
        <p:nvSpPr>
          <p:cNvPr id="19" name="CaixaDeTexto 18"/>
          <p:cNvSpPr txBox="1"/>
          <p:nvPr/>
        </p:nvSpPr>
        <p:spPr>
          <a:xfrm>
            <a:off x="4355976" y="4721324"/>
            <a:ext cx="5187824" cy="646331"/>
          </a:xfrm>
          <a:prstGeom prst="rect">
            <a:avLst/>
          </a:prstGeom>
          <a:noFill/>
          <a:scene3d>
            <a:camera prst="orthographicFront"/>
            <a:lightRig rig="harsh" dir="t"/>
          </a:scene3d>
          <a:sp3d>
            <a:bevelT/>
          </a:sp3d>
        </p:spPr>
        <p:txBody>
          <a:bodyPr wrap="square" rtlCol="0">
            <a:spAutoFit/>
            <a:scene3d>
              <a:camera prst="orthographicFront"/>
              <a:lightRig rig="soft" dir="t">
                <a:rot lat="0" lon="0" rev="15600000"/>
              </a:lightRig>
            </a:scene3d>
            <a:sp3d prstMaterial="softEdge"/>
          </a:bodyPr>
          <a:lstStyle/>
          <a:p>
            <a:r>
              <a:rPr lang="pt-PT" b="1" dirty="0" smtClean="0">
                <a:ln>
                  <a:solidFill>
                    <a:schemeClr val="bg1">
                      <a:lumMod val="85000"/>
                    </a:schemeClr>
                  </a:solidFill>
                </a:ln>
                <a:solidFill>
                  <a:schemeClr val="bg1"/>
                </a:solidFill>
                <a:latin typeface="Arial Rounded MT Bold" panose="020F0704030504030204" pitchFamily="34" charset="0"/>
              </a:rPr>
              <a:t>Conselho Consultivo – </a:t>
            </a:r>
            <a:r>
              <a:rPr lang="pt-PT" b="1" dirty="0" err="1" smtClean="0">
                <a:ln>
                  <a:solidFill>
                    <a:schemeClr val="bg1">
                      <a:lumMod val="85000"/>
                    </a:schemeClr>
                  </a:solidFill>
                </a:ln>
                <a:solidFill>
                  <a:schemeClr val="bg1"/>
                </a:solidFill>
                <a:latin typeface="Arial Rounded MT Bold" panose="020F0704030504030204" pitchFamily="34" charset="0"/>
              </a:rPr>
              <a:t>Stakeholder</a:t>
            </a:r>
            <a:r>
              <a:rPr lang="pt-PT" b="1" dirty="0" smtClean="0">
                <a:ln>
                  <a:solidFill>
                    <a:schemeClr val="bg1">
                      <a:lumMod val="85000"/>
                    </a:schemeClr>
                  </a:solidFill>
                </a:ln>
                <a:solidFill>
                  <a:schemeClr val="bg1"/>
                </a:solidFill>
                <a:latin typeface="Arial Rounded MT Bold" panose="020F0704030504030204" pitchFamily="34" charset="0"/>
              </a:rPr>
              <a:t> </a:t>
            </a:r>
            <a:r>
              <a:rPr lang="pt-PT" b="1" dirty="0" err="1" smtClean="0">
                <a:ln>
                  <a:solidFill>
                    <a:schemeClr val="bg1">
                      <a:lumMod val="85000"/>
                    </a:schemeClr>
                  </a:solidFill>
                </a:ln>
                <a:solidFill>
                  <a:schemeClr val="bg1"/>
                </a:solidFill>
                <a:latin typeface="Arial Rounded MT Bold" panose="020F0704030504030204" pitchFamily="34" charset="0"/>
              </a:rPr>
              <a:t>Board</a:t>
            </a:r>
            <a:endParaRPr lang="pt-PT" b="1" dirty="0" smtClean="0">
              <a:ln>
                <a:solidFill>
                  <a:schemeClr val="bg1">
                    <a:lumMod val="85000"/>
                  </a:schemeClr>
                </a:solidFill>
              </a:ln>
              <a:solidFill>
                <a:schemeClr val="bg1"/>
              </a:solidFill>
              <a:latin typeface="Arial Rounded MT Bold" panose="020F0704030504030204" pitchFamily="34" charset="0"/>
            </a:endParaRPr>
          </a:p>
          <a:p>
            <a:r>
              <a:rPr lang="pt-PT" i="1" dirty="0" smtClean="0">
                <a:ln>
                  <a:solidFill>
                    <a:schemeClr val="bg1">
                      <a:lumMod val="85000"/>
                    </a:schemeClr>
                  </a:solidFill>
                </a:ln>
                <a:solidFill>
                  <a:schemeClr val="bg1"/>
                </a:solidFill>
                <a:latin typeface="Arial Rounded MT Bold" panose="020F0704030504030204" pitchFamily="34" charset="0"/>
              </a:rPr>
              <a:t>Graciosa, 25 de novembro de 2020</a:t>
            </a:r>
            <a:endParaRPr lang="en-US" i="1" dirty="0">
              <a:ln>
                <a:solidFill>
                  <a:schemeClr val="bg1">
                    <a:lumMod val="85000"/>
                  </a:schemeClr>
                </a:solidFill>
              </a:ln>
              <a:solidFill>
                <a:schemeClr val="bg1"/>
              </a:solidFill>
              <a:latin typeface="Arial Rounded MT Bold" panose="020F0704030504030204" pitchFamily="34" charset="0"/>
            </a:endParaRPr>
          </a:p>
        </p:txBody>
      </p:sp>
    </p:spTree>
    <p:extLst>
      <p:ext uri="{BB962C8B-B14F-4D97-AF65-F5344CB8AC3E}">
        <p14:creationId xmlns:p14="http://schemas.microsoft.com/office/powerpoint/2010/main" val="39333718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o 14"/>
          <p:cNvGrpSpPr/>
          <p:nvPr/>
        </p:nvGrpSpPr>
        <p:grpSpPr>
          <a:xfrm>
            <a:off x="-1588" y="-581"/>
            <a:ext cx="9145588" cy="621270"/>
            <a:chOff x="-1588" y="-581"/>
            <a:chExt cx="9145588" cy="621270"/>
          </a:xfrm>
        </p:grpSpPr>
        <p:sp>
          <p:nvSpPr>
            <p:cNvPr id="16" name="Retângulo 15"/>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3"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Imagem 24"/>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7"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3" name="Rectangle 62"/>
          <p:cNvSpPr>
            <a:spLocks noChangeArrowheads="1"/>
          </p:cNvSpPr>
          <p:nvPr/>
        </p:nvSpPr>
        <p:spPr bwMode="auto">
          <a:xfrm>
            <a:off x="1198091" y="611860"/>
            <a:ext cx="855366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nSpc>
                <a:spcPct val="150000"/>
              </a:lnSpc>
            </a:pPr>
            <a:r>
              <a:rPr lang="fr-BE" altLang="en-US" sz="1800" b="1" dirty="0" err="1" smtClean="0">
                <a:latin typeface="Century Gothic" panose="020B0502020202020204" pitchFamily="34" charset="0"/>
                <a:cs typeface="Calibri" panose="020F0502020204030204" pitchFamily="34" charset="0"/>
              </a:rPr>
              <a:t>Áreas</a:t>
            </a:r>
            <a:r>
              <a:rPr lang="fr-BE" altLang="en-US" sz="1800" b="1" dirty="0" smtClean="0">
                <a:latin typeface="Century Gothic" panose="020B0502020202020204" pitchFamily="34" charset="0"/>
                <a:cs typeface="Calibri" panose="020F0502020204030204" pitchFamily="34" charset="0"/>
              </a:rPr>
              <a:t> de </a:t>
            </a:r>
            <a:r>
              <a:rPr lang="fr-BE" altLang="en-US" sz="1800" b="1" dirty="0" err="1" smtClean="0">
                <a:latin typeface="Century Gothic" panose="020B0502020202020204" pitchFamily="34" charset="0"/>
                <a:cs typeface="Calibri" panose="020F0502020204030204" pitchFamily="34" charset="0"/>
              </a:rPr>
              <a:t>intervenção</a:t>
            </a:r>
            <a:r>
              <a:rPr lang="fr-BE" altLang="en-US" sz="1800" b="1" dirty="0" smtClean="0">
                <a:latin typeface="Century Gothic" panose="020B0502020202020204" pitchFamily="34" charset="0"/>
                <a:cs typeface="Calibri" panose="020F0502020204030204" pitchFamily="34" charset="0"/>
              </a:rPr>
              <a:t>: </a:t>
            </a:r>
            <a:r>
              <a:rPr lang="fr-BE" altLang="en-US" sz="1800" b="1" dirty="0" err="1" smtClean="0">
                <a:latin typeface="Century Gothic" panose="020B0502020202020204" pitchFamily="34" charset="0"/>
                <a:cs typeface="Calibri" panose="020F0502020204030204" pitchFamily="34" charset="0"/>
              </a:rPr>
              <a:t>Ilhéu</a:t>
            </a:r>
            <a:r>
              <a:rPr lang="fr-BE" altLang="en-US" sz="1800" b="1" dirty="0" smtClean="0">
                <a:latin typeface="Century Gothic" panose="020B0502020202020204" pitchFamily="34" charset="0"/>
                <a:cs typeface="Calibri" panose="020F0502020204030204" pitchFamily="34" charset="0"/>
              </a:rPr>
              <a:t> da Praia e </a:t>
            </a:r>
            <a:r>
              <a:rPr lang="fr-BE" altLang="en-US" sz="1800" b="1" dirty="0" err="1" smtClean="0">
                <a:latin typeface="Century Gothic" panose="020B0502020202020204" pitchFamily="34" charset="0"/>
                <a:cs typeface="Calibri" panose="020F0502020204030204" pitchFamily="34" charset="0"/>
              </a:rPr>
              <a:t>Ilhéu</a:t>
            </a:r>
            <a:r>
              <a:rPr lang="fr-BE" altLang="en-US" sz="1800" b="1" dirty="0" smtClean="0">
                <a:latin typeface="Century Gothic" panose="020B0502020202020204" pitchFamily="34" charset="0"/>
                <a:cs typeface="Calibri" panose="020F0502020204030204" pitchFamily="34" charset="0"/>
              </a:rPr>
              <a:t> de </a:t>
            </a:r>
            <a:r>
              <a:rPr lang="fr-BE" altLang="en-US" sz="1800" b="1" dirty="0" err="1" smtClean="0">
                <a:latin typeface="Century Gothic" panose="020B0502020202020204" pitchFamily="34" charset="0"/>
                <a:cs typeface="Calibri" panose="020F0502020204030204" pitchFamily="34" charset="0"/>
              </a:rPr>
              <a:t>Baixo</a:t>
            </a:r>
            <a:endParaRPr lang="fr-BE" altLang="en-US" sz="1800" b="1" dirty="0">
              <a:solidFill>
                <a:srgbClr val="FFFF00"/>
              </a:solidFill>
              <a:latin typeface="Century Gothic" panose="020B0502020202020204" pitchFamily="34" charset="0"/>
              <a:cs typeface="Calibri" panose="020F0502020204030204" pitchFamily="34" charset="0"/>
            </a:endParaRPr>
          </a:p>
        </p:txBody>
      </p:sp>
      <p:pic>
        <p:nvPicPr>
          <p:cNvPr id="2" name="Imagem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9782" y="1211221"/>
            <a:ext cx="8062848" cy="5375232"/>
          </a:xfrm>
          <a:prstGeom prst="rect">
            <a:avLst/>
          </a:prstGeom>
        </p:spPr>
      </p:pic>
      <p:pic>
        <p:nvPicPr>
          <p:cNvPr id="6" name="Imagem 5"/>
          <p:cNvPicPr>
            <a:picLocks noChangeAspect="1"/>
          </p:cNvPicPr>
          <p:nvPr/>
        </p:nvPicPr>
        <p:blipFill>
          <a:blip r:embed="rId7"/>
          <a:stretch>
            <a:fillRect/>
          </a:stretch>
        </p:blipFill>
        <p:spPr>
          <a:xfrm>
            <a:off x="971600" y="1340768"/>
            <a:ext cx="6840760" cy="4814022"/>
          </a:xfrm>
          <a:prstGeom prst="rect">
            <a:avLst/>
          </a:prstGeom>
        </p:spPr>
      </p:pic>
      <p:pic>
        <p:nvPicPr>
          <p:cNvPr id="7" name="Imagem 6"/>
          <p:cNvPicPr>
            <a:picLocks noChangeAspect="1"/>
          </p:cNvPicPr>
          <p:nvPr/>
        </p:nvPicPr>
        <p:blipFill>
          <a:blip r:embed="rId8"/>
          <a:stretch>
            <a:fillRect/>
          </a:stretch>
        </p:blipFill>
        <p:spPr>
          <a:xfrm>
            <a:off x="971600" y="1340768"/>
            <a:ext cx="6840761" cy="4814022"/>
          </a:xfrm>
          <a:prstGeom prst="rect">
            <a:avLst/>
          </a:prstGeom>
        </p:spPr>
      </p:pic>
    </p:spTree>
    <p:extLst>
      <p:ext uri="{BB962C8B-B14F-4D97-AF65-F5344CB8AC3E}">
        <p14:creationId xmlns:p14="http://schemas.microsoft.com/office/powerpoint/2010/main" val="20154008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o 14"/>
          <p:cNvGrpSpPr/>
          <p:nvPr/>
        </p:nvGrpSpPr>
        <p:grpSpPr>
          <a:xfrm>
            <a:off x="-1588" y="-581"/>
            <a:ext cx="9145588" cy="621270"/>
            <a:chOff x="-1588" y="-581"/>
            <a:chExt cx="9145588" cy="621270"/>
          </a:xfrm>
        </p:grpSpPr>
        <p:sp>
          <p:nvSpPr>
            <p:cNvPr id="16" name="Retângulo 15"/>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3"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Imagem 24"/>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7"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3" name="Rectangle 62"/>
          <p:cNvSpPr>
            <a:spLocks noChangeArrowheads="1"/>
          </p:cNvSpPr>
          <p:nvPr/>
        </p:nvSpPr>
        <p:spPr bwMode="auto">
          <a:xfrm>
            <a:off x="107504" y="668401"/>
            <a:ext cx="8676456" cy="6093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nSpc>
                <a:spcPct val="150000"/>
              </a:lnSpc>
            </a:pPr>
            <a:r>
              <a:rPr lang="fr-BE" altLang="en-US" sz="1800" b="1" dirty="0" err="1" smtClean="0">
                <a:latin typeface="Century Gothic" panose="020B0502020202020204" pitchFamily="34" charset="0"/>
                <a:cs typeface="Calibri" panose="020F0502020204030204" pitchFamily="34" charset="0"/>
              </a:rPr>
              <a:t>Ação</a:t>
            </a:r>
            <a:r>
              <a:rPr lang="fr-BE" altLang="en-US" sz="1800" b="1" dirty="0" smtClean="0">
                <a:latin typeface="Century Gothic" panose="020B0502020202020204" pitchFamily="34" charset="0"/>
                <a:cs typeface="Calibri" panose="020F0502020204030204" pitchFamily="34" charset="0"/>
              </a:rPr>
              <a:t> </a:t>
            </a:r>
            <a:r>
              <a:rPr lang="fr-BE" altLang="en-US" sz="1800" b="1" dirty="0" smtClean="0">
                <a:latin typeface="Century Gothic" panose="020B0502020202020204" pitchFamily="34" charset="0"/>
                <a:cs typeface="Calibri" panose="020F0502020204030204" pitchFamily="34" charset="0"/>
              </a:rPr>
              <a:t>C3.2, C6.1, C8.1 e D.5.1 </a:t>
            </a:r>
            <a:r>
              <a:rPr lang="fr-BE" altLang="en-US" sz="1800" b="1" dirty="0" smtClean="0">
                <a:latin typeface="Century Gothic" panose="020B0502020202020204" pitchFamily="34" charset="0"/>
                <a:cs typeface="Calibri" panose="020F0502020204030204" pitchFamily="34" charset="0"/>
              </a:rPr>
              <a:t>– </a:t>
            </a:r>
            <a:r>
              <a:rPr lang="fr-BE" altLang="en-US" sz="1800" b="1" dirty="0" err="1" smtClean="0">
                <a:latin typeface="Century Gothic" panose="020B0502020202020204" pitchFamily="34" charset="0"/>
                <a:cs typeface="Calibri" panose="020F0502020204030204" pitchFamily="34" charset="0"/>
              </a:rPr>
              <a:t>Implementação</a:t>
            </a:r>
            <a:r>
              <a:rPr lang="fr-BE" altLang="en-US" sz="1800" b="1" dirty="0" smtClean="0">
                <a:latin typeface="Century Gothic" panose="020B0502020202020204" pitchFamily="34" charset="0"/>
                <a:cs typeface="Calibri" panose="020F0502020204030204" pitchFamily="34" charset="0"/>
              </a:rPr>
              <a:t> de </a:t>
            </a:r>
            <a:r>
              <a:rPr lang="fr-BE" altLang="en-US" sz="1800" b="1" dirty="0" err="1" smtClean="0">
                <a:latin typeface="Century Gothic" panose="020B0502020202020204" pitchFamily="34" charset="0"/>
                <a:cs typeface="Calibri" panose="020F0502020204030204" pitchFamily="34" charset="0"/>
              </a:rPr>
              <a:t>trabalhos</a:t>
            </a:r>
            <a:r>
              <a:rPr lang="fr-BE" altLang="en-US" sz="1800" b="1" dirty="0" smtClean="0">
                <a:latin typeface="Century Gothic" panose="020B0502020202020204" pitchFamily="34" charset="0"/>
                <a:cs typeface="Calibri" panose="020F0502020204030204" pitchFamily="34" charset="0"/>
              </a:rPr>
              <a:t> </a:t>
            </a:r>
            <a:r>
              <a:rPr lang="fr-BE" altLang="en-US" sz="1800" b="1" dirty="0" err="1" smtClean="0">
                <a:latin typeface="Century Gothic" panose="020B0502020202020204" pitchFamily="34" charset="0"/>
                <a:cs typeface="Calibri" panose="020F0502020204030204" pitchFamily="34" charset="0"/>
              </a:rPr>
              <a:t>piloto</a:t>
            </a:r>
            <a:r>
              <a:rPr lang="fr-BE" altLang="en-US" sz="1800" b="1" dirty="0" smtClean="0">
                <a:latin typeface="Century Gothic" panose="020B0502020202020204" pitchFamily="34" charset="0"/>
                <a:cs typeface="Calibri" panose="020F0502020204030204" pitchFamily="34" charset="0"/>
              </a:rPr>
              <a:t> para </a:t>
            </a:r>
            <a:r>
              <a:rPr lang="fr-BE" altLang="en-US" sz="1800" b="1" dirty="0" err="1" smtClean="0">
                <a:latin typeface="Century Gothic" panose="020B0502020202020204" pitchFamily="34" charset="0"/>
                <a:cs typeface="Calibri" panose="020F0502020204030204" pitchFamily="34" charset="0"/>
              </a:rPr>
              <a:t>conservação</a:t>
            </a:r>
            <a:r>
              <a:rPr lang="fr-BE" altLang="en-US" sz="1800" b="1" dirty="0" smtClean="0">
                <a:latin typeface="Century Gothic" panose="020B0502020202020204" pitchFamily="34" charset="0"/>
                <a:cs typeface="Calibri" panose="020F0502020204030204" pitchFamily="34" charset="0"/>
              </a:rPr>
              <a:t> de </a:t>
            </a:r>
            <a:r>
              <a:rPr lang="fr-BE" altLang="en-US" sz="1800" b="1" dirty="0" err="1" smtClean="0">
                <a:latin typeface="Century Gothic" panose="020B0502020202020204" pitchFamily="34" charset="0"/>
                <a:cs typeface="Calibri" panose="020F0502020204030204" pitchFamily="34" charset="0"/>
              </a:rPr>
              <a:t>flora</a:t>
            </a:r>
            <a:r>
              <a:rPr lang="fr-BE" altLang="en-US" sz="1800" b="1" dirty="0" smtClean="0">
                <a:latin typeface="Century Gothic" panose="020B0502020202020204" pitchFamily="34" charset="0"/>
                <a:cs typeface="Calibri" panose="020F0502020204030204" pitchFamily="34" charset="0"/>
              </a:rPr>
              <a:t> </a:t>
            </a:r>
            <a:r>
              <a:rPr lang="fr-BE" altLang="en-US" sz="1800" b="1" dirty="0" err="1" smtClean="0">
                <a:latin typeface="Century Gothic" panose="020B0502020202020204" pitchFamily="34" charset="0"/>
                <a:cs typeface="Calibri" panose="020F0502020204030204" pitchFamily="34" charset="0"/>
              </a:rPr>
              <a:t>endémica</a:t>
            </a:r>
            <a:r>
              <a:rPr lang="fr-BE" altLang="en-US" sz="1800" b="1" dirty="0" smtClean="0">
                <a:latin typeface="Century Gothic" panose="020B0502020202020204" pitchFamily="34" charset="0"/>
                <a:cs typeface="Calibri" panose="020F0502020204030204" pitchFamily="34" charset="0"/>
              </a:rPr>
              <a:t>  </a:t>
            </a:r>
            <a:endParaRPr lang="fr-BE" altLang="en-US" sz="1800" b="1" dirty="0">
              <a:solidFill>
                <a:srgbClr val="FFFF00"/>
              </a:solidFill>
              <a:latin typeface="Century Gothic" panose="020B0502020202020204" pitchFamily="34" charset="0"/>
              <a:cs typeface="Calibri" panose="020F0502020204030204" pitchFamily="34" charset="0"/>
            </a:endParaRPr>
          </a:p>
          <a:p>
            <a:pPr marL="1028700" lvl="1">
              <a:lnSpc>
                <a:spcPct val="150000"/>
              </a:lnSpc>
              <a:buFont typeface="Arial" panose="020B0604020202020204" pitchFamily="34" charset="0"/>
              <a:buChar char="•"/>
            </a:pPr>
            <a:r>
              <a:rPr lang="fr-BE" altLang="en-US" sz="1600" b="1" i="1" dirty="0" smtClean="0">
                <a:solidFill>
                  <a:schemeClr val="accent5">
                    <a:lumMod val="75000"/>
                  </a:schemeClr>
                </a:solidFill>
                <a:latin typeface="Century Gothic" panose="020B0502020202020204" pitchFamily="34" charset="0"/>
                <a:cs typeface="Calibri" panose="020F0502020204030204" pitchFamily="34" charset="0"/>
              </a:rPr>
              <a:t>Ammi </a:t>
            </a:r>
            <a:r>
              <a:rPr lang="fr-BE" altLang="en-US" sz="1600" b="1" i="1" dirty="0" err="1" smtClean="0">
                <a:solidFill>
                  <a:schemeClr val="accent5">
                    <a:lumMod val="75000"/>
                  </a:schemeClr>
                </a:solidFill>
                <a:latin typeface="Century Gothic" panose="020B0502020202020204" pitchFamily="34" charset="0"/>
                <a:cs typeface="Calibri" panose="020F0502020204030204" pitchFamily="34" charset="0"/>
              </a:rPr>
              <a:t>trifoliatum</a:t>
            </a:r>
            <a:endParaRPr lang="fr-BE" altLang="en-US" sz="1600" b="1" i="1" dirty="0" smtClean="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buFont typeface="Arial" panose="020B0604020202020204" pitchFamily="34" charset="0"/>
              <a:buChar char="•"/>
            </a:pPr>
            <a:r>
              <a:rPr lang="fr-BE" altLang="en-US" sz="1600" b="1" i="1" dirty="0" err="1" smtClean="0">
                <a:solidFill>
                  <a:schemeClr val="accent5">
                    <a:lumMod val="75000"/>
                  </a:schemeClr>
                </a:solidFill>
                <a:latin typeface="Century Gothic" panose="020B0502020202020204" pitchFamily="34" charset="0"/>
                <a:cs typeface="Calibri" panose="020F0502020204030204" pitchFamily="34" charset="0"/>
              </a:rPr>
              <a:t>Azorina</a:t>
            </a:r>
            <a:r>
              <a:rPr lang="fr-BE" altLang="en-US" sz="1600" b="1" i="1" dirty="0" smtClean="0">
                <a:solidFill>
                  <a:schemeClr val="accent5">
                    <a:lumMod val="75000"/>
                  </a:schemeClr>
                </a:solidFill>
                <a:latin typeface="Century Gothic" panose="020B0502020202020204" pitchFamily="34" charset="0"/>
                <a:cs typeface="Calibri" panose="020F0502020204030204" pitchFamily="34" charset="0"/>
              </a:rPr>
              <a:t> </a:t>
            </a:r>
            <a:r>
              <a:rPr lang="fr-BE" altLang="en-US" sz="1600" b="1" i="1" dirty="0" err="1" smtClean="0">
                <a:solidFill>
                  <a:schemeClr val="accent5">
                    <a:lumMod val="75000"/>
                  </a:schemeClr>
                </a:solidFill>
                <a:latin typeface="Century Gothic" panose="020B0502020202020204" pitchFamily="34" charset="0"/>
                <a:cs typeface="Calibri" panose="020F0502020204030204" pitchFamily="34" charset="0"/>
              </a:rPr>
              <a:t>vidalii</a:t>
            </a:r>
            <a:endParaRPr lang="fr-BE" altLang="en-US" sz="1600" b="1" i="1" dirty="0" smtClean="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buFont typeface="Arial" panose="020B0604020202020204" pitchFamily="34" charset="0"/>
              <a:buChar char="•"/>
            </a:pPr>
            <a:r>
              <a:rPr lang="fr-BE" altLang="en-US" sz="1600" b="1" i="1" dirty="0" smtClean="0">
                <a:solidFill>
                  <a:schemeClr val="accent5">
                    <a:lumMod val="75000"/>
                  </a:schemeClr>
                </a:solidFill>
                <a:latin typeface="Century Gothic" panose="020B0502020202020204" pitchFamily="34" charset="0"/>
                <a:cs typeface="Calibri" panose="020F0502020204030204" pitchFamily="34" charset="0"/>
              </a:rPr>
              <a:t>Crithmum </a:t>
            </a:r>
            <a:r>
              <a:rPr lang="fr-BE" altLang="en-US" sz="1600" b="1" i="1" dirty="0" err="1" smtClean="0">
                <a:solidFill>
                  <a:schemeClr val="accent5">
                    <a:lumMod val="75000"/>
                  </a:schemeClr>
                </a:solidFill>
                <a:latin typeface="Century Gothic" panose="020B0502020202020204" pitchFamily="34" charset="0"/>
                <a:cs typeface="Calibri" panose="020F0502020204030204" pitchFamily="34" charset="0"/>
              </a:rPr>
              <a:t>maritimum</a:t>
            </a:r>
            <a:endParaRPr lang="fr-BE" altLang="en-US" sz="1600" b="1" i="1" dirty="0" smtClean="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buFont typeface="Arial" panose="020B0604020202020204" pitchFamily="34" charset="0"/>
              <a:buChar char="•"/>
            </a:pPr>
            <a:r>
              <a:rPr lang="fr-BE" altLang="en-US" sz="1600" b="1" i="1" dirty="0" smtClean="0">
                <a:solidFill>
                  <a:schemeClr val="accent5">
                    <a:lumMod val="75000"/>
                  </a:schemeClr>
                </a:solidFill>
                <a:latin typeface="Century Gothic" panose="020B0502020202020204" pitchFamily="34" charset="0"/>
                <a:cs typeface="Calibri" panose="020F0502020204030204" pitchFamily="34" charset="0"/>
              </a:rPr>
              <a:t>Daucus </a:t>
            </a:r>
            <a:r>
              <a:rPr lang="fr-BE" altLang="en-US" sz="1600" b="1" i="1" dirty="0" err="1" smtClean="0">
                <a:solidFill>
                  <a:schemeClr val="accent5">
                    <a:lumMod val="75000"/>
                  </a:schemeClr>
                </a:solidFill>
                <a:latin typeface="Century Gothic" panose="020B0502020202020204" pitchFamily="34" charset="0"/>
                <a:cs typeface="Calibri" panose="020F0502020204030204" pitchFamily="34" charset="0"/>
              </a:rPr>
              <a:t>carota</a:t>
            </a:r>
            <a:r>
              <a:rPr lang="fr-BE" altLang="en-US" sz="1600" b="1" i="1" dirty="0" smtClean="0">
                <a:solidFill>
                  <a:schemeClr val="accent5">
                    <a:lumMod val="75000"/>
                  </a:schemeClr>
                </a:solidFill>
                <a:latin typeface="Century Gothic" panose="020B0502020202020204" pitchFamily="34" charset="0"/>
                <a:cs typeface="Calibri" panose="020F0502020204030204" pitchFamily="34" charset="0"/>
              </a:rPr>
              <a:t> </a:t>
            </a:r>
            <a:r>
              <a:rPr lang="fr-BE" altLang="en-US" sz="1600" b="1" i="1" dirty="0" err="1" smtClean="0">
                <a:solidFill>
                  <a:schemeClr val="accent5">
                    <a:lumMod val="75000"/>
                  </a:schemeClr>
                </a:solidFill>
                <a:latin typeface="Century Gothic" panose="020B0502020202020204" pitchFamily="34" charset="0"/>
                <a:cs typeface="Calibri" panose="020F0502020204030204" pitchFamily="34" charset="0"/>
              </a:rPr>
              <a:t>ssp</a:t>
            </a:r>
            <a:r>
              <a:rPr lang="fr-BE" altLang="en-US" sz="1600" b="1" i="1" dirty="0" smtClean="0">
                <a:solidFill>
                  <a:schemeClr val="accent5">
                    <a:lumMod val="75000"/>
                  </a:schemeClr>
                </a:solidFill>
                <a:latin typeface="Century Gothic" panose="020B0502020202020204" pitchFamily="34" charset="0"/>
                <a:cs typeface="Calibri" panose="020F0502020204030204" pitchFamily="34" charset="0"/>
              </a:rPr>
              <a:t>. </a:t>
            </a:r>
            <a:r>
              <a:rPr lang="fr-BE" altLang="en-US" sz="1600" b="1" i="1" dirty="0" err="1" smtClean="0">
                <a:solidFill>
                  <a:schemeClr val="accent5">
                    <a:lumMod val="75000"/>
                  </a:schemeClr>
                </a:solidFill>
                <a:latin typeface="Century Gothic" panose="020B0502020202020204" pitchFamily="34" charset="0"/>
                <a:cs typeface="Calibri" panose="020F0502020204030204" pitchFamily="34" charset="0"/>
              </a:rPr>
              <a:t>Azoricus</a:t>
            </a:r>
            <a:endParaRPr lang="fr-BE" altLang="en-US" sz="1600" b="1" i="1" dirty="0" smtClean="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buFont typeface="Arial" panose="020B0604020202020204" pitchFamily="34" charset="0"/>
              <a:buChar char="•"/>
            </a:pPr>
            <a:r>
              <a:rPr lang="fr-BE" altLang="en-US" sz="1600" b="1" i="1" dirty="0" smtClean="0">
                <a:solidFill>
                  <a:schemeClr val="accent5">
                    <a:lumMod val="75000"/>
                  </a:schemeClr>
                </a:solidFill>
                <a:latin typeface="Century Gothic" panose="020B0502020202020204" pitchFamily="34" charset="0"/>
                <a:cs typeface="Calibri" panose="020F0502020204030204" pitchFamily="34" charset="0"/>
              </a:rPr>
              <a:t>Erica </a:t>
            </a:r>
            <a:r>
              <a:rPr lang="fr-BE" altLang="en-US" sz="1600" b="1" i="1" dirty="0" err="1" smtClean="0">
                <a:solidFill>
                  <a:schemeClr val="accent5">
                    <a:lumMod val="75000"/>
                  </a:schemeClr>
                </a:solidFill>
                <a:latin typeface="Century Gothic" panose="020B0502020202020204" pitchFamily="34" charset="0"/>
                <a:cs typeface="Calibri" panose="020F0502020204030204" pitchFamily="34" charset="0"/>
              </a:rPr>
              <a:t>azorica</a:t>
            </a:r>
            <a:endParaRPr lang="fr-BE" altLang="en-US" sz="1600" b="1" i="1" dirty="0" smtClean="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buFont typeface="Arial" panose="020B0604020202020204" pitchFamily="34" charset="0"/>
              <a:buChar char="•"/>
            </a:pPr>
            <a:r>
              <a:rPr lang="fr-BE" altLang="en-US" sz="1600" b="1" i="1" dirty="0" err="1" smtClean="0">
                <a:solidFill>
                  <a:schemeClr val="accent5">
                    <a:lumMod val="75000"/>
                  </a:schemeClr>
                </a:solidFill>
                <a:latin typeface="Century Gothic" panose="020B0502020202020204" pitchFamily="34" charset="0"/>
                <a:cs typeface="Calibri" panose="020F0502020204030204" pitchFamily="34" charset="0"/>
              </a:rPr>
              <a:t>Euphorbia</a:t>
            </a:r>
            <a:r>
              <a:rPr lang="fr-BE" altLang="en-US" sz="1600" b="1" i="1" dirty="0" smtClean="0">
                <a:solidFill>
                  <a:schemeClr val="accent5">
                    <a:lumMod val="75000"/>
                  </a:schemeClr>
                </a:solidFill>
                <a:latin typeface="Century Gothic" panose="020B0502020202020204" pitchFamily="34" charset="0"/>
                <a:cs typeface="Calibri" panose="020F0502020204030204" pitchFamily="34" charset="0"/>
              </a:rPr>
              <a:t> </a:t>
            </a:r>
            <a:r>
              <a:rPr lang="fr-BE" altLang="en-US" sz="1600" b="1" i="1" dirty="0" err="1" smtClean="0">
                <a:solidFill>
                  <a:schemeClr val="accent5">
                    <a:lumMod val="75000"/>
                  </a:schemeClr>
                </a:solidFill>
                <a:latin typeface="Century Gothic" panose="020B0502020202020204" pitchFamily="34" charset="0"/>
                <a:cs typeface="Calibri" panose="020F0502020204030204" pitchFamily="34" charset="0"/>
              </a:rPr>
              <a:t>azorica</a:t>
            </a:r>
            <a:endParaRPr lang="fr-BE" altLang="en-US" sz="1600" b="1" i="1" dirty="0" smtClean="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buFont typeface="Arial" panose="020B0604020202020204" pitchFamily="34" charset="0"/>
              <a:buChar char="•"/>
            </a:pPr>
            <a:r>
              <a:rPr lang="fr-BE" altLang="en-US" sz="1600" b="1" i="1" dirty="0" err="1" smtClean="0">
                <a:solidFill>
                  <a:schemeClr val="accent5">
                    <a:lumMod val="75000"/>
                  </a:schemeClr>
                </a:solidFill>
                <a:latin typeface="Century Gothic" panose="020B0502020202020204" pitchFamily="34" charset="0"/>
                <a:cs typeface="Calibri" panose="020F0502020204030204" pitchFamily="34" charset="0"/>
              </a:rPr>
              <a:t>Festuca</a:t>
            </a:r>
            <a:r>
              <a:rPr lang="fr-BE" altLang="en-US" sz="1600" b="1" i="1" dirty="0" smtClean="0">
                <a:solidFill>
                  <a:schemeClr val="accent5">
                    <a:lumMod val="75000"/>
                  </a:schemeClr>
                </a:solidFill>
                <a:latin typeface="Century Gothic" panose="020B0502020202020204" pitchFamily="34" charset="0"/>
                <a:cs typeface="Calibri" panose="020F0502020204030204" pitchFamily="34" charset="0"/>
              </a:rPr>
              <a:t> </a:t>
            </a:r>
            <a:r>
              <a:rPr lang="fr-BE" altLang="en-US" sz="1600" b="1" i="1" dirty="0" err="1" smtClean="0">
                <a:solidFill>
                  <a:schemeClr val="accent5">
                    <a:lumMod val="75000"/>
                  </a:schemeClr>
                </a:solidFill>
                <a:latin typeface="Century Gothic" panose="020B0502020202020204" pitchFamily="34" charset="0"/>
                <a:cs typeface="Calibri" panose="020F0502020204030204" pitchFamily="34" charset="0"/>
              </a:rPr>
              <a:t>petraea</a:t>
            </a:r>
            <a:endParaRPr lang="fr-BE" altLang="en-US" sz="1600" b="1" i="1" dirty="0" smtClean="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buFont typeface="Arial" panose="020B0604020202020204" pitchFamily="34" charset="0"/>
              <a:buChar char="•"/>
            </a:pPr>
            <a:r>
              <a:rPr lang="fr-BE" altLang="en-US" sz="1600" b="1" i="1" dirty="0" err="1" smtClean="0">
                <a:solidFill>
                  <a:schemeClr val="accent5">
                    <a:lumMod val="75000"/>
                  </a:schemeClr>
                </a:solidFill>
                <a:latin typeface="Century Gothic" panose="020B0502020202020204" pitchFamily="34" charset="0"/>
                <a:cs typeface="Calibri" panose="020F0502020204030204" pitchFamily="34" charset="0"/>
              </a:rPr>
              <a:t>Frankenia</a:t>
            </a:r>
            <a:r>
              <a:rPr lang="fr-BE" altLang="en-US" sz="1600" b="1" i="1" dirty="0" smtClean="0">
                <a:solidFill>
                  <a:schemeClr val="accent5">
                    <a:lumMod val="75000"/>
                  </a:schemeClr>
                </a:solidFill>
                <a:latin typeface="Century Gothic" panose="020B0502020202020204" pitchFamily="34" charset="0"/>
                <a:cs typeface="Calibri" panose="020F0502020204030204" pitchFamily="34" charset="0"/>
              </a:rPr>
              <a:t> </a:t>
            </a:r>
            <a:r>
              <a:rPr lang="fr-BE" altLang="en-US" sz="1600" b="1" i="1" dirty="0" err="1" smtClean="0">
                <a:solidFill>
                  <a:schemeClr val="accent5">
                    <a:lumMod val="75000"/>
                  </a:schemeClr>
                </a:solidFill>
                <a:latin typeface="Century Gothic" panose="020B0502020202020204" pitchFamily="34" charset="0"/>
                <a:cs typeface="Calibri" panose="020F0502020204030204" pitchFamily="34" charset="0"/>
              </a:rPr>
              <a:t>pulverulenta</a:t>
            </a:r>
            <a:endParaRPr lang="fr-BE" altLang="en-US" sz="1600" b="1" i="1" dirty="0" smtClean="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buFont typeface="Arial" panose="020B0604020202020204" pitchFamily="34" charset="0"/>
              <a:buChar char="•"/>
            </a:pPr>
            <a:r>
              <a:rPr lang="fr-BE" altLang="en-US" sz="1600" b="1" i="1" dirty="0" err="1" smtClean="0">
                <a:solidFill>
                  <a:schemeClr val="accent5">
                    <a:lumMod val="75000"/>
                  </a:schemeClr>
                </a:solidFill>
                <a:latin typeface="Century Gothic" panose="020B0502020202020204" pitchFamily="34" charset="0"/>
                <a:cs typeface="Calibri" panose="020F0502020204030204" pitchFamily="34" charset="0"/>
              </a:rPr>
              <a:t>Morella</a:t>
            </a:r>
            <a:r>
              <a:rPr lang="fr-BE" altLang="en-US" sz="1600" b="1" i="1" dirty="0" smtClean="0">
                <a:solidFill>
                  <a:schemeClr val="accent5">
                    <a:lumMod val="75000"/>
                  </a:schemeClr>
                </a:solidFill>
                <a:latin typeface="Century Gothic" panose="020B0502020202020204" pitchFamily="34" charset="0"/>
                <a:cs typeface="Calibri" panose="020F0502020204030204" pitchFamily="34" charset="0"/>
              </a:rPr>
              <a:t> </a:t>
            </a:r>
            <a:r>
              <a:rPr lang="fr-BE" altLang="en-US" sz="1600" b="1" i="1" dirty="0" err="1" smtClean="0">
                <a:solidFill>
                  <a:schemeClr val="accent5">
                    <a:lumMod val="75000"/>
                  </a:schemeClr>
                </a:solidFill>
                <a:latin typeface="Century Gothic" panose="020B0502020202020204" pitchFamily="34" charset="0"/>
                <a:cs typeface="Calibri" panose="020F0502020204030204" pitchFamily="34" charset="0"/>
              </a:rPr>
              <a:t>faya</a:t>
            </a:r>
            <a:endParaRPr lang="fr-BE" altLang="en-US" sz="1600" b="1" i="1" dirty="0" smtClean="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buFont typeface="Arial" panose="020B0604020202020204" pitchFamily="34" charset="0"/>
              <a:buChar char="•"/>
            </a:pPr>
            <a:r>
              <a:rPr lang="fr-BE" altLang="en-US" sz="1600" b="1" i="1" dirty="0" smtClean="0">
                <a:solidFill>
                  <a:schemeClr val="accent5">
                    <a:lumMod val="75000"/>
                  </a:schemeClr>
                </a:solidFill>
                <a:latin typeface="Century Gothic" panose="020B0502020202020204" pitchFamily="34" charset="0"/>
                <a:cs typeface="Calibri" panose="020F0502020204030204" pitchFamily="34" charset="0"/>
              </a:rPr>
              <a:t>Myosotis </a:t>
            </a:r>
            <a:r>
              <a:rPr lang="fr-BE" altLang="en-US" sz="1600" b="1" i="1" dirty="0" err="1" smtClean="0">
                <a:solidFill>
                  <a:schemeClr val="accent5">
                    <a:lumMod val="75000"/>
                  </a:schemeClr>
                </a:solidFill>
                <a:latin typeface="Century Gothic" panose="020B0502020202020204" pitchFamily="34" charset="0"/>
                <a:cs typeface="Calibri" panose="020F0502020204030204" pitchFamily="34" charset="0"/>
              </a:rPr>
              <a:t>maritima</a:t>
            </a:r>
            <a:endParaRPr lang="fr-BE" altLang="en-US" sz="1600" b="1" i="1" dirty="0" smtClean="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buFont typeface="Arial" panose="020B0604020202020204" pitchFamily="34" charset="0"/>
              <a:buChar char="•"/>
            </a:pPr>
            <a:r>
              <a:rPr lang="fr-BE" altLang="en-US" sz="1600" b="1" i="1" dirty="0" err="1" smtClean="0">
                <a:solidFill>
                  <a:schemeClr val="accent5">
                    <a:lumMod val="75000"/>
                  </a:schemeClr>
                </a:solidFill>
                <a:latin typeface="Century Gothic" panose="020B0502020202020204" pitchFamily="34" charset="0"/>
                <a:cs typeface="Calibri" panose="020F0502020204030204" pitchFamily="34" charset="0"/>
              </a:rPr>
              <a:t>Plantago</a:t>
            </a:r>
            <a:r>
              <a:rPr lang="fr-BE" altLang="en-US" sz="1600" b="1" i="1" dirty="0" smtClean="0">
                <a:solidFill>
                  <a:schemeClr val="accent5">
                    <a:lumMod val="75000"/>
                  </a:schemeClr>
                </a:solidFill>
                <a:latin typeface="Century Gothic" panose="020B0502020202020204" pitchFamily="34" charset="0"/>
                <a:cs typeface="Calibri" panose="020F0502020204030204" pitchFamily="34" charset="0"/>
              </a:rPr>
              <a:t> </a:t>
            </a:r>
            <a:r>
              <a:rPr lang="fr-BE" altLang="en-US" sz="1600" b="1" i="1" dirty="0" err="1" smtClean="0">
                <a:solidFill>
                  <a:schemeClr val="accent5">
                    <a:lumMod val="75000"/>
                  </a:schemeClr>
                </a:solidFill>
                <a:latin typeface="Century Gothic" panose="020B0502020202020204" pitchFamily="34" charset="0"/>
                <a:cs typeface="Calibri" panose="020F0502020204030204" pitchFamily="34" charset="0"/>
              </a:rPr>
              <a:t>coronopus</a:t>
            </a:r>
            <a:endParaRPr lang="fr-BE" altLang="en-US" sz="1600" b="1" i="1" dirty="0" smtClean="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buFont typeface="Arial" panose="020B0604020202020204" pitchFamily="34" charset="0"/>
              <a:buChar char="•"/>
            </a:pPr>
            <a:r>
              <a:rPr lang="fr-BE" altLang="en-US" sz="1600" b="1" i="1" dirty="0" smtClean="0">
                <a:solidFill>
                  <a:schemeClr val="accent5">
                    <a:lumMod val="75000"/>
                  </a:schemeClr>
                </a:solidFill>
                <a:latin typeface="Century Gothic" panose="020B0502020202020204" pitchFamily="34" charset="0"/>
                <a:cs typeface="Calibri" panose="020F0502020204030204" pitchFamily="34" charset="0"/>
              </a:rPr>
              <a:t>Solidago </a:t>
            </a:r>
            <a:r>
              <a:rPr lang="fr-BE" altLang="en-US" sz="1600" b="1" i="1" dirty="0" err="1" smtClean="0">
                <a:solidFill>
                  <a:schemeClr val="accent5">
                    <a:lumMod val="75000"/>
                  </a:schemeClr>
                </a:solidFill>
                <a:latin typeface="Century Gothic" panose="020B0502020202020204" pitchFamily="34" charset="0"/>
                <a:cs typeface="Calibri" panose="020F0502020204030204" pitchFamily="34" charset="0"/>
              </a:rPr>
              <a:t>azorica</a:t>
            </a:r>
            <a:endParaRPr lang="fr-BE" altLang="en-US" sz="1600" b="1" i="1" dirty="0" smtClean="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buFont typeface="Arial" panose="020B0604020202020204" pitchFamily="34" charset="0"/>
              <a:buChar char="•"/>
            </a:pPr>
            <a:r>
              <a:rPr lang="fr-BE" altLang="en-US" sz="1600" b="1" i="1" dirty="0" err="1" smtClean="0">
                <a:solidFill>
                  <a:schemeClr val="accent5">
                    <a:lumMod val="75000"/>
                  </a:schemeClr>
                </a:solidFill>
                <a:latin typeface="Century Gothic" panose="020B0502020202020204" pitchFamily="34" charset="0"/>
                <a:cs typeface="Calibri" panose="020F0502020204030204" pitchFamily="34" charset="0"/>
              </a:rPr>
              <a:t>Spergularia</a:t>
            </a:r>
            <a:r>
              <a:rPr lang="fr-BE" altLang="en-US" sz="1600" b="1" i="1" dirty="0" smtClean="0">
                <a:solidFill>
                  <a:schemeClr val="accent5">
                    <a:lumMod val="75000"/>
                  </a:schemeClr>
                </a:solidFill>
                <a:latin typeface="Century Gothic" panose="020B0502020202020204" pitchFamily="34" charset="0"/>
                <a:cs typeface="Calibri" panose="020F0502020204030204" pitchFamily="34" charset="0"/>
              </a:rPr>
              <a:t> </a:t>
            </a:r>
            <a:r>
              <a:rPr lang="fr-BE" altLang="en-US" sz="1600" b="1" i="1" dirty="0" err="1" smtClean="0">
                <a:solidFill>
                  <a:schemeClr val="accent5">
                    <a:lumMod val="75000"/>
                  </a:schemeClr>
                </a:solidFill>
                <a:latin typeface="Century Gothic" panose="020B0502020202020204" pitchFamily="34" charset="0"/>
                <a:cs typeface="Calibri" panose="020F0502020204030204" pitchFamily="34" charset="0"/>
              </a:rPr>
              <a:t>azorica</a:t>
            </a:r>
            <a:endParaRPr lang="fr-BE" altLang="en-US" sz="1600" b="1" i="1" dirty="0" smtClean="0">
              <a:solidFill>
                <a:schemeClr val="accent5">
                  <a:lumMod val="75000"/>
                </a:schemeClr>
              </a:solidFill>
              <a:latin typeface="Century Gothic" panose="020B0502020202020204" pitchFamily="34" charset="0"/>
              <a:cs typeface="Calibri" panose="020F0502020204030204" pitchFamily="34" charset="0"/>
            </a:endParaRPr>
          </a:p>
          <a:p>
            <a:pPr marL="1028700" lvl="1">
              <a:lnSpc>
                <a:spcPct val="150000"/>
              </a:lnSpc>
              <a:buFont typeface="Arial" panose="020B0604020202020204" pitchFamily="34" charset="0"/>
              <a:buChar char="•"/>
            </a:pPr>
            <a:r>
              <a:rPr lang="fr-BE" altLang="en-US" sz="1600" b="1" i="1" dirty="0" err="1" smtClean="0">
                <a:solidFill>
                  <a:schemeClr val="accent5">
                    <a:lumMod val="75000"/>
                  </a:schemeClr>
                </a:solidFill>
                <a:latin typeface="Century Gothic" panose="020B0502020202020204" pitchFamily="34" charset="0"/>
                <a:cs typeface="Calibri" panose="020F0502020204030204" pitchFamily="34" charset="0"/>
              </a:rPr>
              <a:t>Tolpus</a:t>
            </a:r>
            <a:r>
              <a:rPr lang="fr-BE" altLang="en-US" sz="1600" b="1" i="1" dirty="0" smtClean="0">
                <a:solidFill>
                  <a:schemeClr val="accent5">
                    <a:lumMod val="75000"/>
                  </a:schemeClr>
                </a:solidFill>
                <a:latin typeface="Century Gothic" panose="020B0502020202020204" pitchFamily="34" charset="0"/>
                <a:cs typeface="Calibri" panose="020F0502020204030204" pitchFamily="34" charset="0"/>
              </a:rPr>
              <a:t> </a:t>
            </a:r>
            <a:r>
              <a:rPr lang="fr-BE" altLang="en-US" sz="1600" b="1" i="1" dirty="0" err="1" smtClean="0">
                <a:solidFill>
                  <a:schemeClr val="accent5">
                    <a:lumMod val="75000"/>
                  </a:schemeClr>
                </a:solidFill>
                <a:latin typeface="Century Gothic" panose="020B0502020202020204" pitchFamily="34" charset="0"/>
                <a:cs typeface="Calibri" panose="020F0502020204030204" pitchFamily="34" charset="0"/>
              </a:rPr>
              <a:t>succulenta</a:t>
            </a:r>
            <a:endParaRPr lang="fr-BE" altLang="en-US" sz="1600" b="1" i="1" dirty="0">
              <a:solidFill>
                <a:schemeClr val="accent5">
                  <a:lumMod val="75000"/>
                </a:schemeClr>
              </a:solidFill>
              <a:latin typeface="Century Gothic" panose="020B0502020202020204" pitchFamily="34" charset="0"/>
              <a:cs typeface="Calibri" panose="020F0502020204030204" pitchFamily="34" charset="0"/>
            </a:endParaRPr>
          </a:p>
        </p:txBody>
      </p:sp>
      <p:pic>
        <p:nvPicPr>
          <p:cNvPr id="2" name="Imagem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03697" y="1160195"/>
            <a:ext cx="3979167" cy="2655481"/>
          </a:xfrm>
          <a:prstGeom prst="rect">
            <a:avLst/>
          </a:prstGeom>
        </p:spPr>
      </p:pic>
      <p:pic>
        <p:nvPicPr>
          <p:cNvPr id="3" name="Imagem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03698" y="3807744"/>
            <a:ext cx="3979167" cy="2984376"/>
          </a:xfrm>
          <a:prstGeom prst="rect">
            <a:avLst/>
          </a:prstGeom>
        </p:spPr>
      </p:pic>
    </p:spTree>
    <p:extLst>
      <p:ext uri="{BB962C8B-B14F-4D97-AF65-F5344CB8AC3E}">
        <p14:creationId xmlns:p14="http://schemas.microsoft.com/office/powerpoint/2010/main" val="3247535342"/>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A imagem pode conter: ave e ar liv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29089" y="3929921"/>
            <a:ext cx="3899314" cy="2924486"/>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upo 15"/>
          <p:cNvGrpSpPr/>
          <p:nvPr/>
        </p:nvGrpSpPr>
        <p:grpSpPr>
          <a:xfrm>
            <a:off x="-1588" y="-581"/>
            <a:ext cx="9145588" cy="621270"/>
            <a:chOff x="-1588" y="-581"/>
            <a:chExt cx="9145588" cy="621270"/>
          </a:xfrm>
        </p:grpSpPr>
        <p:sp>
          <p:nvSpPr>
            <p:cNvPr id="17" name="Retângulo 16"/>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5" name="Picture 10" descr="http://fnyh.org/wp-content/uploads/2015/01/LIF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 descr="http://www.europarc.org/communication-skills/images/2.1%20N200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 name="Imagem 26"/>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9"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4" name="Rectangle 62"/>
          <p:cNvSpPr>
            <a:spLocks noChangeArrowheads="1"/>
          </p:cNvSpPr>
          <p:nvPr/>
        </p:nvSpPr>
        <p:spPr bwMode="auto">
          <a:xfrm>
            <a:off x="-1587" y="764704"/>
            <a:ext cx="917230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dirty="0" err="1" smtClean="0">
                <a:latin typeface="Century Gothic" panose="020B0502020202020204" pitchFamily="34" charset="0"/>
                <a:cs typeface="Calibri" panose="020F0502020204030204" pitchFamily="34" charset="0"/>
              </a:rPr>
              <a:t>Ações</a:t>
            </a:r>
            <a:r>
              <a:rPr lang="fr-BE" altLang="en-US" sz="1800" dirty="0" smtClean="0">
                <a:latin typeface="Century Gothic" panose="020B0502020202020204" pitchFamily="34" charset="0"/>
                <a:cs typeface="Calibri" panose="020F0502020204030204" pitchFamily="34" charset="0"/>
              </a:rPr>
              <a:t> C6.1, C8.1 e D5.1– </a:t>
            </a:r>
            <a:r>
              <a:rPr lang="pt-BR" altLang="en-US" sz="1800" dirty="0" smtClean="0">
                <a:latin typeface="Century Gothic" panose="020B0502020202020204" pitchFamily="34" charset="0"/>
                <a:cs typeface="Calibri" panose="020F0502020204030204" pitchFamily="34" charset="0"/>
              </a:rPr>
              <a:t>Implementação dos planos </a:t>
            </a:r>
            <a:r>
              <a:rPr lang="pt-BR" altLang="en-US" sz="1800" dirty="0" smtClean="0">
                <a:latin typeface="Century Gothic" panose="020B0502020202020204" pitchFamily="34" charset="0"/>
                <a:cs typeface="Calibri" panose="020F0502020204030204" pitchFamily="34" charset="0"/>
              </a:rPr>
              <a:t>operacionais </a:t>
            </a:r>
            <a:r>
              <a:rPr lang="pt-BR" altLang="en-US" sz="1800" dirty="0" smtClean="0">
                <a:latin typeface="Century Gothic" panose="020B0502020202020204" pitchFamily="34" charset="0"/>
                <a:cs typeface="Calibri" panose="020F0502020204030204" pitchFamily="34" charset="0"/>
              </a:rPr>
              <a:t>para o restauro de habitats para aves marinhas em ilhéus</a:t>
            </a:r>
            <a:endParaRPr lang="en-US" altLang="en-US" sz="1600" i="1" dirty="0">
              <a:latin typeface="Century Gothic" panose="020B0502020202020204" pitchFamily="34" charset="0"/>
              <a:cs typeface="Calibri" panose="020F0502020204030204" pitchFamily="34" charset="0"/>
            </a:endParaRPr>
          </a:p>
        </p:txBody>
      </p:sp>
      <p:sp>
        <p:nvSpPr>
          <p:cNvPr id="12" name="CaixaDeTexto 11"/>
          <p:cNvSpPr txBox="1"/>
          <p:nvPr/>
        </p:nvSpPr>
        <p:spPr>
          <a:xfrm>
            <a:off x="-1588" y="1556792"/>
            <a:ext cx="9145588" cy="2062103"/>
          </a:xfrm>
          <a:prstGeom prst="rect">
            <a:avLst/>
          </a:prstGeom>
          <a:noFill/>
        </p:spPr>
        <p:txBody>
          <a:bodyPr wrap="square" rtlCol="0">
            <a:spAutoFit/>
          </a:bodyPr>
          <a:lstStyle/>
          <a:p>
            <a:pPr marL="285750" indent="-285750" algn="just">
              <a:buFont typeface="Arial" panose="020B0604020202020204" pitchFamily="34" charset="0"/>
              <a:buChar char="•"/>
            </a:pPr>
            <a:r>
              <a:rPr lang="pt-BR" sz="1600" b="1" dirty="0">
                <a:latin typeface="Century" panose="02040604050505020304" pitchFamily="18" charset="0"/>
              </a:rPr>
              <a:t>Durante </a:t>
            </a:r>
            <a:r>
              <a:rPr lang="pt-BR" sz="1600" b="1" dirty="0" smtClean="0">
                <a:latin typeface="Century" panose="02040604050505020304" pitchFamily="18" charset="0"/>
              </a:rPr>
              <a:t>o </a:t>
            </a:r>
            <a:r>
              <a:rPr lang="pt-BR" sz="1600" b="1" dirty="0">
                <a:latin typeface="Century" panose="02040604050505020304" pitchFamily="18" charset="0"/>
              </a:rPr>
              <a:t>mês de julho </a:t>
            </a:r>
            <a:r>
              <a:rPr lang="pt-BR" sz="1600" b="1" dirty="0" smtClean="0">
                <a:latin typeface="Century" panose="02040604050505020304" pitchFamily="18" charset="0"/>
              </a:rPr>
              <a:t>procedeu-se à implementação dos PO nos ilhéus da Praia </a:t>
            </a:r>
            <a:r>
              <a:rPr lang="pt-BR" sz="1600" b="1" dirty="0">
                <a:latin typeface="Century" panose="02040604050505020304" pitchFamily="18" charset="0"/>
              </a:rPr>
              <a:t>e de Baixo, na ilha </a:t>
            </a:r>
            <a:r>
              <a:rPr lang="pt-BR" sz="1600" b="1" dirty="0" smtClean="0">
                <a:latin typeface="Century" panose="02040604050505020304" pitchFamily="18" charset="0"/>
              </a:rPr>
              <a:t>Graciosa, realizando-se as seguintes ações:</a:t>
            </a:r>
          </a:p>
          <a:p>
            <a:pPr marL="742950" lvl="1" indent="-285750" algn="just">
              <a:buFont typeface="Arial" panose="020B0604020202020204" pitchFamily="34" charset="0"/>
              <a:buChar char="•"/>
            </a:pPr>
            <a:r>
              <a:rPr lang="pt-BR" sz="1600" b="1" dirty="0" smtClean="0">
                <a:latin typeface="Century" panose="02040604050505020304" pitchFamily="18" charset="0"/>
              </a:rPr>
              <a:t>levantamento </a:t>
            </a:r>
            <a:r>
              <a:rPr lang="pt-BR" sz="1600" b="1" dirty="0">
                <a:latin typeface="Century" panose="02040604050505020304" pitchFamily="18" charset="0"/>
              </a:rPr>
              <a:t>de espécies de flora nativas e </a:t>
            </a:r>
            <a:r>
              <a:rPr lang="pt-BR" sz="1600" b="1" dirty="0" smtClean="0">
                <a:latin typeface="Century" panose="02040604050505020304" pitchFamily="18" charset="0"/>
              </a:rPr>
              <a:t>invasoras;</a:t>
            </a:r>
          </a:p>
          <a:p>
            <a:pPr marL="742950" lvl="1" indent="-285750" algn="just">
              <a:buFont typeface="Arial" panose="020B0604020202020204" pitchFamily="34" charset="0"/>
              <a:buChar char="•"/>
            </a:pPr>
            <a:r>
              <a:rPr lang="pt-BR" sz="1600" b="1" dirty="0" smtClean="0">
                <a:latin typeface="Century" panose="02040604050505020304" pitchFamily="18" charset="0"/>
              </a:rPr>
              <a:t>identificação dos </a:t>
            </a:r>
            <a:r>
              <a:rPr lang="pt-BR" sz="1600" b="1" dirty="0">
                <a:latin typeface="Century" panose="02040604050505020304" pitchFamily="18" charset="0"/>
              </a:rPr>
              <a:t>locais onde colocar ninhos artificiais e removendo ninhos artificiais destruídos pelo furacão </a:t>
            </a:r>
            <a:r>
              <a:rPr lang="pt-BR" sz="1600" b="1" dirty="0" smtClean="0">
                <a:latin typeface="Century" panose="02040604050505020304" pitchFamily="18" charset="0"/>
              </a:rPr>
              <a:t>Lorenzo;</a:t>
            </a:r>
          </a:p>
          <a:p>
            <a:pPr marL="742950" lvl="1" indent="-285750" algn="just">
              <a:buFont typeface="Arial" panose="020B0604020202020204" pitchFamily="34" charset="0"/>
              <a:buChar char="•"/>
            </a:pPr>
            <a:r>
              <a:rPr lang="pt-BR" sz="1600" b="1" dirty="0" smtClean="0">
                <a:latin typeface="Century" panose="02040604050505020304" pitchFamily="18" charset="0"/>
              </a:rPr>
              <a:t>captura</a:t>
            </a:r>
            <a:r>
              <a:rPr lang="pt-BR" sz="1600" b="1" dirty="0">
                <a:latin typeface="Century" panose="02040604050505020304" pitchFamily="18" charset="0"/>
              </a:rPr>
              <a:t>, marcação e recaptura de algumas espécies de aves marinhas (painho-de-monteiro e alma-negra) com recurso a redes verticais para anilhagem e recolha de dados sobre indivíduos recapturados (já anilhados</a:t>
            </a:r>
            <a:r>
              <a:rPr lang="pt-BR" sz="1600" b="1" dirty="0" smtClean="0">
                <a:latin typeface="Century" panose="02040604050505020304" pitchFamily="18" charset="0"/>
              </a:rPr>
              <a:t>).</a:t>
            </a:r>
            <a:endParaRPr lang="en-US" sz="1600" b="1" dirty="0">
              <a:latin typeface="Century" panose="02040604050505020304" pitchFamily="18" charset="0"/>
            </a:endParaRPr>
          </a:p>
        </p:txBody>
      </p:sp>
      <p:pic>
        <p:nvPicPr>
          <p:cNvPr id="4098" name="Picture 2" descr="A imagem pode conter: uma ou mais pessoas, sapatos, ar livre e naturez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 y="3615198"/>
            <a:ext cx="2432101" cy="324280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A imagem pode conter: 3 pessoas, ar livre e naturez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83386" y="4302008"/>
            <a:ext cx="3369134" cy="2526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0944396"/>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o 14"/>
          <p:cNvGrpSpPr/>
          <p:nvPr/>
        </p:nvGrpSpPr>
        <p:grpSpPr>
          <a:xfrm>
            <a:off x="-1588" y="-581"/>
            <a:ext cx="9145588" cy="621270"/>
            <a:chOff x="-1588" y="-581"/>
            <a:chExt cx="9145588" cy="621270"/>
          </a:xfrm>
        </p:grpSpPr>
        <p:sp>
          <p:nvSpPr>
            <p:cNvPr id="16" name="Retângulo 15"/>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3"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Imagem 24"/>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7"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graphicFrame>
        <p:nvGraphicFramePr>
          <p:cNvPr id="4" name="Diagrama 3"/>
          <p:cNvGraphicFramePr/>
          <p:nvPr>
            <p:extLst>
              <p:ext uri="{D42A27DB-BD31-4B8C-83A1-F6EECF244321}">
                <p14:modId xmlns:p14="http://schemas.microsoft.com/office/powerpoint/2010/main" val="3812869592"/>
              </p:ext>
            </p:extLst>
          </p:nvPr>
        </p:nvGraphicFramePr>
        <p:xfrm>
          <a:off x="-1692696" y="908720"/>
          <a:ext cx="7621588" cy="484031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5" name="Imagem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21098" y="1700808"/>
            <a:ext cx="4788024" cy="3591018"/>
          </a:xfrm>
          <a:prstGeom prst="rect">
            <a:avLst/>
          </a:prstGeom>
        </p:spPr>
      </p:pic>
      <p:pic>
        <p:nvPicPr>
          <p:cNvPr id="6" name="Imagem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321098" y="1700808"/>
            <a:ext cx="4788024" cy="3591018"/>
          </a:xfrm>
          <a:prstGeom prst="rect">
            <a:avLst/>
          </a:prstGeom>
        </p:spPr>
      </p:pic>
      <p:pic>
        <p:nvPicPr>
          <p:cNvPr id="7" name="Imagem 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321098" y="1700808"/>
            <a:ext cx="4788024" cy="3591018"/>
          </a:xfrm>
          <a:prstGeom prst="rect">
            <a:avLst/>
          </a:prstGeom>
        </p:spPr>
      </p:pic>
      <p:pic>
        <p:nvPicPr>
          <p:cNvPr id="8" name="Imagem 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321098" y="1565793"/>
            <a:ext cx="5148064" cy="3861048"/>
          </a:xfrm>
          <a:prstGeom prst="rect">
            <a:avLst/>
          </a:prstGeom>
        </p:spPr>
      </p:pic>
    </p:spTree>
    <p:extLst>
      <p:ext uri="{BB962C8B-B14F-4D97-AF65-F5344CB8AC3E}">
        <p14:creationId xmlns:p14="http://schemas.microsoft.com/office/powerpoint/2010/main" val="23414244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62"/>
          <p:cNvSpPr>
            <a:spLocks noChangeArrowheads="1"/>
          </p:cNvSpPr>
          <p:nvPr/>
        </p:nvSpPr>
        <p:spPr bwMode="auto">
          <a:xfrm>
            <a:off x="374438" y="836712"/>
            <a:ext cx="8553662"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err="1">
                <a:latin typeface="Century Gothic" panose="020B0502020202020204" pitchFamily="34" charset="0"/>
                <a:cs typeface="Calibri" panose="020F0502020204030204" pitchFamily="34" charset="0"/>
              </a:rPr>
              <a:t>Principais</a:t>
            </a:r>
            <a:r>
              <a:rPr lang="fr-BE" altLang="en-US" sz="1800" b="1" dirty="0">
                <a:latin typeface="Century Gothic" panose="020B0502020202020204" pitchFamily="34" charset="0"/>
                <a:cs typeface="Calibri" panose="020F0502020204030204" pitchFamily="34" charset="0"/>
              </a:rPr>
              <a:t> </a:t>
            </a:r>
            <a:r>
              <a:rPr lang="fr-BE" altLang="en-US" sz="1800" b="1" dirty="0" err="1">
                <a:latin typeface="Century Gothic" panose="020B0502020202020204" pitchFamily="34" charset="0"/>
                <a:cs typeface="Calibri" panose="020F0502020204030204" pitchFamily="34" charset="0"/>
              </a:rPr>
              <a:t>resultados</a:t>
            </a:r>
            <a:r>
              <a:rPr lang="fr-BE" altLang="en-US" sz="1800" b="1" dirty="0">
                <a:latin typeface="Century Gothic" panose="020B0502020202020204" pitchFamily="34" charset="0"/>
                <a:cs typeface="Calibri" panose="020F0502020204030204" pitchFamily="34" charset="0"/>
              </a:rPr>
              <a:t> </a:t>
            </a:r>
            <a:r>
              <a:rPr lang="fr-BE" altLang="en-US" sz="1800" b="1" dirty="0" err="1">
                <a:latin typeface="Century Gothic" panose="020B0502020202020204" pitchFamily="34" charset="0"/>
                <a:cs typeface="Calibri" panose="020F0502020204030204" pitchFamily="34" charset="0"/>
              </a:rPr>
              <a:t>esperados</a:t>
            </a:r>
            <a:r>
              <a:rPr lang="fr-BE" altLang="en-US" sz="1800" b="1" dirty="0">
                <a:latin typeface="Century Gothic" panose="020B0502020202020204" pitchFamily="34" charset="0"/>
                <a:cs typeface="Calibri" panose="020F0502020204030204" pitchFamily="34" charset="0"/>
              </a:rPr>
              <a:t>:</a:t>
            </a:r>
          </a:p>
          <a:p>
            <a:r>
              <a:rPr lang="fr-BE" altLang="en-US" sz="1600" b="1" dirty="0" smtClean="0">
                <a:latin typeface="Century Gothic" panose="020B0502020202020204" pitchFamily="34" charset="0"/>
                <a:cs typeface="Calibri" panose="020F0502020204030204" pitchFamily="34" charset="0"/>
              </a:rPr>
              <a:t> </a:t>
            </a:r>
            <a:endParaRPr lang="fr-BE" altLang="en-US" sz="1600" b="1" dirty="0">
              <a:latin typeface="Century Gothic" panose="020B0502020202020204" pitchFamily="34" charset="0"/>
              <a:cs typeface="Calibri" panose="020F0502020204030204" pitchFamily="34" charset="0"/>
            </a:endParaRPr>
          </a:p>
          <a:p>
            <a:pPr marL="285750" indent="-285750" algn="just">
              <a:buFont typeface="Arial" panose="020B0604020202020204" pitchFamily="34" charset="0"/>
              <a:buChar char="•"/>
              <a:defRPr/>
            </a:pPr>
            <a:r>
              <a:rPr lang="fr-BE" altLang="en-US" sz="1400" dirty="0" err="1">
                <a:latin typeface="Century Gothic" panose="020B0502020202020204" pitchFamily="34" charset="0"/>
                <a:cs typeface="Calibri" panose="020F0502020204030204" pitchFamily="34" charset="0"/>
              </a:rPr>
              <a:t>Implementação</a:t>
            </a:r>
            <a:r>
              <a:rPr lang="fr-BE" altLang="en-US" sz="1400" dirty="0">
                <a:latin typeface="Century Gothic" panose="020B0502020202020204" pitchFamily="34" charset="0"/>
                <a:cs typeface="Calibri" panose="020F0502020204030204" pitchFamily="34" charset="0"/>
              </a:rPr>
              <a:t> do PAF para a RN2000 nos Açores </a:t>
            </a:r>
            <a:r>
              <a:rPr lang="fr-BE" altLang="en-US" sz="1400" dirty="0" err="1">
                <a:latin typeface="Century Gothic" panose="020B0502020202020204" pitchFamily="34" charset="0"/>
                <a:cs typeface="Calibri" panose="020F0502020204030204" pitchFamily="34" charset="0"/>
              </a:rPr>
              <a:t>resultando</a:t>
            </a:r>
            <a:r>
              <a:rPr lang="fr-BE" altLang="en-US" sz="1400" dirty="0">
                <a:latin typeface="Century Gothic" panose="020B0502020202020204" pitchFamily="34" charset="0"/>
                <a:cs typeface="Calibri" panose="020F0502020204030204" pitchFamily="34" charset="0"/>
              </a:rPr>
              <a:t> na </a:t>
            </a:r>
            <a:r>
              <a:rPr lang="fr-BE" altLang="en-US" sz="1400" dirty="0" err="1">
                <a:latin typeface="Century Gothic" panose="020B0502020202020204" pitchFamily="34" charset="0"/>
                <a:cs typeface="Calibri" panose="020F0502020204030204" pitchFamily="34" charset="0"/>
              </a:rPr>
              <a:t>melhoria</a:t>
            </a:r>
            <a:r>
              <a:rPr lang="fr-BE" altLang="en-US" sz="1400" dirty="0">
                <a:latin typeface="Century Gothic" panose="020B0502020202020204" pitchFamily="34" charset="0"/>
                <a:cs typeface="Calibri" panose="020F0502020204030204" pitchFamily="34" charset="0"/>
              </a:rPr>
              <a:t> do </a:t>
            </a:r>
            <a:r>
              <a:rPr lang="fr-BE" altLang="en-US" sz="1400" dirty="0" err="1">
                <a:latin typeface="Century Gothic" panose="020B0502020202020204" pitchFamily="34" charset="0"/>
                <a:cs typeface="Calibri" panose="020F0502020204030204" pitchFamily="34" charset="0"/>
              </a:rPr>
              <a:t>estado</a:t>
            </a:r>
            <a:r>
              <a:rPr lang="fr-BE" altLang="en-US" sz="1400" dirty="0">
                <a:latin typeface="Century Gothic" panose="020B0502020202020204" pitchFamily="34" charset="0"/>
                <a:cs typeface="Calibri" panose="020F0502020204030204" pitchFamily="34" charset="0"/>
              </a:rPr>
              <a:t> de </a:t>
            </a:r>
            <a:r>
              <a:rPr lang="fr-BE" altLang="en-US" sz="1400" dirty="0" err="1">
                <a:latin typeface="Century Gothic" panose="020B0502020202020204" pitchFamily="34" charset="0"/>
                <a:cs typeface="Calibri" panose="020F0502020204030204" pitchFamily="34" charset="0"/>
              </a:rPr>
              <a:t>conservação</a:t>
            </a:r>
            <a:r>
              <a:rPr lang="fr-BE" altLang="en-US" sz="1400" dirty="0">
                <a:latin typeface="Century Gothic" panose="020B0502020202020204" pitchFamily="34" charset="0"/>
                <a:cs typeface="Calibri" panose="020F0502020204030204" pitchFamily="34" charset="0"/>
              </a:rPr>
              <a:t> de 13 habitats e 24 </a:t>
            </a:r>
            <a:r>
              <a:rPr lang="fr-BE" altLang="en-US" sz="1400" dirty="0" err="1">
                <a:latin typeface="Century Gothic" panose="020B0502020202020204" pitchFamily="34" charset="0"/>
                <a:cs typeface="Calibri" panose="020F0502020204030204" pitchFamily="34" charset="0"/>
              </a:rPr>
              <a:t>espécies</a:t>
            </a:r>
            <a:r>
              <a:rPr lang="fr-BE" altLang="en-US" sz="1400" dirty="0">
                <a:latin typeface="Century Gothic" panose="020B0502020202020204" pitchFamily="34" charset="0"/>
                <a:cs typeface="Calibri" panose="020F0502020204030204" pitchFamily="34" charset="0"/>
              </a:rPr>
              <a:t> </a:t>
            </a:r>
            <a:r>
              <a:rPr lang="fr-BE" altLang="en-US" sz="1400" dirty="0" err="1">
                <a:latin typeface="Century Gothic" panose="020B0502020202020204" pitchFamily="34" charset="0"/>
                <a:cs typeface="Calibri" panose="020F0502020204030204" pitchFamily="34" charset="0"/>
              </a:rPr>
              <a:t>ao</a:t>
            </a:r>
            <a:r>
              <a:rPr lang="fr-BE" altLang="en-US" sz="1400" dirty="0">
                <a:latin typeface="Century Gothic" panose="020B0502020202020204" pitchFamily="34" charset="0"/>
                <a:cs typeface="Calibri" panose="020F0502020204030204" pitchFamily="34" charset="0"/>
              </a:rPr>
              <a:t> </a:t>
            </a:r>
            <a:r>
              <a:rPr lang="fr-BE" altLang="en-US" sz="1400" dirty="0" err="1">
                <a:latin typeface="Century Gothic" panose="020B0502020202020204" pitchFamily="34" charset="0"/>
                <a:cs typeface="Calibri" panose="020F0502020204030204" pitchFamily="34" charset="0"/>
              </a:rPr>
              <a:t>abrigo</a:t>
            </a:r>
            <a:r>
              <a:rPr lang="fr-BE" altLang="en-US" sz="1400" dirty="0">
                <a:latin typeface="Century Gothic" panose="020B0502020202020204" pitchFamily="34" charset="0"/>
                <a:cs typeface="Calibri" panose="020F0502020204030204" pitchFamily="34" charset="0"/>
              </a:rPr>
              <a:t> </a:t>
            </a:r>
            <a:r>
              <a:rPr lang="fr-BE" altLang="en-US" sz="1400" dirty="0" err="1">
                <a:latin typeface="Century Gothic" panose="020B0502020202020204" pitchFamily="34" charset="0"/>
                <a:cs typeface="Calibri" panose="020F0502020204030204" pitchFamily="34" charset="0"/>
              </a:rPr>
              <a:t>das</a:t>
            </a:r>
            <a:r>
              <a:rPr lang="fr-BE" altLang="en-US" sz="1400" dirty="0">
                <a:latin typeface="Century Gothic" panose="020B0502020202020204" pitchFamily="34" charset="0"/>
                <a:cs typeface="Calibri" panose="020F0502020204030204" pitchFamily="34" charset="0"/>
              </a:rPr>
              <a:t> 2 </a:t>
            </a:r>
            <a:r>
              <a:rPr lang="fr-BE" altLang="en-US" sz="1400" dirty="0" err="1">
                <a:latin typeface="Century Gothic" panose="020B0502020202020204" pitchFamily="34" charset="0"/>
                <a:cs typeface="Calibri" panose="020F0502020204030204" pitchFamily="34" charset="0"/>
              </a:rPr>
              <a:t>Diretivas</a:t>
            </a:r>
            <a:r>
              <a:rPr lang="fr-BE" altLang="en-US" sz="1400" dirty="0">
                <a:latin typeface="Century Gothic" panose="020B0502020202020204" pitchFamily="34" charset="0"/>
                <a:cs typeface="Calibri" panose="020F0502020204030204" pitchFamily="34" charset="0"/>
              </a:rPr>
              <a:t> (Aves e Habitats), </a:t>
            </a:r>
            <a:r>
              <a:rPr lang="fr-BE" altLang="en-US" sz="1400" dirty="0" err="1">
                <a:latin typeface="Century Gothic" panose="020B0502020202020204" pitchFamily="34" charset="0"/>
                <a:cs typeface="Calibri" panose="020F0502020204030204" pitchFamily="34" charset="0"/>
              </a:rPr>
              <a:t>incluindo</a:t>
            </a:r>
            <a:r>
              <a:rPr lang="fr-BE" altLang="en-US" sz="1400" dirty="0">
                <a:latin typeface="Century Gothic" panose="020B0502020202020204" pitchFamily="34" charset="0"/>
                <a:cs typeface="Calibri" panose="020F0502020204030204" pitchFamily="34" charset="0"/>
              </a:rPr>
              <a:t> </a:t>
            </a:r>
            <a:r>
              <a:rPr lang="fr-BE" altLang="en-US" sz="1400" dirty="0" err="1">
                <a:latin typeface="Century Gothic" panose="020B0502020202020204" pitchFamily="34" charset="0"/>
                <a:cs typeface="Calibri" panose="020F0502020204030204" pitchFamily="34" charset="0"/>
              </a:rPr>
              <a:t>flora</a:t>
            </a:r>
            <a:r>
              <a:rPr lang="fr-BE" altLang="en-US" sz="1400" dirty="0">
                <a:latin typeface="Century Gothic" panose="020B0502020202020204" pitchFamily="34" charset="0"/>
                <a:cs typeface="Calibri" panose="020F0502020204030204" pitchFamily="34" charset="0"/>
              </a:rPr>
              <a:t> e </a:t>
            </a:r>
            <a:r>
              <a:rPr lang="fr-BE" altLang="en-US" sz="1400" dirty="0" err="1">
                <a:latin typeface="Century Gothic" panose="020B0502020202020204" pitchFamily="34" charset="0"/>
                <a:cs typeface="Calibri" panose="020F0502020204030204" pitchFamily="34" charset="0"/>
              </a:rPr>
              <a:t>fauna</a:t>
            </a:r>
            <a:r>
              <a:rPr lang="fr-BE" altLang="en-US" sz="1400" dirty="0">
                <a:latin typeface="Century Gothic" panose="020B0502020202020204" pitchFamily="34" charset="0"/>
                <a:cs typeface="Calibri" panose="020F0502020204030204" pitchFamily="34" charset="0"/>
              </a:rPr>
              <a:t> (terrestre e </a:t>
            </a:r>
            <a:r>
              <a:rPr lang="fr-BE" altLang="en-US" sz="1400" dirty="0" err="1">
                <a:latin typeface="Century Gothic" panose="020B0502020202020204" pitchFamily="34" charset="0"/>
                <a:cs typeface="Calibri" panose="020F0502020204030204" pitchFamily="34" charset="0"/>
              </a:rPr>
              <a:t>marinha</a:t>
            </a:r>
            <a:r>
              <a:rPr lang="fr-BE" altLang="en-US" sz="1400" dirty="0">
                <a:latin typeface="Century Gothic" panose="020B0502020202020204" pitchFamily="34" charset="0"/>
                <a:cs typeface="Calibri" panose="020F0502020204030204" pitchFamily="34" charset="0"/>
              </a:rPr>
              <a:t>).</a:t>
            </a:r>
          </a:p>
          <a:p>
            <a:pPr algn="just">
              <a:defRPr/>
            </a:pPr>
            <a:endParaRPr lang="fr-BE" altLang="en-US" sz="1400" dirty="0" smtClean="0">
              <a:latin typeface="Century Gothic" panose="020B0502020202020204" pitchFamily="34" charset="0"/>
              <a:cs typeface="Calibri" panose="020F0502020204030204" pitchFamily="34" charset="0"/>
            </a:endParaRPr>
          </a:p>
          <a:p>
            <a:pPr marL="285750" indent="-285750" algn="just">
              <a:buFont typeface="Arial" panose="020B0604020202020204" pitchFamily="34" charset="0"/>
              <a:buChar char="•"/>
              <a:defRPr/>
            </a:pPr>
            <a:r>
              <a:rPr lang="fr-BE" altLang="en-US" sz="1400" dirty="0" err="1">
                <a:latin typeface="Century Gothic" panose="020B0502020202020204" pitchFamily="34" charset="0"/>
                <a:cs typeface="Calibri" panose="020F0502020204030204" pitchFamily="34" charset="0"/>
              </a:rPr>
              <a:t>Melhoria</a:t>
            </a:r>
            <a:r>
              <a:rPr lang="fr-BE" altLang="en-US" sz="1400" dirty="0">
                <a:latin typeface="Century Gothic" panose="020B0502020202020204" pitchFamily="34" charset="0"/>
                <a:cs typeface="Calibri" panose="020F0502020204030204" pitchFamily="34" charset="0"/>
              </a:rPr>
              <a:t> do </a:t>
            </a:r>
            <a:r>
              <a:rPr lang="fr-BE" altLang="en-US" sz="1400" dirty="0" err="1">
                <a:latin typeface="Century Gothic" panose="020B0502020202020204" pitchFamily="34" charset="0"/>
                <a:cs typeface="Calibri" panose="020F0502020204030204" pitchFamily="34" charset="0"/>
              </a:rPr>
              <a:t>conhecimento</a:t>
            </a:r>
            <a:r>
              <a:rPr lang="fr-BE" altLang="en-US" sz="1400" dirty="0">
                <a:latin typeface="Century Gothic" panose="020B0502020202020204" pitchFamily="34" charset="0"/>
                <a:cs typeface="Calibri" panose="020F0502020204030204" pitchFamily="34" charset="0"/>
              </a:rPr>
              <a:t> da </a:t>
            </a:r>
            <a:r>
              <a:rPr lang="fr-BE" altLang="en-US" sz="1400" dirty="0" err="1">
                <a:latin typeface="Century Gothic" panose="020B0502020202020204" pitchFamily="34" charset="0"/>
                <a:cs typeface="Calibri" panose="020F0502020204030204" pitchFamily="34" charset="0"/>
              </a:rPr>
              <a:t>distribuição</a:t>
            </a:r>
            <a:r>
              <a:rPr lang="fr-BE" altLang="en-US" sz="1400" dirty="0">
                <a:latin typeface="Century Gothic" panose="020B0502020202020204" pitchFamily="34" charset="0"/>
                <a:cs typeface="Calibri" panose="020F0502020204030204" pitchFamily="34" charset="0"/>
              </a:rPr>
              <a:t>, </a:t>
            </a:r>
            <a:r>
              <a:rPr lang="fr-BE" altLang="en-US" sz="1400" dirty="0" err="1">
                <a:latin typeface="Century Gothic" panose="020B0502020202020204" pitchFamily="34" charset="0"/>
                <a:cs typeface="Calibri" panose="020F0502020204030204" pitchFamily="34" charset="0"/>
              </a:rPr>
              <a:t>ecologia</a:t>
            </a:r>
            <a:r>
              <a:rPr lang="fr-BE" altLang="en-US" sz="1400" dirty="0">
                <a:latin typeface="Century Gothic" panose="020B0502020202020204" pitchFamily="34" charset="0"/>
                <a:cs typeface="Calibri" panose="020F0502020204030204" pitchFamily="34" charset="0"/>
              </a:rPr>
              <a:t> e </a:t>
            </a:r>
            <a:r>
              <a:rPr lang="fr-BE" altLang="en-US" sz="1400" dirty="0" err="1">
                <a:latin typeface="Century Gothic" panose="020B0502020202020204" pitchFamily="34" charset="0"/>
                <a:cs typeface="Calibri" panose="020F0502020204030204" pitchFamily="34" charset="0"/>
              </a:rPr>
              <a:t>principais</a:t>
            </a:r>
            <a:r>
              <a:rPr lang="fr-BE" altLang="en-US" sz="1400" dirty="0">
                <a:latin typeface="Century Gothic" panose="020B0502020202020204" pitchFamily="34" charset="0"/>
                <a:cs typeface="Calibri" panose="020F0502020204030204" pitchFamily="34" charset="0"/>
              </a:rPr>
              <a:t> </a:t>
            </a:r>
            <a:r>
              <a:rPr lang="fr-BE" altLang="en-US" sz="1400" dirty="0" err="1">
                <a:latin typeface="Century Gothic" panose="020B0502020202020204" pitchFamily="34" charset="0"/>
                <a:cs typeface="Calibri" panose="020F0502020204030204" pitchFamily="34" charset="0"/>
              </a:rPr>
              <a:t>problemas</a:t>
            </a:r>
            <a:r>
              <a:rPr lang="fr-BE" altLang="en-US" sz="1400" dirty="0">
                <a:latin typeface="Century Gothic" panose="020B0502020202020204" pitchFamily="34" charset="0"/>
                <a:cs typeface="Calibri" panose="020F0502020204030204" pitchFamily="34" charset="0"/>
              </a:rPr>
              <a:t>/</a:t>
            </a:r>
            <a:r>
              <a:rPr lang="fr-BE" altLang="en-US" sz="1400" dirty="0" err="1">
                <a:latin typeface="Century Gothic" panose="020B0502020202020204" pitchFamily="34" charset="0"/>
                <a:cs typeface="Calibri" panose="020F0502020204030204" pitchFamily="34" charset="0"/>
              </a:rPr>
              <a:t>ameaças</a:t>
            </a:r>
            <a:r>
              <a:rPr lang="fr-BE" altLang="en-US" sz="1400" dirty="0">
                <a:latin typeface="Century Gothic" panose="020B0502020202020204" pitchFamily="34" charset="0"/>
                <a:cs typeface="Calibri" panose="020F0502020204030204" pitchFamily="34" charset="0"/>
              </a:rPr>
              <a:t> de </a:t>
            </a:r>
            <a:r>
              <a:rPr lang="fr-BE" altLang="en-US" sz="1400" dirty="0" err="1">
                <a:latin typeface="Century Gothic" panose="020B0502020202020204" pitchFamily="34" charset="0"/>
                <a:cs typeface="Calibri" panose="020F0502020204030204" pitchFamily="34" charset="0"/>
              </a:rPr>
              <a:t>conservação</a:t>
            </a:r>
            <a:r>
              <a:rPr lang="fr-BE" altLang="en-US" sz="1400" dirty="0">
                <a:latin typeface="Century Gothic" panose="020B0502020202020204" pitchFamily="34" charset="0"/>
                <a:cs typeface="Calibri" panose="020F0502020204030204" pitchFamily="34" charset="0"/>
              </a:rPr>
              <a:t> de </a:t>
            </a:r>
            <a:r>
              <a:rPr lang="fr-BE" altLang="en-US" sz="1400" dirty="0" err="1">
                <a:latin typeface="Century Gothic" panose="020B0502020202020204" pitchFamily="34" charset="0"/>
                <a:cs typeface="Calibri" panose="020F0502020204030204" pitchFamily="34" charset="0"/>
              </a:rPr>
              <a:t>espécies</a:t>
            </a:r>
            <a:r>
              <a:rPr lang="fr-BE" altLang="en-US" sz="1400" dirty="0">
                <a:latin typeface="Century Gothic" panose="020B0502020202020204" pitchFamily="34" charset="0"/>
                <a:cs typeface="Calibri" panose="020F0502020204030204" pitchFamily="34" charset="0"/>
              </a:rPr>
              <a:t> (</a:t>
            </a:r>
            <a:r>
              <a:rPr lang="fr-BE" altLang="en-US" sz="1400" dirty="0" err="1">
                <a:latin typeface="Century Gothic" panose="020B0502020202020204" pitchFamily="34" charset="0"/>
                <a:cs typeface="Calibri" panose="020F0502020204030204" pitchFamily="34" charset="0"/>
              </a:rPr>
              <a:t>flora</a:t>
            </a:r>
            <a:r>
              <a:rPr lang="fr-BE" altLang="en-US" sz="1400" dirty="0">
                <a:latin typeface="Century Gothic" panose="020B0502020202020204" pitchFamily="34" charset="0"/>
                <a:cs typeface="Calibri" panose="020F0502020204030204" pitchFamily="34" charset="0"/>
              </a:rPr>
              <a:t>/</a:t>
            </a:r>
            <a:r>
              <a:rPr lang="fr-BE" altLang="en-US" sz="1400" dirty="0" err="1">
                <a:latin typeface="Century Gothic" panose="020B0502020202020204" pitchFamily="34" charset="0"/>
                <a:cs typeface="Calibri" panose="020F0502020204030204" pitchFamily="34" charset="0"/>
              </a:rPr>
              <a:t>fauna</a:t>
            </a:r>
            <a:r>
              <a:rPr lang="fr-BE" altLang="en-US" sz="1400" dirty="0">
                <a:latin typeface="Century Gothic" panose="020B0502020202020204" pitchFamily="34" charset="0"/>
                <a:cs typeface="Calibri" panose="020F0502020204030204" pitchFamily="34" charset="0"/>
              </a:rPr>
              <a:t>) e habitats (</a:t>
            </a:r>
            <a:r>
              <a:rPr lang="fr-BE" altLang="en-US" sz="1400" dirty="0" err="1">
                <a:latin typeface="Century Gothic" panose="020B0502020202020204" pitchFamily="34" charset="0"/>
                <a:cs typeface="Calibri" panose="020F0502020204030204" pitchFamily="34" charset="0"/>
              </a:rPr>
              <a:t>p.e</a:t>
            </a:r>
            <a:r>
              <a:rPr lang="fr-BE" altLang="en-US" sz="1400" dirty="0">
                <a:latin typeface="Century Gothic" panose="020B0502020202020204" pitchFamily="34" charset="0"/>
                <a:cs typeface="Calibri" panose="020F0502020204030204" pitchFamily="34" charset="0"/>
              </a:rPr>
              <a:t>. o </a:t>
            </a:r>
            <a:r>
              <a:rPr lang="fr-BE" altLang="en-US" sz="1400" dirty="0" err="1">
                <a:latin typeface="Century Gothic" panose="020B0502020202020204" pitchFamily="34" charset="0"/>
                <a:cs typeface="Calibri" panose="020F0502020204030204" pitchFamily="34" charset="0"/>
              </a:rPr>
              <a:t>morcego</a:t>
            </a:r>
            <a:r>
              <a:rPr lang="fr-BE" altLang="en-US" sz="1400" dirty="0">
                <a:latin typeface="Century Gothic" panose="020B0502020202020204" pitchFamily="34" charset="0"/>
                <a:cs typeface="Calibri" panose="020F0502020204030204" pitchFamily="34" charset="0"/>
              </a:rPr>
              <a:t> </a:t>
            </a:r>
            <a:r>
              <a:rPr lang="fr-BE" altLang="en-US" sz="1400" dirty="0" err="1">
                <a:latin typeface="Century Gothic" panose="020B0502020202020204" pitchFamily="34" charset="0"/>
                <a:cs typeface="Calibri" panose="020F0502020204030204" pitchFamily="34" charset="0"/>
              </a:rPr>
              <a:t>endémico</a:t>
            </a:r>
            <a:r>
              <a:rPr lang="fr-BE" altLang="en-US" sz="1400" dirty="0">
                <a:latin typeface="Century Gothic" panose="020B0502020202020204" pitchFamily="34" charset="0"/>
                <a:cs typeface="Calibri" panose="020F0502020204030204" pitchFamily="34" charset="0"/>
              </a:rPr>
              <a:t> – </a:t>
            </a:r>
            <a:r>
              <a:rPr lang="fr-BE" altLang="en-US" sz="1400" i="1" dirty="0" err="1">
                <a:latin typeface="Century Gothic" panose="020B0502020202020204" pitchFamily="34" charset="0"/>
                <a:cs typeface="Calibri" panose="020F0502020204030204" pitchFamily="34" charset="0"/>
              </a:rPr>
              <a:t>Nyctalus</a:t>
            </a:r>
            <a:r>
              <a:rPr lang="fr-BE" altLang="en-US" sz="1400" i="1" dirty="0">
                <a:latin typeface="Century Gothic" panose="020B0502020202020204" pitchFamily="34" charset="0"/>
                <a:cs typeface="Calibri" panose="020F0502020204030204" pitchFamily="34" charset="0"/>
              </a:rPr>
              <a:t> </a:t>
            </a:r>
            <a:r>
              <a:rPr lang="fr-BE" altLang="en-US" sz="1400" i="1" dirty="0" err="1">
                <a:latin typeface="Century Gothic" panose="020B0502020202020204" pitchFamily="34" charset="0"/>
                <a:cs typeface="Calibri" panose="020F0502020204030204" pitchFamily="34" charset="0"/>
              </a:rPr>
              <a:t>azoreum</a:t>
            </a:r>
            <a:r>
              <a:rPr lang="fr-BE" altLang="en-US" sz="1400" dirty="0" smtClean="0">
                <a:latin typeface="Century Gothic" panose="020B0502020202020204" pitchFamily="34" charset="0"/>
                <a:cs typeface="Calibri" panose="020F0502020204030204" pitchFamily="34" charset="0"/>
              </a:rPr>
              <a:t>);</a:t>
            </a:r>
          </a:p>
          <a:p>
            <a:pPr algn="just">
              <a:defRPr/>
            </a:pPr>
            <a:endParaRPr lang="fr-BE" altLang="en-US" sz="1400" dirty="0">
              <a:latin typeface="Century Gothic" panose="020B0502020202020204" pitchFamily="34" charset="0"/>
              <a:cs typeface="Calibri" panose="020F0502020204030204" pitchFamily="34" charset="0"/>
            </a:endParaRPr>
          </a:p>
          <a:p>
            <a:pPr marL="285750" indent="-285750" algn="just">
              <a:buFont typeface="Arial" panose="020B0604020202020204" pitchFamily="34" charset="0"/>
              <a:buChar char="•"/>
              <a:defRPr/>
            </a:pPr>
            <a:r>
              <a:rPr lang="fr-BE" altLang="en-US" sz="1400" dirty="0" err="1">
                <a:latin typeface="Century Gothic" panose="020B0502020202020204" pitchFamily="34" charset="0"/>
                <a:cs typeface="Calibri" panose="020F0502020204030204" pitchFamily="34" charset="0"/>
              </a:rPr>
              <a:t>Aumento</a:t>
            </a:r>
            <a:r>
              <a:rPr lang="fr-BE" altLang="en-US" sz="1400" dirty="0">
                <a:latin typeface="Century Gothic" panose="020B0502020202020204" pitchFamily="34" charset="0"/>
                <a:cs typeface="Calibri" panose="020F0502020204030204" pitchFamily="34" charset="0"/>
              </a:rPr>
              <a:t> da </a:t>
            </a:r>
            <a:r>
              <a:rPr lang="fr-BE" altLang="en-US" sz="1400" dirty="0" err="1">
                <a:latin typeface="Century Gothic" panose="020B0502020202020204" pitchFamily="34" charset="0"/>
                <a:cs typeface="Calibri" panose="020F0502020204030204" pitchFamily="34" charset="0"/>
              </a:rPr>
              <a:t>área</a:t>
            </a:r>
            <a:r>
              <a:rPr lang="fr-BE" altLang="en-US" sz="1400" dirty="0">
                <a:latin typeface="Century Gothic" panose="020B0502020202020204" pitchFamily="34" charset="0"/>
                <a:cs typeface="Calibri" panose="020F0502020204030204" pitchFamily="34" charset="0"/>
              </a:rPr>
              <a:t> </a:t>
            </a:r>
            <a:r>
              <a:rPr lang="fr-BE" altLang="en-US" sz="1400" dirty="0" err="1">
                <a:latin typeface="Century Gothic" panose="020B0502020202020204" pitchFamily="34" charset="0"/>
                <a:cs typeface="Calibri" panose="020F0502020204030204" pitchFamily="34" charset="0"/>
              </a:rPr>
              <a:t>pública</a:t>
            </a:r>
            <a:r>
              <a:rPr lang="fr-BE" altLang="en-US" sz="1400" dirty="0">
                <a:latin typeface="Century Gothic" panose="020B0502020202020204" pitchFamily="34" charset="0"/>
                <a:cs typeface="Calibri" panose="020F0502020204030204" pitchFamily="34" charset="0"/>
              </a:rPr>
              <a:t> </a:t>
            </a:r>
            <a:r>
              <a:rPr lang="fr-BE" altLang="en-US" sz="1400" dirty="0" err="1">
                <a:latin typeface="Century Gothic" panose="020B0502020202020204" pitchFamily="34" charset="0"/>
                <a:cs typeface="Calibri" panose="020F0502020204030204" pitchFamily="34" charset="0"/>
              </a:rPr>
              <a:t>dentro</a:t>
            </a:r>
            <a:r>
              <a:rPr lang="fr-BE" altLang="en-US" sz="1400" dirty="0">
                <a:latin typeface="Century Gothic" panose="020B0502020202020204" pitchFamily="34" charset="0"/>
                <a:cs typeface="Calibri" panose="020F0502020204030204" pitchFamily="34" charset="0"/>
              </a:rPr>
              <a:t> da RN2000 </a:t>
            </a:r>
            <a:r>
              <a:rPr lang="fr-BE" altLang="en-US" sz="1400" dirty="0" err="1">
                <a:latin typeface="Century Gothic" panose="020B0502020202020204" pitchFamily="34" charset="0"/>
                <a:cs typeface="Calibri" panose="020F0502020204030204" pitchFamily="34" charset="0"/>
              </a:rPr>
              <a:t>em</a:t>
            </a:r>
            <a:r>
              <a:rPr lang="fr-BE" altLang="en-US" sz="1400" dirty="0">
                <a:latin typeface="Century Gothic" panose="020B0502020202020204" pitchFamily="34" charset="0"/>
                <a:cs typeface="Calibri" panose="020F0502020204030204" pitchFamily="34" charset="0"/>
              </a:rPr>
              <a:t> 96,13ha, para </a:t>
            </a:r>
            <a:r>
              <a:rPr lang="fr-BE" altLang="en-US" sz="1400" dirty="0" err="1">
                <a:latin typeface="Century Gothic" panose="020B0502020202020204" pitchFamily="34" charset="0"/>
                <a:cs typeface="Calibri" panose="020F0502020204030204" pitchFamily="34" charset="0"/>
              </a:rPr>
              <a:t>restauro</a:t>
            </a:r>
            <a:r>
              <a:rPr lang="fr-BE" altLang="en-US" sz="1400" dirty="0">
                <a:latin typeface="Century Gothic" panose="020B0502020202020204" pitchFamily="34" charset="0"/>
                <a:cs typeface="Calibri" panose="020F0502020204030204" pitchFamily="34" charset="0"/>
              </a:rPr>
              <a:t> e </a:t>
            </a:r>
            <a:r>
              <a:rPr lang="fr-BE" altLang="en-US" sz="1400" dirty="0" err="1">
                <a:latin typeface="Century Gothic" panose="020B0502020202020204" pitchFamily="34" charset="0"/>
                <a:cs typeface="Calibri" panose="020F0502020204030204" pitchFamily="34" charset="0"/>
              </a:rPr>
              <a:t>recuperação</a:t>
            </a:r>
            <a:r>
              <a:rPr lang="fr-BE" altLang="en-US" sz="1400" dirty="0">
                <a:latin typeface="Century Gothic" panose="020B0502020202020204" pitchFamily="34" charset="0"/>
                <a:cs typeface="Calibri" panose="020F0502020204030204" pitchFamily="34" charset="0"/>
              </a:rPr>
              <a:t> de habitats </a:t>
            </a:r>
            <a:r>
              <a:rPr lang="fr-BE" altLang="en-US" sz="1400" dirty="0" err="1">
                <a:latin typeface="Century Gothic" panose="020B0502020202020204" pitchFamily="34" charset="0"/>
                <a:cs typeface="Calibri" panose="020F0502020204030204" pitchFamily="34" charset="0"/>
              </a:rPr>
              <a:t>protegidos</a:t>
            </a:r>
            <a:r>
              <a:rPr lang="fr-BE" altLang="en-US" sz="1400" dirty="0">
                <a:latin typeface="Century Gothic" panose="020B0502020202020204" pitchFamily="34" charset="0"/>
                <a:cs typeface="Calibri" panose="020F0502020204030204" pitchFamily="34" charset="0"/>
              </a:rPr>
              <a:t>;</a:t>
            </a:r>
          </a:p>
          <a:p>
            <a:pPr algn="just">
              <a:defRPr/>
            </a:pPr>
            <a:endParaRPr lang="fr-BE" altLang="en-US" sz="1400" dirty="0" smtClean="0">
              <a:latin typeface="Century Gothic" panose="020B0502020202020204" pitchFamily="34" charset="0"/>
              <a:cs typeface="Calibri" panose="020F0502020204030204" pitchFamily="34" charset="0"/>
            </a:endParaRPr>
          </a:p>
          <a:p>
            <a:pPr marL="285750" indent="-285750" algn="just">
              <a:buFont typeface="Arial" panose="020B0604020202020204" pitchFamily="34" charset="0"/>
              <a:buChar char="•"/>
              <a:defRPr/>
            </a:pPr>
            <a:r>
              <a:rPr lang="en-US" sz="1400" dirty="0" smtClean="0">
                <a:latin typeface="Century Gothic" panose="020B0502020202020204" pitchFamily="34" charset="0"/>
                <a:cs typeface="Calibri" panose="020F0502020204030204" pitchFamily="34" charset="0"/>
              </a:rPr>
              <a:t>Habitats </a:t>
            </a:r>
            <a:r>
              <a:rPr lang="en-US" sz="1400" dirty="0" err="1" smtClean="0">
                <a:latin typeface="Century Gothic" panose="020B0502020202020204" pitchFamily="34" charset="0"/>
                <a:cs typeface="Calibri" panose="020F0502020204030204" pitchFamily="34" charset="0"/>
              </a:rPr>
              <a:t>melhorados</a:t>
            </a:r>
            <a:r>
              <a:rPr lang="en-US" sz="1400" dirty="0" smtClean="0">
                <a:latin typeface="Century Gothic" panose="020B0502020202020204" pitchFamily="34" charset="0"/>
                <a:cs typeface="Calibri" panose="020F0502020204030204" pitchFamily="34" charset="0"/>
              </a:rPr>
              <a:t> </a:t>
            </a:r>
            <a:r>
              <a:rPr lang="en-US" sz="1400" dirty="0" err="1" smtClean="0">
                <a:latin typeface="Century Gothic" panose="020B0502020202020204" pitchFamily="34" charset="0"/>
                <a:cs typeface="Calibri" panose="020F0502020204030204" pitchFamily="34" charset="0"/>
              </a:rPr>
              <a:t>em</a:t>
            </a:r>
            <a:r>
              <a:rPr lang="en-US" sz="1400" dirty="0" smtClean="0">
                <a:latin typeface="Century Gothic" panose="020B0502020202020204" pitchFamily="34" charset="0"/>
                <a:cs typeface="Calibri" panose="020F0502020204030204" pitchFamily="34" charset="0"/>
              </a:rPr>
              <a:t> </a:t>
            </a:r>
            <a:r>
              <a:rPr lang="en-US" sz="1400" dirty="0" err="1" smtClean="0">
                <a:latin typeface="Century Gothic" panose="020B0502020202020204" pitchFamily="34" charset="0"/>
                <a:cs typeface="Calibri" panose="020F0502020204030204" pitchFamily="34" charset="0"/>
              </a:rPr>
              <a:t>mais</a:t>
            </a:r>
            <a:r>
              <a:rPr lang="en-US" sz="1400" dirty="0" smtClean="0">
                <a:latin typeface="Century Gothic" panose="020B0502020202020204" pitchFamily="34" charset="0"/>
                <a:cs typeface="Calibri" panose="020F0502020204030204" pitchFamily="34" charset="0"/>
              </a:rPr>
              <a:t> de 24 ha para 7 </a:t>
            </a:r>
            <a:r>
              <a:rPr lang="en-US" sz="1400" dirty="0" err="1" smtClean="0">
                <a:latin typeface="Century Gothic" panose="020B0502020202020204" pitchFamily="34" charset="0"/>
                <a:cs typeface="Calibri" panose="020F0502020204030204" pitchFamily="34" charset="0"/>
              </a:rPr>
              <a:t>aves</a:t>
            </a:r>
            <a:r>
              <a:rPr lang="en-US" sz="1400" dirty="0" smtClean="0">
                <a:latin typeface="Century Gothic" panose="020B0502020202020204" pitchFamily="34" charset="0"/>
                <a:cs typeface="Calibri" panose="020F0502020204030204" pitchFamily="34" charset="0"/>
              </a:rPr>
              <a:t> </a:t>
            </a:r>
            <a:r>
              <a:rPr lang="en-US" sz="1400" dirty="0" err="1" smtClean="0">
                <a:latin typeface="Century Gothic" panose="020B0502020202020204" pitchFamily="34" charset="0"/>
                <a:cs typeface="Calibri" panose="020F0502020204030204" pitchFamily="34" charset="0"/>
              </a:rPr>
              <a:t>marinhas</a:t>
            </a:r>
            <a:r>
              <a:rPr lang="en-US" sz="1400" dirty="0" smtClean="0">
                <a:latin typeface="Century Gothic" panose="020B0502020202020204" pitchFamily="34" charset="0"/>
                <a:cs typeface="Calibri" panose="020F0502020204030204" pitchFamily="34" charset="0"/>
              </a:rPr>
              <a:t> e 120 ha para o </a:t>
            </a:r>
            <a:r>
              <a:rPr lang="en-US" sz="1400" i="1" dirty="0" err="1" smtClean="0">
                <a:latin typeface="Century Gothic" panose="020B0502020202020204" pitchFamily="34" charset="0"/>
                <a:cs typeface="Calibri" panose="020F0502020204030204" pitchFamily="34" charset="0"/>
              </a:rPr>
              <a:t>Pyrrhula</a:t>
            </a:r>
            <a:r>
              <a:rPr lang="en-US" sz="1400" i="1" dirty="0" smtClean="0">
                <a:latin typeface="Century Gothic" panose="020B0502020202020204" pitchFamily="34" charset="0"/>
                <a:cs typeface="Calibri" panose="020F0502020204030204" pitchFamily="34" charset="0"/>
              </a:rPr>
              <a:t> </a:t>
            </a:r>
            <a:r>
              <a:rPr lang="en-US" sz="1400" i="1" dirty="0" err="1" smtClean="0">
                <a:latin typeface="Century Gothic" panose="020B0502020202020204" pitchFamily="34" charset="0"/>
                <a:cs typeface="Calibri" panose="020F0502020204030204" pitchFamily="34" charset="0"/>
              </a:rPr>
              <a:t>murina</a:t>
            </a:r>
            <a:r>
              <a:rPr lang="en-US" sz="1400" i="1" dirty="0" smtClean="0">
                <a:latin typeface="Century Gothic" panose="020B0502020202020204" pitchFamily="34" charset="0"/>
                <a:cs typeface="Calibri" panose="020F0502020204030204" pitchFamily="34" charset="0"/>
              </a:rPr>
              <a:t> (</a:t>
            </a:r>
            <a:r>
              <a:rPr lang="en-US" sz="1400" dirty="0" err="1" smtClean="0">
                <a:latin typeface="Century Gothic" panose="020B0502020202020204" pitchFamily="34" charset="0"/>
                <a:cs typeface="Calibri" panose="020F0502020204030204" pitchFamily="34" charset="0"/>
              </a:rPr>
              <a:t>priolo</a:t>
            </a:r>
            <a:r>
              <a:rPr lang="en-US" sz="1400" i="1" dirty="0" smtClean="0">
                <a:latin typeface="Century Gothic" panose="020B0502020202020204" pitchFamily="34" charset="0"/>
                <a:cs typeface="Calibri" panose="020F0502020204030204" pitchFamily="34" charset="0"/>
              </a:rPr>
              <a:t>);</a:t>
            </a:r>
            <a:endParaRPr lang="fr-BE" altLang="en-US" sz="1400" dirty="0" smtClean="0">
              <a:latin typeface="Century Gothic" panose="020B0502020202020204" pitchFamily="34" charset="0"/>
              <a:cs typeface="Calibri" panose="020F0502020204030204" pitchFamily="34" charset="0"/>
            </a:endParaRPr>
          </a:p>
          <a:p>
            <a:pPr algn="just">
              <a:defRPr/>
            </a:pPr>
            <a:endParaRPr lang="fr-BE" altLang="en-US" sz="1400" dirty="0">
              <a:latin typeface="Century Gothic" panose="020B0502020202020204" pitchFamily="34" charset="0"/>
              <a:cs typeface="Calibri" panose="020F0502020204030204" pitchFamily="34" charset="0"/>
            </a:endParaRPr>
          </a:p>
          <a:p>
            <a:pPr marL="285750" indent="-285750">
              <a:buFont typeface="Arial" panose="020B0604020202020204" pitchFamily="34" charset="0"/>
              <a:buChar char="•"/>
              <a:defRPr/>
            </a:pPr>
            <a:r>
              <a:rPr lang="pt-BR" altLang="en-US" sz="1400" dirty="0">
                <a:latin typeface="Century Gothic" panose="020B0502020202020204" pitchFamily="34" charset="0"/>
                <a:cs typeface="Calibri" panose="020F0502020204030204" pitchFamily="34" charset="0"/>
              </a:rPr>
              <a:t>Redução/controle e sensibilização de espécies exóticas invasoras e espécies não-indígenas marinhas;</a:t>
            </a:r>
          </a:p>
          <a:p>
            <a:pPr>
              <a:defRPr/>
            </a:pPr>
            <a:endParaRPr lang="pt-BR" altLang="en-US" sz="1400" dirty="0">
              <a:latin typeface="Century Gothic" panose="020B0502020202020204" pitchFamily="34" charset="0"/>
              <a:cs typeface="Calibri" panose="020F0502020204030204" pitchFamily="34" charset="0"/>
            </a:endParaRPr>
          </a:p>
          <a:p>
            <a:pPr marL="285750" indent="-285750">
              <a:buFont typeface="Arial" panose="020B0604020202020204" pitchFamily="34" charset="0"/>
              <a:buChar char="•"/>
              <a:defRPr/>
            </a:pPr>
            <a:r>
              <a:rPr lang="pt-BR" altLang="en-US" sz="1400" dirty="0">
                <a:latin typeface="Century Gothic" panose="020B0502020202020204" pitchFamily="34" charset="0"/>
                <a:cs typeface="Calibri" panose="020F0502020204030204" pitchFamily="34" charset="0"/>
              </a:rPr>
              <a:t>Atualização de informação sobre espécies marinhas e designação de novos sítios marinhos;</a:t>
            </a:r>
          </a:p>
          <a:p>
            <a:pPr>
              <a:defRPr/>
            </a:pPr>
            <a:endParaRPr lang="pt-BR" altLang="en-US" sz="1400" dirty="0">
              <a:latin typeface="Century Gothic" panose="020B0502020202020204" pitchFamily="34" charset="0"/>
              <a:cs typeface="Calibri" panose="020F0502020204030204" pitchFamily="34" charset="0"/>
            </a:endParaRPr>
          </a:p>
          <a:p>
            <a:pPr marL="285750" indent="-285750">
              <a:buFont typeface="Arial" panose="020B0604020202020204" pitchFamily="34" charset="0"/>
              <a:buChar char="•"/>
              <a:defRPr/>
            </a:pPr>
            <a:r>
              <a:rPr lang="pt-BR" altLang="en-US" sz="1400" dirty="0">
                <a:latin typeface="Century Gothic" panose="020B0502020202020204" pitchFamily="34" charset="0"/>
                <a:cs typeface="Calibri" panose="020F0502020204030204" pitchFamily="34" charset="0"/>
              </a:rPr>
              <a:t>Designação de novos SIC’s;</a:t>
            </a:r>
          </a:p>
        </p:txBody>
      </p:sp>
      <p:grpSp>
        <p:nvGrpSpPr>
          <p:cNvPr id="16" name="Grupo 15"/>
          <p:cNvGrpSpPr/>
          <p:nvPr/>
        </p:nvGrpSpPr>
        <p:grpSpPr>
          <a:xfrm>
            <a:off x="-1588" y="-581"/>
            <a:ext cx="9145588" cy="621270"/>
            <a:chOff x="-1588" y="-581"/>
            <a:chExt cx="9145588" cy="621270"/>
          </a:xfrm>
        </p:grpSpPr>
        <p:sp>
          <p:nvSpPr>
            <p:cNvPr id="21" name="Retângulo 20"/>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4"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Imagem 25"/>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7"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Tree>
    <p:extLst>
      <p:ext uri="{BB962C8B-B14F-4D97-AF65-F5344CB8AC3E}">
        <p14:creationId xmlns:p14="http://schemas.microsoft.com/office/powerpoint/2010/main" val="3974989832"/>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1588" y="-581"/>
            <a:ext cx="9145588" cy="621270"/>
            <a:chOff x="-1588" y="-581"/>
            <a:chExt cx="9145588" cy="621270"/>
          </a:xfrm>
        </p:grpSpPr>
        <p:sp>
          <p:nvSpPr>
            <p:cNvPr id="5" name="Retângulo 4"/>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6"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Rectangle 62"/>
          <p:cNvSpPr>
            <a:spLocks noChangeArrowheads="1"/>
          </p:cNvSpPr>
          <p:nvPr/>
        </p:nvSpPr>
        <p:spPr bwMode="auto">
          <a:xfrm>
            <a:off x="374438" y="836712"/>
            <a:ext cx="3837522"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err="1" smtClean="0">
                <a:latin typeface="Century Gothic" panose="020B0502020202020204" pitchFamily="34" charset="0"/>
                <a:cs typeface="Calibri" panose="020F0502020204030204" pitchFamily="34" charset="0"/>
              </a:rPr>
              <a:t>Estratégia</a:t>
            </a:r>
            <a:r>
              <a:rPr lang="fr-BE" altLang="en-US" sz="1800" b="1" dirty="0" smtClean="0">
                <a:latin typeface="Century Gothic" panose="020B0502020202020204" pitchFamily="34" charset="0"/>
                <a:cs typeface="Calibri" panose="020F0502020204030204" pitchFamily="34" charset="0"/>
              </a:rPr>
              <a:t> de Capacitação</a:t>
            </a:r>
          </a:p>
          <a:p>
            <a:endParaRPr lang="fr-BE" altLang="en-US" sz="1800" b="1" dirty="0" smtClean="0">
              <a:latin typeface="Century Gothic" panose="020B0502020202020204" pitchFamily="34" charset="0"/>
              <a:cs typeface="Calibri" panose="020F0502020204030204" pitchFamily="34" charset="0"/>
            </a:endParaRPr>
          </a:p>
          <a:p>
            <a:r>
              <a:rPr lang="fr-BE" altLang="en-US" sz="1600" b="1" dirty="0" smtClean="0">
                <a:latin typeface="Century Gothic" panose="020B0502020202020204" pitchFamily="34" charset="0"/>
                <a:cs typeface="Calibri" panose="020F0502020204030204" pitchFamily="34" charset="0"/>
              </a:rPr>
              <a:t> </a:t>
            </a:r>
            <a:endParaRPr lang="fr-BE" altLang="en-US" sz="1600" b="1" dirty="0">
              <a:latin typeface="Century Gothic" panose="020B0502020202020204" pitchFamily="34" charset="0"/>
              <a:cs typeface="Calibri" panose="020F0502020204030204" pitchFamily="34" charset="0"/>
            </a:endParaRPr>
          </a:p>
        </p:txBody>
      </p:sp>
      <p:pic>
        <p:nvPicPr>
          <p:cNvPr id="10" name="Imagem 9"/>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2" name="Retângulo 11"/>
          <p:cNvSpPr/>
          <p:nvPr/>
        </p:nvSpPr>
        <p:spPr>
          <a:xfrm>
            <a:off x="367885" y="3120257"/>
            <a:ext cx="2763846" cy="646331"/>
          </a:xfrm>
          <a:prstGeom prst="rect">
            <a:avLst/>
          </a:prstGeom>
          <a:solidFill>
            <a:srgbClr val="ADE7D8"/>
          </a:solidFill>
        </p:spPr>
        <p:txBody>
          <a:bodyPr wrap="square">
            <a:spAutoFit/>
          </a:bodyPr>
          <a:lstStyle/>
          <a:p>
            <a:pPr algn="ctr">
              <a:spcAft>
                <a:spcPts val="1200"/>
              </a:spcAft>
            </a:pPr>
            <a:r>
              <a:rPr lang="en-GB" dirty="0" err="1" smtClean="0">
                <a:latin typeface="Arial" panose="020B0604020202020204" pitchFamily="34" charset="0"/>
                <a:ea typeface="Times New Roman" panose="02020603050405020304" pitchFamily="18" charset="0"/>
              </a:rPr>
              <a:t>Necessidades</a:t>
            </a:r>
            <a:r>
              <a:rPr lang="en-GB" dirty="0" smtClean="0">
                <a:latin typeface="Arial" panose="020B0604020202020204" pitchFamily="34" charset="0"/>
                <a:ea typeface="Times New Roman" panose="02020603050405020304" pitchFamily="18" charset="0"/>
              </a:rPr>
              <a:t> de </a:t>
            </a:r>
            <a:r>
              <a:rPr lang="en-GB" dirty="0" err="1" smtClean="0">
                <a:latin typeface="Arial" panose="020B0604020202020204" pitchFamily="34" charset="0"/>
                <a:ea typeface="Times New Roman" panose="02020603050405020304" pitchFamily="18" charset="0"/>
              </a:rPr>
              <a:t>Formação</a:t>
            </a:r>
            <a:endParaRPr lang="pt-PT" sz="2800" dirty="0">
              <a:latin typeface="Times New Roman" panose="02020603050405020304" pitchFamily="18" charset="0"/>
              <a:ea typeface="Times New Roman" panose="02020603050405020304" pitchFamily="18" charset="0"/>
            </a:endParaRPr>
          </a:p>
        </p:txBody>
      </p:sp>
      <p:sp>
        <p:nvSpPr>
          <p:cNvPr id="13" name="Seta para a direita 12"/>
          <p:cNvSpPr/>
          <p:nvPr/>
        </p:nvSpPr>
        <p:spPr>
          <a:xfrm rot="5400000">
            <a:off x="1281756" y="2335327"/>
            <a:ext cx="936104" cy="216024"/>
          </a:xfrm>
          <a:prstGeom prst="rightArrow">
            <a:avLst/>
          </a:prstGeom>
          <a:solidFill>
            <a:srgbClr val="AFE3D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tângulo 13"/>
          <p:cNvSpPr/>
          <p:nvPr/>
        </p:nvSpPr>
        <p:spPr>
          <a:xfrm>
            <a:off x="440697" y="5390954"/>
            <a:ext cx="2592288" cy="646331"/>
          </a:xfrm>
          <a:prstGeom prst="rect">
            <a:avLst/>
          </a:prstGeom>
          <a:solidFill>
            <a:srgbClr val="ADE7D8"/>
          </a:solidFill>
        </p:spPr>
        <p:txBody>
          <a:bodyPr wrap="square">
            <a:spAutoFit/>
          </a:bodyPr>
          <a:lstStyle/>
          <a:p>
            <a:pPr algn="ctr">
              <a:spcAft>
                <a:spcPts val="1200"/>
              </a:spcAft>
            </a:pPr>
            <a:r>
              <a:rPr lang="en-GB" dirty="0" err="1" smtClean="0">
                <a:latin typeface="Arial" panose="020B0604020202020204" pitchFamily="34" charset="0"/>
                <a:ea typeface="Times New Roman" panose="02020603050405020304" pitchFamily="18" charset="0"/>
              </a:rPr>
              <a:t>Inquérito</a:t>
            </a:r>
            <a:r>
              <a:rPr lang="en-GB" dirty="0" smtClean="0">
                <a:latin typeface="Arial" panose="020B0604020202020204" pitchFamily="34" charset="0"/>
                <a:ea typeface="Times New Roman" panose="02020603050405020304" pitchFamily="18" charset="0"/>
              </a:rPr>
              <a:t> </a:t>
            </a:r>
            <a:r>
              <a:rPr lang="en-GB" dirty="0" err="1" smtClean="0">
                <a:latin typeface="Arial" panose="020B0604020202020204" pitchFamily="34" charset="0"/>
                <a:ea typeface="Times New Roman" panose="02020603050405020304" pitchFamily="18" charset="0"/>
              </a:rPr>
              <a:t>aos</a:t>
            </a:r>
            <a:r>
              <a:rPr lang="en-GB" dirty="0" smtClean="0">
                <a:latin typeface="Arial" panose="020B0604020202020204" pitchFamily="34" charset="0"/>
                <a:ea typeface="Times New Roman" panose="02020603050405020304" pitchFamily="18" charset="0"/>
              </a:rPr>
              <a:t> stakeholders</a:t>
            </a:r>
            <a:endParaRPr lang="pt-PT" sz="2800" dirty="0">
              <a:latin typeface="Times New Roman" panose="02020603050405020304" pitchFamily="18" charset="0"/>
              <a:ea typeface="Times New Roman" panose="02020603050405020304" pitchFamily="18" charset="0"/>
            </a:endParaRPr>
          </a:p>
        </p:txBody>
      </p:sp>
      <p:sp>
        <p:nvSpPr>
          <p:cNvPr id="18" name="Retângulo 17"/>
          <p:cNvSpPr/>
          <p:nvPr/>
        </p:nvSpPr>
        <p:spPr>
          <a:xfrm>
            <a:off x="407982" y="1502597"/>
            <a:ext cx="2939882" cy="369332"/>
          </a:xfrm>
          <a:prstGeom prst="rect">
            <a:avLst/>
          </a:prstGeom>
        </p:spPr>
        <p:txBody>
          <a:bodyPr wrap="square">
            <a:spAutoFit/>
          </a:bodyPr>
          <a:lstStyle/>
          <a:p>
            <a:pPr marL="285750" indent="-285750">
              <a:spcAft>
                <a:spcPts val="1200"/>
              </a:spcAft>
              <a:buFont typeface="Arial" panose="020B0604020202020204" pitchFamily="34" charset="0"/>
              <a:buChar char="•"/>
            </a:pPr>
            <a:r>
              <a:rPr lang="en-GB" b="1" dirty="0" smtClean="0">
                <a:solidFill>
                  <a:schemeClr val="accent5">
                    <a:lumMod val="75000"/>
                  </a:schemeClr>
                </a:solidFill>
                <a:latin typeface="Arial" panose="020B0604020202020204" pitchFamily="34" charset="0"/>
                <a:ea typeface="Times New Roman" panose="02020603050405020304" pitchFamily="18" charset="0"/>
              </a:rPr>
              <a:t>Capacitação Externa</a:t>
            </a:r>
            <a:endParaRPr lang="pt-PT" sz="2800" b="1" dirty="0">
              <a:solidFill>
                <a:schemeClr val="accent5">
                  <a:lumMod val="75000"/>
                </a:schemeClr>
              </a:solidFill>
              <a:latin typeface="Times New Roman" panose="02020603050405020304" pitchFamily="18" charset="0"/>
              <a:ea typeface="Times New Roman" panose="02020603050405020304" pitchFamily="18" charset="0"/>
            </a:endParaRPr>
          </a:p>
        </p:txBody>
      </p:sp>
      <p:sp>
        <p:nvSpPr>
          <p:cNvPr id="19" name="Seta para a direita 18"/>
          <p:cNvSpPr/>
          <p:nvPr/>
        </p:nvSpPr>
        <p:spPr>
          <a:xfrm rot="5400000">
            <a:off x="1268789" y="4385025"/>
            <a:ext cx="936104" cy="216024"/>
          </a:xfrm>
          <a:prstGeom prst="rightArrow">
            <a:avLst/>
          </a:prstGeom>
          <a:solidFill>
            <a:srgbClr val="AFE3D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m 1"/>
          <p:cNvPicPr>
            <a:picLocks noChangeAspect="1"/>
          </p:cNvPicPr>
          <p:nvPr/>
        </p:nvPicPr>
        <p:blipFill rotWithShape="1">
          <a:blip r:embed="rId6" cstate="print">
            <a:extLst>
              <a:ext uri="{28A0092B-C50C-407E-A947-70E740481C1C}">
                <a14:useLocalDpi xmlns:a14="http://schemas.microsoft.com/office/drawing/2010/main" val="0"/>
              </a:ext>
            </a:extLst>
          </a:blip>
          <a:srcRect l="68112" t="14721" r="11413" b="5658"/>
          <a:stretch/>
        </p:blipFill>
        <p:spPr>
          <a:xfrm>
            <a:off x="3993239" y="836712"/>
            <a:ext cx="4635630" cy="5633411"/>
          </a:xfrm>
          <a:prstGeom prst="rect">
            <a:avLst/>
          </a:prstGeom>
        </p:spPr>
      </p:pic>
    </p:spTree>
    <p:extLst>
      <p:ext uri="{BB962C8B-B14F-4D97-AF65-F5344CB8AC3E}">
        <p14:creationId xmlns:p14="http://schemas.microsoft.com/office/powerpoint/2010/main" val="16279771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 name="Picture 16" descr="http://siaram.azores.gov.pt/flora/infestantes/chorao/imagens/5.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23329" y="3642669"/>
            <a:ext cx="4847388" cy="3220449"/>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upo 15"/>
          <p:cNvGrpSpPr/>
          <p:nvPr/>
        </p:nvGrpSpPr>
        <p:grpSpPr>
          <a:xfrm>
            <a:off x="-1588" y="-581"/>
            <a:ext cx="9145588" cy="621270"/>
            <a:chOff x="-1588" y="-581"/>
            <a:chExt cx="9145588" cy="621270"/>
          </a:xfrm>
        </p:grpSpPr>
        <p:sp>
          <p:nvSpPr>
            <p:cNvPr id="17" name="Retângulo 16"/>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5" name="Picture 10" descr="http://fnyh.org/wp-content/uploads/2015/01/LIFE.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 descr="http://www.europarc.org/communication-skills/images/2.1%20N2000.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 name="Imagem 2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47664" y="-531440"/>
            <a:ext cx="1656184" cy="1656184"/>
          </a:xfrm>
          <a:prstGeom prst="rect">
            <a:avLst/>
          </a:prstGeom>
        </p:spPr>
      </p:pic>
      <p:sp>
        <p:nvSpPr>
          <p:cNvPr id="19"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4" name="Rectangle 62"/>
          <p:cNvSpPr>
            <a:spLocks noChangeArrowheads="1"/>
          </p:cNvSpPr>
          <p:nvPr/>
        </p:nvSpPr>
        <p:spPr bwMode="auto">
          <a:xfrm>
            <a:off x="0" y="764704"/>
            <a:ext cx="9172304"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a:solidFill>
                  <a:srgbClr val="195457"/>
                </a:solidFill>
                <a:latin typeface="Century Gothic" panose="020B0502020202020204" pitchFamily="34" charset="0"/>
                <a:cs typeface="Calibri" panose="020F0502020204030204" pitchFamily="34" charset="0"/>
              </a:rPr>
              <a:t>A – </a:t>
            </a:r>
            <a:r>
              <a:rPr lang="fr-BE" altLang="en-US" sz="1800" b="1" dirty="0" err="1" smtClean="0">
                <a:solidFill>
                  <a:srgbClr val="195457"/>
                </a:solidFill>
                <a:latin typeface="Century Gothic" panose="020B0502020202020204" pitchFamily="34" charset="0"/>
                <a:cs typeface="Calibri" panose="020F0502020204030204" pitchFamily="34" charset="0"/>
              </a:rPr>
              <a:t>Ações</a:t>
            </a:r>
            <a:r>
              <a:rPr lang="fr-BE" altLang="en-US" sz="1800" b="1" dirty="0" smtClean="0">
                <a:solidFill>
                  <a:srgbClr val="195457"/>
                </a:solidFill>
                <a:latin typeface="Century Gothic" panose="020B0502020202020204" pitchFamily="34" charset="0"/>
                <a:cs typeface="Calibri" panose="020F0502020204030204" pitchFamily="34" charset="0"/>
              </a:rPr>
              <a:t> </a:t>
            </a:r>
            <a:r>
              <a:rPr lang="fr-BE" altLang="en-US" sz="1800" b="1" dirty="0" err="1" smtClean="0">
                <a:solidFill>
                  <a:srgbClr val="195457"/>
                </a:solidFill>
                <a:latin typeface="Century Gothic" panose="020B0502020202020204" pitchFamily="34" charset="0"/>
                <a:cs typeface="Calibri" panose="020F0502020204030204" pitchFamily="34" charset="0"/>
              </a:rPr>
              <a:t>Preparatórias</a:t>
            </a:r>
            <a:r>
              <a:rPr lang="fr-BE" altLang="en-US" sz="1800" b="1" dirty="0" smtClean="0">
                <a:solidFill>
                  <a:srgbClr val="195457"/>
                </a:solidFill>
                <a:latin typeface="Century Gothic" panose="020B0502020202020204" pitchFamily="34" charset="0"/>
                <a:cs typeface="Calibri" panose="020F0502020204030204" pitchFamily="34" charset="0"/>
              </a:rPr>
              <a:t>:</a:t>
            </a:r>
            <a:endParaRPr lang="fr-BE" altLang="en-US" sz="1800" b="1" dirty="0">
              <a:solidFill>
                <a:srgbClr val="195457"/>
              </a:solidFill>
              <a:latin typeface="Century Gothic" panose="020B0502020202020204" pitchFamily="34" charset="0"/>
              <a:cs typeface="Calibri" panose="020F0502020204030204" pitchFamily="34" charset="0"/>
            </a:endParaRPr>
          </a:p>
          <a:p>
            <a:r>
              <a:rPr lang="fr-BE" altLang="en-US" sz="1800" dirty="0">
                <a:solidFill>
                  <a:srgbClr val="195457"/>
                </a:solidFill>
                <a:latin typeface="Century Gothic" panose="020B0502020202020204" pitchFamily="34" charset="0"/>
                <a:cs typeface="Calibri" panose="020F0502020204030204" pitchFamily="34" charset="0"/>
              </a:rPr>
              <a:t>A1 – </a:t>
            </a:r>
            <a:r>
              <a:rPr lang="pt-BR" altLang="en-US" sz="1800" dirty="0" smtClean="0">
                <a:solidFill>
                  <a:srgbClr val="195457"/>
                </a:solidFill>
                <a:latin typeface="Century Gothic" panose="020B0502020202020204" pitchFamily="34" charset="0"/>
                <a:cs typeface="Calibri" panose="020F0502020204030204" pitchFamily="34" charset="0"/>
              </a:rPr>
              <a:t>Planeamento </a:t>
            </a:r>
            <a:r>
              <a:rPr lang="pt-BR" altLang="en-US" sz="1800" dirty="0">
                <a:solidFill>
                  <a:srgbClr val="195457"/>
                </a:solidFill>
                <a:latin typeface="Century Gothic" panose="020B0502020202020204" pitchFamily="34" charset="0"/>
                <a:cs typeface="Calibri" panose="020F0502020204030204" pitchFamily="34" charset="0"/>
              </a:rPr>
              <a:t>operacional preparatório </a:t>
            </a:r>
            <a:r>
              <a:rPr lang="pt-BR" altLang="en-US" sz="1800" dirty="0" smtClean="0">
                <a:solidFill>
                  <a:srgbClr val="195457"/>
                </a:solidFill>
                <a:latin typeface="Century Gothic" panose="020B0502020202020204" pitchFamily="34" charset="0"/>
                <a:cs typeface="Calibri" panose="020F0502020204030204" pitchFamily="34" charset="0"/>
              </a:rPr>
              <a:t>para os </a:t>
            </a:r>
            <a:r>
              <a:rPr lang="pt-BR" altLang="en-US" sz="1800" dirty="0">
                <a:solidFill>
                  <a:srgbClr val="195457"/>
                </a:solidFill>
                <a:latin typeface="Century Gothic" panose="020B0502020202020204" pitchFamily="34" charset="0"/>
                <a:cs typeface="Calibri" panose="020F0502020204030204" pitchFamily="34" charset="0"/>
              </a:rPr>
              <a:t>trabalhos de conservação</a:t>
            </a:r>
            <a:endParaRPr lang="en-US" altLang="en-US" sz="1800" dirty="0">
              <a:solidFill>
                <a:srgbClr val="195457"/>
              </a:solidFill>
              <a:latin typeface="Century Gothic" panose="020B0502020202020204" pitchFamily="34" charset="0"/>
              <a:cs typeface="Calibri" panose="020F0502020204030204" pitchFamily="34" charset="0"/>
            </a:endParaRPr>
          </a:p>
          <a:p>
            <a:pPr marL="1028700" lvl="1">
              <a:buFont typeface="Wingdings" panose="05000000000000000000" pitchFamily="2" charset="2"/>
              <a:buChar char="Ø"/>
            </a:pPr>
            <a:r>
              <a:rPr lang="pt-PT" altLang="en-US" sz="1600" i="1" dirty="0" err="1">
                <a:solidFill>
                  <a:srgbClr val="195457"/>
                </a:solidFill>
                <a:latin typeface="Century Gothic" panose="020B0502020202020204" pitchFamily="34" charset="0"/>
                <a:cs typeface="Calibri" panose="020F0502020204030204" pitchFamily="34" charset="0"/>
              </a:rPr>
              <a:t>Task</a:t>
            </a:r>
            <a:r>
              <a:rPr lang="pt-PT" altLang="en-US" sz="1600" i="1" dirty="0">
                <a:solidFill>
                  <a:srgbClr val="195457"/>
                </a:solidFill>
                <a:latin typeface="Century Gothic" panose="020B0502020202020204" pitchFamily="34" charset="0"/>
                <a:cs typeface="Calibri" panose="020F0502020204030204" pitchFamily="34" charset="0"/>
              </a:rPr>
              <a:t> 1: </a:t>
            </a:r>
            <a:r>
              <a:rPr lang="pt-PT" altLang="en-US" sz="1600" i="1" dirty="0" smtClean="0">
                <a:solidFill>
                  <a:srgbClr val="195457"/>
                </a:solidFill>
                <a:latin typeface="Century Gothic" panose="020B0502020202020204" pitchFamily="34" charset="0"/>
                <a:cs typeface="Calibri" panose="020F0502020204030204" pitchFamily="34" charset="0"/>
              </a:rPr>
              <a:t>Planeamento Técnico:</a:t>
            </a:r>
            <a:endParaRPr lang="en-US" altLang="en-US" sz="1600" i="1" dirty="0">
              <a:solidFill>
                <a:srgbClr val="195457"/>
              </a:solidFill>
              <a:latin typeface="Century Gothic" panose="020B0502020202020204" pitchFamily="34" charset="0"/>
              <a:cs typeface="Calibri" panose="020F0502020204030204" pitchFamily="34" charset="0"/>
            </a:endParaRPr>
          </a:p>
        </p:txBody>
      </p:sp>
      <p:sp>
        <p:nvSpPr>
          <p:cNvPr id="5" name="CaixaDeTexto 4"/>
          <p:cNvSpPr txBox="1"/>
          <p:nvPr/>
        </p:nvSpPr>
        <p:spPr>
          <a:xfrm>
            <a:off x="-1588" y="1556792"/>
            <a:ext cx="8822060" cy="2339102"/>
          </a:xfrm>
          <a:prstGeom prst="rect">
            <a:avLst/>
          </a:prstGeom>
          <a:noFill/>
        </p:spPr>
        <p:txBody>
          <a:bodyPr wrap="square" rtlCol="0">
            <a:spAutoFit/>
          </a:bodyPr>
          <a:lstStyle/>
          <a:p>
            <a:pPr algn="just"/>
            <a:endParaRPr lang="en-US" sz="1600" dirty="0">
              <a:solidFill>
                <a:schemeClr val="accent6">
                  <a:lumMod val="50000"/>
                </a:schemeClr>
              </a:solidFill>
            </a:endParaRPr>
          </a:p>
          <a:p>
            <a:pPr marL="742950" lvl="1" indent="-285750" algn="just">
              <a:buFont typeface="Arial" panose="020B0604020202020204" pitchFamily="34" charset="0"/>
              <a:buChar char="•"/>
            </a:pPr>
            <a:r>
              <a:rPr lang="pt-BR" b="1" u="sng" dirty="0" smtClean="0">
                <a:solidFill>
                  <a:schemeClr val="accent6">
                    <a:lumMod val="50000"/>
                  </a:schemeClr>
                </a:solidFill>
              </a:rPr>
              <a:t>Estratégia Regional para a Prevenção e Controlo de Espécies Exóticas Invasoras</a:t>
            </a:r>
            <a:r>
              <a:rPr lang="pt-BR" b="1" dirty="0" smtClean="0">
                <a:solidFill>
                  <a:schemeClr val="accent6">
                    <a:lumMod val="50000"/>
                  </a:schemeClr>
                </a:solidFill>
              </a:rPr>
              <a:t>:</a:t>
            </a:r>
          </a:p>
          <a:p>
            <a:pPr marL="1200150" lvl="2" indent="-285750" algn="just">
              <a:buFont typeface="Arial" panose="020B0604020202020204" pitchFamily="34" charset="0"/>
              <a:buChar char="•"/>
            </a:pPr>
            <a:r>
              <a:rPr lang="pt-BR" sz="1600" dirty="0" smtClean="0">
                <a:latin typeface="Calibri" panose="020F0502020204030204" pitchFamily="34" charset="0"/>
                <a:cs typeface="Calibri" panose="020F0502020204030204" pitchFamily="34" charset="0"/>
              </a:rPr>
              <a:t>Será entregue até </a:t>
            </a:r>
            <a:r>
              <a:rPr lang="pt-BR" sz="1600" u="sng" dirty="0" smtClean="0">
                <a:latin typeface="Calibri" panose="020F0502020204030204" pitchFamily="34" charset="0"/>
                <a:cs typeface="Calibri" panose="020F0502020204030204" pitchFamily="34" charset="0"/>
              </a:rPr>
              <a:t>ao fim do ano </a:t>
            </a:r>
            <a:r>
              <a:rPr lang="pt-BR" sz="1600" dirty="0" smtClean="0">
                <a:latin typeface="Calibri" panose="020F0502020204030204" pitchFamily="34" charset="0"/>
                <a:cs typeface="Calibri" panose="020F0502020204030204" pitchFamily="34" charset="0"/>
              </a:rPr>
              <a:t>a </a:t>
            </a:r>
            <a:r>
              <a:rPr lang="pt-BR" sz="1600" b="1" dirty="0" smtClean="0">
                <a:latin typeface="Calibri" panose="020F0502020204030204" pitchFamily="34" charset="0"/>
                <a:cs typeface="Calibri" panose="020F0502020204030204" pitchFamily="34" charset="0"/>
              </a:rPr>
              <a:t>caraterização e avaliação das EEI e ecossitemas invadidos</a:t>
            </a:r>
            <a:r>
              <a:rPr lang="pt-BR" sz="1600" dirty="0" smtClean="0">
                <a:latin typeface="Calibri" panose="020F0502020204030204" pitchFamily="34" charset="0"/>
                <a:cs typeface="Calibri" panose="020F0502020204030204" pitchFamily="34" charset="0"/>
              </a:rPr>
              <a:t> (inclui toda a cartografia de distribuição atual e potencial).</a:t>
            </a:r>
          </a:p>
          <a:p>
            <a:pPr marL="1200150" lvl="2" indent="-285750" algn="just">
              <a:buFont typeface="Arial" panose="020B0604020202020204" pitchFamily="34" charset="0"/>
              <a:buChar char="•"/>
            </a:pPr>
            <a:endParaRPr lang="pt-BR" sz="1600" dirty="0" smtClean="0">
              <a:latin typeface="Calibri" panose="020F0502020204030204" pitchFamily="34" charset="0"/>
              <a:cs typeface="Calibri" panose="020F0502020204030204" pitchFamily="34" charset="0"/>
            </a:endParaRPr>
          </a:p>
          <a:p>
            <a:pPr marL="1200150" lvl="2" indent="-285750" algn="just">
              <a:buFont typeface="Arial" panose="020B0604020202020204" pitchFamily="34" charset="0"/>
              <a:buChar char="•"/>
            </a:pPr>
            <a:r>
              <a:rPr lang="pt-BR" sz="1600" dirty="0" smtClean="0">
                <a:latin typeface="Calibri" panose="020F0502020204030204" pitchFamily="34" charset="0"/>
                <a:cs typeface="Calibri" panose="020F0502020204030204" pitchFamily="34" charset="0"/>
              </a:rPr>
              <a:t>Até </a:t>
            </a:r>
            <a:r>
              <a:rPr lang="pt-BR" sz="1600" dirty="0">
                <a:latin typeface="Calibri" panose="020F0502020204030204" pitchFamily="34" charset="0"/>
                <a:cs typeface="Calibri" panose="020F0502020204030204" pitchFamily="34" charset="0"/>
              </a:rPr>
              <a:t>ao fim do </a:t>
            </a:r>
            <a:r>
              <a:rPr lang="pt-BR" sz="1600" i="1" u="sng" dirty="0">
                <a:latin typeface="Calibri" panose="020F0502020204030204" pitchFamily="34" charset="0"/>
                <a:cs typeface="Calibri" panose="020F0502020204030204" pitchFamily="34" charset="0"/>
              </a:rPr>
              <a:t>2º </a:t>
            </a:r>
            <a:r>
              <a:rPr lang="pt-BR" sz="1600" i="1" u="sng" dirty="0" smtClean="0">
                <a:latin typeface="Calibri" panose="020F0502020204030204" pitchFamily="34" charset="0"/>
                <a:cs typeface="Calibri" panose="020F0502020204030204" pitchFamily="34" charset="0"/>
              </a:rPr>
              <a:t>semestre de 2021 </a:t>
            </a:r>
            <a:r>
              <a:rPr lang="pt-BR" sz="1600" dirty="0" smtClean="0">
                <a:latin typeface="Calibri" panose="020F0502020204030204" pitchFamily="34" charset="0"/>
                <a:cs typeface="Calibri" panose="020F0502020204030204" pitchFamily="34" charset="0"/>
              </a:rPr>
              <a:t>será </a:t>
            </a:r>
            <a:r>
              <a:rPr lang="pt-BR" sz="1600" dirty="0">
                <a:latin typeface="Calibri" panose="020F0502020204030204" pitchFamily="34" charset="0"/>
                <a:cs typeface="Calibri" panose="020F0502020204030204" pitchFamily="34" charset="0"/>
              </a:rPr>
              <a:t>entregue um </a:t>
            </a:r>
            <a:r>
              <a:rPr lang="pt-BR" sz="1600" b="1" dirty="0">
                <a:latin typeface="Calibri" panose="020F0502020204030204" pitchFamily="34" charset="0"/>
                <a:cs typeface="Calibri" panose="020F0502020204030204" pitchFamily="34" charset="0"/>
              </a:rPr>
              <a:t>plano de </a:t>
            </a:r>
            <a:r>
              <a:rPr lang="pt-BR" sz="1600" b="1" dirty="0" smtClean="0">
                <a:latin typeface="Calibri" panose="020F0502020204030204" pitchFamily="34" charset="0"/>
                <a:cs typeface="Calibri" panose="020F0502020204030204" pitchFamily="34" charset="0"/>
              </a:rPr>
              <a:t>ação (Estratégia Regional) </a:t>
            </a:r>
            <a:r>
              <a:rPr lang="pt-BR" sz="1600" dirty="0">
                <a:latin typeface="Calibri" panose="020F0502020204030204" pitchFamily="34" charset="0"/>
                <a:cs typeface="Calibri" panose="020F0502020204030204" pitchFamily="34" charset="0"/>
              </a:rPr>
              <a:t>para as invasões </a:t>
            </a:r>
            <a:r>
              <a:rPr lang="pt-BR" sz="1600" dirty="0" smtClean="0">
                <a:latin typeface="Calibri" panose="020F0502020204030204" pitchFamily="34" charset="0"/>
                <a:cs typeface="Calibri" panose="020F0502020204030204" pitchFamily="34" charset="0"/>
              </a:rPr>
              <a:t>biológicas.</a:t>
            </a:r>
          </a:p>
          <a:p>
            <a:pPr marL="1200150" lvl="2" indent="-285750" algn="just">
              <a:buFont typeface="Arial" panose="020B0604020202020204" pitchFamily="34" charset="0"/>
              <a:buChar char="•"/>
            </a:pPr>
            <a:endParaRPr lang="pt-BR" sz="1600" dirty="0" smtClean="0">
              <a:latin typeface="Calibri" panose="020F0502020204030204" pitchFamily="34" charset="0"/>
              <a:cs typeface="Calibri" panose="020F0502020204030204" pitchFamily="34" charset="0"/>
            </a:endParaRPr>
          </a:p>
          <a:p>
            <a:pPr algn="just"/>
            <a:endParaRPr lang="en-US" sz="1600" b="1" dirty="0">
              <a:latin typeface="Century" panose="02040604050505020304" pitchFamily="18" charset="0"/>
            </a:endParaRPr>
          </a:p>
        </p:txBody>
      </p:sp>
      <p:pic>
        <p:nvPicPr>
          <p:cNvPr id="1034" name="Picture 10" descr="http://siaram.azores.gov.pt/flora/infestantes/roca-da-velha/imagens/1.jp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t="6477" b="12547"/>
          <a:stretch/>
        </p:blipFill>
        <p:spPr bwMode="auto">
          <a:xfrm>
            <a:off x="3563889" y="3642669"/>
            <a:ext cx="2643166" cy="319814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iaram.azores.gov.pt/flora/infestantes/incenso/imagens/1.jp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r="25324"/>
          <a:stretch/>
        </p:blipFill>
        <p:spPr bwMode="auto">
          <a:xfrm>
            <a:off x="1" y="3648181"/>
            <a:ext cx="3563888" cy="3192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1509306"/>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o 15"/>
          <p:cNvGrpSpPr/>
          <p:nvPr/>
        </p:nvGrpSpPr>
        <p:grpSpPr>
          <a:xfrm>
            <a:off x="-1588" y="-581"/>
            <a:ext cx="9145588" cy="621270"/>
            <a:chOff x="-1588" y="-581"/>
            <a:chExt cx="9145588" cy="621270"/>
          </a:xfrm>
        </p:grpSpPr>
        <p:sp>
          <p:nvSpPr>
            <p:cNvPr id="17" name="Retângulo 16"/>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5" name="Picture 10" descr="http://fnyh.org/wp-content/uploads/2015/01/LIFE.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 descr="http://www.europarc.org/communication-skills/images/2.1%20N2000.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 name="Imagem 2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47664" y="-531440"/>
            <a:ext cx="1656184" cy="1656184"/>
          </a:xfrm>
          <a:prstGeom prst="rect">
            <a:avLst/>
          </a:prstGeom>
        </p:spPr>
      </p:pic>
      <p:sp>
        <p:nvSpPr>
          <p:cNvPr id="19"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20" name="Rectangle 62"/>
          <p:cNvSpPr>
            <a:spLocks noChangeArrowheads="1"/>
          </p:cNvSpPr>
          <p:nvPr/>
        </p:nvSpPr>
        <p:spPr bwMode="auto">
          <a:xfrm>
            <a:off x="0" y="764704"/>
            <a:ext cx="9172304"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a:solidFill>
                  <a:srgbClr val="195457"/>
                </a:solidFill>
                <a:latin typeface="Century Gothic" panose="020B0502020202020204" pitchFamily="34" charset="0"/>
                <a:cs typeface="Calibri" panose="020F0502020204030204" pitchFamily="34" charset="0"/>
              </a:rPr>
              <a:t>A – </a:t>
            </a:r>
            <a:r>
              <a:rPr lang="fr-BE" altLang="en-US" sz="1800" b="1" dirty="0" err="1" smtClean="0">
                <a:solidFill>
                  <a:srgbClr val="195457"/>
                </a:solidFill>
                <a:latin typeface="Century Gothic" panose="020B0502020202020204" pitchFamily="34" charset="0"/>
                <a:cs typeface="Calibri" panose="020F0502020204030204" pitchFamily="34" charset="0"/>
              </a:rPr>
              <a:t>Ações</a:t>
            </a:r>
            <a:r>
              <a:rPr lang="fr-BE" altLang="en-US" sz="1800" b="1" dirty="0" smtClean="0">
                <a:solidFill>
                  <a:srgbClr val="195457"/>
                </a:solidFill>
                <a:latin typeface="Century Gothic" panose="020B0502020202020204" pitchFamily="34" charset="0"/>
                <a:cs typeface="Calibri" panose="020F0502020204030204" pitchFamily="34" charset="0"/>
              </a:rPr>
              <a:t> </a:t>
            </a:r>
            <a:r>
              <a:rPr lang="fr-BE" altLang="en-US" sz="1800" b="1" dirty="0" err="1" smtClean="0">
                <a:solidFill>
                  <a:srgbClr val="195457"/>
                </a:solidFill>
                <a:latin typeface="Century Gothic" panose="020B0502020202020204" pitchFamily="34" charset="0"/>
                <a:cs typeface="Calibri" panose="020F0502020204030204" pitchFamily="34" charset="0"/>
              </a:rPr>
              <a:t>Preparatórias</a:t>
            </a:r>
            <a:r>
              <a:rPr lang="fr-BE" altLang="en-US" sz="1800" b="1" dirty="0" smtClean="0">
                <a:solidFill>
                  <a:srgbClr val="195457"/>
                </a:solidFill>
                <a:latin typeface="Century Gothic" panose="020B0502020202020204" pitchFamily="34" charset="0"/>
                <a:cs typeface="Calibri" panose="020F0502020204030204" pitchFamily="34" charset="0"/>
              </a:rPr>
              <a:t>:</a:t>
            </a:r>
            <a:endParaRPr lang="fr-BE" altLang="en-US" sz="1800" b="1" dirty="0">
              <a:solidFill>
                <a:srgbClr val="195457"/>
              </a:solidFill>
              <a:latin typeface="Century Gothic" panose="020B0502020202020204" pitchFamily="34" charset="0"/>
              <a:cs typeface="Calibri" panose="020F0502020204030204" pitchFamily="34" charset="0"/>
            </a:endParaRPr>
          </a:p>
          <a:p>
            <a:r>
              <a:rPr lang="fr-BE" altLang="en-US" sz="1800" dirty="0">
                <a:solidFill>
                  <a:srgbClr val="195457"/>
                </a:solidFill>
                <a:latin typeface="Century Gothic" panose="020B0502020202020204" pitchFamily="34" charset="0"/>
                <a:cs typeface="Calibri" panose="020F0502020204030204" pitchFamily="34" charset="0"/>
              </a:rPr>
              <a:t>A1 – </a:t>
            </a:r>
            <a:r>
              <a:rPr lang="pt-BR" altLang="en-US" sz="1800" dirty="0" smtClean="0">
                <a:solidFill>
                  <a:srgbClr val="195457"/>
                </a:solidFill>
                <a:latin typeface="Century Gothic" panose="020B0502020202020204" pitchFamily="34" charset="0"/>
                <a:cs typeface="Calibri" panose="020F0502020204030204" pitchFamily="34" charset="0"/>
              </a:rPr>
              <a:t>Planeamento </a:t>
            </a:r>
            <a:r>
              <a:rPr lang="pt-BR" altLang="en-US" sz="1800" dirty="0">
                <a:solidFill>
                  <a:srgbClr val="195457"/>
                </a:solidFill>
                <a:latin typeface="Century Gothic" panose="020B0502020202020204" pitchFamily="34" charset="0"/>
                <a:cs typeface="Calibri" panose="020F0502020204030204" pitchFamily="34" charset="0"/>
              </a:rPr>
              <a:t>operacional preparatório </a:t>
            </a:r>
            <a:r>
              <a:rPr lang="pt-BR" altLang="en-US" sz="1800" dirty="0" smtClean="0">
                <a:solidFill>
                  <a:srgbClr val="195457"/>
                </a:solidFill>
                <a:latin typeface="Century Gothic" panose="020B0502020202020204" pitchFamily="34" charset="0"/>
                <a:cs typeface="Calibri" panose="020F0502020204030204" pitchFamily="34" charset="0"/>
              </a:rPr>
              <a:t>para os </a:t>
            </a:r>
            <a:r>
              <a:rPr lang="pt-BR" altLang="en-US" sz="1800" dirty="0">
                <a:solidFill>
                  <a:srgbClr val="195457"/>
                </a:solidFill>
                <a:latin typeface="Century Gothic" panose="020B0502020202020204" pitchFamily="34" charset="0"/>
                <a:cs typeface="Calibri" panose="020F0502020204030204" pitchFamily="34" charset="0"/>
              </a:rPr>
              <a:t>trabalhos de conservação</a:t>
            </a:r>
            <a:endParaRPr lang="en-US" altLang="en-US" sz="1800" dirty="0">
              <a:solidFill>
                <a:srgbClr val="195457"/>
              </a:solidFill>
              <a:latin typeface="Century Gothic" panose="020B0502020202020204" pitchFamily="34" charset="0"/>
              <a:cs typeface="Calibri" panose="020F0502020204030204" pitchFamily="34" charset="0"/>
            </a:endParaRPr>
          </a:p>
          <a:p>
            <a:pPr marL="1028700" lvl="1">
              <a:buFont typeface="Wingdings" panose="05000000000000000000" pitchFamily="2" charset="2"/>
              <a:buChar char="Ø"/>
            </a:pPr>
            <a:r>
              <a:rPr lang="pt-PT" altLang="en-US" sz="1600" i="1" dirty="0" err="1">
                <a:solidFill>
                  <a:srgbClr val="195457"/>
                </a:solidFill>
                <a:latin typeface="Century Gothic" panose="020B0502020202020204" pitchFamily="34" charset="0"/>
                <a:cs typeface="Calibri" panose="020F0502020204030204" pitchFamily="34" charset="0"/>
              </a:rPr>
              <a:t>Task</a:t>
            </a:r>
            <a:r>
              <a:rPr lang="pt-PT" altLang="en-US" sz="1600" i="1" dirty="0">
                <a:solidFill>
                  <a:srgbClr val="195457"/>
                </a:solidFill>
                <a:latin typeface="Century Gothic" panose="020B0502020202020204" pitchFamily="34" charset="0"/>
                <a:cs typeface="Calibri" panose="020F0502020204030204" pitchFamily="34" charset="0"/>
              </a:rPr>
              <a:t> 1: </a:t>
            </a:r>
            <a:r>
              <a:rPr lang="pt-PT" altLang="en-US" sz="1600" i="1" dirty="0" smtClean="0">
                <a:solidFill>
                  <a:srgbClr val="195457"/>
                </a:solidFill>
                <a:latin typeface="Century Gothic" panose="020B0502020202020204" pitchFamily="34" charset="0"/>
                <a:cs typeface="Calibri" panose="020F0502020204030204" pitchFamily="34" charset="0"/>
              </a:rPr>
              <a:t>Planeamento Técnico:</a:t>
            </a:r>
            <a:endParaRPr lang="en-US" altLang="en-US" sz="1600" i="1" dirty="0">
              <a:solidFill>
                <a:srgbClr val="195457"/>
              </a:solidFill>
              <a:latin typeface="Century Gothic" panose="020B0502020202020204" pitchFamily="34" charset="0"/>
              <a:cs typeface="Calibri" panose="020F0502020204030204" pitchFamily="34" charset="0"/>
            </a:endParaRPr>
          </a:p>
        </p:txBody>
      </p:sp>
      <p:sp>
        <p:nvSpPr>
          <p:cNvPr id="21" name="CaixaDeTexto 20"/>
          <p:cNvSpPr txBox="1"/>
          <p:nvPr/>
        </p:nvSpPr>
        <p:spPr>
          <a:xfrm>
            <a:off x="-1588" y="1556792"/>
            <a:ext cx="8822060" cy="2123658"/>
          </a:xfrm>
          <a:prstGeom prst="rect">
            <a:avLst/>
          </a:prstGeom>
          <a:noFill/>
        </p:spPr>
        <p:txBody>
          <a:bodyPr wrap="square" rtlCol="0">
            <a:spAutoFit/>
          </a:bodyPr>
          <a:lstStyle/>
          <a:p>
            <a:pPr algn="just"/>
            <a:endParaRPr lang="en-US" sz="1600" dirty="0">
              <a:solidFill>
                <a:schemeClr val="accent6">
                  <a:lumMod val="50000"/>
                </a:schemeClr>
              </a:solidFill>
            </a:endParaRPr>
          </a:p>
          <a:p>
            <a:pPr marL="742950" lvl="1" indent="-285750" algn="just">
              <a:buFont typeface="Arial" panose="020B0604020202020204" pitchFamily="34" charset="0"/>
              <a:buChar char="•"/>
            </a:pPr>
            <a:r>
              <a:rPr lang="pt-BR" b="1" u="sng" dirty="0">
                <a:solidFill>
                  <a:schemeClr val="accent6">
                    <a:lumMod val="50000"/>
                  </a:schemeClr>
                </a:solidFill>
              </a:rPr>
              <a:t>Melhoramento dos protocolos de propagação das espécies no Jardim Botânico do </a:t>
            </a:r>
            <a:r>
              <a:rPr lang="pt-BR" b="1" u="sng" dirty="0" smtClean="0">
                <a:solidFill>
                  <a:schemeClr val="accent6">
                    <a:lumMod val="50000"/>
                  </a:schemeClr>
                </a:solidFill>
              </a:rPr>
              <a:t>Faial</a:t>
            </a:r>
            <a:r>
              <a:rPr lang="pt-BR" b="1" dirty="0" smtClean="0">
                <a:solidFill>
                  <a:schemeClr val="accent6">
                    <a:lumMod val="50000"/>
                  </a:schemeClr>
                </a:solidFill>
              </a:rPr>
              <a:t>:</a:t>
            </a:r>
          </a:p>
          <a:p>
            <a:pPr marL="1200150" lvl="2" indent="-285750" algn="just">
              <a:buFont typeface="Arial" panose="020B0604020202020204" pitchFamily="34" charset="0"/>
              <a:buChar char="•"/>
            </a:pPr>
            <a:endParaRPr lang="pt-BR" sz="1600" dirty="0" smtClean="0">
              <a:latin typeface="Calibri" panose="020F0502020204030204" pitchFamily="34" charset="0"/>
              <a:cs typeface="Calibri" panose="020F0502020204030204" pitchFamily="34" charset="0"/>
            </a:endParaRPr>
          </a:p>
          <a:p>
            <a:pPr marL="1200150" lvl="2" indent="-285750" algn="just">
              <a:buFont typeface="Arial" panose="020B0604020202020204" pitchFamily="34" charset="0"/>
              <a:buChar char="•"/>
            </a:pPr>
            <a:r>
              <a:rPr lang="pt-BR" sz="1600" dirty="0" smtClean="0">
                <a:latin typeface="Calibri" panose="020F0502020204030204" pitchFamily="34" charset="0"/>
                <a:cs typeface="Calibri" panose="020F0502020204030204" pitchFamily="34" charset="0"/>
              </a:rPr>
              <a:t>Conservação </a:t>
            </a:r>
            <a:r>
              <a:rPr lang="pt-BR" sz="1600" i="1" dirty="0" smtClean="0">
                <a:latin typeface="Calibri" panose="020F0502020204030204" pitchFamily="34" charset="0"/>
                <a:cs typeface="Calibri" panose="020F0502020204030204" pitchFamily="34" charset="0"/>
              </a:rPr>
              <a:t>ex-situ</a:t>
            </a:r>
            <a:r>
              <a:rPr lang="pt-BR" sz="1600" dirty="0" smtClean="0">
                <a:latin typeface="Calibri" panose="020F0502020204030204" pitchFamily="34" charset="0"/>
                <a:cs typeface="Calibri" panose="020F0502020204030204" pitchFamily="34" charset="0"/>
              </a:rPr>
              <a:t>/propagação/ensaios de propagação</a:t>
            </a:r>
          </a:p>
          <a:p>
            <a:pPr marL="1200150" lvl="2" indent="-285750" algn="just">
              <a:buFont typeface="Arial" panose="020B0604020202020204" pitchFamily="34" charset="0"/>
              <a:buChar char="•"/>
            </a:pPr>
            <a:r>
              <a:rPr lang="pt-BR" sz="1600" dirty="0">
                <a:latin typeface="Calibri" panose="020F0502020204030204" pitchFamily="34" charset="0"/>
                <a:cs typeface="Calibri" panose="020F0502020204030204" pitchFamily="34" charset="0"/>
              </a:rPr>
              <a:t>I</a:t>
            </a:r>
            <a:r>
              <a:rPr lang="pt-BR" sz="1600" dirty="0" smtClean="0">
                <a:latin typeface="Calibri" panose="020F0502020204030204" pitchFamily="34" charset="0"/>
                <a:cs typeface="Calibri" panose="020F0502020204030204" pitchFamily="34" charset="0"/>
              </a:rPr>
              <a:t>nício da colheita de sementes nas 9 ilhas </a:t>
            </a:r>
          </a:p>
          <a:p>
            <a:pPr marL="1200150" lvl="2" indent="-285750" algn="just">
              <a:buFont typeface="Arial" panose="020B0604020202020204" pitchFamily="34" charset="0"/>
              <a:buChar char="•"/>
            </a:pPr>
            <a:endParaRPr lang="pt-BR" sz="1600" dirty="0" smtClean="0">
              <a:latin typeface="Calibri" panose="020F0502020204030204" pitchFamily="34" charset="0"/>
              <a:cs typeface="Calibri" panose="020F0502020204030204" pitchFamily="34" charset="0"/>
            </a:endParaRPr>
          </a:p>
          <a:p>
            <a:pPr algn="just"/>
            <a:endParaRPr lang="en-US" sz="1600" b="1" dirty="0">
              <a:latin typeface="Century" panose="02040604050505020304" pitchFamily="18" charset="0"/>
            </a:endParaRPr>
          </a:p>
        </p:txBody>
      </p:sp>
      <p:pic>
        <p:nvPicPr>
          <p:cNvPr id="4" name="Imagem 3"/>
          <p:cNvPicPr>
            <a:picLocks noChangeAspect="1"/>
          </p:cNvPicPr>
          <p:nvPr/>
        </p:nvPicPr>
        <p:blipFill>
          <a:blip r:embed="rId6"/>
          <a:stretch>
            <a:fillRect/>
          </a:stretch>
        </p:blipFill>
        <p:spPr>
          <a:xfrm>
            <a:off x="6732240" y="2248572"/>
            <a:ext cx="2141290" cy="4204764"/>
          </a:xfrm>
          <a:prstGeom prst="rect">
            <a:avLst/>
          </a:prstGeom>
        </p:spPr>
      </p:pic>
      <p:pic>
        <p:nvPicPr>
          <p:cNvPr id="5" name="Imagem 4"/>
          <p:cNvPicPr>
            <a:picLocks noChangeAspect="1"/>
          </p:cNvPicPr>
          <p:nvPr/>
        </p:nvPicPr>
        <p:blipFill rotWithShape="1">
          <a:blip r:embed="rId7" cstate="screen">
            <a:extLst>
              <a:ext uri="{28A0092B-C50C-407E-A947-70E740481C1C}">
                <a14:useLocalDpi xmlns:a14="http://schemas.microsoft.com/office/drawing/2010/main"/>
              </a:ext>
            </a:extLst>
          </a:blip>
          <a:srcRect l="17315"/>
          <a:stretch/>
        </p:blipFill>
        <p:spPr>
          <a:xfrm>
            <a:off x="-36512" y="3678032"/>
            <a:ext cx="3438636" cy="2775303"/>
          </a:xfrm>
          <a:prstGeom prst="rect">
            <a:avLst/>
          </a:prstGeom>
        </p:spPr>
      </p:pic>
      <p:pic>
        <p:nvPicPr>
          <p:cNvPr id="7" name="Imagem 6"/>
          <p:cNvPicPr>
            <a:picLocks noChangeAspect="1"/>
          </p:cNvPicPr>
          <p:nvPr/>
        </p:nvPicPr>
        <p:blipFill rotWithShape="1">
          <a:blip r:embed="rId8" cstate="screen">
            <a:extLst>
              <a:ext uri="{28A0092B-C50C-407E-A947-70E740481C1C}">
                <a14:useLocalDpi xmlns:a14="http://schemas.microsoft.com/office/drawing/2010/main"/>
              </a:ext>
            </a:extLst>
          </a:blip>
          <a:srcRect r="13895"/>
          <a:stretch/>
        </p:blipFill>
        <p:spPr>
          <a:xfrm>
            <a:off x="3162482" y="3678033"/>
            <a:ext cx="3569758" cy="2775303"/>
          </a:xfrm>
          <a:prstGeom prst="rect">
            <a:avLst/>
          </a:prstGeom>
        </p:spPr>
      </p:pic>
      <p:grpSp>
        <p:nvGrpSpPr>
          <p:cNvPr id="12" name="Grupo 11"/>
          <p:cNvGrpSpPr/>
          <p:nvPr/>
        </p:nvGrpSpPr>
        <p:grpSpPr>
          <a:xfrm>
            <a:off x="-732336" y="2639273"/>
            <a:ext cx="9728724" cy="3814062"/>
            <a:chOff x="-732336" y="2639273"/>
            <a:chExt cx="9728724" cy="3814062"/>
          </a:xfrm>
        </p:grpSpPr>
        <p:pic>
          <p:nvPicPr>
            <p:cNvPr id="10" name="Imagem 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143409" y="2639273"/>
              <a:ext cx="2852979" cy="3814062"/>
            </a:xfrm>
            <a:prstGeom prst="rect">
              <a:avLst/>
            </a:prstGeom>
          </p:spPr>
        </p:pic>
        <p:pic>
          <p:nvPicPr>
            <p:cNvPr id="11" name="Imagem 10"/>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32336" y="3627874"/>
              <a:ext cx="4218217" cy="2812144"/>
            </a:xfrm>
            <a:prstGeom prst="rect">
              <a:avLst/>
            </a:prstGeom>
          </p:spPr>
        </p:pic>
        <p:pic>
          <p:nvPicPr>
            <p:cNvPr id="9" name="Imagem 8"/>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382447" y="3627873"/>
              <a:ext cx="3760962" cy="2813259"/>
            </a:xfrm>
            <a:prstGeom prst="rect">
              <a:avLst/>
            </a:prstGeom>
          </p:spPr>
        </p:pic>
      </p:grpSp>
    </p:spTree>
    <p:extLst>
      <p:ext uri="{BB962C8B-B14F-4D97-AF65-F5344CB8AC3E}">
        <p14:creationId xmlns:p14="http://schemas.microsoft.com/office/powerpoint/2010/main" val="26871160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o 15"/>
          <p:cNvGrpSpPr/>
          <p:nvPr/>
        </p:nvGrpSpPr>
        <p:grpSpPr>
          <a:xfrm>
            <a:off x="-1588" y="-581"/>
            <a:ext cx="9145588" cy="621270"/>
            <a:chOff x="-1588" y="-581"/>
            <a:chExt cx="9145588" cy="621270"/>
          </a:xfrm>
        </p:grpSpPr>
        <p:sp>
          <p:nvSpPr>
            <p:cNvPr id="17" name="Retângulo 16"/>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5" name="Picture 10" descr="http://fnyh.org/wp-content/uploads/2015/01/LIFE.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 descr="http://www.europarc.org/communication-skills/images/2.1%20N2000.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 name="Imagem 2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47664" y="-531440"/>
            <a:ext cx="1656184" cy="1656184"/>
          </a:xfrm>
          <a:prstGeom prst="rect">
            <a:avLst/>
          </a:prstGeom>
        </p:spPr>
      </p:pic>
      <p:sp>
        <p:nvSpPr>
          <p:cNvPr id="19"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20" name="Rectangle 62"/>
          <p:cNvSpPr>
            <a:spLocks noChangeArrowheads="1"/>
          </p:cNvSpPr>
          <p:nvPr/>
        </p:nvSpPr>
        <p:spPr bwMode="auto">
          <a:xfrm>
            <a:off x="0" y="764704"/>
            <a:ext cx="9172304"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a:solidFill>
                  <a:srgbClr val="195457"/>
                </a:solidFill>
                <a:latin typeface="Century Gothic" panose="020B0502020202020204" pitchFamily="34" charset="0"/>
                <a:cs typeface="Calibri" panose="020F0502020204030204" pitchFamily="34" charset="0"/>
              </a:rPr>
              <a:t>A – </a:t>
            </a:r>
            <a:r>
              <a:rPr lang="fr-BE" altLang="en-US" sz="1800" b="1" dirty="0" err="1" smtClean="0">
                <a:solidFill>
                  <a:srgbClr val="195457"/>
                </a:solidFill>
                <a:latin typeface="Century Gothic" panose="020B0502020202020204" pitchFamily="34" charset="0"/>
                <a:cs typeface="Calibri" panose="020F0502020204030204" pitchFamily="34" charset="0"/>
              </a:rPr>
              <a:t>Ações</a:t>
            </a:r>
            <a:r>
              <a:rPr lang="fr-BE" altLang="en-US" sz="1800" b="1" dirty="0" smtClean="0">
                <a:solidFill>
                  <a:srgbClr val="195457"/>
                </a:solidFill>
                <a:latin typeface="Century Gothic" panose="020B0502020202020204" pitchFamily="34" charset="0"/>
                <a:cs typeface="Calibri" panose="020F0502020204030204" pitchFamily="34" charset="0"/>
              </a:rPr>
              <a:t> </a:t>
            </a:r>
            <a:r>
              <a:rPr lang="fr-BE" altLang="en-US" sz="1800" b="1" dirty="0" err="1" smtClean="0">
                <a:solidFill>
                  <a:srgbClr val="195457"/>
                </a:solidFill>
                <a:latin typeface="Century Gothic" panose="020B0502020202020204" pitchFamily="34" charset="0"/>
                <a:cs typeface="Calibri" panose="020F0502020204030204" pitchFamily="34" charset="0"/>
              </a:rPr>
              <a:t>Preparatórias</a:t>
            </a:r>
            <a:r>
              <a:rPr lang="fr-BE" altLang="en-US" sz="1800" b="1" dirty="0" smtClean="0">
                <a:solidFill>
                  <a:srgbClr val="195457"/>
                </a:solidFill>
                <a:latin typeface="Century Gothic" panose="020B0502020202020204" pitchFamily="34" charset="0"/>
                <a:cs typeface="Calibri" panose="020F0502020204030204" pitchFamily="34" charset="0"/>
              </a:rPr>
              <a:t>:</a:t>
            </a:r>
            <a:endParaRPr lang="fr-BE" altLang="en-US" sz="1800" b="1" dirty="0">
              <a:solidFill>
                <a:srgbClr val="195457"/>
              </a:solidFill>
              <a:latin typeface="Century Gothic" panose="020B0502020202020204" pitchFamily="34" charset="0"/>
              <a:cs typeface="Calibri" panose="020F0502020204030204" pitchFamily="34" charset="0"/>
            </a:endParaRPr>
          </a:p>
          <a:p>
            <a:r>
              <a:rPr lang="fr-BE" altLang="en-US" sz="1800" dirty="0">
                <a:solidFill>
                  <a:srgbClr val="195457"/>
                </a:solidFill>
                <a:latin typeface="Century Gothic" panose="020B0502020202020204" pitchFamily="34" charset="0"/>
                <a:cs typeface="Calibri" panose="020F0502020204030204" pitchFamily="34" charset="0"/>
              </a:rPr>
              <a:t>A1 – </a:t>
            </a:r>
            <a:r>
              <a:rPr lang="pt-BR" altLang="en-US" sz="1800" dirty="0" smtClean="0">
                <a:solidFill>
                  <a:srgbClr val="195457"/>
                </a:solidFill>
                <a:latin typeface="Century Gothic" panose="020B0502020202020204" pitchFamily="34" charset="0"/>
                <a:cs typeface="Calibri" panose="020F0502020204030204" pitchFamily="34" charset="0"/>
              </a:rPr>
              <a:t>Planeamento </a:t>
            </a:r>
            <a:r>
              <a:rPr lang="pt-BR" altLang="en-US" sz="1800" dirty="0">
                <a:solidFill>
                  <a:srgbClr val="195457"/>
                </a:solidFill>
                <a:latin typeface="Century Gothic" panose="020B0502020202020204" pitchFamily="34" charset="0"/>
                <a:cs typeface="Calibri" panose="020F0502020204030204" pitchFamily="34" charset="0"/>
              </a:rPr>
              <a:t>operacional preparatório </a:t>
            </a:r>
            <a:r>
              <a:rPr lang="pt-BR" altLang="en-US" sz="1800" dirty="0" smtClean="0">
                <a:solidFill>
                  <a:srgbClr val="195457"/>
                </a:solidFill>
                <a:latin typeface="Century Gothic" panose="020B0502020202020204" pitchFamily="34" charset="0"/>
                <a:cs typeface="Calibri" panose="020F0502020204030204" pitchFamily="34" charset="0"/>
              </a:rPr>
              <a:t>para os </a:t>
            </a:r>
            <a:r>
              <a:rPr lang="pt-BR" altLang="en-US" sz="1800" dirty="0">
                <a:solidFill>
                  <a:srgbClr val="195457"/>
                </a:solidFill>
                <a:latin typeface="Century Gothic" panose="020B0502020202020204" pitchFamily="34" charset="0"/>
                <a:cs typeface="Calibri" panose="020F0502020204030204" pitchFamily="34" charset="0"/>
              </a:rPr>
              <a:t>trabalhos de conservação</a:t>
            </a:r>
            <a:endParaRPr lang="en-US" altLang="en-US" sz="1800" dirty="0">
              <a:solidFill>
                <a:srgbClr val="195457"/>
              </a:solidFill>
              <a:latin typeface="Century Gothic" panose="020B0502020202020204" pitchFamily="34" charset="0"/>
              <a:cs typeface="Calibri" panose="020F0502020204030204" pitchFamily="34" charset="0"/>
            </a:endParaRPr>
          </a:p>
          <a:p>
            <a:pPr marL="1028700" lvl="1">
              <a:buFont typeface="Wingdings" panose="05000000000000000000" pitchFamily="2" charset="2"/>
              <a:buChar char="Ø"/>
            </a:pPr>
            <a:r>
              <a:rPr lang="pt-PT" altLang="en-US" sz="1600" i="1" dirty="0" err="1">
                <a:solidFill>
                  <a:srgbClr val="195457"/>
                </a:solidFill>
                <a:latin typeface="Century Gothic" panose="020B0502020202020204" pitchFamily="34" charset="0"/>
                <a:cs typeface="Calibri" panose="020F0502020204030204" pitchFamily="34" charset="0"/>
              </a:rPr>
              <a:t>Task</a:t>
            </a:r>
            <a:r>
              <a:rPr lang="pt-PT" altLang="en-US" sz="1600" i="1" dirty="0">
                <a:solidFill>
                  <a:srgbClr val="195457"/>
                </a:solidFill>
                <a:latin typeface="Century Gothic" panose="020B0502020202020204" pitchFamily="34" charset="0"/>
                <a:cs typeface="Calibri" panose="020F0502020204030204" pitchFamily="34" charset="0"/>
              </a:rPr>
              <a:t> 1: </a:t>
            </a:r>
            <a:r>
              <a:rPr lang="pt-PT" altLang="en-US" sz="1600" i="1" dirty="0" smtClean="0">
                <a:solidFill>
                  <a:srgbClr val="195457"/>
                </a:solidFill>
                <a:latin typeface="Century Gothic" panose="020B0502020202020204" pitchFamily="34" charset="0"/>
                <a:cs typeface="Calibri" panose="020F0502020204030204" pitchFamily="34" charset="0"/>
              </a:rPr>
              <a:t>Planeamento Técnico:</a:t>
            </a:r>
            <a:endParaRPr lang="en-US" altLang="en-US" sz="1600" i="1" dirty="0">
              <a:solidFill>
                <a:srgbClr val="195457"/>
              </a:solidFill>
              <a:latin typeface="Century Gothic" panose="020B0502020202020204" pitchFamily="34" charset="0"/>
              <a:cs typeface="Calibri" panose="020F0502020204030204" pitchFamily="34" charset="0"/>
            </a:endParaRPr>
          </a:p>
        </p:txBody>
      </p:sp>
      <p:sp>
        <p:nvSpPr>
          <p:cNvPr id="21" name="CaixaDeTexto 20"/>
          <p:cNvSpPr txBox="1"/>
          <p:nvPr/>
        </p:nvSpPr>
        <p:spPr>
          <a:xfrm>
            <a:off x="-1588" y="1556792"/>
            <a:ext cx="9038084" cy="1631216"/>
          </a:xfrm>
          <a:prstGeom prst="rect">
            <a:avLst/>
          </a:prstGeom>
          <a:noFill/>
        </p:spPr>
        <p:txBody>
          <a:bodyPr wrap="square" rtlCol="0">
            <a:spAutoFit/>
          </a:bodyPr>
          <a:lstStyle/>
          <a:p>
            <a:pPr algn="just"/>
            <a:endParaRPr lang="en-US" sz="1600" dirty="0">
              <a:solidFill>
                <a:schemeClr val="accent6">
                  <a:lumMod val="50000"/>
                </a:schemeClr>
              </a:solidFill>
            </a:endParaRPr>
          </a:p>
          <a:p>
            <a:pPr marL="742950" lvl="1" indent="-285750" algn="just">
              <a:buFont typeface="Arial" panose="020B0604020202020204" pitchFamily="34" charset="0"/>
              <a:buChar char="•"/>
            </a:pPr>
            <a:r>
              <a:rPr lang="pt-BR" b="1" u="sng" dirty="0">
                <a:solidFill>
                  <a:schemeClr val="accent6">
                    <a:lumMod val="50000"/>
                  </a:schemeClr>
                </a:solidFill>
              </a:rPr>
              <a:t>Preparação dos Planos Operacionais para implementação dos trabalhos de conservação</a:t>
            </a:r>
            <a:r>
              <a:rPr lang="pt-BR" b="1" dirty="0" smtClean="0">
                <a:solidFill>
                  <a:schemeClr val="accent6">
                    <a:lumMod val="50000"/>
                  </a:schemeClr>
                </a:solidFill>
              </a:rPr>
              <a:t>:</a:t>
            </a:r>
          </a:p>
          <a:p>
            <a:pPr marL="1200150" lvl="2" indent="-285750" algn="just">
              <a:buFont typeface="Arial" panose="020B0604020202020204" pitchFamily="34" charset="0"/>
              <a:buChar char="•"/>
            </a:pPr>
            <a:endParaRPr lang="pt-BR" sz="1600" dirty="0" smtClean="0">
              <a:latin typeface="Calibri" panose="020F0502020204030204" pitchFamily="34" charset="0"/>
              <a:cs typeface="Calibri" panose="020F0502020204030204" pitchFamily="34" charset="0"/>
            </a:endParaRPr>
          </a:p>
          <a:p>
            <a:pPr lvl="2" algn="just"/>
            <a:endParaRPr lang="pt-BR" sz="1600" dirty="0" smtClean="0">
              <a:latin typeface="Calibri" panose="020F0502020204030204" pitchFamily="34" charset="0"/>
              <a:cs typeface="Calibri" panose="020F0502020204030204" pitchFamily="34" charset="0"/>
            </a:endParaRPr>
          </a:p>
          <a:p>
            <a:pPr algn="just"/>
            <a:endParaRPr lang="en-US" sz="1600" b="1" dirty="0">
              <a:latin typeface="Century" panose="02040604050505020304" pitchFamily="18" charset="0"/>
            </a:endParaRPr>
          </a:p>
        </p:txBody>
      </p:sp>
      <p:pic>
        <p:nvPicPr>
          <p:cNvPr id="6" name="Imagem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95428" y="2781163"/>
            <a:ext cx="5148572" cy="3424001"/>
          </a:xfrm>
          <a:prstGeom prst="rect">
            <a:avLst/>
          </a:prstGeom>
        </p:spPr>
      </p:pic>
      <p:sp>
        <p:nvSpPr>
          <p:cNvPr id="18" name="CaixaDeTexto 17"/>
          <p:cNvSpPr txBox="1"/>
          <p:nvPr/>
        </p:nvSpPr>
        <p:spPr>
          <a:xfrm>
            <a:off x="-662206" y="2186566"/>
            <a:ext cx="4608004" cy="3970318"/>
          </a:xfrm>
          <a:prstGeom prst="rect">
            <a:avLst/>
          </a:prstGeom>
          <a:noFill/>
        </p:spPr>
        <p:txBody>
          <a:bodyPr wrap="square" rtlCol="0">
            <a:spAutoFit/>
          </a:bodyPr>
          <a:lstStyle/>
          <a:p>
            <a:pPr algn="just"/>
            <a:endParaRPr lang="en-US" dirty="0">
              <a:solidFill>
                <a:schemeClr val="accent6">
                  <a:lumMod val="50000"/>
                </a:schemeClr>
              </a:solidFill>
            </a:endParaRPr>
          </a:p>
          <a:p>
            <a:pPr marL="1200150" lvl="2" indent="-285750" algn="just">
              <a:buFont typeface="Arial" panose="020B0604020202020204" pitchFamily="34" charset="0"/>
              <a:buChar char="•"/>
            </a:pPr>
            <a:endParaRPr lang="pt-BR" dirty="0" smtClean="0">
              <a:latin typeface="Calibri" panose="020F0502020204030204" pitchFamily="34" charset="0"/>
              <a:cs typeface="Calibri" panose="020F0502020204030204" pitchFamily="34" charset="0"/>
            </a:endParaRPr>
          </a:p>
          <a:p>
            <a:pPr marL="1200150" lvl="2" indent="-285750" algn="just">
              <a:buFont typeface="Arial" panose="020B0604020202020204" pitchFamily="34" charset="0"/>
              <a:buChar char="•"/>
            </a:pPr>
            <a:r>
              <a:rPr lang="pt-BR" dirty="0" smtClean="0">
                <a:latin typeface="Calibri" panose="020F0502020204030204" pitchFamily="34" charset="0"/>
                <a:cs typeface="Calibri" panose="020F0502020204030204" pitchFamily="34" charset="0"/>
              </a:rPr>
              <a:t>Os Planos Operacionais para os ilhéus da Graciosa, Santa Maria e São Jorge, assim como o da Fajã dos Cubres, estão finalizados e enviados para os Parques Naturais de ilha para implementação.</a:t>
            </a:r>
          </a:p>
          <a:p>
            <a:pPr marL="1200150" lvl="2" indent="-285750" algn="just">
              <a:buFont typeface="Arial" panose="020B0604020202020204" pitchFamily="34" charset="0"/>
              <a:buChar char="•"/>
            </a:pPr>
            <a:r>
              <a:rPr lang="pt-BR" dirty="0" smtClean="0">
                <a:latin typeface="Calibri" panose="020F0502020204030204" pitchFamily="34" charset="0"/>
                <a:cs typeface="Calibri" panose="020F0502020204030204" pitchFamily="34" charset="0"/>
              </a:rPr>
              <a:t>Já foi feita a prospeção a todas as áreas de intervenção e os restantes planos operacionais estão em fase de finalização.</a:t>
            </a:r>
          </a:p>
          <a:p>
            <a:pPr marL="1200150" lvl="2" indent="-285750" algn="just">
              <a:buFont typeface="Arial" panose="020B0604020202020204" pitchFamily="34" charset="0"/>
              <a:buChar char="•"/>
            </a:pPr>
            <a:endParaRPr lang="pt-BR" dirty="0" smtClean="0">
              <a:latin typeface="Calibri" panose="020F0502020204030204" pitchFamily="34" charset="0"/>
              <a:cs typeface="Calibri" panose="020F0502020204030204" pitchFamily="34" charset="0"/>
            </a:endParaRPr>
          </a:p>
          <a:p>
            <a:pPr algn="just"/>
            <a:endParaRPr lang="en-US" b="1" dirty="0">
              <a:latin typeface="Century" panose="02040604050505020304" pitchFamily="18" charset="0"/>
            </a:endParaRPr>
          </a:p>
        </p:txBody>
      </p:sp>
      <p:pic>
        <p:nvPicPr>
          <p:cNvPr id="2" name="Imagem 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09756" y="1910190"/>
            <a:ext cx="3376370" cy="4608405"/>
          </a:xfrm>
          <a:prstGeom prst="rect">
            <a:avLst/>
          </a:prstGeom>
        </p:spPr>
      </p:pic>
      <p:pic>
        <p:nvPicPr>
          <p:cNvPr id="3" name="Imagem 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54387" y="2443341"/>
            <a:ext cx="7416824" cy="4414659"/>
          </a:xfrm>
          <a:prstGeom prst="rect">
            <a:avLst/>
          </a:prstGeom>
        </p:spPr>
      </p:pic>
    </p:spTree>
    <p:extLst>
      <p:ext uri="{BB962C8B-B14F-4D97-AF65-F5344CB8AC3E}">
        <p14:creationId xmlns:p14="http://schemas.microsoft.com/office/powerpoint/2010/main" val="4704280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o 15"/>
          <p:cNvGrpSpPr/>
          <p:nvPr/>
        </p:nvGrpSpPr>
        <p:grpSpPr>
          <a:xfrm>
            <a:off x="-1588" y="-581"/>
            <a:ext cx="9145588" cy="621270"/>
            <a:chOff x="-1588" y="-581"/>
            <a:chExt cx="9145588" cy="621270"/>
          </a:xfrm>
        </p:grpSpPr>
        <p:sp>
          <p:nvSpPr>
            <p:cNvPr id="17" name="Retângulo 16"/>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5" name="Picture 10" descr="http://fnyh.org/wp-content/uploads/2015/01/LIFE.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 descr="http://www.europarc.org/communication-skills/images/2.1%20N2000.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 name="Imagem 2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47664" y="-531440"/>
            <a:ext cx="1656184" cy="1656184"/>
          </a:xfrm>
          <a:prstGeom prst="rect">
            <a:avLst/>
          </a:prstGeom>
        </p:spPr>
      </p:pic>
      <p:sp>
        <p:nvSpPr>
          <p:cNvPr id="19"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20" name="Rectangle 62"/>
          <p:cNvSpPr>
            <a:spLocks noChangeArrowheads="1"/>
          </p:cNvSpPr>
          <p:nvPr/>
        </p:nvSpPr>
        <p:spPr bwMode="auto">
          <a:xfrm>
            <a:off x="0" y="764704"/>
            <a:ext cx="9172304"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a:solidFill>
                  <a:srgbClr val="195457"/>
                </a:solidFill>
                <a:latin typeface="Century Gothic" panose="020B0502020202020204" pitchFamily="34" charset="0"/>
                <a:cs typeface="Calibri" panose="020F0502020204030204" pitchFamily="34" charset="0"/>
              </a:rPr>
              <a:t>A – </a:t>
            </a:r>
            <a:r>
              <a:rPr lang="fr-BE" altLang="en-US" sz="1800" b="1" dirty="0" err="1" smtClean="0">
                <a:solidFill>
                  <a:srgbClr val="195457"/>
                </a:solidFill>
                <a:latin typeface="Century Gothic" panose="020B0502020202020204" pitchFamily="34" charset="0"/>
                <a:cs typeface="Calibri" panose="020F0502020204030204" pitchFamily="34" charset="0"/>
              </a:rPr>
              <a:t>Ações</a:t>
            </a:r>
            <a:r>
              <a:rPr lang="fr-BE" altLang="en-US" sz="1800" b="1" dirty="0" smtClean="0">
                <a:solidFill>
                  <a:srgbClr val="195457"/>
                </a:solidFill>
                <a:latin typeface="Century Gothic" panose="020B0502020202020204" pitchFamily="34" charset="0"/>
                <a:cs typeface="Calibri" panose="020F0502020204030204" pitchFamily="34" charset="0"/>
              </a:rPr>
              <a:t> </a:t>
            </a:r>
            <a:r>
              <a:rPr lang="fr-BE" altLang="en-US" sz="1800" b="1" dirty="0" err="1" smtClean="0">
                <a:solidFill>
                  <a:srgbClr val="195457"/>
                </a:solidFill>
                <a:latin typeface="Century Gothic" panose="020B0502020202020204" pitchFamily="34" charset="0"/>
                <a:cs typeface="Calibri" panose="020F0502020204030204" pitchFamily="34" charset="0"/>
              </a:rPr>
              <a:t>Preparatórias</a:t>
            </a:r>
            <a:r>
              <a:rPr lang="fr-BE" altLang="en-US" sz="1800" b="1" dirty="0" smtClean="0">
                <a:solidFill>
                  <a:srgbClr val="195457"/>
                </a:solidFill>
                <a:latin typeface="Century Gothic" panose="020B0502020202020204" pitchFamily="34" charset="0"/>
                <a:cs typeface="Calibri" panose="020F0502020204030204" pitchFamily="34" charset="0"/>
              </a:rPr>
              <a:t>:</a:t>
            </a:r>
            <a:endParaRPr lang="fr-BE" altLang="en-US" sz="1800" b="1" dirty="0">
              <a:solidFill>
                <a:srgbClr val="195457"/>
              </a:solidFill>
              <a:latin typeface="Century Gothic" panose="020B0502020202020204" pitchFamily="34" charset="0"/>
              <a:cs typeface="Calibri" panose="020F0502020204030204" pitchFamily="34" charset="0"/>
            </a:endParaRPr>
          </a:p>
          <a:p>
            <a:r>
              <a:rPr lang="fr-BE" altLang="en-US" sz="1800" dirty="0">
                <a:solidFill>
                  <a:srgbClr val="195457"/>
                </a:solidFill>
                <a:latin typeface="Century Gothic" panose="020B0502020202020204" pitchFamily="34" charset="0"/>
                <a:cs typeface="Calibri" panose="020F0502020204030204" pitchFamily="34" charset="0"/>
              </a:rPr>
              <a:t>A1 – </a:t>
            </a:r>
            <a:r>
              <a:rPr lang="pt-BR" altLang="en-US" sz="1800" dirty="0" smtClean="0">
                <a:solidFill>
                  <a:srgbClr val="195457"/>
                </a:solidFill>
                <a:latin typeface="Century Gothic" panose="020B0502020202020204" pitchFamily="34" charset="0"/>
                <a:cs typeface="Calibri" panose="020F0502020204030204" pitchFamily="34" charset="0"/>
              </a:rPr>
              <a:t>Planeamento </a:t>
            </a:r>
            <a:r>
              <a:rPr lang="pt-BR" altLang="en-US" sz="1800" dirty="0">
                <a:solidFill>
                  <a:srgbClr val="195457"/>
                </a:solidFill>
                <a:latin typeface="Century Gothic" panose="020B0502020202020204" pitchFamily="34" charset="0"/>
                <a:cs typeface="Calibri" panose="020F0502020204030204" pitchFamily="34" charset="0"/>
              </a:rPr>
              <a:t>operacional preparatório </a:t>
            </a:r>
            <a:r>
              <a:rPr lang="pt-BR" altLang="en-US" sz="1800" dirty="0" smtClean="0">
                <a:solidFill>
                  <a:srgbClr val="195457"/>
                </a:solidFill>
                <a:latin typeface="Century Gothic" panose="020B0502020202020204" pitchFamily="34" charset="0"/>
                <a:cs typeface="Calibri" panose="020F0502020204030204" pitchFamily="34" charset="0"/>
              </a:rPr>
              <a:t>para os </a:t>
            </a:r>
            <a:r>
              <a:rPr lang="pt-BR" altLang="en-US" sz="1800" dirty="0">
                <a:solidFill>
                  <a:srgbClr val="195457"/>
                </a:solidFill>
                <a:latin typeface="Century Gothic" panose="020B0502020202020204" pitchFamily="34" charset="0"/>
                <a:cs typeface="Calibri" panose="020F0502020204030204" pitchFamily="34" charset="0"/>
              </a:rPr>
              <a:t>trabalhos de conservação</a:t>
            </a:r>
            <a:endParaRPr lang="en-US" altLang="en-US" sz="1800" dirty="0">
              <a:solidFill>
                <a:srgbClr val="195457"/>
              </a:solidFill>
              <a:latin typeface="Century Gothic" panose="020B0502020202020204" pitchFamily="34" charset="0"/>
              <a:cs typeface="Calibri" panose="020F0502020204030204" pitchFamily="34" charset="0"/>
            </a:endParaRPr>
          </a:p>
          <a:p>
            <a:pPr marL="1028700" lvl="1">
              <a:buFont typeface="Wingdings" panose="05000000000000000000" pitchFamily="2" charset="2"/>
              <a:buChar char="Ø"/>
            </a:pPr>
            <a:r>
              <a:rPr lang="pt-PT" altLang="en-US" sz="1600" i="1" dirty="0" err="1">
                <a:solidFill>
                  <a:srgbClr val="195457"/>
                </a:solidFill>
                <a:latin typeface="Century Gothic" panose="020B0502020202020204" pitchFamily="34" charset="0"/>
                <a:cs typeface="Calibri" panose="020F0502020204030204" pitchFamily="34" charset="0"/>
              </a:rPr>
              <a:t>Task</a:t>
            </a:r>
            <a:r>
              <a:rPr lang="pt-PT" altLang="en-US" sz="1600" i="1" dirty="0">
                <a:solidFill>
                  <a:srgbClr val="195457"/>
                </a:solidFill>
                <a:latin typeface="Century Gothic" panose="020B0502020202020204" pitchFamily="34" charset="0"/>
                <a:cs typeface="Calibri" panose="020F0502020204030204" pitchFamily="34" charset="0"/>
              </a:rPr>
              <a:t> 1: </a:t>
            </a:r>
            <a:r>
              <a:rPr lang="pt-PT" altLang="en-US" sz="1600" i="1" dirty="0" smtClean="0">
                <a:solidFill>
                  <a:srgbClr val="195457"/>
                </a:solidFill>
                <a:latin typeface="Century Gothic" panose="020B0502020202020204" pitchFamily="34" charset="0"/>
                <a:cs typeface="Calibri" panose="020F0502020204030204" pitchFamily="34" charset="0"/>
              </a:rPr>
              <a:t>Planeamento Técnico:</a:t>
            </a:r>
            <a:endParaRPr lang="en-US" altLang="en-US" sz="1600" i="1" dirty="0">
              <a:solidFill>
                <a:srgbClr val="195457"/>
              </a:solidFill>
              <a:latin typeface="Century Gothic" panose="020B0502020202020204" pitchFamily="34" charset="0"/>
              <a:cs typeface="Calibri" panose="020F0502020204030204" pitchFamily="34" charset="0"/>
            </a:endParaRPr>
          </a:p>
        </p:txBody>
      </p:sp>
      <p:sp>
        <p:nvSpPr>
          <p:cNvPr id="21" name="CaixaDeTexto 20"/>
          <p:cNvSpPr txBox="1"/>
          <p:nvPr/>
        </p:nvSpPr>
        <p:spPr>
          <a:xfrm>
            <a:off x="-1588" y="1556792"/>
            <a:ext cx="9038084" cy="1631216"/>
          </a:xfrm>
          <a:prstGeom prst="rect">
            <a:avLst/>
          </a:prstGeom>
          <a:noFill/>
        </p:spPr>
        <p:txBody>
          <a:bodyPr wrap="square" rtlCol="0">
            <a:spAutoFit/>
          </a:bodyPr>
          <a:lstStyle/>
          <a:p>
            <a:pPr algn="just"/>
            <a:endParaRPr lang="en-US" sz="1600" dirty="0">
              <a:solidFill>
                <a:schemeClr val="accent6">
                  <a:lumMod val="50000"/>
                </a:schemeClr>
              </a:solidFill>
            </a:endParaRPr>
          </a:p>
          <a:p>
            <a:pPr marL="742950" lvl="1" indent="-285750" algn="just">
              <a:buFont typeface="Arial" panose="020B0604020202020204" pitchFamily="34" charset="0"/>
              <a:buChar char="•"/>
            </a:pPr>
            <a:r>
              <a:rPr lang="pt-BR" b="1" u="sng" dirty="0">
                <a:solidFill>
                  <a:schemeClr val="accent6">
                    <a:lumMod val="50000"/>
                  </a:schemeClr>
                </a:solidFill>
              </a:rPr>
              <a:t>Preparação dos Planos Operacionais para implementação dos trabalhos de conservação</a:t>
            </a:r>
            <a:r>
              <a:rPr lang="pt-BR" b="1" dirty="0" smtClean="0">
                <a:solidFill>
                  <a:schemeClr val="accent6">
                    <a:lumMod val="50000"/>
                  </a:schemeClr>
                </a:solidFill>
              </a:rPr>
              <a:t>:</a:t>
            </a:r>
          </a:p>
          <a:p>
            <a:pPr marL="1200150" lvl="2" indent="-285750" algn="just">
              <a:buFont typeface="Arial" panose="020B0604020202020204" pitchFamily="34" charset="0"/>
              <a:buChar char="•"/>
            </a:pPr>
            <a:endParaRPr lang="pt-BR" sz="1600" dirty="0" smtClean="0">
              <a:latin typeface="Calibri" panose="020F0502020204030204" pitchFamily="34" charset="0"/>
              <a:cs typeface="Calibri" panose="020F0502020204030204" pitchFamily="34" charset="0"/>
            </a:endParaRPr>
          </a:p>
          <a:p>
            <a:pPr lvl="2" algn="just"/>
            <a:endParaRPr lang="pt-BR" sz="1600" dirty="0" smtClean="0">
              <a:latin typeface="Calibri" panose="020F0502020204030204" pitchFamily="34" charset="0"/>
              <a:cs typeface="Calibri" panose="020F0502020204030204" pitchFamily="34" charset="0"/>
            </a:endParaRPr>
          </a:p>
          <a:p>
            <a:pPr algn="just"/>
            <a:endParaRPr lang="en-US" sz="1600" b="1" dirty="0">
              <a:latin typeface="Century" panose="02040604050505020304" pitchFamily="18" charset="0"/>
            </a:endParaRPr>
          </a:p>
        </p:txBody>
      </p:sp>
      <p:sp>
        <p:nvSpPr>
          <p:cNvPr id="18" name="CaixaDeTexto 17"/>
          <p:cNvSpPr txBox="1"/>
          <p:nvPr/>
        </p:nvSpPr>
        <p:spPr>
          <a:xfrm>
            <a:off x="-662206" y="2186566"/>
            <a:ext cx="4608004" cy="1200329"/>
          </a:xfrm>
          <a:prstGeom prst="rect">
            <a:avLst/>
          </a:prstGeom>
          <a:noFill/>
        </p:spPr>
        <p:txBody>
          <a:bodyPr wrap="square" rtlCol="0">
            <a:spAutoFit/>
          </a:bodyPr>
          <a:lstStyle/>
          <a:p>
            <a:pPr algn="just"/>
            <a:endParaRPr lang="en-US" dirty="0">
              <a:solidFill>
                <a:schemeClr val="accent6">
                  <a:lumMod val="50000"/>
                </a:schemeClr>
              </a:solidFill>
            </a:endParaRPr>
          </a:p>
          <a:p>
            <a:pPr marL="1200150" lvl="2" indent="-285750" algn="just">
              <a:buFont typeface="Arial" panose="020B0604020202020204" pitchFamily="34" charset="0"/>
              <a:buChar char="•"/>
            </a:pPr>
            <a:endParaRPr lang="pt-BR" dirty="0" smtClean="0">
              <a:latin typeface="Calibri" panose="020F0502020204030204" pitchFamily="34" charset="0"/>
              <a:cs typeface="Calibri" panose="020F0502020204030204" pitchFamily="34" charset="0"/>
            </a:endParaRPr>
          </a:p>
          <a:p>
            <a:pPr marL="1200150" lvl="2" indent="-285750" algn="just">
              <a:buFont typeface="Arial" panose="020B0604020202020204" pitchFamily="34" charset="0"/>
              <a:buChar char="•"/>
            </a:pPr>
            <a:endParaRPr lang="pt-BR" dirty="0" smtClean="0">
              <a:latin typeface="Calibri" panose="020F0502020204030204" pitchFamily="34" charset="0"/>
              <a:cs typeface="Calibri" panose="020F0502020204030204" pitchFamily="34" charset="0"/>
            </a:endParaRPr>
          </a:p>
          <a:p>
            <a:pPr algn="just"/>
            <a:endParaRPr lang="en-US" b="1" dirty="0">
              <a:latin typeface="Century" panose="02040604050505020304" pitchFamily="18" charset="0"/>
            </a:endParaRPr>
          </a:p>
        </p:txBody>
      </p:sp>
      <p:pic>
        <p:nvPicPr>
          <p:cNvPr id="4" name="Imagem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87415" y="3022119"/>
            <a:ext cx="3589580" cy="2692186"/>
          </a:xfrm>
          <a:prstGeom prst="rect">
            <a:avLst/>
          </a:prstGeom>
        </p:spPr>
      </p:pic>
      <p:pic>
        <p:nvPicPr>
          <p:cNvPr id="5" name="Imagem 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61471" y="3022119"/>
            <a:ext cx="3611580" cy="2708685"/>
          </a:xfrm>
          <a:prstGeom prst="rect">
            <a:avLst/>
          </a:prstGeom>
        </p:spPr>
      </p:pic>
      <p:pic>
        <p:nvPicPr>
          <p:cNvPr id="7" name="Imagem 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376996" y="3022118"/>
            <a:ext cx="3573606" cy="2680205"/>
          </a:xfrm>
          <a:prstGeom prst="rect">
            <a:avLst/>
          </a:prstGeom>
        </p:spPr>
      </p:pic>
    </p:spTree>
    <p:extLst>
      <p:ext uri="{BB962C8B-B14F-4D97-AF65-F5344CB8AC3E}">
        <p14:creationId xmlns:p14="http://schemas.microsoft.com/office/powerpoint/2010/main" val="1202677932"/>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o 15"/>
          <p:cNvGrpSpPr/>
          <p:nvPr/>
        </p:nvGrpSpPr>
        <p:grpSpPr>
          <a:xfrm>
            <a:off x="-1588" y="-581"/>
            <a:ext cx="9145588" cy="621270"/>
            <a:chOff x="-1588" y="-581"/>
            <a:chExt cx="9145588" cy="621270"/>
          </a:xfrm>
        </p:grpSpPr>
        <p:sp>
          <p:nvSpPr>
            <p:cNvPr id="17" name="Retângulo 16"/>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5" name="Picture 10" descr="http://fnyh.org/wp-content/uploads/2015/01/LIFE.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 descr="http://www.europarc.org/communication-skills/images/2.1%20N2000.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 name="Imagem 2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47664" y="-531440"/>
            <a:ext cx="1656184" cy="1656184"/>
          </a:xfrm>
          <a:prstGeom prst="rect">
            <a:avLst/>
          </a:prstGeom>
        </p:spPr>
      </p:pic>
      <p:sp>
        <p:nvSpPr>
          <p:cNvPr id="19"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5" name="CaixaDeTexto 4"/>
          <p:cNvSpPr txBox="1"/>
          <p:nvPr/>
        </p:nvSpPr>
        <p:spPr>
          <a:xfrm>
            <a:off x="-1588" y="1556792"/>
            <a:ext cx="8822060" cy="584775"/>
          </a:xfrm>
          <a:prstGeom prst="rect">
            <a:avLst/>
          </a:prstGeom>
          <a:noFill/>
        </p:spPr>
        <p:txBody>
          <a:bodyPr wrap="square" rtlCol="0">
            <a:spAutoFit/>
          </a:bodyPr>
          <a:lstStyle/>
          <a:p>
            <a:pPr marL="1200150" lvl="2" indent="-285750" algn="just">
              <a:buFont typeface="Arial" panose="020B0604020202020204" pitchFamily="34" charset="0"/>
              <a:buChar char="•"/>
            </a:pPr>
            <a:endParaRPr lang="pt-BR" sz="1600" dirty="0" smtClean="0">
              <a:latin typeface="Calibri" panose="020F0502020204030204" pitchFamily="34" charset="0"/>
              <a:cs typeface="Calibri" panose="020F0502020204030204" pitchFamily="34" charset="0"/>
            </a:endParaRPr>
          </a:p>
          <a:p>
            <a:pPr algn="just"/>
            <a:endParaRPr lang="en-US" sz="1600" b="1" dirty="0">
              <a:latin typeface="Century" panose="02040604050505020304" pitchFamily="18" charset="0"/>
            </a:endParaRPr>
          </a:p>
        </p:txBody>
      </p:sp>
      <p:pic>
        <p:nvPicPr>
          <p:cNvPr id="11" name="Imagem 10"/>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259632" y="891384"/>
            <a:ext cx="6696744" cy="4841872"/>
          </a:xfrm>
          <a:prstGeom prst="rect">
            <a:avLst/>
          </a:prstGeom>
        </p:spPr>
      </p:pic>
    </p:spTree>
    <p:extLst>
      <p:ext uri="{BB962C8B-B14F-4D97-AF65-F5344CB8AC3E}">
        <p14:creationId xmlns:p14="http://schemas.microsoft.com/office/powerpoint/2010/main" val="2939359451"/>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o 15"/>
          <p:cNvGrpSpPr/>
          <p:nvPr/>
        </p:nvGrpSpPr>
        <p:grpSpPr>
          <a:xfrm>
            <a:off x="-1588" y="-581"/>
            <a:ext cx="9145588" cy="621270"/>
            <a:chOff x="-1588" y="-581"/>
            <a:chExt cx="9145588" cy="621270"/>
          </a:xfrm>
        </p:grpSpPr>
        <p:sp>
          <p:nvSpPr>
            <p:cNvPr id="17" name="Retângulo 16"/>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5"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 name="Imagem 2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47664" y="-531440"/>
            <a:ext cx="1656184" cy="1656184"/>
          </a:xfrm>
          <a:prstGeom prst="rect">
            <a:avLst/>
          </a:prstGeom>
        </p:spPr>
      </p:pic>
      <p:sp>
        <p:nvSpPr>
          <p:cNvPr id="19"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4" name="Rectangle 62"/>
          <p:cNvSpPr>
            <a:spLocks noChangeArrowheads="1"/>
          </p:cNvSpPr>
          <p:nvPr/>
        </p:nvSpPr>
        <p:spPr bwMode="auto">
          <a:xfrm>
            <a:off x="-1587" y="764704"/>
            <a:ext cx="917230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err="1" smtClean="0">
                <a:solidFill>
                  <a:srgbClr val="195457"/>
                </a:solidFill>
                <a:latin typeface="Century Gothic" panose="020B0502020202020204" pitchFamily="34" charset="0"/>
                <a:cs typeface="Calibri" panose="020F0502020204030204" pitchFamily="34" charset="0"/>
              </a:rPr>
              <a:t>Ações</a:t>
            </a:r>
            <a:r>
              <a:rPr lang="fr-BE" altLang="en-US" sz="1800" b="1" dirty="0" smtClean="0">
                <a:solidFill>
                  <a:srgbClr val="195457"/>
                </a:solidFill>
                <a:latin typeface="Century Gothic" panose="020B0502020202020204" pitchFamily="34" charset="0"/>
                <a:cs typeface="Calibri" panose="020F0502020204030204" pitchFamily="34" charset="0"/>
              </a:rPr>
              <a:t> A2 e A3 – </a:t>
            </a:r>
            <a:r>
              <a:rPr lang="pt-BR" altLang="en-US" sz="1800" b="1" dirty="0" smtClean="0">
                <a:solidFill>
                  <a:srgbClr val="195457"/>
                </a:solidFill>
                <a:latin typeface="Century Gothic" panose="020B0502020202020204" pitchFamily="34" charset="0"/>
                <a:cs typeface="Calibri" panose="020F0502020204030204" pitchFamily="34" charset="0"/>
              </a:rPr>
              <a:t>Criação de uma base de dados terrestre e marinha integrada em WebGIS, da Rede Natura 2000 dos Açores</a:t>
            </a:r>
            <a:endParaRPr lang="en-US" altLang="en-US" sz="1800" b="1" dirty="0">
              <a:solidFill>
                <a:srgbClr val="195457"/>
              </a:solidFill>
              <a:latin typeface="Century Gothic" panose="020B0502020202020204" pitchFamily="34" charset="0"/>
              <a:cs typeface="Calibri" panose="020F0502020204030204" pitchFamily="34" charset="0"/>
            </a:endParaRPr>
          </a:p>
        </p:txBody>
      </p:sp>
      <p:sp>
        <p:nvSpPr>
          <p:cNvPr id="12" name="CaixaDeTexto 11"/>
          <p:cNvSpPr txBox="1"/>
          <p:nvPr/>
        </p:nvSpPr>
        <p:spPr>
          <a:xfrm>
            <a:off x="-1588" y="1772816"/>
            <a:ext cx="9145588" cy="1815882"/>
          </a:xfrm>
          <a:prstGeom prst="rect">
            <a:avLst/>
          </a:prstGeom>
          <a:noFill/>
        </p:spPr>
        <p:txBody>
          <a:bodyPr wrap="square" rtlCol="0">
            <a:spAutoFit/>
          </a:bodyPr>
          <a:lstStyle/>
          <a:p>
            <a:pPr marL="285750" indent="-285750" algn="just">
              <a:buFont typeface="Arial" panose="020B0604020202020204" pitchFamily="34" charset="0"/>
              <a:buChar char="•"/>
            </a:pPr>
            <a:r>
              <a:rPr lang="pt-BR" sz="1600" b="1" dirty="0" smtClean="0">
                <a:latin typeface="Calibri" panose="020F0502020204030204" pitchFamily="34" charset="0"/>
                <a:cs typeface="Calibri" panose="020F0502020204030204" pitchFamily="34" charset="0"/>
              </a:rPr>
              <a:t>Desenvolvimento da Plataforma WEBSIG da Rede Natura 2000 </a:t>
            </a:r>
            <a:r>
              <a:rPr lang="pt-BR" sz="1600" b="1" dirty="0">
                <a:latin typeface="Calibri" panose="020F0502020204030204" pitchFamily="34" charset="0"/>
                <a:cs typeface="Calibri" panose="020F0502020204030204" pitchFamily="34" charset="0"/>
              </a:rPr>
              <a:t>dos Açores </a:t>
            </a:r>
            <a:endParaRPr lang="pt-BR" sz="1600" dirty="0">
              <a:latin typeface="Calibri" panose="020F0502020204030204" pitchFamily="34" charset="0"/>
              <a:cs typeface="Calibri" panose="020F0502020204030204" pitchFamily="34" charset="0"/>
            </a:endParaRPr>
          </a:p>
          <a:p>
            <a:pPr algn="just"/>
            <a:r>
              <a:rPr lang="pt-BR" sz="1600" dirty="0">
                <a:latin typeface="Calibri" panose="020F0502020204030204" pitchFamily="34" charset="0"/>
                <a:cs typeface="Calibri" panose="020F0502020204030204" pitchFamily="34" charset="0"/>
              </a:rPr>
              <a:t>	</a:t>
            </a:r>
            <a:endParaRPr lang="pt-BR" sz="1600" b="1" dirty="0">
              <a:latin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pt-BR" sz="1600" b="1" dirty="0" smtClean="0">
                <a:latin typeface="Calibri" panose="020F0502020204030204" pitchFamily="34" charset="0"/>
                <a:cs typeface="Calibri" panose="020F0502020204030204" pitchFamily="34" charset="0"/>
              </a:rPr>
              <a:t>“</a:t>
            </a:r>
            <a:r>
              <a:rPr lang="pt-BR" sz="1600" b="1" dirty="0">
                <a:latin typeface="Calibri" panose="020F0502020204030204" pitchFamily="34" charset="0"/>
                <a:cs typeface="Calibri" panose="020F0502020204030204" pitchFamily="34" charset="0"/>
              </a:rPr>
              <a:t>E</a:t>
            </a:r>
            <a:r>
              <a:rPr lang="pt-BR" sz="1600" b="1" dirty="0" smtClean="0">
                <a:latin typeface="Calibri" panose="020F0502020204030204" pitchFamily="34" charset="0"/>
                <a:cs typeface="Calibri" panose="020F0502020204030204" pitchFamily="34" charset="0"/>
              </a:rPr>
              <a:t>laboração da cartografia de campo atualizada da distribuição de habitats e espécies da Rede Natura 2000 dos Açores (componente terrestre), incluindo a caracterização do estado de conservação e ameaças”</a:t>
            </a:r>
            <a:r>
              <a:rPr lang="pt-BR" sz="1600" dirty="0" smtClean="0">
                <a:latin typeface="Calibri" panose="020F0502020204030204" pitchFamily="34" charset="0"/>
                <a:cs typeface="Calibri" panose="020F0502020204030204" pitchFamily="34" charset="0"/>
              </a:rPr>
              <a:t>.</a:t>
            </a:r>
          </a:p>
          <a:p>
            <a:pPr marL="285750" indent="-285750" algn="just">
              <a:buFont typeface="Arial" panose="020B0604020202020204" pitchFamily="34" charset="0"/>
              <a:buChar char="•"/>
            </a:pPr>
            <a:endParaRPr lang="pt-BR" sz="1600" b="1" dirty="0">
              <a:latin typeface="Century" panose="02040604050505020304" pitchFamily="18" charset="0"/>
            </a:endParaRPr>
          </a:p>
          <a:p>
            <a:pPr marL="285750" indent="-285750" algn="just">
              <a:buFont typeface="Arial" panose="020B0604020202020204" pitchFamily="34" charset="0"/>
              <a:buChar char="•"/>
            </a:pPr>
            <a:endParaRPr lang="en-US" sz="1600" b="1" dirty="0">
              <a:latin typeface="Century" panose="02040604050505020304" pitchFamily="18" charset="0"/>
            </a:endParaRPr>
          </a:p>
        </p:txBody>
      </p:sp>
      <p:pic>
        <p:nvPicPr>
          <p:cNvPr id="29" name="Imagem 2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33072" y="3497437"/>
            <a:ext cx="7108874" cy="2887462"/>
          </a:xfrm>
          <a:prstGeom prst="rect">
            <a:avLst/>
          </a:prstGeom>
        </p:spPr>
      </p:pic>
      <p:pic>
        <p:nvPicPr>
          <p:cNvPr id="2" name="Imagem 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0686" y="3212976"/>
            <a:ext cx="7341266" cy="3976357"/>
          </a:xfrm>
          <a:prstGeom prst="rect">
            <a:avLst/>
          </a:prstGeom>
        </p:spPr>
      </p:pic>
      <p:sp>
        <p:nvSpPr>
          <p:cNvPr id="5" name="Oval 4"/>
          <p:cNvSpPr/>
          <p:nvPr/>
        </p:nvSpPr>
        <p:spPr>
          <a:xfrm>
            <a:off x="5721334" y="3992418"/>
            <a:ext cx="1646044" cy="114999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m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46474" y="3090339"/>
            <a:ext cx="7305477" cy="4760712"/>
          </a:xfrm>
          <a:prstGeom prst="rect">
            <a:avLst/>
          </a:prstGeom>
        </p:spPr>
      </p:pic>
    </p:spTree>
    <p:extLst>
      <p:ext uri="{BB962C8B-B14F-4D97-AF65-F5344CB8AC3E}">
        <p14:creationId xmlns:p14="http://schemas.microsoft.com/office/powerpoint/2010/main" val="15957076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o 15"/>
          <p:cNvGrpSpPr/>
          <p:nvPr/>
        </p:nvGrpSpPr>
        <p:grpSpPr>
          <a:xfrm>
            <a:off x="-1588" y="-581"/>
            <a:ext cx="9145588" cy="621270"/>
            <a:chOff x="-1588" y="-581"/>
            <a:chExt cx="9145588" cy="621270"/>
          </a:xfrm>
        </p:grpSpPr>
        <p:sp>
          <p:nvSpPr>
            <p:cNvPr id="17" name="Retângulo 16"/>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5" name="Picture 10" descr="http://fnyh.org/wp-content/uploads/2015/01/LIFE.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 descr="http://www.europarc.org/communication-skills/images/2.1%20N2000.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 name="Imagem 2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47664" y="-531440"/>
            <a:ext cx="1656184" cy="1656184"/>
          </a:xfrm>
          <a:prstGeom prst="rect">
            <a:avLst/>
          </a:prstGeom>
        </p:spPr>
      </p:pic>
      <p:sp>
        <p:nvSpPr>
          <p:cNvPr id="19"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5" name="CaixaDeTexto 4"/>
          <p:cNvSpPr txBox="1"/>
          <p:nvPr/>
        </p:nvSpPr>
        <p:spPr>
          <a:xfrm>
            <a:off x="-50340" y="1483042"/>
            <a:ext cx="4155086" cy="4770537"/>
          </a:xfrm>
          <a:prstGeom prst="rect">
            <a:avLst/>
          </a:prstGeom>
          <a:noFill/>
        </p:spPr>
        <p:txBody>
          <a:bodyPr wrap="square" rtlCol="0">
            <a:spAutoFit/>
          </a:bodyPr>
          <a:lstStyle/>
          <a:p>
            <a:pPr algn="just"/>
            <a:endParaRPr lang="en-US" sz="1600" dirty="0">
              <a:latin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pt-BR" sz="1600" dirty="0" smtClean="0">
                <a:latin typeface="Calibri" panose="020F0502020204030204" pitchFamily="34" charset="0"/>
                <a:cs typeface="Calibri" panose="020F0502020204030204" pitchFamily="34" charset="0"/>
              </a:rPr>
              <a:t>C1.1. - Ilhéu do Topo </a:t>
            </a:r>
            <a:r>
              <a:rPr lang="pt-PT" sz="1600" dirty="0" smtClean="0">
                <a:latin typeface="Calibri" panose="020F0502020204030204" pitchFamily="34" charset="0"/>
                <a:cs typeface="Calibri" panose="020F0502020204030204" pitchFamily="34" charset="0"/>
                <a:sym typeface="Wingdings" panose="05000000000000000000" pitchFamily="2" charset="2"/>
              </a:rPr>
              <a:t></a:t>
            </a:r>
            <a:r>
              <a:rPr lang="pt-PT" sz="1600" b="1" dirty="0" smtClean="0">
                <a:latin typeface="Calibri" panose="020F0502020204030204" pitchFamily="34" charset="0"/>
                <a:cs typeface="Calibri" panose="020F0502020204030204" pitchFamily="34" charset="0"/>
              </a:rPr>
              <a:t>Declaração de </a:t>
            </a:r>
            <a:r>
              <a:rPr lang="pt-PT" sz="1600" b="1" dirty="0">
                <a:latin typeface="Calibri" panose="020F0502020204030204" pitchFamily="34" charset="0"/>
                <a:cs typeface="Calibri" panose="020F0502020204030204" pitchFamily="34" charset="0"/>
              </a:rPr>
              <a:t>utilidade pública</a:t>
            </a:r>
            <a:r>
              <a:rPr lang="pt-PT" sz="1600" dirty="0">
                <a:latin typeface="Calibri" panose="020F0502020204030204" pitchFamily="34" charset="0"/>
                <a:cs typeface="Calibri" panose="020F0502020204030204" pitchFamily="34" charset="0"/>
              </a:rPr>
              <a:t>, com carácter urgente, da </a:t>
            </a:r>
            <a:r>
              <a:rPr lang="pt-PT" sz="1600" u="sng" dirty="0">
                <a:latin typeface="Calibri" panose="020F0502020204030204" pitchFamily="34" charset="0"/>
                <a:cs typeface="Calibri" panose="020F0502020204030204" pitchFamily="34" charset="0"/>
              </a:rPr>
              <a:t>expropriação de três prédios rústicos </a:t>
            </a:r>
            <a:r>
              <a:rPr lang="pt-PT" sz="1600" dirty="0">
                <a:latin typeface="Calibri" panose="020F0502020204030204" pitchFamily="34" charset="0"/>
                <a:cs typeface="Calibri" panose="020F0502020204030204" pitchFamily="34" charset="0"/>
              </a:rPr>
              <a:t>que integram o ilhéu do </a:t>
            </a:r>
            <a:r>
              <a:rPr lang="pt-PT" sz="1600" dirty="0" smtClean="0">
                <a:latin typeface="Calibri" panose="020F0502020204030204" pitchFamily="34" charset="0"/>
                <a:cs typeface="Calibri" panose="020F0502020204030204" pitchFamily="34" charset="0"/>
              </a:rPr>
              <a:t>Topo.</a:t>
            </a:r>
          </a:p>
          <a:p>
            <a:pPr algn="just"/>
            <a:endParaRPr lang="pt-PT" sz="1600" dirty="0" smtClean="0">
              <a:latin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pt-BR" sz="1600" dirty="0">
                <a:latin typeface="Calibri" panose="020F0502020204030204" pitchFamily="34" charset="0"/>
                <a:cs typeface="Calibri" panose="020F0502020204030204" pitchFamily="34" charset="0"/>
              </a:rPr>
              <a:t>C1.2– </a:t>
            </a:r>
            <a:r>
              <a:rPr lang="pt-PT" sz="1600" b="1" dirty="0">
                <a:latin typeface="Calibri" panose="020F0502020204030204" pitchFamily="34" charset="0"/>
                <a:cs typeface="Calibri" panose="020F0502020204030204" pitchFamily="34" charset="0"/>
              </a:rPr>
              <a:t>Escritura assinada a </a:t>
            </a:r>
            <a:r>
              <a:rPr lang="pt-PT" sz="1600" b="1" i="1" dirty="0" smtClean="0">
                <a:latin typeface="Calibri" panose="020F0502020204030204" pitchFamily="34" charset="0"/>
                <a:cs typeface="Calibri" panose="020F0502020204030204" pitchFamily="34" charset="0"/>
              </a:rPr>
              <a:t>22/08/2019</a:t>
            </a:r>
            <a:r>
              <a:rPr lang="pt-PT" sz="1600" b="1" dirty="0" smtClean="0">
                <a:latin typeface="Calibri" panose="020F0502020204030204" pitchFamily="34" charset="0"/>
                <a:cs typeface="Calibri" panose="020F0502020204030204" pitchFamily="34" charset="0"/>
              </a:rPr>
              <a:t> </a:t>
            </a:r>
            <a:r>
              <a:rPr lang="pt-BR" sz="1600" dirty="0" smtClean="0">
                <a:latin typeface="Calibri" panose="020F0502020204030204" pitchFamily="34" charset="0"/>
                <a:cs typeface="Calibri" panose="020F0502020204030204" pitchFamily="34" charset="0"/>
              </a:rPr>
              <a:t>de </a:t>
            </a:r>
            <a:r>
              <a:rPr lang="pt-BR" sz="1600" dirty="0">
                <a:latin typeface="Calibri" panose="020F0502020204030204" pitchFamily="34" charset="0"/>
                <a:cs typeface="Calibri" panose="020F0502020204030204" pitchFamily="34" charset="0"/>
              </a:rPr>
              <a:t>terrenos privados nas áreas de Santa Bárbara e Pico Alto - Ilha </a:t>
            </a:r>
            <a:r>
              <a:rPr lang="pt-BR" sz="1600" dirty="0" smtClean="0">
                <a:latin typeface="Calibri" panose="020F0502020204030204" pitchFamily="34" charset="0"/>
                <a:cs typeface="Calibri" panose="020F0502020204030204" pitchFamily="34" charset="0"/>
              </a:rPr>
              <a:t>Terceira.</a:t>
            </a:r>
          </a:p>
          <a:p>
            <a:pPr marL="285750" indent="-285750" algn="just">
              <a:buFont typeface="Arial" panose="020B0604020202020204" pitchFamily="34" charset="0"/>
              <a:buChar char="•"/>
            </a:pPr>
            <a:endParaRPr lang="pt-BR" sz="1600" dirty="0" smtClean="0">
              <a:latin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fr-BE" altLang="en-US" sz="1600" dirty="0">
                <a:latin typeface="Calibri" panose="020F0502020204030204" pitchFamily="34" charset="0"/>
                <a:cs typeface="Calibri" panose="020F0502020204030204" pitchFamily="34" charset="0"/>
              </a:rPr>
              <a:t>C1.3 – </a:t>
            </a:r>
            <a:r>
              <a:rPr lang="pt-PT" altLang="en-US" sz="1600" b="1" dirty="0" smtClean="0">
                <a:latin typeface="Calibri" panose="020F0502020204030204" pitchFamily="34" charset="0"/>
                <a:cs typeface="Calibri" panose="020F0502020204030204" pitchFamily="34" charset="0"/>
              </a:rPr>
              <a:t>Escrituras assinadas </a:t>
            </a:r>
            <a:r>
              <a:rPr lang="pt-PT" altLang="en-US" sz="1600" dirty="0" smtClean="0">
                <a:latin typeface="Calibri" panose="020F0502020204030204" pitchFamily="34" charset="0"/>
                <a:cs typeface="Calibri" panose="020F0502020204030204" pitchFamily="34" charset="0"/>
              </a:rPr>
              <a:t>de </a:t>
            </a:r>
            <a:r>
              <a:rPr lang="pt-PT" altLang="en-US" sz="1600" b="1" dirty="0" smtClean="0">
                <a:latin typeface="Calibri" panose="020F0502020204030204" pitchFamily="34" charset="0"/>
                <a:cs typeface="Calibri" panose="020F0502020204030204" pitchFamily="34" charset="0"/>
              </a:rPr>
              <a:t>2 parcelas no Pico da Urze </a:t>
            </a:r>
            <a:r>
              <a:rPr lang="pt-PT" altLang="en-US" sz="1600" b="1" i="1" dirty="0" smtClean="0">
                <a:latin typeface="Calibri" panose="020F0502020204030204" pitchFamily="34" charset="0"/>
                <a:cs typeface="Calibri" panose="020F0502020204030204" pitchFamily="34" charset="0"/>
              </a:rPr>
              <a:t>(30/10/2019) </a:t>
            </a:r>
            <a:r>
              <a:rPr lang="pt-PT" altLang="en-US" sz="1600" dirty="0" smtClean="0">
                <a:latin typeface="Calibri" panose="020F0502020204030204" pitchFamily="34" charset="0"/>
                <a:cs typeface="Calibri" panose="020F0502020204030204" pitchFamily="34" charset="0"/>
              </a:rPr>
              <a:t>e do </a:t>
            </a:r>
            <a:r>
              <a:rPr lang="pt-PT" altLang="en-US" sz="1600" b="1" dirty="0" smtClean="0">
                <a:latin typeface="Calibri" panose="020F0502020204030204" pitchFamily="34" charset="0"/>
                <a:cs typeface="Calibri" panose="020F0502020204030204" pitchFamily="34" charset="0"/>
              </a:rPr>
              <a:t>Bosque da Junqueira </a:t>
            </a:r>
            <a:r>
              <a:rPr lang="pt-PT" altLang="en-US" sz="1600" b="1" i="1" dirty="0" smtClean="0">
                <a:latin typeface="Calibri" panose="020F0502020204030204" pitchFamily="34" charset="0"/>
                <a:cs typeface="Calibri" panose="020F0502020204030204" pitchFamily="34" charset="0"/>
              </a:rPr>
              <a:t>(18/09/2020</a:t>
            </a:r>
            <a:r>
              <a:rPr lang="pt-PT" altLang="en-US" sz="1600" b="1" dirty="0" smtClean="0">
                <a:latin typeface="Calibri" panose="020F0502020204030204" pitchFamily="34" charset="0"/>
                <a:cs typeface="Calibri" panose="020F0502020204030204" pitchFamily="34" charset="0"/>
              </a:rPr>
              <a:t>) , </a:t>
            </a:r>
            <a:r>
              <a:rPr lang="pt-PT" altLang="en-US" sz="1600" dirty="0" smtClean="0">
                <a:latin typeface="Calibri" panose="020F0502020204030204" pitchFamily="34" charset="0"/>
                <a:cs typeface="Calibri" panose="020F0502020204030204" pitchFamily="34" charset="0"/>
              </a:rPr>
              <a:t>na ilha do Pico.</a:t>
            </a:r>
            <a:endParaRPr lang="en-US" altLang="en-US" sz="1600" dirty="0">
              <a:latin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endParaRPr lang="pt-BR" sz="1600" dirty="0" smtClean="0">
              <a:latin typeface="Century" panose="02040604050505020304" pitchFamily="18" charset="0"/>
            </a:endParaRPr>
          </a:p>
          <a:p>
            <a:pPr marL="285750" indent="-285750" algn="just">
              <a:buFont typeface="Arial" panose="020B0604020202020204" pitchFamily="34" charset="0"/>
              <a:buChar char="•"/>
            </a:pPr>
            <a:endParaRPr lang="pt-PT" sz="1600" dirty="0">
              <a:latin typeface="Century" panose="02040604050505020304" pitchFamily="18" charset="0"/>
            </a:endParaRPr>
          </a:p>
          <a:p>
            <a:pPr algn="just"/>
            <a:endParaRPr lang="pt-PT" sz="1600" dirty="0">
              <a:latin typeface="Century" panose="02040604050505020304" pitchFamily="18" charset="0"/>
            </a:endParaRPr>
          </a:p>
          <a:p>
            <a:pPr algn="just"/>
            <a:endParaRPr lang="pt-PT" sz="1600" dirty="0" smtClean="0">
              <a:latin typeface="Century" panose="02040604050505020304" pitchFamily="18" charset="0"/>
            </a:endParaRPr>
          </a:p>
          <a:p>
            <a:pPr marL="285750" indent="-285750" algn="just">
              <a:buFont typeface="Arial" panose="020B0604020202020204" pitchFamily="34" charset="0"/>
              <a:buChar char="•"/>
            </a:pPr>
            <a:endParaRPr lang="pt-PT" sz="1600" dirty="0" smtClean="0">
              <a:latin typeface="Century" panose="02040604050505020304" pitchFamily="18" charset="0"/>
            </a:endParaRPr>
          </a:p>
          <a:p>
            <a:pPr marL="285750" indent="-285750" algn="just">
              <a:buFont typeface="Arial" panose="020B0604020202020204" pitchFamily="34" charset="0"/>
              <a:buChar char="•"/>
            </a:pPr>
            <a:endParaRPr lang="pt-BR" sz="1600" dirty="0">
              <a:latin typeface="Century" panose="02040604050505020304" pitchFamily="18" charset="0"/>
            </a:endParaRPr>
          </a:p>
        </p:txBody>
      </p:sp>
      <p:grpSp>
        <p:nvGrpSpPr>
          <p:cNvPr id="6" name="Grupo 5"/>
          <p:cNvGrpSpPr/>
          <p:nvPr/>
        </p:nvGrpSpPr>
        <p:grpSpPr>
          <a:xfrm>
            <a:off x="4309225" y="1627059"/>
            <a:ext cx="4619486" cy="4024167"/>
            <a:chOff x="4309225" y="1627059"/>
            <a:chExt cx="4619486" cy="4024167"/>
          </a:xfrm>
        </p:grpSpPr>
        <p:pic>
          <p:nvPicPr>
            <p:cNvPr id="3" name="Imagem 2"/>
            <p:cNvPicPr>
              <a:picLocks noChangeAspect="1"/>
            </p:cNvPicPr>
            <p:nvPr/>
          </p:nvPicPr>
          <p:blipFill rotWithShape="1">
            <a:blip r:embed="rId6" cstate="email">
              <a:extLst>
                <a:ext uri="{28A0092B-C50C-407E-A947-70E740481C1C}">
                  <a14:useLocalDpi xmlns:a14="http://schemas.microsoft.com/office/drawing/2010/main"/>
                </a:ext>
              </a:extLst>
            </a:blip>
            <a:srcRect l="31758" t="17418" r="27471" b="19442"/>
            <a:stretch/>
          </p:blipFill>
          <p:spPr>
            <a:xfrm>
              <a:off x="4309225" y="1627059"/>
              <a:ext cx="4619486" cy="4024167"/>
            </a:xfrm>
            <a:prstGeom prst="rect">
              <a:avLst/>
            </a:prstGeom>
          </p:spPr>
        </p:pic>
        <p:sp>
          <p:nvSpPr>
            <p:cNvPr id="4" name="CaixaDeTexto 3"/>
            <p:cNvSpPr txBox="1"/>
            <p:nvPr/>
          </p:nvSpPr>
          <p:spPr>
            <a:xfrm>
              <a:off x="7319117" y="3134873"/>
              <a:ext cx="1584176" cy="338554"/>
            </a:xfrm>
            <a:prstGeom prst="rect">
              <a:avLst/>
            </a:prstGeom>
            <a:noFill/>
          </p:spPr>
          <p:txBody>
            <a:bodyPr wrap="square" rtlCol="0">
              <a:spAutoFit/>
            </a:bodyPr>
            <a:lstStyle/>
            <a:p>
              <a:r>
                <a:rPr lang="pt-PT" sz="1600" b="1" dirty="0" smtClean="0">
                  <a:solidFill>
                    <a:schemeClr val="accent3">
                      <a:lumMod val="40000"/>
                      <a:lumOff val="60000"/>
                    </a:schemeClr>
                  </a:solidFill>
                  <a:latin typeface="Century" panose="02040604050505020304" pitchFamily="18" charset="0"/>
                </a:rPr>
                <a:t>Ilhéu do Topo</a:t>
              </a:r>
              <a:endParaRPr lang="en-US" sz="1600" b="1" dirty="0">
                <a:solidFill>
                  <a:schemeClr val="accent3">
                    <a:lumMod val="40000"/>
                    <a:lumOff val="60000"/>
                  </a:schemeClr>
                </a:solidFill>
                <a:latin typeface="Century" panose="02040604050505020304" pitchFamily="18" charset="0"/>
              </a:endParaRPr>
            </a:p>
          </p:txBody>
        </p:sp>
      </p:grpSp>
      <p:sp>
        <p:nvSpPr>
          <p:cNvPr id="15" name="Rectangle 62"/>
          <p:cNvSpPr>
            <a:spLocks noChangeArrowheads="1"/>
          </p:cNvSpPr>
          <p:nvPr/>
        </p:nvSpPr>
        <p:spPr bwMode="auto">
          <a:xfrm>
            <a:off x="0" y="764704"/>
            <a:ext cx="91723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smtClean="0">
                <a:solidFill>
                  <a:srgbClr val="195457"/>
                </a:solidFill>
                <a:latin typeface="Century Gothic" panose="020B0502020202020204" pitchFamily="34" charset="0"/>
                <a:cs typeface="Calibri" panose="020F0502020204030204" pitchFamily="34" charset="0"/>
              </a:rPr>
              <a:t>C1 </a:t>
            </a:r>
            <a:r>
              <a:rPr lang="fr-BE" altLang="en-US" sz="1800" b="1" dirty="0">
                <a:solidFill>
                  <a:srgbClr val="195457"/>
                </a:solidFill>
                <a:latin typeface="Century Gothic" panose="020B0502020202020204" pitchFamily="34" charset="0"/>
                <a:cs typeface="Calibri" panose="020F0502020204030204" pitchFamily="34" charset="0"/>
              </a:rPr>
              <a:t>– </a:t>
            </a:r>
            <a:r>
              <a:rPr lang="fr-BE" altLang="en-US" sz="1800" b="1" dirty="0" err="1" smtClean="0">
                <a:solidFill>
                  <a:srgbClr val="195457"/>
                </a:solidFill>
                <a:latin typeface="Century Gothic" panose="020B0502020202020204" pitchFamily="34" charset="0"/>
                <a:cs typeface="Calibri" panose="020F0502020204030204" pitchFamily="34" charset="0"/>
              </a:rPr>
              <a:t>Aquisição</a:t>
            </a:r>
            <a:r>
              <a:rPr lang="fr-BE" altLang="en-US" sz="1800" b="1" dirty="0" smtClean="0">
                <a:solidFill>
                  <a:srgbClr val="195457"/>
                </a:solidFill>
                <a:latin typeface="Century Gothic" panose="020B0502020202020204" pitchFamily="34" charset="0"/>
                <a:cs typeface="Calibri" panose="020F0502020204030204" pitchFamily="34" charset="0"/>
              </a:rPr>
              <a:t> de </a:t>
            </a:r>
            <a:r>
              <a:rPr lang="fr-BE" altLang="en-US" sz="1800" b="1" dirty="0" err="1" smtClean="0">
                <a:solidFill>
                  <a:srgbClr val="195457"/>
                </a:solidFill>
                <a:latin typeface="Century Gothic" panose="020B0502020202020204" pitchFamily="34" charset="0"/>
                <a:cs typeface="Calibri" panose="020F0502020204030204" pitchFamily="34" charset="0"/>
              </a:rPr>
              <a:t>Terrenos</a:t>
            </a:r>
            <a:r>
              <a:rPr lang="fr-BE" altLang="en-US" sz="1800" b="1" dirty="0" smtClean="0">
                <a:solidFill>
                  <a:srgbClr val="195457"/>
                </a:solidFill>
                <a:latin typeface="Century Gothic" panose="020B0502020202020204" pitchFamily="34" charset="0"/>
                <a:cs typeface="Calibri" panose="020F0502020204030204" pitchFamily="34" charset="0"/>
              </a:rPr>
              <a:t>:</a:t>
            </a:r>
            <a:endParaRPr lang="fr-BE" altLang="en-US" sz="1800" b="1" dirty="0">
              <a:solidFill>
                <a:srgbClr val="195457"/>
              </a:solidFill>
              <a:latin typeface="Century Gothic" panose="020B0502020202020204" pitchFamily="34" charset="0"/>
              <a:cs typeface="Calibri" panose="020F0502020204030204" pitchFamily="34" charset="0"/>
            </a:endParaRPr>
          </a:p>
        </p:txBody>
      </p:sp>
      <p:pic>
        <p:nvPicPr>
          <p:cNvPr id="20" name="Imagem 1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09556" y="1720122"/>
            <a:ext cx="4980610" cy="3522539"/>
          </a:xfrm>
          <a:prstGeom prst="rect">
            <a:avLst/>
          </a:prstGeom>
        </p:spPr>
      </p:pic>
      <p:pic>
        <p:nvPicPr>
          <p:cNvPr id="21" name="Imagem 2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285964" y="1720122"/>
            <a:ext cx="4980611" cy="3522539"/>
          </a:xfrm>
          <a:prstGeom prst="rect">
            <a:avLst/>
          </a:prstGeom>
        </p:spPr>
      </p:pic>
    </p:spTree>
    <p:extLst>
      <p:ext uri="{BB962C8B-B14F-4D97-AF65-F5344CB8AC3E}">
        <p14:creationId xmlns:p14="http://schemas.microsoft.com/office/powerpoint/2010/main" val="29835546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23699" y="712339"/>
            <a:ext cx="5336298" cy="3170803"/>
          </a:xfrm>
          <a:prstGeom prst="rect">
            <a:avLst/>
          </a:prstGeom>
        </p:spPr>
      </p:pic>
      <p:grpSp>
        <p:nvGrpSpPr>
          <p:cNvPr id="4" name="Grupo 3"/>
          <p:cNvGrpSpPr/>
          <p:nvPr/>
        </p:nvGrpSpPr>
        <p:grpSpPr>
          <a:xfrm>
            <a:off x="-1588" y="-581"/>
            <a:ext cx="9145588" cy="621270"/>
            <a:chOff x="-1588" y="-581"/>
            <a:chExt cx="9145588" cy="621270"/>
          </a:xfrm>
        </p:grpSpPr>
        <p:sp>
          <p:nvSpPr>
            <p:cNvPr id="5" name="Retângulo 4"/>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6" name="Picture 10" descr="http://fnyh.org/wp-content/uploads/2015/01/LIFE.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http://www.europarc.org/communication-skills/images/2.1%20N2000.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Imagem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47664" y="-531440"/>
            <a:ext cx="1656184" cy="1656184"/>
          </a:xfrm>
          <a:prstGeom prst="rect">
            <a:avLst/>
          </a:prstGeom>
        </p:spPr>
      </p:pic>
      <p:sp>
        <p:nvSpPr>
          <p:cNvPr id="1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5" name="Rectangle 62"/>
          <p:cNvSpPr>
            <a:spLocks noChangeArrowheads="1"/>
          </p:cNvSpPr>
          <p:nvPr/>
        </p:nvSpPr>
        <p:spPr bwMode="auto">
          <a:xfrm>
            <a:off x="-1587" y="764704"/>
            <a:ext cx="3637483"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a:solidFill>
                  <a:srgbClr val="195457"/>
                </a:solidFill>
                <a:latin typeface="Calibri" panose="020F0502020204030204" pitchFamily="34" charset="0"/>
                <a:cs typeface="Calibri" panose="020F0502020204030204" pitchFamily="34" charset="0"/>
              </a:rPr>
              <a:t>E – </a:t>
            </a:r>
            <a:r>
              <a:rPr lang="pt-BR" altLang="en-US" sz="1800" b="1" dirty="0">
                <a:solidFill>
                  <a:srgbClr val="195457"/>
                </a:solidFill>
                <a:latin typeface="Calibri" panose="020F0502020204030204" pitchFamily="34" charset="0"/>
                <a:cs typeface="Calibri" panose="020F0502020204030204" pitchFamily="34" charset="0"/>
              </a:rPr>
              <a:t>Sensibilização </a:t>
            </a:r>
            <a:r>
              <a:rPr lang="pt-BR" altLang="en-US" sz="1800" b="1" dirty="0" smtClean="0">
                <a:solidFill>
                  <a:srgbClr val="195457"/>
                </a:solidFill>
                <a:latin typeface="Calibri" panose="020F0502020204030204" pitchFamily="34" charset="0"/>
                <a:cs typeface="Calibri" panose="020F0502020204030204" pitchFamily="34" charset="0"/>
              </a:rPr>
              <a:t>do público e divulgação dos resultados:</a:t>
            </a:r>
          </a:p>
          <a:p>
            <a:endParaRPr lang="pt-BR" altLang="en-US" sz="1800" b="1" dirty="0" smtClean="0">
              <a:latin typeface="Calibri" panose="020F0502020204030204" pitchFamily="34" charset="0"/>
              <a:cs typeface="Calibri" panose="020F0502020204030204" pitchFamily="34" charset="0"/>
            </a:endParaRPr>
          </a:p>
          <a:p>
            <a:r>
              <a:rPr lang="pt-BR" altLang="en-US" sz="1600" b="1" dirty="0">
                <a:solidFill>
                  <a:srgbClr val="195457"/>
                </a:solidFill>
                <a:latin typeface="Calibri" panose="020F0502020204030204" pitchFamily="34" charset="0"/>
                <a:cs typeface="Calibri" panose="020F0502020204030204" pitchFamily="34" charset="0"/>
              </a:rPr>
              <a:t>E1 - Plano de comunicação do projeto</a:t>
            </a:r>
            <a:endParaRPr lang="en-US" altLang="en-US" sz="1600" b="1" dirty="0">
              <a:solidFill>
                <a:srgbClr val="195457"/>
              </a:solidFill>
              <a:latin typeface="Calibri" panose="020F0502020204030204" pitchFamily="34" charset="0"/>
              <a:cs typeface="Calibri" panose="020F0502020204030204" pitchFamily="34" charset="0"/>
            </a:endParaRPr>
          </a:p>
        </p:txBody>
      </p:sp>
      <p:sp>
        <p:nvSpPr>
          <p:cNvPr id="17" name="CaixaDeTexto 16"/>
          <p:cNvSpPr txBox="1"/>
          <p:nvPr/>
        </p:nvSpPr>
        <p:spPr>
          <a:xfrm>
            <a:off x="0" y="2522507"/>
            <a:ext cx="3733536" cy="3416320"/>
          </a:xfrm>
          <a:prstGeom prst="rect">
            <a:avLst/>
          </a:prstGeom>
          <a:noFill/>
        </p:spPr>
        <p:txBody>
          <a:bodyPr wrap="square" rtlCol="0">
            <a:spAutoFit/>
          </a:bodyPr>
          <a:lstStyle/>
          <a:p>
            <a:endParaRPr lang="pt-PT" sz="1400" b="1" i="1" u="sng" dirty="0" smtClean="0">
              <a:ea typeface="Tahoma" panose="020B0604030504040204" pitchFamily="34" charset="0"/>
              <a:cs typeface="Calibri" panose="020F0502020204030204" pitchFamily="34" charset="0"/>
            </a:endParaRPr>
          </a:p>
          <a:p>
            <a:pPr marL="285750" indent="-285750">
              <a:buFont typeface="Wingdings" panose="05000000000000000000" pitchFamily="2" charset="2"/>
              <a:buChar char="Ø"/>
            </a:pPr>
            <a:r>
              <a:rPr lang="pt-PT" b="1" dirty="0" smtClean="0">
                <a:cs typeface="Calibri" panose="020F0502020204030204" pitchFamily="34" charset="0"/>
              </a:rPr>
              <a:t>Website do projeto em 3 línguas (PT; EN e ES)</a:t>
            </a:r>
            <a:endParaRPr lang="pt-PT" altLang="pt-PT" sz="1600" b="1" u="sng" dirty="0" smtClean="0">
              <a:solidFill>
                <a:srgbClr val="195457"/>
              </a:solidFill>
              <a:ea typeface="Tahoma" panose="020B0604030504040204" pitchFamily="34" charset="0"/>
              <a:cs typeface="Calibri" panose="020F0502020204030204" pitchFamily="34" charset="0"/>
            </a:endParaRPr>
          </a:p>
          <a:p>
            <a:endParaRPr lang="pt-PT" sz="1400" b="1" i="1" u="sng" dirty="0" smtClean="0">
              <a:ea typeface="Tahoma" panose="020B0604030504040204" pitchFamily="34" charset="0"/>
              <a:cs typeface="DIN Condensed Bold"/>
            </a:endParaRPr>
          </a:p>
          <a:p>
            <a:endParaRPr lang="pt-PT" sz="1400" b="1" i="1" u="sng" dirty="0">
              <a:ea typeface="Tahoma" panose="020B0604030504040204" pitchFamily="34" charset="0"/>
              <a:cs typeface="DIN Condensed Bold"/>
            </a:endParaRPr>
          </a:p>
          <a:p>
            <a:endParaRPr lang="pt-PT" sz="1400" b="1" i="1" u="sng" dirty="0" smtClean="0">
              <a:ea typeface="Tahoma" panose="020B0604030504040204" pitchFamily="34" charset="0"/>
              <a:cs typeface="DIN Condensed Bold"/>
            </a:endParaRPr>
          </a:p>
          <a:p>
            <a:endParaRPr lang="pt-PT" sz="1400" b="1" i="1" u="sng" dirty="0">
              <a:ea typeface="Tahoma" panose="020B0604030504040204" pitchFamily="34" charset="0"/>
              <a:cs typeface="DIN Condensed Bold"/>
            </a:endParaRPr>
          </a:p>
          <a:p>
            <a:endParaRPr lang="pt-PT" sz="1400" b="1" i="1" u="sng" dirty="0" smtClean="0">
              <a:ea typeface="Tahoma" panose="020B0604030504040204" pitchFamily="34" charset="0"/>
              <a:cs typeface="DIN Condensed Bold"/>
            </a:endParaRPr>
          </a:p>
          <a:p>
            <a:endParaRPr lang="pt-PT" sz="1400" b="1" i="1" u="sng" dirty="0" smtClean="0">
              <a:ea typeface="Tahoma" panose="020B0604030504040204" pitchFamily="34" charset="0"/>
              <a:cs typeface="DIN Condensed Bold"/>
            </a:endParaRPr>
          </a:p>
          <a:p>
            <a:endParaRPr lang="pt-PT" sz="1400" b="1" i="1" u="sng" dirty="0">
              <a:ea typeface="Tahoma" panose="020B0604030504040204" pitchFamily="34" charset="0"/>
              <a:cs typeface="DIN Condensed Bold"/>
            </a:endParaRPr>
          </a:p>
          <a:p>
            <a:endParaRPr lang="pt-PT" sz="1600" b="1" i="1" u="sng" dirty="0" smtClean="0">
              <a:ea typeface="Tahoma" panose="020B0604030504040204" pitchFamily="34" charset="0"/>
              <a:cs typeface="DIN Condensed Bold"/>
            </a:endParaRPr>
          </a:p>
          <a:p>
            <a:r>
              <a:rPr lang="en-US" b="1" dirty="0" smtClean="0">
                <a:hlinkClick r:id="rId7"/>
              </a:rPr>
              <a:t>https://www.lifeazoresnatura.eu/</a:t>
            </a:r>
            <a:endParaRPr lang="en-US" b="1" dirty="0" smtClean="0">
              <a:ea typeface="Tahoma" panose="020B0604030504040204" pitchFamily="34" charset="0"/>
              <a:cs typeface="DIN Condensed Bold"/>
            </a:endParaRPr>
          </a:p>
          <a:p>
            <a:endParaRPr lang="pt-PT" sz="2000" dirty="0" smtClean="0">
              <a:ea typeface="Tahoma" panose="020B0604030504040204" pitchFamily="34" charset="0"/>
              <a:cs typeface="DIN Condensed Bold"/>
            </a:endParaRPr>
          </a:p>
          <a:p>
            <a:pPr marL="285750" indent="-285750">
              <a:buFont typeface="Wingdings" panose="05000000000000000000" pitchFamily="2" charset="2"/>
              <a:buChar char="Ø"/>
            </a:pPr>
            <a:endParaRPr lang="pt-PT" sz="1400" dirty="0">
              <a:ea typeface="Tahoma" panose="020B0604030504040204" pitchFamily="34" charset="0"/>
              <a:cs typeface="DIN Condensed Bold"/>
            </a:endParaRPr>
          </a:p>
        </p:txBody>
      </p:sp>
      <p:pic>
        <p:nvPicPr>
          <p:cNvPr id="2" name="Imagem 1"/>
          <p:cNvPicPr>
            <a:picLocks noChangeAspect="1"/>
          </p:cNvPicPr>
          <p:nvPr/>
        </p:nvPicPr>
        <p:blipFill rotWithShape="1">
          <a:blip r:embed="rId8" cstate="email">
            <a:extLst>
              <a:ext uri="{28A0092B-C50C-407E-A947-70E740481C1C}">
                <a14:useLocalDpi xmlns:a14="http://schemas.microsoft.com/office/drawing/2010/main"/>
              </a:ext>
            </a:extLst>
          </a:blip>
          <a:srcRect t="5385" b="13828"/>
          <a:stretch/>
        </p:blipFill>
        <p:spPr>
          <a:xfrm>
            <a:off x="3733536" y="4032882"/>
            <a:ext cx="5326460" cy="2420454"/>
          </a:xfrm>
          <a:prstGeom prst="rect">
            <a:avLst/>
          </a:prstGeom>
        </p:spPr>
      </p:pic>
    </p:spTree>
    <p:extLst>
      <p:ext uri="{BB962C8B-B14F-4D97-AF65-F5344CB8AC3E}">
        <p14:creationId xmlns:p14="http://schemas.microsoft.com/office/powerpoint/2010/main" val="13338192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1588" y="-581"/>
            <a:ext cx="9145588" cy="621270"/>
            <a:chOff x="-1588" y="-581"/>
            <a:chExt cx="9145588" cy="621270"/>
          </a:xfrm>
        </p:grpSpPr>
        <p:sp>
          <p:nvSpPr>
            <p:cNvPr id="5" name="Retângulo 4"/>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6" name="Picture 10" descr="http://fnyh.org/wp-content/uploads/2015/01/LIFE.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http://www.europarc.org/communication-skills/images/2.1%20N2000.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Imagem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47664" y="-531440"/>
            <a:ext cx="1656184" cy="1656184"/>
          </a:xfrm>
          <a:prstGeom prst="rect">
            <a:avLst/>
          </a:prstGeom>
        </p:spPr>
      </p:pic>
      <p:sp>
        <p:nvSpPr>
          <p:cNvPr id="1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3" name="CaixaDeTexto 12"/>
          <p:cNvSpPr txBox="1"/>
          <p:nvPr/>
        </p:nvSpPr>
        <p:spPr>
          <a:xfrm>
            <a:off x="164161" y="1655603"/>
            <a:ext cx="3512375" cy="1077218"/>
          </a:xfrm>
          <a:prstGeom prst="rect">
            <a:avLst/>
          </a:prstGeom>
          <a:noFill/>
        </p:spPr>
        <p:txBody>
          <a:bodyPr wrap="square" rtlCol="0">
            <a:spAutoFit/>
          </a:bodyPr>
          <a:lstStyle/>
          <a:p>
            <a:r>
              <a:rPr lang="pt-PT" altLang="pt-PT" sz="1600" b="1" u="sng" dirty="0">
                <a:solidFill>
                  <a:srgbClr val="195457"/>
                </a:solidFill>
                <a:ea typeface="Tahoma" panose="020B0604030504040204" pitchFamily="34" charset="0"/>
                <a:cs typeface="Calibri" panose="020F0502020204030204" pitchFamily="34" charset="0"/>
              </a:rPr>
              <a:t>M</a:t>
            </a:r>
            <a:r>
              <a:rPr lang="pt-PT" altLang="pt-PT" sz="1600" b="1" u="sng" dirty="0" smtClean="0">
                <a:solidFill>
                  <a:srgbClr val="195457"/>
                </a:solidFill>
                <a:ea typeface="Tahoma" panose="020B0604030504040204" pitchFamily="34" charset="0"/>
                <a:cs typeface="Calibri" panose="020F0502020204030204" pitchFamily="34" charset="0"/>
              </a:rPr>
              <a:t>eios de comunicação:</a:t>
            </a:r>
            <a:endParaRPr lang="pt-PT" altLang="pt-PT" sz="1600" b="1" u="sng" dirty="0">
              <a:solidFill>
                <a:srgbClr val="195457"/>
              </a:solidFill>
              <a:ea typeface="Tahoma" panose="020B0604030504040204" pitchFamily="34" charset="0"/>
              <a:cs typeface="Calibri" panose="020F0502020204030204" pitchFamily="34" charset="0"/>
            </a:endParaRPr>
          </a:p>
          <a:p>
            <a:endParaRPr lang="pt-PT" sz="1600" b="1" i="1" u="sng" dirty="0">
              <a:ea typeface="Tahoma" panose="020B0604030504040204" pitchFamily="34" charset="0"/>
              <a:cs typeface="DIN Condensed Bold"/>
            </a:endParaRPr>
          </a:p>
          <a:p>
            <a:pPr marL="285750" indent="-285750">
              <a:buFont typeface="Wingdings" panose="05000000000000000000" pitchFamily="2" charset="2"/>
              <a:buChar char="Ø"/>
            </a:pPr>
            <a:r>
              <a:rPr lang="pt-PT" sz="1600" dirty="0" smtClean="0">
                <a:ea typeface="Tahoma" panose="020B0604030504040204" pitchFamily="34" charset="0"/>
                <a:cs typeface="DIN Condensed Bold"/>
              </a:rPr>
              <a:t>200 publicações no </a:t>
            </a:r>
            <a:r>
              <a:rPr lang="pt-PT" sz="1600" dirty="0" err="1" smtClean="0">
                <a:ea typeface="Tahoma" panose="020B0604030504040204" pitchFamily="34" charset="0"/>
                <a:cs typeface="DIN Condensed Bold"/>
              </a:rPr>
              <a:t>Facebook</a:t>
            </a:r>
            <a:r>
              <a:rPr lang="pt-PT" sz="1600" dirty="0" smtClean="0">
                <a:ea typeface="Tahoma" panose="020B0604030504040204" pitchFamily="34" charset="0"/>
                <a:cs typeface="DIN Condensed Bold"/>
              </a:rPr>
              <a:t> </a:t>
            </a:r>
          </a:p>
          <a:p>
            <a:pPr marL="285750" indent="-285750">
              <a:buFont typeface="Wingdings" panose="05000000000000000000" pitchFamily="2" charset="2"/>
              <a:buChar char="Ø"/>
            </a:pPr>
            <a:r>
              <a:rPr lang="pt-PT" sz="1600" dirty="0" smtClean="0">
                <a:ea typeface="Tahoma" panose="020B0604030504040204" pitchFamily="34" charset="0"/>
                <a:cs typeface="DIN Condensed Bold"/>
              </a:rPr>
              <a:t>2209 seguidores</a:t>
            </a:r>
            <a:endParaRPr lang="en-US" sz="1600" dirty="0">
              <a:ea typeface="Tahoma" panose="020B0604030504040204" pitchFamily="34" charset="0"/>
              <a:cs typeface="DIN Condensed Bold"/>
            </a:endParaRPr>
          </a:p>
        </p:txBody>
      </p:sp>
      <p:sp>
        <p:nvSpPr>
          <p:cNvPr id="17" name="Rectangle 62"/>
          <p:cNvSpPr>
            <a:spLocks noChangeArrowheads="1"/>
          </p:cNvSpPr>
          <p:nvPr/>
        </p:nvSpPr>
        <p:spPr bwMode="auto">
          <a:xfrm>
            <a:off x="-1587" y="764704"/>
            <a:ext cx="529366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smtClean="0">
                <a:solidFill>
                  <a:srgbClr val="195457"/>
                </a:solidFill>
                <a:latin typeface="Calibri" panose="020F0502020204030204" pitchFamily="34" charset="0"/>
                <a:cs typeface="Calibri" panose="020F0502020204030204" pitchFamily="34" charset="0"/>
              </a:rPr>
              <a:t>E1 </a:t>
            </a:r>
            <a:r>
              <a:rPr lang="fr-BE" altLang="en-US" sz="1800" b="1" dirty="0">
                <a:solidFill>
                  <a:srgbClr val="195457"/>
                </a:solidFill>
                <a:latin typeface="Calibri" panose="020F0502020204030204" pitchFamily="34" charset="0"/>
                <a:cs typeface="Calibri" panose="020F0502020204030204" pitchFamily="34" charset="0"/>
              </a:rPr>
              <a:t>– </a:t>
            </a:r>
            <a:r>
              <a:rPr lang="pt-BR" altLang="en-US" sz="1800" b="1" dirty="0" smtClean="0">
                <a:solidFill>
                  <a:srgbClr val="195457"/>
                </a:solidFill>
                <a:latin typeface="Calibri" panose="020F0502020204030204" pitchFamily="34" charset="0"/>
                <a:cs typeface="Calibri" panose="020F0502020204030204" pitchFamily="34" charset="0"/>
              </a:rPr>
              <a:t>Plano de Comunicação do Projeto</a:t>
            </a:r>
          </a:p>
          <a:p>
            <a:endParaRPr lang="pt-BR" altLang="en-US" sz="1800" b="1" dirty="0" smtClean="0">
              <a:latin typeface="Calibri" panose="020F0502020204030204" pitchFamily="34" charset="0"/>
              <a:cs typeface="Calibri" panose="020F0502020204030204" pitchFamily="34" charset="0"/>
            </a:endParaRPr>
          </a:p>
          <a:p>
            <a:endParaRPr lang="pt-BR" altLang="en-US" sz="1800" b="1" dirty="0">
              <a:solidFill>
                <a:schemeClr val="accent6">
                  <a:lumMod val="50000"/>
                </a:schemeClr>
              </a:solidFill>
              <a:latin typeface="Calibri" panose="020F0502020204030204" pitchFamily="34" charset="0"/>
              <a:cs typeface="Calibri" panose="020F0502020204030204" pitchFamily="34" charset="0"/>
            </a:endParaRPr>
          </a:p>
        </p:txBody>
      </p:sp>
      <p:sp>
        <p:nvSpPr>
          <p:cNvPr id="2" name="Retângulo 1"/>
          <p:cNvSpPr/>
          <p:nvPr/>
        </p:nvSpPr>
        <p:spPr>
          <a:xfrm>
            <a:off x="4604558" y="5061420"/>
            <a:ext cx="5039960" cy="338554"/>
          </a:xfrm>
          <a:prstGeom prst="rect">
            <a:avLst/>
          </a:prstGeom>
        </p:spPr>
        <p:txBody>
          <a:bodyPr wrap="square">
            <a:spAutoFit/>
          </a:bodyPr>
          <a:lstStyle/>
          <a:p>
            <a:r>
              <a:rPr lang="en-US" sz="1600" b="1" dirty="0">
                <a:solidFill>
                  <a:schemeClr val="accent6">
                    <a:lumMod val="50000"/>
                  </a:schemeClr>
                </a:solidFill>
                <a:hlinkClick r:id="rId6"/>
              </a:rPr>
              <a:t>https://</a:t>
            </a:r>
            <a:r>
              <a:rPr lang="en-US" sz="1600" b="1" dirty="0" smtClean="0">
                <a:solidFill>
                  <a:schemeClr val="accent6">
                    <a:lumMod val="50000"/>
                  </a:schemeClr>
                </a:solidFill>
                <a:hlinkClick r:id="rId6"/>
              </a:rPr>
              <a:t>www.facebook.com/LIFEIPAZORESNATURA</a:t>
            </a:r>
            <a:r>
              <a:rPr lang="en-US" sz="1600" b="1" dirty="0" smtClean="0">
                <a:solidFill>
                  <a:schemeClr val="accent6">
                    <a:lumMod val="50000"/>
                  </a:schemeClr>
                </a:solidFill>
              </a:rPr>
              <a:t> </a:t>
            </a:r>
            <a:endParaRPr lang="en-US" sz="1600" b="1" dirty="0">
              <a:solidFill>
                <a:schemeClr val="accent6">
                  <a:lumMod val="50000"/>
                </a:schemeClr>
              </a:solidFill>
            </a:endParaRPr>
          </a:p>
        </p:txBody>
      </p:sp>
      <p:pic>
        <p:nvPicPr>
          <p:cNvPr id="3" name="Imagem 2"/>
          <p:cNvPicPr>
            <a:picLocks noChangeAspect="1"/>
          </p:cNvPicPr>
          <p:nvPr/>
        </p:nvPicPr>
        <p:blipFill rotWithShape="1">
          <a:blip r:embed="rId7" cstate="screen">
            <a:extLst>
              <a:ext uri="{28A0092B-C50C-407E-A947-70E740481C1C}">
                <a14:useLocalDpi xmlns:a14="http://schemas.microsoft.com/office/drawing/2010/main"/>
              </a:ext>
            </a:extLst>
          </a:blip>
          <a:srcRect t="5200" b="6601"/>
          <a:stretch/>
        </p:blipFill>
        <p:spPr>
          <a:xfrm>
            <a:off x="3563888" y="1706346"/>
            <a:ext cx="5436096" cy="2696946"/>
          </a:xfrm>
          <a:prstGeom prst="rect">
            <a:avLst/>
          </a:prstGeom>
        </p:spPr>
      </p:pic>
      <p:pic>
        <p:nvPicPr>
          <p:cNvPr id="8" name="Imagem 7"/>
          <p:cNvPicPr>
            <a:picLocks noChangeAspect="1"/>
          </p:cNvPicPr>
          <p:nvPr/>
        </p:nvPicPr>
        <p:blipFill rotWithShape="1">
          <a:blip r:embed="rId8" cstate="screen">
            <a:extLst>
              <a:ext uri="{28A0092B-C50C-407E-A947-70E740481C1C}">
                <a14:useLocalDpi xmlns:a14="http://schemas.microsoft.com/office/drawing/2010/main"/>
              </a:ext>
            </a:extLst>
          </a:blip>
          <a:srcRect l="40550" t="13601" r="2751" b="6999"/>
          <a:stretch/>
        </p:blipFill>
        <p:spPr>
          <a:xfrm>
            <a:off x="164161" y="3247264"/>
            <a:ext cx="4427984" cy="3487946"/>
          </a:xfrm>
          <a:prstGeom prst="rect">
            <a:avLst/>
          </a:prstGeom>
        </p:spPr>
      </p:pic>
    </p:spTree>
    <p:extLst>
      <p:ext uri="{BB962C8B-B14F-4D97-AF65-F5344CB8AC3E}">
        <p14:creationId xmlns:p14="http://schemas.microsoft.com/office/powerpoint/2010/main" val="428545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1588" y="-581"/>
            <a:ext cx="9145588" cy="621270"/>
            <a:chOff x="-1588" y="-581"/>
            <a:chExt cx="9145588" cy="621270"/>
          </a:xfrm>
        </p:grpSpPr>
        <p:sp>
          <p:nvSpPr>
            <p:cNvPr id="5" name="Retângulo 4"/>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6" name="Picture 10" descr="http://fnyh.org/wp-content/uploads/2015/01/LIFE.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http://www.europarc.org/communication-skills/images/2.1%20N2000.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Imagem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47664" y="-531440"/>
            <a:ext cx="1656184" cy="1656184"/>
          </a:xfrm>
          <a:prstGeom prst="rect">
            <a:avLst/>
          </a:prstGeom>
        </p:spPr>
      </p:pic>
      <p:sp>
        <p:nvSpPr>
          <p:cNvPr id="1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5" name="Rectangle 62"/>
          <p:cNvSpPr>
            <a:spLocks noChangeArrowheads="1"/>
          </p:cNvSpPr>
          <p:nvPr/>
        </p:nvSpPr>
        <p:spPr bwMode="auto">
          <a:xfrm>
            <a:off x="-1587" y="764704"/>
            <a:ext cx="917230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pt-BR" altLang="en-US" sz="2000" b="1" dirty="0" smtClean="0">
                <a:solidFill>
                  <a:srgbClr val="195457"/>
                </a:solidFill>
                <a:latin typeface="Calibri" panose="020F0502020204030204" pitchFamily="34" charset="0"/>
                <a:cs typeface="Calibri" panose="020F0502020204030204" pitchFamily="34" charset="0"/>
              </a:rPr>
              <a:t>E4 </a:t>
            </a:r>
            <a:r>
              <a:rPr lang="pt-BR" altLang="en-US" sz="2000" b="1" dirty="0">
                <a:solidFill>
                  <a:srgbClr val="195457"/>
                </a:solidFill>
                <a:latin typeface="Calibri" panose="020F0502020204030204" pitchFamily="34" charset="0"/>
                <a:cs typeface="Calibri" panose="020F0502020204030204" pitchFamily="34" charset="0"/>
              </a:rPr>
              <a:t>– </a:t>
            </a:r>
            <a:r>
              <a:rPr lang="en-US" altLang="en-US" sz="2000" b="1" dirty="0" err="1">
                <a:solidFill>
                  <a:srgbClr val="195457"/>
                </a:solidFill>
                <a:latin typeface="Calibri" panose="020F0502020204030204" pitchFamily="34" charset="0"/>
                <a:cs typeface="Calibri" panose="020F0502020204030204" pitchFamily="34" charset="0"/>
              </a:rPr>
              <a:t>Programa</a:t>
            </a:r>
            <a:r>
              <a:rPr lang="en-US" altLang="en-US" sz="2000" b="1" dirty="0">
                <a:solidFill>
                  <a:srgbClr val="195457"/>
                </a:solidFill>
                <a:latin typeface="Calibri" panose="020F0502020204030204" pitchFamily="34" charset="0"/>
                <a:cs typeface="Calibri" panose="020F0502020204030204" pitchFamily="34" charset="0"/>
              </a:rPr>
              <a:t> de </a:t>
            </a:r>
            <a:r>
              <a:rPr lang="en-US" altLang="en-US" sz="2000" b="1" dirty="0" err="1">
                <a:solidFill>
                  <a:srgbClr val="195457"/>
                </a:solidFill>
                <a:latin typeface="Calibri" panose="020F0502020204030204" pitchFamily="34" charset="0"/>
                <a:cs typeface="Calibri" panose="020F0502020204030204" pitchFamily="34" charset="0"/>
              </a:rPr>
              <a:t>Educação</a:t>
            </a:r>
            <a:r>
              <a:rPr lang="en-US" altLang="en-US" sz="2000" b="1" dirty="0">
                <a:solidFill>
                  <a:srgbClr val="195457"/>
                </a:solidFill>
                <a:latin typeface="Calibri" panose="020F0502020204030204" pitchFamily="34" charset="0"/>
                <a:cs typeface="Calibri" panose="020F0502020204030204" pitchFamily="34" charset="0"/>
              </a:rPr>
              <a:t> </a:t>
            </a:r>
            <a:r>
              <a:rPr lang="en-US" altLang="en-US" sz="2000" b="1" dirty="0" err="1">
                <a:solidFill>
                  <a:srgbClr val="195457"/>
                </a:solidFill>
                <a:latin typeface="Calibri" panose="020F0502020204030204" pitchFamily="34" charset="0"/>
                <a:cs typeface="Calibri" panose="020F0502020204030204" pitchFamily="34" charset="0"/>
              </a:rPr>
              <a:t>Ambiental</a:t>
            </a:r>
            <a:r>
              <a:rPr lang="en-US" altLang="en-US" sz="2000" b="1" dirty="0">
                <a:solidFill>
                  <a:srgbClr val="195457"/>
                </a:solidFill>
                <a:latin typeface="Calibri" panose="020F0502020204030204" pitchFamily="34" charset="0"/>
                <a:cs typeface="Calibri" panose="020F0502020204030204" pitchFamily="34" charset="0"/>
              </a:rPr>
              <a:t> dos </a:t>
            </a:r>
            <a:r>
              <a:rPr lang="en-US" altLang="en-US" sz="2000" b="1" dirty="0" err="1">
                <a:solidFill>
                  <a:srgbClr val="195457"/>
                </a:solidFill>
                <a:latin typeface="Calibri" panose="020F0502020204030204" pitchFamily="34" charset="0"/>
                <a:cs typeface="Calibri" panose="020F0502020204030204" pitchFamily="34" charset="0"/>
              </a:rPr>
              <a:t>Parques</a:t>
            </a:r>
            <a:r>
              <a:rPr lang="en-US" altLang="en-US" sz="2000" b="1" dirty="0">
                <a:solidFill>
                  <a:srgbClr val="195457"/>
                </a:solidFill>
                <a:latin typeface="Calibri" panose="020F0502020204030204" pitchFamily="34" charset="0"/>
                <a:cs typeface="Calibri" panose="020F0502020204030204" pitchFamily="34" charset="0"/>
              </a:rPr>
              <a:t> </a:t>
            </a:r>
            <a:r>
              <a:rPr lang="en-US" altLang="en-US" sz="2000" b="1" dirty="0" err="1">
                <a:solidFill>
                  <a:srgbClr val="195457"/>
                </a:solidFill>
                <a:latin typeface="Calibri" panose="020F0502020204030204" pitchFamily="34" charset="0"/>
                <a:cs typeface="Calibri" panose="020F0502020204030204" pitchFamily="34" charset="0"/>
              </a:rPr>
              <a:t>Naturais</a:t>
            </a:r>
            <a:r>
              <a:rPr lang="en-US" altLang="en-US" sz="2000" b="1" dirty="0">
                <a:solidFill>
                  <a:srgbClr val="195457"/>
                </a:solidFill>
                <a:latin typeface="Calibri" panose="020F0502020204030204" pitchFamily="34" charset="0"/>
                <a:cs typeface="Calibri" panose="020F0502020204030204" pitchFamily="34" charset="0"/>
              </a:rPr>
              <a:t> de </a:t>
            </a:r>
            <a:r>
              <a:rPr lang="en-US" altLang="en-US" sz="2000" b="1" dirty="0" err="1">
                <a:solidFill>
                  <a:srgbClr val="195457"/>
                </a:solidFill>
                <a:latin typeface="Calibri" panose="020F0502020204030204" pitchFamily="34" charset="0"/>
                <a:cs typeface="Calibri" panose="020F0502020204030204" pitchFamily="34" charset="0"/>
              </a:rPr>
              <a:t>Ilha</a:t>
            </a:r>
            <a:r>
              <a:rPr lang="en-US" altLang="en-US" sz="2000" b="1" dirty="0">
                <a:solidFill>
                  <a:srgbClr val="195457"/>
                </a:solidFill>
                <a:latin typeface="Calibri" panose="020F0502020204030204" pitchFamily="34" charset="0"/>
                <a:cs typeface="Calibri" panose="020F0502020204030204" pitchFamily="34" charset="0"/>
              </a:rPr>
              <a:t> – </a:t>
            </a:r>
            <a:r>
              <a:rPr lang="en-US" altLang="en-US" sz="2000" b="1" dirty="0" err="1">
                <a:solidFill>
                  <a:srgbClr val="195457"/>
                </a:solidFill>
                <a:latin typeface="Calibri" panose="020F0502020204030204" pitchFamily="34" charset="0"/>
                <a:cs typeface="Calibri" panose="020F0502020204030204" pitchFamily="34" charset="0"/>
              </a:rPr>
              <a:t>Parque</a:t>
            </a:r>
            <a:r>
              <a:rPr lang="en-US" altLang="en-US" sz="2000" b="1" dirty="0">
                <a:solidFill>
                  <a:srgbClr val="195457"/>
                </a:solidFill>
                <a:latin typeface="Calibri" panose="020F0502020204030204" pitchFamily="34" charset="0"/>
                <a:cs typeface="Calibri" panose="020F0502020204030204" pitchFamily="34" charset="0"/>
              </a:rPr>
              <a:t> </a:t>
            </a:r>
            <a:r>
              <a:rPr lang="en-US" altLang="en-US" sz="2000" b="1" dirty="0" smtClean="0">
                <a:solidFill>
                  <a:srgbClr val="195457"/>
                </a:solidFill>
                <a:latin typeface="Calibri" panose="020F0502020204030204" pitchFamily="34" charset="0"/>
                <a:cs typeface="Calibri" panose="020F0502020204030204" pitchFamily="34" charset="0"/>
              </a:rPr>
              <a:t>Escola/</a:t>
            </a:r>
            <a:r>
              <a:rPr lang="en-US" altLang="en-US" sz="2000" b="1" dirty="0" err="1" smtClean="0">
                <a:solidFill>
                  <a:srgbClr val="195457"/>
                </a:solidFill>
                <a:latin typeface="Calibri" panose="020F0502020204030204" pitchFamily="34" charset="0"/>
                <a:cs typeface="Calibri" panose="020F0502020204030204" pitchFamily="34" charset="0"/>
              </a:rPr>
              <a:t>Parque</a:t>
            </a:r>
            <a:r>
              <a:rPr lang="en-US" altLang="en-US" sz="2000" b="1" dirty="0" smtClean="0">
                <a:solidFill>
                  <a:srgbClr val="195457"/>
                </a:solidFill>
                <a:latin typeface="Calibri" panose="020F0502020204030204" pitchFamily="34" charset="0"/>
                <a:cs typeface="Calibri" panose="020F0502020204030204" pitchFamily="34" charset="0"/>
              </a:rPr>
              <a:t> </a:t>
            </a:r>
            <a:r>
              <a:rPr lang="en-US" altLang="en-US" sz="2000" b="1" dirty="0" err="1" smtClean="0">
                <a:solidFill>
                  <a:srgbClr val="195457"/>
                </a:solidFill>
                <a:latin typeface="Calibri" panose="020F0502020204030204" pitchFamily="34" charset="0"/>
                <a:cs typeface="Calibri" panose="020F0502020204030204" pitchFamily="34" charset="0"/>
              </a:rPr>
              <a:t>Aberto</a:t>
            </a:r>
            <a:endParaRPr lang="en-US" altLang="en-US" sz="2000" b="1" dirty="0">
              <a:solidFill>
                <a:srgbClr val="195457"/>
              </a:solidFill>
              <a:latin typeface="Calibri" panose="020F0502020204030204" pitchFamily="34" charset="0"/>
              <a:cs typeface="Calibri" panose="020F0502020204030204" pitchFamily="34" charset="0"/>
            </a:endParaRPr>
          </a:p>
          <a:p>
            <a:r>
              <a:rPr lang="en-US" altLang="en-US" sz="2000" dirty="0">
                <a:latin typeface="Century Gothic" panose="020B0502020202020204" pitchFamily="34" charset="0"/>
                <a:cs typeface="Calibri" panose="020F0502020204030204" pitchFamily="34" charset="0"/>
              </a:rPr>
              <a:t>	</a:t>
            </a:r>
          </a:p>
          <a:p>
            <a:endParaRPr lang="en-US" altLang="en-US" sz="2000" dirty="0">
              <a:latin typeface="Century Gothic" panose="020B0502020202020204" pitchFamily="34" charset="0"/>
              <a:cs typeface="Calibri" panose="020F0502020204030204" pitchFamily="34" charset="0"/>
            </a:endParaRPr>
          </a:p>
        </p:txBody>
      </p:sp>
      <p:graphicFrame>
        <p:nvGraphicFramePr>
          <p:cNvPr id="12" name="Tabela 11"/>
          <p:cNvGraphicFramePr>
            <a:graphicFrameLocks noGrp="1"/>
          </p:cNvGraphicFramePr>
          <p:nvPr>
            <p:extLst/>
          </p:nvPr>
        </p:nvGraphicFramePr>
        <p:xfrm>
          <a:off x="1165051" y="1461209"/>
          <a:ext cx="6096000" cy="74168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790992174"/>
                    </a:ext>
                  </a:extLst>
                </a:gridCol>
                <a:gridCol w="3048000">
                  <a:extLst>
                    <a:ext uri="{9D8B030D-6E8A-4147-A177-3AD203B41FA5}">
                      <a16:colId xmlns:a16="http://schemas.microsoft.com/office/drawing/2014/main" val="1876509804"/>
                    </a:ext>
                  </a:extLst>
                </a:gridCol>
              </a:tblGrid>
              <a:tr h="370840">
                <a:tc>
                  <a:txBody>
                    <a:bodyPr/>
                    <a:lstStyle/>
                    <a:p>
                      <a:r>
                        <a:rPr lang="pt-PT" dirty="0" smtClean="0"/>
                        <a:t>Atividades</a:t>
                      </a:r>
                      <a:endParaRPr lang="en-US" dirty="0"/>
                    </a:p>
                  </a:txBody>
                  <a:tcPr/>
                </a:tc>
                <a:tc>
                  <a:txBody>
                    <a:bodyPr/>
                    <a:lstStyle/>
                    <a:p>
                      <a:r>
                        <a:rPr lang="pt-PT" dirty="0" smtClean="0"/>
                        <a:t>Nº</a:t>
                      </a:r>
                      <a:r>
                        <a:rPr lang="pt-PT" baseline="0" dirty="0" smtClean="0"/>
                        <a:t> Participantes</a:t>
                      </a:r>
                      <a:endParaRPr lang="en-US" dirty="0"/>
                    </a:p>
                  </a:txBody>
                  <a:tcPr/>
                </a:tc>
                <a:extLst>
                  <a:ext uri="{0D108BD9-81ED-4DB2-BD59-A6C34878D82A}">
                    <a16:rowId xmlns:a16="http://schemas.microsoft.com/office/drawing/2014/main" val="1888153355"/>
                  </a:ext>
                </a:extLst>
              </a:tr>
              <a:tr h="370840">
                <a:tc>
                  <a:txBody>
                    <a:bodyPr/>
                    <a:lstStyle/>
                    <a:p>
                      <a:r>
                        <a:rPr lang="pt-PT" dirty="0" smtClean="0"/>
                        <a:t>26</a:t>
                      </a:r>
                      <a:endParaRPr lang="en-US" dirty="0"/>
                    </a:p>
                  </a:txBody>
                  <a:tcPr/>
                </a:tc>
                <a:tc>
                  <a:txBody>
                    <a:bodyPr/>
                    <a:lstStyle/>
                    <a:p>
                      <a:r>
                        <a:rPr lang="pt-PT" dirty="0" smtClean="0"/>
                        <a:t>415</a:t>
                      </a:r>
                      <a:endParaRPr lang="en-US" dirty="0"/>
                    </a:p>
                  </a:txBody>
                  <a:tcPr/>
                </a:tc>
                <a:extLst>
                  <a:ext uri="{0D108BD9-81ED-4DB2-BD59-A6C34878D82A}">
                    <a16:rowId xmlns:a16="http://schemas.microsoft.com/office/drawing/2014/main" val="1403354239"/>
                  </a:ext>
                </a:extLst>
              </a:tr>
            </a:tbl>
          </a:graphicData>
        </a:graphic>
      </p:graphicFrame>
      <p:sp>
        <p:nvSpPr>
          <p:cNvPr id="18" name="CaixaDeTexto 17"/>
          <p:cNvSpPr txBox="1"/>
          <p:nvPr/>
        </p:nvSpPr>
        <p:spPr>
          <a:xfrm>
            <a:off x="4978726" y="5974478"/>
            <a:ext cx="3816424" cy="646331"/>
          </a:xfrm>
          <a:prstGeom prst="rect">
            <a:avLst/>
          </a:prstGeom>
          <a:noFill/>
        </p:spPr>
        <p:txBody>
          <a:bodyPr wrap="square" rtlCol="0">
            <a:spAutoFit/>
          </a:bodyPr>
          <a:lstStyle/>
          <a:p>
            <a:r>
              <a:rPr lang="en-US" dirty="0" err="1" smtClean="0"/>
              <a:t>Os</a:t>
            </a:r>
            <a:r>
              <a:rPr lang="en-US" dirty="0" smtClean="0"/>
              <a:t> </a:t>
            </a:r>
            <a:r>
              <a:rPr lang="en-US" dirty="0" err="1" smtClean="0"/>
              <a:t>morcegos</a:t>
            </a:r>
            <a:r>
              <a:rPr lang="en-US" dirty="0" smtClean="0"/>
              <a:t> </a:t>
            </a:r>
            <a:r>
              <a:rPr lang="en-US" dirty="0" err="1" smtClean="0"/>
              <a:t>não</a:t>
            </a:r>
            <a:r>
              <a:rPr lang="en-US" dirty="0" smtClean="0"/>
              <a:t> </a:t>
            </a:r>
            <a:r>
              <a:rPr lang="en-US" dirty="0" err="1" smtClean="0"/>
              <a:t>são</a:t>
            </a:r>
            <a:r>
              <a:rPr lang="en-US" dirty="0" smtClean="0"/>
              <a:t> </a:t>
            </a:r>
            <a:r>
              <a:rPr lang="en-US" dirty="0" err="1" smtClean="0"/>
              <a:t>assustadores</a:t>
            </a:r>
            <a:r>
              <a:rPr lang="en-US" dirty="0" smtClean="0"/>
              <a:t> – Graciosa </a:t>
            </a:r>
            <a:endParaRPr lang="en-US" dirty="0"/>
          </a:p>
        </p:txBody>
      </p:sp>
      <p:sp>
        <p:nvSpPr>
          <p:cNvPr id="20" name="CaixaDeTexto 19"/>
          <p:cNvSpPr txBox="1"/>
          <p:nvPr/>
        </p:nvSpPr>
        <p:spPr>
          <a:xfrm>
            <a:off x="467544" y="5974477"/>
            <a:ext cx="3816424" cy="369332"/>
          </a:xfrm>
          <a:prstGeom prst="rect">
            <a:avLst/>
          </a:prstGeom>
          <a:noFill/>
        </p:spPr>
        <p:txBody>
          <a:bodyPr wrap="square" rtlCol="0">
            <a:spAutoFit/>
          </a:bodyPr>
          <a:lstStyle/>
          <a:p>
            <a:r>
              <a:rPr lang="pt-BR" dirty="0" smtClean="0"/>
              <a:t>Monumento Natural sem infestantes</a:t>
            </a:r>
            <a:endParaRPr lang="en-US" dirty="0"/>
          </a:p>
        </p:txBody>
      </p:sp>
      <p:pic>
        <p:nvPicPr>
          <p:cNvPr id="2" name="Imagem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628" y="2757545"/>
            <a:ext cx="4235400" cy="3176550"/>
          </a:xfrm>
          <a:prstGeom prst="rect">
            <a:avLst/>
          </a:prstGeom>
        </p:spPr>
      </p:pic>
      <p:pic>
        <p:nvPicPr>
          <p:cNvPr id="3" name="Imagem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83881" y="2757545"/>
            <a:ext cx="4241465" cy="3181099"/>
          </a:xfrm>
          <a:prstGeom prst="rect">
            <a:avLst/>
          </a:prstGeom>
        </p:spPr>
      </p:pic>
    </p:spTree>
    <p:extLst>
      <p:ext uri="{BB962C8B-B14F-4D97-AF65-F5344CB8AC3E}">
        <p14:creationId xmlns:p14="http://schemas.microsoft.com/office/powerpoint/2010/main" val="33206840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1588" y="-581"/>
            <a:ext cx="9145588" cy="621270"/>
            <a:chOff x="-1588" y="-581"/>
            <a:chExt cx="9145588" cy="621270"/>
          </a:xfrm>
        </p:grpSpPr>
        <p:sp>
          <p:nvSpPr>
            <p:cNvPr id="5" name="Retângulo 4"/>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6"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Imagem 9"/>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5" name="Rectangle 62"/>
          <p:cNvSpPr>
            <a:spLocks noChangeArrowheads="1"/>
          </p:cNvSpPr>
          <p:nvPr/>
        </p:nvSpPr>
        <p:spPr bwMode="auto">
          <a:xfrm>
            <a:off x="-1587" y="764704"/>
            <a:ext cx="917230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smtClean="0">
                <a:latin typeface="Century Gothic" panose="020B0502020202020204" pitchFamily="34" charset="0"/>
                <a:cs typeface="Calibri" panose="020F0502020204030204" pitchFamily="34" charset="0"/>
              </a:rPr>
              <a:t>E </a:t>
            </a:r>
            <a:r>
              <a:rPr lang="fr-BE" altLang="en-US" sz="1800" b="1" dirty="0">
                <a:latin typeface="Century Gothic" panose="020B0502020202020204" pitchFamily="34" charset="0"/>
                <a:cs typeface="Calibri" panose="020F0502020204030204" pitchFamily="34" charset="0"/>
              </a:rPr>
              <a:t>– </a:t>
            </a:r>
            <a:r>
              <a:rPr lang="pt-BR" altLang="en-US" sz="1800" b="1" dirty="0">
                <a:latin typeface="Century Gothic" panose="020B0502020202020204" pitchFamily="34" charset="0"/>
                <a:cs typeface="Calibri" panose="020F0502020204030204" pitchFamily="34" charset="0"/>
              </a:rPr>
              <a:t>Sensibilização do público e divulgação dos resultados:</a:t>
            </a:r>
          </a:p>
          <a:p>
            <a:r>
              <a:rPr lang="pt-BR" altLang="en-US" sz="1800" dirty="0" smtClean="0">
                <a:latin typeface="Century Gothic" panose="020B0502020202020204" pitchFamily="34" charset="0"/>
                <a:cs typeface="Calibri" panose="020F0502020204030204" pitchFamily="34" charset="0"/>
              </a:rPr>
              <a:t>E5 – </a:t>
            </a:r>
            <a:r>
              <a:rPr lang="en-US" altLang="en-US" sz="1800" dirty="0" err="1" smtClean="0">
                <a:latin typeface="Century Gothic" panose="020B0502020202020204" pitchFamily="34" charset="0"/>
                <a:cs typeface="Calibri" panose="020F0502020204030204" pitchFamily="34" charset="0"/>
              </a:rPr>
              <a:t>Programa</a:t>
            </a:r>
            <a:r>
              <a:rPr lang="en-US" altLang="en-US" sz="1800" dirty="0" smtClean="0">
                <a:latin typeface="Century Gothic" panose="020B0502020202020204" pitchFamily="34" charset="0"/>
                <a:cs typeface="Calibri" panose="020F0502020204030204" pitchFamily="34" charset="0"/>
              </a:rPr>
              <a:t> de </a:t>
            </a:r>
            <a:r>
              <a:rPr lang="en-US" altLang="en-US" sz="1800" dirty="0" err="1" smtClean="0">
                <a:latin typeface="Century Gothic" panose="020B0502020202020204" pitchFamily="34" charset="0"/>
                <a:cs typeface="Calibri" panose="020F0502020204030204" pitchFamily="34" charset="0"/>
              </a:rPr>
              <a:t>Envolvimento</a:t>
            </a:r>
            <a:r>
              <a:rPr lang="en-US" altLang="en-US" sz="1800" dirty="0" smtClean="0">
                <a:latin typeface="Century Gothic" panose="020B0502020202020204" pitchFamily="34" charset="0"/>
                <a:cs typeface="Calibri" panose="020F0502020204030204" pitchFamily="34" charset="0"/>
              </a:rPr>
              <a:t> </a:t>
            </a:r>
            <a:r>
              <a:rPr lang="en-US" altLang="en-US" sz="1800" dirty="0" err="1" smtClean="0">
                <a:latin typeface="Century Gothic" panose="020B0502020202020204" pitchFamily="34" charset="0"/>
                <a:cs typeface="Calibri" panose="020F0502020204030204" pitchFamily="34" charset="0"/>
              </a:rPr>
              <a:t>Público</a:t>
            </a:r>
            <a:r>
              <a:rPr lang="en-US" altLang="en-US" sz="1800" dirty="0" smtClean="0">
                <a:latin typeface="Century Gothic" panose="020B0502020202020204" pitchFamily="34" charset="0"/>
                <a:cs typeface="Calibri" panose="020F0502020204030204" pitchFamily="34" charset="0"/>
              </a:rPr>
              <a:t> e </a:t>
            </a:r>
            <a:r>
              <a:rPr lang="en-US" altLang="en-US" sz="1800" dirty="0" err="1" smtClean="0">
                <a:latin typeface="Century Gothic" panose="020B0502020202020204" pitchFamily="34" charset="0"/>
                <a:cs typeface="Calibri" panose="020F0502020204030204" pitchFamily="34" charset="0"/>
              </a:rPr>
              <a:t>Voluntariado</a:t>
            </a:r>
            <a:r>
              <a:rPr lang="en-US" altLang="en-US" sz="1800" dirty="0" smtClean="0">
                <a:latin typeface="Century Gothic" panose="020B0502020202020204" pitchFamily="34" charset="0"/>
                <a:cs typeface="Calibri" panose="020F0502020204030204" pitchFamily="34" charset="0"/>
              </a:rPr>
              <a:t> </a:t>
            </a:r>
            <a:endParaRPr lang="en-US" altLang="en-US" sz="1800" dirty="0">
              <a:latin typeface="Century Gothic" panose="020B0502020202020204" pitchFamily="34" charset="0"/>
              <a:cs typeface="Calibri" panose="020F0502020204030204" pitchFamily="34" charset="0"/>
            </a:endParaRPr>
          </a:p>
          <a:p>
            <a:r>
              <a:rPr lang="en-US" altLang="en-US" sz="1800" dirty="0">
                <a:latin typeface="Century Gothic" panose="020B0502020202020204" pitchFamily="34" charset="0"/>
                <a:cs typeface="Calibri" panose="020F0502020204030204" pitchFamily="34" charset="0"/>
              </a:rPr>
              <a:t>	</a:t>
            </a:r>
          </a:p>
          <a:p>
            <a:endParaRPr lang="en-US" altLang="en-US" sz="1800" dirty="0">
              <a:latin typeface="Century Gothic" panose="020B0502020202020204" pitchFamily="34" charset="0"/>
              <a:cs typeface="Calibri" panose="020F0502020204030204" pitchFamily="34" charset="0"/>
            </a:endParaRPr>
          </a:p>
        </p:txBody>
      </p:sp>
      <p:sp>
        <p:nvSpPr>
          <p:cNvPr id="19" name="CaixaDeTexto 18"/>
          <p:cNvSpPr txBox="1"/>
          <p:nvPr/>
        </p:nvSpPr>
        <p:spPr>
          <a:xfrm>
            <a:off x="0" y="1408708"/>
            <a:ext cx="9144000" cy="1877437"/>
          </a:xfrm>
          <a:prstGeom prst="rect">
            <a:avLst/>
          </a:prstGeom>
          <a:noFill/>
        </p:spPr>
        <p:txBody>
          <a:bodyPr wrap="square" rtlCol="0">
            <a:spAutoFit/>
          </a:bodyPr>
          <a:lstStyle/>
          <a:p>
            <a:endParaRPr lang="pt-PT" sz="1600" b="1" i="1" u="sng" dirty="0">
              <a:latin typeface="Century Gothic" panose="020B0502020202020204" pitchFamily="34" charset="0"/>
              <a:ea typeface="Tahoma" panose="020B0604030504040204" pitchFamily="34" charset="0"/>
              <a:cs typeface="DIN Condensed Bold"/>
            </a:endParaRPr>
          </a:p>
          <a:p>
            <a:pPr marL="285750" indent="-285750" algn="just">
              <a:buFont typeface="Wingdings" panose="05000000000000000000" pitchFamily="2" charset="2"/>
              <a:buChar char="Ø"/>
            </a:pPr>
            <a:r>
              <a:rPr lang="pt-BR" altLang="pt-PT" sz="1400" dirty="0" smtClean="0">
                <a:latin typeface="Century Gothic" panose="020B0502020202020204" pitchFamily="34" charset="0"/>
                <a:ea typeface="Tahoma" panose="020B0604030504040204" pitchFamily="34" charset="0"/>
                <a:cs typeface="DIN Condensed Bold"/>
              </a:rPr>
              <a:t>O LIFE IP está </a:t>
            </a:r>
            <a:r>
              <a:rPr lang="pt-BR" altLang="pt-PT" sz="1400" dirty="0">
                <a:latin typeface="Century Gothic" panose="020B0502020202020204" pitchFamily="34" charset="0"/>
                <a:ea typeface="Tahoma" panose="020B0604030504040204" pitchFamily="34" charset="0"/>
                <a:cs typeface="DIN Condensed Bold"/>
              </a:rPr>
              <a:t>a promover campos de voluntariado gratuitos em várias </a:t>
            </a:r>
            <a:r>
              <a:rPr lang="pt-BR" altLang="pt-PT" sz="1400" dirty="0" smtClean="0">
                <a:latin typeface="Century Gothic" panose="020B0502020202020204" pitchFamily="34" charset="0"/>
                <a:ea typeface="Tahoma" panose="020B0604030504040204" pitchFamily="34" charset="0"/>
                <a:cs typeface="DIN Condensed Bold"/>
              </a:rPr>
              <a:t>ilhas (este ano decorreram 4), </a:t>
            </a:r>
            <a:r>
              <a:rPr lang="pt-BR" altLang="pt-PT" sz="1400" dirty="0">
                <a:latin typeface="Century Gothic" panose="020B0502020202020204" pitchFamily="34" charset="0"/>
                <a:ea typeface="Tahoma" panose="020B0604030504040204" pitchFamily="34" charset="0"/>
                <a:cs typeface="DIN Condensed Bold"/>
              </a:rPr>
              <a:t>com o objetivo de sensibilizar os jovens e as comunidades circundantes para a importância da prática de ações concretas de conservação da natureza e da biodiversidade</a:t>
            </a:r>
            <a:r>
              <a:rPr lang="pt-BR" altLang="pt-PT" sz="1400" dirty="0" smtClean="0">
                <a:latin typeface="Century Gothic" panose="020B0502020202020204" pitchFamily="34" charset="0"/>
                <a:ea typeface="Tahoma" panose="020B0604030504040204" pitchFamily="34" charset="0"/>
                <a:cs typeface="DIN Condensed Bold"/>
              </a:rPr>
              <a:t>.</a:t>
            </a:r>
          </a:p>
          <a:p>
            <a:pPr marL="285750" indent="-285750" algn="just">
              <a:buFont typeface="Wingdings" panose="05000000000000000000" pitchFamily="2" charset="2"/>
              <a:buChar char="Ø"/>
            </a:pPr>
            <a:r>
              <a:rPr lang="pt-BR" sz="1400" dirty="0" smtClean="0">
                <a:latin typeface="Century Gothic" panose="020B0502020202020204" pitchFamily="34" charset="0"/>
                <a:ea typeface="Tahoma" panose="020B0604030504040204" pitchFamily="34" charset="0"/>
                <a:cs typeface="DIN Condensed Bold"/>
              </a:rPr>
              <a:t>O primeiro campo de voluntariado decorreu de 13-21 julho na Graciosa onde se realizou diversas atividades com escuteiros, empresas locais, IPSS e a comunidade em geral.</a:t>
            </a:r>
          </a:p>
          <a:p>
            <a:pPr marL="285750" indent="-285750" algn="just">
              <a:buFont typeface="Wingdings" panose="05000000000000000000" pitchFamily="2" charset="2"/>
              <a:buChar char="Ø"/>
            </a:pPr>
            <a:r>
              <a:rPr lang="pt-BR" sz="1400" dirty="0" smtClean="0">
                <a:latin typeface="Century Gothic" panose="020B0502020202020204" pitchFamily="34" charset="0"/>
                <a:ea typeface="Tahoma" panose="020B0604030504040204" pitchFamily="34" charset="0"/>
                <a:cs typeface="DIN Condensed Bold"/>
              </a:rPr>
              <a:t>O próximo campo será na </a:t>
            </a:r>
            <a:r>
              <a:rPr lang="pt-BR" sz="1400" dirty="0">
                <a:latin typeface="Century Gothic" panose="020B0502020202020204" pitchFamily="34" charset="0"/>
                <a:ea typeface="Tahoma" panose="020B0604030504040204" pitchFamily="34" charset="0"/>
                <a:cs typeface="DIN Condensed Bold"/>
              </a:rPr>
              <a:t>Terceira, de 13 a 21 de fevereiro do próximo ano.</a:t>
            </a:r>
            <a:endParaRPr lang="pt-BR" sz="1400" dirty="0" smtClean="0">
              <a:latin typeface="Century Gothic" panose="020B0502020202020204" pitchFamily="34" charset="0"/>
              <a:ea typeface="Tahoma" panose="020B0604030504040204" pitchFamily="34" charset="0"/>
              <a:cs typeface="DIN Condensed Bold"/>
            </a:endParaRPr>
          </a:p>
          <a:p>
            <a:pPr marL="285750" indent="-285750" algn="just">
              <a:buFont typeface="Wingdings" panose="05000000000000000000" pitchFamily="2" charset="2"/>
              <a:buChar char="Ø"/>
            </a:pPr>
            <a:endParaRPr lang="pt-PT" sz="1600" dirty="0" smtClean="0">
              <a:latin typeface="Century Gothic" panose="020B0502020202020204" pitchFamily="34" charset="0"/>
              <a:ea typeface="Tahoma" panose="020B0604030504040204" pitchFamily="34" charset="0"/>
              <a:cs typeface="DIN Condensed Bold"/>
            </a:endParaRPr>
          </a:p>
        </p:txBody>
      </p:sp>
      <p:pic>
        <p:nvPicPr>
          <p:cNvPr id="2050" name="Picture 2" descr="A imagem pode conter: uma ou mais pessoas, céu, oceano, ar livre e naturez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716" y="3465941"/>
            <a:ext cx="4382692" cy="292179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 imagem pode conter: 1 pessoa, sentado, criança, chapéu, barba e ar livr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27274" y="3219400"/>
            <a:ext cx="4541936" cy="3027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36729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1588" y="-581"/>
            <a:ext cx="9145588" cy="621270"/>
            <a:chOff x="-1588" y="-581"/>
            <a:chExt cx="9145588" cy="621270"/>
          </a:xfrm>
        </p:grpSpPr>
        <p:sp>
          <p:nvSpPr>
            <p:cNvPr id="5" name="Retângulo 4"/>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6" name="Picture 10" descr="http://fnyh.org/wp-content/uploads/2015/01/LIFE.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http://www.europarc.org/communication-skills/images/2.1%20N2000.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Imagem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47664" y="-531440"/>
            <a:ext cx="1656184" cy="1656184"/>
          </a:xfrm>
          <a:prstGeom prst="rect">
            <a:avLst/>
          </a:prstGeom>
        </p:spPr>
      </p:pic>
      <p:sp>
        <p:nvSpPr>
          <p:cNvPr id="1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5" name="Rectangle 62"/>
          <p:cNvSpPr>
            <a:spLocks noChangeArrowheads="1"/>
          </p:cNvSpPr>
          <p:nvPr/>
        </p:nvSpPr>
        <p:spPr bwMode="auto">
          <a:xfrm>
            <a:off x="-1587" y="764704"/>
            <a:ext cx="917230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1800" b="1" dirty="0">
                <a:solidFill>
                  <a:srgbClr val="195457"/>
                </a:solidFill>
                <a:latin typeface="Calibri" panose="020F0502020204030204" pitchFamily="34" charset="0"/>
                <a:cs typeface="Calibri" panose="020F0502020204030204" pitchFamily="34" charset="0"/>
              </a:rPr>
              <a:t>F – </a:t>
            </a:r>
            <a:r>
              <a:rPr lang="pt-BR" altLang="en-US" sz="1800" b="1" dirty="0">
                <a:solidFill>
                  <a:srgbClr val="195457"/>
                </a:solidFill>
                <a:latin typeface="Calibri" panose="020F0502020204030204" pitchFamily="34" charset="0"/>
                <a:cs typeface="Calibri" panose="020F0502020204030204" pitchFamily="34" charset="0"/>
              </a:rPr>
              <a:t>Gestão e monitorização do progresso do projeto:</a:t>
            </a:r>
          </a:p>
          <a:p>
            <a:r>
              <a:rPr lang="pt-BR" altLang="en-US" sz="1800" b="1" dirty="0">
                <a:solidFill>
                  <a:srgbClr val="195457"/>
                </a:solidFill>
                <a:latin typeface="Calibri" panose="020F0502020204030204" pitchFamily="34" charset="0"/>
                <a:cs typeface="Calibri" panose="020F0502020204030204" pitchFamily="34" charset="0"/>
              </a:rPr>
              <a:t>F3 – Grupo de trabalho para coordenação dos fundos complementares</a:t>
            </a:r>
            <a:endParaRPr lang="en-US" altLang="en-US" sz="1800" b="1" dirty="0">
              <a:solidFill>
                <a:srgbClr val="195457"/>
              </a:solidFill>
              <a:latin typeface="Calibri" panose="020F0502020204030204" pitchFamily="34" charset="0"/>
              <a:cs typeface="Calibri" panose="020F0502020204030204" pitchFamily="34" charset="0"/>
            </a:endParaRPr>
          </a:p>
          <a:p>
            <a:r>
              <a:rPr lang="en-US" altLang="en-US" sz="1800" b="1" dirty="0">
                <a:solidFill>
                  <a:srgbClr val="195457"/>
                </a:solidFill>
                <a:latin typeface="Calibri" panose="020F0502020204030204" pitchFamily="34" charset="0"/>
                <a:cs typeface="Calibri" panose="020F0502020204030204" pitchFamily="34" charset="0"/>
              </a:rPr>
              <a:t>	</a:t>
            </a:r>
          </a:p>
          <a:p>
            <a:endParaRPr lang="en-US" altLang="en-US" sz="1800" dirty="0">
              <a:latin typeface="Century Gothic" panose="020B0502020202020204" pitchFamily="34" charset="0"/>
              <a:cs typeface="Calibri" panose="020F0502020204030204" pitchFamily="34" charset="0"/>
            </a:endParaRPr>
          </a:p>
        </p:txBody>
      </p:sp>
      <p:sp>
        <p:nvSpPr>
          <p:cNvPr id="12" name="CaixaDeTexto 11"/>
          <p:cNvSpPr txBox="1"/>
          <p:nvPr/>
        </p:nvSpPr>
        <p:spPr>
          <a:xfrm>
            <a:off x="-108520" y="1700808"/>
            <a:ext cx="9001000" cy="584775"/>
          </a:xfrm>
          <a:prstGeom prst="rect">
            <a:avLst/>
          </a:prstGeom>
          <a:noFill/>
        </p:spPr>
        <p:txBody>
          <a:bodyPr wrap="square" rtlCol="0">
            <a:spAutoFit/>
          </a:bodyPr>
          <a:lstStyle/>
          <a:p>
            <a:pPr marL="285750" indent="-285750" algn="just">
              <a:buFont typeface="Arial" panose="020B0604020202020204" pitchFamily="34" charset="0"/>
              <a:buChar char="•"/>
            </a:pPr>
            <a:r>
              <a:rPr lang="pt-BR" sz="1600" b="1" dirty="0" smtClean="0">
                <a:latin typeface="Calibri" panose="020F0502020204030204" pitchFamily="34" charset="0"/>
                <a:cs typeface="Calibri" panose="020F0502020204030204" pitchFamily="34" charset="0"/>
              </a:rPr>
              <a:t>O </a:t>
            </a:r>
            <a:r>
              <a:rPr lang="pt-BR" sz="1600" b="1" dirty="0">
                <a:latin typeface="Calibri" panose="020F0502020204030204" pitchFamily="34" charset="0"/>
                <a:cs typeface="Calibri" panose="020F0502020204030204" pitchFamily="34" charset="0"/>
              </a:rPr>
              <a:t>Website do projeto </a:t>
            </a:r>
            <a:r>
              <a:rPr lang="pt-BR" sz="1600" b="1" dirty="0" smtClean="0">
                <a:latin typeface="Calibri" panose="020F0502020204030204" pitchFamily="34" charset="0"/>
                <a:cs typeface="Calibri" panose="020F0502020204030204" pitchFamily="34" charset="0"/>
              </a:rPr>
              <a:t>já tem um separador com os Fundos Abertos assim como </a:t>
            </a:r>
            <a:r>
              <a:rPr lang="pt-BR" sz="1600" b="1" dirty="0">
                <a:latin typeface="Calibri" panose="020F0502020204030204" pitchFamily="34" charset="0"/>
                <a:cs typeface="Calibri" panose="020F0502020204030204" pitchFamily="34" charset="0"/>
              </a:rPr>
              <a:t>Balcão de </a:t>
            </a:r>
            <a:r>
              <a:rPr lang="pt-BR" sz="1600" b="1" dirty="0" smtClean="0">
                <a:latin typeface="Calibri" panose="020F0502020204030204" pitchFamily="34" charset="0"/>
                <a:cs typeface="Calibri" panose="020F0502020204030204" pitchFamily="34" charset="0"/>
              </a:rPr>
              <a:t>Apoio</a:t>
            </a:r>
            <a:r>
              <a:rPr lang="pt-BR" sz="1600" dirty="0" smtClean="0">
                <a:latin typeface="Calibri" panose="020F0502020204030204" pitchFamily="34" charset="0"/>
                <a:cs typeface="Calibri" panose="020F0502020204030204" pitchFamily="34" charset="0"/>
              </a:rPr>
              <a:t> </a:t>
            </a:r>
            <a:r>
              <a:rPr lang="pt-BR" sz="1600" dirty="0">
                <a:latin typeface="Calibri" panose="020F0502020204030204" pitchFamily="34" charset="0"/>
                <a:cs typeface="Calibri" panose="020F0502020204030204" pitchFamily="34" charset="0"/>
              </a:rPr>
              <a:t>para dar suporte aos projetos </a:t>
            </a:r>
            <a:r>
              <a:rPr lang="pt-BR" sz="1600" dirty="0" smtClean="0">
                <a:latin typeface="Calibri" panose="020F0502020204030204" pitchFamily="34" charset="0"/>
                <a:cs typeface="Calibri" panose="020F0502020204030204" pitchFamily="34" charset="0"/>
              </a:rPr>
              <a:t>complementares.</a:t>
            </a:r>
            <a:endParaRPr lang="pt-BR" sz="1600" dirty="0">
              <a:latin typeface="Calibri" panose="020F0502020204030204" pitchFamily="34" charset="0"/>
              <a:cs typeface="Calibri" panose="020F0502020204030204" pitchFamily="34" charset="0"/>
            </a:endParaRPr>
          </a:p>
        </p:txBody>
      </p:sp>
      <p:pic>
        <p:nvPicPr>
          <p:cNvPr id="9" name="Imagem 8"/>
          <p:cNvPicPr>
            <a:picLocks noChangeAspect="1"/>
          </p:cNvPicPr>
          <p:nvPr/>
        </p:nvPicPr>
        <p:blipFill rotWithShape="1">
          <a:blip r:embed="rId6" cstate="screen">
            <a:extLst>
              <a:ext uri="{28A0092B-C50C-407E-A947-70E740481C1C}">
                <a14:useLocalDpi xmlns:a14="http://schemas.microsoft.com/office/drawing/2010/main"/>
              </a:ext>
            </a:extLst>
          </a:blip>
          <a:srcRect t="14000" b="6201"/>
          <a:stretch/>
        </p:blipFill>
        <p:spPr>
          <a:xfrm>
            <a:off x="611560" y="2541097"/>
            <a:ext cx="8021052" cy="3600400"/>
          </a:xfrm>
          <a:prstGeom prst="rect">
            <a:avLst/>
          </a:prstGeom>
        </p:spPr>
      </p:pic>
      <p:sp>
        <p:nvSpPr>
          <p:cNvPr id="14" name="Oval 13"/>
          <p:cNvSpPr/>
          <p:nvPr/>
        </p:nvSpPr>
        <p:spPr>
          <a:xfrm>
            <a:off x="4139952" y="2861647"/>
            <a:ext cx="1440160" cy="504055"/>
          </a:xfrm>
          <a:prstGeom prst="ellipse">
            <a:avLst/>
          </a:prstGeom>
          <a:no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Imagem 15"/>
          <p:cNvPicPr>
            <a:picLocks noChangeAspect="1"/>
          </p:cNvPicPr>
          <p:nvPr/>
        </p:nvPicPr>
        <p:blipFill rotWithShape="1">
          <a:blip r:embed="rId7" cstate="screen">
            <a:extLst>
              <a:ext uri="{28A0092B-C50C-407E-A947-70E740481C1C}">
                <a14:useLocalDpi xmlns:a14="http://schemas.microsoft.com/office/drawing/2010/main"/>
              </a:ext>
            </a:extLst>
          </a:blip>
          <a:srcRect t="15001" r="1176" b="5200"/>
          <a:stretch/>
        </p:blipFill>
        <p:spPr>
          <a:xfrm>
            <a:off x="222390" y="2541097"/>
            <a:ext cx="8670090" cy="3938031"/>
          </a:xfrm>
          <a:prstGeom prst="rect">
            <a:avLst/>
          </a:prstGeom>
        </p:spPr>
      </p:pic>
    </p:spTree>
    <p:extLst>
      <p:ext uri="{BB962C8B-B14F-4D97-AF65-F5344CB8AC3E}">
        <p14:creationId xmlns:p14="http://schemas.microsoft.com/office/powerpoint/2010/main" val="469208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1588" y="-581"/>
            <a:ext cx="9145588" cy="621270"/>
            <a:chOff x="-1588" y="-581"/>
            <a:chExt cx="9145588" cy="621270"/>
          </a:xfrm>
        </p:grpSpPr>
        <p:sp>
          <p:nvSpPr>
            <p:cNvPr id="5" name="Retângulo 4"/>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6" name="Picture 10" descr="http://fnyh.org/wp-content/uploads/2015/01/LIFE.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http://www.europarc.org/communication-skills/images/2.1%20N2000.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Imagem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47664" y="-531440"/>
            <a:ext cx="1656184" cy="1656184"/>
          </a:xfrm>
          <a:prstGeom prst="rect">
            <a:avLst/>
          </a:prstGeom>
        </p:spPr>
      </p:pic>
      <p:sp>
        <p:nvSpPr>
          <p:cNvPr id="1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15" name="Rectangle 62"/>
          <p:cNvSpPr>
            <a:spLocks noChangeArrowheads="1"/>
          </p:cNvSpPr>
          <p:nvPr/>
        </p:nvSpPr>
        <p:spPr bwMode="auto">
          <a:xfrm>
            <a:off x="-1587" y="764704"/>
            <a:ext cx="917230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2000" b="1" dirty="0">
                <a:solidFill>
                  <a:srgbClr val="195457"/>
                </a:solidFill>
                <a:latin typeface="Calibri" panose="020F0502020204030204" pitchFamily="34" charset="0"/>
                <a:cs typeface="Calibri" panose="020F0502020204030204" pitchFamily="34" charset="0"/>
              </a:rPr>
              <a:t>F – </a:t>
            </a:r>
            <a:r>
              <a:rPr lang="pt-BR" altLang="en-US" sz="2000" b="1" dirty="0">
                <a:solidFill>
                  <a:srgbClr val="195457"/>
                </a:solidFill>
                <a:latin typeface="Calibri" panose="020F0502020204030204" pitchFamily="34" charset="0"/>
                <a:cs typeface="Calibri" panose="020F0502020204030204" pitchFamily="34" charset="0"/>
              </a:rPr>
              <a:t>Gestão e monitorização do progresso do projeto:</a:t>
            </a:r>
          </a:p>
          <a:p>
            <a:r>
              <a:rPr lang="pt-BR" altLang="en-US" sz="2000" b="1" dirty="0">
                <a:solidFill>
                  <a:srgbClr val="195457"/>
                </a:solidFill>
                <a:latin typeface="Calibri" panose="020F0502020204030204" pitchFamily="34" charset="0"/>
                <a:cs typeface="Calibri" panose="020F0502020204030204" pitchFamily="34" charset="0"/>
              </a:rPr>
              <a:t>F3 – </a:t>
            </a:r>
            <a:r>
              <a:rPr lang="pt-PT" altLang="en-US" sz="2000" b="1" dirty="0" smtClean="0">
                <a:solidFill>
                  <a:srgbClr val="195457"/>
                </a:solidFill>
                <a:latin typeface="Calibri" panose="020F0502020204030204" pitchFamily="34" charset="0"/>
                <a:cs typeface="Calibri" panose="020F0502020204030204" pitchFamily="34" charset="0"/>
              </a:rPr>
              <a:t>Conselho de Partes </a:t>
            </a:r>
            <a:r>
              <a:rPr lang="pt-PT" altLang="en-US" sz="2000" b="1" dirty="0">
                <a:solidFill>
                  <a:srgbClr val="195457"/>
                </a:solidFill>
                <a:latin typeface="Calibri" panose="020F0502020204030204" pitchFamily="34" charset="0"/>
                <a:cs typeface="Calibri" panose="020F0502020204030204" pitchFamily="34" charset="0"/>
              </a:rPr>
              <a:t>I</a:t>
            </a:r>
            <a:r>
              <a:rPr lang="pt-PT" altLang="en-US" sz="2000" b="1" dirty="0" smtClean="0">
                <a:solidFill>
                  <a:srgbClr val="195457"/>
                </a:solidFill>
                <a:latin typeface="Calibri" panose="020F0502020204030204" pitchFamily="34" charset="0"/>
                <a:cs typeface="Calibri" panose="020F0502020204030204" pitchFamily="34" charset="0"/>
              </a:rPr>
              <a:t>nteressadas e Conselho Consultivo</a:t>
            </a:r>
            <a:endParaRPr lang="en-US" altLang="en-US" sz="2000" b="1" dirty="0">
              <a:solidFill>
                <a:srgbClr val="195457"/>
              </a:solidFill>
              <a:latin typeface="Calibri" panose="020F0502020204030204" pitchFamily="34" charset="0"/>
              <a:cs typeface="Calibri" panose="020F0502020204030204" pitchFamily="34" charset="0"/>
            </a:endParaRPr>
          </a:p>
          <a:p>
            <a:r>
              <a:rPr lang="en-US" altLang="en-US" sz="1800" b="1" dirty="0">
                <a:solidFill>
                  <a:srgbClr val="195457"/>
                </a:solidFill>
                <a:latin typeface="Calibri" panose="020F0502020204030204" pitchFamily="34" charset="0"/>
                <a:cs typeface="Calibri" panose="020F0502020204030204" pitchFamily="34" charset="0"/>
              </a:rPr>
              <a:t>	</a:t>
            </a:r>
          </a:p>
          <a:p>
            <a:endParaRPr lang="en-US" altLang="en-US" sz="2000" dirty="0">
              <a:latin typeface="Century Gothic" panose="020B0502020202020204" pitchFamily="34" charset="0"/>
              <a:cs typeface="Calibri" panose="020F0502020204030204" pitchFamily="34" charset="0"/>
            </a:endParaRPr>
          </a:p>
        </p:txBody>
      </p:sp>
      <p:pic>
        <p:nvPicPr>
          <p:cNvPr id="2" name="Imagem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2536" y="1841013"/>
            <a:ext cx="4992554" cy="3744416"/>
          </a:xfrm>
          <a:prstGeom prst="rect">
            <a:avLst/>
          </a:prstGeom>
        </p:spPr>
      </p:pic>
      <p:pic>
        <p:nvPicPr>
          <p:cNvPr id="13" name="Imagem 1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40018" y="1841012"/>
            <a:ext cx="4992556" cy="3744417"/>
          </a:xfrm>
          <a:prstGeom prst="rect">
            <a:avLst/>
          </a:prstGeom>
        </p:spPr>
      </p:pic>
      <p:sp>
        <p:nvSpPr>
          <p:cNvPr id="18" name="CaixaDeTexto 17"/>
          <p:cNvSpPr txBox="1"/>
          <p:nvPr/>
        </p:nvSpPr>
        <p:spPr>
          <a:xfrm>
            <a:off x="1259632" y="5554105"/>
            <a:ext cx="2088232" cy="923330"/>
          </a:xfrm>
          <a:prstGeom prst="rect">
            <a:avLst/>
          </a:prstGeom>
          <a:noFill/>
        </p:spPr>
        <p:txBody>
          <a:bodyPr wrap="square" rtlCol="0">
            <a:spAutoFit/>
          </a:bodyPr>
          <a:lstStyle/>
          <a:p>
            <a:pPr algn="ctr"/>
            <a:r>
              <a:rPr lang="pt-PT" b="1" dirty="0" smtClean="0">
                <a:solidFill>
                  <a:schemeClr val="accent1">
                    <a:lumMod val="50000"/>
                  </a:schemeClr>
                </a:solidFill>
              </a:rPr>
              <a:t>Conselho Consultivo do PNI da Terceira </a:t>
            </a:r>
            <a:endParaRPr lang="en-US" b="1" dirty="0">
              <a:solidFill>
                <a:schemeClr val="accent1">
                  <a:lumMod val="50000"/>
                </a:schemeClr>
              </a:solidFill>
            </a:endParaRPr>
          </a:p>
        </p:txBody>
      </p:sp>
      <p:sp>
        <p:nvSpPr>
          <p:cNvPr id="19" name="CaixaDeTexto 18"/>
          <p:cNvSpPr txBox="1"/>
          <p:nvPr/>
        </p:nvSpPr>
        <p:spPr>
          <a:xfrm>
            <a:off x="6132172" y="5554104"/>
            <a:ext cx="2088232" cy="923330"/>
          </a:xfrm>
          <a:prstGeom prst="rect">
            <a:avLst/>
          </a:prstGeom>
          <a:noFill/>
        </p:spPr>
        <p:txBody>
          <a:bodyPr wrap="square" rtlCol="0">
            <a:spAutoFit/>
          </a:bodyPr>
          <a:lstStyle/>
          <a:p>
            <a:pPr algn="ctr"/>
            <a:r>
              <a:rPr lang="pt-PT" b="1" dirty="0" smtClean="0">
                <a:solidFill>
                  <a:schemeClr val="accent1">
                    <a:lumMod val="50000"/>
                  </a:schemeClr>
                </a:solidFill>
              </a:rPr>
              <a:t>Conselho Consultivo do PNI do Corvo</a:t>
            </a:r>
            <a:endParaRPr lang="en-US" b="1" dirty="0">
              <a:solidFill>
                <a:schemeClr val="accent1">
                  <a:lumMod val="50000"/>
                </a:schemeClr>
              </a:solidFill>
            </a:endParaRPr>
          </a:p>
        </p:txBody>
      </p:sp>
    </p:spTree>
    <p:extLst>
      <p:ext uri="{BB962C8B-B14F-4D97-AF65-F5344CB8AC3E}">
        <p14:creationId xmlns:p14="http://schemas.microsoft.com/office/powerpoint/2010/main" val="8484792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624" t="18652" r="22730" b="16719"/>
          <a:stretch/>
        </p:blipFill>
        <p:spPr bwMode="auto">
          <a:xfrm>
            <a:off x="2542273" y="2568337"/>
            <a:ext cx="3015916" cy="16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4" descr="https://www.visitportugal.com/sites/www.visitportugal.com/files/styles/experiencias_detalhe/public/mediateca/N2604d_0.jpg?itok=thKeHWfB"/>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491999" y="887502"/>
            <a:ext cx="2880000" cy="1620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http://cultura.cm-ribeiragrande.pt/imagens/250134452583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28822" y="887502"/>
            <a:ext cx="2430000" cy="1620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descr="http://cdn.olhares.pt/client/files/foto/big/132/132039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3528" y="2575162"/>
            <a:ext cx="2161922" cy="1620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8" descr="http://turismocadentro.com/wp-content/uploads/2010/06/ilha-das-flores.jp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15012" y="2572387"/>
            <a:ext cx="2438804" cy="1620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http://www.ponta-delgada.com/wp-content/uploads/2016/03/lagoa-do-fogo.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21425" y="4257272"/>
            <a:ext cx="2446201" cy="1620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2" descr="http://parquesnaturais.azores.gov.pt/images/pni_terceira/ap/rn/sbarbara/800/6.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14441" y="4249172"/>
            <a:ext cx="2160002" cy="1620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http://cultura.cm-ribeiragrande.pt/imagens/1941344525462.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15257"/>
          <a:stretch/>
        </p:blipFill>
        <p:spPr bwMode="auto">
          <a:xfrm>
            <a:off x="2160107" y="879402"/>
            <a:ext cx="1275069" cy="1620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http://cultura.cm-ribeiragrande.pt/imagens/5861344523923.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923869" y="4257272"/>
            <a:ext cx="2448130" cy="1620000"/>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upo 30"/>
          <p:cNvGrpSpPr/>
          <p:nvPr/>
        </p:nvGrpSpPr>
        <p:grpSpPr>
          <a:xfrm>
            <a:off x="-1588" y="-581"/>
            <a:ext cx="9145588" cy="621270"/>
            <a:chOff x="-1588" y="-581"/>
            <a:chExt cx="9145588" cy="621270"/>
          </a:xfrm>
        </p:grpSpPr>
        <p:sp>
          <p:nvSpPr>
            <p:cNvPr id="37" name="Retângulo 36"/>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39" name="Picture 10" descr="http://fnyh.org/wp-content/uploads/2015/01/LIFE.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8" descr="http://www.europarc.org/communication-skills/images/2.1%20N2000.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1" name="Imagem 40"/>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43" name="Título 1"/>
          <p:cNvSpPr>
            <a:spLocks noGrp="1"/>
          </p:cNvSpPr>
          <p:nvPr>
            <p:ph type="ctrTitle"/>
          </p:nvPr>
        </p:nvSpPr>
        <p:spPr>
          <a:xfrm>
            <a:off x="212993" y="1340768"/>
            <a:ext cx="1910735" cy="482783"/>
          </a:xfrm>
          <a:ln>
            <a:noFill/>
          </a:ln>
          <a:effectLst>
            <a:outerShdw blurRad="50800" dist="38100" dir="2700000" algn="tl" rotWithShape="0">
              <a:prstClr val="black">
                <a:alpha val="40000"/>
              </a:prstClr>
            </a:outerShdw>
            <a:reflection blurRad="6350" stA="52000" endA="300" endPos="35000" dir="5400000" sy="-100000" algn="bl" rotWithShape="0"/>
          </a:effectLst>
        </p:spPr>
        <p:txBody>
          <a:bodyPr>
            <a:noAutofit/>
          </a:bodyPr>
          <a:lstStyle/>
          <a:p>
            <a:pPr algn="l"/>
            <a:r>
              <a:rPr lang="pt-PT" sz="2800" b="1" dirty="0" smtClean="0">
                <a:ln w="0"/>
                <a:solidFill>
                  <a:schemeClr val="accent5">
                    <a:lumMod val="50000"/>
                  </a:schemeClr>
                </a:solidFill>
                <a:effectLst>
                  <a:outerShdw blurRad="38100" dist="19050" dir="2700000" algn="tl" rotWithShape="0">
                    <a:schemeClr val="dk1">
                      <a:alpha val="40000"/>
                    </a:schemeClr>
                  </a:outerShdw>
                </a:effectLst>
                <a:latin typeface="Calisto MT" panose="02040603050505030304" pitchFamily="18" charset="0"/>
              </a:rPr>
              <a:t>Obrigada!</a:t>
            </a:r>
            <a:endParaRPr lang="pt-PT" sz="2800" b="1" dirty="0">
              <a:ln w="0"/>
              <a:solidFill>
                <a:schemeClr val="accent5">
                  <a:lumMod val="50000"/>
                </a:schemeClr>
              </a:solidFill>
              <a:effectLst>
                <a:outerShdw blurRad="38100" dist="19050" dir="2700000" algn="tl" rotWithShape="0">
                  <a:schemeClr val="dk1">
                    <a:alpha val="40000"/>
                  </a:schemeClr>
                </a:outerShdw>
              </a:effectLst>
              <a:latin typeface="Calisto MT" panose="02040603050505030304" pitchFamily="18" charset="0"/>
            </a:endParaRPr>
          </a:p>
        </p:txBody>
      </p:sp>
      <p:sp>
        <p:nvSpPr>
          <p:cNvPr id="25"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
        <p:nvSpPr>
          <p:cNvPr id="2" name="CaixaDeTexto 1"/>
          <p:cNvSpPr txBox="1"/>
          <p:nvPr/>
        </p:nvSpPr>
        <p:spPr>
          <a:xfrm>
            <a:off x="3023441" y="5877272"/>
            <a:ext cx="3817116" cy="1323439"/>
          </a:xfrm>
          <a:prstGeom prst="rect">
            <a:avLst/>
          </a:prstGeom>
          <a:noFill/>
        </p:spPr>
        <p:txBody>
          <a:bodyPr wrap="square" rtlCol="0">
            <a:spAutoFit/>
          </a:bodyPr>
          <a:lstStyle/>
          <a:p>
            <a:r>
              <a:rPr lang="en-US" sz="2000" b="1" dirty="0" smtClean="0">
                <a:hlinkClick r:id="rId16"/>
              </a:rPr>
              <a:t>lifeip.azoresnatura@azores.gov.pt</a:t>
            </a:r>
            <a:endParaRPr lang="en-US" sz="2000" b="1" dirty="0" smtClean="0"/>
          </a:p>
          <a:p>
            <a:endParaRPr lang="en-US" sz="2000" b="1" dirty="0">
              <a:hlinkClick r:id="rId17"/>
            </a:endParaRPr>
          </a:p>
          <a:p>
            <a:r>
              <a:rPr lang="en-US" sz="2000" b="1" dirty="0" smtClean="0">
                <a:hlinkClick r:id="rId17"/>
              </a:rPr>
              <a:t>https</a:t>
            </a:r>
            <a:r>
              <a:rPr lang="en-US" sz="2000" b="1" dirty="0">
                <a:hlinkClick r:id="rId17"/>
              </a:rPr>
              <a:t>://www.lifeazoresnatura.eu/</a:t>
            </a:r>
            <a:endParaRPr lang="en-US" sz="2000" b="1" dirty="0"/>
          </a:p>
          <a:p>
            <a:r>
              <a:rPr lang="en-US" sz="2000" b="1" dirty="0" smtClean="0"/>
              <a:t> </a:t>
            </a:r>
            <a:endParaRPr lang="en-US" sz="2000" b="1" dirty="0"/>
          </a:p>
        </p:txBody>
      </p:sp>
      <p:pic>
        <p:nvPicPr>
          <p:cNvPr id="3074" name="Picture 2" descr="Email Symbol clipart - Mail, Apple, Email, transparent clip art"/>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18074" t="18005" r="18927" b="19304"/>
          <a:stretch/>
        </p:blipFill>
        <p:spPr bwMode="auto">
          <a:xfrm>
            <a:off x="2627784" y="5886778"/>
            <a:ext cx="481168" cy="43625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acebook Icon | | Vector Images Icon Sign And Symbols"/>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688842" y="6511137"/>
            <a:ext cx="331831" cy="331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7815582"/>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1588" y="-581"/>
            <a:ext cx="9172305" cy="621270"/>
            <a:chOff x="-1588" y="-581"/>
            <a:chExt cx="9172305" cy="621270"/>
          </a:xfrm>
        </p:grpSpPr>
        <p:sp>
          <p:nvSpPr>
            <p:cNvPr id="40" name="Retângulo 39"/>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sp>
          <p:nvSpPr>
            <p:cNvPr id="4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pic>
          <p:nvPicPr>
            <p:cNvPr id="39"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 name="Imagem 19"/>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grpSp>
        <p:nvGrpSpPr>
          <p:cNvPr id="3" name="Grupo 2"/>
          <p:cNvGrpSpPr/>
          <p:nvPr/>
        </p:nvGrpSpPr>
        <p:grpSpPr>
          <a:xfrm>
            <a:off x="1115616" y="1124744"/>
            <a:ext cx="6696744" cy="4464496"/>
            <a:chOff x="1259632" y="1628800"/>
            <a:chExt cx="6696744" cy="4464496"/>
          </a:xfrm>
        </p:grpSpPr>
        <p:sp>
          <p:nvSpPr>
            <p:cNvPr id="18" name="Retângulo 17"/>
            <p:cNvSpPr/>
            <p:nvPr/>
          </p:nvSpPr>
          <p:spPr>
            <a:xfrm>
              <a:off x="1259632" y="1628800"/>
              <a:ext cx="6696744" cy="44644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24000" indent="-268288"/>
              <a:r>
                <a:rPr lang="pt-PT" sz="1700" b="1" dirty="0">
                  <a:solidFill>
                    <a:schemeClr val="tx1"/>
                  </a:solidFill>
                  <a:latin typeface="Century Gothic" panose="020B0502020202020204" pitchFamily="34" charset="0"/>
                </a:rPr>
                <a:t>S</a:t>
              </a:r>
              <a:r>
                <a:rPr lang="pt-PT" sz="1700" b="1" dirty="0" smtClean="0">
                  <a:solidFill>
                    <a:schemeClr val="tx1"/>
                  </a:solidFill>
                  <a:latin typeface="Century Gothic" panose="020B0502020202020204" pitchFamily="34" charset="0"/>
                </a:rPr>
                <a:t>ubprograma Ambiente: </a:t>
              </a:r>
              <a:endParaRPr lang="pt-PT" sz="1700" b="1" dirty="0">
                <a:solidFill>
                  <a:schemeClr val="tx1"/>
                </a:solidFill>
                <a:latin typeface="Century Gothic" panose="020B0502020202020204" pitchFamily="34" charset="0"/>
              </a:endParaRPr>
            </a:p>
            <a:p>
              <a:pPr marL="1524000" indent="-268288">
                <a:lnSpc>
                  <a:spcPct val="150000"/>
                </a:lnSpc>
              </a:pPr>
              <a:r>
                <a:rPr lang="pt-PT" sz="1700" dirty="0" smtClean="0">
                  <a:solidFill>
                    <a:schemeClr val="tx1"/>
                  </a:solidFill>
                  <a:latin typeface="Century Gothic" panose="020B0502020202020204" pitchFamily="34" charset="0"/>
                </a:rPr>
                <a:t>	- Ambiente </a:t>
              </a:r>
              <a:r>
                <a:rPr lang="pt-PT" sz="1700" dirty="0">
                  <a:solidFill>
                    <a:schemeClr val="tx1"/>
                  </a:solidFill>
                  <a:latin typeface="Century Gothic" panose="020B0502020202020204" pitchFamily="34" charset="0"/>
                </a:rPr>
                <a:t>e eficiência dos recursos</a:t>
              </a:r>
            </a:p>
            <a:p>
              <a:pPr marL="1524000" indent="-268288">
                <a:lnSpc>
                  <a:spcPct val="150000"/>
                </a:lnSpc>
              </a:pPr>
              <a:r>
                <a:rPr lang="pt-PT" sz="1700" dirty="0" smtClean="0">
                  <a:solidFill>
                    <a:schemeClr val="tx1"/>
                  </a:solidFill>
                  <a:latin typeface="Century Gothic" panose="020B0502020202020204" pitchFamily="34" charset="0"/>
                </a:rPr>
                <a:t>	- Natureza </a:t>
              </a:r>
              <a:r>
                <a:rPr lang="pt-PT" sz="1700" dirty="0">
                  <a:solidFill>
                    <a:schemeClr val="tx1"/>
                  </a:solidFill>
                  <a:latin typeface="Century Gothic" panose="020B0502020202020204" pitchFamily="34" charset="0"/>
                </a:rPr>
                <a:t>e Biodiversidade</a:t>
              </a:r>
            </a:p>
            <a:p>
              <a:pPr marL="1524000" indent="-268288">
                <a:lnSpc>
                  <a:spcPct val="150000"/>
                </a:lnSpc>
              </a:pPr>
              <a:r>
                <a:rPr lang="pt-PT" sz="1700" dirty="0" smtClean="0">
                  <a:solidFill>
                    <a:schemeClr val="tx1"/>
                  </a:solidFill>
                  <a:latin typeface="Century Gothic" panose="020B0502020202020204" pitchFamily="34" charset="0"/>
                </a:rPr>
                <a:t>	- Governação </a:t>
              </a:r>
              <a:r>
                <a:rPr lang="pt-PT" sz="1700" dirty="0">
                  <a:solidFill>
                    <a:schemeClr val="tx1"/>
                  </a:solidFill>
                  <a:latin typeface="Century Gothic" panose="020B0502020202020204" pitchFamily="34" charset="0"/>
                </a:rPr>
                <a:t>e informação </a:t>
              </a:r>
              <a:r>
                <a:rPr lang="pt-PT" sz="1700" dirty="0" smtClean="0">
                  <a:solidFill>
                    <a:schemeClr val="tx1"/>
                  </a:solidFill>
                  <a:latin typeface="Century Gothic" panose="020B0502020202020204" pitchFamily="34" charset="0"/>
                </a:rPr>
                <a:t>(Ambiente)</a:t>
              </a:r>
              <a:endParaRPr lang="pt-PT" sz="1700" dirty="0">
                <a:solidFill>
                  <a:schemeClr val="tx1"/>
                </a:solidFill>
                <a:latin typeface="Century Gothic" panose="020B0502020202020204" pitchFamily="34" charset="0"/>
              </a:endParaRPr>
            </a:p>
            <a:p>
              <a:pPr marL="1524000" indent="-268288">
                <a:lnSpc>
                  <a:spcPct val="150000"/>
                </a:lnSpc>
              </a:pPr>
              <a:endParaRPr lang="pt-PT" sz="1700" b="1" dirty="0">
                <a:solidFill>
                  <a:schemeClr val="tx1"/>
                </a:solidFill>
                <a:latin typeface="Century Gothic" panose="020B0502020202020204" pitchFamily="34" charset="0"/>
              </a:endParaRPr>
            </a:p>
            <a:p>
              <a:pPr marL="1524000" indent="-268288">
                <a:lnSpc>
                  <a:spcPct val="150000"/>
                </a:lnSpc>
              </a:pPr>
              <a:r>
                <a:rPr lang="pt-PT" sz="1700" b="1" dirty="0" smtClean="0">
                  <a:solidFill>
                    <a:schemeClr val="tx1"/>
                  </a:solidFill>
                  <a:latin typeface="Century Gothic" panose="020B0502020202020204" pitchFamily="34" charset="0"/>
                </a:rPr>
                <a:t>Subprograma </a:t>
              </a:r>
              <a:r>
                <a:rPr lang="pt-PT" sz="1700" b="1" dirty="0">
                  <a:solidFill>
                    <a:schemeClr val="tx1"/>
                  </a:solidFill>
                  <a:latin typeface="Century Gothic" panose="020B0502020202020204" pitchFamily="34" charset="0"/>
                </a:rPr>
                <a:t>Ação </a:t>
              </a:r>
              <a:r>
                <a:rPr lang="pt-PT" sz="1700" b="1" dirty="0" smtClean="0">
                  <a:solidFill>
                    <a:schemeClr val="tx1"/>
                  </a:solidFill>
                  <a:latin typeface="Century Gothic" panose="020B0502020202020204" pitchFamily="34" charset="0"/>
                </a:rPr>
                <a:t>Climática: </a:t>
              </a:r>
              <a:endParaRPr lang="pt-PT" sz="1700" b="1" dirty="0">
                <a:solidFill>
                  <a:schemeClr val="tx1"/>
                </a:solidFill>
                <a:latin typeface="Century Gothic" panose="020B0502020202020204" pitchFamily="34" charset="0"/>
              </a:endParaRPr>
            </a:p>
            <a:p>
              <a:pPr marL="1524000" indent="-268288">
                <a:lnSpc>
                  <a:spcPct val="150000"/>
                </a:lnSpc>
              </a:pPr>
              <a:r>
                <a:rPr lang="pt-PT" sz="1700" dirty="0" smtClean="0">
                  <a:solidFill>
                    <a:schemeClr val="tx1"/>
                  </a:solidFill>
                  <a:latin typeface="Century Gothic" panose="020B0502020202020204" pitchFamily="34" charset="0"/>
                </a:rPr>
                <a:t>	- Mitigação </a:t>
              </a:r>
              <a:r>
                <a:rPr lang="pt-PT" sz="1700" dirty="0">
                  <a:solidFill>
                    <a:schemeClr val="tx1"/>
                  </a:solidFill>
                  <a:latin typeface="Century Gothic" panose="020B0502020202020204" pitchFamily="34" charset="0"/>
                </a:rPr>
                <a:t>das alterações climáticas</a:t>
              </a:r>
            </a:p>
            <a:p>
              <a:pPr marL="1524000" indent="-268288">
                <a:lnSpc>
                  <a:spcPct val="150000"/>
                </a:lnSpc>
              </a:pPr>
              <a:r>
                <a:rPr lang="pt-PT" sz="1700" dirty="0" smtClean="0">
                  <a:solidFill>
                    <a:schemeClr val="tx1"/>
                  </a:solidFill>
                  <a:latin typeface="Century Gothic" panose="020B0502020202020204" pitchFamily="34" charset="0"/>
                </a:rPr>
                <a:t>	- Adaptação </a:t>
              </a:r>
              <a:r>
                <a:rPr lang="pt-PT" sz="1700" dirty="0">
                  <a:solidFill>
                    <a:schemeClr val="tx1"/>
                  </a:solidFill>
                  <a:latin typeface="Century Gothic" panose="020B0502020202020204" pitchFamily="34" charset="0"/>
                </a:rPr>
                <a:t>às alterações climáticas</a:t>
              </a:r>
            </a:p>
            <a:p>
              <a:pPr marL="1524000" indent="-268288">
                <a:lnSpc>
                  <a:spcPct val="150000"/>
                </a:lnSpc>
              </a:pPr>
              <a:r>
                <a:rPr lang="pt-PT" sz="1700" dirty="0" smtClean="0">
                  <a:solidFill>
                    <a:schemeClr val="tx1"/>
                  </a:solidFill>
                  <a:latin typeface="Century Gothic" panose="020B0502020202020204" pitchFamily="34" charset="0"/>
                </a:rPr>
                <a:t>	- Governação </a:t>
              </a:r>
              <a:r>
                <a:rPr lang="pt-PT" sz="1700" dirty="0">
                  <a:solidFill>
                    <a:schemeClr val="tx1"/>
                  </a:solidFill>
                  <a:latin typeface="Century Gothic" panose="020B0502020202020204" pitchFamily="34" charset="0"/>
                </a:rPr>
                <a:t>e informação </a:t>
              </a:r>
              <a:r>
                <a:rPr lang="pt-PT" sz="1700" dirty="0" smtClean="0">
                  <a:solidFill>
                    <a:schemeClr val="tx1"/>
                  </a:solidFill>
                  <a:latin typeface="Century Gothic" panose="020B0502020202020204" pitchFamily="34" charset="0"/>
                </a:rPr>
                <a:t>(Clima)</a:t>
              </a:r>
              <a:endParaRPr lang="pt-PT" sz="1700" dirty="0">
                <a:solidFill>
                  <a:schemeClr val="tx1"/>
                </a:solidFill>
                <a:latin typeface="Century Gothic" panose="020B0502020202020204" pitchFamily="34" charset="0"/>
              </a:endParaRPr>
            </a:p>
          </p:txBody>
        </p:sp>
        <p:sp>
          <p:nvSpPr>
            <p:cNvPr id="19" name="CaixaDeTexto 18"/>
            <p:cNvSpPr txBox="1"/>
            <p:nvPr/>
          </p:nvSpPr>
          <p:spPr>
            <a:xfrm rot="16200000">
              <a:off x="147741" y="3660992"/>
              <a:ext cx="3600402" cy="400110"/>
            </a:xfrm>
            <a:prstGeom prst="rect">
              <a:avLst/>
            </a:prstGeom>
            <a:solidFill>
              <a:schemeClr val="bg1">
                <a:lumMod val="85000"/>
              </a:schemeClr>
            </a:solidFill>
          </p:spPr>
          <p:txBody>
            <a:bodyPr wrap="square" rtlCol="0">
              <a:spAutoFit/>
            </a:bodyPr>
            <a:lstStyle/>
            <a:p>
              <a:pPr algn="ctr"/>
              <a:r>
                <a:rPr lang="pt-PT" sz="2000" b="1" cap="all" dirty="0" smtClean="0">
                  <a:latin typeface="Century Gothic" panose="020B0502020202020204" pitchFamily="34" charset="0"/>
                </a:rPr>
                <a:t>SUBPROGRAMAS</a:t>
              </a:r>
              <a:endParaRPr lang="pt-PT" sz="2000" b="1" cap="all" dirty="0">
                <a:latin typeface="Century Gothic" panose="020B0502020202020204" pitchFamily="34" charset="0"/>
              </a:endParaRPr>
            </a:p>
          </p:txBody>
        </p:sp>
      </p:grpSp>
    </p:spTree>
    <p:extLst>
      <p:ext uri="{BB962C8B-B14F-4D97-AF65-F5344CB8AC3E}">
        <p14:creationId xmlns:p14="http://schemas.microsoft.com/office/powerpoint/2010/main" val="825120366"/>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1588" y="-581"/>
            <a:ext cx="9172305" cy="621270"/>
            <a:chOff x="-1588" y="-581"/>
            <a:chExt cx="9172305" cy="621270"/>
          </a:xfrm>
        </p:grpSpPr>
        <p:sp>
          <p:nvSpPr>
            <p:cNvPr id="40" name="Retângulo 39"/>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sp>
          <p:nvSpPr>
            <p:cNvPr id="4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pic>
          <p:nvPicPr>
            <p:cNvPr id="39"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 name="Imagem 19"/>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22" name="Retângulo 21"/>
          <p:cNvSpPr/>
          <p:nvPr/>
        </p:nvSpPr>
        <p:spPr>
          <a:xfrm>
            <a:off x="1670542" y="1628800"/>
            <a:ext cx="554801" cy="360040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solidFill>
                <a:schemeClr val="bg1">
                  <a:lumMod val="75000"/>
                </a:schemeClr>
              </a:solidFill>
            </a:endParaRPr>
          </a:p>
        </p:txBody>
      </p:sp>
      <p:grpSp>
        <p:nvGrpSpPr>
          <p:cNvPr id="4" name="Grupo 3"/>
          <p:cNvGrpSpPr/>
          <p:nvPr/>
        </p:nvGrpSpPr>
        <p:grpSpPr>
          <a:xfrm>
            <a:off x="1259632" y="1169929"/>
            <a:ext cx="6696744" cy="4464496"/>
            <a:chOff x="1259632" y="1628800"/>
            <a:chExt cx="6696744" cy="4464496"/>
          </a:xfrm>
        </p:grpSpPr>
        <p:sp>
          <p:nvSpPr>
            <p:cNvPr id="21" name="Retângulo 20"/>
            <p:cNvSpPr/>
            <p:nvPr/>
          </p:nvSpPr>
          <p:spPr>
            <a:xfrm>
              <a:off x="1259632" y="1628800"/>
              <a:ext cx="6696744" cy="44644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12900" indent="-268288"/>
              <a:r>
                <a:rPr lang="pt-PT" sz="1700" b="1" dirty="0">
                  <a:solidFill>
                    <a:schemeClr val="tx1"/>
                  </a:solidFill>
                  <a:latin typeface="Century Gothic" panose="020B0502020202020204" pitchFamily="34" charset="0"/>
                </a:rPr>
                <a:t>Subprograma </a:t>
              </a:r>
              <a:r>
                <a:rPr lang="pt-PT" sz="1700" b="1" dirty="0" smtClean="0">
                  <a:solidFill>
                    <a:schemeClr val="tx1"/>
                  </a:solidFill>
                  <a:latin typeface="Century Gothic" panose="020B0502020202020204" pitchFamily="34" charset="0"/>
                </a:rPr>
                <a:t>Ambiente: </a:t>
              </a:r>
              <a:endParaRPr lang="pt-PT" sz="1700" b="1" dirty="0">
                <a:solidFill>
                  <a:schemeClr val="tx1"/>
                </a:solidFill>
                <a:latin typeface="Century Gothic" panose="020B0502020202020204" pitchFamily="34" charset="0"/>
              </a:endParaRPr>
            </a:p>
            <a:p>
              <a:pPr marL="1612900" indent="-268288">
                <a:lnSpc>
                  <a:spcPct val="140000"/>
                </a:lnSpc>
              </a:pPr>
              <a:r>
                <a:rPr lang="pt-PT" sz="1700" dirty="0" smtClean="0">
                  <a:solidFill>
                    <a:schemeClr val="tx1"/>
                  </a:solidFill>
                  <a:latin typeface="Century Gothic" panose="020B0502020202020204" pitchFamily="34" charset="0"/>
                </a:rPr>
                <a:t>	- Projetos </a:t>
              </a:r>
              <a:r>
                <a:rPr lang="pt-PT" sz="1700" dirty="0">
                  <a:solidFill>
                    <a:schemeClr val="tx1"/>
                  </a:solidFill>
                  <a:latin typeface="Century Gothic" panose="020B0502020202020204" pitchFamily="34" charset="0"/>
                </a:rPr>
                <a:t>tradicionais</a:t>
              </a:r>
            </a:p>
            <a:p>
              <a:pPr marL="1612900" indent="-268288">
                <a:lnSpc>
                  <a:spcPct val="140000"/>
                </a:lnSpc>
              </a:pPr>
              <a:r>
                <a:rPr lang="pt-PT" sz="1700" dirty="0">
                  <a:solidFill>
                    <a:schemeClr val="tx1"/>
                  </a:solidFill>
                  <a:latin typeface="Century Gothic" panose="020B0502020202020204" pitchFamily="34" charset="0"/>
                </a:rPr>
                <a:t>	- Projetos </a:t>
              </a:r>
              <a:r>
                <a:rPr lang="pt-PT" sz="1700" dirty="0" smtClean="0">
                  <a:solidFill>
                    <a:schemeClr val="tx1"/>
                  </a:solidFill>
                  <a:latin typeface="Century Gothic" panose="020B0502020202020204" pitchFamily="34" charset="0"/>
                </a:rPr>
                <a:t>Integrados</a:t>
              </a:r>
            </a:p>
            <a:p>
              <a:pPr marL="1612900" indent="-268288">
                <a:lnSpc>
                  <a:spcPct val="140000"/>
                </a:lnSpc>
              </a:pPr>
              <a:r>
                <a:rPr lang="pt-PT" sz="1700" dirty="0" smtClean="0">
                  <a:solidFill>
                    <a:schemeClr val="tx1"/>
                  </a:solidFill>
                  <a:latin typeface="Century Gothic" panose="020B0502020202020204" pitchFamily="34" charset="0"/>
                </a:rPr>
                <a:t>	- Projetos </a:t>
              </a:r>
              <a:r>
                <a:rPr lang="pt-PT" sz="1700" dirty="0">
                  <a:solidFill>
                    <a:schemeClr val="tx1"/>
                  </a:solidFill>
                  <a:latin typeface="Century Gothic" panose="020B0502020202020204" pitchFamily="34" charset="0"/>
                </a:rPr>
                <a:t>Preparatórios</a:t>
              </a:r>
            </a:p>
            <a:p>
              <a:pPr marL="1612900" indent="-268288">
                <a:lnSpc>
                  <a:spcPct val="140000"/>
                </a:lnSpc>
              </a:pPr>
              <a:r>
                <a:rPr lang="pt-PT" sz="1700" dirty="0">
                  <a:solidFill>
                    <a:schemeClr val="tx1"/>
                  </a:solidFill>
                  <a:latin typeface="Century Gothic" panose="020B0502020202020204" pitchFamily="34" charset="0"/>
                </a:rPr>
                <a:t>	- Projetos de Assistência Técnica</a:t>
              </a:r>
            </a:p>
            <a:p>
              <a:pPr marL="1612900" indent="-268288">
                <a:lnSpc>
                  <a:spcPct val="140000"/>
                </a:lnSpc>
              </a:pPr>
              <a:endParaRPr lang="pt-PT" sz="1700" b="1" dirty="0" smtClean="0">
                <a:solidFill>
                  <a:schemeClr val="tx1"/>
                </a:solidFill>
                <a:latin typeface="Century Gothic" panose="020B0502020202020204" pitchFamily="34" charset="0"/>
              </a:endParaRPr>
            </a:p>
            <a:p>
              <a:pPr marL="1612900" indent="-268288">
                <a:lnSpc>
                  <a:spcPct val="140000"/>
                </a:lnSpc>
              </a:pPr>
              <a:r>
                <a:rPr lang="pt-PT" sz="1700" b="1" dirty="0" smtClean="0">
                  <a:solidFill>
                    <a:schemeClr val="tx1"/>
                  </a:solidFill>
                  <a:latin typeface="Century Gothic" panose="020B0502020202020204" pitchFamily="34" charset="0"/>
                </a:rPr>
                <a:t>Subprograma Ação Climática: </a:t>
              </a:r>
            </a:p>
            <a:p>
              <a:pPr marL="1612900" indent="-268288">
                <a:lnSpc>
                  <a:spcPct val="140000"/>
                </a:lnSpc>
              </a:pPr>
              <a:r>
                <a:rPr lang="pt-PT" sz="1700" dirty="0">
                  <a:solidFill>
                    <a:schemeClr val="tx1"/>
                  </a:solidFill>
                  <a:latin typeface="Century Gothic" panose="020B0502020202020204" pitchFamily="34" charset="0"/>
                </a:rPr>
                <a:t>	- Projetos </a:t>
              </a:r>
              <a:r>
                <a:rPr lang="pt-PT" sz="1700" dirty="0" smtClean="0">
                  <a:solidFill>
                    <a:schemeClr val="tx1"/>
                  </a:solidFill>
                  <a:latin typeface="Century Gothic" panose="020B0502020202020204" pitchFamily="34" charset="0"/>
                </a:rPr>
                <a:t>tradicionais</a:t>
              </a:r>
            </a:p>
            <a:p>
              <a:pPr marL="1612900" indent="-268288">
                <a:lnSpc>
                  <a:spcPct val="140000"/>
                </a:lnSpc>
              </a:pPr>
              <a:r>
                <a:rPr lang="pt-PT" sz="1700" dirty="0" smtClean="0">
                  <a:solidFill>
                    <a:schemeClr val="tx1"/>
                  </a:solidFill>
                  <a:latin typeface="Century Gothic" panose="020B0502020202020204" pitchFamily="34" charset="0"/>
                </a:rPr>
                <a:t>	- Projetos Integrados</a:t>
              </a:r>
            </a:p>
            <a:p>
              <a:pPr marL="1612900" indent="-268288">
                <a:lnSpc>
                  <a:spcPct val="140000"/>
                </a:lnSpc>
              </a:pPr>
              <a:r>
                <a:rPr lang="pt-PT" sz="1700" dirty="0" smtClean="0">
                  <a:solidFill>
                    <a:schemeClr val="tx1"/>
                  </a:solidFill>
                  <a:latin typeface="Century Gothic" panose="020B0502020202020204" pitchFamily="34" charset="0"/>
                </a:rPr>
                <a:t>	- Projetos </a:t>
              </a:r>
              <a:r>
                <a:rPr lang="pt-PT" sz="1700" dirty="0">
                  <a:solidFill>
                    <a:schemeClr val="tx1"/>
                  </a:solidFill>
                  <a:latin typeface="Century Gothic" panose="020B0502020202020204" pitchFamily="34" charset="0"/>
                </a:rPr>
                <a:t>de Assistência Técnica</a:t>
              </a:r>
            </a:p>
          </p:txBody>
        </p:sp>
        <p:sp>
          <p:nvSpPr>
            <p:cNvPr id="23" name="CaixaDeTexto 22"/>
            <p:cNvSpPr txBox="1"/>
            <p:nvPr/>
          </p:nvSpPr>
          <p:spPr>
            <a:xfrm rot="16200000">
              <a:off x="147741" y="3660992"/>
              <a:ext cx="3600402" cy="400110"/>
            </a:xfrm>
            <a:prstGeom prst="rect">
              <a:avLst/>
            </a:prstGeom>
            <a:noFill/>
          </p:spPr>
          <p:txBody>
            <a:bodyPr wrap="square" rtlCol="0">
              <a:spAutoFit/>
            </a:bodyPr>
            <a:lstStyle/>
            <a:p>
              <a:pPr algn="ctr"/>
              <a:r>
                <a:rPr lang="pt-PT" sz="2000" b="1" cap="all" dirty="0" smtClean="0">
                  <a:latin typeface="Century Gothic" panose="020B0502020202020204" pitchFamily="34" charset="0"/>
                </a:rPr>
                <a:t>TIPOS DE PROJETOS</a:t>
              </a:r>
              <a:endParaRPr lang="pt-PT" sz="2000" b="1" cap="all" dirty="0">
                <a:latin typeface="Century Gothic" panose="020B0502020202020204" pitchFamily="34" charset="0"/>
              </a:endParaRPr>
            </a:p>
          </p:txBody>
        </p:sp>
      </p:grpSp>
    </p:spTree>
    <p:extLst>
      <p:ext uri="{BB962C8B-B14F-4D97-AF65-F5344CB8AC3E}">
        <p14:creationId xmlns:p14="http://schemas.microsoft.com/office/powerpoint/2010/main" val="1466243418"/>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1588" y="-581"/>
            <a:ext cx="9172305" cy="621270"/>
            <a:chOff x="-1588" y="-581"/>
            <a:chExt cx="9172305" cy="621270"/>
          </a:xfrm>
        </p:grpSpPr>
        <p:sp>
          <p:nvSpPr>
            <p:cNvPr id="40" name="Retângulo 39"/>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sp>
          <p:nvSpPr>
            <p:cNvPr id="4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pic>
          <p:nvPicPr>
            <p:cNvPr id="39"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 name="Imagem 19"/>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pic>
        <p:nvPicPr>
          <p:cNvPr id="3" name="Imagem 2"/>
          <p:cNvPicPr>
            <a:picLocks noChangeAspect="1"/>
          </p:cNvPicPr>
          <p:nvPr/>
        </p:nvPicPr>
        <p:blipFill rotWithShape="1">
          <a:blip r:embed="rId6" cstate="email">
            <a:extLst>
              <a:ext uri="{28A0092B-C50C-407E-A947-70E740481C1C}">
                <a14:useLocalDpi xmlns:a14="http://schemas.microsoft.com/office/drawing/2010/main" val="0"/>
              </a:ext>
            </a:extLst>
          </a:blip>
          <a:srcRect t="31100" b="32151"/>
          <a:stretch/>
        </p:blipFill>
        <p:spPr>
          <a:xfrm>
            <a:off x="-684584" y="679927"/>
            <a:ext cx="10287000" cy="3780420"/>
          </a:xfrm>
          <a:prstGeom prst="rect">
            <a:avLst/>
          </a:prstGeom>
        </p:spPr>
      </p:pic>
      <p:sp>
        <p:nvSpPr>
          <p:cNvPr id="24" name="CaixaDeTexto 23"/>
          <p:cNvSpPr txBox="1"/>
          <p:nvPr/>
        </p:nvSpPr>
        <p:spPr>
          <a:xfrm>
            <a:off x="-35496" y="4460347"/>
            <a:ext cx="9144000" cy="1354217"/>
          </a:xfrm>
          <a:prstGeom prst="rect">
            <a:avLst/>
          </a:prstGeom>
          <a:noFill/>
        </p:spPr>
        <p:txBody>
          <a:bodyPr wrap="square" rtlCol="0">
            <a:spAutoFit/>
          </a:bodyPr>
          <a:lstStyle/>
          <a:p>
            <a:pPr algn="ctr"/>
            <a:r>
              <a:rPr lang="pt-PT" sz="2800" dirty="0">
                <a:latin typeface="Century Gothic" panose="020B0502020202020204" pitchFamily="34" charset="0"/>
              </a:rPr>
              <a:t>LIFE 17 IPE/PT </a:t>
            </a:r>
            <a:r>
              <a:rPr lang="pt-PT" sz="2800" dirty="0" smtClean="0">
                <a:latin typeface="Century Gothic" panose="020B0502020202020204" pitchFamily="34" charset="0"/>
              </a:rPr>
              <a:t>000010</a:t>
            </a:r>
          </a:p>
          <a:p>
            <a:pPr algn="ctr"/>
            <a:endParaRPr lang="pt-PT" b="1" dirty="0">
              <a:latin typeface="Century Gothic" panose="020B0502020202020204" pitchFamily="34" charset="0"/>
            </a:endParaRPr>
          </a:p>
          <a:p>
            <a:pPr algn="ctr"/>
            <a:r>
              <a:rPr lang="pt-PT" b="1" dirty="0">
                <a:latin typeface="Century Gothic" panose="020B0502020202020204" pitchFamily="34" charset="0"/>
              </a:rPr>
              <a:t>Proteção ativa e gestão integrada da Rede Natura 2000 nos Açores</a:t>
            </a:r>
          </a:p>
          <a:p>
            <a:pPr algn="ctr"/>
            <a:endParaRPr lang="pt-PT" dirty="0">
              <a:latin typeface="Century Gothic" panose="020B0502020202020204" pitchFamily="34" charset="0"/>
            </a:endParaRPr>
          </a:p>
        </p:txBody>
      </p:sp>
    </p:spTree>
    <p:extLst>
      <p:ext uri="{BB962C8B-B14F-4D97-AF65-F5344CB8AC3E}">
        <p14:creationId xmlns:p14="http://schemas.microsoft.com/office/powerpoint/2010/main" val="181225278"/>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iaram.azores.gov.pt/zonas-costeiras/ilheu-de-Baixo/galeria/imagens/4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4632" y="1080198"/>
            <a:ext cx="4693483" cy="311280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upo 1"/>
          <p:cNvGrpSpPr/>
          <p:nvPr/>
        </p:nvGrpSpPr>
        <p:grpSpPr>
          <a:xfrm>
            <a:off x="-1588" y="-581"/>
            <a:ext cx="9172305" cy="621270"/>
            <a:chOff x="-1588" y="-581"/>
            <a:chExt cx="9172305" cy="621270"/>
          </a:xfrm>
        </p:grpSpPr>
        <p:sp>
          <p:nvSpPr>
            <p:cNvPr id="40" name="Retângulo 39"/>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sp>
          <p:nvSpPr>
            <p:cNvPr id="41"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pic>
          <p:nvPicPr>
            <p:cNvPr id="39" name="Picture 10" descr="http://fnyh.org/wp-content/uploads/2015/01/LIF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8" descr="http://www.europarc.org/communication-skills/images/2.1%20N200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CaixaDeTexto 21"/>
          <p:cNvSpPr txBox="1"/>
          <p:nvPr/>
        </p:nvSpPr>
        <p:spPr>
          <a:xfrm>
            <a:off x="7332286" y="3842967"/>
            <a:ext cx="1811714" cy="261610"/>
          </a:xfrm>
          <a:prstGeom prst="rect">
            <a:avLst/>
          </a:prstGeom>
          <a:noFill/>
        </p:spPr>
        <p:txBody>
          <a:bodyPr wrap="none" rtlCol="0">
            <a:spAutoFit/>
          </a:bodyPr>
          <a:lstStyle/>
          <a:p>
            <a:r>
              <a:rPr lang="pt-PT" sz="1100" dirty="0">
                <a:solidFill>
                  <a:schemeClr val="tx1">
                    <a:lumMod val="95000"/>
                    <a:lumOff val="5000"/>
                  </a:schemeClr>
                </a:solidFill>
              </a:rPr>
              <a:t>http://siaram.azores.gov.pt</a:t>
            </a:r>
            <a:r>
              <a:rPr lang="pt-PT" sz="1100" dirty="0" smtClean="0">
                <a:solidFill>
                  <a:schemeClr val="tx1">
                    <a:lumMod val="95000"/>
                    <a:lumOff val="5000"/>
                  </a:schemeClr>
                </a:solidFill>
              </a:rPr>
              <a:t>/</a:t>
            </a:r>
          </a:p>
        </p:txBody>
      </p:sp>
      <p:pic>
        <p:nvPicPr>
          <p:cNvPr id="20" name="Imagem 19"/>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37" name="Rectangle 57"/>
          <p:cNvSpPr>
            <a:spLocks noChangeArrowheads="1"/>
          </p:cNvSpPr>
          <p:nvPr/>
        </p:nvSpPr>
        <p:spPr bwMode="auto">
          <a:xfrm>
            <a:off x="314732" y="1412776"/>
            <a:ext cx="1968809" cy="784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eaLnBrk="1" hangingPunct="1">
              <a:lnSpc>
                <a:spcPct val="150000"/>
              </a:lnSpc>
            </a:pPr>
            <a:r>
              <a:rPr lang="fr-BE" altLang="en-US" sz="1600" b="1" dirty="0" err="1" smtClean="0">
                <a:latin typeface="Century Gothic" panose="020B0502020202020204" pitchFamily="34" charset="0"/>
                <a:cs typeface="Calibri" panose="020F0502020204030204" pitchFamily="34" charset="0"/>
              </a:rPr>
              <a:t>Orçamento</a:t>
            </a:r>
            <a:r>
              <a:rPr lang="fr-BE" altLang="en-US" sz="1600" b="1" dirty="0" smtClean="0">
                <a:latin typeface="Century Gothic" panose="020B0502020202020204" pitchFamily="34" charset="0"/>
                <a:cs typeface="Calibri" panose="020F0502020204030204" pitchFamily="34" charset="0"/>
              </a:rPr>
              <a:t> Total: </a:t>
            </a:r>
          </a:p>
          <a:p>
            <a:pPr marL="285750" indent="-285750" eaLnBrk="1" hangingPunct="1">
              <a:lnSpc>
                <a:spcPct val="150000"/>
              </a:lnSpc>
              <a:buFont typeface="Arial" panose="020B0604020202020204" pitchFamily="34" charset="0"/>
              <a:buChar char="•"/>
            </a:pPr>
            <a:r>
              <a:rPr lang="fr-BE" altLang="en-US" sz="1600" dirty="0" smtClean="0">
                <a:latin typeface="Century Gothic" panose="020B0502020202020204" pitchFamily="34" charset="0"/>
                <a:cs typeface="Calibri" panose="020F0502020204030204" pitchFamily="34" charset="0"/>
              </a:rPr>
              <a:t>19 087 522€</a:t>
            </a:r>
            <a:endParaRPr lang="en-US" altLang="en-US" sz="1600" dirty="0">
              <a:latin typeface="Century Gothic" panose="020B0502020202020204" pitchFamily="34" charset="0"/>
              <a:cs typeface="Calibri" panose="020F0502020204030204" pitchFamily="34" charset="0"/>
            </a:endParaRPr>
          </a:p>
        </p:txBody>
      </p:sp>
      <p:sp>
        <p:nvSpPr>
          <p:cNvPr id="42" name="Rectangle 59"/>
          <p:cNvSpPr>
            <a:spLocks noChangeArrowheads="1"/>
          </p:cNvSpPr>
          <p:nvPr/>
        </p:nvSpPr>
        <p:spPr bwMode="auto">
          <a:xfrm>
            <a:off x="315828" y="2060848"/>
            <a:ext cx="25795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eaLnBrk="1" hangingPunct="1">
              <a:lnSpc>
                <a:spcPct val="150000"/>
              </a:lnSpc>
            </a:pPr>
            <a:r>
              <a:rPr lang="fr-BE" altLang="en-US" sz="1600" b="1" dirty="0" smtClean="0">
                <a:latin typeface="Century Gothic" panose="020B0502020202020204" pitchFamily="34" charset="0"/>
                <a:cs typeface="Calibri" panose="020F0502020204030204" pitchFamily="34" charset="0"/>
              </a:rPr>
              <a:t>Co-</a:t>
            </a:r>
            <a:r>
              <a:rPr lang="fr-BE" altLang="en-US" sz="1600" b="1" dirty="0" err="1" smtClean="0">
                <a:latin typeface="Century Gothic" panose="020B0502020202020204" pitchFamily="34" charset="0"/>
                <a:cs typeface="Calibri" panose="020F0502020204030204" pitchFamily="34" charset="0"/>
              </a:rPr>
              <a:t>financiamento</a:t>
            </a:r>
            <a:r>
              <a:rPr lang="fr-BE" altLang="en-US" sz="1600" b="1" dirty="0" smtClean="0">
                <a:latin typeface="Century Gothic" panose="020B0502020202020204" pitchFamily="34" charset="0"/>
                <a:cs typeface="Calibri" panose="020F0502020204030204" pitchFamily="34" charset="0"/>
              </a:rPr>
              <a:t> (UE): </a:t>
            </a:r>
          </a:p>
          <a:p>
            <a:pPr marL="285750" indent="-285750" eaLnBrk="1" hangingPunct="1">
              <a:lnSpc>
                <a:spcPct val="150000"/>
              </a:lnSpc>
              <a:buFont typeface="Arial" panose="020B0604020202020204" pitchFamily="34" charset="0"/>
              <a:buChar char="•"/>
            </a:pPr>
            <a:r>
              <a:rPr lang="fr-BE" altLang="en-US" sz="1600" dirty="0" smtClean="0">
                <a:latin typeface="Century Gothic" panose="020B0502020202020204" pitchFamily="34" charset="0"/>
                <a:cs typeface="Calibri" panose="020F0502020204030204" pitchFamily="34" charset="0"/>
              </a:rPr>
              <a:t>11 452 513€ </a:t>
            </a:r>
            <a:r>
              <a:rPr lang="fr-BE" altLang="en-US" sz="1600" b="1" dirty="0" smtClean="0">
                <a:latin typeface="Century Gothic" panose="020B0502020202020204" pitchFamily="34" charset="0"/>
                <a:cs typeface="Calibri" panose="020F0502020204030204" pitchFamily="34" charset="0"/>
              </a:rPr>
              <a:t>(60%) </a:t>
            </a:r>
            <a:endParaRPr lang="en-US" altLang="en-US" sz="1600" b="1" dirty="0">
              <a:latin typeface="Century Gothic" panose="020B0502020202020204" pitchFamily="34" charset="0"/>
              <a:cs typeface="Calibri" panose="020F0502020204030204" pitchFamily="34" charset="0"/>
            </a:endParaRPr>
          </a:p>
        </p:txBody>
      </p:sp>
      <p:sp>
        <p:nvSpPr>
          <p:cNvPr id="43" name="Rectangle 61"/>
          <p:cNvSpPr>
            <a:spLocks noChangeArrowheads="1"/>
          </p:cNvSpPr>
          <p:nvPr/>
        </p:nvSpPr>
        <p:spPr bwMode="auto">
          <a:xfrm>
            <a:off x="380190" y="3462099"/>
            <a:ext cx="89646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eaLnBrk="1" hangingPunct="1">
              <a:lnSpc>
                <a:spcPct val="150000"/>
              </a:lnSpc>
            </a:pPr>
            <a:r>
              <a:rPr lang="fr-BE" altLang="en-US" sz="1600" b="1" dirty="0" err="1" smtClean="0">
                <a:latin typeface="Century Gothic" panose="020B0502020202020204" pitchFamily="34" charset="0"/>
                <a:cs typeface="Calibri" panose="020F0502020204030204" pitchFamily="34" charset="0"/>
              </a:rPr>
              <a:t>Beneficiário</a:t>
            </a:r>
            <a:r>
              <a:rPr lang="fr-BE" altLang="en-US" sz="1600" b="1" dirty="0" smtClean="0">
                <a:latin typeface="Century Gothic" panose="020B0502020202020204" pitchFamily="34" charset="0"/>
                <a:cs typeface="Calibri" panose="020F0502020204030204" pitchFamily="34" charset="0"/>
              </a:rPr>
              <a:t> </a:t>
            </a:r>
            <a:r>
              <a:rPr lang="fr-BE" altLang="en-US" sz="1600" b="1" dirty="0" err="1" smtClean="0">
                <a:latin typeface="Century Gothic" panose="020B0502020202020204" pitchFamily="34" charset="0"/>
                <a:cs typeface="Calibri" panose="020F0502020204030204" pitchFamily="34" charset="0"/>
              </a:rPr>
              <a:t>Coordenador</a:t>
            </a:r>
            <a:r>
              <a:rPr lang="fr-BE" altLang="en-US" sz="1600" b="1" dirty="0" smtClean="0">
                <a:latin typeface="Century Gothic" panose="020B0502020202020204" pitchFamily="34" charset="0"/>
                <a:cs typeface="Calibri" panose="020F0502020204030204" pitchFamily="34" charset="0"/>
              </a:rPr>
              <a:t>: </a:t>
            </a:r>
          </a:p>
          <a:p>
            <a:pPr marL="285750" indent="-285750" eaLnBrk="1" hangingPunct="1">
              <a:lnSpc>
                <a:spcPct val="150000"/>
              </a:lnSpc>
              <a:buFont typeface="Arial" panose="020B0604020202020204" pitchFamily="34" charset="0"/>
              <a:buChar char="•"/>
            </a:pPr>
            <a:r>
              <a:rPr lang="fr-BE" altLang="en-US" sz="1600" u="sng" dirty="0" err="1" smtClean="0">
                <a:latin typeface="Century Gothic" panose="020B0502020202020204" pitchFamily="34" charset="0"/>
                <a:cs typeface="Calibri" panose="020F0502020204030204" pitchFamily="34" charset="0"/>
              </a:rPr>
              <a:t>Direção</a:t>
            </a:r>
            <a:r>
              <a:rPr lang="fr-BE" altLang="en-US" sz="1600" u="sng" dirty="0" smtClean="0">
                <a:latin typeface="Century Gothic" panose="020B0502020202020204" pitchFamily="34" charset="0"/>
                <a:cs typeface="Calibri" panose="020F0502020204030204" pitchFamily="34" charset="0"/>
              </a:rPr>
              <a:t> </a:t>
            </a:r>
            <a:r>
              <a:rPr lang="fr-BE" altLang="en-US" sz="1600" u="sng" dirty="0" err="1" smtClean="0">
                <a:latin typeface="Century Gothic" panose="020B0502020202020204" pitchFamily="34" charset="0"/>
                <a:cs typeface="Calibri" panose="020F0502020204030204" pitchFamily="34" charset="0"/>
              </a:rPr>
              <a:t>Regional</a:t>
            </a:r>
            <a:r>
              <a:rPr lang="fr-BE" altLang="en-US" sz="1600" u="sng" dirty="0" smtClean="0">
                <a:latin typeface="Century Gothic" panose="020B0502020202020204" pitchFamily="34" charset="0"/>
                <a:cs typeface="Calibri" panose="020F0502020204030204" pitchFamily="34" charset="0"/>
              </a:rPr>
              <a:t> do </a:t>
            </a:r>
            <a:r>
              <a:rPr lang="fr-BE" altLang="en-US" sz="1600" u="sng" dirty="0" err="1" smtClean="0">
                <a:latin typeface="Century Gothic" panose="020B0502020202020204" pitchFamily="34" charset="0"/>
                <a:cs typeface="Calibri" panose="020F0502020204030204" pitchFamily="34" charset="0"/>
              </a:rPr>
              <a:t>Ambiente</a:t>
            </a:r>
            <a:endParaRPr lang="en-US" altLang="en-US" sz="1600" u="sng" dirty="0">
              <a:latin typeface="Century Gothic" panose="020B0502020202020204" pitchFamily="34" charset="0"/>
              <a:cs typeface="Calibri" panose="020F0502020204030204" pitchFamily="34" charset="0"/>
            </a:endParaRPr>
          </a:p>
        </p:txBody>
      </p:sp>
      <p:sp>
        <p:nvSpPr>
          <p:cNvPr id="44" name="Rectangle 62"/>
          <p:cNvSpPr>
            <a:spLocks noChangeArrowheads="1"/>
          </p:cNvSpPr>
          <p:nvPr/>
        </p:nvSpPr>
        <p:spPr bwMode="auto">
          <a:xfrm>
            <a:off x="374438" y="4277414"/>
            <a:ext cx="6801862"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eaLnBrk="1" hangingPunct="1"/>
            <a:r>
              <a:rPr lang="fr-BE" altLang="en-US" sz="1600" b="1" dirty="0" err="1" smtClean="0">
                <a:latin typeface="Century Gothic" panose="020B0502020202020204" pitchFamily="34" charset="0"/>
                <a:cs typeface="Calibri" panose="020F0502020204030204" pitchFamily="34" charset="0"/>
              </a:rPr>
              <a:t>Beneficiários</a:t>
            </a:r>
            <a:r>
              <a:rPr lang="fr-BE" altLang="en-US" sz="1600" b="1" dirty="0" smtClean="0">
                <a:latin typeface="Century Gothic" panose="020B0502020202020204" pitchFamily="34" charset="0"/>
                <a:cs typeface="Calibri" panose="020F0502020204030204" pitchFamily="34" charset="0"/>
              </a:rPr>
              <a:t> </a:t>
            </a:r>
            <a:r>
              <a:rPr lang="fr-BE" altLang="en-US" sz="1600" b="1" dirty="0" err="1" smtClean="0">
                <a:latin typeface="Century Gothic" panose="020B0502020202020204" pitchFamily="34" charset="0"/>
                <a:cs typeface="Calibri" panose="020F0502020204030204" pitchFamily="34" charset="0"/>
              </a:rPr>
              <a:t>Associados</a:t>
            </a:r>
            <a:r>
              <a:rPr lang="fr-BE" altLang="en-US" sz="1600" b="1" dirty="0" smtClean="0">
                <a:latin typeface="Century Gothic" panose="020B0502020202020204" pitchFamily="34" charset="0"/>
                <a:cs typeface="Calibri" panose="020F0502020204030204" pitchFamily="34" charset="0"/>
              </a:rPr>
              <a:t>: </a:t>
            </a:r>
          </a:p>
          <a:p>
            <a:pPr marL="342900" indent="-342900">
              <a:lnSpc>
                <a:spcPct val="150000"/>
              </a:lnSpc>
              <a:buFont typeface="Arial" panose="020B0604020202020204" pitchFamily="34" charset="0"/>
              <a:buChar char="•"/>
            </a:pPr>
            <a:r>
              <a:rPr lang="fr-BE" altLang="en-US" sz="1600" dirty="0" err="1">
                <a:latin typeface="Century Gothic" panose="020B0502020202020204" pitchFamily="34" charset="0"/>
                <a:cs typeface="Calibri" panose="020F0502020204030204" pitchFamily="34" charset="0"/>
              </a:rPr>
              <a:t>Direção</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Regional</a:t>
            </a:r>
            <a:r>
              <a:rPr lang="fr-BE" altLang="en-US" sz="1600" dirty="0">
                <a:latin typeface="Century Gothic" panose="020B0502020202020204" pitchFamily="34" charset="0"/>
                <a:cs typeface="Calibri" panose="020F0502020204030204" pitchFamily="34" charset="0"/>
              </a:rPr>
              <a:t> dos </a:t>
            </a:r>
            <a:r>
              <a:rPr lang="fr-BE" altLang="en-US" sz="1600" dirty="0" err="1">
                <a:latin typeface="Century Gothic" panose="020B0502020202020204" pitchFamily="34" charset="0"/>
                <a:cs typeface="Calibri" panose="020F0502020204030204" pitchFamily="34" charset="0"/>
              </a:rPr>
              <a:t>Assuntos</a:t>
            </a:r>
            <a:r>
              <a:rPr lang="fr-BE" altLang="en-US" sz="1600" dirty="0">
                <a:latin typeface="Century Gothic" panose="020B0502020202020204" pitchFamily="34" charset="0"/>
                <a:cs typeface="Calibri" panose="020F0502020204030204" pitchFamily="34" charset="0"/>
              </a:rPr>
              <a:t> do </a:t>
            </a:r>
            <a:r>
              <a:rPr lang="fr-BE" altLang="en-US" sz="1600" dirty="0" smtClean="0">
                <a:latin typeface="Century Gothic" panose="020B0502020202020204" pitchFamily="34" charset="0"/>
                <a:cs typeface="Calibri" panose="020F0502020204030204" pitchFamily="34" charset="0"/>
              </a:rPr>
              <a:t>Mar</a:t>
            </a:r>
          </a:p>
          <a:p>
            <a:pPr marL="342900" indent="-342900" eaLnBrk="1" hangingPunct="1">
              <a:lnSpc>
                <a:spcPct val="150000"/>
              </a:lnSpc>
              <a:buFont typeface="Arial" panose="020B0604020202020204" pitchFamily="34" charset="0"/>
              <a:buChar char="•"/>
            </a:pPr>
            <a:r>
              <a:rPr lang="fr-BE" altLang="en-US" sz="1600" dirty="0" err="1" smtClean="0">
                <a:latin typeface="Century Gothic" panose="020B0502020202020204" pitchFamily="34" charset="0"/>
                <a:cs typeface="Calibri" panose="020F0502020204030204" pitchFamily="34" charset="0"/>
              </a:rPr>
              <a:t>Sociedade</a:t>
            </a:r>
            <a:r>
              <a:rPr lang="fr-BE" altLang="en-US" sz="1600" dirty="0" smtClean="0">
                <a:latin typeface="Century Gothic" panose="020B0502020202020204" pitchFamily="34" charset="0"/>
                <a:cs typeface="Calibri" panose="020F0502020204030204" pitchFamily="34" charset="0"/>
              </a:rPr>
              <a:t> de </a:t>
            </a:r>
            <a:r>
              <a:rPr lang="fr-BE" altLang="en-US" sz="1600" dirty="0" err="1" smtClean="0">
                <a:latin typeface="Century Gothic" panose="020B0502020202020204" pitchFamily="34" charset="0"/>
                <a:cs typeface="Calibri" panose="020F0502020204030204" pitchFamily="34" charset="0"/>
              </a:rPr>
              <a:t>Gestão</a:t>
            </a:r>
            <a:r>
              <a:rPr lang="fr-BE" altLang="en-US" sz="1600" dirty="0" smtClean="0">
                <a:latin typeface="Century Gothic" panose="020B0502020202020204" pitchFamily="34" charset="0"/>
                <a:cs typeface="Calibri" panose="020F0502020204030204" pitchFamily="34" charset="0"/>
              </a:rPr>
              <a:t> e </a:t>
            </a:r>
            <a:r>
              <a:rPr lang="fr-BE" altLang="en-US" sz="1600" dirty="0" err="1" smtClean="0">
                <a:latin typeface="Century Gothic" panose="020B0502020202020204" pitchFamily="34" charset="0"/>
                <a:cs typeface="Calibri" panose="020F0502020204030204" pitchFamily="34" charset="0"/>
              </a:rPr>
              <a:t>Conservação</a:t>
            </a:r>
            <a:r>
              <a:rPr lang="fr-BE" altLang="en-US" sz="1600" dirty="0" smtClean="0">
                <a:latin typeface="Century Gothic" panose="020B0502020202020204" pitchFamily="34" charset="0"/>
                <a:cs typeface="Calibri" panose="020F0502020204030204" pitchFamily="34" charset="0"/>
              </a:rPr>
              <a:t> da </a:t>
            </a:r>
            <a:r>
              <a:rPr lang="fr-BE" altLang="en-US" sz="1600" dirty="0" err="1" smtClean="0">
                <a:latin typeface="Century Gothic" panose="020B0502020202020204" pitchFamily="34" charset="0"/>
                <a:cs typeface="Calibri" panose="020F0502020204030204" pitchFamily="34" charset="0"/>
              </a:rPr>
              <a:t>Natureza</a:t>
            </a:r>
            <a:r>
              <a:rPr lang="fr-BE" altLang="en-US" sz="1600" dirty="0" smtClean="0">
                <a:latin typeface="Century Gothic" panose="020B0502020202020204" pitchFamily="34" charset="0"/>
                <a:cs typeface="Calibri" panose="020F0502020204030204" pitchFamily="34" charset="0"/>
              </a:rPr>
              <a:t> - AZORINA </a:t>
            </a:r>
          </a:p>
          <a:p>
            <a:pPr marL="342900" indent="-342900" eaLnBrk="1" hangingPunct="1">
              <a:lnSpc>
                <a:spcPct val="150000"/>
              </a:lnSpc>
              <a:buFont typeface="Arial" panose="020B0604020202020204" pitchFamily="34" charset="0"/>
              <a:buChar char="•"/>
            </a:pPr>
            <a:r>
              <a:rPr lang="fr-BE" altLang="en-US" sz="1600" dirty="0" err="1" smtClean="0">
                <a:latin typeface="Century Gothic" panose="020B0502020202020204" pitchFamily="34" charset="0"/>
                <a:cs typeface="Calibri" panose="020F0502020204030204" pitchFamily="34" charset="0"/>
              </a:rPr>
              <a:t>Sociedade</a:t>
            </a:r>
            <a:r>
              <a:rPr lang="fr-BE" altLang="en-US" sz="1600" dirty="0" smtClean="0">
                <a:latin typeface="Century Gothic" panose="020B0502020202020204" pitchFamily="34" charset="0"/>
                <a:cs typeface="Calibri" panose="020F0502020204030204" pitchFamily="34" charset="0"/>
              </a:rPr>
              <a:t> Portuguesa para o </a:t>
            </a:r>
            <a:r>
              <a:rPr lang="fr-BE" altLang="en-US" sz="1600" dirty="0" err="1" smtClean="0">
                <a:latin typeface="Century Gothic" panose="020B0502020202020204" pitchFamily="34" charset="0"/>
                <a:cs typeface="Calibri" panose="020F0502020204030204" pitchFamily="34" charset="0"/>
              </a:rPr>
              <a:t>Estudo</a:t>
            </a:r>
            <a:r>
              <a:rPr lang="fr-BE" altLang="en-US" sz="1600" dirty="0" smtClean="0">
                <a:latin typeface="Century Gothic" panose="020B0502020202020204" pitchFamily="34" charset="0"/>
                <a:cs typeface="Calibri" panose="020F0502020204030204" pitchFamily="34" charset="0"/>
              </a:rPr>
              <a:t> </a:t>
            </a:r>
            <a:r>
              <a:rPr lang="fr-BE" altLang="en-US" sz="1600" dirty="0" err="1" smtClean="0">
                <a:latin typeface="Century Gothic" panose="020B0502020202020204" pitchFamily="34" charset="0"/>
                <a:cs typeface="Calibri" panose="020F0502020204030204" pitchFamily="34" charset="0"/>
              </a:rPr>
              <a:t>das</a:t>
            </a:r>
            <a:r>
              <a:rPr lang="fr-BE" altLang="en-US" sz="1600" smtClean="0">
                <a:latin typeface="Century Gothic" panose="020B0502020202020204" pitchFamily="34" charset="0"/>
                <a:cs typeface="Calibri" panose="020F0502020204030204" pitchFamily="34" charset="0"/>
              </a:rPr>
              <a:t> Aves - SPEA</a:t>
            </a:r>
            <a:endParaRPr lang="fr-BE" altLang="en-US" sz="1600" dirty="0" smtClean="0">
              <a:latin typeface="Century Gothic" panose="020B0502020202020204" pitchFamily="34" charset="0"/>
              <a:cs typeface="Calibri" panose="020F0502020204030204" pitchFamily="34" charset="0"/>
            </a:endParaRPr>
          </a:p>
          <a:p>
            <a:pPr marL="342900" indent="-342900" eaLnBrk="1" hangingPunct="1">
              <a:lnSpc>
                <a:spcPct val="150000"/>
              </a:lnSpc>
              <a:buFont typeface="Arial" panose="020B0604020202020204" pitchFamily="34" charset="0"/>
              <a:buChar char="•"/>
            </a:pPr>
            <a:r>
              <a:rPr lang="fr-BE" altLang="en-US" sz="1600" dirty="0" err="1" smtClean="0">
                <a:latin typeface="Century Gothic" panose="020B0502020202020204" pitchFamily="34" charset="0"/>
                <a:cs typeface="Calibri" panose="020F0502020204030204" pitchFamily="34" charset="0"/>
              </a:rPr>
              <a:t>Fundación</a:t>
            </a:r>
            <a:r>
              <a:rPr lang="fr-BE" altLang="en-US" sz="1600" dirty="0" smtClean="0">
                <a:latin typeface="Century Gothic" panose="020B0502020202020204" pitchFamily="34" charset="0"/>
                <a:cs typeface="Calibri" panose="020F0502020204030204" pitchFamily="34" charset="0"/>
              </a:rPr>
              <a:t> </a:t>
            </a:r>
            <a:r>
              <a:rPr lang="fr-BE" altLang="en-US" sz="1600" dirty="0" err="1" smtClean="0">
                <a:latin typeface="Century Gothic" panose="020B0502020202020204" pitchFamily="34" charset="0"/>
                <a:cs typeface="Calibri" panose="020F0502020204030204" pitchFamily="34" charset="0"/>
              </a:rPr>
              <a:t>Canaria</a:t>
            </a:r>
            <a:r>
              <a:rPr lang="fr-BE" altLang="en-US" sz="1600" dirty="0" smtClean="0">
                <a:latin typeface="Century Gothic" panose="020B0502020202020204" pitchFamily="34" charset="0"/>
                <a:cs typeface="Calibri" panose="020F0502020204030204" pitchFamily="34" charset="0"/>
              </a:rPr>
              <a:t> </a:t>
            </a:r>
            <a:r>
              <a:rPr lang="fr-BE" altLang="en-US" sz="1600" dirty="0" err="1" smtClean="0">
                <a:latin typeface="Century Gothic" panose="020B0502020202020204" pitchFamily="34" charset="0"/>
                <a:cs typeface="Calibri" panose="020F0502020204030204" pitchFamily="34" charset="0"/>
              </a:rPr>
              <a:t>Reserva</a:t>
            </a:r>
            <a:r>
              <a:rPr lang="fr-BE" altLang="en-US" sz="1600" dirty="0" smtClean="0">
                <a:latin typeface="Century Gothic" panose="020B0502020202020204" pitchFamily="34" charset="0"/>
                <a:cs typeface="Calibri" panose="020F0502020204030204" pitchFamily="34" charset="0"/>
              </a:rPr>
              <a:t> </a:t>
            </a:r>
            <a:r>
              <a:rPr lang="fr-BE" altLang="en-US" sz="1600" dirty="0" err="1" smtClean="0">
                <a:latin typeface="Century Gothic" panose="020B0502020202020204" pitchFamily="34" charset="0"/>
                <a:cs typeface="Calibri" panose="020F0502020204030204" pitchFamily="34" charset="0"/>
              </a:rPr>
              <a:t>Mundial</a:t>
            </a:r>
            <a:r>
              <a:rPr lang="fr-BE" altLang="en-US" sz="1600" dirty="0" smtClean="0">
                <a:latin typeface="Century Gothic" panose="020B0502020202020204" pitchFamily="34" charset="0"/>
                <a:cs typeface="Calibri" panose="020F0502020204030204" pitchFamily="34" charset="0"/>
              </a:rPr>
              <a:t> de La </a:t>
            </a:r>
            <a:r>
              <a:rPr lang="fr-BE" altLang="en-US" sz="1600" dirty="0" err="1" smtClean="0">
                <a:latin typeface="Century Gothic" panose="020B0502020202020204" pitchFamily="34" charset="0"/>
                <a:cs typeface="Calibri" panose="020F0502020204030204" pitchFamily="34" charset="0"/>
              </a:rPr>
              <a:t>Biosfera</a:t>
            </a:r>
            <a:r>
              <a:rPr lang="fr-BE" altLang="en-US" sz="1600" dirty="0" smtClean="0">
                <a:latin typeface="Century Gothic" panose="020B0502020202020204" pitchFamily="34" charset="0"/>
                <a:cs typeface="Calibri" panose="020F0502020204030204" pitchFamily="34" charset="0"/>
              </a:rPr>
              <a:t> La Palma</a:t>
            </a:r>
            <a:endParaRPr lang="en-US" altLang="en-US" sz="1600" dirty="0">
              <a:latin typeface="Century Gothic" panose="020B0502020202020204" pitchFamily="34" charset="0"/>
              <a:cs typeface="Calibri" panose="020F0502020204030204" pitchFamily="34" charset="0"/>
            </a:endParaRPr>
          </a:p>
        </p:txBody>
      </p:sp>
      <p:sp>
        <p:nvSpPr>
          <p:cNvPr id="45" name="Rectangle 71"/>
          <p:cNvSpPr>
            <a:spLocks noChangeArrowheads="1"/>
          </p:cNvSpPr>
          <p:nvPr/>
        </p:nvSpPr>
        <p:spPr bwMode="auto">
          <a:xfrm>
            <a:off x="354747" y="620688"/>
            <a:ext cx="376096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eaLnBrk="1" hangingPunct="1">
              <a:lnSpc>
                <a:spcPct val="150000"/>
              </a:lnSpc>
            </a:pPr>
            <a:r>
              <a:rPr lang="fr-BE" altLang="en-US" sz="1600" b="1" dirty="0" err="1" smtClean="0">
                <a:latin typeface="Century Gothic" panose="020B0502020202020204" pitchFamily="34" charset="0"/>
                <a:cs typeface="Calibri" panose="020F0502020204030204" pitchFamily="34" charset="0"/>
              </a:rPr>
              <a:t>Duração</a:t>
            </a:r>
            <a:r>
              <a:rPr lang="fr-BE" altLang="en-US" sz="1600" b="1" dirty="0" smtClean="0">
                <a:latin typeface="Century Gothic" panose="020B0502020202020204" pitchFamily="34" charset="0"/>
                <a:cs typeface="Calibri" panose="020F0502020204030204" pitchFamily="34" charset="0"/>
              </a:rPr>
              <a:t>: </a:t>
            </a:r>
          </a:p>
          <a:p>
            <a:pPr marL="285750" indent="-285750" eaLnBrk="1" hangingPunct="1">
              <a:lnSpc>
                <a:spcPct val="150000"/>
              </a:lnSpc>
              <a:buFont typeface="Arial" panose="020B0604020202020204" pitchFamily="34" charset="0"/>
              <a:buChar char="•"/>
            </a:pPr>
            <a:r>
              <a:rPr lang="fr-BE" altLang="en-US" sz="1600" dirty="0" smtClean="0">
                <a:latin typeface="Century Gothic" panose="020B0502020202020204" pitchFamily="34" charset="0"/>
                <a:cs typeface="Calibri" panose="020F0502020204030204" pitchFamily="34" charset="0"/>
              </a:rPr>
              <a:t>9 </a:t>
            </a:r>
            <a:r>
              <a:rPr lang="fr-BE" altLang="en-US" sz="1600" dirty="0" err="1" smtClean="0">
                <a:latin typeface="Century Gothic" panose="020B0502020202020204" pitchFamily="34" charset="0"/>
                <a:cs typeface="Calibri" panose="020F0502020204030204" pitchFamily="34" charset="0"/>
              </a:rPr>
              <a:t>anos</a:t>
            </a:r>
            <a:r>
              <a:rPr lang="fr-BE" altLang="en-US" sz="1600" dirty="0" smtClean="0">
                <a:latin typeface="Century Gothic" panose="020B0502020202020204" pitchFamily="34" charset="0"/>
                <a:cs typeface="Calibri" panose="020F0502020204030204" pitchFamily="34" charset="0"/>
              </a:rPr>
              <a:t> (01/01/2019 a 31/12/2027)</a:t>
            </a:r>
            <a:endParaRPr lang="en-US" altLang="en-US" sz="1600" dirty="0">
              <a:latin typeface="Century Gothic" panose="020B0502020202020204" pitchFamily="34" charset="0"/>
              <a:cs typeface="Calibri" panose="020F0502020204030204" pitchFamily="34" charset="0"/>
            </a:endParaRPr>
          </a:p>
        </p:txBody>
      </p:sp>
      <p:sp>
        <p:nvSpPr>
          <p:cNvPr id="46" name="Rectangle 71"/>
          <p:cNvSpPr>
            <a:spLocks noChangeArrowheads="1"/>
          </p:cNvSpPr>
          <p:nvPr/>
        </p:nvSpPr>
        <p:spPr bwMode="auto">
          <a:xfrm>
            <a:off x="355781" y="2780928"/>
            <a:ext cx="27927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eaLnBrk="1" hangingPunct="1">
              <a:lnSpc>
                <a:spcPct val="150000"/>
              </a:lnSpc>
            </a:pPr>
            <a:r>
              <a:rPr lang="fr-BE" altLang="en-US" sz="1600" b="1" dirty="0" err="1" smtClean="0">
                <a:latin typeface="Century Gothic" panose="020B0502020202020204" pitchFamily="34" charset="0"/>
                <a:cs typeface="Calibri" panose="020F0502020204030204" pitchFamily="34" charset="0"/>
              </a:rPr>
              <a:t>Fundos</a:t>
            </a:r>
            <a:r>
              <a:rPr lang="fr-BE" altLang="en-US" sz="1600" b="1" dirty="0" smtClean="0">
                <a:latin typeface="Century Gothic" panose="020B0502020202020204" pitchFamily="34" charset="0"/>
                <a:cs typeface="Calibri" panose="020F0502020204030204" pitchFamily="34" charset="0"/>
              </a:rPr>
              <a:t> </a:t>
            </a:r>
            <a:r>
              <a:rPr lang="fr-BE" altLang="en-US" sz="1600" b="1" dirty="0" err="1" smtClean="0">
                <a:latin typeface="Century Gothic" panose="020B0502020202020204" pitchFamily="34" charset="0"/>
                <a:cs typeface="Calibri" panose="020F0502020204030204" pitchFamily="34" charset="0"/>
              </a:rPr>
              <a:t>Complementares</a:t>
            </a:r>
            <a:r>
              <a:rPr lang="fr-BE" altLang="en-US" sz="1600" b="1" dirty="0" smtClean="0">
                <a:latin typeface="Century Gothic" panose="020B0502020202020204" pitchFamily="34" charset="0"/>
                <a:cs typeface="Calibri" panose="020F0502020204030204" pitchFamily="34" charset="0"/>
              </a:rPr>
              <a:t>: </a:t>
            </a:r>
          </a:p>
          <a:p>
            <a:pPr marL="285750" indent="-285750" eaLnBrk="1" hangingPunct="1">
              <a:lnSpc>
                <a:spcPct val="150000"/>
              </a:lnSpc>
              <a:buFont typeface="Arial" panose="020B0604020202020204" pitchFamily="34" charset="0"/>
              <a:buChar char="•"/>
            </a:pPr>
            <a:r>
              <a:rPr lang="fr-BE" altLang="en-US" sz="1600" dirty="0" err="1" smtClean="0">
                <a:latin typeface="Century Gothic" panose="020B0502020202020204" pitchFamily="34" charset="0"/>
                <a:cs typeface="Calibri" panose="020F0502020204030204" pitchFamily="34" charset="0"/>
              </a:rPr>
              <a:t>Cerca</a:t>
            </a:r>
            <a:r>
              <a:rPr lang="fr-BE" altLang="en-US" sz="1600" dirty="0" smtClean="0">
                <a:latin typeface="Century Gothic" panose="020B0502020202020204" pitchFamily="34" charset="0"/>
                <a:cs typeface="Calibri" panose="020F0502020204030204" pitchFamily="34" charset="0"/>
              </a:rPr>
              <a:t> de 12 M€</a:t>
            </a:r>
            <a:endParaRPr lang="en-US" altLang="en-US" sz="1600" dirty="0">
              <a:latin typeface="Century Gothic" panose="020B0502020202020204" pitchFamily="34" charset="0"/>
              <a:cs typeface="Calibri" panose="020F0502020204030204" pitchFamily="34" charset="0"/>
            </a:endParaRPr>
          </a:p>
        </p:txBody>
      </p:sp>
    </p:spTree>
    <p:extLst>
      <p:ext uri="{BB962C8B-B14F-4D97-AF65-F5344CB8AC3E}">
        <p14:creationId xmlns:p14="http://schemas.microsoft.com/office/powerpoint/2010/main" val="1888380504"/>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2469" y="1319365"/>
            <a:ext cx="7631832" cy="5087888"/>
          </a:xfrm>
          <a:prstGeom prst="rect">
            <a:avLst/>
          </a:prstGeom>
        </p:spPr>
      </p:pic>
      <p:sp>
        <p:nvSpPr>
          <p:cNvPr id="20" name="Rectangle 71"/>
          <p:cNvSpPr>
            <a:spLocks noChangeArrowheads="1"/>
          </p:cNvSpPr>
          <p:nvPr/>
        </p:nvSpPr>
        <p:spPr bwMode="auto">
          <a:xfrm>
            <a:off x="354747" y="620688"/>
            <a:ext cx="809228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nSpc>
                <a:spcPct val="150000"/>
              </a:lnSpc>
            </a:pPr>
            <a:r>
              <a:rPr lang="fr-BE" altLang="en-US" sz="2000" b="1" dirty="0" err="1">
                <a:latin typeface="Century Gothic" panose="020B0502020202020204" pitchFamily="34" charset="0"/>
                <a:cs typeface="Calibri" panose="020F0502020204030204" pitchFamily="34" charset="0"/>
              </a:rPr>
              <a:t>Área</a:t>
            </a:r>
            <a:r>
              <a:rPr lang="fr-BE" altLang="en-US" sz="2000" b="1" dirty="0">
                <a:latin typeface="Century Gothic" panose="020B0502020202020204" pitchFamily="34" charset="0"/>
                <a:cs typeface="Calibri" panose="020F0502020204030204" pitchFamily="34" charset="0"/>
              </a:rPr>
              <a:t> </a:t>
            </a:r>
            <a:r>
              <a:rPr lang="fr-BE" altLang="en-US" sz="2000" b="1" dirty="0" smtClean="0">
                <a:latin typeface="Century Gothic" panose="020B0502020202020204" pitchFamily="34" charset="0"/>
                <a:cs typeface="Calibri" panose="020F0502020204030204" pitchFamily="34" charset="0"/>
              </a:rPr>
              <a:t>do </a:t>
            </a:r>
            <a:r>
              <a:rPr lang="fr-BE" altLang="en-US" sz="2000" b="1" dirty="0" err="1">
                <a:latin typeface="Century Gothic" panose="020B0502020202020204" pitchFamily="34" charset="0"/>
                <a:cs typeface="Calibri" panose="020F0502020204030204" pitchFamily="34" charset="0"/>
              </a:rPr>
              <a:t>projeto</a:t>
            </a:r>
            <a:r>
              <a:rPr lang="fr-BE" altLang="en-US" sz="2000" b="1" dirty="0">
                <a:latin typeface="Century Gothic" panose="020B0502020202020204" pitchFamily="34" charset="0"/>
                <a:cs typeface="Calibri" panose="020F0502020204030204" pitchFamily="34" charset="0"/>
              </a:rPr>
              <a:t> </a:t>
            </a:r>
            <a:r>
              <a:rPr lang="fr-BE" altLang="en-US" sz="1600" dirty="0">
                <a:latin typeface="Century Gothic" panose="020B0502020202020204" pitchFamily="34" charset="0"/>
                <a:cs typeface="Calibri" panose="020F0502020204030204" pitchFamily="34" charset="0"/>
              </a:rPr>
              <a:t>[</a:t>
            </a:r>
            <a:r>
              <a:rPr lang="pt-PT" sz="1600" dirty="0">
                <a:latin typeface="Century Gothic" panose="020B0502020202020204" pitchFamily="34" charset="0"/>
              </a:rPr>
              <a:t>Todos os sítios da Rede Natura 2000 (</a:t>
            </a:r>
            <a:r>
              <a:rPr lang="pt-PT" sz="1600" dirty="0" smtClean="0">
                <a:latin typeface="Century Gothic" panose="020B0502020202020204" pitchFamily="34" charset="0"/>
              </a:rPr>
              <a:t>24 </a:t>
            </a:r>
            <a:r>
              <a:rPr lang="pt-PT" sz="1600" dirty="0">
                <a:latin typeface="Century Gothic" panose="020B0502020202020204" pitchFamily="34" charset="0"/>
              </a:rPr>
              <a:t>ZEC; 15 ZPE; 2</a:t>
            </a:r>
            <a:r>
              <a:rPr lang="pt-PT" sz="1600" dirty="0" smtClean="0">
                <a:latin typeface="Century Gothic" panose="020B0502020202020204" pitchFamily="34" charset="0"/>
              </a:rPr>
              <a:t> </a:t>
            </a:r>
            <a:r>
              <a:rPr lang="pt-PT" sz="1600" dirty="0">
                <a:latin typeface="Century Gothic" panose="020B0502020202020204" pitchFamily="34" charset="0"/>
              </a:rPr>
              <a:t>SIC)]</a:t>
            </a:r>
          </a:p>
        </p:txBody>
      </p:sp>
      <p:grpSp>
        <p:nvGrpSpPr>
          <p:cNvPr id="2" name="Grupo 1"/>
          <p:cNvGrpSpPr/>
          <p:nvPr/>
        </p:nvGrpSpPr>
        <p:grpSpPr>
          <a:xfrm>
            <a:off x="-1588" y="-531440"/>
            <a:ext cx="9145588" cy="1656184"/>
            <a:chOff x="-1588" y="-531440"/>
            <a:chExt cx="9145588" cy="1656184"/>
          </a:xfrm>
        </p:grpSpPr>
        <p:grpSp>
          <p:nvGrpSpPr>
            <p:cNvPr id="31" name="Grupo 30"/>
            <p:cNvGrpSpPr/>
            <p:nvPr/>
          </p:nvGrpSpPr>
          <p:grpSpPr>
            <a:xfrm>
              <a:off x="-1588" y="-581"/>
              <a:ext cx="9145588" cy="621270"/>
              <a:chOff x="-1588" y="-581"/>
              <a:chExt cx="9145588" cy="621270"/>
            </a:xfrm>
          </p:grpSpPr>
          <p:sp>
            <p:nvSpPr>
              <p:cNvPr id="38" name="Retângulo 37"/>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40" name="Picture 10" descr="http://fnyh.org/wp-content/uploads/2015/01/LIF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8" descr="http://www.europarc.org/communication-skills/images/2.1%20N200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5" name="Imagem 44"/>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grpSp>
      <p:sp>
        <p:nvSpPr>
          <p:cNvPr id="18"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pic>
        <p:nvPicPr>
          <p:cNvPr id="4" name="Imagem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50412" y="639722"/>
            <a:ext cx="5025946" cy="6504165"/>
          </a:xfrm>
          <a:prstGeom prst="rect">
            <a:avLst/>
          </a:prstGeom>
        </p:spPr>
      </p:pic>
    </p:spTree>
    <p:extLst>
      <p:ext uri="{BB962C8B-B14F-4D97-AF65-F5344CB8AC3E}">
        <p14:creationId xmlns:p14="http://schemas.microsoft.com/office/powerpoint/2010/main" val="31481590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upo 26"/>
          <p:cNvGrpSpPr/>
          <p:nvPr/>
        </p:nvGrpSpPr>
        <p:grpSpPr>
          <a:xfrm>
            <a:off x="-1588" y="-581"/>
            <a:ext cx="9145588" cy="621270"/>
            <a:chOff x="-1588" y="-581"/>
            <a:chExt cx="9145588" cy="621270"/>
          </a:xfrm>
        </p:grpSpPr>
        <p:sp>
          <p:nvSpPr>
            <p:cNvPr id="28" name="Retângulo 27"/>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30" name="Picture 10" descr="http://fnyh.org/wp-content/uploads/2015/01/LIF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 descr="http://www.europarc.org/communication-skills/images/2.1%20N2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Rectangle 62"/>
          <p:cNvSpPr>
            <a:spLocks noChangeArrowheads="1"/>
          </p:cNvSpPr>
          <p:nvPr/>
        </p:nvSpPr>
        <p:spPr bwMode="auto">
          <a:xfrm>
            <a:off x="374438" y="1540237"/>
            <a:ext cx="8553662" cy="387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r>
              <a:rPr lang="fr-BE" altLang="en-US" sz="2000" b="1" dirty="0" err="1" smtClean="0">
                <a:latin typeface="Century Gothic" panose="020B0502020202020204" pitchFamily="34" charset="0"/>
                <a:cs typeface="Calibri" panose="020F0502020204030204" pitchFamily="34" charset="0"/>
              </a:rPr>
              <a:t>Principais</a:t>
            </a:r>
            <a:r>
              <a:rPr lang="fr-BE" altLang="en-US" sz="2000" b="1" dirty="0" smtClean="0">
                <a:latin typeface="Century Gothic" panose="020B0502020202020204" pitchFamily="34" charset="0"/>
                <a:cs typeface="Calibri" panose="020F0502020204030204" pitchFamily="34" charset="0"/>
              </a:rPr>
              <a:t> </a:t>
            </a:r>
            <a:r>
              <a:rPr lang="fr-BE" altLang="en-US" sz="2000" b="1" dirty="0" err="1" smtClean="0">
                <a:latin typeface="Century Gothic" panose="020B0502020202020204" pitchFamily="34" charset="0"/>
                <a:cs typeface="Calibri" panose="020F0502020204030204" pitchFamily="34" charset="0"/>
              </a:rPr>
              <a:t>objetivos</a:t>
            </a:r>
            <a:r>
              <a:rPr lang="fr-BE" altLang="en-US" sz="2000" b="1" dirty="0" smtClean="0">
                <a:latin typeface="Century Gothic" panose="020B0502020202020204" pitchFamily="34" charset="0"/>
                <a:cs typeface="Calibri" panose="020F0502020204030204" pitchFamily="34" charset="0"/>
              </a:rPr>
              <a:t>:</a:t>
            </a:r>
            <a:endParaRPr lang="fr-BE" altLang="en-US" sz="2000" b="1" dirty="0">
              <a:latin typeface="Century Gothic" panose="020B0502020202020204" pitchFamily="34" charset="0"/>
              <a:cs typeface="Calibri" panose="020F0502020204030204" pitchFamily="34" charset="0"/>
            </a:endParaRPr>
          </a:p>
          <a:p>
            <a:r>
              <a:rPr lang="fr-BE" altLang="en-US" sz="1800" b="1" dirty="0">
                <a:latin typeface="Century Gothic" panose="020B0502020202020204" pitchFamily="34" charset="0"/>
                <a:cs typeface="Calibri" panose="020F0502020204030204" pitchFamily="34" charset="0"/>
              </a:rPr>
              <a:t> </a:t>
            </a:r>
          </a:p>
          <a:p>
            <a:pPr marL="285750" indent="-285750" algn="just">
              <a:lnSpc>
                <a:spcPct val="150000"/>
              </a:lnSpc>
              <a:buFont typeface="Arial" panose="020B0604020202020204" pitchFamily="34" charset="0"/>
              <a:buChar char="•"/>
              <a:defRPr/>
            </a:pPr>
            <a:r>
              <a:rPr lang="fr-BE" altLang="en-US" sz="1600" dirty="0" err="1">
                <a:latin typeface="Century Gothic" panose="020B0502020202020204" pitchFamily="34" charset="0"/>
                <a:cs typeface="Calibri" panose="020F0502020204030204" pitchFamily="34" charset="0"/>
              </a:rPr>
              <a:t>Implementação</a:t>
            </a:r>
            <a:r>
              <a:rPr lang="fr-BE" altLang="en-US" sz="1600" dirty="0">
                <a:latin typeface="Century Gothic" panose="020B0502020202020204" pitchFamily="34" charset="0"/>
                <a:cs typeface="Calibri" panose="020F0502020204030204" pitchFamily="34" charset="0"/>
              </a:rPr>
              <a:t> do </a:t>
            </a:r>
            <a:r>
              <a:rPr lang="fr-BE" altLang="en-US" sz="1600" dirty="0" err="1">
                <a:latin typeface="Century Gothic" panose="020B0502020202020204" pitchFamily="34" charset="0"/>
                <a:cs typeface="Calibri" panose="020F0502020204030204" pitchFamily="34" charset="0"/>
              </a:rPr>
              <a:t>Quadro</a:t>
            </a:r>
            <a:r>
              <a:rPr lang="fr-BE" altLang="en-US" sz="1600" dirty="0">
                <a:latin typeface="Century Gothic" panose="020B0502020202020204" pitchFamily="34" charset="0"/>
                <a:cs typeface="Calibri" panose="020F0502020204030204" pitchFamily="34" charset="0"/>
              </a:rPr>
              <a:t> de </a:t>
            </a:r>
            <a:r>
              <a:rPr lang="fr-BE" altLang="en-US" sz="1600" dirty="0" err="1">
                <a:latin typeface="Century Gothic" panose="020B0502020202020204" pitchFamily="34" charset="0"/>
                <a:cs typeface="Calibri" panose="020F0502020204030204" pitchFamily="34" charset="0"/>
              </a:rPr>
              <a:t>Ação</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Prioritária</a:t>
            </a:r>
            <a:r>
              <a:rPr lang="fr-BE" altLang="en-US" sz="1600" dirty="0">
                <a:latin typeface="Century Gothic" panose="020B0502020202020204" pitchFamily="34" charset="0"/>
                <a:cs typeface="Calibri" panose="020F0502020204030204" pitchFamily="34" charset="0"/>
              </a:rPr>
              <a:t> para a </a:t>
            </a:r>
            <a:r>
              <a:rPr lang="fr-BE" altLang="en-US" sz="1600" dirty="0" err="1">
                <a:latin typeface="Century Gothic" panose="020B0502020202020204" pitchFamily="34" charset="0"/>
                <a:cs typeface="Calibri" panose="020F0502020204030204" pitchFamily="34" charset="0"/>
              </a:rPr>
              <a:t>Rede</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Natura</a:t>
            </a:r>
            <a:r>
              <a:rPr lang="fr-BE" altLang="en-US" sz="1600" dirty="0">
                <a:latin typeface="Century Gothic" panose="020B0502020202020204" pitchFamily="34" charset="0"/>
                <a:cs typeface="Calibri" panose="020F0502020204030204" pitchFamily="34" charset="0"/>
              </a:rPr>
              <a:t> 2000 (PAF);</a:t>
            </a:r>
          </a:p>
          <a:p>
            <a:pPr algn="just">
              <a:lnSpc>
                <a:spcPct val="150000"/>
              </a:lnSpc>
              <a:defRPr/>
            </a:pPr>
            <a:endParaRPr lang="fr-BE" altLang="en-US" sz="1600" dirty="0">
              <a:latin typeface="Century Gothic" panose="020B0502020202020204" pitchFamily="34" charset="0"/>
              <a:cs typeface="Calibri" panose="020F0502020204030204" pitchFamily="34" charset="0"/>
            </a:endParaRPr>
          </a:p>
          <a:p>
            <a:pPr marL="285750" indent="-285750" algn="just">
              <a:lnSpc>
                <a:spcPct val="150000"/>
              </a:lnSpc>
              <a:buFont typeface="Arial" panose="020B0604020202020204" pitchFamily="34" charset="0"/>
              <a:buChar char="•"/>
              <a:defRPr/>
            </a:pPr>
            <a:r>
              <a:rPr lang="fr-BE" altLang="en-US" sz="1600" dirty="0" err="1">
                <a:latin typeface="Century Gothic" panose="020B0502020202020204" pitchFamily="34" charset="0"/>
                <a:cs typeface="Calibri" panose="020F0502020204030204" pitchFamily="34" charset="0"/>
              </a:rPr>
              <a:t>Melhoria</a:t>
            </a:r>
            <a:r>
              <a:rPr lang="fr-BE" altLang="en-US" sz="1600" dirty="0">
                <a:latin typeface="Century Gothic" panose="020B0502020202020204" pitchFamily="34" charset="0"/>
                <a:cs typeface="Calibri" panose="020F0502020204030204" pitchFamily="34" charset="0"/>
              </a:rPr>
              <a:t> do </a:t>
            </a:r>
            <a:r>
              <a:rPr lang="fr-BE" altLang="en-US" sz="1600" dirty="0" err="1">
                <a:latin typeface="Century Gothic" panose="020B0502020202020204" pitchFamily="34" charset="0"/>
                <a:cs typeface="Calibri" panose="020F0502020204030204" pitchFamily="34" charset="0"/>
              </a:rPr>
              <a:t>estado</a:t>
            </a:r>
            <a:r>
              <a:rPr lang="fr-BE" altLang="en-US" sz="1600" dirty="0">
                <a:latin typeface="Century Gothic" panose="020B0502020202020204" pitchFamily="34" charset="0"/>
                <a:cs typeface="Calibri" panose="020F0502020204030204" pitchFamily="34" charset="0"/>
              </a:rPr>
              <a:t> de </a:t>
            </a:r>
            <a:r>
              <a:rPr lang="fr-BE" altLang="en-US" sz="1600" dirty="0" err="1">
                <a:latin typeface="Century Gothic" panose="020B0502020202020204" pitchFamily="34" charset="0"/>
                <a:cs typeface="Calibri" panose="020F0502020204030204" pitchFamily="34" charset="0"/>
              </a:rPr>
              <a:t>conservação</a:t>
            </a:r>
            <a:r>
              <a:rPr lang="fr-BE" altLang="en-US" sz="1600" dirty="0">
                <a:latin typeface="Century Gothic" panose="020B0502020202020204" pitchFamily="34" charset="0"/>
                <a:cs typeface="Calibri" panose="020F0502020204030204" pitchFamily="34" charset="0"/>
              </a:rPr>
              <a:t> para 100% dos habitats e, </a:t>
            </a:r>
            <a:r>
              <a:rPr lang="fr-BE" altLang="en-US" sz="1600" dirty="0" err="1">
                <a:latin typeface="Century Gothic" panose="020B0502020202020204" pitchFamily="34" charset="0"/>
                <a:cs typeface="Calibri" panose="020F0502020204030204" pitchFamily="34" charset="0"/>
              </a:rPr>
              <a:t>pelo</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menos</a:t>
            </a:r>
            <a:r>
              <a:rPr lang="fr-BE" altLang="en-US" sz="1600" dirty="0">
                <a:latin typeface="Century Gothic" panose="020B0502020202020204" pitchFamily="34" charset="0"/>
                <a:cs typeface="Calibri" panose="020F0502020204030204" pitchFamily="34" charset="0"/>
              </a:rPr>
              <a:t>, 50% de </a:t>
            </a:r>
            <a:r>
              <a:rPr lang="fr-BE" altLang="en-US" sz="1600" dirty="0" err="1">
                <a:latin typeface="Century Gothic" panose="020B0502020202020204" pitchFamily="34" charset="0"/>
                <a:cs typeface="Calibri" panose="020F0502020204030204" pitchFamily="34" charset="0"/>
              </a:rPr>
              <a:t>espécies</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flora</a:t>
            </a:r>
            <a:r>
              <a:rPr lang="fr-BE" altLang="en-US" sz="1600" dirty="0">
                <a:latin typeface="Century Gothic" panose="020B0502020202020204" pitchFamily="34" charset="0"/>
                <a:cs typeface="Calibri" panose="020F0502020204030204" pitchFamily="34" charset="0"/>
              </a:rPr>
              <a:t> e </a:t>
            </a:r>
            <a:r>
              <a:rPr lang="fr-BE" altLang="en-US" sz="1600" dirty="0" err="1">
                <a:latin typeface="Century Gothic" panose="020B0502020202020204" pitchFamily="34" charset="0"/>
                <a:cs typeface="Calibri" panose="020F0502020204030204" pitchFamily="34" charset="0"/>
              </a:rPr>
              <a:t>fauna</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descritas</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como</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desfavoráveis</a:t>
            </a:r>
            <a:r>
              <a:rPr lang="fr-BE" altLang="en-US" sz="1600" dirty="0">
                <a:latin typeface="Century Gothic" panose="020B0502020202020204" pitchFamily="34" charset="0"/>
                <a:cs typeface="Calibri" panose="020F0502020204030204" pitchFamily="34" charset="0"/>
              </a:rPr>
              <a:t> no </a:t>
            </a:r>
            <a:r>
              <a:rPr lang="fr-BE" altLang="en-US" sz="1600" dirty="0" err="1">
                <a:latin typeface="Century Gothic" panose="020B0502020202020204" pitchFamily="34" charset="0"/>
                <a:cs typeface="Calibri" panose="020F0502020204030204" pitchFamily="34" charset="0"/>
              </a:rPr>
              <a:t>último</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relatório</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submetido</a:t>
            </a:r>
            <a:r>
              <a:rPr lang="fr-BE" altLang="en-US" sz="1600" dirty="0">
                <a:latin typeface="Century Gothic" panose="020B0502020202020204" pitchFamily="34" charset="0"/>
                <a:cs typeface="Calibri" panose="020F0502020204030204" pitchFamily="34" charset="0"/>
              </a:rPr>
              <a:t> à UE;</a:t>
            </a:r>
          </a:p>
          <a:p>
            <a:pPr algn="just">
              <a:lnSpc>
                <a:spcPct val="150000"/>
              </a:lnSpc>
              <a:defRPr/>
            </a:pPr>
            <a:endParaRPr lang="fr-BE" altLang="en-US" sz="1600" dirty="0">
              <a:latin typeface="Century Gothic" panose="020B0502020202020204" pitchFamily="34" charset="0"/>
              <a:cs typeface="Calibri" panose="020F0502020204030204" pitchFamily="34" charset="0"/>
            </a:endParaRPr>
          </a:p>
          <a:p>
            <a:pPr marL="285750" indent="-285750" algn="just">
              <a:lnSpc>
                <a:spcPct val="150000"/>
              </a:lnSpc>
              <a:buFont typeface="Arial" panose="020B0604020202020204" pitchFamily="34" charset="0"/>
              <a:buChar char="•"/>
              <a:defRPr/>
            </a:pPr>
            <a:r>
              <a:rPr lang="fr-BE" altLang="en-US" sz="1600" dirty="0" err="1">
                <a:latin typeface="Century Gothic" panose="020B0502020202020204" pitchFamily="34" charset="0"/>
                <a:cs typeface="Calibri" panose="020F0502020204030204" pitchFamily="34" charset="0"/>
              </a:rPr>
              <a:t>Mobilização</a:t>
            </a:r>
            <a:r>
              <a:rPr lang="fr-BE" altLang="en-US" sz="1600" dirty="0">
                <a:latin typeface="Century Gothic" panose="020B0502020202020204" pitchFamily="34" charset="0"/>
                <a:cs typeface="Calibri" panose="020F0502020204030204" pitchFamily="34" charset="0"/>
              </a:rPr>
              <a:t> de </a:t>
            </a:r>
            <a:r>
              <a:rPr lang="fr-BE" altLang="en-US" sz="1600" dirty="0" err="1">
                <a:latin typeface="Century Gothic" panose="020B0502020202020204" pitchFamily="34" charset="0"/>
                <a:cs typeface="Calibri" panose="020F0502020204030204" pitchFamily="34" charset="0"/>
              </a:rPr>
              <a:t>fundos</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complementares</a:t>
            </a:r>
            <a:r>
              <a:rPr lang="fr-BE" altLang="en-US" sz="1600" dirty="0">
                <a:latin typeface="Century Gothic" panose="020B0502020202020204" pitchFamily="34" charset="0"/>
                <a:cs typeface="Calibri" panose="020F0502020204030204" pitchFamily="34" charset="0"/>
              </a:rPr>
              <a:t> para a </a:t>
            </a:r>
            <a:r>
              <a:rPr lang="fr-BE" altLang="en-US" sz="1600" dirty="0" err="1">
                <a:latin typeface="Century Gothic" panose="020B0502020202020204" pitchFamily="34" charset="0"/>
                <a:cs typeface="Calibri" panose="020F0502020204030204" pitchFamily="34" charset="0"/>
              </a:rPr>
              <a:t>gestão</a:t>
            </a:r>
            <a:r>
              <a:rPr lang="fr-BE" altLang="en-US" sz="1600" dirty="0">
                <a:latin typeface="Century Gothic" panose="020B0502020202020204" pitchFamily="34" charset="0"/>
                <a:cs typeface="Calibri" panose="020F0502020204030204" pitchFamily="34" charset="0"/>
              </a:rPr>
              <a:t> dos </a:t>
            </a:r>
            <a:r>
              <a:rPr lang="fr-BE" altLang="en-US" sz="1600" dirty="0" err="1">
                <a:latin typeface="Century Gothic" panose="020B0502020202020204" pitchFamily="34" charset="0"/>
                <a:cs typeface="Calibri" panose="020F0502020204030204" pitchFamily="34" charset="0"/>
              </a:rPr>
              <a:t>sítios</a:t>
            </a:r>
            <a:r>
              <a:rPr lang="fr-BE" altLang="en-US" sz="1600" dirty="0">
                <a:latin typeface="Century Gothic" panose="020B0502020202020204" pitchFamily="34" charset="0"/>
                <a:cs typeface="Calibri" panose="020F0502020204030204" pitchFamily="34" charset="0"/>
              </a:rPr>
              <a:t> da </a:t>
            </a:r>
            <a:r>
              <a:rPr lang="fr-BE" altLang="en-US" sz="1600" dirty="0" err="1">
                <a:latin typeface="Century Gothic" panose="020B0502020202020204" pitchFamily="34" charset="0"/>
                <a:cs typeface="Calibri" panose="020F0502020204030204" pitchFamily="34" charset="0"/>
              </a:rPr>
              <a:t>Rede</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Natura</a:t>
            </a:r>
            <a:r>
              <a:rPr lang="fr-BE" altLang="en-US" sz="1600" dirty="0">
                <a:latin typeface="Century Gothic" panose="020B0502020202020204" pitchFamily="34" charset="0"/>
                <a:cs typeface="Calibri" panose="020F0502020204030204" pitchFamily="34" charset="0"/>
              </a:rPr>
              <a:t> 2000, </a:t>
            </a:r>
            <a:r>
              <a:rPr lang="fr-BE" altLang="en-US" sz="1600" dirty="0" err="1">
                <a:latin typeface="Century Gothic" panose="020B0502020202020204" pitchFamily="34" charset="0"/>
                <a:cs typeface="Calibri" panose="020F0502020204030204" pitchFamily="34" charset="0"/>
              </a:rPr>
              <a:t>através</a:t>
            </a:r>
            <a:r>
              <a:rPr lang="fr-BE" altLang="en-US" sz="1600" dirty="0">
                <a:latin typeface="Century Gothic" panose="020B0502020202020204" pitchFamily="34" charset="0"/>
                <a:cs typeface="Calibri" panose="020F0502020204030204" pitchFamily="34" charset="0"/>
              </a:rPr>
              <a:t> de </a:t>
            </a:r>
            <a:r>
              <a:rPr lang="fr-BE" altLang="en-US" sz="1600" dirty="0" err="1">
                <a:latin typeface="Century Gothic" panose="020B0502020202020204" pitchFamily="34" charset="0"/>
                <a:cs typeface="Calibri" panose="020F0502020204030204" pitchFamily="34" charset="0"/>
              </a:rPr>
              <a:t>outros</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financiamentos</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disponíveis</a:t>
            </a:r>
            <a:r>
              <a:rPr lang="fr-BE" altLang="en-US" sz="1600" dirty="0">
                <a:latin typeface="Century Gothic" panose="020B0502020202020204" pitchFamily="34" charset="0"/>
                <a:cs typeface="Calibri" panose="020F0502020204030204" pitchFamily="34" charset="0"/>
              </a:rPr>
              <a:t>.</a:t>
            </a:r>
          </a:p>
          <a:p>
            <a:pPr>
              <a:lnSpc>
                <a:spcPct val="150000"/>
              </a:lnSpc>
              <a:defRPr/>
            </a:pPr>
            <a:endParaRPr lang="pt-BR" altLang="en-US" sz="1050" dirty="0" smtClean="0">
              <a:latin typeface="Century Gothic" panose="020B0502020202020204" pitchFamily="34" charset="0"/>
              <a:cs typeface="Calibri" panose="020F0502020204030204" pitchFamily="34" charset="0"/>
            </a:endParaRPr>
          </a:p>
        </p:txBody>
      </p:sp>
      <p:pic>
        <p:nvPicPr>
          <p:cNvPr id="26" name="Imagem 25"/>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6"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Tree>
    <p:extLst>
      <p:ext uri="{BB962C8B-B14F-4D97-AF65-F5344CB8AC3E}">
        <p14:creationId xmlns:p14="http://schemas.microsoft.com/office/powerpoint/2010/main" val="3457436474"/>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62"/>
          <p:cNvSpPr>
            <a:spLocks noChangeArrowheads="1"/>
          </p:cNvSpPr>
          <p:nvPr/>
        </p:nvSpPr>
        <p:spPr bwMode="auto">
          <a:xfrm>
            <a:off x="374438" y="836712"/>
            <a:ext cx="8553662" cy="454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nSpc>
                <a:spcPct val="150000"/>
              </a:lnSpc>
            </a:pPr>
            <a:r>
              <a:rPr lang="fr-BE" altLang="en-US" sz="1800" b="1" dirty="0" err="1" smtClean="0">
                <a:latin typeface="Century Gothic" panose="020B0502020202020204" pitchFamily="34" charset="0"/>
                <a:cs typeface="Calibri" panose="020F0502020204030204" pitchFamily="34" charset="0"/>
              </a:rPr>
              <a:t>Ações</a:t>
            </a:r>
            <a:r>
              <a:rPr lang="fr-BE" altLang="en-US" sz="1800" b="1" dirty="0" smtClean="0">
                <a:latin typeface="Century Gothic" panose="020B0502020202020204" pitchFamily="34" charset="0"/>
                <a:cs typeface="Calibri" panose="020F0502020204030204" pitchFamily="34" charset="0"/>
              </a:rPr>
              <a:t>:</a:t>
            </a:r>
            <a:endParaRPr lang="fr-BE" altLang="en-US" sz="1800" b="1" dirty="0">
              <a:latin typeface="Century Gothic" panose="020B0502020202020204" pitchFamily="34" charset="0"/>
              <a:cs typeface="Calibri" panose="020F0502020204030204" pitchFamily="34" charset="0"/>
            </a:endParaRPr>
          </a:p>
        </p:txBody>
      </p:sp>
      <p:graphicFrame>
        <p:nvGraphicFramePr>
          <p:cNvPr id="14" name="Diagrama 13"/>
          <p:cNvGraphicFramePr/>
          <p:nvPr>
            <p:extLst/>
          </p:nvPr>
        </p:nvGraphicFramePr>
        <p:xfrm>
          <a:off x="179512" y="1268760"/>
          <a:ext cx="8748464" cy="4680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5" name="Grupo 14"/>
          <p:cNvGrpSpPr/>
          <p:nvPr/>
        </p:nvGrpSpPr>
        <p:grpSpPr>
          <a:xfrm>
            <a:off x="-1588" y="-581"/>
            <a:ext cx="9145588" cy="621270"/>
            <a:chOff x="-1588" y="-581"/>
            <a:chExt cx="9145588" cy="621270"/>
          </a:xfrm>
        </p:grpSpPr>
        <p:sp>
          <p:nvSpPr>
            <p:cNvPr id="16" name="Retângulo 15"/>
            <p:cNvSpPr/>
            <p:nvPr/>
          </p:nvSpPr>
          <p:spPr bwMode="auto">
            <a:xfrm>
              <a:off x="-1588" y="-581"/>
              <a:ext cx="9145588" cy="621269"/>
            </a:xfrm>
            <a:prstGeom prst="rect">
              <a:avLst/>
            </a:prstGeom>
            <a:gradFill flip="none" rotWithShape="1">
              <a:gsLst>
                <a:gs pos="46000">
                  <a:srgbClr val="AFE3D0">
                    <a:tint val="66000"/>
                    <a:satMod val="160000"/>
                    <a:alpha val="79000"/>
                  </a:srgbClr>
                </a:gs>
                <a:gs pos="0">
                  <a:srgbClr val="D3F8EA"/>
                </a:gs>
                <a:gs pos="69000">
                  <a:srgbClr val="AFE3D0">
                    <a:tint val="44500"/>
                    <a:satMod val="160000"/>
                  </a:srgbClr>
                </a:gs>
                <a:gs pos="93000">
                  <a:srgbClr val="AFE3D0">
                    <a:tint val="23500"/>
                    <a:satMod val="160000"/>
                    <a:alpha val="76000"/>
                  </a:srgbClr>
                </a:gs>
              </a:gsLst>
              <a:lin ang="2700000" scaled="1"/>
              <a:tileRect/>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952500" dist="50800" dir="5400000" sx="173000" sy="173000" algn="ctr" rotWithShape="0">
                    <a:srgbClr val="000000">
                      <a:alpha val="0"/>
                    </a:srgbClr>
                  </a:outerShdw>
                </a:effectLst>
              </a:endParaRPr>
            </a:p>
          </p:txBody>
        </p:sp>
        <p:pic>
          <p:nvPicPr>
            <p:cNvPr id="23" name="Picture 10" descr="http://fnyh.org/wp-content/uploads/2015/01/LIF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4387" y="30055"/>
              <a:ext cx="887409" cy="59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http://www.europarc.org/communication-skills/images/2.1%20N2000.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87" y="30055"/>
              <a:ext cx="712273" cy="5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Imagem 24"/>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1547664" y="-531440"/>
            <a:ext cx="1656184" cy="1656184"/>
          </a:xfrm>
          <a:prstGeom prst="rect">
            <a:avLst/>
          </a:prstGeom>
        </p:spPr>
      </p:pic>
      <p:sp>
        <p:nvSpPr>
          <p:cNvPr id="17" name="Rectangle 53"/>
          <p:cNvSpPr>
            <a:spLocks noChangeArrowheads="1"/>
          </p:cNvSpPr>
          <p:nvPr/>
        </p:nvSpPr>
        <p:spPr bwMode="auto">
          <a:xfrm>
            <a:off x="1259632" y="71626"/>
            <a:ext cx="79110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algn="r" eaLnBrk="1" hangingPunct="1">
              <a:defRPr/>
            </a:pPr>
            <a:r>
              <a:rPr lang="pt-PT" sz="1400" b="1" dirty="0" smtClean="0">
                <a:ln w="0"/>
                <a:solidFill>
                  <a:srgbClr val="1C3E48"/>
                </a:solidFill>
                <a:latin typeface="Century Gothic" panose="020B0502020202020204" pitchFamily="34" charset="0"/>
              </a:rPr>
              <a:t>Proteção ativa e gestão integrada da Rede Natura 2000 nos Açores</a:t>
            </a:r>
          </a:p>
          <a:p>
            <a:pPr algn="r" eaLnBrk="1" hangingPunct="1">
              <a:defRPr/>
            </a:pPr>
            <a:r>
              <a:rPr lang="pt-PT" sz="1100" b="1" dirty="0" smtClean="0">
                <a:ln w="0"/>
                <a:solidFill>
                  <a:srgbClr val="1C3E48"/>
                </a:solidFill>
                <a:latin typeface="Century Gothic" panose="020B0502020202020204" pitchFamily="34" charset="0"/>
              </a:rPr>
              <a:t>LIFE IP AZORES NATURA – LIFE 17 IPE/PT 000010</a:t>
            </a:r>
            <a:endParaRPr lang="en-US" altLang="en-US" sz="1100" b="1" dirty="0" smtClean="0">
              <a:solidFill>
                <a:srgbClr val="1C3E48"/>
              </a:solidFill>
              <a:latin typeface="Century Gothic" panose="020B0502020202020204" pitchFamily="34" charset="0"/>
            </a:endParaRPr>
          </a:p>
        </p:txBody>
      </p:sp>
    </p:spTree>
    <p:extLst>
      <p:ext uri="{BB962C8B-B14F-4D97-AF65-F5344CB8AC3E}">
        <p14:creationId xmlns:p14="http://schemas.microsoft.com/office/powerpoint/2010/main" val="2252932147"/>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Tema1">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ller"/>
        <a:ea typeface=""/>
        <a:cs typeface="Arial"/>
      </a:majorFont>
      <a:minorFont>
        <a:latin typeface="Aller Light"/>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a1" id="{989DCC3F-69DE-4502-8A42-567E0FB94171}" vid="{DAF75155-9354-4DCE-9D62-F1E195550355}"/>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TM02900771[[fn=Setor]]</Template>
  <TotalTime>12147</TotalTime>
  <Words>4464</Words>
  <Application>Microsoft Office PowerPoint</Application>
  <PresentationFormat>Apresentação no Ecrã (4:3)</PresentationFormat>
  <Paragraphs>406</Paragraphs>
  <Slides>28</Slides>
  <Notes>28</Notes>
  <HiddenSlides>0</HiddenSlides>
  <MMClips>0</MMClips>
  <ScaleCrop>false</ScaleCrop>
  <HeadingPairs>
    <vt:vector size="6" baseType="variant">
      <vt:variant>
        <vt:lpstr>Tipos de letra usados</vt:lpstr>
      </vt:variant>
      <vt:variant>
        <vt:i4>16</vt:i4>
      </vt:variant>
      <vt:variant>
        <vt:lpstr>Tema</vt:lpstr>
      </vt:variant>
      <vt:variant>
        <vt:i4>2</vt:i4>
      </vt:variant>
      <vt:variant>
        <vt:lpstr>Títulos dos diapositivos</vt:lpstr>
      </vt:variant>
      <vt:variant>
        <vt:i4>28</vt:i4>
      </vt:variant>
    </vt:vector>
  </HeadingPairs>
  <TitlesOfParts>
    <vt:vector size="46" baseType="lpstr">
      <vt:lpstr>ＭＳ Ｐゴシック</vt:lpstr>
      <vt:lpstr>Aller</vt:lpstr>
      <vt:lpstr>Aller Light</vt:lpstr>
      <vt:lpstr>Arial</vt:lpstr>
      <vt:lpstr>Arial Rounded MT Bold</vt:lpstr>
      <vt:lpstr>Calibri</vt:lpstr>
      <vt:lpstr>Calibri Light</vt:lpstr>
      <vt:lpstr>Calisto MT</vt:lpstr>
      <vt:lpstr>Century</vt:lpstr>
      <vt:lpstr>Century Gothic</vt:lpstr>
      <vt:lpstr>DIN Condensed Bold</vt:lpstr>
      <vt:lpstr>Open Sans</vt:lpstr>
      <vt:lpstr>Tahoma</vt:lpstr>
      <vt:lpstr>Times New Roman</vt:lpstr>
      <vt:lpstr>Wingdings</vt:lpstr>
      <vt:lpstr>Wingdings 2</vt:lpstr>
      <vt:lpstr>HDOfficeLightV0</vt:lpstr>
      <vt:lpstr>Tema1</vt:lpstr>
      <vt:lpstr>Proteção ativa e gestão integrada da  Rede Natura 2000 nos Açores LIFE IP AZORES NATURA – LIFE 17 IPE/PT 000010</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Obrigada!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Diana Pernes</dc:creator>
  <cp:lastModifiedBy>Diana C. Pereira</cp:lastModifiedBy>
  <cp:revision>420</cp:revision>
  <dcterms:created xsi:type="dcterms:W3CDTF">2016-04-06T10:33:31Z</dcterms:created>
  <dcterms:modified xsi:type="dcterms:W3CDTF">2020-11-25T10:03:11Z</dcterms:modified>
</cp:coreProperties>
</file>