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30" r:id="rId2"/>
  </p:sldMasterIdLst>
  <p:notesMasterIdLst>
    <p:notesMasterId r:id="rId22"/>
  </p:notesMasterIdLst>
  <p:sldIdLst>
    <p:sldId id="392" r:id="rId3"/>
    <p:sldId id="373" r:id="rId4"/>
    <p:sldId id="414" r:id="rId5"/>
    <p:sldId id="415" r:id="rId6"/>
    <p:sldId id="391" r:id="rId7"/>
    <p:sldId id="416" r:id="rId8"/>
    <p:sldId id="413" r:id="rId9"/>
    <p:sldId id="421" r:id="rId10"/>
    <p:sldId id="418" r:id="rId11"/>
    <p:sldId id="394" r:id="rId12"/>
    <p:sldId id="395" r:id="rId13"/>
    <p:sldId id="401" r:id="rId14"/>
    <p:sldId id="402" r:id="rId15"/>
    <p:sldId id="419" r:id="rId16"/>
    <p:sldId id="403" r:id="rId17"/>
    <p:sldId id="420" r:id="rId18"/>
    <p:sldId id="388" r:id="rId19"/>
    <p:sldId id="404" r:id="rId20"/>
    <p:sldId id="324"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ana C. Pereira" initials="DCP" lastIdx="1" clrIdx="0">
    <p:extLst>
      <p:ext uri="{19B8F6BF-5375-455C-9EA6-DF929625EA0E}">
        <p15:presenceInfo xmlns:p15="http://schemas.microsoft.com/office/powerpoint/2012/main" userId="S-1-5-21-1123561945-329068152-682003330-3111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2F8EC"/>
    <a:srgbClr val="AFE3D0"/>
    <a:srgbClr val="ADE7D8"/>
    <a:srgbClr val="195457"/>
    <a:srgbClr val="1C3E4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607" autoAdjust="0"/>
  </p:normalViewPr>
  <p:slideViewPr>
    <p:cSldViewPr>
      <p:cViewPr varScale="1">
        <p:scale>
          <a:sx n="51" d="100"/>
          <a:sy n="51" d="100"/>
        </p:scale>
        <p:origin x="1720" y="64"/>
      </p:cViewPr>
      <p:guideLst>
        <p:guide orient="horz" pos="2160"/>
        <p:guide pos="2880"/>
      </p:guideLst>
    </p:cSldViewPr>
  </p:slideViewPr>
  <p:notesTextViewPr>
    <p:cViewPr>
      <p:scale>
        <a:sx n="3" d="2"/>
        <a:sy n="3" d="2"/>
      </p:scale>
      <p:origin x="0" y="-864"/>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3CC926-7832-4548-AC48-0418C91244CA}" type="datetimeFigureOut">
              <a:rPr lang="pt-PT" smtClean="0"/>
              <a:t>17/12/2020</a:t>
            </a:fld>
            <a:endParaRPr lang="pt-PT"/>
          </a:p>
        </p:txBody>
      </p:sp>
      <p:sp>
        <p:nvSpPr>
          <p:cNvPr id="4" name="Marcador de Posição da Imagem do Diapositivo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760E2D-B2DC-483B-B509-2EA1D20150CF}" type="slidenum">
              <a:rPr lang="pt-PT" smtClean="0"/>
              <a:t>‹nº›</a:t>
            </a:fld>
            <a:endParaRPr lang="pt-PT"/>
          </a:p>
        </p:txBody>
      </p:sp>
    </p:spTree>
    <p:extLst>
      <p:ext uri="{BB962C8B-B14F-4D97-AF65-F5344CB8AC3E}">
        <p14:creationId xmlns:p14="http://schemas.microsoft.com/office/powerpoint/2010/main" val="399679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a:t>
            </a:fld>
            <a:endParaRPr lang="pt-PT"/>
          </a:p>
        </p:txBody>
      </p:sp>
    </p:spTree>
    <p:extLst>
      <p:ext uri="{BB962C8B-B14F-4D97-AF65-F5344CB8AC3E}">
        <p14:creationId xmlns:p14="http://schemas.microsoft.com/office/powerpoint/2010/main" val="1176130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10</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14400" lvl="2" indent="0" algn="just">
              <a:buFont typeface="Arial" panose="020B0604020202020204" pitchFamily="34" charset="0"/>
              <a:buNone/>
            </a:pPr>
            <a:r>
              <a:rPr lang="pt-BR" sz="1600" dirty="0" smtClean="0">
                <a:latin typeface="Calibri" panose="020F0502020204030204" pitchFamily="34" charset="0"/>
                <a:cs typeface="Calibri" panose="020F0502020204030204" pitchFamily="34" charset="0"/>
              </a:rPr>
              <a:t>Até ao fim do </a:t>
            </a:r>
            <a:r>
              <a:rPr lang="pt-BR" sz="1600" i="1" u="sng" dirty="0" smtClean="0">
                <a:latin typeface="Calibri" panose="020F0502020204030204" pitchFamily="34" charset="0"/>
                <a:cs typeface="Calibri" panose="020F0502020204030204" pitchFamily="34" charset="0"/>
              </a:rPr>
              <a:t>2º semestre de 2021 </a:t>
            </a:r>
            <a:r>
              <a:rPr lang="pt-BR" sz="1600" dirty="0" smtClean="0">
                <a:latin typeface="Calibri" panose="020F0502020204030204" pitchFamily="34" charset="0"/>
                <a:cs typeface="Calibri" panose="020F0502020204030204" pitchFamily="34" charset="0"/>
              </a:rPr>
              <a:t>será entregue um </a:t>
            </a:r>
            <a:r>
              <a:rPr lang="pt-BR" sz="1600" b="1" dirty="0" smtClean="0">
                <a:latin typeface="Calibri" panose="020F0502020204030204" pitchFamily="34" charset="0"/>
                <a:cs typeface="Calibri" panose="020F0502020204030204" pitchFamily="34" charset="0"/>
              </a:rPr>
              <a:t>plano de ação </a:t>
            </a:r>
            <a:r>
              <a:rPr lang="pt-BR" sz="1600" dirty="0" smtClean="0">
                <a:latin typeface="Calibri" panose="020F0502020204030204" pitchFamily="34" charset="0"/>
                <a:cs typeface="Calibri" panose="020F0502020204030204" pitchFamily="34" charset="0"/>
              </a:rPr>
              <a:t>para as invasões biológicas </a:t>
            </a:r>
            <a:r>
              <a:rPr lang="pt-BR" sz="1600" dirty="0" smtClean="0">
                <a:latin typeface="Calibri" panose="020F0502020204030204" pitchFamily="34" charset="0"/>
                <a:cs typeface="Calibri" panose="020F0502020204030204" pitchFamily="34" charset="0"/>
              </a:rPr>
              <a:t>contendo</a:t>
            </a:r>
          </a:p>
          <a:p>
            <a:pPr marL="914400" lvl="2" indent="0" algn="just">
              <a:buFont typeface="Arial" panose="020B0604020202020204" pitchFamily="34" charset="0"/>
              <a:buNone/>
            </a:pPr>
            <a:r>
              <a:rPr lang="pt-BR" sz="1600" dirty="0" smtClean="0">
                <a:latin typeface="Calibri" panose="020F0502020204030204" pitchFamily="34" charset="0"/>
                <a:cs typeface="Calibri" panose="020F0502020204030204" pitchFamily="34" charset="0"/>
              </a:rPr>
              <a:t>Medidas </a:t>
            </a:r>
            <a:r>
              <a:rPr lang="pt-BR" sz="1600" dirty="0" smtClean="0">
                <a:latin typeface="Calibri" panose="020F0502020204030204" pitchFamily="34" charset="0"/>
                <a:cs typeface="Calibri" panose="020F0502020204030204" pitchFamily="34" charset="0"/>
              </a:rPr>
              <a:t>de gestão para as EEI consideradas como prioritárias de acordo com a análise de </a:t>
            </a:r>
            <a:r>
              <a:rPr lang="pt-BR" sz="1600" dirty="0" smtClean="0">
                <a:latin typeface="Calibri" panose="020F0502020204030204" pitchFamily="34" charset="0"/>
                <a:cs typeface="Calibri" panose="020F0502020204030204" pitchFamily="34" charset="0"/>
              </a:rPr>
              <a:t>risco;</a:t>
            </a:r>
          </a:p>
          <a:p>
            <a:pPr marL="914400" lvl="2" indent="0" algn="just">
              <a:buFont typeface="Arial" panose="020B0604020202020204" pitchFamily="34" charset="0"/>
              <a:buNone/>
            </a:pPr>
            <a:r>
              <a:rPr lang="pt-BR" sz="1600" dirty="0" smtClean="0">
                <a:latin typeface="Calibri" panose="020F0502020204030204" pitchFamily="34" charset="0"/>
                <a:cs typeface="Calibri" panose="020F0502020204030204" pitchFamily="34" charset="0"/>
              </a:rPr>
              <a:t>Uma </a:t>
            </a:r>
            <a:r>
              <a:rPr lang="pt-BR" sz="1600" dirty="0" smtClean="0">
                <a:latin typeface="Calibri" panose="020F0502020204030204" pitchFamily="34" charset="0"/>
                <a:cs typeface="Calibri" panose="020F0502020204030204" pitchFamily="34" charset="0"/>
              </a:rPr>
              <a:t>estratégia de monitorização que possibilite a deteção precoce e uma resposta rápida para as EEI e potencialmente </a:t>
            </a:r>
            <a:r>
              <a:rPr lang="pt-BR" sz="1600" dirty="0" smtClean="0">
                <a:latin typeface="Calibri" panose="020F0502020204030204" pitchFamily="34" charset="0"/>
                <a:cs typeface="Calibri" panose="020F0502020204030204" pitchFamily="34" charset="0"/>
              </a:rPr>
              <a:t>invasoras;</a:t>
            </a:r>
          </a:p>
          <a:p>
            <a:pPr marL="914400" lvl="2" indent="0" algn="just">
              <a:buFont typeface="Arial" panose="020B0604020202020204" pitchFamily="34" charset="0"/>
              <a:buNone/>
            </a:pPr>
            <a:r>
              <a:rPr lang="pt-BR" sz="1600" dirty="0" smtClean="0">
                <a:latin typeface="Calibri" panose="020F0502020204030204" pitchFamily="34" charset="0"/>
                <a:cs typeface="Calibri" panose="020F0502020204030204" pitchFamily="34" charset="0"/>
              </a:rPr>
              <a:t>Medidas </a:t>
            </a:r>
            <a:r>
              <a:rPr lang="pt-BR" sz="1600" dirty="0" smtClean="0">
                <a:latin typeface="Calibri" panose="020F0502020204030204" pitchFamily="34" charset="0"/>
                <a:cs typeface="Calibri" panose="020F0502020204030204" pitchFamily="34" charset="0"/>
              </a:rPr>
              <a:t>que envolvam os cidadãos, a administração regional e local e os </a:t>
            </a:r>
            <a:r>
              <a:rPr lang="pt-BR" sz="1600" dirty="0" smtClean="0">
                <a:latin typeface="Calibri" panose="020F0502020204030204" pitchFamily="34" charset="0"/>
                <a:cs typeface="Calibri" panose="020F0502020204030204" pitchFamily="34" charset="0"/>
              </a:rPr>
              <a:t>investigadores</a:t>
            </a:r>
            <a:r>
              <a:rPr lang="pt-BR" sz="1600" dirty="0" smtClean="0">
                <a:latin typeface="Calibri" panose="020F0502020204030204" pitchFamily="34" charset="0"/>
                <a:cs typeface="Calibri" panose="020F0502020204030204" pitchFamily="34" charset="0"/>
              </a:rPr>
              <a:t>, na prevenção das invasões biológicas</a:t>
            </a: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73297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11</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altLang="en-US" dirty="0" smtClean="0">
                <a:latin typeface="Arial" panose="020B0604020202020204" pitchFamily="34" charset="0"/>
                <a:ea typeface="ＭＳ Ｐゴシック" panose="020B0600070205080204" pitchFamily="34" charset="-128"/>
              </a:rPr>
              <a:t>- Já se começou</a:t>
            </a:r>
            <a:r>
              <a:rPr lang="pt-PT" altLang="en-US" baseline="0" dirty="0" smtClean="0">
                <a:latin typeface="Arial" panose="020B0604020202020204" pitchFamily="34" charset="0"/>
                <a:ea typeface="ＭＳ Ｐゴシック" panose="020B0600070205080204" pitchFamily="34" charset="-128"/>
              </a:rPr>
              <a:t> os ensaios de germinação da </a:t>
            </a:r>
            <a:r>
              <a:rPr lang="pt-PT" altLang="en-US" i="1" baseline="0" dirty="0" smtClean="0">
                <a:latin typeface="Arial" panose="020B0604020202020204" pitchFamily="34" charset="0"/>
                <a:ea typeface="ＭＳ Ｐゴシック" panose="020B0600070205080204" pitchFamily="34" charset="-128"/>
              </a:rPr>
              <a:t>Angelica </a:t>
            </a:r>
            <a:r>
              <a:rPr lang="pt-PT" altLang="en-US" i="1" baseline="0" dirty="0" err="1" smtClean="0">
                <a:latin typeface="Arial" panose="020B0604020202020204" pitchFamily="34" charset="0"/>
                <a:ea typeface="ＭＳ Ｐゴシック" panose="020B0600070205080204" pitchFamily="34" charset="-128"/>
              </a:rPr>
              <a:t>lignescens</a:t>
            </a:r>
            <a:endParaRPr lang="en-US" altLang="en-US" i="1"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52775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12</a:t>
            </a:fld>
            <a:endParaRPr lang="pt-PT"/>
          </a:p>
        </p:txBody>
      </p:sp>
    </p:spTree>
    <p:extLst>
      <p:ext uri="{BB962C8B-B14F-4D97-AF65-F5344CB8AC3E}">
        <p14:creationId xmlns:p14="http://schemas.microsoft.com/office/powerpoint/2010/main" val="2275729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São partilhados todos os eventos, noticias,</a:t>
            </a:r>
            <a:r>
              <a:rPr lang="pt-PT" baseline="0" dirty="0" smtClean="0"/>
              <a:t> ações do projeto, eventos, recrutamento de voluntários, informação para recrutamento dos concursos dos operacionais</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13</a:t>
            </a:fld>
            <a:endParaRPr lang="pt-PT"/>
          </a:p>
        </p:txBody>
      </p:sp>
    </p:spTree>
    <p:extLst>
      <p:ext uri="{BB962C8B-B14F-4D97-AF65-F5344CB8AC3E}">
        <p14:creationId xmlns:p14="http://schemas.microsoft.com/office/powerpoint/2010/main" val="4163537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Já está disponível no website do projeto a </a:t>
            </a:r>
            <a:r>
              <a:rPr lang="pt-PT" dirty="0" err="1" smtClean="0"/>
              <a:t>monofolha</a:t>
            </a:r>
            <a:r>
              <a:rPr lang="pt-PT" baseline="0" dirty="0" smtClean="0"/>
              <a:t> com informação útil sobre o projeto</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14</a:t>
            </a:fld>
            <a:endParaRPr lang="pt-PT"/>
          </a:p>
        </p:txBody>
      </p:sp>
    </p:spTree>
    <p:extLst>
      <p:ext uri="{BB962C8B-B14F-4D97-AF65-F5344CB8AC3E}">
        <p14:creationId xmlns:p14="http://schemas.microsoft.com/office/powerpoint/2010/main" val="4018337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15</a:t>
            </a:fld>
            <a:endParaRPr lang="pt-PT"/>
          </a:p>
        </p:txBody>
      </p:sp>
    </p:spTree>
    <p:extLst>
      <p:ext uri="{BB962C8B-B14F-4D97-AF65-F5344CB8AC3E}">
        <p14:creationId xmlns:p14="http://schemas.microsoft.com/office/powerpoint/2010/main" val="4110183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Hoje sairá a 1º Newsletter do</a:t>
            </a:r>
            <a:r>
              <a:rPr lang="pt-PT" baseline="0" dirty="0" smtClean="0"/>
              <a:t> projeto… uma edição especial Natal. </a:t>
            </a:r>
          </a:p>
          <a:p>
            <a:r>
              <a:rPr lang="pt-PT" baseline="0" dirty="0" smtClean="0"/>
              <a:t>A ideia é realizarmos uma de 6 em 6 meses. Estará disponível no </a:t>
            </a:r>
            <a:r>
              <a:rPr lang="pt-PT" baseline="0" dirty="0" err="1" smtClean="0"/>
              <a:t>Facebook</a:t>
            </a:r>
            <a:r>
              <a:rPr lang="pt-PT" baseline="0" dirty="0" smtClean="0"/>
              <a:t> e no website do projeto. Leiam e partilhem </a:t>
            </a:r>
            <a:r>
              <a:rPr lang="pt-PT" baseline="0" dirty="0" smtClean="0">
                <a:sym typeface="Wingdings" panose="05000000000000000000" pitchFamily="2" charset="2"/>
              </a:rPr>
              <a:t></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16</a:t>
            </a:fld>
            <a:endParaRPr lang="pt-PT"/>
          </a:p>
        </p:txBody>
      </p:sp>
    </p:spTree>
    <p:extLst>
      <p:ext uri="{BB962C8B-B14F-4D97-AF65-F5344CB8AC3E}">
        <p14:creationId xmlns:p14="http://schemas.microsoft.com/office/powerpoint/2010/main" val="2047527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17</a:t>
            </a:fld>
            <a:endParaRPr lang="pt-PT"/>
          </a:p>
        </p:txBody>
      </p:sp>
    </p:spTree>
    <p:extLst>
      <p:ext uri="{BB962C8B-B14F-4D97-AF65-F5344CB8AC3E}">
        <p14:creationId xmlns:p14="http://schemas.microsoft.com/office/powerpoint/2010/main" val="4220665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18</a:t>
            </a:fld>
            <a:endParaRPr lang="pt-PT"/>
          </a:p>
        </p:txBody>
      </p:sp>
    </p:spTree>
    <p:extLst>
      <p:ext uri="{BB962C8B-B14F-4D97-AF65-F5344CB8AC3E}">
        <p14:creationId xmlns:p14="http://schemas.microsoft.com/office/powerpoint/2010/main" val="862990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19</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75168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Tx/>
              <a:buChar char="-"/>
            </a:pPr>
            <a:r>
              <a:rPr lang="pt-PT" altLang="en-US" dirty="0" smtClean="0">
                <a:latin typeface="Arial" panose="020B0604020202020204" pitchFamily="34" charset="0"/>
                <a:ea typeface="ＭＳ Ｐゴシック" panose="020B0600070205080204" pitchFamily="34" charset="-128"/>
              </a:rPr>
              <a:t>Iremos intervir</a:t>
            </a:r>
            <a:r>
              <a:rPr lang="pt-PT" altLang="en-US" baseline="0" dirty="0" smtClean="0">
                <a:latin typeface="Arial" panose="020B0604020202020204" pitchFamily="34" charset="0"/>
                <a:ea typeface="ＭＳ Ｐゴシック" panose="020B0600070205080204" pitchFamily="34" charset="-128"/>
              </a:rPr>
              <a:t> na Caldeira do Faial, em 136 </a:t>
            </a:r>
            <a:r>
              <a:rPr lang="pt-PT" altLang="en-US" baseline="0" dirty="0" err="1" smtClean="0">
                <a:latin typeface="Arial" panose="020B0604020202020204" pitchFamily="34" charset="0"/>
                <a:ea typeface="ＭＳ Ｐゴシック" panose="020B0600070205080204" pitchFamily="34" charset="-128"/>
              </a:rPr>
              <a:t>ha</a:t>
            </a:r>
            <a:r>
              <a:rPr lang="pt-PT" altLang="en-US" baseline="0" dirty="0" smtClean="0">
                <a:latin typeface="Arial" panose="020B0604020202020204" pitchFamily="34" charset="0"/>
                <a:ea typeface="ＭＳ Ｐゴシック" panose="020B0600070205080204" pitchFamily="34" charset="-128"/>
              </a:rPr>
              <a:t>, para a melhoria do estado de conservação de habitats prioritários que se encontram em estado de conservação </a:t>
            </a:r>
            <a:r>
              <a:rPr lang="pt-PT" altLang="en-US" baseline="0" dirty="0" err="1" smtClean="0">
                <a:latin typeface="Arial" panose="020B0604020202020204" pitchFamily="34" charset="0"/>
                <a:ea typeface="ＭＳ Ｐゴシック" panose="020B0600070205080204" pitchFamily="34" charset="-128"/>
              </a:rPr>
              <a:t>desfavoravel</a:t>
            </a:r>
            <a:r>
              <a:rPr lang="pt-PT" altLang="en-US" baseline="0" dirty="0" smtClean="0">
                <a:latin typeface="Arial" panose="020B0604020202020204" pitchFamily="34" charset="0"/>
                <a:ea typeface="ＭＳ Ｐゴシック" panose="020B0600070205080204" pitchFamily="34" charset="-128"/>
              </a:rPr>
              <a:t>.</a:t>
            </a:r>
          </a:p>
          <a:p>
            <a:pPr marL="0" lvl="0" indent="0">
              <a:buFontTx/>
              <a:buNone/>
            </a:pPr>
            <a:endParaRPr lang="pt-PT" altLang="en-US" baseline="0" dirty="0" smtClean="0">
              <a:latin typeface="Arial" panose="020B0604020202020204" pitchFamily="34" charset="0"/>
              <a:ea typeface="ＭＳ Ｐゴシック" panose="020B0600070205080204" pitchFamily="34" charset="-128"/>
            </a:endParaRPr>
          </a:p>
          <a:p>
            <a:pPr marL="171450" lvl="0" indent="-171450">
              <a:buFontTx/>
              <a:buChar char="-"/>
            </a:pPr>
            <a:r>
              <a:rPr lang="pt-PT" altLang="en-US" baseline="0" dirty="0" smtClean="0">
                <a:latin typeface="Arial" panose="020B0604020202020204" pitchFamily="34" charset="0"/>
                <a:ea typeface="ＭＳ Ｐゴシック" panose="020B0600070205080204" pitchFamily="34" charset="-128"/>
              </a:rPr>
              <a:t> O Plano Operacional está a ser elaborado.</a:t>
            </a:r>
          </a:p>
          <a:p>
            <a:pPr marL="171450" lvl="0" indent="-171450">
              <a:buFontTx/>
              <a:buChar char="-"/>
            </a:pPr>
            <a:endParaRPr lang="pt-PT" altLang="en-US" baseline="0" dirty="0" smtClean="0">
              <a:latin typeface="Arial" panose="020B0604020202020204" pitchFamily="34" charset="0"/>
              <a:ea typeface="ＭＳ Ｐゴシック" panose="020B0600070205080204" pitchFamily="34" charset="-128"/>
            </a:endParaRPr>
          </a:p>
          <a:p>
            <a:pPr marL="628650" lvl="1" indent="-171450">
              <a:buFontTx/>
              <a:buChar char="-"/>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09152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3</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Tx/>
              <a:buNone/>
            </a:pPr>
            <a:endParaRPr lang="pt-PT" altLang="en-US" baseline="0" dirty="0" smtClean="0">
              <a:latin typeface="Arial" panose="020B0604020202020204" pitchFamily="34" charset="0"/>
              <a:ea typeface="ＭＳ Ｐゴシック" panose="020B0600070205080204" pitchFamily="34" charset="-128"/>
            </a:endParaRPr>
          </a:p>
          <a:p>
            <a:pPr marL="171450" lvl="0" indent="-171450">
              <a:buFontTx/>
              <a:buChar char="-"/>
            </a:pPr>
            <a:r>
              <a:rPr lang="pt-PT" altLang="en-US" baseline="0" dirty="0" smtClean="0">
                <a:latin typeface="Arial" panose="020B0604020202020204" pitchFamily="34" charset="0"/>
                <a:ea typeface="ＭＳ Ｐゴシック" panose="020B0600070205080204" pitchFamily="34" charset="-128"/>
              </a:rPr>
              <a:t> A área de intervenção e outras zonas dentro da RN2000 (Caldeira) foram visitadas; as localizações exatas das vedações a serem instaladas na área de intervenção foram assertadas em colaboração com o PNIF e os serviços florestais.</a:t>
            </a:r>
          </a:p>
          <a:p>
            <a:pPr marL="171450" lvl="0" indent="-171450">
              <a:buFontTx/>
              <a:buChar char="-"/>
            </a:pPr>
            <a:r>
              <a:rPr lang="pt-PT" altLang="en-US" baseline="0" dirty="0" smtClean="0">
                <a:latin typeface="Arial" panose="020B0604020202020204" pitchFamily="34" charset="0"/>
                <a:ea typeface="ＭＳ Ｐゴシック" panose="020B0600070205080204" pitchFamily="34" charset="-128"/>
              </a:rPr>
              <a:t>Já foram contratados 3 assistentes operacionais afetos ao projeto LIFE </a:t>
            </a:r>
            <a:r>
              <a:rPr lang="pt-PT" altLang="en-US" baseline="0" dirty="0" err="1" smtClean="0">
                <a:latin typeface="Arial" panose="020B0604020202020204" pitchFamily="34" charset="0"/>
                <a:ea typeface="ＭＳ Ｐゴシック" panose="020B0600070205080204" pitchFamily="34" charset="-128"/>
              </a:rPr>
              <a:t>Ip</a:t>
            </a:r>
            <a:r>
              <a:rPr lang="pt-PT" altLang="en-US" baseline="0" dirty="0" smtClean="0">
                <a:latin typeface="Arial" panose="020B0604020202020204" pitchFamily="34" charset="0"/>
                <a:ea typeface="ＭＳ Ｐゴシック" panose="020B0600070205080204" pitchFamily="34" charset="-128"/>
              </a:rPr>
              <a:t> até 2027, para implementação das ações de conservação e apoio aos viveiros do JBF.</a:t>
            </a:r>
          </a:p>
          <a:p>
            <a:pPr marL="171450" lvl="0" indent="-171450">
              <a:buFontTx/>
              <a:buChar char="-"/>
            </a:pPr>
            <a:endParaRPr lang="pt-PT" altLang="en-US" baseline="0" dirty="0" smtClean="0">
              <a:latin typeface="Arial" panose="020B0604020202020204" pitchFamily="34" charset="0"/>
              <a:ea typeface="ＭＳ Ｐゴシック" panose="020B0600070205080204" pitchFamily="34" charset="-128"/>
            </a:endParaRPr>
          </a:p>
          <a:p>
            <a:pPr marL="628650" lvl="1" indent="-171450">
              <a:buFontTx/>
              <a:buChar char="-"/>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67425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4</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Tx/>
              <a:buChar char="-"/>
            </a:pPr>
            <a:r>
              <a:rPr lang="pt-PT" altLang="en-US" baseline="0" dirty="0" smtClean="0">
                <a:latin typeface="Arial" panose="020B0604020202020204" pitchFamily="34" charset="0"/>
                <a:ea typeface="ＭＳ Ｐゴシック" panose="020B0600070205080204" pitchFamily="34" charset="-128"/>
              </a:rPr>
              <a:t>O procedimento para a instalação da vedação está praticamente concluído.</a:t>
            </a:r>
          </a:p>
          <a:p>
            <a:pPr marL="171450" lvl="0" indent="-171450">
              <a:buFontTx/>
              <a:buChar char="-"/>
            </a:pPr>
            <a:r>
              <a:rPr lang="pt-PT" altLang="en-US" baseline="0" dirty="0" smtClean="0">
                <a:latin typeface="Arial" panose="020B0604020202020204" pitchFamily="34" charset="0"/>
                <a:ea typeface="ＭＳ Ｐゴシック" panose="020B0600070205080204" pitchFamily="34" charset="-128"/>
              </a:rPr>
              <a:t>Esta vedação </a:t>
            </a:r>
            <a:r>
              <a:rPr lang="pt-PT" altLang="en-US" baseline="0" dirty="0" smtClean="0">
                <a:latin typeface="Arial" panose="020B0604020202020204" pitchFamily="34" charset="0"/>
                <a:ea typeface="ＭＳ Ｐゴシック" panose="020B0600070205080204" pitchFamily="34" charset="-128"/>
              </a:rPr>
              <a:t>no limite da área de intervenção, </a:t>
            </a:r>
            <a:r>
              <a:rPr lang="pt-PT" altLang="en-US" baseline="0" dirty="0" smtClean="0">
                <a:latin typeface="Arial" panose="020B0604020202020204" pitchFamily="34" charset="0"/>
                <a:ea typeface="ＭＳ Ｐゴシック" panose="020B0600070205080204" pitchFamily="34" charset="-128"/>
              </a:rPr>
              <a:t>irá impedir que o gado tenha acesso ao local, não pisoteando a turfeira e para a melhoria de várias espécies endémicas e protegidas como: </a:t>
            </a:r>
          </a:p>
          <a:p>
            <a:pPr marL="628650" lvl="1" indent="-171450">
              <a:buFontTx/>
              <a:buChar char="-"/>
            </a:pPr>
            <a:r>
              <a:rPr lang="pt-PT" altLang="en-US" baseline="0" dirty="0" err="1" smtClean="0">
                <a:latin typeface="Arial" panose="020B0604020202020204" pitchFamily="34" charset="0"/>
                <a:ea typeface="ＭＳ Ｐゴシック" panose="020B0600070205080204" pitchFamily="34" charset="-128"/>
              </a:rPr>
              <a:t>Rumex</a:t>
            </a:r>
            <a:r>
              <a:rPr lang="pt-PT" altLang="en-US" baseline="0" dirty="0" smtClean="0">
                <a:latin typeface="Arial" panose="020B0604020202020204" pitchFamily="34" charset="0"/>
                <a:ea typeface="ＭＳ Ｐゴシック" panose="020B0600070205080204" pitchFamily="34" charset="-128"/>
              </a:rPr>
              <a:t> </a:t>
            </a:r>
            <a:r>
              <a:rPr lang="pt-PT" altLang="en-US" baseline="0" dirty="0" err="1" smtClean="0">
                <a:latin typeface="Arial" panose="020B0604020202020204" pitchFamily="34" charset="0"/>
                <a:ea typeface="ＭＳ Ｐゴシック" panose="020B0600070205080204" pitchFamily="34" charset="-128"/>
              </a:rPr>
              <a:t>azoricus</a:t>
            </a:r>
            <a:endParaRPr lang="pt-PT" altLang="en-US" baseline="0" dirty="0" smtClean="0">
              <a:latin typeface="Arial" panose="020B0604020202020204" pitchFamily="34" charset="0"/>
              <a:ea typeface="ＭＳ Ｐゴシック" panose="020B0600070205080204" pitchFamily="34" charset="-128"/>
            </a:endParaRPr>
          </a:p>
          <a:p>
            <a:pPr marL="628650" lvl="1" indent="-171450">
              <a:buFontTx/>
              <a:buChar char="-"/>
            </a:pPr>
            <a:r>
              <a:rPr lang="pt-PT" altLang="en-US" baseline="0" dirty="0" err="1" smtClean="0">
                <a:latin typeface="Arial" panose="020B0604020202020204" pitchFamily="34" charset="0"/>
                <a:ea typeface="ＭＳ Ｐゴシック" panose="020B0600070205080204" pitchFamily="34" charset="-128"/>
              </a:rPr>
              <a:t>Euphorbia</a:t>
            </a:r>
            <a:r>
              <a:rPr lang="pt-PT" altLang="en-US" baseline="0" dirty="0" smtClean="0">
                <a:latin typeface="Arial" panose="020B0604020202020204" pitchFamily="34" charset="0"/>
                <a:ea typeface="ＭＳ Ｐゴシック" panose="020B0600070205080204" pitchFamily="34" charset="-128"/>
              </a:rPr>
              <a:t> </a:t>
            </a:r>
            <a:r>
              <a:rPr lang="pt-PT" altLang="en-US" baseline="0" dirty="0" err="1" smtClean="0">
                <a:latin typeface="Arial" panose="020B0604020202020204" pitchFamily="34" charset="0"/>
                <a:ea typeface="ＭＳ Ｐゴシック" panose="020B0600070205080204" pitchFamily="34" charset="-128"/>
              </a:rPr>
              <a:t>stygiana</a:t>
            </a:r>
            <a:endParaRPr lang="pt-PT" altLang="en-US" baseline="0" dirty="0" smtClean="0">
              <a:latin typeface="Arial" panose="020B0604020202020204" pitchFamily="34" charset="0"/>
              <a:ea typeface="ＭＳ Ｐゴシック" panose="020B0600070205080204" pitchFamily="34" charset="-128"/>
            </a:endParaRPr>
          </a:p>
          <a:p>
            <a:pPr marL="628650" lvl="1" indent="-171450">
              <a:buFontTx/>
              <a:buChar char="-"/>
            </a:pPr>
            <a:r>
              <a:rPr lang="pt-PT" altLang="en-US" baseline="0" dirty="0" err="1" smtClean="0">
                <a:latin typeface="Arial" panose="020B0604020202020204" pitchFamily="34" charset="0"/>
                <a:ea typeface="ＭＳ Ｐゴシック" panose="020B0600070205080204" pitchFamily="34" charset="-128"/>
              </a:rPr>
              <a:t>Pericallis</a:t>
            </a:r>
            <a:r>
              <a:rPr lang="pt-PT" altLang="en-US" baseline="0" dirty="0" smtClean="0">
                <a:latin typeface="Arial" panose="020B0604020202020204" pitchFamily="34" charset="0"/>
                <a:ea typeface="ＭＳ Ｐゴシック" panose="020B0600070205080204" pitchFamily="34" charset="-128"/>
              </a:rPr>
              <a:t> </a:t>
            </a:r>
            <a:r>
              <a:rPr lang="pt-PT" altLang="en-US" baseline="0" dirty="0" err="1" smtClean="0">
                <a:latin typeface="Arial" panose="020B0604020202020204" pitchFamily="34" charset="0"/>
                <a:ea typeface="ＭＳ Ｐゴシック" panose="020B0600070205080204" pitchFamily="34" charset="-128"/>
              </a:rPr>
              <a:t>malvifolia</a:t>
            </a:r>
            <a:r>
              <a:rPr lang="pt-PT" altLang="en-US" baseline="0" dirty="0" smtClean="0">
                <a:latin typeface="Arial" panose="020B0604020202020204" pitchFamily="34" charset="0"/>
                <a:ea typeface="ＭＳ Ｐゴシック" panose="020B0600070205080204" pitchFamily="34" charset="-128"/>
              </a:rPr>
              <a:t> </a:t>
            </a:r>
            <a:r>
              <a:rPr lang="pt-PT" altLang="en-US" baseline="0" dirty="0" err="1" smtClean="0">
                <a:latin typeface="Arial" panose="020B0604020202020204" pitchFamily="34" charset="0"/>
                <a:ea typeface="ＭＳ Ｐゴシック" panose="020B0600070205080204" pitchFamily="34" charset="-128"/>
              </a:rPr>
              <a:t>spp</a:t>
            </a:r>
            <a:r>
              <a:rPr lang="pt-PT" altLang="en-US" baseline="0" dirty="0" smtClean="0">
                <a:latin typeface="Arial" panose="020B0604020202020204" pitchFamily="34" charset="0"/>
                <a:ea typeface="ＭＳ Ｐゴシック" panose="020B0600070205080204" pitchFamily="34" charset="-128"/>
              </a:rPr>
              <a:t>. </a:t>
            </a:r>
            <a:r>
              <a:rPr lang="pt-PT" altLang="en-US" baseline="0" dirty="0" err="1" smtClean="0">
                <a:latin typeface="Arial" panose="020B0604020202020204" pitchFamily="34" charset="0"/>
                <a:ea typeface="ＭＳ Ｐゴシック" panose="020B0600070205080204" pitchFamily="34" charset="-128"/>
              </a:rPr>
              <a:t>caldeirae</a:t>
            </a:r>
            <a:endParaRPr lang="pt-PT" altLang="en-US" baseline="0" dirty="0" smtClean="0">
              <a:latin typeface="Arial" panose="020B0604020202020204" pitchFamily="34" charset="0"/>
              <a:ea typeface="ＭＳ Ｐゴシック" panose="020B0600070205080204" pitchFamily="34" charset="-128"/>
            </a:endParaRPr>
          </a:p>
          <a:p>
            <a:r>
              <a:rPr lang="pt-BR" sz="1200" b="0" i="0" u="none" strike="noStrike" kern="1200" baseline="0" dirty="0" smtClean="0">
                <a:solidFill>
                  <a:schemeClr val="tx1"/>
                </a:solidFill>
                <a:latin typeface="+mn-lt"/>
                <a:ea typeface="+mn-ea"/>
                <a:cs typeface="+mn-cs"/>
              </a:rPr>
              <a:t>A forma mais eficaz para a preservação destas espécies vegetais, será impedir a entrada do gado nos locais onde ocorrem estas </a:t>
            </a:r>
            <a:r>
              <a:rPr lang="pt-BR" sz="1200" b="0" i="0" u="none" strike="noStrike" kern="1200" baseline="0" smtClean="0">
                <a:solidFill>
                  <a:schemeClr val="tx1"/>
                </a:solidFill>
                <a:latin typeface="+mn-lt"/>
                <a:ea typeface="+mn-ea"/>
                <a:cs typeface="+mn-cs"/>
              </a:rPr>
              <a:t>populações através </a:t>
            </a:r>
            <a:r>
              <a:rPr lang="pt-BR" sz="1200" b="0" i="0" u="none" strike="noStrike" kern="1200" baseline="0" dirty="0" smtClean="0">
                <a:solidFill>
                  <a:schemeClr val="tx1"/>
                </a:solidFill>
                <a:latin typeface="+mn-lt"/>
                <a:ea typeface="+mn-ea"/>
                <a:cs typeface="+mn-cs"/>
              </a:rPr>
              <a:t>da colocação de </a:t>
            </a:r>
            <a:r>
              <a:rPr lang="pt-BR" sz="1200" b="0" i="0" u="none" strike="noStrike" kern="1200" baseline="0" smtClean="0">
                <a:solidFill>
                  <a:schemeClr val="tx1"/>
                </a:solidFill>
                <a:latin typeface="+mn-lt"/>
                <a:ea typeface="+mn-ea"/>
                <a:cs typeface="+mn-cs"/>
              </a:rPr>
              <a:t>vedações de arame </a:t>
            </a:r>
            <a:r>
              <a:rPr lang="pt-BR" sz="1200" b="0" i="0" u="none" strike="noStrike" kern="1200" baseline="0" dirty="0" smtClean="0">
                <a:solidFill>
                  <a:schemeClr val="tx1"/>
                </a:solidFill>
                <a:latin typeface="+mn-lt"/>
                <a:ea typeface="+mn-ea"/>
                <a:cs typeface="+mn-cs"/>
              </a:rPr>
              <a:t>farpado e rede ovelheira, que já tinha sido iniciado em 2011/2012 </a:t>
            </a:r>
            <a:r>
              <a:rPr lang="pt-BR" sz="1200" b="0" i="0" u="none" strike="noStrike" kern="1200" baseline="0" smtClean="0">
                <a:solidFill>
                  <a:schemeClr val="tx1"/>
                </a:solidFill>
                <a:latin typeface="+mn-lt"/>
                <a:ea typeface="+mn-ea"/>
                <a:cs typeface="+mn-cs"/>
              </a:rPr>
              <a:t>pelo PNF.</a:t>
            </a:r>
            <a:endParaRPr lang="pt-PT" altLang="en-US" baseline="0" dirty="0" smtClean="0">
              <a:latin typeface="Arial" panose="020B0604020202020204" pitchFamily="34" charset="0"/>
              <a:ea typeface="ＭＳ Ｐゴシック" panose="020B0600070205080204" pitchFamily="34" charset="-128"/>
            </a:endParaRPr>
          </a:p>
          <a:p>
            <a:pPr marL="628650" lvl="1" indent="-171450">
              <a:buFontTx/>
              <a:buChar char="-"/>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18559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5</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pt-PT" altLang="en-US" dirty="0" smtClean="0">
                <a:latin typeface="Arial" panose="020B0604020202020204" pitchFamily="34" charset="0"/>
                <a:ea typeface="ＭＳ Ｐゴシック" panose="020B0600070205080204" pitchFamily="34" charset="-128"/>
              </a:rPr>
              <a:t>A</a:t>
            </a:r>
            <a:r>
              <a:rPr lang="pt-PT" altLang="en-US" baseline="0" dirty="0" smtClean="0">
                <a:latin typeface="Arial" panose="020B0604020202020204" pitchFamily="34" charset="0"/>
                <a:ea typeface="ＭＳ Ｐゴシック" panose="020B0600070205080204" pitchFamily="34" charset="-128"/>
              </a:rPr>
              <a:t> ação C3 tem como objetivo a conservação das populações de várias espécies protegidas pela Diretiva Habitats dentro das Zonas Especiais de Conservação da RN2000.</a:t>
            </a:r>
          </a:p>
          <a:p>
            <a:pPr marL="171450" indent="-171450">
              <a:buFontTx/>
              <a:buChar char="-"/>
            </a:pPr>
            <a:r>
              <a:rPr lang="pt-PT" altLang="en-US" baseline="0" dirty="0" smtClean="0">
                <a:latin typeface="Arial" panose="020B0604020202020204" pitchFamily="34" charset="0"/>
                <a:ea typeface="ＭＳ Ｐゴシック" panose="020B0600070205080204" pitchFamily="34" charset="-128"/>
              </a:rPr>
              <a:t>Em um primeiro passo, será feita a prospeção das populações das espécies alvo  e depois serão definidas medidas de conservação.</a:t>
            </a:r>
          </a:p>
        </p:txBody>
      </p:sp>
    </p:spTree>
    <p:extLst>
      <p:ext uri="{BB962C8B-B14F-4D97-AF65-F5344CB8AC3E}">
        <p14:creationId xmlns:p14="http://schemas.microsoft.com/office/powerpoint/2010/main" val="3982138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6</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pt-PT" altLang="en-US" baseline="0" dirty="0" smtClean="0">
                <a:latin typeface="Arial" panose="020B0604020202020204" pitchFamily="34" charset="0"/>
                <a:ea typeface="ＭＳ Ｐゴシック" panose="020B0600070205080204" pitchFamily="34" charset="-128"/>
              </a:rPr>
              <a:t>Para além disso, o JBF irá manter populações viáveis de:</a:t>
            </a:r>
          </a:p>
          <a:p>
            <a:pPr marL="628650" lvl="1" indent="-171450">
              <a:buFontTx/>
              <a:buChar char="-"/>
            </a:pPr>
            <a:r>
              <a:rPr lang="pt-PT" altLang="en-US" baseline="0" dirty="0" smtClean="0">
                <a:latin typeface="Arial" panose="020B0604020202020204" pitchFamily="34" charset="0"/>
                <a:ea typeface="ＭＳ Ｐゴシック" panose="020B0600070205080204" pitchFamily="34" charset="-128"/>
              </a:rPr>
              <a:t>Isoetes </a:t>
            </a:r>
            <a:r>
              <a:rPr lang="pt-PT" altLang="en-US" baseline="0" dirty="0" err="1" smtClean="0">
                <a:latin typeface="Arial" panose="020B0604020202020204" pitchFamily="34" charset="0"/>
                <a:ea typeface="ＭＳ Ｐゴシック" panose="020B0600070205080204" pitchFamily="34" charset="-128"/>
              </a:rPr>
              <a:t>azorica</a:t>
            </a:r>
            <a:endParaRPr lang="pt-PT" altLang="en-US" baseline="0" dirty="0" smtClean="0">
              <a:latin typeface="Arial" panose="020B0604020202020204" pitchFamily="34" charset="0"/>
              <a:ea typeface="ＭＳ Ｐゴシック" panose="020B0600070205080204" pitchFamily="34" charset="-128"/>
            </a:endParaRPr>
          </a:p>
          <a:p>
            <a:pPr marL="628650" lvl="1" indent="-171450">
              <a:buFontTx/>
              <a:buChar char="-"/>
            </a:pPr>
            <a:r>
              <a:rPr lang="pt-PT" altLang="en-US" baseline="0" dirty="0" err="1" smtClean="0">
                <a:latin typeface="Arial" panose="020B0604020202020204" pitchFamily="34" charset="0"/>
                <a:ea typeface="ＭＳ Ｐゴシック" panose="020B0600070205080204" pitchFamily="34" charset="-128"/>
              </a:rPr>
              <a:t>Asplenium</a:t>
            </a:r>
            <a:r>
              <a:rPr lang="pt-PT" altLang="en-US" baseline="0" dirty="0" smtClean="0">
                <a:latin typeface="Arial" panose="020B0604020202020204" pitchFamily="34" charset="0"/>
                <a:ea typeface="ＭＳ Ｐゴシック" panose="020B0600070205080204" pitchFamily="34" charset="-128"/>
              </a:rPr>
              <a:t> </a:t>
            </a:r>
            <a:r>
              <a:rPr lang="pt-PT" altLang="en-US" baseline="0" dirty="0" err="1" smtClean="0">
                <a:latin typeface="Arial" panose="020B0604020202020204" pitchFamily="34" charset="0"/>
                <a:ea typeface="ＭＳ Ｐゴシック" panose="020B0600070205080204" pitchFamily="34" charset="-128"/>
              </a:rPr>
              <a:t>hemionitis</a:t>
            </a: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32372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7</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pt-PT" altLang="en-US" dirty="0" smtClean="0">
                <a:latin typeface="Arial" panose="020B0604020202020204" pitchFamily="34" charset="0"/>
                <a:ea typeface="ＭＳ Ｐゴシック" panose="020B0600070205080204" pitchFamily="34" charset="-128"/>
              </a:rPr>
              <a:t>Foi criada</a:t>
            </a:r>
            <a:r>
              <a:rPr lang="pt-PT" altLang="en-US" baseline="0" dirty="0" smtClean="0">
                <a:latin typeface="Arial" panose="020B0604020202020204" pitchFamily="34" charset="0"/>
                <a:ea typeface="ＭＳ Ｐゴシック" panose="020B0600070205080204" pitchFamily="34" charset="-128"/>
              </a:rPr>
              <a:t> pela Técnica contratada para o projeto uma aplicação </a:t>
            </a:r>
            <a:r>
              <a:rPr lang="pt-PT" altLang="en-US" baseline="0" dirty="0" err="1" smtClean="0">
                <a:latin typeface="Arial" panose="020B0604020202020204" pitchFamily="34" charset="0"/>
                <a:ea typeface="ＭＳ Ｐゴシック" panose="020B0600070205080204" pitchFamily="34" charset="-128"/>
              </a:rPr>
              <a:t>Qfield</a:t>
            </a:r>
            <a:r>
              <a:rPr lang="pt-PT" altLang="en-US" baseline="0" dirty="0" smtClean="0">
                <a:latin typeface="Arial" panose="020B0604020202020204" pitchFamily="34" charset="0"/>
                <a:ea typeface="ＭＳ Ｐゴシック" panose="020B0600070205080204" pitchFamily="34" charset="-128"/>
              </a:rPr>
              <a:t>, que já foi instalada nos </a:t>
            </a:r>
            <a:r>
              <a:rPr lang="pt-PT" altLang="en-US" baseline="0" dirty="0" err="1" smtClean="0">
                <a:latin typeface="Arial" panose="020B0604020202020204" pitchFamily="34" charset="0"/>
                <a:ea typeface="ＭＳ Ｐゴシック" panose="020B0600070205080204" pitchFamily="34" charset="-128"/>
              </a:rPr>
              <a:t>tablets</a:t>
            </a:r>
            <a:r>
              <a:rPr lang="pt-PT" altLang="en-US" baseline="0" dirty="0" smtClean="0">
                <a:latin typeface="Arial" panose="020B0604020202020204" pitchFamily="34" charset="0"/>
                <a:ea typeface="ＭＳ Ｐゴシック" panose="020B0600070205080204" pitchFamily="34" charset="-128"/>
              </a:rPr>
              <a:t> e telemóveis dos VN para proceder ao mapeamento da flora protegida.</a:t>
            </a:r>
          </a:p>
          <a:p>
            <a:pPr marL="171450" indent="-171450">
              <a:buFontTx/>
              <a:buChar char="-"/>
            </a:pPr>
            <a:r>
              <a:rPr lang="pt-PT" altLang="en-US" baseline="0" dirty="0" smtClean="0">
                <a:latin typeface="Arial" panose="020B0604020202020204" pitchFamily="34" charset="0"/>
                <a:ea typeface="ＭＳ Ｐゴシック" panose="020B0600070205080204" pitchFamily="34" charset="-128"/>
              </a:rPr>
              <a:t>E para além disso, já foi iniciado o processo de colheita de sementes na maioria das ilhas.</a:t>
            </a:r>
          </a:p>
          <a:p>
            <a:pPr marL="171450" indent="-171450">
              <a:buFontTx/>
              <a:buChar char="-"/>
            </a:pPr>
            <a:r>
              <a:rPr lang="pt-PT" altLang="en-US" baseline="0" dirty="0" smtClean="0">
                <a:latin typeface="Arial" panose="020B0604020202020204" pitchFamily="34" charset="0"/>
                <a:ea typeface="ＭＳ Ｐゴシック" panose="020B0600070205080204" pitchFamily="34" charset="-128"/>
              </a:rPr>
              <a:t>Se o tamanho das população permitir, as </a:t>
            </a:r>
            <a:r>
              <a:rPr lang="pt-PT" altLang="en-US" baseline="0" dirty="0" smtClean="0">
                <a:latin typeface="Arial" panose="020B0604020202020204" pitchFamily="34" charset="0"/>
                <a:ea typeface="ＭＳ Ｐゴシック" panose="020B0600070205080204" pitchFamily="34" charset="-128"/>
              </a:rPr>
              <a:t>sementes/esporos serão recolhidos para conservação </a:t>
            </a:r>
            <a:r>
              <a:rPr lang="pt-PT" altLang="en-US" baseline="0" dirty="0" err="1" smtClean="0">
                <a:latin typeface="Arial" panose="020B0604020202020204" pitchFamily="34" charset="0"/>
                <a:ea typeface="ＭＳ Ｐゴシック" panose="020B0600070205080204" pitchFamily="34" charset="-128"/>
              </a:rPr>
              <a:t>ex-situ</a:t>
            </a:r>
            <a:r>
              <a:rPr lang="pt-PT" altLang="en-US" baseline="0" dirty="0" smtClean="0">
                <a:latin typeface="Arial" panose="020B0604020202020204" pitchFamily="34" charset="0"/>
                <a:ea typeface="ＭＳ Ｐゴシック" panose="020B0600070205080204" pitchFamily="34" charset="-128"/>
              </a:rPr>
              <a:t> no Banco de Sementes do Faial e para ensaios de propagação no JBF.</a:t>
            </a: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39739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8</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Tx/>
              <a:buNone/>
            </a:pPr>
            <a:endParaRPr lang="pt-PT" altLang="en-US" baseline="0" dirty="0" smtClean="0">
              <a:latin typeface="Arial" panose="020B0604020202020204" pitchFamily="34" charset="0"/>
              <a:ea typeface="ＭＳ Ｐゴシック" panose="020B0600070205080204" pitchFamily="34" charset="-128"/>
            </a:endParaRPr>
          </a:p>
          <a:p>
            <a:pPr marL="171450" lvl="0" indent="-171450">
              <a:buFontTx/>
              <a:buChar char="-"/>
            </a:pPr>
            <a:r>
              <a:rPr lang="pt-PT" altLang="en-US" baseline="0" dirty="0" smtClean="0">
                <a:latin typeface="Arial" panose="020B0604020202020204" pitchFamily="34" charset="0"/>
                <a:ea typeface="ＭＳ Ｐゴシック" panose="020B0600070205080204" pitchFamily="34" charset="-128"/>
              </a:rPr>
              <a:t> A área de intervenção e outras zonas dentro da RN2000 (Caldeira) foram visitadas; as localizações exatas das vedações a serem instaladas na área de intervenção foram assertadas em colaboração com o PNIF e os serviços florestais.</a:t>
            </a:r>
          </a:p>
          <a:p>
            <a:pPr marL="171450" lvl="0" indent="-171450">
              <a:buFontTx/>
              <a:buChar char="-"/>
            </a:pPr>
            <a:r>
              <a:rPr lang="pt-PT" altLang="en-US" baseline="0" dirty="0" smtClean="0">
                <a:latin typeface="Arial" panose="020B0604020202020204" pitchFamily="34" charset="0"/>
                <a:ea typeface="ＭＳ Ｐゴシック" panose="020B0600070205080204" pitchFamily="34" charset="-128"/>
              </a:rPr>
              <a:t>Já foram contratados 3 assistentes operacionais afetos ao projeto LIFE </a:t>
            </a:r>
            <a:r>
              <a:rPr lang="pt-PT" altLang="en-US" baseline="0" dirty="0" err="1" smtClean="0">
                <a:latin typeface="Arial" panose="020B0604020202020204" pitchFamily="34" charset="0"/>
                <a:ea typeface="ＭＳ Ｐゴシック" panose="020B0600070205080204" pitchFamily="34" charset="-128"/>
              </a:rPr>
              <a:t>Ip</a:t>
            </a:r>
            <a:r>
              <a:rPr lang="pt-PT" altLang="en-US" baseline="0" dirty="0" smtClean="0">
                <a:latin typeface="Arial" panose="020B0604020202020204" pitchFamily="34" charset="0"/>
                <a:ea typeface="ＭＳ Ｐゴシック" panose="020B0600070205080204" pitchFamily="34" charset="-128"/>
              </a:rPr>
              <a:t> até 2027, para implementação das ações de conservação e apoio aos viveiros do JBF.</a:t>
            </a:r>
          </a:p>
          <a:p>
            <a:pPr marL="171450" lvl="0" indent="-171450">
              <a:buFontTx/>
              <a:buChar char="-"/>
            </a:pPr>
            <a:endParaRPr lang="pt-PT" altLang="en-US" baseline="0" dirty="0" smtClean="0">
              <a:latin typeface="Arial" panose="020B0604020202020204" pitchFamily="34" charset="0"/>
              <a:ea typeface="ＭＳ Ｐゴシック" panose="020B0600070205080204" pitchFamily="34" charset="-128"/>
            </a:endParaRPr>
          </a:p>
          <a:p>
            <a:pPr marL="628650" lvl="1" indent="-171450">
              <a:buFontTx/>
              <a:buChar char="-"/>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32954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9</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pt-PT" altLang="en-US" dirty="0" smtClean="0">
                <a:latin typeface="Arial" panose="020B0604020202020204" pitchFamily="34" charset="0"/>
                <a:ea typeface="ＭＳ Ｐゴシック" panose="020B0600070205080204" pitchFamily="34" charset="-128"/>
              </a:rPr>
              <a:t>Foi</a:t>
            </a:r>
            <a:r>
              <a:rPr lang="pt-PT" altLang="en-US" baseline="0" dirty="0" smtClean="0">
                <a:latin typeface="Arial" panose="020B0604020202020204" pitchFamily="34" charset="0"/>
                <a:ea typeface="ＭＳ Ｐゴシック" panose="020B0600070205080204" pitchFamily="34" charset="-128"/>
              </a:rPr>
              <a:t> definido para o Faial o trilho PRC 08FAI “ Entre Morros” na Paisagem Protegida do Monte da Guia, onde será instalado no </a:t>
            </a:r>
            <a:r>
              <a:rPr lang="pt-PT" altLang="en-US" baseline="0" dirty="0" smtClean="0">
                <a:latin typeface="Arial" panose="020B0604020202020204" pitchFamily="34" charset="0"/>
                <a:ea typeface="ＭＳ Ｐゴシック" panose="020B0600070205080204" pitchFamily="34" charset="-128"/>
              </a:rPr>
              <a:t>início do próximo </a:t>
            </a:r>
            <a:r>
              <a:rPr lang="pt-PT" altLang="en-US" baseline="0" dirty="0" smtClean="0">
                <a:latin typeface="Arial" panose="020B0604020202020204" pitchFamily="34" charset="0"/>
                <a:ea typeface="ＭＳ Ｐゴシック" panose="020B0600070205080204" pitchFamily="34" charset="-128"/>
              </a:rPr>
              <a:t>ano, uma estação de contagem de caminhantes. </a:t>
            </a:r>
            <a:r>
              <a:rPr lang="pt-PT" altLang="en-US" baseline="0" dirty="0" smtClean="0">
                <a:latin typeface="Arial" panose="020B0604020202020204" pitchFamily="34" charset="0"/>
                <a:ea typeface="ＭＳ Ｐゴシック" panose="020B0600070205080204" pitchFamily="34" charset="-128"/>
              </a:rPr>
              <a:t>Mal </a:t>
            </a:r>
            <a:r>
              <a:rPr lang="pt-PT" altLang="en-US" baseline="0" dirty="0" smtClean="0">
                <a:latin typeface="Arial" panose="020B0604020202020204" pitchFamily="34" charset="0"/>
                <a:ea typeface="ＭＳ Ｐゴシック" panose="020B0600070205080204" pitchFamily="34" charset="-128"/>
              </a:rPr>
              <a:t>seja instalada irá iniciar-se a monitorização e a recolha de dados relativamente ao uso turístico dos trilhos (numero de visitantes). </a:t>
            </a:r>
          </a:p>
          <a:p>
            <a:pPr marL="171450" indent="-171450">
              <a:buFontTx/>
              <a:buChar char="-"/>
            </a:pPr>
            <a:r>
              <a:rPr lang="pt-PT" altLang="en-US" baseline="0" dirty="0" smtClean="0">
                <a:latin typeface="Arial" panose="020B0604020202020204" pitchFamily="34" charset="0"/>
                <a:ea typeface="ＭＳ Ｐゴシック" panose="020B0600070205080204" pitchFamily="34" charset="-128"/>
              </a:rPr>
              <a:t>O trilho fica dentro da ZEC do Monte da Guia</a:t>
            </a: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53160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pt-PT" smtClean="0"/>
              <a:t>Clique para editar o estilo</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pt-PT" smtClean="0"/>
              <a:t>Clique para editar o estilo do subtítulo do Modelo Global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17/12/2020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270059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a:p>
        </p:txBody>
      </p:sp>
      <p:sp>
        <p:nvSpPr>
          <p:cNvPr id="3" name="Vertical Text Placeholder 2"/>
          <p:cNvSpPr>
            <a:spLocks noGrp="1"/>
          </p:cNvSpPr>
          <p:nvPr>
            <p:ph type="body" orient="vert" idx="1"/>
          </p:nvPr>
        </p:nvSpPr>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17/12/2020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629819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pt-PT" smtClean="0"/>
              <a:t>Clique para editar o estilo</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Date Placeholder 3"/>
          <p:cNvSpPr>
            <a:spLocks noGrp="1"/>
          </p:cNvSpPr>
          <p:nvPr>
            <p:ph type="dt" sz="half" idx="10"/>
          </p:nvPr>
        </p:nvSpPr>
        <p:spPr/>
        <p:txBody>
          <a:bodyPr/>
          <a:lstStyle/>
          <a:p>
            <a:fld id="{E5A9867E-B66E-4B4E-9A5E-EB30D1EC63CE}" type="datetimeFigureOut">
              <a:rPr lang="pt-PT" smtClean="0"/>
              <a:t>17/12/2020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375662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pt-PT" smtClean="0"/>
              <a:t>Clique para editar o estilo</a:t>
            </a:r>
            <a:endParaRPr lang="en-U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smtClean="0"/>
              <a:t>Clique para editar o estilo do subtítulo do Modelo Global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11441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Conteúdo 2"/>
          <p:cNvSpPr>
            <a:spLocks noGrp="1"/>
          </p:cNvSpPr>
          <p:nvPr>
            <p:ph idx="1"/>
          </p:nvPr>
        </p:nvSpPr>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78136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pt-PT" smtClean="0"/>
              <a:t>Clique para editar o estilo</a:t>
            </a:r>
            <a:endParaRPr lang="en-US"/>
          </a:p>
        </p:txBody>
      </p:sp>
      <p:sp>
        <p:nvSpPr>
          <p:cNvPr id="3" name="Marcador de Posição do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PT" smtClean="0"/>
              <a:t>Editar os estilos de texto do Modelo Global</a:t>
            </a:r>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64022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Conteúdo 2"/>
          <p:cNvSpPr>
            <a:spLocks noGrp="1"/>
          </p:cNvSpPr>
          <p:nvPr>
            <p:ph sz="half" idx="1"/>
          </p:nvPr>
        </p:nvSpPr>
        <p:spPr>
          <a:xfrm>
            <a:off x="457200" y="1700213"/>
            <a:ext cx="4038600" cy="4176712"/>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e Conteúdo 3"/>
          <p:cNvSpPr>
            <a:spLocks noGrp="1"/>
          </p:cNvSpPr>
          <p:nvPr>
            <p:ph sz="half" idx="2"/>
          </p:nvPr>
        </p:nvSpPr>
        <p:spPr>
          <a:xfrm>
            <a:off x="4648200" y="1700213"/>
            <a:ext cx="4038600" cy="4176712"/>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558999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pt-PT" smtClean="0"/>
              <a:t>Clique para editar o estilo</a:t>
            </a:r>
            <a:endParaRPr lang="en-US"/>
          </a:p>
        </p:txBody>
      </p:sp>
      <p:sp>
        <p:nvSpPr>
          <p:cNvPr id="3" name="Marcador de Posição do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Editar os estilos de texto do Modelo Global</a:t>
            </a:r>
          </a:p>
        </p:txBody>
      </p:sp>
      <p:sp>
        <p:nvSpPr>
          <p:cNvPr id="4" name="Marcador de Posição de Conteúdo 3"/>
          <p:cNvSpPr>
            <a:spLocks noGrp="1"/>
          </p:cNvSpPr>
          <p:nvPr>
            <p:ph sz="half" idx="2"/>
          </p:nvPr>
        </p:nvSpPr>
        <p:spPr>
          <a:xfrm>
            <a:off x="630238" y="2505075"/>
            <a:ext cx="3868737" cy="368458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5" name="Marcador de Posição do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Editar os estilos de texto do Modelo Global</a:t>
            </a:r>
          </a:p>
        </p:txBody>
      </p:sp>
      <p:sp>
        <p:nvSpPr>
          <p:cNvPr id="6" name="Marcador de Posição de Conteúdo 5"/>
          <p:cNvSpPr>
            <a:spLocks noGrp="1"/>
          </p:cNvSpPr>
          <p:nvPr>
            <p:ph sz="quarter" idx="4"/>
          </p:nvPr>
        </p:nvSpPr>
        <p:spPr>
          <a:xfrm>
            <a:off x="4629150" y="2505075"/>
            <a:ext cx="3887788" cy="368458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7" name="Marcador de Posição do Número do Diapositivo 6"/>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1152363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o Número do Diapositivo 2"/>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1042347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o Número do Diapositivo 1"/>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164268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PT" smtClean="0"/>
              <a:t>Clique para editar o estilo</a:t>
            </a:r>
            <a:endParaRPr lang="en-US"/>
          </a:p>
        </p:txBody>
      </p:sp>
      <p:sp>
        <p:nvSpPr>
          <p:cNvPr id="3" name="Marcador de Posição de Conteú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Editar os estilos de texto do Modelo Global</a:t>
            </a:r>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53348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idx="1"/>
          </p:nvPr>
        </p:nvSpPr>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17/12/2020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724948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PT" smtClean="0"/>
              <a:t>Clique para editar o estilo</a:t>
            </a:r>
            <a:endParaRPr lang="en-US"/>
          </a:p>
        </p:txBody>
      </p:sp>
      <p:sp>
        <p:nvSpPr>
          <p:cNvPr id="3" name="Marcador de Posição da Imagem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Clique no ícone para adicionar uma imagem</a:t>
            </a:r>
            <a:endParaRPr lang="en-US"/>
          </a:p>
        </p:txBody>
      </p:sp>
      <p:sp>
        <p:nvSpPr>
          <p:cNvPr id="4" name="Marcador de Posição do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Editar os estilos de texto do Modelo Global</a:t>
            </a:r>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17644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Texto Vertical 2"/>
          <p:cNvSpPr>
            <a:spLocks noGrp="1"/>
          </p:cNvSpPr>
          <p:nvPr>
            <p:ph type="body" orient="vert" idx="1"/>
          </p:nvPr>
        </p:nvSpPr>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873874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836613"/>
            <a:ext cx="2057400" cy="5040312"/>
          </a:xfrm>
        </p:spPr>
        <p:txBody>
          <a:bodyPr vert="eaVert"/>
          <a:lstStyle/>
          <a:p>
            <a:r>
              <a:rPr lang="pt-PT" smtClean="0"/>
              <a:t>Clique para editar o estilo</a:t>
            </a:r>
            <a:endParaRPr lang="en-US"/>
          </a:p>
        </p:txBody>
      </p:sp>
      <p:sp>
        <p:nvSpPr>
          <p:cNvPr id="3" name="Marcador de Posição de Texto Vertical 2"/>
          <p:cNvSpPr>
            <a:spLocks noGrp="1"/>
          </p:cNvSpPr>
          <p:nvPr>
            <p:ph type="body" orient="vert" idx="1"/>
          </p:nvPr>
        </p:nvSpPr>
        <p:spPr>
          <a:xfrm>
            <a:off x="457200" y="836613"/>
            <a:ext cx="6019800" cy="5040312"/>
          </a:xfrm>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977258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pt-PT" smtClean="0"/>
              <a:t>Clique para editar o estilo</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PT" smtClean="0"/>
              <a:t>Editar os estilos de texto do Modelo Global</a:t>
            </a:r>
          </a:p>
        </p:txBody>
      </p:sp>
      <p:sp>
        <p:nvSpPr>
          <p:cNvPr id="4" name="Date Placeholder 3"/>
          <p:cNvSpPr>
            <a:spLocks noGrp="1"/>
          </p:cNvSpPr>
          <p:nvPr>
            <p:ph type="dt" sz="half" idx="10"/>
          </p:nvPr>
        </p:nvSpPr>
        <p:spPr/>
        <p:txBody>
          <a:bodyPr/>
          <a:lstStyle/>
          <a:p>
            <a:fld id="{E5A9867E-B66E-4B4E-9A5E-EB30D1EC63CE}" type="datetimeFigureOut">
              <a:rPr lang="pt-PT" smtClean="0"/>
              <a:t>17/12/2020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030545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5" name="Date Placeholder 4"/>
          <p:cNvSpPr>
            <a:spLocks noGrp="1"/>
          </p:cNvSpPr>
          <p:nvPr>
            <p:ph type="dt" sz="half" idx="10"/>
          </p:nvPr>
        </p:nvSpPr>
        <p:spPr/>
        <p:txBody>
          <a:bodyPr/>
          <a:lstStyle/>
          <a:p>
            <a:fld id="{E5A9867E-B66E-4B4E-9A5E-EB30D1EC63CE}" type="datetimeFigureOut">
              <a:rPr lang="pt-PT" smtClean="0"/>
              <a:t>17/12/2020</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683408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çã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smtClean="0"/>
              <a:t>Editar os estilos de texto do Modelo Global</a:t>
            </a:r>
          </a:p>
        </p:txBody>
      </p:sp>
      <p:sp>
        <p:nvSpPr>
          <p:cNvPr id="4" name="Content Placeholder 3"/>
          <p:cNvSpPr>
            <a:spLocks noGrp="1"/>
          </p:cNvSpPr>
          <p:nvPr>
            <p:ph sz="half" idx="2"/>
          </p:nvPr>
        </p:nvSpPr>
        <p:spPr>
          <a:xfrm>
            <a:off x="633845" y="2507551"/>
            <a:ext cx="3867150" cy="3680525"/>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smtClean="0"/>
              <a:t>Editar os estilos de texto do Modelo Global</a:t>
            </a:r>
          </a:p>
        </p:txBody>
      </p:sp>
      <p:sp>
        <p:nvSpPr>
          <p:cNvPr id="6" name="Content Placeholder 5"/>
          <p:cNvSpPr>
            <a:spLocks noGrp="1"/>
          </p:cNvSpPr>
          <p:nvPr>
            <p:ph sz="quarter" idx="4"/>
          </p:nvPr>
        </p:nvSpPr>
        <p:spPr>
          <a:xfrm>
            <a:off x="4629150" y="2507551"/>
            <a:ext cx="3886201" cy="3680525"/>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7" name="Date Placeholder 6"/>
          <p:cNvSpPr>
            <a:spLocks noGrp="1"/>
          </p:cNvSpPr>
          <p:nvPr>
            <p:ph type="dt" sz="half" idx="10"/>
          </p:nvPr>
        </p:nvSpPr>
        <p:spPr/>
        <p:txBody>
          <a:bodyPr/>
          <a:lstStyle/>
          <a:p>
            <a:fld id="{E5A9867E-B66E-4B4E-9A5E-EB30D1EC63CE}" type="datetimeFigureOut">
              <a:rPr lang="pt-PT" smtClean="0"/>
              <a:t>17/12/2020</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9AE0B49A-C9CC-48C3-A4A5-3A78EE7AF4A5}" type="slidenum">
              <a:rPr lang="pt-PT" smtClean="0"/>
              <a:t>‹nº›</a:t>
            </a:fld>
            <a:endParaRPr lang="pt-PT"/>
          </a:p>
        </p:txBody>
      </p:sp>
      <p:sp>
        <p:nvSpPr>
          <p:cNvPr id="10" name="Title 9"/>
          <p:cNvSpPr>
            <a:spLocks noGrp="1"/>
          </p:cNvSpPr>
          <p:nvPr>
            <p:ph type="title"/>
          </p:nvPr>
        </p:nvSpPr>
        <p:spPr/>
        <p:txBody>
          <a:bodyPr/>
          <a:lstStyle/>
          <a:p>
            <a:r>
              <a:rPr lang="pt-PT" smtClean="0"/>
              <a:t>Clique para editar o estilo</a:t>
            </a:r>
            <a:endParaRPr lang="en-US" dirty="0"/>
          </a:p>
        </p:txBody>
      </p:sp>
    </p:spTree>
    <p:extLst>
      <p:ext uri="{BB962C8B-B14F-4D97-AF65-F5344CB8AC3E}">
        <p14:creationId xmlns:p14="http://schemas.microsoft.com/office/powerpoint/2010/main" val="65709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ó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5A9867E-B66E-4B4E-9A5E-EB30D1EC63CE}" type="datetimeFigureOut">
              <a:rPr lang="pt-PT" smtClean="0"/>
              <a:t>17/12/2020</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9AE0B49A-C9CC-48C3-A4A5-3A78EE7AF4A5}" type="slidenum">
              <a:rPr lang="pt-PT" smtClean="0"/>
              <a:t>‹nº›</a:t>
            </a:fld>
            <a:endParaRPr lang="pt-PT"/>
          </a:p>
        </p:txBody>
      </p:sp>
      <p:sp>
        <p:nvSpPr>
          <p:cNvPr id="6" name="Title 5"/>
          <p:cNvSpPr>
            <a:spLocks noGrp="1"/>
          </p:cNvSpPr>
          <p:nvPr>
            <p:ph type="title"/>
          </p:nvPr>
        </p:nvSpPr>
        <p:spPr/>
        <p:txBody>
          <a:bodyPr/>
          <a:lstStyle/>
          <a:p>
            <a:r>
              <a:rPr lang="pt-PT" smtClean="0"/>
              <a:t>Clique para editar o estilo</a:t>
            </a:r>
            <a:endParaRPr lang="en-US"/>
          </a:p>
        </p:txBody>
      </p:sp>
    </p:spTree>
    <p:extLst>
      <p:ext uri="{BB962C8B-B14F-4D97-AF65-F5344CB8AC3E}">
        <p14:creationId xmlns:p14="http://schemas.microsoft.com/office/powerpoint/2010/main" val="1350851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9867E-B66E-4B4E-9A5E-EB30D1EC63CE}" type="datetimeFigureOut">
              <a:rPr lang="pt-PT" smtClean="0"/>
              <a:t>17/12/2020</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311143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pt-PT" smtClean="0"/>
              <a:t>Clique para editar o estilo</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smtClean="0"/>
              <a:t>Editar os estilos de texto do Modelo Global</a:t>
            </a:r>
          </a:p>
        </p:txBody>
      </p:sp>
      <p:sp>
        <p:nvSpPr>
          <p:cNvPr id="5" name="Date Placeholder 4"/>
          <p:cNvSpPr>
            <a:spLocks noGrp="1"/>
          </p:cNvSpPr>
          <p:nvPr>
            <p:ph type="dt" sz="half" idx="10"/>
          </p:nvPr>
        </p:nvSpPr>
        <p:spPr/>
        <p:txBody>
          <a:bodyPr/>
          <a:lstStyle/>
          <a:p>
            <a:fld id="{E5A9867E-B66E-4B4E-9A5E-EB30D1EC63CE}" type="datetimeFigureOut">
              <a:rPr lang="pt-PT" smtClean="0"/>
              <a:t>17/12/2020</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12012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pt-PT" smtClean="0"/>
              <a:t>Clique para editar o estilo</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t-PT" smtClean="0"/>
              <a:t>Clique no ícone para adicionar uma imagem</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smtClean="0"/>
              <a:t>Editar os estilos de texto do Modelo Global</a:t>
            </a:r>
          </a:p>
        </p:txBody>
      </p:sp>
      <p:sp>
        <p:nvSpPr>
          <p:cNvPr id="5" name="Date Placeholder 4"/>
          <p:cNvSpPr>
            <a:spLocks noGrp="1"/>
          </p:cNvSpPr>
          <p:nvPr>
            <p:ph type="dt" sz="half" idx="10"/>
          </p:nvPr>
        </p:nvSpPr>
        <p:spPr/>
        <p:txBody>
          <a:bodyPr/>
          <a:lstStyle/>
          <a:p>
            <a:fld id="{E5A9867E-B66E-4B4E-9A5E-EB30D1EC63CE}" type="datetimeFigureOut">
              <a:rPr lang="pt-PT" smtClean="0"/>
              <a:t>17/12/2020</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406943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pt-PT" smtClean="0"/>
              <a:t>Clique para editar o estilo</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E5A9867E-B66E-4B4E-9A5E-EB30D1EC63CE}" type="datetimeFigureOut">
              <a:rPr lang="pt-PT" smtClean="0"/>
              <a:t>17/12/2020</a:t>
            </a:fld>
            <a:endParaRPr lang="pt-P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pt-PT"/>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35603141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836613"/>
            <a:ext cx="822960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smtClean="0"/>
              <a:t>H2 title</a:t>
            </a:r>
          </a:p>
        </p:txBody>
      </p:sp>
      <p:sp>
        <p:nvSpPr>
          <p:cNvPr id="1027" name="Rectangle 3"/>
          <p:cNvSpPr>
            <a:spLocks noGrp="1" noChangeArrowheads="1"/>
          </p:cNvSpPr>
          <p:nvPr>
            <p:ph type="body" idx="1"/>
          </p:nvPr>
        </p:nvSpPr>
        <p:spPr bwMode="auto">
          <a:xfrm>
            <a:off x="457200" y="1700213"/>
            <a:ext cx="822960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30" name="Rectangle 6"/>
          <p:cNvSpPr>
            <a:spLocks noGrp="1" noChangeArrowheads="1"/>
          </p:cNvSpPr>
          <p:nvPr>
            <p:ph type="sldNum" sz="quarter" idx="4"/>
          </p:nvPr>
        </p:nvSpPr>
        <p:spPr bwMode="auto">
          <a:xfrm>
            <a:off x="7308850" y="6165850"/>
            <a:ext cx="9810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i="1">
                <a:solidFill>
                  <a:srgbClr val="54B0BE"/>
                </a:solidFill>
                <a:latin typeface="+mn-lt"/>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61847245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rtl="0" eaLnBrk="1" fontAlgn="base" hangingPunct="1">
        <a:spcBef>
          <a:spcPct val="0"/>
        </a:spcBef>
        <a:spcAft>
          <a:spcPct val="0"/>
        </a:spcAft>
        <a:defRPr sz="4000" kern="1200">
          <a:solidFill>
            <a:srgbClr val="075878"/>
          </a:solidFill>
          <a:latin typeface="+mj-lt"/>
          <a:ea typeface="+mj-ea"/>
          <a:cs typeface="+mj-cs"/>
        </a:defRPr>
      </a:lvl1pPr>
      <a:lvl2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2pPr>
      <a:lvl3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3pPr>
      <a:lvl4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4pPr>
      <a:lvl5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5pPr>
      <a:lvl6pPr marL="4572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6pPr>
      <a:lvl7pPr marL="9144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7pPr>
      <a:lvl8pPr marL="13716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8pPr>
      <a:lvl9pPr marL="18288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rgbClr val="308794"/>
          </a:solidFill>
          <a:latin typeface="+mn-lt"/>
          <a:ea typeface="+mn-ea"/>
          <a:cs typeface="+mn-cs"/>
        </a:defRPr>
      </a:lvl1pPr>
      <a:lvl2pPr marL="742950" indent="-285750" algn="l" rtl="0" eaLnBrk="1" fontAlgn="base" hangingPunct="1">
        <a:spcBef>
          <a:spcPct val="20000"/>
        </a:spcBef>
        <a:spcAft>
          <a:spcPct val="0"/>
        </a:spcAft>
        <a:buChar char="–"/>
        <a:defRPr sz="2800" kern="1200">
          <a:solidFill>
            <a:srgbClr val="308794"/>
          </a:solidFill>
          <a:latin typeface="+mn-lt"/>
          <a:ea typeface="+mn-ea"/>
          <a:cs typeface="+mn-cs"/>
        </a:defRPr>
      </a:lvl2pPr>
      <a:lvl3pPr marL="1143000" indent="-228600" algn="l" rtl="0" eaLnBrk="1" fontAlgn="base" hangingPunct="1">
        <a:spcBef>
          <a:spcPct val="20000"/>
        </a:spcBef>
        <a:spcAft>
          <a:spcPct val="0"/>
        </a:spcAft>
        <a:buChar char="•"/>
        <a:defRPr sz="2400" kern="1200">
          <a:solidFill>
            <a:srgbClr val="308794"/>
          </a:solidFill>
          <a:latin typeface="+mn-lt"/>
          <a:ea typeface="+mn-ea"/>
          <a:cs typeface="+mn-cs"/>
        </a:defRPr>
      </a:lvl3pPr>
      <a:lvl4pPr marL="1600200" indent="-228600" algn="l" rtl="0" eaLnBrk="1" fontAlgn="base" hangingPunct="1">
        <a:spcBef>
          <a:spcPct val="20000"/>
        </a:spcBef>
        <a:spcAft>
          <a:spcPct val="0"/>
        </a:spcAft>
        <a:buChar char="–"/>
        <a:defRPr sz="2000" kern="1200">
          <a:solidFill>
            <a:srgbClr val="308794"/>
          </a:solidFill>
          <a:latin typeface="+mn-lt"/>
          <a:ea typeface="+mn-ea"/>
          <a:cs typeface="+mn-cs"/>
        </a:defRPr>
      </a:lvl4pPr>
      <a:lvl5pPr marL="2057400" indent="-228600" algn="l" rtl="0" eaLnBrk="1" fontAlgn="base" hangingPunct="1">
        <a:spcBef>
          <a:spcPct val="20000"/>
        </a:spcBef>
        <a:spcAft>
          <a:spcPct val="0"/>
        </a:spcAft>
        <a:buChar char="»"/>
        <a:defRPr sz="2000" kern="1200">
          <a:solidFill>
            <a:srgbClr val="30879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novoportal.uac.pt/pt-pt" TargetMode="External"/><Relationship Id="rId13" Type="http://schemas.openxmlformats.org/officeDocument/2006/relationships/image" Target="../media/image10.png"/><Relationship Id="rId3" Type="http://schemas.openxmlformats.org/officeDocument/2006/relationships/image" Target="../media/image2.jpeg"/><Relationship Id="rId7" Type="http://schemas.openxmlformats.org/officeDocument/2006/relationships/hyperlink" Target="mailto:Diana.C.Pereira@azores.gov.pt" TargetMode="External"/><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8.jpeg"/><Relationship Id="rId5" Type="http://schemas.openxmlformats.org/officeDocument/2006/relationships/image" Target="../media/image4.jpeg"/><Relationship Id="rId10" Type="http://schemas.openxmlformats.org/officeDocument/2006/relationships/image" Target="../media/image7.jpeg"/><Relationship Id="rId4" Type="http://schemas.openxmlformats.org/officeDocument/2006/relationships/image" Target="../media/image3.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jpeg"/><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0.jpeg"/><Relationship Id="rId7"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4.emf"/><Relationship Id="rId11" Type="http://schemas.openxmlformats.org/officeDocument/2006/relationships/image" Target="../media/image39.jpeg"/><Relationship Id="rId5" Type="http://schemas.openxmlformats.org/officeDocument/2006/relationships/image" Target="../media/image13.png"/><Relationship Id="rId10" Type="http://schemas.openxmlformats.org/officeDocument/2006/relationships/image" Target="../media/image38.jpeg"/><Relationship Id="rId4" Type="http://schemas.openxmlformats.org/officeDocument/2006/relationships/image" Target="../media/image31.jpeg"/><Relationship Id="rId9" Type="http://schemas.openxmlformats.org/officeDocument/2006/relationships/image" Target="../media/image37.jpe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0.png"/><Relationship Id="rId7" Type="http://schemas.openxmlformats.org/officeDocument/2006/relationships/hyperlink" Target="https://www.lifeazoresnatura.eu/"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0.jpe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facebook.com/LIFEIPAZORESNATURA" TargetMode="External"/><Relationship Id="rId5" Type="http://schemas.openxmlformats.org/officeDocument/2006/relationships/image" Target="../media/image13.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13.pn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13.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13.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13.pn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13.pn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11.jpeg"/><Relationship Id="rId18" Type="http://schemas.openxmlformats.org/officeDocument/2006/relationships/image" Target="../media/image61.jpeg"/><Relationship Id="rId3" Type="http://schemas.openxmlformats.org/officeDocument/2006/relationships/image" Target="../media/image52.png"/><Relationship Id="rId7" Type="http://schemas.openxmlformats.org/officeDocument/2006/relationships/hyperlink" Target="https://www.google.pt/url?sa=i&amp;rct=j&amp;q=&amp;esrc=s&amp;source=images&amp;cd=&amp;cad=rja&amp;uact=8&amp;ved=0ahUKEwjM787Mv__LAhWDNhoKHdECCcYQjRwIBw&amp;url=http://turismocadentro.com/ilha-das-flores-um-hino-a-natureza/&amp;bvm=bv.118817766,bs.1,d.d24&amp;psig=AFQjCNFn15k-MVhNeHDyWWHy7qZ2MqABVg&amp;ust=1460220551454673" TargetMode="External"/><Relationship Id="rId12" Type="http://schemas.openxmlformats.org/officeDocument/2006/relationships/image" Target="../media/image60.jpeg"/><Relationship Id="rId17" Type="http://schemas.openxmlformats.org/officeDocument/2006/relationships/hyperlink" Target="https://www.lifeazoresnatura.eu/" TargetMode="External"/><Relationship Id="rId2" Type="http://schemas.openxmlformats.org/officeDocument/2006/relationships/notesSlide" Target="../notesSlides/notesSlide19.xml"/><Relationship Id="rId16" Type="http://schemas.openxmlformats.org/officeDocument/2006/relationships/hyperlink" Target="mailto:lifeip.azoresnatura@azores.gov.pt" TargetMode="External"/><Relationship Id="rId1" Type="http://schemas.openxmlformats.org/officeDocument/2006/relationships/slideLayout" Target="../slideLayouts/slideLayout1.xml"/><Relationship Id="rId6" Type="http://schemas.openxmlformats.org/officeDocument/2006/relationships/image" Target="../media/image55.jpeg"/><Relationship Id="rId11" Type="http://schemas.openxmlformats.org/officeDocument/2006/relationships/image" Target="../media/image59.jpeg"/><Relationship Id="rId5" Type="http://schemas.openxmlformats.org/officeDocument/2006/relationships/image" Target="../media/image54.jpeg"/><Relationship Id="rId15" Type="http://schemas.openxmlformats.org/officeDocument/2006/relationships/image" Target="../media/image13.png"/><Relationship Id="rId10" Type="http://schemas.openxmlformats.org/officeDocument/2006/relationships/image" Target="../media/image58.jpeg"/><Relationship Id="rId19" Type="http://schemas.openxmlformats.org/officeDocument/2006/relationships/image" Target="../media/image62.jpeg"/><Relationship Id="rId4" Type="http://schemas.openxmlformats.org/officeDocument/2006/relationships/image" Target="../media/image53.jpeg"/><Relationship Id="rId9" Type="http://schemas.openxmlformats.org/officeDocument/2006/relationships/image" Target="../media/image57.jpeg"/><Relationship Id="rId1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1.jpeg"/><Relationship Id="rId7"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1.jpe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1.jpe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emf"/><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1.jpeg"/><Relationship Id="rId7"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1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aram.azores.gov.pt/vegetacao/zonas-humidas/faial-caldeira/imagens/1.jpg"/>
          <p:cNvPicPr>
            <a:picLocks noChangeAspect="1" noChangeArrowheads="1"/>
          </p:cNvPicPr>
          <p:nvPr/>
        </p:nvPicPr>
        <p:blipFill rotWithShape="1">
          <a:blip r:embed="rId3">
            <a:extLst>
              <a:ext uri="{28A0092B-C50C-407E-A947-70E740481C1C}">
                <a14:useLocalDpi xmlns:a14="http://schemas.microsoft.com/office/drawing/2010/main" val="0"/>
              </a:ext>
            </a:extLst>
          </a:blip>
          <a:srcRect b="9469"/>
          <a:stretch/>
        </p:blipFill>
        <p:spPr bwMode="auto">
          <a:xfrm>
            <a:off x="-65187" y="-65581"/>
            <a:ext cx="9186961" cy="5508128"/>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p:cNvSpPr/>
          <p:nvPr/>
        </p:nvSpPr>
        <p:spPr>
          <a:xfrm>
            <a:off x="-36513" y="-27383"/>
            <a:ext cx="9194799" cy="1540767"/>
          </a:xfrm>
          <a:prstGeom prst="rect">
            <a:avLst/>
          </a:prstGeom>
          <a:gradFill flip="none" rotWithShape="1">
            <a:gsLst>
              <a:gs pos="44000">
                <a:srgbClr val="AFE3D0">
                  <a:tint val="66000"/>
                  <a:satMod val="160000"/>
                  <a:alpha val="44000"/>
                  <a:lumMod val="94000"/>
                  <a:lumOff val="6000"/>
                </a:srgbClr>
              </a:gs>
              <a:gs pos="82000">
                <a:srgbClr val="AFE3D0">
                  <a:tint val="44500"/>
                  <a:satMod val="160000"/>
                </a:srgbClr>
              </a:gs>
              <a:gs pos="15000">
                <a:srgbClr val="AFE3D0">
                  <a:tint val="23500"/>
                  <a:satMod val="160000"/>
                  <a:alpha val="76000"/>
                  <a:lumMod val="0"/>
                  <a:lumOff val="100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952500" dist="50800" dir="5400000" sx="173000" sy="173000" algn="ctr" rotWithShape="0">
                  <a:srgbClr val="000000">
                    <a:alpha val="0"/>
                  </a:srgbClr>
                </a:outerShdw>
              </a:effectLst>
            </a:endParaRPr>
          </a:p>
        </p:txBody>
      </p:sp>
      <p:sp>
        <p:nvSpPr>
          <p:cNvPr id="2" name="Título 1"/>
          <p:cNvSpPr>
            <a:spLocks noGrp="1"/>
          </p:cNvSpPr>
          <p:nvPr>
            <p:ph type="ctrTitle"/>
          </p:nvPr>
        </p:nvSpPr>
        <p:spPr>
          <a:xfrm>
            <a:off x="-36512" y="-315416"/>
            <a:ext cx="9158288" cy="1828800"/>
          </a:xfrm>
          <a:ln>
            <a:noFill/>
          </a:ln>
          <a:effectLst>
            <a:outerShdw blurRad="50800" dist="177800" dir="5400000" sx="1000" sy="1000" algn="ctr" rotWithShape="0">
              <a:srgbClr val="000000">
                <a:alpha val="0"/>
              </a:srgbClr>
            </a:outerShdw>
          </a:effectLst>
        </p:spPr>
        <p:txBody>
          <a:bodyPr>
            <a:noAutofit/>
          </a:bodyPr>
          <a:lstStyle/>
          <a:p>
            <a:pPr algn="r"/>
            <a:r>
              <a:rPr lang="pt-PT" sz="3600" b="1" dirty="0" smtClean="0">
                <a:ln w="0"/>
                <a:latin typeface="Calisto MT" panose="02040603050505030304" pitchFamily="18" charset="0"/>
              </a:rPr>
              <a:t>Proteção ativa e gestão integrada da </a:t>
            </a:r>
            <a:br>
              <a:rPr lang="pt-PT" sz="3600" b="1" dirty="0" smtClean="0">
                <a:ln w="0"/>
                <a:latin typeface="Calisto MT" panose="02040603050505030304" pitchFamily="18" charset="0"/>
              </a:rPr>
            </a:br>
            <a:r>
              <a:rPr lang="pt-PT" sz="3600" b="1" dirty="0" smtClean="0">
                <a:ln w="0"/>
                <a:latin typeface="Calisto MT" panose="02040603050505030304" pitchFamily="18" charset="0"/>
              </a:rPr>
              <a:t>Rede Natura 2000 nos Açores</a:t>
            </a:r>
            <a:r>
              <a:rPr lang="pt-PT" sz="40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
            </a:r>
            <a:br>
              <a:rPr lang="pt-PT" sz="40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br>
            <a:r>
              <a:rPr lang="pt-PT" sz="2000" dirty="0" smtClean="0">
                <a:ln w="0"/>
                <a:solidFill>
                  <a:schemeClr val="tx1"/>
                </a:solidFill>
                <a:effectLst>
                  <a:outerShdw blurRad="38100" dist="38100" dir="2700000" algn="tl">
                    <a:srgbClr val="000000">
                      <a:alpha val="43137"/>
                    </a:srgbClr>
                  </a:outerShdw>
                </a:effectLst>
                <a:latin typeface="Century Gothic" panose="020B0502020202020204" pitchFamily="34" charset="0"/>
              </a:rPr>
              <a:t>LIFE IP </a:t>
            </a:r>
            <a:r>
              <a:rPr lang="pt-PT" sz="20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AZORES NATURA – LIFE 17 IPE/PT 000010</a:t>
            </a:r>
            <a:endParaRPr lang="pt-PT" sz="180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cxnSp>
        <p:nvCxnSpPr>
          <p:cNvPr id="5" name="Conexão recta 4"/>
          <p:cNvCxnSpPr/>
          <p:nvPr/>
        </p:nvCxnSpPr>
        <p:spPr>
          <a:xfrm>
            <a:off x="259" y="5445224"/>
            <a:ext cx="9144000" cy="0"/>
          </a:xfrm>
          <a:prstGeom prst="line">
            <a:avLst/>
          </a:prstGeom>
          <a:ln w="19050">
            <a:solidFill>
              <a:srgbClr val="AFE3D0"/>
            </a:solidFill>
          </a:ln>
        </p:spPr>
        <p:style>
          <a:lnRef idx="1">
            <a:schemeClr val="accent1"/>
          </a:lnRef>
          <a:fillRef idx="0">
            <a:schemeClr val="accent1"/>
          </a:fillRef>
          <a:effectRef idx="0">
            <a:schemeClr val="accent1"/>
          </a:effectRef>
          <a:fontRef idx="minor">
            <a:schemeClr val="tx1"/>
          </a:fontRef>
        </p:style>
      </p:cxnSp>
      <p:pic>
        <p:nvPicPr>
          <p:cNvPr id="1030" name="Picture 6" descr="http://www.azores.gov.pt/NR/rdonlyres/A1197A03-23BB-40F6-AA68-6C3FEC711B55/335484/LogotipoGovernodosAores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156" y="5811645"/>
            <a:ext cx="1670472" cy="5123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europarc.org/communication-skills/images/2.1%20N20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55781" y="6360277"/>
            <a:ext cx="525484" cy="4354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fnyh.org/wp-content/uploads/2015/01/LIFE.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33600" y="6392072"/>
            <a:ext cx="632408" cy="432296"/>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p:cNvSpPr txBox="1"/>
          <p:nvPr/>
        </p:nvSpPr>
        <p:spPr>
          <a:xfrm>
            <a:off x="6012160" y="5660916"/>
            <a:ext cx="3310538" cy="738664"/>
          </a:xfrm>
          <a:prstGeom prst="rect">
            <a:avLst/>
          </a:prstGeom>
          <a:noFill/>
        </p:spPr>
        <p:txBody>
          <a:bodyPr wrap="square" rtlCol="0">
            <a:spAutoFit/>
          </a:bodyPr>
          <a:lstStyle/>
          <a:p>
            <a:r>
              <a:rPr lang="pt-PT" b="1" dirty="0" smtClean="0">
                <a:solidFill>
                  <a:srgbClr val="195457"/>
                </a:solidFill>
                <a:latin typeface="Calisto MT" panose="02040603050505030304" pitchFamily="18" charset="0"/>
              </a:rPr>
              <a:t>Diana Pereira</a:t>
            </a:r>
          </a:p>
          <a:p>
            <a:r>
              <a:rPr lang="pt-PT" sz="1200" b="1" dirty="0" smtClean="0">
                <a:solidFill>
                  <a:srgbClr val="195457"/>
                </a:solidFill>
                <a:latin typeface="Century Gothic" panose="020B0502020202020204" pitchFamily="34" charset="0"/>
                <a:hlinkClick r:id="rId7"/>
              </a:rPr>
              <a:t>Diana.C.Pereira@azores.gov.pt</a:t>
            </a:r>
            <a:r>
              <a:rPr lang="pt-PT" sz="1200" b="1" dirty="0" smtClean="0">
                <a:solidFill>
                  <a:srgbClr val="195457"/>
                </a:solidFill>
                <a:latin typeface="Century Gothic" panose="020B0502020202020204" pitchFamily="34" charset="0"/>
              </a:rPr>
              <a:t> </a:t>
            </a:r>
          </a:p>
          <a:p>
            <a:endParaRPr lang="pt-PT" sz="1200" b="1" dirty="0">
              <a:solidFill>
                <a:srgbClr val="195457"/>
              </a:solidFill>
              <a:latin typeface="Century Gothic" panose="020B0502020202020204" pitchFamily="34" charset="0"/>
            </a:endParaRPr>
          </a:p>
        </p:txBody>
      </p:sp>
      <p:sp>
        <p:nvSpPr>
          <p:cNvPr id="4" name="Rectangle 1"/>
          <p:cNvSpPr>
            <a:spLocks noChangeArrowheads="1"/>
          </p:cNvSpPr>
          <p:nvPr/>
        </p:nvSpPr>
        <p:spPr bwMode="auto">
          <a:xfrm>
            <a:off x="0" y="0"/>
            <a:ext cx="0" cy="0"/>
          </a:xfrm>
          <a:prstGeom prst="rect">
            <a:avLst/>
          </a:prstGeom>
          <a:solidFill>
            <a:srgbClr val="47C96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501" rIns="0" bIns="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pt-PT" altLang="pt-PT" sz="1800" b="0" i="0" u="none" strike="noStrike" cap="none" normalizeH="0" baseline="0" smtClean="0">
                <a:ln>
                  <a:noFill/>
                </a:ln>
                <a:solidFill>
                  <a:schemeClr val="tx1"/>
                </a:solidFill>
                <a:effectLst/>
                <a:latin typeface="Arial" pitchFamily="34" charset="0"/>
                <a:cs typeface="Arial" pitchFamily="34" charset="0"/>
                <a:hlinkClick r:id="rId8" tooltip="Início"/>
              </a:rPr>
              <a:t>  </a:t>
            </a:r>
            <a:r>
              <a:rPr kumimoji="0" lang="pt-PT" altLang="pt-PT" sz="7200" b="0" i="0" u="none" strike="noStrike" cap="none" normalizeH="0" baseline="0" smtClean="0">
                <a:ln>
                  <a:noFill/>
                </a:ln>
                <a:solidFill>
                  <a:schemeClr val="tx1"/>
                </a:solidFill>
                <a:effectLst/>
                <a:latin typeface="Arial" pitchFamily="34" charset="0"/>
                <a:cs typeface="Arial" pitchFamily="34" charset="0"/>
              </a:rPr>
              <a:t> </a:t>
            </a:r>
            <a:r>
              <a:rPr kumimoji="0" lang="pt-PT" altLang="pt-PT" sz="1800" b="0" i="0" u="none" strike="noStrike" cap="none" normalizeH="0" baseline="0" smtClean="0">
                <a:ln>
                  <a:noFill/>
                </a:ln>
                <a:solidFill>
                  <a:schemeClr val="tx1"/>
                </a:solidFill>
                <a:effectLst/>
                <a:latin typeface="Arial" pitchFamily="34" charset="0"/>
                <a:cs typeface="Arial" pitchFamily="34" charset="0"/>
              </a:rPr>
              <a:t>                                                            </a:t>
            </a:r>
            <a:endParaRPr kumimoji="0" lang="pt-PT" altLang="pt-PT" b="0" i="0" u="none" strike="noStrike" cap="none" normalizeH="0" baseline="0" smtClean="0">
              <a:ln>
                <a:noFill/>
              </a:ln>
              <a:solidFill>
                <a:srgbClr val="404A54"/>
              </a:solidFill>
              <a:effectLst/>
              <a:latin typeface="Open Sans"/>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pt-PT" altLang="pt-PT" b="0" i="0" u="none" strike="noStrike" cap="none" normalizeH="0" baseline="0" smtClean="0">
                <a:ln>
                  <a:noFill/>
                </a:ln>
                <a:solidFill>
                  <a:srgbClr val="404A54"/>
                </a:solidFill>
                <a:effectLst/>
                <a:latin typeface="Open Sans"/>
                <a:cs typeface="Arial" pitchFamily="34" charset="0"/>
                <a:hlinkClick r:id="rId8" tooltip="Início"/>
              </a:rPr>
              <a:t>Universidade dos Açores</a:t>
            </a:r>
            <a:endParaRPr kumimoji="0" lang="pt-PT" altLang="pt-PT" b="0" i="0" u="none" strike="noStrike" cap="none" normalizeH="0" baseline="0" smtClean="0">
              <a:ln>
                <a:noFill/>
              </a:ln>
              <a:solidFill>
                <a:srgbClr val="404A54"/>
              </a:solidFill>
              <a:effectLst/>
              <a:latin typeface="Open Sans"/>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pt-PT" altLang="pt-PT" sz="800" b="0" i="0" u="none" strike="noStrike" cap="none" normalizeH="0" baseline="0" smtClean="0">
                <a:ln>
                  <a:noFill/>
                </a:ln>
                <a:solidFill>
                  <a:srgbClr val="353434"/>
                </a:solidFill>
                <a:effectLst/>
                <a:latin typeface="Arial" pitchFamily="34" charset="0"/>
                <a:cs typeface="Arial" pitchFamily="34" charset="0"/>
                <a:hlinkClick r:id="rId8"/>
              </a:rPr>
              <a:t>  </a:t>
            </a:r>
            <a:r>
              <a:rPr kumimoji="0" lang="pt-PT" altLang="pt-PT" sz="900" b="0" i="0" u="none" strike="noStrike" cap="none" normalizeH="0" baseline="0" smtClean="0">
                <a:ln>
                  <a:noFill/>
                </a:ln>
                <a:solidFill>
                  <a:srgbClr val="353434"/>
                </a:solidFill>
                <a:effectLst/>
                <a:latin typeface="Arial" pitchFamily="34" charset="0"/>
                <a:cs typeface="Arial" pitchFamily="34" charset="0"/>
              </a:rPr>
              <a:t> </a:t>
            </a:r>
            <a:r>
              <a:rPr kumimoji="0" lang="pt-PT" altLang="pt-PT" sz="800" b="0" i="0" u="none" strike="noStrike" cap="none" normalizeH="0" baseline="0" smtClean="0">
                <a:ln>
                  <a:noFill/>
                </a:ln>
                <a:solidFill>
                  <a:srgbClr val="353434"/>
                </a:solidFill>
                <a:effectLst/>
                <a:latin typeface="Arial" pitchFamily="34" charset="0"/>
                <a:cs typeface="Arial" pitchFamily="34" charset="0"/>
              </a:rPr>
              <a:t>    </a:t>
            </a:r>
            <a:endParaRPr kumimoji="0" lang="pt-PT" altLang="pt-PT"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smtClean="0">
              <a:ln>
                <a:noFill/>
              </a:ln>
              <a:solidFill>
                <a:srgbClr val="353434"/>
              </a:solidFill>
              <a:effectLst/>
              <a:latin typeface="Arial" pitchFamily="34" charset="0"/>
              <a:cs typeface="Arial" pitchFamily="34" charset="0"/>
            </a:endParaRPr>
          </a:p>
        </p:txBody>
      </p:sp>
      <p:pic>
        <p:nvPicPr>
          <p:cNvPr id="1027" name="Picture 3" descr="Pesquisa">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969375" y="-2566670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m 15"/>
          <p:cNvPicPr>
            <a:picLocks noChangeAspect="1"/>
          </p:cNvPicPr>
          <p:nvPr/>
        </p:nvPicPr>
        <p:blipFill>
          <a:blip r:embed="rId10" cstate="print">
            <a:extLst>
              <a:ext uri="{28A0092B-C50C-407E-A947-70E740481C1C}">
                <a14:useLocalDpi xmlns:a14="http://schemas.microsoft.com/office/drawing/2010/main"/>
              </a:ext>
            </a:extLst>
          </a:blip>
          <a:srcRect l="20705" t="3252" r="21651" b="10634"/>
          <a:stretch>
            <a:fillRect/>
          </a:stretch>
        </p:blipFill>
        <p:spPr bwMode="auto">
          <a:xfrm>
            <a:off x="4408446" y="5843933"/>
            <a:ext cx="1027650" cy="45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m 16"/>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291271" y="5770574"/>
            <a:ext cx="1008603" cy="542000"/>
          </a:xfrm>
          <a:prstGeom prst="rect">
            <a:avLst/>
          </a:prstGeom>
        </p:spPr>
      </p:pic>
      <p:pic>
        <p:nvPicPr>
          <p:cNvPr id="9" name="Imagem 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90559" y="5808125"/>
            <a:ext cx="1259632" cy="552152"/>
          </a:xfrm>
          <a:prstGeom prst="rect">
            <a:avLst/>
          </a:prstGeom>
        </p:spPr>
      </p:pic>
      <p:pic>
        <p:nvPicPr>
          <p:cNvPr id="11" name="Imagem 10"/>
          <p:cNvPicPr>
            <a:picLocks noChangeAspect="1"/>
          </p:cNvPicPr>
          <p:nvPr/>
        </p:nvPicPr>
        <p:blipFill rotWithShape="1">
          <a:blip r:embed="rId13" cstate="screen">
            <a:extLst>
              <a:ext uri="{28A0092B-C50C-407E-A947-70E740481C1C}">
                <a14:useLocalDpi xmlns:a14="http://schemas.microsoft.com/office/drawing/2010/main"/>
              </a:ext>
            </a:extLst>
          </a:blip>
          <a:srcRect l="11348" t="34250" r="11126" b="35300"/>
          <a:stretch/>
        </p:blipFill>
        <p:spPr>
          <a:xfrm>
            <a:off x="20544" y="803108"/>
            <a:ext cx="1746084" cy="684276"/>
          </a:xfrm>
          <a:prstGeom prst="rect">
            <a:avLst/>
          </a:prstGeom>
        </p:spPr>
      </p:pic>
      <p:sp>
        <p:nvSpPr>
          <p:cNvPr id="19" name="CaixaDeTexto 18"/>
          <p:cNvSpPr txBox="1"/>
          <p:nvPr/>
        </p:nvSpPr>
        <p:spPr>
          <a:xfrm>
            <a:off x="4355976" y="4721324"/>
            <a:ext cx="5187824" cy="646331"/>
          </a:xfrm>
          <a:prstGeom prst="rect">
            <a:avLst/>
          </a:prstGeom>
          <a:noFill/>
          <a:scene3d>
            <a:camera prst="orthographicFront"/>
            <a:lightRig rig="harsh" dir="t"/>
          </a:scene3d>
          <a:sp3d>
            <a:bevelT/>
          </a:sp3d>
        </p:spPr>
        <p:txBody>
          <a:bodyPr wrap="square" rtlCol="0">
            <a:spAutoFit/>
            <a:scene3d>
              <a:camera prst="orthographicFront"/>
              <a:lightRig rig="soft" dir="t">
                <a:rot lat="0" lon="0" rev="15600000"/>
              </a:lightRig>
            </a:scene3d>
            <a:sp3d prstMaterial="softEdge"/>
          </a:bodyPr>
          <a:lstStyle/>
          <a:p>
            <a:r>
              <a:rPr lang="pt-PT" b="1" dirty="0" smtClean="0">
                <a:ln>
                  <a:solidFill>
                    <a:schemeClr val="bg1">
                      <a:lumMod val="85000"/>
                    </a:schemeClr>
                  </a:solidFill>
                </a:ln>
                <a:solidFill>
                  <a:schemeClr val="bg1"/>
                </a:solidFill>
                <a:latin typeface="Arial Rounded MT Bold" panose="020F0704030504030204" pitchFamily="34" charset="0"/>
              </a:rPr>
              <a:t>Conselho Consultivo – </a:t>
            </a:r>
            <a:r>
              <a:rPr lang="pt-PT" b="1" dirty="0" err="1" smtClean="0">
                <a:ln>
                  <a:solidFill>
                    <a:schemeClr val="bg1">
                      <a:lumMod val="85000"/>
                    </a:schemeClr>
                  </a:solidFill>
                </a:ln>
                <a:solidFill>
                  <a:schemeClr val="bg1"/>
                </a:solidFill>
                <a:latin typeface="Arial Rounded MT Bold" panose="020F0704030504030204" pitchFamily="34" charset="0"/>
              </a:rPr>
              <a:t>Stakeholder</a:t>
            </a:r>
            <a:r>
              <a:rPr lang="pt-PT" b="1" dirty="0" smtClean="0">
                <a:ln>
                  <a:solidFill>
                    <a:schemeClr val="bg1">
                      <a:lumMod val="85000"/>
                    </a:schemeClr>
                  </a:solidFill>
                </a:ln>
                <a:solidFill>
                  <a:schemeClr val="bg1"/>
                </a:solidFill>
                <a:latin typeface="Arial Rounded MT Bold" panose="020F0704030504030204" pitchFamily="34" charset="0"/>
              </a:rPr>
              <a:t> </a:t>
            </a:r>
            <a:r>
              <a:rPr lang="pt-PT" b="1" dirty="0" err="1" smtClean="0">
                <a:ln>
                  <a:solidFill>
                    <a:schemeClr val="bg1">
                      <a:lumMod val="85000"/>
                    </a:schemeClr>
                  </a:solidFill>
                </a:ln>
                <a:solidFill>
                  <a:schemeClr val="bg1"/>
                </a:solidFill>
                <a:latin typeface="Arial Rounded MT Bold" panose="020F0704030504030204" pitchFamily="34" charset="0"/>
              </a:rPr>
              <a:t>Board</a:t>
            </a:r>
            <a:endParaRPr lang="pt-PT" b="1" dirty="0" smtClean="0">
              <a:ln>
                <a:solidFill>
                  <a:schemeClr val="bg1">
                    <a:lumMod val="85000"/>
                  </a:schemeClr>
                </a:solidFill>
              </a:ln>
              <a:solidFill>
                <a:schemeClr val="bg1"/>
              </a:solidFill>
              <a:latin typeface="Arial Rounded MT Bold" panose="020F0704030504030204" pitchFamily="34" charset="0"/>
            </a:endParaRPr>
          </a:p>
          <a:p>
            <a:r>
              <a:rPr lang="pt-PT" i="1" dirty="0" smtClean="0">
                <a:ln>
                  <a:solidFill>
                    <a:schemeClr val="bg1">
                      <a:lumMod val="85000"/>
                    </a:schemeClr>
                  </a:solidFill>
                </a:ln>
                <a:solidFill>
                  <a:schemeClr val="bg1"/>
                </a:solidFill>
                <a:latin typeface="Arial Rounded MT Bold" panose="020F0704030504030204" pitchFamily="34" charset="0"/>
              </a:rPr>
              <a:t>Faial, 18 de dezembro de 2020</a:t>
            </a:r>
            <a:endParaRPr lang="en-US" i="1" dirty="0">
              <a:ln>
                <a:solidFill>
                  <a:schemeClr val="bg1">
                    <a:lumMod val="85000"/>
                  </a:schemeClr>
                </a:solidFill>
              </a:ln>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39333718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http://siaram.azores.gov.pt/flora/infestantes/chorao/imagens/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3329" y="3642669"/>
            <a:ext cx="4847388" cy="322044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4" name="Rectangle 62"/>
          <p:cNvSpPr>
            <a:spLocks noChangeArrowheads="1"/>
          </p:cNvSpPr>
          <p:nvPr/>
        </p:nvSpPr>
        <p:spPr bwMode="auto">
          <a:xfrm>
            <a:off x="0" y="764704"/>
            <a:ext cx="917230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entury Gothic" panose="020B0502020202020204" pitchFamily="34" charset="0"/>
                <a:cs typeface="Calibri" panose="020F0502020204030204" pitchFamily="34" charset="0"/>
              </a:rPr>
              <a:t>A – </a:t>
            </a:r>
            <a:r>
              <a:rPr lang="fr-BE" altLang="en-US" sz="1800" b="1" dirty="0" err="1" smtClean="0">
                <a:solidFill>
                  <a:srgbClr val="195457"/>
                </a:solidFill>
                <a:latin typeface="Century Gothic" panose="020B0502020202020204" pitchFamily="34" charset="0"/>
                <a:cs typeface="Calibri" panose="020F0502020204030204" pitchFamily="34" charset="0"/>
              </a:rPr>
              <a:t>Ações</a:t>
            </a:r>
            <a:r>
              <a:rPr lang="fr-BE" altLang="en-US" sz="1800" b="1" dirty="0" smtClean="0">
                <a:solidFill>
                  <a:srgbClr val="195457"/>
                </a:solidFill>
                <a:latin typeface="Century Gothic" panose="020B0502020202020204" pitchFamily="34" charset="0"/>
                <a:cs typeface="Calibri" panose="020F0502020204030204" pitchFamily="34" charset="0"/>
              </a:rPr>
              <a:t> </a:t>
            </a:r>
            <a:r>
              <a:rPr lang="fr-BE" altLang="en-US" sz="1800" b="1" dirty="0" err="1" smtClean="0">
                <a:solidFill>
                  <a:srgbClr val="195457"/>
                </a:solidFill>
                <a:latin typeface="Century Gothic" panose="020B0502020202020204" pitchFamily="34" charset="0"/>
                <a:cs typeface="Calibri" panose="020F0502020204030204" pitchFamily="34" charset="0"/>
              </a:rPr>
              <a:t>Preparatórias</a:t>
            </a:r>
            <a:r>
              <a:rPr lang="fr-BE" altLang="en-US" sz="1800" b="1" dirty="0" smtClean="0">
                <a:solidFill>
                  <a:srgbClr val="195457"/>
                </a:solidFill>
                <a:latin typeface="Century Gothic" panose="020B0502020202020204" pitchFamily="34" charset="0"/>
                <a:cs typeface="Calibri" panose="020F0502020204030204" pitchFamily="34" charset="0"/>
              </a:rPr>
              <a:t>:</a:t>
            </a:r>
            <a:endParaRPr lang="fr-BE" altLang="en-US" sz="1800" b="1" dirty="0">
              <a:solidFill>
                <a:srgbClr val="195457"/>
              </a:solidFill>
              <a:latin typeface="Century Gothic" panose="020B0502020202020204" pitchFamily="34" charset="0"/>
              <a:cs typeface="Calibri" panose="020F0502020204030204" pitchFamily="34" charset="0"/>
            </a:endParaRPr>
          </a:p>
          <a:p>
            <a:r>
              <a:rPr lang="fr-BE" altLang="en-US" sz="1800" dirty="0">
                <a:solidFill>
                  <a:srgbClr val="195457"/>
                </a:solidFill>
                <a:latin typeface="Century Gothic" panose="020B0502020202020204" pitchFamily="34" charset="0"/>
                <a:cs typeface="Calibri" panose="020F0502020204030204" pitchFamily="34" charset="0"/>
              </a:rPr>
              <a:t>A1 – </a:t>
            </a:r>
            <a:r>
              <a:rPr lang="pt-BR" altLang="en-US" sz="1800" dirty="0" smtClean="0">
                <a:solidFill>
                  <a:srgbClr val="195457"/>
                </a:solidFill>
                <a:latin typeface="Century Gothic" panose="020B0502020202020204" pitchFamily="34" charset="0"/>
                <a:cs typeface="Calibri" panose="020F0502020204030204" pitchFamily="34" charset="0"/>
              </a:rPr>
              <a:t>Planeamento </a:t>
            </a:r>
            <a:r>
              <a:rPr lang="pt-BR" altLang="en-US" sz="1800" dirty="0">
                <a:solidFill>
                  <a:srgbClr val="195457"/>
                </a:solidFill>
                <a:latin typeface="Century Gothic" panose="020B0502020202020204" pitchFamily="34" charset="0"/>
                <a:cs typeface="Calibri" panose="020F0502020204030204" pitchFamily="34" charset="0"/>
              </a:rPr>
              <a:t>operacional preparatório </a:t>
            </a:r>
            <a:r>
              <a:rPr lang="pt-BR" altLang="en-US" sz="1800" dirty="0" smtClean="0">
                <a:solidFill>
                  <a:srgbClr val="195457"/>
                </a:solidFill>
                <a:latin typeface="Century Gothic" panose="020B0502020202020204" pitchFamily="34" charset="0"/>
                <a:cs typeface="Calibri" panose="020F0502020204030204" pitchFamily="34" charset="0"/>
              </a:rPr>
              <a:t>para os </a:t>
            </a:r>
            <a:r>
              <a:rPr lang="pt-BR" altLang="en-US" sz="1800" dirty="0">
                <a:solidFill>
                  <a:srgbClr val="195457"/>
                </a:solidFill>
                <a:latin typeface="Century Gothic" panose="020B0502020202020204" pitchFamily="34" charset="0"/>
                <a:cs typeface="Calibri" panose="020F0502020204030204" pitchFamily="34" charset="0"/>
              </a:rPr>
              <a:t>trabalhos de conservação</a:t>
            </a:r>
            <a:endParaRPr lang="en-US" altLang="en-US" sz="1800" dirty="0">
              <a:solidFill>
                <a:srgbClr val="195457"/>
              </a:solidFill>
              <a:latin typeface="Century Gothic" panose="020B0502020202020204" pitchFamily="34" charset="0"/>
              <a:cs typeface="Calibri" panose="020F0502020204030204" pitchFamily="34" charset="0"/>
            </a:endParaRPr>
          </a:p>
          <a:p>
            <a:pPr marL="1028700" lvl="1">
              <a:buFont typeface="Wingdings" panose="05000000000000000000" pitchFamily="2" charset="2"/>
              <a:buChar char="Ø"/>
            </a:pPr>
            <a:r>
              <a:rPr lang="pt-PT" altLang="en-US" sz="1600" i="1" dirty="0" err="1">
                <a:solidFill>
                  <a:srgbClr val="195457"/>
                </a:solidFill>
                <a:latin typeface="Century Gothic" panose="020B0502020202020204" pitchFamily="34" charset="0"/>
                <a:cs typeface="Calibri" panose="020F0502020204030204" pitchFamily="34" charset="0"/>
              </a:rPr>
              <a:t>Task</a:t>
            </a:r>
            <a:r>
              <a:rPr lang="pt-PT" altLang="en-US" sz="1600" i="1" dirty="0">
                <a:solidFill>
                  <a:srgbClr val="195457"/>
                </a:solidFill>
                <a:latin typeface="Century Gothic" panose="020B0502020202020204" pitchFamily="34" charset="0"/>
                <a:cs typeface="Calibri" panose="020F0502020204030204" pitchFamily="34" charset="0"/>
              </a:rPr>
              <a:t> 1: </a:t>
            </a:r>
            <a:r>
              <a:rPr lang="pt-PT" altLang="en-US" sz="1600" i="1" dirty="0" smtClean="0">
                <a:solidFill>
                  <a:srgbClr val="195457"/>
                </a:solidFill>
                <a:latin typeface="Century Gothic" panose="020B0502020202020204" pitchFamily="34" charset="0"/>
                <a:cs typeface="Calibri" panose="020F0502020204030204" pitchFamily="34" charset="0"/>
              </a:rPr>
              <a:t>Planeamento Técnico:</a:t>
            </a:r>
            <a:endParaRPr lang="en-US" altLang="en-US" sz="1600" i="1" dirty="0">
              <a:solidFill>
                <a:srgbClr val="195457"/>
              </a:solidFill>
              <a:latin typeface="Century Gothic" panose="020B0502020202020204" pitchFamily="34" charset="0"/>
              <a:cs typeface="Calibri" panose="020F0502020204030204" pitchFamily="34" charset="0"/>
            </a:endParaRPr>
          </a:p>
        </p:txBody>
      </p:sp>
      <p:sp>
        <p:nvSpPr>
          <p:cNvPr id="5" name="CaixaDeTexto 4"/>
          <p:cNvSpPr txBox="1"/>
          <p:nvPr/>
        </p:nvSpPr>
        <p:spPr>
          <a:xfrm>
            <a:off x="-1588" y="1556792"/>
            <a:ext cx="8822060" cy="2339102"/>
          </a:xfrm>
          <a:prstGeom prst="rect">
            <a:avLst/>
          </a:prstGeom>
          <a:noFill/>
        </p:spPr>
        <p:txBody>
          <a:bodyPr wrap="square" rtlCol="0">
            <a:spAutoFit/>
          </a:bodyPr>
          <a:lstStyle/>
          <a:p>
            <a:pPr algn="just"/>
            <a:endParaRPr lang="en-US" sz="1600" dirty="0">
              <a:solidFill>
                <a:schemeClr val="accent6">
                  <a:lumMod val="50000"/>
                </a:schemeClr>
              </a:solidFill>
            </a:endParaRPr>
          </a:p>
          <a:p>
            <a:pPr marL="742950" lvl="1" indent="-285750" algn="just">
              <a:buFont typeface="Arial" panose="020B0604020202020204" pitchFamily="34" charset="0"/>
              <a:buChar char="•"/>
            </a:pPr>
            <a:r>
              <a:rPr lang="pt-BR" b="1" u="sng" dirty="0" smtClean="0">
                <a:solidFill>
                  <a:schemeClr val="accent6">
                    <a:lumMod val="50000"/>
                  </a:schemeClr>
                </a:solidFill>
              </a:rPr>
              <a:t>Estratégia Regional para a Prevenção e Controlo de Espécies Exóticas Invasoras</a:t>
            </a:r>
            <a:r>
              <a:rPr lang="pt-BR" b="1" dirty="0" smtClean="0">
                <a:solidFill>
                  <a:schemeClr val="accent6">
                    <a:lumMod val="50000"/>
                  </a:schemeClr>
                </a:solidFill>
              </a:rPr>
              <a:t>:</a:t>
            </a:r>
          </a:p>
          <a:p>
            <a:pPr marL="1200150" lvl="2" indent="-285750" algn="just">
              <a:buFont typeface="Arial" panose="020B0604020202020204" pitchFamily="34" charset="0"/>
              <a:buChar char="•"/>
            </a:pPr>
            <a:r>
              <a:rPr lang="pt-BR" sz="1600" dirty="0" smtClean="0">
                <a:latin typeface="Calibri" panose="020F0502020204030204" pitchFamily="34" charset="0"/>
                <a:cs typeface="Calibri" panose="020F0502020204030204" pitchFamily="34" charset="0"/>
              </a:rPr>
              <a:t>Será entregue até </a:t>
            </a:r>
            <a:r>
              <a:rPr lang="pt-BR" sz="1600" u="sng" dirty="0" smtClean="0">
                <a:latin typeface="Calibri" panose="020F0502020204030204" pitchFamily="34" charset="0"/>
                <a:cs typeface="Calibri" panose="020F0502020204030204" pitchFamily="34" charset="0"/>
              </a:rPr>
              <a:t>ao fim do ano </a:t>
            </a:r>
            <a:r>
              <a:rPr lang="pt-BR" sz="1600" dirty="0" smtClean="0">
                <a:latin typeface="Calibri" panose="020F0502020204030204" pitchFamily="34" charset="0"/>
                <a:cs typeface="Calibri" panose="020F0502020204030204" pitchFamily="34" charset="0"/>
              </a:rPr>
              <a:t>a </a:t>
            </a:r>
            <a:r>
              <a:rPr lang="pt-BR" sz="1600" b="1" dirty="0" smtClean="0">
                <a:latin typeface="Calibri" panose="020F0502020204030204" pitchFamily="34" charset="0"/>
                <a:cs typeface="Calibri" panose="020F0502020204030204" pitchFamily="34" charset="0"/>
              </a:rPr>
              <a:t>caraterização e avaliação das EEI e ecossitemas invadidos</a:t>
            </a:r>
            <a:r>
              <a:rPr lang="pt-BR" sz="1600" dirty="0" smtClean="0">
                <a:latin typeface="Calibri" panose="020F0502020204030204" pitchFamily="34" charset="0"/>
                <a:cs typeface="Calibri" panose="020F0502020204030204" pitchFamily="34" charset="0"/>
              </a:rPr>
              <a:t> (inclui toda a cartografia de distribuição atual e potencial).</a:t>
            </a:r>
          </a:p>
          <a:p>
            <a:pPr marL="1200150" lvl="2"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marL="1200150" lvl="2" indent="-285750" algn="just">
              <a:buFont typeface="Arial" panose="020B0604020202020204" pitchFamily="34" charset="0"/>
              <a:buChar char="•"/>
            </a:pPr>
            <a:r>
              <a:rPr lang="pt-BR" sz="1600" dirty="0" smtClean="0">
                <a:latin typeface="Calibri" panose="020F0502020204030204" pitchFamily="34" charset="0"/>
                <a:cs typeface="Calibri" panose="020F0502020204030204" pitchFamily="34" charset="0"/>
              </a:rPr>
              <a:t>Até </a:t>
            </a:r>
            <a:r>
              <a:rPr lang="pt-BR" sz="1600" dirty="0">
                <a:latin typeface="Calibri" panose="020F0502020204030204" pitchFamily="34" charset="0"/>
                <a:cs typeface="Calibri" panose="020F0502020204030204" pitchFamily="34" charset="0"/>
              </a:rPr>
              <a:t>ao fim do </a:t>
            </a:r>
            <a:r>
              <a:rPr lang="pt-BR" sz="1600" i="1" u="sng" dirty="0">
                <a:latin typeface="Calibri" panose="020F0502020204030204" pitchFamily="34" charset="0"/>
                <a:cs typeface="Calibri" panose="020F0502020204030204" pitchFamily="34" charset="0"/>
              </a:rPr>
              <a:t>2º </a:t>
            </a:r>
            <a:r>
              <a:rPr lang="pt-BR" sz="1600" i="1" u="sng" dirty="0" smtClean="0">
                <a:latin typeface="Calibri" panose="020F0502020204030204" pitchFamily="34" charset="0"/>
                <a:cs typeface="Calibri" panose="020F0502020204030204" pitchFamily="34" charset="0"/>
              </a:rPr>
              <a:t>semestre de 2021 </a:t>
            </a:r>
            <a:r>
              <a:rPr lang="pt-BR" sz="1600" dirty="0" smtClean="0">
                <a:latin typeface="Calibri" panose="020F0502020204030204" pitchFamily="34" charset="0"/>
                <a:cs typeface="Calibri" panose="020F0502020204030204" pitchFamily="34" charset="0"/>
              </a:rPr>
              <a:t>será </a:t>
            </a:r>
            <a:r>
              <a:rPr lang="pt-BR" sz="1600" dirty="0">
                <a:latin typeface="Calibri" panose="020F0502020204030204" pitchFamily="34" charset="0"/>
                <a:cs typeface="Calibri" panose="020F0502020204030204" pitchFamily="34" charset="0"/>
              </a:rPr>
              <a:t>entregue um </a:t>
            </a:r>
            <a:r>
              <a:rPr lang="pt-BR" sz="1600" b="1" dirty="0">
                <a:latin typeface="Calibri" panose="020F0502020204030204" pitchFamily="34" charset="0"/>
                <a:cs typeface="Calibri" panose="020F0502020204030204" pitchFamily="34" charset="0"/>
              </a:rPr>
              <a:t>plano de </a:t>
            </a:r>
            <a:r>
              <a:rPr lang="pt-BR" sz="1600" b="1" dirty="0" smtClean="0">
                <a:latin typeface="Calibri" panose="020F0502020204030204" pitchFamily="34" charset="0"/>
                <a:cs typeface="Calibri" panose="020F0502020204030204" pitchFamily="34" charset="0"/>
              </a:rPr>
              <a:t>ação (Estratégia Regional) </a:t>
            </a:r>
            <a:r>
              <a:rPr lang="pt-BR" sz="1600" dirty="0">
                <a:latin typeface="Calibri" panose="020F0502020204030204" pitchFamily="34" charset="0"/>
                <a:cs typeface="Calibri" panose="020F0502020204030204" pitchFamily="34" charset="0"/>
              </a:rPr>
              <a:t>para as invasões </a:t>
            </a:r>
            <a:r>
              <a:rPr lang="pt-BR" sz="1600" dirty="0" smtClean="0">
                <a:latin typeface="Calibri" panose="020F0502020204030204" pitchFamily="34" charset="0"/>
                <a:cs typeface="Calibri" panose="020F0502020204030204" pitchFamily="34" charset="0"/>
              </a:rPr>
              <a:t>biológicas.</a:t>
            </a:r>
          </a:p>
          <a:p>
            <a:pPr marL="1200150" lvl="2"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algn="just"/>
            <a:endParaRPr lang="en-US" sz="1600" b="1" dirty="0">
              <a:latin typeface="Century" panose="02040604050505020304" pitchFamily="18" charset="0"/>
            </a:endParaRPr>
          </a:p>
        </p:txBody>
      </p:sp>
      <p:pic>
        <p:nvPicPr>
          <p:cNvPr id="1034" name="Picture 10" descr="http://siaram.azores.gov.pt/flora/infestantes/roca-da-velha/imagens/1.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6477" b="12547"/>
          <a:stretch/>
        </p:blipFill>
        <p:spPr bwMode="auto">
          <a:xfrm>
            <a:off x="3563889" y="3642669"/>
            <a:ext cx="2643166" cy="319814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iaram.azores.gov.pt/flora/infestantes/incenso/imagens/1.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r="25324"/>
          <a:stretch/>
        </p:blipFill>
        <p:spPr bwMode="auto">
          <a:xfrm>
            <a:off x="1" y="3648181"/>
            <a:ext cx="3563888" cy="319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50930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20" name="Rectangle 62"/>
          <p:cNvSpPr>
            <a:spLocks noChangeArrowheads="1"/>
          </p:cNvSpPr>
          <p:nvPr/>
        </p:nvSpPr>
        <p:spPr bwMode="auto">
          <a:xfrm>
            <a:off x="0" y="764704"/>
            <a:ext cx="917230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entury Gothic" panose="020B0502020202020204" pitchFamily="34" charset="0"/>
                <a:cs typeface="Calibri" panose="020F0502020204030204" pitchFamily="34" charset="0"/>
              </a:rPr>
              <a:t>A – </a:t>
            </a:r>
            <a:r>
              <a:rPr lang="fr-BE" altLang="en-US" sz="1800" b="1" dirty="0" err="1" smtClean="0">
                <a:solidFill>
                  <a:srgbClr val="195457"/>
                </a:solidFill>
                <a:latin typeface="Century Gothic" panose="020B0502020202020204" pitchFamily="34" charset="0"/>
                <a:cs typeface="Calibri" panose="020F0502020204030204" pitchFamily="34" charset="0"/>
              </a:rPr>
              <a:t>Ações</a:t>
            </a:r>
            <a:r>
              <a:rPr lang="fr-BE" altLang="en-US" sz="1800" b="1" dirty="0" smtClean="0">
                <a:solidFill>
                  <a:srgbClr val="195457"/>
                </a:solidFill>
                <a:latin typeface="Century Gothic" panose="020B0502020202020204" pitchFamily="34" charset="0"/>
                <a:cs typeface="Calibri" panose="020F0502020204030204" pitchFamily="34" charset="0"/>
              </a:rPr>
              <a:t> </a:t>
            </a:r>
            <a:r>
              <a:rPr lang="fr-BE" altLang="en-US" sz="1800" b="1" dirty="0" err="1" smtClean="0">
                <a:solidFill>
                  <a:srgbClr val="195457"/>
                </a:solidFill>
                <a:latin typeface="Century Gothic" panose="020B0502020202020204" pitchFamily="34" charset="0"/>
                <a:cs typeface="Calibri" panose="020F0502020204030204" pitchFamily="34" charset="0"/>
              </a:rPr>
              <a:t>Preparatórias</a:t>
            </a:r>
            <a:r>
              <a:rPr lang="fr-BE" altLang="en-US" sz="1800" b="1" dirty="0" smtClean="0">
                <a:solidFill>
                  <a:srgbClr val="195457"/>
                </a:solidFill>
                <a:latin typeface="Century Gothic" panose="020B0502020202020204" pitchFamily="34" charset="0"/>
                <a:cs typeface="Calibri" panose="020F0502020204030204" pitchFamily="34" charset="0"/>
              </a:rPr>
              <a:t>:</a:t>
            </a:r>
            <a:endParaRPr lang="fr-BE" altLang="en-US" sz="1800" b="1" dirty="0">
              <a:solidFill>
                <a:srgbClr val="195457"/>
              </a:solidFill>
              <a:latin typeface="Century Gothic" panose="020B0502020202020204" pitchFamily="34" charset="0"/>
              <a:cs typeface="Calibri" panose="020F0502020204030204" pitchFamily="34" charset="0"/>
            </a:endParaRPr>
          </a:p>
          <a:p>
            <a:r>
              <a:rPr lang="fr-BE" altLang="en-US" sz="1800" dirty="0">
                <a:solidFill>
                  <a:srgbClr val="195457"/>
                </a:solidFill>
                <a:latin typeface="Century Gothic" panose="020B0502020202020204" pitchFamily="34" charset="0"/>
                <a:cs typeface="Calibri" panose="020F0502020204030204" pitchFamily="34" charset="0"/>
              </a:rPr>
              <a:t>A1 – </a:t>
            </a:r>
            <a:r>
              <a:rPr lang="pt-BR" altLang="en-US" sz="1800" dirty="0" smtClean="0">
                <a:solidFill>
                  <a:srgbClr val="195457"/>
                </a:solidFill>
                <a:latin typeface="Century Gothic" panose="020B0502020202020204" pitchFamily="34" charset="0"/>
                <a:cs typeface="Calibri" panose="020F0502020204030204" pitchFamily="34" charset="0"/>
              </a:rPr>
              <a:t>Planeamento </a:t>
            </a:r>
            <a:r>
              <a:rPr lang="pt-BR" altLang="en-US" sz="1800" dirty="0">
                <a:solidFill>
                  <a:srgbClr val="195457"/>
                </a:solidFill>
                <a:latin typeface="Century Gothic" panose="020B0502020202020204" pitchFamily="34" charset="0"/>
                <a:cs typeface="Calibri" panose="020F0502020204030204" pitchFamily="34" charset="0"/>
              </a:rPr>
              <a:t>operacional preparatório </a:t>
            </a:r>
            <a:r>
              <a:rPr lang="pt-BR" altLang="en-US" sz="1800" dirty="0" smtClean="0">
                <a:solidFill>
                  <a:srgbClr val="195457"/>
                </a:solidFill>
                <a:latin typeface="Century Gothic" panose="020B0502020202020204" pitchFamily="34" charset="0"/>
                <a:cs typeface="Calibri" panose="020F0502020204030204" pitchFamily="34" charset="0"/>
              </a:rPr>
              <a:t>para os </a:t>
            </a:r>
            <a:r>
              <a:rPr lang="pt-BR" altLang="en-US" sz="1800" dirty="0">
                <a:solidFill>
                  <a:srgbClr val="195457"/>
                </a:solidFill>
                <a:latin typeface="Century Gothic" panose="020B0502020202020204" pitchFamily="34" charset="0"/>
                <a:cs typeface="Calibri" panose="020F0502020204030204" pitchFamily="34" charset="0"/>
              </a:rPr>
              <a:t>trabalhos de conservação</a:t>
            </a:r>
            <a:endParaRPr lang="en-US" altLang="en-US" sz="1800" dirty="0">
              <a:solidFill>
                <a:srgbClr val="195457"/>
              </a:solidFill>
              <a:latin typeface="Century Gothic" panose="020B0502020202020204" pitchFamily="34" charset="0"/>
              <a:cs typeface="Calibri" panose="020F0502020204030204" pitchFamily="34" charset="0"/>
            </a:endParaRPr>
          </a:p>
          <a:p>
            <a:pPr marL="1028700" lvl="1">
              <a:buFont typeface="Wingdings" panose="05000000000000000000" pitchFamily="2" charset="2"/>
              <a:buChar char="Ø"/>
            </a:pPr>
            <a:r>
              <a:rPr lang="pt-PT" altLang="en-US" sz="1600" i="1" dirty="0" err="1">
                <a:solidFill>
                  <a:srgbClr val="195457"/>
                </a:solidFill>
                <a:latin typeface="Century Gothic" panose="020B0502020202020204" pitchFamily="34" charset="0"/>
                <a:cs typeface="Calibri" panose="020F0502020204030204" pitchFamily="34" charset="0"/>
              </a:rPr>
              <a:t>Task</a:t>
            </a:r>
            <a:r>
              <a:rPr lang="pt-PT" altLang="en-US" sz="1600" i="1" dirty="0">
                <a:solidFill>
                  <a:srgbClr val="195457"/>
                </a:solidFill>
                <a:latin typeface="Century Gothic" panose="020B0502020202020204" pitchFamily="34" charset="0"/>
                <a:cs typeface="Calibri" panose="020F0502020204030204" pitchFamily="34" charset="0"/>
              </a:rPr>
              <a:t> 1: </a:t>
            </a:r>
            <a:r>
              <a:rPr lang="pt-PT" altLang="en-US" sz="1600" i="1" dirty="0" smtClean="0">
                <a:solidFill>
                  <a:srgbClr val="195457"/>
                </a:solidFill>
                <a:latin typeface="Century Gothic" panose="020B0502020202020204" pitchFamily="34" charset="0"/>
                <a:cs typeface="Calibri" panose="020F0502020204030204" pitchFamily="34" charset="0"/>
              </a:rPr>
              <a:t>Planeamento Técnico:</a:t>
            </a:r>
            <a:endParaRPr lang="en-US" altLang="en-US" sz="1600" i="1" dirty="0">
              <a:solidFill>
                <a:srgbClr val="195457"/>
              </a:solidFill>
              <a:latin typeface="Century Gothic" panose="020B0502020202020204" pitchFamily="34" charset="0"/>
              <a:cs typeface="Calibri" panose="020F0502020204030204" pitchFamily="34" charset="0"/>
            </a:endParaRPr>
          </a:p>
        </p:txBody>
      </p:sp>
      <p:sp>
        <p:nvSpPr>
          <p:cNvPr id="21" name="CaixaDeTexto 20"/>
          <p:cNvSpPr txBox="1"/>
          <p:nvPr/>
        </p:nvSpPr>
        <p:spPr>
          <a:xfrm>
            <a:off x="-1588" y="1556792"/>
            <a:ext cx="8822060" cy="2123658"/>
          </a:xfrm>
          <a:prstGeom prst="rect">
            <a:avLst/>
          </a:prstGeom>
          <a:noFill/>
        </p:spPr>
        <p:txBody>
          <a:bodyPr wrap="square" rtlCol="0">
            <a:spAutoFit/>
          </a:bodyPr>
          <a:lstStyle/>
          <a:p>
            <a:pPr algn="just"/>
            <a:endParaRPr lang="en-US" sz="1600" dirty="0">
              <a:solidFill>
                <a:schemeClr val="accent6">
                  <a:lumMod val="50000"/>
                </a:schemeClr>
              </a:solidFill>
            </a:endParaRPr>
          </a:p>
          <a:p>
            <a:pPr marL="742950" lvl="1" indent="-285750" algn="just">
              <a:buFont typeface="Arial" panose="020B0604020202020204" pitchFamily="34" charset="0"/>
              <a:buChar char="•"/>
            </a:pPr>
            <a:r>
              <a:rPr lang="pt-BR" b="1" u="sng" dirty="0">
                <a:solidFill>
                  <a:schemeClr val="accent6">
                    <a:lumMod val="50000"/>
                  </a:schemeClr>
                </a:solidFill>
              </a:rPr>
              <a:t>Melhoramento dos protocolos de propagação das espécies no Jardim Botânico do </a:t>
            </a:r>
            <a:r>
              <a:rPr lang="pt-BR" b="1" u="sng" dirty="0" smtClean="0">
                <a:solidFill>
                  <a:schemeClr val="accent6">
                    <a:lumMod val="50000"/>
                  </a:schemeClr>
                </a:solidFill>
              </a:rPr>
              <a:t>Faial</a:t>
            </a:r>
            <a:r>
              <a:rPr lang="pt-BR" b="1" dirty="0" smtClean="0">
                <a:solidFill>
                  <a:schemeClr val="accent6">
                    <a:lumMod val="50000"/>
                  </a:schemeClr>
                </a:solidFill>
              </a:rPr>
              <a:t>:</a:t>
            </a:r>
          </a:p>
          <a:p>
            <a:pPr marL="1200150" lvl="2"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marL="1200150" lvl="2" indent="-285750" algn="just">
              <a:buFont typeface="Arial" panose="020B0604020202020204" pitchFamily="34" charset="0"/>
              <a:buChar char="•"/>
            </a:pPr>
            <a:r>
              <a:rPr lang="pt-BR" sz="1600" dirty="0" smtClean="0">
                <a:latin typeface="Calibri" panose="020F0502020204030204" pitchFamily="34" charset="0"/>
                <a:cs typeface="Calibri" panose="020F0502020204030204" pitchFamily="34" charset="0"/>
              </a:rPr>
              <a:t>Conservação </a:t>
            </a:r>
            <a:r>
              <a:rPr lang="pt-BR" sz="1600" i="1" dirty="0" smtClean="0">
                <a:latin typeface="Calibri" panose="020F0502020204030204" pitchFamily="34" charset="0"/>
                <a:cs typeface="Calibri" panose="020F0502020204030204" pitchFamily="34" charset="0"/>
              </a:rPr>
              <a:t>ex-situ</a:t>
            </a:r>
            <a:r>
              <a:rPr lang="pt-BR" sz="1600" dirty="0" smtClean="0">
                <a:latin typeface="Calibri" panose="020F0502020204030204" pitchFamily="34" charset="0"/>
                <a:cs typeface="Calibri" panose="020F0502020204030204" pitchFamily="34" charset="0"/>
              </a:rPr>
              <a:t>/propagação/ensaios de propagação</a:t>
            </a:r>
          </a:p>
          <a:p>
            <a:pPr marL="1200150" lvl="2" indent="-285750" algn="just">
              <a:buFont typeface="Arial" panose="020B0604020202020204" pitchFamily="34" charset="0"/>
              <a:buChar char="•"/>
            </a:pPr>
            <a:r>
              <a:rPr lang="pt-BR" sz="1600" dirty="0">
                <a:latin typeface="Calibri" panose="020F0502020204030204" pitchFamily="34" charset="0"/>
                <a:cs typeface="Calibri" panose="020F0502020204030204" pitchFamily="34" charset="0"/>
              </a:rPr>
              <a:t>I</a:t>
            </a:r>
            <a:r>
              <a:rPr lang="pt-BR" sz="1600" dirty="0" smtClean="0">
                <a:latin typeface="Calibri" panose="020F0502020204030204" pitchFamily="34" charset="0"/>
                <a:cs typeface="Calibri" panose="020F0502020204030204" pitchFamily="34" charset="0"/>
              </a:rPr>
              <a:t>nício da colheita de sementes nas 9 ilhas </a:t>
            </a:r>
          </a:p>
          <a:p>
            <a:pPr marL="1200150" lvl="2"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algn="just"/>
            <a:endParaRPr lang="en-US" sz="1600" b="1" dirty="0">
              <a:latin typeface="Century" panose="02040604050505020304" pitchFamily="18" charset="0"/>
            </a:endParaRPr>
          </a:p>
        </p:txBody>
      </p:sp>
      <p:pic>
        <p:nvPicPr>
          <p:cNvPr id="4" name="Imagem 3"/>
          <p:cNvPicPr>
            <a:picLocks noChangeAspect="1"/>
          </p:cNvPicPr>
          <p:nvPr/>
        </p:nvPicPr>
        <p:blipFill>
          <a:blip r:embed="rId6"/>
          <a:stretch>
            <a:fillRect/>
          </a:stretch>
        </p:blipFill>
        <p:spPr>
          <a:xfrm>
            <a:off x="6732240" y="2248572"/>
            <a:ext cx="2141290" cy="4204764"/>
          </a:xfrm>
          <a:prstGeom prst="rect">
            <a:avLst/>
          </a:prstGeom>
        </p:spPr>
      </p:pic>
      <p:pic>
        <p:nvPicPr>
          <p:cNvPr id="5" name="Imagem 4"/>
          <p:cNvPicPr>
            <a:picLocks noChangeAspect="1"/>
          </p:cNvPicPr>
          <p:nvPr/>
        </p:nvPicPr>
        <p:blipFill rotWithShape="1">
          <a:blip r:embed="rId7" cstate="screen">
            <a:extLst>
              <a:ext uri="{28A0092B-C50C-407E-A947-70E740481C1C}">
                <a14:useLocalDpi xmlns:a14="http://schemas.microsoft.com/office/drawing/2010/main"/>
              </a:ext>
            </a:extLst>
          </a:blip>
          <a:srcRect l="17315"/>
          <a:stretch/>
        </p:blipFill>
        <p:spPr>
          <a:xfrm>
            <a:off x="-36512" y="3678032"/>
            <a:ext cx="3438636" cy="2775303"/>
          </a:xfrm>
          <a:prstGeom prst="rect">
            <a:avLst/>
          </a:prstGeom>
        </p:spPr>
      </p:pic>
      <p:pic>
        <p:nvPicPr>
          <p:cNvPr id="7" name="Imagem 6"/>
          <p:cNvPicPr>
            <a:picLocks noChangeAspect="1"/>
          </p:cNvPicPr>
          <p:nvPr/>
        </p:nvPicPr>
        <p:blipFill rotWithShape="1">
          <a:blip r:embed="rId8" cstate="screen">
            <a:extLst>
              <a:ext uri="{28A0092B-C50C-407E-A947-70E740481C1C}">
                <a14:useLocalDpi xmlns:a14="http://schemas.microsoft.com/office/drawing/2010/main"/>
              </a:ext>
            </a:extLst>
          </a:blip>
          <a:srcRect r="13895"/>
          <a:stretch/>
        </p:blipFill>
        <p:spPr>
          <a:xfrm>
            <a:off x="3162482" y="3678033"/>
            <a:ext cx="3569758" cy="2775303"/>
          </a:xfrm>
          <a:prstGeom prst="rect">
            <a:avLst/>
          </a:prstGeom>
        </p:spPr>
      </p:pic>
      <p:grpSp>
        <p:nvGrpSpPr>
          <p:cNvPr id="12" name="Grupo 11"/>
          <p:cNvGrpSpPr/>
          <p:nvPr/>
        </p:nvGrpSpPr>
        <p:grpSpPr>
          <a:xfrm>
            <a:off x="-732336" y="2639273"/>
            <a:ext cx="9728724" cy="3814062"/>
            <a:chOff x="-732336" y="2639273"/>
            <a:chExt cx="9728724" cy="3814062"/>
          </a:xfrm>
        </p:grpSpPr>
        <p:pic>
          <p:nvPicPr>
            <p:cNvPr id="10" name="Imagem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43409" y="2639273"/>
              <a:ext cx="2852979" cy="3814062"/>
            </a:xfrm>
            <a:prstGeom prst="rect">
              <a:avLst/>
            </a:prstGeom>
          </p:spPr>
        </p:pic>
        <p:pic>
          <p:nvPicPr>
            <p:cNvPr id="11" name="Imagem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2336" y="3627874"/>
              <a:ext cx="4218217" cy="2812144"/>
            </a:xfrm>
            <a:prstGeom prst="rect">
              <a:avLst/>
            </a:prstGeom>
          </p:spPr>
        </p:pic>
        <p:pic>
          <p:nvPicPr>
            <p:cNvPr id="9" name="Imagem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382447" y="3627873"/>
              <a:ext cx="3760962" cy="2813259"/>
            </a:xfrm>
            <a:prstGeom prst="rect">
              <a:avLst/>
            </a:prstGeom>
          </p:spPr>
        </p:pic>
      </p:grpSp>
    </p:spTree>
    <p:extLst>
      <p:ext uri="{BB962C8B-B14F-4D97-AF65-F5344CB8AC3E}">
        <p14:creationId xmlns:p14="http://schemas.microsoft.com/office/powerpoint/2010/main" val="2687116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23699" y="712339"/>
            <a:ext cx="5336298" cy="3170803"/>
          </a:xfrm>
          <a:prstGeom prst="rect">
            <a:avLst/>
          </a:prstGeom>
        </p:spPr>
      </p:pic>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363748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alibri" panose="020F0502020204030204" pitchFamily="34" charset="0"/>
                <a:cs typeface="Calibri" panose="020F0502020204030204" pitchFamily="34" charset="0"/>
              </a:rPr>
              <a:t>E – </a:t>
            </a:r>
            <a:r>
              <a:rPr lang="pt-BR" altLang="en-US" sz="1800" b="1" dirty="0">
                <a:solidFill>
                  <a:srgbClr val="195457"/>
                </a:solidFill>
                <a:latin typeface="Calibri" panose="020F0502020204030204" pitchFamily="34" charset="0"/>
                <a:cs typeface="Calibri" panose="020F0502020204030204" pitchFamily="34" charset="0"/>
              </a:rPr>
              <a:t>Sensibilização </a:t>
            </a:r>
            <a:r>
              <a:rPr lang="pt-BR" altLang="en-US" sz="1800" b="1" dirty="0" smtClean="0">
                <a:solidFill>
                  <a:srgbClr val="195457"/>
                </a:solidFill>
                <a:latin typeface="Calibri" panose="020F0502020204030204" pitchFamily="34" charset="0"/>
                <a:cs typeface="Calibri" panose="020F0502020204030204" pitchFamily="34" charset="0"/>
              </a:rPr>
              <a:t>do público e divulgação dos resultados:</a:t>
            </a:r>
          </a:p>
          <a:p>
            <a:endParaRPr lang="pt-BR" altLang="en-US" sz="1800" b="1" dirty="0" smtClean="0">
              <a:latin typeface="Calibri" panose="020F0502020204030204" pitchFamily="34" charset="0"/>
              <a:cs typeface="Calibri" panose="020F0502020204030204" pitchFamily="34" charset="0"/>
            </a:endParaRPr>
          </a:p>
          <a:p>
            <a:r>
              <a:rPr lang="pt-BR" altLang="en-US" sz="1600" b="1" dirty="0">
                <a:solidFill>
                  <a:srgbClr val="195457"/>
                </a:solidFill>
                <a:latin typeface="Calibri" panose="020F0502020204030204" pitchFamily="34" charset="0"/>
                <a:cs typeface="Calibri" panose="020F0502020204030204" pitchFamily="34" charset="0"/>
              </a:rPr>
              <a:t>E1 - Plano de comunicação do projeto</a:t>
            </a:r>
            <a:endParaRPr lang="en-US" altLang="en-US" sz="1600" b="1" dirty="0">
              <a:solidFill>
                <a:srgbClr val="195457"/>
              </a:solidFill>
              <a:latin typeface="Calibri" panose="020F0502020204030204" pitchFamily="34" charset="0"/>
              <a:cs typeface="Calibri" panose="020F0502020204030204" pitchFamily="34" charset="0"/>
            </a:endParaRPr>
          </a:p>
        </p:txBody>
      </p:sp>
      <p:sp>
        <p:nvSpPr>
          <p:cNvPr id="17" name="CaixaDeTexto 16"/>
          <p:cNvSpPr txBox="1"/>
          <p:nvPr/>
        </p:nvSpPr>
        <p:spPr>
          <a:xfrm>
            <a:off x="0" y="2522507"/>
            <a:ext cx="3733536" cy="3416320"/>
          </a:xfrm>
          <a:prstGeom prst="rect">
            <a:avLst/>
          </a:prstGeom>
          <a:noFill/>
        </p:spPr>
        <p:txBody>
          <a:bodyPr wrap="square" rtlCol="0">
            <a:spAutoFit/>
          </a:bodyPr>
          <a:lstStyle/>
          <a:p>
            <a:endParaRPr lang="pt-PT" sz="1400" b="1" i="1" u="sng" dirty="0" smtClean="0">
              <a:ea typeface="Tahoma" panose="020B0604030504040204" pitchFamily="34" charset="0"/>
              <a:cs typeface="Calibri" panose="020F0502020204030204" pitchFamily="34" charset="0"/>
            </a:endParaRPr>
          </a:p>
          <a:p>
            <a:pPr marL="285750" indent="-285750">
              <a:buFont typeface="Wingdings" panose="05000000000000000000" pitchFamily="2" charset="2"/>
              <a:buChar char="Ø"/>
            </a:pPr>
            <a:r>
              <a:rPr lang="pt-PT" b="1" dirty="0" smtClean="0">
                <a:cs typeface="Calibri" panose="020F0502020204030204" pitchFamily="34" charset="0"/>
              </a:rPr>
              <a:t>Website do projeto em 3 línguas (PT; EN e ES)</a:t>
            </a:r>
            <a:endParaRPr lang="pt-PT" altLang="pt-PT" sz="1600" b="1" u="sng" dirty="0" smtClean="0">
              <a:solidFill>
                <a:srgbClr val="195457"/>
              </a:solidFill>
              <a:ea typeface="Tahoma" panose="020B0604030504040204" pitchFamily="34" charset="0"/>
              <a:cs typeface="Calibri" panose="020F0502020204030204" pitchFamily="34" charset="0"/>
            </a:endParaRPr>
          </a:p>
          <a:p>
            <a:endParaRPr lang="pt-PT" sz="1400" b="1" i="1" u="sng" dirty="0" smtClean="0">
              <a:ea typeface="Tahoma" panose="020B0604030504040204" pitchFamily="34" charset="0"/>
              <a:cs typeface="DIN Condensed Bold"/>
            </a:endParaRPr>
          </a:p>
          <a:p>
            <a:endParaRPr lang="pt-PT" sz="1400" b="1" i="1" u="sng" dirty="0">
              <a:ea typeface="Tahoma" panose="020B0604030504040204" pitchFamily="34" charset="0"/>
              <a:cs typeface="DIN Condensed Bold"/>
            </a:endParaRPr>
          </a:p>
          <a:p>
            <a:endParaRPr lang="pt-PT" sz="1400" b="1" i="1" u="sng" dirty="0" smtClean="0">
              <a:ea typeface="Tahoma" panose="020B0604030504040204" pitchFamily="34" charset="0"/>
              <a:cs typeface="DIN Condensed Bold"/>
            </a:endParaRPr>
          </a:p>
          <a:p>
            <a:endParaRPr lang="pt-PT" sz="1400" b="1" i="1" u="sng" dirty="0">
              <a:ea typeface="Tahoma" panose="020B0604030504040204" pitchFamily="34" charset="0"/>
              <a:cs typeface="DIN Condensed Bold"/>
            </a:endParaRPr>
          </a:p>
          <a:p>
            <a:endParaRPr lang="pt-PT" sz="1400" b="1" i="1" u="sng" dirty="0" smtClean="0">
              <a:ea typeface="Tahoma" panose="020B0604030504040204" pitchFamily="34" charset="0"/>
              <a:cs typeface="DIN Condensed Bold"/>
            </a:endParaRPr>
          </a:p>
          <a:p>
            <a:endParaRPr lang="pt-PT" sz="1400" b="1" i="1" u="sng" dirty="0" smtClean="0">
              <a:ea typeface="Tahoma" panose="020B0604030504040204" pitchFamily="34" charset="0"/>
              <a:cs typeface="DIN Condensed Bold"/>
            </a:endParaRPr>
          </a:p>
          <a:p>
            <a:endParaRPr lang="pt-PT" sz="1400" b="1" i="1" u="sng" dirty="0">
              <a:ea typeface="Tahoma" panose="020B0604030504040204" pitchFamily="34" charset="0"/>
              <a:cs typeface="DIN Condensed Bold"/>
            </a:endParaRPr>
          </a:p>
          <a:p>
            <a:endParaRPr lang="pt-PT" sz="1600" b="1" i="1" u="sng" dirty="0" smtClean="0">
              <a:ea typeface="Tahoma" panose="020B0604030504040204" pitchFamily="34" charset="0"/>
              <a:cs typeface="DIN Condensed Bold"/>
            </a:endParaRPr>
          </a:p>
          <a:p>
            <a:r>
              <a:rPr lang="en-US" b="1" dirty="0" smtClean="0">
                <a:hlinkClick r:id="rId7"/>
              </a:rPr>
              <a:t>https://www.lifeazoresnatura.eu/</a:t>
            </a:r>
            <a:endParaRPr lang="en-US" b="1" dirty="0" smtClean="0">
              <a:ea typeface="Tahoma" panose="020B0604030504040204" pitchFamily="34" charset="0"/>
              <a:cs typeface="DIN Condensed Bold"/>
            </a:endParaRPr>
          </a:p>
          <a:p>
            <a:endParaRPr lang="pt-PT" sz="2000" dirty="0" smtClean="0">
              <a:ea typeface="Tahoma" panose="020B0604030504040204" pitchFamily="34" charset="0"/>
              <a:cs typeface="DIN Condensed Bold"/>
            </a:endParaRPr>
          </a:p>
          <a:p>
            <a:pPr marL="285750" indent="-285750">
              <a:buFont typeface="Wingdings" panose="05000000000000000000" pitchFamily="2" charset="2"/>
              <a:buChar char="Ø"/>
            </a:pPr>
            <a:endParaRPr lang="pt-PT" sz="1400" dirty="0">
              <a:ea typeface="Tahoma" panose="020B0604030504040204" pitchFamily="34" charset="0"/>
              <a:cs typeface="DIN Condensed Bold"/>
            </a:endParaRPr>
          </a:p>
        </p:txBody>
      </p:sp>
      <p:pic>
        <p:nvPicPr>
          <p:cNvPr id="2" name="Imagem 1"/>
          <p:cNvPicPr>
            <a:picLocks noChangeAspect="1"/>
          </p:cNvPicPr>
          <p:nvPr/>
        </p:nvPicPr>
        <p:blipFill rotWithShape="1">
          <a:blip r:embed="rId8" cstate="email">
            <a:extLst>
              <a:ext uri="{28A0092B-C50C-407E-A947-70E740481C1C}">
                <a14:useLocalDpi xmlns:a14="http://schemas.microsoft.com/office/drawing/2010/main"/>
              </a:ext>
            </a:extLst>
          </a:blip>
          <a:srcRect t="5385" b="13828"/>
          <a:stretch/>
        </p:blipFill>
        <p:spPr>
          <a:xfrm>
            <a:off x="3733536" y="4032882"/>
            <a:ext cx="5326460" cy="2420454"/>
          </a:xfrm>
          <a:prstGeom prst="rect">
            <a:avLst/>
          </a:prstGeom>
        </p:spPr>
      </p:pic>
    </p:spTree>
    <p:extLst>
      <p:ext uri="{BB962C8B-B14F-4D97-AF65-F5344CB8AC3E}">
        <p14:creationId xmlns:p14="http://schemas.microsoft.com/office/powerpoint/2010/main" val="13338192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3" name="CaixaDeTexto 12"/>
          <p:cNvSpPr txBox="1"/>
          <p:nvPr/>
        </p:nvSpPr>
        <p:spPr>
          <a:xfrm>
            <a:off x="164161" y="1655603"/>
            <a:ext cx="3512375" cy="1077218"/>
          </a:xfrm>
          <a:prstGeom prst="rect">
            <a:avLst/>
          </a:prstGeom>
          <a:noFill/>
        </p:spPr>
        <p:txBody>
          <a:bodyPr wrap="square" rtlCol="0">
            <a:spAutoFit/>
          </a:bodyPr>
          <a:lstStyle/>
          <a:p>
            <a:r>
              <a:rPr lang="pt-PT" altLang="pt-PT" sz="1600" b="1" u="sng" dirty="0">
                <a:solidFill>
                  <a:srgbClr val="195457"/>
                </a:solidFill>
                <a:ea typeface="Tahoma" panose="020B0604030504040204" pitchFamily="34" charset="0"/>
                <a:cs typeface="Calibri" panose="020F0502020204030204" pitchFamily="34" charset="0"/>
              </a:rPr>
              <a:t>M</a:t>
            </a:r>
            <a:r>
              <a:rPr lang="pt-PT" altLang="pt-PT" sz="1600" b="1" u="sng" dirty="0" smtClean="0">
                <a:solidFill>
                  <a:srgbClr val="195457"/>
                </a:solidFill>
                <a:ea typeface="Tahoma" panose="020B0604030504040204" pitchFamily="34" charset="0"/>
                <a:cs typeface="Calibri" panose="020F0502020204030204" pitchFamily="34" charset="0"/>
              </a:rPr>
              <a:t>eios de comunicação:</a:t>
            </a:r>
            <a:endParaRPr lang="pt-PT" altLang="pt-PT" sz="1600" b="1" u="sng" dirty="0">
              <a:solidFill>
                <a:srgbClr val="195457"/>
              </a:solidFill>
              <a:ea typeface="Tahoma" panose="020B0604030504040204" pitchFamily="34" charset="0"/>
              <a:cs typeface="Calibri" panose="020F0502020204030204" pitchFamily="34" charset="0"/>
            </a:endParaRPr>
          </a:p>
          <a:p>
            <a:endParaRPr lang="pt-PT" sz="1600" b="1" i="1" u="sng" dirty="0">
              <a:ea typeface="Tahoma" panose="020B0604030504040204" pitchFamily="34" charset="0"/>
              <a:cs typeface="DIN Condensed Bold"/>
            </a:endParaRPr>
          </a:p>
          <a:p>
            <a:pPr marL="285750" indent="-285750">
              <a:buFont typeface="Wingdings" panose="05000000000000000000" pitchFamily="2" charset="2"/>
              <a:buChar char="Ø"/>
            </a:pPr>
            <a:r>
              <a:rPr lang="pt-PT" sz="1600" dirty="0" smtClean="0">
                <a:ea typeface="Tahoma" panose="020B0604030504040204" pitchFamily="34" charset="0"/>
                <a:cs typeface="DIN Condensed Bold"/>
              </a:rPr>
              <a:t>200 publicações no </a:t>
            </a:r>
            <a:r>
              <a:rPr lang="pt-PT" sz="1600" dirty="0" err="1" smtClean="0">
                <a:ea typeface="Tahoma" panose="020B0604030504040204" pitchFamily="34" charset="0"/>
                <a:cs typeface="DIN Condensed Bold"/>
              </a:rPr>
              <a:t>Facebook</a:t>
            </a:r>
            <a:r>
              <a:rPr lang="pt-PT" sz="1600" dirty="0" smtClean="0">
                <a:ea typeface="Tahoma" panose="020B0604030504040204" pitchFamily="34" charset="0"/>
                <a:cs typeface="DIN Condensed Bold"/>
              </a:rPr>
              <a:t> </a:t>
            </a:r>
          </a:p>
          <a:p>
            <a:pPr marL="285750" indent="-285750">
              <a:buFont typeface="Wingdings" panose="05000000000000000000" pitchFamily="2" charset="2"/>
              <a:buChar char="Ø"/>
            </a:pPr>
            <a:r>
              <a:rPr lang="pt-PT" sz="1600" dirty="0" smtClean="0">
                <a:ea typeface="Tahoma" panose="020B0604030504040204" pitchFamily="34" charset="0"/>
                <a:cs typeface="DIN Condensed Bold"/>
              </a:rPr>
              <a:t>2209 seguidores</a:t>
            </a:r>
            <a:endParaRPr lang="en-US" sz="1600" dirty="0">
              <a:ea typeface="Tahoma" panose="020B0604030504040204" pitchFamily="34" charset="0"/>
              <a:cs typeface="DIN Condensed Bold"/>
            </a:endParaRPr>
          </a:p>
        </p:txBody>
      </p:sp>
      <p:sp>
        <p:nvSpPr>
          <p:cNvPr id="17" name="Rectangle 62"/>
          <p:cNvSpPr>
            <a:spLocks noChangeArrowheads="1"/>
          </p:cNvSpPr>
          <p:nvPr/>
        </p:nvSpPr>
        <p:spPr bwMode="auto">
          <a:xfrm>
            <a:off x="-1587" y="764704"/>
            <a:ext cx="529366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smtClean="0">
                <a:solidFill>
                  <a:srgbClr val="195457"/>
                </a:solidFill>
                <a:latin typeface="Calibri" panose="020F0502020204030204" pitchFamily="34" charset="0"/>
                <a:cs typeface="Calibri" panose="020F0502020204030204" pitchFamily="34" charset="0"/>
              </a:rPr>
              <a:t>E1 </a:t>
            </a:r>
            <a:r>
              <a:rPr lang="fr-BE" altLang="en-US" sz="1800" b="1" dirty="0">
                <a:solidFill>
                  <a:srgbClr val="195457"/>
                </a:solidFill>
                <a:latin typeface="Calibri" panose="020F0502020204030204" pitchFamily="34" charset="0"/>
                <a:cs typeface="Calibri" panose="020F0502020204030204" pitchFamily="34" charset="0"/>
              </a:rPr>
              <a:t>– </a:t>
            </a:r>
            <a:r>
              <a:rPr lang="pt-BR" altLang="en-US" sz="1800" b="1" dirty="0" smtClean="0">
                <a:solidFill>
                  <a:srgbClr val="195457"/>
                </a:solidFill>
                <a:latin typeface="Calibri" panose="020F0502020204030204" pitchFamily="34" charset="0"/>
                <a:cs typeface="Calibri" panose="020F0502020204030204" pitchFamily="34" charset="0"/>
              </a:rPr>
              <a:t>Plano de Comunicação do Projeto</a:t>
            </a:r>
          </a:p>
          <a:p>
            <a:endParaRPr lang="pt-BR" altLang="en-US" sz="1800" b="1" dirty="0" smtClean="0">
              <a:latin typeface="Calibri" panose="020F0502020204030204" pitchFamily="34" charset="0"/>
              <a:cs typeface="Calibri" panose="020F0502020204030204" pitchFamily="34" charset="0"/>
            </a:endParaRPr>
          </a:p>
          <a:p>
            <a:endParaRPr lang="pt-BR" altLang="en-US" sz="1800" b="1" dirty="0">
              <a:solidFill>
                <a:schemeClr val="accent6">
                  <a:lumMod val="50000"/>
                </a:schemeClr>
              </a:solidFill>
              <a:latin typeface="Calibri" panose="020F0502020204030204" pitchFamily="34" charset="0"/>
              <a:cs typeface="Calibri" panose="020F0502020204030204" pitchFamily="34" charset="0"/>
            </a:endParaRPr>
          </a:p>
        </p:txBody>
      </p:sp>
      <p:sp>
        <p:nvSpPr>
          <p:cNvPr id="2" name="Retângulo 1"/>
          <p:cNvSpPr/>
          <p:nvPr/>
        </p:nvSpPr>
        <p:spPr>
          <a:xfrm>
            <a:off x="4604558" y="5061420"/>
            <a:ext cx="5039960" cy="338554"/>
          </a:xfrm>
          <a:prstGeom prst="rect">
            <a:avLst/>
          </a:prstGeom>
        </p:spPr>
        <p:txBody>
          <a:bodyPr wrap="square">
            <a:spAutoFit/>
          </a:bodyPr>
          <a:lstStyle/>
          <a:p>
            <a:r>
              <a:rPr lang="en-US" sz="1600" b="1" dirty="0">
                <a:solidFill>
                  <a:schemeClr val="accent6">
                    <a:lumMod val="50000"/>
                  </a:schemeClr>
                </a:solidFill>
                <a:hlinkClick r:id="rId6"/>
              </a:rPr>
              <a:t>https://</a:t>
            </a:r>
            <a:r>
              <a:rPr lang="en-US" sz="1600" b="1" dirty="0" smtClean="0">
                <a:solidFill>
                  <a:schemeClr val="accent6">
                    <a:lumMod val="50000"/>
                  </a:schemeClr>
                </a:solidFill>
                <a:hlinkClick r:id="rId6"/>
              </a:rPr>
              <a:t>www.facebook.com/LIFEIPAZORESNATURA</a:t>
            </a:r>
            <a:r>
              <a:rPr lang="en-US" sz="1600" b="1" dirty="0" smtClean="0">
                <a:solidFill>
                  <a:schemeClr val="accent6">
                    <a:lumMod val="50000"/>
                  </a:schemeClr>
                </a:solidFill>
              </a:rPr>
              <a:t> </a:t>
            </a:r>
            <a:endParaRPr lang="en-US" sz="1600" b="1" dirty="0">
              <a:solidFill>
                <a:schemeClr val="accent6">
                  <a:lumMod val="50000"/>
                </a:schemeClr>
              </a:solidFill>
            </a:endParaRPr>
          </a:p>
        </p:txBody>
      </p:sp>
      <p:pic>
        <p:nvPicPr>
          <p:cNvPr id="3" name="Imagem 2"/>
          <p:cNvPicPr>
            <a:picLocks noChangeAspect="1"/>
          </p:cNvPicPr>
          <p:nvPr/>
        </p:nvPicPr>
        <p:blipFill rotWithShape="1">
          <a:blip r:embed="rId7" cstate="screen">
            <a:extLst>
              <a:ext uri="{28A0092B-C50C-407E-A947-70E740481C1C}">
                <a14:useLocalDpi xmlns:a14="http://schemas.microsoft.com/office/drawing/2010/main"/>
              </a:ext>
            </a:extLst>
          </a:blip>
          <a:srcRect t="5200" b="6601"/>
          <a:stretch/>
        </p:blipFill>
        <p:spPr>
          <a:xfrm>
            <a:off x="3563888" y="1706346"/>
            <a:ext cx="5436096" cy="2696946"/>
          </a:xfrm>
          <a:prstGeom prst="rect">
            <a:avLst/>
          </a:prstGeom>
        </p:spPr>
      </p:pic>
      <p:pic>
        <p:nvPicPr>
          <p:cNvPr id="8" name="Imagem 7"/>
          <p:cNvPicPr>
            <a:picLocks noChangeAspect="1"/>
          </p:cNvPicPr>
          <p:nvPr/>
        </p:nvPicPr>
        <p:blipFill rotWithShape="1">
          <a:blip r:embed="rId8" cstate="screen">
            <a:extLst>
              <a:ext uri="{28A0092B-C50C-407E-A947-70E740481C1C}">
                <a14:useLocalDpi xmlns:a14="http://schemas.microsoft.com/office/drawing/2010/main"/>
              </a:ext>
            </a:extLst>
          </a:blip>
          <a:srcRect l="40550" t="13601" r="2751" b="6999"/>
          <a:stretch/>
        </p:blipFill>
        <p:spPr>
          <a:xfrm>
            <a:off x="164161" y="3247264"/>
            <a:ext cx="4427984" cy="3487946"/>
          </a:xfrm>
          <a:prstGeom prst="rect">
            <a:avLst/>
          </a:prstGeom>
        </p:spPr>
      </p:pic>
    </p:spTree>
    <p:extLst>
      <p:ext uri="{BB962C8B-B14F-4D97-AF65-F5344CB8AC3E}">
        <p14:creationId xmlns:p14="http://schemas.microsoft.com/office/powerpoint/2010/main" val="428545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9" name="Rectangle 62"/>
          <p:cNvSpPr>
            <a:spLocks noChangeArrowheads="1"/>
          </p:cNvSpPr>
          <p:nvPr/>
        </p:nvSpPr>
        <p:spPr bwMode="auto">
          <a:xfrm>
            <a:off x="-1587" y="764704"/>
            <a:ext cx="529366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smtClean="0">
                <a:solidFill>
                  <a:srgbClr val="195457"/>
                </a:solidFill>
                <a:latin typeface="Calibri" panose="020F0502020204030204" pitchFamily="34" charset="0"/>
                <a:cs typeface="Calibri" panose="020F0502020204030204" pitchFamily="34" charset="0"/>
              </a:rPr>
              <a:t>E1 </a:t>
            </a:r>
            <a:r>
              <a:rPr lang="fr-BE" altLang="en-US" sz="1800" b="1" dirty="0">
                <a:solidFill>
                  <a:srgbClr val="195457"/>
                </a:solidFill>
                <a:latin typeface="Calibri" panose="020F0502020204030204" pitchFamily="34" charset="0"/>
                <a:cs typeface="Calibri" panose="020F0502020204030204" pitchFamily="34" charset="0"/>
              </a:rPr>
              <a:t>– </a:t>
            </a:r>
            <a:r>
              <a:rPr lang="pt-BR" altLang="en-US" sz="1800" b="1" dirty="0" smtClean="0">
                <a:solidFill>
                  <a:srgbClr val="195457"/>
                </a:solidFill>
                <a:latin typeface="Calibri" panose="020F0502020204030204" pitchFamily="34" charset="0"/>
                <a:cs typeface="Calibri" panose="020F0502020204030204" pitchFamily="34" charset="0"/>
              </a:rPr>
              <a:t>Plano de Comunicação do Projeto</a:t>
            </a:r>
          </a:p>
          <a:p>
            <a:endParaRPr lang="pt-BR" altLang="en-US" sz="1800" b="1" dirty="0" smtClean="0">
              <a:latin typeface="Calibri" panose="020F0502020204030204" pitchFamily="34" charset="0"/>
              <a:cs typeface="Calibri" panose="020F0502020204030204" pitchFamily="34" charset="0"/>
            </a:endParaRPr>
          </a:p>
          <a:p>
            <a:endParaRPr lang="pt-BR" altLang="en-US" sz="1800" b="1" dirty="0">
              <a:solidFill>
                <a:schemeClr val="accent6">
                  <a:lumMod val="50000"/>
                </a:schemeClr>
              </a:solidFill>
              <a:latin typeface="Calibri" panose="020F0502020204030204" pitchFamily="34" charset="0"/>
              <a:cs typeface="Calibri" panose="020F0502020204030204" pitchFamily="34" charset="0"/>
            </a:endParaRPr>
          </a:p>
        </p:txBody>
      </p:sp>
      <p:sp>
        <p:nvSpPr>
          <p:cNvPr id="12" name="CaixaDeTexto 11"/>
          <p:cNvSpPr txBox="1"/>
          <p:nvPr/>
        </p:nvSpPr>
        <p:spPr>
          <a:xfrm>
            <a:off x="1539485" y="1234811"/>
            <a:ext cx="4335831" cy="338554"/>
          </a:xfrm>
          <a:prstGeom prst="rect">
            <a:avLst/>
          </a:prstGeom>
          <a:noFill/>
        </p:spPr>
        <p:txBody>
          <a:bodyPr wrap="square" rtlCol="0">
            <a:spAutoFit/>
          </a:bodyPr>
          <a:lstStyle/>
          <a:p>
            <a:r>
              <a:rPr lang="pt-PT" altLang="pt-PT" sz="1600" b="1" u="sng" dirty="0" err="1" smtClean="0">
                <a:solidFill>
                  <a:srgbClr val="195457"/>
                </a:solidFill>
                <a:ea typeface="Tahoma" panose="020B0604030504040204" pitchFamily="34" charset="0"/>
                <a:cs typeface="Calibri" panose="020F0502020204030204" pitchFamily="34" charset="0"/>
              </a:rPr>
              <a:t>Monofolha</a:t>
            </a:r>
            <a:r>
              <a:rPr lang="pt-PT" altLang="pt-PT" sz="1600" b="1" u="sng" dirty="0" smtClean="0">
                <a:solidFill>
                  <a:srgbClr val="195457"/>
                </a:solidFill>
                <a:ea typeface="Tahoma" panose="020B0604030504040204" pitchFamily="34" charset="0"/>
                <a:cs typeface="Calibri" panose="020F0502020204030204" pitchFamily="34" charset="0"/>
              </a:rPr>
              <a:t> digital do LIFE IP AZORES NATURA:</a:t>
            </a:r>
            <a:endParaRPr lang="pt-PT" altLang="pt-PT" sz="1600" b="1" u="sng" dirty="0">
              <a:solidFill>
                <a:srgbClr val="195457"/>
              </a:solidFill>
              <a:ea typeface="Tahoma" panose="020B0604030504040204" pitchFamily="34" charset="0"/>
              <a:cs typeface="Calibri" panose="020F0502020204030204" pitchFamily="34" charset="0"/>
            </a:endParaRPr>
          </a:p>
        </p:txBody>
      </p:sp>
      <p:pic>
        <p:nvPicPr>
          <p:cNvPr id="1026" name="Picture 2" descr="https://www.lifeazoresnatura.eu/wp-content/uploads/2020/11/monofolha-digital_IP-NATURA_17nov_PT_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0686" y="1610863"/>
            <a:ext cx="7056784" cy="4989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7837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pt-BR" altLang="en-US" sz="2000" b="1" dirty="0" smtClean="0">
                <a:solidFill>
                  <a:srgbClr val="195457"/>
                </a:solidFill>
                <a:latin typeface="Calibri" panose="020F0502020204030204" pitchFamily="34" charset="0"/>
                <a:cs typeface="Calibri" panose="020F0502020204030204" pitchFamily="34" charset="0"/>
              </a:rPr>
              <a:t>E4 </a:t>
            </a:r>
            <a:r>
              <a:rPr lang="pt-BR" altLang="en-US" sz="2000" b="1" dirty="0">
                <a:solidFill>
                  <a:srgbClr val="195457"/>
                </a:solidFill>
                <a:latin typeface="Calibri" panose="020F0502020204030204" pitchFamily="34" charset="0"/>
                <a:cs typeface="Calibri" panose="020F0502020204030204" pitchFamily="34" charset="0"/>
              </a:rPr>
              <a:t>– </a:t>
            </a:r>
            <a:r>
              <a:rPr lang="en-US" altLang="en-US" sz="2000" b="1" dirty="0" err="1">
                <a:solidFill>
                  <a:srgbClr val="195457"/>
                </a:solidFill>
                <a:latin typeface="Calibri" panose="020F0502020204030204" pitchFamily="34" charset="0"/>
                <a:cs typeface="Calibri" panose="020F0502020204030204" pitchFamily="34" charset="0"/>
              </a:rPr>
              <a:t>Programa</a:t>
            </a:r>
            <a:r>
              <a:rPr lang="en-US" altLang="en-US" sz="2000" b="1" dirty="0">
                <a:solidFill>
                  <a:srgbClr val="195457"/>
                </a:solidFill>
                <a:latin typeface="Calibri" panose="020F0502020204030204" pitchFamily="34" charset="0"/>
                <a:cs typeface="Calibri" panose="020F0502020204030204" pitchFamily="34" charset="0"/>
              </a:rPr>
              <a:t> de </a:t>
            </a:r>
            <a:r>
              <a:rPr lang="en-US" altLang="en-US" sz="2000" b="1" dirty="0" err="1">
                <a:solidFill>
                  <a:srgbClr val="195457"/>
                </a:solidFill>
                <a:latin typeface="Calibri" panose="020F0502020204030204" pitchFamily="34" charset="0"/>
                <a:cs typeface="Calibri" panose="020F0502020204030204" pitchFamily="34" charset="0"/>
              </a:rPr>
              <a:t>Educação</a:t>
            </a:r>
            <a:r>
              <a:rPr lang="en-US" altLang="en-US" sz="2000" b="1" dirty="0">
                <a:solidFill>
                  <a:srgbClr val="195457"/>
                </a:solidFill>
                <a:latin typeface="Calibri" panose="020F0502020204030204" pitchFamily="34" charset="0"/>
                <a:cs typeface="Calibri" panose="020F0502020204030204" pitchFamily="34" charset="0"/>
              </a:rPr>
              <a:t> </a:t>
            </a:r>
            <a:r>
              <a:rPr lang="en-US" altLang="en-US" sz="2000" b="1" dirty="0" err="1">
                <a:solidFill>
                  <a:srgbClr val="195457"/>
                </a:solidFill>
                <a:latin typeface="Calibri" panose="020F0502020204030204" pitchFamily="34" charset="0"/>
                <a:cs typeface="Calibri" panose="020F0502020204030204" pitchFamily="34" charset="0"/>
              </a:rPr>
              <a:t>Ambiental</a:t>
            </a:r>
            <a:r>
              <a:rPr lang="en-US" altLang="en-US" sz="2000" b="1" dirty="0">
                <a:solidFill>
                  <a:srgbClr val="195457"/>
                </a:solidFill>
                <a:latin typeface="Calibri" panose="020F0502020204030204" pitchFamily="34" charset="0"/>
                <a:cs typeface="Calibri" panose="020F0502020204030204" pitchFamily="34" charset="0"/>
              </a:rPr>
              <a:t> dos </a:t>
            </a:r>
            <a:r>
              <a:rPr lang="en-US" altLang="en-US" sz="2000" b="1" dirty="0" err="1">
                <a:solidFill>
                  <a:srgbClr val="195457"/>
                </a:solidFill>
                <a:latin typeface="Calibri" panose="020F0502020204030204" pitchFamily="34" charset="0"/>
                <a:cs typeface="Calibri" panose="020F0502020204030204" pitchFamily="34" charset="0"/>
              </a:rPr>
              <a:t>Parques</a:t>
            </a:r>
            <a:r>
              <a:rPr lang="en-US" altLang="en-US" sz="2000" b="1" dirty="0">
                <a:solidFill>
                  <a:srgbClr val="195457"/>
                </a:solidFill>
                <a:latin typeface="Calibri" panose="020F0502020204030204" pitchFamily="34" charset="0"/>
                <a:cs typeface="Calibri" panose="020F0502020204030204" pitchFamily="34" charset="0"/>
              </a:rPr>
              <a:t> </a:t>
            </a:r>
            <a:r>
              <a:rPr lang="en-US" altLang="en-US" sz="2000" b="1" dirty="0" err="1">
                <a:solidFill>
                  <a:srgbClr val="195457"/>
                </a:solidFill>
                <a:latin typeface="Calibri" panose="020F0502020204030204" pitchFamily="34" charset="0"/>
                <a:cs typeface="Calibri" panose="020F0502020204030204" pitchFamily="34" charset="0"/>
              </a:rPr>
              <a:t>Naturais</a:t>
            </a:r>
            <a:r>
              <a:rPr lang="en-US" altLang="en-US" sz="2000" b="1" dirty="0">
                <a:solidFill>
                  <a:srgbClr val="195457"/>
                </a:solidFill>
                <a:latin typeface="Calibri" panose="020F0502020204030204" pitchFamily="34" charset="0"/>
                <a:cs typeface="Calibri" panose="020F0502020204030204" pitchFamily="34" charset="0"/>
              </a:rPr>
              <a:t> de </a:t>
            </a:r>
            <a:r>
              <a:rPr lang="en-US" altLang="en-US" sz="2000" b="1" dirty="0" err="1">
                <a:solidFill>
                  <a:srgbClr val="195457"/>
                </a:solidFill>
                <a:latin typeface="Calibri" panose="020F0502020204030204" pitchFamily="34" charset="0"/>
                <a:cs typeface="Calibri" panose="020F0502020204030204" pitchFamily="34" charset="0"/>
              </a:rPr>
              <a:t>Ilha</a:t>
            </a:r>
            <a:r>
              <a:rPr lang="en-US" altLang="en-US" sz="2000" b="1" dirty="0">
                <a:solidFill>
                  <a:srgbClr val="195457"/>
                </a:solidFill>
                <a:latin typeface="Calibri" panose="020F0502020204030204" pitchFamily="34" charset="0"/>
                <a:cs typeface="Calibri" panose="020F0502020204030204" pitchFamily="34" charset="0"/>
              </a:rPr>
              <a:t> – </a:t>
            </a:r>
            <a:r>
              <a:rPr lang="en-US" altLang="en-US" sz="2000" b="1" dirty="0" err="1">
                <a:solidFill>
                  <a:srgbClr val="195457"/>
                </a:solidFill>
                <a:latin typeface="Calibri" panose="020F0502020204030204" pitchFamily="34" charset="0"/>
                <a:cs typeface="Calibri" panose="020F0502020204030204" pitchFamily="34" charset="0"/>
              </a:rPr>
              <a:t>Parque</a:t>
            </a:r>
            <a:r>
              <a:rPr lang="en-US" altLang="en-US" sz="2000" b="1" dirty="0">
                <a:solidFill>
                  <a:srgbClr val="195457"/>
                </a:solidFill>
                <a:latin typeface="Calibri" panose="020F0502020204030204" pitchFamily="34" charset="0"/>
                <a:cs typeface="Calibri" panose="020F0502020204030204" pitchFamily="34" charset="0"/>
              </a:rPr>
              <a:t> </a:t>
            </a:r>
            <a:r>
              <a:rPr lang="en-US" altLang="en-US" sz="2000" b="1" dirty="0" smtClean="0">
                <a:solidFill>
                  <a:srgbClr val="195457"/>
                </a:solidFill>
                <a:latin typeface="Calibri" panose="020F0502020204030204" pitchFamily="34" charset="0"/>
                <a:cs typeface="Calibri" panose="020F0502020204030204" pitchFamily="34" charset="0"/>
              </a:rPr>
              <a:t>Escola/</a:t>
            </a:r>
            <a:r>
              <a:rPr lang="en-US" altLang="en-US" sz="2000" b="1" dirty="0" err="1" smtClean="0">
                <a:solidFill>
                  <a:srgbClr val="195457"/>
                </a:solidFill>
                <a:latin typeface="Calibri" panose="020F0502020204030204" pitchFamily="34" charset="0"/>
                <a:cs typeface="Calibri" panose="020F0502020204030204" pitchFamily="34" charset="0"/>
              </a:rPr>
              <a:t>Parque</a:t>
            </a:r>
            <a:r>
              <a:rPr lang="en-US" altLang="en-US" sz="2000" b="1" dirty="0" smtClean="0">
                <a:solidFill>
                  <a:srgbClr val="195457"/>
                </a:solidFill>
                <a:latin typeface="Calibri" panose="020F0502020204030204" pitchFamily="34" charset="0"/>
                <a:cs typeface="Calibri" panose="020F0502020204030204" pitchFamily="34" charset="0"/>
              </a:rPr>
              <a:t> </a:t>
            </a:r>
            <a:r>
              <a:rPr lang="en-US" altLang="en-US" sz="2000" b="1" dirty="0" err="1" smtClean="0">
                <a:solidFill>
                  <a:srgbClr val="195457"/>
                </a:solidFill>
                <a:latin typeface="Calibri" panose="020F0502020204030204" pitchFamily="34" charset="0"/>
                <a:cs typeface="Calibri" panose="020F0502020204030204" pitchFamily="34" charset="0"/>
              </a:rPr>
              <a:t>Aberto</a:t>
            </a:r>
            <a:endParaRPr lang="en-US" altLang="en-US" sz="2000" b="1" dirty="0">
              <a:solidFill>
                <a:srgbClr val="195457"/>
              </a:solidFill>
              <a:latin typeface="Calibri" panose="020F0502020204030204" pitchFamily="34" charset="0"/>
              <a:cs typeface="Calibri" panose="020F0502020204030204" pitchFamily="34" charset="0"/>
            </a:endParaRPr>
          </a:p>
          <a:p>
            <a:r>
              <a:rPr lang="en-US" altLang="en-US" sz="2000" dirty="0">
                <a:latin typeface="Century Gothic" panose="020B0502020202020204" pitchFamily="34" charset="0"/>
                <a:cs typeface="Calibri" panose="020F0502020204030204" pitchFamily="34" charset="0"/>
              </a:rPr>
              <a:t>	</a:t>
            </a:r>
          </a:p>
          <a:p>
            <a:endParaRPr lang="en-US" altLang="en-US" sz="2000" dirty="0">
              <a:latin typeface="Century Gothic" panose="020B0502020202020204" pitchFamily="34" charset="0"/>
              <a:cs typeface="Calibri" panose="020F0502020204030204" pitchFamily="34" charset="0"/>
            </a:endParaRPr>
          </a:p>
        </p:txBody>
      </p:sp>
      <p:graphicFrame>
        <p:nvGraphicFramePr>
          <p:cNvPr id="12" name="Tabela 11"/>
          <p:cNvGraphicFramePr>
            <a:graphicFrameLocks noGrp="1"/>
          </p:cNvGraphicFramePr>
          <p:nvPr>
            <p:extLst/>
          </p:nvPr>
        </p:nvGraphicFramePr>
        <p:xfrm>
          <a:off x="1165051" y="1461209"/>
          <a:ext cx="6096000" cy="7416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790992174"/>
                    </a:ext>
                  </a:extLst>
                </a:gridCol>
                <a:gridCol w="3048000">
                  <a:extLst>
                    <a:ext uri="{9D8B030D-6E8A-4147-A177-3AD203B41FA5}">
                      <a16:colId xmlns:a16="http://schemas.microsoft.com/office/drawing/2014/main" val="1876509804"/>
                    </a:ext>
                  </a:extLst>
                </a:gridCol>
              </a:tblGrid>
              <a:tr h="370840">
                <a:tc>
                  <a:txBody>
                    <a:bodyPr/>
                    <a:lstStyle/>
                    <a:p>
                      <a:r>
                        <a:rPr lang="pt-PT" dirty="0" smtClean="0"/>
                        <a:t>Atividades</a:t>
                      </a:r>
                      <a:endParaRPr lang="en-US" dirty="0"/>
                    </a:p>
                  </a:txBody>
                  <a:tcPr/>
                </a:tc>
                <a:tc>
                  <a:txBody>
                    <a:bodyPr/>
                    <a:lstStyle/>
                    <a:p>
                      <a:r>
                        <a:rPr lang="pt-PT" dirty="0" smtClean="0"/>
                        <a:t>Nº</a:t>
                      </a:r>
                      <a:r>
                        <a:rPr lang="pt-PT" baseline="0" dirty="0" smtClean="0"/>
                        <a:t> Participantes</a:t>
                      </a:r>
                      <a:endParaRPr lang="en-US" dirty="0"/>
                    </a:p>
                  </a:txBody>
                  <a:tcPr/>
                </a:tc>
                <a:extLst>
                  <a:ext uri="{0D108BD9-81ED-4DB2-BD59-A6C34878D82A}">
                    <a16:rowId xmlns:a16="http://schemas.microsoft.com/office/drawing/2014/main" val="1888153355"/>
                  </a:ext>
                </a:extLst>
              </a:tr>
              <a:tr h="370840">
                <a:tc>
                  <a:txBody>
                    <a:bodyPr/>
                    <a:lstStyle/>
                    <a:p>
                      <a:r>
                        <a:rPr lang="pt-PT" dirty="0" smtClean="0"/>
                        <a:t>26</a:t>
                      </a:r>
                      <a:endParaRPr lang="en-US" dirty="0"/>
                    </a:p>
                  </a:txBody>
                  <a:tcPr/>
                </a:tc>
                <a:tc>
                  <a:txBody>
                    <a:bodyPr/>
                    <a:lstStyle/>
                    <a:p>
                      <a:r>
                        <a:rPr lang="pt-PT" dirty="0" smtClean="0"/>
                        <a:t>415</a:t>
                      </a:r>
                      <a:endParaRPr lang="en-US" dirty="0"/>
                    </a:p>
                  </a:txBody>
                  <a:tcPr/>
                </a:tc>
                <a:extLst>
                  <a:ext uri="{0D108BD9-81ED-4DB2-BD59-A6C34878D82A}">
                    <a16:rowId xmlns:a16="http://schemas.microsoft.com/office/drawing/2014/main" val="1403354239"/>
                  </a:ext>
                </a:extLst>
              </a:tr>
            </a:tbl>
          </a:graphicData>
        </a:graphic>
      </p:graphicFrame>
      <p:sp>
        <p:nvSpPr>
          <p:cNvPr id="18" name="CaixaDeTexto 17"/>
          <p:cNvSpPr txBox="1"/>
          <p:nvPr/>
        </p:nvSpPr>
        <p:spPr>
          <a:xfrm>
            <a:off x="5021907" y="5818621"/>
            <a:ext cx="3816424" cy="369332"/>
          </a:xfrm>
          <a:prstGeom prst="rect">
            <a:avLst/>
          </a:prstGeom>
          <a:noFill/>
        </p:spPr>
        <p:txBody>
          <a:bodyPr wrap="square" rtlCol="0">
            <a:spAutoFit/>
          </a:bodyPr>
          <a:lstStyle/>
          <a:p>
            <a:r>
              <a:rPr lang="pt-BR" b="1" dirty="0" smtClean="0"/>
              <a:t>Existem morcegos na cidade - Horta</a:t>
            </a:r>
            <a:endParaRPr lang="en-US" b="1" dirty="0"/>
          </a:p>
        </p:txBody>
      </p:sp>
      <p:sp>
        <p:nvSpPr>
          <p:cNvPr id="20" name="CaixaDeTexto 19"/>
          <p:cNvSpPr txBox="1"/>
          <p:nvPr/>
        </p:nvSpPr>
        <p:spPr>
          <a:xfrm>
            <a:off x="467544" y="5818621"/>
            <a:ext cx="3816424" cy="646331"/>
          </a:xfrm>
          <a:prstGeom prst="rect">
            <a:avLst/>
          </a:prstGeom>
          <a:noFill/>
        </p:spPr>
        <p:txBody>
          <a:bodyPr wrap="square" rtlCol="0">
            <a:spAutoFit/>
          </a:bodyPr>
          <a:lstStyle/>
          <a:p>
            <a:r>
              <a:rPr lang="pt-BR" b="1" dirty="0"/>
              <a:t> </a:t>
            </a:r>
            <a:r>
              <a:rPr lang="pt-BR" b="1" dirty="0" smtClean="0"/>
              <a:t>Limpeza de microplásticos na praia do Porto Pim</a:t>
            </a:r>
            <a:endParaRPr lang="en-US" b="1" dirty="0"/>
          </a:p>
        </p:txBody>
      </p:sp>
      <p:pic>
        <p:nvPicPr>
          <p:cNvPr id="2" name="Imagem 1"/>
          <p:cNvPicPr>
            <a:picLocks noChangeAspect="1"/>
          </p:cNvPicPr>
          <p:nvPr/>
        </p:nvPicPr>
        <p:blipFill rotWithShape="1">
          <a:blip r:embed="rId6" cstate="print">
            <a:extLst>
              <a:ext uri="{28A0092B-C50C-407E-A947-70E740481C1C}">
                <a14:useLocalDpi xmlns:a14="http://schemas.microsoft.com/office/drawing/2010/main" val="0"/>
              </a:ext>
            </a:extLst>
          </a:blip>
          <a:srcRect l="4778" r="37210"/>
          <a:stretch/>
        </p:blipFill>
        <p:spPr>
          <a:xfrm rot="5400000">
            <a:off x="430928" y="2458898"/>
            <a:ext cx="3473747" cy="3368235"/>
          </a:xfrm>
          <a:prstGeom prst="rect">
            <a:avLst/>
          </a:prstGeom>
        </p:spPr>
      </p:pic>
      <p:pic>
        <p:nvPicPr>
          <p:cNvPr id="3" name="Imagem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7944" y="2745042"/>
            <a:ext cx="5677478" cy="2838739"/>
          </a:xfrm>
          <a:prstGeom prst="rect">
            <a:avLst/>
          </a:prstGeom>
        </p:spPr>
      </p:pic>
    </p:spTree>
    <p:extLst>
      <p:ext uri="{BB962C8B-B14F-4D97-AF65-F5344CB8AC3E}">
        <p14:creationId xmlns:p14="http://schemas.microsoft.com/office/powerpoint/2010/main" val="33206840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pt-BR" altLang="en-US" sz="2000" b="1" dirty="0" smtClean="0">
                <a:solidFill>
                  <a:srgbClr val="195457"/>
                </a:solidFill>
                <a:latin typeface="Calibri" panose="020F0502020204030204" pitchFamily="34" charset="0"/>
                <a:cs typeface="Calibri" panose="020F0502020204030204" pitchFamily="34" charset="0"/>
              </a:rPr>
              <a:t>E4 </a:t>
            </a:r>
            <a:r>
              <a:rPr lang="pt-BR" altLang="en-US" sz="2000" b="1" dirty="0">
                <a:solidFill>
                  <a:srgbClr val="195457"/>
                </a:solidFill>
                <a:latin typeface="Calibri" panose="020F0502020204030204" pitchFamily="34" charset="0"/>
                <a:cs typeface="Calibri" panose="020F0502020204030204" pitchFamily="34" charset="0"/>
              </a:rPr>
              <a:t>– </a:t>
            </a:r>
            <a:r>
              <a:rPr lang="en-US" altLang="en-US" sz="2000" b="1" dirty="0" err="1">
                <a:solidFill>
                  <a:srgbClr val="195457"/>
                </a:solidFill>
                <a:latin typeface="Calibri" panose="020F0502020204030204" pitchFamily="34" charset="0"/>
                <a:cs typeface="Calibri" panose="020F0502020204030204" pitchFamily="34" charset="0"/>
              </a:rPr>
              <a:t>Programa</a:t>
            </a:r>
            <a:r>
              <a:rPr lang="en-US" altLang="en-US" sz="2000" b="1" dirty="0">
                <a:solidFill>
                  <a:srgbClr val="195457"/>
                </a:solidFill>
                <a:latin typeface="Calibri" panose="020F0502020204030204" pitchFamily="34" charset="0"/>
                <a:cs typeface="Calibri" panose="020F0502020204030204" pitchFamily="34" charset="0"/>
              </a:rPr>
              <a:t> de </a:t>
            </a:r>
            <a:r>
              <a:rPr lang="en-US" altLang="en-US" sz="2000" b="1" dirty="0" err="1">
                <a:solidFill>
                  <a:srgbClr val="195457"/>
                </a:solidFill>
                <a:latin typeface="Calibri" panose="020F0502020204030204" pitchFamily="34" charset="0"/>
                <a:cs typeface="Calibri" panose="020F0502020204030204" pitchFamily="34" charset="0"/>
              </a:rPr>
              <a:t>Educação</a:t>
            </a:r>
            <a:r>
              <a:rPr lang="en-US" altLang="en-US" sz="2000" b="1" dirty="0">
                <a:solidFill>
                  <a:srgbClr val="195457"/>
                </a:solidFill>
                <a:latin typeface="Calibri" panose="020F0502020204030204" pitchFamily="34" charset="0"/>
                <a:cs typeface="Calibri" panose="020F0502020204030204" pitchFamily="34" charset="0"/>
              </a:rPr>
              <a:t> </a:t>
            </a:r>
            <a:r>
              <a:rPr lang="en-US" altLang="en-US" sz="2000" b="1" dirty="0" err="1">
                <a:solidFill>
                  <a:srgbClr val="195457"/>
                </a:solidFill>
                <a:latin typeface="Calibri" panose="020F0502020204030204" pitchFamily="34" charset="0"/>
                <a:cs typeface="Calibri" panose="020F0502020204030204" pitchFamily="34" charset="0"/>
              </a:rPr>
              <a:t>Ambiental</a:t>
            </a:r>
            <a:r>
              <a:rPr lang="en-US" altLang="en-US" sz="2000" b="1" dirty="0">
                <a:solidFill>
                  <a:srgbClr val="195457"/>
                </a:solidFill>
                <a:latin typeface="Calibri" panose="020F0502020204030204" pitchFamily="34" charset="0"/>
                <a:cs typeface="Calibri" panose="020F0502020204030204" pitchFamily="34" charset="0"/>
              </a:rPr>
              <a:t> dos </a:t>
            </a:r>
            <a:r>
              <a:rPr lang="en-US" altLang="en-US" sz="2000" b="1" dirty="0" err="1">
                <a:solidFill>
                  <a:srgbClr val="195457"/>
                </a:solidFill>
                <a:latin typeface="Calibri" panose="020F0502020204030204" pitchFamily="34" charset="0"/>
                <a:cs typeface="Calibri" panose="020F0502020204030204" pitchFamily="34" charset="0"/>
              </a:rPr>
              <a:t>Parques</a:t>
            </a:r>
            <a:r>
              <a:rPr lang="en-US" altLang="en-US" sz="2000" b="1" dirty="0">
                <a:solidFill>
                  <a:srgbClr val="195457"/>
                </a:solidFill>
                <a:latin typeface="Calibri" panose="020F0502020204030204" pitchFamily="34" charset="0"/>
                <a:cs typeface="Calibri" panose="020F0502020204030204" pitchFamily="34" charset="0"/>
              </a:rPr>
              <a:t> </a:t>
            </a:r>
            <a:r>
              <a:rPr lang="en-US" altLang="en-US" sz="2000" b="1" dirty="0" err="1">
                <a:solidFill>
                  <a:srgbClr val="195457"/>
                </a:solidFill>
                <a:latin typeface="Calibri" panose="020F0502020204030204" pitchFamily="34" charset="0"/>
                <a:cs typeface="Calibri" panose="020F0502020204030204" pitchFamily="34" charset="0"/>
              </a:rPr>
              <a:t>Naturais</a:t>
            </a:r>
            <a:r>
              <a:rPr lang="en-US" altLang="en-US" sz="2000" b="1" dirty="0">
                <a:solidFill>
                  <a:srgbClr val="195457"/>
                </a:solidFill>
                <a:latin typeface="Calibri" panose="020F0502020204030204" pitchFamily="34" charset="0"/>
                <a:cs typeface="Calibri" panose="020F0502020204030204" pitchFamily="34" charset="0"/>
              </a:rPr>
              <a:t> de </a:t>
            </a:r>
            <a:r>
              <a:rPr lang="en-US" altLang="en-US" sz="2000" b="1" dirty="0" err="1">
                <a:solidFill>
                  <a:srgbClr val="195457"/>
                </a:solidFill>
                <a:latin typeface="Calibri" panose="020F0502020204030204" pitchFamily="34" charset="0"/>
                <a:cs typeface="Calibri" panose="020F0502020204030204" pitchFamily="34" charset="0"/>
              </a:rPr>
              <a:t>Ilha</a:t>
            </a:r>
            <a:r>
              <a:rPr lang="en-US" altLang="en-US" sz="2000" b="1" dirty="0">
                <a:solidFill>
                  <a:srgbClr val="195457"/>
                </a:solidFill>
                <a:latin typeface="Calibri" panose="020F0502020204030204" pitchFamily="34" charset="0"/>
                <a:cs typeface="Calibri" panose="020F0502020204030204" pitchFamily="34" charset="0"/>
              </a:rPr>
              <a:t> – </a:t>
            </a:r>
            <a:r>
              <a:rPr lang="en-US" altLang="en-US" sz="2000" b="1" dirty="0" err="1">
                <a:solidFill>
                  <a:srgbClr val="195457"/>
                </a:solidFill>
                <a:latin typeface="Calibri" panose="020F0502020204030204" pitchFamily="34" charset="0"/>
                <a:cs typeface="Calibri" panose="020F0502020204030204" pitchFamily="34" charset="0"/>
              </a:rPr>
              <a:t>Parque</a:t>
            </a:r>
            <a:r>
              <a:rPr lang="en-US" altLang="en-US" sz="2000" b="1" dirty="0">
                <a:solidFill>
                  <a:srgbClr val="195457"/>
                </a:solidFill>
                <a:latin typeface="Calibri" panose="020F0502020204030204" pitchFamily="34" charset="0"/>
                <a:cs typeface="Calibri" panose="020F0502020204030204" pitchFamily="34" charset="0"/>
              </a:rPr>
              <a:t> </a:t>
            </a:r>
            <a:r>
              <a:rPr lang="en-US" altLang="en-US" sz="2000" b="1" dirty="0" smtClean="0">
                <a:solidFill>
                  <a:srgbClr val="195457"/>
                </a:solidFill>
                <a:latin typeface="Calibri" panose="020F0502020204030204" pitchFamily="34" charset="0"/>
                <a:cs typeface="Calibri" panose="020F0502020204030204" pitchFamily="34" charset="0"/>
              </a:rPr>
              <a:t>Escola/</a:t>
            </a:r>
            <a:r>
              <a:rPr lang="en-US" altLang="en-US" sz="2000" b="1" dirty="0" err="1" smtClean="0">
                <a:solidFill>
                  <a:srgbClr val="195457"/>
                </a:solidFill>
                <a:latin typeface="Calibri" panose="020F0502020204030204" pitchFamily="34" charset="0"/>
                <a:cs typeface="Calibri" panose="020F0502020204030204" pitchFamily="34" charset="0"/>
              </a:rPr>
              <a:t>Parque</a:t>
            </a:r>
            <a:r>
              <a:rPr lang="en-US" altLang="en-US" sz="2000" b="1" dirty="0" smtClean="0">
                <a:solidFill>
                  <a:srgbClr val="195457"/>
                </a:solidFill>
                <a:latin typeface="Calibri" panose="020F0502020204030204" pitchFamily="34" charset="0"/>
                <a:cs typeface="Calibri" panose="020F0502020204030204" pitchFamily="34" charset="0"/>
              </a:rPr>
              <a:t> </a:t>
            </a:r>
            <a:r>
              <a:rPr lang="en-US" altLang="en-US" sz="2000" b="1" dirty="0" err="1" smtClean="0">
                <a:solidFill>
                  <a:srgbClr val="195457"/>
                </a:solidFill>
                <a:latin typeface="Calibri" panose="020F0502020204030204" pitchFamily="34" charset="0"/>
                <a:cs typeface="Calibri" panose="020F0502020204030204" pitchFamily="34" charset="0"/>
              </a:rPr>
              <a:t>Aberto</a:t>
            </a:r>
            <a:endParaRPr lang="en-US" altLang="en-US" sz="2000" b="1" dirty="0">
              <a:solidFill>
                <a:srgbClr val="195457"/>
              </a:solidFill>
              <a:latin typeface="Calibri" panose="020F0502020204030204" pitchFamily="34" charset="0"/>
              <a:cs typeface="Calibri" panose="020F0502020204030204" pitchFamily="34" charset="0"/>
            </a:endParaRPr>
          </a:p>
          <a:p>
            <a:r>
              <a:rPr lang="en-US" altLang="en-US" sz="2000" dirty="0">
                <a:latin typeface="Century Gothic" panose="020B0502020202020204" pitchFamily="34" charset="0"/>
                <a:cs typeface="Calibri" panose="020F0502020204030204" pitchFamily="34" charset="0"/>
              </a:rPr>
              <a:t>	</a:t>
            </a:r>
          </a:p>
          <a:p>
            <a:endParaRPr lang="en-US" altLang="en-US" sz="2000" dirty="0">
              <a:latin typeface="Century Gothic" panose="020B0502020202020204" pitchFamily="34" charset="0"/>
              <a:cs typeface="Calibri" panose="020F0502020204030204" pitchFamily="34" charset="0"/>
            </a:endParaRPr>
          </a:p>
        </p:txBody>
      </p:sp>
      <p:sp>
        <p:nvSpPr>
          <p:cNvPr id="8" name="Retângulo 7"/>
          <p:cNvSpPr/>
          <p:nvPr/>
        </p:nvSpPr>
        <p:spPr>
          <a:xfrm>
            <a:off x="127039" y="2621371"/>
            <a:ext cx="3427926" cy="400110"/>
          </a:xfrm>
          <a:prstGeom prst="rect">
            <a:avLst/>
          </a:prstGeom>
        </p:spPr>
        <p:txBody>
          <a:bodyPr wrap="none">
            <a:spAutoFit/>
          </a:bodyPr>
          <a:lstStyle/>
          <a:p>
            <a:r>
              <a:rPr lang="pt-PT" altLang="pt-PT" sz="2000" b="1" u="sng" dirty="0" smtClean="0">
                <a:solidFill>
                  <a:srgbClr val="195457"/>
                </a:solidFill>
                <a:ea typeface="Tahoma" panose="020B0604030504040204" pitchFamily="34" charset="0"/>
                <a:cs typeface="Calibri" panose="020F0502020204030204" pitchFamily="34" charset="0"/>
              </a:rPr>
              <a:t>1º Newsletter (especial Natal):</a:t>
            </a:r>
            <a:endParaRPr lang="pt-PT" altLang="pt-PT" sz="2000" b="1" u="sng" dirty="0">
              <a:solidFill>
                <a:srgbClr val="195457"/>
              </a:solidFill>
              <a:ea typeface="Tahoma" panose="020B0604030504040204" pitchFamily="34" charset="0"/>
              <a:cs typeface="Calibri" panose="020F0502020204030204" pitchFamily="34" charset="0"/>
            </a:endParaRPr>
          </a:p>
        </p:txBody>
      </p:sp>
      <p:pic>
        <p:nvPicPr>
          <p:cNvPr id="9" name="Image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9952" y="1268759"/>
            <a:ext cx="3672407" cy="5551815"/>
          </a:xfrm>
          <a:prstGeom prst="rect">
            <a:avLst/>
          </a:prstGeom>
        </p:spPr>
      </p:pic>
    </p:spTree>
    <p:extLst>
      <p:ext uri="{BB962C8B-B14F-4D97-AF65-F5344CB8AC3E}">
        <p14:creationId xmlns:p14="http://schemas.microsoft.com/office/powerpoint/2010/main" val="36497666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smtClean="0">
                <a:latin typeface="Century Gothic" panose="020B0502020202020204" pitchFamily="34" charset="0"/>
                <a:cs typeface="Calibri" panose="020F0502020204030204" pitchFamily="34" charset="0"/>
              </a:rPr>
              <a:t>E </a:t>
            </a:r>
            <a:r>
              <a:rPr lang="fr-BE" altLang="en-US" sz="1800" b="1" dirty="0">
                <a:latin typeface="Century Gothic" panose="020B0502020202020204" pitchFamily="34" charset="0"/>
                <a:cs typeface="Calibri" panose="020F0502020204030204" pitchFamily="34" charset="0"/>
              </a:rPr>
              <a:t>– </a:t>
            </a:r>
            <a:r>
              <a:rPr lang="pt-BR" altLang="en-US" sz="1800" b="1" dirty="0">
                <a:latin typeface="Century Gothic" panose="020B0502020202020204" pitchFamily="34" charset="0"/>
                <a:cs typeface="Calibri" panose="020F0502020204030204" pitchFamily="34" charset="0"/>
              </a:rPr>
              <a:t>Sensibilização do público e divulgação dos resultados:</a:t>
            </a:r>
          </a:p>
          <a:p>
            <a:r>
              <a:rPr lang="pt-BR" altLang="en-US" sz="1800" dirty="0" smtClean="0">
                <a:latin typeface="Century Gothic" panose="020B0502020202020204" pitchFamily="34" charset="0"/>
                <a:cs typeface="Calibri" panose="020F0502020204030204" pitchFamily="34" charset="0"/>
              </a:rPr>
              <a:t>E5 – </a:t>
            </a:r>
            <a:r>
              <a:rPr lang="en-US" altLang="en-US" sz="1800" dirty="0" err="1" smtClean="0">
                <a:latin typeface="Century Gothic" panose="020B0502020202020204" pitchFamily="34" charset="0"/>
                <a:cs typeface="Calibri" panose="020F0502020204030204" pitchFamily="34" charset="0"/>
              </a:rPr>
              <a:t>Programa</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Envolvimento</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Público</a:t>
            </a:r>
            <a:r>
              <a:rPr lang="en-US" altLang="en-US" sz="1800" dirty="0" smtClean="0">
                <a:latin typeface="Century Gothic" panose="020B0502020202020204" pitchFamily="34" charset="0"/>
                <a:cs typeface="Calibri" panose="020F0502020204030204" pitchFamily="34" charset="0"/>
              </a:rPr>
              <a:t> e </a:t>
            </a:r>
            <a:r>
              <a:rPr lang="en-US" altLang="en-US" sz="1800" dirty="0" err="1" smtClean="0">
                <a:latin typeface="Century Gothic" panose="020B0502020202020204" pitchFamily="34" charset="0"/>
                <a:cs typeface="Calibri" panose="020F0502020204030204" pitchFamily="34" charset="0"/>
              </a:rPr>
              <a:t>Voluntariado</a:t>
            </a:r>
            <a:r>
              <a:rPr lang="en-US" altLang="en-US" sz="1800" dirty="0" smtClean="0">
                <a:latin typeface="Century Gothic" panose="020B0502020202020204" pitchFamily="34" charset="0"/>
                <a:cs typeface="Calibri" panose="020F0502020204030204" pitchFamily="34" charset="0"/>
              </a:rPr>
              <a:t> </a:t>
            </a:r>
            <a:endParaRPr lang="en-US" altLang="en-US" sz="1800" dirty="0">
              <a:latin typeface="Century Gothic" panose="020B0502020202020204" pitchFamily="34" charset="0"/>
              <a:cs typeface="Calibri" panose="020F0502020204030204" pitchFamily="34" charset="0"/>
            </a:endParaRPr>
          </a:p>
          <a:p>
            <a:r>
              <a:rPr lang="en-US" altLang="en-US" sz="1800" dirty="0">
                <a:latin typeface="Century Gothic" panose="020B0502020202020204" pitchFamily="34" charset="0"/>
                <a:cs typeface="Calibri" panose="020F0502020204030204" pitchFamily="34" charset="0"/>
              </a:rPr>
              <a:t>	</a:t>
            </a:r>
          </a:p>
          <a:p>
            <a:endParaRPr lang="en-US" altLang="en-US" sz="1800" dirty="0">
              <a:latin typeface="Century Gothic" panose="020B0502020202020204" pitchFamily="34" charset="0"/>
              <a:cs typeface="Calibri" panose="020F0502020204030204" pitchFamily="34" charset="0"/>
            </a:endParaRPr>
          </a:p>
        </p:txBody>
      </p:sp>
      <p:sp>
        <p:nvSpPr>
          <p:cNvPr id="19" name="CaixaDeTexto 18"/>
          <p:cNvSpPr txBox="1"/>
          <p:nvPr/>
        </p:nvSpPr>
        <p:spPr>
          <a:xfrm>
            <a:off x="0" y="1408708"/>
            <a:ext cx="9144000" cy="2092881"/>
          </a:xfrm>
          <a:prstGeom prst="rect">
            <a:avLst/>
          </a:prstGeom>
          <a:noFill/>
        </p:spPr>
        <p:txBody>
          <a:bodyPr wrap="square" rtlCol="0">
            <a:spAutoFit/>
          </a:bodyPr>
          <a:lstStyle/>
          <a:p>
            <a:endParaRPr lang="pt-PT" sz="1600" b="1" i="1" u="sng" dirty="0">
              <a:latin typeface="Century Gothic" panose="020B0502020202020204" pitchFamily="34" charset="0"/>
              <a:ea typeface="Tahoma" panose="020B0604030504040204" pitchFamily="34" charset="0"/>
              <a:cs typeface="DIN Condensed Bold"/>
            </a:endParaRPr>
          </a:p>
          <a:p>
            <a:pPr marL="285750" indent="-285750" algn="just">
              <a:buFont typeface="Wingdings" panose="05000000000000000000" pitchFamily="2" charset="2"/>
              <a:buChar char="Ø"/>
            </a:pPr>
            <a:r>
              <a:rPr lang="pt-BR" altLang="pt-PT" sz="1400" dirty="0">
                <a:latin typeface="Century Gothic" panose="020B0502020202020204" pitchFamily="34" charset="0"/>
                <a:ea typeface="Tahoma" panose="020B0604030504040204" pitchFamily="34" charset="0"/>
                <a:cs typeface="DIN Condensed Bold"/>
              </a:rPr>
              <a:t>O LIFE IP está a promover campos de voluntariado gratuitos em várias ilhas, com o objetivo de sensibilizar os jovens e a comunidade para a importância da prática de ações concretas de conservação da natureza e da biodiversidade.</a:t>
            </a:r>
          </a:p>
          <a:p>
            <a:pPr marL="285750" indent="-285750" algn="just">
              <a:buFont typeface="Wingdings" panose="05000000000000000000" pitchFamily="2" charset="2"/>
              <a:buChar char="Ø"/>
            </a:pPr>
            <a:r>
              <a:rPr lang="pt-BR" altLang="pt-PT" sz="1400" dirty="0">
                <a:latin typeface="Century Gothic" panose="020B0502020202020204" pitchFamily="34" charset="0"/>
                <a:ea typeface="Tahoma" panose="020B0604030504040204" pitchFamily="34" charset="0"/>
                <a:cs typeface="DIN Condensed Bold"/>
              </a:rPr>
              <a:t>Já ocorreram </a:t>
            </a:r>
            <a:r>
              <a:rPr lang="pt-BR" altLang="pt-PT" sz="1400" dirty="0" smtClean="0">
                <a:latin typeface="Century Gothic" panose="020B0502020202020204" pitchFamily="34" charset="0"/>
                <a:ea typeface="Tahoma" panose="020B0604030504040204" pitchFamily="34" charset="0"/>
                <a:cs typeface="DIN Condensed Bold"/>
              </a:rPr>
              <a:t>5 </a:t>
            </a:r>
            <a:r>
              <a:rPr lang="pt-BR" altLang="pt-PT" sz="1400" dirty="0">
                <a:latin typeface="Century Gothic" panose="020B0502020202020204" pitchFamily="34" charset="0"/>
                <a:ea typeface="Tahoma" panose="020B0604030504040204" pitchFamily="34" charset="0"/>
                <a:cs typeface="DIN Condensed Bold"/>
              </a:rPr>
              <a:t>campos dos 6 previstos em diferentes ilhas até fevereiro de 2021 onde se realizaram diversas atividades, desde controlo de invasoras, plantação de espécies nativas, limpezas de lixo marinho, entre outras, envolvendo escuteiros, empresas locais, IPSS e a comunidade em geral.</a:t>
            </a:r>
          </a:p>
          <a:p>
            <a:pPr marL="285750" indent="-285750" algn="just">
              <a:buFont typeface="Wingdings" panose="05000000000000000000" pitchFamily="2" charset="2"/>
              <a:buChar char="Ø"/>
            </a:pPr>
            <a:r>
              <a:rPr lang="pt-BR" altLang="pt-PT" sz="1400" dirty="0" smtClean="0">
                <a:latin typeface="Century Gothic" panose="020B0502020202020204" pitchFamily="34" charset="0"/>
                <a:ea typeface="Tahoma" panose="020B0604030504040204" pitchFamily="34" charset="0"/>
                <a:cs typeface="DIN Condensed Bold"/>
              </a:rPr>
              <a:t>O próximo campo previsto será na </a:t>
            </a:r>
            <a:r>
              <a:rPr lang="pt-BR" altLang="pt-PT" sz="1400" dirty="0">
                <a:latin typeface="Century Gothic" panose="020B0502020202020204" pitchFamily="34" charset="0"/>
                <a:ea typeface="Tahoma" panose="020B0604030504040204" pitchFamily="34" charset="0"/>
                <a:cs typeface="DIN Condensed Bold"/>
              </a:rPr>
              <a:t>Terceira, de 13 a 21 de fevereiro do próximo ano.</a:t>
            </a:r>
          </a:p>
          <a:p>
            <a:pPr marL="285750" indent="-285750" algn="just">
              <a:buFont typeface="Wingdings" panose="05000000000000000000" pitchFamily="2" charset="2"/>
              <a:buChar char="Ø"/>
            </a:pPr>
            <a:endParaRPr lang="pt-PT" sz="1600" dirty="0" smtClean="0">
              <a:latin typeface="Century Gothic" panose="020B0502020202020204" pitchFamily="34" charset="0"/>
              <a:ea typeface="Tahoma" panose="020B0604030504040204" pitchFamily="34" charset="0"/>
              <a:cs typeface="DIN Condensed Bold"/>
            </a:endParaRPr>
          </a:p>
        </p:txBody>
      </p:sp>
      <p:pic>
        <p:nvPicPr>
          <p:cNvPr id="2052" name="Picture 4" descr="A imagem pode conter: 1 pessoa, sentado, criança, chapéu, barba e ar liv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5479" y="3219399"/>
            <a:ext cx="4953459" cy="330230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m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 y="3219400"/>
            <a:ext cx="4403074" cy="3302306"/>
          </a:xfrm>
          <a:prstGeom prst="rect">
            <a:avLst/>
          </a:prstGeom>
        </p:spPr>
      </p:pic>
    </p:spTree>
    <p:extLst>
      <p:ext uri="{BB962C8B-B14F-4D97-AF65-F5344CB8AC3E}">
        <p14:creationId xmlns:p14="http://schemas.microsoft.com/office/powerpoint/2010/main" val="30436729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alibri" panose="020F0502020204030204" pitchFamily="34" charset="0"/>
                <a:cs typeface="Calibri" panose="020F0502020204030204" pitchFamily="34" charset="0"/>
              </a:rPr>
              <a:t>F – </a:t>
            </a:r>
            <a:r>
              <a:rPr lang="pt-BR" altLang="en-US" sz="1800" b="1" dirty="0">
                <a:solidFill>
                  <a:srgbClr val="195457"/>
                </a:solidFill>
                <a:latin typeface="Calibri" panose="020F0502020204030204" pitchFamily="34" charset="0"/>
                <a:cs typeface="Calibri" panose="020F0502020204030204" pitchFamily="34" charset="0"/>
              </a:rPr>
              <a:t>Gestão e monitorização do progresso do projeto:</a:t>
            </a:r>
          </a:p>
          <a:p>
            <a:r>
              <a:rPr lang="pt-BR" altLang="en-US" sz="1800" b="1" dirty="0">
                <a:solidFill>
                  <a:srgbClr val="195457"/>
                </a:solidFill>
                <a:latin typeface="Calibri" panose="020F0502020204030204" pitchFamily="34" charset="0"/>
                <a:cs typeface="Calibri" panose="020F0502020204030204" pitchFamily="34" charset="0"/>
              </a:rPr>
              <a:t>F3 – Grupo de trabalho para coordenação dos fundos complementares</a:t>
            </a:r>
            <a:endParaRPr lang="en-US" altLang="en-US" sz="1800" b="1" dirty="0">
              <a:solidFill>
                <a:srgbClr val="195457"/>
              </a:solidFill>
              <a:latin typeface="Calibri" panose="020F0502020204030204" pitchFamily="34" charset="0"/>
              <a:cs typeface="Calibri" panose="020F0502020204030204" pitchFamily="34" charset="0"/>
            </a:endParaRPr>
          </a:p>
          <a:p>
            <a:r>
              <a:rPr lang="en-US" altLang="en-US" sz="1800" b="1" dirty="0">
                <a:solidFill>
                  <a:srgbClr val="195457"/>
                </a:solidFill>
                <a:latin typeface="Calibri" panose="020F0502020204030204" pitchFamily="34" charset="0"/>
                <a:cs typeface="Calibri" panose="020F0502020204030204" pitchFamily="34" charset="0"/>
              </a:rPr>
              <a:t>	</a:t>
            </a:r>
          </a:p>
          <a:p>
            <a:endParaRPr lang="en-US" altLang="en-US" sz="1800" dirty="0">
              <a:latin typeface="Century Gothic" panose="020B0502020202020204" pitchFamily="34" charset="0"/>
              <a:cs typeface="Calibri" panose="020F0502020204030204" pitchFamily="34" charset="0"/>
            </a:endParaRPr>
          </a:p>
        </p:txBody>
      </p:sp>
      <p:sp>
        <p:nvSpPr>
          <p:cNvPr id="12" name="CaixaDeTexto 11"/>
          <p:cNvSpPr txBox="1"/>
          <p:nvPr/>
        </p:nvSpPr>
        <p:spPr>
          <a:xfrm>
            <a:off x="-108520" y="1700808"/>
            <a:ext cx="9001000" cy="584775"/>
          </a:xfrm>
          <a:prstGeom prst="rect">
            <a:avLst/>
          </a:prstGeom>
          <a:noFill/>
        </p:spPr>
        <p:txBody>
          <a:bodyPr wrap="square" rtlCol="0">
            <a:spAutoFit/>
          </a:bodyPr>
          <a:lstStyle/>
          <a:p>
            <a:pPr marL="285750" indent="-285750" algn="just">
              <a:buFont typeface="Arial" panose="020B0604020202020204" pitchFamily="34" charset="0"/>
              <a:buChar char="•"/>
            </a:pPr>
            <a:r>
              <a:rPr lang="pt-BR" sz="1600" b="1" dirty="0" smtClean="0">
                <a:latin typeface="Calibri" panose="020F0502020204030204" pitchFamily="34" charset="0"/>
                <a:cs typeface="Calibri" panose="020F0502020204030204" pitchFamily="34" charset="0"/>
              </a:rPr>
              <a:t>O </a:t>
            </a:r>
            <a:r>
              <a:rPr lang="pt-BR" sz="1600" b="1" dirty="0">
                <a:latin typeface="Calibri" panose="020F0502020204030204" pitchFamily="34" charset="0"/>
                <a:cs typeface="Calibri" panose="020F0502020204030204" pitchFamily="34" charset="0"/>
              </a:rPr>
              <a:t>Website do projeto </a:t>
            </a:r>
            <a:r>
              <a:rPr lang="pt-BR" sz="1600" b="1" dirty="0" smtClean="0">
                <a:latin typeface="Calibri" panose="020F0502020204030204" pitchFamily="34" charset="0"/>
                <a:cs typeface="Calibri" panose="020F0502020204030204" pitchFamily="34" charset="0"/>
              </a:rPr>
              <a:t>já tem um separador com os Fundos Abertos assim como </a:t>
            </a:r>
            <a:r>
              <a:rPr lang="pt-BR" sz="1600" b="1" dirty="0">
                <a:latin typeface="Calibri" panose="020F0502020204030204" pitchFamily="34" charset="0"/>
                <a:cs typeface="Calibri" panose="020F0502020204030204" pitchFamily="34" charset="0"/>
              </a:rPr>
              <a:t>Balcão de </a:t>
            </a:r>
            <a:r>
              <a:rPr lang="pt-BR" sz="1600" b="1" dirty="0" smtClean="0">
                <a:latin typeface="Calibri" panose="020F0502020204030204" pitchFamily="34" charset="0"/>
                <a:cs typeface="Calibri" panose="020F0502020204030204" pitchFamily="34" charset="0"/>
              </a:rPr>
              <a:t>Apoio</a:t>
            </a:r>
            <a:r>
              <a:rPr lang="pt-BR" sz="1600" dirty="0" smtClean="0">
                <a:latin typeface="Calibri" panose="020F0502020204030204" pitchFamily="34" charset="0"/>
                <a:cs typeface="Calibri" panose="020F0502020204030204" pitchFamily="34" charset="0"/>
              </a:rPr>
              <a:t> </a:t>
            </a:r>
            <a:r>
              <a:rPr lang="pt-BR" sz="1600" dirty="0">
                <a:latin typeface="Calibri" panose="020F0502020204030204" pitchFamily="34" charset="0"/>
                <a:cs typeface="Calibri" panose="020F0502020204030204" pitchFamily="34" charset="0"/>
              </a:rPr>
              <a:t>para dar suporte aos projetos </a:t>
            </a:r>
            <a:r>
              <a:rPr lang="pt-BR" sz="1600" dirty="0" smtClean="0">
                <a:latin typeface="Calibri" panose="020F0502020204030204" pitchFamily="34" charset="0"/>
                <a:cs typeface="Calibri" panose="020F0502020204030204" pitchFamily="34" charset="0"/>
              </a:rPr>
              <a:t>complementares.</a:t>
            </a:r>
            <a:endParaRPr lang="pt-BR" sz="1600" dirty="0">
              <a:latin typeface="Calibri" panose="020F0502020204030204" pitchFamily="34" charset="0"/>
              <a:cs typeface="Calibri" panose="020F0502020204030204" pitchFamily="34" charset="0"/>
            </a:endParaRPr>
          </a:p>
        </p:txBody>
      </p:sp>
      <p:pic>
        <p:nvPicPr>
          <p:cNvPr id="9" name="Imagem 8"/>
          <p:cNvPicPr>
            <a:picLocks noChangeAspect="1"/>
          </p:cNvPicPr>
          <p:nvPr/>
        </p:nvPicPr>
        <p:blipFill rotWithShape="1">
          <a:blip r:embed="rId6" cstate="screen">
            <a:extLst>
              <a:ext uri="{28A0092B-C50C-407E-A947-70E740481C1C}">
                <a14:useLocalDpi xmlns:a14="http://schemas.microsoft.com/office/drawing/2010/main"/>
              </a:ext>
            </a:extLst>
          </a:blip>
          <a:srcRect t="14000" b="6201"/>
          <a:stretch/>
        </p:blipFill>
        <p:spPr>
          <a:xfrm>
            <a:off x="611560" y="2541097"/>
            <a:ext cx="8021052" cy="3600400"/>
          </a:xfrm>
          <a:prstGeom prst="rect">
            <a:avLst/>
          </a:prstGeom>
        </p:spPr>
      </p:pic>
      <p:sp>
        <p:nvSpPr>
          <p:cNvPr id="14" name="Oval 13"/>
          <p:cNvSpPr/>
          <p:nvPr/>
        </p:nvSpPr>
        <p:spPr>
          <a:xfrm>
            <a:off x="4139952" y="2861647"/>
            <a:ext cx="1440160" cy="504055"/>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rotWithShape="1">
          <a:blip r:embed="rId7" cstate="screen">
            <a:extLst>
              <a:ext uri="{28A0092B-C50C-407E-A947-70E740481C1C}">
                <a14:useLocalDpi xmlns:a14="http://schemas.microsoft.com/office/drawing/2010/main"/>
              </a:ext>
            </a:extLst>
          </a:blip>
          <a:srcRect t="15001" r="1176" b="5200"/>
          <a:stretch/>
        </p:blipFill>
        <p:spPr>
          <a:xfrm>
            <a:off x="222390" y="2541097"/>
            <a:ext cx="8670090" cy="3938031"/>
          </a:xfrm>
          <a:prstGeom prst="rect">
            <a:avLst/>
          </a:prstGeom>
        </p:spPr>
      </p:pic>
    </p:spTree>
    <p:extLst>
      <p:ext uri="{BB962C8B-B14F-4D97-AF65-F5344CB8AC3E}">
        <p14:creationId xmlns:p14="http://schemas.microsoft.com/office/powerpoint/2010/main" val="46920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24" t="18652" r="22730" b="16719"/>
          <a:stretch/>
        </p:blipFill>
        <p:spPr bwMode="auto">
          <a:xfrm>
            <a:off x="2542273" y="2568337"/>
            <a:ext cx="3015916"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4" descr="https://www.visitportugal.com/sites/www.visitportugal.com/files/styles/experiencias_detalhe/public/mediateca/N2604d_0.jpg?itok=thKeHWf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91999" y="887502"/>
            <a:ext cx="288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cultura.cm-ribeiragrande.pt/imagens/25013445258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8822" y="887502"/>
            <a:ext cx="243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http://cdn.olhares.pt/client/files/foto/big/132/132039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2575162"/>
            <a:ext cx="2161922"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http://turismocadentro.com/wp-content/uploads/2010/06/ilha-das-flores.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5012" y="2572387"/>
            <a:ext cx="2438804"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ttp://www.ponta-delgada.com/wp-content/uploads/2016/03/lagoa-do-f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21425" y="4257272"/>
            <a:ext cx="2446201"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2" descr="http://parquesnaturais.azores.gov.pt/images/pni_terceira/ap/rn/sbarbara/800/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14441" y="4249172"/>
            <a:ext cx="2160002"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ttp://cultura.cm-ribeiragrande.pt/imagens/1941344525462.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5257"/>
          <a:stretch/>
        </p:blipFill>
        <p:spPr bwMode="auto">
          <a:xfrm>
            <a:off x="2160107" y="879402"/>
            <a:ext cx="1275069"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cultura.cm-ribeiragrande.pt/imagens/5861344523923.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3869" y="4257272"/>
            <a:ext cx="2448130" cy="16200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upo 30"/>
          <p:cNvGrpSpPr/>
          <p:nvPr/>
        </p:nvGrpSpPr>
        <p:grpSpPr>
          <a:xfrm>
            <a:off x="-1588" y="-581"/>
            <a:ext cx="9145588" cy="621270"/>
            <a:chOff x="-1588" y="-581"/>
            <a:chExt cx="9145588" cy="621270"/>
          </a:xfrm>
        </p:grpSpPr>
        <p:sp>
          <p:nvSpPr>
            <p:cNvPr id="37" name="Retângulo 3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39" name="Picture 10" descr="http://fnyh.org/wp-content/uploads/2015/01/LIFE.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8" descr="http://www.europarc.org/communication-skills/images/2.1%20N2000.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 name="Imagem 40"/>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43" name="Título 1"/>
          <p:cNvSpPr>
            <a:spLocks noGrp="1"/>
          </p:cNvSpPr>
          <p:nvPr>
            <p:ph type="ctrTitle"/>
          </p:nvPr>
        </p:nvSpPr>
        <p:spPr>
          <a:xfrm>
            <a:off x="212993" y="1340768"/>
            <a:ext cx="1910735" cy="482783"/>
          </a:xfrm>
          <a:ln>
            <a:noFill/>
          </a:ln>
          <a:effectLst>
            <a:outerShdw blurRad="50800" dist="38100" dir="2700000" algn="tl" rotWithShape="0">
              <a:prstClr val="black">
                <a:alpha val="40000"/>
              </a:prstClr>
            </a:outerShdw>
            <a:reflection blurRad="6350" stA="52000" endA="300" endPos="35000" dir="5400000" sy="-100000" algn="bl" rotWithShape="0"/>
          </a:effectLst>
        </p:spPr>
        <p:txBody>
          <a:bodyPr>
            <a:noAutofit/>
          </a:bodyPr>
          <a:lstStyle/>
          <a:p>
            <a:pPr algn="l"/>
            <a:r>
              <a:rPr lang="pt-PT" sz="2800" b="1" dirty="0" smtClean="0">
                <a:ln w="0"/>
                <a:solidFill>
                  <a:schemeClr val="accent5">
                    <a:lumMod val="50000"/>
                  </a:schemeClr>
                </a:solidFill>
                <a:effectLst>
                  <a:outerShdw blurRad="38100" dist="19050" dir="2700000" algn="tl" rotWithShape="0">
                    <a:schemeClr val="dk1">
                      <a:alpha val="40000"/>
                    </a:schemeClr>
                  </a:outerShdw>
                </a:effectLst>
                <a:latin typeface="Calisto MT" panose="02040603050505030304" pitchFamily="18" charset="0"/>
              </a:rPr>
              <a:t>Obrigada!</a:t>
            </a:r>
            <a:endParaRPr lang="pt-PT" sz="2800" b="1" dirty="0">
              <a:ln w="0"/>
              <a:solidFill>
                <a:schemeClr val="accent5">
                  <a:lumMod val="50000"/>
                </a:schemeClr>
              </a:solidFill>
              <a:effectLst>
                <a:outerShdw blurRad="38100" dist="19050" dir="2700000" algn="tl" rotWithShape="0">
                  <a:schemeClr val="dk1">
                    <a:alpha val="40000"/>
                  </a:schemeClr>
                </a:outerShdw>
              </a:effectLst>
              <a:latin typeface="Calisto MT" panose="02040603050505030304" pitchFamily="18" charset="0"/>
            </a:endParaRPr>
          </a:p>
        </p:txBody>
      </p:sp>
      <p:sp>
        <p:nvSpPr>
          <p:cNvPr id="25"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2" name="CaixaDeTexto 1"/>
          <p:cNvSpPr txBox="1"/>
          <p:nvPr/>
        </p:nvSpPr>
        <p:spPr>
          <a:xfrm>
            <a:off x="3023441" y="5877272"/>
            <a:ext cx="3817116" cy="1323439"/>
          </a:xfrm>
          <a:prstGeom prst="rect">
            <a:avLst/>
          </a:prstGeom>
          <a:noFill/>
        </p:spPr>
        <p:txBody>
          <a:bodyPr wrap="square" rtlCol="0">
            <a:spAutoFit/>
          </a:bodyPr>
          <a:lstStyle/>
          <a:p>
            <a:r>
              <a:rPr lang="en-US" sz="2000" b="1" dirty="0" smtClean="0">
                <a:hlinkClick r:id="rId16"/>
              </a:rPr>
              <a:t>lifeip.azoresnatura@azores.gov.pt</a:t>
            </a:r>
            <a:endParaRPr lang="en-US" sz="2000" b="1" dirty="0" smtClean="0"/>
          </a:p>
          <a:p>
            <a:endParaRPr lang="en-US" sz="2000" b="1" dirty="0">
              <a:hlinkClick r:id="rId17"/>
            </a:endParaRPr>
          </a:p>
          <a:p>
            <a:r>
              <a:rPr lang="en-US" sz="2000" b="1" dirty="0" smtClean="0">
                <a:hlinkClick r:id="rId17"/>
              </a:rPr>
              <a:t>https</a:t>
            </a:r>
            <a:r>
              <a:rPr lang="en-US" sz="2000" b="1" dirty="0">
                <a:hlinkClick r:id="rId17"/>
              </a:rPr>
              <a:t>://www.lifeazoresnatura.eu/</a:t>
            </a:r>
            <a:endParaRPr lang="en-US" sz="2000" b="1" dirty="0"/>
          </a:p>
          <a:p>
            <a:r>
              <a:rPr lang="en-US" sz="2000" b="1" dirty="0" smtClean="0"/>
              <a:t> </a:t>
            </a:r>
            <a:endParaRPr lang="en-US" sz="2000" b="1" dirty="0"/>
          </a:p>
        </p:txBody>
      </p:sp>
      <p:pic>
        <p:nvPicPr>
          <p:cNvPr id="3074" name="Picture 2" descr="Email Symbol clipart - Mail, Apple, Email, transparent clip art"/>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8074" t="18005" r="18927" b="19304"/>
          <a:stretch/>
        </p:blipFill>
        <p:spPr bwMode="auto">
          <a:xfrm>
            <a:off x="2627784" y="5886778"/>
            <a:ext cx="481168" cy="4362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acebook Icon | | Vector Images Icon Sign And Symbols"/>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688842" y="6511137"/>
            <a:ext cx="331831" cy="331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81558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1198091" y="611860"/>
            <a:ext cx="8553662" cy="45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Área</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intervenção</a:t>
            </a:r>
            <a:r>
              <a:rPr lang="fr-BE" altLang="en-US" sz="1800" b="1" dirty="0" smtClean="0">
                <a:latin typeface="Century Gothic" panose="020B0502020202020204" pitchFamily="34" charset="0"/>
                <a:cs typeface="Calibri" panose="020F0502020204030204" pitchFamily="34" charset="0"/>
              </a:rPr>
              <a:t>: Faial</a:t>
            </a:r>
            <a:endParaRPr lang="fr-BE" altLang="en-US" sz="1800" b="1" dirty="0">
              <a:solidFill>
                <a:srgbClr val="FFFF00"/>
              </a:solidFill>
              <a:latin typeface="Century Gothic" panose="020B0502020202020204" pitchFamily="34" charset="0"/>
              <a:cs typeface="Calibri" panose="020F0502020204030204" pitchFamily="34" charset="0"/>
            </a:endParaRPr>
          </a:p>
        </p:txBody>
      </p:sp>
      <p:pic>
        <p:nvPicPr>
          <p:cNvPr id="4" name="Imagem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20" y="1196951"/>
            <a:ext cx="7812360" cy="5208240"/>
          </a:xfrm>
          <a:prstGeom prst="rect">
            <a:avLst/>
          </a:prstGeom>
        </p:spPr>
      </p:pic>
      <p:pic>
        <p:nvPicPr>
          <p:cNvPr id="18" name="Imagem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124" y="801068"/>
            <a:ext cx="7472164" cy="5604123"/>
          </a:xfrm>
          <a:prstGeom prst="rect">
            <a:avLst/>
          </a:prstGeom>
        </p:spPr>
      </p:pic>
    </p:spTree>
    <p:extLst>
      <p:ext uri="{BB962C8B-B14F-4D97-AF65-F5344CB8AC3E}">
        <p14:creationId xmlns:p14="http://schemas.microsoft.com/office/powerpoint/2010/main" val="20154008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1198091" y="611860"/>
            <a:ext cx="8553662" cy="45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Área</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intervenção</a:t>
            </a:r>
            <a:r>
              <a:rPr lang="fr-BE" altLang="en-US" sz="1800" b="1" dirty="0" smtClean="0">
                <a:latin typeface="Century Gothic" panose="020B0502020202020204" pitchFamily="34" charset="0"/>
                <a:cs typeface="Calibri" panose="020F0502020204030204" pitchFamily="34" charset="0"/>
              </a:rPr>
              <a:t>: Faial</a:t>
            </a:r>
            <a:endParaRPr lang="fr-BE" altLang="en-US" sz="1800" b="1" dirty="0">
              <a:solidFill>
                <a:srgbClr val="FFFF00"/>
              </a:solidFill>
              <a:latin typeface="Century Gothic" panose="020B0502020202020204" pitchFamily="34" charset="0"/>
              <a:cs typeface="Calibri" panose="020F0502020204030204" pitchFamily="34" charset="0"/>
            </a:endParaRPr>
          </a:p>
        </p:txBody>
      </p:sp>
      <p:pic>
        <p:nvPicPr>
          <p:cNvPr id="2" name="Imagem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2" y="1046516"/>
            <a:ext cx="4320480" cy="5760640"/>
          </a:xfrm>
          <a:prstGeom prst="rect">
            <a:avLst/>
          </a:prstGeom>
        </p:spPr>
      </p:pic>
      <p:pic>
        <p:nvPicPr>
          <p:cNvPr id="3" name="Imagem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0053" y="1046516"/>
            <a:ext cx="4332208" cy="5776277"/>
          </a:xfrm>
          <a:prstGeom prst="rect">
            <a:avLst/>
          </a:prstGeom>
        </p:spPr>
      </p:pic>
      <p:pic>
        <p:nvPicPr>
          <p:cNvPr id="5" name="Imagem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511" y="1010422"/>
            <a:ext cx="8772749" cy="6579562"/>
          </a:xfrm>
          <a:prstGeom prst="rect">
            <a:avLst/>
          </a:prstGeom>
        </p:spPr>
      </p:pic>
    </p:spTree>
    <p:extLst>
      <p:ext uri="{BB962C8B-B14F-4D97-AF65-F5344CB8AC3E}">
        <p14:creationId xmlns:p14="http://schemas.microsoft.com/office/powerpoint/2010/main" val="1957703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1198091" y="611860"/>
            <a:ext cx="8553662" cy="45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Área</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intervenção</a:t>
            </a:r>
            <a:r>
              <a:rPr lang="fr-BE" altLang="en-US" sz="1800" b="1" dirty="0" smtClean="0">
                <a:latin typeface="Century Gothic" panose="020B0502020202020204" pitchFamily="34" charset="0"/>
                <a:cs typeface="Calibri" panose="020F0502020204030204" pitchFamily="34" charset="0"/>
              </a:rPr>
              <a:t>: Faial</a:t>
            </a:r>
            <a:endParaRPr lang="fr-BE" altLang="en-US" sz="1800" b="1" dirty="0">
              <a:solidFill>
                <a:srgbClr val="FFFF00"/>
              </a:solidFill>
              <a:latin typeface="Century Gothic" panose="020B0502020202020204" pitchFamily="34" charset="0"/>
              <a:cs typeface="Calibri" panose="020F0502020204030204" pitchFamily="34" charset="0"/>
            </a:endParaRPr>
          </a:p>
        </p:txBody>
      </p:sp>
      <p:pic>
        <p:nvPicPr>
          <p:cNvPr id="14" name="Imagem 13"/>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2" y="1196951"/>
            <a:ext cx="8180773" cy="5472409"/>
          </a:xfrm>
          <a:prstGeom prst="rect">
            <a:avLst/>
          </a:prstGeom>
          <a:noFill/>
          <a:ln>
            <a:solidFill>
              <a:schemeClr val="tx1"/>
            </a:solidFill>
          </a:ln>
        </p:spPr>
      </p:pic>
    </p:spTree>
    <p:extLst>
      <p:ext uri="{BB962C8B-B14F-4D97-AF65-F5344CB8AC3E}">
        <p14:creationId xmlns:p14="http://schemas.microsoft.com/office/powerpoint/2010/main" val="78333031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107504" y="668401"/>
            <a:ext cx="8676456" cy="780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Ação</a:t>
            </a:r>
            <a:r>
              <a:rPr lang="fr-BE" altLang="en-US" sz="1800" b="1" dirty="0" smtClean="0">
                <a:latin typeface="Century Gothic" panose="020B0502020202020204" pitchFamily="34" charset="0"/>
                <a:cs typeface="Calibri" panose="020F0502020204030204" pitchFamily="34" charset="0"/>
              </a:rPr>
              <a:t> C3.1, C3.2 – </a:t>
            </a:r>
            <a:r>
              <a:rPr lang="fr-BE" altLang="en-US" sz="1800" b="1" dirty="0" err="1" smtClean="0">
                <a:latin typeface="Century Gothic" panose="020B0502020202020204" pitchFamily="34" charset="0"/>
                <a:cs typeface="Calibri" panose="020F0502020204030204" pitchFamily="34" charset="0"/>
              </a:rPr>
              <a:t>Implementação</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trabalhos</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piloto</a:t>
            </a:r>
            <a:r>
              <a:rPr lang="fr-BE" altLang="en-US" sz="1800" b="1" dirty="0" smtClean="0">
                <a:latin typeface="Century Gothic" panose="020B0502020202020204" pitchFamily="34" charset="0"/>
                <a:cs typeface="Calibri" panose="020F0502020204030204" pitchFamily="34" charset="0"/>
              </a:rPr>
              <a:t> para </a:t>
            </a:r>
            <a:r>
              <a:rPr lang="fr-BE" altLang="en-US" sz="1800" b="1" dirty="0" err="1" smtClean="0">
                <a:latin typeface="Century Gothic" panose="020B0502020202020204" pitchFamily="34" charset="0"/>
                <a:cs typeface="Calibri" panose="020F0502020204030204" pitchFamily="34" charset="0"/>
              </a:rPr>
              <a:t>conservação</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flora</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endémica</a:t>
            </a:r>
            <a:endParaRPr lang="fr-BE" altLang="en-US" sz="1800" b="1" dirty="0">
              <a:solidFill>
                <a:srgbClr val="FFFF00"/>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800" b="1" i="1" dirty="0" smtClean="0">
                <a:solidFill>
                  <a:schemeClr val="accent5">
                    <a:lumMod val="75000"/>
                  </a:schemeClr>
                </a:solidFill>
                <a:latin typeface="Century Gothic" panose="020B0502020202020204" pitchFamily="34" charset="0"/>
                <a:cs typeface="Calibri" panose="020F0502020204030204" pitchFamily="34" charset="0"/>
              </a:rPr>
              <a:t>Ammi </a:t>
            </a:r>
            <a:r>
              <a:rPr lang="fr-BE" altLang="en-US" sz="1800" b="1" i="1" dirty="0" err="1" smtClean="0">
                <a:solidFill>
                  <a:schemeClr val="accent5">
                    <a:lumMod val="75000"/>
                  </a:schemeClr>
                </a:solidFill>
                <a:latin typeface="Century Gothic" panose="020B0502020202020204" pitchFamily="34" charset="0"/>
                <a:cs typeface="Calibri" panose="020F0502020204030204" pitchFamily="34" charset="0"/>
              </a:rPr>
              <a:t>trifoliatum</a:t>
            </a:r>
            <a:endParaRPr lang="fr-BE" altLang="en-US" sz="18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800" b="1" i="1" dirty="0" smtClean="0">
                <a:solidFill>
                  <a:schemeClr val="accent5">
                    <a:lumMod val="75000"/>
                  </a:schemeClr>
                </a:solidFill>
                <a:latin typeface="Century Gothic" panose="020B0502020202020204" pitchFamily="34" charset="0"/>
                <a:cs typeface="Calibri" panose="020F0502020204030204" pitchFamily="34" charset="0"/>
              </a:rPr>
              <a:t>Angelica </a:t>
            </a:r>
            <a:r>
              <a:rPr lang="fr-BE" altLang="en-US" sz="1800" b="1" i="1" dirty="0" err="1">
                <a:solidFill>
                  <a:schemeClr val="accent5">
                    <a:lumMod val="75000"/>
                  </a:schemeClr>
                </a:solidFill>
                <a:latin typeface="Century Gothic" panose="020B0502020202020204" pitchFamily="34" charset="0"/>
                <a:cs typeface="Calibri" panose="020F0502020204030204" pitchFamily="34" charset="0"/>
              </a:rPr>
              <a:t>lignescens</a:t>
            </a:r>
            <a:endParaRPr lang="fr-BE" altLang="en-US" sz="18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800" b="1" i="1" dirty="0" err="1" smtClean="0">
                <a:solidFill>
                  <a:schemeClr val="accent5">
                    <a:lumMod val="75000"/>
                  </a:schemeClr>
                </a:solidFill>
                <a:latin typeface="Century Gothic" panose="020B0502020202020204" pitchFamily="34" charset="0"/>
                <a:cs typeface="Calibri" panose="020F0502020204030204" pitchFamily="34" charset="0"/>
              </a:rPr>
              <a:t>Asplenium</a:t>
            </a:r>
            <a:r>
              <a:rPr lang="fr-BE" altLang="en-US" sz="1800" b="1" i="1" dirty="0" smtClean="0">
                <a:solidFill>
                  <a:schemeClr val="accent5">
                    <a:lumMod val="75000"/>
                  </a:schemeClr>
                </a:solidFill>
                <a:latin typeface="Century Gothic" panose="020B0502020202020204" pitchFamily="34" charset="0"/>
                <a:cs typeface="Calibri" panose="020F0502020204030204" pitchFamily="34" charset="0"/>
              </a:rPr>
              <a:t> </a:t>
            </a:r>
            <a:r>
              <a:rPr lang="fr-BE" altLang="en-US" sz="1800" b="1" i="1" dirty="0" err="1" smtClean="0">
                <a:solidFill>
                  <a:schemeClr val="accent5">
                    <a:lumMod val="75000"/>
                  </a:schemeClr>
                </a:solidFill>
                <a:latin typeface="Century Gothic" panose="020B0502020202020204" pitchFamily="34" charset="0"/>
                <a:cs typeface="Calibri" panose="020F0502020204030204" pitchFamily="34" charset="0"/>
              </a:rPr>
              <a:t>hemionitis</a:t>
            </a:r>
            <a:endParaRPr lang="fr-BE" altLang="en-US" sz="18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800" b="1" i="1" dirty="0" err="1" smtClean="0">
                <a:solidFill>
                  <a:schemeClr val="accent5">
                    <a:lumMod val="75000"/>
                  </a:schemeClr>
                </a:solidFill>
                <a:latin typeface="Century Gothic" panose="020B0502020202020204" pitchFamily="34" charset="0"/>
                <a:cs typeface="Calibri" panose="020F0502020204030204" pitchFamily="34" charset="0"/>
              </a:rPr>
              <a:t>Azorina</a:t>
            </a:r>
            <a:r>
              <a:rPr lang="fr-BE" altLang="en-US" sz="1800" b="1" i="1" dirty="0" smtClean="0">
                <a:solidFill>
                  <a:schemeClr val="accent5">
                    <a:lumMod val="75000"/>
                  </a:schemeClr>
                </a:solidFill>
                <a:latin typeface="Century Gothic" panose="020B0502020202020204" pitchFamily="34" charset="0"/>
                <a:cs typeface="Calibri" panose="020F0502020204030204" pitchFamily="34" charset="0"/>
              </a:rPr>
              <a:t> </a:t>
            </a:r>
            <a:r>
              <a:rPr lang="fr-BE" altLang="en-US" sz="1800" b="1" i="1" dirty="0" err="1" smtClean="0">
                <a:solidFill>
                  <a:schemeClr val="accent5">
                    <a:lumMod val="75000"/>
                  </a:schemeClr>
                </a:solidFill>
                <a:latin typeface="Century Gothic" panose="020B0502020202020204" pitchFamily="34" charset="0"/>
                <a:cs typeface="Calibri" panose="020F0502020204030204" pitchFamily="34" charset="0"/>
              </a:rPr>
              <a:t>vidalii</a:t>
            </a:r>
            <a:endParaRPr lang="fr-BE" altLang="en-US" sz="18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pt-PT" sz="1800" b="1" i="1" dirty="0" err="1" smtClean="0">
                <a:solidFill>
                  <a:schemeClr val="accent5">
                    <a:lumMod val="75000"/>
                  </a:schemeClr>
                </a:solidFill>
                <a:latin typeface="Century Gothic" panose="020B0502020202020204" pitchFamily="34" charset="0"/>
                <a:cs typeface="Calibri" panose="020F0502020204030204" pitchFamily="34" charset="0"/>
              </a:rPr>
              <a:t>Chaerophyllum</a:t>
            </a:r>
            <a:r>
              <a:rPr lang="pt-PT" sz="1800" b="1" i="1" dirty="0" smtClean="0">
                <a:solidFill>
                  <a:schemeClr val="accent5">
                    <a:lumMod val="75000"/>
                  </a:schemeClr>
                </a:solidFill>
                <a:latin typeface="Century Gothic" panose="020B0502020202020204" pitchFamily="34" charset="0"/>
                <a:cs typeface="Calibri" panose="020F0502020204030204" pitchFamily="34" charset="0"/>
              </a:rPr>
              <a:t> </a:t>
            </a:r>
            <a:r>
              <a:rPr lang="pt-PT" sz="1800" b="1" i="1" dirty="0" err="1">
                <a:solidFill>
                  <a:schemeClr val="accent5">
                    <a:lumMod val="75000"/>
                  </a:schemeClr>
                </a:solidFill>
                <a:latin typeface="Century Gothic" panose="020B0502020202020204" pitchFamily="34" charset="0"/>
                <a:cs typeface="Calibri" panose="020F0502020204030204" pitchFamily="34" charset="0"/>
              </a:rPr>
              <a:t>azoricum</a:t>
            </a:r>
            <a:endParaRPr lang="pt-PT" sz="18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pt-PT" sz="1800" b="1" i="1" dirty="0" err="1" smtClean="0">
                <a:solidFill>
                  <a:schemeClr val="accent5">
                    <a:lumMod val="75000"/>
                  </a:schemeClr>
                </a:solidFill>
                <a:latin typeface="Century Gothic" panose="020B0502020202020204" pitchFamily="34" charset="0"/>
                <a:cs typeface="Calibri" panose="020F0502020204030204" pitchFamily="34" charset="0"/>
              </a:rPr>
              <a:t>Euphorbia</a:t>
            </a:r>
            <a:r>
              <a:rPr lang="pt-PT" sz="1800" b="1" i="1" dirty="0" smtClean="0">
                <a:solidFill>
                  <a:schemeClr val="accent5">
                    <a:lumMod val="75000"/>
                  </a:schemeClr>
                </a:solidFill>
                <a:latin typeface="Century Gothic" panose="020B0502020202020204" pitchFamily="34" charset="0"/>
                <a:cs typeface="Calibri" panose="020F0502020204030204" pitchFamily="34" charset="0"/>
              </a:rPr>
              <a:t> </a:t>
            </a:r>
            <a:r>
              <a:rPr lang="pt-PT" sz="1800" b="1" i="1" dirty="0" err="1" smtClean="0">
                <a:solidFill>
                  <a:schemeClr val="accent5">
                    <a:lumMod val="75000"/>
                  </a:schemeClr>
                </a:solidFill>
                <a:latin typeface="Century Gothic" panose="020B0502020202020204" pitchFamily="34" charset="0"/>
                <a:cs typeface="Calibri" panose="020F0502020204030204" pitchFamily="34" charset="0"/>
              </a:rPr>
              <a:t>stygiana</a:t>
            </a:r>
            <a:endParaRPr lang="pt-PT" sz="18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pt-PT" sz="1800" b="1" i="1" dirty="0" err="1" smtClean="0">
                <a:solidFill>
                  <a:schemeClr val="accent5">
                    <a:lumMod val="75000"/>
                  </a:schemeClr>
                </a:solidFill>
                <a:latin typeface="Century Gothic" panose="020B0502020202020204" pitchFamily="34" charset="0"/>
                <a:cs typeface="Calibri" panose="020F0502020204030204" pitchFamily="34" charset="0"/>
              </a:rPr>
              <a:t>Frangula</a:t>
            </a:r>
            <a:r>
              <a:rPr lang="pt-PT" sz="1800" b="1" i="1" dirty="0" smtClean="0">
                <a:solidFill>
                  <a:schemeClr val="accent5">
                    <a:lumMod val="75000"/>
                  </a:schemeClr>
                </a:solidFill>
                <a:latin typeface="Century Gothic" panose="020B0502020202020204" pitchFamily="34" charset="0"/>
                <a:cs typeface="Calibri" panose="020F0502020204030204" pitchFamily="34" charset="0"/>
              </a:rPr>
              <a:t> </a:t>
            </a:r>
            <a:r>
              <a:rPr lang="pt-PT" sz="1800" b="1" i="1" dirty="0" err="1" smtClean="0">
                <a:solidFill>
                  <a:schemeClr val="accent5">
                    <a:lumMod val="75000"/>
                  </a:schemeClr>
                </a:solidFill>
                <a:latin typeface="Century Gothic" panose="020B0502020202020204" pitchFamily="34" charset="0"/>
                <a:cs typeface="Calibri" panose="020F0502020204030204" pitchFamily="34" charset="0"/>
              </a:rPr>
              <a:t>azorica</a:t>
            </a:r>
            <a:endParaRPr lang="pt-PT" sz="18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pt-PT" sz="1800" b="1" i="1" dirty="0" err="1" smtClean="0">
                <a:solidFill>
                  <a:schemeClr val="accent5">
                    <a:lumMod val="75000"/>
                  </a:schemeClr>
                </a:solidFill>
                <a:latin typeface="Century Gothic" panose="020B0502020202020204" pitchFamily="34" charset="0"/>
                <a:cs typeface="Calibri" panose="020F0502020204030204" pitchFamily="34" charset="0"/>
              </a:rPr>
              <a:t>Isöetes</a:t>
            </a:r>
            <a:r>
              <a:rPr lang="pt-PT" sz="1800" b="1" i="1" dirty="0" smtClean="0">
                <a:solidFill>
                  <a:schemeClr val="accent5">
                    <a:lumMod val="75000"/>
                  </a:schemeClr>
                </a:solidFill>
                <a:latin typeface="Century Gothic" panose="020B0502020202020204" pitchFamily="34" charset="0"/>
                <a:cs typeface="Calibri" panose="020F0502020204030204" pitchFamily="34" charset="0"/>
              </a:rPr>
              <a:t> </a:t>
            </a:r>
            <a:r>
              <a:rPr lang="pt-PT" sz="1800" b="1" i="1" dirty="0" err="1" smtClean="0">
                <a:solidFill>
                  <a:schemeClr val="accent5">
                    <a:lumMod val="75000"/>
                  </a:schemeClr>
                </a:solidFill>
                <a:latin typeface="Century Gothic" panose="020B0502020202020204" pitchFamily="34" charset="0"/>
                <a:cs typeface="Calibri" panose="020F0502020204030204" pitchFamily="34" charset="0"/>
              </a:rPr>
              <a:t>azorica</a:t>
            </a:r>
            <a:endParaRPr lang="pt-PT" sz="18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pt-PT" sz="1800" b="1" i="1" dirty="0" err="1" smtClean="0">
                <a:solidFill>
                  <a:schemeClr val="accent5">
                    <a:lumMod val="75000"/>
                  </a:schemeClr>
                </a:solidFill>
                <a:latin typeface="Century Gothic" panose="020B0502020202020204" pitchFamily="34" charset="0"/>
                <a:cs typeface="Calibri" panose="020F0502020204030204" pitchFamily="34" charset="0"/>
              </a:rPr>
              <a:t>Lactuca</a:t>
            </a:r>
            <a:r>
              <a:rPr lang="pt-PT" sz="1800" b="1" i="1" dirty="0" smtClean="0">
                <a:solidFill>
                  <a:schemeClr val="accent5">
                    <a:lumMod val="75000"/>
                  </a:schemeClr>
                </a:solidFill>
                <a:latin typeface="Century Gothic" panose="020B0502020202020204" pitchFamily="34" charset="0"/>
                <a:cs typeface="Calibri" panose="020F0502020204030204" pitchFamily="34" charset="0"/>
              </a:rPr>
              <a:t> </a:t>
            </a:r>
            <a:r>
              <a:rPr lang="pt-PT" sz="1800" b="1" i="1" dirty="0" err="1" smtClean="0">
                <a:solidFill>
                  <a:schemeClr val="accent5">
                    <a:lumMod val="75000"/>
                  </a:schemeClr>
                </a:solidFill>
                <a:latin typeface="Century Gothic" panose="020B0502020202020204" pitchFamily="34" charset="0"/>
                <a:cs typeface="Calibri" panose="020F0502020204030204" pitchFamily="34" charset="0"/>
              </a:rPr>
              <a:t>watsoniana</a:t>
            </a:r>
            <a:endParaRPr lang="pt-PT" sz="18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pt-PT" sz="1800" b="1" i="1" dirty="0" err="1" smtClean="0">
                <a:solidFill>
                  <a:schemeClr val="accent5">
                    <a:lumMod val="75000"/>
                  </a:schemeClr>
                </a:solidFill>
                <a:latin typeface="Century Gothic" panose="020B0502020202020204" pitchFamily="34" charset="0"/>
                <a:cs typeface="Calibri" panose="020F0502020204030204" pitchFamily="34" charset="0"/>
              </a:rPr>
              <a:t>Picconia</a:t>
            </a:r>
            <a:r>
              <a:rPr lang="pt-PT" sz="1800" b="1" i="1" dirty="0" smtClean="0">
                <a:solidFill>
                  <a:schemeClr val="accent5">
                    <a:lumMod val="75000"/>
                  </a:schemeClr>
                </a:solidFill>
                <a:latin typeface="Century Gothic" panose="020B0502020202020204" pitchFamily="34" charset="0"/>
                <a:cs typeface="Calibri" panose="020F0502020204030204" pitchFamily="34" charset="0"/>
              </a:rPr>
              <a:t> </a:t>
            </a:r>
            <a:r>
              <a:rPr lang="pt-PT" sz="1800" b="1" i="1" dirty="0" err="1" smtClean="0">
                <a:solidFill>
                  <a:schemeClr val="accent5">
                    <a:lumMod val="75000"/>
                  </a:schemeClr>
                </a:solidFill>
                <a:latin typeface="Century Gothic" panose="020B0502020202020204" pitchFamily="34" charset="0"/>
                <a:cs typeface="Calibri" panose="020F0502020204030204" pitchFamily="34" charset="0"/>
              </a:rPr>
              <a:t>azorica</a:t>
            </a:r>
            <a:endParaRPr lang="pt-PT" sz="18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pt-PT" sz="1800" b="1" i="1" dirty="0" err="1" smtClean="0">
                <a:solidFill>
                  <a:schemeClr val="accent5">
                    <a:lumMod val="75000"/>
                  </a:schemeClr>
                </a:solidFill>
                <a:latin typeface="Century Gothic" panose="020B0502020202020204" pitchFamily="34" charset="0"/>
                <a:cs typeface="Calibri" panose="020F0502020204030204" pitchFamily="34" charset="0"/>
              </a:rPr>
              <a:t>Prunus</a:t>
            </a:r>
            <a:r>
              <a:rPr lang="pt-PT" sz="1800" b="1" i="1" dirty="0" smtClean="0">
                <a:solidFill>
                  <a:schemeClr val="accent5">
                    <a:lumMod val="75000"/>
                  </a:schemeClr>
                </a:solidFill>
                <a:latin typeface="Century Gothic" panose="020B0502020202020204" pitchFamily="34" charset="0"/>
                <a:cs typeface="Calibri" panose="020F0502020204030204" pitchFamily="34" charset="0"/>
              </a:rPr>
              <a:t> lusitânica </a:t>
            </a:r>
            <a:r>
              <a:rPr lang="pt-PT" sz="1800" b="1" i="1" dirty="0" err="1" smtClean="0">
                <a:solidFill>
                  <a:schemeClr val="accent5">
                    <a:lumMod val="75000"/>
                  </a:schemeClr>
                </a:solidFill>
                <a:latin typeface="Century Gothic" panose="020B0502020202020204" pitchFamily="34" charset="0"/>
                <a:cs typeface="Calibri" panose="020F0502020204030204" pitchFamily="34" charset="0"/>
              </a:rPr>
              <a:t>ssp</a:t>
            </a:r>
            <a:r>
              <a:rPr lang="pt-PT" sz="1800" b="1" i="1" dirty="0" smtClean="0">
                <a:solidFill>
                  <a:schemeClr val="accent5">
                    <a:lumMod val="75000"/>
                  </a:schemeClr>
                </a:solidFill>
                <a:latin typeface="Century Gothic" panose="020B0502020202020204" pitchFamily="34" charset="0"/>
                <a:cs typeface="Calibri" panose="020F0502020204030204" pitchFamily="34" charset="0"/>
              </a:rPr>
              <a:t>. </a:t>
            </a:r>
            <a:r>
              <a:rPr lang="pt-PT" sz="1800" b="1" i="1" dirty="0" err="1" smtClean="0">
                <a:solidFill>
                  <a:schemeClr val="accent5">
                    <a:lumMod val="75000"/>
                  </a:schemeClr>
                </a:solidFill>
                <a:latin typeface="Century Gothic" panose="020B0502020202020204" pitchFamily="34" charset="0"/>
                <a:cs typeface="Calibri" panose="020F0502020204030204" pitchFamily="34" charset="0"/>
              </a:rPr>
              <a:t>Azorica</a:t>
            </a:r>
            <a:endParaRPr lang="pt-PT" sz="18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pt-PT" sz="1800" b="1" i="1" dirty="0" err="1" smtClean="0">
                <a:solidFill>
                  <a:schemeClr val="accent5">
                    <a:lumMod val="75000"/>
                  </a:schemeClr>
                </a:solidFill>
                <a:latin typeface="Century Gothic" panose="020B0502020202020204" pitchFamily="34" charset="0"/>
                <a:cs typeface="Calibri" panose="020F0502020204030204" pitchFamily="34" charset="0"/>
              </a:rPr>
              <a:t>Rumex</a:t>
            </a:r>
            <a:r>
              <a:rPr lang="pt-PT" sz="1800" b="1" i="1" dirty="0" smtClean="0">
                <a:solidFill>
                  <a:schemeClr val="accent5">
                    <a:lumMod val="75000"/>
                  </a:schemeClr>
                </a:solidFill>
                <a:latin typeface="Century Gothic" panose="020B0502020202020204" pitchFamily="34" charset="0"/>
                <a:cs typeface="Calibri" panose="020F0502020204030204" pitchFamily="34" charset="0"/>
              </a:rPr>
              <a:t> </a:t>
            </a:r>
            <a:r>
              <a:rPr lang="pt-PT" sz="1800" b="1" i="1" dirty="0" err="1" smtClean="0">
                <a:solidFill>
                  <a:schemeClr val="accent5">
                    <a:lumMod val="75000"/>
                  </a:schemeClr>
                </a:solidFill>
                <a:latin typeface="Century Gothic" panose="020B0502020202020204" pitchFamily="34" charset="0"/>
                <a:cs typeface="Calibri" panose="020F0502020204030204" pitchFamily="34" charset="0"/>
              </a:rPr>
              <a:t>azoricus</a:t>
            </a:r>
            <a:endParaRPr lang="pt-PT" sz="18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pt-PT" sz="1800" b="1" i="1" dirty="0" err="1" smtClean="0">
                <a:solidFill>
                  <a:schemeClr val="accent5">
                    <a:lumMod val="75000"/>
                  </a:schemeClr>
                </a:solidFill>
                <a:latin typeface="Century Gothic" panose="020B0502020202020204" pitchFamily="34" charset="0"/>
                <a:cs typeface="Calibri" panose="020F0502020204030204" pitchFamily="34" charset="0"/>
              </a:rPr>
              <a:t>Scabiosa</a:t>
            </a:r>
            <a:r>
              <a:rPr lang="pt-PT" sz="1800" b="1" i="1" dirty="0" smtClean="0">
                <a:solidFill>
                  <a:schemeClr val="accent5">
                    <a:lumMod val="75000"/>
                  </a:schemeClr>
                </a:solidFill>
                <a:latin typeface="Century Gothic" panose="020B0502020202020204" pitchFamily="34" charset="0"/>
                <a:cs typeface="Calibri" panose="020F0502020204030204" pitchFamily="34" charset="0"/>
              </a:rPr>
              <a:t> </a:t>
            </a:r>
            <a:r>
              <a:rPr lang="pt-PT" sz="1800" b="1" i="1" dirty="0" err="1" smtClean="0">
                <a:solidFill>
                  <a:schemeClr val="accent5">
                    <a:lumMod val="75000"/>
                  </a:schemeClr>
                </a:solidFill>
                <a:latin typeface="Century Gothic" panose="020B0502020202020204" pitchFamily="34" charset="0"/>
                <a:cs typeface="Calibri" panose="020F0502020204030204" pitchFamily="34" charset="0"/>
              </a:rPr>
              <a:t>nitens</a:t>
            </a:r>
            <a:endParaRPr lang="pt-PT" sz="18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endParaRPr lang="pt-PT" sz="1600" b="1" i="1" dirty="0">
              <a:solidFill>
                <a:srgbClr val="00A4B5"/>
              </a:solidFill>
              <a:latin typeface="Century Gothic" panose="020B0502020202020204" pitchFamily="34" charset="0"/>
            </a:endParaRPr>
          </a:p>
          <a:p>
            <a:pPr marL="1028700" lvl="1">
              <a:lnSpc>
                <a:spcPct val="150000"/>
              </a:lnSpc>
              <a:buFont typeface="Arial" panose="020B0604020202020204" pitchFamily="34" charset="0"/>
              <a:buChar char="•"/>
            </a:pPr>
            <a:endParaRPr lang="pt-PT" sz="1600" b="1" i="1" dirty="0">
              <a:solidFill>
                <a:srgbClr val="00A4B5"/>
              </a:solidFill>
              <a:latin typeface="Century Gothic" panose="020B0502020202020204" pitchFamily="34" charset="0"/>
            </a:endParaRPr>
          </a:p>
          <a:p>
            <a:pPr marL="1028700" lvl="1">
              <a:lnSpc>
                <a:spcPct val="150000"/>
              </a:lnSpc>
              <a:buFont typeface="Arial" panose="020B0604020202020204" pitchFamily="34" charset="0"/>
              <a:buChar char="•"/>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p:txBody>
      </p:sp>
      <p:pic>
        <p:nvPicPr>
          <p:cNvPr id="2" name="Imagem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3795" y="1225409"/>
            <a:ext cx="4390693" cy="2930111"/>
          </a:xfrm>
          <a:prstGeom prst="rect">
            <a:avLst/>
          </a:prstGeom>
        </p:spPr>
      </p:pic>
      <p:pic>
        <p:nvPicPr>
          <p:cNvPr id="11" name="Picture 4" descr="Rumex azoricus | Flora-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3795" y="3823566"/>
            <a:ext cx="2305050" cy="3073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iaram.azores.gov.pt/flora/flora-vascular/scabiosa/imagens/2.jpg"/>
          <p:cNvPicPr>
            <a:picLocks noChangeAspect="1" noChangeArrowheads="1"/>
          </p:cNvPicPr>
          <p:nvPr/>
        </p:nvPicPr>
        <p:blipFill rotWithShape="1">
          <a:blip r:embed="rId8">
            <a:extLst>
              <a:ext uri="{28A0092B-C50C-407E-A947-70E740481C1C}">
                <a14:useLocalDpi xmlns:a14="http://schemas.microsoft.com/office/drawing/2010/main" val="0"/>
              </a:ext>
            </a:extLst>
          </a:blip>
          <a:srcRect l="28763" r="25671"/>
          <a:stretch/>
        </p:blipFill>
        <p:spPr bwMode="auto">
          <a:xfrm>
            <a:off x="6682770" y="3823566"/>
            <a:ext cx="2281717" cy="334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53534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107504" y="668401"/>
            <a:ext cx="8676456" cy="193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Ação</a:t>
            </a:r>
            <a:r>
              <a:rPr lang="fr-BE" altLang="en-US" sz="1800" b="1" dirty="0" smtClean="0">
                <a:latin typeface="Century Gothic" panose="020B0502020202020204" pitchFamily="34" charset="0"/>
                <a:cs typeface="Calibri" panose="020F0502020204030204" pitchFamily="34" charset="0"/>
              </a:rPr>
              <a:t> C3.1 – </a:t>
            </a:r>
            <a:r>
              <a:rPr lang="fr-BE" altLang="en-US" sz="1800" b="1" dirty="0" err="1" smtClean="0">
                <a:latin typeface="Century Gothic" panose="020B0502020202020204" pitchFamily="34" charset="0"/>
                <a:cs typeface="Calibri" panose="020F0502020204030204" pitchFamily="34" charset="0"/>
              </a:rPr>
              <a:t>Conservação</a:t>
            </a:r>
            <a:r>
              <a:rPr lang="fr-BE" altLang="en-US" sz="1800" b="1" dirty="0" smtClean="0">
                <a:latin typeface="Century Gothic" panose="020B0502020202020204" pitchFamily="34" charset="0"/>
                <a:cs typeface="Calibri" panose="020F0502020204030204" pitchFamily="34" charset="0"/>
              </a:rPr>
              <a:t> </a:t>
            </a:r>
            <a:r>
              <a:rPr lang="fr-BE" altLang="en-US" sz="1800" b="1" u="sng" dirty="0" smtClean="0">
                <a:latin typeface="Century Gothic" panose="020B0502020202020204" pitchFamily="34" charset="0"/>
                <a:cs typeface="Calibri" panose="020F0502020204030204" pitchFamily="34" charset="0"/>
              </a:rPr>
              <a:t>ex-situ</a:t>
            </a:r>
            <a:endParaRPr lang="fr-BE" altLang="en-US" sz="1800" b="1" u="sng" dirty="0">
              <a:solidFill>
                <a:srgbClr val="FFFF00"/>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endParaRPr lang="pt-PT" sz="1600" b="1" i="1" dirty="0">
              <a:solidFill>
                <a:srgbClr val="00A4B5"/>
              </a:solidFill>
              <a:latin typeface="Century Gothic" panose="020B0502020202020204" pitchFamily="34" charset="0"/>
            </a:endParaRPr>
          </a:p>
          <a:p>
            <a:pPr marL="1028700" lvl="1">
              <a:lnSpc>
                <a:spcPct val="150000"/>
              </a:lnSpc>
              <a:buFont typeface="Arial" panose="020B0604020202020204" pitchFamily="34" charset="0"/>
              <a:buChar char="•"/>
            </a:pPr>
            <a:endParaRPr lang="pt-PT" sz="1600" b="1" i="1" dirty="0">
              <a:solidFill>
                <a:srgbClr val="00A4B5"/>
              </a:solidFill>
              <a:latin typeface="Century Gothic" panose="020B0502020202020204" pitchFamily="34" charset="0"/>
            </a:endParaRPr>
          </a:p>
          <a:p>
            <a:pPr marL="1028700" lvl="1">
              <a:lnSpc>
                <a:spcPct val="150000"/>
              </a:lnSpc>
              <a:buFont typeface="Arial" panose="020B0604020202020204" pitchFamily="34" charset="0"/>
              <a:buChar char="•"/>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p:txBody>
      </p:sp>
      <p:pic>
        <p:nvPicPr>
          <p:cNvPr id="3" name="Image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75" y="2057273"/>
            <a:ext cx="4366052" cy="3274539"/>
          </a:xfrm>
          <a:prstGeom prst="rect">
            <a:avLst/>
          </a:prstGeom>
        </p:spPr>
      </p:pic>
      <p:pic>
        <p:nvPicPr>
          <p:cNvPr id="4" name="Imagem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6676" y="2057274"/>
            <a:ext cx="4879576" cy="3274538"/>
          </a:xfrm>
          <a:prstGeom prst="rect">
            <a:avLst/>
          </a:prstGeom>
        </p:spPr>
      </p:pic>
      <p:sp>
        <p:nvSpPr>
          <p:cNvPr id="5" name="CaixaDeTexto 4"/>
          <p:cNvSpPr txBox="1"/>
          <p:nvPr/>
        </p:nvSpPr>
        <p:spPr>
          <a:xfrm>
            <a:off x="-4203" y="5313640"/>
            <a:ext cx="3496083" cy="646331"/>
          </a:xfrm>
          <a:prstGeom prst="rect">
            <a:avLst/>
          </a:prstGeom>
          <a:noFill/>
        </p:spPr>
        <p:txBody>
          <a:bodyPr wrap="square" rtlCol="0">
            <a:spAutoFit/>
          </a:bodyPr>
          <a:lstStyle/>
          <a:p>
            <a:pPr marL="1028700" lvl="1">
              <a:lnSpc>
                <a:spcPct val="150000"/>
              </a:lnSpc>
            </a:pPr>
            <a:r>
              <a:rPr lang="pt-PT" sz="2400" b="1" i="1" dirty="0" err="1">
                <a:solidFill>
                  <a:schemeClr val="accent5">
                    <a:lumMod val="75000"/>
                  </a:schemeClr>
                </a:solidFill>
                <a:latin typeface="Century Gothic" panose="020B0502020202020204" pitchFamily="34" charset="0"/>
                <a:cs typeface="Calibri" panose="020F0502020204030204" pitchFamily="34" charset="0"/>
              </a:rPr>
              <a:t>Isöetes</a:t>
            </a:r>
            <a:r>
              <a:rPr lang="pt-PT" sz="2400" b="1" i="1" dirty="0">
                <a:solidFill>
                  <a:schemeClr val="accent5">
                    <a:lumMod val="75000"/>
                  </a:schemeClr>
                </a:solidFill>
                <a:latin typeface="Century Gothic" panose="020B0502020202020204" pitchFamily="34" charset="0"/>
                <a:cs typeface="Calibri" panose="020F0502020204030204" pitchFamily="34" charset="0"/>
              </a:rPr>
              <a:t> </a:t>
            </a:r>
            <a:r>
              <a:rPr lang="pt-PT" sz="2400" b="1" i="1" dirty="0" err="1">
                <a:solidFill>
                  <a:schemeClr val="accent5">
                    <a:lumMod val="75000"/>
                  </a:schemeClr>
                </a:solidFill>
                <a:latin typeface="Century Gothic" panose="020B0502020202020204" pitchFamily="34" charset="0"/>
                <a:cs typeface="Calibri" panose="020F0502020204030204" pitchFamily="34" charset="0"/>
              </a:rPr>
              <a:t>azorica</a:t>
            </a:r>
            <a:endParaRPr lang="pt-PT" sz="2400" b="1" i="1" dirty="0">
              <a:solidFill>
                <a:schemeClr val="accent5">
                  <a:lumMod val="75000"/>
                </a:schemeClr>
              </a:solidFill>
              <a:latin typeface="Century Gothic" panose="020B0502020202020204" pitchFamily="34" charset="0"/>
              <a:cs typeface="Calibri" panose="020F0502020204030204" pitchFamily="34" charset="0"/>
            </a:endParaRPr>
          </a:p>
        </p:txBody>
      </p:sp>
      <p:sp>
        <p:nvSpPr>
          <p:cNvPr id="18" name="CaixaDeTexto 17"/>
          <p:cNvSpPr txBox="1"/>
          <p:nvPr/>
        </p:nvSpPr>
        <p:spPr>
          <a:xfrm>
            <a:off x="4320913" y="5331813"/>
            <a:ext cx="4635046" cy="646331"/>
          </a:xfrm>
          <a:prstGeom prst="rect">
            <a:avLst/>
          </a:prstGeom>
          <a:noFill/>
        </p:spPr>
        <p:txBody>
          <a:bodyPr wrap="square" rtlCol="0">
            <a:spAutoFit/>
          </a:bodyPr>
          <a:lstStyle/>
          <a:p>
            <a:pPr marL="1028700" lvl="1">
              <a:lnSpc>
                <a:spcPct val="150000"/>
              </a:lnSpc>
            </a:pPr>
            <a:r>
              <a:rPr lang="pt-PT" sz="2400" b="1" i="1" dirty="0" err="1" smtClean="0">
                <a:solidFill>
                  <a:schemeClr val="accent5">
                    <a:lumMod val="75000"/>
                  </a:schemeClr>
                </a:solidFill>
                <a:latin typeface="Century Gothic" panose="020B0502020202020204" pitchFamily="34" charset="0"/>
                <a:cs typeface="Calibri" panose="020F0502020204030204" pitchFamily="34" charset="0"/>
              </a:rPr>
              <a:t>Asplenium</a:t>
            </a:r>
            <a:r>
              <a:rPr lang="pt-PT" sz="2400" b="1" i="1" dirty="0" smtClean="0">
                <a:solidFill>
                  <a:schemeClr val="accent5">
                    <a:lumMod val="75000"/>
                  </a:schemeClr>
                </a:solidFill>
                <a:latin typeface="Century Gothic" panose="020B0502020202020204" pitchFamily="34" charset="0"/>
                <a:cs typeface="Calibri" panose="020F0502020204030204" pitchFamily="34" charset="0"/>
              </a:rPr>
              <a:t> </a:t>
            </a:r>
            <a:r>
              <a:rPr lang="pt-PT" sz="2400" b="1" i="1" dirty="0" err="1" smtClean="0">
                <a:solidFill>
                  <a:schemeClr val="accent5">
                    <a:lumMod val="75000"/>
                  </a:schemeClr>
                </a:solidFill>
                <a:latin typeface="Century Gothic" panose="020B0502020202020204" pitchFamily="34" charset="0"/>
                <a:cs typeface="Calibri" panose="020F0502020204030204" pitchFamily="34" charset="0"/>
              </a:rPr>
              <a:t>hemionitis</a:t>
            </a:r>
            <a:endParaRPr lang="pt-PT" sz="2400" b="1" i="1" dirty="0">
              <a:solidFill>
                <a:schemeClr val="accent5">
                  <a:lumMod val="75000"/>
                </a:schemeClr>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261322753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107504" y="668401"/>
            <a:ext cx="8676456" cy="281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Ação</a:t>
            </a:r>
            <a:r>
              <a:rPr lang="fr-BE" altLang="en-US" sz="1800" b="1" dirty="0" smtClean="0">
                <a:latin typeface="Century Gothic" panose="020B0502020202020204" pitchFamily="34" charset="0"/>
                <a:cs typeface="Calibri" panose="020F0502020204030204" pitchFamily="34" charset="0"/>
              </a:rPr>
              <a:t> C3.1, C3.2 – </a:t>
            </a:r>
            <a:r>
              <a:rPr lang="fr-BE" altLang="en-US" sz="1800" b="1" dirty="0" err="1" smtClean="0">
                <a:latin typeface="Century Gothic" panose="020B0502020202020204" pitchFamily="34" charset="0"/>
                <a:cs typeface="Calibri" panose="020F0502020204030204" pitchFamily="34" charset="0"/>
              </a:rPr>
              <a:t>Implementação</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trabalhos</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piloto</a:t>
            </a:r>
            <a:r>
              <a:rPr lang="fr-BE" altLang="en-US" sz="1800" b="1" dirty="0" smtClean="0">
                <a:latin typeface="Century Gothic" panose="020B0502020202020204" pitchFamily="34" charset="0"/>
                <a:cs typeface="Calibri" panose="020F0502020204030204" pitchFamily="34" charset="0"/>
              </a:rPr>
              <a:t> para </a:t>
            </a:r>
            <a:r>
              <a:rPr lang="fr-BE" altLang="en-US" sz="1800" b="1" dirty="0" err="1" smtClean="0">
                <a:latin typeface="Century Gothic" panose="020B0502020202020204" pitchFamily="34" charset="0"/>
                <a:cs typeface="Calibri" panose="020F0502020204030204" pitchFamily="34" charset="0"/>
              </a:rPr>
              <a:t>conservação</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flora</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endémica</a:t>
            </a:r>
            <a:endParaRPr lang="fr-BE" altLang="en-US" sz="1800" b="1" dirty="0" smtClean="0">
              <a:latin typeface="Century Gothic" panose="020B0502020202020204" pitchFamily="34" charset="0"/>
              <a:cs typeface="Calibri" panose="020F0502020204030204" pitchFamily="34" charset="0"/>
            </a:endParaRPr>
          </a:p>
          <a:p>
            <a:pPr>
              <a:lnSpc>
                <a:spcPct val="150000"/>
              </a:lnSpc>
            </a:pPr>
            <a:r>
              <a:rPr lang="fr-BE" altLang="en-US" sz="1800" b="1" dirty="0" smtClean="0">
                <a:latin typeface="Century Gothic" panose="020B0502020202020204" pitchFamily="34" charset="0"/>
                <a:cs typeface="Calibri" panose="020F0502020204030204" pitchFamily="34" charset="0"/>
              </a:rPr>
              <a:t>  </a:t>
            </a:r>
            <a:endParaRPr lang="fr-BE" altLang="en-US" sz="1800" b="1" dirty="0">
              <a:solidFill>
                <a:srgbClr val="FFFF00"/>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endParaRPr lang="pt-PT" sz="1600" b="1" i="1" dirty="0">
              <a:solidFill>
                <a:srgbClr val="00A4B5"/>
              </a:solidFill>
              <a:latin typeface="Century Gothic" panose="020B0502020202020204" pitchFamily="34" charset="0"/>
            </a:endParaRPr>
          </a:p>
          <a:p>
            <a:pPr marL="1028700" lvl="1">
              <a:lnSpc>
                <a:spcPct val="150000"/>
              </a:lnSpc>
              <a:buFont typeface="Arial" panose="020B0604020202020204" pitchFamily="34" charset="0"/>
              <a:buChar char="•"/>
            </a:pPr>
            <a:endParaRPr lang="pt-PT" sz="1600" b="1" i="1" dirty="0">
              <a:solidFill>
                <a:srgbClr val="00A4B5"/>
              </a:solidFill>
              <a:latin typeface="Century Gothic" panose="020B0502020202020204" pitchFamily="34" charset="0"/>
            </a:endParaRPr>
          </a:p>
          <a:p>
            <a:pPr marL="1028700" lvl="1">
              <a:lnSpc>
                <a:spcPct val="150000"/>
              </a:lnSpc>
              <a:buFont typeface="Arial" panose="020B0604020202020204" pitchFamily="34" charset="0"/>
              <a:buChar char="•"/>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p:txBody>
      </p:sp>
      <p:pic>
        <p:nvPicPr>
          <p:cNvPr id="3" name="Imagem 2"/>
          <p:cNvPicPr>
            <a:picLocks noChangeAspect="1"/>
          </p:cNvPicPr>
          <p:nvPr/>
        </p:nvPicPr>
        <p:blipFill>
          <a:blip r:embed="rId6"/>
          <a:stretch>
            <a:fillRect/>
          </a:stretch>
        </p:blipFill>
        <p:spPr>
          <a:xfrm>
            <a:off x="107504" y="1916832"/>
            <a:ext cx="6624736" cy="4262090"/>
          </a:xfrm>
          <a:prstGeom prst="rect">
            <a:avLst/>
          </a:prstGeom>
        </p:spPr>
      </p:pic>
      <p:pic>
        <p:nvPicPr>
          <p:cNvPr id="14" name="Imagem 13"/>
          <p:cNvPicPr>
            <a:picLocks noChangeAspect="1"/>
          </p:cNvPicPr>
          <p:nvPr/>
        </p:nvPicPr>
        <p:blipFill>
          <a:blip r:embed="rId7"/>
          <a:stretch>
            <a:fillRect/>
          </a:stretch>
        </p:blipFill>
        <p:spPr>
          <a:xfrm rot="5400000">
            <a:off x="5415069" y="2449536"/>
            <a:ext cx="4261635" cy="3196227"/>
          </a:xfrm>
          <a:prstGeom prst="rect">
            <a:avLst/>
          </a:prstGeom>
        </p:spPr>
      </p:pic>
      <p:pic>
        <p:nvPicPr>
          <p:cNvPr id="12" name="Imagem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509" y="1002525"/>
            <a:ext cx="8783279" cy="6587459"/>
          </a:xfrm>
          <a:prstGeom prst="rect">
            <a:avLst/>
          </a:prstGeom>
        </p:spPr>
      </p:pic>
    </p:spTree>
    <p:extLst>
      <p:ext uri="{BB962C8B-B14F-4D97-AF65-F5344CB8AC3E}">
        <p14:creationId xmlns:p14="http://schemas.microsoft.com/office/powerpoint/2010/main" val="10373497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1198091" y="611860"/>
            <a:ext cx="8553662" cy="45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Área</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intervenção</a:t>
            </a:r>
            <a:r>
              <a:rPr lang="fr-BE" altLang="en-US" sz="1800" b="1" dirty="0" smtClean="0">
                <a:latin typeface="Century Gothic" panose="020B0502020202020204" pitchFamily="34" charset="0"/>
                <a:cs typeface="Calibri" panose="020F0502020204030204" pitchFamily="34" charset="0"/>
              </a:rPr>
              <a:t>: Faial</a:t>
            </a:r>
            <a:endParaRPr lang="fr-BE" altLang="en-US" sz="1800" b="1" dirty="0">
              <a:solidFill>
                <a:srgbClr val="FFFF00"/>
              </a:solidFill>
              <a:latin typeface="Century Gothic" panose="020B0502020202020204" pitchFamily="34" charset="0"/>
              <a:cs typeface="Calibri" panose="020F0502020204030204" pitchFamily="34" charset="0"/>
            </a:endParaRPr>
          </a:p>
        </p:txBody>
      </p:sp>
      <p:pic>
        <p:nvPicPr>
          <p:cNvPr id="2" name="Imagem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2" y="1046516"/>
            <a:ext cx="4320480" cy="5760640"/>
          </a:xfrm>
          <a:prstGeom prst="rect">
            <a:avLst/>
          </a:prstGeom>
        </p:spPr>
      </p:pic>
      <p:pic>
        <p:nvPicPr>
          <p:cNvPr id="3" name="Imagem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0053" y="1046516"/>
            <a:ext cx="4332208" cy="5776277"/>
          </a:xfrm>
          <a:prstGeom prst="rect">
            <a:avLst/>
          </a:prstGeom>
        </p:spPr>
      </p:pic>
      <p:pic>
        <p:nvPicPr>
          <p:cNvPr id="5" name="Imagem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511" y="1010422"/>
            <a:ext cx="8772749" cy="6579562"/>
          </a:xfrm>
          <a:prstGeom prst="rect">
            <a:avLst/>
          </a:prstGeom>
        </p:spPr>
      </p:pic>
    </p:spTree>
    <p:extLst>
      <p:ext uri="{BB962C8B-B14F-4D97-AF65-F5344CB8AC3E}">
        <p14:creationId xmlns:p14="http://schemas.microsoft.com/office/powerpoint/2010/main" val="817322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107504" y="668401"/>
            <a:ext cx="8676456" cy="281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Ação</a:t>
            </a:r>
            <a:r>
              <a:rPr lang="fr-BE" altLang="en-US" sz="1800" b="1" dirty="0" smtClean="0">
                <a:latin typeface="Century Gothic" panose="020B0502020202020204" pitchFamily="34" charset="0"/>
                <a:cs typeface="Calibri" panose="020F0502020204030204" pitchFamily="34" charset="0"/>
              </a:rPr>
              <a:t> C14.1 – </a:t>
            </a:r>
            <a:r>
              <a:rPr lang="fr-BE" altLang="en-US" sz="1800" b="1" dirty="0" err="1" smtClean="0">
                <a:latin typeface="Century Gothic" panose="020B0502020202020204" pitchFamily="34" charset="0"/>
                <a:cs typeface="Calibri" panose="020F0502020204030204" pitchFamily="34" charset="0"/>
              </a:rPr>
              <a:t>Avaliação</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integrada</a:t>
            </a:r>
            <a:r>
              <a:rPr lang="fr-BE" altLang="en-US" sz="1800" b="1" dirty="0" smtClean="0">
                <a:latin typeface="Century Gothic" panose="020B0502020202020204" pitchFamily="34" charset="0"/>
                <a:cs typeface="Calibri" panose="020F0502020204030204" pitchFamily="34" charset="0"/>
              </a:rPr>
              <a:t> e </a:t>
            </a:r>
            <a:r>
              <a:rPr lang="fr-BE" altLang="en-US" sz="1800" b="1" dirty="0" err="1" smtClean="0">
                <a:latin typeface="Century Gothic" panose="020B0502020202020204" pitchFamily="34" charset="0"/>
                <a:cs typeface="Calibri" panose="020F0502020204030204" pitchFamily="34" charset="0"/>
              </a:rPr>
              <a:t>mitigação</a:t>
            </a:r>
            <a:r>
              <a:rPr lang="fr-BE" altLang="en-US" sz="1800" b="1" dirty="0" smtClean="0">
                <a:latin typeface="Century Gothic" panose="020B0502020202020204" pitchFamily="34" charset="0"/>
                <a:cs typeface="Calibri" panose="020F0502020204030204" pitchFamily="34" charset="0"/>
              </a:rPr>
              <a:t> dos </a:t>
            </a:r>
            <a:r>
              <a:rPr lang="fr-BE" altLang="en-US" sz="1800" b="1" dirty="0" err="1" smtClean="0">
                <a:latin typeface="Century Gothic" panose="020B0502020202020204" pitchFamily="34" charset="0"/>
                <a:cs typeface="Calibri" panose="020F0502020204030204" pitchFamily="34" charset="0"/>
              </a:rPr>
              <a:t>impactos</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negativos</a:t>
            </a:r>
            <a:r>
              <a:rPr lang="fr-BE" altLang="en-US" sz="1800" b="1" dirty="0" smtClean="0">
                <a:latin typeface="Century Gothic" panose="020B0502020202020204" pitchFamily="34" charset="0"/>
                <a:cs typeface="Calibri" panose="020F0502020204030204" pitchFamily="34" charset="0"/>
              </a:rPr>
              <a:t> do </a:t>
            </a:r>
            <a:r>
              <a:rPr lang="fr-BE" altLang="en-US" sz="1800" b="1" dirty="0" err="1" smtClean="0">
                <a:latin typeface="Century Gothic" panose="020B0502020202020204" pitchFamily="34" charset="0"/>
                <a:cs typeface="Calibri" panose="020F0502020204030204" pitchFamily="34" charset="0"/>
              </a:rPr>
              <a:t>turismo</a:t>
            </a:r>
            <a:r>
              <a:rPr lang="fr-BE" altLang="en-US" sz="1800" b="1" dirty="0" smtClean="0">
                <a:latin typeface="Century Gothic" panose="020B0502020202020204" pitchFamily="34" charset="0"/>
                <a:cs typeface="Calibri" panose="020F0502020204030204" pitchFamily="34" charset="0"/>
              </a:rPr>
              <a:t> nos </a:t>
            </a:r>
            <a:r>
              <a:rPr lang="fr-BE" altLang="en-US" sz="1800" b="1" dirty="0" err="1" smtClean="0">
                <a:latin typeface="Century Gothic" panose="020B0502020202020204" pitchFamily="34" charset="0"/>
                <a:cs typeface="Calibri" panose="020F0502020204030204" pitchFamily="34" charset="0"/>
              </a:rPr>
              <a:t>trilhos</a:t>
            </a:r>
            <a:r>
              <a:rPr lang="fr-BE" altLang="en-US" sz="1800" b="1" dirty="0" smtClean="0">
                <a:latin typeface="Century Gothic" panose="020B0502020202020204" pitchFamily="34" charset="0"/>
                <a:cs typeface="Calibri" panose="020F0502020204030204" pitchFamily="34" charset="0"/>
              </a:rPr>
              <a:t> da </a:t>
            </a:r>
            <a:r>
              <a:rPr lang="fr-BE" altLang="en-US" sz="1800" b="1" dirty="0" err="1" smtClean="0">
                <a:latin typeface="Century Gothic" panose="020B0502020202020204" pitchFamily="34" charset="0"/>
                <a:cs typeface="Calibri" panose="020F0502020204030204" pitchFamily="34" charset="0"/>
              </a:rPr>
              <a:t>Rede</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Natura</a:t>
            </a:r>
            <a:r>
              <a:rPr lang="fr-BE" altLang="en-US" sz="1800" b="1" dirty="0" smtClean="0">
                <a:latin typeface="Century Gothic" panose="020B0502020202020204" pitchFamily="34" charset="0"/>
                <a:cs typeface="Calibri" panose="020F0502020204030204" pitchFamily="34" charset="0"/>
              </a:rPr>
              <a:t> 2000 nos Açores</a:t>
            </a:r>
          </a:p>
          <a:p>
            <a:pPr>
              <a:lnSpc>
                <a:spcPct val="150000"/>
              </a:lnSpc>
            </a:pPr>
            <a:r>
              <a:rPr lang="fr-BE" altLang="en-US" sz="1800" b="1" dirty="0" smtClean="0">
                <a:latin typeface="Century Gothic" panose="020B0502020202020204" pitchFamily="34" charset="0"/>
                <a:cs typeface="Calibri" panose="020F0502020204030204" pitchFamily="34" charset="0"/>
              </a:rPr>
              <a:t>  </a:t>
            </a:r>
            <a:endParaRPr lang="fr-BE" altLang="en-US" sz="1800" b="1" dirty="0">
              <a:solidFill>
                <a:srgbClr val="FFFF00"/>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endParaRPr lang="pt-PT" sz="1600" b="1" i="1" dirty="0">
              <a:solidFill>
                <a:srgbClr val="00A4B5"/>
              </a:solidFill>
              <a:latin typeface="Century Gothic" panose="020B0502020202020204" pitchFamily="34" charset="0"/>
            </a:endParaRPr>
          </a:p>
          <a:p>
            <a:pPr marL="1028700" lvl="1">
              <a:lnSpc>
                <a:spcPct val="150000"/>
              </a:lnSpc>
              <a:buFont typeface="Arial" panose="020B0604020202020204" pitchFamily="34" charset="0"/>
              <a:buChar char="•"/>
            </a:pPr>
            <a:endParaRPr lang="pt-PT" sz="1600" b="1" i="1" dirty="0">
              <a:solidFill>
                <a:srgbClr val="00A4B5"/>
              </a:solidFill>
              <a:latin typeface="Century Gothic" panose="020B0502020202020204" pitchFamily="34" charset="0"/>
            </a:endParaRPr>
          </a:p>
          <a:p>
            <a:pPr marL="1028700" lvl="1">
              <a:lnSpc>
                <a:spcPct val="150000"/>
              </a:lnSpc>
              <a:buFont typeface="Arial" panose="020B0604020202020204" pitchFamily="34" charset="0"/>
              <a:buChar char="•"/>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p:txBody>
      </p:sp>
      <p:pic>
        <p:nvPicPr>
          <p:cNvPr id="2" name="Imagem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686" y="1655603"/>
            <a:ext cx="7615348" cy="5398221"/>
          </a:xfrm>
          <a:prstGeom prst="rect">
            <a:avLst/>
          </a:prstGeom>
        </p:spPr>
      </p:pic>
    </p:spTree>
    <p:extLst>
      <p:ext uri="{BB962C8B-B14F-4D97-AF65-F5344CB8AC3E}">
        <p14:creationId xmlns:p14="http://schemas.microsoft.com/office/powerpoint/2010/main" val="118890121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1">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ller"/>
        <a:ea typeface=""/>
        <a:cs typeface="Arial"/>
      </a:majorFont>
      <a:minorFont>
        <a:latin typeface="Aller Light"/>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989DCC3F-69DE-4502-8A42-567E0FB94171}" vid="{DAF75155-9354-4DCE-9D62-F1E195550355}"/>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TM02900771[[fn=Setor]]</Template>
  <TotalTime>14408</TotalTime>
  <Words>1593</Words>
  <Application>Microsoft Office PowerPoint</Application>
  <PresentationFormat>Apresentação no Ecrã (4:3)</PresentationFormat>
  <Paragraphs>195</Paragraphs>
  <Slides>19</Slides>
  <Notes>19</Notes>
  <HiddenSlides>0</HiddenSlides>
  <MMClips>0</MMClips>
  <ScaleCrop>false</ScaleCrop>
  <HeadingPairs>
    <vt:vector size="6" baseType="variant">
      <vt:variant>
        <vt:lpstr>Tipos de letra usados</vt:lpstr>
      </vt:variant>
      <vt:variant>
        <vt:i4>15</vt:i4>
      </vt:variant>
      <vt:variant>
        <vt:lpstr>Tema</vt:lpstr>
      </vt:variant>
      <vt:variant>
        <vt:i4>2</vt:i4>
      </vt:variant>
      <vt:variant>
        <vt:lpstr>Títulos dos diapositivos</vt:lpstr>
      </vt:variant>
      <vt:variant>
        <vt:i4>19</vt:i4>
      </vt:variant>
    </vt:vector>
  </HeadingPairs>
  <TitlesOfParts>
    <vt:vector size="36" baseType="lpstr">
      <vt:lpstr>ＭＳ Ｐゴシック</vt:lpstr>
      <vt:lpstr>Aller</vt:lpstr>
      <vt:lpstr>Aller Light</vt:lpstr>
      <vt:lpstr>Arial</vt:lpstr>
      <vt:lpstr>Arial Rounded MT Bold</vt:lpstr>
      <vt:lpstr>Calibri</vt:lpstr>
      <vt:lpstr>Calibri Light</vt:lpstr>
      <vt:lpstr>Calisto MT</vt:lpstr>
      <vt:lpstr>Century</vt:lpstr>
      <vt:lpstr>Century Gothic</vt:lpstr>
      <vt:lpstr>DIN Condensed Bold</vt:lpstr>
      <vt:lpstr>Open Sans</vt:lpstr>
      <vt:lpstr>Tahoma</vt:lpstr>
      <vt:lpstr>Wingdings</vt:lpstr>
      <vt:lpstr>Wingdings 2</vt:lpstr>
      <vt:lpstr>HDOfficeLightV0</vt:lpstr>
      <vt:lpstr>Tema1</vt:lpstr>
      <vt:lpstr>Proteção ativa e gestão integrada da  Rede Natura 2000 nos Açores LIFE IP AZORES NATURA – LIFE 17 IPE/PT 000010</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Obrigada!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Diana Pernes</dc:creator>
  <cp:lastModifiedBy>Diana C. Pereira</cp:lastModifiedBy>
  <cp:revision>457</cp:revision>
  <dcterms:created xsi:type="dcterms:W3CDTF">2016-04-06T10:33:31Z</dcterms:created>
  <dcterms:modified xsi:type="dcterms:W3CDTF">2020-12-18T15:46:10Z</dcterms:modified>
</cp:coreProperties>
</file>