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7"/>
  </p:notesMasterIdLst>
  <p:sldIdLst>
    <p:sldId id="392" r:id="rId3"/>
    <p:sldId id="393" r:id="rId4"/>
    <p:sldId id="366" r:id="rId5"/>
    <p:sldId id="367" r:id="rId6"/>
    <p:sldId id="368" r:id="rId7"/>
    <p:sldId id="356" r:id="rId8"/>
    <p:sldId id="357" r:id="rId9"/>
    <p:sldId id="358" r:id="rId10"/>
    <p:sldId id="359" r:id="rId11"/>
    <p:sldId id="421" r:id="rId12"/>
    <p:sldId id="373" r:id="rId13"/>
    <p:sldId id="391" r:id="rId14"/>
    <p:sldId id="409" r:id="rId15"/>
    <p:sldId id="413" r:id="rId16"/>
    <p:sldId id="410" r:id="rId17"/>
    <p:sldId id="411" r:id="rId18"/>
    <p:sldId id="412" r:id="rId19"/>
    <p:sldId id="394" r:id="rId20"/>
    <p:sldId id="395" r:id="rId21"/>
    <p:sldId id="396" r:id="rId22"/>
    <p:sldId id="397" r:id="rId23"/>
    <p:sldId id="398" r:id="rId24"/>
    <p:sldId id="415" r:id="rId25"/>
    <p:sldId id="414" r:id="rId26"/>
    <p:sldId id="416" r:id="rId27"/>
    <p:sldId id="401" r:id="rId28"/>
    <p:sldId id="417" r:id="rId29"/>
    <p:sldId id="418" r:id="rId30"/>
    <p:sldId id="403" r:id="rId31"/>
    <p:sldId id="419" r:id="rId32"/>
    <p:sldId id="420" r:id="rId33"/>
    <p:sldId id="404" r:id="rId34"/>
    <p:sldId id="405" r:id="rId35"/>
    <p:sldId id="32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C. Pereira" initials="DCP" lastIdx="2" clrIdx="0">
    <p:extLst>
      <p:ext uri="{19B8F6BF-5375-455C-9EA6-DF929625EA0E}">
        <p15:presenceInfo xmlns:p15="http://schemas.microsoft.com/office/powerpoint/2012/main" userId="S-1-5-21-1123561945-329068152-682003330-311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5457"/>
    <a:srgbClr val="D2F8EC"/>
    <a:srgbClr val="AFE3D0"/>
    <a:srgbClr val="ADE7D8"/>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71" autoAdjust="0"/>
  </p:normalViewPr>
  <p:slideViewPr>
    <p:cSldViewPr>
      <p:cViewPr varScale="1">
        <p:scale>
          <a:sx n="52" d="100"/>
          <a:sy n="52" d="100"/>
        </p:scale>
        <p:origin x="1700" y="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8T17:03:19.672" idx="2">
    <p:pos x="10" y="10"/>
    <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Boas Práticas</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Demonstração e Inovação</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smtClean="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smtClean="0">
              <a:solidFill>
                <a:schemeClr val="tx1"/>
              </a:solidFill>
              <a:latin typeface="Century Gothic" panose="020B0502020202020204" pitchFamily="34" charset="0"/>
              <a:cs typeface="Calibri" panose="020F0502020204030204" pitchFamily="34" charset="0"/>
            </a:rPr>
            <a:t>- Capacitação</a:t>
          </a:r>
        </a:p>
        <a:p>
          <a:r>
            <a:rPr lang="pt-PT" sz="1300" b="1" dirty="0" smtClean="0">
              <a:solidFill>
                <a:schemeClr val="tx1"/>
              </a:solidFill>
              <a:latin typeface="Century Gothic" panose="020B0502020202020204" pitchFamily="34" charset="0"/>
              <a:cs typeface="Calibri" panose="020F0502020204030204" pitchFamily="34" charset="0"/>
            </a:rPr>
            <a:t>- Governança</a:t>
          </a:r>
        </a:p>
        <a:p>
          <a:r>
            <a:rPr lang="pt-BR" sz="1300" b="1" dirty="0" smtClean="0">
              <a:solidFill>
                <a:schemeClr val="tx1"/>
              </a:solidFill>
              <a:latin typeface="Century Gothic" panose="020B0502020202020204" pitchFamily="34" charset="0"/>
              <a:cs typeface="Calibri" panose="020F0502020204030204" pitchFamily="34" charset="0"/>
            </a:rPr>
            <a:t>- Envolvimento de parceiros</a:t>
          </a:r>
        </a:p>
        <a:p>
          <a:endParaRPr lang="pt-BR" sz="1300" b="1" dirty="0" smtClean="0">
            <a:solidFill>
              <a:schemeClr val="tx1"/>
            </a:solidFill>
            <a:latin typeface="Century Gothic" panose="020B0502020202020204" pitchFamily="34" charset="0"/>
            <a:cs typeface="Calibri" panose="020F0502020204030204" pitchFamily="34" charset="0"/>
          </a:endParaRPr>
        </a:p>
        <a:p>
          <a:r>
            <a:rPr lang="pt-BR" sz="1300" b="1"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smtClean="0">
              <a:solidFill>
                <a:schemeClr val="tx1"/>
              </a:solidFill>
              <a:latin typeface="Century Gothic" panose="020B0502020202020204" pitchFamily="34" charset="0"/>
              <a:cs typeface="Calibri" panose="020F0502020204030204" pitchFamily="34" charset="0"/>
            </a:rPr>
            <a:t>;</a:t>
          </a:r>
          <a:endParaRPr lang="pt-PT" sz="1300" b="1" dirty="0">
            <a:solidFill>
              <a:schemeClr val="tx1"/>
            </a:solidFill>
            <a:latin typeface="Century Gothic" panose="020B0502020202020204" pitchFamily="34" charset="0"/>
            <a:cs typeface="Calibri" panose="020F0502020204030204" pitchFamily="34" charset="0"/>
          </a:endParaRP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smtClean="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t>
        <a:bodyPr/>
        <a:lstStyle/>
        <a:p>
          <a:endParaRPr lang="pt-PT"/>
        </a:p>
      </dgm:t>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t>
        <a:bodyPr/>
        <a:lstStyle/>
        <a:p>
          <a:endParaRPr lang="pt-PT"/>
        </a:p>
      </dgm:t>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t>
        <a:bodyPr/>
        <a:lstStyle/>
        <a:p>
          <a:endParaRPr lang="pt-PT"/>
        </a:p>
      </dgm:t>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a:solidFill>
            <a:srgbClr val="AFE3D0"/>
          </a:solidFill>
        </a:ln>
      </dgm:spPr>
      <dgm:t>
        <a:bodyPr/>
        <a:lstStyle/>
        <a:p>
          <a:endParaRPr lang="pt-PT"/>
        </a:p>
      </dgm:t>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t>
        <a:bodyPr/>
        <a:lstStyle/>
        <a:p>
          <a:endParaRPr lang="pt-PT"/>
        </a:p>
      </dgm:t>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t>
        <a:bodyPr/>
        <a:lstStyle/>
        <a:p>
          <a:endParaRPr lang="pt-PT"/>
        </a:p>
      </dgm:t>
    </dgm:pt>
  </dgm:ptLst>
  <dgm:cxnLst>
    <dgm:cxn modelId="{9C28E732-6C0A-421A-9E8F-3310CEF4012D}" type="presOf" srcId="{3665ACD9-4A95-4952-8120-203268C1ACA3}" destId="{FB826180-5D37-4804-9446-3FEF9438A05A}" srcOrd="0" destOrd="0" presId="urn:microsoft.com/office/officeart/2008/layout/PictureLineup"/>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BFBAA8E4-D38D-4114-8993-3D7275C210BA}" type="presOf" srcId="{86B6339F-163A-4113-B1F6-2D6868635880}" destId="{EE32E86C-5FFB-4D15-8BF9-D1A3A10FFA3D}" srcOrd="0" destOrd="0" presId="urn:microsoft.com/office/officeart/2008/layout/PictureLineup"/>
    <dgm:cxn modelId="{9D4E7EDC-726F-426A-B548-BA0CF30A7B34}" srcId="{86B6339F-163A-4113-B1F6-2D6868635880}" destId="{3665ACD9-4A95-4952-8120-203268C1ACA3}" srcOrd="3" destOrd="0" parTransId="{BB98C5D9-3C91-4614-9057-52813FDC46D7}" sibTransId="{4E71A128-D815-4266-BE0D-26F31ADE217A}"/>
    <dgm:cxn modelId="{85D57A2D-638D-47C0-81B3-A94A11BBE084}" type="presOf" srcId="{A1B7892E-29DD-4907-AD01-8662A7C42570}" destId="{35B0D638-8343-4A72-BDB6-E0ACAD274FEC}"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Boas Práticas</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Demonstração e Inovação</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smtClean="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Capacitação</a:t>
          </a:r>
        </a:p>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Governança</a:t>
          </a: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Envolvimento de parceiros</a:t>
          </a:r>
        </a:p>
        <a:p>
          <a:pPr lvl="0" algn="l" defTabSz="577850">
            <a:lnSpc>
              <a:spcPct val="90000"/>
            </a:lnSpc>
            <a:spcBef>
              <a:spcPct val="0"/>
            </a:spcBef>
            <a:spcAft>
              <a:spcPct val="35000"/>
            </a:spcAft>
          </a:pPr>
          <a:endParaRPr lang="pt-BR" sz="1300" b="1"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smtClean="0">
              <a:solidFill>
                <a:schemeClr val="tx1"/>
              </a:solidFill>
              <a:latin typeface="Century Gothic" panose="020B0502020202020204" pitchFamily="34" charset="0"/>
              <a:cs typeface="Calibri" panose="020F0502020204030204" pitchFamily="34" charset="0"/>
            </a:rPr>
            <a:t>;</a:t>
          </a:r>
          <a:endParaRPr lang="pt-PT" sz="1300" b="1" kern="1200" dirty="0">
            <a:solidFill>
              <a:schemeClr val="tx1"/>
            </a:solidFill>
            <a:latin typeface="Century Gothic" panose="020B0502020202020204" pitchFamily="34" charset="0"/>
            <a:cs typeface="Calibri" panose="020F0502020204030204" pitchFamily="34" charset="0"/>
          </a:endParaRP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defTabSz="577850">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Replicabilidade e Transferibilidade do projeto</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29/12/2020</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117613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smtClean="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smtClean="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smtClean="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smtClean="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smtClean="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smtClean="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1634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b="0" i="0" u="none" strike="noStrike" kern="1200" baseline="0" dirty="0" smtClean="0">
                <a:solidFill>
                  <a:schemeClr val="tx1"/>
                </a:solidFill>
                <a:latin typeface="+mn-lt"/>
                <a:ea typeface="+mn-ea"/>
                <a:cs typeface="+mn-cs"/>
              </a:rPr>
              <a:t>- Iremos intervir em cerca de 17 ha ( 5,79ha do ilheu do Topo e 11 da Fajã dos Cubres).</a:t>
            </a:r>
          </a:p>
          <a:p>
            <a:r>
              <a:rPr lang="pt-BR" sz="1200" b="0" i="0" u="none" strike="noStrike" kern="1200" baseline="0" dirty="0" smtClean="0">
                <a:solidFill>
                  <a:schemeClr val="tx1"/>
                </a:solidFill>
                <a:latin typeface="+mn-lt"/>
                <a:ea typeface="+mn-ea"/>
                <a:cs typeface="+mn-cs"/>
              </a:rPr>
              <a:t>- As ações previstas na ilha de S.Jorge, são no ilhéu do Topo, onde se pretende efetuar o restauro de habitats para as aves marinhas (ação C6.1), o controlo e erradicação de espécies de flora e fauna invasoras nos habitats restaurados (ação C8), e a monitorização de aves marinhas, habitats e conservação (ação D5.1) e a área de intervenção na Fajã dos Cubres</a:t>
            </a:r>
          </a:p>
          <a:p>
            <a:pPr marL="171450" indent="-171450">
              <a:buFontTx/>
              <a:buChar char="-"/>
            </a:pPr>
            <a:r>
              <a:rPr lang="pt-BR" altLang="en-US" sz="1200" b="0" i="0" u="none" strike="noStrike" kern="1200" baseline="0" dirty="0" smtClean="0">
                <a:solidFill>
                  <a:schemeClr val="tx1"/>
                </a:solidFill>
                <a:latin typeface="+mn-lt"/>
                <a:ea typeface="+mn-ea"/>
                <a:cs typeface="+mn-cs"/>
              </a:rPr>
              <a:t>Já temos o Plano Operacional para o ilhéu do Topo finalizado. Dado que o Ilhéu do Topo é propriedade privada e o acesso era extremamente limitado no passado, existe a necessidade de fazer uma prospeção inicial para registar as espécies de flora e fauna presentes e a sua distribuição, e para estabelecer os locais mais adequados dentro da área de intervenção onde executar o restauro dos habitats e instalar os ninhos artificiais. Essa viagem será agendada assim que o processo de expropriação esteja concluído.</a:t>
            </a:r>
          </a:p>
          <a:p>
            <a:pPr marL="171450" indent="-171450">
              <a:buFontTx/>
              <a:buChar char="-"/>
            </a:pPr>
            <a:r>
              <a:rPr lang="pt-BR" altLang="en-US" sz="1200" b="0" i="0" u="none" strike="noStrike" kern="1200" baseline="0" dirty="0" smtClean="0">
                <a:solidFill>
                  <a:schemeClr val="tx1"/>
                </a:solidFill>
                <a:latin typeface="+mn-lt"/>
                <a:ea typeface="+mn-ea"/>
                <a:cs typeface="+mn-cs"/>
              </a:rPr>
              <a:t>O Plano Operacional da Fajã dos Cubres também já está finalizado e já começou a sua implementado..</a:t>
            </a:r>
          </a:p>
        </p:txBody>
      </p:sp>
    </p:spTree>
    <p:extLst>
      <p:ext uri="{BB962C8B-B14F-4D97-AF65-F5344CB8AC3E}">
        <p14:creationId xmlns:p14="http://schemas.microsoft.com/office/powerpoint/2010/main" val="310915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Será feita uma primeira prospeção no terreno para avaliar o estado atual das populações e se estão presentes, de acordo com os dados de distribuição atual, e após essa avaliação controlar as ameaças e pressões, e reforçar populações, quando necessário, através de conservação in </a:t>
            </a:r>
            <a:r>
              <a:rPr lang="pt-PT" altLang="en-US" baseline="0" dirty="0" err="1" smtClean="0">
                <a:latin typeface="Arial" panose="020B0604020202020204" pitchFamily="34" charset="0"/>
                <a:ea typeface="ＭＳ Ｐゴシック" panose="020B0600070205080204" pitchFamily="34" charset="-128"/>
              </a:rPr>
              <a:t>situ</a:t>
            </a:r>
            <a:r>
              <a:rPr lang="pt-PT" altLang="en-US" baseline="0" dirty="0" smtClean="0">
                <a:latin typeface="Arial" panose="020B0604020202020204" pitchFamily="34" charset="0"/>
                <a:ea typeface="ＭＳ Ｐゴシック" panose="020B0600070205080204" pitchFamily="34" charset="-128"/>
              </a:rPr>
              <a:t> e </a:t>
            </a:r>
            <a:r>
              <a:rPr lang="pt-PT" altLang="en-US" baseline="0" dirty="0" err="1" smtClean="0">
                <a:latin typeface="Arial" panose="020B0604020202020204" pitchFamily="34" charset="0"/>
                <a:ea typeface="ＭＳ Ｐゴシック" panose="020B0600070205080204" pitchFamily="34" charset="-128"/>
              </a:rPr>
              <a:t>ex</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situ</a:t>
            </a:r>
            <a:r>
              <a:rPr lang="pt-PT" altLang="en-US" baseline="0" dirty="0" smtClean="0">
                <a:latin typeface="Arial" panose="020B0604020202020204" pitchFamily="34" charset="0"/>
                <a:ea typeface="ＭＳ Ｐゴシック" panose="020B0600070205080204" pitchFamily="34" charset="-128"/>
              </a:rPr>
              <a:t>.</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Já foi elaborado um Plano de Colheita e o PNI de </a:t>
            </a:r>
            <a:r>
              <a:rPr lang="pt-PT" altLang="en-US" baseline="0" dirty="0" err="1" smtClean="0">
                <a:latin typeface="Arial" panose="020B0604020202020204" pitchFamily="34" charset="0"/>
                <a:ea typeface="ＭＳ Ｐゴシック" panose="020B0600070205080204" pitchFamily="34" charset="-128"/>
              </a:rPr>
              <a:t>S.Jorge</a:t>
            </a:r>
            <a:r>
              <a:rPr lang="pt-PT" altLang="en-US" baseline="0" dirty="0" smtClean="0">
                <a:latin typeface="Arial" panose="020B0604020202020204" pitchFamily="34" charset="0"/>
                <a:ea typeface="ＭＳ Ｐゴシック" panose="020B0600070205080204" pitchFamily="34" charset="-128"/>
              </a:rPr>
              <a:t> já começou a recolha de sementes das espécies ainda em frutificação. Este plano inclui o mapa das localizações conhecidas.</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Esta lista inclui as da </a:t>
            </a:r>
            <a:r>
              <a:rPr lang="pt-PT" altLang="en-US" baseline="0" dirty="0" err="1" smtClean="0">
                <a:latin typeface="Arial" panose="020B0604020202020204" pitchFamily="34" charset="0"/>
                <a:ea typeface="ＭＳ Ｐゴシック" panose="020B0600070205080204" pitchFamily="34" charset="-128"/>
              </a:rPr>
              <a:t>Dhabitats</a:t>
            </a:r>
            <a:r>
              <a:rPr lang="pt-PT" altLang="en-US" baseline="0" dirty="0" smtClean="0">
                <a:latin typeface="Arial" panose="020B0604020202020204" pitchFamily="34" charset="0"/>
                <a:ea typeface="ＭＳ Ｐゴシック" panose="020B0600070205080204" pitchFamily="34" charset="-128"/>
              </a:rPr>
              <a:t>, assim como as espécies estruturantes para o restauro dos habitats costeiros.</a:t>
            </a:r>
          </a:p>
          <a:p>
            <a:pPr marL="171450"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2138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Foi criada</a:t>
            </a:r>
            <a:r>
              <a:rPr lang="pt-PT" altLang="en-US" baseline="0" dirty="0" smtClean="0">
                <a:latin typeface="Arial" panose="020B0604020202020204" pitchFamily="34" charset="0"/>
                <a:ea typeface="ＭＳ Ｐゴシック" panose="020B0600070205080204" pitchFamily="34" charset="-128"/>
              </a:rPr>
              <a:t> pela Técnica contratada para o projeto uma aplicação </a:t>
            </a:r>
            <a:r>
              <a:rPr lang="pt-PT" altLang="en-US" baseline="0" dirty="0" err="1" smtClean="0">
                <a:latin typeface="Arial" panose="020B0604020202020204" pitchFamily="34" charset="0"/>
                <a:ea typeface="ＭＳ Ｐゴシック" panose="020B0600070205080204" pitchFamily="34" charset="-128"/>
              </a:rPr>
              <a:t>Qfield</a:t>
            </a:r>
            <a:r>
              <a:rPr lang="pt-PT" altLang="en-US" baseline="0" dirty="0" smtClean="0">
                <a:latin typeface="Arial" panose="020B0604020202020204" pitchFamily="34" charset="0"/>
                <a:ea typeface="ＭＳ Ｐゴシック" panose="020B0600070205080204" pitchFamily="34" charset="-128"/>
              </a:rPr>
              <a:t>, que já foi instalada nos </a:t>
            </a:r>
            <a:r>
              <a:rPr lang="pt-PT" altLang="en-US" baseline="0" dirty="0" err="1" smtClean="0">
                <a:latin typeface="Arial" panose="020B0604020202020204" pitchFamily="34" charset="0"/>
                <a:ea typeface="ＭＳ Ｐゴシック" panose="020B0600070205080204" pitchFamily="34" charset="-128"/>
              </a:rPr>
              <a:t>tablets</a:t>
            </a:r>
            <a:r>
              <a:rPr lang="pt-PT" altLang="en-US" baseline="0" dirty="0" smtClean="0">
                <a:latin typeface="Arial" panose="020B0604020202020204" pitchFamily="34" charset="0"/>
                <a:ea typeface="ＭＳ Ｐゴシック" panose="020B0600070205080204" pitchFamily="34" charset="-128"/>
              </a:rPr>
              <a:t> e telemóveis dos VN para proceder ao mapeamento da flora protegida.</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E para além disso, já foi iniciado o processo de colheita de sementes na maioria das ilhas.</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Se o tamanho das população permitir, as sementes/esporos serão recolhidos para conservação </a:t>
            </a:r>
            <a:r>
              <a:rPr lang="pt-PT" altLang="en-US" baseline="0" dirty="0" err="1" smtClean="0">
                <a:latin typeface="Arial" panose="020B0604020202020204" pitchFamily="34" charset="0"/>
                <a:ea typeface="ＭＳ Ｐゴシック" panose="020B0600070205080204" pitchFamily="34" charset="-128"/>
              </a:rPr>
              <a:t>ex-situ</a:t>
            </a:r>
            <a:r>
              <a:rPr lang="pt-PT" altLang="en-US" baseline="0" dirty="0" smtClean="0">
                <a:latin typeface="Arial" panose="020B0604020202020204" pitchFamily="34" charset="0"/>
                <a:ea typeface="ＭＳ Ｐゴシック" panose="020B0600070205080204" pitchFamily="34" charset="-128"/>
              </a:rPr>
              <a:t> no Banco de Sementes do Faial e para ensaios de propagação no JBF.</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0841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b="0" i="0" u="none" strike="noStrike" kern="1200" baseline="0" dirty="0" smtClean="0">
                <a:solidFill>
                  <a:schemeClr val="tx1"/>
                </a:solidFill>
                <a:latin typeface="+mn-lt"/>
                <a:ea typeface="+mn-ea"/>
                <a:cs typeface="+mn-cs"/>
              </a:rPr>
              <a:t>- A ação C3 do projeto LIFE IP AZORES NATURA tem como objetivo a conservação das populações de várias espécies protegidas pela Diretiva Habitats dentro das Zonas Especiais de Conservação da RN2000. Em um primeiro passo, as populações das espécies alvo serão procuradas dentro das áreas acessíveis da ZEC. Para este efeito, e para garantir uma prospeção sistemática de toda a área acessível, foram aplicados transetos paralelos com uma distância de 500 m entre eles, alcançando-se assim um compromisso entre viabilidade e rigor.</a:t>
            </a:r>
          </a:p>
          <a:p>
            <a:r>
              <a:rPr lang="pt-BR" altLang="en-US" sz="1200" b="0" i="0" u="none" strike="noStrike" kern="1200" baseline="0" dirty="0" smtClean="0">
                <a:solidFill>
                  <a:schemeClr val="tx1"/>
                </a:solidFill>
                <a:latin typeface="+mn-lt"/>
                <a:ea typeface="+mn-ea"/>
                <a:cs typeface="+mn-cs"/>
              </a:rPr>
              <a:t>- </a:t>
            </a:r>
            <a:r>
              <a:rPr lang="pt-BR" sz="1200" b="0" i="0" u="none" strike="noStrike" kern="1200" baseline="0" dirty="0" smtClean="0">
                <a:solidFill>
                  <a:schemeClr val="tx1"/>
                </a:solidFill>
                <a:latin typeface="+mn-lt"/>
                <a:ea typeface="+mn-ea"/>
                <a:cs typeface="+mn-cs"/>
              </a:rPr>
              <a:t>Além dos transetos, todas as crateras dentro da área do RN2000 no Planalto Central terão que ser sondadas para a presença da espécie </a:t>
            </a:r>
            <a:r>
              <a:rPr lang="pt-BR" sz="1200" b="0" i="1" u="none" strike="noStrike" kern="1200" baseline="0" dirty="0" smtClean="0">
                <a:solidFill>
                  <a:schemeClr val="tx1"/>
                </a:solidFill>
                <a:latin typeface="+mn-lt"/>
                <a:ea typeface="+mn-ea"/>
                <a:cs typeface="+mn-cs"/>
              </a:rPr>
              <a:t>Isoëtes azorica</a:t>
            </a:r>
            <a:r>
              <a:rPr lang="pt-BR" sz="1200" b="0" i="0" u="none" strike="noStrike" kern="1200" baseline="0" dirty="0" smtClean="0">
                <a:solidFill>
                  <a:schemeClr val="tx1"/>
                </a:solidFill>
                <a:latin typeface="+mn-lt"/>
                <a:ea typeface="+mn-ea"/>
                <a:cs typeface="+mn-cs"/>
              </a:rPr>
              <a:t>, e a persistência de populações conhecidas desta espécie (Lagoa do Pico Pinheiro, Lagoa do Pico do Areiro e Lagoa do Pico da Esperança) terá que ser confirmada. </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162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Tx/>
              <a:buNone/>
            </a:pPr>
            <a:endParaRPr lang="pt-PT" altLang="en-US" baseline="0" dirty="0" smtClean="0">
              <a:latin typeface="Arial" panose="020B0604020202020204" pitchFamily="34" charset="0"/>
              <a:ea typeface="ＭＳ Ｐゴシック" panose="020B0600070205080204" pitchFamily="34" charset="-128"/>
            </a:endParaRP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 A área de intervenção já foi visitada (Trajeto da prospeção inicial à </a:t>
            </a:r>
            <a:r>
              <a:rPr lang="pt-PT" altLang="en-US" baseline="0" dirty="0" err="1" smtClean="0">
                <a:latin typeface="Arial" panose="020B0604020202020204" pitchFamily="34" charset="0"/>
                <a:ea typeface="ＭＳ Ｐゴシック" panose="020B0600070205080204" pitchFamily="34" charset="-128"/>
              </a:rPr>
              <a:t>Faja</a:t>
            </a:r>
            <a:r>
              <a:rPr lang="pt-PT" altLang="en-US" baseline="0" dirty="0" smtClean="0">
                <a:latin typeface="Arial" panose="020B0604020202020204" pitchFamily="34" charset="0"/>
                <a:ea typeface="ＭＳ Ｐゴシック" panose="020B0600070205080204" pitchFamily="34" charset="-128"/>
              </a:rPr>
              <a:t> dos </a:t>
            </a:r>
            <a:r>
              <a:rPr lang="pt-PT" altLang="en-US" baseline="0" dirty="0" err="1" smtClean="0">
                <a:latin typeface="Arial" panose="020B0604020202020204" pitchFamily="34" charset="0"/>
                <a:ea typeface="ＭＳ Ｐゴシック" panose="020B0600070205080204" pitchFamily="34" charset="-128"/>
              </a:rPr>
              <a:t>Cubres</a:t>
            </a:r>
            <a:r>
              <a:rPr lang="pt-PT" altLang="en-US" baseline="0" dirty="0" smtClean="0">
                <a:latin typeface="Arial" panose="020B0604020202020204" pitchFamily="34" charset="0"/>
                <a:ea typeface="ＭＳ Ｐゴシック" panose="020B0600070205080204" pitchFamily="34" charset="-128"/>
              </a:rPr>
              <a:t>); </a:t>
            </a:r>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Durante a visita atualizou-se as espécies de flora (nativa e exótica/invasoras) presentes para se elaborar os pormenores de intervenção.</a:t>
            </a:r>
          </a:p>
          <a:p>
            <a:pPr marL="171450" lvl="0" indent="-171450">
              <a:buFontTx/>
              <a:buChar char="-"/>
            </a:pPr>
            <a:r>
              <a:rPr lang="pt-PT" altLang="en-US" dirty="0" smtClean="0"/>
              <a:t>Durante a visita também </a:t>
            </a:r>
            <a:r>
              <a:rPr lang="pt-BR" altLang="en-US" dirty="0" smtClean="0"/>
              <a:t>foi também verificado que a espécie Juncus acutus tem uma presença dominante nos arredores da lagoa. Embora esta espécie seja autóctone dos Açores, a população na Fajã dos Cubres tem expandido excessivamente nos últimos anos (em 2012, o junco cobriu uma área de cerca 1 hectare, enquanto em 2020 essa área aumentou para 1.5 hectares, competindo, assim, com outras espécies nativas e endémicas da área. Em termos de dominância, as espécies Juncus acutus e Holcus lanatus foram as espécies de maior cobertura na área de intervenção, tornando necessário o seu controlo.</a:t>
            </a:r>
            <a:endParaRPr lang="pt-PT" altLang="en-US" dirty="0" smtClean="0"/>
          </a:p>
          <a:p>
            <a:pPr marL="171450" lvl="0" indent="-171450">
              <a:buFontTx/>
              <a:buChar char="-"/>
            </a:pPr>
            <a:r>
              <a:rPr lang="pt-PT" altLang="en-US" baseline="0" dirty="0" smtClean="0">
                <a:latin typeface="Arial" panose="020B0604020202020204" pitchFamily="34" charset="0"/>
                <a:ea typeface="ＭＳ Ｐゴシック" panose="020B0600070205080204" pitchFamily="34" charset="-128"/>
              </a:rPr>
              <a:t>Já foram contratados 3 assistentes operacionais afetos ao projeto LIFE IP até 2027, para implementação das ações de conservação.</a:t>
            </a:r>
          </a:p>
          <a:p>
            <a:pPr marL="628650" lvl="1"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0009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lvl="1" indent="0">
              <a:buFontTx/>
              <a:buNone/>
            </a:pPr>
            <a:r>
              <a:rPr lang="pt-BR" sz="1200" b="0" i="0" u="none" strike="noStrike" kern="1200" baseline="0" dirty="0" smtClean="0">
                <a:solidFill>
                  <a:schemeClr val="tx1"/>
                </a:solidFill>
                <a:latin typeface="+mn-lt"/>
                <a:ea typeface="+mn-ea"/>
                <a:cs typeface="+mn-cs"/>
              </a:rPr>
              <a:t>Para aumentar o fluxo de água entre a parte leste e a parte oeste da Lagoa dos Cubres, e assim diminuindo o risco de degradação da qualidade de água, serão abertos canais adicionais nos passadiços de pedra que fazem ligação entre o ilhote central e a terra ao redor da lagoa.</a:t>
            </a:r>
          </a:p>
          <a:p>
            <a:pPr marL="457200" lvl="1" indent="0">
              <a:buFontTx/>
              <a:buNone/>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47053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lvl="1" indent="0">
              <a:buFontTx/>
              <a:buNone/>
            </a:pPr>
            <a:r>
              <a:rPr lang="pt-BR" sz="1200" b="0" i="0" u="none" strike="noStrike" kern="1200" baseline="0" dirty="0" smtClean="0">
                <a:solidFill>
                  <a:schemeClr val="tx1"/>
                </a:solidFill>
                <a:latin typeface="+mn-lt"/>
                <a:ea typeface="+mn-ea"/>
                <a:cs typeface="+mn-cs"/>
              </a:rPr>
              <a:t>Para promover o interesse público em relação à conservação e ao restauro dos habitats e da flora e fauna selvagem presentes na Fajã dos Cubres, serão instalados dois pontos de observação para aves nos limites da lagoa .</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9690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Até ao fim do </a:t>
            </a:r>
            <a:r>
              <a:rPr lang="pt-BR" sz="1600" i="1" u="sng" dirty="0" smtClean="0">
                <a:latin typeface="Calibri" panose="020F0502020204030204" pitchFamily="34" charset="0"/>
                <a:cs typeface="Calibri" panose="020F0502020204030204" pitchFamily="34" charset="0"/>
              </a:rPr>
              <a:t>2º semestre de 2021 </a:t>
            </a:r>
            <a:r>
              <a:rPr lang="pt-BR" sz="1600" dirty="0" smtClean="0">
                <a:latin typeface="Calibri" panose="020F0502020204030204" pitchFamily="34" charset="0"/>
                <a:cs typeface="Calibri" panose="020F0502020204030204" pitchFamily="34" charset="0"/>
              </a:rPr>
              <a:t>será entregue um </a:t>
            </a:r>
            <a:r>
              <a:rPr lang="pt-BR" sz="1600" b="1" dirty="0" smtClean="0">
                <a:latin typeface="Calibri" panose="020F0502020204030204" pitchFamily="34" charset="0"/>
                <a:cs typeface="Calibri" panose="020F0502020204030204" pitchFamily="34" charset="0"/>
              </a:rPr>
              <a:t>plano de ação </a:t>
            </a:r>
            <a:r>
              <a:rPr lang="pt-BR" sz="1600" dirty="0" smtClean="0">
                <a:latin typeface="Calibri" panose="020F0502020204030204" pitchFamily="34" charset="0"/>
                <a:cs typeface="Calibri" panose="020F0502020204030204" pitchFamily="34" charset="0"/>
              </a:rPr>
              <a:t>para as invasões biológicas contendo</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Medidas de gestão para as EEI consideradas como prioritárias de acordo com a análise de risco;</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Uma estratégia de monitorização que possibilite a deteção precoce e uma resposta rápida para as EEI e potencialmente invasoras;</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Medidas que envolvam os cidadãos, a administração regional e local e os investigadores, na prevenção das invasões biológicas</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297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Já se começou</a:t>
            </a:r>
            <a:r>
              <a:rPr lang="pt-PT" altLang="en-US" baseline="0" dirty="0" smtClean="0">
                <a:latin typeface="Arial" panose="020B0604020202020204" pitchFamily="34" charset="0"/>
                <a:ea typeface="ＭＳ Ｐゴシック" panose="020B0600070205080204" pitchFamily="34" charset="-128"/>
              </a:rPr>
              <a:t> os ensaios de germinação da Angelica </a:t>
            </a:r>
            <a:r>
              <a:rPr lang="pt-PT" altLang="en-US" baseline="0" dirty="0" err="1" smtClean="0">
                <a:latin typeface="Arial" panose="020B0604020202020204" pitchFamily="34" charset="0"/>
                <a:ea typeface="ＭＳ Ｐゴシック" panose="020B0600070205080204" pitchFamily="34" charset="-128"/>
              </a:rPr>
              <a:t>lignescens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277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0" i="0" u="none" strike="noStrike" kern="1200" baseline="0" dirty="0" smtClean="0">
                <a:solidFill>
                  <a:schemeClr val="tx1"/>
                </a:solidFill>
                <a:latin typeface="+mn-lt"/>
                <a:ea typeface="+mn-ea"/>
                <a:cs typeface="+mn-cs"/>
              </a:rPr>
              <a:t>O </a:t>
            </a:r>
            <a:r>
              <a:rPr lang="pt-PT" sz="1200" b="1" i="0" u="none" strike="noStrike" kern="1200" baseline="0" dirty="0" smtClean="0">
                <a:solidFill>
                  <a:schemeClr val="tx1"/>
                </a:solidFill>
                <a:latin typeface="+mn-lt"/>
                <a:ea typeface="+mn-ea"/>
                <a:cs typeface="+mn-cs"/>
              </a:rPr>
              <a:t>Programa para o Ambiente e a Ação Climática</a:t>
            </a:r>
            <a:r>
              <a:rPr lang="pt-PT" sz="1200" b="0" i="0" u="none" strike="noStrike" kern="1200" baseline="0" dirty="0" smtClean="0">
                <a:solidFill>
                  <a:schemeClr val="tx1"/>
                </a:solidFill>
                <a:latin typeface="+mn-lt"/>
                <a:ea typeface="+mn-ea"/>
                <a:cs typeface="+mn-cs"/>
              </a:rPr>
              <a:t> </a:t>
            </a:r>
            <a:r>
              <a:rPr lang="pt-PT" sz="1200" b="1" i="0" u="none" strike="noStrike" kern="1200" baseline="0" dirty="0" smtClean="0">
                <a:solidFill>
                  <a:schemeClr val="tx1"/>
                </a:solidFill>
                <a:latin typeface="+mn-lt"/>
                <a:ea typeface="+mn-ea"/>
                <a:cs typeface="+mn-cs"/>
              </a:rPr>
              <a:t>- LIFE </a:t>
            </a:r>
            <a:r>
              <a:rPr lang="pt-PT" sz="1200" b="0" i="0" u="none" strike="noStrike" kern="1200" baseline="0" dirty="0" smtClean="0">
                <a:solidFill>
                  <a:schemeClr val="tx1"/>
                </a:solidFill>
                <a:latin typeface="+mn-lt"/>
                <a:ea typeface="+mn-ea"/>
                <a:cs typeface="+mn-cs"/>
              </a:rPr>
              <a:t>é um instrumento financeiro da UE, criado em 1992, com o objetivo específico de contribuir para a execução, a atualização e o desenvolvimento das Políticas e Estratégias Europeias na área do Ambiente e do Clima, através do cofinanciamento de projetos com valor acrescentado europeu.</a:t>
            </a:r>
          </a:p>
          <a:p>
            <a:endParaRPr lang="pt-PT" altLang="en-US" sz="1200" b="0" i="0" u="none" strike="noStrike" kern="1200" baseline="0" dirty="0" smtClean="0">
              <a:solidFill>
                <a:schemeClr val="tx1"/>
              </a:solidFill>
              <a:latin typeface="+mn-lt"/>
              <a:ea typeface="+mn-ea"/>
              <a:cs typeface="+mn-cs"/>
            </a:endParaRPr>
          </a:p>
          <a:p>
            <a:r>
              <a:rPr lang="fr-BE" altLang="en-US" sz="1200" dirty="0" smtClean="0">
                <a:latin typeface="Century Gothic" panose="020B0502020202020204" pitchFamily="34" charset="0"/>
                <a:cs typeface="Calibri" panose="020F0502020204030204" pitchFamily="34" charset="0"/>
              </a:rPr>
              <a:t>No </a:t>
            </a:r>
            <a:r>
              <a:rPr lang="fr-BE" altLang="en-US" sz="1200" dirty="0" err="1" smtClean="0">
                <a:latin typeface="Century Gothic" panose="020B0502020202020204" pitchFamily="34" charset="0"/>
                <a:cs typeface="Calibri" panose="020F0502020204030204" pitchFamily="34" charset="0"/>
              </a:rPr>
              <a:t>atual</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período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financiamento</a:t>
            </a:r>
            <a:r>
              <a:rPr lang="fr-BE" altLang="en-US" sz="1200" dirty="0" smtClean="0">
                <a:latin typeface="Century Gothic" panose="020B0502020202020204" pitchFamily="34" charset="0"/>
                <a:cs typeface="Calibri" panose="020F0502020204030204" pitchFamily="34" charset="0"/>
              </a:rPr>
              <a:t> (2014-2020)</a:t>
            </a:r>
            <a:r>
              <a:rPr lang="pt-PT" sz="1200" b="0" i="0" u="none" strike="noStrike" kern="1200" baseline="0" dirty="0" smtClean="0">
                <a:solidFill>
                  <a:schemeClr val="tx1"/>
                </a:solidFill>
                <a:latin typeface="+mn-lt"/>
                <a:ea typeface="+mn-ea"/>
                <a:cs typeface="+mn-cs"/>
              </a:rPr>
              <a:t> passou a integrar uma forte componente relacionada com a politica climática, mantendo, no essencial, o apoio que já vinha sendo prestado às restantes políticas europeias de Ambiente.</a:t>
            </a:r>
          </a:p>
          <a:p>
            <a:endParaRPr lang="pt-PT" sz="1200" b="0" i="0" u="none" strike="noStrike" kern="1200" baseline="0" dirty="0" smtClean="0">
              <a:solidFill>
                <a:schemeClr val="tx1"/>
              </a:solidFill>
              <a:latin typeface="+mn-lt"/>
              <a:ea typeface="+mn-ea"/>
              <a:cs typeface="+mn-cs"/>
            </a:endParaRPr>
          </a:p>
          <a:p>
            <a:r>
              <a:rPr lang="pt-PT" sz="1200" b="0" i="0" u="none" strike="noStrike" kern="1200" baseline="0" dirty="0" smtClean="0">
                <a:solidFill>
                  <a:schemeClr val="tx1"/>
                </a:solidFill>
                <a:latin typeface="+mn-lt"/>
                <a:ea typeface="+mn-ea"/>
                <a:cs typeface="+mn-cs"/>
              </a:rPr>
              <a:t>O LIFE conta, no global, com </a:t>
            </a:r>
            <a:r>
              <a:rPr lang="fr-BE" altLang="en-US" sz="1200" dirty="0" err="1" smtClean="0">
                <a:latin typeface="Century Gothic" panose="020B0502020202020204" pitchFamily="34" charset="0"/>
                <a:cs typeface="Calibri" panose="020F0502020204030204" pitchFamily="34" charset="0"/>
              </a:rPr>
              <a:t>um</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orçamento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quase</a:t>
            </a:r>
            <a:r>
              <a:rPr lang="fr-BE" altLang="en-US" sz="1200" dirty="0" smtClean="0">
                <a:latin typeface="Century Gothic" panose="020B0502020202020204" pitchFamily="34" charset="0"/>
                <a:cs typeface="Calibri" panose="020F0502020204030204" pitchFamily="34" charset="0"/>
              </a:rPr>
              <a:t> 3,5 mil </a:t>
            </a:r>
            <a:r>
              <a:rPr lang="fr-BE" altLang="en-US" sz="1200" dirty="0" err="1" smtClean="0">
                <a:latin typeface="Century Gothic" panose="020B0502020202020204" pitchFamily="34" charset="0"/>
                <a:cs typeface="Calibri" panose="020F0502020204030204" pitchFamily="34" charset="0"/>
              </a:rPr>
              <a:t>milhões</a:t>
            </a:r>
            <a:r>
              <a:rPr lang="fr-BE" altLang="en-US" sz="1200" dirty="0" smtClean="0">
                <a:latin typeface="Century Gothic" panose="020B0502020202020204" pitchFamily="34" charset="0"/>
                <a:cs typeface="Calibri" panose="020F0502020204030204" pitchFamily="34" charset="0"/>
              </a:rPr>
              <a:t>,</a:t>
            </a:r>
            <a:r>
              <a:rPr lang="fr-BE" altLang="en-US" sz="1200" baseline="0" dirty="0" smtClean="0">
                <a:latin typeface="Century Gothic" panose="020B0502020202020204" pitchFamily="34" charset="0"/>
                <a:cs typeface="Calibri" panose="020F0502020204030204" pitchFamily="34" charset="0"/>
              </a:rPr>
              <a:t> </a:t>
            </a:r>
            <a:r>
              <a:rPr lang="pt-PT" sz="1200" b="0" i="0" kern="1200" dirty="0" smtClean="0">
                <a:solidFill>
                  <a:schemeClr val="tx1"/>
                </a:solidFill>
                <a:effectLst/>
                <a:latin typeface="+mn-lt"/>
                <a:ea typeface="+mn-ea"/>
                <a:cs typeface="+mn-cs"/>
              </a:rPr>
              <a:t>dos quais 2,6 mil milhões afetos ao subprograma Ambiente e 864 milhões afetos ao subprograma Ação Climática.</a:t>
            </a:r>
            <a:endParaRPr lang="fr-BE" altLang="en-US" sz="120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797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Para</a:t>
            </a:r>
            <a:r>
              <a:rPr lang="pt-PT" altLang="en-US" baseline="0" dirty="0" smtClean="0">
                <a:latin typeface="Arial" panose="020B0604020202020204" pitchFamily="34" charset="0"/>
                <a:ea typeface="ＭＳ Ｐゴシック" panose="020B0600070205080204" pitchFamily="34" charset="-128"/>
              </a:rPr>
              <a:t> além dos Planos operacionais também elaboramos um plano de colheitas de sementes para os operacionais.</a:t>
            </a:r>
            <a:r>
              <a:rPr lang="pt-PT" altLang="en-US" dirty="0" smtClean="0">
                <a:latin typeface="Arial" panose="020B0604020202020204" pitchFamily="34" charset="0"/>
                <a:ea typeface="ＭＳ Ｐゴシック" panose="020B0600070205080204" pitchFamily="34" charset="-128"/>
              </a:rPr>
              <a:t> </a:t>
            </a:r>
          </a:p>
          <a:p>
            <a:pPr eaLnBrk="1" hangingPunct="1"/>
            <a:r>
              <a:rPr lang="pt-PT" altLang="en-US" dirty="0" smtClean="0">
                <a:latin typeface="Arial" panose="020B0604020202020204" pitchFamily="34" charset="0"/>
                <a:ea typeface="ＭＳ Ｐゴシック" panose="020B0600070205080204" pitchFamily="34" charset="-128"/>
              </a:rPr>
              <a:t>- Todos os planos operacionais têm um</a:t>
            </a:r>
            <a:r>
              <a:rPr lang="pt-PT" altLang="en-US" baseline="0" dirty="0" smtClean="0">
                <a:latin typeface="Arial" panose="020B0604020202020204" pitchFamily="34" charset="0"/>
                <a:ea typeface="ＭＳ Ｐゴシック" panose="020B0600070205080204" pitchFamily="34" charset="-128"/>
              </a:rPr>
              <a:t> calendarização das tarefas a implementar pelas equipas, de uma forma esquemática e intuitiva.</a:t>
            </a:r>
            <a:endParaRPr lang="pt-PT"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9396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Para se operacionalizar as ações e o que implementar há que visitar o terreno e as áreas, por exemplo: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No Pico: a área de intervenção do </a:t>
            </a:r>
            <a:r>
              <a:rPr lang="pt-PT" altLang="en-US" baseline="0" dirty="0" err="1" smtClean="0">
                <a:latin typeface="Arial" panose="020B0604020202020204" pitchFamily="34" charset="0"/>
                <a:ea typeface="ＭＳ Ｐゴシック" panose="020B0600070205080204" pitchFamily="34" charset="-128"/>
              </a:rPr>
              <a:t>Caveiro</a:t>
            </a:r>
            <a:r>
              <a:rPr lang="pt-PT" altLang="en-US" baseline="0" dirty="0" smtClean="0">
                <a:latin typeface="Arial" panose="020B0604020202020204" pitchFamily="34" charset="0"/>
                <a:ea typeface="ＭＳ Ｐゴシック" panose="020B0600070205080204" pitchFamily="34" charset="-128"/>
              </a:rPr>
              <a:t> foi visitadas em várias ocasiões para determinar os locais exatos que precisam vedação para impedir o acesso ao gado.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Faial: a área de intervenção e outras zonas dentro da RN2000 (caldeira) foram visitadas; as localizações exatas das vedações a serem instaladas na área de intervenção foram assertadas em colaboração com o PNIF e os serviços florestais. Já avançamos com o concurso para instalação das vedações na zona do caldeirão.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Flores, Corvo, Terceira e </a:t>
            </a:r>
            <a:r>
              <a:rPr lang="pt-PT" altLang="en-US" baseline="0" dirty="0" err="1" smtClean="0">
                <a:latin typeface="Arial" panose="020B0604020202020204" pitchFamily="34" charset="0"/>
                <a:ea typeface="ＭＳ Ｐゴシック" panose="020B0600070205080204" pitchFamily="34" charset="-128"/>
              </a:rPr>
              <a:t>S.Miguel</a:t>
            </a:r>
            <a:r>
              <a:rPr lang="pt-PT" altLang="en-US" baseline="0" dirty="0" smtClean="0">
                <a:latin typeface="Arial" panose="020B0604020202020204" pitchFamily="34" charset="0"/>
                <a:ea typeface="ＭＳ Ｐゴシック" panose="020B0600070205080204" pitchFamily="34" charset="-128"/>
              </a:rPr>
              <a:t>: as áreas de intervenção foram visitadas e os trabalhos definidos. Nas Flores houve uma pequena alteração no limite da área de intervenção definida inicialmente, englobando assim </a:t>
            </a:r>
            <a:r>
              <a:rPr lang="pt-BR" altLang="en-US" baseline="0" dirty="0" smtClean="0">
                <a:latin typeface="Arial" panose="020B0604020202020204" pitchFamily="34" charset="0"/>
                <a:ea typeface="ＭＳ Ｐゴシック" panose="020B0600070205080204" pitchFamily="34" charset="-128"/>
              </a:rPr>
              <a:t>novas áreas distintas das originais, uma vez que estão com níveis de ameaça maiores, e necessitam de um controlo mais eficaz.</a:t>
            </a:r>
            <a:endParaRPr lang="pt-PT"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421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Pretende-se o desenvolvimento de uma solução SIG totalmente assente em tecnologia </a:t>
            </a:r>
            <a:r>
              <a:rPr lang="pt-PT" sz="1200" i="1" kern="1200" dirty="0" smtClean="0">
                <a:solidFill>
                  <a:schemeClr val="tx1"/>
                </a:solidFill>
                <a:effectLst/>
                <a:latin typeface="+mn-lt"/>
                <a:ea typeface="+mn-ea"/>
                <a:cs typeface="+mn-cs"/>
              </a:rPr>
              <a:t>Open </a:t>
            </a:r>
            <a:r>
              <a:rPr lang="pt-PT" sz="1200" i="1" kern="1200" dirty="0" err="1" smtClean="0">
                <a:solidFill>
                  <a:schemeClr val="tx1"/>
                </a:solidFill>
                <a:effectLst/>
                <a:latin typeface="+mn-lt"/>
                <a:ea typeface="+mn-ea"/>
                <a:cs typeface="+mn-cs"/>
              </a:rPr>
              <a:t>Source</a:t>
            </a:r>
            <a:r>
              <a:rPr lang="pt-PT" sz="1200" kern="1200" dirty="0" smtClean="0">
                <a:solidFill>
                  <a:schemeClr val="tx1"/>
                </a:solidFill>
                <a:effectLst/>
                <a:latin typeface="+mn-lt"/>
                <a:ea typeface="+mn-ea"/>
                <a:cs typeface="+mn-cs"/>
              </a:rPr>
              <a:t> que permita a normalização e gestão dos dados georreferenciados existentes, provenientes de bases de dados produzidas em trabalhos anteriores, bem como a integração de novos dados geográficos produzidos internamente ou provenientes de serviços especializados contratados externamente, a serem disponibilizados online através de uma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a:t>
            </a:r>
          </a:p>
          <a:p>
            <a:r>
              <a:rPr lang="pt-PT" sz="1200" kern="1200" dirty="0" smtClean="0">
                <a:solidFill>
                  <a:schemeClr val="tx1"/>
                </a:solidFill>
                <a:effectLst/>
                <a:latin typeface="+mn-lt"/>
                <a:ea typeface="+mn-ea"/>
                <a:cs typeface="+mn-cs"/>
              </a:rPr>
              <a:t>O</a:t>
            </a:r>
            <a:r>
              <a:rPr lang="pt-PT" sz="1200" kern="1200" baseline="0" dirty="0" smtClean="0">
                <a:solidFill>
                  <a:schemeClr val="tx1"/>
                </a:solidFill>
                <a:effectLst/>
                <a:latin typeface="+mn-lt"/>
                <a:ea typeface="+mn-ea"/>
                <a:cs typeface="+mn-cs"/>
              </a:rPr>
              <a:t> visualizador está a ser finalizado.</a:t>
            </a:r>
          </a:p>
          <a:p>
            <a:endParaRPr lang="pt-PT" sz="1200" kern="1200" baseline="0" dirty="0" smtClean="0">
              <a:solidFill>
                <a:schemeClr val="tx1"/>
              </a:solidFill>
              <a:effectLst/>
              <a:latin typeface="+mn-lt"/>
              <a:ea typeface="+mn-ea"/>
              <a:cs typeface="+mn-cs"/>
            </a:endParaRPr>
          </a:p>
          <a:p>
            <a:pPr marL="171450" indent="-171450">
              <a:buFontTx/>
              <a:buChar char="-"/>
            </a:pPr>
            <a:r>
              <a:rPr lang="pt-PT" sz="1200" kern="1200" baseline="0" dirty="0" smtClean="0">
                <a:solidFill>
                  <a:schemeClr val="tx1"/>
                </a:solidFill>
                <a:effectLst/>
                <a:latin typeface="+mn-lt"/>
                <a:ea typeface="+mn-ea"/>
                <a:cs typeface="+mn-cs"/>
              </a:rPr>
              <a:t>A cartografia de campo: </a:t>
            </a:r>
          </a:p>
          <a:p>
            <a:pPr marL="628650" lvl="1" indent="-171450">
              <a:buFontTx/>
              <a:buChar char="-"/>
            </a:pPr>
            <a:r>
              <a:rPr lang="pt-PT" sz="1200" kern="1200" baseline="0" dirty="0" smtClean="0">
                <a:solidFill>
                  <a:schemeClr val="tx1"/>
                </a:solidFill>
                <a:effectLst/>
                <a:latin typeface="+mn-lt"/>
                <a:ea typeface="+mn-ea"/>
                <a:cs typeface="+mn-cs"/>
              </a:rPr>
              <a:t>Já foi entregue a Fase</a:t>
            </a:r>
            <a:r>
              <a:rPr lang="pt-PT" sz="1200" kern="1200" dirty="0" smtClean="0">
                <a:solidFill>
                  <a:schemeClr val="tx1"/>
                </a:solidFill>
                <a:effectLst/>
                <a:latin typeface="+mn-lt"/>
                <a:ea typeface="+mn-ea"/>
                <a:cs typeface="+mn-cs"/>
              </a:rPr>
              <a:t> 1 – Programa de trabalho,</a:t>
            </a:r>
            <a:r>
              <a:rPr lang="pt-PT" sz="1200" kern="1200" baseline="0" dirty="0" smtClean="0">
                <a:solidFill>
                  <a:schemeClr val="tx1"/>
                </a:solidFill>
                <a:effectLst/>
                <a:latin typeface="+mn-lt"/>
                <a:ea typeface="+mn-ea"/>
                <a:cs typeface="+mn-cs"/>
              </a:rPr>
              <a:t> lista das espécies e habitats da DH e descrição do estado atual de conservação.</a:t>
            </a:r>
          </a:p>
          <a:p>
            <a:pPr marL="628650" lvl="1" indent="-171450">
              <a:buFontTx/>
              <a:buChar char="-"/>
            </a:pPr>
            <a:r>
              <a:rPr lang="pt-PT" sz="1200" kern="1200" baseline="0" dirty="0" smtClean="0">
                <a:solidFill>
                  <a:schemeClr val="tx1"/>
                </a:solidFill>
                <a:effectLst/>
                <a:latin typeface="+mn-lt"/>
                <a:ea typeface="+mn-ea"/>
                <a:cs typeface="+mn-cs"/>
              </a:rPr>
              <a:t>Fase 2 foi entregue ontem contendo a base de dados com todas as espécies e habitats + ficha normalizada para a recolha de dados de campo + projeto SIG (dados históricos + dados atuais)</a:t>
            </a:r>
          </a:p>
          <a:p>
            <a:pPr marL="1085850" lvl="2" indent="-171450">
              <a:buFontTx/>
              <a:buChar char="-"/>
            </a:pPr>
            <a:r>
              <a:rPr lang="pt-PT" sz="1200" kern="1200" baseline="0" dirty="0" smtClean="0">
                <a:solidFill>
                  <a:schemeClr val="tx1"/>
                </a:solidFill>
                <a:effectLst/>
                <a:latin typeface="+mn-lt"/>
                <a:ea typeface="+mn-ea"/>
                <a:cs typeface="+mn-cs"/>
              </a:rPr>
              <a:t>Toda esta base de dados será atualizada ao longo do projeto</a:t>
            </a:r>
            <a:endParaRPr lang="en-US" sz="1200" kern="1200" dirty="0" smtClean="0">
              <a:solidFill>
                <a:schemeClr val="tx1"/>
              </a:solidFill>
              <a:effectLst/>
              <a:latin typeface="+mn-lt"/>
              <a:ea typeface="+mn-ea"/>
              <a:cs typeface="+mn-cs"/>
            </a:endParaRP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57009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Esta subacção incide directamente na melhoria das aptidões e competências em matéria de utilização e exploração sustentáveis dos sítios N2000 - incluindo a utilização das oportunidades de financiamento disponíveis - das partes interessadas relevantes, em especial as que têm uma relação social e/ou económica mais directa com as zonas N2000 (por exemplo, agricultores, pescadores, operadores de turismo de natureza e outras autoridades/administrações públicas, como as responsáveis pelos portos/marinas e aeroportos ou municípios).</a:t>
            </a:r>
          </a:p>
          <a:p>
            <a:r>
              <a:rPr lang="pt-BR" dirty="0" smtClean="0"/>
              <a:t>Com esses esforços de capacitação, esperamos promover e lidar melhor com o uso e desenvolvimento local e sustentável das áreas da RN2000, garantindo que os esforços de conservação necessários não sejam limitados aos das autoridades públicas responsáveis pela gestão destas áreas, mas também empreendidos por stakeholders que possam contribuir para melhorar os resultados de conservação da sua ilha.</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23</a:t>
            </a:fld>
            <a:endParaRPr lang="pt-PT"/>
          </a:p>
        </p:txBody>
      </p:sp>
    </p:spTree>
    <p:extLst>
      <p:ext uri="{BB962C8B-B14F-4D97-AF65-F5344CB8AC3E}">
        <p14:creationId xmlns:p14="http://schemas.microsoft.com/office/powerpoint/2010/main" val="3506288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0267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altLang="en-US" baseline="0" dirty="0" smtClean="0">
                <a:latin typeface="Arial" panose="020B0604020202020204" pitchFamily="34" charset="0"/>
                <a:ea typeface="ＭＳ Ｐゴシック" panose="020B0600070205080204" pitchFamily="34" charset="-128"/>
              </a:rPr>
              <a:t>Será definido para </a:t>
            </a:r>
            <a:r>
              <a:rPr lang="pt-PT" altLang="en-US" baseline="0" dirty="0" err="1" smtClean="0">
                <a:latin typeface="Arial" panose="020B0604020202020204" pitchFamily="34" charset="0"/>
                <a:ea typeface="ＭＳ Ｐゴシック" panose="020B0600070205080204" pitchFamily="34" charset="-128"/>
              </a:rPr>
              <a:t>S.Jorge</a:t>
            </a:r>
            <a:r>
              <a:rPr lang="pt-PT" altLang="en-US" baseline="0" dirty="0" smtClean="0">
                <a:latin typeface="Arial" panose="020B0604020202020204" pitchFamily="34" charset="0"/>
                <a:ea typeface="ＭＳ Ｐゴシック" panose="020B0600070205080204" pitchFamily="34" charset="-128"/>
              </a:rPr>
              <a:t> um trilho que passe na Rede Natura 2000, onde será instalado no início do próximo ano, uma estação de contagem de caminhantes. Mal seja instalada irá iniciar-se a monitorização e a recolha de dados relativamente ao uso turístico dos trilhos (número de visitantes).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42537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26</a:t>
            </a:fld>
            <a:endParaRPr lang="pt-PT"/>
          </a:p>
        </p:txBody>
      </p:sp>
    </p:spTree>
    <p:extLst>
      <p:ext uri="{BB962C8B-B14F-4D97-AF65-F5344CB8AC3E}">
        <p14:creationId xmlns:p14="http://schemas.microsoft.com/office/powerpoint/2010/main" val="2275729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São partilhados todos os eventos, noticias,</a:t>
            </a:r>
            <a:r>
              <a:rPr lang="pt-PT" baseline="0" dirty="0" smtClean="0"/>
              <a:t> ações do projeto, eventos, recrutamento de voluntários, informação para recrutamento dos concursos dos operacionais.</a:t>
            </a:r>
          </a:p>
          <a:p>
            <a:r>
              <a:rPr lang="pt-PT" baseline="0" dirty="0" smtClean="0"/>
              <a:t>Desde que</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27</a:t>
            </a:fld>
            <a:endParaRPr lang="pt-PT"/>
          </a:p>
        </p:txBody>
      </p:sp>
    </p:spTree>
    <p:extLst>
      <p:ext uri="{BB962C8B-B14F-4D97-AF65-F5344CB8AC3E}">
        <p14:creationId xmlns:p14="http://schemas.microsoft.com/office/powerpoint/2010/main" val="1113551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Já está disponível no website do projeto a </a:t>
            </a:r>
            <a:r>
              <a:rPr lang="pt-PT" dirty="0" err="1" smtClean="0"/>
              <a:t>monofolha</a:t>
            </a:r>
            <a:r>
              <a:rPr lang="pt-PT" baseline="0" dirty="0" smtClean="0"/>
              <a:t> com informação útil sobre o projeto</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28</a:t>
            </a:fld>
            <a:endParaRPr lang="pt-PT"/>
          </a:p>
        </p:txBody>
      </p:sp>
    </p:spTree>
    <p:extLst>
      <p:ext uri="{BB962C8B-B14F-4D97-AF65-F5344CB8AC3E}">
        <p14:creationId xmlns:p14="http://schemas.microsoft.com/office/powerpoint/2010/main" val="12014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Atividades</a:t>
            </a:r>
            <a:r>
              <a:rPr lang="pt-PT" baseline="0" dirty="0" smtClean="0"/>
              <a:t> do Parque Aberto (limpezas de </a:t>
            </a:r>
            <a:r>
              <a:rPr lang="pt-PT" baseline="0" dirty="0" err="1" smtClean="0"/>
              <a:t>microplásticos</a:t>
            </a:r>
            <a:r>
              <a:rPr lang="pt-PT" baseline="0" dirty="0" smtClean="0"/>
              <a:t> na praia do Porto </a:t>
            </a:r>
            <a:r>
              <a:rPr lang="pt-PT" baseline="0" dirty="0" err="1" smtClean="0"/>
              <a:t>Pim</a:t>
            </a:r>
            <a:r>
              <a:rPr lang="pt-PT" baseline="0" dirty="0" smtClean="0"/>
              <a:t>, e em busca dos morcegos dos Açores – Noite internacional dos morcegos – </a:t>
            </a:r>
            <a:r>
              <a:rPr lang="pt-PT" baseline="0" dirty="0" err="1" smtClean="0"/>
              <a:t>S.Miguel</a:t>
            </a:r>
            <a:r>
              <a:rPr lang="pt-PT" baseline="0" dirty="0" smtClean="0"/>
              <a:t>)</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29</a:t>
            </a:fld>
            <a:endParaRPr lang="pt-PT"/>
          </a:p>
        </p:txBody>
      </p:sp>
    </p:spTree>
    <p:extLst>
      <p:ext uri="{BB962C8B-B14F-4D97-AF65-F5344CB8AC3E}">
        <p14:creationId xmlns:p14="http://schemas.microsoft.com/office/powerpoint/2010/main" val="411018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200" b="0" i="0" kern="1200" dirty="0" smtClean="0">
                <a:solidFill>
                  <a:schemeClr val="tx1"/>
                </a:solidFill>
                <a:effectLst/>
                <a:latin typeface="+mn-lt"/>
                <a:ea typeface="+mn-ea"/>
                <a:cs typeface="+mn-cs"/>
              </a:rPr>
              <a:t>O</a:t>
            </a:r>
            <a:r>
              <a:rPr lang="pt-PT" sz="1200" b="0" i="0" kern="1200" baseline="0" dirty="0" smtClean="0">
                <a:solidFill>
                  <a:schemeClr val="tx1"/>
                </a:solidFill>
                <a:effectLst/>
                <a:latin typeface="+mn-lt"/>
                <a:ea typeface="+mn-ea"/>
                <a:cs typeface="+mn-cs"/>
              </a:rPr>
              <a:t> </a:t>
            </a:r>
            <a:r>
              <a:rPr lang="pt-PT" sz="1200" b="0" i="0" kern="1200" dirty="0" smtClean="0">
                <a:solidFill>
                  <a:schemeClr val="tx1"/>
                </a:solidFill>
                <a:effectLst/>
                <a:latin typeface="+mn-lt"/>
                <a:ea typeface="+mn-ea"/>
                <a:cs typeface="+mn-cs"/>
              </a:rPr>
              <a:t>programa LIFE promove um contributo significativo para o desenvolvimento sustentável e para a consecução dos objetivos e metas da UE em matéria de Ambiente e Clima,</a:t>
            </a:r>
            <a:r>
              <a:rPr lang="pt-PT" sz="1200" b="0" i="0" kern="1200" baseline="0" dirty="0" smtClean="0">
                <a:solidFill>
                  <a:schemeClr val="tx1"/>
                </a:solidFill>
                <a:effectLst/>
                <a:latin typeface="+mn-lt"/>
                <a:ea typeface="+mn-ea"/>
                <a:cs typeface="+mn-cs"/>
              </a:rPr>
              <a:t> o que concretiza através de dois subprogramas:</a:t>
            </a:r>
          </a:p>
          <a:p>
            <a:endParaRPr lang="pt-PT" sz="1200" b="0" i="0" kern="1200" dirty="0" smtClean="0">
              <a:solidFill>
                <a:schemeClr val="tx1"/>
              </a:solidFill>
              <a:effectLst/>
              <a:latin typeface="+mn-lt"/>
              <a:ea typeface="+mn-ea"/>
              <a:cs typeface="+mn-cs"/>
            </a:endParaRPr>
          </a:p>
          <a:p>
            <a:r>
              <a:rPr lang="pt-PT" sz="1200" b="1" i="0" kern="1200" dirty="0" smtClean="0">
                <a:solidFill>
                  <a:schemeClr val="tx1"/>
                </a:solidFill>
                <a:effectLst/>
                <a:latin typeface="+mn-lt"/>
                <a:ea typeface="+mn-ea"/>
                <a:cs typeface="+mn-cs"/>
              </a:rPr>
              <a:t>O subprograma Ambiente</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que </a:t>
            </a:r>
            <a:r>
              <a:rPr lang="pt-PT" sz="1200" b="0" i="0" kern="1200" dirty="0" smtClean="0">
                <a:solidFill>
                  <a:schemeClr val="tx1"/>
                </a:solidFill>
                <a:effectLst/>
                <a:latin typeface="+mn-lt"/>
                <a:ea typeface="+mn-ea"/>
                <a:cs typeface="+mn-cs"/>
              </a:rPr>
              <a:t>tem três domínios prioritários: </a:t>
            </a:r>
          </a:p>
          <a:p>
            <a:pPr lvl="1"/>
            <a:r>
              <a:rPr lang="pt-PT" sz="1200" b="0" i="0" kern="1200" dirty="0" smtClean="0">
                <a:solidFill>
                  <a:schemeClr val="tx1"/>
                </a:solidFill>
                <a:effectLst/>
                <a:latin typeface="+mn-lt"/>
                <a:ea typeface="+mn-ea"/>
                <a:cs typeface="+mn-cs"/>
              </a:rPr>
              <a:t>Ambiente e eficiência dos recursos</a:t>
            </a:r>
          </a:p>
          <a:p>
            <a:pPr lvl="1"/>
            <a:r>
              <a:rPr lang="pt-PT" sz="1200" b="0" i="0" kern="1200" dirty="0" smtClean="0">
                <a:solidFill>
                  <a:schemeClr val="tx1"/>
                </a:solidFill>
                <a:effectLst/>
                <a:latin typeface="+mn-lt"/>
                <a:ea typeface="+mn-ea"/>
                <a:cs typeface="+mn-cs"/>
              </a:rPr>
              <a:t>Natureza e Biodiversidade</a:t>
            </a:r>
          </a:p>
          <a:p>
            <a:pPr lvl="1"/>
            <a:r>
              <a:rPr lang="pt-PT" sz="1200" b="0" i="0" kern="1200" dirty="0" smtClean="0">
                <a:solidFill>
                  <a:schemeClr val="tx1"/>
                </a:solidFill>
                <a:effectLst/>
                <a:latin typeface="+mn-lt"/>
                <a:ea typeface="+mn-ea"/>
                <a:cs typeface="+mn-cs"/>
              </a:rPr>
              <a:t>Governação e informação em matéria de ambiente</a:t>
            </a:r>
          </a:p>
          <a:p>
            <a:pPr lvl="1"/>
            <a:endParaRPr lang="pt-PT" sz="1200" b="0" i="0" kern="1200" dirty="0" smtClean="0">
              <a:solidFill>
                <a:schemeClr val="tx1"/>
              </a:solidFill>
              <a:effectLst/>
              <a:latin typeface="+mn-lt"/>
              <a:ea typeface="+mn-ea"/>
              <a:cs typeface="+mn-cs"/>
            </a:endParaRPr>
          </a:p>
          <a:p>
            <a:r>
              <a:rPr lang="pt-PT" sz="1200" b="0" i="0" kern="1200" dirty="0" smtClean="0">
                <a:solidFill>
                  <a:schemeClr val="tx1"/>
                </a:solidFill>
                <a:effectLst/>
                <a:latin typeface="+mn-lt"/>
                <a:ea typeface="+mn-ea"/>
                <a:cs typeface="+mn-cs"/>
              </a:rPr>
              <a:t>E </a:t>
            </a:r>
            <a:r>
              <a:rPr lang="pt-PT" sz="1200" b="1" i="0" kern="1200" dirty="0" smtClean="0">
                <a:solidFill>
                  <a:schemeClr val="tx1"/>
                </a:solidFill>
                <a:effectLst/>
                <a:latin typeface="+mn-lt"/>
                <a:ea typeface="+mn-ea"/>
                <a:cs typeface="+mn-cs"/>
              </a:rPr>
              <a:t>o subprograma Ação Climática</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também com </a:t>
            </a:r>
            <a:r>
              <a:rPr lang="pt-PT" sz="1200" b="0" i="0" kern="1200" dirty="0" smtClean="0">
                <a:solidFill>
                  <a:schemeClr val="tx1"/>
                </a:solidFill>
                <a:effectLst/>
                <a:latin typeface="+mn-lt"/>
                <a:ea typeface="+mn-ea"/>
                <a:cs typeface="+mn-cs"/>
              </a:rPr>
              <a:t>três domínios prioritários: </a:t>
            </a:r>
          </a:p>
          <a:p>
            <a:pPr lvl="1"/>
            <a:r>
              <a:rPr lang="pt-PT" sz="1200" b="0" i="0" kern="1200" dirty="0" smtClean="0">
                <a:solidFill>
                  <a:schemeClr val="tx1"/>
                </a:solidFill>
                <a:effectLst/>
                <a:latin typeface="+mn-lt"/>
                <a:ea typeface="+mn-ea"/>
                <a:cs typeface="+mn-cs"/>
              </a:rPr>
              <a:t>Mitigação das alterações climáticas</a:t>
            </a:r>
          </a:p>
          <a:p>
            <a:pPr lvl="1"/>
            <a:r>
              <a:rPr lang="pt-PT" sz="1200" b="0" i="0" kern="1200" dirty="0" smtClean="0">
                <a:solidFill>
                  <a:schemeClr val="tx1"/>
                </a:solidFill>
                <a:effectLst/>
                <a:latin typeface="+mn-lt"/>
                <a:ea typeface="+mn-ea"/>
                <a:cs typeface="+mn-cs"/>
              </a:rPr>
              <a:t>Adaptação às alterações climáticas</a:t>
            </a:r>
          </a:p>
          <a:p>
            <a:pPr lvl="1"/>
            <a:r>
              <a:rPr lang="pt-PT" sz="1200" b="0" i="0" kern="1200" dirty="0" smtClean="0">
                <a:solidFill>
                  <a:schemeClr val="tx1"/>
                </a:solidFill>
                <a:effectLst/>
                <a:latin typeface="+mn-lt"/>
                <a:ea typeface="+mn-ea"/>
                <a:cs typeface="+mn-cs"/>
              </a:rPr>
              <a:t>Governação e informação em matéria de clima</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50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Saiu a semana passada a 1º Newsletter do</a:t>
            </a:r>
            <a:r>
              <a:rPr lang="pt-PT" baseline="0" dirty="0" smtClean="0"/>
              <a:t> projeto… uma edição especial Natal. </a:t>
            </a:r>
          </a:p>
          <a:p>
            <a:r>
              <a:rPr lang="pt-PT" baseline="0" dirty="0" smtClean="0"/>
              <a:t>A ideia é realizarmos uma de 6 em 6 meses. Estará disponível no </a:t>
            </a:r>
            <a:r>
              <a:rPr lang="pt-PT" baseline="0" dirty="0" err="1" smtClean="0"/>
              <a:t>Facebook</a:t>
            </a:r>
            <a:r>
              <a:rPr lang="pt-PT" baseline="0" dirty="0" smtClean="0"/>
              <a:t> e no website do projeto. Leiam e partilhem </a:t>
            </a:r>
            <a:r>
              <a:rPr lang="pt-PT" baseline="0" dirty="0" smtClean="0">
                <a:sym typeface="Wingdings" panose="05000000000000000000" pitchFamily="2" charset="2"/>
              </a:rPr>
              <a:t></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30</a:t>
            </a:fld>
            <a:endParaRPr lang="pt-PT"/>
          </a:p>
        </p:txBody>
      </p:sp>
    </p:spTree>
    <p:extLst>
      <p:ext uri="{BB962C8B-B14F-4D97-AF65-F5344CB8AC3E}">
        <p14:creationId xmlns:p14="http://schemas.microsoft.com/office/powerpoint/2010/main" val="3179099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31</a:t>
            </a:fld>
            <a:endParaRPr lang="pt-PT"/>
          </a:p>
        </p:txBody>
      </p:sp>
    </p:spTree>
    <p:extLst>
      <p:ext uri="{BB962C8B-B14F-4D97-AF65-F5344CB8AC3E}">
        <p14:creationId xmlns:p14="http://schemas.microsoft.com/office/powerpoint/2010/main" val="1670847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32</a:t>
            </a:fld>
            <a:endParaRPr lang="pt-PT"/>
          </a:p>
        </p:txBody>
      </p:sp>
    </p:spTree>
    <p:extLst>
      <p:ext uri="{BB962C8B-B14F-4D97-AF65-F5344CB8AC3E}">
        <p14:creationId xmlns:p14="http://schemas.microsoft.com/office/powerpoint/2010/main" val="862990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Dois órgãos de governança foram estabelecidos para apoiar a implementação do projeto. Um conselho de partes interessadas e um conselho consultivo – CRADS, para o acompanhamento da</a:t>
            </a:r>
            <a:r>
              <a:rPr lang="pt-BR" baseline="0" dirty="0" smtClean="0"/>
              <a:t> implementação do projeto, com participação ativa e aconselhamento das ações que irão ser desenvolvidas em cada uma das 9 ilhas.</a:t>
            </a:r>
          </a:p>
          <a:p>
            <a:r>
              <a:rPr lang="pt-BR" baseline="0" dirty="0" smtClean="0"/>
              <a:t>- O stakeholder board já foi realizado em quase todas as ilhas, mas com o COVID atrasou algumas ilhas que faltavam, nomeadamente em S.Jorge.</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33</a:t>
            </a:fld>
            <a:endParaRPr lang="pt-PT"/>
          </a:p>
        </p:txBody>
      </p:sp>
    </p:spTree>
    <p:extLst>
      <p:ext uri="{BB962C8B-B14F-4D97-AF65-F5344CB8AC3E}">
        <p14:creationId xmlns:p14="http://schemas.microsoft.com/office/powerpoint/2010/main" val="2171724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000" b="0" i="0" u="none" strike="noStrike" kern="1200" baseline="0" noProof="0" dirty="0" smtClean="0">
                <a:solidFill>
                  <a:schemeClr val="tx1"/>
                </a:solidFill>
                <a:latin typeface="+mn-lt"/>
                <a:ea typeface="+mn-ea"/>
                <a:cs typeface="+mn-cs"/>
              </a:rPr>
              <a:t>O Programa LIFE apoia diversos tipos de projetos:</a:t>
            </a:r>
          </a:p>
          <a:p>
            <a:pPr eaLnBrk="1" hangingPunct="1"/>
            <a:endParaRPr lang="pt-PT" altLang="en-US" sz="1000" b="0" i="0" u="none" strike="noStrike" kern="1200" baseline="0" noProof="0" dirty="0" smtClean="0">
              <a:solidFill>
                <a:schemeClr val="tx1"/>
              </a:solidFill>
              <a:latin typeface="+mn-lt"/>
              <a:ea typeface="+mn-ea"/>
              <a:cs typeface="+mn-cs"/>
            </a:endParaRPr>
          </a:p>
          <a:p>
            <a:pPr marL="0" indent="0" algn="just" eaLnBrk="1" hangingPunct="1">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Ambiente:</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 </a:t>
            </a:r>
            <a:r>
              <a:rPr lang="pt-PT" altLang="en-US" sz="1050" b="0" i="0" u="none" noProof="0" dirty="0" smtClean="0">
                <a:latin typeface="Century Gothic" panose="020B0502020202020204" pitchFamily="34" charset="0"/>
                <a:cs typeface="Calibri" panose="020F0502020204030204" pitchFamily="34" charset="0"/>
              </a:rPr>
              <a:t>(ex.: LIFE VIDALIA, </a:t>
            </a:r>
            <a:r>
              <a:rPr lang="pt-PT" altLang="en-US" sz="1050" b="0" i="0" u="none" noProof="0" dirty="0" smtClean="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LIFE BEETLES, LIFE SNAILS</a:t>
            </a:r>
            <a:r>
              <a:rPr lang="pt-PT" altLang="en-US" sz="1050" b="0" i="0" u="none" noProof="0" dirty="0" smtClean="0">
                <a:latin typeface="Century Gothic" panose="020B0502020202020204" pitchFamily="34" charset="0"/>
                <a:cs typeface="Calibri" panose="020F0502020204030204" pitchFamily="34" charset="0"/>
              </a:rPr>
              <a:t>)</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a:t>
            </a:r>
            <a:r>
              <a:rPr lang="pt-PT" altLang="en-US" sz="1050" b="0" i="0" u="none" noProof="0" dirty="0" smtClean="0">
                <a:latin typeface="Century Gothic" panose="020B0502020202020204" pitchFamily="34" charset="0"/>
                <a:cs typeface="Calibri" panose="020F0502020204030204" pitchFamily="34" charset="0"/>
              </a:rPr>
              <a:t>(</a:t>
            </a:r>
            <a:r>
              <a:rPr lang="pt-PT" altLang="en-US" sz="1050" b="0" i="0" u="none" noProof="0" dirty="0" smtClean="0">
                <a:solidFill>
                  <a:schemeClr val="accent5">
                    <a:lumMod val="50000"/>
                  </a:schemeClr>
                </a:solidFill>
                <a:latin typeface="Century Gothic" panose="020B0502020202020204" pitchFamily="34" charset="0"/>
                <a:cs typeface="Calibri" panose="020F0502020204030204" pitchFamily="34" charset="0"/>
              </a:rPr>
              <a:t>LIFE IP AZORES NATURA – 1º e único projeto integrado português aprovado)</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Preparatórios</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eaLnBrk="1" hangingPunct="1">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Ação Climática: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(LIFE IP CLIMAZ – aprovado a semana passada)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Existiram,</a:t>
            </a:r>
            <a:r>
              <a:rPr lang="pt-PT" altLang="en-US" sz="1200" b="0" i="0" u="none" baseline="0" noProof="0" dirty="0" smtClean="0">
                <a:latin typeface="Century Gothic" panose="020B0502020202020204" pitchFamily="34" charset="0"/>
                <a:cs typeface="Calibri" panose="020F0502020204030204" pitchFamily="34" charset="0"/>
              </a:rPr>
              <a:t> ainda, os </a:t>
            </a:r>
            <a:r>
              <a:rPr lang="pt-PT" altLang="en-US" sz="1200" b="1" i="0" u="none" baseline="0" noProof="0" dirty="0" smtClean="0">
                <a:latin typeface="Century Gothic" panose="020B0502020202020204" pitchFamily="34" charset="0"/>
                <a:cs typeface="Calibri" panose="020F0502020204030204" pitchFamily="34" charset="0"/>
              </a:rPr>
              <a:t>projetos de Capacitação</a:t>
            </a:r>
            <a:r>
              <a:rPr lang="pt-PT" altLang="en-US" sz="1200" b="0" i="0" u="none" baseline="0" noProof="0" dirty="0" smtClean="0">
                <a:latin typeface="Century Gothic" panose="020B0502020202020204" pitchFamily="34" charset="0"/>
                <a:cs typeface="Calibri" panose="020F0502020204030204" pitchFamily="34" charset="0"/>
              </a:rPr>
              <a:t>, dirigidos às entidades públicas dos EM</a:t>
            </a:r>
          </a:p>
          <a:p>
            <a:pPr marL="0" indent="0" algn="just">
              <a:lnSpc>
                <a:spcPct val="150000"/>
              </a:lnSpc>
              <a:buFont typeface="Arial" panose="020B0604020202020204" pitchFamily="34" charset="0"/>
              <a:buNone/>
            </a:pPr>
            <a:endParaRPr lang="pt-PT" altLang="en-US" sz="1200" b="0" i="0" u="none" baseline="0"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sz="1000" b="0" i="0" kern="1200" noProof="0" dirty="0" smtClean="0">
                <a:solidFill>
                  <a:schemeClr val="tx1"/>
                </a:solidFill>
                <a:effectLst/>
                <a:latin typeface="+mn-lt"/>
                <a:ea typeface="+mn-ea"/>
                <a:cs typeface="+mn-cs"/>
              </a:rPr>
              <a:t>No</a:t>
            </a:r>
            <a:r>
              <a:rPr lang="pt-PT" sz="1000" b="0" i="0" kern="1200" baseline="0" noProof="0" dirty="0" smtClean="0">
                <a:solidFill>
                  <a:schemeClr val="tx1"/>
                </a:solidFill>
                <a:effectLst/>
                <a:latin typeface="+mn-lt"/>
                <a:ea typeface="+mn-ea"/>
                <a:cs typeface="+mn-cs"/>
              </a:rPr>
              <a:t> atual período de financiamento, o</a:t>
            </a:r>
            <a:r>
              <a:rPr lang="pt-PT" sz="1000" b="0" i="0" kern="1200" noProof="0" dirty="0" smtClean="0">
                <a:solidFill>
                  <a:schemeClr val="tx1"/>
                </a:solidFill>
                <a:effectLst/>
                <a:latin typeface="+mn-lt"/>
                <a:ea typeface="+mn-ea"/>
                <a:cs typeface="+mn-cs"/>
              </a:rPr>
              <a:t> programa criou uma nova categoria de projetos, </a:t>
            </a:r>
            <a:r>
              <a:rPr lang="pt-PT" sz="1000" b="1" i="0" kern="1200" noProof="0" dirty="0" smtClean="0">
                <a:solidFill>
                  <a:schemeClr val="tx1"/>
                </a:solidFill>
                <a:effectLst/>
                <a:latin typeface="+mn-lt"/>
                <a:ea typeface="+mn-ea"/>
                <a:cs typeface="+mn-cs"/>
              </a:rPr>
              <a:t>Projetos Integrados</a:t>
            </a:r>
            <a:r>
              <a:rPr lang="pt-PT" sz="1000" b="0" i="0" kern="1200" noProof="0" dirty="0" smtClean="0">
                <a:solidFill>
                  <a:schemeClr val="tx1"/>
                </a:solidFill>
                <a:effectLst/>
                <a:latin typeface="+mn-lt"/>
                <a:ea typeface="+mn-ea"/>
                <a:cs typeface="+mn-cs"/>
              </a:rPr>
              <a:t>, para operar a uma escala territorial grande e visando integrar vários fundos, quer comunitários quer privados.</a:t>
            </a:r>
            <a:endParaRPr lang="pt-PT" altLang="en-US" sz="1200" b="0" i="0" u="none" noProof="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31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Apresentação do projeto – LIFE IP AZORES NATURA: A (</a:t>
            </a:r>
            <a:r>
              <a:rPr lang="pt-PT" sz="1200" kern="1200" dirty="0" err="1" smtClean="0">
                <a:solidFill>
                  <a:schemeClr val="tx1"/>
                </a:solidFill>
                <a:effectLst/>
                <a:latin typeface="+mn-lt"/>
                <a:ea typeface="+mn-ea"/>
                <a:cs typeface="+mn-cs"/>
              </a:rPr>
              <a:t>Proteçao</a:t>
            </a:r>
            <a:r>
              <a:rPr lang="pt-PT" sz="1200" kern="1200" dirty="0" smtClean="0">
                <a:solidFill>
                  <a:schemeClr val="tx1"/>
                </a:solidFill>
                <a:effectLst/>
                <a:latin typeface="+mn-lt"/>
                <a:ea typeface="+mn-ea"/>
                <a:cs typeface="+mn-cs"/>
              </a:rPr>
              <a:t> ativa e gestão integrada da Rede Natura 2000 nos Açores)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O projeto terá uma duração de 9 anos (01/01/2019- 31/12/2027)</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um orçamento total de 19 087 522€, e uma contribuição financeira da União Europeia de 11 452 513€ (</a:t>
            </a:r>
            <a:r>
              <a:rPr lang="pt-PT" sz="1200" b="1" kern="1200" dirty="0" smtClean="0">
                <a:solidFill>
                  <a:schemeClr val="tx1"/>
                </a:solidFill>
                <a:effectLst/>
                <a:latin typeface="+mn-lt"/>
                <a:ea typeface="+mn-ea"/>
                <a:cs typeface="+mn-cs"/>
              </a:rPr>
              <a:t>60%).</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O projeto prevê mobilizar mais de 12 M€ em Fundos complementares.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(Quadro de Ação Prioritária para a RN2000), incluindo um conjunto de entidades com formação institucional e técnica complementares. </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smtClean="0">
                <a:solidFill>
                  <a:schemeClr val="tx1"/>
                </a:solidFill>
                <a:effectLst/>
                <a:latin typeface="+mn-lt"/>
                <a:ea typeface="+mn-ea"/>
                <a:cs typeface="+mn-cs"/>
              </a:rPr>
              <a:t>5 beneficiários</a:t>
            </a:r>
            <a:r>
              <a:rPr lang="pt-PT" sz="1200" kern="1200" dirty="0" smtClean="0">
                <a:solidFill>
                  <a:schemeClr val="tx1"/>
                </a:solidFill>
                <a:effectLst/>
                <a:latin typeface="+mn-lt"/>
                <a:ea typeface="+mn-ea"/>
                <a:cs typeface="+mn-cs"/>
              </a:rPr>
              <a:t>, que são os seguintes:</a:t>
            </a:r>
            <a:endParaRPr lang="en-US" sz="1100" kern="1200" dirty="0" smtClean="0">
              <a:solidFill>
                <a:schemeClr val="tx1"/>
              </a:solidFill>
              <a:effectLst/>
              <a:latin typeface="+mn-lt"/>
              <a:ea typeface="+mn-ea"/>
              <a:cs typeface="+mn-cs"/>
            </a:endParaRPr>
          </a:p>
          <a:p>
            <a:pPr lvl="0"/>
            <a:r>
              <a:rPr lang="pt-PT" sz="1200" b="1" u="sng" kern="1200" dirty="0" smtClean="0">
                <a:solidFill>
                  <a:schemeClr val="tx1"/>
                </a:solidFill>
                <a:effectLst/>
                <a:latin typeface="+mn-lt"/>
                <a:ea typeface="+mn-ea"/>
                <a:cs typeface="+mn-cs"/>
              </a:rPr>
              <a:t>- Direção Regional do Ambiente (DRA)</a:t>
            </a:r>
            <a:r>
              <a:rPr lang="pt-PT" sz="1200" kern="1200" dirty="0" smtClean="0">
                <a:solidFill>
                  <a:schemeClr val="tx1"/>
                </a:solidFill>
                <a:effectLst/>
                <a:latin typeface="+mn-lt"/>
                <a:ea typeface="+mn-ea"/>
                <a:cs typeface="+mn-cs"/>
              </a:rPr>
              <a:t>, </a:t>
            </a:r>
            <a:r>
              <a:rPr lang="pt-PT" sz="1200" u="sng" kern="1200" dirty="0" smtClean="0">
                <a:solidFill>
                  <a:schemeClr val="tx1"/>
                </a:solidFill>
                <a:effectLst/>
                <a:latin typeface="+mn-lt"/>
                <a:ea typeface="+mn-ea"/>
                <a:cs typeface="+mn-cs"/>
              </a:rPr>
              <a:t>beneficiário coordenador</a:t>
            </a:r>
            <a:r>
              <a:rPr lang="pt-PT" sz="1200" kern="1200" dirty="0" smtClean="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Direção Regional dos Assuntos do Mar (DRAM) (componente marinha)</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smtClean="0">
                <a:solidFill>
                  <a:schemeClr val="tx1"/>
                </a:solidFill>
                <a:effectLst/>
                <a:latin typeface="+mn-lt"/>
                <a:ea typeface="+mn-ea"/>
                <a:cs typeface="+mn-cs"/>
              </a:rPr>
              <a:t>PNI’s</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Fundación</a:t>
            </a:r>
            <a:r>
              <a:rPr lang="pt-PT" sz="1200" kern="1200" dirty="0" smtClean="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O projeto LIFE IP Azores Natura abrange todos os sítios da RN2000: 24 ZEC’s (Zonas Especiais de Conservação), 15 ZPE’s (Zonas de Proteção Especial) e 2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24 ZEC’s:</a:t>
            </a:r>
          </a:p>
          <a:p>
            <a:pPr eaLnBrk="1" hangingPunct="1"/>
            <a:r>
              <a:rPr lang="pt-BR" altLang="en-US" dirty="0" smtClean="0">
                <a:latin typeface="Arial" panose="020B0604020202020204" pitchFamily="34" charset="0"/>
                <a:ea typeface="ＭＳ Ｐゴシック" panose="020B0600070205080204" pitchFamily="34" charset="-128"/>
              </a:rPr>
              <a:t>•7 (100% terrestres);</a:t>
            </a:r>
          </a:p>
          <a:p>
            <a:pPr eaLnBrk="1" hangingPunct="1"/>
            <a:r>
              <a:rPr lang="pt-BR" altLang="en-US" dirty="0" smtClean="0">
                <a:latin typeface="Arial" panose="020B0604020202020204" pitchFamily="34" charset="0"/>
                <a:ea typeface="ＭＳ Ｐゴシック" panose="020B0600070205080204" pitchFamily="34" charset="-128"/>
              </a:rPr>
              <a:t>•3 (100% marinhos);</a:t>
            </a:r>
          </a:p>
          <a:p>
            <a:pPr eaLnBrk="1" hangingPunct="1"/>
            <a:r>
              <a:rPr lang="pt-BR" altLang="en-US" dirty="0" smtClean="0">
                <a:latin typeface="Arial" panose="020B0604020202020204" pitchFamily="34" charset="0"/>
                <a:ea typeface="ＭＳ Ｐゴシック" panose="020B0600070205080204" pitchFamily="34" charset="-128"/>
              </a:rPr>
              <a:t>•15 (mistos)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15 ZPE’s:</a:t>
            </a:r>
          </a:p>
          <a:p>
            <a:pPr eaLnBrk="1" hangingPunct="1"/>
            <a:r>
              <a:rPr lang="pt-BR" altLang="en-US" dirty="0" smtClean="0">
                <a:latin typeface="Arial" panose="020B0604020202020204" pitchFamily="34" charset="0"/>
                <a:ea typeface="ＭＳ Ｐゴシック" panose="020B0600070205080204" pitchFamily="34" charset="-128"/>
              </a:rPr>
              <a:t>•14 (100% terrestres);</a:t>
            </a:r>
          </a:p>
          <a:p>
            <a:pPr eaLnBrk="1" hangingPunct="1"/>
            <a:r>
              <a:rPr lang="pt-BR" altLang="en-US" dirty="0" smtClean="0">
                <a:latin typeface="Arial" panose="020B0604020202020204" pitchFamily="34" charset="0"/>
                <a:ea typeface="ＭＳ Ｐゴシック" panose="020B0600070205080204" pitchFamily="34" charset="-128"/>
              </a:rPr>
              <a:t>•1 (Misto – Lajes do Pico);</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2</a:t>
            </a:r>
            <a:r>
              <a:rPr lang="pt-BR" altLang="en-US" dirty="0" smtClean="0">
                <a:latin typeface="Arial" panose="020B0604020202020204" pitchFamily="34" charset="0"/>
                <a:ea typeface="ＭＳ Ｐゴシック" panose="020B0600070205080204" pitchFamily="34" charset="-128"/>
              </a:rPr>
              <a:t> SIC’s:</a:t>
            </a:r>
          </a:p>
          <a:p>
            <a:pPr eaLnBrk="1" hangingPunct="1"/>
            <a:r>
              <a:rPr lang="pt-BR" altLang="en-US" dirty="0" smtClean="0">
                <a:latin typeface="Arial" panose="020B0604020202020204" pitchFamily="34" charset="0"/>
                <a:ea typeface="ＭＳ Ｐゴシック" panose="020B0600070205080204" pitchFamily="34" charset="-128"/>
              </a:rPr>
              <a:t>•2 marinhos;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O </a:t>
            </a:r>
            <a:r>
              <a:rPr lang="pt-BR" altLang="en-US" dirty="0" smtClean="0">
                <a:latin typeface="Arial" panose="020B0604020202020204" pitchFamily="34" charset="0"/>
                <a:ea typeface="ＭＳ Ｐゴシック" panose="020B0600070205080204" pitchFamily="34" charset="-128"/>
              </a:rPr>
              <a:t>Parque Marinho dos Açores (tem como objetivo contribuir para assegurar a proteção e a boa gestão das áreas marinhas protegidas por razões ambientais que se localizem nos mares dos Açores. Por se encontrarem incluídas nos correspondentes parques naturais de ilha, ficam excluídas do âmbito do PMA as áreas marinhas situadas no mar territorial adjacente a cada uma das ilhas do arquipélago), e espera-se que estas áreas offshore tenham que ser alargadas e / ou novos locais tenham que ser definidos para proteger os ecossistemas marinhos dos Açores.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35 ações: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- 4 ações preparatórias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- 16 ações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monitorização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sensibilização e divulgação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gestão e acompanhamento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29/12/2020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29/12/2020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29/12/2020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29/12/2020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29/12/2020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29/12/2020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29/12/2020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29/12/2020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29/12/2020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29/12/2020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29/12/2020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29/12/2020</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novoportal.uac.pt/pt-pt" TargetMode="External"/><Relationship Id="rId13" Type="http://schemas.openxmlformats.org/officeDocument/2006/relationships/image" Target="../media/image10.png"/><Relationship Id="rId3" Type="http://schemas.openxmlformats.org/officeDocument/2006/relationships/image" Target="../media/image2.jpg"/><Relationship Id="rId7" Type="http://schemas.openxmlformats.org/officeDocument/2006/relationships/hyperlink" Target="mailto:Diana.C.Pereira@azores.gov.pt"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jpeg"/><Relationship Id="rId7"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1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image" Target="../media/image13.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2.emf"/><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emf"/><Relationship Id="rId5" Type="http://schemas.openxmlformats.org/officeDocument/2006/relationships/image" Target="../media/image13.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13.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13.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0.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1.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emf"/><Relationship Id="rId11" Type="http://schemas.openxmlformats.org/officeDocument/2006/relationships/image" Target="../media/image48.jpeg"/><Relationship Id="rId5" Type="http://schemas.openxmlformats.org/officeDocument/2006/relationships/image" Target="../media/image13.png"/><Relationship Id="rId10" Type="http://schemas.openxmlformats.org/officeDocument/2006/relationships/image" Target="../media/image47.jpeg"/><Relationship Id="rId4" Type="http://schemas.openxmlformats.org/officeDocument/2006/relationships/image" Target="../media/image12.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jpe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13.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1.jpeg"/><Relationship Id="rId7"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13.pn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jpe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3.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1.jpeg"/><Relationship Id="rId7"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13.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1.jpeg"/><Relationship Id="rId7"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2.emf"/><Relationship Id="rId5" Type="http://schemas.openxmlformats.org/officeDocument/2006/relationships/image" Target="../media/image13.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hyperlink" Target="https://www.lifeazoresnatura.e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1.jpe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acebook.com/LIFEIPAZORESNATURA"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13.pn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1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3.pn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13.pn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13.png"/><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13.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15.jpeg"/><Relationship Id="rId18" Type="http://schemas.openxmlformats.org/officeDocument/2006/relationships/image" Target="../media/image88.jpeg"/><Relationship Id="rId3" Type="http://schemas.openxmlformats.org/officeDocument/2006/relationships/image" Target="../media/image79.pn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87.jpeg"/><Relationship Id="rId17" Type="http://schemas.openxmlformats.org/officeDocument/2006/relationships/hyperlink" Target="https://www.lifeazoresnatura.eu/" TargetMode="External"/><Relationship Id="rId2" Type="http://schemas.openxmlformats.org/officeDocument/2006/relationships/notesSlide" Target="../notesSlides/notesSlide34.xml"/><Relationship Id="rId16" Type="http://schemas.openxmlformats.org/officeDocument/2006/relationships/hyperlink" Target="mailto:lifeip.azoresnatura@azores.gov.pt" TargetMode="External"/><Relationship Id="rId1" Type="http://schemas.openxmlformats.org/officeDocument/2006/relationships/slideLayout" Target="../slideLayouts/slideLayout1.xml"/><Relationship Id="rId6" Type="http://schemas.openxmlformats.org/officeDocument/2006/relationships/image" Target="../media/image82.jpeg"/><Relationship Id="rId11" Type="http://schemas.openxmlformats.org/officeDocument/2006/relationships/image" Target="../media/image86.jpeg"/><Relationship Id="rId5" Type="http://schemas.openxmlformats.org/officeDocument/2006/relationships/image" Target="../media/image81.jpeg"/><Relationship Id="rId15" Type="http://schemas.openxmlformats.org/officeDocument/2006/relationships/image" Target="../media/image13.png"/><Relationship Id="rId10" Type="http://schemas.openxmlformats.org/officeDocument/2006/relationships/image" Target="../media/image85.jpeg"/><Relationship Id="rId19" Type="http://schemas.openxmlformats.org/officeDocument/2006/relationships/image" Target="../media/image89.jpeg"/><Relationship Id="rId4" Type="http://schemas.openxmlformats.org/officeDocument/2006/relationships/image" Target="../media/image80.jpeg"/><Relationship Id="rId9" Type="http://schemas.openxmlformats.org/officeDocument/2006/relationships/image" Target="../media/image84.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b="10259"/>
          <a:stretch/>
        </p:blipFill>
        <p:spPr>
          <a:xfrm>
            <a:off x="-64209" y="-764701"/>
            <a:ext cx="9222495" cy="6207248"/>
          </a:xfrm>
          <a:prstGeom prst="rect">
            <a:avLst/>
          </a:prstGeom>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2" y="-315416"/>
            <a:ext cx="9158288"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pic>
        <p:nvPicPr>
          <p:cNvPr id="1030" name="Picture 6" descr="http://www.azores.gov.pt/NR/rdonlyres/A1197A03-23BB-40F6-AA68-6C3FEC711B55/335484/LogotipoGovernodosAores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56" y="5811645"/>
            <a:ext cx="1670472" cy="512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5781" y="6360277"/>
            <a:ext cx="525484" cy="435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nyh.org/wp-content/uploads/2015/01/LIF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33600" y="6392072"/>
            <a:ext cx="632408" cy="43229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6012160" y="5660916"/>
            <a:ext cx="3310538" cy="738664"/>
          </a:xfrm>
          <a:prstGeom prst="rect">
            <a:avLst/>
          </a:prstGeom>
          <a:noFill/>
        </p:spPr>
        <p:txBody>
          <a:bodyPr wrap="square" rtlCol="0">
            <a:spAutoFit/>
          </a:bodyPr>
          <a:lstStyle/>
          <a:p>
            <a:r>
              <a:rPr lang="pt-PT" b="1" dirty="0" smtClean="0">
                <a:solidFill>
                  <a:srgbClr val="195457"/>
                </a:solidFill>
                <a:latin typeface="Calisto MT" panose="02040603050505030304" pitchFamily="18" charset="0"/>
              </a:rPr>
              <a:t>Diana Pereira</a:t>
            </a:r>
          </a:p>
          <a:p>
            <a:r>
              <a:rPr lang="pt-PT" sz="1200" b="1" dirty="0" smtClean="0">
                <a:solidFill>
                  <a:srgbClr val="195457"/>
                </a:solidFill>
                <a:latin typeface="Century Gothic" panose="020B0502020202020204" pitchFamily="34" charset="0"/>
                <a:hlinkClick r:id="rId7"/>
              </a:rPr>
              <a:t>Diana.C.Pereira@azores.gov.pt</a:t>
            </a:r>
            <a:r>
              <a:rPr lang="pt-PT" sz="1200" b="1" dirty="0" smtClean="0">
                <a:solidFill>
                  <a:srgbClr val="195457"/>
                </a:solidFill>
                <a:latin typeface="Century Gothic" panose="020B0502020202020204" pitchFamily="34" charset="0"/>
              </a:rPr>
              <a:t> </a:t>
            </a:r>
          </a:p>
          <a:p>
            <a:endParaRPr lang="pt-PT" sz="1200" b="1" dirty="0">
              <a:solidFill>
                <a:srgbClr val="195457"/>
              </a:solidFill>
              <a:latin typeface="Century Gothic" panose="020B0502020202020204" pitchFamily="34" charset="0"/>
            </a:endParaRPr>
          </a:p>
        </p:txBody>
      </p: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8"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8"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8"/>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48961" y="5078804"/>
            <a:ext cx="1497013" cy="338554"/>
          </a:xfrm>
          <a:prstGeom prst="rect">
            <a:avLst/>
          </a:prstGeom>
          <a:noFill/>
        </p:spPr>
        <p:txBody>
          <a:bodyPr wrap="none" rtlCol="0">
            <a:spAutoFit/>
          </a:bodyPr>
          <a:lstStyle/>
          <a:p>
            <a:r>
              <a:rPr lang="pt-PT" sz="1600" b="1" dirty="0" smtClean="0">
                <a:solidFill>
                  <a:schemeClr val="bg1">
                    <a:lumMod val="95000"/>
                  </a:schemeClr>
                </a:solidFill>
              </a:rPr>
              <a:t>Diana Pereira©</a:t>
            </a:r>
          </a:p>
        </p:txBody>
      </p:sp>
      <p:pic>
        <p:nvPicPr>
          <p:cNvPr id="16" name="Imagem 15"/>
          <p:cNvPicPr>
            <a:picLocks noChangeAspect="1"/>
          </p:cNvPicPr>
          <p:nvPr/>
        </p:nvPicPr>
        <p:blipFill>
          <a:blip r:embed="rId10" cstate="print">
            <a:extLst>
              <a:ext uri="{28A0092B-C50C-407E-A947-70E740481C1C}">
                <a14:useLocalDpi xmlns:a14="http://schemas.microsoft.com/office/drawing/2010/main"/>
              </a:ext>
            </a:extLst>
          </a:blip>
          <a:srcRect l="20705" t="3252" r="21651" b="10634"/>
          <a:stretch>
            <a:fillRect/>
          </a:stretch>
        </p:blipFill>
        <p:spPr bwMode="auto">
          <a:xfrm>
            <a:off x="4408446" y="5843933"/>
            <a:ext cx="1027650" cy="45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91271" y="5770574"/>
            <a:ext cx="1008603" cy="542000"/>
          </a:xfrm>
          <a:prstGeom prst="rect">
            <a:avLst/>
          </a:prstGeom>
        </p:spPr>
      </p:pic>
      <p:pic>
        <p:nvPicPr>
          <p:cNvPr id="9" name="Imagem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0559" y="5808125"/>
            <a:ext cx="1259632" cy="552152"/>
          </a:xfrm>
          <a:prstGeom prst="rect">
            <a:avLst/>
          </a:prstGeom>
        </p:spPr>
      </p:pic>
      <p:pic>
        <p:nvPicPr>
          <p:cNvPr id="11" name="Imagem 10"/>
          <p:cNvPicPr>
            <a:picLocks noChangeAspect="1"/>
          </p:cNvPicPr>
          <p:nvPr/>
        </p:nvPicPr>
        <p:blipFill rotWithShape="1">
          <a:blip r:embed="rId13" cstate="screen">
            <a:extLst>
              <a:ext uri="{28A0092B-C50C-407E-A947-70E740481C1C}">
                <a14:useLocalDpi xmlns:a14="http://schemas.microsoft.com/office/drawing/2010/main"/>
              </a:ext>
            </a:extLst>
          </a:blip>
          <a:srcRect l="11348" t="34250" r="11126" b="35300"/>
          <a:stretch/>
        </p:blipFill>
        <p:spPr>
          <a:xfrm>
            <a:off x="20544" y="803108"/>
            <a:ext cx="1746084" cy="684276"/>
          </a:xfrm>
          <a:prstGeom prst="rect">
            <a:avLst/>
          </a:prstGeom>
        </p:spPr>
      </p:pic>
      <p:sp>
        <p:nvSpPr>
          <p:cNvPr id="19" name="CaixaDeTexto 18"/>
          <p:cNvSpPr txBox="1"/>
          <p:nvPr/>
        </p:nvSpPr>
        <p:spPr>
          <a:xfrm>
            <a:off x="4355976" y="4721324"/>
            <a:ext cx="5187824" cy="646331"/>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b="1" dirty="0" smtClean="0">
                <a:ln>
                  <a:solidFill>
                    <a:schemeClr val="bg1">
                      <a:lumMod val="85000"/>
                    </a:schemeClr>
                  </a:solidFill>
                </a:ln>
                <a:solidFill>
                  <a:schemeClr val="bg1"/>
                </a:solidFill>
                <a:latin typeface="Arial Rounded MT Bold" panose="020F0704030504030204" pitchFamily="34" charset="0"/>
              </a:rPr>
              <a:t>Conselho Consultivo – </a:t>
            </a:r>
            <a:r>
              <a:rPr lang="pt-PT" b="1" dirty="0" err="1" smtClean="0">
                <a:ln>
                  <a:solidFill>
                    <a:schemeClr val="bg1">
                      <a:lumMod val="85000"/>
                    </a:schemeClr>
                  </a:solidFill>
                </a:ln>
                <a:solidFill>
                  <a:schemeClr val="bg1"/>
                </a:solidFill>
                <a:latin typeface="Arial Rounded MT Bold" panose="020F0704030504030204" pitchFamily="34" charset="0"/>
              </a:rPr>
              <a:t>Stakeholder</a:t>
            </a:r>
            <a:r>
              <a:rPr lang="pt-PT" b="1" dirty="0" smtClean="0">
                <a:ln>
                  <a:solidFill>
                    <a:schemeClr val="bg1">
                      <a:lumMod val="85000"/>
                    </a:schemeClr>
                  </a:solidFill>
                </a:ln>
                <a:solidFill>
                  <a:schemeClr val="bg1"/>
                </a:solidFill>
                <a:latin typeface="Arial Rounded MT Bold" panose="020F0704030504030204" pitchFamily="34" charset="0"/>
              </a:rPr>
              <a:t> </a:t>
            </a:r>
            <a:r>
              <a:rPr lang="pt-PT" b="1" dirty="0" err="1" smtClean="0">
                <a:ln>
                  <a:solidFill>
                    <a:schemeClr val="bg1">
                      <a:lumMod val="85000"/>
                    </a:schemeClr>
                  </a:solidFill>
                </a:ln>
                <a:solidFill>
                  <a:schemeClr val="bg1"/>
                </a:solidFill>
                <a:latin typeface="Arial Rounded MT Bold" panose="020F0704030504030204" pitchFamily="34" charset="0"/>
              </a:rPr>
              <a:t>Board</a:t>
            </a:r>
            <a:endParaRPr lang="pt-PT" b="1" dirty="0" smtClean="0">
              <a:ln>
                <a:solidFill>
                  <a:schemeClr val="bg1">
                    <a:lumMod val="85000"/>
                  </a:schemeClr>
                </a:solidFill>
              </a:ln>
              <a:solidFill>
                <a:schemeClr val="bg1"/>
              </a:solidFill>
              <a:latin typeface="Arial Rounded MT Bold" panose="020F0704030504030204" pitchFamily="34" charset="0"/>
            </a:endParaRPr>
          </a:p>
          <a:p>
            <a:r>
              <a:rPr lang="pt-PT" i="1" dirty="0" err="1" smtClean="0">
                <a:ln>
                  <a:solidFill>
                    <a:schemeClr val="bg1">
                      <a:lumMod val="85000"/>
                    </a:schemeClr>
                  </a:solidFill>
                </a:ln>
                <a:solidFill>
                  <a:schemeClr val="bg1"/>
                </a:solidFill>
                <a:latin typeface="Arial Rounded MT Bold" panose="020F0704030504030204" pitchFamily="34" charset="0"/>
              </a:rPr>
              <a:t>S.Jorge</a:t>
            </a:r>
            <a:r>
              <a:rPr lang="pt-PT" i="1" dirty="0" smtClean="0">
                <a:ln>
                  <a:solidFill>
                    <a:schemeClr val="bg1">
                      <a:lumMod val="85000"/>
                    </a:schemeClr>
                  </a:solidFill>
                </a:ln>
                <a:solidFill>
                  <a:schemeClr val="bg1"/>
                </a:solidFill>
                <a:latin typeface="Arial Rounded MT Bold" panose="020F0704030504030204" pitchFamily="34" charset="0"/>
              </a:rPr>
              <a:t>, 29 de dezembro de 2020</a:t>
            </a:r>
            <a:endParaRPr lang="en-US" i="1" dirty="0">
              <a:ln>
                <a:solidFill>
                  <a:schemeClr val="bg1">
                    <a:lumMod val="85000"/>
                  </a:schemeClr>
                </a:solidFill>
              </a:ln>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933371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smtClean="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smtClean="0">
                <a:latin typeface="Century Gothic" panose="020B0502020202020204" pitchFamily="34" charset="0"/>
                <a:cs typeface="Calibri" panose="020F0502020204030204" pitchFamily="34" charset="0"/>
              </a:rPr>
              <a:t>Habitats </a:t>
            </a:r>
            <a:r>
              <a:rPr lang="en-US" sz="1400" dirty="0" err="1" smtClean="0">
                <a:latin typeface="Century Gothic" panose="020B0502020202020204" pitchFamily="34" charset="0"/>
                <a:cs typeface="Calibri" panose="020F0502020204030204" pitchFamily="34" charset="0"/>
              </a:rPr>
              <a:t>melhorados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em</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mais</a:t>
            </a:r>
            <a:r>
              <a:rPr lang="en-US" sz="1400" dirty="0" smtClean="0">
                <a:latin typeface="Century Gothic" panose="020B0502020202020204" pitchFamily="34" charset="0"/>
                <a:cs typeface="Calibri" panose="020F0502020204030204" pitchFamily="34" charset="0"/>
              </a:rPr>
              <a:t> de 24 ha para 7 </a:t>
            </a:r>
            <a:r>
              <a:rPr lang="en-US" sz="1400" dirty="0" err="1" smtClean="0">
                <a:latin typeface="Century Gothic" panose="020B0502020202020204" pitchFamily="34" charset="0"/>
                <a:cs typeface="Calibri" panose="020F0502020204030204" pitchFamily="34" charset="0"/>
              </a:rPr>
              <a:t>aves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marinhas</a:t>
            </a:r>
            <a:r>
              <a:rPr lang="en-US" sz="1400" dirty="0" smtClean="0">
                <a:latin typeface="Century Gothic" panose="020B0502020202020204" pitchFamily="34" charset="0"/>
                <a:cs typeface="Calibri" panose="020F0502020204030204" pitchFamily="34" charset="0"/>
              </a:rPr>
              <a:t> e 120 ha para o </a:t>
            </a:r>
            <a:r>
              <a:rPr lang="en-US" sz="1400" i="1" dirty="0" err="1" smtClean="0">
                <a:latin typeface="Century Gothic" panose="020B0502020202020204" pitchFamily="34" charset="0"/>
                <a:cs typeface="Calibri" panose="020F0502020204030204" pitchFamily="34" charset="0"/>
              </a:rPr>
              <a:t>Pyrrhula</a:t>
            </a:r>
            <a:r>
              <a:rPr lang="en-US" sz="1400" i="1" dirty="0" smtClean="0">
                <a:latin typeface="Century Gothic" panose="020B0502020202020204" pitchFamily="34" charset="0"/>
                <a:cs typeface="Calibri" panose="020F0502020204030204" pitchFamily="34" charset="0"/>
              </a:rPr>
              <a:t> </a:t>
            </a:r>
            <a:r>
              <a:rPr lang="en-US" sz="1400" i="1" dirty="0" err="1" smtClean="0">
                <a:latin typeface="Century Gothic" panose="020B0502020202020204" pitchFamily="34" charset="0"/>
                <a:cs typeface="Calibri" panose="020F0502020204030204" pitchFamily="34" charset="0"/>
              </a:rPr>
              <a:t>murina</a:t>
            </a:r>
            <a:r>
              <a:rPr lang="en-US" sz="1400" i="1"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priolo</a:t>
            </a:r>
            <a:r>
              <a:rPr lang="en-US" sz="1400" i="1" dirty="0" smtClean="0">
                <a:latin typeface="Century Gothic" panose="020B0502020202020204" pitchFamily="34" charset="0"/>
                <a:cs typeface="Calibri" panose="020F0502020204030204" pitchFamily="34" charset="0"/>
              </a:rPr>
              <a:t>);</a:t>
            </a:r>
            <a:endParaRPr lang="fr-BE" altLang="en-US" sz="1400" dirty="0" smtClean="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16" name="Grupo 15"/>
          <p:cNvGrpSpPr/>
          <p:nvPr/>
        </p:nvGrpSpPr>
        <p:grpSpPr>
          <a:xfrm>
            <a:off x="-1588" y="-581"/>
            <a:ext cx="9145588" cy="621270"/>
            <a:chOff x="-1588" y="-581"/>
            <a:chExt cx="9145588" cy="62127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23866074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Áreas</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Lagoa dos </a:t>
            </a:r>
            <a:r>
              <a:rPr lang="fr-BE" altLang="en-US" sz="1800" b="1" dirty="0" err="1" smtClean="0">
                <a:latin typeface="Century Gothic" panose="020B0502020202020204" pitchFamily="34" charset="0"/>
                <a:cs typeface="Calibri" panose="020F0502020204030204" pitchFamily="34" charset="0"/>
              </a:rPr>
              <a:t>Cubres</a:t>
            </a:r>
            <a:r>
              <a:rPr lang="fr-BE" altLang="en-US" sz="1800" b="1" dirty="0" smtClean="0">
                <a:latin typeface="Century Gothic" panose="020B0502020202020204" pitchFamily="34" charset="0"/>
                <a:cs typeface="Calibri" panose="020F0502020204030204" pitchFamily="34" charset="0"/>
              </a:rPr>
              <a:t> e </a:t>
            </a:r>
            <a:r>
              <a:rPr lang="fr-BE" altLang="en-US" sz="1800" b="1" dirty="0" err="1" smtClean="0">
                <a:latin typeface="Century Gothic" panose="020B0502020202020204" pitchFamily="34" charset="0"/>
                <a:cs typeface="Calibri" panose="020F0502020204030204" pitchFamily="34" charset="0"/>
              </a:rPr>
              <a:t>Ilhéu</a:t>
            </a:r>
            <a:r>
              <a:rPr lang="fr-BE" altLang="en-US" sz="1800" b="1" dirty="0" smtClean="0">
                <a:latin typeface="Century Gothic" panose="020B0502020202020204" pitchFamily="34" charset="0"/>
                <a:cs typeface="Calibri" panose="020F0502020204030204" pitchFamily="34" charset="0"/>
              </a:rPr>
              <a:t> do Topo</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857" y="1119691"/>
            <a:ext cx="8028384" cy="5352256"/>
          </a:xfrm>
          <a:prstGeom prst="rect">
            <a:avLst/>
          </a:prstGeom>
        </p:spPr>
      </p:pic>
      <p:sp>
        <p:nvSpPr>
          <p:cNvPr id="9" name="Oval 8"/>
          <p:cNvSpPr/>
          <p:nvPr/>
        </p:nvSpPr>
        <p:spPr>
          <a:xfrm>
            <a:off x="7783183" y="4581128"/>
            <a:ext cx="84895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32040" y="3363771"/>
            <a:ext cx="84895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o 7"/>
          <p:cNvGrpSpPr/>
          <p:nvPr/>
        </p:nvGrpSpPr>
        <p:grpSpPr>
          <a:xfrm>
            <a:off x="115379" y="1533802"/>
            <a:ext cx="9028293" cy="5377658"/>
            <a:chOff x="-67883" y="1100029"/>
            <a:chExt cx="9028293" cy="5377658"/>
          </a:xfrm>
        </p:grpSpPr>
        <p:pic>
          <p:nvPicPr>
            <p:cNvPr id="4" name="Imagem 3"/>
            <p:cNvPicPr>
              <a:picLocks noChangeAspect="1"/>
            </p:cNvPicPr>
            <p:nvPr/>
          </p:nvPicPr>
          <p:blipFill>
            <a:blip r:embed="rId7"/>
            <a:stretch>
              <a:fillRect/>
            </a:stretch>
          </p:blipFill>
          <p:spPr>
            <a:xfrm>
              <a:off x="-67883" y="1100029"/>
              <a:ext cx="6597618" cy="5377658"/>
            </a:xfrm>
            <a:prstGeom prst="rect">
              <a:avLst/>
            </a:prstGeom>
          </p:spPr>
        </p:pic>
        <p:sp>
          <p:nvSpPr>
            <p:cNvPr id="5" name="CaixaDeTexto 4"/>
            <p:cNvSpPr txBox="1"/>
            <p:nvPr/>
          </p:nvSpPr>
          <p:spPr>
            <a:xfrm>
              <a:off x="6372200" y="2708920"/>
              <a:ext cx="2588210" cy="2585323"/>
            </a:xfrm>
            <a:prstGeom prst="rect">
              <a:avLst/>
            </a:prstGeom>
            <a:solidFill>
              <a:srgbClr val="D2F8EC"/>
            </a:solidFill>
          </p:spPr>
          <p:txBody>
            <a:bodyPr wrap="square" rtlCol="0">
              <a:spAutoFit/>
            </a:bodyPr>
            <a:lstStyle/>
            <a:p>
              <a:r>
                <a:rPr lang="pt-BR" b="1" dirty="0"/>
                <a:t>Mapa do Ilhéu do Topo mostrando a área vegetada (área verde), localização das infraestruturas (retângulos amarelos) e árvores (verde escuro), e o ponto de desembarque (estrela vermelha). </a:t>
              </a:r>
              <a:endParaRPr lang="en-US" b="1" dirty="0"/>
            </a:p>
          </p:txBody>
        </p:sp>
      </p:grpSp>
      <p:pic>
        <p:nvPicPr>
          <p:cNvPr id="10" name="Imagem 9"/>
          <p:cNvPicPr>
            <a:picLocks noChangeAspect="1"/>
          </p:cNvPicPr>
          <p:nvPr/>
        </p:nvPicPr>
        <p:blipFill>
          <a:blip r:embed="rId8"/>
          <a:stretch>
            <a:fillRect/>
          </a:stretch>
        </p:blipFill>
        <p:spPr>
          <a:xfrm>
            <a:off x="497549" y="957738"/>
            <a:ext cx="8163657" cy="5730194"/>
          </a:xfrm>
          <a:prstGeom prst="rect">
            <a:avLst/>
          </a:prstGeom>
        </p:spPr>
      </p:pic>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 –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a:t>
            </a:r>
            <a:r>
              <a:rPr lang="fr-BE" altLang="en-US" sz="1800" b="1" i="1" dirty="0" smtClean="0">
                <a:latin typeface="Century Gothic" panose="020B0502020202020204" pitchFamily="34" charset="0"/>
                <a:cs typeface="Calibri" panose="020F0502020204030204" pitchFamily="34" charset="0"/>
              </a:rPr>
              <a:t>in situ </a:t>
            </a:r>
            <a:r>
              <a:rPr lang="fr-BE" altLang="en-US" sz="1800" b="1" dirty="0" smtClean="0">
                <a:latin typeface="Century Gothic" panose="020B0502020202020204" pitchFamily="34" charset="0"/>
                <a:cs typeface="Calibri" panose="020F0502020204030204" pitchFamily="34" charset="0"/>
              </a:rPr>
              <a:t>e </a:t>
            </a:r>
            <a:r>
              <a:rPr lang="fr-BE" altLang="en-US" sz="1800" b="1" i="1" dirty="0" smtClean="0">
                <a:latin typeface="Century Gothic" panose="020B0502020202020204" pitchFamily="34" charset="0"/>
                <a:cs typeface="Calibri" panose="020F0502020204030204" pitchFamily="34" charset="0"/>
              </a:rPr>
              <a:t>ex situ</a:t>
            </a:r>
            <a:r>
              <a:rPr lang="fr-BE" altLang="en-US" sz="1800" b="1" dirty="0" smtClean="0">
                <a:latin typeface="Century Gothic" panose="020B0502020202020204" pitchFamily="34" charset="0"/>
                <a:cs typeface="Calibri" panose="020F0502020204030204" pitchFamily="34" charset="0"/>
              </a:rPr>
              <a:t>)</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4704" y="1585903"/>
            <a:ext cx="7940508" cy="5299066"/>
          </a:xfrm>
          <a:prstGeom prst="rect">
            <a:avLst/>
          </a:prstGeom>
        </p:spPr>
      </p:pic>
      <p:pic>
        <p:nvPicPr>
          <p:cNvPr id="12" name="Picture 4" descr="http://siaram.azores.gov.pt/flora/flora-vascular/scabiosa/imagens/2.jpg"/>
          <p:cNvPicPr>
            <a:picLocks noChangeAspect="1" noChangeArrowheads="1"/>
          </p:cNvPicPr>
          <p:nvPr/>
        </p:nvPicPr>
        <p:blipFill rotWithShape="1">
          <a:blip r:embed="rId7">
            <a:extLst>
              <a:ext uri="{28A0092B-C50C-407E-A947-70E740481C1C}">
                <a14:useLocalDpi xmlns:a14="http://schemas.microsoft.com/office/drawing/2010/main" val="0"/>
              </a:ext>
            </a:extLst>
          </a:blip>
          <a:srcRect l="28763" r="25671"/>
          <a:stretch/>
        </p:blipFill>
        <p:spPr bwMode="auto">
          <a:xfrm>
            <a:off x="6175804" y="1585903"/>
            <a:ext cx="3591036" cy="527209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0" y="1585901"/>
            <a:ext cx="9170717" cy="5124481"/>
            <a:chOff x="0" y="1585901"/>
            <a:chExt cx="9170717" cy="5124481"/>
          </a:xfrm>
        </p:grpSpPr>
        <p:sp>
          <p:nvSpPr>
            <p:cNvPr id="4" name="CaixaDeTexto 3"/>
            <p:cNvSpPr txBox="1"/>
            <p:nvPr/>
          </p:nvSpPr>
          <p:spPr>
            <a:xfrm>
              <a:off x="0" y="1585902"/>
              <a:ext cx="4571206" cy="5124480"/>
            </a:xfrm>
            <a:prstGeom prst="rect">
              <a:avLst/>
            </a:prstGeom>
            <a:solidFill>
              <a:schemeClr val="accent6">
                <a:lumMod val="20000"/>
                <a:lumOff val="80000"/>
                <a:alpha val="86000"/>
              </a:schemeClr>
            </a:solidFill>
          </p:spPr>
          <p:txBody>
            <a:bodyPr wrap="square" rtlCol="0">
              <a:spAutoFit/>
            </a:bodyPr>
            <a:lstStyle/>
            <a:p>
              <a:pPr marL="1028700" lvl="1">
                <a:lnSpc>
                  <a:spcPct val="150000"/>
                </a:lnSpc>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Ammi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trifoliatum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Asplenium</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hemionitis</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Asplenium</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marinum</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Atriplex</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prostrata</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Azorina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vidalii</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Calluna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vulgaris</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Chaerophyllum</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Crithmum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maritimum</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Daucus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carota</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ssp</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Azoricus</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Erica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Euphorbia</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Euphorbia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stygiana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Festuca</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petraea</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Frankenia</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smtClean="0">
                  <a:solidFill>
                    <a:schemeClr val="accent5">
                      <a:lumMod val="75000"/>
                    </a:schemeClr>
                  </a:solidFill>
                  <a:latin typeface="Century Gothic" panose="020B0502020202020204" pitchFamily="34" charset="0"/>
                  <a:cs typeface="Calibri" panose="020F0502020204030204" pitchFamily="34" charset="0"/>
                </a:rPr>
                <a:t>pulverulenta</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p:txBody>
        </p:sp>
        <p:sp>
          <p:nvSpPr>
            <p:cNvPr id="14" name="CaixaDeTexto 13"/>
            <p:cNvSpPr txBox="1"/>
            <p:nvPr/>
          </p:nvSpPr>
          <p:spPr>
            <a:xfrm>
              <a:off x="4571206" y="1585901"/>
              <a:ext cx="4599511" cy="5078313"/>
            </a:xfrm>
            <a:prstGeom prst="rect">
              <a:avLst/>
            </a:prstGeom>
            <a:solidFill>
              <a:schemeClr val="accent6">
                <a:lumMod val="20000"/>
                <a:lumOff val="80000"/>
                <a:alpha val="86000"/>
              </a:schemeClr>
            </a:solidFill>
          </p:spPr>
          <p:txBody>
            <a:bodyPr wrap="square" rtlCol="0">
              <a:spAutoFit/>
            </a:bodyPr>
            <a:lstStyle/>
            <a:p>
              <a:pPr marL="1028700" lvl="1">
                <a:lnSpc>
                  <a:spcPct val="150000"/>
                </a:lnSpc>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Isöetes</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Lotus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azoricus</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err="1" smtClean="0">
                  <a:solidFill>
                    <a:schemeClr val="accent5">
                      <a:lumMod val="75000"/>
                    </a:schemeClr>
                  </a:solidFill>
                  <a:latin typeface="Century Gothic" panose="020B0502020202020204" pitchFamily="34" charset="0"/>
                  <a:cs typeface="Calibri" panose="020F0502020204030204" pitchFamily="34" charset="0"/>
                </a:rPr>
                <a:t>Morella</a:t>
              </a:r>
              <a:r>
                <a:rPr lang="fr-BE" altLang="en-US" sz="14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smtClean="0">
                  <a:solidFill>
                    <a:schemeClr val="accent5">
                      <a:lumMod val="75000"/>
                    </a:schemeClr>
                  </a:solidFill>
                  <a:latin typeface="Century Gothic" panose="020B0502020202020204" pitchFamily="34" charset="0"/>
                  <a:cs typeface="Calibri" panose="020F0502020204030204" pitchFamily="34" charset="0"/>
                </a:rPr>
                <a:t>faya</a:t>
              </a:r>
              <a:endParaRPr lang="fr-BE" altLang="en-US" sz="14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Myosotis </a:t>
              </a: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maritima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Plantago</a:t>
              </a: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400" b="1" i="1" dirty="0" err="1" smtClean="0">
                  <a:solidFill>
                    <a:schemeClr val="accent5">
                      <a:lumMod val="75000"/>
                    </a:schemeClr>
                  </a:solidFill>
                  <a:latin typeface="Century Gothic" panose="020B0502020202020204" pitchFamily="34" charset="0"/>
                  <a:cs typeface="Calibri" panose="020F0502020204030204" pitchFamily="34" charset="0"/>
                </a:rPr>
                <a:t>coronopus</a:t>
              </a:r>
              <a:endParaRPr lang="fr-BE" altLang="en-US" sz="14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Rumex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azoricus</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Scabiosa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nitens</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400" b="1" i="1" dirty="0">
                  <a:solidFill>
                    <a:schemeClr val="accent5">
                      <a:lumMod val="75000"/>
                    </a:schemeClr>
                  </a:solidFill>
                  <a:latin typeface="Century Gothic" panose="020B0502020202020204" pitchFamily="34" charset="0"/>
                  <a:cs typeface="Calibri" panose="020F0502020204030204" pitchFamily="34" charset="0"/>
                </a:rPr>
                <a:t>Solidago </a:t>
              </a:r>
              <a:r>
                <a:rPr lang="fr-BE" altLang="en-US" sz="1400" b="1" i="1" dirty="0" err="1">
                  <a:solidFill>
                    <a:schemeClr val="accent5">
                      <a:lumMod val="75000"/>
                    </a:schemeClr>
                  </a:solidFill>
                  <a:latin typeface="Century Gothic" panose="020B0502020202020204" pitchFamily="34" charset="0"/>
                  <a:cs typeface="Calibri" panose="020F0502020204030204" pitchFamily="34" charset="0"/>
                </a:rPr>
                <a:t>azorica</a:t>
              </a:r>
              <a:endParaRPr lang="fr-BE" altLang="en-US" sz="14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r>
                <a:rPr lang="fr-BE" altLang="en-US" sz="1600" b="1" i="1" dirty="0" err="1">
                  <a:solidFill>
                    <a:schemeClr val="accent5">
                      <a:lumMod val="75000"/>
                    </a:schemeClr>
                  </a:solidFill>
                  <a:latin typeface="Century Gothic" panose="020B0502020202020204" pitchFamily="34" charset="0"/>
                  <a:cs typeface="Calibri" panose="020F0502020204030204" pitchFamily="34" charset="0"/>
                </a:rPr>
                <a:t>Spergularia</a:t>
              </a:r>
              <a:r>
                <a:rPr lang="fr-BE" altLang="en-US" sz="1600" b="1" i="1" dirty="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endParaRPr lang="en-US" dirty="0"/>
            </a:p>
          </p:txBody>
        </p:sp>
      </p:grpSp>
    </p:spTree>
    <p:extLst>
      <p:ext uri="{BB962C8B-B14F-4D97-AF65-F5344CB8AC3E}">
        <p14:creationId xmlns:p14="http://schemas.microsoft.com/office/powerpoint/2010/main" val="3247535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C3.1, C3.2 –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endParaRPr lang="fr-BE" altLang="en-US" sz="1800" b="1" dirty="0" smtClean="0">
              <a:latin typeface="Century Gothic" panose="020B0502020202020204" pitchFamily="34" charset="0"/>
              <a:cs typeface="Calibri" panose="020F0502020204030204" pitchFamily="34" charset="0"/>
            </a:endParaRPr>
          </a:p>
          <a:p>
            <a:pPr>
              <a:lnSpc>
                <a:spcPct val="150000"/>
              </a:lnSpc>
            </a:pPr>
            <a:r>
              <a:rPr lang="fr-BE" altLang="en-US" sz="1800" b="1" dirty="0" smtClean="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a:stretch>
            <a:fillRect/>
          </a:stretch>
        </p:blipFill>
        <p:spPr>
          <a:xfrm>
            <a:off x="107504" y="1916832"/>
            <a:ext cx="6624736" cy="4262090"/>
          </a:xfrm>
          <a:prstGeom prst="rect">
            <a:avLst/>
          </a:prstGeom>
        </p:spPr>
      </p:pic>
      <p:pic>
        <p:nvPicPr>
          <p:cNvPr id="14" name="Imagem 13"/>
          <p:cNvPicPr>
            <a:picLocks noChangeAspect="1"/>
          </p:cNvPicPr>
          <p:nvPr/>
        </p:nvPicPr>
        <p:blipFill>
          <a:blip r:embed="rId7"/>
          <a:stretch>
            <a:fillRect/>
          </a:stretch>
        </p:blipFill>
        <p:spPr>
          <a:xfrm rot="5400000">
            <a:off x="5415069" y="2449536"/>
            <a:ext cx="4261635" cy="3196227"/>
          </a:xfrm>
          <a:prstGeom prst="rect">
            <a:avLst/>
          </a:prstGeom>
        </p:spPr>
      </p:pic>
    </p:spTree>
    <p:extLst>
      <p:ext uri="{BB962C8B-B14F-4D97-AF65-F5344CB8AC3E}">
        <p14:creationId xmlns:p14="http://schemas.microsoft.com/office/powerpoint/2010/main" val="272620625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1199243" y="1556792"/>
            <a:ext cx="6763936" cy="5155666"/>
            <a:chOff x="1199243" y="1556792"/>
            <a:chExt cx="6763936" cy="5155666"/>
          </a:xfrm>
        </p:grpSpPr>
        <p:pic>
          <p:nvPicPr>
            <p:cNvPr id="2" name="Imagem 1"/>
            <p:cNvPicPr>
              <a:picLocks noChangeAspect="1"/>
            </p:cNvPicPr>
            <p:nvPr/>
          </p:nvPicPr>
          <p:blipFill>
            <a:blip r:embed="rId3"/>
            <a:stretch>
              <a:fillRect/>
            </a:stretch>
          </p:blipFill>
          <p:spPr>
            <a:xfrm>
              <a:off x="1199243" y="1556792"/>
              <a:ext cx="6743926" cy="4786334"/>
            </a:xfrm>
            <a:prstGeom prst="rect">
              <a:avLst/>
            </a:prstGeom>
          </p:spPr>
        </p:pic>
        <p:sp>
          <p:nvSpPr>
            <p:cNvPr id="4" name="CaixaDeTexto 3"/>
            <p:cNvSpPr txBox="1"/>
            <p:nvPr/>
          </p:nvSpPr>
          <p:spPr>
            <a:xfrm>
              <a:off x="2202539" y="6343126"/>
              <a:ext cx="5760640" cy="369332"/>
            </a:xfrm>
            <a:prstGeom prst="rect">
              <a:avLst/>
            </a:prstGeom>
            <a:solidFill>
              <a:schemeClr val="bg1">
                <a:lumMod val="95000"/>
              </a:schemeClr>
            </a:solidFill>
          </p:spPr>
          <p:txBody>
            <a:bodyPr wrap="square" rtlCol="0">
              <a:spAutoFit/>
            </a:bodyPr>
            <a:lstStyle/>
            <a:p>
              <a:r>
                <a:rPr lang="pt-PT" dirty="0" err="1" smtClean="0"/>
                <a:t>Transetos</a:t>
              </a:r>
              <a:r>
                <a:rPr lang="pt-PT" dirty="0" smtClean="0"/>
                <a:t> 1-4 – Ponta dos Rosais</a:t>
              </a:r>
              <a:endParaRPr lang="en-US" dirty="0"/>
            </a:p>
          </p:txBody>
        </p:sp>
      </p:grpSp>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C3.1, C3.2 –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endParaRPr lang="fr-BE" altLang="en-US" sz="1800" b="1" dirty="0" smtClean="0">
              <a:latin typeface="Century Gothic" panose="020B0502020202020204" pitchFamily="34" charset="0"/>
              <a:cs typeface="Calibri" panose="020F0502020204030204" pitchFamily="34" charset="0"/>
            </a:endParaRPr>
          </a:p>
          <a:p>
            <a:pPr>
              <a:lnSpc>
                <a:spcPct val="150000"/>
              </a:lnSpc>
            </a:pPr>
            <a:r>
              <a:rPr lang="fr-BE" altLang="en-US" sz="1800" b="1" dirty="0" smtClean="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pt-PT" sz="1600" b="1" i="1" dirty="0">
              <a:solidFill>
                <a:srgbClr val="00A4B5"/>
              </a:solidFill>
              <a:latin typeface="Century Gothic" panose="020B050202020202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grpSp>
        <p:nvGrpSpPr>
          <p:cNvPr id="12" name="Grupo 11"/>
          <p:cNvGrpSpPr/>
          <p:nvPr/>
        </p:nvGrpSpPr>
        <p:grpSpPr>
          <a:xfrm>
            <a:off x="1120244" y="1569368"/>
            <a:ext cx="6913562" cy="5237583"/>
            <a:chOff x="1259632" y="1552850"/>
            <a:chExt cx="6913562" cy="5237583"/>
          </a:xfrm>
        </p:grpSpPr>
        <p:grpSp>
          <p:nvGrpSpPr>
            <p:cNvPr id="8" name="Group 4"/>
            <p:cNvGrpSpPr>
              <a:grpSpLocks noChangeAspect="1"/>
            </p:cNvGrpSpPr>
            <p:nvPr/>
          </p:nvGrpSpPr>
          <p:grpSpPr bwMode="auto">
            <a:xfrm>
              <a:off x="1259632" y="1552850"/>
              <a:ext cx="6913562" cy="4860925"/>
              <a:chOff x="741" y="934"/>
              <a:chExt cx="4355" cy="3062"/>
            </a:xfrm>
          </p:grpSpPr>
          <p:sp>
            <p:nvSpPr>
              <p:cNvPr id="9" name="AutoShape 3"/>
              <p:cNvSpPr>
                <a:spLocks noChangeAspect="1" noChangeArrowheads="1" noTextEdit="1"/>
              </p:cNvSpPr>
              <p:nvPr/>
            </p:nvSpPr>
            <p:spPr bwMode="auto">
              <a:xfrm>
                <a:off x="741" y="934"/>
                <a:ext cx="4355"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 y="934"/>
                <a:ext cx="4359" cy="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ixaDeTexto 6"/>
            <p:cNvSpPr txBox="1"/>
            <p:nvPr/>
          </p:nvSpPr>
          <p:spPr>
            <a:xfrm>
              <a:off x="1547664" y="6421101"/>
              <a:ext cx="5746980" cy="369332"/>
            </a:xfrm>
            <a:prstGeom prst="rect">
              <a:avLst/>
            </a:prstGeom>
            <a:solidFill>
              <a:schemeClr val="bg1">
                <a:lumMod val="95000"/>
              </a:schemeClr>
            </a:solidFill>
          </p:spPr>
          <p:txBody>
            <a:bodyPr wrap="square" rtlCol="0">
              <a:spAutoFit/>
            </a:bodyPr>
            <a:lstStyle/>
            <a:p>
              <a:r>
                <a:rPr lang="pt-PT" dirty="0" err="1" smtClean="0"/>
                <a:t>Transetos</a:t>
              </a:r>
              <a:r>
                <a:rPr lang="pt-PT" dirty="0" smtClean="0"/>
                <a:t> 5-22, Pico da Esperança e Planalto Central.</a:t>
              </a:r>
              <a:endParaRPr lang="en-US" dirty="0"/>
            </a:p>
          </p:txBody>
        </p:sp>
      </p:grpSp>
      <p:grpSp>
        <p:nvGrpSpPr>
          <p:cNvPr id="20" name="Grupo 19"/>
          <p:cNvGrpSpPr/>
          <p:nvPr/>
        </p:nvGrpSpPr>
        <p:grpSpPr>
          <a:xfrm>
            <a:off x="728563" y="1540389"/>
            <a:ext cx="7531876" cy="5299567"/>
            <a:chOff x="728563" y="1540389"/>
            <a:chExt cx="7531876" cy="5299567"/>
          </a:xfrm>
        </p:grpSpPr>
        <p:pic>
          <p:nvPicPr>
            <p:cNvPr id="18" name="Imagem 17"/>
            <p:cNvPicPr>
              <a:picLocks noChangeAspect="1"/>
            </p:cNvPicPr>
            <p:nvPr/>
          </p:nvPicPr>
          <p:blipFill>
            <a:blip r:embed="rId8"/>
            <a:stretch>
              <a:fillRect/>
            </a:stretch>
          </p:blipFill>
          <p:spPr>
            <a:xfrm>
              <a:off x="728563" y="1540389"/>
              <a:ext cx="7531876" cy="5299567"/>
            </a:xfrm>
            <a:prstGeom prst="rect">
              <a:avLst/>
            </a:prstGeom>
          </p:spPr>
        </p:pic>
        <p:sp>
          <p:nvSpPr>
            <p:cNvPr id="19" name="CaixaDeTexto 18"/>
            <p:cNvSpPr txBox="1"/>
            <p:nvPr/>
          </p:nvSpPr>
          <p:spPr>
            <a:xfrm>
              <a:off x="5082859" y="2204864"/>
              <a:ext cx="2729501" cy="646331"/>
            </a:xfrm>
            <a:prstGeom prst="rect">
              <a:avLst/>
            </a:prstGeom>
            <a:solidFill>
              <a:schemeClr val="bg1">
                <a:lumMod val="95000"/>
              </a:schemeClr>
            </a:solidFill>
          </p:spPr>
          <p:txBody>
            <a:bodyPr wrap="square" rtlCol="0">
              <a:spAutoFit/>
            </a:bodyPr>
            <a:lstStyle/>
            <a:p>
              <a:r>
                <a:rPr lang="pt-PT" dirty="0" smtClean="0"/>
                <a:t>Crateras a serem sondadas no Planalto Central</a:t>
              </a:r>
              <a:endParaRPr lang="en-US" dirty="0"/>
            </a:p>
          </p:txBody>
        </p:sp>
      </p:grpSp>
    </p:spTree>
    <p:extLst>
      <p:ext uri="{BB962C8B-B14F-4D97-AF65-F5344CB8AC3E}">
        <p14:creationId xmlns:p14="http://schemas.microsoft.com/office/powerpoint/2010/main" val="1895180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533343" y="604835"/>
            <a:ext cx="719033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Fajã</a:t>
            </a:r>
            <a:r>
              <a:rPr lang="fr-BE" altLang="en-US" sz="1800" b="1" dirty="0" smtClean="0">
                <a:latin typeface="Century Gothic" panose="020B0502020202020204" pitchFamily="34" charset="0"/>
                <a:cs typeface="Calibri" panose="020F0502020204030204" pitchFamily="34" charset="0"/>
              </a:rPr>
              <a:t> dos </a:t>
            </a:r>
            <a:r>
              <a:rPr lang="fr-BE" altLang="en-US" sz="1800" b="1" dirty="0" err="1" smtClean="0">
                <a:latin typeface="Century Gothic" panose="020B0502020202020204" pitchFamily="34" charset="0"/>
                <a:cs typeface="Calibri" panose="020F0502020204030204" pitchFamily="34" charset="0"/>
              </a:rPr>
              <a:t>Cubres</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a:blip r:embed="rId6"/>
          <a:stretch>
            <a:fillRect/>
          </a:stretch>
        </p:blipFill>
        <p:spPr>
          <a:xfrm>
            <a:off x="539552" y="1151547"/>
            <a:ext cx="7966270" cy="5591645"/>
          </a:xfrm>
          <a:prstGeom prst="rect">
            <a:avLst/>
          </a:prstGeom>
        </p:spPr>
      </p:pic>
      <p:pic>
        <p:nvPicPr>
          <p:cNvPr id="6" name="Imagem 5"/>
          <p:cNvPicPr>
            <a:picLocks noChangeAspect="1"/>
          </p:cNvPicPr>
          <p:nvPr/>
        </p:nvPicPr>
        <p:blipFill>
          <a:blip r:embed="rId7"/>
          <a:stretch>
            <a:fillRect/>
          </a:stretch>
        </p:blipFill>
        <p:spPr>
          <a:xfrm>
            <a:off x="560060" y="1075845"/>
            <a:ext cx="8045300" cy="5647118"/>
          </a:xfrm>
          <a:prstGeom prst="rect">
            <a:avLst/>
          </a:prstGeom>
        </p:spPr>
      </p:pic>
    </p:spTree>
    <p:extLst>
      <p:ext uri="{BB962C8B-B14F-4D97-AF65-F5344CB8AC3E}">
        <p14:creationId xmlns:p14="http://schemas.microsoft.com/office/powerpoint/2010/main" val="3502074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467545" y="611860"/>
            <a:ext cx="86764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Fajã</a:t>
            </a:r>
            <a:r>
              <a:rPr lang="fr-BE" altLang="en-US" sz="1800" b="1" dirty="0" smtClean="0">
                <a:latin typeface="Century Gothic" panose="020B0502020202020204" pitchFamily="34" charset="0"/>
                <a:cs typeface="Calibri" panose="020F0502020204030204" pitchFamily="34" charset="0"/>
              </a:rPr>
              <a:t> dos </a:t>
            </a:r>
            <a:r>
              <a:rPr lang="fr-BE" altLang="en-US" sz="1800" b="1" dirty="0" err="1" smtClean="0">
                <a:latin typeface="Century Gothic" panose="020B0502020202020204" pitchFamily="34" charset="0"/>
                <a:cs typeface="Calibri" panose="020F0502020204030204" pitchFamily="34" charset="0"/>
              </a:rPr>
              <a:t>Cubres</a:t>
            </a:r>
            <a:endParaRPr lang="fr-BE" altLang="en-US" sz="1800" b="1" dirty="0" smtClean="0">
              <a:latin typeface="Century Gothic" panose="020B0502020202020204" pitchFamily="34" charset="0"/>
              <a:cs typeface="Calibri" panose="020F0502020204030204" pitchFamily="34" charset="0"/>
            </a:endParaRPr>
          </a:p>
          <a:p>
            <a:pPr marL="285750" indent="-285750">
              <a:lnSpc>
                <a:spcPct val="150000"/>
              </a:lnSpc>
              <a:buFont typeface="Arial" panose="020B0604020202020204" pitchFamily="34" charset="0"/>
              <a:buChar char="•"/>
            </a:pPr>
            <a:r>
              <a:rPr lang="fr-BE" altLang="en-US" sz="1800" b="1" dirty="0" err="1" smtClean="0">
                <a:solidFill>
                  <a:srgbClr val="195457"/>
                </a:solidFill>
                <a:latin typeface="Century Gothic" panose="020B0502020202020204" pitchFamily="34" charset="0"/>
                <a:cs typeface="Calibri" panose="020F0502020204030204" pitchFamily="34" charset="0"/>
              </a:rPr>
              <a:t>Sub-ação</a:t>
            </a:r>
            <a:r>
              <a:rPr lang="fr-BE" altLang="en-US" sz="1800" b="1" dirty="0" smtClean="0">
                <a:solidFill>
                  <a:srgbClr val="195457"/>
                </a:solidFill>
                <a:latin typeface="Century Gothic" panose="020B0502020202020204" pitchFamily="34" charset="0"/>
                <a:cs typeface="Calibri" panose="020F0502020204030204" pitchFamily="34" charset="0"/>
              </a:rPr>
              <a:t> C4.1 – Boas </a:t>
            </a:r>
            <a:r>
              <a:rPr lang="fr-BE" altLang="en-US" sz="1800" b="1" dirty="0" err="1" smtClean="0">
                <a:solidFill>
                  <a:srgbClr val="195457"/>
                </a:solidFill>
                <a:latin typeface="Century Gothic" panose="020B0502020202020204" pitchFamily="34" charset="0"/>
                <a:cs typeface="Calibri" panose="020F0502020204030204" pitchFamily="34" charset="0"/>
              </a:rPr>
              <a:t>práticas</a:t>
            </a:r>
            <a:r>
              <a:rPr lang="fr-BE" altLang="en-US" sz="1800" b="1" dirty="0" smtClean="0">
                <a:solidFill>
                  <a:srgbClr val="195457"/>
                </a:solidFill>
                <a:latin typeface="Century Gothic" panose="020B0502020202020204" pitchFamily="34" charset="0"/>
                <a:cs typeface="Calibri" panose="020F0502020204030204" pitchFamily="34" charset="0"/>
              </a:rPr>
              <a:t> para </a:t>
            </a:r>
            <a:r>
              <a:rPr lang="fr-BE" altLang="en-US" sz="1800" b="1" dirty="0" err="1" smtClean="0">
                <a:solidFill>
                  <a:srgbClr val="195457"/>
                </a:solidFill>
                <a:latin typeface="Century Gothic" panose="020B0502020202020204" pitchFamily="34" charset="0"/>
                <a:cs typeface="Calibri" panose="020F0502020204030204" pitchFamily="34" charset="0"/>
              </a:rPr>
              <a:t>conservação</a:t>
            </a:r>
            <a:r>
              <a:rPr lang="fr-BE" altLang="en-US" sz="1800" b="1" dirty="0" smtClean="0">
                <a:solidFill>
                  <a:srgbClr val="195457"/>
                </a:solidFill>
                <a:latin typeface="Century Gothic" panose="020B0502020202020204" pitchFamily="34" charset="0"/>
                <a:cs typeface="Calibri" panose="020F0502020204030204" pitchFamily="34" charset="0"/>
              </a:rPr>
              <a:t> de habitats terrestres</a:t>
            </a:r>
            <a:endParaRPr lang="fr-BE" altLang="en-US" sz="1800" b="1" dirty="0">
              <a:solidFill>
                <a:srgbClr val="195457"/>
              </a:solidFill>
              <a:latin typeface="Century Gothic" panose="020B0502020202020204" pitchFamily="34" charset="0"/>
              <a:cs typeface="Calibri" panose="020F0502020204030204" pitchFamily="34" charset="0"/>
            </a:endParaRPr>
          </a:p>
        </p:txBody>
      </p:sp>
      <p:sp>
        <p:nvSpPr>
          <p:cNvPr id="2" name="CaixaDeTexto 1"/>
          <p:cNvSpPr txBox="1"/>
          <p:nvPr/>
        </p:nvSpPr>
        <p:spPr>
          <a:xfrm>
            <a:off x="0" y="1598370"/>
            <a:ext cx="8802927" cy="830997"/>
          </a:xfrm>
          <a:prstGeom prst="rect">
            <a:avLst/>
          </a:prstGeom>
          <a:noFill/>
        </p:spPr>
        <p:txBody>
          <a:bodyPr wrap="square" rtlCol="0">
            <a:spAutoFit/>
          </a:bodyPr>
          <a:lstStyle/>
          <a:p>
            <a:pPr marL="1028700" lvl="1" algn="just">
              <a:lnSpc>
                <a:spcPct val="150000"/>
              </a:lnSpc>
            </a:pPr>
            <a:r>
              <a:rPr lang="pt-BR" sz="1600" dirty="0">
                <a:solidFill>
                  <a:schemeClr val="accent5">
                    <a:lumMod val="75000"/>
                  </a:schemeClr>
                </a:solidFill>
                <a:latin typeface="Century Gothic" panose="020B0502020202020204" pitchFamily="34" charset="0"/>
                <a:cs typeface="Calibri" panose="020F0502020204030204" pitchFamily="34" charset="0"/>
              </a:rPr>
              <a:t>Esta sub-ação prevê um conjunto de tarefas que permitirão melhorar o estado de conservação do habitat prioritário </a:t>
            </a:r>
            <a:r>
              <a:rPr lang="pt-BR" sz="1600" b="1" dirty="0">
                <a:solidFill>
                  <a:schemeClr val="accent5">
                    <a:lumMod val="75000"/>
                  </a:schemeClr>
                </a:solidFill>
                <a:latin typeface="Century Gothic" panose="020B0502020202020204" pitchFamily="34" charset="0"/>
                <a:cs typeface="Calibri" panose="020F0502020204030204" pitchFamily="34" charset="0"/>
              </a:rPr>
              <a:t>1150* (lagunas costeiras). </a:t>
            </a:r>
            <a:endParaRPr lang="en-US" sz="1600" b="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3" name="Imagem 2"/>
          <p:cNvPicPr>
            <a:picLocks noChangeAspect="1"/>
          </p:cNvPicPr>
          <p:nvPr/>
        </p:nvPicPr>
        <p:blipFill>
          <a:blip r:embed="rId6"/>
          <a:stretch>
            <a:fillRect/>
          </a:stretch>
        </p:blipFill>
        <p:spPr>
          <a:xfrm>
            <a:off x="518260" y="2512871"/>
            <a:ext cx="8284667" cy="3076369"/>
          </a:xfrm>
          <a:prstGeom prst="rect">
            <a:avLst/>
          </a:prstGeom>
        </p:spPr>
      </p:pic>
      <p:sp>
        <p:nvSpPr>
          <p:cNvPr id="5" name="CaixaDeTexto 4"/>
          <p:cNvSpPr txBox="1"/>
          <p:nvPr/>
        </p:nvSpPr>
        <p:spPr>
          <a:xfrm>
            <a:off x="467545" y="5672744"/>
            <a:ext cx="8092241" cy="646331"/>
          </a:xfrm>
          <a:prstGeom prst="rect">
            <a:avLst/>
          </a:prstGeom>
          <a:noFill/>
        </p:spPr>
        <p:txBody>
          <a:bodyPr wrap="square" rtlCol="0">
            <a:spAutoFit/>
          </a:bodyPr>
          <a:lstStyle/>
          <a:p>
            <a:r>
              <a:rPr lang="pt-PT" dirty="0" smtClean="0"/>
              <a:t>Passadiço de pedra ligando o ilhote central com a terra ao redor da lagoa; um dos canais no passadiço atualmente presente.</a:t>
            </a:r>
            <a:endParaRPr lang="en-US" dirty="0"/>
          </a:p>
        </p:txBody>
      </p:sp>
    </p:spTree>
    <p:extLst>
      <p:ext uri="{BB962C8B-B14F-4D97-AF65-F5344CB8AC3E}">
        <p14:creationId xmlns:p14="http://schemas.microsoft.com/office/powerpoint/2010/main" val="317204026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467545" y="611860"/>
            <a:ext cx="86764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Fajã</a:t>
            </a:r>
            <a:r>
              <a:rPr lang="fr-BE" altLang="en-US" sz="1800" b="1" dirty="0" smtClean="0">
                <a:latin typeface="Century Gothic" panose="020B0502020202020204" pitchFamily="34" charset="0"/>
                <a:cs typeface="Calibri" panose="020F0502020204030204" pitchFamily="34" charset="0"/>
              </a:rPr>
              <a:t> dos </a:t>
            </a:r>
            <a:r>
              <a:rPr lang="fr-BE" altLang="en-US" sz="1800" b="1" dirty="0" err="1" smtClean="0">
                <a:latin typeface="Century Gothic" panose="020B0502020202020204" pitchFamily="34" charset="0"/>
                <a:cs typeface="Calibri" panose="020F0502020204030204" pitchFamily="34" charset="0"/>
              </a:rPr>
              <a:t>Cubres</a:t>
            </a:r>
            <a:endParaRPr lang="fr-BE" altLang="en-US" sz="1800" b="1" dirty="0" smtClean="0">
              <a:latin typeface="Century Gothic" panose="020B0502020202020204" pitchFamily="34" charset="0"/>
              <a:cs typeface="Calibri" panose="020F0502020204030204" pitchFamily="34" charset="0"/>
            </a:endParaRPr>
          </a:p>
          <a:p>
            <a:pPr marL="285750" indent="-285750">
              <a:lnSpc>
                <a:spcPct val="150000"/>
              </a:lnSpc>
              <a:buFont typeface="Arial" panose="020B0604020202020204" pitchFamily="34" charset="0"/>
              <a:buChar char="•"/>
            </a:pPr>
            <a:r>
              <a:rPr lang="fr-BE" altLang="en-US" sz="1800" b="1" dirty="0" err="1" smtClean="0">
                <a:solidFill>
                  <a:srgbClr val="195457"/>
                </a:solidFill>
                <a:latin typeface="Century Gothic" panose="020B0502020202020204" pitchFamily="34" charset="0"/>
                <a:cs typeface="Calibri" panose="020F0502020204030204" pitchFamily="34" charset="0"/>
              </a:rPr>
              <a:t>Sub-ação</a:t>
            </a:r>
            <a:r>
              <a:rPr lang="fr-BE" altLang="en-US" sz="1800" b="1" dirty="0" smtClean="0">
                <a:solidFill>
                  <a:srgbClr val="195457"/>
                </a:solidFill>
                <a:latin typeface="Century Gothic" panose="020B0502020202020204" pitchFamily="34" charset="0"/>
                <a:cs typeface="Calibri" panose="020F0502020204030204" pitchFamily="34" charset="0"/>
              </a:rPr>
              <a:t> C4.1 – Boas </a:t>
            </a:r>
            <a:r>
              <a:rPr lang="fr-BE" altLang="en-US" sz="1800" b="1" dirty="0" err="1" smtClean="0">
                <a:solidFill>
                  <a:srgbClr val="195457"/>
                </a:solidFill>
                <a:latin typeface="Century Gothic" panose="020B0502020202020204" pitchFamily="34" charset="0"/>
                <a:cs typeface="Calibri" panose="020F0502020204030204" pitchFamily="34" charset="0"/>
              </a:rPr>
              <a:t>práticas</a:t>
            </a:r>
            <a:r>
              <a:rPr lang="fr-BE" altLang="en-US" sz="1800" b="1" dirty="0" smtClean="0">
                <a:solidFill>
                  <a:srgbClr val="195457"/>
                </a:solidFill>
                <a:latin typeface="Century Gothic" panose="020B0502020202020204" pitchFamily="34" charset="0"/>
                <a:cs typeface="Calibri" panose="020F0502020204030204" pitchFamily="34" charset="0"/>
              </a:rPr>
              <a:t> para </a:t>
            </a:r>
            <a:r>
              <a:rPr lang="fr-BE" altLang="en-US" sz="1800" b="1" dirty="0" err="1" smtClean="0">
                <a:solidFill>
                  <a:srgbClr val="195457"/>
                </a:solidFill>
                <a:latin typeface="Century Gothic" panose="020B0502020202020204" pitchFamily="34" charset="0"/>
                <a:cs typeface="Calibri" panose="020F0502020204030204" pitchFamily="34" charset="0"/>
              </a:rPr>
              <a:t>conservação</a:t>
            </a:r>
            <a:r>
              <a:rPr lang="fr-BE" altLang="en-US" sz="1800" b="1" dirty="0" smtClean="0">
                <a:solidFill>
                  <a:srgbClr val="195457"/>
                </a:solidFill>
                <a:latin typeface="Century Gothic" panose="020B0502020202020204" pitchFamily="34" charset="0"/>
                <a:cs typeface="Calibri" panose="020F0502020204030204" pitchFamily="34" charset="0"/>
              </a:rPr>
              <a:t> de habitats terrestres</a:t>
            </a:r>
            <a:endParaRPr lang="fr-BE" altLang="en-US" sz="1800" b="1" dirty="0">
              <a:solidFill>
                <a:srgbClr val="195457"/>
              </a:solidFill>
              <a:latin typeface="Century Gothic" panose="020B0502020202020204" pitchFamily="34" charset="0"/>
              <a:cs typeface="Calibri" panose="020F0502020204030204" pitchFamily="34" charset="0"/>
            </a:endParaRPr>
          </a:p>
        </p:txBody>
      </p:sp>
      <p:sp>
        <p:nvSpPr>
          <p:cNvPr id="2" name="CaixaDeTexto 1"/>
          <p:cNvSpPr txBox="1"/>
          <p:nvPr/>
        </p:nvSpPr>
        <p:spPr>
          <a:xfrm>
            <a:off x="0" y="1598370"/>
            <a:ext cx="8802927" cy="414729"/>
          </a:xfrm>
          <a:prstGeom prst="rect">
            <a:avLst/>
          </a:prstGeom>
          <a:noFill/>
        </p:spPr>
        <p:txBody>
          <a:bodyPr wrap="square" rtlCol="0">
            <a:spAutoFit/>
          </a:bodyPr>
          <a:lstStyle/>
          <a:p>
            <a:pPr marL="1028700" lvl="1" algn="just">
              <a:lnSpc>
                <a:spcPct val="150000"/>
              </a:lnSpc>
            </a:pPr>
            <a:r>
              <a:rPr lang="pt-BR" sz="1600" b="1" dirty="0" smtClean="0">
                <a:solidFill>
                  <a:schemeClr val="accent5">
                    <a:lumMod val="75000"/>
                  </a:schemeClr>
                </a:solidFill>
                <a:latin typeface="Century Gothic" panose="020B0502020202020204" pitchFamily="34" charset="0"/>
                <a:cs typeface="Calibri" panose="020F0502020204030204" pitchFamily="34" charset="0"/>
              </a:rPr>
              <a:t>Instalação de observatório de aves</a:t>
            </a:r>
            <a:endParaRPr lang="en-US" sz="1600" b="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528" y="2512871"/>
            <a:ext cx="4355976" cy="3266982"/>
          </a:xfrm>
          <a:prstGeom prst="rect">
            <a:avLst/>
          </a:prstGeom>
        </p:spPr>
      </p:pic>
      <p:pic>
        <p:nvPicPr>
          <p:cNvPr id="6" name="Imagem 5"/>
          <p:cNvPicPr>
            <a:picLocks noChangeAspect="1"/>
          </p:cNvPicPr>
          <p:nvPr/>
        </p:nvPicPr>
        <p:blipFill>
          <a:blip r:embed="rId7"/>
          <a:stretch>
            <a:fillRect/>
          </a:stretch>
        </p:blipFill>
        <p:spPr>
          <a:xfrm>
            <a:off x="4283968" y="3284984"/>
            <a:ext cx="5033253" cy="2304256"/>
          </a:xfrm>
          <a:prstGeom prst="rect">
            <a:avLst/>
          </a:prstGeom>
        </p:spPr>
      </p:pic>
    </p:spTree>
    <p:extLst>
      <p:ext uri="{BB962C8B-B14F-4D97-AF65-F5344CB8AC3E}">
        <p14:creationId xmlns:p14="http://schemas.microsoft.com/office/powerpoint/2010/main" val="22579624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iaram.azores.gov.pt/flora/infestantes/chorao/imagens/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3329" y="3642669"/>
            <a:ext cx="4847388" cy="322044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5" name="CaixaDeTexto 4"/>
          <p:cNvSpPr txBox="1"/>
          <p:nvPr/>
        </p:nvSpPr>
        <p:spPr>
          <a:xfrm>
            <a:off x="-1588" y="1556792"/>
            <a:ext cx="8822060" cy="2339102"/>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smtClean="0">
                <a:solidFill>
                  <a:schemeClr val="accent6">
                    <a:lumMod val="50000"/>
                  </a:schemeClr>
                </a:solidFill>
              </a:rPr>
              <a:t>Estratégia Regional para a Prevenção e Controlo de Espécies Exóticas Invasoras</a:t>
            </a:r>
            <a:r>
              <a:rPr lang="pt-BR" b="1" dirty="0" smtClean="0">
                <a:solidFill>
                  <a:schemeClr val="accent6">
                    <a:lumMod val="50000"/>
                  </a:schemeClr>
                </a:solidFill>
              </a:rPr>
              <a:t>:</a:t>
            </a: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Será entregue até </a:t>
            </a:r>
            <a:r>
              <a:rPr lang="pt-BR" sz="1600" u="sng" dirty="0" smtClean="0">
                <a:latin typeface="Calibri" panose="020F0502020204030204" pitchFamily="34" charset="0"/>
                <a:cs typeface="Calibri" panose="020F0502020204030204" pitchFamily="34" charset="0"/>
              </a:rPr>
              <a:t>ao fim do ano </a:t>
            </a:r>
            <a:r>
              <a:rPr lang="pt-BR" sz="1600" dirty="0" smtClean="0">
                <a:latin typeface="Calibri" panose="020F0502020204030204" pitchFamily="34" charset="0"/>
                <a:cs typeface="Calibri" panose="020F0502020204030204" pitchFamily="34" charset="0"/>
              </a:rPr>
              <a:t>a </a:t>
            </a:r>
            <a:r>
              <a:rPr lang="pt-BR" sz="1600" b="1" dirty="0" smtClean="0">
                <a:latin typeface="Calibri" panose="020F0502020204030204" pitchFamily="34" charset="0"/>
                <a:cs typeface="Calibri" panose="020F0502020204030204" pitchFamily="34" charset="0"/>
              </a:rPr>
              <a:t>caraterização e avaliação das EEI e ecossitemas invadidos</a:t>
            </a:r>
            <a:r>
              <a:rPr lang="pt-BR" sz="1600" dirty="0" smtClean="0">
                <a:latin typeface="Calibri" panose="020F0502020204030204" pitchFamily="34" charset="0"/>
                <a:cs typeface="Calibri" panose="020F0502020204030204" pitchFamily="34" charset="0"/>
              </a:rPr>
              <a:t> (inclui toda a cartografia de distribuição atual e potencial).</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Até </a:t>
            </a:r>
            <a:r>
              <a:rPr lang="pt-BR" sz="1600" dirty="0">
                <a:latin typeface="Calibri" panose="020F0502020204030204" pitchFamily="34" charset="0"/>
                <a:cs typeface="Calibri" panose="020F0502020204030204" pitchFamily="34" charset="0"/>
              </a:rPr>
              <a:t>ao fim do </a:t>
            </a:r>
            <a:r>
              <a:rPr lang="pt-BR" sz="1600" i="1" u="sng" dirty="0">
                <a:latin typeface="Calibri" panose="020F0502020204030204" pitchFamily="34" charset="0"/>
                <a:cs typeface="Calibri" panose="020F0502020204030204" pitchFamily="34" charset="0"/>
              </a:rPr>
              <a:t>2º </a:t>
            </a:r>
            <a:r>
              <a:rPr lang="pt-BR" sz="1600" i="1" u="sng" dirty="0" smtClean="0">
                <a:latin typeface="Calibri" panose="020F0502020204030204" pitchFamily="34" charset="0"/>
                <a:cs typeface="Calibri" panose="020F0502020204030204" pitchFamily="34" charset="0"/>
              </a:rPr>
              <a:t>semestre de 2021 </a:t>
            </a:r>
            <a:r>
              <a:rPr lang="pt-BR" sz="1600" dirty="0" smtClean="0">
                <a:latin typeface="Calibri" panose="020F0502020204030204" pitchFamily="34" charset="0"/>
                <a:cs typeface="Calibri" panose="020F0502020204030204" pitchFamily="34" charset="0"/>
              </a:rPr>
              <a:t>será </a:t>
            </a:r>
            <a:r>
              <a:rPr lang="pt-BR" sz="1600" dirty="0">
                <a:latin typeface="Calibri" panose="020F0502020204030204" pitchFamily="34" charset="0"/>
                <a:cs typeface="Calibri" panose="020F0502020204030204" pitchFamily="34" charset="0"/>
              </a:rPr>
              <a:t>entregue um </a:t>
            </a:r>
            <a:r>
              <a:rPr lang="pt-BR" sz="1600" b="1" dirty="0">
                <a:latin typeface="Calibri" panose="020F0502020204030204" pitchFamily="34" charset="0"/>
                <a:cs typeface="Calibri" panose="020F0502020204030204" pitchFamily="34" charset="0"/>
              </a:rPr>
              <a:t>plano de </a:t>
            </a:r>
            <a:r>
              <a:rPr lang="pt-BR" sz="1600" b="1" dirty="0" smtClean="0">
                <a:latin typeface="Calibri" panose="020F0502020204030204" pitchFamily="34" charset="0"/>
                <a:cs typeface="Calibri" panose="020F0502020204030204" pitchFamily="34" charset="0"/>
              </a:rPr>
              <a:t>ação (Estratégia Regional) </a:t>
            </a:r>
            <a:r>
              <a:rPr lang="pt-BR" sz="1600" dirty="0">
                <a:latin typeface="Calibri" panose="020F0502020204030204" pitchFamily="34" charset="0"/>
                <a:cs typeface="Calibri" panose="020F0502020204030204" pitchFamily="34" charset="0"/>
              </a:rPr>
              <a:t>para as invasões </a:t>
            </a:r>
            <a:r>
              <a:rPr lang="pt-BR" sz="1600" dirty="0" smtClean="0">
                <a:latin typeface="Calibri" panose="020F0502020204030204" pitchFamily="34" charset="0"/>
                <a:cs typeface="Calibri" panose="020F0502020204030204" pitchFamily="34" charset="0"/>
              </a:rPr>
              <a:t>biológicas.</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034" name="Picture 10" descr="http://siaram.azores.gov.pt/flora/infestantes/roca-da-velha/imagens/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477" b="12547"/>
          <a:stretch/>
        </p:blipFill>
        <p:spPr bwMode="auto">
          <a:xfrm>
            <a:off x="3563889" y="3642669"/>
            <a:ext cx="2643166" cy="31981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aram.azores.gov.pt/flora/infestantes/incenso/imagens/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5324"/>
          <a:stretch/>
        </p:blipFill>
        <p:spPr bwMode="auto">
          <a:xfrm>
            <a:off x="1" y="3648181"/>
            <a:ext cx="3563888" cy="319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093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8822060" cy="2123658"/>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Melhoramento dos protocolos de propagação das espécies no Jardim Botânico do </a:t>
            </a:r>
            <a:r>
              <a:rPr lang="pt-BR" b="1" u="sng" dirty="0" smtClean="0">
                <a:solidFill>
                  <a:schemeClr val="accent6">
                    <a:lumMod val="50000"/>
                  </a:schemeClr>
                </a:solidFill>
              </a:rPr>
              <a:t>Faial</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Conservação </a:t>
            </a:r>
            <a:r>
              <a:rPr lang="pt-BR" sz="1600" i="1" dirty="0" smtClean="0">
                <a:latin typeface="Calibri" panose="020F0502020204030204" pitchFamily="34" charset="0"/>
                <a:cs typeface="Calibri" panose="020F0502020204030204" pitchFamily="34" charset="0"/>
              </a:rPr>
              <a:t>ex-situ</a:t>
            </a:r>
            <a:r>
              <a:rPr lang="pt-BR" sz="1600" dirty="0" smtClean="0">
                <a:latin typeface="Calibri" panose="020F0502020204030204" pitchFamily="34" charset="0"/>
                <a:cs typeface="Calibri" panose="020F0502020204030204" pitchFamily="34" charset="0"/>
              </a:rPr>
              <a:t>/propagação/ensaios de propagação</a:t>
            </a: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I</a:t>
            </a:r>
            <a:r>
              <a:rPr lang="pt-BR" sz="1600" dirty="0" smtClean="0">
                <a:latin typeface="Calibri" panose="020F0502020204030204" pitchFamily="34" charset="0"/>
                <a:cs typeface="Calibri" panose="020F0502020204030204" pitchFamily="34" charset="0"/>
              </a:rPr>
              <a:t>nício da colheita de sementes nas 9 ilhas </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4" name="Imagem 3"/>
          <p:cNvPicPr>
            <a:picLocks noChangeAspect="1"/>
          </p:cNvPicPr>
          <p:nvPr/>
        </p:nvPicPr>
        <p:blipFill>
          <a:blip r:embed="rId6"/>
          <a:stretch>
            <a:fillRect/>
          </a:stretch>
        </p:blipFill>
        <p:spPr>
          <a:xfrm>
            <a:off x="6732240" y="2248572"/>
            <a:ext cx="2141290" cy="4204764"/>
          </a:xfrm>
          <a:prstGeom prst="rect">
            <a:avLst/>
          </a:prstGeom>
        </p:spPr>
      </p:pic>
      <p:pic>
        <p:nvPicPr>
          <p:cNvPr id="5" name="Imagem 4"/>
          <p:cNvPicPr>
            <a:picLocks noChangeAspect="1"/>
          </p:cNvPicPr>
          <p:nvPr/>
        </p:nvPicPr>
        <p:blipFill rotWithShape="1">
          <a:blip r:embed="rId7" cstate="screen">
            <a:extLst>
              <a:ext uri="{28A0092B-C50C-407E-A947-70E740481C1C}">
                <a14:useLocalDpi xmlns:a14="http://schemas.microsoft.com/office/drawing/2010/main"/>
              </a:ext>
            </a:extLst>
          </a:blip>
          <a:srcRect l="17315"/>
          <a:stretch/>
        </p:blipFill>
        <p:spPr>
          <a:xfrm>
            <a:off x="-36512" y="3678032"/>
            <a:ext cx="3438636" cy="2775303"/>
          </a:xfrm>
          <a:prstGeom prst="rect">
            <a:avLst/>
          </a:prstGeom>
        </p:spPr>
      </p:pic>
      <p:pic>
        <p:nvPicPr>
          <p:cNvPr id="7" name="Imagem 6"/>
          <p:cNvPicPr>
            <a:picLocks noChangeAspect="1"/>
          </p:cNvPicPr>
          <p:nvPr/>
        </p:nvPicPr>
        <p:blipFill rotWithShape="1">
          <a:blip r:embed="rId8" cstate="screen">
            <a:extLst>
              <a:ext uri="{28A0092B-C50C-407E-A947-70E740481C1C}">
                <a14:useLocalDpi xmlns:a14="http://schemas.microsoft.com/office/drawing/2010/main"/>
              </a:ext>
            </a:extLst>
          </a:blip>
          <a:srcRect r="13895"/>
          <a:stretch/>
        </p:blipFill>
        <p:spPr>
          <a:xfrm>
            <a:off x="3162482" y="3678033"/>
            <a:ext cx="3569758" cy="2775303"/>
          </a:xfrm>
          <a:prstGeom prst="rect">
            <a:avLst/>
          </a:prstGeom>
        </p:spPr>
      </p:pic>
      <p:grpSp>
        <p:nvGrpSpPr>
          <p:cNvPr id="12" name="Grupo 11"/>
          <p:cNvGrpSpPr/>
          <p:nvPr/>
        </p:nvGrpSpPr>
        <p:grpSpPr>
          <a:xfrm>
            <a:off x="-732336" y="2639273"/>
            <a:ext cx="9728724" cy="3814062"/>
            <a:chOff x="-732336" y="2639273"/>
            <a:chExt cx="9728724" cy="3814062"/>
          </a:xfrm>
        </p:grpSpPr>
        <p:pic>
          <p:nvPicPr>
            <p:cNvPr id="10" name="Imagem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3409" y="2639273"/>
              <a:ext cx="2852979" cy="3814062"/>
            </a:xfrm>
            <a:prstGeom prst="rect">
              <a:avLst/>
            </a:prstGeom>
          </p:spPr>
        </p:pic>
        <p:pic>
          <p:nvPicPr>
            <p:cNvPr id="11" name="Imagem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336" y="3627874"/>
              <a:ext cx="4218217" cy="2812144"/>
            </a:xfrm>
            <a:prstGeom prst="rect">
              <a:avLst/>
            </a:prstGeom>
          </p:spPr>
        </p:pic>
        <p:pic>
          <p:nvPicPr>
            <p:cNvPr id="9" name="Imagem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82447" y="3627873"/>
              <a:ext cx="3760962" cy="2813259"/>
            </a:xfrm>
            <a:prstGeom prst="rect">
              <a:avLst/>
            </a:prstGeom>
          </p:spPr>
        </p:pic>
      </p:grpSp>
    </p:spTree>
    <p:extLst>
      <p:ext uri="{BB962C8B-B14F-4D97-AF65-F5344CB8AC3E}">
        <p14:creationId xmlns:p14="http://schemas.microsoft.com/office/powerpoint/2010/main" val="2687116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5" name="CaixaDeTexto 4"/>
          <p:cNvSpPr txBox="1"/>
          <p:nvPr/>
        </p:nvSpPr>
        <p:spPr>
          <a:xfrm>
            <a:off x="-1588" y="1556792"/>
            <a:ext cx="8822060" cy="584775"/>
          </a:xfrm>
          <a:prstGeom prst="rect">
            <a:avLst/>
          </a:prstGeom>
          <a:noFill/>
        </p:spPr>
        <p:txBody>
          <a:bodyPr wrap="square" rtlCol="0">
            <a:spAutoFit/>
          </a:bodyPr>
          <a:lstStyle/>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1" name="Imagem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9632" y="891384"/>
            <a:ext cx="6696744" cy="4841872"/>
          </a:xfrm>
          <a:prstGeom prst="rect">
            <a:avLst/>
          </a:prstGeom>
        </p:spPr>
      </p:pic>
    </p:spTree>
    <p:extLst>
      <p:ext uri="{BB962C8B-B14F-4D97-AF65-F5344CB8AC3E}">
        <p14:creationId xmlns:p14="http://schemas.microsoft.com/office/powerpoint/2010/main" val="293935945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lvl="2" algn="just"/>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6" name="Imagem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5428" y="2781163"/>
            <a:ext cx="5148572" cy="3424001"/>
          </a:xfrm>
          <a:prstGeom prst="rect">
            <a:avLst/>
          </a:prstGeom>
        </p:spPr>
      </p:pic>
      <p:sp>
        <p:nvSpPr>
          <p:cNvPr id="18" name="CaixaDeTexto 17"/>
          <p:cNvSpPr txBox="1"/>
          <p:nvPr/>
        </p:nvSpPr>
        <p:spPr>
          <a:xfrm>
            <a:off x="-662206" y="2186566"/>
            <a:ext cx="4608004" cy="3970318"/>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dirty="0" smtClean="0">
                <a:latin typeface="Calibri" panose="020F0502020204030204" pitchFamily="34" charset="0"/>
                <a:cs typeface="Calibri" panose="020F0502020204030204" pitchFamily="34" charset="0"/>
              </a:rPr>
              <a:t>Os Planos Operacionais para os ilhéus da Graciosa, Santa Maria e São Jorge, assim como o da Fajã dos Cubres, estão finalizados e enviados para os Parques Naturais de ilha para implementação.</a:t>
            </a:r>
          </a:p>
          <a:p>
            <a:pPr marL="1200150" lvl="2" indent="-285750" algn="just">
              <a:buFont typeface="Arial" panose="020B0604020202020204" pitchFamily="34" charset="0"/>
              <a:buChar char="•"/>
            </a:pPr>
            <a:r>
              <a:rPr lang="pt-BR" dirty="0" smtClean="0">
                <a:latin typeface="Calibri" panose="020F0502020204030204" pitchFamily="34" charset="0"/>
                <a:cs typeface="Calibri" panose="020F0502020204030204" pitchFamily="34" charset="0"/>
              </a:rPr>
              <a:t>Já foi feita a prospeção a todas as áreas de intervenção e os restantes planos operacionais estão em fase de finalização.</a:t>
            </a: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9756" y="1910190"/>
            <a:ext cx="3376370" cy="4608405"/>
          </a:xfrm>
          <a:prstGeom prst="rect">
            <a:avLst/>
          </a:prstGeom>
        </p:spPr>
      </p:pic>
      <p:pic>
        <p:nvPicPr>
          <p:cNvPr id="3" name="Imagem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387" y="2443341"/>
            <a:ext cx="7416824" cy="4414659"/>
          </a:xfrm>
          <a:prstGeom prst="rect">
            <a:avLst/>
          </a:prstGeom>
        </p:spPr>
      </p:pic>
    </p:spTree>
    <p:extLst>
      <p:ext uri="{BB962C8B-B14F-4D97-AF65-F5344CB8AC3E}">
        <p14:creationId xmlns:p14="http://schemas.microsoft.com/office/powerpoint/2010/main" val="47042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lvl="2" algn="just"/>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sp>
        <p:nvSpPr>
          <p:cNvPr id="18" name="CaixaDeTexto 17"/>
          <p:cNvSpPr txBox="1"/>
          <p:nvPr/>
        </p:nvSpPr>
        <p:spPr>
          <a:xfrm>
            <a:off x="-662206" y="2186566"/>
            <a:ext cx="4608004" cy="1200329"/>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4" name="Imagem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7415" y="3022119"/>
            <a:ext cx="3589580" cy="2692186"/>
          </a:xfrm>
          <a:prstGeom prst="rect">
            <a:avLst/>
          </a:prstGeom>
        </p:spPr>
      </p:pic>
      <p:pic>
        <p:nvPicPr>
          <p:cNvPr id="5" name="Imagem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1471" y="3022119"/>
            <a:ext cx="3611580" cy="2708685"/>
          </a:xfrm>
          <a:prstGeom prst="rect">
            <a:avLst/>
          </a:prstGeom>
        </p:spPr>
      </p:pic>
      <p:pic>
        <p:nvPicPr>
          <p:cNvPr id="7" name="Imagem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6996" y="3022118"/>
            <a:ext cx="3573606" cy="2680205"/>
          </a:xfrm>
          <a:prstGeom prst="rect">
            <a:avLst/>
          </a:prstGeom>
        </p:spPr>
      </p:pic>
    </p:spTree>
    <p:extLst>
      <p:ext uri="{BB962C8B-B14F-4D97-AF65-F5344CB8AC3E}">
        <p14:creationId xmlns:p14="http://schemas.microsoft.com/office/powerpoint/2010/main" val="120267793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A2 e A3 – </a:t>
            </a:r>
            <a:r>
              <a:rPr lang="pt-BR" altLang="en-US" sz="1800" b="1" dirty="0" smtClean="0">
                <a:solidFill>
                  <a:srgbClr val="195457"/>
                </a:solidFill>
                <a:latin typeface="Century Gothic" panose="020B0502020202020204" pitchFamily="34" charset="0"/>
                <a:cs typeface="Calibri" panose="020F0502020204030204" pitchFamily="34" charset="0"/>
              </a:rPr>
              <a:t>Criação de uma base de dados terrestre e marinha integrada em WebGIS, da Rede Natura 2000 dos Açores</a:t>
            </a:r>
            <a:endParaRPr lang="en-US" altLang="en-US" sz="1800" b="1" dirty="0">
              <a:solidFill>
                <a:srgbClr val="195457"/>
              </a:solidFill>
              <a:latin typeface="Century Gothic" panose="020B0502020202020204" pitchFamily="34" charset="0"/>
              <a:cs typeface="Calibri" panose="020F0502020204030204" pitchFamily="34" charset="0"/>
            </a:endParaRPr>
          </a:p>
        </p:txBody>
      </p:sp>
      <p:sp>
        <p:nvSpPr>
          <p:cNvPr id="12" name="CaixaDeTexto 11"/>
          <p:cNvSpPr txBox="1"/>
          <p:nvPr/>
        </p:nvSpPr>
        <p:spPr>
          <a:xfrm>
            <a:off x="-1588" y="1772816"/>
            <a:ext cx="9145588" cy="1815882"/>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Desenvolvimento da Plataforma WEBSIG da Rede Natura 2000 </a:t>
            </a:r>
            <a:r>
              <a:rPr lang="pt-BR" sz="1600" b="1" dirty="0">
                <a:latin typeface="Calibri" panose="020F0502020204030204" pitchFamily="34" charset="0"/>
                <a:cs typeface="Calibri" panose="020F0502020204030204" pitchFamily="34" charset="0"/>
              </a:rPr>
              <a:t>dos Açores </a:t>
            </a:r>
            <a:endParaRPr lang="pt-BR" sz="1600" dirty="0">
              <a:latin typeface="Calibri" panose="020F0502020204030204" pitchFamily="34" charset="0"/>
              <a:cs typeface="Calibri" panose="020F0502020204030204" pitchFamily="34" charset="0"/>
            </a:endParaRPr>
          </a:p>
          <a:p>
            <a:pPr algn="just"/>
            <a:r>
              <a:rPr lang="pt-BR" sz="1600" dirty="0">
                <a:latin typeface="Calibri" panose="020F0502020204030204" pitchFamily="34" charset="0"/>
                <a:cs typeface="Calibri" panose="020F0502020204030204" pitchFamily="34" charset="0"/>
              </a:rPr>
              <a:t>	</a:t>
            </a:r>
            <a:endParaRPr lang="pt-BR" sz="1600" b="1"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a:t>
            </a:r>
            <a:r>
              <a:rPr lang="pt-BR" sz="1600" b="1" dirty="0">
                <a:latin typeface="Calibri" panose="020F0502020204030204" pitchFamily="34" charset="0"/>
                <a:cs typeface="Calibri" panose="020F0502020204030204" pitchFamily="34" charset="0"/>
              </a:rPr>
              <a:t>E</a:t>
            </a:r>
            <a:r>
              <a:rPr lang="pt-BR" sz="1600" b="1" dirty="0" smtClean="0">
                <a:latin typeface="Calibri" panose="020F0502020204030204" pitchFamily="34" charset="0"/>
                <a:cs typeface="Calibri" panose="020F0502020204030204" pitchFamily="34" charset="0"/>
              </a:rPr>
              <a:t>laboração da cartografia de campo atualizada da distribuição de habitats e espécies da Rede Natura 2000 dos Açores (componente terrestre), incluindo a caracterização do estado de conservação e ameaças”</a:t>
            </a:r>
            <a:r>
              <a:rPr lang="pt-BR" sz="1600" dirty="0" smtClean="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endParaRPr lang="en-US" sz="1600" b="1" dirty="0">
              <a:latin typeface="Century" panose="02040604050505020304" pitchFamily="18" charset="0"/>
            </a:endParaRPr>
          </a:p>
        </p:txBody>
      </p:sp>
      <p:pic>
        <p:nvPicPr>
          <p:cNvPr id="29" name="Imagem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3072" y="3497437"/>
            <a:ext cx="7108874" cy="2887462"/>
          </a:xfrm>
          <a:prstGeom prst="rect">
            <a:avLst/>
          </a:prstGeom>
        </p:spPr>
      </p:pic>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686" y="3212976"/>
            <a:ext cx="7341266" cy="3976357"/>
          </a:xfrm>
          <a:prstGeom prst="rect">
            <a:avLst/>
          </a:prstGeom>
        </p:spPr>
      </p:pic>
      <p:sp>
        <p:nvSpPr>
          <p:cNvPr id="5" name="Oval 4"/>
          <p:cNvSpPr/>
          <p:nvPr/>
        </p:nvSpPr>
        <p:spPr>
          <a:xfrm>
            <a:off x="5721334" y="3992418"/>
            <a:ext cx="1646044" cy="11499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474" y="3090339"/>
            <a:ext cx="7305477" cy="4760712"/>
          </a:xfrm>
          <a:prstGeom prst="rect">
            <a:avLst/>
          </a:prstGeom>
        </p:spPr>
      </p:pic>
    </p:spTree>
    <p:extLst>
      <p:ext uri="{BB962C8B-B14F-4D97-AF65-F5344CB8AC3E}">
        <p14:creationId xmlns:p14="http://schemas.microsoft.com/office/powerpoint/2010/main" val="1595707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383752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C2.2 - </a:t>
            </a:r>
            <a:r>
              <a:rPr lang="fr-BE" altLang="en-US" sz="1800" b="1" dirty="0" err="1" smtClean="0">
                <a:latin typeface="Century Gothic" panose="020B0502020202020204" pitchFamily="34" charset="0"/>
                <a:cs typeface="Calibri" panose="020F0502020204030204" pitchFamily="34" charset="0"/>
              </a:rPr>
              <a:t>Estratégia</a:t>
            </a:r>
            <a:r>
              <a:rPr lang="fr-BE" altLang="en-US" sz="1800" b="1" dirty="0" smtClean="0">
                <a:latin typeface="Century Gothic" panose="020B0502020202020204" pitchFamily="34" charset="0"/>
                <a:cs typeface="Calibri" panose="020F0502020204030204" pitchFamily="34" charset="0"/>
              </a:rPr>
              <a:t> de Capacitação</a:t>
            </a:r>
          </a:p>
          <a:p>
            <a:endParaRPr lang="fr-BE" altLang="en-US" sz="1800" b="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2" name="Retângulo 11"/>
          <p:cNvSpPr/>
          <p:nvPr/>
        </p:nvSpPr>
        <p:spPr>
          <a:xfrm>
            <a:off x="367885" y="3120257"/>
            <a:ext cx="2763846"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Necessidades</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13" name="Seta para a direita 12"/>
          <p:cNvSpPr/>
          <p:nvPr/>
        </p:nvSpPr>
        <p:spPr>
          <a:xfrm rot="5400000">
            <a:off x="1281756" y="2335327"/>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40697" y="5390954"/>
            <a:ext cx="2592288"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Inquérito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aos</a:t>
            </a:r>
            <a:r>
              <a:rPr lang="en-GB" dirty="0" smtClean="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sp>
        <p:nvSpPr>
          <p:cNvPr id="18" name="Retângulo 17"/>
          <p:cNvSpPr/>
          <p:nvPr/>
        </p:nvSpPr>
        <p:spPr>
          <a:xfrm>
            <a:off x="407982" y="1502597"/>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smtClean="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19" name="Seta para a direita 18"/>
          <p:cNvSpPr/>
          <p:nvPr/>
        </p:nvSpPr>
        <p:spPr>
          <a:xfrm rot="5400000">
            <a:off x="1268789" y="4385025"/>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p:cNvPicPr>
            <a:picLocks noChangeAspect="1"/>
          </p:cNvPicPr>
          <p:nvPr/>
        </p:nvPicPr>
        <p:blipFill rotWithShape="1">
          <a:blip r:embed="rId6" cstate="print">
            <a:extLst>
              <a:ext uri="{28A0092B-C50C-407E-A947-70E740481C1C}">
                <a14:useLocalDpi xmlns:a14="http://schemas.microsoft.com/office/drawing/2010/main" val="0"/>
              </a:ext>
            </a:extLst>
          </a:blip>
          <a:srcRect l="68112" t="14721" r="11413" b="5658"/>
          <a:stretch/>
        </p:blipFill>
        <p:spPr>
          <a:xfrm>
            <a:off x="3993239" y="836712"/>
            <a:ext cx="4635630" cy="5633411"/>
          </a:xfrm>
          <a:prstGeom prst="rect">
            <a:avLst/>
          </a:prstGeom>
        </p:spPr>
      </p:pic>
    </p:spTree>
    <p:extLst>
      <p:ext uri="{BB962C8B-B14F-4D97-AF65-F5344CB8AC3E}">
        <p14:creationId xmlns:p14="http://schemas.microsoft.com/office/powerpoint/2010/main" val="184757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5" name="CaixaDeTexto 4"/>
          <p:cNvSpPr txBox="1"/>
          <p:nvPr/>
        </p:nvSpPr>
        <p:spPr>
          <a:xfrm>
            <a:off x="-50340" y="1322759"/>
            <a:ext cx="9086836" cy="4770537"/>
          </a:xfrm>
          <a:prstGeom prst="rect">
            <a:avLst/>
          </a:prstGeom>
          <a:noFill/>
        </p:spPr>
        <p:txBody>
          <a:bodyPr wrap="square" rtlCol="0">
            <a:spAutoFit/>
          </a:bodyPr>
          <a:lstStyle/>
          <a:p>
            <a:pPr algn="just"/>
            <a:endParaRPr lang="en-US" sz="1600" dirty="0">
              <a:latin typeface="Century" panose="02040604050505020304" pitchFamily="18" charset="0"/>
            </a:endParaRPr>
          </a:p>
          <a:p>
            <a:pPr marL="285750" indent="-285750" algn="just">
              <a:buFont typeface="Arial" panose="020B0604020202020204" pitchFamily="34" charset="0"/>
              <a:buChar char="•"/>
            </a:pPr>
            <a:r>
              <a:rPr lang="pt-PT" sz="1600" b="1" dirty="0" smtClean="0"/>
              <a:t>Desde Julho </a:t>
            </a:r>
            <a:r>
              <a:rPr lang="pt-BR" sz="1600" b="1" dirty="0"/>
              <a:t>procedeu-se à implementação dos PO nos ilhéus da Praia e de Baixo, na ilha Graciosa, </a:t>
            </a:r>
            <a:r>
              <a:rPr lang="pt-BR" sz="1600" b="1" dirty="0" smtClean="0"/>
              <a:t>e no ilhéu da Vila, em S.Maria realizando-se várias ações, tais como:</a:t>
            </a:r>
            <a:endParaRPr lang="pt-BR" sz="1600" b="1" dirty="0"/>
          </a:p>
          <a:p>
            <a:pPr marL="742950" lvl="1" indent="-285750" algn="just">
              <a:buFont typeface="Arial" panose="020B0604020202020204" pitchFamily="34" charset="0"/>
              <a:buChar char="•"/>
            </a:pPr>
            <a:r>
              <a:rPr lang="pt-BR" sz="1600" dirty="0"/>
              <a:t>levantamento de espécies de flora nativas e invasoras</a:t>
            </a:r>
            <a:r>
              <a:rPr lang="pt-BR" sz="1600" dirty="0" smtClean="0"/>
              <a:t>;</a:t>
            </a:r>
          </a:p>
          <a:p>
            <a:pPr marL="742950" lvl="1" indent="-285750" algn="just">
              <a:buFont typeface="Arial" panose="020B0604020202020204" pitchFamily="34" charset="0"/>
              <a:buChar char="•"/>
            </a:pPr>
            <a:r>
              <a:rPr lang="pt-BR" sz="1600" dirty="0"/>
              <a:t>georreferenciação dos núcleos de espécies de flora invasoras;</a:t>
            </a:r>
          </a:p>
          <a:p>
            <a:pPr marL="742950" lvl="1" indent="-285750" algn="just">
              <a:buFont typeface="Arial" panose="020B0604020202020204" pitchFamily="34" charset="0"/>
              <a:buChar char="•"/>
            </a:pPr>
            <a:r>
              <a:rPr lang="pt-BR" sz="1600" dirty="0"/>
              <a:t>identificação dos locais onde colocar </a:t>
            </a:r>
            <a:r>
              <a:rPr lang="pt-BR" sz="1600" dirty="0" smtClean="0"/>
              <a:t>ninhos artificias;</a:t>
            </a:r>
          </a:p>
          <a:p>
            <a:pPr marL="742950" lvl="1" indent="-285750" algn="just">
              <a:buFont typeface="Arial" panose="020B0604020202020204" pitchFamily="34" charset="0"/>
              <a:buChar char="•"/>
            </a:pPr>
            <a:r>
              <a:rPr lang="pt-BR" sz="1600" dirty="0" smtClean="0"/>
              <a:t>captura</a:t>
            </a:r>
            <a:r>
              <a:rPr lang="pt-BR" sz="1600" dirty="0"/>
              <a:t>, marcação e recaptura de algumas espécies de aves marinhas (painho-de-monteiro e alma-negra) com recurso a redes verticais para anilhagem e recolha de dados sobre indivíduos recapturados (já anilhados</a:t>
            </a:r>
            <a:r>
              <a:rPr lang="pt-BR" sz="1600" dirty="0" smtClean="0"/>
              <a:t>).</a:t>
            </a:r>
          </a:p>
          <a:p>
            <a:pPr marL="742950" lvl="1" indent="-285750" algn="just">
              <a:buFont typeface="Arial" panose="020B0604020202020204" pitchFamily="34" charset="0"/>
              <a:buChar char="•"/>
            </a:pPr>
            <a:r>
              <a:rPr lang="pt-BR" sz="1600" dirty="0" smtClean="0"/>
              <a:t>monitorização </a:t>
            </a:r>
            <a:r>
              <a:rPr lang="pt-BR" sz="1600" dirty="0"/>
              <a:t>de </a:t>
            </a:r>
            <a:r>
              <a:rPr lang="pt-BR" sz="1600" dirty="0" smtClean="0"/>
              <a:t>ninhos </a:t>
            </a:r>
            <a:r>
              <a:rPr lang="pt-BR" sz="1600" dirty="0"/>
              <a:t>de cagarro e anilhagem de todas as crias e adultos acessíveis;</a:t>
            </a:r>
          </a:p>
          <a:p>
            <a:pPr marL="742950" lvl="1" indent="-285750" algn="just">
              <a:buFont typeface="Arial" panose="020B0604020202020204" pitchFamily="34" charset="0"/>
              <a:buChar char="•"/>
            </a:pPr>
            <a:r>
              <a:rPr lang="pt-BR" sz="1600" dirty="0" smtClean="0"/>
              <a:t>realização </a:t>
            </a:r>
            <a:r>
              <a:rPr lang="pt-BR" sz="1600" dirty="0"/>
              <a:t>de escutas noturnas com deteção de frulho e painho-da-madeira.</a:t>
            </a:r>
            <a:endParaRPr lang="en-US" sz="1600" dirty="0"/>
          </a:p>
          <a:p>
            <a:pPr marL="285750" indent="-285750" algn="just">
              <a:buFont typeface="Arial" panose="020B0604020202020204" pitchFamily="34" charset="0"/>
              <a:buChar char="•"/>
            </a:pPr>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en-US" altLang="en-US" sz="1600" dirty="0">
              <a:latin typeface="Century" panose="02040604050505020304" pitchFamily="18" charset="0"/>
            </a:endParaRPr>
          </a:p>
          <a:p>
            <a:pPr marL="285750" indent="-285750" algn="just">
              <a:buFont typeface="Arial" panose="020B0604020202020204" pitchFamily="34" charset="0"/>
              <a:buChar char="•"/>
            </a:pPr>
            <a:endParaRPr lang="pt-BR" sz="1600" dirty="0" smtClean="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algn="just"/>
            <a:endParaRPr lang="pt-PT" sz="1600" dirty="0">
              <a:latin typeface="Century" panose="02040604050505020304" pitchFamily="18" charset="0"/>
            </a:endParaRPr>
          </a:p>
          <a:p>
            <a:pPr algn="just"/>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p:txBody>
      </p:sp>
      <p:sp>
        <p:nvSpPr>
          <p:cNvPr id="15" name="Rectangle 62"/>
          <p:cNvSpPr>
            <a:spLocks noChangeArrowheads="1"/>
          </p:cNvSpPr>
          <p:nvPr/>
        </p:nvSpPr>
        <p:spPr bwMode="auto">
          <a:xfrm>
            <a:off x="0"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1800" b="1" dirty="0">
                <a:solidFill>
                  <a:srgbClr val="195457"/>
                </a:solidFill>
                <a:latin typeface="Century Gothic" panose="020B0502020202020204" pitchFamily="34" charset="0"/>
                <a:cs typeface="Calibri" panose="020F0502020204030204" pitchFamily="34" charset="0"/>
              </a:rPr>
              <a:t>Ações C6.1, C8.1 e D5.1– Implementação dos planos </a:t>
            </a:r>
            <a:r>
              <a:rPr lang="pt-BR" altLang="en-US" sz="1800" b="1" dirty="0" smtClean="0">
                <a:solidFill>
                  <a:srgbClr val="195457"/>
                </a:solidFill>
                <a:latin typeface="Century Gothic" panose="020B0502020202020204" pitchFamily="34" charset="0"/>
                <a:cs typeface="Calibri" panose="020F0502020204030204" pitchFamily="34" charset="0"/>
              </a:rPr>
              <a:t>operacionais </a:t>
            </a:r>
            <a:r>
              <a:rPr lang="pt-BR" altLang="en-US" sz="1800" b="1" dirty="0">
                <a:solidFill>
                  <a:srgbClr val="195457"/>
                </a:solidFill>
                <a:latin typeface="Century Gothic" panose="020B0502020202020204" pitchFamily="34" charset="0"/>
                <a:cs typeface="Calibri" panose="020F0502020204030204" pitchFamily="34" charset="0"/>
              </a:rPr>
              <a:t>para o restauro de habitats para aves marinhas em ilhéus</a:t>
            </a:r>
          </a:p>
        </p:txBody>
      </p:sp>
      <p:pic>
        <p:nvPicPr>
          <p:cNvPr id="3" name="Imagem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87" y="4293096"/>
            <a:ext cx="3407989" cy="2555992"/>
          </a:xfrm>
          <a:prstGeom prst="rect">
            <a:avLst/>
          </a:prstGeom>
        </p:spPr>
      </p:pic>
      <p:pic>
        <p:nvPicPr>
          <p:cNvPr id="4" name="Imagem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9832" y="4293096"/>
            <a:ext cx="3407989" cy="2555992"/>
          </a:xfrm>
          <a:prstGeom prst="rect">
            <a:avLst/>
          </a:prstGeom>
        </p:spPr>
      </p:pic>
      <p:pic>
        <p:nvPicPr>
          <p:cNvPr id="6" name="Imagem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3005" y="4293096"/>
            <a:ext cx="3419871" cy="2564903"/>
          </a:xfrm>
          <a:prstGeom prst="rect">
            <a:avLst/>
          </a:prstGeom>
        </p:spPr>
      </p:pic>
    </p:spTree>
    <p:extLst>
      <p:ext uri="{BB962C8B-B14F-4D97-AF65-F5344CB8AC3E}">
        <p14:creationId xmlns:p14="http://schemas.microsoft.com/office/powerpoint/2010/main" val="257489086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5" name="CaixaDeTexto 4"/>
          <p:cNvSpPr txBox="1"/>
          <p:nvPr/>
        </p:nvSpPr>
        <p:spPr>
          <a:xfrm>
            <a:off x="-50340" y="1483042"/>
            <a:ext cx="3686236" cy="3046988"/>
          </a:xfrm>
          <a:prstGeom prst="rect">
            <a:avLst/>
          </a:prstGeom>
          <a:noFill/>
        </p:spPr>
        <p:txBody>
          <a:bodyPr wrap="square" rtlCol="0">
            <a:spAutoFit/>
          </a:bodyPr>
          <a:lstStyle/>
          <a:p>
            <a:pPr algn="just"/>
            <a:endParaRPr lang="en-US" sz="1600" dirty="0"/>
          </a:p>
          <a:p>
            <a:pPr marL="285750" indent="-285750" algn="just">
              <a:buFont typeface="Arial" panose="020B0604020202020204" pitchFamily="34" charset="0"/>
              <a:buChar char="•"/>
            </a:pPr>
            <a:r>
              <a:rPr lang="pt-PT" sz="1600" dirty="0" smtClean="0"/>
              <a:t>Trilhos definidos em 7 ilhas para instalação dos contadores, que começarão a ser instalados na ilha de Santa Maria.</a:t>
            </a:r>
          </a:p>
          <a:p>
            <a:pPr marL="285750" indent="-285750" algn="just">
              <a:buFont typeface="Arial" panose="020B0604020202020204" pitchFamily="34" charset="0"/>
              <a:buChar char="•"/>
            </a:pPr>
            <a:endParaRPr lang="en-US" altLang="en-US" sz="1600" dirty="0">
              <a:latin typeface="Century" panose="02040604050505020304" pitchFamily="18" charset="0"/>
            </a:endParaRPr>
          </a:p>
          <a:p>
            <a:pPr marL="285750" indent="-285750" algn="just">
              <a:buFont typeface="Arial" panose="020B0604020202020204" pitchFamily="34" charset="0"/>
              <a:buChar char="•"/>
            </a:pPr>
            <a:endParaRPr lang="pt-BR" sz="1600" dirty="0" smtClean="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algn="just"/>
            <a:endParaRPr lang="pt-PT" sz="1600" dirty="0">
              <a:latin typeface="Century" panose="02040604050505020304" pitchFamily="18" charset="0"/>
            </a:endParaRPr>
          </a:p>
          <a:p>
            <a:pPr algn="just"/>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p:txBody>
      </p:sp>
      <p:sp>
        <p:nvSpPr>
          <p:cNvPr id="15" name="Rectangle 62"/>
          <p:cNvSpPr>
            <a:spLocks noChangeArrowheads="1"/>
          </p:cNvSpPr>
          <p:nvPr/>
        </p:nvSpPr>
        <p:spPr bwMode="auto">
          <a:xfrm>
            <a:off x="0"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entury Gothic" panose="020B0502020202020204" pitchFamily="34" charset="0"/>
                <a:cs typeface="Calibri" panose="020F0502020204030204" pitchFamily="34" charset="0"/>
              </a:rPr>
              <a:t>C14.1 </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Avaliação</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integrada</a:t>
            </a:r>
            <a:r>
              <a:rPr lang="fr-BE" altLang="en-US" sz="1800" b="1" dirty="0" smtClean="0">
                <a:solidFill>
                  <a:srgbClr val="195457"/>
                </a:solidFill>
                <a:latin typeface="Century Gothic" panose="020B0502020202020204" pitchFamily="34" charset="0"/>
                <a:cs typeface="Calibri" panose="020F0502020204030204" pitchFamily="34" charset="0"/>
              </a:rPr>
              <a:t> e </a:t>
            </a:r>
            <a:r>
              <a:rPr lang="fr-BE" altLang="en-US" sz="1800" b="1" dirty="0" err="1" smtClean="0">
                <a:solidFill>
                  <a:srgbClr val="195457"/>
                </a:solidFill>
                <a:latin typeface="Century Gothic" panose="020B0502020202020204" pitchFamily="34" charset="0"/>
                <a:cs typeface="Calibri" panose="020F0502020204030204" pitchFamily="34" charset="0"/>
              </a:rPr>
              <a:t>mitigação</a:t>
            </a:r>
            <a:r>
              <a:rPr lang="fr-BE" altLang="en-US" sz="1800" b="1" dirty="0" smtClean="0">
                <a:solidFill>
                  <a:srgbClr val="195457"/>
                </a:solidFill>
                <a:latin typeface="Century Gothic" panose="020B0502020202020204" pitchFamily="34" charset="0"/>
                <a:cs typeface="Calibri" panose="020F0502020204030204" pitchFamily="34" charset="0"/>
              </a:rPr>
              <a:t> dos </a:t>
            </a:r>
            <a:r>
              <a:rPr lang="fr-BE" altLang="en-US" sz="1800" b="1" dirty="0" err="1" smtClean="0">
                <a:solidFill>
                  <a:srgbClr val="195457"/>
                </a:solidFill>
                <a:latin typeface="Century Gothic" panose="020B0502020202020204" pitchFamily="34" charset="0"/>
                <a:cs typeface="Calibri" panose="020F0502020204030204" pitchFamily="34" charset="0"/>
              </a:rPr>
              <a:t>impactos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negativos</a:t>
            </a:r>
            <a:r>
              <a:rPr lang="fr-BE" altLang="en-US" sz="1800" b="1" dirty="0" smtClean="0">
                <a:solidFill>
                  <a:srgbClr val="195457"/>
                </a:solidFill>
                <a:latin typeface="Century Gothic" panose="020B0502020202020204" pitchFamily="34" charset="0"/>
                <a:cs typeface="Calibri" panose="020F0502020204030204" pitchFamily="34" charset="0"/>
              </a:rPr>
              <a:t> do </a:t>
            </a:r>
            <a:r>
              <a:rPr lang="fr-BE" altLang="en-US" sz="1800" b="1" dirty="0" err="1" smtClean="0">
                <a:solidFill>
                  <a:srgbClr val="195457"/>
                </a:solidFill>
                <a:latin typeface="Century Gothic" panose="020B0502020202020204" pitchFamily="34" charset="0"/>
                <a:cs typeface="Calibri" panose="020F0502020204030204" pitchFamily="34" charset="0"/>
              </a:rPr>
              <a:t>turismo</a:t>
            </a:r>
            <a:r>
              <a:rPr lang="fr-BE" altLang="en-US" sz="1800" b="1" dirty="0" smtClean="0">
                <a:solidFill>
                  <a:srgbClr val="195457"/>
                </a:solidFill>
                <a:latin typeface="Century Gothic" panose="020B0502020202020204" pitchFamily="34" charset="0"/>
                <a:cs typeface="Calibri" panose="020F0502020204030204" pitchFamily="34" charset="0"/>
              </a:rPr>
              <a:t> nos </a:t>
            </a:r>
            <a:r>
              <a:rPr lang="fr-BE" altLang="en-US" sz="1800" b="1" dirty="0" err="1" smtClean="0">
                <a:solidFill>
                  <a:srgbClr val="195457"/>
                </a:solidFill>
                <a:latin typeface="Century Gothic" panose="020B0502020202020204" pitchFamily="34" charset="0"/>
                <a:cs typeface="Calibri" panose="020F0502020204030204" pitchFamily="34" charset="0"/>
              </a:rPr>
              <a:t>trilhos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naturais</a:t>
            </a:r>
            <a:r>
              <a:rPr lang="fr-BE" altLang="en-US" sz="1800" b="1" dirty="0" smtClean="0">
                <a:solidFill>
                  <a:srgbClr val="195457"/>
                </a:solidFill>
                <a:latin typeface="Century Gothic" panose="020B0502020202020204" pitchFamily="34" charset="0"/>
                <a:cs typeface="Calibri" panose="020F0502020204030204" pitchFamily="34" charset="0"/>
              </a:rPr>
              <a:t> da </a:t>
            </a:r>
            <a:r>
              <a:rPr lang="fr-BE" altLang="en-US" sz="1800" b="1" dirty="0" err="1" smtClean="0">
                <a:solidFill>
                  <a:srgbClr val="195457"/>
                </a:solidFill>
                <a:latin typeface="Century Gothic" panose="020B0502020202020204" pitchFamily="34" charset="0"/>
                <a:cs typeface="Calibri" panose="020F0502020204030204" pitchFamily="34" charset="0"/>
              </a:rPr>
              <a:t>Rede</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Natura</a:t>
            </a:r>
            <a:r>
              <a:rPr lang="fr-BE" altLang="en-US" sz="1800" b="1" dirty="0" smtClean="0">
                <a:solidFill>
                  <a:srgbClr val="195457"/>
                </a:solidFill>
                <a:latin typeface="Century Gothic" panose="020B0502020202020204" pitchFamily="34" charset="0"/>
                <a:cs typeface="Calibri" panose="020F0502020204030204" pitchFamily="34" charset="0"/>
              </a:rPr>
              <a:t> 2000 dos Açores</a:t>
            </a:r>
            <a:endParaRPr lang="fr-BE" altLang="en-US" sz="1800" b="1" dirty="0">
              <a:solidFill>
                <a:srgbClr val="195457"/>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35896" y="1627059"/>
            <a:ext cx="5671748" cy="2364525"/>
          </a:xfrm>
          <a:prstGeom prst="rect">
            <a:avLst/>
          </a:prstGeom>
        </p:spPr>
      </p:pic>
      <p:pic>
        <p:nvPicPr>
          <p:cNvPr id="3074" name="Picture 2" descr="PRC1TER Mistérios Negros - Mapas e GPS - Percurso Pedestre na Terceira -  Trilhos dos Açor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8592" y="3849040"/>
            <a:ext cx="4446516" cy="291493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28487" y="3303653"/>
            <a:ext cx="3954658" cy="2965994"/>
          </a:xfrm>
          <a:prstGeom prst="rect">
            <a:avLst/>
          </a:prstGeom>
        </p:spPr>
      </p:pic>
      <p:pic>
        <p:nvPicPr>
          <p:cNvPr id="22" name="Picture 2" descr="PRC1TER Mistérios Negros - Mapas e GPS - Percurso Pedestre na Terceira -  Trilhos dos Açor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0992" y="4001440"/>
            <a:ext cx="4446516" cy="291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91560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3699" y="712339"/>
            <a:ext cx="5336298" cy="3170803"/>
          </a:xfrm>
          <a:prstGeom prst="rect">
            <a:avLst/>
          </a:prstGeom>
        </p:spPr>
      </p:pic>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363748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E – </a:t>
            </a:r>
            <a:r>
              <a:rPr lang="pt-BR" altLang="en-US" sz="1800" b="1" dirty="0">
                <a:solidFill>
                  <a:srgbClr val="195457"/>
                </a:solidFill>
                <a:latin typeface="Calibri" panose="020F0502020204030204" pitchFamily="34" charset="0"/>
                <a:cs typeface="Calibri" panose="020F0502020204030204" pitchFamily="34" charset="0"/>
              </a:rPr>
              <a:t>Sensibilização </a:t>
            </a:r>
            <a:r>
              <a:rPr lang="pt-BR" altLang="en-US" sz="1800" b="1" dirty="0" smtClean="0">
                <a:solidFill>
                  <a:srgbClr val="195457"/>
                </a:solidFill>
                <a:latin typeface="Calibri" panose="020F0502020204030204" pitchFamily="34" charset="0"/>
                <a:cs typeface="Calibri" panose="020F0502020204030204" pitchFamily="34" charset="0"/>
              </a:rPr>
              <a:t>do público e divulgação dos resultados:</a:t>
            </a:r>
          </a:p>
          <a:p>
            <a:endParaRPr lang="pt-BR" altLang="en-US" sz="1800" b="1" dirty="0" smtClean="0">
              <a:latin typeface="Calibri" panose="020F0502020204030204" pitchFamily="34" charset="0"/>
              <a:cs typeface="Calibri" panose="020F0502020204030204" pitchFamily="34" charset="0"/>
            </a:endParaRPr>
          </a:p>
          <a:p>
            <a:r>
              <a:rPr lang="pt-BR" altLang="en-US" sz="1600" b="1" dirty="0">
                <a:solidFill>
                  <a:srgbClr val="195457"/>
                </a:solidFill>
                <a:latin typeface="Calibri" panose="020F0502020204030204" pitchFamily="34" charset="0"/>
                <a:cs typeface="Calibri" panose="020F0502020204030204" pitchFamily="34" charset="0"/>
              </a:rPr>
              <a:t>E1 - Plano de comunicação do projeto</a:t>
            </a:r>
            <a:endParaRPr lang="en-US" altLang="en-US" sz="1600" b="1" dirty="0">
              <a:solidFill>
                <a:srgbClr val="195457"/>
              </a:solidFill>
              <a:latin typeface="Calibri" panose="020F0502020204030204" pitchFamily="34" charset="0"/>
              <a:cs typeface="Calibri" panose="020F0502020204030204" pitchFamily="34" charset="0"/>
            </a:endParaRPr>
          </a:p>
        </p:txBody>
      </p:sp>
      <p:sp>
        <p:nvSpPr>
          <p:cNvPr id="17" name="CaixaDeTexto 16"/>
          <p:cNvSpPr txBox="1"/>
          <p:nvPr/>
        </p:nvSpPr>
        <p:spPr>
          <a:xfrm>
            <a:off x="0" y="2522507"/>
            <a:ext cx="3733536" cy="3416320"/>
          </a:xfrm>
          <a:prstGeom prst="rect">
            <a:avLst/>
          </a:prstGeom>
          <a:noFill/>
        </p:spPr>
        <p:txBody>
          <a:bodyPr wrap="square" rtlCol="0">
            <a:spAutoFit/>
          </a:bodyPr>
          <a:lstStyle/>
          <a:p>
            <a:endParaRPr lang="pt-PT" sz="1400" b="1" i="1" u="sng" dirty="0" smtClean="0">
              <a:ea typeface="Tahoma" panose="020B0604030504040204" pitchFamily="34" charset="0"/>
              <a:cs typeface="Calibri" panose="020F0502020204030204" pitchFamily="34" charset="0"/>
            </a:endParaRPr>
          </a:p>
          <a:p>
            <a:pPr marL="285750" indent="-285750">
              <a:buFont typeface="Wingdings" panose="05000000000000000000" pitchFamily="2" charset="2"/>
              <a:buChar char="Ø"/>
            </a:pPr>
            <a:r>
              <a:rPr lang="pt-PT" b="1" dirty="0" smtClean="0">
                <a:cs typeface="Calibri" panose="020F0502020204030204" pitchFamily="34" charset="0"/>
              </a:rPr>
              <a:t>Website do projeto em 3 línguas (PT; EN e ES)</a:t>
            </a:r>
            <a:endParaRPr lang="pt-PT" altLang="pt-PT" sz="1600" b="1" u="sng" dirty="0" smtClean="0">
              <a:solidFill>
                <a:srgbClr val="195457"/>
              </a:solidFill>
              <a:ea typeface="Tahoma" panose="020B0604030504040204" pitchFamily="34" charset="0"/>
              <a:cs typeface="Calibri" panose="020F0502020204030204" pitchFamily="34" charset="0"/>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600" b="1" i="1" u="sng" dirty="0" smtClean="0">
              <a:ea typeface="Tahoma" panose="020B0604030504040204" pitchFamily="34" charset="0"/>
              <a:cs typeface="DIN Condensed Bold"/>
            </a:endParaRPr>
          </a:p>
          <a:p>
            <a:r>
              <a:rPr lang="en-US" b="1" dirty="0" smtClean="0">
                <a:hlinkClick r:id="rId7"/>
              </a:rPr>
              <a:t>https://www.lifeazoresnatura.eu/</a:t>
            </a:r>
            <a:endParaRPr lang="en-US" b="1" dirty="0" smtClean="0">
              <a:ea typeface="Tahoma" panose="020B0604030504040204" pitchFamily="34" charset="0"/>
              <a:cs typeface="DIN Condensed Bold"/>
            </a:endParaRPr>
          </a:p>
          <a:p>
            <a:endParaRPr lang="pt-PT" sz="2000" dirty="0" smtClean="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ea typeface="Tahoma" panose="020B0604030504040204" pitchFamily="34" charset="0"/>
              <a:cs typeface="DIN Condensed Bold"/>
            </a:endParaRPr>
          </a:p>
        </p:txBody>
      </p:sp>
      <p:pic>
        <p:nvPicPr>
          <p:cNvPr id="2" name="Imagem 1"/>
          <p:cNvPicPr>
            <a:picLocks noChangeAspect="1"/>
          </p:cNvPicPr>
          <p:nvPr/>
        </p:nvPicPr>
        <p:blipFill rotWithShape="1">
          <a:blip r:embed="rId8" cstate="email">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1333819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CaixaDeTexto 12"/>
          <p:cNvSpPr txBox="1"/>
          <p:nvPr/>
        </p:nvSpPr>
        <p:spPr>
          <a:xfrm>
            <a:off x="164161" y="1655603"/>
            <a:ext cx="3512375" cy="1077218"/>
          </a:xfrm>
          <a:prstGeom prst="rect">
            <a:avLst/>
          </a:prstGeom>
          <a:noFill/>
        </p:spPr>
        <p:txBody>
          <a:bodyPr wrap="square" rtlCol="0">
            <a:spAutoFit/>
          </a:bodyPr>
          <a:lstStyle/>
          <a:p>
            <a:r>
              <a:rPr lang="pt-PT" altLang="pt-PT" sz="1600" b="1" u="sng" dirty="0">
                <a:solidFill>
                  <a:srgbClr val="195457"/>
                </a:solidFill>
                <a:ea typeface="Tahoma" panose="020B0604030504040204" pitchFamily="34" charset="0"/>
                <a:cs typeface="Calibri" panose="020F0502020204030204" pitchFamily="34" charset="0"/>
              </a:rPr>
              <a:t>M</a:t>
            </a:r>
            <a:r>
              <a:rPr lang="pt-PT" altLang="pt-PT" sz="1600" b="1" u="sng" dirty="0" smtClean="0">
                <a:solidFill>
                  <a:srgbClr val="195457"/>
                </a:solidFill>
                <a:ea typeface="Tahoma" panose="020B0604030504040204" pitchFamily="34" charset="0"/>
                <a:cs typeface="Calibri" panose="020F0502020204030204" pitchFamily="34" charset="0"/>
              </a:rPr>
              <a:t>eios de comunicação:</a:t>
            </a:r>
            <a:endParaRPr lang="pt-PT" altLang="pt-PT" sz="1600" b="1" u="sng" dirty="0">
              <a:solidFill>
                <a:srgbClr val="195457"/>
              </a:solidFill>
              <a:ea typeface="Tahoma" panose="020B0604030504040204" pitchFamily="34" charset="0"/>
              <a:cs typeface="Calibri" panose="020F0502020204030204" pitchFamily="34" charset="0"/>
            </a:endParaRPr>
          </a:p>
          <a:p>
            <a:endParaRPr lang="pt-PT" sz="1600" b="1" i="1" u="sng" dirty="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250 publicações no </a:t>
            </a:r>
            <a:r>
              <a:rPr lang="pt-PT" sz="1600" dirty="0" err="1" smtClean="0">
                <a:ea typeface="Tahoma" panose="020B0604030504040204" pitchFamily="34" charset="0"/>
                <a:cs typeface="DIN Condensed Bold"/>
              </a:rPr>
              <a:t>Facebook</a:t>
            </a:r>
            <a:r>
              <a:rPr lang="pt-PT" sz="1600" dirty="0" smtClean="0">
                <a:ea typeface="Tahoma" panose="020B0604030504040204" pitchFamily="34" charset="0"/>
                <a:cs typeface="DIN Condensed Bold"/>
              </a:rPr>
              <a:t> </a:t>
            </a: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2209 seguidores</a:t>
            </a:r>
            <a:endParaRPr lang="en-US" sz="1600" dirty="0">
              <a:ea typeface="Tahoma" panose="020B0604030504040204" pitchFamily="34" charset="0"/>
              <a:cs typeface="DIN Condensed Bold"/>
            </a:endParaRPr>
          </a:p>
        </p:txBody>
      </p:sp>
      <p:sp>
        <p:nvSpPr>
          <p:cNvPr id="17"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alibri" panose="020F0502020204030204" pitchFamily="34" charset="0"/>
                <a:cs typeface="Calibri" panose="020F0502020204030204" pitchFamily="34" charset="0"/>
              </a:rPr>
              <a:t>E1 </a:t>
            </a:r>
            <a:r>
              <a:rPr lang="fr-BE" altLang="en-US" sz="1800" b="1" dirty="0">
                <a:solidFill>
                  <a:srgbClr val="195457"/>
                </a:solidFill>
                <a:latin typeface="Calibri" panose="020F0502020204030204" pitchFamily="34" charset="0"/>
                <a:cs typeface="Calibri" panose="020F0502020204030204" pitchFamily="34" charset="0"/>
              </a:rPr>
              <a:t>– </a:t>
            </a:r>
            <a:r>
              <a:rPr lang="pt-BR" altLang="en-US" sz="1800" b="1" dirty="0" smtClean="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smtClean="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2" name="Retângulo 1"/>
          <p:cNvSpPr/>
          <p:nvPr/>
        </p:nvSpPr>
        <p:spPr>
          <a:xfrm>
            <a:off x="4604558" y="5061420"/>
            <a:ext cx="5039960" cy="338554"/>
          </a:xfrm>
          <a:prstGeom prst="rect">
            <a:avLst/>
          </a:prstGeom>
        </p:spPr>
        <p:txBody>
          <a:bodyPr wrap="square">
            <a:spAutoFit/>
          </a:bodyPr>
          <a:lstStyle/>
          <a:p>
            <a:r>
              <a:rPr lang="en-US" sz="1600" b="1" dirty="0">
                <a:solidFill>
                  <a:schemeClr val="accent6">
                    <a:lumMod val="50000"/>
                  </a:schemeClr>
                </a:solidFill>
                <a:hlinkClick r:id="rId6"/>
              </a:rPr>
              <a:t>https://</a:t>
            </a:r>
            <a:r>
              <a:rPr lang="en-US" sz="1600" b="1" dirty="0" smtClean="0">
                <a:solidFill>
                  <a:schemeClr val="accent6">
                    <a:lumMod val="50000"/>
                  </a:schemeClr>
                </a:solidFill>
                <a:hlinkClick r:id="rId6"/>
              </a:rPr>
              <a:t>www.facebook.com/LIFEIPAZORESNATURA</a:t>
            </a:r>
            <a:r>
              <a:rPr lang="en-US" sz="1600" b="1" dirty="0" smtClean="0">
                <a:solidFill>
                  <a:schemeClr val="accent6">
                    <a:lumMod val="50000"/>
                  </a:schemeClr>
                </a:solidFill>
              </a:rPr>
              <a:t> </a:t>
            </a:r>
            <a:endParaRPr lang="en-US" sz="1600" b="1" dirty="0">
              <a:solidFill>
                <a:schemeClr val="accent6">
                  <a:lumMod val="50000"/>
                </a:schemeClr>
              </a:solidFill>
            </a:endParaRPr>
          </a:p>
        </p:txBody>
      </p:sp>
      <p:pic>
        <p:nvPicPr>
          <p:cNvPr id="3" name="Imagem 2"/>
          <p:cNvPicPr>
            <a:picLocks noChangeAspect="1"/>
          </p:cNvPicPr>
          <p:nvPr/>
        </p:nvPicPr>
        <p:blipFill rotWithShape="1">
          <a:blip r:embed="rId7" cstate="screen">
            <a:extLst>
              <a:ext uri="{28A0092B-C50C-407E-A947-70E740481C1C}">
                <a14:useLocalDpi xmlns:a14="http://schemas.microsoft.com/office/drawing/2010/main"/>
              </a:ext>
            </a:extLst>
          </a:blip>
          <a:srcRect t="5200" b="6601"/>
          <a:stretch/>
        </p:blipFill>
        <p:spPr>
          <a:xfrm>
            <a:off x="3563888" y="1706346"/>
            <a:ext cx="5436096" cy="26969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l="40550" t="13601" r="2751" b="6999"/>
          <a:stretch/>
        </p:blipFill>
        <p:spPr>
          <a:xfrm>
            <a:off x="164161" y="3247264"/>
            <a:ext cx="4427984" cy="3487946"/>
          </a:xfrm>
          <a:prstGeom prst="rect">
            <a:avLst/>
          </a:prstGeom>
        </p:spPr>
      </p:pic>
    </p:spTree>
    <p:extLst>
      <p:ext uri="{BB962C8B-B14F-4D97-AF65-F5344CB8AC3E}">
        <p14:creationId xmlns:p14="http://schemas.microsoft.com/office/powerpoint/2010/main" val="3050859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9"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alibri" panose="020F0502020204030204" pitchFamily="34" charset="0"/>
                <a:cs typeface="Calibri" panose="020F0502020204030204" pitchFamily="34" charset="0"/>
              </a:rPr>
              <a:t>E1 </a:t>
            </a:r>
            <a:r>
              <a:rPr lang="fr-BE" altLang="en-US" sz="1800" b="1" dirty="0">
                <a:solidFill>
                  <a:srgbClr val="195457"/>
                </a:solidFill>
                <a:latin typeface="Calibri" panose="020F0502020204030204" pitchFamily="34" charset="0"/>
                <a:cs typeface="Calibri" panose="020F0502020204030204" pitchFamily="34" charset="0"/>
              </a:rPr>
              <a:t>– </a:t>
            </a:r>
            <a:r>
              <a:rPr lang="pt-BR" altLang="en-US" sz="1800" b="1" dirty="0" smtClean="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smtClean="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12" name="CaixaDeTexto 11"/>
          <p:cNvSpPr txBox="1"/>
          <p:nvPr/>
        </p:nvSpPr>
        <p:spPr>
          <a:xfrm>
            <a:off x="1539485" y="1234811"/>
            <a:ext cx="4335831" cy="338554"/>
          </a:xfrm>
          <a:prstGeom prst="rect">
            <a:avLst/>
          </a:prstGeom>
          <a:noFill/>
        </p:spPr>
        <p:txBody>
          <a:bodyPr wrap="square" rtlCol="0">
            <a:spAutoFit/>
          </a:bodyPr>
          <a:lstStyle/>
          <a:p>
            <a:r>
              <a:rPr lang="pt-PT" altLang="pt-PT" sz="1600" b="1" u="sng" dirty="0" err="1" smtClean="0">
                <a:solidFill>
                  <a:srgbClr val="195457"/>
                </a:solidFill>
                <a:ea typeface="Tahoma" panose="020B0604030504040204" pitchFamily="34" charset="0"/>
                <a:cs typeface="Calibri" panose="020F0502020204030204" pitchFamily="34" charset="0"/>
              </a:rPr>
              <a:t>Monofolha</a:t>
            </a:r>
            <a:r>
              <a:rPr lang="pt-PT" altLang="pt-PT" sz="1600" b="1" u="sng" dirty="0" smtClean="0">
                <a:solidFill>
                  <a:srgbClr val="195457"/>
                </a:solidFill>
                <a:ea typeface="Tahoma" panose="020B0604030504040204" pitchFamily="34" charset="0"/>
                <a:cs typeface="Calibri" panose="020F0502020204030204" pitchFamily="34" charset="0"/>
              </a:rPr>
              <a:t> digital do LIFE IP AZORES NATURA:</a:t>
            </a:r>
            <a:endParaRPr lang="pt-PT" altLang="pt-PT" sz="1600" b="1" u="sng" dirty="0">
              <a:solidFill>
                <a:srgbClr val="195457"/>
              </a:solidFill>
              <a:ea typeface="Tahoma" panose="020B0604030504040204" pitchFamily="34" charset="0"/>
              <a:cs typeface="Calibri" panose="020F0502020204030204" pitchFamily="34" charset="0"/>
            </a:endParaRPr>
          </a:p>
        </p:txBody>
      </p:sp>
      <p:pic>
        <p:nvPicPr>
          <p:cNvPr id="1026" name="Picture 2" descr="https://www.lifeazoresnatura.eu/wp-content/uploads/2020/11/monofolha-digital_IP-NATURA_17nov_PT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686" y="1610863"/>
            <a:ext cx="7056784" cy="498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84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smtClean="0">
                <a:solidFill>
                  <a:srgbClr val="195457"/>
                </a:solidFill>
                <a:latin typeface="Calibri" panose="020F0502020204030204" pitchFamily="34" charset="0"/>
                <a:cs typeface="Calibri" panose="020F0502020204030204" pitchFamily="34" charset="0"/>
              </a:rPr>
              <a:t>E4 </a:t>
            </a:r>
            <a:r>
              <a:rPr lang="pt-BR"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smtClean="0">
                <a:solidFill>
                  <a:srgbClr val="195457"/>
                </a:solidFill>
                <a:latin typeface="Calibri" panose="020F0502020204030204" pitchFamily="34" charset="0"/>
                <a:cs typeface="Calibri" panose="020F0502020204030204" pitchFamily="34" charset="0"/>
              </a:rPr>
              <a:t>Escola/</a:t>
            </a:r>
            <a:r>
              <a:rPr lang="en-US" altLang="en-US" sz="2000" b="1" dirty="0" err="1" smtClean="0">
                <a:solidFill>
                  <a:srgbClr val="195457"/>
                </a:solidFill>
                <a:latin typeface="Calibri" panose="020F0502020204030204" pitchFamily="34" charset="0"/>
                <a:cs typeface="Calibri" panose="020F0502020204030204" pitchFamily="34" charset="0"/>
              </a:rPr>
              <a:t>Parque</a:t>
            </a:r>
            <a:r>
              <a:rPr lang="en-US" altLang="en-US" sz="2000" b="1" dirty="0" smtClean="0">
                <a:solidFill>
                  <a:srgbClr val="195457"/>
                </a:solidFill>
                <a:latin typeface="Calibri" panose="020F0502020204030204" pitchFamily="34" charset="0"/>
                <a:cs typeface="Calibri" panose="020F0502020204030204" pitchFamily="34" charset="0"/>
              </a:rPr>
              <a:t> </a:t>
            </a:r>
            <a:r>
              <a:rPr lang="en-US" altLang="en-US" sz="2000" b="1" dirty="0" err="1" smtClean="0">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graphicFrame>
        <p:nvGraphicFramePr>
          <p:cNvPr id="12" name="Tabela 11"/>
          <p:cNvGraphicFramePr>
            <a:graphicFrameLocks noGrp="1"/>
          </p:cNvGraphicFramePr>
          <p:nvPr>
            <p:extLst/>
          </p:nvPr>
        </p:nvGraphicFramePr>
        <p:xfrm>
          <a:off x="1165051" y="146120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790992174"/>
                    </a:ext>
                  </a:extLst>
                </a:gridCol>
                <a:gridCol w="3048000">
                  <a:extLst>
                    <a:ext uri="{9D8B030D-6E8A-4147-A177-3AD203B41FA5}">
                      <a16:colId xmlns:a16="http://schemas.microsoft.com/office/drawing/2014/main" val="1876509804"/>
                    </a:ext>
                  </a:extLst>
                </a:gridCol>
              </a:tblGrid>
              <a:tr h="370840">
                <a:tc>
                  <a:txBody>
                    <a:bodyPr/>
                    <a:lstStyle/>
                    <a:p>
                      <a:r>
                        <a:rPr lang="pt-PT" dirty="0" smtClean="0"/>
                        <a:t>Atividades</a:t>
                      </a:r>
                      <a:endParaRPr lang="en-US" dirty="0"/>
                    </a:p>
                  </a:txBody>
                  <a:tcPr/>
                </a:tc>
                <a:tc>
                  <a:txBody>
                    <a:bodyPr/>
                    <a:lstStyle/>
                    <a:p>
                      <a:r>
                        <a:rPr lang="pt-PT" dirty="0" smtClean="0"/>
                        <a:t>Nº</a:t>
                      </a:r>
                      <a:r>
                        <a:rPr lang="pt-PT" baseline="0" dirty="0" smtClean="0"/>
                        <a:t> Participantes</a:t>
                      </a:r>
                      <a:endParaRPr lang="en-US" dirty="0"/>
                    </a:p>
                  </a:txBody>
                  <a:tcPr/>
                </a:tc>
                <a:extLst>
                  <a:ext uri="{0D108BD9-81ED-4DB2-BD59-A6C34878D82A}">
                    <a16:rowId xmlns:a16="http://schemas.microsoft.com/office/drawing/2014/main" val="1888153355"/>
                  </a:ext>
                </a:extLst>
              </a:tr>
              <a:tr h="370840">
                <a:tc>
                  <a:txBody>
                    <a:bodyPr/>
                    <a:lstStyle/>
                    <a:p>
                      <a:r>
                        <a:rPr lang="pt-PT" dirty="0" smtClean="0"/>
                        <a:t>26</a:t>
                      </a:r>
                      <a:endParaRPr lang="en-US" dirty="0"/>
                    </a:p>
                  </a:txBody>
                  <a:tcPr/>
                </a:tc>
                <a:tc>
                  <a:txBody>
                    <a:bodyPr/>
                    <a:lstStyle/>
                    <a:p>
                      <a:r>
                        <a:rPr lang="pt-PT" dirty="0" smtClean="0"/>
                        <a:t>415</a:t>
                      </a:r>
                      <a:endParaRPr lang="en-US" dirty="0"/>
                    </a:p>
                  </a:txBody>
                  <a:tcPr/>
                </a:tc>
                <a:extLst>
                  <a:ext uri="{0D108BD9-81ED-4DB2-BD59-A6C34878D82A}">
                    <a16:rowId xmlns:a16="http://schemas.microsoft.com/office/drawing/2014/main" val="1403354239"/>
                  </a:ext>
                </a:extLst>
              </a:tr>
            </a:tbl>
          </a:graphicData>
        </a:graphic>
      </p:graphicFrame>
      <p:sp>
        <p:nvSpPr>
          <p:cNvPr id="14" name="CaixaDeTexto 13"/>
          <p:cNvSpPr txBox="1"/>
          <p:nvPr/>
        </p:nvSpPr>
        <p:spPr>
          <a:xfrm>
            <a:off x="467544" y="5818621"/>
            <a:ext cx="3816424" cy="646331"/>
          </a:xfrm>
          <a:prstGeom prst="rect">
            <a:avLst/>
          </a:prstGeom>
          <a:noFill/>
        </p:spPr>
        <p:txBody>
          <a:bodyPr wrap="square" rtlCol="0">
            <a:spAutoFit/>
          </a:bodyPr>
          <a:lstStyle/>
          <a:p>
            <a:r>
              <a:rPr lang="pt-BR" b="1" dirty="0"/>
              <a:t> </a:t>
            </a:r>
            <a:r>
              <a:rPr lang="pt-BR" b="1" dirty="0" smtClean="0"/>
              <a:t>Limpeza de microplásticos na praia do Porto Pim</a:t>
            </a:r>
            <a:endParaRPr lang="en-US" b="1" dirty="0"/>
          </a:p>
        </p:txBody>
      </p:sp>
      <p:pic>
        <p:nvPicPr>
          <p:cNvPr id="16" name="Imagem 15"/>
          <p:cNvPicPr>
            <a:picLocks noChangeAspect="1"/>
          </p:cNvPicPr>
          <p:nvPr/>
        </p:nvPicPr>
        <p:blipFill rotWithShape="1">
          <a:blip r:embed="rId6" cstate="print">
            <a:extLst>
              <a:ext uri="{28A0092B-C50C-407E-A947-70E740481C1C}">
                <a14:useLocalDpi xmlns:a14="http://schemas.microsoft.com/office/drawing/2010/main" val="0"/>
              </a:ext>
            </a:extLst>
          </a:blip>
          <a:srcRect l="4778" r="37210"/>
          <a:stretch/>
        </p:blipFill>
        <p:spPr>
          <a:xfrm rot="5400000">
            <a:off x="430928" y="2458898"/>
            <a:ext cx="3473747" cy="3368235"/>
          </a:xfrm>
          <a:prstGeom prst="rect">
            <a:avLst/>
          </a:prstGeom>
        </p:spPr>
      </p:pic>
      <p:sp>
        <p:nvSpPr>
          <p:cNvPr id="17" name="CaixaDeTexto 16"/>
          <p:cNvSpPr txBox="1"/>
          <p:nvPr/>
        </p:nvSpPr>
        <p:spPr>
          <a:xfrm>
            <a:off x="5021907" y="5818621"/>
            <a:ext cx="3816424" cy="923330"/>
          </a:xfrm>
          <a:prstGeom prst="rect">
            <a:avLst/>
          </a:prstGeom>
          <a:noFill/>
        </p:spPr>
        <p:txBody>
          <a:bodyPr wrap="square" rtlCol="0">
            <a:spAutoFit/>
          </a:bodyPr>
          <a:lstStyle/>
          <a:p>
            <a:r>
              <a:rPr lang="pt-BR" b="1" dirty="0"/>
              <a:t>Em busca do morcego dos Açores - Noite internacional dos morcegos - São Miguel</a:t>
            </a:r>
            <a:endParaRPr lang="en-US" b="1" dirty="0"/>
          </a:p>
        </p:txBody>
      </p:sp>
      <p:pic>
        <p:nvPicPr>
          <p:cNvPr id="19" name="Image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6287" y="2551492"/>
            <a:ext cx="4357713" cy="3268285"/>
          </a:xfrm>
          <a:prstGeom prst="rect">
            <a:avLst/>
          </a:prstGeom>
        </p:spPr>
      </p:pic>
    </p:spTree>
    <p:extLst>
      <p:ext uri="{BB962C8B-B14F-4D97-AF65-F5344CB8AC3E}">
        <p14:creationId xmlns:p14="http://schemas.microsoft.com/office/powerpoint/2010/main" val="3320684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3" name="Grupo 2"/>
          <p:cNvGrpSpPr/>
          <p:nvPr/>
        </p:nvGrpSpPr>
        <p:grpSpPr>
          <a:xfrm>
            <a:off x="1115616" y="1124744"/>
            <a:ext cx="6696744" cy="4464496"/>
            <a:chOff x="1259632" y="1628800"/>
            <a:chExt cx="6696744" cy="4464496"/>
          </a:xfrm>
        </p:grpSpPr>
        <p:sp>
          <p:nvSpPr>
            <p:cNvPr id="18" name="Retângulo 17"/>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indent="-268288"/>
              <a:r>
                <a:rPr lang="pt-PT" sz="1700" b="1" dirty="0">
                  <a:solidFill>
                    <a:schemeClr val="tx1"/>
                  </a:solidFill>
                  <a:latin typeface="Century Gothic" panose="020B0502020202020204" pitchFamily="34" charset="0"/>
                </a:rPr>
                <a:t>S</a:t>
              </a:r>
              <a:r>
                <a:rPr lang="pt-PT" sz="1700" b="1" dirty="0" smtClean="0">
                  <a:solidFill>
                    <a:schemeClr val="tx1"/>
                  </a:solidFill>
                  <a:latin typeface="Century Gothic" panose="020B0502020202020204" pitchFamily="34" charset="0"/>
                </a:rPr>
                <a:t>ubprograma Ambiente: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Ambiente </a:t>
              </a:r>
              <a:r>
                <a:rPr lang="pt-PT" sz="1700" dirty="0">
                  <a:solidFill>
                    <a:schemeClr val="tx1"/>
                  </a:solidFill>
                  <a:latin typeface="Century Gothic" panose="020B0502020202020204" pitchFamily="34" charset="0"/>
                </a:rPr>
                <a:t>e eficiência dos recursos</a:t>
              </a:r>
            </a:p>
            <a:p>
              <a:pPr marL="1524000" indent="-268288">
                <a:lnSpc>
                  <a:spcPct val="150000"/>
                </a:lnSpc>
              </a:pPr>
              <a:r>
                <a:rPr lang="pt-PT" sz="1700" dirty="0" smtClean="0">
                  <a:solidFill>
                    <a:schemeClr val="tx1"/>
                  </a:solidFill>
                  <a:latin typeface="Century Gothic" panose="020B0502020202020204" pitchFamily="34" charset="0"/>
                </a:rPr>
                <a:t>	- Natureza </a:t>
              </a:r>
              <a:r>
                <a:rPr lang="pt-PT" sz="1700" dirty="0">
                  <a:solidFill>
                    <a:schemeClr val="tx1"/>
                  </a:solidFill>
                  <a:latin typeface="Century Gothic" panose="020B0502020202020204" pitchFamily="34" charset="0"/>
                </a:rPr>
                <a:t>e Biodiversidade</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(Ambiente)</a:t>
              </a:r>
              <a:endParaRPr lang="pt-PT" sz="1700" dirty="0">
                <a:solidFill>
                  <a:schemeClr val="tx1"/>
                </a:solidFill>
                <a:latin typeface="Century Gothic" panose="020B0502020202020204" pitchFamily="34" charset="0"/>
              </a:endParaRPr>
            </a:p>
            <a:p>
              <a:pPr marL="1524000" indent="-268288">
                <a:lnSpc>
                  <a:spcPct val="150000"/>
                </a:lnSpc>
              </a:pPr>
              <a:endParaRPr lang="pt-PT" sz="1700" b="1" dirty="0">
                <a:solidFill>
                  <a:schemeClr val="tx1"/>
                </a:solidFill>
                <a:latin typeface="Century Gothic" panose="020B0502020202020204" pitchFamily="34" charset="0"/>
              </a:endParaRPr>
            </a:p>
            <a:p>
              <a:pPr marL="1524000" indent="-268288">
                <a:lnSpc>
                  <a:spcPct val="150000"/>
                </a:lnSpc>
              </a:pPr>
              <a:r>
                <a:rPr lang="pt-PT" sz="1700" b="1" dirty="0" smtClean="0">
                  <a:solidFill>
                    <a:schemeClr val="tx1"/>
                  </a:solidFill>
                  <a:latin typeface="Century Gothic" panose="020B0502020202020204" pitchFamily="34" charset="0"/>
                </a:rPr>
                <a:t>Subprograma </a:t>
              </a:r>
              <a:r>
                <a:rPr lang="pt-PT" sz="1700" b="1" dirty="0">
                  <a:solidFill>
                    <a:schemeClr val="tx1"/>
                  </a:solidFill>
                  <a:latin typeface="Century Gothic" panose="020B0502020202020204" pitchFamily="34" charset="0"/>
                </a:rPr>
                <a:t>Ação </a:t>
              </a:r>
              <a:r>
                <a:rPr lang="pt-PT" sz="1700" b="1" dirty="0" smtClean="0">
                  <a:solidFill>
                    <a:schemeClr val="tx1"/>
                  </a:solidFill>
                  <a:latin typeface="Century Gothic" panose="020B0502020202020204" pitchFamily="34" charset="0"/>
                </a:rPr>
                <a:t>Climática: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Mitigação </a:t>
              </a:r>
              <a:r>
                <a:rPr lang="pt-PT" sz="1700" dirty="0">
                  <a:solidFill>
                    <a:schemeClr val="tx1"/>
                  </a:solidFill>
                  <a:latin typeface="Century Gothic" panose="020B0502020202020204" pitchFamily="34" charset="0"/>
                </a:rPr>
                <a:t>das alterações climáticas</a:t>
              </a:r>
            </a:p>
            <a:p>
              <a:pPr marL="1524000" indent="-268288">
                <a:lnSpc>
                  <a:spcPct val="150000"/>
                </a:lnSpc>
              </a:pPr>
              <a:r>
                <a:rPr lang="pt-PT" sz="1700" dirty="0" smtClean="0">
                  <a:solidFill>
                    <a:schemeClr val="tx1"/>
                  </a:solidFill>
                  <a:latin typeface="Century Gothic" panose="020B0502020202020204" pitchFamily="34" charset="0"/>
                </a:rPr>
                <a:t>	- Adaptação </a:t>
              </a:r>
              <a:r>
                <a:rPr lang="pt-PT" sz="1700" dirty="0">
                  <a:solidFill>
                    <a:schemeClr val="tx1"/>
                  </a:solidFill>
                  <a:latin typeface="Century Gothic" panose="020B0502020202020204" pitchFamily="34" charset="0"/>
                </a:rPr>
                <a:t>às alterações climáticas</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(Clima)</a:t>
              </a:r>
              <a:endParaRPr lang="pt-PT" sz="1700" dirty="0">
                <a:solidFill>
                  <a:schemeClr val="tx1"/>
                </a:solidFill>
                <a:latin typeface="Century Gothic" panose="020B0502020202020204" pitchFamily="34" charset="0"/>
              </a:endParaRPr>
            </a:p>
          </p:txBody>
        </p:sp>
        <p:sp>
          <p:nvSpPr>
            <p:cNvPr id="19" name="CaixaDeTexto 18"/>
            <p:cNvSpPr txBox="1"/>
            <p:nvPr/>
          </p:nvSpPr>
          <p:spPr>
            <a:xfrm rot="16200000">
              <a:off x="147741" y="3660992"/>
              <a:ext cx="3600402" cy="400110"/>
            </a:xfrm>
            <a:prstGeom prst="rect">
              <a:avLst/>
            </a:prstGeom>
            <a:solidFill>
              <a:schemeClr val="bg1">
                <a:lumMod val="85000"/>
              </a:schemeClr>
            </a:solidFill>
          </p:spPr>
          <p:txBody>
            <a:bodyPr wrap="square" rtlCol="0">
              <a:spAutoFit/>
            </a:bodyPr>
            <a:lstStyle/>
            <a:p>
              <a:pPr algn="ctr"/>
              <a:r>
                <a:rPr lang="pt-PT" sz="2000" b="1" cap="all" dirty="0" smtClean="0">
                  <a:latin typeface="Century Gothic" panose="020B0502020202020204" pitchFamily="34" charset="0"/>
                </a:rPr>
                <a:t>SUBPROGRAMAS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82512036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smtClean="0">
                <a:solidFill>
                  <a:srgbClr val="195457"/>
                </a:solidFill>
                <a:latin typeface="Calibri" panose="020F0502020204030204" pitchFamily="34" charset="0"/>
                <a:cs typeface="Calibri" panose="020F0502020204030204" pitchFamily="34" charset="0"/>
              </a:rPr>
              <a:t>E4 </a:t>
            </a:r>
            <a:r>
              <a:rPr lang="pt-BR"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smtClean="0">
                <a:solidFill>
                  <a:srgbClr val="195457"/>
                </a:solidFill>
                <a:latin typeface="Calibri" panose="020F0502020204030204" pitchFamily="34" charset="0"/>
                <a:cs typeface="Calibri" panose="020F0502020204030204" pitchFamily="34" charset="0"/>
              </a:rPr>
              <a:t>Escola/</a:t>
            </a:r>
            <a:r>
              <a:rPr lang="en-US" altLang="en-US" sz="2000" b="1" dirty="0" err="1" smtClean="0">
                <a:solidFill>
                  <a:srgbClr val="195457"/>
                </a:solidFill>
                <a:latin typeface="Calibri" panose="020F0502020204030204" pitchFamily="34" charset="0"/>
                <a:cs typeface="Calibri" panose="020F0502020204030204" pitchFamily="34" charset="0"/>
              </a:rPr>
              <a:t>Parque</a:t>
            </a:r>
            <a:r>
              <a:rPr lang="en-US" altLang="en-US" sz="2000" b="1" dirty="0" smtClean="0">
                <a:solidFill>
                  <a:srgbClr val="195457"/>
                </a:solidFill>
                <a:latin typeface="Calibri" panose="020F0502020204030204" pitchFamily="34" charset="0"/>
                <a:cs typeface="Calibri" panose="020F0502020204030204" pitchFamily="34" charset="0"/>
              </a:rPr>
              <a:t> </a:t>
            </a:r>
            <a:r>
              <a:rPr lang="en-US" altLang="en-US" sz="2000" b="1" dirty="0" err="1" smtClean="0">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sp>
        <p:nvSpPr>
          <p:cNvPr id="8" name="Retângulo 7"/>
          <p:cNvSpPr/>
          <p:nvPr/>
        </p:nvSpPr>
        <p:spPr>
          <a:xfrm>
            <a:off x="127039" y="2621371"/>
            <a:ext cx="3427926" cy="400110"/>
          </a:xfrm>
          <a:prstGeom prst="rect">
            <a:avLst/>
          </a:prstGeom>
        </p:spPr>
        <p:txBody>
          <a:bodyPr wrap="none">
            <a:spAutoFit/>
          </a:bodyPr>
          <a:lstStyle/>
          <a:p>
            <a:r>
              <a:rPr lang="pt-PT" altLang="pt-PT" sz="2000" b="1" u="sng" dirty="0" smtClean="0">
                <a:solidFill>
                  <a:srgbClr val="195457"/>
                </a:solidFill>
                <a:ea typeface="Tahoma" panose="020B0604030504040204" pitchFamily="34" charset="0"/>
                <a:cs typeface="Calibri" panose="020F0502020204030204" pitchFamily="34" charset="0"/>
              </a:rPr>
              <a:t>1º Newsletter (especial Natal):</a:t>
            </a:r>
            <a:endParaRPr lang="pt-PT" altLang="pt-PT" sz="2000" b="1" u="sng" dirty="0">
              <a:solidFill>
                <a:srgbClr val="195457"/>
              </a:solidFill>
              <a:ea typeface="Tahoma" panose="020B0604030504040204" pitchFamily="34" charset="0"/>
              <a:cs typeface="Calibri" panose="020F0502020204030204" pitchFamily="34" charset="0"/>
            </a:endParaRPr>
          </a:p>
        </p:txBody>
      </p:sp>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952" y="1268759"/>
            <a:ext cx="3672407" cy="5551815"/>
          </a:xfrm>
          <a:prstGeom prst="rect">
            <a:avLst/>
          </a:prstGeom>
        </p:spPr>
      </p:pic>
    </p:spTree>
    <p:extLst>
      <p:ext uri="{BB962C8B-B14F-4D97-AF65-F5344CB8AC3E}">
        <p14:creationId xmlns:p14="http://schemas.microsoft.com/office/powerpoint/2010/main" val="2980357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E5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Envolvimento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Público</a:t>
            </a:r>
            <a:r>
              <a:rPr lang="en-US" altLang="en-US" sz="1800" dirty="0" smtClean="0">
                <a:latin typeface="Century Gothic" panose="020B0502020202020204" pitchFamily="34" charset="0"/>
                <a:cs typeface="Calibri" panose="020F0502020204030204" pitchFamily="34" charset="0"/>
              </a:rPr>
              <a:t> e </a:t>
            </a:r>
            <a:r>
              <a:rPr lang="en-US" altLang="en-US" sz="1800" dirty="0" err="1" smtClean="0">
                <a:latin typeface="Century Gothic" panose="020B0502020202020204" pitchFamily="34" charset="0"/>
                <a:cs typeface="Calibri" panose="020F0502020204030204" pitchFamily="34" charset="0"/>
              </a:rPr>
              <a:t>Voluntariado</a:t>
            </a:r>
            <a:r>
              <a:rPr lang="en-US" altLang="en-US" sz="1800" dirty="0" smtClean="0">
                <a:latin typeface="Century Gothic" panose="020B0502020202020204" pitchFamily="34" charset="0"/>
                <a:cs typeface="Calibri" panose="020F0502020204030204" pitchFamily="34" charset="0"/>
              </a:rPr>
              <a:t> </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9" name="CaixaDeTexto 18"/>
          <p:cNvSpPr txBox="1"/>
          <p:nvPr/>
        </p:nvSpPr>
        <p:spPr>
          <a:xfrm>
            <a:off x="0" y="1408708"/>
            <a:ext cx="9144000" cy="2092881"/>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O LIFE IP está a promover campos de voluntariado gratuitos em várias ilhas, com o objetivo de sensibilizar os jovens e a comunidade para a importância da prática de ações concretas de conservação da natureza e da biodiversidade.</a:t>
            </a:r>
          </a:p>
          <a:p>
            <a:pPr marL="285750" indent="-285750" algn="just">
              <a:buFont typeface="Wingdings" panose="05000000000000000000" pitchFamily="2" charset="2"/>
              <a:buChar char="Ø"/>
            </a:pPr>
            <a:r>
              <a:rPr lang="pt-BR" altLang="pt-PT" sz="1400" dirty="0">
                <a:latin typeface="Century Gothic" panose="020B0502020202020204" pitchFamily="34" charset="0"/>
                <a:ea typeface="Tahoma" panose="020B0604030504040204" pitchFamily="34" charset="0"/>
                <a:cs typeface="DIN Condensed Bold"/>
              </a:rPr>
              <a:t>Já ocorreram </a:t>
            </a:r>
            <a:r>
              <a:rPr lang="pt-BR" altLang="pt-PT" sz="1400" dirty="0" smtClean="0">
                <a:latin typeface="Century Gothic" panose="020B0502020202020204" pitchFamily="34" charset="0"/>
                <a:ea typeface="Tahoma" panose="020B0604030504040204" pitchFamily="34" charset="0"/>
                <a:cs typeface="DIN Condensed Bold"/>
              </a:rPr>
              <a:t>5 </a:t>
            </a:r>
            <a:r>
              <a:rPr lang="pt-BR" altLang="pt-PT" sz="1400" dirty="0">
                <a:latin typeface="Century Gothic" panose="020B0502020202020204" pitchFamily="34" charset="0"/>
                <a:ea typeface="Tahoma" panose="020B0604030504040204" pitchFamily="34" charset="0"/>
                <a:cs typeface="DIN Condensed Bold"/>
              </a:rPr>
              <a:t>campos dos 6 previstos em diferentes ilhas até fevereiro de 2021 onde se realizaram diversas atividades, desde controlo de invasoras, plantação de espécies nativas, limpezas de lixo marinho, entre outras, envolvendo escuteiros, empresas locais, IPSS e a comunidade em geral.</a:t>
            </a:r>
          </a:p>
          <a:p>
            <a:pPr marL="285750" indent="-285750" algn="just">
              <a:buFont typeface="Wingdings" panose="05000000000000000000" pitchFamily="2" charset="2"/>
              <a:buChar char="Ø"/>
            </a:pPr>
            <a:r>
              <a:rPr lang="pt-BR" altLang="pt-PT" sz="1400" dirty="0" smtClean="0">
                <a:latin typeface="Century Gothic" panose="020B0502020202020204" pitchFamily="34" charset="0"/>
                <a:ea typeface="Tahoma" panose="020B0604030504040204" pitchFamily="34" charset="0"/>
                <a:cs typeface="DIN Condensed Bold"/>
              </a:rPr>
              <a:t>O próximo campo previsto será na </a:t>
            </a:r>
            <a:r>
              <a:rPr lang="pt-BR" altLang="pt-PT" sz="1400" dirty="0">
                <a:latin typeface="Century Gothic" panose="020B0502020202020204" pitchFamily="34" charset="0"/>
                <a:ea typeface="Tahoma" panose="020B0604030504040204" pitchFamily="34" charset="0"/>
                <a:cs typeface="DIN Condensed Bold"/>
              </a:rPr>
              <a:t>Terceira, de 13 a 21 de fevereiro do próximo ano.</a:t>
            </a:r>
          </a:p>
          <a:p>
            <a:pPr marL="285750" indent="-285750" algn="just">
              <a:buFont typeface="Wingdings" panose="05000000000000000000" pitchFamily="2" charset="2"/>
              <a:buChar char="Ø"/>
            </a:pPr>
            <a:endParaRPr lang="pt-PT" sz="1600" dirty="0" smtClean="0">
              <a:latin typeface="Century Gothic" panose="020B0502020202020204" pitchFamily="34" charset="0"/>
              <a:ea typeface="Tahoma" panose="020B0604030504040204" pitchFamily="34" charset="0"/>
              <a:cs typeface="DIN Condensed Bold"/>
            </a:endParaRPr>
          </a:p>
        </p:txBody>
      </p:sp>
      <p:pic>
        <p:nvPicPr>
          <p:cNvPr id="2052" name="Picture 4" descr="A imagem pode conter: 1 pessoa, sentado, criança, chapéu, barba e ar liv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5479" y="3219399"/>
            <a:ext cx="4953459" cy="330230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3219400"/>
            <a:ext cx="4403074" cy="3302306"/>
          </a:xfrm>
          <a:prstGeom prst="rect">
            <a:avLst/>
          </a:prstGeom>
        </p:spPr>
      </p:pic>
    </p:spTree>
    <p:extLst>
      <p:ext uri="{BB962C8B-B14F-4D97-AF65-F5344CB8AC3E}">
        <p14:creationId xmlns:p14="http://schemas.microsoft.com/office/powerpoint/2010/main" val="3975736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F – </a:t>
            </a:r>
            <a:r>
              <a:rPr lang="pt-BR" altLang="en-US" sz="18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1800" b="1" dirty="0">
                <a:solidFill>
                  <a:srgbClr val="195457"/>
                </a:solidFill>
                <a:latin typeface="Calibri" panose="020F0502020204030204" pitchFamily="34" charset="0"/>
                <a:cs typeface="Calibri" panose="020F0502020204030204" pitchFamily="34" charset="0"/>
              </a:rPr>
              <a:t>F3 – Grupo de trabalho para coordenação dos fundos complementares</a:t>
            </a:r>
            <a:endParaRPr lang="en-US" altLang="en-US" sz="18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O </a:t>
            </a:r>
            <a:r>
              <a:rPr lang="pt-BR" sz="1600" b="1" dirty="0">
                <a:latin typeface="Calibri" panose="020F0502020204030204" pitchFamily="34" charset="0"/>
                <a:cs typeface="Calibri" panose="020F0502020204030204" pitchFamily="34" charset="0"/>
              </a:rPr>
              <a:t>Website do projeto </a:t>
            </a:r>
            <a:r>
              <a:rPr lang="pt-BR" sz="1600" b="1" dirty="0" smtClean="0">
                <a:latin typeface="Calibri" panose="020F0502020204030204" pitchFamily="34" charset="0"/>
                <a:cs typeface="Calibri" panose="020F0502020204030204" pitchFamily="34" charset="0"/>
              </a:rPr>
              <a:t>já tem um separador com os Fundos Abertos assim como </a:t>
            </a:r>
            <a:r>
              <a:rPr lang="pt-BR" sz="1600" b="1" dirty="0">
                <a:latin typeface="Calibri" panose="020F0502020204030204" pitchFamily="34" charset="0"/>
                <a:cs typeface="Calibri" panose="020F0502020204030204" pitchFamily="34" charset="0"/>
              </a:rPr>
              <a:t>Balcão de </a:t>
            </a:r>
            <a:r>
              <a:rPr lang="pt-BR" sz="1600" b="1" dirty="0" smtClean="0">
                <a:latin typeface="Calibri" panose="020F0502020204030204" pitchFamily="34" charset="0"/>
                <a:cs typeface="Calibri" panose="020F0502020204030204" pitchFamily="34" charset="0"/>
              </a:rPr>
              <a:t>Apoio</a:t>
            </a:r>
            <a:r>
              <a:rPr lang="pt-BR" sz="1600" dirty="0" smtClean="0">
                <a:latin typeface="Calibri" panose="020F0502020204030204" pitchFamily="34" charset="0"/>
                <a:cs typeface="Calibri" panose="020F0502020204030204" pitchFamily="34" charset="0"/>
              </a:rPr>
              <a:t> </a:t>
            </a:r>
            <a:r>
              <a:rPr lang="pt-BR" sz="1600" dirty="0">
                <a:latin typeface="Calibri" panose="020F0502020204030204" pitchFamily="34" charset="0"/>
                <a:cs typeface="Calibri" panose="020F0502020204030204" pitchFamily="34" charset="0"/>
              </a:rPr>
              <a:t>para dar suporte aos projetos </a:t>
            </a:r>
            <a:r>
              <a:rPr lang="pt-BR" sz="1600" dirty="0" smtClean="0">
                <a:latin typeface="Calibri" panose="020F0502020204030204" pitchFamily="34" charset="0"/>
                <a:cs typeface="Calibri" panose="020F0502020204030204" pitchFamily="34" charset="0"/>
              </a:rPr>
              <a:t>complementares.</a:t>
            </a:r>
            <a:endParaRPr lang="pt-BR" sz="1600" dirty="0">
              <a:latin typeface="Calibri" panose="020F0502020204030204" pitchFamily="34" charset="0"/>
              <a:cs typeface="Calibri" panose="020F0502020204030204" pitchFamily="34" charset="0"/>
            </a:endParaRPr>
          </a:p>
        </p:txBody>
      </p:sp>
      <p:pic>
        <p:nvPicPr>
          <p:cNvPr id="9" name="Imagem 8"/>
          <p:cNvPicPr>
            <a:picLocks noChangeAspect="1"/>
          </p:cNvPicPr>
          <p:nvPr/>
        </p:nvPicPr>
        <p:blipFill rotWithShape="1">
          <a:blip r:embed="rId6" cstate="screen">
            <a:extLst>
              <a:ext uri="{28A0092B-C50C-407E-A947-70E740481C1C}">
                <a14:useLocalDpi xmlns:a14="http://schemas.microsoft.com/office/drawing/2010/main"/>
              </a:ext>
            </a:extLst>
          </a:blip>
          <a:srcRect t="14000" b="6201"/>
          <a:stretch/>
        </p:blipFill>
        <p:spPr>
          <a:xfrm>
            <a:off x="611560" y="2541097"/>
            <a:ext cx="8021052" cy="3600400"/>
          </a:xfrm>
          <a:prstGeom prst="rect">
            <a:avLst/>
          </a:prstGeom>
        </p:spPr>
      </p:pic>
      <p:sp>
        <p:nvSpPr>
          <p:cNvPr id="14" name="Oval 13"/>
          <p:cNvSpPr/>
          <p:nvPr/>
        </p:nvSpPr>
        <p:spPr>
          <a:xfrm>
            <a:off x="4139952" y="2861647"/>
            <a:ext cx="1440160" cy="504055"/>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rotWithShape="1">
          <a:blip r:embed="rId7" cstate="screen">
            <a:extLst>
              <a:ext uri="{28A0092B-C50C-407E-A947-70E740481C1C}">
                <a14:useLocalDpi xmlns:a14="http://schemas.microsoft.com/office/drawing/2010/main"/>
              </a:ext>
            </a:extLst>
          </a:blip>
          <a:srcRect t="15001" r="1176" b="5200"/>
          <a:stretch/>
        </p:blipFill>
        <p:spPr>
          <a:xfrm>
            <a:off x="222390" y="2541097"/>
            <a:ext cx="8670090" cy="3938031"/>
          </a:xfrm>
          <a:prstGeom prst="rect">
            <a:avLst/>
          </a:prstGeom>
        </p:spPr>
      </p:pic>
    </p:spTree>
    <p:extLst>
      <p:ext uri="{BB962C8B-B14F-4D97-AF65-F5344CB8AC3E}">
        <p14:creationId xmlns:p14="http://schemas.microsoft.com/office/powerpoint/2010/main" val="4692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solidFill>
                  <a:srgbClr val="195457"/>
                </a:solidFill>
                <a:latin typeface="Calibri" panose="020F0502020204030204" pitchFamily="34" charset="0"/>
                <a:cs typeface="Calibri" panose="020F0502020204030204" pitchFamily="34" charset="0"/>
              </a:rPr>
              <a:t>F – </a:t>
            </a:r>
            <a:r>
              <a:rPr lang="pt-BR" altLang="en-US" sz="20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2000" b="1" dirty="0">
                <a:solidFill>
                  <a:srgbClr val="195457"/>
                </a:solidFill>
                <a:latin typeface="Calibri" panose="020F0502020204030204" pitchFamily="34" charset="0"/>
                <a:cs typeface="Calibri" panose="020F0502020204030204" pitchFamily="34" charset="0"/>
              </a:rPr>
              <a:t>F3 – </a:t>
            </a:r>
            <a:r>
              <a:rPr lang="pt-PT" altLang="en-US" sz="2000" b="1" dirty="0" smtClean="0">
                <a:solidFill>
                  <a:srgbClr val="195457"/>
                </a:solidFill>
                <a:latin typeface="Calibri" panose="020F0502020204030204" pitchFamily="34" charset="0"/>
                <a:cs typeface="Calibri" panose="020F0502020204030204" pitchFamily="34" charset="0"/>
              </a:rPr>
              <a:t>Conselho de Partes </a:t>
            </a:r>
            <a:r>
              <a:rPr lang="pt-PT" altLang="en-US" sz="2000" b="1" dirty="0">
                <a:solidFill>
                  <a:srgbClr val="195457"/>
                </a:solidFill>
                <a:latin typeface="Calibri" panose="020F0502020204030204" pitchFamily="34" charset="0"/>
                <a:cs typeface="Calibri" panose="020F0502020204030204" pitchFamily="34" charset="0"/>
              </a:rPr>
              <a:t>I</a:t>
            </a:r>
            <a:r>
              <a:rPr lang="pt-PT" altLang="en-US" sz="2000" b="1" dirty="0" smtClean="0">
                <a:solidFill>
                  <a:srgbClr val="195457"/>
                </a:solidFill>
                <a:latin typeface="Calibri" panose="020F0502020204030204" pitchFamily="34" charset="0"/>
                <a:cs typeface="Calibri" panose="020F0502020204030204" pitchFamily="34" charset="0"/>
              </a:rPr>
              <a:t>nteressadas e Conselho Consultivo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536" y="1841013"/>
            <a:ext cx="4992554" cy="3744416"/>
          </a:xfrm>
          <a:prstGeom prst="rect">
            <a:avLst/>
          </a:prstGeom>
        </p:spPr>
      </p:pic>
      <p:pic>
        <p:nvPicPr>
          <p:cNvPr id="13" name="Imagem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0018" y="1841012"/>
            <a:ext cx="4992556" cy="3744417"/>
          </a:xfrm>
          <a:prstGeom prst="rect">
            <a:avLst/>
          </a:prstGeom>
        </p:spPr>
      </p:pic>
      <p:sp>
        <p:nvSpPr>
          <p:cNvPr id="18" name="CaixaDeTexto 17"/>
          <p:cNvSpPr txBox="1"/>
          <p:nvPr/>
        </p:nvSpPr>
        <p:spPr>
          <a:xfrm>
            <a:off x="1259632" y="5554105"/>
            <a:ext cx="2088232" cy="923330"/>
          </a:xfrm>
          <a:prstGeom prst="rect">
            <a:avLst/>
          </a:prstGeom>
          <a:noFill/>
        </p:spPr>
        <p:txBody>
          <a:bodyPr wrap="square" rtlCol="0">
            <a:spAutoFit/>
          </a:bodyPr>
          <a:lstStyle/>
          <a:p>
            <a:pPr algn="ctr"/>
            <a:r>
              <a:rPr lang="pt-PT" b="1" dirty="0" smtClean="0">
                <a:solidFill>
                  <a:schemeClr val="accent1">
                    <a:lumMod val="50000"/>
                  </a:schemeClr>
                </a:solidFill>
              </a:rPr>
              <a:t>Conselho Consultivo do PNI da Terceira </a:t>
            </a:r>
            <a:endParaRPr lang="en-US" b="1" dirty="0">
              <a:solidFill>
                <a:schemeClr val="accent1">
                  <a:lumMod val="50000"/>
                </a:schemeClr>
              </a:solidFill>
            </a:endParaRPr>
          </a:p>
        </p:txBody>
      </p:sp>
      <p:sp>
        <p:nvSpPr>
          <p:cNvPr id="19" name="CaixaDeTexto 18"/>
          <p:cNvSpPr txBox="1"/>
          <p:nvPr/>
        </p:nvSpPr>
        <p:spPr>
          <a:xfrm>
            <a:off x="6132172" y="5554104"/>
            <a:ext cx="2088232" cy="923330"/>
          </a:xfrm>
          <a:prstGeom prst="rect">
            <a:avLst/>
          </a:prstGeom>
          <a:noFill/>
        </p:spPr>
        <p:txBody>
          <a:bodyPr wrap="square" rtlCol="0">
            <a:spAutoFit/>
          </a:bodyPr>
          <a:lstStyle/>
          <a:p>
            <a:pPr algn="ctr"/>
            <a:r>
              <a:rPr lang="pt-PT" b="1" dirty="0" smtClean="0">
                <a:solidFill>
                  <a:schemeClr val="accent1">
                    <a:lumMod val="50000"/>
                  </a:schemeClr>
                </a:solidFill>
              </a:rPr>
              <a:t>Conselho Consultivo do PNI do Corvo</a:t>
            </a:r>
            <a:endParaRPr lang="en-US" b="1" dirty="0">
              <a:solidFill>
                <a:schemeClr val="accent1">
                  <a:lumMod val="50000"/>
                </a:schemeClr>
              </a:solidFill>
            </a:endParaRPr>
          </a:p>
        </p:txBody>
      </p:sp>
    </p:spTree>
    <p:extLst>
      <p:ext uri="{BB962C8B-B14F-4D97-AF65-F5344CB8AC3E}">
        <p14:creationId xmlns:p14="http://schemas.microsoft.com/office/powerpoint/2010/main" val="848479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smtClean="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endPar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endParaRP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CaixaDeTexto 1"/>
          <p:cNvSpPr txBox="1"/>
          <p:nvPr/>
        </p:nvSpPr>
        <p:spPr>
          <a:xfrm>
            <a:off x="3023441" y="5877272"/>
            <a:ext cx="3817116" cy="1323439"/>
          </a:xfrm>
          <a:prstGeom prst="rect">
            <a:avLst/>
          </a:prstGeom>
          <a:noFill/>
        </p:spPr>
        <p:txBody>
          <a:bodyPr wrap="square" rtlCol="0">
            <a:spAutoFit/>
          </a:bodyPr>
          <a:lstStyle/>
          <a:p>
            <a:r>
              <a:rPr lang="en-US" sz="2000" b="1" dirty="0" smtClean="0">
                <a:hlinkClick r:id="rId16"/>
              </a:rPr>
              <a:t>lifeip.azoresnatura@azores.gov.pt</a:t>
            </a:r>
            <a:endParaRPr lang="en-US" sz="2000" b="1" dirty="0" smtClean="0"/>
          </a:p>
          <a:p>
            <a:endParaRPr lang="en-US" sz="2000" b="1" dirty="0">
              <a:hlinkClick r:id="rId17"/>
            </a:endParaRPr>
          </a:p>
          <a:p>
            <a:r>
              <a:rPr lang="en-US" sz="2000" b="1" dirty="0" smtClean="0">
                <a:hlinkClick r:id="rId17"/>
              </a:rPr>
              <a:t>https</a:t>
            </a:r>
            <a:r>
              <a:rPr lang="en-US" sz="2000" b="1" dirty="0">
                <a:hlinkClick r:id="rId17"/>
              </a:rPr>
              <a:t>://www.lifeazoresnatura.eu/</a:t>
            </a:r>
            <a:endParaRPr lang="en-US" sz="2000" b="1" dirty="0"/>
          </a:p>
          <a:p>
            <a:r>
              <a:rPr lang="en-US" sz="2000" b="1" dirty="0" smtClean="0"/>
              <a:t> </a:t>
            </a:r>
            <a:endParaRPr lang="en-US" sz="2000" b="1" dirty="0"/>
          </a:p>
        </p:txBody>
      </p:sp>
      <p:pic>
        <p:nvPicPr>
          <p:cNvPr id="3074" name="Picture 2" descr="Email Symbol clipart - Mail, Apple, Email, transparent clip art"/>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8074" t="18005" r="18927" b="19304"/>
          <a:stretch/>
        </p:blipFill>
        <p:spPr bwMode="auto">
          <a:xfrm>
            <a:off x="2627784" y="5886778"/>
            <a:ext cx="481168" cy="436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Icon | | Vector Images Icon Sign And Symbol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88842" y="6511137"/>
            <a:ext cx="331831" cy="3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2" name="Retângulo 21"/>
          <p:cNvSpPr/>
          <p:nvPr/>
        </p:nvSpPr>
        <p:spPr>
          <a:xfrm>
            <a:off x="1670542" y="1628800"/>
            <a:ext cx="554801" cy="36004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bg1">
                  <a:lumMod val="75000"/>
                </a:schemeClr>
              </a:solidFill>
            </a:endParaRPr>
          </a:p>
        </p:txBody>
      </p:sp>
      <p:grpSp>
        <p:nvGrpSpPr>
          <p:cNvPr id="4" name="Grupo 3"/>
          <p:cNvGrpSpPr/>
          <p:nvPr/>
        </p:nvGrpSpPr>
        <p:grpSpPr>
          <a:xfrm>
            <a:off x="1259632" y="1169929"/>
            <a:ext cx="6696744" cy="4464496"/>
            <a:chOff x="1259632" y="1628800"/>
            <a:chExt cx="6696744" cy="4464496"/>
          </a:xfrm>
        </p:grpSpPr>
        <p:sp>
          <p:nvSpPr>
            <p:cNvPr id="21" name="Retângulo 20"/>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2900" indent="-268288"/>
              <a:r>
                <a:rPr lang="pt-PT" sz="1700" b="1" dirty="0">
                  <a:solidFill>
                    <a:schemeClr val="tx1"/>
                  </a:solidFill>
                  <a:latin typeface="Century Gothic" panose="020B0502020202020204" pitchFamily="34" charset="0"/>
                </a:rPr>
                <a:t>Subprograma </a:t>
              </a:r>
              <a:r>
                <a:rPr lang="pt-PT" sz="1700" b="1" dirty="0" smtClean="0">
                  <a:solidFill>
                    <a:schemeClr val="tx1"/>
                  </a:solidFill>
                  <a:latin typeface="Century Gothic" panose="020B0502020202020204" pitchFamily="34" charset="0"/>
                </a:rPr>
                <a:t>Ambiente: </a:t>
              </a:r>
              <a:endParaRPr lang="pt-PT" sz="1700" b="1" dirty="0">
                <a:solidFill>
                  <a:schemeClr val="tx1"/>
                </a:solidFill>
                <a:latin typeface="Century Gothic" panose="020B0502020202020204" pitchFamily="34" charset="0"/>
              </a:endParaRP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tradicionais</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Preparatórios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a:p>
              <a:pPr marL="1612900" indent="-268288">
                <a:lnSpc>
                  <a:spcPct val="140000"/>
                </a:lnSpc>
              </a:pPr>
              <a:endParaRPr lang="pt-PT" sz="1700" b="1" dirty="0" smtClean="0">
                <a:solidFill>
                  <a:schemeClr val="tx1"/>
                </a:solidFill>
                <a:latin typeface="Century Gothic" panose="020B0502020202020204" pitchFamily="34" charset="0"/>
              </a:endParaRPr>
            </a:p>
            <a:p>
              <a:pPr marL="1612900" indent="-268288">
                <a:lnSpc>
                  <a:spcPct val="140000"/>
                </a:lnSpc>
              </a:pPr>
              <a:r>
                <a:rPr lang="pt-PT" sz="1700" b="1" dirty="0" smtClean="0">
                  <a:solidFill>
                    <a:schemeClr val="tx1"/>
                  </a:solidFill>
                  <a:latin typeface="Century Gothic" panose="020B0502020202020204" pitchFamily="34" charset="0"/>
                </a:rPr>
                <a:t>Subprograma Ação Climática: </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tradicionais</a:t>
              </a:r>
            </a:p>
            <a:p>
              <a:pPr marL="1612900" indent="-268288">
                <a:lnSpc>
                  <a:spcPct val="140000"/>
                </a:lnSpc>
              </a:pPr>
              <a:r>
                <a:rPr lang="pt-PT" sz="1700" dirty="0" smtClean="0">
                  <a:solidFill>
                    <a:schemeClr val="tx1"/>
                  </a:solidFill>
                  <a:latin typeface="Century Gothic" panose="020B0502020202020204" pitchFamily="34" charset="0"/>
                </a:rPr>
                <a:t>	- Projetos 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de Assistência Técnica</a:t>
              </a:r>
            </a:p>
          </p:txBody>
        </p:sp>
        <p:sp>
          <p:nvSpPr>
            <p:cNvPr id="23" name="CaixaDeTexto 22"/>
            <p:cNvSpPr txBox="1"/>
            <p:nvPr/>
          </p:nvSpPr>
          <p:spPr>
            <a:xfrm rot="16200000">
              <a:off x="147741" y="3660992"/>
              <a:ext cx="3600402" cy="400110"/>
            </a:xfrm>
            <a:prstGeom prst="rect">
              <a:avLst/>
            </a:prstGeom>
            <a:noFill/>
          </p:spPr>
          <p:txBody>
            <a:bodyPr wrap="square" rtlCol="0">
              <a:spAutoFit/>
            </a:bodyPr>
            <a:lstStyle/>
            <a:p>
              <a:pPr algn="ctr"/>
              <a:r>
                <a:rPr lang="pt-PT" sz="2000" b="1" cap="all" dirty="0" smtClean="0">
                  <a:latin typeface="Century Gothic" panose="020B0502020202020204" pitchFamily="34" charset="0"/>
                </a:rPr>
                <a:t>TIPOS DE PROJETOS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146624341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pic>
        <p:nvPicPr>
          <p:cNvPr id="3" name="Imagem 2"/>
          <p:cNvPicPr>
            <a:picLocks noChangeAspect="1"/>
          </p:cNvPicPr>
          <p:nvPr/>
        </p:nvPicPr>
        <p:blipFill rotWithShape="1">
          <a:blip r:embed="rId6" cstate="email">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a:t>
            </a:r>
            <a:r>
              <a:rPr lang="pt-PT" sz="2800" dirty="0" smtClean="0">
                <a:latin typeface="Century Gothic" panose="020B0502020202020204" pitchFamily="34" charset="0"/>
              </a:rPr>
              <a:t>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t.azores.gov.pt/store/ups/189/863bed1d-a39f-4a15-b321-3421085e3e1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126" y="1124744"/>
            <a:ext cx="5154034" cy="28969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CaixaDeTexto 21"/>
          <p:cNvSpPr txBox="1"/>
          <p:nvPr/>
        </p:nvSpPr>
        <p:spPr>
          <a:xfrm>
            <a:off x="7332286" y="3615987"/>
            <a:ext cx="1811714" cy="261610"/>
          </a:xfrm>
          <a:prstGeom prst="rect">
            <a:avLst/>
          </a:prstGeom>
          <a:noFill/>
        </p:spPr>
        <p:txBody>
          <a:bodyPr wrap="none" rtlCol="0">
            <a:spAutoFit/>
          </a:bodyPr>
          <a:lstStyle/>
          <a:p>
            <a:r>
              <a:rPr lang="pt-PT" sz="1100" dirty="0">
                <a:solidFill>
                  <a:schemeClr val="bg1">
                    <a:lumMod val="85000"/>
                  </a:schemeClr>
                </a:solidFill>
              </a:rPr>
              <a:t>http://siaram.azores.gov.pt</a:t>
            </a:r>
            <a:r>
              <a:rPr lang="pt-PT" sz="1100" dirty="0" smtClean="0">
                <a:solidFill>
                  <a:schemeClr val="bg1">
                    <a:lumMod val="85000"/>
                  </a:schemeClr>
                </a:solidFill>
              </a:rPr>
              <a:t>/</a:t>
            </a:r>
          </a:p>
        </p:txBody>
      </p:sp>
      <p:pic>
        <p:nvPicPr>
          <p:cNvPr id="20" name="Imagem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Orçamento</a:t>
            </a:r>
            <a:r>
              <a:rPr lang="fr-BE" altLang="en-US" sz="1600" b="1" dirty="0" smtClean="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smtClean="0">
                <a:latin typeface="Century Gothic" panose="020B0502020202020204" pitchFamily="34" charset="0"/>
                <a:cs typeface="Calibri" panose="020F0502020204030204" pitchFamily="34" charset="0"/>
              </a:rPr>
              <a:t>Co-</a:t>
            </a:r>
            <a:r>
              <a:rPr lang="fr-BE" altLang="en-US" sz="1600" b="1" dirty="0" err="1" smtClean="0">
                <a:latin typeface="Century Gothic" panose="020B0502020202020204" pitchFamily="34" charset="0"/>
                <a:cs typeface="Calibri" panose="020F0502020204030204" pitchFamily="34" charset="0"/>
              </a:rPr>
              <a:t>financiamento</a:t>
            </a:r>
            <a:r>
              <a:rPr lang="fr-BE" altLang="en-US" sz="1600" b="1" dirty="0" smtClean="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11 452 513€ </a:t>
            </a:r>
            <a:r>
              <a:rPr lang="fr-BE" altLang="en-US" sz="1600" b="1" dirty="0" smtClean="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Beneficiário</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Coordenador</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smtClean="0">
                <a:latin typeface="Century Gothic" panose="020B0502020202020204" pitchFamily="34" charset="0"/>
                <a:cs typeface="Calibri" panose="020F0502020204030204" pitchFamily="34" charset="0"/>
              </a:rPr>
              <a:t>Direção</a:t>
            </a:r>
            <a:r>
              <a:rPr lang="fr-BE" altLang="en-US" sz="1600" u="sng" dirty="0" smtClean="0">
                <a:latin typeface="Century Gothic" panose="020B0502020202020204" pitchFamily="34" charset="0"/>
                <a:cs typeface="Calibri" panose="020F0502020204030204" pitchFamily="34" charset="0"/>
              </a:rPr>
              <a:t> </a:t>
            </a:r>
            <a:r>
              <a:rPr lang="fr-BE" altLang="en-US" sz="1600" u="sng" dirty="0" err="1" smtClean="0">
                <a:latin typeface="Century Gothic" panose="020B0502020202020204" pitchFamily="34" charset="0"/>
                <a:cs typeface="Calibri" panose="020F0502020204030204" pitchFamily="34" charset="0"/>
              </a:rPr>
              <a:t>Regional</a:t>
            </a:r>
            <a:r>
              <a:rPr lang="fr-BE" altLang="en-US" sz="1600" u="sng" dirty="0" smtClean="0">
                <a:latin typeface="Century Gothic" panose="020B0502020202020204" pitchFamily="34" charset="0"/>
                <a:cs typeface="Calibri" panose="020F0502020204030204" pitchFamily="34" charset="0"/>
              </a:rPr>
              <a:t> do </a:t>
            </a:r>
            <a:r>
              <a:rPr lang="fr-BE" altLang="en-US" sz="1600" u="sng" dirty="0" err="1" smtClean="0">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smtClean="0">
                <a:latin typeface="Century Gothic" panose="020B0502020202020204" pitchFamily="34" charset="0"/>
                <a:cs typeface="Calibri" panose="020F0502020204030204" pitchFamily="34" charset="0"/>
              </a:rPr>
              <a:t>Beneficiários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Associados</a:t>
            </a:r>
            <a:r>
              <a:rPr lang="fr-BE" altLang="en-US" sz="1600" b="1" dirty="0" smtClean="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a:t>
            </a:r>
            <a:r>
              <a:rPr lang="fr-BE" altLang="en-US" sz="1600" dirty="0" smtClean="0">
                <a:latin typeface="Century Gothic" panose="020B0502020202020204" pitchFamily="34" charset="0"/>
                <a:cs typeface="Calibri" panose="020F0502020204030204" pitchFamily="34" charset="0"/>
              </a:rPr>
              <a:t>Mar</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de </a:t>
            </a:r>
            <a:r>
              <a:rPr lang="fr-BE" altLang="en-US" sz="1600" dirty="0" err="1" smtClean="0">
                <a:latin typeface="Century Gothic" panose="020B0502020202020204" pitchFamily="34" charset="0"/>
                <a:cs typeface="Calibri" panose="020F0502020204030204" pitchFamily="34" charset="0"/>
              </a:rPr>
              <a:t>Gestão</a:t>
            </a:r>
            <a:r>
              <a:rPr lang="fr-BE" altLang="en-US" sz="1600" dirty="0" smtClean="0">
                <a:latin typeface="Century Gothic" panose="020B0502020202020204" pitchFamily="34" charset="0"/>
                <a:cs typeface="Calibri" panose="020F0502020204030204" pitchFamily="34" charset="0"/>
              </a:rPr>
              <a:t> e </a:t>
            </a:r>
            <a:r>
              <a:rPr lang="fr-BE" altLang="en-US" sz="1600" dirty="0" err="1" smtClean="0">
                <a:latin typeface="Century Gothic" panose="020B0502020202020204" pitchFamily="34" charset="0"/>
                <a:cs typeface="Calibri" panose="020F0502020204030204" pitchFamily="34" charset="0"/>
              </a:rPr>
              <a:t>Conservação</a:t>
            </a:r>
            <a:r>
              <a:rPr lang="fr-BE" altLang="en-US" sz="1600" dirty="0" smtClean="0">
                <a:latin typeface="Century Gothic" panose="020B0502020202020204" pitchFamily="34" charset="0"/>
                <a:cs typeface="Calibri" panose="020F0502020204030204" pitchFamily="34" charset="0"/>
              </a:rPr>
              <a:t> da </a:t>
            </a:r>
            <a:r>
              <a:rPr lang="fr-BE" altLang="en-US" sz="1600" dirty="0" err="1" smtClean="0">
                <a:latin typeface="Century Gothic" panose="020B0502020202020204" pitchFamily="34" charset="0"/>
                <a:cs typeface="Calibri" panose="020F0502020204030204" pitchFamily="34" charset="0"/>
              </a:rPr>
              <a:t>Natureza</a:t>
            </a:r>
            <a:r>
              <a:rPr lang="fr-BE" altLang="en-US" sz="1600" dirty="0" smtClean="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Portuguesa para o </a:t>
            </a:r>
            <a:r>
              <a:rPr lang="fr-BE" altLang="en-US" sz="1600" dirty="0" err="1" smtClean="0">
                <a:latin typeface="Century Gothic" panose="020B0502020202020204" pitchFamily="34" charset="0"/>
                <a:cs typeface="Calibri" panose="020F0502020204030204" pitchFamily="34" charset="0"/>
              </a:rPr>
              <a:t>Estudo</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das</a:t>
            </a:r>
            <a:r>
              <a:rPr lang="fr-BE" altLang="en-US" sz="1600" smtClean="0">
                <a:latin typeface="Century Gothic" panose="020B0502020202020204" pitchFamily="34" charset="0"/>
                <a:cs typeface="Calibri" panose="020F0502020204030204" pitchFamily="34" charset="0"/>
              </a:rPr>
              <a:t> Aves - SPEA</a:t>
            </a:r>
            <a:endParaRPr lang="fr-BE" altLang="en-US" sz="1600" dirty="0" smtClean="0">
              <a:latin typeface="Century Gothic" panose="020B0502020202020204" pitchFamily="34" charset="0"/>
              <a:cs typeface="Calibri" panose="020F0502020204030204" pitchFamily="34" charset="0"/>
            </a:endParaRP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Fundación</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Canaria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Reserva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Mundial</a:t>
            </a:r>
            <a:r>
              <a:rPr lang="fr-BE" altLang="en-US" sz="1600" dirty="0" smtClean="0">
                <a:latin typeface="Century Gothic" panose="020B0502020202020204" pitchFamily="34" charset="0"/>
                <a:cs typeface="Calibri" panose="020F0502020204030204" pitchFamily="34" charset="0"/>
              </a:rPr>
              <a:t> de La </a:t>
            </a:r>
            <a:r>
              <a:rPr lang="fr-BE" altLang="en-US" sz="1600" dirty="0" err="1" smtClean="0">
                <a:latin typeface="Century Gothic" panose="020B0502020202020204" pitchFamily="34" charset="0"/>
                <a:cs typeface="Calibri" panose="020F0502020204030204" pitchFamily="34" charset="0"/>
              </a:rPr>
              <a:t>Biosfera</a:t>
            </a:r>
            <a:r>
              <a:rPr lang="fr-BE" altLang="en-US" sz="1600" dirty="0" smtClean="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Duração</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9 </a:t>
            </a:r>
            <a:r>
              <a:rPr lang="fr-BE" altLang="en-US" sz="1600" dirty="0" err="1" smtClean="0">
                <a:latin typeface="Century Gothic" panose="020B0502020202020204" pitchFamily="34" charset="0"/>
                <a:cs typeface="Calibri" panose="020F0502020204030204" pitchFamily="34" charset="0"/>
              </a:rPr>
              <a:t>anos</a:t>
            </a:r>
            <a:r>
              <a:rPr lang="fr-BE" altLang="en-US" sz="1600" dirty="0" smtClean="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Fundos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Complementares</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Cerca</a:t>
            </a:r>
            <a:r>
              <a:rPr lang="fr-BE" altLang="en-US" sz="1600" dirty="0" smtClean="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88838050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69" y="1319365"/>
            <a:ext cx="7631832" cy="5087888"/>
          </a:xfrm>
          <a:prstGeom prst="rect">
            <a:avLst/>
          </a:prstGeom>
        </p:spPr>
      </p:pic>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a:t>
            </a:r>
            <a:r>
              <a:rPr lang="fr-BE" altLang="en-US" sz="2000" b="1" dirty="0" smtClean="0">
                <a:latin typeface="Century Gothic" panose="020B0502020202020204" pitchFamily="34" charset="0"/>
                <a:cs typeface="Calibri" panose="020F0502020204030204" pitchFamily="34" charset="0"/>
              </a:rPr>
              <a:t>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a:t>
            </a:r>
            <a:r>
              <a:rPr lang="pt-PT" sz="1600" dirty="0" smtClean="0">
                <a:latin typeface="Century Gothic" panose="020B0502020202020204" pitchFamily="34" charset="0"/>
              </a:rPr>
              <a:t>24 </a:t>
            </a:r>
            <a:r>
              <a:rPr lang="pt-PT" sz="1600" dirty="0">
                <a:latin typeface="Century Gothic" panose="020B0502020202020204" pitchFamily="34" charset="0"/>
              </a:rPr>
              <a:t>ZEC; 15 ZPE; 2</a:t>
            </a:r>
            <a:r>
              <a:rPr lang="pt-PT" sz="1600" dirty="0" smtClean="0">
                <a:latin typeface="Century Gothic" panose="020B0502020202020204" pitchFamily="34" charset="0"/>
              </a:rPr>
              <a:t> </a:t>
            </a:r>
            <a:r>
              <a:rPr lang="pt-PT" sz="1600" dirty="0">
                <a:latin typeface="Century Gothic" panose="020B0502020202020204" pitchFamily="34" charset="0"/>
              </a:rPr>
              <a:t>SIC)]</a:t>
            </a:r>
          </a:p>
        </p:txBody>
      </p:sp>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412" y="639722"/>
            <a:ext cx="5025946" cy="6504165"/>
          </a:xfrm>
          <a:prstGeom prst="rect">
            <a:avLst/>
          </a:prstGeom>
        </p:spPr>
      </p:pic>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smtClean="0">
                <a:latin typeface="Century Gothic" panose="020B0502020202020204" pitchFamily="34" charset="0"/>
                <a:cs typeface="Calibri" panose="020F0502020204030204" pitchFamily="34" charset="0"/>
              </a:rPr>
              <a:t>Principais</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objetivos</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smtClean="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4574364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22529321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13135</TotalTime>
  <Words>5185</Words>
  <Application>Microsoft Office PowerPoint</Application>
  <PresentationFormat>Apresentação no Ecrã (4:3)</PresentationFormat>
  <Paragraphs>475</Paragraphs>
  <Slides>34</Slides>
  <Notes>34</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34</vt:i4>
      </vt:variant>
    </vt:vector>
  </HeadingPairs>
  <TitlesOfParts>
    <vt:vector size="52" baseType="lpstr">
      <vt:lpstr>ＭＳ Ｐゴシック</vt:lpstr>
      <vt:lpstr>Aller</vt:lpstr>
      <vt:lpstr>Aller Light</vt:lpstr>
      <vt:lpstr>Arial</vt:lpstr>
      <vt:lpstr>Arial Rounded MT Bold</vt:lpstr>
      <vt:lpstr>Calibri</vt:lpstr>
      <vt:lpstr>Calibri Light</vt:lpstr>
      <vt:lpstr>Calisto MT</vt:lpstr>
      <vt:lpstr>Century</vt:lpstr>
      <vt:lpstr>Century Gothic</vt:lpstr>
      <vt:lpstr>DIN Condensed Bold</vt:lpstr>
      <vt:lpstr>Open Sans</vt:lpstr>
      <vt:lpstr>Tahoma</vt:lpstr>
      <vt:lpstr>Times New Roman</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444</cp:revision>
  <dcterms:created xsi:type="dcterms:W3CDTF">2016-04-06T10:33:31Z</dcterms:created>
  <dcterms:modified xsi:type="dcterms:W3CDTF">2020-12-29T09:28:22Z</dcterms:modified>
</cp:coreProperties>
</file>