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40"/>
  </p:notesMasterIdLst>
  <p:sldIdLst>
    <p:sldId id="392" r:id="rId3"/>
    <p:sldId id="393" r:id="rId4"/>
    <p:sldId id="366" r:id="rId5"/>
    <p:sldId id="367" r:id="rId6"/>
    <p:sldId id="368" r:id="rId7"/>
    <p:sldId id="356" r:id="rId8"/>
    <p:sldId id="357" r:id="rId9"/>
    <p:sldId id="358" r:id="rId10"/>
    <p:sldId id="359" r:id="rId11"/>
    <p:sldId id="421" r:id="rId12"/>
    <p:sldId id="373" r:id="rId13"/>
    <p:sldId id="391" r:id="rId14"/>
    <p:sldId id="409" r:id="rId15"/>
    <p:sldId id="410" r:id="rId16"/>
    <p:sldId id="424" r:id="rId17"/>
    <p:sldId id="422" r:id="rId18"/>
    <p:sldId id="425" r:id="rId19"/>
    <p:sldId id="426" r:id="rId20"/>
    <p:sldId id="427" r:id="rId21"/>
    <p:sldId id="423" r:id="rId22"/>
    <p:sldId id="428" r:id="rId23"/>
    <p:sldId id="394" r:id="rId24"/>
    <p:sldId id="395" r:id="rId25"/>
    <p:sldId id="396" r:id="rId26"/>
    <p:sldId id="397" r:id="rId27"/>
    <p:sldId id="398" r:id="rId28"/>
    <p:sldId id="415" r:id="rId29"/>
    <p:sldId id="416" r:id="rId30"/>
    <p:sldId id="401" r:id="rId31"/>
    <p:sldId id="417" r:id="rId32"/>
    <p:sldId id="418" r:id="rId33"/>
    <p:sldId id="403" r:id="rId34"/>
    <p:sldId id="419" r:id="rId35"/>
    <p:sldId id="420" r:id="rId36"/>
    <p:sldId id="404" r:id="rId37"/>
    <p:sldId id="405" r:id="rId38"/>
    <p:sldId id="32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C. Pereira" initials="DCP" lastIdx="2" clrIdx="0">
    <p:extLst>
      <p:ext uri="{19B8F6BF-5375-455C-9EA6-DF929625EA0E}">
        <p15:presenceInfo xmlns:p15="http://schemas.microsoft.com/office/powerpoint/2012/main" userId="S-1-5-21-1123561945-329068152-682003330-3111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5457"/>
    <a:srgbClr val="D2F8EC"/>
    <a:srgbClr val="AFE3D0"/>
    <a:srgbClr val="ADE7D8"/>
    <a:srgbClr val="1C3E4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82" autoAdjust="0"/>
  </p:normalViewPr>
  <p:slideViewPr>
    <p:cSldViewPr>
      <p:cViewPr varScale="1">
        <p:scale>
          <a:sx n="47" d="100"/>
          <a:sy n="47" d="100"/>
        </p:scale>
        <p:origin x="1840" y="180"/>
      </p:cViewPr>
      <p:guideLst>
        <p:guide orient="horz" pos="2160"/>
        <p:guide pos="2880"/>
      </p:guideLst>
    </p:cSldViewPr>
  </p:slideViewPr>
  <p:notesTextViewPr>
    <p:cViewPr>
      <p:scale>
        <a:sx n="3" d="2"/>
        <a:sy n="3" d="2"/>
      </p:scale>
      <p:origin x="0" y="-122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6339F-163A-4113-B1F6-2D6868635880}"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pt-PT"/>
        </a:p>
      </dgm:t>
    </dgm:pt>
    <dgm:pt modelId="{A1B7892E-29DD-4907-AD01-8662A7C42570}">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a:solidFill>
                <a:schemeClr val="tx1"/>
              </a:solidFill>
              <a:latin typeface="Century Gothic" panose="020B0502020202020204" pitchFamily="34" charset="0"/>
              <a:cs typeface="Calibri" panose="020F0502020204030204" pitchFamily="34" charset="0"/>
            </a:rPr>
            <a:t>Boas Práticas</a:t>
          </a:r>
        </a:p>
        <a:p>
          <a:r>
            <a:rPr lang="pt-PT" sz="1200" b="0" dirty="0">
              <a:solidFill>
                <a:schemeClr val="tx1"/>
              </a:solidFill>
              <a:latin typeface="Century Gothic" panose="020B0502020202020204" pitchFamily="34" charset="0"/>
              <a:cs typeface="Calibri" panose="020F0502020204030204" pitchFamily="34" charset="0"/>
            </a:rPr>
            <a:t>(</a:t>
          </a:r>
          <a:r>
            <a:rPr lang="pt-BR" sz="1200" b="0" dirty="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algn="l">
            <a:lnSpc>
              <a:spcPct val="120000"/>
            </a:lnSpc>
          </a:pPr>
          <a:r>
            <a:rPr lang="pt-BR" sz="1200" b="0" dirty="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dirty="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183822CA-969C-4191-BF1A-B088C47B892B}" type="parTrans" cxnId="{E6C19A5F-4F48-42D4-AA2F-DB6FDEB44951}">
      <dgm:prSet/>
      <dgm:spPr/>
      <dgm:t>
        <a:bodyPr/>
        <a:lstStyle/>
        <a:p>
          <a:endParaRPr lang="pt-PT"/>
        </a:p>
      </dgm:t>
    </dgm:pt>
    <dgm:pt modelId="{FCB64024-226D-4911-9678-9CCF2A158827}" type="sibTrans" cxnId="{E6C19A5F-4F48-42D4-AA2F-DB6FDEB44951}">
      <dgm:prSet/>
      <dgm:spPr/>
      <dgm:t>
        <a:bodyPr/>
        <a:lstStyle/>
        <a:p>
          <a:endParaRPr lang="pt-PT"/>
        </a:p>
      </dgm:t>
    </dgm:pt>
    <dgm:pt modelId="{42E43E59-0F6F-438F-9DA1-4D3017FB2279}">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a:solidFill>
                <a:schemeClr val="tx1"/>
              </a:solidFill>
              <a:latin typeface="Century Gothic" panose="020B0502020202020204" pitchFamily="34" charset="0"/>
              <a:cs typeface="Calibri" panose="020F0502020204030204" pitchFamily="34" charset="0"/>
            </a:rPr>
            <a:t>Demonstração e Inovação</a:t>
          </a:r>
        </a:p>
        <a:p>
          <a:r>
            <a:rPr lang="pt-PT" sz="1200" b="0" dirty="0">
              <a:solidFill>
                <a:schemeClr val="tx1"/>
              </a:solidFill>
              <a:latin typeface="Century Gothic" panose="020B0502020202020204" pitchFamily="34" charset="0"/>
              <a:cs typeface="Calibri" panose="020F0502020204030204" pitchFamily="34" charset="0"/>
            </a:rPr>
            <a:t>(</a:t>
          </a:r>
          <a:r>
            <a:rPr lang="pt-BR" sz="1200" b="0" dirty="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dirty="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F28FC618-BF4C-49C0-8484-84DD7A0E8446}" type="parTrans" cxnId="{7714F640-C59B-422A-9D43-0D0D0E24E750}">
      <dgm:prSet/>
      <dgm:spPr/>
      <dgm:t>
        <a:bodyPr/>
        <a:lstStyle/>
        <a:p>
          <a:endParaRPr lang="pt-PT"/>
        </a:p>
      </dgm:t>
    </dgm:pt>
    <dgm:pt modelId="{217C823C-0477-443E-9CFA-7640F8883B48}" type="sibTrans" cxnId="{7714F640-C59B-422A-9D43-0D0D0E24E750}">
      <dgm:prSet/>
      <dgm:spPr/>
      <dgm:t>
        <a:bodyPr/>
        <a:lstStyle/>
        <a:p>
          <a:endParaRPr lang="pt-PT"/>
        </a:p>
      </dgm:t>
    </dgm:pt>
    <dgm:pt modelId="{8D346996-05B0-4DF5-98BD-26D08854889A}">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PT" sz="1300" b="1" dirty="0">
              <a:solidFill>
                <a:schemeClr val="tx1"/>
              </a:solidFill>
              <a:latin typeface="Century Gothic" panose="020B0502020202020204" pitchFamily="34" charset="0"/>
              <a:cs typeface="Calibri" panose="020F0502020204030204" pitchFamily="34" charset="0"/>
            </a:rPr>
            <a:t>- Capacitação</a:t>
          </a:r>
        </a:p>
        <a:p>
          <a:r>
            <a:rPr lang="pt-PT" sz="1300" b="1" dirty="0">
              <a:solidFill>
                <a:schemeClr val="tx1"/>
              </a:solidFill>
              <a:latin typeface="Century Gothic" panose="020B0502020202020204" pitchFamily="34" charset="0"/>
              <a:cs typeface="Calibri" panose="020F0502020204030204" pitchFamily="34" charset="0"/>
            </a:rPr>
            <a:t>- Governança</a:t>
          </a:r>
        </a:p>
        <a:p>
          <a:r>
            <a:rPr lang="pt-BR" sz="1300" b="1" dirty="0">
              <a:solidFill>
                <a:schemeClr val="tx1"/>
              </a:solidFill>
              <a:latin typeface="Century Gothic" panose="020B0502020202020204" pitchFamily="34" charset="0"/>
              <a:cs typeface="Calibri" panose="020F0502020204030204" pitchFamily="34" charset="0"/>
            </a:rPr>
            <a:t>- Envolvimento de parceiros</a:t>
          </a:r>
        </a:p>
        <a:p>
          <a:endParaRPr lang="pt-BR" sz="1300" b="1" dirty="0">
            <a:solidFill>
              <a:schemeClr val="tx1"/>
            </a:solidFill>
            <a:latin typeface="Century Gothic" panose="020B0502020202020204" pitchFamily="34" charset="0"/>
            <a:cs typeface="Calibri" panose="020F0502020204030204" pitchFamily="34" charset="0"/>
          </a:endParaRPr>
        </a:p>
        <a:p>
          <a:r>
            <a:rPr lang="pt-BR" sz="1300" b="1" dirty="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dirty="0">
              <a:solidFill>
                <a:schemeClr val="tx1"/>
              </a:solidFill>
              <a:latin typeface="Century Gothic" panose="020B0502020202020204" pitchFamily="34" charset="0"/>
              <a:cs typeface="Calibri" panose="020F0502020204030204" pitchFamily="34" charset="0"/>
            </a:rPr>
            <a:t>;</a:t>
          </a:r>
        </a:p>
      </dgm:t>
    </dgm:pt>
    <dgm:pt modelId="{7765F299-D10A-4B68-A279-AD836CC0005A}" type="parTrans" cxnId="{2041D559-FF24-468B-A6BD-BA72B69DCC53}">
      <dgm:prSet/>
      <dgm:spPr/>
      <dgm:t>
        <a:bodyPr/>
        <a:lstStyle/>
        <a:p>
          <a:endParaRPr lang="pt-PT"/>
        </a:p>
      </dgm:t>
    </dgm:pt>
    <dgm:pt modelId="{4BB82582-F4F0-4864-B034-2CA55DF2FC66}" type="sibTrans" cxnId="{2041D559-FF24-468B-A6BD-BA72B69DCC53}">
      <dgm:prSet/>
      <dgm:spPr/>
      <dgm:t>
        <a:bodyPr/>
        <a:lstStyle/>
        <a:p>
          <a:endParaRPr lang="pt-PT"/>
        </a:p>
      </dgm:t>
    </dgm:pt>
    <dgm:pt modelId="{3665ACD9-4A95-4952-8120-203268C1ACA3}">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BR" sz="1300" b="1" dirty="0">
              <a:solidFill>
                <a:schemeClr val="tx1"/>
              </a:solidFill>
              <a:latin typeface="Century Gothic" panose="020B0502020202020204" pitchFamily="34" charset="0"/>
              <a:cs typeface="Calibri" panose="020F0502020204030204" pitchFamily="34" charset="0"/>
            </a:rPr>
            <a:t>Replicabilidade e Transferibilidade do projeto</a:t>
          </a:r>
        </a:p>
        <a:p>
          <a:pPr algn="l">
            <a:lnSpc>
              <a:spcPct val="120000"/>
            </a:lnSpc>
          </a:pPr>
          <a:r>
            <a:rPr lang="pt-BR" sz="1200" b="0" dirty="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dirty="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4E71A128-D815-4266-BE0D-26F31ADE217A}" type="sibTrans" cxnId="{9D4E7EDC-726F-426A-B548-BA0CF30A7B34}">
      <dgm:prSet/>
      <dgm:spPr/>
      <dgm:t>
        <a:bodyPr/>
        <a:lstStyle/>
        <a:p>
          <a:endParaRPr lang="pt-PT"/>
        </a:p>
      </dgm:t>
    </dgm:pt>
    <dgm:pt modelId="{BB98C5D9-3C91-4614-9057-52813FDC46D7}" type="parTrans" cxnId="{9D4E7EDC-726F-426A-B548-BA0CF30A7B34}">
      <dgm:prSet/>
      <dgm:spPr/>
      <dgm:t>
        <a:bodyPr/>
        <a:lstStyle/>
        <a:p>
          <a:endParaRPr lang="pt-PT"/>
        </a:p>
      </dgm:t>
    </dgm:pt>
    <dgm:pt modelId="{EE32E86C-5FFB-4D15-8BF9-D1A3A10FFA3D}" type="pres">
      <dgm:prSet presAssocID="{86B6339F-163A-4113-B1F6-2D6868635880}" presName="Name0" presStyleCnt="0">
        <dgm:presLayoutVars>
          <dgm:chMax/>
          <dgm:chPref/>
          <dgm:dir/>
          <dgm:animLvl val="lvl"/>
          <dgm:resizeHandles val="exact"/>
        </dgm:presLayoutVars>
      </dgm:prSet>
      <dgm:spPr/>
    </dgm:pt>
    <dgm:pt modelId="{7C7F885C-454B-43AF-AF9D-AF5937400E4A}" type="pres">
      <dgm:prSet presAssocID="{A1B7892E-29DD-4907-AD01-8662A7C42570}" presName="composite" presStyleCnt="0"/>
      <dgm:spPr/>
    </dgm:pt>
    <dgm:pt modelId="{B6A27D66-5A9F-4F0D-84C2-E196FACB8998}" type="pres">
      <dgm:prSet presAssocID="{A1B7892E-29DD-4907-AD01-8662A7C42570}" presName="Image" presStyleLbl="align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solidFill>
            <a:srgbClr val="AFE3D0"/>
          </a:solidFill>
        </a:ln>
      </dgm:spPr>
    </dgm:pt>
    <dgm:pt modelId="{34A1F4F6-FE8B-41BF-9DED-035C2B1886C6}" type="pres">
      <dgm:prSet presAssocID="{A1B7892E-29DD-4907-AD01-8662A7C42570}" presName="Accent" presStyleLbl="parChTrans1D1" presStyleIdx="0" presStyleCnt="4"/>
      <dgm:spPr/>
    </dgm:pt>
    <dgm:pt modelId="{35B0D638-8343-4A72-BDB6-E0ACAD274FEC}" type="pres">
      <dgm:prSet presAssocID="{A1B7892E-29DD-4907-AD01-8662A7C42570}" presName="Parent" presStyleLbl="revTx" presStyleIdx="0" presStyleCnt="4">
        <dgm:presLayoutVars>
          <dgm:chMax val="0"/>
          <dgm:chPref val="0"/>
          <dgm:bulletEnabled val="1"/>
        </dgm:presLayoutVars>
      </dgm:prSet>
      <dgm:spPr/>
    </dgm:pt>
    <dgm:pt modelId="{6F10969C-9B3E-4B3E-8265-CB0D5320FEC7}" type="pres">
      <dgm:prSet presAssocID="{FCB64024-226D-4911-9678-9CCF2A158827}" presName="sibTrans" presStyleCnt="0"/>
      <dgm:spPr/>
    </dgm:pt>
    <dgm:pt modelId="{4A99F5FA-39D8-420E-9703-4E707F48D5F6}" type="pres">
      <dgm:prSet presAssocID="{42E43E59-0F6F-438F-9DA1-4D3017FB2279}" presName="composite" presStyleCnt="0"/>
      <dgm:spPr/>
    </dgm:pt>
    <dgm:pt modelId="{3211D40C-DBF1-45BE-A4F5-1F11916E4790}" type="pres">
      <dgm:prSet presAssocID="{42E43E59-0F6F-438F-9DA1-4D3017FB2279}" presName="Image" presStyleLbl="align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a:solidFill>
            <a:srgbClr val="AFE3D0"/>
          </a:solidFill>
        </a:ln>
      </dgm:spPr>
    </dgm:pt>
    <dgm:pt modelId="{0715FF49-8456-4365-82E6-70C986FE48D2}" type="pres">
      <dgm:prSet presAssocID="{42E43E59-0F6F-438F-9DA1-4D3017FB2279}" presName="Accent" presStyleLbl="parChTrans1D1" presStyleIdx="1" presStyleCnt="4"/>
      <dgm:spPr/>
    </dgm:pt>
    <dgm:pt modelId="{AF933C3B-B2EA-4850-9444-3D5A38029333}" type="pres">
      <dgm:prSet presAssocID="{42E43E59-0F6F-438F-9DA1-4D3017FB2279}" presName="Parent" presStyleLbl="revTx" presStyleIdx="1" presStyleCnt="4">
        <dgm:presLayoutVars>
          <dgm:chMax val="0"/>
          <dgm:chPref val="0"/>
          <dgm:bulletEnabled val="1"/>
        </dgm:presLayoutVars>
      </dgm:prSet>
      <dgm:spPr/>
    </dgm:pt>
    <dgm:pt modelId="{6A0706BA-8464-49EA-B6B1-9B256E753940}" type="pres">
      <dgm:prSet presAssocID="{217C823C-0477-443E-9CFA-7640F8883B48}" presName="sibTrans" presStyleCnt="0"/>
      <dgm:spPr/>
    </dgm:pt>
    <dgm:pt modelId="{BFE21659-B98F-444D-9FC2-EE619AF77EAA}" type="pres">
      <dgm:prSet presAssocID="{8D346996-05B0-4DF5-98BD-26D08854889A}" presName="composite" presStyleCnt="0"/>
      <dgm:spPr/>
    </dgm:pt>
    <dgm:pt modelId="{14ADA89A-A149-4581-A2E4-6CDE24325B0B}" type="pres">
      <dgm:prSet presAssocID="{8D346996-05B0-4DF5-98BD-26D08854889A}" presName="Image" presStyleLbl="alignNode1" presStyleIdx="2" presStyleCnt="4"/>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59000" r="-59000"/>
          </a:stretch>
        </a:blipFill>
        <a:ln>
          <a:solidFill>
            <a:srgbClr val="AFE3D0"/>
          </a:solidFill>
        </a:ln>
      </dgm:spPr>
    </dgm:pt>
    <dgm:pt modelId="{A295DACA-9595-4F40-8B3A-A587373DED1C}" type="pres">
      <dgm:prSet presAssocID="{8D346996-05B0-4DF5-98BD-26D08854889A}" presName="Accent" presStyleLbl="parChTrans1D1" presStyleIdx="2" presStyleCnt="4"/>
      <dgm:spPr/>
    </dgm:pt>
    <dgm:pt modelId="{A097DCB4-D900-4304-BA1D-36C844820C60}" type="pres">
      <dgm:prSet presAssocID="{8D346996-05B0-4DF5-98BD-26D08854889A}" presName="Parent" presStyleLbl="revTx" presStyleIdx="2" presStyleCnt="4">
        <dgm:presLayoutVars>
          <dgm:chMax val="0"/>
          <dgm:chPref val="0"/>
          <dgm:bulletEnabled val="1"/>
        </dgm:presLayoutVars>
      </dgm:prSet>
      <dgm:spPr/>
    </dgm:pt>
    <dgm:pt modelId="{73C73F9D-7EE8-4B40-AAF2-3BA2CDB08E2B}" type="pres">
      <dgm:prSet presAssocID="{4BB82582-F4F0-4864-B034-2CA55DF2FC66}" presName="sibTrans" presStyleCnt="0"/>
      <dgm:spPr/>
    </dgm:pt>
    <dgm:pt modelId="{AC33661C-CE4B-4B9C-9ADE-986222B45012}" type="pres">
      <dgm:prSet presAssocID="{3665ACD9-4A95-4952-8120-203268C1ACA3}" presName="composite" presStyleCnt="0"/>
      <dgm:spPr/>
    </dgm:pt>
    <dgm:pt modelId="{5D65FFF0-B3C6-4D7D-A51B-FC7F35278247}" type="pres">
      <dgm:prSet presAssocID="{3665ACD9-4A95-4952-8120-203268C1ACA3}" presName="Image" presStyleLbl="align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solidFill>
            <a:srgbClr val="AFE3D0"/>
          </a:solidFill>
        </a:ln>
      </dgm:spPr>
    </dgm:pt>
    <dgm:pt modelId="{D67A805C-963F-4362-B857-4318F1D99AF9}" type="pres">
      <dgm:prSet presAssocID="{3665ACD9-4A95-4952-8120-203268C1ACA3}" presName="Accent" presStyleLbl="parChTrans1D1" presStyleIdx="3" presStyleCnt="4"/>
      <dgm:spPr/>
    </dgm:pt>
    <dgm:pt modelId="{FB826180-5D37-4804-9446-3FEF9438A05A}" type="pres">
      <dgm:prSet presAssocID="{3665ACD9-4A95-4952-8120-203268C1ACA3}" presName="Parent" presStyleLbl="revTx" presStyleIdx="3" presStyleCnt="4">
        <dgm:presLayoutVars>
          <dgm:chMax val="0"/>
          <dgm:chPref val="0"/>
          <dgm:bulletEnabled val="1"/>
        </dgm:presLayoutVars>
      </dgm:prSet>
      <dgm:spPr/>
    </dgm:pt>
  </dgm:ptLst>
  <dgm:cxnLst>
    <dgm:cxn modelId="{85D57A2D-638D-47C0-81B3-A94A11BBE084}" type="presOf" srcId="{A1B7892E-29DD-4907-AD01-8662A7C42570}" destId="{35B0D638-8343-4A72-BDB6-E0ACAD274FEC}" srcOrd="0" destOrd="0" presId="urn:microsoft.com/office/officeart/2008/layout/PictureLineup"/>
    <dgm:cxn modelId="{301FDF2F-50C2-40CF-952B-1CD607C6D9C3}" type="presOf" srcId="{8D346996-05B0-4DF5-98BD-26D08854889A}" destId="{A097DCB4-D900-4304-BA1D-36C844820C60}" srcOrd="0" destOrd="0" presId="urn:microsoft.com/office/officeart/2008/layout/PictureLineup"/>
    <dgm:cxn modelId="{9C28E732-6C0A-421A-9E8F-3310CEF4012D}" type="presOf" srcId="{3665ACD9-4A95-4952-8120-203268C1ACA3}" destId="{FB826180-5D37-4804-9446-3FEF9438A05A}" srcOrd="0" destOrd="0" presId="urn:microsoft.com/office/officeart/2008/layout/PictureLineup"/>
    <dgm:cxn modelId="{2DE10433-B5BB-4F86-B8F9-8594FE3985F7}" type="presOf" srcId="{42E43E59-0F6F-438F-9DA1-4D3017FB2279}" destId="{AF933C3B-B2EA-4850-9444-3D5A38029333}" srcOrd="0" destOrd="0" presId="urn:microsoft.com/office/officeart/2008/layout/PictureLineup"/>
    <dgm:cxn modelId="{7714F640-C59B-422A-9D43-0D0D0E24E750}" srcId="{86B6339F-163A-4113-B1F6-2D6868635880}" destId="{42E43E59-0F6F-438F-9DA1-4D3017FB2279}" srcOrd="1" destOrd="0" parTransId="{F28FC618-BF4C-49C0-8484-84DD7A0E8446}" sibTransId="{217C823C-0477-443E-9CFA-7640F8883B48}"/>
    <dgm:cxn modelId="{E6C19A5F-4F48-42D4-AA2F-DB6FDEB44951}" srcId="{86B6339F-163A-4113-B1F6-2D6868635880}" destId="{A1B7892E-29DD-4907-AD01-8662A7C42570}" srcOrd="0" destOrd="0" parTransId="{183822CA-969C-4191-BF1A-B088C47B892B}" sibTransId="{FCB64024-226D-4911-9678-9CCF2A158827}"/>
    <dgm:cxn modelId="{2041D559-FF24-468B-A6BD-BA72B69DCC53}" srcId="{86B6339F-163A-4113-B1F6-2D6868635880}" destId="{8D346996-05B0-4DF5-98BD-26D08854889A}" srcOrd="2" destOrd="0" parTransId="{7765F299-D10A-4B68-A279-AD836CC0005A}" sibTransId="{4BB82582-F4F0-4864-B034-2CA55DF2FC66}"/>
    <dgm:cxn modelId="{9D4E7EDC-726F-426A-B548-BA0CF30A7B34}" srcId="{86B6339F-163A-4113-B1F6-2D6868635880}" destId="{3665ACD9-4A95-4952-8120-203268C1ACA3}" srcOrd="3" destOrd="0" parTransId="{BB98C5D9-3C91-4614-9057-52813FDC46D7}" sibTransId="{4E71A128-D815-4266-BE0D-26F31ADE217A}"/>
    <dgm:cxn modelId="{BFBAA8E4-D38D-4114-8993-3D7275C210BA}" type="presOf" srcId="{86B6339F-163A-4113-B1F6-2D6868635880}" destId="{EE32E86C-5FFB-4D15-8BF9-D1A3A10FFA3D}" srcOrd="0" destOrd="0" presId="urn:microsoft.com/office/officeart/2008/layout/PictureLineup"/>
    <dgm:cxn modelId="{BAB273D2-3233-435F-BC48-D95503DDF9F6}" type="presParOf" srcId="{EE32E86C-5FFB-4D15-8BF9-D1A3A10FFA3D}" destId="{7C7F885C-454B-43AF-AF9D-AF5937400E4A}" srcOrd="0" destOrd="0" presId="urn:microsoft.com/office/officeart/2008/layout/PictureLineup"/>
    <dgm:cxn modelId="{A8AB5BF1-CAE1-4675-AFC3-A6D5B4D9BECC}" type="presParOf" srcId="{7C7F885C-454B-43AF-AF9D-AF5937400E4A}" destId="{B6A27D66-5A9F-4F0D-84C2-E196FACB8998}" srcOrd="0" destOrd="0" presId="urn:microsoft.com/office/officeart/2008/layout/PictureLineup"/>
    <dgm:cxn modelId="{2E6B9B20-83E1-45C0-B036-5C95D01DD9DA}" type="presParOf" srcId="{7C7F885C-454B-43AF-AF9D-AF5937400E4A}" destId="{34A1F4F6-FE8B-41BF-9DED-035C2B1886C6}" srcOrd="1" destOrd="0" presId="urn:microsoft.com/office/officeart/2008/layout/PictureLineup"/>
    <dgm:cxn modelId="{DFA860E0-083A-44AE-AF7B-F2AAF526A983}" type="presParOf" srcId="{7C7F885C-454B-43AF-AF9D-AF5937400E4A}" destId="{35B0D638-8343-4A72-BDB6-E0ACAD274FEC}" srcOrd="2" destOrd="0" presId="urn:microsoft.com/office/officeart/2008/layout/PictureLineup"/>
    <dgm:cxn modelId="{1E734F86-ACB7-4AC2-B986-9D082E0D8FF8}" type="presParOf" srcId="{EE32E86C-5FFB-4D15-8BF9-D1A3A10FFA3D}" destId="{6F10969C-9B3E-4B3E-8265-CB0D5320FEC7}" srcOrd="1" destOrd="0" presId="urn:microsoft.com/office/officeart/2008/layout/PictureLineup"/>
    <dgm:cxn modelId="{B271E22B-CFFC-4714-AB10-6E0390B981C3}" type="presParOf" srcId="{EE32E86C-5FFB-4D15-8BF9-D1A3A10FFA3D}" destId="{4A99F5FA-39D8-420E-9703-4E707F48D5F6}" srcOrd="2" destOrd="0" presId="urn:microsoft.com/office/officeart/2008/layout/PictureLineup"/>
    <dgm:cxn modelId="{4ACDF173-B3E6-4AC2-8572-EF53111F8397}" type="presParOf" srcId="{4A99F5FA-39D8-420E-9703-4E707F48D5F6}" destId="{3211D40C-DBF1-45BE-A4F5-1F11916E4790}" srcOrd="0" destOrd="0" presId="urn:microsoft.com/office/officeart/2008/layout/PictureLineup"/>
    <dgm:cxn modelId="{E6177312-9F4A-403C-B747-2464723C5C4D}" type="presParOf" srcId="{4A99F5FA-39D8-420E-9703-4E707F48D5F6}" destId="{0715FF49-8456-4365-82E6-70C986FE48D2}" srcOrd="1" destOrd="0" presId="urn:microsoft.com/office/officeart/2008/layout/PictureLineup"/>
    <dgm:cxn modelId="{51E687E0-F14C-49D5-ACB1-0BADB00193FB}" type="presParOf" srcId="{4A99F5FA-39D8-420E-9703-4E707F48D5F6}" destId="{AF933C3B-B2EA-4850-9444-3D5A38029333}" srcOrd="2" destOrd="0" presId="urn:microsoft.com/office/officeart/2008/layout/PictureLineup"/>
    <dgm:cxn modelId="{861BA8C6-A625-4AE6-83EE-1D00A79B0D4C}" type="presParOf" srcId="{EE32E86C-5FFB-4D15-8BF9-D1A3A10FFA3D}" destId="{6A0706BA-8464-49EA-B6B1-9B256E753940}" srcOrd="3" destOrd="0" presId="urn:microsoft.com/office/officeart/2008/layout/PictureLineup"/>
    <dgm:cxn modelId="{7160D71D-9996-44F8-8811-AE5504E45FC8}" type="presParOf" srcId="{EE32E86C-5FFB-4D15-8BF9-D1A3A10FFA3D}" destId="{BFE21659-B98F-444D-9FC2-EE619AF77EAA}" srcOrd="4" destOrd="0" presId="urn:microsoft.com/office/officeart/2008/layout/PictureLineup"/>
    <dgm:cxn modelId="{A2DE267E-A1B5-442D-B41B-0C513EBF5AA5}" type="presParOf" srcId="{BFE21659-B98F-444D-9FC2-EE619AF77EAA}" destId="{14ADA89A-A149-4581-A2E4-6CDE24325B0B}" srcOrd="0" destOrd="0" presId="urn:microsoft.com/office/officeart/2008/layout/PictureLineup"/>
    <dgm:cxn modelId="{B90963CF-BFA9-4DD0-82E3-29F4FBD3A835}" type="presParOf" srcId="{BFE21659-B98F-444D-9FC2-EE619AF77EAA}" destId="{A295DACA-9595-4F40-8B3A-A587373DED1C}" srcOrd="1" destOrd="0" presId="urn:microsoft.com/office/officeart/2008/layout/PictureLineup"/>
    <dgm:cxn modelId="{652E8AEB-D047-4FB2-8627-3505B74541BD}" type="presParOf" srcId="{BFE21659-B98F-444D-9FC2-EE619AF77EAA}" destId="{A097DCB4-D900-4304-BA1D-36C844820C60}" srcOrd="2" destOrd="0" presId="urn:microsoft.com/office/officeart/2008/layout/PictureLineup"/>
    <dgm:cxn modelId="{385F8A27-2283-4C0A-A95A-E332DB0536AE}" type="presParOf" srcId="{EE32E86C-5FFB-4D15-8BF9-D1A3A10FFA3D}" destId="{73C73F9D-7EE8-4B40-AAF2-3BA2CDB08E2B}" srcOrd="5" destOrd="0" presId="urn:microsoft.com/office/officeart/2008/layout/PictureLineup"/>
    <dgm:cxn modelId="{4ABEAAA3-D7FB-4C56-BD65-9EAC4C3A0353}" type="presParOf" srcId="{EE32E86C-5FFB-4D15-8BF9-D1A3A10FFA3D}" destId="{AC33661C-CE4B-4B9C-9ADE-986222B45012}" srcOrd="6" destOrd="0" presId="urn:microsoft.com/office/officeart/2008/layout/PictureLineup"/>
    <dgm:cxn modelId="{CC23F7B4-35B3-48DE-AC44-7E3664963BE0}" type="presParOf" srcId="{AC33661C-CE4B-4B9C-9ADE-986222B45012}" destId="{5D65FFF0-B3C6-4D7D-A51B-FC7F35278247}" srcOrd="0" destOrd="0" presId="urn:microsoft.com/office/officeart/2008/layout/PictureLineup"/>
    <dgm:cxn modelId="{0B76DD35-D60D-402C-9748-59CD8E6E492B}" type="presParOf" srcId="{AC33661C-CE4B-4B9C-9ADE-986222B45012}" destId="{D67A805C-963F-4362-B857-4318F1D99AF9}" srcOrd="1" destOrd="0" presId="urn:microsoft.com/office/officeart/2008/layout/PictureLineup"/>
    <dgm:cxn modelId="{A22A98DE-DE98-4736-B8EF-363920E34FA1}" type="presParOf" srcId="{AC33661C-CE4B-4B9C-9ADE-986222B45012}" destId="{FB826180-5D37-4804-9446-3FEF9438A05A}"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7D66-5A9F-4F0D-84C2-E196FACB8998}">
      <dsp:nvSpPr>
        <dsp:cNvPr id="0" name=""/>
        <dsp:cNvSpPr/>
      </dsp:nvSpPr>
      <dsp:spPr>
        <a:xfrm>
          <a:off x="3302" y="155407"/>
          <a:ext cx="2184852" cy="218485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34A1F4F6-FE8B-41BF-9DED-035C2B1886C6}">
      <dsp:nvSpPr>
        <dsp:cNvPr id="0" name=""/>
        <dsp:cNvSpPr/>
      </dsp:nvSpPr>
      <dsp:spPr>
        <a:xfrm>
          <a:off x="3302"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0D638-8343-4A72-BDB6-E0ACAD274FEC}">
      <dsp:nvSpPr>
        <dsp:cNvPr id="0" name=""/>
        <dsp:cNvSpPr/>
      </dsp:nvSpPr>
      <dsp:spPr>
        <a:xfrm>
          <a:off x="3302"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marL="0" lvl="0" indent="0" algn="l" defTabSz="577850">
            <a:lnSpc>
              <a:spcPct val="120000"/>
            </a:lnSpc>
            <a:spcBef>
              <a:spcPct val="0"/>
            </a:spcBef>
            <a:spcAft>
              <a:spcPct val="35000"/>
            </a:spcAft>
            <a:buNone/>
          </a:pPr>
          <a:r>
            <a:rPr lang="pt-PT" sz="1300" b="1" kern="1200" dirty="0">
              <a:solidFill>
                <a:schemeClr val="tx1"/>
              </a:solidFill>
              <a:latin typeface="Century Gothic" panose="020B0502020202020204" pitchFamily="34" charset="0"/>
              <a:cs typeface="Calibri" panose="020F0502020204030204" pitchFamily="34" charset="0"/>
            </a:rPr>
            <a:t>Boas Práticas</a:t>
          </a:r>
        </a:p>
        <a:p>
          <a:pPr marL="0" lvl="0" indent="0" defTabSz="577850">
            <a:spcBef>
              <a:spcPct val="0"/>
            </a:spcBef>
            <a:spcAft>
              <a:spcPct val="35000"/>
            </a:spcAft>
            <a:buNone/>
          </a:pPr>
          <a:r>
            <a:rPr lang="pt-PT" sz="1200" b="0" kern="1200" dirty="0">
              <a:solidFill>
                <a:schemeClr val="tx1"/>
              </a:solidFill>
              <a:latin typeface="Century Gothic" panose="020B0502020202020204" pitchFamily="34" charset="0"/>
              <a:cs typeface="Calibri" panose="020F0502020204030204" pitchFamily="34" charset="0"/>
            </a:rPr>
            <a:t>(</a:t>
          </a:r>
          <a:r>
            <a:rPr lang="pt-BR" sz="1200" b="0" kern="1200" dirty="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marL="0" lvl="0" indent="0" algn="l" defTabSz="577850">
            <a:lnSpc>
              <a:spcPct val="120000"/>
            </a:lnSpc>
            <a:spcBef>
              <a:spcPct val="0"/>
            </a:spcBef>
            <a:spcAft>
              <a:spcPct val="35000"/>
            </a:spcAft>
            <a:buNone/>
          </a:pPr>
          <a:r>
            <a:rPr lang="pt-BR" sz="1200" b="0" kern="1200" dirty="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kern="1200" dirty="0">
            <a:solidFill>
              <a:schemeClr val="tx1"/>
            </a:solidFill>
            <a:latin typeface="Century Gothic" panose="020B0502020202020204" pitchFamily="34" charset="0"/>
            <a:cs typeface="Calibri" panose="020F0502020204030204" pitchFamily="34" charset="0"/>
          </a:endParaRPr>
        </a:p>
        <a:p>
          <a:pPr marL="0" lvl="0" indent="0" algn="l" defTabSz="577850">
            <a:lnSpc>
              <a:spcPct val="120000"/>
            </a:lnSpc>
            <a:spcBef>
              <a:spcPct val="0"/>
            </a:spcBef>
            <a:spcAft>
              <a:spcPct val="35000"/>
            </a:spcAft>
            <a:buNone/>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3302" y="2340260"/>
        <a:ext cx="2184852" cy="2184852"/>
      </dsp:txXfrm>
    </dsp:sp>
    <dsp:sp modelId="{3211D40C-DBF1-45BE-A4F5-1F11916E4790}">
      <dsp:nvSpPr>
        <dsp:cNvPr id="0" name=""/>
        <dsp:cNvSpPr/>
      </dsp:nvSpPr>
      <dsp:spPr>
        <a:xfrm>
          <a:off x="2188971" y="155407"/>
          <a:ext cx="2184852" cy="218485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0715FF49-8456-4365-82E6-70C986FE48D2}">
      <dsp:nvSpPr>
        <dsp:cNvPr id="0" name=""/>
        <dsp:cNvSpPr/>
      </dsp:nvSpPr>
      <dsp:spPr>
        <a:xfrm>
          <a:off x="2188971"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33C3B-B2EA-4850-9444-3D5A38029333}">
      <dsp:nvSpPr>
        <dsp:cNvPr id="0" name=""/>
        <dsp:cNvSpPr/>
      </dsp:nvSpPr>
      <dsp:spPr>
        <a:xfrm>
          <a:off x="2188971"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marL="0" lvl="0" indent="0" algn="l" defTabSz="577850">
            <a:lnSpc>
              <a:spcPct val="120000"/>
            </a:lnSpc>
            <a:spcBef>
              <a:spcPct val="0"/>
            </a:spcBef>
            <a:spcAft>
              <a:spcPct val="35000"/>
            </a:spcAft>
            <a:buNone/>
          </a:pPr>
          <a:r>
            <a:rPr lang="pt-PT" sz="1300" b="1" kern="1200" dirty="0">
              <a:solidFill>
                <a:schemeClr val="tx1"/>
              </a:solidFill>
              <a:latin typeface="Century Gothic" panose="020B0502020202020204" pitchFamily="34" charset="0"/>
              <a:cs typeface="Calibri" panose="020F0502020204030204" pitchFamily="34" charset="0"/>
            </a:rPr>
            <a:t>Demonstração e Inovação</a:t>
          </a:r>
        </a:p>
        <a:p>
          <a:pPr marL="0" lvl="0" indent="0" defTabSz="577850">
            <a:spcBef>
              <a:spcPct val="0"/>
            </a:spcBef>
            <a:spcAft>
              <a:spcPct val="35000"/>
            </a:spcAft>
            <a:buNone/>
          </a:pPr>
          <a:r>
            <a:rPr lang="pt-PT" sz="1200" b="0" kern="1200" dirty="0">
              <a:solidFill>
                <a:schemeClr val="tx1"/>
              </a:solidFill>
              <a:latin typeface="Century Gothic" panose="020B0502020202020204" pitchFamily="34" charset="0"/>
              <a:cs typeface="Calibri" panose="020F0502020204030204" pitchFamily="34" charset="0"/>
            </a:rPr>
            <a:t>(</a:t>
          </a:r>
          <a:r>
            <a:rPr lang="pt-BR" sz="1200" b="0" kern="1200" dirty="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kern="1200" dirty="0">
            <a:solidFill>
              <a:schemeClr val="tx1"/>
            </a:solidFill>
            <a:latin typeface="Century Gothic" panose="020B0502020202020204" pitchFamily="34" charset="0"/>
            <a:cs typeface="Calibri" panose="020F0502020204030204" pitchFamily="34" charset="0"/>
          </a:endParaRPr>
        </a:p>
        <a:p>
          <a:pPr marL="0" lvl="0" indent="0" algn="l" defTabSz="577850">
            <a:lnSpc>
              <a:spcPct val="120000"/>
            </a:lnSpc>
            <a:spcBef>
              <a:spcPct val="0"/>
            </a:spcBef>
            <a:spcAft>
              <a:spcPct val="35000"/>
            </a:spcAft>
            <a:buNone/>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2188971" y="2340260"/>
        <a:ext cx="2184852" cy="2184852"/>
      </dsp:txXfrm>
    </dsp:sp>
    <dsp:sp modelId="{14ADA89A-A149-4581-A2E4-6CDE24325B0B}">
      <dsp:nvSpPr>
        <dsp:cNvPr id="0" name=""/>
        <dsp:cNvSpPr/>
      </dsp:nvSpPr>
      <dsp:spPr>
        <a:xfrm>
          <a:off x="4374640" y="155407"/>
          <a:ext cx="2184852" cy="2184852"/>
        </a:xfrm>
        <a:prstGeom prst="rect">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59000" r="-59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A295DACA-9595-4F40-8B3A-A587373DED1C}">
      <dsp:nvSpPr>
        <dsp:cNvPr id="0" name=""/>
        <dsp:cNvSpPr/>
      </dsp:nvSpPr>
      <dsp:spPr>
        <a:xfrm>
          <a:off x="4374640"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97DCB4-D900-4304-BA1D-36C844820C60}">
      <dsp:nvSpPr>
        <dsp:cNvPr id="0" name=""/>
        <dsp:cNvSpPr/>
      </dsp:nvSpPr>
      <dsp:spPr>
        <a:xfrm>
          <a:off x="4374640"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pt-PT" sz="1300" b="1" kern="1200" dirty="0">
              <a:solidFill>
                <a:schemeClr val="tx1"/>
              </a:solidFill>
              <a:latin typeface="Century Gothic" panose="020B0502020202020204" pitchFamily="34" charset="0"/>
              <a:cs typeface="Calibri" panose="020F0502020204030204" pitchFamily="34" charset="0"/>
            </a:rPr>
            <a:t>- Capacitação</a:t>
          </a:r>
        </a:p>
        <a:p>
          <a:pPr marL="0" lvl="0" indent="0" algn="l" defTabSz="577850">
            <a:lnSpc>
              <a:spcPct val="90000"/>
            </a:lnSpc>
            <a:spcBef>
              <a:spcPct val="0"/>
            </a:spcBef>
            <a:spcAft>
              <a:spcPct val="35000"/>
            </a:spcAft>
            <a:buNone/>
          </a:pPr>
          <a:r>
            <a:rPr lang="pt-PT" sz="1300" b="1" kern="1200" dirty="0">
              <a:solidFill>
                <a:schemeClr val="tx1"/>
              </a:solidFill>
              <a:latin typeface="Century Gothic" panose="020B0502020202020204" pitchFamily="34" charset="0"/>
              <a:cs typeface="Calibri" panose="020F0502020204030204" pitchFamily="34" charset="0"/>
            </a:rPr>
            <a:t>- Governança</a:t>
          </a:r>
        </a:p>
        <a:p>
          <a:pPr marL="0" lvl="0" indent="0" algn="l" defTabSz="577850">
            <a:lnSpc>
              <a:spcPct val="90000"/>
            </a:lnSpc>
            <a:spcBef>
              <a:spcPct val="0"/>
            </a:spcBef>
            <a:spcAft>
              <a:spcPct val="35000"/>
            </a:spcAft>
            <a:buNone/>
          </a:pPr>
          <a:r>
            <a:rPr lang="pt-BR" sz="1300" b="1" kern="1200" dirty="0">
              <a:solidFill>
                <a:schemeClr val="tx1"/>
              </a:solidFill>
              <a:latin typeface="Century Gothic" panose="020B0502020202020204" pitchFamily="34" charset="0"/>
              <a:cs typeface="Calibri" panose="020F0502020204030204" pitchFamily="34" charset="0"/>
            </a:rPr>
            <a:t>- Envolvimento de parceiros</a:t>
          </a:r>
        </a:p>
        <a:p>
          <a:pPr marL="0" lvl="0" indent="0" algn="l" defTabSz="577850">
            <a:lnSpc>
              <a:spcPct val="90000"/>
            </a:lnSpc>
            <a:spcBef>
              <a:spcPct val="0"/>
            </a:spcBef>
            <a:spcAft>
              <a:spcPct val="35000"/>
            </a:spcAft>
            <a:buNone/>
          </a:pPr>
          <a:endParaRPr lang="pt-BR" sz="1300" b="1" kern="1200" dirty="0">
            <a:solidFill>
              <a:schemeClr val="tx1"/>
            </a:solidFill>
            <a:latin typeface="Century Gothic" panose="020B0502020202020204" pitchFamily="34" charset="0"/>
            <a:cs typeface="Calibri" panose="020F0502020204030204" pitchFamily="34" charset="0"/>
          </a:endParaRPr>
        </a:p>
        <a:p>
          <a:pPr marL="0" lvl="0" indent="0" algn="l" defTabSz="577850">
            <a:lnSpc>
              <a:spcPct val="90000"/>
            </a:lnSpc>
            <a:spcBef>
              <a:spcPct val="0"/>
            </a:spcBef>
            <a:spcAft>
              <a:spcPct val="35000"/>
            </a:spcAft>
            <a:buNone/>
          </a:pPr>
          <a:r>
            <a:rPr lang="pt-BR" sz="1300" b="1" kern="1200" dirty="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kern="1200" dirty="0">
              <a:solidFill>
                <a:schemeClr val="tx1"/>
              </a:solidFill>
              <a:latin typeface="Century Gothic" panose="020B0502020202020204" pitchFamily="34" charset="0"/>
              <a:cs typeface="Calibri" panose="020F0502020204030204" pitchFamily="34" charset="0"/>
            </a:rPr>
            <a:t>;</a:t>
          </a:r>
        </a:p>
      </dsp:txBody>
      <dsp:txXfrm>
        <a:off x="4374640" y="2340260"/>
        <a:ext cx="2184852" cy="2184852"/>
      </dsp:txXfrm>
    </dsp:sp>
    <dsp:sp modelId="{5D65FFF0-B3C6-4D7D-A51B-FC7F35278247}">
      <dsp:nvSpPr>
        <dsp:cNvPr id="0" name=""/>
        <dsp:cNvSpPr/>
      </dsp:nvSpPr>
      <dsp:spPr>
        <a:xfrm>
          <a:off x="6560309" y="155407"/>
          <a:ext cx="2184852" cy="218485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D67A805C-963F-4362-B857-4318F1D99AF9}">
      <dsp:nvSpPr>
        <dsp:cNvPr id="0" name=""/>
        <dsp:cNvSpPr/>
      </dsp:nvSpPr>
      <dsp:spPr>
        <a:xfrm>
          <a:off x="6560309"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826180-5D37-4804-9446-3FEF9438A05A}">
      <dsp:nvSpPr>
        <dsp:cNvPr id="0" name=""/>
        <dsp:cNvSpPr/>
      </dsp:nvSpPr>
      <dsp:spPr>
        <a:xfrm>
          <a:off x="6560309"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marL="0" lvl="0" indent="0" defTabSz="577850">
            <a:spcBef>
              <a:spcPct val="0"/>
            </a:spcBef>
            <a:spcAft>
              <a:spcPct val="35000"/>
            </a:spcAft>
            <a:buNone/>
          </a:pPr>
          <a:r>
            <a:rPr lang="pt-BR" sz="1300" b="1" kern="1200" dirty="0">
              <a:solidFill>
                <a:schemeClr val="tx1"/>
              </a:solidFill>
              <a:latin typeface="Century Gothic" panose="020B0502020202020204" pitchFamily="34" charset="0"/>
              <a:cs typeface="Calibri" panose="020F0502020204030204" pitchFamily="34" charset="0"/>
            </a:rPr>
            <a:t>Replicabilidade e Transferibilidade do projeto</a:t>
          </a:r>
        </a:p>
        <a:p>
          <a:pPr marL="0" lvl="0" indent="0" algn="l" defTabSz="577850">
            <a:lnSpc>
              <a:spcPct val="120000"/>
            </a:lnSpc>
            <a:spcBef>
              <a:spcPct val="0"/>
            </a:spcBef>
            <a:spcAft>
              <a:spcPct val="35000"/>
            </a:spcAft>
            <a:buNone/>
          </a:pPr>
          <a:r>
            <a:rPr lang="pt-BR" sz="1200" b="0" kern="1200" dirty="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kern="1200" dirty="0">
            <a:solidFill>
              <a:schemeClr val="tx1"/>
            </a:solidFill>
            <a:latin typeface="Century Gothic" panose="020B0502020202020204" pitchFamily="34" charset="0"/>
            <a:cs typeface="Calibri" panose="020F0502020204030204" pitchFamily="34" charset="0"/>
          </a:endParaRPr>
        </a:p>
        <a:p>
          <a:pPr marL="0" lvl="0" indent="0" algn="l" defTabSz="577850">
            <a:lnSpc>
              <a:spcPct val="120000"/>
            </a:lnSpc>
            <a:spcBef>
              <a:spcPct val="0"/>
            </a:spcBef>
            <a:spcAft>
              <a:spcPct val="35000"/>
            </a:spcAft>
            <a:buNone/>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6560309" y="2340260"/>
        <a:ext cx="2184852" cy="2184852"/>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29/06/2021</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117613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10</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a:latin typeface="Arial" panose="020B0604020202020204" pitchFamily="34" charset="0"/>
                <a:ea typeface="ＭＳ Ｐゴシック" panose="020B0600070205080204" pitchFamily="34" charset="-128"/>
              </a:rPr>
              <a:t>- Implementação do PAF para a RN2000 nos Açores resultando na melhoria do estado de conservação de 13 habitats e 24 espécies ao abrigo das 2 Diretivas (Aves e Habitats), incluindo flora e fauna (terrestre e marinha).</a:t>
            </a:r>
          </a:p>
          <a:p>
            <a:pPr eaLnBrk="1" hangingPunct="1"/>
            <a:r>
              <a:rPr lang="pt-BR" altLang="en-US" dirty="0">
                <a:latin typeface="Arial" panose="020B0604020202020204" pitchFamily="34" charset="0"/>
                <a:ea typeface="ＭＳ Ｐゴシック" panose="020B0600070205080204" pitchFamily="34" charset="-128"/>
              </a:rPr>
              <a:t>- Melhoria do conhecimento da distribuição, ecologia e principais problemas/ameaças de conservação de espécies (flora/fauna) e habitats (p.e. o morcego endémico – Nyctalus azoreum);</a:t>
            </a:r>
          </a:p>
          <a:p>
            <a:pPr eaLnBrk="1" hangingPunct="1"/>
            <a:r>
              <a:rPr lang="pt-BR" altLang="en-US" dirty="0">
                <a:latin typeface="Arial" panose="020B0604020202020204" pitchFamily="34" charset="0"/>
                <a:ea typeface="ＭＳ Ｐゴシック" panose="020B0600070205080204" pitchFamily="34" charset="-128"/>
              </a:rPr>
              <a:t>- Aumento da área pública dentro da RN2000 em 96,13ha, para restauro e recuperação de habitats protegidos;</a:t>
            </a:r>
          </a:p>
          <a:p>
            <a:pPr eaLnBrk="1" hangingPunct="1"/>
            <a:r>
              <a:rPr lang="pt-BR" altLang="en-US" dirty="0">
                <a:latin typeface="Arial" panose="020B0604020202020204" pitchFamily="34" charset="0"/>
                <a:ea typeface="ＭＳ Ｐゴシック" panose="020B0600070205080204" pitchFamily="34" charset="-128"/>
              </a:rPr>
              <a:t>- Habitats melhorados em mais de 24 ha para 7 aves marinhas e 120ha para o priolo;</a:t>
            </a:r>
          </a:p>
          <a:p>
            <a:pPr eaLnBrk="1" hangingPunct="1"/>
            <a:r>
              <a:rPr lang="pt-BR" altLang="en-US" dirty="0">
                <a:latin typeface="Arial" panose="020B0604020202020204" pitchFamily="34" charset="0"/>
                <a:ea typeface="ＭＳ Ｐゴシック" panose="020B0600070205080204" pitchFamily="34" charset="-128"/>
              </a:rPr>
              <a:t>- Redução/controle e sensibilização para as espécies exóticas invasoras e espécies não-indígenas marinhas;</a:t>
            </a:r>
          </a:p>
          <a:p>
            <a:pPr eaLnBrk="1" hangingPunct="1"/>
            <a:r>
              <a:rPr lang="pt-BR" altLang="en-US" dirty="0">
                <a:latin typeface="Arial" panose="020B0604020202020204" pitchFamily="34" charset="0"/>
                <a:ea typeface="ＭＳ Ｐゴシック" panose="020B0600070205080204" pitchFamily="34" charset="-128"/>
              </a:rPr>
              <a:t>- Atualização de informação sobre espécies marinhas e designação de novos sítios marinhos;</a:t>
            </a:r>
          </a:p>
          <a:p>
            <a:pPr eaLnBrk="1" hangingPunct="1"/>
            <a:r>
              <a:rPr lang="pt-BR" altLang="en-US" dirty="0">
                <a:latin typeface="Arial" panose="020B0604020202020204" pitchFamily="34" charset="0"/>
                <a:ea typeface="ＭＳ Ｐゴシック" panose="020B0600070205080204" pitchFamily="34" charset="-128"/>
              </a:rPr>
              <a:t>- Designação de novos SIC’s (ajuste, com aumento de área, da ZEC existente de Caldeira e Capelinhos - PTFAI0004, de forma a incluir áreas a serem intervencionadas na ação C4.1 com espécies da HD; designação de 2 novos SIC's em ilhéus, o Ilhéu do Topo na ilha de S. Jorge e o Ilhéu da Vila na ilha de Santa Maria (acrescentando à atual designação como ZPE);</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1634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11</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sz="1200" b="0" i="0" u="none" strike="noStrike" kern="1200" baseline="0" dirty="0">
                <a:solidFill>
                  <a:schemeClr val="tx1"/>
                </a:solidFill>
                <a:latin typeface="+mn-lt"/>
                <a:ea typeface="+mn-ea"/>
                <a:cs typeface="+mn-cs"/>
              </a:rPr>
              <a:t>- Iremos intervir em 8ha no ilhéu da Vila.</a:t>
            </a:r>
          </a:p>
          <a:p>
            <a:r>
              <a:rPr lang="pt-BR" sz="1200" b="0" i="0" u="none" strike="noStrike" kern="1200" baseline="0" dirty="0">
                <a:solidFill>
                  <a:schemeClr val="tx1"/>
                </a:solidFill>
                <a:latin typeface="+mn-lt"/>
                <a:ea typeface="+mn-ea"/>
                <a:cs typeface="+mn-cs"/>
              </a:rPr>
              <a:t>- As ações previstas que se aplicam ao ilhéu da Vila são o restauro de habitats para as aves marinhas (ação C6.1), o controlo e erradicação de espécies de flora e fauna invasoras nos habitats restaurados (ação C8), e a monitorização de aves marinhas, habitats e conservação (ação D5.1) e a área de intervenção na Fajã dos Cubres</a:t>
            </a:r>
          </a:p>
          <a:p>
            <a:pPr marL="171450" indent="-171450">
              <a:buFontTx/>
              <a:buChar char="-"/>
            </a:pPr>
            <a:r>
              <a:rPr lang="pt-BR" altLang="en-US" sz="1200" b="0" i="0" u="none" strike="noStrike" kern="1200" baseline="0" dirty="0">
                <a:solidFill>
                  <a:schemeClr val="tx1"/>
                </a:solidFill>
                <a:latin typeface="+mn-lt"/>
                <a:ea typeface="+mn-ea"/>
                <a:cs typeface="+mn-cs"/>
              </a:rPr>
              <a:t>Já temos o Plano Operacional para o ilhéu da Vila finalizado e já começou a ser implementado.</a:t>
            </a:r>
          </a:p>
          <a:p>
            <a:pPr marL="171450" indent="-171450">
              <a:buFontTx/>
              <a:buChar char="-"/>
            </a:pPr>
            <a:r>
              <a:rPr lang="pt-BR" altLang="en-US" sz="1200" b="0" i="0" u="none" strike="noStrike" kern="1200" baseline="0" dirty="0">
                <a:solidFill>
                  <a:schemeClr val="tx1"/>
                </a:solidFill>
                <a:latin typeface="+mn-lt"/>
                <a:ea typeface="+mn-ea"/>
                <a:cs typeface="+mn-cs"/>
              </a:rPr>
              <a:t>O acesso à área de intervenção é unicamente garantido por via marítima, pelo que iremos adquirir uma embarcação que será entregue até ao fim de janeiro de 2021.</a:t>
            </a:r>
          </a:p>
        </p:txBody>
      </p:sp>
    </p:spTree>
    <p:extLst>
      <p:ext uri="{BB962C8B-B14F-4D97-AF65-F5344CB8AC3E}">
        <p14:creationId xmlns:p14="http://schemas.microsoft.com/office/powerpoint/2010/main" val="310915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12</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baseline="0" dirty="0">
                <a:latin typeface="Arial" panose="020B0604020202020204" pitchFamily="34" charset="0"/>
                <a:ea typeface="ＭＳ Ｐゴシック" panose="020B0600070205080204" pitchFamily="34" charset="-128"/>
              </a:rPr>
              <a:t>Será feita uma primeira prospeção no terreno para avaliar o estado atual das populações e se estão presentes, de acordo com os dados de distribuição atual, e após essa avaliação controlar as ameaças e pressões, e reforçar populações, quando necessário, através de conservação in </a:t>
            </a:r>
            <a:r>
              <a:rPr lang="pt-PT" altLang="en-US" baseline="0" dirty="0" err="1">
                <a:latin typeface="Arial" panose="020B0604020202020204" pitchFamily="34" charset="0"/>
                <a:ea typeface="ＭＳ Ｐゴシック" panose="020B0600070205080204" pitchFamily="34" charset="-128"/>
              </a:rPr>
              <a:t>situ</a:t>
            </a:r>
            <a:r>
              <a:rPr lang="pt-PT" altLang="en-US" baseline="0" dirty="0">
                <a:latin typeface="Arial" panose="020B0604020202020204" pitchFamily="34" charset="0"/>
                <a:ea typeface="ＭＳ Ｐゴシック" panose="020B0600070205080204" pitchFamily="34" charset="-128"/>
              </a:rPr>
              <a:t> e </a:t>
            </a:r>
            <a:r>
              <a:rPr lang="pt-PT" altLang="en-US" baseline="0" dirty="0" err="1">
                <a:latin typeface="Arial" panose="020B0604020202020204" pitchFamily="34" charset="0"/>
                <a:ea typeface="ＭＳ Ｐゴシック" panose="020B0600070205080204" pitchFamily="34" charset="-128"/>
              </a:rPr>
              <a:t>ex</a:t>
            </a:r>
            <a:r>
              <a:rPr lang="pt-PT" altLang="en-US" baseline="0" dirty="0">
                <a:latin typeface="Arial" panose="020B0604020202020204" pitchFamily="34" charset="0"/>
                <a:ea typeface="ＭＳ Ｐゴシック" panose="020B0600070205080204" pitchFamily="34" charset="-128"/>
              </a:rPr>
              <a:t> </a:t>
            </a:r>
            <a:r>
              <a:rPr lang="pt-PT" altLang="en-US" baseline="0" dirty="0" err="1">
                <a:latin typeface="Arial" panose="020B0604020202020204" pitchFamily="34" charset="0"/>
                <a:ea typeface="ＭＳ Ｐゴシック" panose="020B0600070205080204" pitchFamily="34" charset="-128"/>
              </a:rPr>
              <a:t>situ</a:t>
            </a:r>
            <a:r>
              <a:rPr lang="pt-PT" altLang="en-US" baseline="0" dirty="0">
                <a:latin typeface="Arial" panose="020B0604020202020204" pitchFamily="34" charset="0"/>
                <a:ea typeface="ＭＳ Ｐゴシック" panose="020B0600070205080204" pitchFamily="34" charset="-128"/>
              </a:rPr>
              <a:t>.</a:t>
            </a:r>
          </a:p>
          <a:p>
            <a:pPr marL="171450" indent="-171450">
              <a:buFontTx/>
              <a:buChar char="-"/>
            </a:pPr>
            <a:r>
              <a:rPr lang="pt-PT" altLang="en-US" baseline="0" dirty="0">
                <a:latin typeface="Arial" panose="020B0604020202020204" pitchFamily="34" charset="0"/>
                <a:ea typeface="ＭＳ Ｐゴシック" panose="020B0600070205080204" pitchFamily="34" charset="-128"/>
              </a:rPr>
              <a:t>Já foi elaborado um Plano de Colheita e o PNI de </a:t>
            </a:r>
            <a:r>
              <a:rPr lang="pt-PT" altLang="en-US" baseline="0" dirty="0" err="1">
                <a:latin typeface="Arial" panose="020B0604020202020204" pitchFamily="34" charset="0"/>
                <a:ea typeface="ＭＳ Ｐゴシック" panose="020B0600070205080204" pitchFamily="34" charset="-128"/>
              </a:rPr>
              <a:t>S.Maria</a:t>
            </a:r>
            <a:r>
              <a:rPr lang="pt-PT" altLang="en-US" baseline="0" dirty="0">
                <a:latin typeface="Arial" panose="020B0604020202020204" pitchFamily="34" charset="0"/>
                <a:ea typeface="ＭＳ Ｐゴシック" panose="020B0600070205080204" pitchFamily="34" charset="-128"/>
              </a:rPr>
              <a:t> já começou a recolha de sementes das espécies ainda em frutificação. Este plano inclui o mapa das localizações conhecidas.</a:t>
            </a:r>
          </a:p>
          <a:p>
            <a:pPr marL="171450" indent="-171450">
              <a:buFontTx/>
              <a:buChar char="-"/>
            </a:pPr>
            <a:r>
              <a:rPr lang="pt-PT" altLang="en-US" baseline="0" dirty="0">
                <a:latin typeface="Arial" panose="020B0604020202020204" pitchFamily="34" charset="0"/>
                <a:ea typeface="ＭＳ Ｐゴシック" panose="020B0600070205080204" pitchFamily="34" charset="-128"/>
              </a:rPr>
              <a:t>Esta lista inclui as da </a:t>
            </a:r>
            <a:r>
              <a:rPr lang="pt-PT" altLang="en-US" baseline="0" dirty="0" err="1">
                <a:latin typeface="Arial" panose="020B0604020202020204" pitchFamily="34" charset="0"/>
                <a:ea typeface="ＭＳ Ｐゴシック" panose="020B0600070205080204" pitchFamily="34" charset="-128"/>
              </a:rPr>
              <a:t>Dhabitats</a:t>
            </a:r>
            <a:r>
              <a:rPr lang="pt-PT" altLang="en-US" baseline="0" dirty="0">
                <a:latin typeface="Arial" panose="020B0604020202020204" pitchFamily="34" charset="0"/>
                <a:ea typeface="ＭＳ Ｐゴシック" panose="020B0600070205080204" pitchFamily="34" charset="-128"/>
              </a:rPr>
              <a:t>, assim como as espécies estruturantes para o restauro dos habitats do ilhéu.</a:t>
            </a:r>
          </a:p>
          <a:p>
            <a:pPr marL="171450" indent="-171450">
              <a:buFontTx/>
              <a:buChar char="-"/>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2138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dirty="0">
                <a:latin typeface="Arial" panose="020B0604020202020204" pitchFamily="34" charset="0"/>
                <a:ea typeface="ＭＳ Ｐゴシック" panose="020B0600070205080204" pitchFamily="34" charset="-128"/>
              </a:rPr>
              <a:t>Foi criada</a:t>
            </a:r>
            <a:r>
              <a:rPr lang="pt-PT" altLang="en-US" baseline="0" dirty="0">
                <a:latin typeface="Arial" panose="020B0604020202020204" pitchFamily="34" charset="0"/>
                <a:ea typeface="ＭＳ Ｐゴシック" panose="020B0600070205080204" pitchFamily="34" charset="-128"/>
              </a:rPr>
              <a:t> pela Técnica contratada para o projeto uma aplicação </a:t>
            </a:r>
            <a:r>
              <a:rPr lang="pt-PT" altLang="en-US" baseline="0" dirty="0" err="1">
                <a:latin typeface="Arial" panose="020B0604020202020204" pitchFamily="34" charset="0"/>
                <a:ea typeface="ＭＳ Ｐゴシック" panose="020B0600070205080204" pitchFamily="34" charset="-128"/>
              </a:rPr>
              <a:t>Qfield</a:t>
            </a:r>
            <a:r>
              <a:rPr lang="pt-PT" altLang="en-US" baseline="0" dirty="0">
                <a:latin typeface="Arial" panose="020B0604020202020204" pitchFamily="34" charset="0"/>
                <a:ea typeface="ＭＳ Ｐゴシック" panose="020B0600070205080204" pitchFamily="34" charset="-128"/>
              </a:rPr>
              <a:t>, que já foi instalada nos </a:t>
            </a:r>
            <a:r>
              <a:rPr lang="pt-PT" altLang="en-US" baseline="0" dirty="0" err="1">
                <a:latin typeface="Arial" panose="020B0604020202020204" pitchFamily="34" charset="0"/>
                <a:ea typeface="ＭＳ Ｐゴシック" panose="020B0600070205080204" pitchFamily="34" charset="-128"/>
              </a:rPr>
              <a:t>tablets</a:t>
            </a:r>
            <a:r>
              <a:rPr lang="pt-PT" altLang="en-US" baseline="0" dirty="0">
                <a:latin typeface="Arial" panose="020B0604020202020204" pitchFamily="34" charset="0"/>
                <a:ea typeface="ＭＳ Ｐゴシック" panose="020B0600070205080204" pitchFamily="34" charset="-128"/>
              </a:rPr>
              <a:t> e telemóveis dos VN para proceder ao mapeamento da flora protegida.</a:t>
            </a:r>
          </a:p>
          <a:p>
            <a:pPr marL="171450" indent="-171450">
              <a:buFontTx/>
              <a:buChar char="-"/>
            </a:pPr>
            <a:r>
              <a:rPr lang="pt-PT" altLang="en-US" baseline="0" dirty="0">
                <a:latin typeface="Arial" panose="020B0604020202020204" pitchFamily="34" charset="0"/>
                <a:ea typeface="ＭＳ Ｐゴシック" panose="020B0600070205080204" pitchFamily="34" charset="-128"/>
              </a:rPr>
              <a:t>E para além disso, já foi iniciado o processo de colheita de sementes na maioria das ilhas.</a:t>
            </a:r>
          </a:p>
          <a:p>
            <a:pPr marL="171450" indent="-171450">
              <a:buFontTx/>
              <a:buChar char="-"/>
            </a:pPr>
            <a:r>
              <a:rPr lang="pt-PT" altLang="en-US" baseline="0" dirty="0">
                <a:latin typeface="Arial" panose="020B0604020202020204" pitchFamily="34" charset="0"/>
                <a:ea typeface="ＭＳ Ｐゴシック" panose="020B0600070205080204" pitchFamily="34" charset="-128"/>
              </a:rPr>
              <a:t>Se o tamanho das população permitir, as sementes/esporos serão recolhidos para conservação </a:t>
            </a:r>
            <a:r>
              <a:rPr lang="pt-PT" altLang="en-US" baseline="0" dirty="0" err="1">
                <a:latin typeface="Arial" panose="020B0604020202020204" pitchFamily="34" charset="0"/>
                <a:ea typeface="ＭＳ Ｐゴシック" panose="020B0600070205080204" pitchFamily="34" charset="-128"/>
              </a:rPr>
              <a:t>ex-situ</a:t>
            </a:r>
            <a:r>
              <a:rPr lang="pt-PT" altLang="en-US" baseline="0" dirty="0">
                <a:latin typeface="Arial" panose="020B0604020202020204" pitchFamily="34" charset="0"/>
                <a:ea typeface="ＭＳ Ｐゴシック" panose="020B0600070205080204" pitchFamily="34" charset="-128"/>
              </a:rPr>
              <a:t> no Banco de Sementes do Faial e para ensaios de propagação no JBF.</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08412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Tx/>
              <a:buNone/>
            </a:pPr>
            <a:r>
              <a:rPr lang="pt-BR" sz="1200" b="0" i="0" u="none" strike="noStrike" kern="1200" baseline="0" dirty="0">
                <a:solidFill>
                  <a:schemeClr val="tx1"/>
                </a:solidFill>
                <a:latin typeface="+mn-lt"/>
                <a:ea typeface="+mn-ea"/>
                <a:cs typeface="+mn-cs"/>
              </a:rPr>
              <a:t>-Em setembro 2020, foi realizada uma prospeção inicial para atualizar as espécies de flora e fauna (nativa e invasora) presentes e a sua distribuição, e para estabelecer os locais mais adequados dentro da área de intervenção onde executar o restauro dos habitats e instalar os ninhos artificiais.</a:t>
            </a:r>
          </a:p>
          <a:p>
            <a:pPr marL="0" lvl="0" indent="0">
              <a:buFontTx/>
              <a:buNone/>
            </a:pPr>
            <a:r>
              <a:rPr lang="pt-BR" altLang="en-US" sz="1200" b="0" i="0" u="none" strike="noStrike" kern="1200" baseline="0" dirty="0">
                <a:solidFill>
                  <a:schemeClr val="tx1"/>
                </a:solidFill>
                <a:latin typeface="+mn-lt"/>
                <a:ea typeface="+mn-ea"/>
                <a:cs typeface="+mn-cs"/>
              </a:rPr>
              <a:t>- </a:t>
            </a:r>
            <a:r>
              <a:rPr lang="pt-PT" altLang="en-US" baseline="0" dirty="0">
                <a:latin typeface="Arial" panose="020B0604020202020204" pitchFamily="34" charset="0"/>
                <a:ea typeface="ＭＳ Ｐゴシック" panose="020B0600070205080204" pitchFamily="34" charset="-128"/>
              </a:rPr>
              <a:t>Já foram contratados 2 assistentes operacionais afetos ao projeto LIFE IP até 2027, para implementação das ações de conservação.</a:t>
            </a:r>
          </a:p>
          <a:p>
            <a:pPr marL="628650" lvl="1" indent="-171450">
              <a:buFontTx/>
              <a:buChar char="-"/>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60009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15</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650" lvl="1" indent="-171450">
              <a:buFontTx/>
              <a:buChar char="-"/>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79726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16</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650" lvl="1" indent="-171450">
              <a:buFontTx/>
              <a:buChar char="-"/>
            </a:pPr>
            <a:r>
              <a:rPr lang="pt-BR" sz="1200" b="0" i="0" u="none" strike="noStrike" kern="1200" baseline="0" dirty="0">
                <a:solidFill>
                  <a:schemeClr val="tx1"/>
                </a:solidFill>
                <a:latin typeface="+mn-lt"/>
                <a:ea typeface="+mn-ea"/>
                <a:cs typeface="+mn-cs"/>
              </a:rPr>
              <a:t>Esta sub-ação prevê um conjunto de tarefas que permitirão melhorar o estado de conservação de 4 espécies de aves marinhas abrangidas pela Diretiva Aves (</a:t>
            </a:r>
            <a:r>
              <a:rPr lang="pt-BR" sz="1200" b="0" i="1" u="none" strike="noStrike" kern="1200" baseline="0" dirty="0">
                <a:solidFill>
                  <a:schemeClr val="tx1"/>
                </a:solidFill>
                <a:latin typeface="+mn-lt"/>
                <a:ea typeface="+mn-ea"/>
                <a:cs typeface="+mn-cs"/>
              </a:rPr>
              <a:t>cagarro</a:t>
            </a:r>
            <a:r>
              <a:rPr lang="pt-BR" sz="1200" b="0" i="0" u="none" strike="noStrike" kern="1200" baseline="0" dirty="0">
                <a:solidFill>
                  <a:schemeClr val="tx1"/>
                </a:solidFill>
                <a:latin typeface="+mn-lt"/>
                <a:ea typeface="+mn-ea"/>
                <a:cs typeface="+mn-cs"/>
              </a:rPr>
              <a:t>, frulho, </a:t>
            </a:r>
            <a:r>
              <a:rPr lang="pt-BR" sz="1200" b="0" i="1" u="none" strike="noStrike" kern="1200" baseline="0" dirty="0">
                <a:solidFill>
                  <a:schemeClr val="tx1"/>
                </a:solidFill>
                <a:latin typeface="+mn-lt"/>
                <a:ea typeface="+mn-ea"/>
                <a:cs typeface="+mn-cs"/>
              </a:rPr>
              <a:t>painho-da-madeira </a:t>
            </a:r>
            <a:r>
              <a:rPr lang="pt-BR" sz="1200" b="0" i="0" u="none" strike="noStrike" kern="1200" baseline="0" dirty="0">
                <a:solidFill>
                  <a:schemeClr val="tx1"/>
                </a:solidFill>
                <a:latin typeface="+mn-lt"/>
                <a:ea typeface="+mn-ea"/>
                <a:cs typeface="+mn-cs"/>
              </a:rPr>
              <a:t>e </a:t>
            </a:r>
            <a:r>
              <a:rPr lang="pt-BR" sz="1200" b="0" i="1" u="none" strike="noStrike" kern="1200" baseline="0" dirty="0">
                <a:solidFill>
                  <a:schemeClr val="tx1"/>
                </a:solidFill>
                <a:latin typeface="+mn-lt"/>
                <a:ea typeface="+mn-ea"/>
                <a:cs typeface="+mn-cs"/>
              </a:rPr>
              <a:t>alma-negra</a:t>
            </a:r>
            <a:r>
              <a:rPr lang="pt-BR" sz="1200" b="0" i="0" u="none" strike="noStrike" kern="1200" baseline="0" dirty="0">
                <a:solidFill>
                  <a:schemeClr val="tx1"/>
                </a:solidFill>
                <a:latin typeface="+mn-lt"/>
                <a:ea typeface="+mn-ea"/>
                <a:cs typeface="+mn-cs"/>
              </a:rPr>
              <a:t>), melhorando as condições de habitat através do seu restauro e medidas para incentivar a nidificação destas espécies no Ilhéu da Vila.</a:t>
            </a:r>
          </a:p>
          <a:p>
            <a:pPr marL="628650" lvl="1" indent="-171450">
              <a:buFontTx/>
              <a:buChar char="-"/>
            </a:pPr>
            <a:r>
              <a:rPr lang="pt-BR" sz="1200" b="0" i="0" u="none" strike="noStrike" kern="1200" baseline="0" dirty="0">
                <a:solidFill>
                  <a:schemeClr val="tx1"/>
                </a:solidFill>
                <a:latin typeface="+mn-lt"/>
                <a:ea typeface="+mn-ea"/>
                <a:cs typeface="+mn-cs"/>
              </a:rPr>
              <a:t>A recuperação de habitat (plantação de espécies nativas e controlo de espécies invasoras), a instalação de ninhos artificiais (alma-negra, frulho e painho-da-madeira), e as medidas de atração de aves marinhas para um seguimento a longo prazo vão beneficiar as espécies-alvo e adicionalmente, espécies como o garajau-comum, o garajau-rosado e até nidificantes ocasionais como o garajau-de-dorso-preto.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04862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17</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650" lvl="1" indent="-171450">
              <a:buFontTx/>
              <a:buChar char="-"/>
            </a:pPr>
            <a:r>
              <a:rPr lang="pt-BR" altLang="en-US" dirty="0">
                <a:latin typeface="Arial" panose="020B0604020202020204" pitchFamily="34" charset="0"/>
                <a:ea typeface="ＭＳ Ｐゴシック" panose="020B0600070205080204" pitchFamily="34" charset="-128"/>
              </a:rPr>
              <a:t>Está prevista a instalação de 100 ninhos artificiais no Ilhéu da Vila para incentivar a nidificação das aves marinhas presentes. Esta medida permitirá contribuir para aumentar a disponibilidade de habitat de nidificação, proteger as espécies contra predadores, diminuir a competição interespecífica e proporcionar abrigo a condições atmosféricas adversas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48203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18</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650" lvl="1" indent="-171450">
              <a:buFontTx/>
              <a:buChar char="-"/>
            </a:pPr>
            <a:r>
              <a:rPr lang="pt-BR" sz="1200" b="0" i="0" u="none" strike="noStrike" kern="1200" baseline="0" dirty="0">
                <a:solidFill>
                  <a:schemeClr val="tx1"/>
                </a:solidFill>
                <a:latin typeface="+mn-lt"/>
                <a:ea typeface="+mn-ea"/>
                <a:cs typeface="+mn-cs"/>
              </a:rPr>
              <a:t>Para aumentar a probabilidade de ocupação dos ninhos artificiais, serão incorporadas algumas medidas de atração após a sua instalação, seguindo a metodologia implementada nas Berlengas. Nomeadamente vão ser colocados excrementos e penas provenientes da colónia e sacos de anilhagem com cheiro das aves. Por último, será instalado um sistema de som autónomo (altifalante do tipo corneta, com painel solar, gestor de carregamento e bateria para sistemas solares, com autonomia para mais de 4h de reprodução continua, com leitor de ficheiros MP3 ou WMA a partir de micro SD ou USB e com relógio para configurar horas de inicio e fim de reprodução, que reproduzirá durante toda a época de nidificação de painho-da-madeira (instalado no início de agosto para atrair o maior número de prospetores até fevereiro).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921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19</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650" lvl="1" indent="-171450">
              <a:buFontTx/>
              <a:buChar char="-"/>
            </a:pPr>
            <a:r>
              <a:rPr lang="pt-BR" sz="1200" b="0" i="0" u="none" strike="noStrike" kern="1200" baseline="0" dirty="0">
                <a:solidFill>
                  <a:schemeClr val="tx1"/>
                </a:solidFill>
                <a:latin typeface="+mn-lt"/>
                <a:ea typeface="+mn-ea"/>
                <a:cs typeface="+mn-cs"/>
              </a:rPr>
              <a:t>As caixas de abrigo para os garajaus serão colocadas anualmente, entre abril e agosto, e seguirão o modelo implementado com sucesso no Ilhéu da Praia (Figura 2-8). As caixas são construídas de madeira (idealmente criptoméria, estando disponível a baixo custo localmente e resistente ao sol e a chuva), e as dimensões são 45 cm x 30 cm com uma altura de 15 cm e duas aberturas de 15 cm, em lados opostos, mas em diferentes extremidades da caixa (não estando assim alinhadas uma com a outra). No primeiro ano, serão instaladas 15 caixas de abrigo no ilhéu. Dependendo do índice de ocupação destas caixas pelas crias de garajau, serão instaladas mais caixas nos anos seguintes. Adicionalmente, e se houver disponibilidade de material, serão colocadas telhas tradicionais regionais, com o objetivo de disponibilizar mais abrigo às crias de garajau e assim reduzir a probabilidade de serem predadas por gaivotas.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78081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b="0" i="0" u="none" strike="noStrike" kern="1200" baseline="0" dirty="0">
                <a:solidFill>
                  <a:schemeClr val="tx1"/>
                </a:solidFill>
                <a:latin typeface="+mn-lt"/>
                <a:ea typeface="+mn-ea"/>
                <a:cs typeface="+mn-cs"/>
              </a:rPr>
              <a:t>O </a:t>
            </a:r>
            <a:r>
              <a:rPr lang="pt-PT" sz="1200" b="1" i="0" u="none" strike="noStrike" kern="1200" baseline="0" dirty="0">
                <a:solidFill>
                  <a:schemeClr val="tx1"/>
                </a:solidFill>
                <a:latin typeface="+mn-lt"/>
                <a:ea typeface="+mn-ea"/>
                <a:cs typeface="+mn-cs"/>
              </a:rPr>
              <a:t>Programa para o Ambiente e a Ação Climática</a:t>
            </a:r>
            <a:r>
              <a:rPr lang="pt-PT" sz="1200" b="0" i="0" u="none" strike="noStrike" kern="1200" baseline="0" dirty="0">
                <a:solidFill>
                  <a:schemeClr val="tx1"/>
                </a:solidFill>
                <a:latin typeface="+mn-lt"/>
                <a:ea typeface="+mn-ea"/>
                <a:cs typeface="+mn-cs"/>
              </a:rPr>
              <a:t> </a:t>
            </a:r>
            <a:r>
              <a:rPr lang="pt-PT" sz="1200" b="1" i="0" u="none" strike="noStrike" kern="1200" baseline="0" dirty="0">
                <a:solidFill>
                  <a:schemeClr val="tx1"/>
                </a:solidFill>
                <a:latin typeface="+mn-lt"/>
                <a:ea typeface="+mn-ea"/>
                <a:cs typeface="+mn-cs"/>
              </a:rPr>
              <a:t>- LIFE </a:t>
            </a:r>
            <a:r>
              <a:rPr lang="pt-PT" sz="1200" b="0" i="0" u="none" strike="noStrike" kern="1200" baseline="0" dirty="0">
                <a:solidFill>
                  <a:schemeClr val="tx1"/>
                </a:solidFill>
                <a:latin typeface="+mn-lt"/>
                <a:ea typeface="+mn-ea"/>
                <a:cs typeface="+mn-cs"/>
              </a:rPr>
              <a:t>é um instrumento financeiro da UE, criado em 1992, com o objetivo específico de contribuir para a execução, a atualização e o desenvolvimento das Políticas e Estratégias Europeias na área do Ambiente e do Clima, através do cofinanciamento de projetos com valor acrescentado europeu.</a:t>
            </a:r>
          </a:p>
          <a:p>
            <a:endParaRPr lang="pt-PT" altLang="en-US" sz="1200" b="0" i="0" u="none" strike="noStrike" kern="1200" baseline="0" dirty="0">
              <a:solidFill>
                <a:schemeClr val="tx1"/>
              </a:solidFill>
              <a:latin typeface="+mn-lt"/>
              <a:ea typeface="+mn-ea"/>
              <a:cs typeface="+mn-cs"/>
            </a:endParaRPr>
          </a:p>
          <a:p>
            <a:r>
              <a:rPr lang="fr-BE" altLang="en-US" sz="1200" dirty="0">
                <a:latin typeface="Century Gothic" panose="020B0502020202020204" pitchFamily="34" charset="0"/>
                <a:cs typeface="Calibri" panose="020F0502020204030204" pitchFamily="34" charset="0"/>
              </a:rPr>
              <a:t>No </a:t>
            </a:r>
            <a:r>
              <a:rPr lang="fr-BE" altLang="en-US" sz="1200" dirty="0" err="1">
                <a:latin typeface="Century Gothic" panose="020B0502020202020204" pitchFamily="34" charset="0"/>
                <a:cs typeface="Calibri" panose="020F0502020204030204" pitchFamily="34" charset="0"/>
              </a:rPr>
              <a:t>atual</a:t>
            </a:r>
            <a:r>
              <a:rPr lang="fr-BE" altLang="en-US" sz="1200" dirty="0">
                <a:latin typeface="Century Gothic" panose="020B0502020202020204" pitchFamily="34" charset="0"/>
                <a:cs typeface="Calibri" panose="020F0502020204030204" pitchFamily="34" charset="0"/>
              </a:rPr>
              <a:t> </a:t>
            </a:r>
            <a:r>
              <a:rPr lang="fr-BE" altLang="en-US" sz="1200" dirty="0" err="1">
                <a:latin typeface="Century Gothic" panose="020B0502020202020204" pitchFamily="34" charset="0"/>
                <a:cs typeface="Calibri" panose="020F0502020204030204" pitchFamily="34" charset="0"/>
              </a:rPr>
              <a:t>período</a:t>
            </a:r>
            <a:r>
              <a:rPr lang="fr-BE" altLang="en-US" sz="1200" dirty="0">
                <a:latin typeface="Century Gothic" panose="020B0502020202020204" pitchFamily="34" charset="0"/>
                <a:cs typeface="Calibri" panose="020F0502020204030204" pitchFamily="34" charset="0"/>
              </a:rPr>
              <a:t> de </a:t>
            </a:r>
            <a:r>
              <a:rPr lang="fr-BE" altLang="en-US" sz="1200" dirty="0" err="1">
                <a:latin typeface="Century Gothic" panose="020B0502020202020204" pitchFamily="34" charset="0"/>
                <a:cs typeface="Calibri" panose="020F0502020204030204" pitchFamily="34" charset="0"/>
              </a:rPr>
              <a:t>financiamento</a:t>
            </a:r>
            <a:r>
              <a:rPr lang="fr-BE" altLang="en-US" sz="1200" dirty="0">
                <a:latin typeface="Century Gothic" panose="020B0502020202020204" pitchFamily="34" charset="0"/>
                <a:cs typeface="Calibri" panose="020F0502020204030204" pitchFamily="34" charset="0"/>
              </a:rPr>
              <a:t> (2014-2020)</a:t>
            </a:r>
            <a:r>
              <a:rPr lang="pt-PT" sz="1200" b="0" i="0" u="none" strike="noStrike" kern="1200" baseline="0" dirty="0">
                <a:solidFill>
                  <a:schemeClr val="tx1"/>
                </a:solidFill>
                <a:latin typeface="+mn-lt"/>
                <a:ea typeface="+mn-ea"/>
                <a:cs typeface="+mn-cs"/>
              </a:rPr>
              <a:t> passou a integrar uma forte componente relacionada com a politica climática, mantendo, no essencial, o apoio que já vinha sendo prestado às restantes políticas europeias de Ambiente.</a:t>
            </a:r>
          </a:p>
          <a:p>
            <a:endParaRPr lang="pt-PT" sz="1200" b="0" i="0" u="none" strike="noStrike" kern="1200" baseline="0" dirty="0">
              <a:solidFill>
                <a:schemeClr val="tx1"/>
              </a:solidFill>
              <a:latin typeface="+mn-lt"/>
              <a:ea typeface="+mn-ea"/>
              <a:cs typeface="+mn-cs"/>
            </a:endParaRPr>
          </a:p>
          <a:p>
            <a:r>
              <a:rPr lang="pt-PT" sz="1200" b="0" i="0" u="none" strike="noStrike" kern="1200" baseline="0" dirty="0">
                <a:solidFill>
                  <a:schemeClr val="tx1"/>
                </a:solidFill>
                <a:latin typeface="+mn-lt"/>
                <a:ea typeface="+mn-ea"/>
                <a:cs typeface="+mn-cs"/>
              </a:rPr>
              <a:t>O LIFE conta, no global, com </a:t>
            </a:r>
            <a:r>
              <a:rPr lang="fr-BE" altLang="en-US" sz="1200" dirty="0" err="1">
                <a:latin typeface="Century Gothic" panose="020B0502020202020204" pitchFamily="34" charset="0"/>
                <a:cs typeface="Calibri" panose="020F0502020204030204" pitchFamily="34" charset="0"/>
              </a:rPr>
              <a:t>um</a:t>
            </a:r>
            <a:r>
              <a:rPr lang="fr-BE" altLang="en-US" sz="1200" dirty="0">
                <a:latin typeface="Century Gothic" panose="020B0502020202020204" pitchFamily="34" charset="0"/>
                <a:cs typeface="Calibri" panose="020F0502020204030204" pitchFamily="34" charset="0"/>
              </a:rPr>
              <a:t> </a:t>
            </a:r>
            <a:r>
              <a:rPr lang="fr-BE" altLang="en-US" sz="1200" dirty="0" err="1">
                <a:latin typeface="Century Gothic" panose="020B0502020202020204" pitchFamily="34" charset="0"/>
                <a:cs typeface="Calibri" panose="020F0502020204030204" pitchFamily="34" charset="0"/>
              </a:rPr>
              <a:t>orçamento</a:t>
            </a:r>
            <a:r>
              <a:rPr lang="fr-BE" altLang="en-US" sz="1200" dirty="0">
                <a:latin typeface="Century Gothic" panose="020B0502020202020204" pitchFamily="34" charset="0"/>
                <a:cs typeface="Calibri" panose="020F0502020204030204" pitchFamily="34" charset="0"/>
              </a:rPr>
              <a:t> de </a:t>
            </a:r>
            <a:r>
              <a:rPr lang="fr-BE" altLang="en-US" sz="1200" dirty="0" err="1">
                <a:latin typeface="Century Gothic" panose="020B0502020202020204" pitchFamily="34" charset="0"/>
                <a:cs typeface="Calibri" panose="020F0502020204030204" pitchFamily="34" charset="0"/>
              </a:rPr>
              <a:t>quase</a:t>
            </a:r>
            <a:r>
              <a:rPr lang="fr-BE" altLang="en-US" sz="1200" dirty="0">
                <a:latin typeface="Century Gothic" panose="020B0502020202020204" pitchFamily="34" charset="0"/>
                <a:cs typeface="Calibri" panose="020F0502020204030204" pitchFamily="34" charset="0"/>
              </a:rPr>
              <a:t> 3,5 mil </a:t>
            </a:r>
            <a:r>
              <a:rPr lang="fr-BE" altLang="en-US" sz="1200" dirty="0" err="1">
                <a:latin typeface="Century Gothic" panose="020B0502020202020204" pitchFamily="34" charset="0"/>
                <a:cs typeface="Calibri" panose="020F0502020204030204" pitchFamily="34" charset="0"/>
              </a:rPr>
              <a:t>milhões</a:t>
            </a:r>
            <a:r>
              <a:rPr lang="fr-BE" altLang="en-US" sz="1200" dirty="0">
                <a:latin typeface="Century Gothic" panose="020B0502020202020204" pitchFamily="34" charset="0"/>
                <a:cs typeface="Calibri" panose="020F0502020204030204" pitchFamily="34" charset="0"/>
              </a:rPr>
              <a:t>,</a:t>
            </a:r>
            <a:r>
              <a:rPr lang="fr-BE" altLang="en-US" sz="1200" baseline="0" dirty="0">
                <a:latin typeface="Century Gothic" panose="020B0502020202020204" pitchFamily="34" charset="0"/>
                <a:cs typeface="Calibri" panose="020F0502020204030204" pitchFamily="34" charset="0"/>
              </a:rPr>
              <a:t> </a:t>
            </a:r>
            <a:r>
              <a:rPr lang="pt-PT" sz="1200" b="0" i="0" kern="1200" dirty="0">
                <a:solidFill>
                  <a:schemeClr val="tx1"/>
                </a:solidFill>
                <a:effectLst/>
                <a:latin typeface="+mn-lt"/>
                <a:ea typeface="+mn-ea"/>
                <a:cs typeface="+mn-cs"/>
              </a:rPr>
              <a:t>dos quais 2,6 mil milhões afetos ao subprograma Ambiente e 864 milhões afetos ao subprograma Ação Climática.</a:t>
            </a:r>
            <a:endParaRPr lang="fr-BE" altLang="en-US" sz="1200" dirty="0">
              <a:latin typeface="Century Gothic" panose="020B0502020202020204" pitchFamily="34" charset="0"/>
              <a:cs typeface="Calibri" panose="020F0502020204030204" pitchFamily="34" charset="0"/>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7973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20</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25374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21</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a:solidFill>
                  <a:schemeClr val="tx1"/>
                </a:solidFill>
                <a:effectLst/>
                <a:latin typeface="+mn-lt"/>
                <a:ea typeface="+mn-ea"/>
                <a:cs typeface="+mn-cs"/>
              </a:rPr>
              <a:t>O</a:t>
            </a:r>
            <a:r>
              <a:rPr lang="pt-PT" sz="1200" kern="1200" baseline="0" dirty="0">
                <a:solidFill>
                  <a:schemeClr val="tx1"/>
                </a:solidFill>
                <a:effectLst/>
                <a:latin typeface="+mn-lt"/>
                <a:ea typeface="+mn-ea"/>
                <a:cs typeface="+mn-cs"/>
              </a:rPr>
              <a:t> ano passado decorreu a primeira </a:t>
            </a:r>
            <a:r>
              <a:rPr lang="pt-PT" sz="1200" kern="1200" dirty="0">
                <a:solidFill>
                  <a:schemeClr val="tx1"/>
                </a:solidFill>
                <a:effectLst/>
                <a:latin typeface="+mn-lt"/>
                <a:ea typeface="+mn-ea"/>
                <a:cs typeface="+mn-cs"/>
              </a:rPr>
              <a:t>ação de capacitação em Santa Maria – na Ponta do Castelo, e a primeira ação de turismo de voluntariado no controlo de Agave americana para restauro do habitat da espécie endémica – </a:t>
            </a:r>
            <a:r>
              <a:rPr lang="pt-PT" sz="1200" i="1" kern="1200" dirty="0">
                <a:solidFill>
                  <a:schemeClr val="tx1"/>
                </a:solidFill>
                <a:effectLst/>
                <a:latin typeface="+mn-lt"/>
                <a:ea typeface="+mn-ea"/>
                <a:cs typeface="+mn-cs"/>
              </a:rPr>
              <a:t>Lotus </a:t>
            </a:r>
            <a:r>
              <a:rPr lang="pt-PT" sz="1200" i="1" kern="1200" dirty="0" err="1">
                <a:solidFill>
                  <a:schemeClr val="tx1"/>
                </a:solidFill>
                <a:effectLst/>
                <a:latin typeface="+mn-lt"/>
                <a:ea typeface="+mn-ea"/>
                <a:cs typeface="+mn-cs"/>
              </a:rPr>
              <a:t>azoricus</a:t>
            </a:r>
            <a:r>
              <a:rPr lang="pt-P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Associada a esta ação, foi assinado um Acordo de Custódia da Natureza entre a Direção Regional do Ambiente e o proprietário da Ponta do Castelo, em Santa Maria. </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Os trabalhos contam com a colaboração e intervenções conjuntas com a equipa do Parque de ilha de Santa Maria, visando a continuidade das intervenções, que foram agora possibilitadas através da assinatura de um Acordo de Custódia de Natureza entre o Governo Regional e o proprietário da área intervencionada, que alberga a maior população de </a:t>
            </a:r>
            <a:r>
              <a:rPr lang="pt-PT" sz="1200" i="1" kern="1200" dirty="0">
                <a:solidFill>
                  <a:schemeClr val="tx1"/>
                </a:solidFill>
                <a:effectLst/>
                <a:latin typeface="+mn-lt"/>
                <a:ea typeface="+mn-ea"/>
                <a:cs typeface="+mn-cs"/>
              </a:rPr>
              <a:t>Lotus </a:t>
            </a:r>
            <a:r>
              <a:rPr lang="pt-PT" sz="1200" i="1" kern="1200" dirty="0" err="1">
                <a:solidFill>
                  <a:schemeClr val="tx1"/>
                </a:solidFill>
                <a:effectLst/>
                <a:latin typeface="+mn-lt"/>
                <a:ea typeface="+mn-ea"/>
                <a:cs typeface="+mn-cs"/>
              </a:rPr>
              <a:t>azoricus</a:t>
            </a:r>
            <a:r>
              <a:rPr lang="pt-PT" sz="1200" i="1"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conhecida na Região Autónoma dos Açores.</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a:t>
            </a:r>
            <a:r>
              <a:rPr lang="pt-PT" sz="1200" kern="1200" baseline="0" dirty="0">
                <a:solidFill>
                  <a:schemeClr val="tx1"/>
                </a:solidFill>
                <a:effectLst/>
                <a:latin typeface="+mn-lt"/>
                <a:ea typeface="+mn-ea"/>
                <a:cs typeface="+mn-cs"/>
              </a:rPr>
              <a:t> O Acordo foi assinado a 12 de abril de 2019.</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64113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22</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200150" lvl="2"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Até ao fim do </a:t>
            </a:r>
            <a:r>
              <a:rPr lang="pt-BR" sz="1600" i="1" u="sng" dirty="0">
                <a:latin typeface="Calibri" panose="020F0502020204030204" pitchFamily="34" charset="0"/>
                <a:cs typeface="Calibri" panose="020F0502020204030204" pitchFamily="34" charset="0"/>
              </a:rPr>
              <a:t>2º semestre de 2021 </a:t>
            </a:r>
            <a:r>
              <a:rPr lang="pt-BR" sz="1600" dirty="0">
                <a:latin typeface="Calibri" panose="020F0502020204030204" pitchFamily="34" charset="0"/>
                <a:cs typeface="Calibri" panose="020F0502020204030204" pitchFamily="34" charset="0"/>
              </a:rPr>
              <a:t>será entregue um </a:t>
            </a:r>
            <a:r>
              <a:rPr lang="pt-BR" sz="1600" b="1" dirty="0">
                <a:latin typeface="Calibri" panose="020F0502020204030204" pitchFamily="34" charset="0"/>
                <a:cs typeface="Calibri" panose="020F0502020204030204" pitchFamily="34" charset="0"/>
              </a:rPr>
              <a:t>plano de ação </a:t>
            </a:r>
            <a:r>
              <a:rPr lang="pt-BR" sz="1600" dirty="0">
                <a:latin typeface="Calibri" panose="020F0502020204030204" pitchFamily="34" charset="0"/>
                <a:cs typeface="Calibri" panose="020F0502020204030204" pitchFamily="34" charset="0"/>
              </a:rPr>
              <a:t>para as invasões biológicas contendo</a:t>
            </a:r>
          </a:p>
          <a:p>
            <a:pPr marL="1657350" lvl="3"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Medidas de gestão para as EEI consideradas como prioritárias de acordo com a análise de risco;</a:t>
            </a:r>
          </a:p>
          <a:p>
            <a:pPr marL="1657350" lvl="3"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Uma estratégia de monitorização que possibilite a deteção precoce e uma resposta rápida para as EEI e potencialmente invasoras;</a:t>
            </a:r>
          </a:p>
          <a:p>
            <a:pPr marL="1657350" lvl="3"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Medidas que envolvam os cidadãos, a administração regional e local e os investigadores, na prevenção das invasões biológicas</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3297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a:latin typeface="Arial" panose="020B0604020202020204" pitchFamily="34" charset="0"/>
                <a:ea typeface="ＭＳ Ｐゴシック" panose="020B0600070205080204" pitchFamily="34" charset="-128"/>
              </a:rPr>
              <a:t>- Já se começou</a:t>
            </a:r>
            <a:r>
              <a:rPr lang="pt-PT" altLang="en-US" baseline="0" dirty="0">
                <a:latin typeface="Arial" panose="020B0604020202020204" pitchFamily="34" charset="0"/>
                <a:ea typeface="ＭＳ Ｐゴシック" panose="020B0600070205080204" pitchFamily="34" charset="-128"/>
              </a:rPr>
              <a:t> os ensaios de germinação da Angelica </a:t>
            </a:r>
            <a:r>
              <a:rPr lang="pt-PT" altLang="en-US" baseline="0" dirty="0" err="1">
                <a:latin typeface="Arial" panose="020B0604020202020204" pitchFamily="34" charset="0"/>
                <a:ea typeface="ＭＳ Ｐゴシック" panose="020B0600070205080204" pitchFamily="34" charset="-128"/>
              </a:rPr>
              <a:t>lignescens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2775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a:latin typeface="Arial" panose="020B0604020202020204" pitchFamily="34" charset="0"/>
                <a:ea typeface="ＭＳ Ｐゴシック" panose="020B0600070205080204" pitchFamily="34" charset="-128"/>
              </a:rPr>
              <a:t>- Para</a:t>
            </a:r>
            <a:r>
              <a:rPr lang="pt-PT" altLang="en-US" baseline="0" dirty="0">
                <a:latin typeface="Arial" panose="020B0604020202020204" pitchFamily="34" charset="0"/>
                <a:ea typeface="ＭＳ Ｐゴシック" panose="020B0600070205080204" pitchFamily="34" charset="-128"/>
              </a:rPr>
              <a:t> além dos Planos operacionais também elaboramos um plano de colheitas de sementes para os operacionais.</a:t>
            </a:r>
            <a:r>
              <a:rPr lang="pt-PT" altLang="en-US" dirty="0">
                <a:latin typeface="Arial" panose="020B0604020202020204" pitchFamily="34" charset="0"/>
                <a:ea typeface="ＭＳ Ｐゴシック" panose="020B0600070205080204" pitchFamily="34" charset="-128"/>
              </a:rPr>
              <a:t> </a:t>
            </a:r>
          </a:p>
          <a:p>
            <a:pPr eaLnBrk="1" hangingPunct="1"/>
            <a:r>
              <a:rPr lang="pt-PT" altLang="en-US" dirty="0">
                <a:latin typeface="Arial" panose="020B0604020202020204" pitchFamily="34" charset="0"/>
                <a:ea typeface="ＭＳ Ｐゴシック" panose="020B0600070205080204" pitchFamily="34" charset="-128"/>
              </a:rPr>
              <a:t>- Todos os planos operacionais têm um</a:t>
            </a:r>
            <a:r>
              <a:rPr lang="pt-PT" altLang="en-US" baseline="0" dirty="0">
                <a:latin typeface="Arial" panose="020B0604020202020204" pitchFamily="34" charset="0"/>
                <a:ea typeface="ＭＳ Ｐゴシック" panose="020B0600070205080204" pitchFamily="34" charset="-128"/>
              </a:rPr>
              <a:t> calendarização das tarefas a implementar pelas equipas, de uma forma esquemática e intuitiva.</a:t>
            </a:r>
            <a:endParaRPr lang="pt-PT"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9396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25</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pt-PT" altLang="en-US" baseline="0" dirty="0">
                <a:latin typeface="Arial" panose="020B0604020202020204" pitchFamily="34" charset="0"/>
                <a:ea typeface="ＭＳ Ｐゴシック" panose="020B0600070205080204" pitchFamily="34" charset="-128"/>
              </a:rPr>
              <a:t>Para se operacionalizar as ações e o que implementar há que visitar o terreno e as áreas, por exemplo:</a:t>
            </a:r>
          </a:p>
          <a:p>
            <a:pPr marL="628650" lvl="1" indent="-171450" eaLnBrk="1" hangingPunct="1">
              <a:buFontTx/>
              <a:buChar char="-"/>
            </a:pPr>
            <a:r>
              <a:rPr lang="pt-PT" altLang="en-US" baseline="0" dirty="0">
                <a:latin typeface="Arial" panose="020B0604020202020204" pitchFamily="34" charset="0"/>
                <a:ea typeface="ＭＳ Ｐゴシック" panose="020B0600070205080204" pitchFamily="34" charset="-128"/>
              </a:rPr>
              <a:t>No Pico: a área de intervenção do </a:t>
            </a:r>
            <a:r>
              <a:rPr lang="pt-PT" altLang="en-US" baseline="0" dirty="0" err="1">
                <a:latin typeface="Arial" panose="020B0604020202020204" pitchFamily="34" charset="0"/>
                <a:ea typeface="ＭＳ Ｐゴシック" panose="020B0600070205080204" pitchFamily="34" charset="-128"/>
              </a:rPr>
              <a:t>Caveiro</a:t>
            </a:r>
            <a:r>
              <a:rPr lang="pt-PT" altLang="en-US" baseline="0" dirty="0">
                <a:latin typeface="Arial" panose="020B0604020202020204" pitchFamily="34" charset="0"/>
                <a:ea typeface="ＭＳ Ｐゴシック" panose="020B0600070205080204" pitchFamily="34" charset="-128"/>
              </a:rPr>
              <a:t> foi visitadas em várias ocasiões para determinar os locais exatos que precisam vedação para impedir o acesso ao gado.</a:t>
            </a:r>
          </a:p>
          <a:p>
            <a:pPr marL="628650" lvl="1" indent="-171450" eaLnBrk="1" hangingPunct="1">
              <a:buFontTx/>
              <a:buChar char="-"/>
            </a:pPr>
            <a:r>
              <a:rPr lang="pt-PT" altLang="en-US" baseline="0" dirty="0">
                <a:latin typeface="Arial" panose="020B0604020202020204" pitchFamily="34" charset="0"/>
                <a:ea typeface="ＭＳ Ｐゴシック" panose="020B0600070205080204" pitchFamily="34" charset="-128"/>
              </a:rPr>
              <a:t>Faial: a área de intervenção e outras zonas dentro da RN2000 (caldeira) foram visitadas; as localizações exatas das vedações a serem instaladas na área de intervenção foram assertadas em colaboração com o PNIF e os serviços florestais. Já avançamos com o concurso para instalação das vedações na zona do caldeirão.</a:t>
            </a:r>
          </a:p>
          <a:p>
            <a:pPr marL="628650" lvl="1" indent="-171450" eaLnBrk="1" hangingPunct="1">
              <a:buFontTx/>
              <a:buChar char="-"/>
            </a:pPr>
            <a:r>
              <a:rPr lang="pt-PT" altLang="en-US" baseline="0" dirty="0">
                <a:latin typeface="Arial" panose="020B0604020202020204" pitchFamily="34" charset="0"/>
                <a:ea typeface="ＭＳ Ｐゴシック" panose="020B0600070205080204" pitchFamily="34" charset="-128"/>
              </a:rPr>
              <a:t>Flores, Corvo, Terceira e </a:t>
            </a:r>
            <a:r>
              <a:rPr lang="pt-PT" altLang="en-US" baseline="0" dirty="0" err="1">
                <a:latin typeface="Arial" panose="020B0604020202020204" pitchFamily="34" charset="0"/>
                <a:ea typeface="ＭＳ Ｐゴシック" panose="020B0600070205080204" pitchFamily="34" charset="-128"/>
              </a:rPr>
              <a:t>S.Miguel</a:t>
            </a:r>
            <a:r>
              <a:rPr lang="pt-PT" altLang="en-US" baseline="0" dirty="0">
                <a:latin typeface="Arial" panose="020B0604020202020204" pitchFamily="34" charset="0"/>
                <a:ea typeface="ＭＳ Ｐゴシック" panose="020B0600070205080204" pitchFamily="34" charset="-128"/>
              </a:rPr>
              <a:t>: as áreas de intervenção foram visitadas e os trabalhos definidos. Nas Flores houve uma pequena alteração no limite da área de intervenção definida inicialmente, englobando assim </a:t>
            </a:r>
            <a:r>
              <a:rPr lang="pt-BR" altLang="en-US" baseline="0" dirty="0">
                <a:latin typeface="Arial" panose="020B0604020202020204" pitchFamily="34" charset="0"/>
                <a:ea typeface="ＭＳ Ｐゴシック" panose="020B0600070205080204" pitchFamily="34" charset="-128"/>
              </a:rPr>
              <a:t>novas áreas distintas das originais, uma vez que estão com níveis de ameaça maiores, e necessitam de um controlo mais eficaz.</a:t>
            </a:r>
            <a:endParaRPr lang="pt-PT" altLang="en-US" baseline="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64211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26</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a:solidFill>
                  <a:schemeClr val="tx1"/>
                </a:solidFill>
                <a:effectLst/>
                <a:latin typeface="+mn-lt"/>
                <a:ea typeface="+mn-ea"/>
                <a:cs typeface="+mn-cs"/>
              </a:rPr>
              <a:t>Pretende-se o desenvolvimento de uma solução SIG totalmente assente em tecnologia </a:t>
            </a:r>
            <a:r>
              <a:rPr lang="pt-PT" sz="1200" i="1" kern="1200" dirty="0">
                <a:solidFill>
                  <a:schemeClr val="tx1"/>
                </a:solidFill>
                <a:effectLst/>
                <a:latin typeface="+mn-lt"/>
                <a:ea typeface="+mn-ea"/>
                <a:cs typeface="+mn-cs"/>
              </a:rPr>
              <a:t>Open </a:t>
            </a:r>
            <a:r>
              <a:rPr lang="pt-PT" sz="1200" i="1" kern="1200" dirty="0" err="1">
                <a:solidFill>
                  <a:schemeClr val="tx1"/>
                </a:solidFill>
                <a:effectLst/>
                <a:latin typeface="+mn-lt"/>
                <a:ea typeface="+mn-ea"/>
                <a:cs typeface="+mn-cs"/>
              </a:rPr>
              <a:t>Source</a:t>
            </a:r>
            <a:r>
              <a:rPr lang="pt-PT" sz="1200" kern="1200" dirty="0">
                <a:solidFill>
                  <a:schemeClr val="tx1"/>
                </a:solidFill>
                <a:effectLst/>
                <a:latin typeface="+mn-lt"/>
                <a:ea typeface="+mn-ea"/>
                <a:cs typeface="+mn-cs"/>
              </a:rPr>
              <a:t> que permita a normalização e gestão dos dados georreferenciados existentes, provenientes de bases de dados produzidas em trabalhos anteriores, bem como a integração de novos dados geográficos produzidos internamente ou provenientes de serviços especializados contratados externamente, a serem disponibilizados online através de uma plataforma </a:t>
            </a:r>
            <a:r>
              <a:rPr lang="pt-PT" sz="1200" kern="1200" dirty="0" err="1">
                <a:solidFill>
                  <a:schemeClr val="tx1"/>
                </a:solidFill>
                <a:effectLst/>
                <a:latin typeface="+mn-lt"/>
                <a:ea typeface="+mn-ea"/>
                <a:cs typeface="+mn-cs"/>
              </a:rPr>
              <a:t>WebSIG</a:t>
            </a:r>
            <a:r>
              <a:rPr lang="pt-PT" sz="1200" kern="1200" dirty="0">
                <a:solidFill>
                  <a:schemeClr val="tx1"/>
                </a:solidFill>
                <a:effectLst/>
                <a:latin typeface="+mn-lt"/>
                <a:ea typeface="+mn-ea"/>
                <a:cs typeface="+mn-cs"/>
              </a:rPr>
              <a:t>.</a:t>
            </a:r>
          </a:p>
          <a:p>
            <a:r>
              <a:rPr lang="pt-PT" sz="1200" kern="1200" dirty="0">
                <a:solidFill>
                  <a:schemeClr val="tx1"/>
                </a:solidFill>
                <a:effectLst/>
                <a:latin typeface="+mn-lt"/>
                <a:ea typeface="+mn-ea"/>
                <a:cs typeface="+mn-cs"/>
              </a:rPr>
              <a:t>O</a:t>
            </a:r>
            <a:r>
              <a:rPr lang="pt-PT" sz="1200" kern="1200" baseline="0" dirty="0">
                <a:solidFill>
                  <a:schemeClr val="tx1"/>
                </a:solidFill>
                <a:effectLst/>
                <a:latin typeface="+mn-lt"/>
                <a:ea typeface="+mn-ea"/>
                <a:cs typeface="+mn-cs"/>
              </a:rPr>
              <a:t> visualizador está a ser finalizado.</a:t>
            </a:r>
          </a:p>
          <a:p>
            <a:endParaRPr lang="pt-PT" sz="1200" kern="1200" baseline="0" dirty="0">
              <a:solidFill>
                <a:schemeClr val="tx1"/>
              </a:solidFill>
              <a:effectLst/>
              <a:latin typeface="+mn-lt"/>
              <a:ea typeface="+mn-ea"/>
              <a:cs typeface="+mn-cs"/>
            </a:endParaRPr>
          </a:p>
          <a:p>
            <a:pPr marL="171450" indent="-171450">
              <a:buFontTx/>
              <a:buChar char="-"/>
            </a:pPr>
            <a:r>
              <a:rPr lang="pt-PT" sz="1200" kern="1200" baseline="0" dirty="0">
                <a:solidFill>
                  <a:schemeClr val="tx1"/>
                </a:solidFill>
                <a:effectLst/>
                <a:latin typeface="+mn-lt"/>
                <a:ea typeface="+mn-ea"/>
                <a:cs typeface="+mn-cs"/>
              </a:rPr>
              <a:t>A cartografia de campo: </a:t>
            </a:r>
          </a:p>
          <a:p>
            <a:pPr marL="628650" lvl="1" indent="-171450">
              <a:buFontTx/>
              <a:buChar char="-"/>
            </a:pPr>
            <a:r>
              <a:rPr lang="pt-PT" sz="1200" kern="1200" baseline="0" dirty="0">
                <a:solidFill>
                  <a:schemeClr val="tx1"/>
                </a:solidFill>
                <a:effectLst/>
                <a:latin typeface="+mn-lt"/>
                <a:ea typeface="+mn-ea"/>
                <a:cs typeface="+mn-cs"/>
              </a:rPr>
              <a:t>Já foi entregue a Fase</a:t>
            </a:r>
            <a:r>
              <a:rPr lang="pt-PT" sz="1200" kern="1200" dirty="0">
                <a:solidFill>
                  <a:schemeClr val="tx1"/>
                </a:solidFill>
                <a:effectLst/>
                <a:latin typeface="+mn-lt"/>
                <a:ea typeface="+mn-ea"/>
                <a:cs typeface="+mn-cs"/>
              </a:rPr>
              <a:t> 1 – Programa de trabalho,</a:t>
            </a:r>
            <a:r>
              <a:rPr lang="pt-PT" sz="1200" kern="1200" baseline="0" dirty="0">
                <a:solidFill>
                  <a:schemeClr val="tx1"/>
                </a:solidFill>
                <a:effectLst/>
                <a:latin typeface="+mn-lt"/>
                <a:ea typeface="+mn-ea"/>
                <a:cs typeface="+mn-cs"/>
              </a:rPr>
              <a:t> lista das espécies e habitats da DH e descrição do estado atual de conservação.</a:t>
            </a:r>
          </a:p>
          <a:p>
            <a:pPr marL="628650" lvl="1" indent="-171450">
              <a:buFontTx/>
              <a:buChar char="-"/>
            </a:pPr>
            <a:r>
              <a:rPr lang="pt-PT" sz="1200" kern="1200" baseline="0" dirty="0">
                <a:solidFill>
                  <a:schemeClr val="tx1"/>
                </a:solidFill>
                <a:effectLst/>
                <a:latin typeface="+mn-lt"/>
                <a:ea typeface="+mn-ea"/>
                <a:cs typeface="+mn-cs"/>
              </a:rPr>
              <a:t>Fase 2 foi entregue ontem contendo a base de dados com todas as espécies e habitats + ficha normalizada para a recolha de dados de campo + projeto SIG (dados históricos + dados atuais)</a:t>
            </a:r>
          </a:p>
          <a:p>
            <a:pPr marL="1085850" lvl="2" indent="-171450">
              <a:buFontTx/>
              <a:buChar char="-"/>
            </a:pPr>
            <a:r>
              <a:rPr lang="pt-PT" sz="1200" kern="1200" baseline="0" dirty="0">
                <a:solidFill>
                  <a:schemeClr val="tx1"/>
                </a:solidFill>
                <a:effectLst/>
                <a:latin typeface="+mn-lt"/>
                <a:ea typeface="+mn-ea"/>
                <a:cs typeface="+mn-cs"/>
              </a:rPr>
              <a:t>Toda esta base de dados será atualizada ao longo do projeto</a:t>
            </a:r>
            <a:endParaRPr lang="en-US" sz="1200" kern="1200" dirty="0">
              <a:solidFill>
                <a:schemeClr val="tx1"/>
              </a:solidFill>
              <a:effectLst/>
              <a:latin typeface="+mn-lt"/>
              <a:ea typeface="+mn-ea"/>
              <a:cs typeface="+mn-cs"/>
            </a:endParaRPr>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57009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a:t>Esta subacção incide directamente na melhoria das aptidões e competências em matéria de utilização e exploração sustentáveis dos sítios N2000 - incluindo a utilização das oportunidades de financiamento disponíveis - das partes interessadas relevantes, em especial as que têm uma relação social e/ou económica mais directa com as zonas N2000 (por exemplo, agricultores, pescadores, operadores de turismo de natureza e outras autoridades/administrações públicas, como as responsáveis pelos portos/marinas e aeroportos ou municípios).</a:t>
            </a:r>
          </a:p>
          <a:p>
            <a:r>
              <a:rPr lang="pt-BR" dirty="0"/>
              <a:t>Com esses esforços de capacitação, esperamos promover e lidar melhor com o uso e desenvolvimento local e sustentável das áreas da RN2000, garantindo que os esforços de conservação necessários não sejam limitados aos das autoridades públicas responsáveis pela gestão destas áreas, mas também empreendidos por stakeholders que possam contribuir para melhorar os resultados de conservação da sua ilha.</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27</a:t>
            </a:fld>
            <a:endParaRPr lang="pt-PT"/>
          </a:p>
        </p:txBody>
      </p:sp>
    </p:spTree>
    <p:extLst>
      <p:ext uri="{BB962C8B-B14F-4D97-AF65-F5344CB8AC3E}">
        <p14:creationId xmlns:p14="http://schemas.microsoft.com/office/powerpoint/2010/main" val="3506288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28</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altLang="en-US" baseline="0" dirty="0">
                <a:latin typeface="Arial" panose="020B0604020202020204" pitchFamily="34" charset="0"/>
                <a:ea typeface="ＭＳ Ｐゴシック" panose="020B0600070205080204" pitchFamily="34" charset="-128"/>
              </a:rPr>
              <a:t>Foi definido em Santa Maria um trilho – a Grande Rota de Santa Maria, onde será instalada uma estação de contagem de caminhantes. Mal seja instalada irá iniciar-se a monitorização e a recolha de dados relativamente ao uso turístico dos trilhos (número de visitantes). </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42537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29</a:t>
            </a:fld>
            <a:endParaRPr lang="pt-PT"/>
          </a:p>
        </p:txBody>
      </p:sp>
    </p:spTree>
    <p:extLst>
      <p:ext uri="{BB962C8B-B14F-4D97-AF65-F5344CB8AC3E}">
        <p14:creationId xmlns:p14="http://schemas.microsoft.com/office/powerpoint/2010/main" val="2275729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sz="1200" b="0" i="0" kern="1200" dirty="0">
                <a:solidFill>
                  <a:schemeClr val="tx1"/>
                </a:solidFill>
                <a:effectLst/>
                <a:latin typeface="+mn-lt"/>
                <a:ea typeface="+mn-ea"/>
                <a:cs typeface="+mn-cs"/>
              </a:rPr>
              <a:t>O</a:t>
            </a:r>
            <a:r>
              <a:rPr lang="pt-PT" sz="1200" b="0" i="0" kern="1200" baseline="0" dirty="0">
                <a:solidFill>
                  <a:schemeClr val="tx1"/>
                </a:solidFill>
                <a:effectLst/>
                <a:latin typeface="+mn-lt"/>
                <a:ea typeface="+mn-ea"/>
                <a:cs typeface="+mn-cs"/>
              </a:rPr>
              <a:t> </a:t>
            </a:r>
            <a:r>
              <a:rPr lang="pt-PT" sz="1200" b="0" i="0" kern="1200" dirty="0">
                <a:solidFill>
                  <a:schemeClr val="tx1"/>
                </a:solidFill>
                <a:effectLst/>
                <a:latin typeface="+mn-lt"/>
                <a:ea typeface="+mn-ea"/>
                <a:cs typeface="+mn-cs"/>
              </a:rPr>
              <a:t>programa LIFE promove um contributo significativo para o desenvolvimento sustentável e para a consecução dos objetivos e metas da UE em matéria de Ambiente e Clima,</a:t>
            </a:r>
            <a:r>
              <a:rPr lang="pt-PT" sz="1200" b="0" i="0" kern="1200" baseline="0" dirty="0">
                <a:solidFill>
                  <a:schemeClr val="tx1"/>
                </a:solidFill>
                <a:effectLst/>
                <a:latin typeface="+mn-lt"/>
                <a:ea typeface="+mn-ea"/>
                <a:cs typeface="+mn-cs"/>
              </a:rPr>
              <a:t> o que concretiza através de dois subprogramas:</a:t>
            </a:r>
          </a:p>
          <a:p>
            <a:endParaRPr lang="pt-PT" sz="1200" b="0" i="0" kern="1200" dirty="0">
              <a:solidFill>
                <a:schemeClr val="tx1"/>
              </a:solidFill>
              <a:effectLst/>
              <a:latin typeface="+mn-lt"/>
              <a:ea typeface="+mn-ea"/>
              <a:cs typeface="+mn-cs"/>
            </a:endParaRPr>
          </a:p>
          <a:p>
            <a:r>
              <a:rPr lang="pt-PT" sz="1200" b="1" i="0" kern="1200" dirty="0">
                <a:solidFill>
                  <a:schemeClr val="tx1"/>
                </a:solidFill>
                <a:effectLst/>
                <a:latin typeface="+mn-lt"/>
                <a:ea typeface="+mn-ea"/>
                <a:cs typeface="+mn-cs"/>
              </a:rPr>
              <a:t>O subprograma Ambiente</a:t>
            </a:r>
            <a:r>
              <a:rPr lang="pt-PT" sz="1200" b="0" i="0" kern="1200" dirty="0">
                <a:solidFill>
                  <a:schemeClr val="tx1"/>
                </a:solidFill>
                <a:effectLst/>
                <a:latin typeface="+mn-lt"/>
                <a:ea typeface="+mn-ea"/>
                <a:cs typeface="+mn-cs"/>
              </a:rPr>
              <a:t>,</a:t>
            </a:r>
            <a:r>
              <a:rPr lang="pt-PT" sz="1200" b="0" i="0" kern="1200" baseline="0" dirty="0">
                <a:solidFill>
                  <a:schemeClr val="tx1"/>
                </a:solidFill>
                <a:effectLst/>
                <a:latin typeface="+mn-lt"/>
                <a:ea typeface="+mn-ea"/>
                <a:cs typeface="+mn-cs"/>
              </a:rPr>
              <a:t> que </a:t>
            </a:r>
            <a:r>
              <a:rPr lang="pt-PT" sz="1200" b="0" i="0" kern="1200" dirty="0">
                <a:solidFill>
                  <a:schemeClr val="tx1"/>
                </a:solidFill>
                <a:effectLst/>
                <a:latin typeface="+mn-lt"/>
                <a:ea typeface="+mn-ea"/>
                <a:cs typeface="+mn-cs"/>
              </a:rPr>
              <a:t>tem 2 domínios prioritários: </a:t>
            </a:r>
          </a:p>
          <a:p>
            <a:pPr lvl="1"/>
            <a:r>
              <a:rPr lang="pt-PT" sz="1200" b="1" i="0" kern="1200" dirty="0">
                <a:solidFill>
                  <a:schemeClr val="tx1"/>
                </a:solidFill>
                <a:effectLst/>
                <a:latin typeface="+mn-lt"/>
                <a:ea typeface="+mn-ea"/>
                <a:cs typeface="+mn-cs"/>
              </a:rPr>
              <a:t>"Natureza e biodiversidade"</a:t>
            </a:r>
            <a:endParaRPr lang="pt-PT" sz="1200" b="0" i="0" kern="1200" dirty="0">
              <a:solidFill>
                <a:schemeClr val="tx1"/>
              </a:solidFill>
              <a:effectLst/>
              <a:latin typeface="+mn-lt"/>
              <a:ea typeface="+mn-ea"/>
              <a:cs typeface="+mn-cs"/>
            </a:endParaRPr>
          </a:p>
          <a:p>
            <a:r>
              <a:rPr lang="pt-PT" sz="1200" b="0" i="0" kern="1200" dirty="0">
                <a:solidFill>
                  <a:schemeClr val="tx1"/>
                </a:solidFill>
                <a:effectLst/>
                <a:latin typeface="+mn-lt"/>
                <a:ea typeface="+mn-ea"/>
                <a:cs typeface="+mn-cs"/>
              </a:rPr>
              <a:t>            </a:t>
            </a:r>
            <a:r>
              <a:rPr lang="pt-PT" sz="1200" b="1" i="0" kern="1200" dirty="0">
                <a:solidFill>
                  <a:schemeClr val="tx1"/>
                </a:solidFill>
                <a:effectLst/>
                <a:latin typeface="+mn-lt"/>
                <a:ea typeface="+mn-ea"/>
                <a:cs typeface="+mn-cs"/>
              </a:rPr>
              <a:t>"Economia circular e qualidade de vida"</a:t>
            </a:r>
            <a:endParaRPr lang="pt-PT" sz="1200" b="0" i="0" kern="1200" dirty="0">
              <a:solidFill>
                <a:schemeClr val="tx1"/>
              </a:solidFill>
              <a:effectLst/>
              <a:latin typeface="+mn-lt"/>
              <a:ea typeface="+mn-ea"/>
              <a:cs typeface="+mn-cs"/>
            </a:endParaRPr>
          </a:p>
          <a:p>
            <a:pPr lvl="1"/>
            <a:endParaRPr lang="pt-PT" sz="1200" b="0" i="0" kern="1200" dirty="0">
              <a:solidFill>
                <a:schemeClr val="tx1"/>
              </a:solidFill>
              <a:effectLst/>
              <a:latin typeface="+mn-lt"/>
              <a:ea typeface="+mn-ea"/>
              <a:cs typeface="+mn-cs"/>
            </a:endParaRPr>
          </a:p>
          <a:p>
            <a:r>
              <a:rPr lang="pt-PT" sz="1200" b="0" i="0" kern="1200" dirty="0">
                <a:solidFill>
                  <a:schemeClr val="tx1"/>
                </a:solidFill>
                <a:effectLst/>
                <a:latin typeface="+mn-lt"/>
                <a:ea typeface="+mn-ea"/>
                <a:cs typeface="+mn-cs"/>
              </a:rPr>
              <a:t>E </a:t>
            </a:r>
            <a:r>
              <a:rPr lang="pt-PT" sz="1200" b="1" i="0" kern="1200" dirty="0">
                <a:solidFill>
                  <a:schemeClr val="tx1"/>
                </a:solidFill>
                <a:effectLst/>
                <a:latin typeface="+mn-lt"/>
                <a:ea typeface="+mn-ea"/>
                <a:cs typeface="+mn-cs"/>
              </a:rPr>
              <a:t>o subprograma Ação Climática</a:t>
            </a:r>
            <a:r>
              <a:rPr lang="pt-PT" sz="1200" b="0" i="0" kern="1200" dirty="0">
                <a:solidFill>
                  <a:schemeClr val="tx1"/>
                </a:solidFill>
                <a:effectLst/>
                <a:latin typeface="+mn-lt"/>
                <a:ea typeface="+mn-ea"/>
                <a:cs typeface="+mn-cs"/>
              </a:rPr>
              <a:t>,</a:t>
            </a:r>
            <a:r>
              <a:rPr lang="pt-PT" sz="1200" b="0" i="0" kern="1200" baseline="0" dirty="0">
                <a:solidFill>
                  <a:schemeClr val="tx1"/>
                </a:solidFill>
                <a:effectLst/>
                <a:latin typeface="+mn-lt"/>
                <a:ea typeface="+mn-ea"/>
                <a:cs typeface="+mn-cs"/>
              </a:rPr>
              <a:t> também com </a:t>
            </a:r>
            <a:r>
              <a:rPr lang="pt-PT" sz="1200" b="0" i="0" kern="1200" dirty="0">
                <a:solidFill>
                  <a:schemeClr val="tx1"/>
                </a:solidFill>
                <a:effectLst/>
                <a:latin typeface="+mn-lt"/>
                <a:ea typeface="+mn-ea"/>
                <a:cs typeface="+mn-cs"/>
              </a:rPr>
              <a:t>2 domínios prioritários: </a:t>
            </a:r>
          </a:p>
          <a:p>
            <a:r>
              <a:rPr lang="pt-PT" sz="1200" b="1" i="0" kern="1200" dirty="0">
                <a:solidFill>
                  <a:schemeClr val="tx1"/>
                </a:solidFill>
                <a:effectLst/>
                <a:latin typeface="+mn-lt"/>
                <a:ea typeface="+mn-ea"/>
                <a:cs typeface="+mn-cs"/>
              </a:rPr>
              <a:t>	"Mitigação e Adaptação às alterações climáticas“</a:t>
            </a:r>
            <a:endParaRPr lang="pt-PT" sz="1200" b="0" i="0" kern="1200" dirty="0">
              <a:solidFill>
                <a:schemeClr val="tx1"/>
              </a:solidFill>
              <a:effectLst/>
              <a:latin typeface="+mn-lt"/>
              <a:ea typeface="+mn-ea"/>
              <a:cs typeface="+mn-cs"/>
            </a:endParaRPr>
          </a:p>
          <a:p>
            <a:r>
              <a:rPr lang="pt-PT" sz="1200" b="0" i="0" kern="1200" dirty="0">
                <a:solidFill>
                  <a:schemeClr val="tx1"/>
                </a:solidFill>
                <a:effectLst/>
                <a:latin typeface="+mn-lt"/>
                <a:ea typeface="+mn-ea"/>
                <a:cs typeface="+mn-cs"/>
              </a:rPr>
              <a:t>	</a:t>
            </a:r>
            <a:r>
              <a:rPr lang="pt-PT" sz="1200" b="1" i="0" kern="1200">
                <a:solidFill>
                  <a:schemeClr val="tx1"/>
                </a:solidFill>
                <a:effectLst/>
                <a:latin typeface="+mn-lt"/>
                <a:ea typeface="+mn-ea"/>
                <a:cs typeface="+mn-cs"/>
              </a:rPr>
              <a:t>"</a:t>
            </a:r>
            <a:r>
              <a:rPr lang="pt-PT" sz="1200" b="1" i="0" kern="1200" dirty="0">
                <a:solidFill>
                  <a:schemeClr val="tx1"/>
                </a:solidFill>
                <a:effectLst/>
                <a:latin typeface="+mn-lt"/>
                <a:ea typeface="+mn-ea"/>
                <a:cs typeface="+mn-cs"/>
              </a:rPr>
              <a:t>Transição para energias limpas"</a:t>
            </a:r>
            <a:endParaRPr lang="pt-PT" sz="1200" b="0" i="0" kern="1200" dirty="0">
              <a:solidFill>
                <a:schemeClr val="tx1"/>
              </a:solidFill>
              <a:effectLst/>
              <a:latin typeface="+mn-lt"/>
              <a:ea typeface="+mn-ea"/>
              <a:cs typeface="+mn-cs"/>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93850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São partilhados todos os eventos, noticias,</a:t>
            </a:r>
            <a:r>
              <a:rPr lang="pt-PT" baseline="0" dirty="0"/>
              <a:t> ações do projeto, eventos, recrutamento de voluntários, informação para recrutamento dos concursos dos operacionais.</a:t>
            </a:r>
          </a:p>
          <a:p>
            <a:r>
              <a:rPr lang="pt-PT" baseline="0" dirty="0"/>
              <a:t>Desde que</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30</a:t>
            </a:fld>
            <a:endParaRPr lang="pt-PT"/>
          </a:p>
        </p:txBody>
      </p:sp>
    </p:spTree>
    <p:extLst>
      <p:ext uri="{BB962C8B-B14F-4D97-AF65-F5344CB8AC3E}">
        <p14:creationId xmlns:p14="http://schemas.microsoft.com/office/powerpoint/2010/main" val="1113551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Já está disponível no website do projeto a </a:t>
            </a:r>
            <a:r>
              <a:rPr lang="pt-PT" dirty="0" err="1"/>
              <a:t>monofolha</a:t>
            </a:r>
            <a:r>
              <a:rPr lang="pt-PT" baseline="0" dirty="0"/>
              <a:t> com informação útil sobre o projeto</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31</a:t>
            </a:fld>
            <a:endParaRPr lang="pt-PT"/>
          </a:p>
        </p:txBody>
      </p:sp>
    </p:spTree>
    <p:extLst>
      <p:ext uri="{BB962C8B-B14F-4D97-AF65-F5344CB8AC3E}">
        <p14:creationId xmlns:p14="http://schemas.microsoft.com/office/powerpoint/2010/main" val="120141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Atividades</a:t>
            </a:r>
            <a:r>
              <a:rPr lang="pt-PT" baseline="0" dirty="0"/>
              <a:t> do Parque Aberto (limpezas de </a:t>
            </a:r>
            <a:r>
              <a:rPr lang="pt-PT" baseline="0" dirty="0" err="1"/>
              <a:t>microplásticos</a:t>
            </a:r>
            <a:r>
              <a:rPr lang="pt-PT" baseline="0" dirty="0"/>
              <a:t> na praia do Porto </a:t>
            </a:r>
            <a:r>
              <a:rPr lang="pt-PT" baseline="0" dirty="0" err="1"/>
              <a:t>Pim</a:t>
            </a:r>
            <a:r>
              <a:rPr lang="pt-PT" baseline="0" dirty="0"/>
              <a:t>, e em busca dos morcegos dos Açores – Noite internacional dos morcegos – </a:t>
            </a:r>
            <a:r>
              <a:rPr lang="pt-PT" baseline="0" dirty="0" err="1"/>
              <a:t>S.Miguel</a:t>
            </a:r>
            <a:r>
              <a:rPr lang="pt-PT" baseline="0" dirty="0"/>
              <a:t>)</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32</a:t>
            </a:fld>
            <a:endParaRPr lang="pt-PT"/>
          </a:p>
        </p:txBody>
      </p:sp>
    </p:spTree>
    <p:extLst>
      <p:ext uri="{BB962C8B-B14F-4D97-AF65-F5344CB8AC3E}">
        <p14:creationId xmlns:p14="http://schemas.microsoft.com/office/powerpoint/2010/main" val="4110183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Saiu a semana passada a 1º Newsletter do</a:t>
            </a:r>
            <a:r>
              <a:rPr lang="pt-PT" baseline="0" dirty="0"/>
              <a:t> projeto… uma edição especial Natal. </a:t>
            </a:r>
          </a:p>
          <a:p>
            <a:r>
              <a:rPr lang="pt-PT" baseline="0" dirty="0"/>
              <a:t>A ideia é realizarmos uma de 6 em 6 meses. Estará disponível no </a:t>
            </a:r>
            <a:r>
              <a:rPr lang="pt-PT" baseline="0" dirty="0" err="1"/>
              <a:t>Facebook</a:t>
            </a:r>
            <a:r>
              <a:rPr lang="pt-PT" baseline="0" dirty="0"/>
              <a:t> e no website do projeto. Leiam e partilhem </a:t>
            </a:r>
            <a:r>
              <a:rPr lang="pt-PT" baseline="0" dirty="0">
                <a:sym typeface="Wingdings" panose="05000000000000000000" pitchFamily="2" charset="2"/>
              </a:rPr>
              <a:t></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33</a:t>
            </a:fld>
            <a:endParaRPr lang="pt-PT"/>
          </a:p>
        </p:txBody>
      </p:sp>
    </p:spTree>
    <p:extLst>
      <p:ext uri="{BB962C8B-B14F-4D97-AF65-F5344CB8AC3E}">
        <p14:creationId xmlns:p14="http://schemas.microsoft.com/office/powerpoint/2010/main" val="3179099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O último campo de voluntariado deste ano decorreu em Santa Maria de 5 a 13</a:t>
            </a:r>
            <a:r>
              <a:rPr lang="pt-PT" baseline="0" dirty="0"/>
              <a:t> de novembro.</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34</a:t>
            </a:fld>
            <a:endParaRPr lang="pt-PT"/>
          </a:p>
        </p:txBody>
      </p:sp>
    </p:spTree>
    <p:extLst>
      <p:ext uri="{BB962C8B-B14F-4D97-AF65-F5344CB8AC3E}">
        <p14:creationId xmlns:p14="http://schemas.microsoft.com/office/powerpoint/2010/main" val="1670847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35</a:t>
            </a:fld>
            <a:endParaRPr lang="pt-PT"/>
          </a:p>
        </p:txBody>
      </p:sp>
    </p:spTree>
    <p:extLst>
      <p:ext uri="{BB962C8B-B14F-4D97-AF65-F5344CB8AC3E}">
        <p14:creationId xmlns:p14="http://schemas.microsoft.com/office/powerpoint/2010/main" val="862990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a:t>Dois órgãos de governança foram estabelecidos para apoiar a implementação do projeto. Um conselho de partes interessadas e um conselho consultivo – CRADS, para o acompanhamento da</a:t>
            </a:r>
            <a:r>
              <a:rPr lang="pt-BR" baseline="0" dirty="0"/>
              <a:t> implementação do projeto, com participação ativa e aconselhamento das ações que irão ser desenvolvidas em cada uma das 9 ilhas.</a:t>
            </a:r>
          </a:p>
          <a:p>
            <a:r>
              <a:rPr lang="pt-BR" baseline="0" dirty="0"/>
              <a:t>- O stakeholder board já foi realizado em quase todas as ilhas, mas com o COVID atrasou algumas ilhas que faltavam, nomeadamente em S.Jorge.</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36</a:t>
            </a:fld>
            <a:endParaRPr lang="pt-PT"/>
          </a:p>
        </p:txBody>
      </p:sp>
    </p:spTree>
    <p:extLst>
      <p:ext uri="{BB962C8B-B14F-4D97-AF65-F5344CB8AC3E}">
        <p14:creationId xmlns:p14="http://schemas.microsoft.com/office/powerpoint/2010/main" val="2171724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37</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516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sz="1000" b="0" i="0" u="none" strike="noStrike" kern="1200" baseline="0" noProof="0" dirty="0">
                <a:solidFill>
                  <a:schemeClr val="tx1"/>
                </a:solidFill>
                <a:latin typeface="+mn-lt"/>
                <a:ea typeface="+mn-ea"/>
                <a:cs typeface="+mn-cs"/>
              </a:rPr>
              <a:t>O Programa LIFE apoia diversos tipos de projetos:</a:t>
            </a:r>
          </a:p>
          <a:p>
            <a:pPr eaLnBrk="1" hangingPunct="1"/>
            <a:endParaRPr lang="pt-PT" altLang="en-US" sz="1000" b="0" i="0" u="none" strike="noStrike" kern="1200" baseline="0" noProof="0" dirty="0">
              <a:solidFill>
                <a:schemeClr val="tx1"/>
              </a:solidFill>
              <a:latin typeface="+mn-lt"/>
              <a:ea typeface="+mn-ea"/>
              <a:cs typeface="+mn-cs"/>
            </a:endParaRPr>
          </a:p>
          <a:p>
            <a:pPr marL="0" indent="0" algn="just" eaLnBrk="1" hangingPunct="1">
              <a:lnSpc>
                <a:spcPct val="150000"/>
              </a:lnSpc>
              <a:buFont typeface="Arial" panose="020B0604020202020204" pitchFamily="34" charset="0"/>
              <a:buNone/>
            </a:pPr>
            <a:r>
              <a:rPr lang="pt-PT" altLang="en-US" sz="1200" b="1" i="0" u="none" noProof="0" dirty="0">
                <a:latin typeface="Century Gothic" panose="020B0502020202020204" pitchFamily="34" charset="0"/>
                <a:cs typeface="Calibri" panose="020F0502020204030204" pitchFamily="34" charset="0"/>
              </a:rPr>
              <a:t>Subprograma Ambiente:</a:t>
            </a:r>
          </a:p>
          <a:p>
            <a:pPr marL="0" indent="0" algn="just" eaLnBrk="1" hangingPunct="1">
              <a:lnSpc>
                <a:spcPct val="150000"/>
              </a:lnSpc>
              <a:buFont typeface="Arial" panose="020B0604020202020204" pitchFamily="34" charset="0"/>
              <a:buNone/>
            </a:pPr>
            <a:r>
              <a:rPr lang="pt-PT" altLang="en-US" sz="1200" b="0" i="0" u="none" noProof="0" dirty="0">
                <a:latin typeface="Century Gothic" panose="020B0502020202020204" pitchFamily="34" charset="0"/>
                <a:cs typeface="Calibri" panose="020F0502020204030204" pitchFamily="34" charset="0"/>
              </a:rPr>
              <a:t>Projetos tradicionais </a:t>
            </a:r>
            <a:r>
              <a:rPr lang="pt-PT" altLang="en-US" sz="1050" b="0" i="0" u="none" noProof="0" dirty="0">
                <a:latin typeface="Century Gothic" panose="020B0502020202020204" pitchFamily="34" charset="0"/>
                <a:cs typeface="Calibri" panose="020F0502020204030204" pitchFamily="34" charset="0"/>
              </a:rPr>
              <a:t>(ex.: LIFE VIDALIA, </a:t>
            </a:r>
            <a:r>
              <a:rPr lang="pt-PT" altLang="en-US" sz="1050" b="0" i="0" u="none" noProof="0" dirty="0">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rPr>
              <a:t>LIFE BEETLES, LIFE SNAILS</a:t>
            </a:r>
            <a:r>
              <a:rPr lang="pt-PT" altLang="en-US" sz="1050" b="0" i="0" u="none" noProof="0" dirty="0">
                <a:latin typeface="Century Gothic" panose="020B0502020202020204" pitchFamily="34" charset="0"/>
                <a:cs typeface="Calibri" panose="020F0502020204030204" pitchFamily="34" charset="0"/>
              </a:rPr>
              <a:t>)</a:t>
            </a:r>
          </a:p>
          <a:p>
            <a:pPr marL="0" indent="0" algn="just" eaLnBrk="1" hangingPunct="1">
              <a:lnSpc>
                <a:spcPct val="150000"/>
              </a:lnSpc>
              <a:buFont typeface="Arial" panose="020B0604020202020204" pitchFamily="34" charset="0"/>
              <a:buNone/>
            </a:pPr>
            <a:r>
              <a:rPr lang="pt-PT" altLang="en-US" sz="1200" b="0" i="0" u="none" noProof="0" dirty="0">
                <a:latin typeface="Century Gothic" panose="020B0502020202020204" pitchFamily="34" charset="0"/>
                <a:cs typeface="Calibri" panose="020F0502020204030204" pitchFamily="34" charset="0"/>
              </a:rPr>
              <a:t>Projetos Integrados </a:t>
            </a:r>
            <a:r>
              <a:rPr lang="pt-PT" altLang="en-US" sz="1050" b="0" i="0" u="none" noProof="0" dirty="0">
                <a:latin typeface="Century Gothic" panose="020B0502020202020204" pitchFamily="34" charset="0"/>
                <a:cs typeface="Calibri" panose="020F0502020204030204" pitchFamily="34" charset="0"/>
              </a:rPr>
              <a:t>(</a:t>
            </a:r>
            <a:r>
              <a:rPr lang="pt-PT" altLang="en-US" sz="1050" b="0" i="0" u="none" noProof="0" dirty="0">
                <a:solidFill>
                  <a:schemeClr val="accent5">
                    <a:lumMod val="50000"/>
                  </a:schemeClr>
                </a:solidFill>
                <a:latin typeface="Century Gothic" panose="020B0502020202020204" pitchFamily="34" charset="0"/>
                <a:cs typeface="Calibri" panose="020F0502020204030204" pitchFamily="34" charset="0"/>
              </a:rPr>
              <a:t>LIFE IP AZORES NATURA – 1º e único projeto integrado português aprovado)</a:t>
            </a:r>
          </a:p>
          <a:p>
            <a:pPr marL="0" indent="0" algn="just" eaLnBrk="1" hangingPunct="1">
              <a:lnSpc>
                <a:spcPct val="150000"/>
              </a:lnSpc>
              <a:buFont typeface="Arial" panose="020B0604020202020204" pitchFamily="34" charset="0"/>
              <a:buNone/>
            </a:pPr>
            <a:r>
              <a:rPr lang="pt-PT" altLang="en-US" sz="1200" b="0" i="0" u="none" noProof="0" dirty="0">
                <a:latin typeface="Century Gothic" panose="020B0502020202020204" pitchFamily="34" charset="0"/>
                <a:cs typeface="Calibri" panose="020F0502020204030204" pitchFamily="34" charset="0"/>
              </a:rPr>
              <a:t>Projetos Preparatórios</a:t>
            </a:r>
          </a:p>
          <a:p>
            <a:pPr marL="0" indent="0" algn="just" eaLnBrk="1" hangingPunct="1">
              <a:lnSpc>
                <a:spcPct val="150000"/>
              </a:lnSpc>
              <a:buFont typeface="Arial" panose="020B0604020202020204" pitchFamily="34" charset="0"/>
              <a:buNone/>
            </a:pPr>
            <a:r>
              <a:rPr lang="pt-PT" altLang="en-US" sz="1200" b="0" i="0" u="none" noProof="0" dirty="0">
                <a:latin typeface="Century Gothic" panose="020B0502020202020204" pitchFamily="34" charset="0"/>
                <a:cs typeface="Calibri" panose="020F0502020204030204" pitchFamily="34" charset="0"/>
              </a:rPr>
              <a:t>Projetos de Assistência Técnica</a:t>
            </a:r>
          </a:p>
          <a:p>
            <a:pPr marL="0" indent="0" algn="just" eaLnBrk="1" hangingPunct="1">
              <a:lnSpc>
                <a:spcPct val="150000"/>
              </a:lnSpc>
              <a:buFont typeface="Arial" panose="020B0604020202020204" pitchFamily="34" charset="0"/>
              <a:buNone/>
            </a:pPr>
            <a:endParaRPr lang="pt-PT" altLang="en-US" sz="1200" b="0" i="0" u="none" noProof="0" dirty="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1" i="0" u="none" noProof="0" dirty="0">
                <a:latin typeface="Century Gothic" panose="020B0502020202020204" pitchFamily="34" charset="0"/>
                <a:cs typeface="Calibri" panose="020F0502020204030204" pitchFamily="34" charset="0"/>
              </a:rPr>
              <a:t>Subprograma Ação Climática:</a:t>
            </a:r>
          </a:p>
          <a:p>
            <a:pPr marL="0" indent="0" algn="just">
              <a:lnSpc>
                <a:spcPct val="150000"/>
              </a:lnSpc>
              <a:buFont typeface="Arial" panose="020B0604020202020204" pitchFamily="34" charset="0"/>
              <a:buNone/>
            </a:pPr>
            <a:r>
              <a:rPr lang="pt-PT" altLang="en-US" sz="1200" b="0" i="0" u="none" noProof="0" dirty="0">
                <a:latin typeface="Century Gothic" panose="020B0502020202020204" pitchFamily="34" charset="0"/>
                <a:cs typeface="Calibri" panose="020F0502020204030204" pitchFamily="34" charset="0"/>
              </a:rPr>
              <a:t>Projetos tradicionais</a:t>
            </a:r>
          </a:p>
          <a:p>
            <a:pPr marL="0" indent="0" algn="just">
              <a:lnSpc>
                <a:spcPct val="150000"/>
              </a:lnSpc>
              <a:buFont typeface="Arial" panose="020B0604020202020204" pitchFamily="34" charset="0"/>
              <a:buNone/>
            </a:pPr>
            <a:r>
              <a:rPr lang="pt-PT" altLang="en-US" sz="1200" b="0" i="0" u="none" noProof="0" dirty="0">
                <a:latin typeface="Century Gothic" panose="020B0502020202020204" pitchFamily="34" charset="0"/>
                <a:cs typeface="Calibri" panose="020F0502020204030204" pitchFamily="34" charset="0"/>
              </a:rPr>
              <a:t>Projetos Integrados (LIFE IP CLIMAZ – aprovado a semana passada)</a:t>
            </a:r>
          </a:p>
          <a:p>
            <a:pPr marL="0" indent="0" algn="just">
              <a:lnSpc>
                <a:spcPct val="150000"/>
              </a:lnSpc>
              <a:buFont typeface="Arial" panose="020B0604020202020204" pitchFamily="34" charset="0"/>
              <a:buNone/>
            </a:pPr>
            <a:r>
              <a:rPr lang="pt-PT" altLang="en-US" sz="1200" b="0" i="0" u="none" noProof="0" dirty="0">
                <a:latin typeface="Century Gothic" panose="020B0502020202020204" pitchFamily="34" charset="0"/>
                <a:cs typeface="Calibri" panose="020F0502020204030204" pitchFamily="34" charset="0"/>
              </a:rPr>
              <a:t>Projetos de Assistência Técnica</a:t>
            </a:r>
          </a:p>
          <a:p>
            <a:pPr marL="0" indent="0" algn="just">
              <a:lnSpc>
                <a:spcPct val="150000"/>
              </a:lnSpc>
              <a:buFont typeface="Arial" panose="020B0604020202020204" pitchFamily="34" charset="0"/>
              <a:buNone/>
            </a:pPr>
            <a:endParaRPr lang="pt-PT" altLang="en-US" sz="1200" b="0" i="0" u="none" noProof="0" dirty="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0" i="0" u="none" noProof="0" dirty="0">
                <a:latin typeface="Century Gothic" panose="020B0502020202020204" pitchFamily="34" charset="0"/>
                <a:cs typeface="Calibri" panose="020F0502020204030204" pitchFamily="34" charset="0"/>
              </a:rPr>
              <a:t>Existiram,</a:t>
            </a:r>
            <a:r>
              <a:rPr lang="pt-PT" altLang="en-US" sz="1200" b="0" i="0" u="none" baseline="0" noProof="0" dirty="0">
                <a:latin typeface="Century Gothic" panose="020B0502020202020204" pitchFamily="34" charset="0"/>
                <a:cs typeface="Calibri" panose="020F0502020204030204" pitchFamily="34" charset="0"/>
              </a:rPr>
              <a:t> ainda, os </a:t>
            </a:r>
            <a:r>
              <a:rPr lang="pt-PT" altLang="en-US" sz="1200" b="1" i="0" u="none" baseline="0" noProof="0" dirty="0">
                <a:latin typeface="Century Gothic" panose="020B0502020202020204" pitchFamily="34" charset="0"/>
                <a:cs typeface="Calibri" panose="020F0502020204030204" pitchFamily="34" charset="0"/>
              </a:rPr>
              <a:t>projetos de Capacitação</a:t>
            </a:r>
            <a:r>
              <a:rPr lang="pt-PT" altLang="en-US" sz="1200" b="0" i="0" u="none" baseline="0" noProof="0" dirty="0">
                <a:latin typeface="Century Gothic" panose="020B0502020202020204" pitchFamily="34" charset="0"/>
                <a:cs typeface="Calibri" panose="020F0502020204030204" pitchFamily="34" charset="0"/>
              </a:rPr>
              <a:t>, dirigidos às entidades públicas dos EM</a:t>
            </a:r>
          </a:p>
          <a:p>
            <a:pPr marL="0" indent="0" algn="just">
              <a:lnSpc>
                <a:spcPct val="150000"/>
              </a:lnSpc>
              <a:buFont typeface="Arial" panose="020B0604020202020204" pitchFamily="34" charset="0"/>
              <a:buNone/>
            </a:pPr>
            <a:endParaRPr lang="pt-PT" altLang="en-US" sz="1200" b="0" i="0" u="none" baseline="0" noProof="0" dirty="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sz="1000" b="0" i="0" kern="1200" noProof="0" dirty="0">
                <a:solidFill>
                  <a:schemeClr val="tx1"/>
                </a:solidFill>
                <a:effectLst/>
                <a:latin typeface="+mn-lt"/>
                <a:ea typeface="+mn-ea"/>
                <a:cs typeface="+mn-cs"/>
              </a:rPr>
              <a:t>No</a:t>
            </a:r>
            <a:r>
              <a:rPr lang="pt-PT" sz="1000" b="0" i="0" kern="1200" baseline="0" noProof="0" dirty="0">
                <a:solidFill>
                  <a:schemeClr val="tx1"/>
                </a:solidFill>
                <a:effectLst/>
                <a:latin typeface="+mn-lt"/>
                <a:ea typeface="+mn-ea"/>
                <a:cs typeface="+mn-cs"/>
              </a:rPr>
              <a:t> atual período de financiamento, o</a:t>
            </a:r>
            <a:r>
              <a:rPr lang="pt-PT" sz="1000" b="0" i="0" kern="1200" noProof="0" dirty="0">
                <a:solidFill>
                  <a:schemeClr val="tx1"/>
                </a:solidFill>
                <a:effectLst/>
                <a:latin typeface="+mn-lt"/>
                <a:ea typeface="+mn-ea"/>
                <a:cs typeface="+mn-cs"/>
              </a:rPr>
              <a:t> programa criou uma nova categoria de projetos, </a:t>
            </a:r>
            <a:r>
              <a:rPr lang="pt-PT" sz="1000" b="1" i="0" kern="1200" noProof="0" dirty="0">
                <a:solidFill>
                  <a:schemeClr val="tx1"/>
                </a:solidFill>
                <a:effectLst/>
                <a:latin typeface="+mn-lt"/>
                <a:ea typeface="+mn-ea"/>
                <a:cs typeface="+mn-cs"/>
              </a:rPr>
              <a:t>Projetos Integrados</a:t>
            </a:r>
            <a:r>
              <a:rPr lang="pt-PT" sz="1000" b="0" i="0" kern="1200" noProof="0" dirty="0">
                <a:solidFill>
                  <a:schemeClr val="tx1"/>
                </a:solidFill>
                <a:effectLst/>
                <a:latin typeface="+mn-lt"/>
                <a:ea typeface="+mn-ea"/>
                <a:cs typeface="+mn-cs"/>
              </a:rPr>
              <a:t>, para operar a uma escala territorial grande e visando integrar vários fundos, quer comunitários quer privados.</a:t>
            </a:r>
            <a:endParaRPr lang="pt-PT" altLang="en-US" sz="1200" b="0" i="0" u="none" noProof="0" dirty="0">
              <a:latin typeface="Century Gothic" panose="020B0502020202020204" pitchFamily="34" charset="0"/>
              <a:cs typeface="Calibri" panose="020F0502020204030204" pitchFamily="34" charset="0"/>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31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5</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a:solidFill>
                  <a:schemeClr val="tx1"/>
                </a:solidFill>
                <a:effectLst/>
                <a:latin typeface="+mn-lt"/>
                <a:ea typeface="+mn-ea"/>
                <a:cs typeface="+mn-cs"/>
              </a:rPr>
              <a:t>Apresentação do projeto – LIFE IP AZORES NATURA: A (</a:t>
            </a:r>
            <a:r>
              <a:rPr lang="pt-PT" sz="1200" kern="1200" dirty="0" err="1">
                <a:solidFill>
                  <a:schemeClr val="tx1"/>
                </a:solidFill>
                <a:effectLst/>
                <a:latin typeface="+mn-lt"/>
                <a:ea typeface="+mn-ea"/>
                <a:cs typeface="+mn-cs"/>
              </a:rPr>
              <a:t>Proteçao</a:t>
            </a:r>
            <a:r>
              <a:rPr lang="pt-PT" sz="1200" kern="1200" dirty="0">
                <a:solidFill>
                  <a:schemeClr val="tx1"/>
                </a:solidFill>
                <a:effectLst/>
                <a:latin typeface="+mn-lt"/>
                <a:ea typeface="+mn-ea"/>
                <a:cs typeface="+mn-cs"/>
              </a:rPr>
              <a:t> ativa e gestão integrada da Rede Natura 2000 nos Açores)</a:t>
            </a:r>
            <a:endParaRPr lang="en-US" sz="1200" kern="1200" dirty="0">
              <a:solidFill>
                <a:schemeClr val="tx1"/>
              </a:solidFill>
              <a:effectLst/>
              <a:latin typeface="+mn-lt"/>
              <a:ea typeface="+mn-ea"/>
              <a:cs typeface="+mn-cs"/>
            </a:endParaRPr>
          </a:p>
          <a:p>
            <a:pPr lvl="1"/>
            <a:r>
              <a:rPr lang="pt-PT" sz="1200" kern="1200" dirty="0">
                <a:solidFill>
                  <a:schemeClr val="tx1"/>
                </a:solidFill>
                <a:effectLst/>
                <a:latin typeface="+mn-lt"/>
                <a:ea typeface="+mn-ea"/>
                <a:cs typeface="+mn-cs"/>
              </a:rPr>
              <a:t>É o primeiro projeto integrado português aprovado e o maior projeto de conservação da natureza alguma vez concebido para os Açores.</a:t>
            </a:r>
            <a:endParaRPr lang="en-US" sz="1200" kern="1200" dirty="0">
              <a:solidFill>
                <a:schemeClr val="tx1"/>
              </a:solidFill>
              <a:effectLst/>
              <a:latin typeface="+mn-lt"/>
              <a:ea typeface="+mn-ea"/>
              <a:cs typeface="+mn-cs"/>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891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6</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a:solidFill>
                  <a:schemeClr val="tx1"/>
                </a:solidFill>
                <a:effectLst/>
                <a:latin typeface="+mn-lt"/>
                <a:ea typeface="+mn-ea"/>
                <a:cs typeface="+mn-cs"/>
              </a:rPr>
              <a:t>O projeto terá uma duração de 9 anos (01/01/2019- 31/12/2027)</a:t>
            </a:r>
            <a:r>
              <a:rPr lang="pt-PT" sz="1200" b="1"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com um orçamento total de 19 087 522€, e uma contribuição financeira da União Europeia de 11 452 513€ (</a:t>
            </a:r>
            <a:r>
              <a:rPr lang="pt-PT" sz="1200" b="1" kern="1200" dirty="0">
                <a:solidFill>
                  <a:schemeClr val="tx1"/>
                </a:solidFill>
                <a:effectLst/>
                <a:latin typeface="+mn-lt"/>
                <a:ea typeface="+mn-ea"/>
                <a:cs typeface="+mn-cs"/>
              </a:rPr>
              <a:t>60%).</a:t>
            </a:r>
            <a:endParaRPr lang="en-US" sz="1200" kern="1200" dirty="0">
              <a:solidFill>
                <a:schemeClr val="tx1"/>
              </a:solidFill>
              <a:effectLst/>
              <a:latin typeface="+mn-lt"/>
              <a:ea typeface="+mn-ea"/>
              <a:cs typeface="+mn-cs"/>
            </a:endParaRPr>
          </a:p>
          <a:p>
            <a:pPr lvl="1"/>
            <a:r>
              <a:rPr lang="pt-PT" sz="1200" kern="1200" dirty="0">
                <a:solidFill>
                  <a:schemeClr val="tx1"/>
                </a:solidFill>
                <a:effectLst/>
                <a:latin typeface="+mn-lt"/>
                <a:ea typeface="+mn-ea"/>
                <a:cs typeface="+mn-cs"/>
              </a:rPr>
              <a:t>O projeto prevê mobilizar mais de 12 M€ em Fundos complementares.</a:t>
            </a:r>
            <a:endParaRPr lang="en-US" sz="1200" kern="1200" dirty="0">
              <a:solidFill>
                <a:schemeClr val="tx1"/>
              </a:solidFill>
              <a:effectLst/>
              <a:latin typeface="+mn-lt"/>
              <a:ea typeface="+mn-ea"/>
              <a:cs typeface="+mn-cs"/>
            </a:endParaRPr>
          </a:p>
          <a:p>
            <a:pPr lvl="1"/>
            <a:r>
              <a:rPr lang="pt-PT" sz="1200" kern="1200" dirty="0">
                <a:solidFill>
                  <a:schemeClr val="tx1"/>
                </a:solidFill>
                <a:effectLst/>
                <a:latin typeface="+mn-lt"/>
                <a:ea typeface="+mn-ea"/>
                <a:cs typeface="+mn-cs"/>
              </a:rPr>
              <a:t>Para atingir os seus objetivos, a estratégia do LIFE IP e os trabalhos previstos baseiam-se numa forte parceria que irá contribuir ativamente para a implementação do PAF (Quadro de Ação Prioritária para a RN2000), incluindo um conjunto de entidades com formação institucional e técnica complementares. </a:t>
            </a:r>
            <a:endParaRPr lang="en-US" sz="1100" kern="1200" dirty="0">
              <a:solidFill>
                <a:schemeClr val="tx1"/>
              </a:solidFill>
              <a:effectLst/>
              <a:latin typeface="+mn-lt"/>
              <a:ea typeface="+mn-ea"/>
              <a:cs typeface="+mn-cs"/>
            </a:endParaRPr>
          </a:p>
          <a:p>
            <a:pPr lvl="1"/>
            <a:r>
              <a:rPr lang="pt-PT" sz="1200" kern="1200" dirty="0">
                <a:solidFill>
                  <a:schemeClr val="tx1"/>
                </a:solidFill>
                <a:effectLst/>
                <a:latin typeface="+mn-lt"/>
                <a:ea typeface="+mn-ea"/>
                <a:cs typeface="+mn-cs"/>
              </a:rPr>
              <a:t>Esta estrutura de parceria permite, que o projeto beneficie de um conhecimento técnico, político e operacional sólido, garantindo assim a continuação das ações após o fim do LIFE IP. Esta estrutura inclui </a:t>
            </a:r>
            <a:r>
              <a:rPr lang="pt-PT" sz="1200" u="sng" kern="1200" dirty="0">
                <a:solidFill>
                  <a:schemeClr val="tx1"/>
                </a:solidFill>
                <a:effectLst/>
                <a:latin typeface="+mn-lt"/>
                <a:ea typeface="+mn-ea"/>
                <a:cs typeface="+mn-cs"/>
              </a:rPr>
              <a:t>5 beneficiários</a:t>
            </a:r>
            <a:r>
              <a:rPr lang="pt-PT" sz="1200" kern="1200" dirty="0">
                <a:solidFill>
                  <a:schemeClr val="tx1"/>
                </a:solidFill>
                <a:effectLst/>
                <a:latin typeface="+mn-lt"/>
                <a:ea typeface="+mn-ea"/>
                <a:cs typeface="+mn-cs"/>
              </a:rPr>
              <a:t>, que são os seguintes:</a:t>
            </a:r>
            <a:endParaRPr lang="en-US" sz="1100" kern="1200" dirty="0">
              <a:solidFill>
                <a:schemeClr val="tx1"/>
              </a:solidFill>
              <a:effectLst/>
              <a:latin typeface="+mn-lt"/>
              <a:ea typeface="+mn-ea"/>
              <a:cs typeface="+mn-cs"/>
            </a:endParaRPr>
          </a:p>
          <a:p>
            <a:pPr lvl="0"/>
            <a:r>
              <a:rPr lang="pt-PT" sz="1200" b="1" u="sng" kern="1200" dirty="0">
                <a:solidFill>
                  <a:schemeClr val="tx1"/>
                </a:solidFill>
                <a:effectLst/>
                <a:latin typeface="+mn-lt"/>
                <a:ea typeface="+mn-ea"/>
                <a:cs typeface="+mn-cs"/>
              </a:rPr>
              <a:t>- Direção Regional do Ambiente (DRA)</a:t>
            </a:r>
            <a:r>
              <a:rPr lang="pt-PT" sz="1200" kern="1200" dirty="0">
                <a:solidFill>
                  <a:schemeClr val="tx1"/>
                </a:solidFill>
                <a:effectLst/>
                <a:latin typeface="+mn-lt"/>
                <a:ea typeface="+mn-ea"/>
                <a:cs typeface="+mn-cs"/>
              </a:rPr>
              <a:t>, </a:t>
            </a:r>
            <a:r>
              <a:rPr lang="pt-PT" sz="1200" u="sng" kern="1200" dirty="0">
                <a:solidFill>
                  <a:schemeClr val="tx1"/>
                </a:solidFill>
                <a:effectLst/>
                <a:latin typeface="+mn-lt"/>
                <a:ea typeface="+mn-ea"/>
                <a:cs typeface="+mn-cs"/>
              </a:rPr>
              <a:t>beneficiário coordenador</a:t>
            </a:r>
            <a:r>
              <a:rPr lang="pt-PT" sz="1200" kern="1200" dirty="0">
                <a:solidFill>
                  <a:schemeClr val="tx1"/>
                </a:solidFill>
                <a:effectLst/>
                <a:latin typeface="+mn-lt"/>
                <a:ea typeface="+mn-ea"/>
                <a:cs typeface="+mn-cs"/>
              </a:rPr>
              <a:t> do projeto e administração pública regional com responsabilidade direta na implementação da Rede Natura 2000 (componente terrestre). </a:t>
            </a:r>
            <a:endParaRPr lang="en-US" sz="1100" kern="1200" dirty="0">
              <a:solidFill>
                <a:schemeClr val="tx1"/>
              </a:solidFill>
              <a:effectLst/>
              <a:latin typeface="+mn-lt"/>
              <a:ea typeface="+mn-ea"/>
              <a:cs typeface="+mn-cs"/>
            </a:endParaRPr>
          </a:p>
          <a:p>
            <a:pPr lvl="0"/>
            <a:r>
              <a:rPr lang="pt-PT" sz="1200" kern="1200" dirty="0">
                <a:solidFill>
                  <a:schemeClr val="tx1"/>
                </a:solidFill>
                <a:effectLst/>
                <a:latin typeface="+mn-lt"/>
                <a:ea typeface="+mn-ea"/>
                <a:cs typeface="+mn-cs"/>
              </a:rPr>
              <a:t>- Direção Regional dos Assuntos do Mar (DRAM) (componente marinha)</a:t>
            </a:r>
            <a:endParaRPr lang="en-US" sz="1100" kern="1200" dirty="0">
              <a:solidFill>
                <a:schemeClr val="tx1"/>
              </a:solidFill>
              <a:effectLst/>
              <a:latin typeface="+mn-lt"/>
              <a:ea typeface="+mn-ea"/>
              <a:cs typeface="+mn-cs"/>
            </a:endParaRPr>
          </a:p>
          <a:p>
            <a:pPr lvl="0"/>
            <a:r>
              <a:rPr lang="pt-PT" sz="1200" kern="1200" dirty="0">
                <a:solidFill>
                  <a:schemeClr val="tx1"/>
                </a:solidFill>
                <a:effectLst/>
                <a:latin typeface="+mn-lt"/>
                <a:ea typeface="+mn-ea"/>
                <a:cs typeface="+mn-cs"/>
              </a:rPr>
              <a:t>- Sociedade de Gestão e Conservação da Natureza (AZORINA) – sensibilização e educação ambiental. Trabalha muito ativamente com a DRA, através dos Parques de Ilha (ecotecas, etc.), com programas como o Parque Escola, Parque Aberto e Gestão dos Centros de Interpretação dos </a:t>
            </a:r>
            <a:r>
              <a:rPr lang="pt-PT" sz="1200" kern="1200" dirty="0" err="1">
                <a:solidFill>
                  <a:schemeClr val="tx1"/>
                </a:solidFill>
                <a:effectLst/>
                <a:latin typeface="+mn-lt"/>
                <a:ea typeface="+mn-ea"/>
                <a:cs typeface="+mn-cs"/>
              </a:rPr>
              <a:t>PNI’s</a:t>
            </a:r>
            <a:r>
              <a:rPr lang="pt-PT"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lvl="0"/>
            <a:r>
              <a:rPr lang="pt-PT" sz="1200" kern="1200" dirty="0">
                <a:solidFill>
                  <a:schemeClr val="tx1"/>
                </a:solidFill>
                <a:effectLst/>
                <a:latin typeface="+mn-lt"/>
                <a:ea typeface="+mn-ea"/>
                <a:cs typeface="+mn-cs"/>
              </a:rPr>
              <a:t>- Sociedade Portuguesa para o Estudo das Aves (SPEA) – vasta experiência no programa LIFE e à vários anos com conservação do </a:t>
            </a:r>
            <a:r>
              <a:rPr lang="pt-PT" sz="1200" kern="1200" dirty="0" err="1">
                <a:solidFill>
                  <a:schemeClr val="tx1"/>
                </a:solidFill>
                <a:effectLst/>
                <a:latin typeface="+mn-lt"/>
                <a:ea typeface="+mn-ea"/>
                <a:cs typeface="+mn-cs"/>
              </a:rPr>
              <a:t>Priolo</a:t>
            </a:r>
            <a:r>
              <a:rPr lang="pt-PT"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0"/>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Fundación</a:t>
            </a:r>
            <a:r>
              <a:rPr lang="pt-PT" sz="1200" kern="1200" dirty="0">
                <a:solidFill>
                  <a:schemeClr val="tx1"/>
                </a:solidFill>
                <a:effectLst/>
                <a:latin typeface="+mn-lt"/>
                <a:ea typeface="+mn-ea"/>
                <a:cs typeface="+mn-cs"/>
              </a:rPr>
              <a:t> Canaria – Reserva Mundial de la Biosfera La Palma (LA PALMA) – para garantir a replicabilidade e transferência eficaz das ações principais, este projeto prevê uma ação piloto com outra autoridade pública da Macaronésia, responsável pela Rede Natura 2000. Neste contexto, destaca-se a presença de um beneficiário associado das ilhas Canárias – LA PALMA – que irá desenvolver trabalhos de prevenção, controle e erradicação de espécies exóticas invasoras.</a:t>
            </a:r>
            <a:endParaRPr lang="en-US" sz="1100" kern="1200" dirty="0">
              <a:solidFill>
                <a:schemeClr val="tx1"/>
              </a:solidFill>
              <a:effectLst/>
              <a:latin typeface="+mn-lt"/>
              <a:ea typeface="+mn-ea"/>
              <a:cs typeface="+mn-cs"/>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288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7</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a:latin typeface="Arial" panose="020B0604020202020204" pitchFamily="34" charset="0"/>
                <a:ea typeface="ＭＳ Ｐゴシック" panose="020B0600070205080204" pitchFamily="34" charset="-128"/>
              </a:rPr>
              <a:t>-</a:t>
            </a:r>
            <a:r>
              <a:rPr lang="pt-BR" altLang="en-US" baseline="0" dirty="0">
                <a:latin typeface="Arial" panose="020B0604020202020204" pitchFamily="34" charset="0"/>
                <a:ea typeface="ＭＳ Ｐゴシック" panose="020B0600070205080204" pitchFamily="34" charset="-128"/>
              </a:rPr>
              <a:t> </a:t>
            </a:r>
            <a:r>
              <a:rPr lang="pt-BR" altLang="en-US" dirty="0">
                <a:latin typeface="Arial" panose="020B0604020202020204" pitchFamily="34" charset="0"/>
                <a:ea typeface="ＭＳ Ｐゴシック" panose="020B0600070205080204" pitchFamily="34" charset="-128"/>
              </a:rPr>
              <a:t>O projeto LIFE IP Azores Natura abrange todos os sítios da RN2000: 24 ZEC’s (Zonas Especiais de Conservação), 15 ZPE’s (Zonas de Proteção Especial) e 2 SIC's (Sítios de Interesse Comunitário) da Rede Natura 2000 nos Açores, procurando obter um contributo significativo para a conservação de espécies e habitats protegidos pelas Diretivas Habitats e Aves que fundamentam a sua designação.</a:t>
            </a:r>
          </a:p>
          <a:p>
            <a:pPr eaLnBrk="1" hangingPunct="1"/>
            <a:r>
              <a:rPr lang="pt-BR" altLang="en-US" dirty="0">
                <a:latin typeface="Arial" panose="020B0604020202020204" pitchFamily="34" charset="0"/>
                <a:ea typeface="ＭＳ Ｐゴシック" panose="020B0600070205080204" pitchFamily="34" charset="-128"/>
              </a:rPr>
              <a:t>-</a:t>
            </a:r>
            <a:r>
              <a:rPr lang="pt-BR" altLang="en-US" baseline="0" dirty="0">
                <a:latin typeface="Arial" panose="020B0604020202020204" pitchFamily="34" charset="0"/>
                <a:ea typeface="ＭＳ Ｐゴシック" panose="020B0600070205080204" pitchFamily="34" charset="-128"/>
              </a:rPr>
              <a:t> </a:t>
            </a:r>
            <a:r>
              <a:rPr lang="pt-BR" altLang="en-US" dirty="0">
                <a:latin typeface="Arial" panose="020B0604020202020204" pitchFamily="34" charset="0"/>
                <a:ea typeface="ＭＳ Ｐゴシック" panose="020B0600070205080204" pitchFamily="34" charset="-128"/>
              </a:rPr>
              <a:t>24 ZEC’s:</a:t>
            </a:r>
          </a:p>
          <a:p>
            <a:pPr eaLnBrk="1" hangingPunct="1"/>
            <a:r>
              <a:rPr lang="pt-BR" altLang="en-US" dirty="0">
                <a:latin typeface="Arial" panose="020B0604020202020204" pitchFamily="34" charset="0"/>
                <a:ea typeface="ＭＳ Ｐゴシック" panose="020B0600070205080204" pitchFamily="34" charset="-128"/>
              </a:rPr>
              <a:t>•7 (100% terrestres);</a:t>
            </a:r>
          </a:p>
          <a:p>
            <a:pPr eaLnBrk="1" hangingPunct="1"/>
            <a:r>
              <a:rPr lang="pt-BR" altLang="en-US" dirty="0">
                <a:latin typeface="Arial" panose="020B0604020202020204" pitchFamily="34" charset="0"/>
                <a:ea typeface="ＭＳ Ｐゴシック" panose="020B0600070205080204" pitchFamily="34" charset="-128"/>
              </a:rPr>
              <a:t>•3 (100% marinhos);</a:t>
            </a:r>
          </a:p>
          <a:p>
            <a:pPr eaLnBrk="1" hangingPunct="1"/>
            <a:r>
              <a:rPr lang="pt-BR" altLang="en-US" dirty="0">
                <a:latin typeface="Arial" panose="020B0604020202020204" pitchFamily="34" charset="0"/>
                <a:ea typeface="ＭＳ Ｐゴシック" panose="020B0600070205080204" pitchFamily="34" charset="-128"/>
              </a:rPr>
              <a:t>•15 (mistos)</a:t>
            </a:r>
          </a:p>
          <a:p>
            <a:pPr eaLnBrk="1" hangingPunct="1"/>
            <a:endParaRPr lang="pt-BR" altLang="en-US" dirty="0">
              <a:latin typeface="Arial" panose="020B0604020202020204" pitchFamily="34" charset="0"/>
              <a:ea typeface="ＭＳ Ｐゴシック" panose="020B0600070205080204" pitchFamily="34" charset="-128"/>
            </a:endParaRPr>
          </a:p>
          <a:p>
            <a:pPr eaLnBrk="1" hangingPunct="1"/>
            <a:r>
              <a:rPr lang="pt-BR" altLang="en-US" dirty="0">
                <a:latin typeface="Arial" panose="020B0604020202020204" pitchFamily="34" charset="0"/>
                <a:ea typeface="ＭＳ Ｐゴシック" panose="020B0600070205080204" pitchFamily="34" charset="-128"/>
              </a:rPr>
              <a:t>-</a:t>
            </a:r>
            <a:r>
              <a:rPr lang="pt-BR" altLang="en-US" baseline="0" dirty="0">
                <a:latin typeface="Arial" panose="020B0604020202020204" pitchFamily="34" charset="0"/>
                <a:ea typeface="ＭＳ Ｐゴシック" panose="020B0600070205080204" pitchFamily="34" charset="-128"/>
              </a:rPr>
              <a:t> </a:t>
            </a:r>
            <a:r>
              <a:rPr lang="pt-BR" altLang="en-US" dirty="0">
                <a:latin typeface="Arial" panose="020B0604020202020204" pitchFamily="34" charset="0"/>
                <a:ea typeface="ＭＳ Ｐゴシック" panose="020B0600070205080204" pitchFamily="34" charset="-128"/>
              </a:rPr>
              <a:t>15 ZPE’s:</a:t>
            </a:r>
          </a:p>
          <a:p>
            <a:pPr eaLnBrk="1" hangingPunct="1"/>
            <a:r>
              <a:rPr lang="pt-BR" altLang="en-US" dirty="0">
                <a:latin typeface="Arial" panose="020B0604020202020204" pitchFamily="34" charset="0"/>
                <a:ea typeface="ＭＳ Ｐゴシック" panose="020B0600070205080204" pitchFamily="34" charset="-128"/>
              </a:rPr>
              <a:t>•14 (100% terrestres);</a:t>
            </a:r>
          </a:p>
          <a:p>
            <a:pPr eaLnBrk="1" hangingPunct="1"/>
            <a:r>
              <a:rPr lang="pt-BR" altLang="en-US" dirty="0">
                <a:latin typeface="Arial" panose="020B0604020202020204" pitchFamily="34" charset="0"/>
                <a:ea typeface="ＭＳ Ｐゴシック" panose="020B0600070205080204" pitchFamily="34" charset="-128"/>
              </a:rPr>
              <a:t>•1 (Misto – Lajes do Pico);</a:t>
            </a:r>
          </a:p>
          <a:p>
            <a:pPr eaLnBrk="1" hangingPunct="1"/>
            <a:endParaRPr lang="pt-BR" altLang="en-US" dirty="0">
              <a:latin typeface="Arial" panose="020B0604020202020204" pitchFamily="34" charset="0"/>
              <a:ea typeface="ＭＳ Ｐゴシック" panose="020B0600070205080204" pitchFamily="34" charset="-128"/>
            </a:endParaRPr>
          </a:p>
          <a:p>
            <a:pPr eaLnBrk="1" hangingPunct="1"/>
            <a:r>
              <a:rPr lang="pt-BR" altLang="en-US" dirty="0">
                <a:latin typeface="Arial" panose="020B0604020202020204" pitchFamily="34" charset="0"/>
                <a:ea typeface="ＭＳ Ｐゴシック" panose="020B0600070205080204" pitchFamily="34" charset="-128"/>
              </a:rPr>
              <a:t>-</a:t>
            </a:r>
            <a:r>
              <a:rPr lang="pt-BR" altLang="en-US" baseline="0" dirty="0">
                <a:latin typeface="Arial" panose="020B0604020202020204" pitchFamily="34" charset="0"/>
                <a:ea typeface="ＭＳ Ｐゴシック" panose="020B0600070205080204" pitchFamily="34" charset="-128"/>
              </a:rPr>
              <a:t> 2</a:t>
            </a:r>
            <a:r>
              <a:rPr lang="pt-BR" altLang="en-US" dirty="0">
                <a:latin typeface="Arial" panose="020B0604020202020204" pitchFamily="34" charset="0"/>
                <a:ea typeface="ＭＳ Ｐゴシック" panose="020B0600070205080204" pitchFamily="34" charset="-128"/>
              </a:rPr>
              <a:t> SIC’s:</a:t>
            </a:r>
          </a:p>
          <a:p>
            <a:pPr eaLnBrk="1" hangingPunct="1"/>
            <a:r>
              <a:rPr lang="pt-BR" altLang="en-US" dirty="0">
                <a:latin typeface="Arial" panose="020B0604020202020204" pitchFamily="34" charset="0"/>
                <a:ea typeface="ＭＳ Ｐゴシック" panose="020B0600070205080204" pitchFamily="34" charset="-128"/>
              </a:rPr>
              <a:t>•2 marinhos;</a:t>
            </a:r>
          </a:p>
          <a:p>
            <a:pPr eaLnBrk="1" hangingPunct="1"/>
            <a:endParaRPr lang="pt-BR" altLang="en-US" dirty="0">
              <a:latin typeface="Arial" panose="020B0604020202020204" pitchFamily="34" charset="0"/>
              <a:ea typeface="ＭＳ Ｐゴシック" panose="020B0600070205080204" pitchFamily="34" charset="-128"/>
            </a:endParaRPr>
          </a:p>
          <a:p>
            <a:pPr eaLnBrk="1" hangingPunct="1"/>
            <a:r>
              <a:rPr lang="pt-BR" altLang="en-US" dirty="0">
                <a:latin typeface="Arial" panose="020B0604020202020204" pitchFamily="34" charset="0"/>
                <a:ea typeface="ＭＳ Ｐゴシック" panose="020B0600070205080204" pitchFamily="34" charset="-128"/>
              </a:rPr>
              <a:t>-</a:t>
            </a:r>
            <a:r>
              <a:rPr lang="pt-BR" altLang="en-US" baseline="0" dirty="0">
                <a:latin typeface="Arial" panose="020B0604020202020204" pitchFamily="34" charset="0"/>
                <a:ea typeface="ＭＳ Ｐゴシック" panose="020B0600070205080204" pitchFamily="34" charset="-128"/>
              </a:rPr>
              <a:t> O </a:t>
            </a:r>
            <a:r>
              <a:rPr lang="pt-BR" altLang="en-US" dirty="0">
                <a:latin typeface="Arial" panose="020B0604020202020204" pitchFamily="34" charset="0"/>
                <a:ea typeface="ＭＳ Ｐゴシック" panose="020B0600070205080204" pitchFamily="34" charset="-128"/>
              </a:rPr>
              <a:t>Parque Marinho dos Açores (tem como objetivo contribuir para assegurar a proteção e a boa gestão das áreas marinhas protegidas por razões ambientais que se localizem nos mares dos Açores. Por se encontrarem incluídas nos correspondentes parques naturais de ilha, ficam excluídas do âmbito do PMA as áreas marinhas situadas no mar territorial adjacente a cada uma das ilhas do arquipélago), e espera-se que estas áreas offshore tenham que ser alargadas e / ou novos locais tenham que ser definidos para proteger os ecossistemas marinhos dos Açores. </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006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8</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679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9</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a:solidFill>
                  <a:schemeClr val="tx1"/>
                </a:solidFill>
                <a:effectLst/>
                <a:latin typeface="+mn-lt"/>
                <a:ea typeface="+mn-ea"/>
                <a:cs typeface="+mn-cs"/>
              </a:rPr>
              <a:t>35 ações:</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- 4 ações preparatórias</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- 16 ações de conservação</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- 5 ações de monitorização</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- 5 ações de sensibilização e divulgação</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- 5 ações de gestão e acompanhamento do projeto</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LIFE IP AZORES NATURA deverá focar-se nos problemas de conservação identificados pelo PAF à escala regional. Nesse contexto, a maioria das ações propostas envolve a implementação de boas práticas (como o restauro de habitats, Estratégia Regional para o Controlo e Prevenção de EEI, conservação de tartarugas marinhas, conservação do </a:t>
            </a:r>
            <a:r>
              <a:rPr lang="pt-PT" sz="1200" kern="1200" dirty="0" err="1">
                <a:solidFill>
                  <a:schemeClr val="tx1"/>
                </a:solidFill>
                <a:effectLst/>
                <a:latin typeface="+mn-lt"/>
                <a:ea typeface="+mn-ea"/>
                <a:cs typeface="+mn-cs"/>
              </a:rPr>
              <a:t>priolo</a:t>
            </a:r>
            <a:r>
              <a:rPr lang="pt-PT" sz="1200" kern="1200" dirty="0">
                <a:solidFill>
                  <a:schemeClr val="tx1"/>
                </a:solidFill>
                <a:effectLst/>
                <a:latin typeface="+mn-lt"/>
                <a:ea typeface="+mn-ea"/>
                <a:cs typeface="+mn-cs"/>
              </a:rPr>
              <a:t>). Ao mesmo tempo, o IP também inclui um pequeno conjunto de ações de natureza demonstrativa ou inovadora / piloto que são necessárias para encontrar a melhor solução para problemas que não foram resolvidos até agora na escala dada (por exemplo, recuperação de populações de flora endémica, ação piloto de deteção precoce em EEI).  Além disso, para assegurar a sustentabilidade, também está prevista uma estratégia de capacitação e governação, para permitir uma implementação eficiente e bem coordenada do PAF, no âmbito da parceria e com as partes interessadas externas e um gabinete de apoio para a mobilização de fundos complementares.</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Por último, mas não menos importante, e para assegurar a replicabilidade / transferibilidade efetiva das ações principais, este projeto inclui ações que lidam com a replicação / transferência de projetos, dentro do prazo do projeto e após o seu termo, para outras autoridades públicas da Macaronésia - Canárias.</a:t>
            </a:r>
            <a:endParaRPr lang="en-US" sz="1200" kern="1200" dirty="0">
              <a:solidFill>
                <a:schemeClr val="tx1"/>
              </a:solidFill>
              <a:effectLst/>
              <a:latin typeface="+mn-lt"/>
              <a:ea typeface="+mn-ea"/>
              <a:cs typeface="+mn-cs"/>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8256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29/06/2021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29/06/2021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29/06/2021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Conteúdo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29/06/2021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29/06/2021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29/06/2021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29/06/2021</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29/06/2021</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29/06/2021</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29/06/2021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29/06/2021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29/06/2021</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novoportal.uac.pt/pt-pt" TargetMode="External"/><Relationship Id="rId13"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hyperlink" Target="mailto:Diana.C.Pereira@azores.gov.pt" TargetMode="Externa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image" Target="../media/image3.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13.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13.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5.jpe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13.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emf"/><Relationship Id="rId5" Type="http://schemas.openxmlformats.org/officeDocument/2006/relationships/image" Target="../media/image13.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15.jpeg"/><Relationship Id="rId7"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emf"/><Relationship Id="rId5" Type="http://schemas.openxmlformats.org/officeDocument/2006/relationships/image" Target="../media/image13.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1.jpe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13.pn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13.pn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2.jpeg"/><Relationship Id="rId7"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1.jpeg"/><Relationship Id="rId7"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5.emf"/><Relationship Id="rId11" Type="http://schemas.openxmlformats.org/officeDocument/2006/relationships/image" Target="../media/image60.jpeg"/><Relationship Id="rId5" Type="http://schemas.openxmlformats.org/officeDocument/2006/relationships/image" Target="../media/image13.png"/><Relationship Id="rId10" Type="http://schemas.openxmlformats.org/officeDocument/2006/relationships/image" Target="../media/image59.jpeg"/><Relationship Id="rId4" Type="http://schemas.openxmlformats.org/officeDocument/2006/relationships/image" Target="../media/image12.jpeg"/><Relationship Id="rId9" Type="http://schemas.openxmlformats.org/officeDocument/2006/relationships/image" Target="../media/image58.jpe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1.jpe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13.pn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1.jpeg"/><Relationship Id="rId7"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13.pn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5.jpe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13.pn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13.pn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11.jpeg"/><Relationship Id="rId7"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image" Target="../media/image13.png"/><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4.png"/><Relationship Id="rId7" Type="http://schemas.openxmlformats.org/officeDocument/2006/relationships/hyperlink" Target="https://www.lifeazoresnatura.e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jpeg"/><Relationship Id="rId7"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facebook.com/LIFEIPAZORESNATURA" TargetMode="External"/><Relationship Id="rId5" Type="http://schemas.openxmlformats.org/officeDocument/2006/relationships/image" Target="../media/image13.png"/><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13.png"/><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13.png"/><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13.png"/><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13.pn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13.png"/><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13.png"/><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15.jpeg"/><Relationship Id="rId18" Type="http://schemas.openxmlformats.org/officeDocument/2006/relationships/image" Target="../media/image97.jpeg"/><Relationship Id="rId3" Type="http://schemas.openxmlformats.org/officeDocument/2006/relationships/image" Target="../media/image88.png"/><Relationship Id="rId7" Type="http://schemas.openxmlformats.org/officeDocument/2006/relationships/hyperlink" Target="https://www.google.pt/url?sa=i&amp;rct=j&amp;q=&amp;esrc=s&amp;source=images&amp;cd=&amp;cad=rja&amp;uact=8&amp;ved=0ahUKEwjM787Mv__LAhWDNhoKHdECCcYQjRwIBw&amp;url=http://turismocadentro.com/ilha-das-flores-um-hino-a-natureza/&amp;bvm=bv.118817766,bs.1,d.d24&amp;psig=AFQjCNFn15k-MVhNeHDyWWHy7qZ2MqABVg&amp;ust=1460220551454673" TargetMode="External"/><Relationship Id="rId12" Type="http://schemas.openxmlformats.org/officeDocument/2006/relationships/image" Target="../media/image96.jpeg"/><Relationship Id="rId17" Type="http://schemas.openxmlformats.org/officeDocument/2006/relationships/hyperlink" Target="https://www.lifeazoresnatura.eu/" TargetMode="External"/><Relationship Id="rId2" Type="http://schemas.openxmlformats.org/officeDocument/2006/relationships/notesSlide" Target="../notesSlides/notesSlide37.xml"/><Relationship Id="rId16" Type="http://schemas.openxmlformats.org/officeDocument/2006/relationships/hyperlink" Target="mailto:lifeip.azoresnatura@azores.gov.pt" TargetMode="External"/><Relationship Id="rId1" Type="http://schemas.openxmlformats.org/officeDocument/2006/relationships/slideLayout" Target="../slideLayouts/slideLayout1.xml"/><Relationship Id="rId6" Type="http://schemas.openxmlformats.org/officeDocument/2006/relationships/image" Target="../media/image91.jpeg"/><Relationship Id="rId11" Type="http://schemas.openxmlformats.org/officeDocument/2006/relationships/image" Target="../media/image95.jpeg"/><Relationship Id="rId5" Type="http://schemas.openxmlformats.org/officeDocument/2006/relationships/image" Target="../media/image90.jpeg"/><Relationship Id="rId15" Type="http://schemas.openxmlformats.org/officeDocument/2006/relationships/image" Target="../media/image13.png"/><Relationship Id="rId10" Type="http://schemas.openxmlformats.org/officeDocument/2006/relationships/image" Target="../media/image94.jpeg"/><Relationship Id="rId19" Type="http://schemas.openxmlformats.org/officeDocument/2006/relationships/image" Target="../media/image98.jpeg"/><Relationship Id="rId4" Type="http://schemas.openxmlformats.org/officeDocument/2006/relationships/image" Target="../media/image89.jpeg"/><Relationship Id="rId9" Type="http://schemas.openxmlformats.org/officeDocument/2006/relationships/image" Target="../media/image93.jpeg"/><Relationship Id="rId1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aram.azores.gov.pt/zonas-costeiras/ilheu-vila-porto-staMaria/galeria/imagens/9.jpg"/>
          <p:cNvPicPr>
            <a:picLocks noChangeAspect="1" noChangeArrowheads="1"/>
          </p:cNvPicPr>
          <p:nvPr/>
        </p:nvPicPr>
        <p:blipFill rotWithShape="1">
          <a:blip r:embed="rId3">
            <a:extLst>
              <a:ext uri="{28A0092B-C50C-407E-A947-70E740481C1C}">
                <a14:useLocalDpi xmlns:a14="http://schemas.microsoft.com/office/drawing/2010/main" val="0"/>
              </a:ext>
            </a:extLst>
          </a:blip>
          <a:srcRect b="7528"/>
          <a:stretch/>
        </p:blipFill>
        <p:spPr bwMode="auto">
          <a:xfrm>
            <a:off x="-36513" y="-251930"/>
            <a:ext cx="9231308" cy="5710547"/>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p:cNvSpPr/>
          <p:nvPr/>
        </p:nvSpPr>
        <p:spPr>
          <a:xfrm>
            <a:off x="-36513" y="-27383"/>
            <a:ext cx="9194799" cy="1540767"/>
          </a:xfrm>
          <a:prstGeom prst="rect">
            <a:avLst/>
          </a:prstGeom>
          <a:gradFill flip="none" rotWithShape="1">
            <a:gsLst>
              <a:gs pos="44000">
                <a:srgbClr val="AFE3D0">
                  <a:tint val="66000"/>
                  <a:satMod val="160000"/>
                  <a:alpha val="44000"/>
                  <a:lumMod val="94000"/>
                  <a:lumOff val="6000"/>
                </a:srgbClr>
              </a:gs>
              <a:gs pos="82000">
                <a:srgbClr val="AFE3D0">
                  <a:tint val="44500"/>
                  <a:satMod val="160000"/>
                </a:srgbClr>
              </a:gs>
              <a:gs pos="15000">
                <a:srgbClr val="AFE3D0">
                  <a:tint val="23500"/>
                  <a:satMod val="160000"/>
                  <a:alpha val="76000"/>
                  <a:lumMod val="0"/>
                  <a:lumOff val="100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36512" y="-315416"/>
            <a:ext cx="9158288" cy="1828800"/>
          </a:xfrm>
          <a:ln>
            <a:noFill/>
          </a:ln>
          <a:effectLst>
            <a:outerShdw blurRad="50800" dist="177800" dir="5400000" sx="1000" sy="1000" algn="ctr" rotWithShape="0">
              <a:srgbClr val="000000">
                <a:alpha val="0"/>
              </a:srgbClr>
            </a:outerShdw>
          </a:effectLst>
        </p:spPr>
        <p:txBody>
          <a:bodyPr>
            <a:noAutofit/>
          </a:bodyPr>
          <a:lstStyle/>
          <a:p>
            <a:pPr algn="r"/>
            <a:r>
              <a:rPr lang="pt-PT" sz="3600" b="1" dirty="0">
                <a:ln w="0"/>
                <a:latin typeface="Calisto MT" panose="02040603050505030304" pitchFamily="18" charset="0"/>
              </a:rPr>
              <a:t>Proteção ativa e gestão integrada da </a:t>
            </a:r>
            <a:br>
              <a:rPr lang="pt-PT" sz="3600" b="1" dirty="0">
                <a:ln w="0"/>
                <a:latin typeface="Calisto MT" panose="02040603050505030304" pitchFamily="18" charset="0"/>
              </a:rPr>
            </a:br>
            <a:r>
              <a:rPr lang="pt-PT" sz="3600" b="1" dirty="0">
                <a:ln w="0"/>
                <a:latin typeface="Calisto MT" panose="02040603050505030304" pitchFamily="18" charset="0"/>
              </a:rPr>
              <a:t>Rede Natura 2000 nos Açores</a:t>
            </a:r>
            <a:br>
              <a:rPr lang="pt-PT" sz="40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br>
            <a:r>
              <a:rPr lang="pt-PT" sz="2000" dirty="0">
                <a:ln w="0"/>
                <a:solidFill>
                  <a:schemeClr val="tx1"/>
                </a:solidFill>
                <a:effectLst>
                  <a:outerShdw blurRad="38100" dist="38100" dir="2700000" algn="tl">
                    <a:srgbClr val="000000">
                      <a:alpha val="43137"/>
                    </a:srgbClr>
                  </a:outerShdw>
                </a:effectLst>
                <a:latin typeface="Century Gothic" panose="020B0502020202020204" pitchFamily="34" charset="0"/>
              </a:rPr>
              <a:t>LIFE IP </a:t>
            </a:r>
            <a:r>
              <a:rPr lang="pt-PT" sz="20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AZORES NATURA – LIFE 17 IPE/PT 000010</a:t>
            </a:r>
            <a:endParaRPr lang="pt-PT" sz="18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cxnSp>
        <p:nvCxnSpPr>
          <p:cNvPr id="5" name="Conexão recta 4"/>
          <p:cNvCxnSpPr/>
          <p:nvPr/>
        </p:nvCxnSpPr>
        <p:spPr>
          <a:xfrm>
            <a:off x="259" y="5445224"/>
            <a:ext cx="9144000" cy="0"/>
          </a:xfrm>
          <a:prstGeom prst="line">
            <a:avLst/>
          </a:prstGeom>
          <a:ln w="19050">
            <a:solidFill>
              <a:srgbClr val="AFE3D0"/>
            </a:solidFill>
          </a:ln>
        </p:spPr>
        <p:style>
          <a:lnRef idx="1">
            <a:schemeClr val="accent1"/>
          </a:lnRef>
          <a:fillRef idx="0">
            <a:schemeClr val="accent1"/>
          </a:fillRef>
          <a:effectRef idx="0">
            <a:schemeClr val="accent1"/>
          </a:effectRef>
          <a:fontRef idx="minor">
            <a:schemeClr val="tx1"/>
          </a:fontRef>
        </p:style>
      </p:cxnSp>
      <p:pic>
        <p:nvPicPr>
          <p:cNvPr id="1030" name="Picture 6" descr="http://www.azores.gov.pt/NR/rdonlyres/A1197A03-23BB-40F6-AA68-6C3FEC711B55/335484/LogotipoGovernodosAores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56" y="5811645"/>
            <a:ext cx="1670472" cy="5123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uroparc.org/communication-skills/images/2.1%20N2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5781" y="6360277"/>
            <a:ext cx="525484" cy="4354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nyh.org/wp-content/uploads/2015/01/LIFE.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33600" y="6392072"/>
            <a:ext cx="632408" cy="432296"/>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6012160" y="5660916"/>
            <a:ext cx="3310538" cy="738664"/>
          </a:xfrm>
          <a:prstGeom prst="rect">
            <a:avLst/>
          </a:prstGeom>
          <a:noFill/>
        </p:spPr>
        <p:txBody>
          <a:bodyPr wrap="square" rtlCol="0">
            <a:spAutoFit/>
          </a:bodyPr>
          <a:lstStyle/>
          <a:p>
            <a:r>
              <a:rPr lang="pt-PT" b="1" dirty="0">
                <a:solidFill>
                  <a:srgbClr val="195457"/>
                </a:solidFill>
                <a:latin typeface="Calisto MT" panose="02040603050505030304" pitchFamily="18" charset="0"/>
              </a:rPr>
              <a:t>Diana Pereira</a:t>
            </a:r>
          </a:p>
          <a:p>
            <a:r>
              <a:rPr lang="pt-PT" sz="1200" b="1" dirty="0">
                <a:solidFill>
                  <a:srgbClr val="195457"/>
                </a:solidFill>
                <a:latin typeface="Century Gothic" panose="020B0502020202020204" pitchFamily="34" charset="0"/>
                <a:hlinkClick r:id="rId7"/>
              </a:rPr>
              <a:t>Diana.C.Pereira@azores.gov.pt</a:t>
            </a:r>
            <a:r>
              <a:rPr lang="pt-PT" sz="1200" b="1" dirty="0">
                <a:solidFill>
                  <a:srgbClr val="195457"/>
                </a:solidFill>
                <a:latin typeface="Century Gothic" panose="020B0502020202020204" pitchFamily="34" charset="0"/>
              </a:rPr>
              <a:t> </a:t>
            </a:r>
          </a:p>
          <a:p>
            <a:endParaRPr lang="pt-PT" sz="1200" b="1" dirty="0">
              <a:solidFill>
                <a:srgbClr val="195457"/>
              </a:solidFill>
              <a:latin typeface="Century Gothic" panose="020B0502020202020204" pitchFamily="34" charset="0"/>
            </a:endParaRPr>
          </a:p>
        </p:txBody>
      </p: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a:ln>
                  <a:noFill/>
                </a:ln>
                <a:solidFill>
                  <a:schemeClr val="tx1"/>
                </a:solidFill>
                <a:effectLst/>
                <a:latin typeface="Arial" pitchFamily="34" charset="0"/>
                <a:cs typeface="Arial" pitchFamily="34" charset="0"/>
                <a:hlinkClick r:id="rId8" tooltip="Início"/>
              </a:rPr>
              <a:t>  </a:t>
            </a:r>
            <a:r>
              <a:rPr kumimoji="0" lang="pt-PT" altLang="pt-PT" sz="7200" b="0" i="0" u="none" strike="noStrike" cap="none" normalizeH="0" baseline="0">
                <a:ln>
                  <a:noFill/>
                </a:ln>
                <a:solidFill>
                  <a:schemeClr val="tx1"/>
                </a:solidFill>
                <a:effectLst/>
                <a:latin typeface="Arial" pitchFamily="34" charset="0"/>
                <a:cs typeface="Arial" pitchFamily="34" charset="0"/>
              </a:rPr>
              <a:t> </a:t>
            </a:r>
            <a:r>
              <a:rPr kumimoji="0" lang="pt-PT" altLang="pt-PT" sz="1800" b="0" i="0" u="none" strike="noStrike" cap="none" normalizeH="0" baseline="0">
                <a:ln>
                  <a:noFill/>
                </a:ln>
                <a:solidFill>
                  <a:schemeClr val="tx1"/>
                </a:solidFill>
                <a:effectLst/>
                <a:latin typeface="Arial" pitchFamily="34" charset="0"/>
                <a:cs typeface="Arial" pitchFamily="34" charset="0"/>
              </a:rPr>
              <a:t>                                                            </a:t>
            </a:r>
            <a:endParaRPr kumimoji="0" lang="pt-PT" altLang="pt-PT" b="0" i="0" u="none" strike="noStrike" cap="none" normalizeH="0" baseline="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a:ln>
                  <a:noFill/>
                </a:ln>
                <a:solidFill>
                  <a:srgbClr val="404A54"/>
                </a:solidFill>
                <a:effectLst/>
                <a:latin typeface="Open Sans"/>
                <a:cs typeface="Arial" pitchFamily="34" charset="0"/>
                <a:hlinkClick r:id="rId8" tooltip="Início"/>
              </a:rPr>
              <a:t>Universidade dos Açores</a:t>
            </a:r>
            <a:endParaRPr kumimoji="0" lang="pt-PT" altLang="pt-PT" b="0" i="0" u="none" strike="noStrike" cap="none" normalizeH="0" baseline="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a:ln>
                  <a:noFill/>
                </a:ln>
                <a:solidFill>
                  <a:srgbClr val="353434"/>
                </a:solidFill>
                <a:effectLst/>
                <a:latin typeface="Arial" pitchFamily="34" charset="0"/>
                <a:cs typeface="Arial" pitchFamily="34" charset="0"/>
                <a:hlinkClick r:id="rId8"/>
              </a:rPr>
              <a:t>  </a:t>
            </a:r>
            <a:r>
              <a:rPr kumimoji="0" lang="pt-PT" altLang="pt-PT" sz="900" b="0" i="0" u="none" strike="noStrike" cap="none" normalizeH="0" baseline="0">
                <a:ln>
                  <a:noFill/>
                </a:ln>
                <a:solidFill>
                  <a:srgbClr val="353434"/>
                </a:solidFill>
                <a:effectLst/>
                <a:latin typeface="Arial" pitchFamily="34" charset="0"/>
                <a:cs typeface="Arial" pitchFamily="34" charset="0"/>
              </a:rPr>
              <a:t> </a:t>
            </a:r>
            <a:r>
              <a:rPr kumimoji="0" lang="pt-PT" altLang="pt-PT" sz="800" b="0" i="0" u="none" strike="noStrike" cap="none" normalizeH="0" baseline="0">
                <a:ln>
                  <a:noFill/>
                </a:ln>
                <a:solidFill>
                  <a:srgbClr val="353434"/>
                </a:solidFill>
                <a:effectLst/>
                <a:latin typeface="Arial" pitchFamily="34" charset="0"/>
                <a:cs typeface="Arial" pitchFamily="34" charset="0"/>
              </a:rPr>
              <a:t>    </a:t>
            </a:r>
            <a:endParaRPr kumimoji="0" lang="pt-PT" altLang="pt-PT"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rgbClr val="353434"/>
              </a:solidFill>
              <a:effectLst/>
              <a:latin typeface="Arial" pitchFamily="34" charset="0"/>
              <a:cs typeface="Arial" pitchFamily="34" charset="0"/>
            </a:endParaRPr>
          </a:p>
        </p:txBody>
      </p:sp>
      <p:pic>
        <p:nvPicPr>
          <p:cNvPr id="1027" name="Picture 3" descr="Pesquisa">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10" cstate="print">
            <a:extLst>
              <a:ext uri="{28A0092B-C50C-407E-A947-70E740481C1C}">
                <a14:useLocalDpi xmlns:a14="http://schemas.microsoft.com/office/drawing/2010/main"/>
              </a:ext>
            </a:extLst>
          </a:blip>
          <a:srcRect l="20705" t="3252" r="21651" b="10634"/>
          <a:stretch>
            <a:fillRect/>
          </a:stretch>
        </p:blipFill>
        <p:spPr bwMode="auto">
          <a:xfrm>
            <a:off x="4408446" y="5843933"/>
            <a:ext cx="1027650" cy="45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91271" y="5770574"/>
            <a:ext cx="1008603" cy="542000"/>
          </a:xfrm>
          <a:prstGeom prst="rect">
            <a:avLst/>
          </a:prstGeom>
        </p:spPr>
      </p:pic>
      <p:pic>
        <p:nvPicPr>
          <p:cNvPr id="9" name="Imagem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90559" y="5808125"/>
            <a:ext cx="1259632" cy="552152"/>
          </a:xfrm>
          <a:prstGeom prst="rect">
            <a:avLst/>
          </a:prstGeom>
        </p:spPr>
      </p:pic>
      <p:pic>
        <p:nvPicPr>
          <p:cNvPr id="11" name="Imagem 10"/>
          <p:cNvPicPr>
            <a:picLocks noChangeAspect="1"/>
          </p:cNvPicPr>
          <p:nvPr/>
        </p:nvPicPr>
        <p:blipFill rotWithShape="1">
          <a:blip r:embed="rId13" cstate="screen">
            <a:extLst>
              <a:ext uri="{28A0092B-C50C-407E-A947-70E740481C1C}">
                <a14:useLocalDpi xmlns:a14="http://schemas.microsoft.com/office/drawing/2010/main"/>
              </a:ext>
            </a:extLst>
          </a:blip>
          <a:srcRect l="11348" t="34250" r="11126" b="35300"/>
          <a:stretch/>
        </p:blipFill>
        <p:spPr>
          <a:xfrm>
            <a:off x="20544" y="803108"/>
            <a:ext cx="1746084" cy="684276"/>
          </a:xfrm>
          <a:prstGeom prst="rect">
            <a:avLst/>
          </a:prstGeom>
        </p:spPr>
      </p:pic>
      <p:sp>
        <p:nvSpPr>
          <p:cNvPr id="19" name="CaixaDeTexto 18"/>
          <p:cNvSpPr txBox="1"/>
          <p:nvPr/>
        </p:nvSpPr>
        <p:spPr>
          <a:xfrm>
            <a:off x="4355976" y="4721324"/>
            <a:ext cx="5187824" cy="646331"/>
          </a:xfrm>
          <a:prstGeom prst="rect">
            <a:avLst/>
          </a:prstGeom>
          <a:noFill/>
          <a:scene3d>
            <a:camera prst="orthographicFront"/>
            <a:lightRig rig="harsh" dir="t"/>
          </a:scene3d>
          <a:sp3d>
            <a:bevelT/>
          </a:sp3d>
        </p:spPr>
        <p:txBody>
          <a:bodyPr wrap="square" rtlCol="0">
            <a:spAutoFit/>
            <a:scene3d>
              <a:camera prst="orthographicFront"/>
              <a:lightRig rig="soft" dir="t">
                <a:rot lat="0" lon="0" rev="15600000"/>
              </a:lightRig>
            </a:scene3d>
            <a:sp3d prstMaterial="softEdge"/>
          </a:bodyPr>
          <a:lstStyle/>
          <a:p>
            <a:r>
              <a:rPr lang="pt-PT" b="1" dirty="0">
                <a:ln>
                  <a:solidFill>
                    <a:schemeClr val="bg1">
                      <a:lumMod val="85000"/>
                    </a:schemeClr>
                  </a:solidFill>
                </a:ln>
                <a:solidFill>
                  <a:schemeClr val="bg1"/>
                </a:solidFill>
                <a:latin typeface="Arial Rounded MT Bold" panose="020F0704030504030204" pitchFamily="34" charset="0"/>
              </a:rPr>
              <a:t>Conselho Consultivo – </a:t>
            </a:r>
            <a:r>
              <a:rPr lang="pt-PT" b="1" dirty="0" err="1">
                <a:ln>
                  <a:solidFill>
                    <a:schemeClr val="bg1">
                      <a:lumMod val="85000"/>
                    </a:schemeClr>
                  </a:solidFill>
                </a:ln>
                <a:solidFill>
                  <a:schemeClr val="bg1"/>
                </a:solidFill>
                <a:latin typeface="Arial Rounded MT Bold" panose="020F0704030504030204" pitchFamily="34" charset="0"/>
              </a:rPr>
              <a:t>Stakeholder</a:t>
            </a:r>
            <a:r>
              <a:rPr lang="pt-PT" b="1" dirty="0">
                <a:ln>
                  <a:solidFill>
                    <a:schemeClr val="bg1">
                      <a:lumMod val="85000"/>
                    </a:schemeClr>
                  </a:solidFill>
                </a:ln>
                <a:solidFill>
                  <a:schemeClr val="bg1"/>
                </a:solidFill>
                <a:latin typeface="Arial Rounded MT Bold" panose="020F0704030504030204" pitchFamily="34" charset="0"/>
              </a:rPr>
              <a:t> </a:t>
            </a:r>
            <a:r>
              <a:rPr lang="pt-PT" b="1" dirty="0" err="1">
                <a:ln>
                  <a:solidFill>
                    <a:schemeClr val="bg1">
                      <a:lumMod val="85000"/>
                    </a:schemeClr>
                  </a:solidFill>
                </a:ln>
                <a:solidFill>
                  <a:schemeClr val="bg1"/>
                </a:solidFill>
                <a:latin typeface="Arial Rounded MT Bold" panose="020F0704030504030204" pitchFamily="34" charset="0"/>
              </a:rPr>
              <a:t>Board</a:t>
            </a:r>
            <a:endParaRPr lang="pt-PT" b="1" dirty="0">
              <a:ln>
                <a:solidFill>
                  <a:schemeClr val="bg1">
                    <a:lumMod val="85000"/>
                  </a:schemeClr>
                </a:solidFill>
              </a:ln>
              <a:solidFill>
                <a:schemeClr val="bg1"/>
              </a:solidFill>
              <a:latin typeface="Arial Rounded MT Bold" panose="020F0704030504030204" pitchFamily="34" charset="0"/>
            </a:endParaRPr>
          </a:p>
          <a:p>
            <a:r>
              <a:rPr lang="pt-PT" i="1" dirty="0" err="1">
                <a:ln>
                  <a:solidFill>
                    <a:schemeClr val="bg1">
                      <a:lumMod val="85000"/>
                    </a:schemeClr>
                  </a:solidFill>
                </a:ln>
                <a:solidFill>
                  <a:schemeClr val="bg1"/>
                </a:solidFill>
                <a:latin typeface="Arial Rounded MT Bold" panose="020F0704030504030204" pitchFamily="34" charset="0"/>
              </a:rPr>
              <a:t>S.Maria</a:t>
            </a:r>
            <a:r>
              <a:rPr lang="pt-PT" i="1" dirty="0">
                <a:ln>
                  <a:solidFill>
                    <a:schemeClr val="bg1">
                      <a:lumMod val="85000"/>
                    </a:schemeClr>
                  </a:solidFill>
                </a:ln>
                <a:solidFill>
                  <a:schemeClr val="bg1"/>
                </a:solidFill>
                <a:latin typeface="Arial Rounded MT Bold" panose="020F0704030504030204" pitchFamily="34" charset="0"/>
              </a:rPr>
              <a:t>, 30 de dezembro de 2020</a:t>
            </a:r>
            <a:endParaRPr lang="en-US" i="1" dirty="0">
              <a:ln>
                <a:solidFill>
                  <a:schemeClr val="bg1">
                    <a:lumMod val="85000"/>
                  </a:schemeClr>
                </a:solidFill>
              </a:ln>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933371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2"/>
          <p:cNvSpPr>
            <a:spLocks noChangeArrowheads="1"/>
          </p:cNvSpPr>
          <p:nvPr/>
        </p:nvSpPr>
        <p:spPr bwMode="auto">
          <a:xfrm>
            <a:off x="374438" y="836712"/>
            <a:ext cx="855366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Principais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resultados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esperados</a:t>
            </a:r>
            <a:r>
              <a:rPr lang="fr-BE" altLang="en-US" sz="1800" b="1" dirty="0">
                <a:latin typeface="Century Gothic" panose="020B0502020202020204" pitchFamily="34" charset="0"/>
                <a:cs typeface="Calibri" panose="020F0502020204030204" pitchFamily="34" charset="0"/>
              </a:rPr>
              <a:t>:</a:t>
            </a:r>
          </a:p>
          <a:p>
            <a:r>
              <a:rPr lang="fr-BE" altLang="en-US" sz="1600" b="1" dirty="0">
                <a:latin typeface="Century Gothic" panose="020B0502020202020204" pitchFamily="34" charset="0"/>
                <a:cs typeface="Calibri" panose="020F0502020204030204" pitchFamily="34" charset="0"/>
              </a:rPr>
              <a:t> </a:t>
            </a: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Implementação</a:t>
            </a:r>
            <a:r>
              <a:rPr lang="fr-BE" altLang="en-US" sz="1400" dirty="0">
                <a:latin typeface="Century Gothic" panose="020B0502020202020204" pitchFamily="34" charset="0"/>
                <a:cs typeface="Calibri" panose="020F0502020204030204" pitchFamily="34" charset="0"/>
              </a:rPr>
              <a:t> do PAF para a RN2000 nos Açores </a:t>
            </a:r>
            <a:r>
              <a:rPr lang="fr-BE" altLang="en-US" sz="1400" dirty="0" err="1">
                <a:latin typeface="Century Gothic" panose="020B0502020202020204" pitchFamily="34" charset="0"/>
                <a:cs typeface="Calibri" panose="020F0502020204030204" pitchFamily="34" charset="0"/>
              </a:rPr>
              <a:t>resultando</a:t>
            </a:r>
            <a:r>
              <a:rPr lang="fr-BE" altLang="en-US" sz="1400" dirty="0">
                <a:latin typeface="Century Gothic" panose="020B0502020202020204" pitchFamily="34" charset="0"/>
                <a:cs typeface="Calibri" panose="020F0502020204030204" pitchFamily="34" charset="0"/>
              </a:rPr>
              <a:t> na </a:t>
            </a: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estado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13 habitats e 24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abrigo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das</a:t>
            </a:r>
            <a:r>
              <a:rPr lang="fr-BE" altLang="en-US" sz="1400" dirty="0">
                <a:latin typeface="Century Gothic" panose="020B0502020202020204" pitchFamily="34" charset="0"/>
                <a:cs typeface="Calibri" panose="020F0502020204030204" pitchFamily="34" charset="0"/>
              </a:rPr>
              <a:t> 2 </a:t>
            </a:r>
            <a:r>
              <a:rPr lang="fr-BE" altLang="en-US" sz="1400" dirty="0" err="1">
                <a:latin typeface="Century Gothic" panose="020B0502020202020204" pitchFamily="34" charset="0"/>
                <a:cs typeface="Calibri" panose="020F0502020204030204" pitchFamily="34" charset="0"/>
              </a:rPr>
              <a:t>Diretivas</a:t>
            </a:r>
            <a:r>
              <a:rPr lang="fr-BE" altLang="en-US" sz="1400" dirty="0">
                <a:latin typeface="Century Gothic" panose="020B0502020202020204" pitchFamily="34" charset="0"/>
                <a:cs typeface="Calibri" panose="020F0502020204030204" pitchFamily="34" charset="0"/>
              </a:rPr>
              <a:t> (Aves e Habitats), </a:t>
            </a:r>
            <a:r>
              <a:rPr lang="fr-BE" altLang="en-US" sz="1400" dirty="0" err="1">
                <a:latin typeface="Century Gothic" panose="020B0502020202020204" pitchFamily="34" charset="0"/>
                <a:cs typeface="Calibri" panose="020F0502020204030204" pitchFamily="34" charset="0"/>
              </a:rPr>
              <a:t>incluindo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(terrestre e </a:t>
            </a:r>
            <a:r>
              <a:rPr lang="fr-BE" altLang="en-US" sz="1400" dirty="0" err="1">
                <a:latin typeface="Century Gothic" panose="020B0502020202020204" pitchFamily="34" charset="0"/>
                <a:cs typeface="Calibri" panose="020F0502020204030204" pitchFamily="34" charset="0"/>
              </a:rPr>
              <a:t>marinha</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conhecimento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distribuição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ecologia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principais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problemas</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ameaças</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e habitats (</a:t>
            </a:r>
            <a:r>
              <a:rPr lang="fr-BE" altLang="en-US" sz="1400" dirty="0" err="1">
                <a:latin typeface="Century Gothic" panose="020B0502020202020204" pitchFamily="34" charset="0"/>
                <a:cs typeface="Calibri" panose="020F0502020204030204" pitchFamily="34" charset="0"/>
              </a:rPr>
              <a:t>p.e</a:t>
            </a:r>
            <a:r>
              <a:rPr lang="fr-BE" altLang="en-US" sz="1400" dirty="0">
                <a:latin typeface="Century Gothic" panose="020B0502020202020204" pitchFamily="34" charset="0"/>
                <a:cs typeface="Calibri" panose="020F0502020204030204" pitchFamily="34" charset="0"/>
              </a:rPr>
              <a:t>. o </a:t>
            </a:r>
            <a:r>
              <a:rPr lang="fr-BE" altLang="en-US" sz="1400" dirty="0" err="1">
                <a:latin typeface="Century Gothic" panose="020B0502020202020204" pitchFamily="34" charset="0"/>
                <a:cs typeface="Calibri" panose="020F0502020204030204" pitchFamily="34" charset="0"/>
              </a:rPr>
              <a:t>morcego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endémico</a:t>
            </a:r>
            <a:r>
              <a:rPr lang="fr-BE" altLang="en-US" sz="1400" dirty="0">
                <a:latin typeface="Century Gothic" panose="020B0502020202020204" pitchFamily="34" charset="0"/>
                <a:cs typeface="Calibri" panose="020F0502020204030204" pitchFamily="34" charset="0"/>
              </a:rPr>
              <a:t> – </a:t>
            </a:r>
            <a:r>
              <a:rPr lang="fr-BE" altLang="en-US" sz="1400" i="1" dirty="0" err="1">
                <a:latin typeface="Century Gothic" panose="020B0502020202020204" pitchFamily="34" charset="0"/>
                <a:cs typeface="Calibri" panose="020F0502020204030204" pitchFamily="34" charset="0"/>
              </a:rPr>
              <a:t>Nyctalus</a:t>
            </a:r>
            <a:r>
              <a:rPr lang="fr-BE" altLang="en-US" sz="1400" i="1" dirty="0">
                <a:latin typeface="Century Gothic" panose="020B0502020202020204" pitchFamily="34" charset="0"/>
                <a:cs typeface="Calibri" panose="020F0502020204030204" pitchFamily="34" charset="0"/>
              </a:rPr>
              <a:t> </a:t>
            </a:r>
            <a:r>
              <a:rPr lang="fr-BE" altLang="en-US" sz="1400" i="1" dirty="0" err="1">
                <a:latin typeface="Century Gothic" panose="020B0502020202020204" pitchFamily="34" charset="0"/>
                <a:cs typeface="Calibri" panose="020F0502020204030204" pitchFamily="34" charset="0"/>
              </a:rPr>
              <a:t>azoreum</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Aumento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área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pública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dentro</a:t>
            </a:r>
            <a:r>
              <a:rPr lang="fr-BE" altLang="en-US" sz="1400" dirty="0">
                <a:latin typeface="Century Gothic" panose="020B0502020202020204" pitchFamily="34" charset="0"/>
                <a:cs typeface="Calibri" panose="020F0502020204030204" pitchFamily="34" charset="0"/>
              </a:rPr>
              <a:t> da RN2000 </a:t>
            </a:r>
            <a:r>
              <a:rPr lang="fr-BE" altLang="en-US" sz="1400" dirty="0" err="1">
                <a:latin typeface="Century Gothic" panose="020B0502020202020204" pitchFamily="34" charset="0"/>
                <a:cs typeface="Calibri" panose="020F0502020204030204" pitchFamily="34" charset="0"/>
              </a:rPr>
              <a:t>em</a:t>
            </a:r>
            <a:r>
              <a:rPr lang="fr-BE" altLang="en-US" sz="1400" dirty="0">
                <a:latin typeface="Century Gothic" panose="020B0502020202020204" pitchFamily="34" charset="0"/>
                <a:cs typeface="Calibri" panose="020F0502020204030204" pitchFamily="34" charset="0"/>
              </a:rPr>
              <a:t> 96,13ha, para </a:t>
            </a:r>
            <a:r>
              <a:rPr lang="fr-BE" altLang="en-US" sz="1400" dirty="0" err="1">
                <a:latin typeface="Century Gothic" panose="020B0502020202020204" pitchFamily="34" charset="0"/>
                <a:cs typeface="Calibri" panose="020F0502020204030204" pitchFamily="34" charset="0"/>
              </a:rPr>
              <a:t>restauro</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recuperação</a:t>
            </a:r>
            <a:r>
              <a:rPr lang="fr-BE" altLang="en-US" sz="1400" dirty="0">
                <a:latin typeface="Century Gothic" panose="020B0502020202020204" pitchFamily="34" charset="0"/>
                <a:cs typeface="Calibri" panose="020F0502020204030204" pitchFamily="34" charset="0"/>
              </a:rPr>
              <a:t> de habitats </a:t>
            </a:r>
            <a:r>
              <a:rPr lang="fr-BE" altLang="en-US" sz="1400" dirty="0" err="1">
                <a:latin typeface="Century Gothic" panose="020B0502020202020204" pitchFamily="34" charset="0"/>
                <a:cs typeface="Calibri" panose="020F0502020204030204" pitchFamily="34" charset="0"/>
              </a:rPr>
              <a:t>protegidos</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en-US" sz="1400" dirty="0">
                <a:latin typeface="Century Gothic" panose="020B0502020202020204" pitchFamily="34" charset="0"/>
                <a:cs typeface="Calibri" panose="020F0502020204030204" pitchFamily="34" charset="0"/>
              </a:rPr>
              <a:t>Habitats </a:t>
            </a:r>
            <a:r>
              <a:rPr lang="en-US" sz="1400" dirty="0" err="1">
                <a:latin typeface="Century Gothic" panose="020B0502020202020204" pitchFamily="34" charset="0"/>
                <a:cs typeface="Calibri" panose="020F0502020204030204" pitchFamily="34" charset="0"/>
              </a:rPr>
              <a:t>melhorados</a:t>
            </a:r>
            <a:r>
              <a:rPr lang="en-US" sz="1400" dirty="0">
                <a:latin typeface="Century Gothic" panose="020B0502020202020204" pitchFamily="34" charset="0"/>
                <a:cs typeface="Calibri" panose="020F0502020204030204" pitchFamily="34" charset="0"/>
              </a:rPr>
              <a:t> </a:t>
            </a:r>
            <a:r>
              <a:rPr lang="en-US" sz="1400" dirty="0" err="1">
                <a:latin typeface="Century Gothic" panose="020B0502020202020204" pitchFamily="34" charset="0"/>
                <a:cs typeface="Calibri" panose="020F0502020204030204" pitchFamily="34" charset="0"/>
              </a:rPr>
              <a:t>em</a:t>
            </a:r>
            <a:r>
              <a:rPr lang="en-US" sz="1400" dirty="0">
                <a:latin typeface="Century Gothic" panose="020B0502020202020204" pitchFamily="34" charset="0"/>
                <a:cs typeface="Calibri" panose="020F0502020204030204" pitchFamily="34" charset="0"/>
              </a:rPr>
              <a:t> </a:t>
            </a:r>
            <a:r>
              <a:rPr lang="en-US" sz="1400" dirty="0" err="1">
                <a:latin typeface="Century Gothic" panose="020B0502020202020204" pitchFamily="34" charset="0"/>
                <a:cs typeface="Calibri" panose="020F0502020204030204" pitchFamily="34" charset="0"/>
              </a:rPr>
              <a:t>mais</a:t>
            </a:r>
            <a:r>
              <a:rPr lang="en-US" sz="1400" dirty="0">
                <a:latin typeface="Century Gothic" panose="020B0502020202020204" pitchFamily="34" charset="0"/>
                <a:cs typeface="Calibri" panose="020F0502020204030204" pitchFamily="34" charset="0"/>
              </a:rPr>
              <a:t> de 24 ha para 7 </a:t>
            </a:r>
            <a:r>
              <a:rPr lang="en-US" sz="1400" dirty="0" err="1">
                <a:latin typeface="Century Gothic" panose="020B0502020202020204" pitchFamily="34" charset="0"/>
                <a:cs typeface="Calibri" panose="020F0502020204030204" pitchFamily="34" charset="0"/>
              </a:rPr>
              <a:t>aves</a:t>
            </a:r>
            <a:r>
              <a:rPr lang="en-US" sz="1400" dirty="0">
                <a:latin typeface="Century Gothic" panose="020B0502020202020204" pitchFamily="34" charset="0"/>
                <a:cs typeface="Calibri" panose="020F0502020204030204" pitchFamily="34" charset="0"/>
              </a:rPr>
              <a:t> </a:t>
            </a:r>
            <a:r>
              <a:rPr lang="en-US" sz="1400" dirty="0" err="1">
                <a:latin typeface="Century Gothic" panose="020B0502020202020204" pitchFamily="34" charset="0"/>
                <a:cs typeface="Calibri" panose="020F0502020204030204" pitchFamily="34" charset="0"/>
              </a:rPr>
              <a:t>marinhas</a:t>
            </a:r>
            <a:r>
              <a:rPr lang="en-US" sz="1400" dirty="0">
                <a:latin typeface="Century Gothic" panose="020B0502020202020204" pitchFamily="34" charset="0"/>
                <a:cs typeface="Calibri" panose="020F0502020204030204" pitchFamily="34" charset="0"/>
              </a:rPr>
              <a:t> e 120 ha para o </a:t>
            </a:r>
            <a:r>
              <a:rPr lang="en-US" sz="1400" i="1" dirty="0" err="1">
                <a:latin typeface="Century Gothic" panose="020B0502020202020204" pitchFamily="34" charset="0"/>
                <a:cs typeface="Calibri" panose="020F0502020204030204" pitchFamily="34" charset="0"/>
              </a:rPr>
              <a:t>Pyrrhula</a:t>
            </a:r>
            <a:r>
              <a:rPr lang="en-US" sz="1400" i="1" dirty="0">
                <a:latin typeface="Century Gothic" panose="020B0502020202020204" pitchFamily="34" charset="0"/>
                <a:cs typeface="Calibri" panose="020F0502020204030204" pitchFamily="34" charset="0"/>
              </a:rPr>
              <a:t> </a:t>
            </a:r>
            <a:r>
              <a:rPr lang="en-US" sz="1400" i="1" dirty="0" err="1">
                <a:latin typeface="Century Gothic" panose="020B0502020202020204" pitchFamily="34" charset="0"/>
                <a:cs typeface="Calibri" panose="020F0502020204030204" pitchFamily="34" charset="0"/>
              </a:rPr>
              <a:t>murina</a:t>
            </a:r>
            <a:r>
              <a:rPr lang="en-US" sz="1400" i="1" dirty="0">
                <a:latin typeface="Century Gothic" panose="020B0502020202020204" pitchFamily="34" charset="0"/>
                <a:cs typeface="Calibri" panose="020F0502020204030204" pitchFamily="34" charset="0"/>
              </a:rPr>
              <a:t> (</a:t>
            </a:r>
            <a:r>
              <a:rPr lang="en-US" sz="1400" dirty="0" err="1">
                <a:latin typeface="Century Gothic" panose="020B0502020202020204" pitchFamily="34" charset="0"/>
                <a:cs typeface="Calibri" panose="020F0502020204030204" pitchFamily="34" charset="0"/>
              </a:rPr>
              <a:t>priolo</a:t>
            </a:r>
            <a:r>
              <a:rPr lang="en-US" sz="1400" i="1" dirty="0">
                <a:latin typeface="Century Gothic" panose="020B0502020202020204" pitchFamily="34" charset="0"/>
                <a:cs typeface="Calibri" panose="020F0502020204030204" pitchFamily="34" charset="0"/>
              </a:rPr>
              <a:t>);</a:t>
            </a:r>
            <a:endParaRPr lang="fr-BE" altLang="en-US" sz="1400" dirty="0">
              <a:latin typeface="Century Gothic" panose="020B0502020202020204" pitchFamily="34" charset="0"/>
              <a:cs typeface="Calibri" panose="020F0502020204030204" pitchFamily="34" charset="0"/>
            </a:endParaRP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Redução/controle e sensibilização de espécies exóticas invasoras e espécies não-indígenas marinhas;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Atualização de informação sobre espécies marinhas e designação de novos sítios marinhos;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Designação de novos SIC’s;</a:t>
            </a:r>
          </a:p>
        </p:txBody>
      </p:sp>
      <p:grpSp>
        <p:nvGrpSpPr>
          <p:cNvPr id="16" name="Grupo 15"/>
          <p:cNvGrpSpPr/>
          <p:nvPr/>
        </p:nvGrpSpPr>
        <p:grpSpPr>
          <a:xfrm>
            <a:off x="-1588" y="-581"/>
            <a:ext cx="9145588" cy="621270"/>
            <a:chOff x="-1588" y="-581"/>
            <a:chExt cx="9145588" cy="62127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4"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Imagem 2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238660748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935810"/>
            <a:ext cx="8308613" cy="5539075"/>
          </a:xfrm>
          <a:prstGeom prst="rect">
            <a:avLst/>
          </a:prstGeom>
        </p:spPr>
      </p:pic>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175889" y="611860"/>
            <a:ext cx="85536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Áreas</a:t>
            </a:r>
            <a:r>
              <a:rPr lang="fr-BE" altLang="en-US" sz="1800" b="1" dirty="0">
                <a:latin typeface="Century Gothic" panose="020B0502020202020204" pitchFamily="34" charset="0"/>
                <a:cs typeface="Calibri" panose="020F0502020204030204" pitchFamily="34" charset="0"/>
              </a:rPr>
              <a:t> de </a:t>
            </a:r>
            <a:r>
              <a:rPr lang="fr-BE" altLang="en-US" sz="1800" b="1" dirty="0" err="1">
                <a:latin typeface="Century Gothic" panose="020B0502020202020204" pitchFamily="34" charset="0"/>
                <a:cs typeface="Calibri" panose="020F0502020204030204" pitchFamily="34" charset="0"/>
              </a:rPr>
              <a:t>intervenção</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a:t>
            </a:r>
            <a:r>
              <a:rPr lang="fr-BE" altLang="en-US" sz="1800" b="1" dirty="0">
                <a:latin typeface="Century Gothic" panose="020B0502020202020204" pitchFamily="34" charset="0"/>
                <a:cs typeface="Calibri" panose="020F0502020204030204" pitchFamily="34" charset="0"/>
              </a:rPr>
              <a:t> da Vila – Santa Maria</a:t>
            </a:r>
            <a:endParaRPr lang="fr-BE" altLang="en-US" sz="1800" b="1" dirty="0">
              <a:solidFill>
                <a:srgbClr val="FFFF00"/>
              </a:solidFill>
              <a:latin typeface="Century Gothic" panose="020B0502020202020204" pitchFamily="34" charset="0"/>
              <a:cs typeface="Calibri" panose="020F0502020204030204" pitchFamily="34" charset="0"/>
            </a:endParaRPr>
          </a:p>
        </p:txBody>
      </p:sp>
      <p:sp>
        <p:nvSpPr>
          <p:cNvPr id="9" name="Oval 8"/>
          <p:cNvSpPr/>
          <p:nvPr/>
        </p:nvSpPr>
        <p:spPr>
          <a:xfrm>
            <a:off x="835153" y="4653136"/>
            <a:ext cx="848958"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p:cNvPicPr>
            <a:picLocks noChangeAspect="1"/>
          </p:cNvPicPr>
          <p:nvPr/>
        </p:nvPicPr>
        <p:blipFill>
          <a:blip r:embed="rId7"/>
          <a:stretch>
            <a:fillRect/>
          </a:stretch>
        </p:blipFill>
        <p:spPr>
          <a:xfrm>
            <a:off x="408494" y="1054694"/>
            <a:ext cx="8138679" cy="5735312"/>
          </a:xfrm>
          <a:prstGeom prst="rect">
            <a:avLst/>
          </a:prstGeom>
        </p:spPr>
      </p:pic>
      <p:sp>
        <p:nvSpPr>
          <p:cNvPr id="4" name="CaixaDeTexto 3"/>
          <p:cNvSpPr txBox="1"/>
          <p:nvPr/>
        </p:nvSpPr>
        <p:spPr>
          <a:xfrm>
            <a:off x="5215174" y="4221088"/>
            <a:ext cx="2902479" cy="1477328"/>
          </a:xfrm>
          <a:prstGeom prst="rect">
            <a:avLst/>
          </a:prstGeom>
          <a:solidFill>
            <a:schemeClr val="bg1">
              <a:lumMod val="95000"/>
            </a:schemeClr>
          </a:solidFill>
        </p:spPr>
        <p:txBody>
          <a:bodyPr wrap="square" rtlCol="0">
            <a:spAutoFit/>
          </a:bodyPr>
          <a:lstStyle/>
          <a:p>
            <a:r>
              <a:rPr lang="pt-BR" b="1" dirty="0"/>
              <a:t>Localização do Ilhéu da Vila relativamente à Ilha de Santa Maria (azul: costa acessível, estrela vermelha: ponto de desembarque) </a:t>
            </a:r>
            <a:endParaRPr lang="en-US" b="1" dirty="0"/>
          </a:p>
        </p:txBody>
      </p:sp>
    </p:spTree>
    <p:extLst>
      <p:ext uri="{BB962C8B-B14F-4D97-AF65-F5344CB8AC3E}">
        <p14:creationId xmlns:p14="http://schemas.microsoft.com/office/powerpoint/2010/main" val="20154008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2269" y="1591731"/>
            <a:ext cx="7819866" cy="5218557"/>
          </a:xfrm>
          <a:prstGeom prst="rect">
            <a:avLst/>
          </a:prstGeom>
        </p:spPr>
      </p:pic>
      <p:pic>
        <p:nvPicPr>
          <p:cNvPr id="6" name="Imagem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3968" y="1601105"/>
            <a:ext cx="7795624" cy="5218558"/>
          </a:xfrm>
          <a:prstGeom prst="rect">
            <a:avLst/>
          </a:prstGeom>
        </p:spPr>
      </p:pic>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Ação</a:t>
            </a:r>
            <a:r>
              <a:rPr lang="fr-BE" altLang="en-US" sz="1800" b="1" dirty="0">
                <a:latin typeface="Century Gothic" panose="020B0502020202020204" pitchFamily="34" charset="0"/>
                <a:cs typeface="Calibri" panose="020F0502020204030204" pitchFamily="34" charset="0"/>
              </a:rPr>
              <a:t> C3 – </a:t>
            </a:r>
            <a:r>
              <a:rPr lang="fr-BE" altLang="en-US" sz="1800" b="1" dirty="0" err="1">
                <a:latin typeface="Century Gothic" panose="020B0502020202020204" pitchFamily="34" charset="0"/>
                <a:cs typeface="Calibri" panose="020F0502020204030204" pitchFamily="34" charset="0"/>
              </a:rPr>
              <a:t>Implementação</a:t>
            </a:r>
            <a:r>
              <a:rPr lang="fr-BE" altLang="en-US" sz="1800" b="1" dirty="0">
                <a:latin typeface="Century Gothic" panose="020B0502020202020204" pitchFamily="34" charset="0"/>
                <a:cs typeface="Calibri" panose="020F0502020204030204" pitchFamily="34" charset="0"/>
              </a:rPr>
              <a:t> de </a:t>
            </a:r>
            <a:r>
              <a:rPr lang="fr-BE" altLang="en-US" sz="1800" b="1" dirty="0" err="1">
                <a:latin typeface="Century Gothic" panose="020B0502020202020204" pitchFamily="34" charset="0"/>
                <a:cs typeface="Calibri" panose="020F0502020204030204" pitchFamily="34" charset="0"/>
              </a:rPr>
              <a:t>trabalhos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piloto</a:t>
            </a:r>
            <a:r>
              <a:rPr lang="fr-BE" altLang="en-US" sz="1800" b="1" dirty="0">
                <a:latin typeface="Century Gothic" panose="020B0502020202020204" pitchFamily="34" charset="0"/>
                <a:cs typeface="Calibri" panose="020F0502020204030204" pitchFamily="34" charset="0"/>
              </a:rPr>
              <a:t> para </a:t>
            </a:r>
            <a:r>
              <a:rPr lang="fr-BE" altLang="en-US" sz="1800" b="1" dirty="0" err="1">
                <a:latin typeface="Century Gothic" panose="020B0502020202020204" pitchFamily="34" charset="0"/>
                <a:cs typeface="Calibri" panose="020F0502020204030204" pitchFamily="34" charset="0"/>
              </a:rPr>
              <a:t>conservação</a:t>
            </a:r>
            <a:r>
              <a:rPr lang="fr-BE" altLang="en-US" sz="1800" b="1" dirty="0">
                <a:latin typeface="Century Gothic" panose="020B0502020202020204" pitchFamily="34" charset="0"/>
                <a:cs typeface="Calibri" panose="020F0502020204030204" pitchFamily="34" charset="0"/>
              </a:rPr>
              <a:t> de </a:t>
            </a:r>
            <a:r>
              <a:rPr lang="fr-BE" altLang="en-US" sz="1800" b="1" dirty="0" err="1">
                <a:latin typeface="Century Gothic" panose="020B0502020202020204" pitchFamily="34" charset="0"/>
                <a:cs typeface="Calibri" panose="020F0502020204030204" pitchFamily="34" charset="0"/>
              </a:rPr>
              <a:t>flora</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endémica</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Conservação</a:t>
            </a:r>
            <a:r>
              <a:rPr lang="fr-BE" altLang="en-US" sz="1800" b="1" dirty="0">
                <a:latin typeface="Century Gothic" panose="020B0502020202020204" pitchFamily="34" charset="0"/>
                <a:cs typeface="Calibri" panose="020F0502020204030204" pitchFamily="34" charset="0"/>
              </a:rPr>
              <a:t> </a:t>
            </a:r>
            <a:r>
              <a:rPr lang="fr-BE" altLang="en-US" sz="1800" b="1" i="1" dirty="0">
                <a:latin typeface="Century Gothic" panose="020B0502020202020204" pitchFamily="34" charset="0"/>
                <a:cs typeface="Calibri" panose="020F0502020204030204" pitchFamily="34" charset="0"/>
              </a:rPr>
              <a:t>in situ </a:t>
            </a:r>
            <a:r>
              <a:rPr lang="fr-BE" altLang="en-US" sz="1800" b="1" dirty="0">
                <a:latin typeface="Century Gothic" panose="020B0502020202020204" pitchFamily="34" charset="0"/>
                <a:cs typeface="Calibri" panose="020F0502020204030204" pitchFamily="34" charset="0"/>
              </a:rPr>
              <a:t>e </a:t>
            </a:r>
            <a:r>
              <a:rPr lang="fr-BE" altLang="en-US" sz="1800" b="1" i="1" dirty="0">
                <a:latin typeface="Century Gothic" panose="020B0502020202020204" pitchFamily="34" charset="0"/>
                <a:cs typeface="Calibri" panose="020F0502020204030204" pitchFamily="34" charset="0"/>
              </a:rPr>
              <a:t>ex situ</a:t>
            </a:r>
            <a:r>
              <a:rPr lang="fr-BE" altLang="en-US" sz="1800" b="1" dirty="0">
                <a:latin typeface="Century Gothic" panose="020B0502020202020204" pitchFamily="34" charset="0"/>
                <a:cs typeface="Calibri" panose="020F0502020204030204" pitchFamily="34" charset="0"/>
              </a:rPr>
              <a:t>)</a:t>
            </a:r>
            <a:endParaRPr lang="fr-BE" altLang="en-US" sz="1800" b="1" dirty="0">
              <a:solidFill>
                <a:srgbClr val="FFFF00"/>
              </a:solidFill>
              <a:latin typeface="Century Gothic" panose="020B0502020202020204" pitchFamily="34" charset="0"/>
              <a:cs typeface="Calibri" panose="020F0502020204030204" pitchFamily="34" charset="0"/>
            </a:endParaRPr>
          </a:p>
        </p:txBody>
      </p:sp>
      <p:sp>
        <p:nvSpPr>
          <p:cNvPr id="4" name="CaixaDeTexto 3"/>
          <p:cNvSpPr txBox="1"/>
          <p:nvPr/>
        </p:nvSpPr>
        <p:spPr>
          <a:xfrm>
            <a:off x="1998365" y="1842769"/>
            <a:ext cx="4571206" cy="5032147"/>
          </a:xfrm>
          <a:prstGeom prst="rect">
            <a:avLst/>
          </a:prstGeom>
          <a:solidFill>
            <a:schemeClr val="accent6">
              <a:lumMod val="20000"/>
              <a:lumOff val="80000"/>
              <a:alpha val="86000"/>
            </a:schemeClr>
          </a:solidFill>
        </p:spPr>
        <p:txBody>
          <a:bodyPr wrap="square" rtlCol="0">
            <a:spAutoFit/>
          </a:bodyPr>
          <a:lstStyle/>
          <a:p>
            <a:pPr marL="1028700" lvl="1">
              <a:lnSpc>
                <a:spcPct val="150000"/>
              </a:lnSpc>
            </a:pPr>
            <a:r>
              <a:rPr lang="fr-BE" altLang="en-US" b="1" i="1" u="sng" dirty="0">
                <a:solidFill>
                  <a:schemeClr val="accent5">
                    <a:lumMod val="75000"/>
                  </a:schemeClr>
                </a:solidFill>
                <a:latin typeface="Century Gothic" panose="020B0502020202020204" pitchFamily="34" charset="0"/>
                <a:cs typeface="Calibri" panose="020F0502020204030204" pitchFamily="34" charset="0"/>
              </a:rPr>
              <a:t>Ammi </a:t>
            </a:r>
            <a:r>
              <a:rPr lang="fr-BE" altLang="en-US" b="1" i="1" u="sng" dirty="0" err="1">
                <a:solidFill>
                  <a:schemeClr val="accent5">
                    <a:lumMod val="75000"/>
                  </a:schemeClr>
                </a:solidFill>
                <a:latin typeface="Century Gothic" panose="020B0502020202020204" pitchFamily="34" charset="0"/>
                <a:cs typeface="Calibri" panose="020F0502020204030204" pitchFamily="34" charset="0"/>
              </a:rPr>
              <a:t>trifoliatum</a:t>
            </a:r>
            <a:endParaRPr lang="fr-BE" altLang="en-US" b="1" i="1" u="sng"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b="1" i="1" u="sng" dirty="0" err="1">
                <a:solidFill>
                  <a:schemeClr val="accent5">
                    <a:lumMod val="75000"/>
                  </a:schemeClr>
                </a:solidFill>
                <a:latin typeface="Century Gothic" panose="020B0502020202020204" pitchFamily="34" charset="0"/>
                <a:cs typeface="Calibri" panose="020F0502020204030204" pitchFamily="34" charset="0"/>
              </a:rPr>
              <a:t>Asplenium</a:t>
            </a:r>
            <a:r>
              <a:rPr lang="fr-BE" altLang="en-US" b="1" i="1" u="sng" dirty="0">
                <a:solidFill>
                  <a:schemeClr val="accent5">
                    <a:lumMod val="75000"/>
                  </a:schemeClr>
                </a:solidFill>
                <a:latin typeface="Century Gothic" panose="020B0502020202020204" pitchFamily="34" charset="0"/>
                <a:cs typeface="Calibri" panose="020F0502020204030204" pitchFamily="34" charset="0"/>
              </a:rPr>
              <a:t> </a:t>
            </a:r>
            <a:r>
              <a:rPr lang="fr-BE" altLang="en-US" b="1" i="1" u="sng" dirty="0" err="1">
                <a:solidFill>
                  <a:schemeClr val="accent5">
                    <a:lumMod val="75000"/>
                  </a:schemeClr>
                </a:solidFill>
                <a:latin typeface="Century Gothic" panose="020B0502020202020204" pitchFamily="34" charset="0"/>
                <a:cs typeface="Calibri" panose="020F0502020204030204" pitchFamily="34" charset="0"/>
              </a:rPr>
              <a:t>hemionitis</a:t>
            </a:r>
            <a:endParaRPr lang="fr-BE" altLang="en-US" b="1" i="1" u="sng"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Asplenium</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marinum</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b="1" i="1" u="sng" dirty="0" err="1">
                <a:solidFill>
                  <a:schemeClr val="accent5">
                    <a:lumMod val="75000"/>
                  </a:schemeClr>
                </a:solidFill>
                <a:latin typeface="Century Gothic" panose="020B0502020202020204" pitchFamily="34" charset="0"/>
                <a:cs typeface="Calibri" panose="020F0502020204030204" pitchFamily="34" charset="0"/>
              </a:rPr>
              <a:t>Azorina</a:t>
            </a:r>
            <a:r>
              <a:rPr lang="fr-BE" altLang="en-US" b="1" i="1" u="sng" dirty="0">
                <a:solidFill>
                  <a:schemeClr val="accent5">
                    <a:lumMod val="75000"/>
                  </a:schemeClr>
                </a:solidFill>
                <a:latin typeface="Century Gothic" panose="020B0502020202020204" pitchFamily="34" charset="0"/>
                <a:cs typeface="Calibri" panose="020F0502020204030204" pitchFamily="34" charset="0"/>
              </a:rPr>
              <a:t> </a:t>
            </a:r>
            <a:r>
              <a:rPr lang="fr-BE" altLang="en-US" b="1" i="1" u="sng" dirty="0" err="1">
                <a:solidFill>
                  <a:schemeClr val="accent5">
                    <a:lumMod val="75000"/>
                  </a:schemeClr>
                </a:solidFill>
                <a:latin typeface="Century Gothic" panose="020B0502020202020204" pitchFamily="34" charset="0"/>
                <a:cs typeface="Calibri" panose="020F0502020204030204" pitchFamily="34" charset="0"/>
              </a:rPr>
              <a:t>vidalii</a:t>
            </a:r>
            <a:endParaRPr lang="fr-BE" altLang="en-US" b="1" i="1" u="sng"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Crithmum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maritimum</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Daucus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carota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ssp</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Azoricus</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Euphorbia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Festuca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petraea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Frankenia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pulverulenta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Limonium</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vulgare</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b="1" i="1" u="sng" dirty="0">
                <a:solidFill>
                  <a:schemeClr val="accent5">
                    <a:lumMod val="75000"/>
                  </a:schemeClr>
                </a:solidFill>
                <a:latin typeface="Century Gothic" panose="020B0502020202020204" pitchFamily="34" charset="0"/>
                <a:cs typeface="Calibri" panose="020F0502020204030204" pitchFamily="34" charset="0"/>
              </a:rPr>
              <a:t>Lotus </a:t>
            </a:r>
            <a:r>
              <a:rPr lang="fr-BE" altLang="en-US" b="1" i="1" u="sng" dirty="0" err="1">
                <a:solidFill>
                  <a:schemeClr val="accent5">
                    <a:lumMod val="75000"/>
                  </a:schemeClr>
                </a:solidFill>
                <a:latin typeface="Century Gothic" panose="020B0502020202020204" pitchFamily="34" charset="0"/>
                <a:cs typeface="Calibri" panose="020F0502020204030204" pitchFamily="34" charset="0"/>
              </a:rPr>
              <a:t>azoricus</a:t>
            </a:r>
            <a:endParaRPr lang="fr-BE" altLang="en-US" b="1" i="1" u="sng"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b="1" i="1" u="sng" dirty="0">
                <a:solidFill>
                  <a:schemeClr val="accent5">
                    <a:lumMod val="75000"/>
                  </a:schemeClr>
                </a:solidFill>
                <a:latin typeface="Century Gothic" panose="020B0502020202020204" pitchFamily="34" charset="0"/>
                <a:cs typeface="Calibri" panose="020F0502020204030204" pitchFamily="34" charset="0"/>
              </a:rPr>
              <a:t>Myosotis </a:t>
            </a:r>
            <a:r>
              <a:rPr lang="fr-BE" altLang="en-US" b="1" i="1" u="sng" dirty="0" err="1">
                <a:solidFill>
                  <a:schemeClr val="accent5">
                    <a:lumMod val="75000"/>
                  </a:schemeClr>
                </a:solidFill>
                <a:latin typeface="Century Gothic" panose="020B0502020202020204" pitchFamily="34" charset="0"/>
                <a:cs typeface="Calibri" panose="020F0502020204030204" pitchFamily="34" charset="0"/>
              </a:rPr>
              <a:t>maritima</a:t>
            </a:r>
            <a:endParaRPr lang="fr-BE" altLang="en-US" b="1" i="1" u="sng"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endParaRPr lang="fr-BE" altLang="en-US" sz="1400" b="1" i="1" dirty="0">
              <a:solidFill>
                <a:schemeClr val="accent5">
                  <a:lumMod val="75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247535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Ação</a:t>
            </a:r>
            <a:r>
              <a:rPr lang="fr-BE" altLang="en-US" sz="1800" b="1" dirty="0">
                <a:latin typeface="Century Gothic" panose="020B0502020202020204" pitchFamily="34" charset="0"/>
                <a:cs typeface="Calibri" panose="020F0502020204030204" pitchFamily="34" charset="0"/>
              </a:rPr>
              <a:t> C3.1, C3.2 – </a:t>
            </a:r>
            <a:r>
              <a:rPr lang="fr-BE" altLang="en-US" sz="1800" b="1" dirty="0" err="1">
                <a:latin typeface="Century Gothic" panose="020B0502020202020204" pitchFamily="34" charset="0"/>
                <a:cs typeface="Calibri" panose="020F0502020204030204" pitchFamily="34" charset="0"/>
              </a:rPr>
              <a:t>Implementação</a:t>
            </a:r>
            <a:r>
              <a:rPr lang="fr-BE" altLang="en-US" sz="1800" b="1" dirty="0">
                <a:latin typeface="Century Gothic" panose="020B0502020202020204" pitchFamily="34" charset="0"/>
                <a:cs typeface="Calibri" panose="020F0502020204030204" pitchFamily="34" charset="0"/>
              </a:rPr>
              <a:t> de </a:t>
            </a:r>
            <a:r>
              <a:rPr lang="fr-BE" altLang="en-US" sz="1800" b="1" dirty="0" err="1">
                <a:latin typeface="Century Gothic" panose="020B0502020202020204" pitchFamily="34" charset="0"/>
                <a:cs typeface="Calibri" panose="020F0502020204030204" pitchFamily="34" charset="0"/>
              </a:rPr>
              <a:t>trabalhos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piloto</a:t>
            </a:r>
            <a:r>
              <a:rPr lang="fr-BE" altLang="en-US" sz="1800" b="1" dirty="0">
                <a:latin typeface="Century Gothic" panose="020B0502020202020204" pitchFamily="34" charset="0"/>
                <a:cs typeface="Calibri" panose="020F0502020204030204" pitchFamily="34" charset="0"/>
              </a:rPr>
              <a:t> para </a:t>
            </a:r>
            <a:r>
              <a:rPr lang="fr-BE" altLang="en-US" sz="1800" b="1" dirty="0" err="1">
                <a:latin typeface="Century Gothic" panose="020B0502020202020204" pitchFamily="34" charset="0"/>
                <a:cs typeface="Calibri" panose="020F0502020204030204" pitchFamily="34" charset="0"/>
              </a:rPr>
              <a:t>conservação</a:t>
            </a:r>
            <a:r>
              <a:rPr lang="fr-BE" altLang="en-US" sz="1800" b="1" dirty="0">
                <a:latin typeface="Century Gothic" panose="020B0502020202020204" pitchFamily="34" charset="0"/>
                <a:cs typeface="Calibri" panose="020F0502020204030204" pitchFamily="34" charset="0"/>
              </a:rPr>
              <a:t> de </a:t>
            </a:r>
            <a:r>
              <a:rPr lang="fr-BE" altLang="en-US" sz="1800" b="1" dirty="0" err="1">
                <a:latin typeface="Century Gothic" panose="020B0502020202020204" pitchFamily="34" charset="0"/>
                <a:cs typeface="Calibri" panose="020F0502020204030204" pitchFamily="34" charset="0"/>
              </a:rPr>
              <a:t>flora</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endémica</a:t>
            </a:r>
            <a:endParaRPr lang="fr-BE" altLang="en-US" sz="1800" b="1" dirty="0">
              <a:latin typeface="Century Gothic" panose="020B0502020202020204" pitchFamily="34" charset="0"/>
              <a:cs typeface="Calibri" panose="020F0502020204030204" pitchFamily="34" charset="0"/>
            </a:endParaRPr>
          </a:p>
          <a:p>
            <a:pPr>
              <a:lnSpc>
                <a:spcPct val="150000"/>
              </a:lnSpc>
            </a:pPr>
            <a:r>
              <a:rPr lang="fr-BE" altLang="en-US" sz="1800" b="1" dirty="0">
                <a:latin typeface="Century Gothic" panose="020B0502020202020204" pitchFamily="34" charset="0"/>
                <a:cs typeface="Calibri" panose="020F0502020204030204" pitchFamily="34" charset="0"/>
              </a:rPr>
              <a:t>  </a:t>
            </a:r>
            <a:endParaRPr lang="fr-BE" altLang="en-US" sz="1800" b="1" dirty="0">
              <a:solidFill>
                <a:srgbClr val="FFFF00"/>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3" name="Imagem 2"/>
          <p:cNvPicPr>
            <a:picLocks noChangeAspect="1"/>
          </p:cNvPicPr>
          <p:nvPr/>
        </p:nvPicPr>
        <p:blipFill>
          <a:blip r:embed="rId6"/>
          <a:stretch>
            <a:fillRect/>
          </a:stretch>
        </p:blipFill>
        <p:spPr>
          <a:xfrm>
            <a:off x="107504" y="1916832"/>
            <a:ext cx="6624736" cy="4262090"/>
          </a:xfrm>
          <a:prstGeom prst="rect">
            <a:avLst/>
          </a:prstGeom>
        </p:spPr>
      </p:pic>
      <p:pic>
        <p:nvPicPr>
          <p:cNvPr id="14" name="Imagem 13"/>
          <p:cNvPicPr>
            <a:picLocks noChangeAspect="1"/>
          </p:cNvPicPr>
          <p:nvPr/>
        </p:nvPicPr>
        <p:blipFill>
          <a:blip r:embed="rId7"/>
          <a:stretch>
            <a:fillRect/>
          </a:stretch>
        </p:blipFill>
        <p:spPr>
          <a:xfrm rot="5400000">
            <a:off x="5415069" y="2449536"/>
            <a:ext cx="4261635" cy="3196227"/>
          </a:xfrm>
          <a:prstGeom prst="rect">
            <a:avLst/>
          </a:prstGeom>
        </p:spPr>
      </p:pic>
    </p:spTree>
    <p:extLst>
      <p:ext uri="{BB962C8B-B14F-4D97-AF65-F5344CB8AC3E}">
        <p14:creationId xmlns:p14="http://schemas.microsoft.com/office/powerpoint/2010/main" val="27262062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533343" y="604835"/>
            <a:ext cx="719033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Área</a:t>
            </a:r>
            <a:r>
              <a:rPr lang="fr-BE" altLang="en-US" sz="1800" b="1" dirty="0">
                <a:latin typeface="Century Gothic" panose="020B0502020202020204" pitchFamily="34" charset="0"/>
                <a:cs typeface="Calibri" panose="020F0502020204030204" pitchFamily="34" charset="0"/>
              </a:rPr>
              <a:t> de </a:t>
            </a:r>
            <a:r>
              <a:rPr lang="fr-BE" altLang="en-US" sz="1800" b="1" dirty="0" err="1">
                <a:latin typeface="Century Gothic" panose="020B0502020202020204" pitchFamily="34" charset="0"/>
                <a:cs typeface="Calibri" panose="020F0502020204030204" pitchFamily="34" charset="0"/>
              </a:rPr>
              <a:t>intervenção</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a:t>
            </a:r>
            <a:r>
              <a:rPr lang="fr-BE" altLang="en-US" sz="1800" b="1" dirty="0">
                <a:latin typeface="Century Gothic" panose="020B0502020202020204" pitchFamily="34" charset="0"/>
                <a:cs typeface="Calibri" panose="020F0502020204030204" pitchFamily="34" charset="0"/>
              </a:rPr>
              <a:t> da Vila</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78655" y="2388325"/>
            <a:ext cx="5265329" cy="3948997"/>
          </a:xfrm>
          <a:prstGeom prst="rect">
            <a:avLst/>
          </a:prstGeom>
        </p:spPr>
      </p:pic>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28509" y="2324600"/>
            <a:ext cx="5472608" cy="4104456"/>
          </a:xfrm>
          <a:prstGeom prst="rect">
            <a:avLst/>
          </a:prstGeom>
        </p:spPr>
      </p:pic>
    </p:spTree>
    <p:extLst>
      <p:ext uri="{BB962C8B-B14F-4D97-AF65-F5344CB8AC3E}">
        <p14:creationId xmlns:p14="http://schemas.microsoft.com/office/powerpoint/2010/main" val="350207426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37922"/>
            <a:ext cx="4810603" cy="3607952"/>
          </a:xfrm>
          <a:prstGeom prst="rect">
            <a:avLst/>
          </a:prstGeom>
        </p:spPr>
      </p:pic>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688165" y="620529"/>
            <a:ext cx="76328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Sub-ação</a:t>
            </a:r>
            <a:r>
              <a:rPr lang="fr-BE" altLang="en-US" sz="1800" b="1" dirty="0">
                <a:latin typeface="Century Gothic" panose="020B0502020202020204" pitchFamily="34" charset="0"/>
                <a:cs typeface="Calibri" panose="020F0502020204030204" pitchFamily="34" charset="0"/>
              </a:rPr>
              <a:t>  C6.1 – </a:t>
            </a:r>
            <a:r>
              <a:rPr lang="fr-BE" altLang="en-US" sz="1800" b="1" dirty="0" err="1">
                <a:latin typeface="Century Gothic" panose="020B0502020202020204" pitchFamily="34" charset="0"/>
                <a:cs typeface="Calibri" panose="020F0502020204030204" pitchFamily="34" charset="0"/>
              </a:rPr>
              <a:t>Restauro</a:t>
            </a:r>
            <a:r>
              <a:rPr lang="fr-BE" altLang="en-US" sz="1800" b="1" dirty="0">
                <a:latin typeface="Century Gothic" panose="020B0502020202020204" pitchFamily="34" charset="0"/>
                <a:cs typeface="Calibri" panose="020F0502020204030204" pitchFamily="34" charset="0"/>
              </a:rPr>
              <a:t> de habitats </a:t>
            </a:r>
            <a:r>
              <a:rPr lang="fr-BE" altLang="en-US" sz="1800" b="1" dirty="0" err="1">
                <a:latin typeface="Century Gothic" panose="020B0502020202020204" pitchFamily="34" charset="0"/>
                <a:cs typeface="Calibri" panose="020F0502020204030204" pitchFamily="34" charset="0"/>
              </a:rPr>
              <a:t>em</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ilhéus</a:t>
            </a:r>
            <a:r>
              <a:rPr lang="fr-BE" altLang="en-US" sz="1800" b="1" dirty="0">
                <a:latin typeface="Century Gothic" panose="020B0502020202020204" pitchFamily="34" charset="0"/>
                <a:cs typeface="Calibri" panose="020F0502020204030204" pitchFamily="34" charset="0"/>
              </a:rPr>
              <a:t> para aves </a:t>
            </a:r>
            <a:r>
              <a:rPr lang="fr-BE" altLang="en-US" sz="1800" b="1" dirty="0" err="1">
                <a:latin typeface="Century Gothic" panose="020B0502020202020204" pitchFamily="34" charset="0"/>
                <a:cs typeface="Calibri" panose="020F0502020204030204" pitchFamily="34" charset="0"/>
              </a:rPr>
              <a:t>marinhas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a:t>
            </a:r>
            <a:r>
              <a:rPr lang="fr-BE" altLang="en-US" sz="1800" b="1" dirty="0">
                <a:latin typeface="Century Gothic" panose="020B0502020202020204" pitchFamily="34" charset="0"/>
                <a:cs typeface="Calibri" panose="020F0502020204030204" pitchFamily="34" charset="0"/>
              </a:rPr>
              <a:t> da Vila)</a:t>
            </a:r>
            <a:endParaRPr lang="fr-BE" altLang="en-US" sz="1800" b="1" dirty="0">
              <a:solidFill>
                <a:srgbClr val="FFFF00"/>
              </a:solidFill>
              <a:latin typeface="Century Gothic" panose="020B0502020202020204" pitchFamily="34" charset="0"/>
              <a:cs typeface="Calibri" panose="020F0502020204030204" pitchFamily="34" charset="0"/>
            </a:endParaRPr>
          </a:p>
        </p:txBody>
      </p:sp>
      <p:sp>
        <p:nvSpPr>
          <p:cNvPr id="18" name="CaixaDeTexto 17"/>
          <p:cNvSpPr txBox="1"/>
          <p:nvPr/>
        </p:nvSpPr>
        <p:spPr>
          <a:xfrm>
            <a:off x="-50340" y="1322759"/>
            <a:ext cx="9086836" cy="3570208"/>
          </a:xfrm>
          <a:prstGeom prst="rect">
            <a:avLst/>
          </a:prstGeom>
          <a:noFill/>
        </p:spPr>
        <p:txBody>
          <a:bodyPr wrap="square" rtlCol="0">
            <a:spAutoFit/>
          </a:bodyPr>
          <a:lstStyle/>
          <a:p>
            <a:pPr algn="just"/>
            <a:endParaRPr lang="en-US" dirty="0">
              <a:solidFill>
                <a:srgbClr val="195457"/>
              </a:solidFill>
              <a:latin typeface="Century" panose="02040604050505020304" pitchFamily="18" charset="0"/>
            </a:endParaRPr>
          </a:p>
          <a:p>
            <a:pPr algn="just"/>
            <a:r>
              <a:rPr lang="pt-BR" sz="2000" dirty="0">
                <a:solidFill>
                  <a:srgbClr val="195457"/>
                </a:solidFill>
              </a:rPr>
              <a:t>Os habitats a ser restaurados no Ilhéu da Vila incluem três habitats costeiros prioritários para a Diretiva Habitats :</a:t>
            </a:r>
          </a:p>
          <a:p>
            <a:pPr marL="285750" indent="-285750" algn="just">
              <a:buFont typeface="Arial" panose="020B0604020202020204" pitchFamily="34" charset="0"/>
              <a:buChar char="•"/>
            </a:pPr>
            <a:r>
              <a:rPr lang="pt-BR" sz="2000" b="1" dirty="0">
                <a:solidFill>
                  <a:srgbClr val="195457"/>
                </a:solidFill>
              </a:rPr>
              <a:t>1210 – vegetação anual das zonas de acumulação de detritos pela maré</a:t>
            </a:r>
          </a:p>
          <a:p>
            <a:pPr marL="285750" indent="-285750" algn="just">
              <a:buFont typeface="Arial" panose="020B0604020202020204" pitchFamily="34" charset="0"/>
              <a:buChar char="•"/>
            </a:pPr>
            <a:r>
              <a:rPr lang="pt-BR" sz="2000" b="1" dirty="0">
                <a:solidFill>
                  <a:srgbClr val="195457"/>
                </a:solidFill>
              </a:rPr>
              <a:t>1220 – vegetação perene das praias de calhaus rolados</a:t>
            </a:r>
          </a:p>
          <a:p>
            <a:pPr marL="285750" indent="-285750" algn="just">
              <a:buFont typeface="Arial" panose="020B0604020202020204" pitchFamily="34" charset="0"/>
              <a:buChar char="•"/>
            </a:pPr>
            <a:r>
              <a:rPr lang="pt-BR" sz="2000" b="1" dirty="0">
                <a:solidFill>
                  <a:srgbClr val="195457"/>
                </a:solidFill>
              </a:rPr>
              <a:t>1250 – falésias com flora endémica das costas macaronésicas</a:t>
            </a:r>
            <a:r>
              <a:rPr lang="pt-BR" sz="2000" dirty="0">
                <a:solidFill>
                  <a:srgbClr val="195457"/>
                </a:solidFill>
              </a:rPr>
              <a:t> </a:t>
            </a:r>
            <a:endParaRPr lang="en-US" altLang="en-US" dirty="0">
              <a:solidFill>
                <a:srgbClr val="195457"/>
              </a:solidFill>
              <a:latin typeface="Century" panose="02040604050505020304" pitchFamily="18" charset="0"/>
            </a:endParaRPr>
          </a:p>
          <a:p>
            <a:pPr marL="285750" indent="-285750" algn="just">
              <a:buFont typeface="Arial" panose="020B0604020202020204" pitchFamily="34" charset="0"/>
              <a:buChar char="•"/>
            </a:pPr>
            <a:endParaRPr lang="pt-BR" dirty="0">
              <a:latin typeface="Century" panose="02040604050505020304" pitchFamily="18" charset="0"/>
            </a:endParaRPr>
          </a:p>
          <a:p>
            <a:pPr marL="285750" indent="-285750" algn="just">
              <a:buFont typeface="Arial" panose="020B0604020202020204" pitchFamily="34" charset="0"/>
              <a:buChar char="•"/>
            </a:pPr>
            <a:endParaRPr lang="pt-PT" dirty="0">
              <a:latin typeface="Century" panose="02040604050505020304" pitchFamily="18" charset="0"/>
            </a:endParaRPr>
          </a:p>
          <a:p>
            <a:pPr algn="just"/>
            <a:endParaRPr lang="pt-PT" dirty="0">
              <a:latin typeface="Century" panose="02040604050505020304" pitchFamily="18" charset="0"/>
            </a:endParaRPr>
          </a:p>
          <a:p>
            <a:pPr algn="just"/>
            <a:endParaRPr lang="pt-PT" dirty="0">
              <a:latin typeface="Century" panose="02040604050505020304" pitchFamily="18" charset="0"/>
            </a:endParaRPr>
          </a:p>
          <a:p>
            <a:pPr marL="285750" indent="-285750" algn="just">
              <a:buFont typeface="Arial" panose="020B0604020202020204" pitchFamily="34" charset="0"/>
              <a:buChar char="•"/>
            </a:pPr>
            <a:endParaRPr lang="pt-PT" dirty="0">
              <a:latin typeface="Century" panose="02040604050505020304" pitchFamily="18" charset="0"/>
            </a:endParaRPr>
          </a:p>
          <a:p>
            <a:pPr marL="285750" indent="-285750" algn="just">
              <a:buFont typeface="Arial" panose="020B0604020202020204" pitchFamily="34" charset="0"/>
              <a:buChar char="•"/>
            </a:pPr>
            <a:endParaRPr lang="pt-BR" dirty="0">
              <a:latin typeface="Century" panose="02040604050505020304" pitchFamily="18" charset="0"/>
            </a:endParaRPr>
          </a:p>
        </p:txBody>
      </p:sp>
      <p:pic>
        <p:nvPicPr>
          <p:cNvPr id="2" name="Imagem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3730" y="3337922"/>
            <a:ext cx="4810603" cy="3607952"/>
          </a:xfrm>
          <a:prstGeom prst="rect">
            <a:avLst/>
          </a:prstGeom>
        </p:spPr>
      </p:pic>
    </p:spTree>
    <p:extLst>
      <p:ext uri="{BB962C8B-B14F-4D97-AF65-F5344CB8AC3E}">
        <p14:creationId xmlns:p14="http://schemas.microsoft.com/office/powerpoint/2010/main" val="60329253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4589" y="1516793"/>
            <a:ext cx="4094603" cy="2719550"/>
          </a:xfrm>
          <a:prstGeom prst="rect">
            <a:avLst/>
          </a:prstGeom>
        </p:spPr>
      </p:pic>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688165" y="620529"/>
            <a:ext cx="76328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Sub-ação</a:t>
            </a:r>
            <a:r>
              <a:rPr lang="fr-BE" altLang="en-US" sz="1800" b="1" dirty="0">
                <a:latin typeface="Century Gothic" panose="020B0502020202020204" pitchFamily="34" charset="0"/>
                <a:cs typeface="Calibri" panose="020F0502020204030204" pitchFamily="34" charset="0"/>
              </a:rPr>
              <a:t>  C6.1 – </a:t>
            </a:r>
            <a:r>
              <a:rPr lang="fr-BE" altLang="en-US" sz="1800" b="1" dirty="0" err="1">
                <a:latin typeface="Century Gothic" panose="020B0502020202020204" pitchFamily="34" charset="0"/>
                <a:cs typeface="Calibri" panose="020F0502020204030204" pitchFamily="34" charset="0"/>
              </a:rPr>
              <a:t>Restauro</a:t>
            </a:r>
            <a:r>
              <a:rPr lang="fr-BE" altLang="en-US" sz="1800" b="1" dirty="0">
                <a:latin typeface="Century Gothic" panose="020B0502020202020204" pitchFamily="34" charset="0"/>
                <a:cs typeface="Calibri" panose="020F0502020204030204" pitchFamily="34" charset="0"/>
              </a:rPr>
              <a:t> de habitats </a:t>
            </a:r>
            <a:r>
              <a:rPr lang="fr-BE" altLang="en-US" sz="1800" b="1" dirty="0" err="1">
                <a:latin typeface="Century Gothic" panose="020B0502020202020204" pitchFamily="34" charset="0"/>
                <a:cs typeface="Calibri" panose="020F0502020204030204" pitchFamily="34" charset="0"/>
              </a:rPr>
              <a:t>em</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ilhéus</a:t>
            </a:r>
            <a:r>
              <a:rPr lang="fr-BE" altLang="en-US" sz="1800" b="1" dirty="0">
                <a:latin typeface="Century Gothic" panose="020B0502020202020204" pitchFamily="34" charset="0"/>
                <a:cs typeface="Calibri" panose="020F0502020204030204" pitchFamily="34" charset="0"/>
              </a:rPr>
              <a:t> para aves </a:t>
            </a:r>
            <a:r>
              <a:rPr lang="fr-BE" altLang="en-US" sz="1800" b="1" dirty="0" err="1">
                <a:latin typeface="Century Gothic" panose="020B0502020202020204" pitchFamily="34" charset="0"/>
                <a:cs typeface="Calibri" panose="020F0502020204030204" pitchFamily="34" charset="0"/>
              </a:rPr>
              <a:t>marinhas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a:t>
            </a:r>
            <a:r>
              <a:rPr lang="fr-BE" altLang="en-US" sz="1800" b="1" dirty="0">
                <a:latin typeface="Century Gothic" panose="020B0502020202020204" pitchFamily="34" charset="0"/>
                <a:cs typeface="Calibri" panose="020F0502020204030204" pitchFamily="34" charset="0"/>
              </a:rPr>
              <a:t> da Vila)</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4" name="Imagem 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4608" y="1516793"/>
            <a:ext cx="4169400" cy="2769228"/>
          </a:xfrm>
          <a:prstGeom prst="rect">
            <a:avLst/>
          </a:prstGeom>
        </p:spPr>
      </p:pic>
      <p:pic>
        <p:nvPicPr>
          <p:cNvPr id="5" name="Imagem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4608" y="4240013"/>
            <a:ext cx="4166864" cy="2789388"/>
          </a:xfrm>
          <a:prstGeom prst="rect">
            <a:avLst/>
          </a:prstGeom>
        </p:spPr>
      </p:pic>
      <p:pic>
        <p:nvPicPr>
          <p:cNvPr id="9" name="Imagem 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41472" y="4236343"/>
            <a:ext cx="3962976" cy="2652901"/>
          </a:xfrm>
          <a:prstGeom prst="rect">
            <a:avLst/>
          </a:prstGeom>
        </p:spPr>
      </p:pic>
      <p:sp>
        <p:nvSpPr>
          <p:cNvPr id="11" name="CaixaDeTexto 10"/>
          <p:cNvSpPr txBox="1"/>
          <p:nvPr/>
        </p:nvSpPr>
        <p:spPr>
          <a:xfrm>
            <a:off x="437894" y="1484793"/>
            <a:ext cx="2371667" cy="369332"/>
          </a:xfrm>
          <a:prstGeom prst="rect">
            <a:avLst/>
          </a:prstGeom>
          <a:noFill/>
        </p:spPr>
        <p:txBody>
          <a:bodyPr wrap="square" rtlCol="0">
            <a:spAutoFit/>
          </a:bodyPr>
          <a:lstStyle/>
          <a:p>
            <a:r>
              <a:rPr lang="pt-PT" b="1" i="1" dirty="0" err="1">
                <a:solidFill>
                  <a:schemeClr val="bg1"/>
                </a:solidFill>
              </a:rPr>
              <a:t>Calonectris</a:t>
            </a:r>
            <a:r>
              <a:rPr lang="pt-PT" b="1" i="1" dirty="0">
                <a:solidFill>
                  <a:schemeClr val="bg1"/>
                </a:solidFill>
              </a:rPr>
              <a:t> </a:t>
            </a:r>
            <a:r>
              <a:rPr lang="pt-PT" b="1" i="1" dirty="0" err="1">
                <a:solidFill>
                  <a:schemeClr val="bg1"/>
                </a:solidFill>
              </a:rPr>
              <a:t>borealis</a:t>
            </a:r>
            <a:endParaRPr lang="en-US" b="1" i="1" dirty="0">
              <a:solidFill>
                <a:schemeClr val="bg1"/>
              </a:solidFill>
            </a:endParaRPr>
          </a:p>
        </p:txBody>
      </p:sp>
      <p:sp>
        <p:nvSpPr>
          <p:cNvPr id="19" name="CaixaDeTexto 18"/>
          <p:cNvSpPr txBox="1"/>
          <p:nvPr/>
        </p:nvSpPr>
        <p:spPr>
          <a:xfrm>
            <a:off x="4630088" y="1492963"/>
            <a:ext cx="2371667" cy="369332"/>
          </a:xfrm>
          <a:prstGeom prst="rect">
            <a:avLst/>
          </a:prstGeom>
          <a:noFill/>
        </p:spPr>
        <p:txBody>
          <a:bodyPr wrap="square" rtlCol="0">
            <a:spAutoFit/>
          </a:bodyPr>
          <a:lstStyle/>
          <a:p>
            <a:r>
              <a:rPr lang="pt-BR" b="1" i="1" dirty="0">
                <a:solidFill>
                  <a:schemeClr val="bg1"/>
                </a:solidFill>
              </a:rPr>
              <a:t>Puffinus lherminieri</a:t>
            </a:r>
            <a:endParaRPr lang="en-US" b="1" i="1" dirty="0">
              <a:solidFill>
                <a:schemeClr val="bg1"/>
              </a:solidFill>
            </a:endParaRPr>
          </a:p>
        </p:txBody>
      </p:sp>
      <p:sp>
        <p:nvSpPr>
          <p:cNvPr id="12" name="Retângulo 11"/>
          <p:cNvSpPr/>
          <p:nvPr/>
        </p:nvSpPr>
        <p:spPr>
          <a:xfrm>
            <a:off x="443945" y="4323519"/>
            <a:ext cx="1931811" cy="369332"/>
          </a:xfrm>
          <a:prstGeom prst="rect">
            <a:avLst/>
          </a:prstGeom>
        </p:spPr>
        <p:txBody>
          <a:bodyPr wrap="none">
            <a:spAutoFit/>
          </a:bodyPr>
          <a:lstStyle/>
          <a:p>
            <a:r>
              <a:rPr lang="pt-BR" b="1" i="1" dirty="0">
                <a:solidFill>
                  <a:schemeClr val="bg1">
                    <a:lumMod val="95000"/>
                  </a:schemeClr>
                </a:solidFill>
              </a:rPr>
              <a:t>Hydrobates castro</a:t>
            </a:r>
            <a:endParaRPr lang="en-US" b="1" dirty="0">
              <a:solidFill>
                <a:schemeClr val="bg1">
                  <a:lumMod val="95000"/>
                </a:schemeClr>
              </a:solidFill>
            </a:endParaRPr>
          </a:p>
        </p:txBody>
      </p:sp>
      <p:sp>
        <p:nvSpPr>
          <p:cNvPr id="21" name="Retângulo 20"/>
          <p:cNvSpPr/>
          <p:nvPr/>
        </p:nvSpPr>
        <p:spPr>
          <a:xfrm>
            <a:off x="4646652" y="4236343"/>
            <a:ext cx="1869423" cy="369332"/>
          </a:xfrm>
          <a:prstGeom prst="rect">
            <a:avLst/>
          </a:prstGeom>
        </p:spPr>
        <p:txBody>
          <a:bodyPr wrap="none">
            <a:spAutoFit/>
          </a:bodyPr>
          <a:lstStyle/>
          <a:p>
            <a:r>
              <a:rPr lang="pt-BR" b="1" i="1" dirty="0">
                <a:solidFill>
                  <a:schemeClr val="bg1">
                    <a:lumMod val="95000"/>
                  </a:schemeClr>
                </a:solidFill>
              </a:rPr>
              <a:t>Bulweria bulwerii</a:t>
            </a:r>
            <a:endParaRPr lang="en-US" b="1" dirty="0">
              <a:solidFill>
                <a:schemeClr val="bg1">
                  <a:lumMod val="95000"/>
                </a:schemeClr>
              </a:solidFill>
            </a:endParaRPr>
          </a:p>
        </p:txBody>
      </p:sp>
    </p:spTree>
    <p:extLst>
      <p:ext uri="{BB962C8B-B14F-4D97-AF65-F5344CB8AC3E}">
        <p14:creationId xmlns:p14="http://schemas.microsoft.com/office/powerpoint/2010/main" val="170971622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688165" y="620529"/>
            <a:ext cx="76328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Sub-ação</a:t>
            </a:r>
            <a:r>
              <a:rPr lang="fr-BE" altLang="en-US" sz="1800" b="1" dirty="0">
                <a:latin typeface="Century Gothic" panose="020B0502020202020204" pitchFamily="34" charset="0"/>
                <a:cs typeface="Calibri" panose="020F0502020204030204" pitchFamily="34" charset="0"/>
              </a:rPr>
              <a:t>  C6.1 – </a:t>
            </a:r>
            <a:r>
              <a:rPr lang="fr-BE" altLang="en-US" sz="1800" b="1" dirty="0" err="1">
                <a:latin typeface="Century Gothic" panose="020B0502020202020204" pitchFamily="34" charset="0"/>
                <a:cs typeface="Calibri" panose="020F0502020204030204" pitchFamily="34" charset="0"/>
              </a:rPr>
              <a:t>Restauro</a:t>
            </a:r>
            <a:r>
              <a:rPr lang="fr-BE" altLang="en-US" sz="1800" b="1" dirty="0">
                <a:latin typeface="Century Gothic" panose="020B0502020202020204" pitchFamily="34" charset="0"/>
                <a:cs typeface="Calibri" panose="020F0502020204030204" pitchFamily="34" charset="0"/>
              </a:rPr>
              <a:t> de habitats </a:t>
            </a:r>
            <a:r>
              <a:rPr lang="fr-BE" altLang="en-US" sz="1800" b="1" dirty="0" err="1">
                <a:latin typeface="Century Gothic" panose="020B0502020202020204" pitchFamily="34" charset="0"/>
                <a:cs typeface="Calibri" panose="020F0502020204030204" pitchFamily="34" charset="0"/>
              </a:rPr>
              <a:t>em</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ilhéus</a:t>
            </a:r>
            <a:r>
              <a:rPr lang="fr-BE" altLang="en-US" sz="1800" b="1" dirty="0">
                <a:latin typeface="Century Gothic" panose="020B0502020202020204" pitchFamily="34" charset="0"/>
                <a:cs typeface="Calibri" panose="020F0502020204030204" pitchFamily="34" charset="0"/>
              </a:rPr>
              <a:t> para aves </a:t>
            </a:r>
            <a:r>
              <a:rPr lang="fr-BE" altLang="en-US" sz="1800" b="1" dirty="0" err="1">
                <a:latin typeface="Century Gothic" panose="020B0502020202020204" pitchFamily="34" charset="0"/>
                <a:cs typeface="Calibri" panose="020F0502020204030204" pitchFamily="34" charset="0"/>
              </a:rPr>
              <a:t>marinhas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a:t>
            </a:r>
            <a:r>
              <a:rPr lang="fr-BE" altLang="en-US" sz="1800" b="1" dirty="0">
                <a:latin typeface="Century Gothic" panose="020B0502020202020204" pitchFamily="34" charset="0"/>
                <a:cs typeface="Calibri" panose="020F0502020204030204" pitchFamily="34" charset="0"/>
              </a:rPr>
              <a:t> da Vila)</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a:stretch>
            <a:fillRect/>
          </a:stretch>
        </p:blipFill>
        <p:spPr>
          <a:xfrm>
            <a:off x="1259632" y="1647038"/>
            <a:ext cx="6470890" cy="4709529"/>
          </a:xfrm>
          <a:prstGeom prst="rect">
            <a:avLst/>
          </a:prstGeom>
        </p:spPr>
      </p:pic>
      <p:sp>
        <p:nvSpPr>
          <p:cNvPr id="3" name="CaixaDeTexto 2"/>
          <p:cNvSpPr txBox="1"/>
          <p:nvPr/>
        </p:nvSpPr>
        <p:spPr>
          <a:xfrm>
            <a:off x="1259632" y="6356567"/>
            <a:ext cx="5822818" cy="369332"/>
          </a:xfrm>
          <a:prstGeom prst="rect">
            <a:avLst/>
          </a:prstGeom>
          <a:noFill/>
        </p:spPr>
        <p:txBody>
          <a:bodyPr wrap="square" rtlCol="0">
            <a:spAutoFit/>
          </a:bodyPr>
          <a:lstStyle/>
          <a:p>
            <a:r>
              <a:rPr lang="pt-PT" b="1" dirty="0"/>
              <a:t>Esquema de um ninho artificial de painho-da madeira</a:t>
            </a:r>
            <a:endParaRPr lang="en-US" b="1" dirty="0"/>
          </a:p>
        </p:txBody>
      </p:sp>
    </p:spTree>
    <p:extLst>
      <p:ext uri="{BB962C8B-B14F-4D97-AF65-F5344CB8AC3E}">
        <p14:creationId xmlns:p14="http://schemas.microsoft.com/office/powerpoint/2010/main" val="23201357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688165" y="620529"/>
            <a:ext cx="76328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Sub-ação</a:t>
            </a:r>
            <a:r>
              <a:rPr lang="fr-BE" altLang="en-US" sz="1800" b="1" dirty="0">
                <a:latin typeface="Century Gothic" panose="020B0502020202020204" pitchFamily="34" charset="0"/>
                <a:cs typeface="Calibri" panose="020F0502020204030204" pitchFamily="34" charset="0"/>
              </a:rPr>
              <a:t>  C6.1 – </a:t>
            </a:r>
            <a:r>
              <a:rPr lang="fr-BE" altLang="en-US" sz="1800" b="1" dirty="0" err="1">
                <a:latin typeface="Century Gothic" panose="020B0502020202020204" pitchFamily="34" charset="0"/>
                <a:cs typeface="Calibri" panose="020F0502020204030204" pitchFamily="34" charset="0"/>
              </a:rPr>
              <a:t>Restauro</a:t>
            </a:r>
            <a:r>
              <a:rPr lang="fr-BE" altLang="en-US" sz="1800" b="1" dirty="0">
                <a:latin typeface="Century Gothic" panose="020B0502020202020204" pitchFamily="34" charset="0"/>
                <a:cs typeface="Calibri" panose="020F0502020204030204" pitchFamily="34" charset="0"/>
              </a:rPr>
              <a:t> de habitats </a:t>
            </a:r>
            <a:r>
              <a:rPr lang="fr-BE" altLang="en-US" sz="1800" b="1" dirty="0" err="1">
                <a:latin typeface="Century Gothic" panose="020B0502020202020204" pitchFamily="34" charset="0"/>
                <a:cs typeface="Calibri" panose="020F0502020204030204" pitchFamily="34" charset="0"/>
              </a:rPr>
              <a:t>em</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ilhéus</a:t>
            </a:r>
            <a:r>
              <a:rPr lang="fr-BE" altLang="en-US" sz="1800" b="1" dirty="0">
                <a:latin typeface="Century Gothic" panose="020B0502020202020204" pitchFamily="34" charset="0"/>
                <a:cs typeface="Calibri" panose="020F0502020204030204" pitchFamily="34" charset="0"/>
              </a:rPr>
              <a:t> para aves </a:t>
            </a:r>
            <a:r>
              <a:rPr lang="fr-BE" altLang="en-US" sz="1800" b="1" dirty="0" err="1">
                <a:latin typeface="Century Gothic" panose="020B0502020202020204" pitchFamily="34" charset="0"/>
                <a:cs typeface="Calibri" panose="020F0502020204030204" pitchFamily="34" charset="0"/>
              </a:rPr>
              <a:t>marinhas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a:t>
            </a:r>
            <a:r>
              <a:rPr lang="fr-BE" altLang="en-US" sz="1800" b="1" dirty="0">
                <a:latin typeface="Century Gothic" panose="020B0502020202020204" pitchFamily="34" charset="0"/>
                <a:cs typeface="Calibri" panose="020F0502020204030204" pitchFamily="34" charset="0"/>
              </a:rPr>
              <a:t> da Vila)</a:t>
            </a:r>
            <a:endParaRPr lang="fr-BE" altLang="en-US" sz="1800" b="1" dirty="0">
              <a:solidFill>
                <a:srgbClr val="FFFF00"/>
              </a:solidFill>
              <a:latin typeface="Century Gothic" panose="020B0502020202020204" pitchFamily="34" charset="0"/>
              <a:cs typeface="Calibri" panose="020F0502020204030204" pitchFamily="34" charset="0"/>
            </a:endParaRPr>
          </a:p>
        </p:txBody>
      </p:sp>
      <p:sp>
        <p:nvSpPr>
          <p:cNvPr id="3" name="CaixaDeTexto 2"/>
          <p:cNvSpPr txBox="1"/>
          <p:nvPr/>
        </p:nvSpPr>
        <p:spPr>
          <a:xfrm>
            <a:off x="539552" y="5515383"/>
            <a:ext cx="8352928" cy="923330"/>
          </a:xfrm>
          <a:prstGeom prst="rect">
            <a:avLst/>
          </a:prstGeom>
          <a:noFill/>
        </p:spPr>
        <p:txBody>
          <a:bodyPr wrap="square" rtlCol="0">
            <a:spAutoFit/>
          </a:bodyPr>
          <a:lstStyle/>
          <a:p>
            <a:r>
              <a:rPr lang="pt-BR" b="1" dirty="0"/>
              <a:t>A. Ninhos artificiais de painho-da-madeira construídos com vasos de cerâmica, B. Sistema de som instalado nos ninhos artificiais de painho-da-madeira localizados na Ilha da Berlenga </a:t>
            </a:r>
            <a:endParaRPr lang="en-US" b="1" dirty="0"/>
          </a:p>
        </p:txBody>
      </p:sp>
      <p:pic>
        <p:nvPicPr>
          <p:cNvPr id="4" name="Imagem 3"/>
          <p:cNvPicPr>
            <a:picLocks noChangeAspect="1"/>
          </p:cNvPicPr>
          <p:nvPr/>
        </p:nvPicPr>
        <p:blipFill>
          <a:blip r:embed="rId6"/>
          <a:stretch>
            <a:fillRect/>
          </a:stretch>
        </p:blipFill>
        <p:spPr>
          <a:xfrm>
            <a:off x="3447" y="1916831"/>
            <a:ext cx="4588475" cy="3410246"/>
          </a:xfrm>
          <a:prstGeom prst="rect">
            <a:avLst/>
          </a:prstGeom>
        </p:spPr>
      </p:pic>
      <p:pic>
        <p:nvPicPr>
          <p:cNvPr id="5" name="Imagem 4"/>
          <p:cNvPicPr>
            <a:picLocks noChangeAspect="1"/>
          </p:cNvPicPr>
          <p:nvPr/>
        </p:nvPicPr>
        <p:blipFill>
          <a:blip r:embed="rId7"/>
          <a:stretch>
            <a:fillRect/>
          </a:stretch>
        </p:blipFill>
        <p:spPr>
          <a:xfrm>
            <a:off x="4572000" y="1916831"/>
            <a:ext cx="4608512" cy="3410246"/>
          </a:xfrm>
          <a:prstGeom prst="rect">
            <a:avLst/>
          </a:prstGeom>
        </p:spPr>
      </p:pic>
    </p:spTree>
    <p:extLst>
      <p:ext uri="{BB962C8B-B14F-4D97-AF65-F5344CB8AC3E}">
        <p14:creationId xmlns:p14="http://schemas.microsoft.com/office/powerpoint/2010/main" val="84677603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688165" y="620529"/>
            <a:ext cx="76328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Sub-ação</a:t>
            </a:r>
            <a:r>
              <a:rPr lang="fr-BE" altLang="en-US" sz="1800" b="1" dirty="0">
                <a:latin typeface="Century Gothic" panose="020B0502020202020204" pitchFamily="34" charset="0"/>
                <a:cs typeface="Calibri" panose="020F0502020204030204" pitchFamily="34" charset="0"/>
              </a:rPr>
              <a:t>  C6.1 – </a:t>
            </a:r>
            <a:r>
              <a:rPr lang="fr-BE" altLang="en-US" sz="1800" b="1" dirty="0" err="1">
                <a:latin typeface="Century Gothic" panose="020B0502020202020204" pitchFamily="34" charset="0"/>
                <a:cs typeface="Calibri" panose="020F0502020204030204" pitchFamily="34" charset="0"/>
              </a:rPr>
              <a:t>Restauro</a:t>
            </a:r>
            <a:r>
              <a:rPr lang="fr-BE" altLang="en-US" sz="1800" b="1" dirty="0">
                <a:latin typeface="Century Gothic" panose="020B0502020202020204" pitchFamily="34" charset="0"/>
                <a:cs typeface="Calibri" panose="020F0502020204030204" pitchFamily="34" charset="0"/>
              </a:rPr>
              <a:t> de habitats </a:t>
            </a:r>
            <a:r>
              <a:rPr lang="fr-BE" altLang="en-US" sz="1800" b="1" dirty="0" err="1">
                <a:latin typeface="Century Gothic" panose="020B0502020202020204" pitchFamily="34" charset="0"/>
                <a:cs typeface="Calibri" panose="020F0502020204030204" pitchFamily="34" charset="0"/>
              </a:rPr>
              <a:t>em</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ilhéus</a:t>
            </a:r>
            <a:r>
              <a:rPr lang="fr-BE" altLang="en-US" sz="1800" b="1" dirty="0">
                <a:latin typeface="Century Gothic" panose="020B0502020202020204" pitchFamily="34" charset="0"/>
                <a:cs typeface="Calibri" panose="020F0502020204030204" pitchFamily="34" charset="0"/>
              </a:rPr>
              <a:t> para aves </a:t>
            </a:r>
            <a:r>
              <a:rPr lang="fr-BE" altLang="en-US" sz="1800" b="1" dirty="0" err="1">
                <a:latin typeface="Century Gothic" panose="020B0502020202020204" pitchFamily="34" charset="0"/>
                <a:cs typeface="Calibri" panose="020F0502020204030204" pitchFamily="34" charset="0"/>
              </a:rPr>
              <a:t>marinhas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Ilhéu</a:t>
            </a:r>
            <a:r>
              <a:rPr lang="fr-BE" altLang="en-US" sz="1800" b="1" dirty="0">
                <a:latin typeface="Century Gothic" panose="020B0502020202020204" pitchFamily="34" charset="0"/>
                <a:cs typeface="Calibri" panose="020F0502020204030204" pitchFamily="34" charset="0"/>
              </a:rPr>
              <a:t> da Vila)</a:t>
            </a:r>
            <a:endParaRPr lang="fr-BE" altLang="en-US" sz="1800" b="1" dirty="0">
              <a:solidFill>
                <a:srgbClr val="FFFF00"/>
              </a:solidFill>
              <a:latin typeface="Century Gothic" panose="020B0502020202020204" pitchFamily="34" charset="0"/>
              <a:cs typeface="Calibri" panose="020F0502020204030204" pitchFamily="34" charset="0"/>
            </a:endParaRPr>
          </a:p>
        </p:txBody>
      </p:sp>
      <p:sp>
        <p:nvSpPr>
          <p:cNvPr id="3" name="CaixaDeTexto 2"/>
          <p:cNvSpPr txBox="1"/>
          <p:nvPr/>
        </p:nvSpPr>
        <p:spPr>
          <a:xfrm>
            <a:off x="1581286" y="4440753"/>
            <a:ext cx="8352928" cy="369332"/>
          </a:xfrm>
          <a:prstGeom prst="rect">
            <a:avLst/>
          </a:prstGeom>
          <a:noFill/>
        </p:spPr>
        <p:txBody>
          <a:bodyPr wrap="square" rtlCol="0">
            <a:spAutoFit/>
          </a:bodyPr>
          <a:lstStyle/>
          <a:p>
            <a:r>
              <a:rPr lang="pt-BR" b="1" dirty="0"/>
              <a:t>Caixas de abrigo para garajaus (fotos@</a:t>
            </a:r>
            <a:r>
              <a:rPr lang="pt-BR" b="1" i="1" dirty="0"/>
              <a:t>ImagDOP</a:t>
            </a:r>
            <a:r>
              <a:rPr lang="pt-BR" b="1" dirty="0"/>
              <a:t>). </a:t>
            </a:r>
            <a:endParaRPr lang="en-US" b="1" dirty="0"/>
          </a:p>
        </p:txBody>
      </p:sp>
      <p:pic>
        <p:nvPicPr>
          <p:cNvPr id="2" name="Imagem 1"/>
          <p:cNvPicPr>
            <a:picLocks noChangeAspect="1"/>
          </p:cNvPicPr>
          <p:nvPr/>
        </p:nvPicPr>
        <p:blipFill>
          <a:blip r:embed="rId6"/>
          <a:stretch>
            <a:fillRect/>
          </a:stretch>
        </p:blipFill>
        <p:spPr>
          <a:xfrm>
            <a:off x="-26238" y="2155000"/>
            <a:ext cx="3076354" cy="2066088"/>
          </a:xfrm>
          <a:prstGeom prst="rect">
            <a:avLst/>
          </a:prstGeom>
        </p:spPr>
      </p:pic>
      <p:pic>
        <p:nvPicPr>
          <p:cNvPr id="6" name="Imagem 5"/>
          <p:cNvPicPr>
            <a:picLocks noChangeAspect="1"/>
          </p:cNvPicPr>
          <p:nvPr/>
        </p:nvPicPr>
        <p:blipFill>
          <a:blip r:embed="rId7"/>
          <a:stretch>
            <a:fillRect/>
          </a:stretch>
        </p:blipFill>
        <p:spPr>
          <a:xfrm>
            <a:off x="2957689" y="2151911"/>
            <a:ext cx="3320250" cy="2069177"/>
          </a:xfrm>
          <a:prstGeom prst="rect">
            <a:avLst/>
          </a:prstGeom>
        </p:spPr>
      </p:pic>
      <p:pic>
        <p:nvPicPr>
          <p:cNvPr id="7" name="Imagem 6"/>
          <p:cNvPicPr>
            <a:picLocks noChangeAspect="1"/>
          </p:cNvPicPr>
          <p:nvPr/>
        </p:nvPicPr>
        <p:blipFill>
          <a:blip r:embed="rId8"/>
          <a:stretch>
            <a:fillRect/>
          </a:stretch>
        </p:blipFill>
        <p:spPr>
          <a:xfrm>
            <a:off x="6173731" y="2132856"/>
            <a:ext cx="3199888" cy="2088232"/>
          </a:xfrm>
          <a:prstGeom prst="rect">
            <a:avLst/>
          </a:prstGeom>
        </p:spPr>
      </p:pic>
    </p:spTree>
    <p:extLst>
      <p:ext uri="{BB962C8B-B14F-4D97-AF65-F5344CB8AC3E}">
        <p14:creationId xmlns:p14="http://schemas.microsoft.com/office/powerpoint/2010/main" val="6733867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5" name="CaixaDeTexto 4"/>
          <p:cNvSpPr txBox="1"/>
          <p:nvPr/>
        </p:nvSpPr>
        <p:spPr>
          <a:xfrm>
            <a:off x="-1588" y="1556792"/>
            <a:ext cx="8822060" cy="584775"/>
          </a:xfrm>
          <a:prstGeom prst="rect">
            <a:avLst/>
          </a:prstGeom>
          <a:noFill/>
        </p:spPr>
        <p:txBody>
          <a:bodyPr wrap="square" rtlCol="0">
            <a:spAutoFit/>
          </a:bodyPr>
          <a:lstStyle/>
          <a:p>
            <a:pPr marL="1200150" lvl="2" indent="-285750" algn="just">
              <a:buFont typeface="Arial" panose="020B0604020202020204" pitchFamily="34" charset="0"/>
              <a:buChar char="•"/>
            </a:pPr>
            <a:endParaRPr lang="pt-BR" sz="1600" dirty="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11" name="Imagem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59632" y="891384"/>
            <a:ext cx="6696744" cy="4841872"/>
          </a:xfrm>
          <a:prstGeom prst="rect">
            <a:avLst/>
          </a:prstGeom>
        </p:spPr>
      </p:pic>
    </p:spTree>
    <p:extLst>
      <p:ext uri="{BB962C8B-B14F-4D97-AF65-F5344CB8AC3E}">
        <p14:creationId xmlns:p14="http://schemas.microsoft.com/office/powerpoint/2010/main" val="293935945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5" name="CaixaDeTexto 4"/>
          <p:cNvSpPr txBox="1"/>
          <p:nvPr/>
        </p:nvSpPr>
        <p:spPr>
          <a:xfrm>
            <a:off x="-50340" y="1322759"/>
            <a:ext cx="9086836" cy="4770537"/>
          </a:xfrm>
          <a:prstGeom prst="rect">
            <a:avLst/>
          </a:prstGeom>
          <a:noFill/>
        </p:spPr>
        <p:txBody>
          <a:bodyPr wrap="square" rtlCol="0">
            <a:spAutoFit/>
          </a:bodyPr>
          <a:lstStyle/>
          <a:p>
            <a:pPr algn="just"/>
            <a:endParaRPr lang="en-US" sz="1600" dirty="0">
              <a:latin typeface="Century" panose="02040604050505020304" pitchFamily="18" charset="0"/>
            </a:endParaRPr>
          </a:p>
          <a:p>
            <a:pPr marL="285750" indent="-285750" algn="just">
              <a:buFont typeface="Arial" panose="020B0604020202020204" pitchFamily="34" charset="0"/>
              <a:buChar char="•"/>
            </a:pPr>
            <a:r>
              <a:rPr lang="pt-PT" sz="1600" b="1" dirty="0"/>
              <a:t>Desde Julho </a:t>
            </a:r>
            <a:r>
              <a:rPr lang="pt-BR" sz="1600" b="1" dirty="0"/>
              <a:t>procedeu-se à implementação dos PO no ilhéu da Vila, em S.Maria realizando-se várias ações, tais como:</a:t>
            </a:r>
          </a:p>
          <a:p>
            <a:pPr marL="742950" lvl="1" indent="-285750" algn="just">
              <a:buFont typeface="Arial" panose="020B0604020202020204" pitchFamily="34" charset="0"/>
              <a:buChar char="•"/>
            </a:pPr>
            <a:r>
              <a:rPr lang="pt-BR" sz="1600" dirty="0"/>
              <a:t>levantamento de espécies de flora nativas e invasoras;</a:t>
            </a:r>
          </a:p>
          <a:p>
            <a:pPr marL="742950" lvl="1" indent="-285750" algn="just">
              <a:buFont typeface="Arial" panose="020B0604020202020204" pitchFamily="34" charset="0"/>
              <a:buChar char="•"/>
            </a:pPr>
            <a:r>
              <a:rPr lang="pt-BR" sz="1600" dirty="0"/>
              <a:t>georreferenciação dos núcleos de espécies de flora invasoras;</a:t>
            </a:r>
          </a:p>
          <a:p>
            <a:pPr marL="742950" lvl="1" indent="-285750" algn="just">
              <a:buFont typeface="Arial" panose="020B0604020202020204" pitchFamily="34" charset="0"/>
              <a:buChar char="•"/>
            </a:pPr>
            <a:r>
              <a:rPr lang="pt-BR" sz="1600" dirty="0"/>
              <a:t>identificação dos locais onde colocar ninhos artificias;</a:t>
            </a:r>
          </a:p>
          <a:p>
            <a:pPr marL="742950" lvl="1" indent="-285750" algn="just">
              <a:buFont typeface="Arial" panose="020B0604020202020204" pitchFamily="34" charset="0"/>
              <a:buChar char="•"/>
            </a:pPr>
            <a:r>
              <a:rPr lang="pt-BR" sz="1600" dirty="0"/>
              <a:t>captura, marcação e recaptura de algumas espécies de aves marinhas (painho-de-monteiro e alma-negra) com recurso a redes verticais para anilhagem e recolha de dados sobre indivíduos recapturados (já anilhados).</a:t>
            </a:r>
          </a:p>
          <a:p>
            <a:pPr marL="742950" lvl="1" indent="-285750" algn="just">
              <a:buFont typeface="Arial" panose="020B0604020202020204" pitchFamily="34" charset="0"/>
              <a:buChar char="•"/>
            </a:pPr>
            <a:r>
              <a:rPr lang="pt-BR" sz="1600" dirty="0"/>
              <a:t>monitorização de ninhos de cagarro e anilhagem de todas as crias e adultos acessíveis;</a:t>
            </a:r>
          </a:p>
          <a:p>
            <a:pPr marL="742950" lvl="1" indent="-285750" algn="just">
              <a:buFont typeface="Arial" panose="020B0604020202020204" pitchFamily="34" charset="0"/>
              <a:buChar char="•"/>
            </a:pPr>
            <a:r>
              <a:rPr lang="pt-BR" sz="1600" dirty="0"/>
              <a:t>realização de escutas noturnas com deteção de frulho e painho-da-madeira.</a:t>
            </a:r>
            <a:endParaRPr lang="en-US" sz="1600" dirty="0"/>
          </a:p>
          <a:p>
            <a:pPr marL="285750" indent="-285750" algn="just">
              <a:buFont typeface="Arial" panose="020B0604020202020204" pitchFamily="34" charset="0"/>
              <a:buChar char="•"/>
            </a:pPr>
            <a:endParaRPr lang="pt-PT" sz="1600" dirty="0">
              <a:latin typeface="Century" panose="02040604050505020304" pitchFamily="18" charset="0"/>
            </a:endParaRPr>
          </a:p>
          <a:p>
            <a:pPr marL="285750" indent="-285750" algn="just">
              <a:buFont typeface="Arial" panose="020B0604020202020204" pitchFamily="34" charset="0"/>
              <a:buChar char="•"/>
            </a:pPr>
            <a:endParaRPr lang="en-US" altLang="en-US" sz="1600" dirty="0">
              <a:latin typeface="Century" panose="02040604050505020304" pitchFamily="18" charset="0"/>
            </a:endParaRPr>
          </a:p>
          <a:p>
            <a:pPr marL="285750" indent="-285750" algn="just">
              <a:buFont typeface="Arial" panose="020B0604020202020204" pitchFamily="34" charset="0"/>
              <a:buChar char="•"/>
            </a:pPr>
            <a:endParaRPr lang="pt-BR" sz="1600" dirty="0">
              <a:latin typeface="Century" panose="02040604050505020304" pitchFamily="18" charset="0"/>
            </a:endParaRPr>
          </a:p>
          <a:p>
            <a:pPr marL="285750" indent="-285750" algn="just">
              <a:buFont typeface="Arial" panose="020B0604020202020204" pitchFamily="34" charset="0"/>
              <a:buChar char="•"/>
            </a:pPr>
            <a:endParaRPr lang="pt-PT" sz="1600" dirty="0">
              <a:latin typeface="Century" panose="02040604050505020304" pitchFamily="18" charset="0"/>
            </a:endParaRPr>
          </a:p>
          <a:p>
            <a:pPr algn="just"/>
            <a:endParaRPr lang="pt-PT" sz="1600" dirty="0">
              <a:latin typeface="Century" panose="02040604050505020304" pitchFamily="18" charset="0"/>
            </a:endParaRPr>
          </a:p>
          <a:p>
            <a:pPr algn="just"/>
            <a:endParaRPr lang="pt-PT" sz="1600" dirty="0">
              <a:latin typeface="Century" panose="02040604050505020304" pitchFamily="18" charset="0"/>
            </a:endParaRPr>
          </a:p>
          <a:p>
            <a:pPr marL="285750" indent="-285750" algn="just">
              <a:buFont typeface="Arial" panose="020B0604020202020204" pitchFamily="34" charset="0"/>
              <a:buChar char="•"/>
            </a:pPr>
            <a:endParaRPr lang="pt-PT" sz="1600" dirty="0">
              <a:latin typeface="Century" panose="02040604050505020304" pitchFamily="18" charset="0"/>
            </a:endParaRPr>
          </a:p>
          <a:p>
            <a:pPr marL="285750" indent="-285750" algn="just">
              <a:buFont typeface="Arial" panose="020B0604020202020204" pitchFamily="34" charset="0"/>
              <a:buChar char="•"/>
            </a:pPr>
            <a:endParaRPr lang="pt-BR" sz="1600" dirty="0">
              <a:latin typeface="Century" panose="02040604050505020304" pitchFamily="18" charset="0"/>
            </a:endParaRPr>
          </a:p>
        </p:txBody>
      </p:sp>
      <p:sp>
        <p:nvSpPr>
          <p:cNvPr id="15" name="Rectangle 62"/>
          <p:cNvSpPr>
            <a:spLocks noChangeArrowheads="1"/>
          </p:cNvSpPr>
          <p:nvPr/>
        </p:nvSpPr>
        <p:spPr bwMode="auto">
          <a:xfrm>
            <a:off x="0"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BR" altLang="en-US" sz="1800" b="1" dirty="0">
                <a:solidFill>
                  <a:srgbClr val="195457"/>
                </a:solidFill>
                <a:latin typeface="Century Gothic" panose="020B0502020202020204" pitchFamily="34" charset="0"/>
                <a:cs typeface="Calibri" panose="020F0502020204030204" pitchFamily="34" charset="0"/>
              </a:rPr>
              <a:t>Ações C6.1, C8.1 e D5.1– Implementação dos planos operacionais para o restauro de habitats para aves marinhas em ilhéus</a:t>
            </a:r>
          </a:p>
        </p:txBody>
      </p:sp>
      <p:pic>
        <p:nvPicPr>
          <p:cNvPr id="3" name="Imagem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187" y="4293096"/>
            <a:ext cx="3407989" cy="2555992"/>
          </a:xfrm>
          <a:prstGeom prst="rect">
            <a:avLst/>
          </a:prstGeom>
        </p:spPr>
      </p:pic>
      <p:pic>
        <p:nvPicPr>
          <p:cNvPr id="4" name="Imagem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9832" y="4293096"/>
            <a:ext cx="3407989" cy="2555992"/>
          </a:xfrm>
          <a:prstGeom prst="rect">
            <a:avLst/>
          </a:prstGeom>
        </p:spPr>
      </p:pic>
      <p:pic>
        <p:nvPicPr>
          <p:cNvPr id="2" name="Imagem 1"/>
          <p:cNvPicPr>
            <a:picLocks noChangeAspect="1"/>
          </p:cNvPicPr>
          <p:nvPr/>
        </p:nvPicPr>
        <p:blipFill rotWithShape="1">
          <a:blip r:embed="rId8" cstate="print">
            <a:extLst>
              <a:ext uri="{28A0092B-C50C-407E-A947-70E740481C1C}">
                <a14:useLocalDpi xmlns:a14="http://schemas.microsoft.com/office/drawing/2010/main" val="0"/>
              </a:ext>
            </a:extLst>
          </a:blip>
          <a:srcRect l="8169"/>
          <a:stretch/>
        </p:blipFill>
        <p:spPr>
          <a:xfrm rot="5400000">
            <a:off x="6129822" y="4598609"/>
            <a:ext cx="3333787" cy="2722762"/>
          </a:xfrm>
          <a:prstGeom prst="rect">
            <a:avLst/>
          </a:prstGeom>
        </p:spPr>
      </p:pic>
    </p:spTree>
    <p:extLst>
      <p:ext uri="{BB962C8B-B14F-4D97-AF65-F5344CB8AC3E}">
        <p14:creationId xmlns:p14="http://schemas.microsoft.com/office/powerpoint/2010/main" val="122387684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1" name="Rectangle 62"/>
          <p:cNvSpPr>
            <a:spLocks noChangeArrowheads="1"/>
          </p:cNvSpPr>
          <p:nvPr/>
        </p:nvSpPr>
        <p:spPr bwMode="auto">
          <a:xfrm>
            <a:off x="0" y="692696"/>
            <a:ext cx="8964488"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Resultados</a:t>
            </a:r>
            <a:r>
              <a:rPr lang="fr-BE" altLang="en-US" sz="1800" b="1" dirty="0">
                <a:latin typeface="Century Gothic" panose="020B0502020202020204" pitchFamily="34" charset="0"/>
                <a:cs typeface="Calibri" panose="020F0502020204030204" pitchFamily="34" charset="0"/>
              </a:rPr>
              <a:t>:</a:t>
            </a:r>
          </a:p>
          <a:p>
            <a:r>
              <a:rPr lang="fr-BE" altLang="en-US" sz="1600" b="1" dirty="0">
                <a:latin typeface="Century Gothic" panose="020B0502020202020204" pitchFamily="34" charset="0"/>
                <a:cs typeface="Calibri" panose="020F0502020204030204" pitchFamily="34" charset="0"/>
              </a:rPr>
              <a:t> </a:t>
            </a:r>
          </a:p>
          <a:p>
            <a:pPr marL="1028700" lvl="1" algn="just">
              <a:buFont typeface="Arial" panose="020B0604020202020204" pitchFamily="34" charset="0"/>
              <a:buChar char="•"/>
              <a:defRPr/>
            </a:pPr>
            <a:r>
              <a:rPr lang="pt-BR" altLang="en-US" sz="1800" b="1" dirty="0">
                <a:latin typeface="+mn-lt"/>
                <a:ea typeface="+mn-ea"/>
              </a:rPr>
              <a:t>Ação de capacitação em Santa Maria – Ponta do Castelo: controlo de </a:t>
            </a:r>
            <a:r>
              <a:rPr lang="pt-BR" altLang="en-US" sz="1800" b="1" i="1" dirty="0">
                <a:latin typeface="+mn-lt"/>
                <a:ea typeface="+mn-ea"/>
              </a:rPr>
              <a:t>Agave americana</a:t>
            </a:r>
            <a:r>
              <a:rPr lang="pt-BR" altLang="en-US" sz="1800" b="1" dirty="0">
                <a:latin typeface="+mn-lt"/>
                <a:ea typeface="+mn-ea"/>
              </a:rPr>
              <a:t> para restauro do habitat da espécie endémica: </a:t>
            </a:r>
            <a:r>
              <a:rPr lang="pt-BR" altLang="en-US" sz="1800" b="1" i="1" dirty="0">
                <a:latin typeface="+mn-lt"/>
                <a:ea typeface="+mn-ea"/>
              </a:rPr>
              <a:t>Lotus azoricus</a:t>
            </a:r>
          </a:p>
          <a:p>
            <a:pPr marL="1028700" lvl="1" algn="just">
              <a:buFont typeface="Arial" panose="020B0604020202020204" pitchFamily="34" charset="0"/>
              <a:buChar char="•"/>
              <a:defRPr/>
            </a:pPr>
            <a:r>
              <a:rPr lang="pt-BR" altLang="en-US" sz="1800" b="1" dirty="0">
                <a:latin typeface="+mn-lt"/>
                <a:ea typeface="+mn-ea"/>
              </a:rPr>
              <a:t>Acordo de Custódia de Natureza na Ponta do Castelo</a:t>
            </a:r>
          </a:p>
          <a:p>
            <a:pPr>
              <a:defRPr/>
            </a:pPr>
            <a:endParaRPr lang="pt-BR" altLang="en-US" sz="1400" dirty="0">
              <a:latin typeface="Century Gothic" panose="020B0502020202020204" pitchFamily="34" charset="0"/>
              <a:cs typeface="Calibri" panose="020F0502020204030204" pitchFamily="34" charset="0"/>
            </a:endParaRPr>
          </a:p>
          <a:p>
            <a:pPr>
              <a:defRPr/>
            </a:pPr>
            <a:endParaRPr lang="pt-BR" altLang="en-US" sz="1400" dirty="0">
              <a:latin typeface="Century Gothic" panose="020B0502020202020204" pitchFamily="34" charset="0"/>
              <a:cs typeface="Calibri" panose="020F0502020204030204" pitchFamily="34" charset="0"/>
            </a:endParaRPr>
          </a:p>
          <a:p>
            <a:pPr>
              <a:defRPr/>
            </a:pPr>
            <a:endParaRPr lang="pt-BR" altLang="en-US" sz="1400" dirty="0">
              <a:latin typeface="Century Gothic" panose="020B0502020202020204" pitchFamily="34" charset="0"/>
              <a:cs typeface="Calibri" panose="020F0502020204030204" pitchFamily="34" charset="0"/>
            </a:endParaRP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endParaRPr lang="pt-BR" altLang="en-US" sz="1400" dirty="0">
              <a:latin typeface="Century Gothic" panose="020B0502020202020204" pitchFamily="34" charset="0"/>
              <a:cs typeface="Calibri" panose="020F0502020204030204" pitchFamily="34" charset="0"/>
            </a:endParaRPr>
          </a:p>
        </p:txBody>
      </p:sp>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31" y="2369564"/>
            <a:ext cx="4662983" cy="2622928"/>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2" name="Imagem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2244" y="2370254"/>
            <a:ext cx="4661756" cy="2622238"/>
          </a:xfrm>
          <a:prstGeom prst="rect">
            <a:avLst/>
          </a:prstGeom>
        </p:spPr>
      </p:pic>
    </p:spTree>
    <p:extLst>
      <p:ext uri="{BB962C8B-B14F-4D97-AF65-F5344CB8AC3E}">
        <p14:creationId xmlns:p14="http://schemas.microsoft.com/office/powerpoint/2010/main" val="72074451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http://siaram.azores.gov.pt/flora/infestantes/chorao/imagens/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3329" y="3642669"/>
            <a:ext cx="4847388" cy="322044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a:solidFill>
                  <a:srgbClr val="195457"/>
                </a:solidFill>
                <a:latin typeface="Century Gothic" panose="020B0502020202020204" pitchFamily="34" charset="0"/>
                <a:cs typeface="Calibri" panose="020F0502020204030204" pitchFamily="34" charset="0"/>
              </a:rPr>
              <a:t>Ações</a:t>
            </a:r>
            <a:r>
              <a:rPr lang="fr-BE" altLang="en-US" sz="1800" b="1" dirty="0">
                <a:solidFill>
                  <a:srgbClr val="195457"/>
                </a:solidFill>
                <a:latin typeface="Century Gothic" panose="020B0502020202020204" pitchFamily="34" charset="0"/>
                <a:cs typeface="Calibri" panose="020F0502020204030204" pitchFamily="34" charset="0"/>
              </a:rPr>
              <a:t> </a:t>
            </a:r>
            <a:r>
              <a:rPr lang="fr-BE" altLang="en-US" sz="1800" b="1" dirty="0" err="1">
                <a:solidFill>
                  <a:srgbClr val="195457"/>
                </a:solidFill>
                <a:latin typeface="Century Gothic" panose="020B0502020202020204" pitchFamily="34" charset="0"/>
                <a:cs typeface="Calibri" panose="020F0502020204030204" pitchFamily="34" charset="0"/>
              </a:rPr>
              <a:t>Preparatórias</a:t>
            </a:r>
            <a:r>
              <a:rPr lang="fr-BE" altLang="en-US" sz="1800" b="1" dirty="0">
                <a:solidFill>
                  <a:srgbClr val="195457"/>
                </a:solidFill>
                <a:latin typeface="Century Gothic" panose="020B0502020202020204" pitchFamily="34" charset="0"/>
                <a:cs typeface="Calibri" panose="020F0502020204030204" pitchFamily="34" charset="0"/>
              </a:rPr>
              <a:t>:</a:t>
            </a: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a:solidFill>
                  <a:srgbClr val="195457"/>
                </a:solidFill>
                <a:latin typeface="Century Gothic" panose="020B0502020202020204" pitchFamily="34" charset="0"/>
                <a:cs typeface="Calibri" panose="020F0502020204030204" pitchFamily="34" charset="0"/>
              </a:rPr>
              <a:t>Planeamento operacional preparatório para os 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5" name="CaixaDeTexto 4"/>
          <p:cNvSpPr txBox="1"/>
          <p:nvPr/>
        </p:nvSpPr>
        <p:spPr>
          <a:xfrm>
            <a:off x="-1588" y="1556792"/>
            <a:ext cx="8822060" cy="2339102"/>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Estratégia Regional para a Prevenção e Controlo de Espécies Exóticas Invasoras</a:t>
            </a:r>
            <a:r>
              <a:rPr lang="pt-BR" b="1" dirty="0">
                <a:solidFill>
                  <a:schemeClr val="accent6">
                    <a:lumMod val="50000"/>
                  </a:schemeClr>
                </a:solidFill>
              </a:rPr>
              <a:t>:</a:t>
            </a:r>
          </a:p>
          <a:p>
            <a:pPr marL="1200150" lvl="2"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Será entregue até </a:t>
            </a:r>
            <a:r>
              <a:rPr lang="pt-BR" sz="1600" u="sng" dirty="0">
                <a:latin typeface="Calibri" panose="020F0502020204030204" pitchFamily="34" charset="0"/>
                <a:cs typeface="Calibri" panose="020F0502020204030204" pitchFamily="34" charset="0"/>
              </a:rPr>
              <a:t>ao fim do ano </a:t>
            </a:r>
            <a:r>
              <a:rPr lang="pt-BR" sz="1600" dirty="0">
                <a:latin typeface="Calibri" panose="020F0502020204030204" pitchFamily="34" charset="0"/>
                <a:cs typeface="Calibri" panose="020F0502020204030204" pitchFamily="34" charset="0"/>
              </a:rPr>
              <a:t>a </a:t>
            </a:r>
            <a:r>
              <a:rPr lang="pt-BR" sz="1600" b="1" dirty="0">
                <a:latin typeface="Calibri" panose="020F0502020204030204" pitchFamily="34" charset="0"/>
                <a:cs typeface="Calibri" panose="020F0502020204030204" pitchFamily="34" charset="0"/>
              </a:rPr>
              <a:t>caraterização e avaliação das EEI e ecossitemas invadidos</a:t>
            </a:r>
            <a:r>
              <a:rPr lang="pt-BR" sz="1600" dirty="0">
                <a:latin typeface="Calibri" panose="020F0502020204030204" pitchFamily="34" charset="0"/>
                <a:cs typeface="Calibri" panose="020F0502020204030204" pitchFamily="34" charset="0"/>
              </a:rPr>
              <a:t> (inclui toda a cartografia de distribuição atual e potencial).</a:t>
            </a:r>
          </a:p>
          <a:p>
            <a:pPr marL="1200150" lvl="2" indent="-285750" algn="just">
              <a:buFont typeface="Arial" panose="020B0604020202020204" pitchFamily="34" charset="0"/>
              <a:buChar char="•"/>
            </a:pPr>
            <a:endParaRPr lang="pt-BR" sz="1600" dirty="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Até ao fim do </a:t>
            </a:r>
            <a:r>
              <a:rPr lang="pt-BR" sz="1600" i="1" u="sng" dirty="0">
                <a:latin typeface="Calibri" panose="020F0502020204030204" pitchFamily="34" charset="0"/>
                <a:cs typeface="Calibri" panose="020F0502020204030204" pitchFamily="34" charset="0"/>
              </a:rPr>
              <a:t>2º semestre de 2021 </a:t>
            </a:r>
            <a:r>
              <a:rPr lang="pt-BR" sz="1600" dirty="0">
                <a:latin typeface="Calibri" panose="020F0502020204030204" pitchFamily="34" charset="0"/>
                <a:cs typeface="Calibri" panose="020F0502020204030204" pitchFamily="34" charset="0"/>
              </a:rPr>
              <a:t>será entregue um </a:t>
            </a:r>
            <a:r>
              <a:rPr lang="pt-BR" sz="1600" b="1" dirty="0">
                <a:latin typeface="Calibri" panose="020F0502020204030204" pitchFamily="34" charset="0"/>
                <a:cs typeface="Calibri" panose="020F0502020204030204" pitchFamily="34" charset="0"/>
              </a:rPr>
              <a:t>plano de ação (Estratégia Regional) </a:t>
            </a:r>
            <a:r>
              <a:rPr lang="pt-BR" sz="1600" dirty="0">
                <a:latin typeface="Calibri" panose="020F0502020204030204" pitchFamily="34" charset="0"/>
                <a:cs typeface="Calibri" panose="020F0502020204030204" pitchFamily="34" charset="0"/>
              </a:rPr>
              <a:t>para as invasões biológicas.</a:t>
            </a:r>
          </a:p>
          <a:p>
            <a:pPr marL="1200150" lvl="2" indent="-285750" algn="just">
              <a:buFont typeface="Arial" panose="020B0604020202020204" pitchFamily="34" charset="0"/>
              <a:buChar char="•"/>
            </a:pPr>
            <a:endParaRPr lang="pt-BR" sz="1600" dirty="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1034" name="Picture 10" descr="http://siaram.azores.gov.pt/flora/infestantes/roca-da-velha/imagens/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6477" b="12547"/>
          <a:stretch/>
        </p:blipFill>
        <p:spPr bwMode="auto">
          <a:xfrm>
            <a:off x="3563889" y="3642669"/>
            <a:ext cx="2643166" cy="31981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iaram.azores.gov.pt/flora/infestantes/incenso/imagens/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25324"/>
          <a:stretch/>
        </p:blipFill>
        <p:spPr bwMode="auto">
          <a:xfrm>
            <a:off x="1" y="3648181"/>
            <a:ext cx="3563888" cy="319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0930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a:solidFill>
                  <a:srgbClr val="195457"/>
                </a:solidFill>
                <a:latin typeface="Century Gothic" panose="020B0502020202020204" pitchFamily="34" charset="0"/>
                <a:cs typeface="Calibri" panose="020F0502020204030204" pitchFamily="34" charset="0"/>
              </a:rPr>
              <a:t>Ações</a:t>
            </a:r>
            <a:r>
              <a:rPr lang="fr-BE" altLang="en-US" sz="1800" b="1" dirty="0">
                <a:solidFill>
                  <a:srgbClr val="195457"/>
                </a:solidFill>
                <a:latin typeface="Century Gothic" panose="020B0502020202020204" pitchFamily="34" charset="0"/>
                <a:cs typeface="Calibri" panose="020F0502020204030204" pitchFamily="34" charset="0"/>
              </a:rPr>
              <a:t> </a:t>
            </a:r>
            <a:r>
              <a:rPr lang="fr-BE" altLang="en-US" sz="1800" b="1" dirty="0" err="1">
                <a:solidFill>
                  <a:srgbClr val="195457"/>
                </a:solidFill>
                <a:latin typeface="Century Gothic" panose="020B0502020202020204" pitchFamily="34" charset="0"/>
                <a:cs typeface="Calibri" panose="020F0502020204030204" pitchFamily="34" charset="0"/>
              </a:rPr>
              <a:t>Preparatórias</a:t>
            </a:r>
            <a:r>
              <a:rPr lang="fr-BE" altLang="en-US" sz="1800" b="1" dirty="0">
                <a:solidFill>
                  <a:srgbClr val="195457"/>
                </a:solidFill>
                <a:latin typeface="Century Gothic" panose="020B0502020202020204" pitchFamily="34" charset="0"/>
                <a:cs typeface="Calibri" panose="020F0502020204030204" pitchFamily="34" charset="0"/>
              </a:rPr>
              <a:t>:</a:t>
            </a: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a:solidFill>
                  <a:srgbClr val="195457"/>
                </a:solidFill>
                <a:latin typeface="Century Gothic" panose="020B0502020202020204" pitchFamily="34" charset="0"/>
                <a:cs typeface="Calibri" panose="020F0502020204030204" pitchFamily="34" charset="0"/>
              </a:rPr>
              <a:t>Planeamento operacional preparatório para os 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8822060" cy="2123658"/>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Melhoramento dos protocolos de propagação das espécies no Jardim Botânico do Faial</a:t>
            </a:r>
            <a:r>
              <a:rPr lang="pt-BR" b="1" dirty="0">
                <a:solidFill>
                  <a:schemeClr val="accent6">
                    <a:lumMod val="50000"/>
                  </a:schemeClr>
                </a:solidFill>
              </a:rPr>
              <a:t>:</a:t>
            </a:r>
          </a:p>
          <a:p>
            <a:pPr marL="1200150" lvl="2" indent="-285750" algn="just">
              <a:buFont typeface="Arial" panose="020B0604020202020204" pitchFamily="34" charset="0"/>
              <a:buChar char="•"/>
            </a:pPr>
            <a:endParaRPr lang="pt-BR" sz="1600" dirty="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Conservação </a:t>
            </a:r>
            <a:r>
              <a:rPr lang="pt-BR" sz="1600" i="1" dirty="0">
                <a:latin typeface="Calibri" panose="020F0502020204030204" pitchFamily="34" charset="0"/>
                <a:cs typeface="Calibri" panose="020F0502020204030204" pitchFamily="34" charset="0"/>
              </a:rPr>
              <a:t>ex-situ</a:t>
            </a:r>
            <a:r>
              <a:rPr lang="pt-BR" sz="1600" dirty="0">
                <a:latin typeface="Calibri" panose="020F0502020204030204" pitchFamily="34" charset="0"/>
                <a:cs typeface="Calibri" panose="020F0502020204030204" pitchFamily="34" charset="0"/>
              </a:rPr>
              <a:t>/propagação/ensaios de propagação</a:t>
            </a:r>
          </a:p>
          <a:p>
            <a:pPr marL="1200150" lvl="2"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Início da colheita de sementes nas 9 ilhas </a:t>
            </a:r>
          </a:p>
          <a:p>
            <a:pPr marL="1200150" lvl="2" indent="-285750" algn="just">
              <a:buFont typeface="Arial" panose="020B0604020202020204" pitchFamily="34" charset="0"/>
              <a:buChar char="•"/>
            </a:pPr>
            <a:endParaRPr lang="pt-BR" sz="1600" dirty="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4" name="Imagem 3"/>
          <p:cNvPicPr>
            <a:picLocks noChangeAspect="1"/>
          </p:cNvPicPr>
          <p:nvPr/>
        </p:nvPicPr>
        <p:blipFill>
          <a:blip r:embed="rId6"/>
          <a:stretch>
            <a:fillRect/>
          </a:stretch>
        </p:blipFill>
        <p:spPr>
          <a:xfrm>
            <a:off x="6732240" y="2248572"/>
            <a:ext cx="2141290" cy="4204764"/>
          </a:xfrm>
          <a:prstGeom prst="rect">
            <a:avLst/>
          </a:prstGeom>
        </p:spPr>
      </p:pic>
      <p:pic>
        <p:nvPicPr>
          <p:cNvPr id="5" name="Imagem 4"/>
          <p:cNvPicPr>
            <a:picLocks noChangeAspect="1"/>
          </p:cNvPicPr>
          <p:nvPr/>
        </p:nvPicPr>
        <p:blipFill rotWithShape="1">
          <a:blip r:embed="rId7" cstate="screen">
            <a:extLst>
              <a:ext uri="{28A0092B-C50C-407E-A947-70E740481C1C}">
                <a14:useLocalDpi xmlns:a14="http://schemas.microsoft.com/office/drawing/2010/main"/>
              </a:ext>
            </a:extLst>
          </a:blip>
          <a:srcRect l="17315"/>
          <a:stretch/>
        </p:blipFill>
        <p:spPr>
          <a:xfrm>
            <a:off x="-36512" y="3678032"/>
            <a:ext cx="3438636" cy="2775303"/>
          </a:xfrm>
          <a:prstGeom prst="rect">
            <a:avLst/>
          </a:prstGeom>
        </p:spPr>
      </p:pic>
      <p:pic>
        <p:nvPicPr>
          <p:cNvPr id="7" name="Imagem 6"/>
          <p:cNvPicPr>
            <a:picLocks noChangeAspect="1"/>
          </p:cNvPicPr>
          <p:nvPr/>
        </p:nvPicPr>
        <p:blipFill rotWithShape="1">
          <a:blip r:embed="rId8" cstate="screen">
            <a:extLst>
              <a:ext uri="{28A0092B-C50C-407E-A947-70E740481C1C}">
                <a14:useLocalDpi xmlns:a14="http://schemas.microsoft.com/office/drawing/2010/main"/>
              </a:ext>
            </a:extLst>
          </a:blip>
          <a:srcRect r="13895"/>
          <a:stretch/>
        </p:blipFill>
        <p:spPr>
          <a:xfrm>
            <a:off x="3162482" y="3678033"/>
            <a:ext cx="3569758" cy="2775303"/>
          </a:xfrm>
          <a:prstGeom prst="rect">
            <a:avLst/>
          </a:prstGeom>
        </p:spPr>
      </p:pic>
      <p:grpSp>
        <p:nvGrpSpPr>
          <p:cNvPr id="12" name="Grupo 11"/>
          <p:cNvGrpSpPr/>
          <p:nvPr/>
        </p:nvGrpSpPr>
        <p:grpSpPr>
          <a:xfrm>
            <a:off x="-732336" y="2639273"/>
            <a:ext cx="9728724" cy="3814062"/>
            <a:chOff x="-732336" y="2639273"/>
            <a:chExt cx="9728724" cy="3814062"/>
          </a:xfrm>
        </p:grpSpPr>
        <p:pic>
          <p:nvPicPr>
            <p:cNvPr id="10" name="Imagem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43409" y="2639273"/>
              <a:ext cx="2852979" cy="3814062"/>
            </a:xfrm>
            <a:prstGeom prst="rect">
              <a:avLst/>
            </a:prstGeom>
          </p:spPr>
        </p:pic>
        <p:pic>
          <p:nvPicPr>
            <p:cNvPr id="11" name="Imagem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2336" y="3627874"/>
              <a:ext cx="4218217" cy="2812144"/>
            </a:xfrm>
            <a:prstGeom prst="rect">
              <a:avLst/>
            </a:prstGeom>
          </p:spPr>
        </p:pic>
        <p:pic>
          <p:nvPicPr>
            <p:cNvPr id="9" name="Imagem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82447" y="3627873"/>
              <a:ext cx="3760962" cy="2813259"/>
            </a:xfrm>
            <a:prstGeom prst="rect">
              <a:avLst/>
            </a:prstGeom>
          </p:spPr>
        </p:pic>
      </p:grpSp>
    </p:spTree>
    <p:extLst>
      <p:ext uri="{BB962C8B-B14F-4D97-AF65-F5344CB8AC3E}">
        <p14:creationId xmlns:p14="http://schemas.microsoft.com/office/powerpoint/2010/main" val="2687116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a:solidFill>
                  <a:srgbClr val="195457"/>
                </a:solidFill>
                <a:latin typeface="Century Gothic" panose="020B0502020202020204" pitchFamily="34" charset="0"/>
                <a:cs typeface="Calibri" panose="020F0502020204030204" pitchFamily="34" charset="0"/>
              </a:rPr>
              <a:t>Ações</a:t>
            </a:r>
            <a:r>
              <a:rPr lang="fr-BE" altLang="en-US" sz="1800" b="1" dirty="0">
                <a:solidFill>
                  <a:srgbClr val="195457"/>
                </a:solidFill>
                <a:latin typeface="Century Gothic" panose="020B0502020202020204" pitchFamily="34" charset="0"/>
                <a:cs typeface="Calibri" panose="020F0502020204030204" pitchFamily="34" charset="0"/>
              </a:rPr>
              <a:t> </a:t>
            </a:r>
            <a:r>
              <a:rPr lang="fr-BE" altLang="en-US" sz="1800" b="1" dirty="0" err="1">
                <a:solidFill>
                  <a:srgbClr val="195457"/>
                </a:solidFill>
                <a:latin typeface="Century Gothic" panose="020B0502020202020204" pitchFamily="34" charset="0"/>
                <a:cs typeface="Calibri" panose="020F0502020204030204" pitchFamily="34" charset="0"/>
              </a:rPr>
              <a:t>Preparatórias</a:t>
            </a:r>
            <a:r>
              <a:rPr lang="fr-BE" altLang="en-US" sz="1800" b="1" dirty="0">
                <a:solidFill>
                  <a:srgbClr val="195457"/>
                </a:solidFill>
                <a:latin typeface="Century Gothic" panose="020B0502020202020204" pitchFamily="34" charset="0"/>
                <a:cs typeface="Calibri" panose="020F0502020204030204" pitchFamily="34" charset="0"/>
              </a:rPr>
              <a:t>:</a:t>
            </a: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a:solidFill>
                  <a:srgbClr val="195457"/>
                </a:solidFill>
                <a:latin typeface="Century Gothic" panose="020B0502020202020204" pitchFamily="34" charset="0"/>
                <a:cs typeface="Calibri" panose="020F0502020204030204" pitchFamily="34" charset="0"/>
              </a:rPr>
              <a:t>Planeamento operacional preparatório para os 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9038084" cy="1631216"/>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Preparação dos Planos Operacionais para implementação dos trabalhos de conservação</a:t>
            </a:r>
            <a:r>
              <a:rPr lang="pt-BR" b="1" dirty="0">
                <a:solidFill>
                  <a:schemeClr val="accent6">
                    <a:lumMod val="50000"/>
                  </a:schemeClr>
                </a:solidFill>
              </a:rPr>
              <a:t>:</a:t>
            </a:r>
          </a:p>
          <a:p>
            <a:pPr marL="1200150" lvl="2" indent="-285750" algn="just">
              <a:buFont typeface="Arial" panose="020B0604020202020204" pitchFamily="34" charset="0"/>
              <a:buChar char="•"/>
            </a:pPr>
            <a:endParaRPr lang="pt-BR" sz="1600" dirty="0">
              <a:latin typeface="Calibri" panose="020F0502020204030204" pitchFamily="34" charset="0"/>
              <a:cs typeface="Calibri" panose="020F0502020204030204" pitchFamily="34" charset="0"/>
            </a:endParaRPr>
          </a:p>
          <a:p>
            <a:pPr lvl="2" algn="just"/>
            <a:endParaRPr lang="pt-BR" sz="1600" dirty="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6" name="Imagem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95428" y="2781163"/>
            <a:ext cx="5148572" cy="3424001"/>
          </a:xfrm>
          <a:prstGeom prst="rect">
            <a:avLst/>
          </a:prstGeom>
        </p:spPr>
      </p:pic>
      <p:sp>
        <p:nvSpPr>
          <p:cNvPr id="18" name="CaixaDeTexto 17"/>
          <p:cNvSpPr txBox="1"/>
          <p:nvPr/>
        </p:nvSpPr>
        <p:spPr>
          <a:xfrm>
            <a:off x="-662206" y="2186566"/>
            <a:ext cx="4608004" cy="3970318"/>
          </a:xfrm>
          <a:prstGeom prst="rect">
            <a:avLst/>
          </a:prstGeom>
          <a:noFill/>
        </p:spPr>
        <p:txBody>
          <a:bodyPr wrap="square" rtlCol="0">
            <a:spAutoFit/>
          </a:bodyPr>
          <a:lstStyle/>
          <a:p>
            <a:pPr algn="just"/>
            <a:endParaRPr lang="en-US" dirty="0">
              <a:solidFill>
                <a:schemeClr val="accent6">
                  <a:lumMod val="50000"/>
                </a:schemeClr>
              </a:solidFill>
            </a:endParaRPr>
          </a:p>
          <a:p>
            <a:pPr marL="1200150" lvl="2" indent="-285750" algn="just">
              <a:buFont typeface="Arial" panose="020B0604020202020204" pitchFamily="34" charset="0"/>
              <a:buChar char="•"/>
            </a:pPr>
            <a:endParaRPr lang="pt-BR" dirty="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dirty="0">
                <a:latin typeface="Calibri" panose="020F0502020204030204" pitchFamily="34" charset="0"/>
                <a:cs typeface="Calibri" panose="020F0502020204030204" pitchFamily="34" charset="0"/>
              </a:rPr>
              <a:t>Os Planos Operacionais para os ilhéus da Graciosa, Santa Maria e São Jorge, assim como o da Fajã dos Cubres, estão finalizados e enviados para os Parques Naturais de ilha para implementação.</a:t>
            </a:r>
          </a:p>
          <a:p>
            <a:pPr marL="1200150" lvl="2" indent="-285750" algn="just">
              <a:buFont typeface="Arial" panose="020B0604020202020204" pitchFamily="34" charset="0"/>
              <a:buChar char="•"/>
            </a:pPr>
            <a:r>
              <a:rPr lang="pt-BR" dirty="0">
                <a:latin typeface="Calibri" panose="020F0502020204030204" pitchFamily="34" charset="0"/>
                <a:cs typeface="Calibri" panose="020F0502020204030204" pitchFamily="34" charset="0"/>
              </a:rPr>
              <a:t>Já foi feita a prospeção a todas as áreas de intervenção e os restantes planos operacionais estão em fase de finalização.</a:t>
            </a:r>
          </a:p>
          <a:p>
            <a:pPr marL="1200150" lvl="2" indent="-285750" algn="just">
              <a:buFont typeface="Arial" panose="020B0604020202020204" pitchFamily="34" charset="0"/>
              <a:buChar char="•"/>
            </a:pPr>
            <a:endParaRPr lang="pt-BR" dirty="0">
              <a:latin typeface="Calibri" panose="020F0502020204030204" pitchFamily="34" charset="0"/>
              <a:cs typeface="Calibri" panose="020F0502020204030204" pitchFamily="34" charset="0"/>
            </a:endParaRPr>
          </a:p>
          <a:p>
            <a:pPr algn="just"/>
            <a:endParaRPr lang="en-US" b="1" dirty="0">
              <a:latin typeface="Century" panose="02040604050505020304" pitchFamily="18" charset="0"/>
            </a:endParaRPr>
          </a:p>
        </p:txBody>
      </p:sp>
      <p:pic>
        <p:nvPicPr>
          <p:cNvPr id="2" name="Imagem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09756" y="1910190"/>
            <a:ext cx="3376370" cy="4608405"/>
          </a:xfrm>
          <a:prstGeom prst="rect">
            <a:avLst/>
          </a:prstGeom>
        </p:spPr>
      </p:pic>
      <p:pic>
        <p:nvPicPr>
          <p:cNvPr id="3" name="Imagem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4387" y="2443341"/>
            <a:ext cx="7416824" cy="4414659"/>
          </a:xfrm>
          <a:prstGeom prst="rect">
            <a:avLst/>
          </a:prstGeom>
        </p:spPr>
      </p:pic>
    </p:spTree>
    <p:extLst>
      <p:ext uri="{BB962C8B-B14F-4D97-AF65-F5344CB8AC3E}">
        <p14:creationId xmlns:p14="http://schemas.microsoft.com/office/powerpoint/2010/main" val="470428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a:solidFill>
                  <a:srgbClr val="195457"/>
                </a:solidFill>
                <a:latin typeface="Century Gothic" panose="020B0502020202020204" pitchFamily="34" charset="0"/>
                <a:cs typeface="Calibri" panose="020F0502020204030204" pitchFamily="34" charset="0"/>
              </a:rPr>
              <a:t>Ações</a:t>
            </a:r>
            <a:r>
              <a:rPr lang="fr-BE" altLang="en-US" sz="1800" b="1" dirty="0">
                <a:solidFill>
                  <a:srgbClr val="195457"/>
                </a:solidFill>
                <a:latin typeface="Century Gothic" panose="020B0502020202020204" pitchFamily="34" charset="0"/>
                <a:cs typeface="Calibri" panose="020F0502020204030204" pitchFamily="34" charset="0"/>
              </a:rPr>
              <a:t> </a:t>
            </a:r>
            <a:r>
              <a:rPr lang="fr-BE" altLang="en-US" sz="1800" b="1" dirty="0" err="1">
                <a:solidFill>
                  <a:srgbClr val="195457"/>
                </a:solidFill>
                <a:latin typeface="Century Gothic" panose="020B0502020202020204" pitchFamily="34" charset="0"/>
                <a:cs typeface="Calibri" panose="020F0502020204030204" pitchFamily="34" charset="0"/>
              </a:rPr>
              <a:t>Preparatórias</a:t>
            </a:r>
            <a:r>
              <a:rPr lang="fr-BE" altLang="en-US" sz="1800" b="1" dirty="0">
                <a:solidFill>
                  <a:srgbClr val="195457"/>
                </a:solidFill>
                <a:latin typeface="Century Gothic" panose="020B0502020202020204" pitchFamily="34" charset="0"/>
                <a:cs typeface="Calibri" panose="020F0502020204030204" pitchFamily="34" charset="0"/>
              </a:rPr>
              <a:t>:</a:t>
            </a: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a:solidFill>
                  <a:srgbClr val="195457"/>
                </a:solidFill>
                <a:latin typeface="Century Gothic" panose="020B0502020202020204" pitchFamily="34" charset="0"/>
                <a:cs typeface="Calibri" panose="020F0502020204030204" pitchFamily="34" charset="0"/>
              </a:rPr>
              <a:t>Planeamento operacional preparatório para os 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9038084" cy="1631216"/>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Preparação dos Planos Operacionais para implementação dos trabalhos de conservação</a:t>
            </a:r>
            <a:r>
              <a:rPr lang="pt-BR" b="1" dirty="0">
                <a:solidFill>
                  <a:schemeClr val="accent6">
                    <a:lumMod val="50000"/>
                  </a:schemeClr>
                </a:solidFill>
              </a:rPr>
              <a:t>:</a:t>
            </a:r>
          </a:p>
          <a:p>
            <a:pPr marL="1200150" lvl="2" indent="-285750" algn="just">
              <a:buFont typeface="Arial" panose="020B0604020202020204" pitchFamily="34" charset="0"/>
              <a:buChar char="•"/>
            </a:pPr>
            <a:endParaRPr lang="pt-BR" sz="1600" dirty="0">
              <a:latin typeface="Calibri" panose="020F0502020204030204" pitchFamily="34" charset="0"/>
              <a:cs typeface="Calibri" panose="020F0502020204030204" pitchFamily="34" charset="0"/>
            </a:endParaRPr>
          </a:p>
          <a:p>
            <a:pPr lvl="2" algn="just"/>
            <a:endParaRPr lang="pt-BR" sz="1600" dirty="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sp>
        <p:nvSpPr>
          <p:cNvPr id="18" name="CaixaDeTexto 17"/>
          <p:cNvSpPr txBox="1"/>
          <p:nvPr/>
        </p:nvSpPr>
        <p:spPr>
          <a:xfrm>
            <a:off x="-662206" y="2186566"/>
            <a:ext cx="4608004" cy="1200329"/>
          </a:xfrm>
          <a:prstGeom prst="rect">
            <a:avLst/>
          </a:prstGeom>
          <a:noFill/>
        </p:spPr>
        <p:txBody>
          <a:bodyPr wrap="square" rtlCol="0">
            <a:spAutoFit/>
          </a:bodyPr>
          <a:lstStyle/>
          <a:p>
            <a:pPr algn="just"/>
            <a:endParaRPr lang="en-US" dirty="0">
              <a:solidFill>
                <a:schemeClr val="accent6">
                  <a:lumMod val="50000"/>
                </a:schemeClr>
              </a:solidFill>
            </a:endParaRPr>
          </a:p>
          <a:p>
            <a:pPr marL="1200150" lvl="2" indent="-285750" algn="just">
              <a:buFont typeface="Arial" panose="020B0604020202020204" pitchFamily="34" charset="0"/>
              <a:buChar char="•"/>
            </a:pPr>
            <a:endParaRPr lang="pt-BR" dirty="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endParaRPr lang="pt-BR" dirty="0">
              <a:latin typeface="Calibri" panose="020F0502020204030204" pitchFamily="34" charset="0"/>
              <a:cs typeface="Calibri" panose="020F0502020204030204" pitchFamily="34" charset="0"/>
            </a:endParaRPr>
          </a:p>
          <a:p>
            <a:pPr algn="just"/>
            <a:endParaRPr lang="en-US" b="1" dirty="0">
              <a:latin typeface="Century" panose="02040604050505020304" pitchFamily="18" charset="0"/>
            </a:endParaRPr>
          </a:p>
        </p:txBody>
      </p:sp>
      <p:pic>
        <p:nvPicPr>
          <p:cNvPr id="4" name="Imagem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7415" y="3022119"/>
            <a:ext cx="3589580" cy="2692186"/>
          </a:xfrm>
          <a:prstGeom prst="rect">
            <a:avLst/>
          </a:prstGeom>
        </p:spPr>
      </p:pic>
      <p:pic>
        <p:nvPicPr>
          <p:cNvPr id="5" name="Imagem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1471" y="3022119"/>
            <a:ext cx="3611580" cy="2708685"/>
          </a:xfrm>
          <a:prstGeom prst="rect">
            <a:avLst/>
          </a:prstGeom>
        </p:spPr>
      </p:pic>
      <p:pic>
        <p:nvPicPr>
          <p:cNvPr id="7" name="Imagem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6996" y="3022118"/>
            <a:ext cx="3573606" cy="2680205"/>
          </a:xfrm>
          <a:prstGeom prst="rect">
            <a:avLst/>
          </a:prstGeom>
        </p:spPr>
      </p:pic>
    </p:spTree>
    <p:extLst>
      <p:ext uri="{BB962C8B-B14F-4D97-AF65-F5344CB8AC3E}">
        <p14:creationId xmlns:p14="http://schemas.microsoft.com/office/powerpoint/2010/main" val="12026779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solidFill>
                  <a:srgbClr val="195457"/>
                </a:solidFill>
                <a:latin typeface="Century Gothic" panose="020B0502020202020204" pitchFamily="34" charset="0"/>
                <a:cs typeface="Calibri" panose="020F0502020204030204" pitchFamily="34" charset="0"/>
              </a:rPr>
              <a:t>Ações</a:t>
            </a:r>
            <a:r>
              <a:rPr lang="fr-BE" altLang="en-US" sz="1800" b="1" dirty="0">
                <a:solidFill>
                  <a:srgbClr val="195457"/>
                </a:solidFill>
                <a:latin typeface="Century Gothic" panose="020B0502020202020204" pitchFamily="34" charset="0"/>
                <a:cs typeface="Calibri" panose="020F0502020204030204" pitchFamily="34" charset="0"/>
              </a:rPr>
              <a:t> A2 e A3 – </a:t>
            </a:r>
            <a:r>
              <a:rPr lang="pt-BR" altLang="en-US" sz="1800" b="1" dirty="0">
                <a:solidFill>
                  <a:srgbClr val="195457"/>
                </a:solidFill>
                <a:latin typeface="Century Gothic" panose="020B0502020202020204" pitchFamily="34" charset="0"/>
                <a:cs typeface="Calibri" panose="020F0502020204030204" pitchFamily="34" charset="0"/>
              </a:rPr>
              <a:t>Criação de uma base de dados terrestre e marinha integrada em WebGIS, da Rede Natura 2000 dos Açores</a:t>
            </a:r>
            <a:endParaRPr lang="en-US" altLang="en-US" sz="1800" b="1" dirty="0">
              <a:solidFill>
                <a:srgbClr val="195457"/>
              </a:solidFill>
              <a:latin typeface="Century Gothic" panose="020B0502020202020204" pitchFamily="34" charset="0"/>
              <a:cs typeface="Calibri" panose="020F0502020204030204" pitchFamily="34" charset="0"/>
            </a:endParaRPr>
          </a:p>
        </p:txBody>
      </p:sp>
      <p:sp>
        <p:nvSpPr>
          <p:cNvPr id="12" name="CaixaDeTexto 11"/>
          <p:cNvSpPr txBox="1"/>
          <p:nvPr/>
        </p:nvSpPr>
        <p:spPr>
          <a:xfrm>
            <a:off x="-1588" y="1772816"/>
            <a:ext cx="9145588" cy="1815882"/>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a:latin typeface="Calibri" panose="020F0502020204030204" pitchFamily="34" charset="0"/>
                <a:cs typeface="Calibri" panose="020F0502020204030204" pitchFamily="34" charset="0"/>
              </a:rPr>
              <a:t>Desenvolvimento da Plataforma WEBSIG da Rede Natura 2000 dos Açores </a:t>
            </a:r>
            <a:endParaRPr lang="pt-BR" sz="1600" dirty="0">
              <a:latin typeface="Calibri" panose="020F0502020204030204" pitchFamily="34" charset="0"/>
              <a:cs typeface="Calibri" panose="020F0502020204030204" pitchFamily="34" charset="0"/>
            </a:endParaRPr>
          </a:p>
          <a:p>
            <a:pPr algn="just"/>
            <a:r>
              <a:rPr lang="pt-BR" sz="1600" dirty="0">
                <a:latin typeface="Calibri" panose="020F0502020204030204" pitchFamily="34" charset="0"/>
                <a:cs typeface="Calibri" panose="020F0502020204030204" pitchFamily="34" charset="0"/>
              </a:rPr>
              <a:t>	</a:t>
            </a:r>
            <a:endParaRPr lang="pt-BR" sz="1600" b="1"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pt-BR" sz="1600" b="1" dirty="0">
                <a:latin typeface="Calibri" panose="020F0502020204030204" pitchFamily="34" charset="0"/>
                <a:cs typeface="Calibri" panose="020F0502020204030204" pitchFamily="34" charset="0"/>
              </a:rPr>
              <a:t>“Elaboração da cartografia de campo atualizada da distribuição de habitats e espécies da Rede Natura 2000 dos Açores (componente terrestre), incluindo a caracterização do estado de conservação e ameaças”</a:t>
            </a:r>
            <a:r>
              <a:rPr lang="pt-BR" sz="1600"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endParaRPr lang="pt-BR" sz="1600" b="1" dirty="0">
              <a:latin typeface="Century" panose="02040604050505020304" pitchFamily="18" charset="0"/>
            </a:endParaRPr>
          </a:p>
          <a:p>
            <a:pPr marL="285750" indent="-285750" algn="just">
              <a:buFont typeface="Arial" panose="020B0604020202020204" pitchFamily="34" charset="0"/>
              <a:buChar char="•"/>
            </a:pPr>
            <a:endParaRPr lang="en-US" sz="1600" b="1" dirty="0">
              <a:latin typeface="Century" panose="02040604050505020304" pitchFamily="18" charset="0"/>
            </a:endParaRPr>
          </a:p>
        </p:txBody>
      </p:sp>
      <p:pic>
        <p:nvPicPr>
          <p:cNvPr id="29" name="Imagem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3072" y="3497437"/>
            <a:ext cx="7108874" cy="2887462"/>
          </a:xfrm>
          <a:prstGeom prst="rect">
            <a:avLst/>
          </a:prstGeom>
        </p:spPr>
      </p:pic>
      <p:pic>
        <p:nvPicPr>
          <p:cNvPr id="2" name="Imagem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686" y="3212976"/>
            <a:ext cx="7341266" cy="3976357"/>
          </a:xfrm>
          <a:prstGeom prst="rect">
            <a:avLst/>
          </a:prstGeom>
        </p:spPr>
      </p:pic>
      <p:sp>
        <p:nvSpPr>
          <p:cNvPr id="5" name="Oval 4"/>
          <p:cNvSpPr/>
          <p:nvPr/>
        </p:nvSpPr>
        <p:spPr>
          <a:xfrm>
            <a:off x="5721334" y="3992418"/>
            <a:ext cx="1646044" cy="114999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6474" y="3090339"/>
            <a:ext cx="7305477" cy="4760712"/>
          </a:xfrm>
          <a:prstGeom prst="rect">
            <a:avLst/>
          </a:prstGeom>
        </p:spPr>
      </p:pic>
    </p:spTree>
    <p:extLst>
      <p:ext uri="{BB962C8B-B14F-4D97-AF65-F5344CB8AC3E}">
        <p14:creationId xmlns:p14="http://schemas.microsoft.com/office/powerpoint/2010/main" val="1595707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62"/>
          <p:cNvSpPr>
            <a:spLocks noChangeArrowheads="1"/>
          </p:cNvSpPr>
          <p:nvPr/>
        </p:nvSpPr>
        <p:spPr bwMode="auto">
          <a:xfrm>
            <a:off x="374438" y="836712"/>
            <a:ext cx="383752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Ação</a:t>
            </a:r>
            <a:r>
              <a:rPr lang="fr-BE" altLang="en-US" sz="1800" b="1" dirty="0">
                <a:latin typeface="Century Gothic" panose="020B0502020202020204" pitchFamily="34" charset="0"/>
                <a:cs typeface="Calibri" panose="020F0502020204030204" pitchFamily="34" charset="0"/>
              </a:rPr>
              <a:t> C2.2 - </a:t>
            </a:r>
            <a:r>
              <a:rPr lang="fr-BE" altLang="en-US" sz="1800" b="1" dirty="0" err="1">
                <a:latin typeface="Century Gothic" panose="020B0502020202020204" pitchFamily="34" charset="0"/>
                <a:cs typeface="Calibri" panose="020F0502020204030204" pitchFamily="34" charset="0"/>
              </a:rPr>
              <a:t>Estratégia</a:t>
            </a:r>
            <a:r>
              <a:rPr lang="fr-BE" altLang="en-US" sz="1800" b="1" dirty="0">
                <a:latin typeface="Century Gothic" panose="020B0502020202020204" pitchFamily="34" charset="0"/>
                <a:cs typeface="Calibri" panose="020F0502020204030204" pitchFamily="34" charset="0"/>
              </a:rPr>
              <a:t> de Capacitação</a:t>
            </a:r>
          </a:p>
          <a:p>
            <a:endParaRPr lang="fr-BE" altLang="en-US" sz="1800" b="1" dirty="0">
              <a:latin typeface="Century Gothic" panose="020B0502020202020204" pitchFamily="34" charset="0"/>
              <a:cs typeface="Calibri" panose="020F0502020204030204" pitchFamily="34" charset="0"/>
            </a:endParaRPr>
          </a:p>
          <a:p>
            <a:r>
              <a:rPr lang="fr-BE" altLang="en-US" sz="1600" b="1" dirty="0">
                <a:latin typeface="Century Gothic" panose="020B0502020202020204" pitchFamily="34" charset="0"/>
                <a:cs typeface="Calibri" panose="020F0502020204030204" pitchFamily="34" charset="0"/>
              </a:rPr>
              <a:t> </a:t>
            </a:r>
          </a:p>
        </p:txBody>
      </p:sp>
      <p:pic>
        <p:nvPicPr>
          <p:cNvPr id="10" name="Imagem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2" name="Retângulo 11"/>
          <p:cNvSpPr/>
          <p:nvPr/>
        </p:nvSpPr>
        <p:spPr>
          <a:xfrm>
            <a:off x="367885" y="3120257"/>
            <a:ext cx="2763846" cy="646331"/>
          </a:xfrm>
          <a:prstGeom prst="rect">
            <a:avLst/>
          </a:prstGeom>
          <a:solidFill>
            <a:srgbClr val="ADE7D8"/>
          </a:solidFill>
        </p:spPr>
        <p:txBody>
          <a:bodyPr wrap="square">
            <a:spAutoFit/>
          </a:bodyPr>
          <a:lstStyle/>
          <a:p>
            <a:pPr algn="ctr">
              <a:spcAft>
                <a:spcPts val="1200"/>
              </a:spcAft>
            </a:pPr>
            <a:r>
              <a:rPr lang="en-GB" dirty="0" err="1">
                <a:latin typeface="Arial" panose="020B0604020202020204" pitchFamily="34" charset="0"/>
                <a:ea typeface="Times New Roman" panose="02020603050405020304" pitchFamily="18" charset="0"/>
              </a:rPr>
              <a:t>Necessidades</a:t>
            </a:r>
            <a:r>
              <a:rPr lang="en-GB" dirty="0">
                <a:latin typeface="Arial" panose="020B0604020202020204" pitchFamily="34" charset="0"/>
                <a:ea typeface="Times New Roman" panose="02020603050405020304" pitchFamily="18" charset="0"/>
              </a:rPr>
              <a:t> de </a:t>
            </a:r>
            <a:r>
              <a:rPr lang="en-GB" dirty="0" err="1">
                <a:latin typeface="Arial" panose="020B0604020202020204" pitchFamily="34" charset="0"/>
                <a:ea typeface="Times New Roman" panose="02020603050405020304" pitchFamily="18" charset="0"/>
              </a:rPr>
              <a:t>Formação</a:t>
            </a:r>
            <a:endParaRPr lang="pt-PT" sz="2800" dirty="0">
              <a:latin typeface="Times New Roman" panose="02020603050405020304" pitchFamily="18" charset="0"/>
              <a:ea typeface="Times New Roman" panose="02020603050405020304" pitchFamily="18" charset="0"/>
            </a:endParaRPr>
          </a:p>
        </p:txBody>
      </p:sp>
      <p:sp>
        <p:nvSpPr>
          <p:cNvPr id="13" name="Seta para a direita 12"/>
          <p:cNvSpPr/>
          <p:nvPr/>
        </p:nvSpPr>
        <p:spPr>
          <a:xfrm rot="5400000">
            <a:off x="1281756" y="2335327"/>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ângulo 13"/>
          <p:cNvSpPr/>
          <p:nvPr/>
        </p:nvSpPr>
        <p:spPr>
          <a:xfrm>
            <a:off x="440697" y="5390954"/>
            <a:ext cx="2592288" cy="646331"/>
          </a:xfrm>
          <a:prstGeom prst="rect">
            <a:avLst/>
          </a:prstGeom>
          <a:solidFill>
            <a:srgbClr val="ADE7D8"/>
          </a:solidFill>
        </p:spPr>
        <p:txBody>
          <a:bodyPr wrap="square">
            <a:spAutoFit/>
          </a:bodyPr>
          <a:lstStyle/>
          <a:p>
            <a:pPr algn="ctr">
              <a:spcAft>
                <a:spcPts val="1200"/>
              </a:spcAft>
            </a:pPr>
            <a:r>
              <a:rPr lang="en-GB" dirty="0" err="1">
                <a:latin typeface="Arial" panose="020B0604020202020204" pitchFamily="34" charset="0"/>
                <a:ea typeface="Times New Roman" panose="02020603050405020304" pitchFamily="18" charset="0"/>
              </a:rPr>
              <a:t>Inquérito</a:t>
            </a:r>
            <a:r>
              <a:rPr lang="en-GB" dirty="0">
                <a:latin typeface="Arial" panose="020B0604020202020204" pitchFamily="34" charset="0"/>
                <a:ea typeface="Times New Roman" panose="02020603050405020304" pitchFamily="18" charset="0"/>
              </a:rPr>
              <a:t> </a:t>
            </a:r>
            <a:r>
              <a:rPr lang="en-GB" dirty="0" err="1">
                <a:latin typeface="Arial" panose="020B0604020202020204" pitchFamily="34" charset="0"/>
                <a:ea typeface="Times New Roman" panose="02020603050405020304" pitchFamily="18" charset="0"/>
              </a:rPr>
              <a:t>aos</a:t>
            </a:r>
            <a:r>
              <a:rPr lang="en-GB" dirty="0">
                <a:latin typeface="Arial" panose="020B0604020202020204" pitchFamily="34" charset="0"/>
                <a:ea typeface="Times New Roman" panose="02020603050405020304" pitchFamily="18" charset="0"/>
              </a:rPr>
              <a:t> stakeholders</a:t>
            </a:r>
            <a:endParaRPr lang="pt-PT" sz="2800" dirty="0">
              <a:latin typeface="Times New Roman" panose="02020603050405020304" pitchFamily="18" charset="0"/>
              <a:ea typeface="Times New Roman" panose="02020603050405020304" pitchFamily="18" charset="0"/>
            </a:endParaRPr>
          </a:p>
        </p:txBody>
      </p:sp>
      <p:sp>
        <p:nvSpPr>
          <p:cNvPr id="18" name="Retângulo 17"/>
          <p:cNvSpPr/>
          <p:nvPr/>
        </p:nvSpPr>
        <p:spPr>
          <a:xfrm>
            <a:off x="407982" y="1502597"/>
            <a:ext cx="2939882" cy="369332"/>
          </a:xfrm>
          <a:prstGeom prst="rect">
            <a:avLst/>
          </a:prstGeom>
        </p:spPr>
        <p:txBody>
          <a:bodyPr wrap="square">
            <a:spAutoFit/>
          </a:bodyPr>
          <a:lstStyle/>
          <a:p>
            <a:pPr marL="285750" indent="-285750">
              <a:spcAft>
                <a:spcPts val="1200"/>
              </a:spcAft>
              <a:buFont typeface="Arial" panose="020B0604020202020204" pitchFamily="34" charset="0"/>
              <a:buChar char="•"/>
            </a:pPr>
            <a:r>
              <a:rPr lang="en-GB" b="1" dirty="0">
                <a:solidFill>
                  <a:schemeClr val="accent5">
                    <a:lumMod val="75000"/>
                  </a:schemeClr>
                </a:solidFill>
                <a:latin typeface="Arial" panose="020B0604020202020204" pitchFamily="34" charset="0"/>
                <a:ea typeface="Times New Roman" panose="02020603050405020304" pitchFamily="18" charset="0"/>
              </a:rPr>
              <a:t>Capacitação Externa</a:t>
            </a:r>
            <a:endParaRPr lang="pt-PT" sz="2800" b="1" dirty="0">
              <a:solidFill>
                <a:schemeClr val="accent5">
                  <a:lumMod val="75000"/>
                </a:schemeClr>
              </a:solidFill>
              <a:latin typeface="Times New Roman" panose="02020603050405020304" pitchFamily="18" charset="0"/>
              <a:ea typeface="Times New Roman" panose="02020603050405020304" pitchFamily="18" charset="0"/>
            </a:endParaRPr>
          </a:p>
        </p:txBody>
      </p:sp>
      <p:sp>
        <p:nvSpPr>
          <p:cNvPr id="19" name="Seta para a direita 18"/>
          <p:cNvSpPr/>
          <p:nvPr/>
        </p:nvSpPr>
        <p:spPr>
          <a:xfrm rot="5400000">
            <a:off x="1268789" y="4385025"/>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p:cNvPicPr>
            <a:picLocks noChangeAspect="1"/>
          </p:cNvPicPr>
          <p:nvPr/>
        </p:nvPicPr>
        <p:blipFill rotWithShape="1">
          <a:blip r:embed="rId6" cstate="print">
            <a:extLst>
              <a:ext uri="{28A0092B-C50C-407E-A947-70E740481C1C}">
                <a14:useLocalDpi xmlns:a14="http://schemas.microsoft.com/office/drawing/2010/main" val="0"/>
              </a:ext>
            </a:extLst>
          </a:blip>
          <a:srcRect l="68112" t="14721" r="11413" b="5658"/>
          <a:stretch/>
        </p:blipFill>
        <p:spPr>
          <a:xfrm>
            <a:off x="3993239" y="836712"/>
            <a:ext cx="4635630" cy="5633411"/>
          </a:xfrm>
          <a:prstGeom prst="rect">
            <a:avLst/>
          </a:prstGeom>
        </p:spPr>
      </p:pic>
    </p:spTree>
    <p:extLst>
      <p:ext uri="{BB962C8B-B14F-4D97-AF65-F5344CB8AC3E}">
        <p14:creationId xmlns:p14="http://schemas.microsoft.com/office/powerpoint/2010/main" val="184757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5" name="CaixaDeTexto 4"/>
          <p:cNvSpPr txBox="1"/>
          <p:nvPr/>
        </p:nvSpPr>
        <p:spPr>
          <a:xfrm>
            <a:off x="-50340" y="1483042"/>
            <a:ext cx="3686236" cy="3046988"/>
          </a:xfrm>
          <a:prstGeom prst="rect">
            <a:avLst/>
          </a:prstGeom>
          <a:noFill/>
        </p:spPr>
        <p:txBody>
          <a:bodyPr wrap="square" rtlCol="0">
            <a:spAutoFit/>
          </a:bodyPr>
          <a:lstStyle/>
          <a:p>
            <a:pPr algn="just"/>
            <a:endParaRPr lang="en-US" sz="1600" dirty="0"/>
          </a:p>
          <a:p>
            <a:pPr marL="285750" indent="-285750" algn="just">
              <a:buFont typeface="Arial" panose="020B0604020202020204" pitchFamily="34" charset="0"/>
              <a:buChar char="•"/>
            </a:pPr>
            <a:r>
              <a:rPr lang="pt-PT" sz="1600" dirty="0"/>
              <a:t>Trilhos definidos em 7 ilhas para instalação dos contadores, que começarão a ser instalados na ilha de Santa Maria.</a:t>
            </a:r>
          </a:p>
          <a:p>
            <a:pPr marL="285750" indent="-285750" algn="just">
              <a:buFont typeface="Arial" panose="020B0604020202020204" pitchFamily="34" charset="0"/>
              <a:buChar char="•"/>
            </a:pPr>
            <a:endParaRPr lang="en-US" altLang="en-US" sz="1600" dirty="0">
              <a:latin typeface="Century" panose="02040604050505020304" pitchFamily="18" charset="0"/>
            </a:endParaRPr>
          </a:p>
          <a:p>
            <a:pPr marL="285750" indent="-285750" algn="just">
              <a:buFont typeface="Arial" panose="020B0604020202020204" pitchFamily="34" charset="0"/>
              <a:buChar char="•"/>
            </a:pPr>
            <a:endParaRPr lang="pt-BR" sz="1600" dirty="0">
              <a:latin typeface="Century" panose="02040604050505020304" pitchFamily="18" charset="0"/>
            </a:endParaRPr>
          </a:p>
          <a:p>
            <a:pPr marL="285750" indent="-285750" algn="just">
              <a:buFont typeface="Arial" panose="020B0604020202020204" pitchFamily="34" charset="0"/>
              <a:buChar char="•"/>
            </a:pPr>
            <a:endParaRPr lang="pt-PT" sz="1600" dirty="0">
              <a:latin typeface="Century" panose="02040604050505020304" pitchFamily="18" charset="0"/>
            </a:endParaRPr>
          </a:p>
          <a:p>
            <a:pPr algn="just"/>
            <a:endParaRPr lang="pt-PT" sz="1600" dirty="0">
              <a:latin typeface="Century" panose="02040604050505020304" pitchFamily="18" charset="0"/>
            </a:endParaRPr>
          </a:p>
          <a:p>
            <a:pPr algn="just"/>
            <a:endParaRPr lang="pt-PT" sz="1600" dirty="0">
              <a:latin typeface="Century" panose="02040604050505020304" pitchFamily="18" charset="0"/>
            </a:endParaRPr>
          </a:p>
          <a:p>
            <a:pPr marL="285750" indent="-285750" algn="just">
              <a:buFont typeface="Arial" panose="020B0604020202020204" pitchFamily="34" charset="0"/>
              <a:buChar char="•"/>
            </a:pPr>
            <a:endParaRPr lang="pt-PT" sz="1600" dirty="0">
              <a:latin typeface="Century" panose="02040604050505020304" pitchFamily="18" charset="0"/>
            </a:endParaRPr>
          </a:p>
          <a:p>
            <a:pPr marL="285750" indent="-285750" algn="just">
              <a:buFont typeface="Arial" panose="020B0604020202020204" pitchFamily="34" charset="0"/>
              <a:buChar char="•"/>
            </a:pPr>
            <a:endParaRPr lang="pt-BR" sz="1600" dirty="0">
              <a:latin typeface="Century" panose="02040604050505020304" pitchFamily="18" charset="0"/>
            </a:endParaRPr>
          </a:p>
        </p:txBody>
      </p:sp>
      <p:sp>
        <p:nvSpPr>
          <p:cNvPr id="15" name="Rectangle 62"/>
          <p:cNvSpPr>
            <a:spLocks noChangeArrowheads="1"/>
          </p:cNvSpPr>
          <p:nvPr/>
        </p:nvSpPr>
        <p:spPr bwMode="auto">
          <a:xfrm>
            <a:off x="0"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C14.1 – </a:t>
            </a:r>
            <a:r>
              <a:rPr lang="fr-BE" altLang="en-US" sz="1800" b="1" dirty="0" err="1">
                <a:solidFill>
                  <a:srgbClr val="195457"/>
                </a:solidFill>
                <a:latin typeface="Century Gothic" panose="020B0502020202020204" pitchFamily="34" charset="0"/>
                <a:cs typeface="Calibri" panose="020F0502020204030204" pitchFamily="34" charset="0"/>
              </a:rPr>
              <a:t>Avaliação</a:t>
            </a:r>
            <a:r>
              <a:rPr lang="fr-BE" altLang="en-US" sz="1800" b="1" dirty="0">
                <a:solidFill>
                  <a:srgbClr val="195457"/>
                </a:solidFill>
                <a:latin typeface="Century Gothic" panose="020B0502020202020204" pitchFamily="34" charset="0"/>
                <a:cs typeface="Calibri" panose="020F0502020204030204" pitchFamily="34" charset="0"/>
              </a:rPr>
              <a:t> </a:t>
            </a:r>
            <a:r>
              <a:rPr lang="fr-BE" altLang="en-US" sz="1800" b="1" dirty="0" err="1">
                <a:solidFill>
                  <a:srgbClr val="195457"/>
                </a:solidFill>
                <a:latin typeface="Century Gothic" panose="020B0502020202020204" pitchFamily="34" charset="0"/>
                <a:cs typeface="Calibri" panose="020F0502020204030204" pitchFamily="34" charset="0"/>
              </a:rPr>
              <a:t>integrada</a:t>
            </a:r>
            <a:r>
              <a:rPr lang="fr-BE" altLang="en-US" sz="1800" b="1" dirty="0">
                <a:solidFill>
                  <a:srgbClr val="195457"/>
                </a:solidFill>
                <a:latin typeface="Century Gothic" panose="020B0502020202020204" pitchFamily="34" charset="0"/>
                <a:cs typeface="Calibri" panose="020F0502020204030204" pitchFamily="34" charset="0"/>
              </a:rPr>
              <a:t> e </a:t>
            </a:r>
            <a:r>
              <a:rPr lang="fr-BE" altLang="en-US" sz="1800" b="1" dirty="0" err="1">
                <a:solidFill>
                  <a:srgbClr val="195457"/>
                </a:solidFill>
                <a:latin typeface="Century Gothic" panose="020B0502020202020204" pitchFamily="34" charset="0"/>
                <a:cs typeface="Calibri" panose="020F0502020204030204" pitchFamily="34" charset="0"/>
              </a:rPr>
              <a:t>mitigação</a:t>
            </a:r>
            <a:r>
              <a:rPr lang="fr-BE" altLang="en-US" sz="1800" b="1" dirty="0">
                <a:solidFill>
                  <a:srgbClr val="195457"/>
                </a:solidFill>
                <a:latin typeface="Century Gothic" panose="020B0502020202020204" pitchFamily="34" charset="0"/>
                <a:cs typeface="Calibri" panose="020F0502020204030204" pitchFamily="34" charset="0"/>
              </a:rPr>
              <a:t> dos </a:t>
            </a:r>
            <a:r>
              <a:rPr lang="fr-BE" altLang="en-US" sz="1800" b="1" dirty="0" err="1">
                <a:solidFill>
                  <a:srgbClr val="195457"/>
                </a:solidFill>
                <a:latin typeface="Century Gothic" panose="020B0502020202020204" pitchFamily="34" charset="0"/>
                <a:cs typeface="Calibri" panose="020F0502020204030204" pitchFamily="34" charset="0"/>
              </a:rPr>
              <a:t>impactos</a:t>
            </a:r>
            <a:r>
              <a:rPr lang="fr-BE" altLang="en-US" sz="1800" b="1" dirty="0">
                <a:solidFill>
                  <a:srgbClr val="195457"/>
                </a:solidFill>
                <a:latin typeface="Century Gothic" panose="020B0502020202020204" pitchFamily="34" charset="0"/>
                <a:cs typeface="Calibri" panose="020F0502020204030204" pitchFamily="34" charset="0"/>
              </a:rPr>
              <a:t> </a:t>
            </a:r>
            <a:r>
              <a:rPr lang="fr-BE" altLang="en-US" sz="1800" b="1" dirty="0" err="1">
                <a:solidFill>
                  <a:srgbClr val="195457"/>
                </a:solidFill>
                <a:latin typeface="Century Gothic" panose="020B0502020202020204" pitchFamily="34" charset="0"/>
                <a:cs typeface="Calibri" panose="020F0502020204030204" pitchFamily="34" charset="0"/>
              </a:rPr>
              <a:t>negativos</a:t>
            </a:r>
            <a:r>
              <a:rPr lang="fr-BE" altLang="en-US" sz="1800" b="1" dirty="0">
                <a:solidFill>
                  <a:srgbClr val="195457"/>
                </a:solidFill>
                <a:latin typeface="Century Gothic" panose="020B0502020202020204" pitchFamily="34" charset="0"/>
                <a:cs typeface="Calibri" panose="020F0502020204030204" pitchFamily="34" charset="0"/>
              </a:rPr>
              <a:t> do </a:t>
            </a:r>
            <a:r>
              <a:rPr lang="fr-BE" altLang="en-US" sz="1800" b="1" dirty="0" err="1">
                <a:solidFill>
                  <a:srgbClr val="195457"/>
                </a:solidFill>
                <a:latin typeface="Century Gothic" panose="020B0502020202020204" pitchFamily="34" charset="0"/>
                <a:cs typeface="Calibri" panose="020F0502020204030204" pitchFamily="34" charset="0"/>
              </a:rPr>
              <a:t>turismo</a:t>
            </a:r>
            <a:r>
              <a:rPr lang="fr-BE" altLang="en-US" sz="1800" b="1" dirty="0">
                <a:solidFill>
                  <a:srgbClr val="195457"/>
                </a:solidFill>
                <a:latin typeface="Century Gothic" panose="020B0502020202020204" pitchFamily="34" charset="0"/>
                <a:cs typeface="Calibri" panose="020F0502020204030204" pitchFamily="34" charset="0"/>
              </a:rPr>
              <a:t> nos </a:t>
            </a:r>
            <a:r>
              <a:rPr lang="fr-BE" altLang="en-US" sz="1800" b="1" dirty="0" err="1">
                <a:solidFill>
                  <a:srgbClr val="195457"/>
                </a:solidFill>
                <a:latin typeface="Century Gothic" panose="020B0502020202020204" pitchFamily="34" charset="0"/>
                <a:cs typeface="Calibri" panose="020F0502020204030204" pitchFamily="34" charset="0"/>
              </a:rPr>
              <a:t>trilhos</a:t>
            </a:r>
            <a:r>
              <a:rPr lang="fr-BE" altLang="en-US" sz="1800" b="1" dirty="0">
                <a:solidFill>
                  <a:srgbClr val="195457"/>
                </a:solidFill>
                <a:latin typeface="Century Gothic" panose="020B0502020202020204" pitchFamily="34" charset="0"/>
                <a:cs typeface="Calibri" panose="020F0502020204030204" pitchFamily="34" charset="0"/>
              </a:rPr>
              <a:t> </a:t>
            </a:r>
            <a:r>
              <a:rPr lang="fr-BE" altLang="en-US" sz="1800" b="1" dirty="0" err="1">
                <a:solidFill>
                  <a:srgbClr val="195457"/>
                </a:solidFill>
                <a:latin typeface="Century Gothic" panose="020B0502020202020204" pitchFamily="34" charset="0"/>
                <a:cs typeface="Calibri" panose="020F0502020204030204" pitchFamily="34" charset="0"/>
              </a:rPr>
              <a:t>naturais</a:t>
            </a:r>
            <a:r>
              <a:rPr lang="fr-BE" altLang="en-US" sz="1800" b="1" dirty="0">
                <a:solidFill>
                  <a:srgbClr val="195457"/>
                </a:solidFill>
                <a:latin typeface="Century Gothic" panose="020B0502020202020204" pitchFamily="34" charset="0"/>
                <a:cs typeface="Calibri" panose="020F0502020204030204" pitchFamily="34" charset="0"/>
              </a:rPr>
              <a:t> da </a:t>
            </a:r>
            <a:r>
              <a:rPr lang="fr-BE" altLang="en-US" sz="1800" b="1" dirty="0" err="1">
                <a:solidFill>
                  <a:srgbClr val="195457"/>
                </a:solidFill>
                <a:latin typeface="Century Gothic" panose="020B0502020202020204" pitchFamily="34" charset="0"/>
                <a:cs typeface="Calibri" panose="020F0502020204030204" pitchFamily="34" charset="0"/>
              </a:rPr>
              <a:t>Rede</a:t>
            </a:r>
            <a:r>
              <a:rPr lang="fr-BE" altLang="en-US" sz="1800" b="1" dirty="0">
                <a:solidFill>
                  <a:srgbClr val="195457"/>
                </a:solidFill>
                <a:latin typeface="Century Gothic" panose="020B0502020202020204" pitchFamily="34" charset="0"/>
                <a:cs typeface="Calibri" panose="020F0502020204030204" pitchFamily="34" charset="0"/>
              </a:rPr>
              <a:t> </a:t>
            </a:r>
            <a:r>
              <a:rPr lang="fr-BE" altLang="en-US" sz="1800" b="1" dirty="0" err="1">
                <a:solidFill>
                  <a:srgbClr val="195457"/>
                </a:solidFill>
                <a:latin typeface="Century Gothic" panose="020B0502020202020204" pitchFamily="34" charset="0"/>
                <a:cs typeface="Calibri" panose="020F0502020204030204" pitchFamily="34" charset="0"/>
              </a:rPr>
              <a:t>Natura</a:t>
            </a:r>
            <a:r>
              <a:rPr lang="fr-BE" altLang="en-US" sz="1800" b="1" dirty="0">
                <a:solidFill>
                  <a:srgbClr val="195457"/>
                </a:solidFill>
                <a:latin typeface="Century Gothic" panose="020B0502020202020204" pitchFamily="34" charset="0"/>
                <a:cs typeface="Calibri" panose="020F0502020204030204" pitchFamily="34" charset="0"/>
              </a:rPr>
              <a:t> 2000 dos Açores</a:t>
            </a:r>
          </a:p>
        </p:txBody>
      </p:sp>
      <p:pic>
        <p:nvPicPr>
          <p:cNvPr id="2" name="Imagem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35896" y="1627059"/>
            <a:ext cx="5671748" cy="2364525"/>
          </a:xfrm>
          <a:prstGeom prst="rect">
            <a:avLst/>
          </a:prstGeom>
        </p:spPr>
      </p:pic>
      <p:pic>
        <p:nvPicPr>
          <p:cNvPr id="3074" name="Picture 2" descr="PRC1TER Mistérios Negros - Mapas e GPS - Percurso Pedestre na Terceira -  Trilhos dos Açore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8592" y="3849040"/>
            <a:ext cx="4446516" cy="291493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28487" y="3303653"/>
            <a:ext cx="3954658" cy="2965994"/>
          </a:xfrm>
          <a:prstGeom prst="rect">
            <a:avLst/>
          </a:prstGeom>
        </p:spPr>
      </p:pic>
      <p:pic>
        <p:nvPicPr>
          <p:cNvPr id="22" name="Picture 2" descr="PRC1TER Mistérios Negros - Mapas e GPS - Percurso Pedestre na Terceira -  Trilhos dos Açore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10992" y="4001440"/>
            <a:ext cx="4446516" cy="291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91560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3699" y="712339"/>
            <a:ext cx="5336298" cy="3170803"/>
          </a:xfrm>
          <a:prstGeom prst="rect">
            <a:avLst/>
          </a:prstGeom>
        </p:spPr>
      </p:pic>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363748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alibri" panose="020F0502020204030204" pitchFamily="34" charset="0"/>
                <a:cs typeface="Calibri" panose="020F0502020204030204" pitchFamily="34" charset="0"/>
              </a:rPr>
              <a:t>E – </a:t>
            </a:r>
            <a:r>
              <a:rPr lang="pt-BR" altLang="en-US" sz="1800" b="1" dirty="0">
                <a:solidFill>
                  <a:srgbClr val="195457"/>
                </a:solidFill>
                <a:latin typeface="Calibri" panose="020F0502020204030204" pitchFamily="34" charset="0"/>
                <a:cs typeface="Calibri" panose="020F0502020204030204" pitchFamily="34" charset="0"/>
              </a:rPr>
              <a:t>Sensibilização do público e divulgação dos resultados:</a:t>
            </a:r>
          </a:p>
          <a:p>
            <a:endParaRPr lang="pt-BR" altLang="en-US" sz="1800" b="1" dirty="0">
              <a:latin typeface="Calibri" panose="020F0502020204030204" pitchFamily="34" charset="0"/>
              <a:cs typeface="Calibri" panose="020F0502020204030204" pitchFamily="34" charset="0"/>
            </a:endParaRPr>
          </a:p>
          <a:p>
            <a:r>
              <a:rPr lang="pt-BR" altLang="en-US" sz="1600" b="1" dirty="0">
                <a:solidFill>
                  <a:srgbClr val="195457"/>
                </a:solidFill>
                <a:latin typeface="Calibri" panose="020F0502020204030204" pitchFamily="34" charset="0"/>
                <a:cs typeface="Calibri" panose="020F0502020204030204" pitchFamily="34" charset="0"/>
              </a:rPr>
              <a:t>E1 - Plano de comunicação do projeto</a:t>
            </a:r>
            <a:endParaRPr lang="en-US" altLang="en-US" sz="1600" b="1" dirty="0">
              <a:solidFill>
                <a:srgbClr val="195457"/>
              </a:solidFill>
              <a:latin typeface="Calibri" panose="020F0502020204030204" pitchFamily="34" charset="0"/>
              <a:cs typeface="Calibri" panose="020F0502020204030204" pitchFamily="34" charset="0"/>
            </a:endParaRPr>
          </a:p>
        </p:txBody>
      </p:sp>
      <p:sp>
        <p:nvSpPr>
          <p:cNvPr id="17" name="CaixaDeTexto 16"/>
          <p:cNvSpPr txBox="1"/>
          <p:nvPr/>
        </p:nvSpPr>
        <p:spPr>
          <a:xfrm>
            <a:off x="0" y="2522507"/>
            <a:ext cx="3733536" cy="3416320"/>
          </a:xfrm>
          <a:prstGeom prst="rect">
            <a:avLst/>
          </a:prstGeom>
          <a:noFill/>
        </p:spPr>
        <p:txBody>
          <a:bodyPr wrap="square" rtlCol="0">
            <a:spAutoFit/>
          </a:bodyPr>
          <a:lstStyle/>
          <a:p>
            <a:endParaRPr lang="pt-PT" sz="1400" b="1" i="1" u="sng" dirty="0">
              <a:ea typeface="Tahoma" panose="020B0604030504040204" pitchFamily="34" charset="0"/>
              <a:cs typeface="Calibri" panose="020F0502020204030204" pitchFamily="34" charset="0"/>
            </a:endParaRPr>
          </a:p>
          <a:p>
            <a:pPr marL="285750" indent="-285750">
              <a:buFont typeface="Wingdings" panose="05000000000000000000" pitchFamily="2" charset="2"/>
              <a:buChar char="Ø"/>
            </a:pPr>
            <a:r>
              <a:rPr lang="pt-PT" b="1" dirty="0">
                <a:cs typeface="Calibri" panose="020F0502020204030204" pitchFamily="34" charset="0"/>
              </a:rPr>
              <a:t>Website do projeto em 3 línguas (PT; EN e ES)</a:t>
            </a:r>
            <a:endParaRPr lang="pt-PT" altLang="pt-PT" sz="1600" b="1" u="sng" dirty="0">
              <a:solidFill>
                <a:srgbClr val="195457"/>
              </a:solidFill>
              <a:ea typeface="Tahoma" panose="020B0604030504040204" pitchFamily="34" charset="0"/>
              <a:cs typeface="Calibri" panose="020F0502020204030204" pitchFamily="34" charset="0"/>
            </a:endParaRPr>
          </a:p>
          <a:p>
            <a:endParaRPr lang="pt-PT" sz="1400" b="1" i="1" u="sng" dirty="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600" b="1" i="1" u="sng" dirty="0">
              <a:ea typeface="Tahoma" panose="020B0604030504040204" pitchFamily="34" charset="0"/>
              <a:cs typeface="DIN Condensed Bold"/>
            </a:endParaRPr>
          </a:p>
          <a:p>
            <a:r>
              <a:rPr lang="en-US" b="1" dirty="0">
                <a:hlinkClick r:id="rId7"/>
              </a:rPr>
              <a:t>https://www.lifeazoresnatura.eu/</a:t>
            </a:r>
            <a:endParaRPr lang="en-US" b="1" dirty="0">
              <a:ea typeface="Tahoma" panose="020B0604030504040204" pitchFamily="34" charset="0"/>
              <a:cs typeface="DIN Condensed Bold"/>
            </a:endParaRPr>
          </a:p>
          <a:p>
            <a:endParaRPr lang="pt-PT" sz="2000" dirty="0">
              <a:ea typeface="Tahoma" panose="020B0604030504040204" pitchFamily="34" charset="0"/>
              <a:cs typeface="DIN Condensed Bold"/>
            </a:endParaRPr>
          </a:p>
          <a:p>
            <a:pPr marL="285750" indent="-285750">
              <a:buFont typeface="Wingdings" panose="05000000000000000000" pitchFamily="2" charset="2"/>
              <a:buChar char="Ø"/>
            </a:pPr>
            <a:endParaRPr lang="pt-PT" sz="1400" dirty="0">
              <a:ea typeface="Tahoma" panose="020B0604030504040204" pitchFamily="34" charset="0"/>
              <a:cs typeface="DIN Condensed Bold"/>
            </a:endParaRPr>
          </a:p>
        </p:txBody>
      </p:sp>
      <p:pic>
        <p:nvPicPr>
          <p:cNvPr id="2" name="Imagem 1"/>
          <p:cNvPicPr>
            <a:picLocks noChangeAspect="1"/>
          </p:cNvPicPr>
          <p:nvPr/>
        </p:nvPicPr>
        <p:blipFill rotWithShape="1">
          <a:blip r:embed="rId8" cstate="email">
            <a:extLst>
              <a:ext uri="{28A0092B-C50C-407E-A947-70E740481C1C}">
                <a14:useLocalDpi xmlns:a14="http://schemas.microsoft.com/office/drawing/2010/main"/>
              </a:ext>
            </a:extLst>
          </a:blip>
          <a:srcRect t="5385" b="13828"/>
          <a:stretch/>
        </p:blipFill>
        <p:spPr>
          <a:xfrm>
            <a:off x="3733536" y="4032882"/>
            <a:ext cx="5326460" cy="2420454"/>
          </a:xfrm>
          <a:prstGeom prst="rect">
            <a:avLst/>
          </a:prstGeom>
        </p:spPr>
      </p:pic>
    </p:spTree>
    <p:extLst>
      <p:ext uri="{BB962C8B-B14F-4D97-AF65-F5344CB8AC3E}">
        <p14:creationId xmlns:p14="http://schemas.microsoft.com/office/powerpoint/2010/main" val="1333819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3" name="Grupo 2"/>
          <p:cNvGrpSpPr/>
          <p:nvPr/>
        </p:nvGrpSpPr>
        <p:grpSpPr>
          <a:xfrm>
            <a:off x="1115616" y="1124744"/>
            <a:ext cx="6696744" cy="4464496"/>
            <a:chOff x="1259632" y="1628800"/>
            <a:chExt cx="6696744" cy="4464496"/>
          </a:xfrm>
        </p:grpSpPr>
        <p:sp>
          <p:nvSpPr>
            <p:cNvPr id="18" name="Retângulo 17"/>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0" indent="-268288"/>
              <a:r>
                <a:rPr lang="pt-PT" sz="1700" b="1" dirty="0">
                  <a:solidFill>
                    <a:schemeClr val="tx1"/>
                  </a:solidFill>
                  <a:latin typeface="Century Gothic" panose="020B0502020202020204" pitchFamily="34" charset="0"/>
                </a:rPr>
                <a:t>Subprograma Ambiente: </a:t>
              </a:r>
            </a:p>
            <a:p>
              <a:pPr marL="1524000" indent="-268288">
                <a:lnSpc>
                  <a:spcPct val="150000"/>
                </a:lnSpc>
              </a:pPr>
              <a:r>
                <a:rPr lang="pt-PT" sz="1700" dirty="0">
                  <a:solidFill>
                    <a:schemeClr val="tx1"/>
                  </a:solidFill>
                  <a:latin typeface="Century Gothic" panose="020B0502020202020204" pitchFamily="34" charset="0"/>
                </a:rPr>
                <a:t>	- Natureza e Biodiversidade</a:t>
              </a:r>
            </a:p>
            <a:p>
              <a:pPr marL="1524000" indent="-268288">
                <a:lnSpc>
                  <a:spcPct val="150000"/>
                </a:lnSpc>
              </a:pPr>
              <a:r>
                <a:rPr lang="pt-PT" sz="1700" dirty="0">
                  <a:solidFill>
                    <a:schemeClr val="tx1"/>
                  </a:solidFill>
                  <a:latin typeface="Century Gothic" panose="020B0502020202020204" pitchFamily="34" charset="0"/>
                </a:rPr>
                <a:t>	- Economia circular e qualidade de vida</a:t>
              </a:r>
            </a:p>
            <a:p>
              <a:pPr marL="1524000" indent="-268288">
                <a:lnSpc>
                  <a:spcPct val="150000"/>
                </a:lnSpc>
              </a:pPr>
              <a:endParaRPr lang="pt-PT" sz="1700" b="1" dirty="0">
                <a:solidFill>
                  <a:schemeClr val="tx1"/>
                </a:solidFill>
                <a:latin typeface="Century Gothic" panose="020B0502020202020204" pitchFamily="34" charset="0"/>
              </a:endParaRPr>
            </a:p>
            <a:p>
              <a:pPr marL="1524000" indent="-268288">
                <a:lnSpc>
                  <a:spcPct val="150000"/>
                </a:lnSpc>
              </a:pPr>
              <a:r>
                <a:rPr lang="pt-PT" sz="1700" b="1" dirty="0">
                  <a:solidFill>
                    <a:schemeClr val="tx1"/>
                  </a:solidFill>
                  <a:latin typeface="Century Gothic" panose="020B0502020202020204" pitchFamily="34" charset="0"/>
                </a:rPr>
                <a:t>Subprograma Ação Climática: </a:t>
              </a:r>
            </a:p>
            <a:p>
              <a:pPr marL="1524000" indent="-268288">
                <a:lnSpc>
                  <a:spcPct val="150000"/>
                </a:lnSpc>
              </a:pPr>
              <a:r>
                <a:rPr lang="pt-PT" sz="1700" dirty="0">
                  <a:solidFill>
                    <a:schemeClr val="tx1"/>
                  </a:solidFill>
                  <a:latin typeface="Century Gothic" panose="020B0502020202020204" pitchFamily="34" charset="0"/>
                </a:rPr>
                <a:t>	- Mitigação e adaptação às alterações climáticas</a:t>
              </a:r>
            </a:p>
            <a:p>
              <a:pPr marL="1524000" indent="-268288">
                <a:lnSpc>
                  <a:spcPct val="150000"/>
                </a:lnSpc>
              </a:pPr>
              <a:r>
                <a:rPr lang="pt-PT" sz="1700" dirty="0">
                  <a:solidFill>
                    <a:schemeClr val="tx1"/>
                  </a:solidFill>
                  <a:latin typeface="Century Gothic" panose="020B0502020202020204" pitchFamily="34" charset="0"/>
                </a:rPr>
                <a:t>	- 	Transição para energias limpas</a:t>
              </a:r>
            </a:p>
          </p:txBody>
        </p:sp>
        <p:sp>
          <p:nvSpPr>
            <p:cNvPr id="19" name="CaixaDeTexto 18"/>
            <p:cNvSpPr txBox="1"/>
            <p:nvPr/>
          </p:nvSpPr>
          <p:spPr>
            <a:xfrm rot="16200000">
              <a:off x="147741" y="3660992"/>
              <a:ext cx="3600402" cy="400110"/>
            </a:xfrm>
            <a:prstGeom prst="rect">
              <a:avLst/>
            </a:prstGeom>
            <a:solidFill>
              <a:schemeClr val="bg1">
                <a:lumMod val="85000"/>
              </a:schemeClr>
            </a:solidFill>
          </p:spPr>
          <p:txBody>
            <a:bodyPr wrap="square" rtlCol="0">
              <a:spAutoFit/>
            </a:bodyPr>
            <a:lstStyle/>
            <a:p>
              <a:pPr algn="ctr"/>
              <a:r>
                <a:rPr lang="pt-PT" sz="2000" b="1" cap="all" dirty="0">
                  <a:latin typeface="Century Gothic" panose="020B0502020202020204" pitchFamily="34" charset="0"/>
                </a:rPr>
                <a:t>SUBPROGRAMAS</a:t>
              </a:r>
            </a:p>
          </p:txBody>
        </p:sp>
      </p:grpSp>
    </p:spTree>
    <p:extLst>
      <p:ext uri="{BB962C8B-B14F-4D97-AF65-F5344CB8AC3E}">
        <p14:creationId xmlns:p14="http://schemas.microsoft.com/office/powerpoint/2010/main" val="82512036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CaixaDeTexto 12"/>
          <p:cNvSpPr txBox="1"/>
          <p:nvPr/>
        </p:nvSpPr>
        <p:spPr>
          <a:xfrm>
            <a:off x="164161" y="1655603"/>
            <a:ext cx="3512375" cy="1077218"/>
          </a:xfrm>
          <a:prstGeom prst="rect">
            <a:avLst/>
          </a:prstGeom>
          <a:noFill/>
        </p:spPr>
        <p:txBody>
          <a:bodyPr wrap="square" rtlCol="0">
            <a:spAutoFit/>
          </a:bodyPr>
          <a:lstStyle/>
          <a:p>
            <a:r>
              <a:rPr lang="pt-PT" altLang="pt-PT" sz="1600" b="1" u="sng" dirty="0">
                <a:solidFill>
                  <a:srgbClr val="195457"/>
                </a:solidFill>
                <a:ea typeface="Tahoma" panose="020B0604030504040204" pitchFamily="34" charset="0"/>
                <a:cs typeface="Calibri" panose="020F0502020204030204" pitchFamily="34" charset="0"/>
              </a:rPr>
              <a:t>Meios de comunicação:</a:t>
            </a:r>
          </a:p>
          <a:p>
            <a:endParaRPr lang="pt-PT" sz="1600" b="1" i="1" u="sng" dirty="0">
              <a:ea typeface="Tahoma" panose="020B0604030504040204" pitchFamily="34" charset="0"/>
              <a:cs typeface="DIN Condensed Bold"/>
            </a:endParaRPr>
          </a:p>
          <a:p>
            <a:pPr marL="285750" indent="-285750">
              <a:buFont typeface="Wingdings" panose="05000000000000000000" pitchFamily="2" charset="2"/>
              <a:buChar char="Ø"/>
            </a:pPr>
            <a:r>
              <a:rPr lang="pt-PT" sz="1600" dirty="0">
                <a:ea typeface="Tahoma" panose="020B0604030504040204" pitchFamily="34" charset="0"/>
                <a:cs typeface="DIN Condensed Bold"/>
              </a:rPr>
              <a:t>250 publicações no </a:t>
            </a:r>
            <a:r>
              <a:rPr lang="pt-PT" sz="1600" dirty="0" err="1">
                <a:ea typeface="Tahoma" panose="020B0604030504040204" pitchFamily="34" charset="0"/>
                <a:cs typeface="DIN Condensed Bold"/>
              </a:rPr>
              <a:t>Facebook</a:t>
            </a:r>
            <a:r>
              <a:rPr lang="pt-PT" sz="1600" dirty="0">
                <a:ea typeface="Tahoma" panose="020B0604030504040204" pitchFamily="34" charset="0"/>
                <a:cs typeface="DIN Condensed Bold"/>
              </a:rPr>
              <a:t> </a:t>
            </a:r>
          </a:p>
          <a:p>
            <a:pPr marL="285750" indent="-285750">
              <a:buFont typeface="Wingdings" panose="05000000000000000000" pitchFamily="2" charset="2"/>
              <a:buChar char="Ø"/>
            </a:pPr>
            <a:r>
              <a:rPr lang="pt-PT" sz="1600" dirty="0">
                <a:ea typeface="Tahoma" panose="020B0604030504040204" pitchFamily="34" charset="0"/>
                <a:cs typeface="DIN Condensed Bold"/>
              </a:rPr>
              <a:t>2209 seguidores</a:t>
            </a:r>
            <a:endParaRPr lang="en-US" sz="1600" dirty="0">
              <a:ea typeface="Tahoma" panose="020B0604030504040204" pitchFamily="34" charset="0"/>
              <a:cs typeface="DIN Condensed Bold"/>
            </a:endParaRPr>
          </a:p>
        </p:txBody>
      </p:sp>
      <p:sp>
        <p:nvSpPr>
          <p:cNvPr id="17" name="Rectangle 62"/>
          <p:cNvSpPr>
            <a:spLocks noChangeArrowheads="1"/>
          </p:cNvSpPr>
          <p:nvPr/>
        </p:nvSpPr>
        <p:spPr bwMode="auto">
          <a:xfrm>
            <a:off x="-1587" y="764704"/>
            <a:ext cx="52936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alibri" panose="020F0502020204030204" pitchFamily="34" charset="0"/>
                <a:cs typeface="Calibri" panose="020F0502020204030204" pitchFamily="34" charset="0"/>
              </a:rPr>
              <a:t>E1 – </a:t>
            </a:r>
            <a:r>
              <a:rPr lang="pt-BR" altLang="en-US" sz="1800" b="1" dirty="0">
                <a:solidFill>
                  <a:srgbClr val="195457"/>
                </a:solidFill>
                <a:latin typeface="Calibri" panose="020F0502020204030204" pitchFamily="34" charset="0"/>
                <a:cs typeface="Calibri" panose="020F0502020204030204" pitchFamily="34" charset="0"/>
              </a:rPr>
              <a:t>Plano de Comunicação do Projeto</a:t>
            </a:r>
          </a:p>
          <a:p>
            <a:endParaRPr lang="pt-BR" altLang="en-US" sz="1800" b="1" dirty="0">
              <a:latin typeface="Calibri" panose="020F0502020204030204" pitchFamily="34" charset="0"/>
              <a:cs typeface="Calibri" panose="020F0502020204030204" pitchFamily="34" charset="0"/>
            </a:endParaRPr>
          </a:p>
          <a:p>
            <a:endParaRPr lang="pt-BR" altLang="en-US" sz="1800" b="1" dirty="0">
              <a:solidFill>
                <a:schemeClr val="accent6">
                  <a:lumMod val="50000"/>
                </a:schemeClr>
              </a:solidFill>
              <a:latin typeface="Calibri" panose="020F0502020204030204" pitchFamily="34" charset="0"/>
              <a:cs typeface="Calibri" panose="020F0502020204030204" pitchFamily="34" charset="0"/>
            </a:endParaRPr>
          </a:p>
        </p:txBody>
      </p:sp>
      <p:sp>
        <p:nvSpPr>
          <p:cNvPr id="2" name="Retângulo 1"/>
          <p:cNvSpPr/>
          <p:nvPr/>
        </p:nvSpPr>
        <p:spPr>
          <a:xfrm>
            <a:off x="4604558" y="5061420"/>
            <a:ext cx="5039960" cy="338554"/>
          </a:xfrm>
          <a:prstGeom prst="rect">
            <a:avLst/>
          </a:prstGeom>
        </p:spPr>
        <p:txBody>
          <a:bodyPr wrap="square">
            <a:spAutoFit/>
          </a:bodyPr>
          <a:lstStyle/>
          <a:p>
            <a:r>
              <a:rPr lang="en-US" sz="1600" b="1" dirty="0">
                <a:solidFill>
                  <a:schemeClr val="accent6">
                    <a:lumMod val="50000"/>
                  </a:schemeClr>
                </a:solidFill>
                <a:hlinkClick r:id="rId6"/>
              </a:rPr>
              <a:t>https://www.facebook.com/LIFEIPAZORESNATURA</a:t>
            </a:r>
            <a:r>
              <a:rPr lang="en-US" sz="1600" b="1" dirty="0">
                <a:solidFill>
                  <a:schemeClr val="accent6">
                    <a:lumMod val="50000"/>
                  </a:schemeClr>
                </a:solidFill>
              </a:rPr>
              <a:t> </a:t>
            </a:r>
          </a:p>
        </p:txBody>
      </p:sp>
      <p:pic>
        <p:nvPicPr>
          <p:cNvPr id="3" name="Imagem 2"/>
          <p:cNvPicPr>
            <a:picLocks noChangeAspect="1"/>
          </p:cNvPicPr>
          <p:nvPr/>
        </p:nvPicPr>
        <p:blipFill rotWithShape="1">
          <a:blip r:embed="rId7" cstate="screen">
            <a:extLst>
              <a:ext uri="{28A0092B-C50C-407E-A947-70E740481C1C}">
                <a14:useLocalDpi xmlns:a14="http://schemas.microsoft.com/office/drawing/2010/main"/>
              </a:ext>
            </a:extLst>
          </a:blip>
          <a:srcRect t="5200" b="6601"/>
          <a:stretch/>
        </p:blipFill>
        <p:spPr>
          <a:xfrm>
            <a:off x="3563888" y="1706346"/>
            <a:ext cx="5436096" cy="2696946"/>
          </a:xfrm>
          <a:prstGeom prst="rect">
            <a:avLst/>
          </a:prstGeom>
        </p:spPr>
      </p:pic>
      <p:pic>
        <p:nvPicPr>
          <p:cNvPr id="8" name="Imagem 7"/>
          <p:cNvPicPr>
            <a:picLocks noChangeAspect="1"/>
          </p:cNvPicPr>
          <p:nvPr/>
        </p:nvPicPr>
        <p:blipFill rotWithShape="1">
          <a:blip r:embed="rId8" cstate="screen">
            <a:extLst>
              <a:ext uri="{28A0092B-C50C-407E-A947-70E740481C1C}">
                <a14:useLocalDpi xmlns:a14="http://schemas.microsoft.com/office/drawing/2010/main"/>
              </a:ext>
            </a:extLst>
          </a:blip>
          <a:srcRect l="40550" t="13601" r="2751" b="6999"/>
          <a:stretch/>
        </p:blipFill>
        <p:spPr>
          <a:xfrm>
            <a:off x="164161" y="3247264"/>
            <a:ext cx="4427984" cy="3487946"/>
          </a:xfrm>
          <a:prstGeom prst="rect">
            <a:avLst/>
          </a:prstGeom>
        </p:spPr>
      </p:pic>
    </p:spTree>
    <p:extLst>
      <p:ext uri="{BB962C8B-B14F-4D97-AF65-F5344CB8AC3E}">
        <p14:creationId xmlns:p14="http://schemas.microsoft.com/office/powerpoint/2010/main" val="3050859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9" name="Rectangle 62"/>
          <p:cNvSpPr>
            <a:spLocks noChangeArrowheads="1"/>
          </p:cNvSpPr>
          <p:nvPr/>
        </p:nvSpPr>
        <p:spPr bwMode="auto">
          <a:xfrm>
            <a:off x="-1587" y="764704"/>
            <a:ext cx="52936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alibri" panose="020F0502020204030204" pitchFamily="34" charset="0"/>
                <a:cs typeface="Calibri" panose="020F0502020204030204" pitchFamily="34" charset="0"/>
              </a:rPr>
              <a:t>E1 – </a:t>
            </a:r>
            <a:r>
              <a:rPr lang="pt-BR" altLang="en-US" sz="1800" b="1" dirty="0">
                <a:solidFill>
                  <a:srgbClr val="195457"/>
                </a:solidFill>
                <a:latin typeface="Calibri" panose="020F0502020204030204" pitchFamily="34" charset="0"/>
                <a:cs typeface="Calibri" panose="020F0502020204030204" pitchFamily="34" charset="0"/>
              </a:rPr>
              <a:t>Plano de Comunicação do Projeto</a:t>
            </a:r>
          </a:p>
          <a:p>
            <a:endParaRPr lang="pt-BR" altLang="en-US" sz="1800" b="1" dirty="0">
              <a:latin typeface="Calibri" panose="020F0502020204030204" pitchFamily="34" charset="0"/>
              <a:cs typeface="Calibri" panose="020F0502020204030204" pitchFamily="34" charset="0"/>
            </a:endParaRPr>
          </a:p>
          <a:p>
            <a:endParaRPr lang="pt-BR" altLang="en-US" sz="1800" b="1" dirty="0">
              <a:solidFill>
                <a:schemeClr val="accent6">
                  <a:lumMod val="50000"/>
                </a:schemeClr>
              </a:solidFill>
              <a:latin typeface="Calibri" panose="020F0502020204030204" pitchFamily="34" charset="0"/>
              <a:cs typeface="Calibri" panose="020F0502020204030204" pitchFamily="34" charset="0"/>
            </a:endParaRPr>
          </a:p>
        </p:txBody>
      </p:sp>
      <p:sp>
        <p:nvSpPr>
          <p:cNvPr id="12" name="CaixaDeTexto 11"/>
          <p:cNvSpPr txBox="1"/>
          <p:nvPr/>
        </p:nvSpPr>
        <p:spPr>
          <a:xfrm>
            <a:off x="1539485" y="1234811"/>
            <a:ext cx="4335831" cy="338554"/>
          </a:xfrm>
          <a:prstGeom prst="rect">
            <a:avLst/>
          </a:prstGeom>
          <a:noFill/>
        </p:spPr>
        <p:txBody>
          <a:bodyPr wrap="square" rtlCol="0">
            <a:spAutoFit/>
          </a:bodyPr>
          <a:lstStyle/>
          <a:p>
            <a:r>
              <a:rPr lang="pt-PT" altLang="pt-PT" sz="1600" b="1" u="sng" dirty="0" err="1">
                <a:solidFill>
                  <a:srgbClr val="195457"/>
                </a:solidFill>
                <a:ea typeface="Tahoma" panose="020B0604030504040204" pitchFamily="34" charset="0"/>
                <a:cs typeface="Calibri" panose="020F0502020204030204" pitchFamily="34" charset="0"/>
              </a:rPr>
              <a:t>Monofolha</a:t>
            </a:r>
            <a:r>
              <a:rPr lang="pt-PT" altLang="pt-PT" sz="1600" b="1" u="sng" dirty="0">
                <a:solidFill>
                  <a:srgbClr val="195457"/>
                </a:solidFill>
                <a:ea typeface="Tahoma" panose="020B0604030504040204" pitchFamily="34" charset="0"/>
                <a:cs typeface="Calibri" panose="020F0502020204030204" pitchFamily="34" charset="0"/>
              </a:rPr>
              <a:t> digital do LIFE IP AZORES NATURA:</a:t>
            </a:r>
          </a:p>
        </p:txBody>
      </p:sp>
      <p:pic>
        <p:nvPicPr>
          <p:cNvPr id="1026" name="Picture 2" descr="https://www.lifeazoresnatura.eu/wp-content/uploads/2020/11/monofolha-digital_IP-NATURA_17nov_PT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686" y="1610863"/>
            <a:ext cx="7056784" cy="498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884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BR" altLang="en-US" sz="2000" b="1" dirty="0">
                <a:solidFill>
                  <a:srgbClr val="195457"/>
                </a:solidFill>
                <a:latin typeface="Calibri" panose="020F0502020204030204" pitchFamily="34" charset="0"/>
                <a:cs typeface="Calibri" panose="020F0502020204030204" pitchFamily="34" charset="0"/>
              </a:rPr>
              <a:t>E4 – </a:t>
            </a:r>
            <a:r>
              <a:rPr lang="en-US" altLang="en-US" sz="2000" b="1" dirty="0" err="1">
                <a:solidFill>
                  <a:srgbClr val="195457"/>
                </a:solidFill>
                <a:latin typeface="Calibri" panose="020F0502020204030204" pitchFamily="34" charset="0"/>
                <a:cs typeface="Calibri" panose="020F0502020204030204" pitchFamily="34" charset="0"/>
              </a:rPr>
              <a:t>Programa</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Educação</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Ambiental</a:t>
            </a:r>
            <a:r>
              <a:rPr lang="en-US" altLang="en-US" sz="2000" b="1" dirty="0">
                <a:solidFill>
                  <a:srgbClr val="195457"/>
                </a:solidFill>
                <a:latin typeface="Calibri" panose="020F0502020204030204" pitchFamily="34" charset="0"/>
                <a:cs typeface="Calibri" panose="020F0502020204030204" pitchFamily="34" charset="0"/>
              </a:rPr>
              <a:t> dos </a:t>
            </a:r>
            <a:r>
              <a:rPr lang="en-US" altLang="en-US" sz="2000" b="1" dirty="0" err="1">
                <a:solidFill>
                  <a:srgbClr val="195457"/>
                </a:solidFill>
                <a:latin typeface="Calibri" panose="020F0502020204030204" pitchFamily="34" charset="0"/>
                <a:cs typeface="Calibri" panose="020F0502020204030204" pitchFamily="34" charset="0"/>
              </a:rPr>
              <a:t>Parques</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Naturais</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Ilha</a:t>
            </a:r>
            <a:r>
              <a:rPr lang="en-US" altLang="en-US" sz="2000" b="1" dirty="0">
                <a:solidFill>
                  <a:srgbClr val="195457"/>
                </a:solidFill>
                <a:latin typeface="Calibri" panose="020F0502020204030204" pitchFamily="34" charset="0"/>
                <a:cs typeface="Calibri" panose="020F0502020204030204" pitchFamily="34" charset="0"/>
              </a:rPr>
              <a:t> – </a:t>
            </a:r>
            <a:r>
              <a:rPr lang="en-US" altLang="en-US" sz="2000" b="1" dirty="0" err="1">
                <a:solidFill>
                  <a:srgbClr val="195457"/>
                </a:solidFill>
                <a:latin typeface="Calibri" panose="020F0502020204030204" pitchFamily="34" charset="0"/>
                <a:cs typeface="Calibri" panose="020F0502020204030204" pitchFamily="34" charset="0"/>
              </a:rPr>
              <a:t>Parque</a:t>
            </a:r>
            <a:r>
              <a:rPr lang="en-US" altLang="en-US" sz="2000" b="1" dirty="0">
                <a:solidFill>
                  <a:srgbClr val="195457"/>
                </a:solidFill>
                <a:latin typeface="Calibri" panose="020F0502020204030204" pitchFamily="34" charset="0"/>
                <a:cs typeface="Calibri" panose="020F0502020204030204" pitchFamily="34" charset="0"/>
              </a:rPr>
              <a:t> Escola/</a:t>
            </a:r>
            <a:r>
              <a:rPr lang="en-US" altLang="en-US" sz="2000" b="1" dirty="0" err="1">
                <a:solidFill>
                  <a:srgbClr val="195457"/>
                </a:solidFill>
                <a:latin typeface="Calibri" panose="020F0502020204030204" pitchFamily="34" charset="0"/>
                <a:cs typeface="Calibri" panose="020F0502020204030204" pitchFamily="34" charset="0"/>
              </a:rPr>
              <a:t>Parque</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Aberto</a:t>
            </a:r>
            <a:endParaRPr lang="en-US" altLang="en-US" sz="2000" b="1" dirty="0">
              <a:solidFill>
                <a:srgbClr val="195457"/>
              </a:solidFill>
              <a:latin typeface="Calibri" panose="020F0502020204030204" pitchFamily="34" charset="0"/>
              <a:cs typeface="Calibri" panose="020F0502020204030204" pitchFamily="34" charset="0"/>
            </a:endParaRPr>
          </a:p>
          <a:p>
            <a:r>
              <a:rPr lang="en-US" altLang="en-US" sz="2000" dirty="0">
                <a:latin typeface="Century Gothic" panose="020B0502020202020204" pitchFamily="34" charset="0"/>
                <a:cs typeface="Calibri" panose="020F0502020204030204" pitchFamily="34" charset="0"/>
              </a:rPr>
              <a:t>	</a:t>
            </a:r>
          </a:p>
          <a:p>
            <a:endParaRPr lang="en-US" altLang="en-US" sz="2000" dirty="0">
              <a:latin typeface="Century Gothic" panose="020B0502020202020204" pitchFamily="34" charset="0"/>
              <a:cs typeface="Calibri" panose="020F0502020204030204" pitchFamily="34" charset="0"/>
            </a:endParaRPr>
          </a:p>
        </p:txBody>
      </p:sp>
      <p:graphicFrame>
        <p:nvGraphicFramePr>
          <p:cNvPr id="12" name="Tabela 11"/>
          <p:cNvGraphicFramePr>
            <a:graphicFrameLocks noGrp="1"/>
          </p:cNvGraphicFramePr>
          <p:nvPr>
            <p:extLst/>
          </p:nvPr>
        </p:nvGraphicFramePr>
        <p:xfrm>
          <a:off x="1165051" y="1461209"/>
          <a:ext cx="6096000" cy="7416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790992174"/>
                    </a:ext>
                  </a:extLst>
                </a:gridCol>
                <a:gridCol w="3048000">
                  <a:extLst>
                    <a:ext uri="{9D8B030D-6E8A-4147-A177-3AD203B41FA5}">
                      <a16:colId xmlns:a16="http://schemas.microsoft.com/office/drawing/2014/main" val="1876509804"/>
                    </a:ext>
                  </a:extLst>
                </a:gridCol>
              </a:tblGrid>
              <a:tr h="370840">
                <a:tc>
                  <a:txBody>
                    <a:bodyPr/>
                    <a:lstStyle/>
                    <a:p>
                      <a:r>
                        <a:rPr lang="pt-PT" dirty="0"/>
                        <a:t>Atividades</a:t>
                      </a:r>
                      <a:endParaRPr lang="en-US" dirty="0"/>
                    </a:p>
                  </a:txBody>
                  <a:tcPr/>
                </a:tc>
                <a:tc>
                  <a:txBody>
                    <a:bodyPr/>
                    <a:lstStyle/>
                    <a:p>
                      <a:r>
                        <a:rPr lang="pt-PT" dirty="0"/>
                        <a:t>Nº</a:t>
                      </a:r>
                      <a:r>
                        <a:rPr lang="pt-PT" baseline="0" dirty="0"/>
                        <a:t> Participantes</a:t>
                      </a:r>
                      <a:endParaRPr lang="en-US" dirty="0"/>
                    </a:p>
                  </a:txBody>
                  <a:tcPr/>
                </a:tc>
                <a:extLst>
                  <a:ext uri="{0D108BD9-81ED-4DB2-BD59-A6C34878D82A}">
                    <a16:rowId xmlns:a16="http://schemas.microsoft.com/office/drawing/2014/main" val="1888153355"/>
                  </a:ext>
                </a:extLst>
              </a:tr>
              <a:tr h="370840">
                <a:tc>
                  <a:txBody>
                    <a:bodyPr/>
                    <a:lstStyle/>
                    <a:p>
                      <a:r>
                        <a:rPr lang="pt-PT" dirty="0"/>
                        <a:t>26</a:t>
                      </a:r>
                      <a:endParaRPr lang="en-US" dirty="0"/>
                    </a:p>
                  </a:txBody>
                  <a:tcPr/>
                </a:tc>
                <a:tc>
                  <a:txBody>
                    <a:bodyPr/>
                    <a:lstStyle/>
                    <a:p>
                      <a:r>
                        <a:rPr lang="pt-PT" dirty="0"/>
                        <a:t>415</a:t>
                      </a:r>
                      <a:endParaRPr lang="en-US" dirty="0"/>
                    </a:p>
                  </a:txBody>
                  <a:tcPr/>
                </a:tc>
                <a:extLst>
                  <a:ext uri="{0D108BD9-81ED-4DB2-BD59-A6C34878D82A}">
                    <a16:rowId xmlns:a16="http://schemas.microsoft.com/office/drawing/2014/main" val="1403354239"/>
                  </a:ext>
                </a:extLst>
              </a:tr>
            </a:tbl>
          </a:graphicData>
        </a:graphic>
      </p:graphicFrame>
      <p:sp>
        <p:nvSpPr>
          <p:cNvPr id="14" name="CaixaDeTexto 13"/>
          <p:cNvSpPr txBox="1"/>
          <p:nvPr/>
        </p:nvSpPr>
        <p:spPr>
          <a:xfrm>
            <a:off x="467544" y="5818621"/>
            <a:ext cx="3816424" cy="646331"/>
          </a:xfrm>
          <a:prstGeom prst="rect">
            <a:avLst/>
          </a:prstGeom>
          <a:noFill/>
        </p:spPr>
        <p:txBody>
          <a:bodyPr wrap="square" rtlCol="0">
            <a:spAutoFit/>
          </a:bodyPr>
          <a:lstStyle/>
          <a:p>
            <a:r>
              <a:rPr lang="pt-BR" b="1" dirty="0"/>
              <a:t> Limpeza de microplásticos na praia do Porto Pim</a:t>
            </a:r>
            <a:endParaRPr lang="en-US" b="1" dirty="0"/>
          </a:p>
        </p:txBody>
      </p:sp>
      <p:pic>
        <p:nvPicPr>
          <p:cNvPr id="16" name="Imagem 15"/>
          <p:cNvPicPr>
            <a:picLocks noChangeAspect="1"/>
          </p:cNvPicPr>
          <p:nvPr/>
        </p:nvPicPr>
        <p:blipFill rotWithShape="1">
          <a:blip r:embed="rId6" cstate="print">
            <a:extLst>
              <a:ext uri="{28A0092B-C50C-407E-A947-70E740481C1C}">
                <a14:useLocalDpi xmlns:a14="http://schemas.microsoft.com/office/drawing/2010/main" val="0"/>
              </a:ext>
            </a:extLst>
          </a:blip>
          <a:srcRect l="4778" r="37210"/>
          <a:stretch/>
        </p:blipFill>
        <p:spPr>
          <a:xfrm rot="5400000">
            <a:off x="430928" y="2458898"/>
            <a:ext cx="3473747" cy="3368235"/>
          </a:xfrm>
          <a:prstGeom prst="rect">
            <a:avLst/>
          </a:prstGeom>
        </p:spPr>
      </p:pic>
      <p:sp>
        <p:nvSpPr>
          <p:cNvPr id="17" name="CaixaDeTexto 16"/>
          <p:cNvSpPr txBox="1"/>
          <p:nvPr/>
        </p:nvSpPr>
        <p:spPr>
          <a:xfrm>
            <a:off x="5021907" y="5818621"/>
            <a:ext cx="3816424" cy="923330"/>
          </a:xfrm>
          <a:prstGeom prst="rect">
            <a:avLst/>
          </a:prstGeom>
          <a:noFill/>
        </p:spPr>
        <p:txBody>
          <a:bodyPr wrap="square" rtlCol="0">
            <a:spAutoFit/>
          </a:bodyPr>
          <a:lstStyle/>
          <a:p>
            <a:r>
              <a:rPr lang="pt-BR" b="1" dirty="0"/>
              <a:t>Em busca do morcego dos Açores - Noite internacional dos morcegos - São Miguel</a:t>
            </a:r>
            <a:endParaRPr lang="en-US" b="1" dirty="0"/>
          </a:p>
        </p:txBody>
      </p:sp>
      <p:pic>
        <p:nvPicPr>
          <p:cNvPr id="19" name="Imagem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6287" y="2551492"/>
            <a:ext cx="4357713" cy="3268285"/>
          </a:xfrm>
          <a:prstGeom prst="rect">
            <a:avLst/>
          </a:prstGeom>
        </p:spPr>
      </p:pic>
    </p:spTree>
    <p:extLst>
      <p:ext uri="{BB962C8B-B14F-4D97-AF65-F5344CB8AC3E}">
        <p14:creationId xmlns:p14="http://schemas.microsoft.com/office/powerpoint/2010/main" val="3320684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BR" altLang="en-US" sz="2000" b="1" dirty="0">
                <a:solidFill>
                  <a:srgbClr val="195457"/>
                </a:solidFill>
                <a:latin typeface="Calibri" panose="020F0502020204030204" pitchFamily="34" charset="0"/>
                <a:cs typeface="Calibri" panose="020F0502020204030204" pitchFamily="34" charset="0"/>
              </a:rPr>
              <a:t>E4 – </a:t>
            </a:r>
            <a:r>
              <a:rPr lang="en-US" altLang="en-US" sz="2000" b="1" dirty="0" err="1">
                <a:solidFill>
                  <a:srgbClr val="195457"/>
                </a:solidFill>
                <a:latin typeface="Calibri" panose="020F0502020204030204" pitchFamily="34" charset="0"/>
                <a:cs typeface="Calibri" panose="020F0502020204030204" pitchFamily="34" charset="0"/>
              </a:rPr>
              <a:t>Programa</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Educação</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Ambiental</a:t>
            </a:r>
            <a:r>
              <a:rPr lang="en-US" altLang="en-US" sz="2000" b="1" dirty="0">
                <a:solidFill>
                  <a:srgbClr val="195457"/>
                </a:solidFill>
                <a:latin typeface="Calibri" panose="020F0502020204030204" pitchFamily="34" charset="0"/>
                <a:cs typeface="Calibri" panose="020F0502020204030204" pitchFamily="34" charset="0"/>
              </a:rPr>
              <a:t> dos </a:t>
            </a:r>
            <a:r>
              <a:rPr lang="en-US" altLang="en-US" sz="2000" b="1" dirty="0" err="1">
                <a:solidFill>
                  <a:srgbClr val="195457"/>
                </a:solidFill>
                <a:latin typeface="Calibri" panose="020F0502020204030204" pitchFamily="34" charset="0"/>
                <a:cs typeface="Calibri" panose="020F0502020204030204" pitchFamily="34" charset="0"/>
              </a:rPr>
              <a:t>Parques</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Naturais</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Ilha</a:t>
            </a:r>
            <a:r>
              <a:rPr lang="en-US" altLang="en-US" sz="2000" b="1" dirty="0">
                <a:solidFill>
                  <a:srgbClr val="195457"/>
                </a:solidFill>
                <a:latin typeface="Calibri" panose="020F0502020204030204" pitchFamily="34" charset="0"/>
                <a:cs typeface="Calibri" panose="020F0502020204030204" pitchFamily="34" charset="0"/>
              </a:rPr>
              <a:t> – </a:t>
            </a:r>
            <a:r>
              <a:rPr lang="en-US" altLang="en-US" sz="2000" b="1" dirty="0" err="1">
                <a:solidFill>
                  <a:srgbClr val="195457"/>
                </a:solidFill>
                <a:latin typeface="Calibri" panose="020F0502020204030204" pitchFamily="34" charset="0"/>
                <a:cs typeface="Calibri" panose="020F0502020204030204" pitchFamily="34" charset="0"/>
              </a:rPr>
              <a:t>Parque</a:t>
            </a:r>
            <a:r>
              <a:rPr lang="en-US" altLang="en-US" sz="2000" b="1" dirty="0">
                <a:solidFill>
                  <a:srgbClr val="195457"/>
                </a:solidFill>
                <a:latin typeface="Calibri" panose="020F0502020204030204" pitchFamily="34" charset="0"/>
                <a:cs typeface="Calibri" panose="020F0502020204030204" pitchFamily="34" charset="0"/>
              </a:rPr>
              <a:t> Escola/</a:t>
            </a:r>
            <a:r>
              <a:rPr lang="en-US" altLang="en-US" sz="2000" b="1" dirty="0" err="1">
                <a:solidFill>
                  <a:srgbClr val="195457"/>
                </a:solidFill>
                <a:latin typeface="Calibri" panose="020F0502020204030204" pitchFamily="34" charset="0"/>
                <a:cs typeface="Calibri" panose="020F0502020204030204" pitchFamily="34" charset="0"/>
              </a:rPr>
              <a:t>Parque</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Aberto</a:t>
            </a:r>
            <a:endParaRPr lang="en-US" altLang="en-US" sz="2000" b="1" dirty="0">
              <a:solidFill>
                <a:srgbClr val="195457"/>
              </a:solidFill>
              <a:latin typeface="Calibri" panose="020F0502020204030204" pitchFamily="34" charset="0"/>
              <a:cs typeface="Calibri" panose="020F0502020204030204" pitchFamily="34" charset="0"/>
            </a:endParaRPr>
          </a:p>
          <a:p>
            <a:r>
              <a:rPr lang="en-US" altLang="en-US" sz="2000" dirty="0">
                <a:latin typeface="Century Gothic" panose="020B0502020202020204" pitchFamily="34" charset="0"/>
                <a:cs typeface="Calibri" panose="020F0502020204030204" pitchFamily="34" charset="0"/>
              </a:rPr>
              <a:t>	</a:t>
            </a:r>
          </a:p>
          <a:p>
            <a:endParaRPr lang="en-US" altLang="en-US" sz="2000" dirty="0">
              <a:latin typeface="Century Gothic" panose="020B0502020202020204" pitchFamily="34" charset="0"/>
              <a:cs typeface="Calibri" panose="020F0502020204030204" pitchFamily="34" charset="0"/>
            </a:endParaRPr>
          </a:p>
        </p:txBody>
      </p:sp>
      <p:sp>
        <p:nvSpPr>
          <p:cNvPr id="8" name="Retângulo 7"/>
          <p:cNvSpPr/>
          <p:nvPr/>
        </p:nvSpPr>
        <p:spPr>
          <a:xfrm>
            <a:off x="127039" y="2621371"/>
            <a:ext cx="3427926" cy="400110"/>
          </a:xfrm>
          <a:prstGeom prst="rect">
            <a:avLst/>
          </a:prstGeom>
        </p:spPr>
        <p:txBody>
          <a:bodyPr wrap="none">
            <a:spAutoFit/>
          </a:bodyPr>
          <a:lstStyle/>
          <a:p>
            <a:r>
              <a:rPr lang="pt-PT" altLang="pt-PT" sz="2000" b="1" u="sng" dirty="0">
                <a:solidFill>
                  <a:srgbClr val="195457"/>
                </a:solidFill>
                <a:ea typeface="Tahoma" panose="020B0604030504040204" pitchFamily="34" charset="0"/>
                <a:cs typeface="Calibri" panose="020F0502020204030204" pitchFamily="34" charset="0"/>
              </a:rPr>
              <a:t>1º Newsletter (especial Natal):</a:t>
            </a:r>
          </a:p>
        </p:txBody>
      </p:sp>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9952" y="1268759"/>
            <a:ext cx="3672407" cy="5551815"/>
          </a:xfrm>
          <a:prstGeom prst="rect">
            <a:avLst/>
          </a:prstGeom>
        </p:spPr>
      </p:pic>
    </p:spTree>
    <p:extLst>
      <p:ext uri="{BB962C8B-B14F-4D97-AF65-F5344CB8AC3E}">
        <p14:creationId xmlns:p14="http://schemas.microsoft.com/office/powerpoint/2010/main" val="2980357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entury Gothic" panose="020B0502020202020204" pitchFamily="34" charset="0"/>
                <a:cs typeface="Calibri" panose="020F0502020204030204" pitchFamily="34" charset="0"/>
              </a:rPr>
              <a:t>E –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a:latin typeface="Century Gothic" panose="020B0502020202020204" pitchFamily="34" charset="0"/>
                <a:cs typeface="Calibri" panose="020F0502020204030204" pitchFamily="34" charset="0"/>
              </a:rPr>
              <a:t>E5 – </a:t>
            </a:r>
            <a:r>
              <a:rPr lang="en-US" altLang="en-US" sz="1800" dirty="0" err="1">
                <a:latin typeface="Century Gothic" panose="020B0502020202020204" pitchFamily="34" charset="0"/>
                <a:cs typeface="Calibri" panose="020F0502020204030204" pitchFamily="34" charset="0"/>
              </a:rPr>
              <a:t>Programa</a:t>
            </a:r>
            <a:r>
              <a:rPr lang="en-US" altLang="en-US" sz="1800" dirty="0">
                <a:latin typeface="Century Gothic" panose="020B0502020202020204" pitchFamily="34" charset="0"/>
                <a:cs typeface="Calibri" panose="020F0502020204030204" pitchFamily="34" charset="0"/>
              </a:rPr>
              <a:t> de </a:t>
            </a:r>
            <a:r>
              <a:rPr lang="en-US" altLang="en-US" sz="1800" dirty="0" err="1">
                <a:latin typeface="Century Gothic" panose="020B0502020202020204" pitchFamily="34" charset="0"/>
                <a:cs typeface="Calibri" panose="020F0502020204030204" pitchFamily="34" charset="0"/>
              </a:rPr>
              <a:t>Envolvimento</a:t>
            </a:r>
            <a:r>
              <a:rPr lang="en-US" altLang="en-US" sz="1800" dirty="0">
                <a:latin typeface="Century Gothic" panose="020B0502020202020204" pitchFamily="34" charset="0"/>
                <a:cs typeface="Calibri" panose="020F0502020204030204" pitchFamily="34" charset="0"/>
              </a:rPr>
              <a:t> </a:t>
            </a:r>
            <a:r>
              <a:rPr lang="en-US" altLang="en-US" sz="1800" dirty="0" err="1">
                <a:latin typeface="Century Gothic" panose="020B0502020202020204" pitchFamily="34" charset="0"/>
                <a:cs typeface="Calibri" panose="020F0502020204030204" pitchFamily="34" charset="0"/>
              </a:rPr>
              <a:t>Público</a:t>
            </a:r>
            <a:r>
              <a:rPr lang="en-US" altLang="en-US" sz="1800" dirty="0">
                <a:latin typeface="Century Gothic" panose="020B0502020202020204" pitchFamily="34" charset="0"/>
                <a:cs typeface="Calibri" panose="020F0502020204030204" pitchFamily="34" charset="0"/>
              </a:rPr>
              <a:t> e </a:t>
            </a:r>
            <a:r>
              <a:rPr lang="en-US" altLang="en-US" sz="1800" dirty="0" err="1">
                <a:latin typeface="Century Gothic" panose="020B0502020202020204" pitchFamily="34" charset="0"/>
                <a:cs typeface="Calibri" panose="020F0502020204030204" pitchFamily="34" charset="0"/>
              </a:rPr>
              <a:t>Voluntariado</a:t>
            </a:r>
            <a:r>
              <a:rPr lang="en-US" altLang="en-US" sz="1800" dirty="0">
                <a:latin typeface="Century Gothic" panose="020B0502020202020204" pitchFamily="34" charset="0"/>
                <a:cs typeface="Calibri" panose="020F0502020204030204" pitchFamily="34" charset="0"/>
              </a:rPr>
              <a:t> </a:t>
            </a: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9" name="CaixaDeTexto 18"/>
          <p:cNvSpPr txBox="1"/>
          <p:nvPr/>
        </p:nvSpPr>
        <p:spPr>
          <a:xfrm>
            <a:off x="0" y="1408708"/>
            <a:ext cx="9144000" cy="2092881"/>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altLang="pt-PT" sz="1400" dirty="0">
                <a:latin typeface="Century Gothic" panose="020B0502020202020204" pitchFamily="34" charset="0"/>
                <a:ea typeface="Tahoma" panose="020B0604030504040204" pitchFamily="34" charset="0"/>
                <a:cs typeface="DIN Condensed Bold"/>
              </a:rPr>
              <a:t>O LIFE IP está a promover campos de voluntariado gratuitos em várias ilhas, com o objetivo de sensibilizar os jovens e a comunidade para a importância da prática de ações concretas de conservação da natureza e da biodiversidade.</a:t>
            </a:r>
          </a:p>
          <a:p>
            <a:pPr marL="285750" indent="-285750" algn="just">
              <a:buFont typeface="Wingdings" panose="05000000000000000000" pitchFamily="2" charset="2"/>
              <a:buChar char="Ø"/>
            </a:pPr>
            <a:r>
              <a:rPr lang="pt-BR" altLang="pt-PT" sz="1400" dirty="0">
                <a:latin typeface="Century Gothic" panose="020B0502020202020204" pitchFamily="34" charset="0"/>
                <a:ea typeface="Tahoma" panose="020B0604030504040204" pitchFamily="34" charset="0"/>
                <a:cs typeface="DIN Condensed Bold"/>
              </a:rPr>
              <a:t>Já ocorreram 5 campos dos 6 previstos em diferentes ilhas até fevereiro de 2021 onde se realizaram diversas atividades, desde controlo de invasoras, plantação de espécies nativas, limpezas de lixo marinho, entre outras, envolvendo escuteiros, empresas locais, IPSS e a comunidade em geral.</a:t>
            </a:r>
          </a:p>
          <a:p>
            <a:pPr marL="285750" indent="-285750" algn="just">
              <a:buFont typeface="Wingdings" panose="05000000000000000000" pitchFamily="2" charset="2"/>
              <a:buChar char="Ø"/>
            </a:pPr>
            <a:r>
              <a:rPr lang="pt-BR" altLang="pt-PT" sz="1400" dirty="0">
                <a:latin typeface="Century Gothic" panose="020B0502020202020204" pitchFamily="34" charset="0"/>
                <a:ea typeface="Tahoma" panose="020B0604030504040204" pitchFamily="34" charset="0"/>
                <a:cs typeface="DIN Condensed Bold"/>
              </a:rPr>
              <a:t>O próximo campo previsto será na Terceira, de 13 a 21 de fevereiro do próximo ano.</a:t>
            </a:r>
          </a:p>
          <a:p>
            <a:pPr marL="285750" indent="-285750" algn="just">
              <a:buFont typeface="Wingdings" panose="05000000000000000000" pitchFamily="2" charset="2"/>
              <a:buChar char="Ø"/>
            </a:pPr>
            <a:endParaRPr lang="pt-PT" sz="1600" dirty="0">
              <a:latin typeface="Century Gothic" panose="020B0502020202020204" pitchFamily="34" charset="0"/>
              <a:ea typeface="Tahoma" panose="020B0604030504040204" pitchFamily="34" charset="0"/>
              <a:cs typeface="DIN Condensed Bold"/>
            </a:endParaRPr>
          </a:p>
        </p:txBody>
      </p:sp>
      <p:pic>
        <p:nvPicPr>
          <p:cNvPr id="1026" name="Picture 2" descr="A imagem pode conter: uma ou mais pessoas, montanha, céu, ar livre e naturez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519" y="3356992"/>
            <a:ext cx="4680520" cy="3510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imagem pode conter: 1 pessoa, em pé, oceano, céu, nuvem, montanha, ar livre, natureza e águ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8937" y="3356992"/>
            <a:ext cx="4683583" cy="351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736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alibri" panose="020F0502020204030204" pitchFamily="34" charset="0"/>
                <a:cs typeface="Calibri" panose="020F0502020204030204" pitchFamily="34" charset="0"/>
              </a:rPr>
              <a:t>F – </a:t>
            </a:r>
            <a:r>
              <a:rPr lang="pt-BR" altLang="en-US" sz="1800" b="1" dirty="0">
                <a:solidFill>
                  <a:srgbClr val="195457"/>
                </a:solidFill>
                <a:latin typeface="Calibri" panose="020F0502020204030204" pitchFamily="34" charset="0"/>
                <a:cs typeface="Calibri" panose="020F0502020204030204" pitchFamily="34" charset="0"/>
              </a:rPr>
              <a:t>Gestão e monitorização do progresso do projeto:</a:t>
            </a:r>
          </a:p>
          <a:p>
            <a:r>
              <a:rPr lang="pt-BR" altLang="en-US" sz="1800" b="1" dirty="0">
                <a:solidFill>
                  <a:srgbClr val="195457"/>
                </a:solidFill>
                <a:latin typeface="Calibri" panose="020F0502020204030204" pitchFamily="34" charset="0"/>
                <a:cs typeface="Calibri" panose="020F0502020204030204" pitchFamily="34" charset="0"/>
              </a:rPr>
              <a:t>F3 – Grupo de trabalho para coordenação dos fundos complementares</a:t>
            </a:r>
            <a:endParaRPr lang="en-US" altLang="en-US" sz="1800" b="1" dirty="0">
              <a:solidFill>
                <a:srgbClr val="195457"/>
              </a:solidFill>
              <a:latin typeface="Calibri" panose="020F0502020204030204" pitchFamily="34" charset="0"/>
              <a:cs typeface="Calibri" panose="020F0502020204030204" pitchFamily="34" charset="0"/>
            </a:endParaRPr>
          </a:p>
          <a:p>
            <a:r>
              <a:rPr lang="en-US" altLang="en-US" sz="1800" b="1" dirty="0">
                <a:solidFill>
                  <a:srgbClr val="195457"/>
                </a:solidFill>
                <a:latin typeface="Calibri" panose="020F050202020403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2" name="CaixaDeTexto 11"/>
          <p:cNvSpPr txBox="1"/>
          <p:nvPr/>
        </p:nvSpPr>
        <p:spPr>
          <a:xfrm>
            <a:off x="-108520" y="1700808"/>
            <a:ext cx="9001000" cy="584775"/>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a:latin typeface="Calibri" panose="020F0502020204030204" pitchFamily="34" charset="0"/>
                <a:cs typeface="Calibri" panose="020F0502020204030204" pitchFamily="34" charset="0"/>
              </a:rPr>
              <a:t>O Website do projeto já tem um separador com os Fundos Abertos assim como Balcão de Apoio</a:t>
            </a:r>
            <a:r>
              <a:rPr lang="pt-BR" sz="1600" dirty="0">
                <a:latin typeface="Calibri" panose="020F0502020204030204" pitchFamily="34" charset="0"/>
                <a:cs typeface="Calibri" panose="020F0502020204030204" pitchFamily="34" charset="0"/>
              </a:rPr>
              <a:t> para dar suporte aos projetos complementares.</a:t>
            </a:r>
          </a:p>
        </p:txBody>
      </p:sp>
      <p:pic>
        <p:nvPicPr>
          <p:cNvPr id="9" name="Imagem 8"/>
          <p:cNvPicPr>
            <a:picLocks noChangeAspect="1"/>
          </p:cNvPicPr>
          <p:nvPr/>
        </p:nvPicPr>
        <p:blipFill rotWithShape="1">
          <a:blip r:embed="rId6" cstate="screen">
            <a:extLst>
              <a:ext uri="{28A0092B-C50C-407E-A947-70E740481C1C}">
                <a14:useLocalDpi xmlns:a14="http://schemas.microsoft.com/office/drawing/2010/main"/>
              </a:ext>
            </a:extLst>
          </a:blip>
          <a:srcRect t="14000" b="6201"/>
          <a:stretch/>
        </p:blipFill>
        <p:spPr>
          <a:xfrm>
            <a:off x="611560" y="2541097"/>
            <a:ext cx="8021052" cy="3600400"/>
          </a:xfrm>
          <a:prstGeom prst="rect">
            <a:avLst/>
          </a:prstGeom>
        </p:spPr>
      </p:pic>
      <p:sp>
        <p:nvSpPr>
          <p:cNvPr id="14" name="Oval 13"/>
          <p:cNvSpPr/>
          <p:nvPr/>
        </p:nvSpPr>
        <p:spPr>
          <a:xfrm>
            <a:off x="4139952" y="2861647"/>
            <a:ext cx="1440160" cy="504055"/>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rotWithShape="1">
          <a:blip r:embed="rId7" cstate="screen">
            <a:extLst>
              <a:ext uri="{28A0092B-C50C-407E-A947-70E740481C1C}">
                <a14:useLocalDpi xmlns:a14="http://schemas.microsoft.com/office/drawing/2010/main"/>
              </a:ext>
            </a:extLst>
          </a:blip>
          <a:srcRect t="15001" r="1176" b="5200"/>
          <a:stretch/>
        </p:blipFill>
        <p:spPr>
          <a:xfrm>
            <a:off x="222390" y="2541097"/>
            <a:ext cx="8670090" cy="3938031"/>
          </a:xfrm>
          <a:prstGeom prst="rect">
            <a:avLst/>
          </a:prstGeom>
        </p:spPr>
      </p:pic>
    </p:spTree>
    <p:extLst>
      <p:ext uri="{BB962C8B-B14F-4D97-AF65-F5344CB8AC3E}">
        <p14:creationId xmlns:p14="http://schemas.microsoft.com/office/powerpoint/2010/main" val="46920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a:solidFill>
                  <a:srgbClr val="195457"/>
                </a:solidFill>
                <a:latin typeface="Calibri" panose="020F0502020204030204" pitchFamily="34" charset="0"/>
                <a:cs typeface="Calibri" panose="020F0502020204030204" pitchFamily="34" charset="0"/>
              </a:rPr>
              <a:t>F – </a:t>
            </a:r>
            <a:r>
              <a:rPr lang="pt-BR" altLang="en-US" sz="2000" b="1" dirty="0">
                <a:solidFill>
                  <a:srgbClr val="195457"/>
                </a:solidFill>
                <a:latin typeface="Calibri" panose="020F0502020204030204" pitchFamily="34" charset="0"/>
                <a:cs typeface="Calibri" panose="020F0502020204030204" pitchFamily="34" charset="0"/>
              </a:rPr>
              <a:t>Gestão e monitorização do progresso do projeto:</a:t>
            </a:r>
          </a:p>
          <a:p>
            <a:r>
              <a:rPr lang="pt-BR" altLang="en-US" sz="2000" b="1" dirty="0">
                <a:solidFill>
                  <a:srgbClr val="195457"/>
                </a:solidFill>
                <a:latin typeface="Calibri" panose="020F0502020204030204" pitchFamily="34" charset="0"/>
                <a:cs typeface="Calibri" panose="020F0502020204030204" pitchFamily="34" charset="0"/>
              </a:rPr>
              <a:t>F3 – </a:t>
            </a:r>
            <a:r>
              <a:rPr lang="pt-PT" altLang="en-US" sz="2000" b="1" dirty="0">
                <a:solidFill>
                  <a:srgbClr val="195457"/>
                </a:solidFill>
                <a:latin typeface="Calibri" panose="020F0502020204030204" pitchFamily="34" charset="0"/>
                <a:cs typeface="Calibri" panose="020F0502020204030204" pitchFamily="34" charset="0"/>
              </a:rPr>
              <a:t>Conselho de Partes Interessadas e Conselho Consultivo</a:t>
            </a:r>
            <a:endParaRPr lang="en-US" altLang="en-US" sz="2000" b="1" dirty="0">
              <a:solidFill>
                <a:srgbClr val="195457"/>
              </a:solidFill>
              <a:latin typeface="Calibri" panose="020F0502020204030204" pitchFamily="34" charset="0"/>
              <a:cs typeface="Calibri" panose="020F0502020204030204" pitchFamily="34" charset="0"/>
            </a:endParaRPr>
          </a:p>
          <a:p>
            <a:r>
              <a:rPr lang="en-US" altLang="en-US" sz="1800" b="1" dirty="0">
                <a:solidFill>
                  <a:srgbClr val="195457"/>
                </a:solidFill>
                <a:latin typeface="Calibri" panose="020F0502020204030204" pitchFamily="34" charset="0"/>
                <a:cs typeface="Calibri" panose="020F0502020204030204" pitchFamily="34" charset="0"/>
              </a:rPr>
              <a:t>	</a:t>
            </a:r>
          </a:p>
          <a:p>
            <a:endParaRPr lang="en-US" altLang="en-US" sz="2000" dirty="0">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536" y="1841013"/>
            <a:ext cx="4992554" cy="3744416"/>
          </a:xfrm>
          <a:prstGeom prst="rect">
            <a:avLst/>
          </a:prstGeom>
        </p:spPr>
      </p:pic>
      <p:pic>
        <p:nvPicPr>
          <p:cNvPr id="13" name="Imagem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40018" y="1841012"/>
            <a:ext cx="4992556" cy="3744417"/>
          </a:xfrm>
          <a:prstGeom prst="rect">
            <a:avLst/>
          </a:prstGeom>
        </p:spPr>
      </p:pic>
      <p:sp>
        <p:nvSpPr>
          <p:cNvPr id="18" name="CaixaDeTexto 17"/>
          <p:cNvSpPr txBox="1"/>
          <p:nvPr/>
        </p:nvSpPr>
        <p:spPr>
          <a:xfrm>
            <a:off x="1259632" y="5554105"/>
            <a:ext cx="2088232" cy="923330"/>
          </a:xfrm>
          <a:prstGeom prst="rect">
            <a:avLst/>
          </a:prstGeom>
          <a:noFill/>
        </p:spPr>
        <p:txBody>
          <a:bodyPr wrap="square" rtlCol="0">
            <a:spAutoFit/>
          </a:bodyPr>
          <a:lstStyle/>
          <a:p>
            <a:pPr algn="ctr"/>
            <a:r>
              <a:rPr lang="pt-PT" b="1" dirty="0">
                <a:solidFill>
                  <a:schemeClr val="accent1">
                    <a:lumMod val="50000"/>
                  </a:schemeClr>
                </a:solidFill>
              </a:rPr>
              <a:t>Conselho Consultivo do PNI da Terceira </a:t>
            </a:r>
            <a:endParaRPr lang="en-US" b="1" dirty="0">
              <a:solidFill>
                <a:schemeClr val="accent1">
                  <a:lumMod val="50000"/>
                </a:schemeClr>
              </a:solidFill>
            </a:endParaRPr>
          </a:p>
        </p:txBody>
      </p:sp>
      <p:sp>
        <p:nvSpPr>
          <p:cNvPr id="19" name="CaixaDeTexto 18"/>
          <p:cNvSpPr txBox="1"/>
          <p:nvPr/>
        </p:nvSpPr>
        <p:spPr>
          <a:xfrm>
            <a:off x="6132172" y="5554104"/>
            <a:ext cx="2088232" cy="923330"/>
          </a:xfrm>
          <a:prstGeom prst="rect">
            <a:avLst/>
          </a:prstGeom>
          <a:noFill/>
        </p:spPr>
        <p:txBody>
          <a:bodyPr wrap="square" rtlCol="0">
            <a:spAutoFit/>
          </a:bodyPr>
          <a:lstStyle/>
          <a:p>
            <a:pPr algn="ctr"/>
            <a:r>
              <a:rPr lang="pt-PT" b="1" dirty="0">
                <a:solidFill>
                  <a:schemeClr val="accent1">
                    <a:lumMod val="50000"/>
                  </a:schemeClr>
                </a:solidFill>
              </a:rPr>
              <a:t>Conselho Consultivo do PNI do Corvo</a:t>
            </a:r>
            <a:endParaRPr lang="en-US" b="1" dirty="0">
              <a:solidFill>
                <a:schemeClr val="accent1">
                  <a:lumMod val="50000"/>
                </a:schemeClr>
              </a:solidFill>
            </a:endParaRPr>
          </a:p>
        </p:txBody>
      </p:sp>
    </p:spTree>
    <p:extLst>
      <p:ext uri="{BB962C8B-B14F-4D97-AF65-F5344CB8AC3E}">
        <p14:creationId xmlns:p14="http://schemas.microsoft.com/office/powerpoint/2010/main" val="848479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24" t="18652" r="22730" b="16719"/>
          <a:stretch/>
        </p:blipFill>
        <p:spPr bwMode="auto">
          <a:xfrm>
            <a:off x="2542273" y="2568337"/>
            <a:ext cx="301591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descr="https://www.visitportugal.com/sites/www.visitportugal.com/files/styles/experiencias_detalhe/public/mediateca/N2604d_0.jpg?itok=thKeHWf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91999" y="887502"/>
            <a:ext cx="288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cultura.cm-ribeiragrande.pt/imagens/2501344525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822" y="887502"/>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cdn.olhares.pt/client/files/foto/big/132/132039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575162"/>
            <a:ext cx="216192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turismocadentro.com/wp-content/uploads/2010/06/ilha-das-flor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5012" y="2572387"/>
            <a:ext cx="243880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ponta-delgada.com/wp-content/uploads/2016/03/lagoa-do-f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1425" y="4257272"/>
            <a:ext cx="244620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http://parquesnaturais.azores.gov.pt/images/pni_terceira/ap/rn/sbarbara/80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4441" y="4249172"/>
            <a:ext cx="216000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cultura.cm-ribeiragrande.pt/imagens/194134452546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257"/>
          <a:stretch/>
        </p:blipFill>
        <p:spPr bwMode="auto">
          <a:xfrm>
            <a:off x="2160107" y="879402"/>
            <a:ext cx="1275069"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cultura.cm-ribeiragrande.pt/imagens/586134452392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3869" y="4257272"/>
            <a:ext cx="2448130" cy="16200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p:cNvGrpSpPr/>
          <p:nvPr/>
        </p:nvGrpSpPr>
        <p:grpSpPr>
          <a:xfrm>
            <a:off x="-1588" y="-581"/>
            <a:ext cx="9145588" cy="621270"/>
            <a:chOff x="-1588" y="-581"/>
            <a:chExt cx="9145588" cy="621270"/>
          </a:xfrm>
        </p:grpSpPr>
        <p:sp>
          <p:nvSpPr>
            <p:cNvPr id="37" name="Retângulo 3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9" name="Picture 10" descr="http://fnyh.org/wp-content/uploads/2015/01/LIF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http://www.europarc.org/communication-skills/images/2.1%20N20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Imagem 4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43" name="Título 1"/>
          <p:cNvSpPr>
            <a:spLocks noGrp="1"/>
          </p:cNvSpPr>
          <p:nvPr>
            <p:ph type="ctrTitle"/>
          </p:nvPr>
        </p:nvSpPr>
        <p:spPr>
          <a:xfrm>
            <a:off x="212993" y="1340768"/>
            <a:ext cx="1910735" cy="482783"/>
          </a:xfrm>
          <a:ln>
            <a:noFill/>
          </a:ln>
          <a:effectLst>
            <a:outerShdw blurRad="50800" dist="38100" dir="2700000" algn="tl" rotWithShape="0">
              <a:prstClr val="black">
                <a:alpha val="40000"/>
              </a:prstClr>
            </a:outerShdw>
            <a:reflection blurRad="6350" stA="52000" endA="300" endPos="35000" dir="5400000" sy="-100000" algn="bl" rotWithShape="0"/>
          </a:effectLst>
        </p:spPr>
        <p:txBody>
          <a:bodyPr>
            <a:noAutofit/>
          </a:bodyPr>
          <a:lstStyle/>
          <a:p>
            <a:pPr algn="l"/>
            <a:r>
              <a:rPr lang="pt-PT" sz="2800" b="1" dirty="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rPr>
              <a:t>Obrigada!</a:t>
            </a:r>
          </a:p>
        </p:txBody>
      </p:sp>
      <p:sp>
        <p:nvSpPr>
          <p:cNvPr id="25"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2" name="CaixaDeTexto 1"/>
          <p:cNvSpPr txBox="1"/>
          <p:nvPr/>
        </p:nvSpPr>
        <p:spPr>
          <a:xfrm>
            <a:off x="3023441" y="5877272"/>
            <a:ext cx="3817116" cy="1323439"/>
          </a:xfrm>
          <a:prstGeom prst="rect">
            <a:avLst/>
          </a:prstGeom>
          <a:noFill/>
        </p:spPr>
        <p:txBody>
          <a:bodyPr wrap="square" rtlCol="0">
            <a:spAutoFit/>
          </a:bodyPr>
          <a:lstStyle/>
          <a:p>
            <a:r>
              <a:rPr lang="en-US" sz="2000" b="1" dirty="0">
                <a:hlinkClick r:id="rId16"/>
              </a:rPr>
              <a:t>lifeip.azoresnatura@azores.gov.pt</a:t>
            </a:r>
            <a:endParaRPr lang="en-US" sz="2000" b="1" dirty="0"/>
          </a:p>
          <a:p>
            <a:endParaRPr lang="en-US" sz="2000" b="1" dirty="0">
              <a:hlinkClick r:id="rId17"/>
            </a:endParaRPr>
          </a:p>
          <a:p>
            <a:r>
              <a:rPr lang="en-US" sz="2000" b="1" dirty="0">
                <a:hlinkClick r:id="rId17"/>
              </a:rPr>
              <a:t>https://www.lifeazoresnatura.eu/</a:t>
            </a:r>
            <a:endParaRPr lang="en-US" sz="2000" b="1" dirty="0"/>
          </a:p>
          <a:p>
            <a:r>
              <a:rPr lang="en-US" sz="2000" b="1" dirty="0"/>
              <a:t> </a:t>
            </a:r>
          </a:p>
        </p:txBody>
      </p:sp>
      <p:pic>
        <p:nvPicPr>
          <p:cNvPr id="3074" name="Picture 2" descr="Email Symbol clipart - Mail, Apple, Email, transparent clip art"/>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8074" t="18005" r="18927" b="19304"/>
          <a:stretch/>
        </p:blipFill>
        <p:spPr bwMode="auto">
          <a:xfrm>
            <a:off x="2627784" y="5886778"/>
            <a:ext cx="481168" cy="4362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cebook Icon | | Vector Images Icon Sign And Symbol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688842" y="6511137"/>
            <a:ext cx="331831" cy="33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1558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2" name="Retângulo 21"/>
          <p:cNvSpPr/>
          <p:nvPr/>
        </p:nvSpPr>
        <p:spPr>
          <a:xfrm>
            <a:off x="1670542" y="1628800"/>
            <a:ext cx="554801" cy="36004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bg1">
                  <a:lumMod val="75000"/>
                </a:schemeClr>
              </a:solidFill>
            </a:endParaRPr>
          </a:p>
        </p:txBody>
      </p:sp>
      <p:grpSp>
        <p:nvGrpSpPr>
          <p:cNvPr id="4" name="Grupo 3"/>
          <p:cNvGrpSpPr/>
          <p:nvPr/>
        </p:nvGrpSpPr>
        <p:grpSpPr>
          <a:xfrm>
            <a:off x="1259632" y="1169929"/>
            <a:ext cx="6696744" cy="4464496"/>
            <a:chOff x="1259632" y="1628800"/>
            <a:chExt cx="6696744" cy="4464496"/>
          </a:xfrm>
        </p:grpSpPr>
        <p:sp>
          <p:nvSpPr>
            <p:cNvPr id="21" name="Retângulo 20"/>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2900" indent="-268288"/>
              <a:r>
                <a:rPr lang="pt-PT" sz="1700" b="1" dirty="0">
                  <a:solidFill>
                    <a:schemeClr val="tx1"/>
                  </a:solidFill>
                  <a:latin typeface="Century Gothic" panose="020B0502020202020204" pitchFamily="34" charset="0"/>
                </a:rPr>
                <a:t>Subprograma Ambiente: </a:t>
              </a:r>
            </a:p>
            <a:p>
              <a:pPr marL="1612900" indent="-268288">
                <a:lnSpc>
                  <a:spcPct val="140000"/>
                </a:lnSpc>
              </a:pPr>
              <a:r>
                <a:rPr lang="pt-PT" sz="1700" dirty="0">
                  <a:solidFill>
                    <a:schemeClr val="tx1"/>
                  </a:solidFill>
                  <a:latin typeface="Century Gothic" panose="020B0502020202020204" pitchFamily="34" charset="0"/>
                </a:rPr>
                <a:t>	- Projetos tradicionais</a:t>
              </a:r>
            </a:p>
            <a:p>
              <a:pPr marL="1612900" indent="-268288">
                <a:lnSpc>
                  <a:spcPct val="140000"/>
                </a:lnSpc>
              </a:pPr>
              <a:r>
                <a:rPr lang="pt-PT" sz="1700" dirty="0">
                  <a:solidFill>
                    <a:schemeClr val="tx1"/>
                  </a:solidFill>
                  <a:latin typeface="Century Gothic" panose="020B0502020202020204" pitchFamily="34" charset="0"/>
                </a:rPr>
                <a:t>	- Projetos Integrados</a:t>
              </a:r>
            </a:p>
            <a:p>
              <a:pPr marL="1612900" indent="-268288">
                <a:lnSpc>
                  <a:spcPct val="140000"/>
                </a:lnSpc>
              </a:pPr>
              <a:r>
                <a:rPr lang="pt-PT" sz="1700" dirty="0">
                  <a:solidFill>
                    <a:schemeClr val="tx1"/>
                  </a:solidFill>
                  <a:latin typeface="Century Gothic" panose="020B0502020202020204" pitchFamily="34" charset="0"/>
                </a:rPr>
                <a:t>	- Projetos Preparatórios</a:t>
              </a:r>
            </a:p>
            <a:p>
              <a:pPr marL="1612900" indent="-268288">
                <a:lnSpc>
                  <a:spcPct val="140000"/>
                </a:lnSpc>
              </a:pPr>
              <a:r>
                <a:rPr lang="pt-PT" sz="1700" dirty="0">
                  <a:solidFill>
                    <a:schemeClr val="tx1"/>
                  </a:solidFill>
                  <a:latin typeface="Century Gothic" panose="020B0502020202020204" pitchFamily="34" charset="0"/>
                </a:rPr>
                <a:t>	- Projetos de Assistência Técnica</a:t>
              </a:r>
            </a:p>
            <a:p>
              <a:pPr marL="1612900" indent="-268288">
                <a:lnSpc>
                  <a:spcPct val="140000"/>
                </a:lnSpc>
              </a:pPr>
              <a:endParaRPr lang="pt-PT" sz="1700" b="1" dirty="0">
                <a:solidFill>
                  <a:schemeClr val="tx1"/>
                </a:solidFill>
                <a:latin typeface="Century Gothic" panose="020B0502020202020204" pitchFamily="34" charset="0"/>
              </a:endParaRPr>
            </a:p>
            <a:p>
              <a:pPr marL="1612900" indent="-268288">
                <a:lnSpc>
                  <a:spcPct val="140000"/>
                </a:lnSpc>
              </a:pPr>
              <a:r>
                <a:rPr lang="pt-PT" sz="1700" b="1" dirty="0">
                  <a:solidFill>
                    <a:schemeClr val="tx1"/>
                  </a:solidFill>
                  <a:latin typeface="Century Gothic" panose="020B0502020202020204" pitchFamily="34" charset="0"/>
                </a:rPr>
                <a:t>Subprograma Ação Climática: </a:t>
              </a:r>
            </a:p>
            <a:p>
              <a:pPr marL="1612900" indent="-268288">
                <a:lnSpc>
                  <a:spcPct val="140000"/>
                </a:lnSpc>
              </a:pPr>
              <a:r>
                <a:rPr lang="pt-PT" sz="1700" dirty="0">
                  <a:solidFill>
                    <a:schemeClr val="tx1"/>
                  </a:solidFill>
                  <a:latin typeface="Century Gothic" panose="020B0502020202020204" pitchFamily="34" charset="0"/>
                </a:rPr>
                <a:t>	- Projetos tradicionais</a:t>
              </a:r>
            </a:p>
            <a:p>
              <a:pPr marL="1612900" indent="-268288">
                <a:lnSpc>
                  <a:spcPct val="140000"/>
                </a:lnSpc>
              </a:pPr>
              <a:r>
                <a:rPr lang="pt-PT" sz="1700" dirty="0">
                  <a:solidFill>
                    <a:schemeClr val="tx1"/>
                  </a:solidFill>
                  <a:latin typeface="Century Gothic" panose="020B0502020202020204" pitchFamily="34" charset="0"/>
                </a:rPr>
                <a:t>	- Projetos Integrados</a:t>
              </a:r>
            </a:p>
            <a:p>
              <a:pPr marL="1612900" indent="-268288">
                <a:lnSpc>
                  <a:spcPct val="140000"/>
                </a:lnSpc>
              </a:pPr>
              <a:r>
                <a:rPr lang="pt-PT" sz="1700" dirty="0">
                  <a:solidFill>
                    <a:schemeClr val="tx1"/>
                  </a:solidFill>
                  <a:latin typeface="Century Gothic" panose="020B0502020202020204" pitchFamily="34" charset="0"/>
                </a:rPr>
                <a:t>	- Projetos de Assistência Técnica</a:t>
              </a:r>
            </a:p>
          </p:txBody>
        </p:sp>
        <p:sp>
          <p:nvSpPr>
            <p:cNvPr id="23" name="CaixaDeTexto 22"/>
            <p:cNvSpPr txBox="1"/>
            <p:nvPr/>
          </p:nvSpPr>
          <p:spPr>
            <a:xfrm rot="16200000">
              <a:off x="147741" y="3660992"/>
              <a:ext cx="3600402" cy="400110"/>
            </a:xfrm>
            <a:prstGeom prst="rect">
              <a:avLst/>
            </a:prstGeom>
            <a:noFill/>
          </p:spPr>
          <p:txBody>
            <a:bodyPr wrap="square" rtlCol="0">
              <a:spAutoFit/>
            </a:bodyPr>
            <a:lstStyle/>
            <a:p>
              <a:pPr algn="ctr"/>
              <a:r>
                <a:rPr lang="pt-PT" sz="2000" b="1" cap="all" dirty="0">
                  <a:latin typeface="Century Gothic" panose="020B0502020202020204" pitchFamily="34" charset="0"/>
                </a:rPr>
                <a:t>TIPOS DE PROJETOS</a:t>
              </a:r>
            </a:p>
          </p:txBody>
        </p:sp>
      </p:grpSp>
    </p:spTree>
    <p:extLst>
      <p:ext uri="{BB962C8B-B14F-4D97-AF65-F5344CB8AC3E}">
        <p14:creationId xmlns:p14="http://schemas.microsoft.com/office/powerpoint/2010/main" val="14662434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pic>
        <p:nvPicPr>
          <p:cNvPr id="3" name="Imagem 2"/>
          <p:cNvPicPr>
            <a:picLocks noChangeAspect="1"/>
          </p:cNvPicPr>
          <p:nvPr/>
        </p:nvPicPr>
        <p:blipFill rotWithShape="1">
          <a:blip r:embed="rId6" cstate="email">
            <a:extLst>
              <a:ext uri="{28A0092B-C50C-407E-A947-70E740481C1C}">
                <a14:useLocalDpi xmlns:a14="http://schemas.microsoft.com/office/drawing/2010/main" val="0"/>
              </a:ext>
            </a:extLst>
          </a:blip>
          <a:srcRect t="31100" b="32151"/>
          <a:stretch/>
        </p:blipFill>
        <p:spPr>
          <a:xfrm>
            <a:off x="-684584" y="679927"/>
            <a:ext cx="10287000" cy="3780420"/>
          </a:xfrm>
          <a:prstGeom prst="rect">
            <a:avLst/>
          </a:prstGeom>
        </p:spPr>
      </p:pic>
      <p:sp>
        <p:nvSpPr>
          <p:cNvPr id="24" name="CaixaDeTexto 23"/>
          <p:cNvSpPr txBox="1"/>
          <p:nvPr/>
        </p:nvSpPr>
        <p:spPr>
          <a:xfrm>
            <a:off x="-35496" y="4460347"/>
            <a:ext cx="9144000" cy="1354217"/>
          </a:xfrm>
          <a:prstGeom prst="rect">
            <a:avLst/>
          </a:prstGeom>
          <a:noFill/>
        </p:spPr>
        <p:txBody>
          <a:bodyPr wrap="square" rtlCol="0">
            <a:spAutoFit/>
          </a:bodyPr>
          <a:lstStyle/>
          <a:p>
            <a:pPr algn="ctr"/>
            <a:r>
              <a:rPr lang="pt-PT" sz="2800" dirty="0">
                <a:latin typeface="Century Gothic" panose="020B0502020202020204" pitchFamily="34" charset="0"/>
              </a:rPr>
              <a:t>LIFE 17 IPE/PT 000010</a:t>
            </a:r>
          </a:p>
          <a:p>
            <a:pPr algn="ctr"/>
            <a:endParaRPr lang="pt-PT" b="1" dirty="0">
              <a:latin typeface="Century Gothic" panose="020B0502020202020204" pitchFamily="34" charset="0"/>
            </a:endParaRPr>
          </a:p>
          <a:p>
            <a:pPr algn="ctr"/>
            <a:r>
              <a:rPr lang="pt-PT" b="1" dirty="0">
                <a:latin typeface="Century Gothic" panose="020B0502020202020204" pitchFamily="34" charset="0"/>
              </a:rPr>
              <a:t>Proteção ativa e gestão integrada da Rede Natura 2000 nos Açores</a:t>
            </a:r>
          </a:p>
          <a:p>
            <a:pPr algn="ctr"/>
            <a:endParaRPr lang="pt-PT" dirty="0">
              <a:latin typeface="Century Gothic" panose="020B0502020202020204" pitchFamily="34" charset="0"/>
            </a:endParaRPr>
          </a:p>
        </p:txBody>
      </p:sp>
    </p:spTree>
    <p:extLst>
      <p:ext uri="{BB962C8B-B14F-4D97-AF65-F5344CB8AC3E}">
        <p14:creationId xmlns:p14="http://schemas.microsoft.com/office/powerpoint/2010/main" val="18122527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aram.azores.gov.pt/zonas-costeiras/ilheu-vila-porto-staMaria/galeria/imagens/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551" y="1009619"/>
            <a:ext cx="4632449" cy="309894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CaixaDeTexto 21"/>
          <p:cNvSpPr txBox="1"/>
          <p:nvPr/>
        </p:nvSpPr>
        <p:spPr>
          <a:xfrm>
            <a:off x="7306197" y="3746792"/>
            <a:ext cx="1811714" cy="261610"/>
          </a:xfrm>
          <a:prstGeom prst="rect">
            <a:avLst/>
          </a:prstGeom>
          <a:noFill/>
        </p:spPr>
        <p:txBody>
          <a:bodyPr wrap="none" rtlCol="0">
            <a:spAutoFit/>
          </a:bodyPr>
          <a:lstStyle/>
          <a:p>
            <a:r>
              <a:rPr lang="pt-PT" sz="1100" dirty="0">
                <a:solidFill>
                  <a:schemeClr val="bg1">
                    <a:lumMod val="85000"/>
                  </a:schemeClr>
                </a:solidFill>
              </a:rPr>
              <a:t>http://siaram.azores.gov.pt/</a:t>
            </a:r>
          </a:p>
        </p:txBody>
      </p:sp>
      <p:pic>
        <p:nvPicPr>
          <p:cNvPr id="20" name="Imagem 1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37" name="Rectangle 57"/>
          <p:cNvSpPr>
            <a:spLocks noChangeArrowheads="1"/>
          </p:cNvSpPr>
          <p:nvPr/>
        </p:nvSpPr>
        <p:spPr bwMode="auto">
          <a:xfrm>
            <a:off x="314732" y="1412776"/>
            <a:ext cx="1968809"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Orçamento</a:t>
            </a:r>
            <a:r>
              <a:rPr lang="fr-BE" altLang="en-US" sz="1600" b="1" dirty="0">
                <a:latin typeface="Century Gothic" panose="020B0502020202020204" pitchFamily="34" charset="0"/>
                <a:cs typeface="Calibri" panose="020F0502020204030204" pitchFamily="34" charset="0"/>
              </a:rPr>
              <a:t> Total: </a:t>
            </a: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19 087 522€</a:t>
            </a:r>
            <a:endParaRPr lang="en-US" altLang="en-US" sz="1600" dirty="0">
              <a:latin typeface="Century Gothic" panose="020B0502020202020204" pitchFamily="34" charset="0"/>
              <a:cs typeface="Calibri" panose="020F0502020204030204" pitchFamily="34" charset="0"/>
            </a:endParaRPr>
          </a:p>
        </p:txBody>
      </p:sp>
      <p:sp>
        <p:nvSpPr>
          <p:cNvPr id="42" name="Rectangle 59"/>
          <p:cNvSpPr>
            <a:spLocks noChangeArrowheads="1"/>
          </p:cNvSpPr>
          <p:nvPr/>
        </p:nvSpPr>
        <p:spPr bwMode="auto">
          <a:xfrm>
            <a:off x="315828" y="2060848"/>
            <a:ext cx="2579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a:latin typeface="Century Gothic" panose="020B0502020202020204" pitchFamily="34" charset="0"/>
                <a:cs typeface="Calibri" panose="020F0502020204030204" pitchFamily="34" charset="0"/>
              </a:rPr>
              <a:t>Co-</a:t>
            </a:r>
            <a:r>
              <a:rPr lang="fr-BE" altLang="en-US" sz="1600" b="1" dirty="0" err="1">
                <a:latin typeface="Century Gothic" panose="020B0502020202020204" pitchFamily="34" charset="0"/>
                <a:cs typeface="Calibri" panose="020F0502020204030204" pitchFamily="34" charset="0"/>
              </a:rPr>
              <a:t>financiamento</a:t>
            </a:r>
            <a:r>
              <a:rPr lang="fr-BE" altLang="en-US" sz="1600" b="1" dirty="0">
                <a:latin typeface="Century Gothic" panose="020B0502020202020204" pitchFamily="34" charset="0"/>
                <a:cs typeface="Calibri" panose="020F0502020204030204" pitchFamily="34" charset="0"/>
              </a:rPr>
              <a:t> (UE): </a:t>
            </a: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11 452 513€ </a:t>
            </a:r>
            <a:r>
              <a:rPr lang="fr-BE" altLang="en-US" sz="1600" b="1" dirty="0">
                <a:latin typeface="Century Gothic" panose="020B0502020202020204" pitchFamily="34" charset="0"/>
                <a:cs typeface="Calibri" panose="020F0502020204030204" pitchFamily="34" charset="0"/>
              </a:rPr>
              <a:t>(60%) </a:t>
            </a:r>
            <a:endParaRPr lang="en-US" altLang="en-US" sz="1600" b="1" dirty="0">
              <a:latin typeface="Century Gothic" panose="020B0502020202020204" pitchFamily="34" charset="0"/>
              <a:cs typeface="Calibri" panose="020F0502020204030204" pitchFamily="34" charset="0"/>
            </a:endParaRPr>
          </a:p>
        </p:txBody>
      </p:sp>
      <p:sp>
        <p:nvSpPr>
          <p:cNvPr id="43" name="Rectangle 61"/>
          <p:cNvSpPr>
            <a:spLocks noChangeArrowheads="1"/>
          </p:cNvSpPr>
          <p:nvPr/>
        </p:nvSpPr>
        <p:spPr bwMode="auto">
          <a:xfrm>
            <a:off x="380190" y="3462099"/>
            <a:ext cx="8964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Beneficiário</a:t>
            </a:r>
            <a:r>
              <a:rPr lang="fr-BE" altLang="en-US" sz="1600" b="1" dirty="0">
                <a:latin typeface="Century Gothic" panose="020B0502020202020204" pitchFamily="34" charset="0"/>
                <a:cs typeface="Calibri" panose="020F0502020204030204" pitchFamily="34" charset="0"/>
              </a:rPr>
              <a:t> </a:t>
            </a:r>
            <a:r>
              <a:rPr lang="fr-BE" altLang="en-US" sz="1600" b="1" dirty="0" err="1">
                <a:latin typeface="Century Gothic" panose="020B0502020202020204" pitchFamily="34" charset="0"/>
                <a:cs typeface="Calibri" panose="020F0502020204030204" pitchFamily="34" charset="0"/>
              </a:rPr>
              <a:t>Coordenador</a:t>
            </a:r>
            <a:r>
              <a:rPr lang="fr-BE" altLang="en-US" sz="1600" b="1" dirty="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u="sng" dirty="0" err="1">
                <a:latin typeface="Century Gothic" panose="020B0502020202020204" pitchFamily="34" charset="0"/>
                <a:cs typeface="Calibri" panose="020F0502020204030204" pitchFamily="34" charset="0"/>
              </a:rPr>
              <a:t>Direção</a:t>
            </a:r>
            <a:r>
              <a:rPr lang="fr-BE" altLang="en-US" sz="1600" u="sng" dirty="0">
                <a:latin typeface="Century Gothic" panose="020B0502020202020204" pitchFamily="34" charset="0"/>
                <a:cs typeface="Calibri" panose="020F0502020204030204" pitchFamily="34" charset="0"/>
              </a:rPr>
              <a:t> </a:t>
            </a:r>
            <a:r>
              <a:rPr lang="fr-BE" altLang="en-US" sz="1600" u="sng" dirty="0" err="1">
                <a:latin typeface="Century Gothic" panose="020B0502020202020204" pitchFamily="34" charset="0"/>
                <a:cs typeface="Calibri" panose="020F0502020204030204" pitchFamily="34" charset="0"/>
              </a:rPr>
              <a:t>Regional</a:t>
            </a:r>
            <a:r>
              <a:rPr lang="fr-BE" altLang="en-US" sz="1600" u="sng" dirty="0">
                <a:latin typeface="Century Gothic" panose="020B0502020202020204" pitchFamily="34" charset="0"/>
                <a:cs typeface="Calibri" panose="020F0502020204030204" pitchFamily="34" charset="0"/>
              </a:rPr>
              <a:t> do </a:t>
            </a:r>
            <a:r>
              <a:rPr lang="fr-BE" altLang="en-US" sz="1600" u="sng" dirty="0" err="1">
                <a:latin typeface="Century Gothic" panose="020B0502020202020204" pitchFamily="34" charset="0"/>
                <a:cs typeface="Calibri" panose="020F0502020204030204" pitchFamily="34" charset="0"/>
              </a:rPr>
              <a:t>Ambiente</a:t>
            </a:r>
            <a:endParaRPr lang="en-US" altLang="en-US" sz="1600" u="sng" dirty="0">
              <a:latin typeface="Century Gothic" panose="020B0502020202020204" pitchFamily="34" charset="0"/>
              <a:cs typeface="Calibri" panose="020F0502020204030204" pitchFamily="34" charset="0"/>
            </a:endParaRPr>
          </a:p>
        </p:txBody>
      </p:sp>
      <p:sp>
        <p:nvSpPr>
          <p:cNvPr id="44" name="Rectangle 62"/>
          <p:cNvSpPr>
            <a:spLocks noChangeArrowheads="1"/>
          </p:cNvSpPr>
          <p:nvPr/>
        </p:nvSpPr>
        <p:spPr bwMode="auto">
          <a:xfrm>
            <a:off x="374438" y="4277414"/>
            <a:ext cx="68018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1600" b="1" dirty="0" err="1">
                <a:latin typeface="Century Gothic" panose="020B0502020202020204" pitchFamily="34" charset="0"/>
                <a:cs typeface="Calibri" panose="020F0502020204030204" pitchFamily="34" charset="0"/>
              </a:rPr>
              <a:t>Beneficiários</a:t>
            </a:r>
            <a:r>
              <a:rPr lang="fr-BE" altLang="en-US" sz="1600" b="1" dirty="0">
                <a:latin typeface="Century Gothic" panose="020B0502020202020204" pitchFamily="34" charset="0"/>
                <a:cs typeface="Calibri" panose="020F0502020204030204" pitchFamily="34" charset="0"/>
              </a:rPr>
              <a:t> </a:t>
            </a:r>
            <a:r>
              <a:rPr lang="fr-BE" altLang="en-US" sz="1600" b="1" dirty="0" err="1">
                <a:latin typeface="Century Gothic" panose="020B0502020202020204" pitchFamily="34" charset="0"/>
                <a:cs typeface="Calibri" panose="020F0502020204030204" pitchFamily="34" charset="0"/>
              </a:rPr>
              <a:t>Associados</a:t>
            </a:r>
            <a:r>
              <a:rPr lang="fr-BE" altLang="en-US" sz="1600" b="1" dirty="0">
                <a:latin typeface="Century Gothic" panose="020B0502020202020204" pitchFamily="34" charset="0"/>
                <a:cs typeface="Calibri" panose="020F0502020204030204" pitchFamily="34" charset="0"/>
              </a:rPr>
              <a:t>: </a:t>
            </a: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Assuntos</a:t>
            </a:r>
            <a:r>
              <a:rPr lang="fr-BE" altLang="en-US" sz="1600" dirty="0">
                <a:latin typeface="Century Gothic" panose="020B0502020202020204" pitchFamily="34" charset="0"/>
                <a:cs typeface="Calibri" panose="020F0502020204030204" pitchFamily="34" charset="0"/>
              </a:rPr>
              <a:t> do Mar</a:t>
            </a:r>
          </a:p>
          <a:p>
            <a:pPr marL="342900" indent="-34290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Sociedade</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Gestão</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Conservação</a:t>
            </a:r>
            <a:r>
              <a:rPr lang="fr-BE" altLang="en-US" sz="1600" dirty="0">
                <a:latin typeface="Century Gothic" panose="020B0502020202020204" pitchFamily="34" charset="0"/>
                <a:cs typeface="Calibri" panose="020F0502020204030204" pitchFamily="34" charset="0"/>
              </a:rPr>
              <a:t> da </a:t>
            </a:r>
            <a:r>
              <a:rPr lang="fr-BE" altLang="en-US" sz="1600" dirty="0" err="1">
                <a:latin typeface="Century Gothic" panose="020B0502020202020204" pitchFamily="34" charset="0"/>
                <a:cs typeface="Calibri" panose="020F0502020204030204" pitchFamily="34" charset="0"/>
              </a:rPr>
              <a:t>Natureza</a:t>
            </a:r>
            <a:r>
              <a:rPr lang="fr-BE" altLang="en-US" sz="1600" dirty="0">
                <a:latin typeface="Century Gothic" panose="020B0502020202020204" pitchFamily="34" charset="0"/>
                <a:cs typeface="Calibri" panose="020F0502020204030204" pitchFamily="34" charset="0"/>
              </a:rPr>
              <a:t> - AZORINA </a:t>
            </a:r>
          </a:p>
          <a:p>
            <a:pPr marL="342900" indent="-34290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Sociedade</a:t>
            </a:r>
            <a:r>
              <a:rPr lang="fr-BE" altLang="en-US" sz="1600" dirty="0">
                <a:latin typeface="Century Gothic" panose="020B0502020202020204" pitchFamily="34" charset="0"/>
                <a:cs typeface="Calibri" panose="020F0502020204030204" pitchFamily="34" charset="0"/>
              </a:rPr>
              <a:t> Portuguesa para o </a:t>
            </a:r>
            <a:r>
              <a:rPr lang="fr-BE" altLang="en-US" sz="1600" dirty="0" err="1">
                <a:latin typeface="Century Gothic" panose="020B0502020202020204" pitchFamily="34" charset="0"/>
                <a:cs typeface="Calibri" panose="020F0502020204030204" pitchFamily="34" charset="0"/>
              </a:rPr>
              <a:t>Estudo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das</a:t>
            </a:r>
            <a:r>
              <a:rPr lang="fr-BE" altLang="en-US" sz="1600">
                <a:latin typeface="Century Gothic" panose="020B0502020202020204" pitchFamily="34" charset="0"/>
                <a:cs typeface="Calibri" panose="020F0502020204030204" pitchFamily="34" charset="0"/>
              </a:rPr>
              <a:t> Aves - SPEA</a:t>
            </a:r>
            <a:endParaRPr lang="fr-BE" altLang="en-US" sz="1600" dirty="0">
              <a:latin typeface="Century Gothic" panose="020B0502020202020204" pitchFamily="34" charset="0"/>
              <a:cs typeface="Calibri" panose="020F0502020204030204" pitchFamily="34" charset="0"/>
            </a:endParaRPr>
          </a:p>
          <a:p>
            <a:pPr marL="342900" indent="-34290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Fundación</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Canaria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Reserva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Mundial</a:t>
            </a:r>
            <a:r>
              <a:rPr lang="fr-BE" altLang="en-US" sz="1600" dirty="0">
                <a:latin typeface="Century Gothic" panose="020B0502020202020204" pitchFamily="34" charset="0"/>
                <a:cs typeface="Calibri" panose="020F0502020204030204" pitchFamily="34" charset="0"/>
              </a:rPr>
              <a:t> de La </a:t>
            </a:r>
            <a:r>
              <a:rPr lang="fr-BE" altLang="en-US" sz="1600" dirty="0" err="1">
                <a:latin typeface="Century Gothic" panose="020B0502020202020204" pitchFamily="34" charset="0"/>
                <a:cs typeface="Calibri" panose="020F0502020204030204" pitchFamily="34" charset="0"/>
              </a:rPr>
              <a:t>Biosfera</a:t>
            </a:r>
            <a:r>
              <a:rPr lang="fr-BE" altLang="en-US" sz="1600" dirty="0">
                <a:latin typeface="Century Gothic" panose="020B0502020202020204" pitchFamily="34" charset="0"/>
                <a:cs typeface="Calibri" panose="020F0502020204030204" pitchFamily="34" charset="0"/>
              </a:rPr>
              <a:t> La Palma</a:t>
            </a:r>
            <a:endParaRPr lang="en-US" altLang="en-US" sz="1600" dirty="0">
              <a:latin typeface="Century Gothic" panose="020B0502020202020204" pitchFamily="34" charset="0"/>
              <a:cs typeface="Calibri" panose="020F0502020204030204" pitchFamily="34" charset="0"/>
            </a:endParaRPr>
          </a:p>
        </p:txBody>
      </p:sp>
      <p:sp>
        <p:nvSpPr>
          <p:cNvPr id="45" name="Rectangle 71"/>
          <p:cNvSpPr>
            <a:spLocks noChangeArrowheads="1"/>
          </p:cNvSpPr>
          <p:nvPr/>
        </p:nvSpPr>
        <p:spPr bwMode="auto">
          <a:xfrm>
            <a:off x="354747" y="620688"/>
            <a:ext cx="3760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Duração</a:t>
            </a:r>
            <a:r>
              <a:rPr lang="fr-BE" altLang="en-US" sz="1600" b="1" dirty="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9 </a:t>
            </a:r>
            <a:r>
              <a:rPr lang="fr-BE" altLang="en-US" sz="1600" dirty="0" err="1">
                <a:latin typeface="Century Gothic" panose="020B0502020202020204" pitchFamily="34" charset="0"/>
                <a:cs typeface="Calibri" panose="020F0502020204030204" pitchFamily="34" charset="0"/>
              </a:rPr>
              <a:t>anos</a:t>
            </a:r>
            <a:r>
              <a:rPr lang="fr-BE" altLang="en-US" sz="1600" dirty="0">
                <a:latin typeface="Century Gothic" panose="020B0502020202020204" pitchFamily="34" charset="0"/>
                <a:cs typeface="Calibri" panose="020F0502020204030204" pitchFamily="34" charset="0"/>
              </a:rPr>
              <a:t> (01/01/2019 a 31/12/2027)</a:t>
            </a:r>
            <a:endParaRPr lang="en-US" altLang="en-US" sz="1600" dirty="0">
              <a:latin typeface="Century Gothic" panose="020B0502020202020204" pitchFamily="34" charset="0"/>
              <a:cs typeface="Calibri" panose="020F0502020204030204" pitchFamily="34" charset="0"/>
            </a:endParaRPr>
          </a:p>
        </p:txBody>
      </p:sp>
      <p:sp>
        <p:nvSpPr>
          <p:cNvPr id="46" name="Rectangle 71"/>
          <p:cNvSpPr>
            <a:spLocks noChangeArrowheads="1"/>
          </p:cNvSpPr>
          <p:nvPr/>
        </p:nvSpPr>
        <p:spPr bwMode="auto">
          <a:xfrm>
            <a:off x="355781" y="2780928"/>
            <a:ext cx="27927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Fundos</a:t>
            </a:r>
            <a:r>
              <a:rPr lang="fr-BE" altLang="en-US" sz="1600" b="1" dirty="0">
                <a:latin typeface="Century Gothic" panose="020B0502020202020204" pitchFamily="34" charset="0"/>
                <a:cs typeface="Calibri" panose="020F0502020204030204" pitchFamily="34" charset="0"/>
              </a:rPr>
              <a:t> </a:t>
            </a:r>
            <a:r>
              <a:rPr lang="fr-BE" altLang="en-US" sz="1600" b="1" dirty="0" err="1">
                <a:latin typeface="Century Gothic" panose="020B0502020202020204" pitchFamily="34" charset="0"/>
                <a:cs typeface="Calibri" panose="020F0502020204030204" pitchFamily="34" charset="0"/>
              </a:rPr>
              <a:t>Complementares</a:t>
            </a:r>
            <a:r>
              <a:rPr lang="fr-BE" altLang="en-US" sz="1600" b="1" dirty="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Cerca</a:t>
            </a:r>
            <a:r>
              <a:rPr lang="fr-BE" altLang="en-US" sz="1600" dirty="0">
                <a:latin typeface="Century Gothic" panose="020B0502020202020204" pitchFamily="34" charset="0"/>
                <a:cs typeface="Calibri" panose="020F0502020204030204" pitchFamily="34" charset="0"/>
              </a:rPr>
              <a:t> de 12 M€</a:t>
            </a:r>
            <a:endParaRPr lang="en-US" altLang="en-US" sz="1600"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8883805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69" y="1319365"/>
            <a:ext cx="7631832" cy="5087888"/>
          </a:xfrm>
          <a:prstGeom prst="rect">
            <a:avLst/>
          </a:prstGeom>
        </p:spPr>
      </p:pic>
      <p:sp>
        <p:nvSpPr>
          <p:cNvPr id="20" name="Rectangle 71"/>
          <p:cNvSpPr>
            <a:spLocks noChangeArrowheads="1"/>
          </p:cNvSpPr>
          <p:nvPr/>
        </p:nvSpPr>
        <p:spPr bwMode="auto">
          <a:xfrm>
            <a:off x="354747" y="620688"/>
            <a:ext cx="80922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2000" b="1" dirty="0" err="1">
                <a:latin typeface="Century Gothic" panose="020B0502020202020204" pitchFamily="34" charset="0"/>
                <a:cs typeface="Calibri" panose="020F0502020204030204" pitchFamily="34" charset="0"/>
              </a:rPr>
              <a:t>Área</a:t>
            </a:r>
            <a:r>
              <a:rPr lang="fr-BE" altLang="en-US" sz="2000" b="1" dirty="0">
                <a:latin typeface="Century Gothic" panose="020B0502020202020204" pitchFamily="34" charset="0"/>
                <a:cs typeface="Calibri" panose="020F0502020204030204" pitchFamily="34" charset="0"/>
              </a:rPr>
              <a:t> do </a:t>
            </a:r>
            <a:r>
              <a:rPr lang="fr-BE" altLang="en-US" sz="2000" b="1" dirty="0" err="1">
                <a:latin typeface="Century Gothic" panose="020B0502020202020204" pitchFamily="34" charset="0"/>
                <a:cs typeface="Calibri" panose="020F0502020204030204" pitchFamily="34" charset="0"/>
              </a:rPr>
              <a:t>projeto</a:t>
            </a:r>
            <a:r>
              <a:rPr lang="fr-BE" altLang="en-US" sz="2000" b="1" dirty="0">
                <a:latin typeface="Century Gothic" panose="020B0502020202020204" pitchFamily="34" charset="0"/>
                <a:cs typeface="Calibri" panose="020F0502020204030204" pitchFamily="34" charset="0"/>
              </a:rPr>
              <a:t> </a:t>
            </a:r>
            <a:r>
              <a:rPr lang="fr-BE" altLang="en-US" sz="1600" dirty="0">
                <a:latin typeface="Century Gothic" panose="020B0502020202020204" pitchFamily="34" charset="0"/>
                <a:cs typeface="Calibri" panose="020F0502020204030204" pitchFamily="34" charset="0"/>
              </a:rPr>
              <a:t>[</a:t>
            </a:r>
            <a:r>
              <a:rPr lang="pt-PT" sz="1600" dirty="0">
                <a:latin typeface="Century Gothic" panose="020B0502020202020204" pitchFamily="34" charset="0"/>
              </a:rPr>
              <a:t>Todos os sítios da Rede Natura 2000 (24 ZEC; 15 ZPE; 2 SIC)]</a:t>
            </a:r>
          </a:p>
        </p:txBody>
      </p:sp>
      <p:grpSp>
        <p:nvGrpSpPr>
          <p:cNvPr id="2" name="Grupo 1"/>
          <p:cNvGrpSpPr/>
          <p:nvPr/>
        </p:nvGrpSpPr>
        <p:grpSpPr>
          <a:xfrm>
            <a:off x="-1588" y="-531440"/>
            <a:ext cx="9145588" cy="1656184"/>
            <a:chOff x="-1588" y="-531440"/>
            <a:chExt cx="9145588" cy="1656184"/>
          </a:xfrm>
        </p:grpSpPr>
        <p:grpSp>
          <p:nvGrpSpPr>
            <p:cNvPr id="31" name="Grupo 30"/>
            <p:cNvGrpSpPr/>
            <p:nvPr/>
          </p:nvGrpSpPr>
          <p:grpSpPr>
            <a:xfrm>
              <a:off x="-1588" y="-581"/>
              <a:ext cx="9145588" cy="621270"/>
              <a:chOff x="-1588" y="-581"/>
              <a:chExt cx="9145588" cy="621270"/>
            </a:xfrm>
          </p:grpSpPr>
          <p:sp>
            <p:nvSpPr>
              <p:cNvPr id="38" name="Retângulo 3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40"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Imagem 4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sp>
        <p:nvSpPr>
          <p:cNvPr id="18"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4" name="Image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412" y="639722"/>
            <a:ext cx="5025946" cy="6504165"/>
          </a:xfrm>
          <a:prstGeom prst="rect">
            <a:avLst/>
          </a:prstGeom>
        </p:spPr>
      </p:pic>
    </p:spTree>
    <p:extLst>
      <p:ext uri="{BB962C8B-B14F-4D97-AF65-F5344CB8AC3E}">
        <p14:creationId xmlns:p14="http://schemas.microsoft.com/office/powerpoint/2010/main" val="3148159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1588" y="-581"/>
            <a:ext cx="9145588" cy="621270"/>
            <a:chOff x="-1588" y="-581"/>
            <a:chExt cx="9145588" cy="621270"/>
          </a:xfrm>
        </p:grpSpPr>
        <p:sp>
          <p:nvSpPr>
            <p:cNvPr id="28" name="Retângulo 2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0"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62"/>
          <p:cNvSpPr>
            <a:spLocks noChangeArrowheads="1"/>
          </p:cNvSpPr>
          <p:nvPr/>
        </p:nvSpPr>
        <p:spPr bwMode="auto">
          <a:xfrm>
            <a:off x="374438" y="1540237"/>
            <a:ext cx="8553662" cy="38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err="1">
                <a:latin typeface="Century Gothic" panose="020B0502020202020204" pitchFamily="34" charset="0"/>
                <a:cs typeface="Calibri" panose="020F0502020204030204" pitchFamily="34" charset="0"/>
              </a:rPr>
              <a:t>Principais</a:t>
            </a:r>
            <a:r>
              <a:rPr lang="fr-BE" altLang="en-US" sz="2000" b="1" dirty="0">
                <a:latin typeface="Century Gothic" panose="020B0502020202020204" pitchFamily="34" charset="0"/>
                <a:cs typeface="Calibri" panose="020F0502020204030204" pitchFamily="34" charset="0"/>
              </a:rPr>
              <a:t> </a:t>
            </a:r>
            <a:r>
              <a:rPr lang="fr-BE" altLang="en-US" sz="2000" b="1" dirty="0" err="1">
                <a:latin typeface="Century Gothic" panose="020B0502020202020204" pitchFamily="34" charset="0"/>
                <a:cs typeface="Calibri" panose="020F0502020204030204" pitchFamily="34" charset="0"/>
              </a:rPr>
              <a:t>objetivos</a:t>
            </a:r>
            <a:r>
              <a:rPr lang="fr-BE" altLang="en-US" sz="2000" b="1" dirty="0">
                <a:latin typeface="Century Gothic" panose="020B0502020202020204" pitchFamily="34" charset="0"/>
                <a:cs typeface="Calibri" panose="020F0502020204030204" pitchFamily="34" charset="0"/>
              </a:rPr>
              <a:t>:</a:t>
            </a:r>
          </a:p>
          <a:p>
            <a:r>
              <a:rPr lang="fr-BE" altLang="en-US" sz="1800" b="1" dirty="0">
                <a:latin typeface="Century Gothic" panose="020B0502020202020204" pitchFamily="34" charset="0"/>
                <a:cs typeface="Calibri" panose="020F0502020204030204" pitchFamily="34" charset="0"/>
              </a:rPr>
              <a:t> </a:t>
            </a: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Implementação</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Quadro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Ação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Prioritária</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(PAF);</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Melhoria</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estado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conservação</a:t>
            </a:r>
            <a:r>
              <a:rPr lang="fr-BE" altLang="en-US" sz="1600" dirty="0">
                <a:latin typeface="Century Gothic" panose="020B0502020202020204" pitchFamily="34" charset="0"/>
                <a:cs typeface="Calibri" panose="020F0502020204030204" pitchFamily="34" charset="0"/>
              </a:rPr>
              <a:t> para 100% dos habitats e, </a:t>
            </a:r>
            <a:r>
              <a:rPr lang="fr-BE" altLang="en-US" sz="1600" dirty="0" err="1">
                <a:latin typeface="Century Gothic" panose="020B0502020202020204" pitchFamily="34" charset="0"/>
                <a:cs typeface="Calibri" panose="020F0502020204030204" pitchFamily="34" charset="0"/>
              </a:rPr>
              <a:t>pelo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menos</a:t>
            </a:r>
            <a:r>
              <a:rPr lang="fr-BE" altLang="en-US" sz="1600" dirty="0">
                <a:latin typeface="Century Gothic" panose="020B0502020202020204" pitchFamily="34" charset="0"/>
                <a:cs typeface="Calibri" panose="020F0502020204030204" pitchFamily="34" charset="0"/>
              </a:rPr>
              <a:t>, 50% de </a:t>
            </a:r>
            <a:r>
              <a:rPr lang="fr-BE" altLang="en-US" sz="1600" dirty="0" err="1">
                <a:latin typeface="Century Gothic" panose="020B0502020202020204" pitchFamily="34" charset="0"/>
                <a:cs typeface="Calibri" panose="020F0502020204030204" pitchFamily="34" charset="0"/>
              </a:rPr>
              <a:t>espécies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flora</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fauna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descritas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desfavoráveis</a:t>
            </a:r>
            <a:r>
              <a:rPr lang="fr-BE" altLang="en-US" sz="1600" dirty="0">
                <a:latin typeface="Century Gothic" panose="020B0502020202020204" pitchFamily="34" charset="0"/>
                <a:cs typeface="Calibri" panose="020F0502020204030204" pitchFamily="34" charset="0"/>
              </a:rPr>
              <a:t> no </a:t>
            </a:r>
            <a:r>
              <a:rPr lang="fr-BE" altLang="en-US" sz="1600" dirty="0" err="1">
                <a:latin typeface="Century Gothic" panose="020B0502020202020204" pitchFamily="34" charset="0"/>
                <a:cs typeface="Calibri" panose="020F0502020204030204" pitchFamily="34" charset="0"/>
              </a:rPr>
              <a:t>último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relatório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submetido</a:t>
            </a:r>
            <a:r>
              <a:rPr lang="fr-BE" altLang="en-US" sz="1600" dirty="0">
                <a:latin typeface="Century Gothic" panose="020B0502020202020204" pitchFamily="34" charset="0"/>
                <a:cs typeface="Calibri" panose="020F0502020204030204" pitchFamily="34" charset="0"/>
              </a:rPr>
              <a:t> à UE;</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Mobilização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fundos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complementares</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gestão</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sítios</a:t>
            </a:r>
            <a:r>
              <a:rPr lang="fr-BE" altLang="en-US" sz="1600" dirty="0">
                <a:latin typeface="Century Gothic" panose="020B0502020202020204" pitchFamily="34" charset="0"/>
                <a:cs typeface="Calibri" panose="020F0502020204030204" pitchFamily="34" charset="0"/>
              </a:rPr>
              <a:t> da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a:t>
            </a:r>
            <a:r>
              <a:rPr lang="fr-BE" altLang="en-US" sz="1600" dirty="0" err="1">
                <a:latin typeface="Century Gothic" panose="020B0502020202020204" pitchFamily="34" charset="0"/>
                <a:cs typeface="Calibri" panose="020F0502020204030204" pitchFamily="34" charset="0"/>
              </a:rPr>
              <a:t>através</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outros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financiamentos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disponíveis</a:t>
            </a:r>
            <a:r>
              <a:rPr lang="fr-BE" altLang="en-US" sz="1600" dirty="0">
                <a:latin typeface="Century Gothic" panose="020B0502020202020204" pitchFamily="34" charset="0"/>
                <a:cs typeface="Calibri" panose="020F0502020204030204" pitchFamily="34" charset="0"/>
              </a:rPr>
              <a:t>.</a:t>
            </a:r>
          </a:p>
          <a:p>
            <a:pPr>
              <a:lnSpc>
                <a:spcPct val="150000"/>
              </a:lnSpc>
              <a:defRPr/>
            </a:pPr>
            <a:endParaRPr lang="pt-BR" altLang="en-US" sz="1050" dirty="0">
              <a:latin typeface="Century Gothic" panose="020B0502020202020204" pitchFamily="34" charset="0"/>
              <a:cs typeface="Calibri" panose="020F0502020204030204" pitchFamily="34" charset="0"/>
            </a:endParaRPr>
          </a:p>
        </p:txBody>
      </p:sp>
      <p:pic>
        <p:nvPicPr>
          <p:cNvPr id="26" name="Imagem 2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6"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345743647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2"/>
          <p:cNvSpPr>
            <a:spLocks noChangeArrowheads="1"/>
          </p:cNvSpPr>
          <p:nvPr/>
        </p:nvSpPr>
        <p:spPr bwMode="auto">
          <a:xfrm>
            <a:off x="374438" y="836712"/>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Ações</a:t>
            </a:r>
            <a:r>
              <a:rPr lang="fr-BE" altLang="en-US" sz="1800" b="1" dirty="0">
                <a:latin typeface="Century Gothic" panose="020B0502020202020204" pitchFamily="34" charset="0"/>
                <a:cs typeface="Calibri" panose="020F0502020204030204" pitchFamily="34" charset="0"/>
              </a:rPr>
              <a:t>:</a:t>
            </a:r>
          </a:p>
        </p:txBody>
      </p:sp>
      <p:graphicFrame>
        <p:nvGraphicFramePr>
          <p:cNvPr id="14" name="Diagrama 13"/>
          <p:cNvGraphicFramePr/>
          <p:nvPr>
            <p:extLst/>
          </p:nvPr>
        </p:nvGraphicFramePr>
        <p:xfrm>
          <a:off x="179512" y="1268760"/>
          <a:ext cx="874846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2252932147"/>
      </p:ext>
    </p:extLst>
  </p:cSld>
  <p:clrMapOvr>
    <a:masterClrMapping/>
  </p:clrMapOvr>
  <p:transition/>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TM02900771[[fn=Setor]]</Template>
  <TotalTime>13739</TotalTime>
  <Words>5972</Words>
  <Application>Microsoft Office PowerPoint</Application>
  <PresentationFormat>Apresentação no Ecrã (4:3)</PresentationFormat>
  <Paragraphs>483</Paragraphs>
  <Slides>37</Slides>
  <Notes>37</Notes>
  <HiddenSlides>0</HiddenSlides>
  <MMClips>0</MMClips>
  <ScaleCrop>false</ScaleCrop>
  <HeadingPairs>
    <vt:vector size="6" baseType="variant">
      <vt:variant>
        <vt:lpstr>Tipos de letra usados</vt:lpstr>
      </vt:variant>
      <vt:variant>
        <vt:i4>16</vt:i4>
      </vt:variant>
      <vt:variant>
        <vt:lpstr>Tema</vt:lpstr>
      </vt:variant>
      <vt:variant>
        <vt:i4>2</vt:i4>
      </vt:variant>
      <vt:variant>
        <vt:lpstr>Títulos dos diapositivos</vt:lpstr>
      </vt:variant>
      <vt:variant>
        <vt:i4>37</vt:i4>
      </vt:variant>
    </vt:vector>
  </HeadingPairs>
  <TitlesOfParts>
    <vt:vector size="55" baseType="lpstr">
      <vt:lpstr>ＭＳ Ｐゴシック</vt:lpstr>
      <vt:lpstr>Aller</vt:lpstr>
      <vt:lpstr>Aller Light</vt:lpstr>
      <vt:lpstr>Arial</vt:lpstr>
      <vt:lpstr>Arial Rounded MT Bold</vt:lpstr>
      <vt:lpstr>Calibri</vt:lpstr>
      <vt:lpstr>Calibri Light</vt:lpstr>
      <vt:lpstr>Calisto MT</vt:lpstr>
      <vt:lpstr>Century</vt:lpstr>
      <vt:lpstr>Century Gothic</vt:lpstr>
      <vt:lpstr>DIN Condensed Bold</vt:lpstr>
      <vt:lpstr>Open Sans</vt:lpstr>
      <vt:lpstr>Tahoma</vt:lpstr>
      <vt:lpstr>Times New Roman</vt:lpstr>
      <vt:lpstr>Wingdings</vt:lpstr>
      <vt:lpstr>Wingdings 2</vt:lpstr>
      <vt:lpstr>HDOfficeLightV0</vt:lpstr>
      <vt:lpstr>Tema1</vt:lpstr>
      <vt:lpstr>Proteção ativa e gestão integrada da  Rede Natura 2000 nos Açores LIFE IP AZORES NATURA – LIFE 17 IPE/PT 000010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 Pereira</cp:lastModifiedBy>
  <cp:revision>470</cp:revision>
  <dcterms:created xsi:type="dcterms:W3CDTF">2016-04-06T10:33:31Z</dcterms:created>
  <dcterms:modified xsi:type="dcterms:W3CDTF">2021-06-29T18:19:59Z</dcterms:modified>
</cp:coreProperties>
</file>