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</p:sldMasterIdLst>
  <p:notesMasterIdLst>
    <p:notesMasterId r:id="rId17"/>
  </p:notesMasterIdLst>
  <p:sldIdLst>
    <p:sldId id="289" r:id="rId5"/>
    <p:sldId id="290" r:id="rId6"/>
    <p:sldId id="293" r:id="rId7"/>
    <p:sldId id="294" r:id="rId8"/>
    <p:sldId id="295" r:id="rId9"/>
    <p:sldId id="296" r:id="rId10"/>
    <p:sldId id="297" r:id="rId11"/>
    <p:sldId id="302" r:id="rId12"/>
    <p:sldId id="298" r:id="rId13"/>
    <p:sldId id="299" r:id="rId14"/>
    <p:sldId id="300" r:id="rId15"/>
    <p:sldId id="301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ana C. Pereira" initials="DCP" lastIdx="2" clrIdx="0">
    <p:extLst>
      <p:ext uri="{19B8F6BF-5375-455C-9EA6-DF929625EA0E}">
        <p15:presenceInfo xmlns:p15="http://schemas.microsoft.com/office/powerpoint/2012/main" userId="S-1-5-21-1123561945-329068152-682003330-3111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5238"/>
    <a:srgbClr val="B75133"/>
    <a:srgbClr val="AC6004"/>
    <a:srgbClr val="CD7305"/>
    <a:srgbClr val="25408F"/>
    <a:srgbClr val="21879F"/>
    <a:srgbClr val="29A7C5"/>
    <a:srgbClr val="5AC4DD"/>
    <a:srgbClr val="EA9422"/>
    <a:srgbClr val="FAA7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90" d="100"/>
          <a:sy n="90" d="100"/>
        </p:scale>
        <p:origin x="584" y="5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2CD7E-4193-46CB-8698-CB3797083196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37BDE-1E16-4497-8123-4D9E05ECC39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1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2483768" cy="5143501"/>
            <a:chOff x="0" y="0"/>
            <a:chExt cx="2483768" cy="5143501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3" name="Picture 2" descr="PLANETEK logo | SITAEL S.p.A.">
            <a:extLst>
              <a:ext uri="{FF2B5EF4-FFF2-40B4-BE49-F238E27FC236}">
                <a16:creationId xmlns:a16="http://schemas.microsoft.com/office/drawing/2014/main" id="{B2AC7051-D7BC-443D-97C5-B0E5EF35A38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t="11922" r="8468" b="3771"/>
          <a:stretch/>
        </p:blipFill>
        <p:spPr bwMode="auto">
          <a:xfrm>
            <a:off x="2807226" y="4731990"/>
            <a:ext cx="468630" cy="24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GEOVILLE | Eo4agri">
            <a:extLst>
              <a:ext uri="{FF2B5EF4-FFF2-40B4-BE49-F238E27FC236}">
                <a16:creationId xmlns:a16="http://schemas.microsoft.com/office/drawing/2014/main" id="{F9C089DD-B0CA-40A5-9E63-53CF329B4B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31990"/>
            <a:ext cx="360040" cy="17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Telespazio - Employees, Board Members, Advisors &amp; Alumni">
            <a:extLst>
              <a:ext uri="{FF2B5EF4-FFF2-40B4-BE49-F238E27FC236}">
                <a16:creationId xmlns:a16="http://schemas.microsoft.com/office/drawing/2014/main" id="{0C2BE76F-8A90-4E7D-AABD-47A915D78D7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9" b="37643"/>
          <a:stretch/>
        </p:blipFill>
        <p:spPr bwMode="auto">
          <a:xfrm>
            <a:off x="1475656" y="4772754"/>
            <a:ext cx="627534" cy="17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Planetek Hellas">
            <a:extLst>
              <a:ext uri="{FF2B5EF4-FFF2-40B4-BE49-F238E27FC236}">
                <a16:creationId xmlns:a16="http://schemas.microsoft.com/office/drawing/2014/main" id="{6761BA67-719E-42CC-BC78-71E8756BD9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31989"/>
            <a:ext cx="432048" cy="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9" name="Picture 2" descr="PLANETEK logo | SITAEL S.p.A.">
            <a:extLst>
              <a:ext uri="{FF2B5EF4-FFF2-40B4-BE49-F238E27FC236}">
                <a16:creationId xmlns:a16="http://schemas.microsoft.com/office/drawing/2014/main" id="{C184938A-5B66-48FC-9C6D-96FA7326DB8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t="11922" r="8468" b="3771"/>
          <a:stretch/>
        </p:blipFill>
        <p:spPr bwMode="auto">
          <a:xfrm>
            <a:off x="2807226" y="4731990"/>
            <a:ext cx="468630" cy="24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EOVILLE | Eo4agri">
            <a:extLst>
              <a:ext uri="{FF2B5EF4-FFF2-40B4-BE49-F238E27FC236}">
                <a16:creationId xmlns:a16="http://schemas.microsoft.com/office/drawing/2014/main" id="{27B72408-57C6-4D64-BFF8-3729F26B2B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31990"/>
            <a:ext cx="360040" cy="17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Telespazio - Employees, Board Members, Advisors &amp; Alumni">
            <a:extLst>
              <a:ext uri="{FF2B5EF4-FFF2-40B4-BE49-F238E27FC236}">
                <a16:creationId xmlns:a16="http://schemas.microsoft.com/office/drawing/2014/main" id="{CD25DE5C-3218-4DA1-BD7D-B2F26E64639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9" b="37643"/>
          <a:stretch/>
        </p:blipFill>
        <p:spPr bwMode="auto">
          <a:xfrm>
            <a:off x="1475656" y="4772754"/>
            <a:ext cx="627534" cy="17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Planetek Hellas">
            <a:extLst>
              <a:ext uri="{FF2B5EF4-FFF2-40B4-BE49-F238E27FC236}">
                <a16:creationId xmlns:a16="http://schemas.microsoft.com/office/drawing/2014/main" id="{FF4C189C-1D0D-4A6E-AB9A-1269CFD2E7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31989"/>
            <a:ext cx="432048" cy="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0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3"/>
          </p:nvPr>
        </p:nvSpPr>
        <p:spPr>
          <a:xfrm>
            <a:off x="2636031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pic>
        <p:nvPicPr>
          <p:cNvPr id="7170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470422"/>
            <a:ext cx="2409911" cy="252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9"/>
          <a:stretch/>
        </p:blipFill>
        <p:spPr bwMode="auto">
          <a:xfrm>
            <a:off x="7260856" y="0"/>
            <a:ext cx="188314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582712" y="3363838"/>
            <a:ext cx="2189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Land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38263" y="2571750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176988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B0BF27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51" y="4692137"/>
            <a:ext cx="1423999" cy="288000"/>
          </a:xfrm>
          <a:prstGeom prst="rect">
            <a:avLst/>
          </a:prstGeom>
        </p:spPr>
      </p:pic>
      <p:pic>
        <p:nvPicPr>
          <p:cNvPr id="26" name="Picture 2" descr="PLANETEK logo | SITAEL S.p.A.">
            <a:extLst>
              <a:ext uri="{FF2B5EF4-FFF2-40B4-BE49-F238E27FC236}">
                <a16:creationId xmlns:a16="http://schemas.microsoft.com/office/drawing/2014/main" id="{59177D9F-F3FD-4429-A54C-70E1903F876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t="11922" r="8468" b="3771"/>
          <a:stretch/>
        </p:blipFill>
        <p:spPr bwMode="auto">
          <a:xfrm>
            <a:off x="6372200" y="4731990"/>
            <a:ext cx="468630" cy="24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GEOVILLE | Eo4agri">
            <a:extLst>
              <a:ext uri="{FF2B5EF4-FFF2-40B4-BE49-F238E27FC236}">
                <a16:creationId xmlns:a16="http://schemas.microsoft.com/office/drawing/2014/main" id="{93AFC5E9-E8FA-4BAC-A4D5-BB73B8993E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73896"/>
            <a:ext cx="360040" cy="17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Telespazio - Employees, Board Members, Advisors &amp; Alumni">
            <a:extLst>
              <a:ext uri="{FF2B5EF4-FFF2-40B4-BE49-F238E27FC236}">
                <a16:creationId xmlns:a16="http://schemas.microsoft.com/office/drawing/2014/main" id="{962F9D01-DF3E-409E-AC63-33F77516135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9" b="37643"/>
          <a:stretch/>
        </p:blipFill>
        <p:spPr bwMode="auto">
          <a:xfrm>
            <a:off x="7020272" y="4803998"/>
            <a:ext cx="627534" cy="17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Planetek Hellas">
            <a:extLst>
              <a:ext uri="{FF2B5EF4-FFF2-40B4-BE49-F238E27FC236}">
                <a16:creationId xmlns:a16="http://schemas.microsoft.com/office/drawing/2014/main" id="{778F96E5-7DAA-4259-952D-7AB0F00634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731990"/>
            <a:ext cx="432048" cy="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0"/>
            <a:ext cx="2483768" cy="5143501"/>
            <a:chOff x="0" y="0"/>
            <a:chExt cx="2483768" cy="5143501"/>
          </a:xfrm>
        </p:grpSpPr>
        <p:pic>
          <p:nvPicPr>
            <p:cNvPr id="16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4" name="Picture 2" descr="PLANETEK logo | SITAEL S.p.A.">
            <a:extLst>
              <a:ext uri="{FF2B5EF4-FFF2-40B4-BE49-F238E27FC236}">
                <a16:creationId xmlns:a16="http://schemas.microsoft.com/office/drawing/2014/main" id="{6E8BE6A4-1DC0-405B-9A56-11314B4D3C2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t="11922" r="8468" b="3771"/>
          <a:stretch/>
        </p:blipFill>
        <p:spPr bwMode="auto">
          <a:xfrm>
            <a:off x="2807226" y="4731990"/>
            <a:ext cx="468630" cy="24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GEOVILLE | Eo4agri">
            <a:extLst>
              <a:ext uri="{FF2B5EF4-FFF2-40B4-BE49-F238E27FC236}">
                <a16:creationId xmlns:a16="http://schemas.microsoft.com/office/drawing/2014/main" id="{95151CF2-79C9-42EE-A270-9D0798B25B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31990"/>
            <a:ext cx="360040" cy="17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Telespazio - Employees, Board Members, Advisors &amp; Alumni">
            <a:extLst>
              <a:ext uri="{FF2B5EF4-FFF2-40B4-BE49-F238E27FC236}">
                <a16:creationId xmlns:a16="http://schemas.microsoft.com/office/drawing/2014/main" id="{229886F7-52AF-4F79-A6D9-0EB3F4128E8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9" b="37643"/>
          <a:stretch/>
        </p:blipFill>
        <p:spPr bwMode="auto">
          <a:xfrm>
            <a:off x="1475656" y="4772754"/>
            <a:ext cx="627534" cy="17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Planetek Hellas">
            <a:extLst>
              <a:ext uri="{FF2B5EF4-FFF2-40B4-BE49-F238E27FC236}">
                <a16:creationId xmlns:a16="http://schemas.microsoft.com/office/drawing/2014/main" id="{AB40E2DC-F04F-46D3-9D78-DF71B9F9CE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31989"/>
            <a:ext cx="432048" cy="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0"/>
            <a:ext cx="2483768" cy="5143501"/>
            <a:chOff x="0" y="0"/>
            <a:chExt cx="2483768" cy="5143501"/>
          </a:xfrm>
        </p:grpSpPr>
        <p:pic>
          <p:nvPicPr>
            <p:cNvPr id="15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20" name="Picture 2" descr="PLANETEK logo | SITAEL S.p.A.">
            <a:extLst>
              <a:ext uri="{FF2B5EF4-FFF2-40B4-BE49-F238E27FC236}">
                <a16:creationId xmlns:a16="http://schemas.microsoft.com/office/drawing/2014/main" id="{3605EF49-1796-4710-B0E7-602D55ABDD1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t="11922" r="8468" b="3771"/>
          <a:stretch/>
        </p:blipFill>
        <p:spPr bwMode="auto">
          <a:xfrm>
            <a:off x="2807226" y="4731990"/>
            <a:ext cx="468630" cy="24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GEOVILLE | Eo4agri">
            <a:extLst>
              <a:ext uri="{FF2B5EF4-FFF2-40B4-BE49-F238E27FC236}">
                <a16:creationId xmlns:a16="http://schemas.microsoft.com/office/drawing/2014/main" id="{626282B1-F3BE-4B7C-98FE-5A054839B0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31990"/>
            <a:ext cx="360040" cy="17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Telespazio - Employees, Board Members, Advisors &amp; Alumni">
            <a:extLst>
              <a:ext uri="{FF2B5EF4-FFF2-40B4-BE49-F238E27FC236}">
                <a16:creationId xmlns:a16="http://schemas.microsoft.com/office/drawing/2014/main" id="{1E3A490B-C863-4637-BE2D-A9A0B0A6840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9" b="37643"/>
          <a:stretch/>
        </p:blipFill>
        <p:spPr bwMode="auto">
          <a:xfrm>
            <a:off x="1475656" y="4772754"/>
            <a:ext cx="627534" cy="17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Planetek Hellas">
            <a:extLst>
              <a:ext uri="{FF2B5EF4-FFF2-40B4-BE49-F238E27FC236}">
                <a16:creationId xmlns:a16="http://schemas.microsoft.com/office/drawing/2014/main" id="{17397E1F-8683-4E42-B38E-5180714973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31989"/>
            <a:ext cx="432048" cy="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0"/>
            <a:ext cx="2483768" cy="5143501"/>
            <a:chOff x="0" y="0"/>
            <a:chExt cx="2483768" cy="5143501"/>
          </a:xfrm>
        </p:grpSpPr>
        <p:pic>
          <p:nvPicPr>
            <p:cNvPr id="22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5" name="Picture 2" descr="PLANETEK logo | SITAEL S.p.A.">
            <a:extLst>
              <a:ext uri="{FF2B5EF4-FFF2-40B4-BE49-F238E27FC236}">
                <a16:creationId xmlns:a16="http://schemas.microsoft.com/office/drawing/2014/main" id="{AB40F354-6908-431A-94A5-CC0F0201AB5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t="11922" r="8468" b="3771"/>
          <a:stretch/>
        </p:blipFill>
        <p:spPr bwMode="auto">
          <a:xfrm>
            <a:off x="2807226" y="4731990"/>
            <a:ext cx="468630" cy="24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GEOVILLE | Eo4agri">
            <a:extLst>
              <a:ext uri="{FF2B5EF4-FFF2-40B4-BE49-F238E27FC236}">
                <a16:creationId xmlns:a16="http://schemas.microsoft.com/office/drawing/2014/main" id="{76B49AB8-1913-4A34-A657-6D993B49FF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31990"/>
            <a:ext cx="360040" cy="17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Telespazio - Employees, Board Members, Advisors &amp; Alumni">
            <a:extLst>
              <a:ext uri="{FF2B5EF4-FFF2-40B4-BE49-F238E27FC236}">
                <a16:creationId xmlns:a16="http://schemas.microsoft.com/office/drawing/2014/main" id="{27F9EA53-ED64-4E44-BB33-5C10E62D7B1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9" b="37643"/>
          <a:stretch/>
        </p:blipFill>
        <p:spPr bwMode="auto">
          <a:xfrm>
            <a:off x="1475656" y="4772754"/>
            <a:ext cx="627534" cy="17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Planetek Hellas">
            <a:extLst>
              <a:ext uri="{FF2B5EF4-FFF2-40B4-BE49-F238E27FC236}">
                <a16:creationId xmlns:a16="http://schemas.microsoft.com/office/drawing/2014/main" id="{5B288696-9727-4B17-BD71-7F6B2BB096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31989"/>
            <a:ext cx="432048" cy="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0" y="0"/>
            <a:ext cx="2483768" cy="5143501"/>
            <a:chOff x="0" y="0"/>
            <a:chExt cx="2483768" cy="5143501"/>
          </a:xfrm>
        </p:grpSpPr>
        <p:pic>
          <p:nvPicPr>
            <p:cNvPr id="23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4" name="Picture 2" descr="PLANETEK logo | SITAEL S.p.A.">
            <a:extLst>
              <a:ext uri="{FF2B5EF4-FFF2-40B4-BE49-F238E27FC236}">
                <a16:creationId xmlns:a16="http://schemas.microsoft.com/office/drawing/2014/main" id="{EF560ECD-C942-41AE-964A-722751BEDC8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t="11922" r="8468" b="3771"/>
          <a:stretch/>
        </p:blipFill>
        <p:spPr bwMode="auto">
          <a:xfrm>
            <a:off x="2807226" y="4731990"/>
            <a:ext cx="468630" cy="24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EOVILLE | Eo4agri">
            <a:extLst>
              <a:ext uri="{FF2B5EF4-FFF2-40B4-BE49-F238E27FC236}">
                <a16:creationId xmlns:a16="http://schemas.microsoft.com/office/drawing/2014/main" id="{0B50804E-DBFC-49E1-91C5-72EE8D5114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31990"/>
            <a:ext cx="360040" cy="17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Telespazio - Employees, Board Members, Advisors &amp; Alumni">
            <a:extLst>
              <a:ext uri="{FF2B5EF4-FFF2-40B4-BE49-F238E27FC236}">
                <a16:creationId xmlns:a16="http://schemas.microsoft.com/office/drawing/2014/main" id="{3750FBC6-2F61-4851-AF37-659DBAC4CF3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9" b="37643"/>
          <a:stretch/>
        </p:blipFill>
        <p:spPr bwMode="auto">
          <a:xfrm>
            <a:off x="1475656" y="4772754"/>
            <a:ext cx="627534" cy="17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Planetek Hellas">
            <a:extLst>
              <a:ext uri="{FF2B5EF4-FFF2-40B4-BE49-F238E27FC236}">
                <a16:creationId xmlns:a16="http://schemas.microsoft.com/office/drawing/2014/main" id="{35CCD181-4AA5-4D8E-92EF-AC8C6CEFEC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31989"/>
            <a:ext cx="432048" cy="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0"/>
            <a:ext cx="2488796" cy="5143500"/>
            <a:chOff x="0" y="0"/>
            <a:chExt cx="2483768" cy="5143501"/>
          </a:xfrm>
        </p:grpSpPr>
        <p:pic>
          <p:nvPicPr>
            <p:cNvPr id="22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026" name="Picture 2" descr="PLANETEK logo | SITAEL S.p.A.">
            <a:extLst>
              <a:ext uri="{FF2B5EF4-FFF2-40B4-BE49-F238E27FC236}">
                <a16:creationId xmlns:a16="http://schemas.microsoft.com/office/drawing/2014/main" id="{06430DC2-06A3-4B88-A509-8E608B6BB7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t="11922" r="8468" b="3771"/>
          <a:stretch/>
        </p:blipFill>
        <p:spPr bwMode="auto">
          <a:xfrm>
            <a:off x="2807226" y="4731990"/>
            <a:ext cx="468630" cy="24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EOVILLE | Eo4agri">
            <a:extLst>
              <a:ext uri="{FF2B5EF4-FFF2-40B4-BE49-F238E27FC236}">
                <a16:creationId xmlns:a16="http://schemas.microsoft.com/office/drawing/2014/main" id="{453E8AD7-3BEC-4D98-B7DC-FA391BC94D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31990"/>
            <a:ext cx="360040" cy="17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elespazio - Employees, Board Members, Advisors &amp; Alumni">
            <a:extLst>
              <a:ext uri="{FF2B5EF4-FFF2-40B4-BE49-F238E27FC236}">
                <a16:creationId xmlns:a16="http://schemas.microsoft.com/office/drawing/2014/main" id="{9FB4201C-EC7B-4E83-BB84-6D61A1317A3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9" b="37643"/>
          <a:stretch/>
        </p:blipFill>
        <p:spPr bwMode="auto">
          <a:xfrm>
            <a:off x="1475656" y="4772754"/>
            <a:ext cx="627534" cy="17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lanetek Hellas">
            <a:extLst>
              <a:ext uri="{FF2B5EF4-FFF2-40B4-BE49-F238E27FC236}">
                <a16:creationId xmlns:a16="http://schemas.microsoft.com/office/drawing/2014/main" id="{9203DBAF-EAA3-4313-AF04-4F803C1E11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31989"/>
            <a:ext cx="432048" cy="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809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79912" y="5006578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59007" y="466507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9486" y="4670884"/>
            <a:ext cx="691037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tbo\Desktop\horiz-pos-png-low-all\pos_png_horiz_lr\EN\logo-ce-horizontal-en-quadri-lr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612" y="4679358"/>
            <a:ext cx="822779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66" y="4685539"/>
            <a:ext cx="1252951" cy="252000"/>
          </a:xfrm>
          <a:prstGeom prst="rect">
            <a:avLst/>
          </a:prstGeom>
        </p:spPr>
      </p:pic>
      <p:pic>
        <p:nvPicPr>
          <p:cNvPr id="10" name="Picture 2" descr="PLANETEK logo | SITAEL S.p.A.">
            <a:extLst>
              <a:ext uri="{FF2B5EF4-FFF2-40B4-BE49-F238E27FC236}">
                <a16:creationId xmlns:a16="http://schemas.microsoft.com/office/drawing/2014/main" id="{955A692F-9BB6-4764-9D3E-3AA3422D617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t="11922" r="8468" b="3771"/>
          <a:stretch/>
        </p:blipFill>
        <p:spPr bwMode="auto">
          <a:xfrm>
            <a:off x="2807226" y="4731990"/>
            <a:ext cx="468630" cy="24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EOVILLE | Eo4agri">
            <a:extLst>
              <a:ext uri="{FF2B5EF4-FFF2-40B4-BE49-F238E27FC236}">
                <a16:creationId xmlns:a16="http://schemas.microsoft.com/office/drawing/2014/main" id="{D4B50A2F-F39E-4B2B-8CAA-BB2BE4E098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31990"/>
            <a:ext cx="360040" cy="17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Telespazio - Employees, Board Members, Advisors &amp; Alumni">
            <a:extLst>
              <a:ext uri="{FF2B5EF4-FFF2-40B4-BE49-F238E27FC236}">
                <a16:creationId xmlns:a16="http://schemas.microsoft.com/office/drawing/2014/main" id="{8F81B1BD-57D4-45E7-844F-8D443D059B8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9" b="37643"/>
          <a:stretch/>
        </p:blipFill>
        <p:spPr bwMode="auto">
          <a:xfrm>
            <a:off x="1475656" y="4772754"/>
            <a:ext cx="627534" cy="17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Planetek Hellas">
            <a:extLst>
              <a:ext uri="{FF2B5EF4-FFF2-40B4-BE49-F238E27FC236}">
                <a16:creationId xmlns:a16="http://schemas.microsoft.com/office/drawing/2014/main" id="{F6726DA8-2A4B-4E1A-8F09-C2D9EDC8FB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31989"/>
            <a:ext cx="432048" cy="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pt/url?sa=i&amp;rct=j&amp;q=&amp;esrc=s&amp;source=images&amp;cd=&amp;cad=rja&amp;uact=8&amp;ved=0ahUKEwjM787Mv__LAhWDNhoKHdECCcYQjRwIBw&amp;url=http://turismocadentro.com/ilha-das-flores-um-hino-a-natureza/&amp;bvm=bv.118817766,bs.1,d.d24&amp;psig=AFQjCNFn15k-MVhNeHDyWWHy7qZ2MqABVg&amp;ust=1460220551454673" TargetMode="External"/><Relationship Id="rId11" Type="http://schemas.openxmlformats.org/officeDocument/2006/relationships/image" Target="../media/image56.jpeg"/><Relationship Id="rId5" Type="http://schemas.openxmlformats.org/officeDocument/2006/relationships/image" Target="../media/image51.jpeg"/><Relationship Id="rId10" Type="http://schemas.openxmlformats.org/officeDocument/2006/relationships/image" Target="../media/image55.jpeg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emf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6.jpeg"/><Relationship Id="rId7" Type="http://schemas.openxmlformats.org/officeDocument/2006/relationships/image" Target="../media/image3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>
          <a:xfrm>
            <a:off x="3576756" y="2715766"/>
            <a:ext cx="3803556" cy="1152128"/>
          </a:xfrm>
        </p:spPr>
        <p:txBody>
          <a:bodyPr>
            <a:normAutofit fontScale="85000" lnSpcReduction="20000"/>
          </a:bodyPr>
          <a:lstStyle/>
          <a:p>
            <a:endParaRPr lang="pt-PT" dirty="0"/>
          </a:p>
          <a:p>
            <a:r>
              <a:rPr lang="en-US" b="1" dirty="0"/>
              <a:t>Diana Pereira </a:t>
            </a:r>
            <a:r>
              <a:rPr lang="en-US" dirty="0"/>
              <a:t>(Azores Regional Government — Regional Secretariat for Environment and Climate Change) </a:t>
            </a:r>
          </a:p>
          <a:p>
            <a:r>
              <a:rPr lang="pt-PT" dirty="0"/>
              <a:t>	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6756" y="1059582"/>
            <a:ext cx="4247356" cy="621757"/>
          </a:xfrm>
        </p:spPr>
        <p:txBody>
          <a:bodyPr>
            <a:noAutofit/>
          </a:bodyPr>
          <a:lstStyle/>
          <a:p>
            <a:pPr algn="l"/>
            <a:r>
              <a:rPr lang="en-US" sz="2400" b="1" dirty="0"/>
              <a:t>Potential Uses of Coastal Zone cartography to support ongoing LIFE projects in an island context: the case of the Azores</a:t>
            </a:r>
            <a:endParaRPr lang="en-GB" sz="2400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91ACCE2-10D3-4A0E-ACD4-A6304D2A4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38800" r="10794" b="39900"/>
          <a:stretch/>
        </p:blipFill>
        <p:spPr>
          <a:xfrm>
            <a:off x="4256211" y="4659982"/>
            <a:ext cx="1325218" cy="36004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1A2B6DD-E3ED-46BD-A381-9618D9BE80C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967" y="4659982"/>
            <a:ext cx="502739" cy="363490"/>
          </a:xfrm>
          <a:prstGeom prst="rect">
            <a:avLst/>
          </a:prstGeom>
        </p:spPr>
      </p:pic>
      <p:pic>
        <p:nvPicPr>
          <p:cNvPr id="1032" name="Picture 8" descr="Pode ser uma imagem de costa, oceano e natureza">
            <a:extLst>
              <a:ext uri="{FF2B5EF4-FFF2-40B4-BE49-F238E27FC236}">
                <a16:creationId xmlns:a16="http://schemas.microsoft.com/office/drawing/2014/main" id="{14C504B5-C140-4B4B-BD9A-ADBBA03A2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0"/>
          <a:stretch/>
        </p:blipFill>
        <p:spPr bwMode="auto">
          <a:xfrm>
            <a:off x="0" y="4162"/>
            <a:ext cx="3443568" cy="357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874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49D719FA-8FB8-4131-A5FA-A7B450827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200" b="1" spc="0" dirty="0">
                <a:solidFill>
                  <a:schemeClr val="bg1">
                    <a:lumMod val="95000"/>
                  </a:schemeClr>
                </a:solidFill>
              </a:rPr>
              <a:t>Potential Uses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3DEED7-3DCA-426B-B4A5-F0C70EE3C3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38800" r="10794" b="39900"/>
          <a:stretch/>
        </p:blipFill>
        <p:spPr>
          <a:xfrm>
            <a:off x="3480045" y="4703792"/>
            <a:ext cx="1163963" cy="316230"/>
          </a:xfrm>
          <a:prstGeom prst="rect">
            <a:avLst/>
          </a:prstGeom>
        </p:spPr>
      </p:pic>
      <p:sp>
        <p:nvSpPr>
          <p:cNvPr id="10" name="Segnaposto contenuto 5">
            <a:extLst>
              <a:ext uri="{FF2B5EF4-FFF2-40B4-BE49-F238E27FC236}">
                <a16:creationId xmlns:a16="http://schemas.microsoft.com/office/drawing/2014/main" id="{FC1C2028-21C2-448B-9185-03AAF0AC6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567470"/>
            <a:ext cx="8075240" cy="3823073"/>
          </a:xfrm>
        </p:spPr>
        <p:txBody>
          <a:bodyPr/>
          <a:lstStyle/>
          <a:p>
            <a:r>
              <a:rPr lang="pt-PT" dirty="0" err="1"/>
              <a:t>Support</a:t>
            </a:r>
            <a:r>
              <a:rPr lang="pt-PT" dirty="0"/>
              <a:t> to </a:t>
            </a:r>
            <a:r>
              <a:rPr lang="pt-PT" dirty="0" err="1"/>
              <a:t>obligatory</a:t>
            </a:r>
            <a:r>
              <a:rPr lang="pt-PT" dirty="0"/>
              <a:t> LIFE </a:t>
            </a:r>
            <a:r>
              <a:rPr lang="pt-PT" dirty="0" err="1"/>
              <a:t>monitoring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ecossystem</a:t>
            </a:r>
            <a:r>
              <a:rPr lang="pt-PT" dirty="0"/>
              <a:t> </a:t>
            </a:r>
            <a:r>
              <a:rPr lang="pt-PT" dirty="0" err="1"/>
              <a:t>services</a:t>
            </a:r>
            <a:r>
              <a:rPr lang="pt-PT" dirty="0"/>
              <a:t>:</a:t>
            </a:r>
          </a:p>
          <a:p>
            <a:pPr lvl="1"/>
            <a:r>
              <a:rPr lang="pt-PT" i="1" dirty="0"/>
              <a:t>Nomenclature </a:t>
            </a:r>
            <a:r>
              <a:rPr lang="pt-PT" i="1" dirty="0" err="1"/>
              <a:t>of</a:t>
            </a:r>
            <a:r>
              <a:rPr lang="pt-PT" i="1" dirty="0"/>
              <a:t> </a:t>
            </a:r>
            <a:r>
              <a:rPr lang="pt-PT" i="1" dirty="0" err="1"/>
              <a:t>Coastal</a:t>
            </a:r>
            <a:r>
              <a:rPr lang="pt-PT" i="1" dirty="0"/>
              <a:t> Zones </a:t>
            </a:r>
            <a:r>
              <a:rPr lang="en-US" i="1" dirty="0"/>
              <a:t>is designed based on the MAES ecosystem typology, as part of the EU Biodiversity Strategy to 2020</a:t>
            </a:r>
            <a:endParaRPr lang="pt-PT" i="1" dirty="0"/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757C8BB-4397-4D3F-AE2D-674C773095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84" y="4656532"/>
            <a:ext cx="502739" cy="3634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165B72-105D-4844-9916-831DFBBABC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31" y="1602669"/>
            <a:ext cx="4181661" cy="27877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AA38BCC-EE74-4A10-BD4B-F6EC38E126A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985" y="1576326"/>
            <a:ext cx="3801815" cy="285136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BDD0109-BE19-401F-A74E-0947796FAE28}"/>
              </a:ext>
            </a:extLst>
          </p:cNvPr>
          <p:cNvSpPr txBox="1"/>
          <p:nvPr/>
        </p:nvSpPr>
        <p:spPr>
          <a:xfrm>
            <a:off x="2180897" y="1995686"/>
            <a:ext cx="5256584" cy="1815882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Indicators to consider when assessing ecosystem services in the LIFE IP AZORES NATURA intervention areas: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u="sng" dirty="0" err="1"/>
              <a:t>Regulating</a:t>
            </a:r>
            <a:r>
              <a:rPr lang="pt-PT" sz="1600" b="1" u="sng" dirty="0"/>
              <a:t> </a:t>
            </a:r>
            <a:r>
              <a:rPr lang="pt-PT" sz="1600" b="1" u="sng" dirty="0" err="1"/>
              <a:t>services</a:t>
            </a:r>
            <a:r>
              <a:rPr lang="pt-PT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600" dirty="0"/>
          </a:p>
          <a:p>
            <a:pPr lvl="1"/>
            <a:r>
              <a:rPr lang="en-US" sz="1600" dirty="0"/>
              <a:t>1- Mass stabilization and control of erosion rates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2- Soil Protection</a:t>
            </a:r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214928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49D719FA-8FB8-4131-A5FA-A7B450827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200" b="1" spc="0" dirty="0">
                <a:solidFill>
                  <a:schemeClr val="bg1">
                    <a:lumMod val="95000"/>
                  </a:schemeClr>
                </a:solidFill>
              </a:rPr>
              <a:t>Potential Uses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3DEED7-3DCA-426B-B4A5-F0C70EE3C3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38800" r="10794" b="39900"/>
          <a:stretch/>
        </p:blipFill>
        <p:spPr>
          <a:xfrm>
            <a:off x="3480045" y="4703792"/>
            <a:ext cx="1163963" cy="316230"/>
          </a:xfrm>
          <a:prstGeom prst="rect">
            <a:avLst/>
          </a:prstGeom>
        </p:spPr>
      </p:pic>
      <p:sp>
        <p:nvSpPr>
          <p:cNvPr id="10" name="Segnaposto contenuto 5">
            <a:extLst>
              <a:ext uri="{FF2B5EF4-FFF2-40B4-BE49-F238E27FC236}">
                <a16:creationId xmlns:a16="http://schemas.microsoft.com/office/drawing/2014/main" id="{FC1C2028-21C2-448B-9185-03AAF0AC6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567470"/>
            <a:ext cx="8075240" cy="3823073"/>
          </a:xfrm>
        </p:spPr>
        <p:txBody>
          <a:bodyPr/>
          <a:lstStyle/>
          <a:p>
            <a:r>
              <a:rPr lang="pt-PT" dirty="0" err="1"/>
              <a:t>Support</a:t>
            </a:r>
            <a:r>
              <a:rPr lang="pt-PT" dirty="0"/>
              <a:t> to </a:t>
            </a:r>
            <a:r>
              <a:rPr lang="pt-PT" dirty="0" err="1"/>
              <a:t>monitoring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coastal</a:t>
            </a:r>
            <a:r>
              <a:rPr lang="pt-PT" dirty="0"/>
              <a:t> </a:t>
            </a:r>
            <a:r>
              <a:rPr lang="pt-PT" dirty="0" err="1"/>
              <a:t>risks</a:t>
            </a:r>
            <a:r>
              <a:rPr lang="pt-PT" dirty="0"/>
              <a:t> (</a:t>
            </a:r>
            <a:r>
              <a:rPr lang="pt-PT" dirty="0" err="1"/>
              <a:t>landslide</a:t>
            </a:r>
            <a:r>
              <a:rPr lang="pt-PT" dirty="0"/>
              <a:t>, </a:t>
            </a:r>
            <a:r>
              <a:rPr lang="pt-PT" dirty="0" err="1"/>
              <a:t>erosion</a:t>
            </a:r>
            <a:r>
              <a:rPr lang="pt-PT" dirty="0"/>
              <a:t>) – LIFE IP CLIMAZ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PT" i="1" u="sng" dirty="0"/>
              <a:t>AZMONIRISK - </a:t>
            </a:r>
            <a:r>
              <a:rPr lang="en-US" i="1" u="sng" dirty="0"/>
              <a:t>Monitoring of Azores Risk Zones</a:t>
            </a:r>
            <a:endParaRPr lang="pt-PT" i="1" u="sng" dirty="0"/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757C8BB-4397-4D3F-AE2D-674C773095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84" y="4656532"/>
            <a:ext cx="502739" cy="363490"/>
          </a:xfrm>
          <a:prstGeom prst="rect">
            <a:avLst/>
          </a:prstGeom>
        </p:spPr>
      </p:pic>
      <p:pic>
        <p:nvPicPr>
          <p:cNvPr id="5124" name="Picture 4" descr="Pode ser uma imagem de 1 pessoa, natureza, massa de água e texto que diz &quot;_marco_neves_&quot;">
            <a:extLst>
              <a:ext uri="{FF2B5EF4-FFF2-40B4-BE49-F238E27FC236}">
                <a16:creationId xmlns:a16="http://schemas.microsoft.com/office/drawing/2014/main" id="{9996AA9A-DF18-49E1-9431-704E58F35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3"/>
          <a:stretch/>
        </p:blipFill>
        <p:spPr bwMode="auto">
          <a:xfrm>
            <a:off x="4937212" y="1581368"/>
            <a:ext cx="4585484" cy="29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enhuma descrição de foto disponível.">
            <a:extLst>
              <a:ext uri="{FF2B5EF4-FFF2-40B4-BE49-F238E27FC236}">
                <a16:creationId xmlns:a16="http://schemas.microsoft.com/office/drawing/2014/main" id="{B51A0AA1-D053-4A9A-A9B7-2813518B1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10230"/>
            <a:ext cx="3915917" cy="293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210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AFD57985-09F8-4D0C-95DA-9417AA7FBF00}"/>
              </a:ext>
            </a:extLst>
          </p:cNvPr>
          <p:cNvGrpSpPr/>
          <p:nvPr/>
        </p:nvGrpSpPr>
        <p:grpSpPr>
          <a:xfrm>
            <a:off x="1011186" y="843558"/>
            <a:ext cx="7377238" cy="4221495"/>
            <a:chOff x="323528" y="879402"/>
            <a:chExt cx="8544098" cy="499787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4DF16672-D0F0-4A2E-A089-BEEEE7503B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4" t="18652" r="22730" b="16719"/>
            <a:stretch/>
          </p:blipFill>
          <p:spPr bwMode="auto">
            <a:xfrm>
              <a:off x="2542273" y="2568337"/>
              <a:ext cx="3015916" cy="16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4" descr="https://www.visitportugal.com/sites/www.visitportugal.com/files/styles/experiencias_detalhe/public/mediateca/N2604d_0.jpg?itok=thKeHWfB">
              <a:extLst>
                <a:ext uri="{FF2B5EF4-FFF2-40B4-BE49-F238E27FC236}">
                  <a16:creationId xmlns:a16="http://schemas.microsoft.com/office/drawing/2014/main" id="{EA132EE5-8D63-4F4D-BBAD-4C0C2FE24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999" y="887502"/>
              <a:ext cx="288000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http://cultura.cm-ribeiragrande.pt/imagens/2501344525835.jpg">
              <a:extLst>
                <a:ext uri="{FF2B5EF4-FFF2-40B4-BE49-F238E27FC236}">
                  <a16:creationId xmlns:a16="http://schemas.microsoft.com/office/drawing/2014/main" id="{C44EFD41-54AB-42F3-81F2-91C86FB647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8822" y="887502"/>
              <a:ext cx="243000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6" descr="http://cdn.olhares.pt/client/files/foto/big/132/1320396.jpg">
              <a:extLst>
                <a:ext uri="{FF2B5EF4-FFF2-40B4-BE49-F238E27FC236}">
                  <a16:creationId xmlns:a16="http://schemas.microsoft.com/office/drawing/2014/main" id="{96C058B6-3632-4E3A-830A-AC13706D57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575162"/>
              <a:ext cx="2161922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8" descr="http://turismocadentro.com/wp-content/uploads/2010/06/ilha-das-flores.jpg">
              <a:hlinkClick r:id="rId6"/>
              <a:extLst>
                <a:ext uri="{FF2B5EF4-FFF2-40B4-BE49-F238E27FC236}">
                  <a16:creationId xmlns:a16="http://schemas.microsoft.com/office/drawing/2014/main" id="{D94E6C0B-03EC-4738-9F66-BDE3AFEFC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012" y="2572387"/>
              <a:ext cx="2438804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0" descr="http://www.ponta-delgada.com/wp-content/uploads/2016/03/lagoa-do-fogo.jpg">
              <a:extLst>
                <a:ext uri="{FF2B5EF4-FFF2-40B4-BE49-F238E27FC236}">
                  <a16:creationId xmlns:a16="http://schemas.microsoft.com/office/drawing/2014/main" id="{82224736-A918-4F80-A856-6050FCD94F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1425" y="4257272"/>
              <a:ext cx="2446201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2" descr="http://parquesnaturais.azores.gov.pt/images/pni_terceira/ap/rn/sbarbara/800/6.jpg">
              <a:extLst>
                <a:ext uri="{FF2B5EF4-FFF2-40B4-BE49-F238E27FC236}">
                  <a16:creationId xmlns:a16="http://schemas.microsoft.com/office/drawing/2014/main" id="{C172C599-74AC-4615-800F-46A405F35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441" y="4249172"/>
              <a:ext cx="2160002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http://cultura.cm-ribeiragrande.pt/imagens/1941344525462.jpg">
              <a:extLst>
                <a:ext uri="{FF2B5EF4-FFF2-40B4-BE49-F238E27FC236}">
                  <a16:creationId xmlns:a16="http://schemas.microsoft.com/office/drawing/2014/main" id="{C7436EDB-F0FF-465D-80BF-DB65DC1610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57"/>
            <a:stretch/>
          </p:blipFill>
          <p:spPr bwMode="auto">
            <a:xfrm>
              <a:off x="2160107" y="879402"/>
              <a:ext cx="1275069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http://cultura.cm-ribeiragrande.pt/imagens/5861344523923.jpg">
              <a:extLst>
                <a:ext uri="{FF2B5EF4-FFF2-40B4-BE49-F238E27FC236}">
                  <a16:creationId xmlns:a16="http://schemas.microsoft.com/office/drawing/2014/main" id="{DC2E2A97-9851-47B4-92CB-DC9310DCB9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869" y="4257272"/>
              <a:ext cx="244813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itolo 4">
            <a:extLst>
              <a:ext uri="{FF2B5EF4-FFF2-40B4-BE49-F238E27FC236}">
                <a16:creationId xmlns:a16="http://schemas.microsoft.com/office/drawing/2014/main" id="{49D719FA-8FB8-4131-A5FA-A7B450827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050" dirty="0"/>
              <a:t>Potential uses of Coastal Zone cartography to support ongoing LIFE projects in an island context: the case of the Azores</a:t>
            </a:r>
            <a:endParaRPr lang="en-GB" sz="1050" b="1" spc="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3DEED7-3DCA-426B-B4A5-F0C70EE3C3A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38800" r="10794" b="39900"/>
          <a:stretch/>
        </p:blipFill>
        <p:spPr>
          <a:xfrm>
            <a:off x="395536" y="3953538"/>
            <a:ext cx="1776999" cy="48278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757C8BB-4397-4D3F-AE2D-674C7730956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04" y="596900"/>
            <a:ext cx="667732" cy="482783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8ACABCB2-1A7A-46F9-8BC4-6A122C1AAD92}"/>
              </a:ext>
            </a:extLst>
          </p:cNvPr>
          <p:cNvSpPr txBox="1">
            <a:spLocks/>
          </p:cNvSpPr>
          <p:nvPr/>
        </p:nvSpPr>
        <p:spPr>
          <a:xfrm>
            <a:off x="467544" y="1285880"/>
            <a:ext cx="1879382" cy="482783"/>
          </a:xfrm>
          <a:prstGeom prst="rect">
            <a:avLst/>
          </a:prstGeom>
          <a:solidFill>
            <a:srgbClr val="B0BF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kern="1200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0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pitchFamily="18" charset="0"/>
              </a:rPr>
              <a:t>Thank</a:t>
            </a:r>
            <a:r>
              <a:rPr lang="pt-PT" sz="20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pitchFamily="18" charset="0"/>
              </a:rPr>
              <a:t> </a:t>
            </a:r>
            <a:r>
              <a:rPr lang="pt-PT" sz="20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pitchFamily="18" charset="0"/>
              </a:rPr>
              <a:t>you</a:t>
            </a:r>
            <a:r>
              <a:rPr lang="pt-PT" sz="20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8198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49D719FA-8FB8-4131-A5FA-A7B450827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200" b="1" spc="0" dirty="0">
                <a:solidFill>
                  <a:schemeClr val="bg1">
                    <a:lumMod val="95000"/>
                  </a:schemeClr>
                </a:solidFill>
              </a:rPr>
              <a:t>Main </a:t>
            </a:r>
            <a:r>
              <a:rPr lang="en-GB" sz="1200" b="1" spc="0" dirty="0" err="1">
                <a:solidFill>
                  <a:schemeClr val="bg1">
                    <a:lumMod val="95000"/>
                  </a:schemeClr>
                </a:solidFill>
              </a:rPr>
              <a:t>Context|Regional</a:t>
            </a:r>
            <a:r>
              <a:rPr lang="en-GB" sz="1200" b="1" spc="0" dirty="0">
                <a:solidFill>
                  <a:schemeClr val="bg1">
                    <a:lumMod val="95000"/>
                  </a:schemeClr>
                </a:solidFill>
              </a:rPr>
              <a:t> Secretariat for Environment and Climate Change – Regional Government of the Azores 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E9F6185-080C-479D-8DD8-D21669859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Coordination of ongoing LIFE Projects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3DEED7-3DCA-426B-B4A5-F0C70EE3C3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38800" r="10794" b="39900"/>
          <a:stretch/>
        </p:blipFill>
        <p:spPr>
          <a:xfrm>
            <a:off x="3480045" y="4703792"/>
            <a:ext cx="1163963" cy="31623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2C973A6-21D9-40F9-AEC3-B7E903E13C2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3888" y="927952"/>
            <a:ext cx="2304256" cy="1610940"/>
          </a:xfrm>
          <a:prstGeom prst="rect">
            <a:avLst/>
          </a:prstGeom>
        </p:spPr>
      </p:pic>
      <p:pic>
        <p:nvPicPr>
          <p:cNvPr id="2050" name="Picture 2" descr="https://www.lifevidalia.eu/wp-content/uploads/2019/03/REDONDO-CORES-AUXILIAR-300x300.png">
            <a:extLst>
              <a:ext uri="{FF2B5EF4-FFF2-40B4-BE49-F238E27FC236}">
                <a16:creationId xmlns:a16="http://schemas.microsoft.com/office/drawing/2014/main" id="{45243639-4CD1-4E59-AB49-CB2349084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277" y="1203598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ife Beetles Azores Logo">
            <a:extLst>
              <a:ext uri="{FF2B5EF4-FFF2-40B4-BE49-F238E27FC236}">
                <a16:creationId xmlns:a16="http://schemas.microsoft.com/office/drawing/2014/main" id="{07C9276E-0076-467D-99A7-DD170A7DB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47614"/>
            <a:ext cx="2139314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de ser uma imagem de texto que diz &quot;Life IP Climaz&quot;">
            <a:extLst>
              <a:ext uri="{FF2B5EF4-FFF2-40B4-BE49-F238E27FC236}">
                <a16:creationId xmlns:a16="http://schemas.microsoft.com/office/drawing/2014/main" id="{52397FF4-CCE5-43A2-84FB-317A6CC1D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t="8827" r="17402" b="12774"/>
          <a:stretch/>
        </p:blipFill>
        <p:spPr bwMode="auto">
          <a:xfrm>
            <a:off x="2092116" y="2708148"/>
            <a:ext cx="1080120" cy="128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1A6A98A-CD7E-4DC9-987E-37732E189ECC}"/>
              </a:ext>
            </a:extLst>
          </p:cNvPr>
          <p:cNvSpPr txBox="1"/>
          <p:nvPr/>
        </p:nvSpPr>
        <p:spPr>
          <a:xfrm>
            <a:off x="3779912" y="2546751"/>
            <a:ext cx="5256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200" b="1" dirty="0"/>
              <a:t>LIFE VIDALIA </a:t>
            </a:r>
            <a:r>
              <a:rPr lang="pt-PT" sz="1200" dirty="0"/>
              <a:t>– </a:t>
            </a:r>
            <a:r>
              <a:rPr lang="pt-PT" sz="1200" dirty="0" err="1"/>
              <a:t>Valorization</a:t>
            </a:r>
            <a:r>
              <a:rPr lang="pt-PT" sz="1200" dirty="0"/>
              <a:t> </a:t>
            </a:r>
            <a:r>
              <a:rPr lang="pt-PT" sz="1200" dirty="0" err="1"/>
              <a:t>and</a:t>
            </a:r>
            <a:r>
              <a:rPr lang="pt-PT" sz="1200" dirty="0"/>
              <a:t> </a:t>
            </a:r>
            <a:r>
              <a:rPr lang="pt-PT" sz="1200" dirty="0" err="1"/>
              <a:t>innovation</a:t>
            </a:r>
            <a:r>
              <a:rPr lang="pt-PT" sz="1200" dirty="0"/>
              <a:t> for </a:t>
            </a:r>
            <a:r>
              <a:rPr lang="pt-PT" sz="1200" dirty="0" err="1"/>
              <a:t>Azorina</a:t>
            </a:r>
            <a:r>
              <a:rPr lang="pt-PT" sz="1200" dirty="0"/>
              <a:t> </a:t>
            </a:r>
            <a:r>
              <a:rPr lang="pt-PT" sz="1200" dirty="0" err="1"/>
              <a:t>and</a:t>
            </a:r>
            <a:r>
              <a:rPr lang="pt-PT" sz="1200" dirty="0"/>
              <a:t> Lotus in </a:t>
            </a:r>
            <a:r>
              <a:rPr lang="pt-PT" sz="1200" dirty="0" err="1"/>
              <a:t>the</a:t>
            </a:r>
            <a:r>
              <a:rPr lang="pt-PT" sz="1200" dirty="0"/>
              <a:t> </a:t>
            </a:r>
            <a:r>
              <a:rPr lang="pt-PT" sz="1200" dirty="0" err="1"/>
              <a:t>azorean</a:t>
            </a:r>
            <a:r>
              <a:rPr lang="pt-PT" sz="1200" dirty="0"/>
              <a:t> </a:t>
            </a:r>
            <a:r>
              <a:rPr lang="pt-PT" sz="1200" dirty="0" err="1"/>
              <a:t>islands</a:t>
            </a:r>
            <a:endParaRPr lang="pt-PT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PT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200" b="1" dirty="0"/>
              <a:t>LIFE IP AZORES NATURA </a:t>
            </a:r>
            <a:r>
              <a:rPr lang="pt-PT" sz="1200" dirty="0"/>
              <a:t>- </a:t>
            </a:r>
            <a:r>
              <a:rPr lang="en-US" sz="1200" dirty="0"/>
              <a:t>Active Protection and Integrated Management of Natura 2000 Network</a:t>
            </a:r>
          </a:p>
          <a:p>
            <a:pPr algn="just"/>
            <a:endParaRPr lang="en-US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b="1" dirty="0"/>
              <a:t>LIFE BEETLES</a:t>
            </a:r>
            <a:r>
              <a:rPr lang="en-US" sz="1200" dirty="0"/>
              <a:t> - Bringing Environmental and Ecological Threats Lower to Endangered Species</a:t>
            </a:r>
          </a:p>
          <a:p>
            <a:pPr algn="just"/>
            <a:endParaRPr lang="pt-PT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b="1" dirty="0"/>
              <a:t>LIFE IP CLIMAZ </a:t>
            </a:r>
            <a:r>
              <a:rPr lang="en-US" sz="1200" dirty="0"/>
              <a:t>- Regional Program for Climate Change</a:t>
            </a:r>
            <a:endParaRPr lang="pt-PT" sz="1200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3B469BE-6560-4295-A180-3AB868C4209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4656532"/>
            <a:ext cx="438650" cy="317152"/>
          </a:xfrm>
          <a:prstGeom prst="rect">
            <a:avLst/>
          </a:prstGeom>
        </p:spPr>
      </p:pic>
      <p:pic>
        <p:nvPicPr>
          <p:cNvPr id="13" name="Picture 8" descr="http://www.europarc.org/communication-skills/images/2.1%20N2000.jpg">
            <a:extLst>
              <a:ext uri="{FF2B5EF4-FFF2-40B4-BE49-F238E27FC236}">
                <a16:creationId xmlns:a16="http://schemas.microsoft.com/office/drawing/2014/main" id="{27BC12B4-1BEA-42B4-97D9-14023EBF2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2659" y="4610194"/>
            <a:ext cx="438650" cy="36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733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49D719FA-8FB8-4131-A5FA-A7B450827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200" b="1" spc="0" dirty="0">
                <a:solidFill>
                  <a:schemeClr val="bg1">
                    <a:lumMod val="95000"/>
                  </a:schemeClr>
                </a:solidFill>
              </a:rPr>
              <a:t>Main </a:t>
            </a:r>
            <a:r>
              <a:rPr lang="en-GB" sz="1200" b="1" spc="0" dirty="0" err="1">
                <a:solidFill>
                  <a:schemeClr val="bg1">
                    <a:lumMod val="95000"/>
                  </a:schemeClr>
                </a:solidFill>
              </a:rPr>
              <a:t>Context|Regional</a:t>
            </a:r>
            <a:r>
              <a:rPr lang="en-GB" sz="1200" b="1" spc="0" dirty="0">
                <a:solidFill>
                  <a:schemeClr val="bg1">
                    <a:lumMod val="95000"/>
                  </a:schemeClr>
                </a:solidFill>
              </a:rPr>
              <a:t> Secretariat for Environment and Climate Change – Regional Government of the Azores 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E9F6185-080C-479D-8DD8-D21669859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568" y="567470"/>
            <a:ext cx="8075240" cy="3823073"/>
          </a:xfrm>
        </p:spPr>
        <p:txBody>
          <a:bodyPr/>
          <a:lstStyle/>
          <a:p>
            <a:r>
              <a:rPr lang="en-GB" dirty="0"/>
              <a:t>Management of </a:t>
            </a:r>
            <a:r>
              <a:rPr lang="en-US" dirty="0"/>
              <a:t>Regional Network of Protected Areas of the Azores</a:t>
            </a:r>
            <a:endParaRPr lang="en-GB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3DEED7-3DCA-426B-B4A5-F0C70EE3C3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38800" r="10794" b="39900"/>
          <a:stretch/>
        </p:blipFill>
        <p:spPr>
          <a:xfrm>
            <a:off x="3480045" y="4703792"/>
            <a:ext cx="1163963" cy="31623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4B0B6B7-5E36-4534-9B21-847F58F90E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0" y="1309469"/>
            <a:ext cx="4212468" cy="280831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15176CE-72B6-448E-A8DC-884F9B5947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700" y="933706"/>
            <a:ext cx="3005716" cy="2003810"/>
          </a:xfrm>
          <a:prstGeom prst="rect">
            <a:avLst/>
          </a:prstGeom>
        </p:spPr>
      </p:pic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1C55BE60-B4B9-41B4-9C41-4CA3B6C5CE06}"/>
              </a:ext>
            </a:extLst>
          </p:cNvPr>
          <p:cNvCxnSpPr>
            <a:cxnSpLocks/>
          </p:cNvCxnSpPr>
          <p:nvPr/>
        </p:nvCxnSpPr>
        <p:spPr>
          <a:xfrm flipV="1">
            <a:off x="2749193" y="2283718"/>
            <a:ext cx="2542887" cy="390579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10C2F8AF-2553-4576-B3BC-83F68441B46E}"/>
              </a:ext>
            </a:extLst>
          </p:cNvPr>
          <p:cNvSpPr/>
          <p:nvPr/>
        </p:nvSpPr>
        <p:spPr>
          <a:xfrm>
            <a:off x="2411759" y="2539069"/>
            <a:ext cx="337434" cy="314135"/>
          </a:xfrm>
          <a:prstGeom prst="ellipse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471EDD7-D630-4A11-B890-4D7E8B14C09C}"/>
              </a:ext>
            </a:extLst>
          </p:cNvPr>
          <p:cNvSpPr txBox="1"/>
          <p:nvPr/>
        </p:nvSpPr>
        <p:spPr>
          <a:xfrm>
            <a:off x="4876891" y="3424964"/>
            <a:ext cx="4301076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 err="1"/>
              <a:t>Classification</a:t>
            </a:r>
            <a:r>
              <a:rPr lang="pt-PT" sz="1200" b="1" dirty="0"/>
              <a:t> </a:t>
            </a:r>
            <a:r>
              <a:rPr lang="pt-PT" sz="1200" b="1" dirty="0" err="1"/>
              <a:t>of</a:t>
            </a:r>
            <a:r>
              <a:rPr lang="pt-PT" sz="1200" b="1" dirty="0"/>
              <a:t> </a:t>
            </a:r>
            <a:r>
              <a:rPr lang="pt-PT" sz="1200" b="1" dirty="0" err="1"/>
              <a:t>the</a:t>
            </a:r>
            <a:r>
              <a:rPr lang="pt-PT" sz="1200" b="1" dirty="0"/>
              <a:t> </a:t>
            </a:r>
            <a:r>
              <a:rPr lang="en-US" sz="1200" b="1" dirty="0"/>
              <a:t>Regional Network of Protected Areas of the Azores</a:t>
            </a:r>
            <a:r>
              <a:rPr lang="pt-PT" sz="1200" b="1" dirty="0"/>
              <a:t> – </a:t>
            </a:r>
            <a:r>
              <a:rPr lang="pt-PT" sz="1200" b="1" dirty="0" err="1"/>
              <a:t>according</a:t>
            </a:r>
            <a:r>
              <a:rPr lang="pt-PT" sz="1200" b="1" dirty="0"/>
              <a:t> to IUCN </a:t>
            </a:r>
            <a:r>
              <a:rPr lang="pt-PT" sz="1200" b="1" dirty="0" err="1"/>
              <a:t>categories</a:t>
            </a:r>
            <a:r>
              <a:rPr lang="pt-PT" sz="1200" b="1" dirty="0"/>
              <a:t>:</a:t>
            </a:r>
          </a:p>
          <a:p>
            <a:pPr algn="just"/>
            <a:endParaRPr lang="pt-PT" sz="1200" b="1" dirty="0"/>
          </a:p>
          <a:p>
            <a:pPr marL="228600" indent="-228600" algn="just">
              <a:buAutoNum type="alphaLcParenR"/>
            </a:pPr>
            <a:r>
              <a:rPr lang="pt-PT" sz="1200" dirty="0" err="1"/>
              <a:t>Nature</a:t>
            </a:r>
            <a:r>
              <a:rPr lang="pt-PT" sz="1200" dirty="0"/>
              <a:t> Reserve</a:t>
            </a:r>
          </a:p>
          <a:p>
            <a:pPr algn="just"/>
            <a:r>
              <a:rPr lang="pt-PT" sz="1200" dirty="0"/>
              <a:t>b)   Natural </a:t>
            </a:r>
            <a:r>
              <a:rPr lang="pt-PT" sz="1200" dirty="0" err="1"/>
              <a:t>Monument</a:t>
            </a:r>
            <a:endParaRPr lang="pt-PT" sz="1200" dirty="0"/>
          </a:p>
          <a:p>
            <a:pPr algn="just"/>
            <a:r>
              <a:rPr lang="pt-PT" sz="1200" dirty="0"/>
              <a:t>c)    </a:t>
            </a:r>
            <a:r>
              <a:rPr lang="pt-PT" sz="1200" dirty="0" err="1"/>
              <a:t>Protected</a:t>
            </a:r>
            <a:r>
              <a:rPr lang="pt-PT" sz="1200" dirty="0"/>
              <a:t> </a:t>
            </a:r>
            <a:r>
              <a:rPr lang="pt-PT" sz="1200" dirty="0" err="1"/>
              <a:t>area</a:t>
            </a:r>
            <a:r>
              <a:rPr lang="pt-PT" sz="1200" dirty="0"/>
              <a:t> for </a:t>
            </a:r>
            <a:r>
              <a:rPr lang="pt-PT" sz="1200" dirty="0" err="1"/>
              <a:t>the</a:t>
            </a:r>
            <a:r>
              <a:rPr lang="pt-PT" sz="1200" dirty="0"/>
              <a:t> management </a:t>
            </a:r>
            <a:r>
              <a:rPr lang="pt-PT" sz="1200" dirty="0" err="1"/>
              <a:t>of</a:t>
            </a:r>
            <a:r>
              <a:rPr lang="pt-PT" sz="1200" dirty="0"/>
              <a:t> habitats </a:t>
            </a:r>
            <a:r>
              <a:rPr lang="pt-PT" sz="1200" dirty="0" err="1"/>
              <a:t>or</a:t>
            </a:r>
            <a:r>
              <a:rPr lang="pt-PT" sz="1200" dirty="0"/>
              <a:t> </a:t>
            </a:r>
            <a:r>
              <a:rPr lang="pt-PT" sz="1200" dirty="0" err="1"/>
              <a:t>species</a:t>
            </a:r>
            <a:endParaRPr lang="pt-PT" sz="1200" dirty="0"/>
          </a:p>
          <a:p>
            <a:pPr marL="228600" indent="-228600" algn="just">
              <a:buAutoNum type="alphaLcParenR" startAt="4"/>
            </a:pPr>
            <a:r>
              <a:rPr lang="pt-PT" sz="1200" dirty="0" err="1"/>
              <a:t>Protected</a:t>
            </a:r>
            <a:r>
              <a:rPr lang="pt-PT" sz="1200" dirty="0"/>
              <a:t> </a:t>
            </a:r>
            <a:r>
              <a:rPr lang="pt-PT" sz="1200" dirty="0" err="1"/>
              <a:t>landscape</a:t>
            </a:r>
            <a:r>
              <a:rPr lang="pt-PT" sz="1200" dirty="0"/>
              <a:t> </a:t>
            </a:r>
            <a:r>
              <a:rPr lang="pt-PT" sz="1200" dirty="0" err="1"/>
              <a:t>area</a:t>
            </a:r>
            <a:endParaRPr lang="pt-PT" sz="1200" dirty="0"/>
          </a:p>
          <a:p>
            <a:pPr marL="228600" indent="-228600" algn="just">
              <a:buAutoNum type="alphaLcParenR" startAt="4"/>
            </a:pPr>
            <a:r>
              <a:rPr lang="en-US" sz="1200" dirty="0"/>
              <a:t>Protected area of resource management</a:t>
            </a:r>
            <a:endParaRPr lang="pt-PT" sz="1200" dirty="0"/>
          </a:p>
        </p:txBody>
      </p:sp>
    </p:spTree>
    <p:extLst>
      <p:ext uri="{BB962C8B-B14F-4D97-AF65-F5344CB8AC3E}">
        <p14:creationId xmlns:p14="http://schemas.microsoft.com/office/powerpoint/2010/main" val="339530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49D719FA-8FB8-4131-A5FA-A7B450827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200" b="1" spc="0" dirty="0">
                <a:solidFill>
                  <a:schemeClr val="bg1">
                    <a:lumMod val="95000"/>
                  </a:schemeClr>
                </a:solidFill>
              </a:rPr>
              <a:t>Main </a:t>
            </a:r>
            <a:r>
              <a:rPr lang="en-GB" sz="1200" b="1" spc="0" dirty="0" err="1">
                <a:solidFill>
                  <a:schemeClr val="bg1">
                    <a:lumMod val="95000"/>
                  </a:schemeClr>
                </a:solidFill>
              </a:rPr>
              <a:t>context|Regional</a:t>
            </a:r>
            <a:r>
              <a:rPr lang="en-GB" sz="1200" b="1" spc="0" dirty="0">
                <a:solidFill>
                  <a:schemeClr val="bg1">
                    <a:lumMod val="95000"/>
                  </a:schemeClr>
                </a:solidFill>
              </a:rPr>
              <a:t> Secretariat for Environment and Climate Change – Regional Government of the Azores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3DEED7-3DCA-426B-B4A5-F0C70EE3C3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38800" r="10794" b="39900"/>
          <a:stretch/>
        </p:blipFill>
        <p:spPr>
          <a:xfrm>
            <a:off x="3480045" y="4703792"/>
            <a:ext cx="1163963" cy="316230"/>
          </a:xfrm>
          <a:prstGeom prst="rect">
            <a:avLst/>
          </a:prstGeom>
        </p:spPr>
      </p:pic>
      <p:sp>
        <p:nvSpPr>
          <p:cNvPr id="10" name="Segnaposto contenuto 5">
            <a:extLst>
              <a:ext uri="{FF2B5EF4-FFF2-40B4-BE49-F238E27FC236}">
                <a16:creationId xmlns:a16="http://schemas.microsoft.com/office/drawing/2014/main" id="{FC1C2028-21C2-448B-9185-03AAF0AC6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567470"/>
            <a:ext cx="8075240" cy="3823073"/>
          </a:xfrm>
        </p:spPr>
        <p:txBody>
          <a:bodyPr/>
          <a:lstStyle/>
          <a:p>
            <a:r>
              <a:rPr lang="pt-PT" dirty="0"/>
              <a:t>UNESCO </a:t>
            </a:r>
            <a:r>
              <a:rPr lang="pt-PT" dirty="0" err="1"/>
              <a:t>World</a:t>
            </a:r>
            <a:r>
              <a:rPr lang="pt-PT" dirty="0"/>
              <a:t> </a:t>
            </a:r>
            <a:r>
              <a:rPr lang="pt-PT" dirty="0" err="1"/>
              <a:t>Heritage</a:t>
            </a:r>
            <a:r>
              <a:rPr lang="pt-PT" dirty="0"/>
              <a:t>:</a:t>
            </a:r>
          </a:p>
          <a:p>
            <a:pPr lvl="1"/>
            <a:r>
              <a:rPr lang="pt-PT" sz="1400" dirty="0"/>
              <a:t>Angra do Heroísmo </a:t>
            </a:r>
            <a:r>
              <a:rPr lang="pt-PT" sz="1400" dirty="0" err="1"/>
              <a:t>City</a:t>
            </a:r>
            <a:endParaRPr lang="pt-PT" sz="1400" dirty="0"/>
          </a:p>
          <a:p>
            <a:pPr lvl="1"/>
            <a:r>
              <a:rPr lang="en-US" sz="1400" dirty="0"/>
              <a:t>Pico Island Vineyard Culture Landscape</a:t>
            </a:r>
          </a:p>
          <a:p>
            <a:pPr lvl="1"/>
            <a:endParaRPr lang="en-US" sz="1600" dirty="0"/>
          </a:p>
          <a:p>
            <a:r>
              <a:rPr lang="pt-PT" dirty="0" err="1"/>
              <a:t>Biosphere</a:t>
            </a:r>
            <a:r>
              <a:rPr lang="pt-PT" dirty="0"/>
              <a:t> Reserves:</a:t>
            </a:r>
          </a:p>
          <a:p>
            <a:pPr lvl="1"/>
            <a:r>
              <a:rPr lang="pt-PT" sz="1400" dirty="0"/>
              <a:t>4 </a:t>
            </a:r>
            <a:r>
              <a:rPr lang="pt-PT" sz="1400" dirty="0" err="1"/>
              <a:t>Islands</a:t>
            </a:r>
            <a:r>
              <a:rPr lang="pt-PT" sz="1400" dirty="0"/>
              <a:t> </a:t>
            </a:r>
            <a:r>
              <a:rPr lang="pt-PT" sz="1400" dirty="0" err="1"/>
              <a:t>classify</a:t>
            </a:r>
            <a:r>
              <a:rPr lang="pt-PT" sz="1400" dirty="0"/>
              <a:t>: </a:t>
            </a:r>
            <a:r>
              <a:rPr lang="pt-PT" sz="1400" dirty="0" err="1"/>
              <a:t>S.Jorge</a:t>
            </a:r>
            <a:r>
              <a:rPr lang="pt-PT" sz="1400" dirty="0"/>
              <a:t>, Graciosa, Flores e Corvo</a:t>
            </a:r>
          </a:p>
          <a:p>
            <a:pPr lvl="1"/>
            <a:endParaRPr lang="pt-PT" sz="1600" dirty="0"/>
          </a:p>
          <a:p>
            <a:pPr marL="457200" lvl="1" indent="0">
              <a:buNone/>
            </a:pPr>
            <a:endParaRPr lang="pt-PT" sz="1600" dirty="0"/>
          </a:p>
          <a:p>
            <a:r>
              <a:rPr lang="pt-PT" dirty="0" err="1"/>
              <a:t>Geopark</a:t>
            </a:r>
            <a:r>
              <a:rPr lang="pt-PT" dirty="0"/>
              <a:t> </a:t>
            </a:r>
            <a:r>
              <a:rPr lang="pt-PT" dirty="0" err="1"/>
              <a:t>Azores</a:t>
            </a:r>
            <a:r>
              <a:rPr lang="pt-PT" dirty="0"/>
              <a:t>:</a:t>
            </a:r>
          </a:p>
          <a:p>
            <a:pPr lvl="1"/>
            <a:r>
              <a:rPr lang="pt-PT" sz="1400" dirty="0"/>
              <a:t>121 </a:t>
            </a:r>
            <a:r>
              <a:rPr lang="pt-PT" sz="1400" dirty="0" err="1"/>
              <a:t>geosites</a:t>
            </a:r>
            <a:endParaRPr lang="en-US" sz="1400" dirty="0"/>
          </a:p>
          <a:p>
            <a:pPr marL="457200" lvl="1" indent="0">
              <a:buNone/>
            </a:pPr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3076" name="Picture 4" descr="Azores Geopark - A GEOAÇORES – Associação Geoparque... | Facebook">
            <a:extLst>
              <a:ext uri="{FF2B5EF4-FFF2-40B4-BE49-F238E27FC236}">
                <a16:creationId xmlns:a16="http://schemas.microsoft.com/office/drawing/2014/main" id="{7BB2F1AD-0568-42AF-87F7-8280CD573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380" y="3853205"/>
            <a:ext cx="1450504" cy="57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ervas da Biosfera da UNESCO - Redes UNESCO - Comissão Nacional da UNESCO">
            <a:extLst>
              <a:ext uri="{FF2B5EF4-FFF2-40B4-BE49-F238E27FC236}">
                <a16:creationId xmlns:a16="http://schemas.microsoft.com/office/drawing/2014/main" id="{E8123A95-EF01-44E4-8F38-E827BF293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" t="6601" r="9799" b="8549"/>
          <a:stretch/>
        </p:blipFill>
        <p:spPr bwMode="auto">
          <a:xfrm>
            <a:off x="4068019" y="3810041"/>
            <a:ext cx="1048258" cy="70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siaram.azores.gov.pt/paisagem/Pico/galeria/imagens/22.jpg">
            <a:extLst>
              <a:ext uri="{FF2B5EF4-FFF2-40B4-BE49-F238E27FC236}">
                <a16:creationId xmlns:a16="http://schemas.microsoft.com/office/drawing/2014/main" id="{76C12C2F-945C-4FCD-B3F5-EC4C831A0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530" y="639478"/>
            <a:ext cx="2788270" cy="423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475D92B-5DE8-4080-9F5B-2F4B47BAF2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84" y="4656532"/>
            <a:ext cx="502739" cy="3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61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49D719FA-8FB8-4131-A5FA-A7B450827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200" b="1" spc="0" dirty="0">
                <a:solidFill>
                  <a:schemeClr val="bg1">
                    <a:lumMod val="95000"/>
                  </a:schemeClr>
                </a:solidFill>
              </a:rPr>
              <a:t>Potential Uses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3DEED7-3DCA-426B-B4A5-F0C70EE3C3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38800" r="10794" b="39900"/>
          <a:stretch/>
        </p:blipFill>
        <p:spPr>
          <a:xfrm>
            <a:off x="3480045" y="4703792"/>
            <a:ext cx="1163963" cy="316230"/>
          </a:xfrm>
          <a:prstGeom prst="rect">
            <a:avLst/>
          </a:prstGeom>
        </p:spPr>
      </p:pic>
      <p:sp>
        <p:nvSpPr>
          <p:cNvPr id="10" name="Segnaposto contenuto 5">
            <a:extLst>
              <a:ext uri="{FF2B5EF4-FFF2-40B4-BE49-F238E27FC236}">
                <a16:creationId xmlns:a16="http://schemas.microsoft.com/office/drawing/2014/main" id="{FC1C2028-21C2-448B-9185-03AAF0AC6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567470"/>
            <a:ext cx="8075240" cy="3823073"/>
          </a:xfrm>
        </p:spPr>
        <p:txBody>
          <a:bodyPr/>
          <a:lstStyle/>
          <a:p>
            <a:r>
              <a:rPr lang="pt-PT" dirty="0" err="1"/>
              <a:t>Support</a:t>
            </a:r>
            <a:r>
              <a:rPr lang="pt-PT" dirty="0"/>
              <a:t> to “</a:t>
            </a:r>
            <a:r>
              <a:rPr lang="pt-PT" dirty="0" err="1"/>
              <a:t>validation</a:t>
            </a:r>
            <a:r>
              <a:rPr lang="pt-PT" dirty="0"/>
              <a:t>”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land</a:t>
            </a:r>
            <a:r>
              <a:rPr lang="pt-PT" dirty="0"/>
              <a:t> cover </a:t>
            </a:r>
            <a:r>
              <a:rPr lang="pt-PT" dirty="0" err="1"/>
              <a:t>cartography</a:t>
            </a:r>
            <a:r>
              <a:rPr lang="pt-PT" dirty="0"/>
              <a:t> for </a:t>
            </a:r>
            <a:r>
              <a:rPr lang="pt-PT" dirty="0" err="1"/>
              <a:t>Azores</a:t>
            </a:r>
            <a:endParaRPr lang="en-US" sz="1400" dirty="0"/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92229B2-E7CD-4559-B23F-E3CE360EEE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62" y="1436122"/>
            <a:ext cx="4526636" cy="301775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C11B53D-846E-4688-9D68-51ADB1E34F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4" b="3088"/>
          <a:stretch/>
        </p:blipFill>
        <p:spPr>
          <a:xfrm>
            <a:off x="4771322" y="1563639"/>
            <a:ext cx="4056321" cy="273630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9C5D2D3-0DE9-433A-9332-EF8FD7257C9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84" y="4656532"/>
            <a:ext cx="502739" cy="3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12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49D719FA-8FB8-4131-A5FA-A7B450827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200" b="1" spc="0" dirty="0">
                <a:solidFill>
                  <a:schemeClr val="bg1">
                    <a:lumMod val="95000"/>
                  </a:schemeClr>
                </a:solidFill>
              </a:rPr>
              <a:t>Potential Uses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3DEED7-3DCA-426B-B4A5-F0C70EE3C3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38800" r="10794" b="39900"/>
          <a:stretch/>
        </p:blipFill>
        <p:spPr>
          <a:xfrm>
            <a:off x="3480045" y="4703792"/>
            <a:ext cx="1163963" cy="316230"/>
          </a:xfrm>
          <a:prstGeom prst="rect">
            <a:avLst/>
          </a:prstGeom>
        </p:spPr>
      </p:pic>
      <p:sp>
        <p:nvSpPr>
          <p:cNvPr id="10" name="Segnaposto contenuto 5">
            <a:extLst>
              <a:ext uri="{FF2B5EF4-FFF2-40B4-BE49-F238E27FC236}">
                <a16:creationId xmlns:a16="http://schemas.microsoft.com/office/drawing/2014/main" id="{FC1C2028-21C2-448B-9185-03AAF0AC6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567470"/>
            <a:ext cx="8075240" cy="3823073"/>
          </a:xfrm>
        </p:spPr>
        <p:txBody>
          <a:bodyPr/>
          <a:lstStyle/>
          <a:p>
            <a:r>
              <a:rPr lang="pt-PT" dirty="0" err="1"/>
              <a:t>Support</a:t>
            </a:r>
            <a:r>
              <a:rPr lang="pt-PT" dirty="0"/>
              <a:t> to “</a:t>
            </a:r>
            <a:r>
              <a:rPr lang="pt-PT" dirty="0" err="1"/>
              <a:t>validation</a:t>
            </a:r>
            <a:r>
              <a:rPr lang="pt-PT" dirty="0"/>
              <a:t>”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improvement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CZ </a:t>
            </a:r>
            <a:r>
              <a:rPr lang="pt-PT" dirty="0" err="1"/>
              <a:t>cartography</a:t>
            </a:r>
            <a:r>
              <a:rPr lang="pt-PT" dirty="0"/>
              <a:t> – </a:t>
            </a:r>
          </a:p>
          <a:p>
            <a:pPr marL="0" indent="0">
              <a:buNone/>
            </a:pPr>
            <a:r>
              <a:rPr lang="pt-PT" dirty="0" err="1"/>
              <a:t>Example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LIFE BEETLES  </a:t>
            </a:r>
            <a:endParaRPr lang="en-US" sz="1400" dirty="0"/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BC3A23B-EC43-4D26-B1F3-CB6E9147C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51608"/>
            <a:ext cx="4167134" cy="234427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3E79A56-455C-4383-ADC3-E3560A6C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252" y="1457952"/>
            <a:ext cx="4155857" cy="23379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D49263B-6723-4EBB-92D6-4FE700F18BE3}"/>
              </a:ext>
            </a:extLst>
          </p:cNvPr>
          <p:cNvSpPr/>
          <p:nvPr/>
        </p:nvSpPr>
        <p:spPr>
          <a:xfrm>
            <a:off x="1979712" y="1851670"/>
            <a:ext cx="1008112" cy="936104"/>
          </a:xfrm>
          <a:prstGeom prst="ellipse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9ABFC4F-FD17-49E7-AFD1-D4B0B119E839}"/>
              </a:ext>
            </a:extLst>
          </p:cNvPr>
          <p:cNvSpPr/>
          <p:nvPr/>
        </p:nvSpPr>
        <p:spPr>
          <a:xfrm>
            <a:off x="6156176" y="1923678"/>
            <a:ext cx="1008112" cy="936104"/>
          </a:xfrm>
          <a:prstGeom prst="ellipse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2191C5A-963D-4685-BA98-7C6D360B09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84" y="4656532"/>
            <a:ext cx="502739" cy="3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2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49D719FA-8FB8-4131-A5FA-A7B450827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200" b="1" spc="0" dirty="0">
                <a:solidFill>
                  <a:schemeClr val="bg1">
                    <a:lumMod val="95000"/>
                  </a:schemeClr>
                </a:solidFill>
              </a:rPr>
              <a:t>Potential Uses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3DEED7-3DCA-426B-B4A5-F0C70EE3C3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38800" r="10794" b="39900"/>
          <a:stretch/>
        </p:blipFill>
        <p:spPr>
          <a:xfrm>
            <a:off x="3480045" y="4703792"/>
            <a:ext cx="1163963" cy="316230"/>
          </a:xfrm>
          <a:prstGeom prst="rect">
            <a:avLst/>
          </a:prstGeom>
        </p:spPr>
      </p:pic>
      <p:sp>
        <p:nvSpPr>
          <p:cNvPr id="10" name="Segnaposto contenuto 5">
            <a:extLst>
              <a:ext uri="{FF2B5EF4-FFF2-40B4-BE49-F238E27FC236}">
                <a16:creationId xmlns:a16="http://schemas.microsoft.com/office/drawing/2014/main" id="{FC1C2028-21C2-448B-9185-03AAF0AC6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567470"/>
            <a:ext cx="8075240" cy="3823073"/>
          </a:xfrm>
        </p:spPr>
        <p:txBody>
          <a:bodyPr/>
          <a:lstStyle/>
          <a:p>
            <a:r>
              <a:rPr lang="pt-PT" dirty="0" err="1"/>
              <a:t>Support</a:t>
            </a:r>
            <a:r>
              <a:rPr lang="pt-PT" dirty="0"/>
              <a:t> to </a:t>
            </a:r>
            <a:r>
              <a:rPr lang="pt-PT" dirty="0" err="1"/>
              <a:t>long-term</a:t>
            </a:r>
            <a:r>
              <a:rPr lang="pt-PT" dirty="0"/>
              <a:t> </a:t>
            </a:r>
            <a:r>
              <a:rPr lang="pt-PT" dirty="0" err="1"/>
              <a:t>monitoring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IAS </a:t>
            </a:r>
            <a:r>
              <a:rPr lang="pt-PT" dirty="0" err="1"/>
              <a:t>control</a:t>
            </a:r>
            <a:r>
              <a:rPr lang="pt-PT" dirty="0"/>
              <a:t> – LIFE IP AZORES NATURA</a:t>
            </a:r>
            <a:endParaRPr lang="en-US" sz="1400" dirty="0"/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757C8BB-4397-4D3F-AE2D-674C773095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84" y="4656532"/>
            <a:ext cx="502739" cy="36349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E5176AA-B91F-49ED-8E30-B2FBB79B7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0348"/>
            <a:ext cx="3888432" cy="291632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9990DB6-D552-428D-9C66-254AA2D39A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000"/>
          <a:stretch/>
        </p:blipFill>
        <p:spPr>
          <a:xfrm>
            <a:off x="4860032" y="1407527"/>
            <a:ext cx="4696390" cy="291076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D7AD44B-A500-4D78-A7C7-9AA0271E1E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43" y="1410348"/>
            <a:ext cx="4080181" cy="2910767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4068A88-3068-4A9D-90FC-EAAC0EE1C6CC}"/>
              </a:ext>
            </a:extLst>
          </p:cNvPr>
          <p:cNvSpPr/>
          <p:nvPr/>
        </p:nvSpPr>
        <p:spPr>
          <a:xfrm>
            <a:off x="7092280" y="2859782"/>
            <a:ext cx="360040" cy="360040"/>
          </a:xfrm>
          <a:prstGeom prst="ellips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465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49D719FA-8FB8-4131-A5FA-A7B450827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200" b="1" spc="0" dirty="0">
                <a:solidFill>
                  <a:schemeClr val="bg1">
                    <a:lumMod val="95000"/>
                  </a:schemeClr>
                </a:solidFill>
              </a:rPr>
              <a:t>Potential Uses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3DEED7-3DCA-426B-B4A5-F0C70EE3C3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38800" r="10794" b="39900"/>
          <a:stretch/>
        </p:blipFill>
        <p:spPr>
          <a:xfrm>
            <a:off x="3480045" y="4703792"/>
            <a:ext cx="1163963" cy="316230"/>
          </a:xfrm>
          <a:prstGeom prst="rect">
            <a:avLst/>
          </a:prstGeom>
        </p:spPr>
      </p:pic>
      <p:sp>
        <p:nvSpPr>
          <p:cNvPr id="10" name="Segnaposto contenuto 5">
            <a:extLst>
              <a:ext uri="{FF2B5EF4-FFF2-40B4-BE49-F238E27FC236}">
                <a16:creationId xmlns:a16="http://schemas.microsoft.com/office/drawing/2014/main" id="{FC1C2028-21C2-448B-9185-03AAF0AC6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567470"/>
            <a:ext cx="8075240" cy="3823073"/>
          </a:xfrm>
        </p:spPr>
        <p:txBody>
          <a:bodyPr/>
          <a:lstStyle/>
          <a:p>
            <a:r>
              <a:rPr lang="pt-PT" dirty="0" err="1"/>
              <a:t>Support</a:t>
            </a:r>
            <a:r>
              <a:rPr lang="pt-PT" dirty="0"/>
              <a:t> to </a:t>
            </a:r>
            <a:r>
              <a:rPr lang="pt-PT" dirty="0" err="1"/>
              <a:t>long-term</a:t>
            </a:r>
            <a:r>
              <a:rPr lang="pt-PT" dirty="0"/>
              <a:t> </a:t>
            </a:r>
            <a:r>
              <a:rPr lang="pt-PT" dirty="0" err="1"/>
              <a:t>monitoring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IAS </a:t>
            </a:r>
            <a:r>
              <a:rPr lang="pt-PT" dirty="0" err="1"/>
              <a:t>control</a:t>
            </a:r>
            <a:r>
              <a:rPr lang="pt-PT" dirty="0"/>
              <a:t> – LIFE IP AZORES NATURA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400" u="sng" dirty="0"/>
              <a:t>Detection of the distribution area of Invasive Plant species  in the interior and coastal areas of the islands on Sentinel-2*:</a:t>
            </a:r>
            <a:endParaRPr lang="pt-PT" sz="1400" u="sng" dirty="0"/>
          </a:p>
          <a:p>
            <a:pPr marL="914400" lvl="2" indent="0">
              <a:buNone/>
            </a:pPr>
            <a:r>
              <a:rPr lang="pt-PT" sz="1400" dirty="0"/>
              <a:t> </a:t>
            </a:r>
            <a:r>
              <a:rPr lang="pt-PT" sz="1400" i="1" dirty="0" err="1"/>
              <a:t>Pittosporum</a:t>
            </a:r>
            <a:r>
              <a:rPr lang="pt-PT" sz="1400" i="1" dirty="0"/>
              <a:t> </a:t>
            </a:r>
            <a:r>
              <a:rPr lang="pt-PT" sz="1400" i="1" dirty="0" err="1"/>
              <a:t>undulatum</a:t>
            </a:r>
            <a:endParaRPr lang="pt-PT" sz="1400" i="1" dirty="0"/>
          </a:p>
          <a:p>
            <a:endParaRPr lang="en-US" sz="1400" dirty="0"/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757C8BB-4397-4D3F-AE2D-674C773095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84" y="4656532"/>
            <a:ext cx="502739" cy="36349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FE3FC60-E7FB-4E50-A504-194E2564E8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784" y="1267071"/>
            <a:ext cx="2530855" cy="189188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456539C-2F96-49BC-A865-74870DD61E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4" b="89885" l="3140" r="972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602"/>
          <a:stretch/>
        </p:blipFill>
        <p:spPr>
          <a:xfrm>
            <a:off x="2532129" y="1992225"/>
            <a:ext cx="3480303" cy="227555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1EDDA358-8102-445E-960B-14FAAEDD87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61"/>
          <a:stretch/>
        </p:blipFill>
        <p:spPr>
          <a:xfrm>
            <a:off x="6067259" y="2920341"/>
            <a:ext cx="1067389" cy="777796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3140A1A-10AD-4056-B9EA-B8A943E1D0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41" y="1530199"/>
            <a:ext cx="2310347" cy="1902566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E6150371-E509-4C4B-B182-ED7C9941B0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218" y="1382894"/>
            <a:ext cx="2027998" cy="135199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083657AE-2298-4B39-A376-E7C13719DA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5" y="4567572"/>
            <a:ext cx="448388" cy="541410"/>
          </a:xfrm>
          <a:prstGeom prst="rect">
            <a:avLst/>
          </a:prstGeom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83A308BD-B12F-45F1-A0C8-E57373F1F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996" y="4259563"/>
            <a:ext cx="5714643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z="1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* Dias </a:t>
            </a:r>
            <a:r>
              <a:rPr lang="pt-PT" sz="1100" i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et</a:t>
            </a:r>
            <a:r>
              <a:rPr lang="pt-PT" sz="1100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al</a:t>
            </a:r>
            <a:r>
              <a:rPr lang="pt-PT" sz="1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. (2019). </a:t>
            </a:r>
            <a:r>
              <a:rPr kumimoji="0" lang="pt-PT" altLang="pt-P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Estado de Conservação e Relatório de Monitorização das Plantas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altLang="pt-P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 Habitats Terrestres da Diretiva Habitats para o período 2017-2018.</a:t>
            </a:r>
            <a:endParaRPr kumimoji="0" lang="pt-PT" altLang="pt-PT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A9703E5-572B-410D-B350-9FCFB36D7BA1}"/>
              </a:ext>
            </a:extLst>
          </p:cNvPr>
          <p:cNvSpPr txBox="1"/>
          <p:nvPr/>
        </p:nvSpPr>
        <p:spPr>
          <a:xfrm>
            <a:off x="7028000" y="3837328"/>
            <a:ext cx="24328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050" dirty="0"/>
              <a:t>Group </a:t>
            </a:r>
            <a:r>
              <a:rPr lang="pt-PT" sz="1050" dirty="0" err="1"/>
              <a:t>of</a:t>
            </a:r>
            <a:r>
              <a:rPr lang="pt-PT" sz="1050" dirty="0"/>
              <a:t> </a:t>
            </a:r>
            <a:r>
              <a:rPr lang="pt-PT" sz="1050" dirty="0" err="1"/>
              <a:t>Applied</a:t>
            </a:r>
            <a:r>
              <a:rPr lang="pt-PT" sz="1050" dirty="0"/>
              <a:t> </a:t>
            </a:r>
            <a:r>
              <a:rPr lang="pt-PT" sz="1050" dirty="0" err="1"/>
              <a:t>Plant</a:t>
            </a:r>
            <a:r>
              <a:rPr lang="pt-PT" sz="1050" dirty="0"/>
              <a:t> </a:t>
            </a:r>
            <a:r>
              <a:rPr lang="pt-PT" sz="1050" dirty="0" err="1"/>
              <a:t>Ecology</a:t>
            </a:r>
            <a:endParaRPr lang="pt-PT" sz="1050" dirty="0"/>
          </a:p>
          <a:p>
            <a:pPr algn="just"/>
            <a:r>
              <a:rPr lang="pt-PT" sz="1050" dirty="0" err="1"/>
              <a:t>Azores</a:t>
            </a:r>
            <a:r>
              <a:rPr lang="pt-PT" sz="1050" dirty="0"/>
              <a:t> </a:t>
            </a:r>
            <a:r>
              <a:rPr lang="pt-PT" sz="1050" dirty="0" err="1"/>
              <a:t>University</a:t>
            </a:r>
            <a:endParaRPr lang="pt-PT" sz="1050" dirty="0"/>
          </a:p>
          <a:p>
            <a:pPr algn="just"/>
            <a:r>
              <a:rPr lang="pt-PT" sz="1050" dirty="0" err="1"/>
              <a:t>Scientific</a:t>
            </a:r>
            <a:r>
              <a:rPr lang="pt-PT" sz="1050" dirty="0"/>
              <a:t> </a:t>
            </a:r>
            <a:r>
              <a:rPr lang="pt-PT" sz="1050" dirty="0" err="1"/>
              <a:t>Coordination</a:t>
            </a:r>
            <a:r>
              <a:rPr lang="pt-PT" sz="1050" dirty="0"/>
              <a:t>: Eduardo Dias</a:t>
            </a:r>
          </a:p>
          <a:p>
            <a:pPr algn="just"/>
            <a:r>
              <a:rPr lang="pt-PT" sz="1050" dirty="0"/>
              <a:t>GIS Laboratory: Dinis Pereira</a:t>
            </a:r>
          </a:p>
        </p:txBody>
      </p:sp>
    </p:spTree>
    <p:extLst>
      <p:ext uri="{BB962C8B-B14F-4D97-AF65-F5344CB8AC3E}">
        <p14:creationId xmlns:p14="http://schemas.microsoft.com/office/powerpoint/2010/main" val="25481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49D719FA-8FB8-4131-A5FA-A7B450827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200" b="1" spc="0" dirty="0">
                <a:solidFill>
                  <a:schemeClr val="bg1">
                    <a:lumMod val="95000"/>
                  </a:schemeClr>
                </a:solidFill>
              </a:rPr>
              <a:t>Potential Uses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3DEED7-3DCA-426B-B4A5-F0C70EE3C3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38800" r="10794" b="39900"/>
          <a:stretch/>
        </p:blipFill>
        <p:spPr>
          <a:xfrm>
            <a:off x="3480045" y="4703792"/>
            <a:ext cx="1163963" cy="316230"/>
          </a:xfrm>
          <a:prstGeom prst="rect">
            <a:avLst/>
          </a:prstGeom>
        </p:spPr>
      </p:pic>
      <p:sp>
        <p:nvSpPr>
          <p:cNvPr id="10" name="Segnaposto contenuto 5">
            <a:extLst>
              <a:ext uri="{FF2B5EF4-FFF2-40B4-BE49-F238E27FC236}">
                <a16:creationId xmlns:a16="http://schemas.microsoft.com/office/drawing/2014/main" id="{FC1C2028-21C2-448B-9185-03AAF0AC6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567470"/>
            <a:ext cx="8075240" cy="3823073"/>
          </a:xfrm>
        </p:spPr>
        <p:txBody>
          <a:bodyPr/>
          <a:lstStyle/>
          <a:p>
            <a:r>
              <a:rPr lang="pt-PT" dirty="0" err="1"/>
              <a:t>Support</a:t>
            </a:r>
            <a:r>
              <a:rPr lang="pt-PT" dirty="0"/>
              <a:t> to </a:t>
            </a:r>
            <a:r>
              <a:rPr lang="pt-PT" dirty="0" err="1"/>
              <a:t>monitoring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impacts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EU funding policies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land</a:t>
            </a:r>
            <a:r>
              <a:rPr lang="pt-PT" dirty="0"/>
              <a:t> use </a:t>
            </a:r>
            <a:r>
              <a:rPr lang="pt-PT" dirty="0" err="1"/>
              <a:t>change</a:t>
            </a:r>
            <a:r>
              <a:rPr lang="pt-PT" dirty="0"/>
              <a:t> </a:t>
            </a:r>
            <a:r>
              <a:rPr lang="pt-PT" dirty="0" err="1"/>
              <a:t>towards</a:t>
            </a:r>
            <a:r>
              <a:rPr lang="pt-PT" dirty="0"/>
              <a:t> </a:t>
            </a:r>
            <a:r>
              <a:rPr lang="pt-PT" dirty="0" err="1"/>
              <a:t>landscape</a:t>
            </a:r>
            <a:r>
              <a:rPr lang="pt-PT" dirty="0"/>
              <a:t> </a:t>
            </a:r>
            <a:r>
              <a:rPr lang="pt-PT" dirty="0" err="1"/>
              <a:t>recovery</a:t>
            </a:r>
            <a:r>
              <a:rPr lang="pt-PT" dirty="0"/>
              <a:t>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PT" b="1" i="1" u="sng" dirty="0"/>
              <a:t>Pico </a:t>
            </a:r>
            <a:r>
              <a:rPr lang="pt-PT" b="1" i="1" u="sng" dirty="0" err="1"/>
              <a:t>Vineyards</a:t>
            </a:r>
            <a:endParaRPr lang="en-US" b="1" i="1" u="sng" dirty="0"/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757C8BB-4397-4D3F-AE2D-674C773095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84" y="4656532"/>
            <a:ext cx="502739" cy="36349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6BB638D-018D-49BF-B430-C41AF2CCAD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401" r="1567" b="8548"/>
          <a:stretch/>
        </p:blipFill>
        <p:spPr>
          <a:xfrm>
            <a:off x="1043608" y="1656465"/>
            <a:ext cx="6984776" cy="3126713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F65EF589-D260-4916-8FB5-D53B4A39C136}"/>
              </a:ext>
            </a:extLst>
          </p:cNvPr>
          <p:cNvSpPr/>
          <p:nvPr/>
        </p:nvSpPr>
        <p:spPr>
          <a:xfrm>
            <a:off x="1043608" y="2479006"/>
            <a:ext cx="1224136" cy="164752"/>
          </a:xfrm>
          <a:prstGeom prst="rect">
            <a:avLst/>
          </a:prstGeom>
          <a:noFill/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697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Land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EC801D43-D082-4B2A-9AC2-D8B08B40EDC7}" vid="{69CCF133-5C8C-4375-92F9-9A636ADA00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F8E153342D6E44A688A1C076E8B982" ma:contentTypeVersion="0" ma:contentTypeDescription="Create a new document." ma:contentTypeScope="" ma:versionID="dd61003b6a8cb20d878ead71d17643e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C9062D-FA2C-455E-BE04-4809935041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DAF2D50-19F5-4BF8-99B5-B4E9496A0B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7154EE-E524-41D2-98B6-1C8DCD5E20FA}">
  <ds:schemaRefs>
    <ds:schemaRef ds:uri="http://purl.org/dc/elements/1.1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CLMStemplate</Template>
  <TotalTime>1121</TotalTime>
  <Words>484</Words>
  <Application>Microsoft Office PowerPoint</Application>
  <PresentationFormat>Apresentação no Ecrã (16:9)</PresentationFormat>
  <Paragraphs>67</Paragraphs>
  <Slides>12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Calisto MT</vt:lpstr>
      <vt:lpstr>Times New Roman</vt:lpstr>
      <vt:lpstr>Wingdings</vt:lpstr>
      <vt:lpstr>Land</vt:lpstr>
      <vt:lpstr>Potential Uses of Coastal Zone cartography to support ongoing LIFE projects in an island context: the case of the Azores</vt:lpstr>
      <vt:lpstr>Main Context|Regional Secretariat for Environment and Climate Change – Regional Government of the Azores </vt:lpstr>
      <vt:lpstr>Main Context|Regional Secretariat for Environment and Climate Change – Regional Government of the Azores </vt:lpstr>
      <vt:lpstr>Main context|Regional Secretariat for Environment and Climate Change – Regional Government of the Azores </vt:lpstr>
      <vt:lpstr>Potential Uses</vt:lpstr>
      <vt:lpstr>Potential Uses</vt:lpstr>
      <vt:lpstr>Potential Uses</vt:lpstr>
      <vt:lpstr>Potential Uses</vt:lpstr>
      <vt:lpstr>Potential Uses</vt:lpstr>
      <vt:lpstr>Potential Uses</vt:lpstr>
      <vt:lpstr>Potential Uses</vt:lpstr>
      <vt:lpstr>Potential uses of Coastal Zone cartography to support ongoing LIFE projects in an island context: the case of the Azores</vt:lpstr>
    </vt:vector>
  </TitlesOfParts>
  <Company>European Environment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Annamaria Luongo</dc:creator>
  <cp:lastModifiedBy>Diana C. Pereira</cp:lastModifiedBy>
  <cp:revision>46</cp:revision>
  <dcterms:created xsi:type="dcterms:W3CDTF">2021-03-26T14:17:43Z</dcterms:created>
  <dcterms:modified xsi:type="dcterms:W3CDTF">2021-04-08T09:12:16Z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0x010100E4F8E153342D6E44A688A1C076E8B982</vt:lpwstr>
  </property>
</Properties>
</file>