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0" r:id="rId2"/>
  </p:sldMasterIdLst>
  <p:notesMasterIdLst>
    <p:notesMasterId r:id="rId47"/>
  </p:notesMasterIdLst>
  <p:sldIdLst>
    <p:sldId id="315" r:id="rId3"/>
    <p:sldId id="368" r:id="rId4"/>
    <p:sldId id="356" r:id="rId5"/>
    <p:sldId id="460" r:id="rId6"/>
    <p:sldId id="461" r:id="rId7"/>
    <p:sldId id="357" r:id="rId8"/>
    <p:sldId id="358" r:id="rId9"/>
    <p:sldId id="373" r:id="rId10"/>
    <p:sldId id="360" r:id="rId11"/>
    <p:sldId id="394" r:id="rId12"/>
    <p:sldId id="396" r:id="rId13"/>
    <p:sldId id="397" r:id="rId14"/>
    <p:sldId id="398" r:id="rId15"/>
    <p:sldId id="401" r:id="rId16"/>
    <p:sldId id="415" r:id="rId17"/>
    <p:sldId id="403" r:id="rId18"/>
    <p:sldId id="404" r:id="rId19"/>
    <p:sldId id="504" r:id="rId20"/>
    <p:sldId id="408" r:id="rId21"/>
    <p:sldId id="410" r:id="rId22"/>
    <p:sldId id="409" r:id="rId23"/>
    <p:sldId id="411" r:id="rId24"/>
    <p:sldId id="505" r:id="rId25"/>
    <p:sldId id="423" r:id="rId26"/>
    <p:sldId id="414" r:id="rId27"/>
    <p:sldId id="522" r:id="rId28"/>
    <p:sldId id="454" r:id="rId29"/>
    <p:sldId id="439" r:id="rId30"/>
    <p:sldId id="440" r:id="rId31"/>
    <p:sldId id="441" r:id="rId32"/>
    <p:sldId id="442" r:id="rId33"/>
    <p:sldId id="443" r:id="rId34"/>
    <p:sldId id="444" r:id="rId35"/>
    <p:sldId id="445" r:id="rId36"/>
    <p:sldId id="446" r:id="rId37"/>
    <p:sldId id="447" r:id="rId38"/>
    <p:sldId id="448" r:id="rId39"/>
    <p:sldId id="449" r:id="rId40"/>
    <p:sldId id="450" r:id="rId41"/>
    <p:sldId id="452" r:id="rId42"/>
    <p:sldId id="519" r:id="rId43"/>
    <p:sldId id="520" r:id="rId44"/>
    <p:sldId id="521" r:id="rId45"/>
    <p:sldId id="324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F8EC"/>
    <a:srgbClr val="AFE3D0"/>
    <a:srgbClr val="ADE7D8"/>
    <a:srgbClr val="195457"/>
    <a:srgbClr val="1C3E4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532" autoAdjust="0"/>
  </p:normalViewPr>
  <p:slideViewPr>
    <p:cSldViewPr>
      <p:cViewPr varScale="1">
        <p:scale>
          <a:sx n="51" d="100"/>
          <a:sy n="51" d="100"/>
        </p:scale>
        <p:origin x="1720" y="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CC926-7832-4548-AC48-0418C91244CA}" type="datetimeFigureOut">
              <a:rPr lang="pt-PT" smtClean="0"/>
              <a:t>27/04/2021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60E2D-B2DC-483B-B509-2EA1D20150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679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1602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Considerando a situação do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Corona-Virus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nos meses de Março, Abril e Maio os trabalhos de triagem e identificação das amostras de espécies de artrópodes de matas exóticas sofreram algum atraso, deste modo o 3º relatório será entregue em Março de 2021, contendo a caracterização e avaliação das EEI nos Açores e dos ecossistemas invadidos, nomeadamente: i) uma avaliação de risco que permita identificar as espécies potencialmente invasoras que possam chegar aos Açores, e identificar as principais vias de introdução, de modo a impedir a sua introdução intencional ou acidental;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prioridades em termos de controlo das EEI e potencialmente invasoras já presentes nos Açores, com base nos impactes observados e potenciais e nas possibilidades de controlo efetivo;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mapeamento da distribuição conhecida e potencial das EEI consideradas como prioritárias de acordo com a análise de risco, considerando também os cenários e projeções climáticas para os Açores.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Até ao fim de julho de 2021 será entregue 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Plano de Ação para as invasões biológicas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contendo: i) medidas de gestão para as EEI consideradas como prioritárias de acordo com a análise de risco, considerando medidas complementares às ações de controlo;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uma estratégia de monitorização que possibilite a deteção precoce e uma resposta rápida para as EEI e potencialmente invasoras;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medidas que envolvam os cidadãos, a administração regional e local e os investigadores, na prevenção das invasões biológicas. 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3297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Para</a:t>
            </a:r>
            <a:r>
              <a:rPr lang="pt-PT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além dos Planos operacionais também elaboramos um plano de colheitas de sementes para os operacionais.</a:t>
            </a:r>
            <a:r>
              <a:rPr lang="pt-P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pt-P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Todos os planos operacionais têm um</a:t>
            </a:r>
            <a:r>
              <a:rPr lang="pt-PT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calendarização das tarefas a implementar pelas equipas, de uma forma esquemática e intuitiva.</a:t>
            </a:r>
            <a:endParaRPr lang="pt-PT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396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pt-PT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Para se operacionalizar as ações e o que implementar visitou-se todas as áreas de </a:t>
            </a:r>
            <a:r>
              <a:rPr lang="pt-PT" altLang="en-US" baseline="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intervençao</a:t>
            </a:r>
            <a:r>
              <a:rPr lang="pt-PT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:</a:t>
            </a:r>
          </a:p>
          <a:p>
            <a:pPr marL="628650" lvl="1" indent="-171450" eaLnBrk="1" hangingPunct="1">
              <a:buFontTx/>
              <a:buChar char="-"/>
            </a:pPr>
            <a:r>
              <a:rPr lang="pt-PT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No Pico: a área de intervenção do </a:t>
            </a:r>
            <a:r>
              <a:rPr lang="pt-PT" altLang="en-US" baseline="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Caveiro</a:t>
            </a:r>
            <a:r>
              <a:rPr lang="pt-PT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foi visitadas em várias ocasiões para determinar os locais exatos que precisam vedação para impedir o acesso ao gado.</a:t>
            </a:r>
          </a:p>
          <a:p>
            <a:pPr marL="628650" lvl="1" indent="-171450" eaLnBrk="1" hangingPunct="1">
              <a:buFontTx/>
              <a:buChar char="-"/>
            </a:pPr>
            <a:r>
              <a:rPr lang="pt-PT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Faial: a área de intervenção e outras zonas dentro da RN2000 (caldeira) foram visitadas; as localizações exatas das vedações a serem instaladas na área de intervenção foram assertadas em colaboração com o PNIF e os serviços florestais. Já avançamos com o concurso para instalação das vedações na zona do caldeirão.</a:t>
            </a:r>
          </a:p>
          <a:p>
            <a:pPr marL="628650" lvl="1" indent="-171450" eaLnBrk="1" hangingPunct="1">
              <a:buFontTx/>
              <a:buChar char="-"/>
            </a:pPr>
            <a:r>
              <a:rPr lang="pt-PT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Flores, Corvo, Terceira e </a:t>
            </a:r>
            <a:r>
              <a:rPr lang="pt-PT" altLang="en-US" baseline="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S.Miguel</a:t>
            </a:r>
            <a:r>
              <a:rPr lang="pt-PT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: as áreas de intervenção foram visitadas e os trabalhos definidos. Nas Flores houve uma pequena alteração no limite da área de intervenção definida inicialmente, englobando assim </a:t>
            </a:r>
            <a:r>
              <a:rPr lang="pt-BR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novas áreas distintas das originais, uma vez que estão com níveis de ameaça maiores, e necessitam de um controlo mais eficaz.</a:t>
            </a:r>
            <a:endParaRPr lang="pt-PT" altLang="en-US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4211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Pretende-se o desenvolvimento de uma solução SIG totalmente assente em tecnologia 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permita a normalização e gestão dos dados georreferenciados existentes, provenientes de bases de dados produzidas em trabalhos anteriores, bem como a integração de novos dados geográficos produzidos internamente ou provenientes de serviços especializados contratados externamente, a serem disponibilizados online através de uma plataforma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WebSIG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pt-P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visualizador está a ser finalizado.</a:t>
            </a:r>
          </a:p>
          <a:p>
            <a:endParaRPr lang="pt-PT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pt-P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cartografia de campo: </a:t>
            </a:r>
          </a:p>
          <a:p>
            <a:pPr marL="628650" lvl="1" indent="-171450">
              <a:buFontTx/>
              <a:buChar char="-"/>
            </a:pPr>
            <a:r>
              <a:rPr lang="pt-P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 foi entregue a Fase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 – Programa de trabalho,</a:t>
            </a:r>
            <a:r>
              <a:rPr lang="pt-P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lista das espécies e habitats da DH e descrição do estado atual de conservação.</a:t>
            </a:r>
          </a:p>
          <a:p>
            <a:pPr marL="628650" lvl="1" indent="-171450">
              <a:buFontTx/>
              <a:buChar char="-"/>
            </a:pPr>
            <a:r>
              <a:rPr lang="pt-P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 2 foi entregue ontem contendo a base de dados com todas as espécies e habitats + ficha normalizada para a recolha de dados de campo + projeto SIG (dados históricos + dados atuais)</a:t>
            </a:r>
          </a:p>
          <a:p>
            <a:pPr marL="1085850" lvl="2" indent="-171450">
              <a:buFontTx/>
              <a:buChar char="-"/>
            </a:pPr>
            <a:r>
              <a:rPr lang="pt-P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 esta base de dados será atualizada ao longo do projeto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7009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Inquérito sobre necessidades de capacitação preenchido por </a:t>
            </a:r>
            <a:r>
              <a:rPr lang="pt-PT" dirty="0">
                <a:highlight>
                  <a:srgbClr val="FFFF00"/>
                </a:highlight>
              </a:rPr>
              <a:t>152 </a:t>
            </a:r>
            <a:r>
              <a:rPr lang="pt-PT" dirty="0"/>
              <a:t>elementos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Plano de Capacitação Interna está finalizado e as formações já começaram a decorrer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27+ tipos de formações planeados para a Fase I do projeto: formações em </a:t>
            </a:r>
            <a:r>
              <a:rPr lang="pt-PT" dirty="0" err="1"/>
              <a:t>QGis</a:t>
            </a:r>
            <a:r>
              <a:rPr lang="pt-PT" dirty="0"/>
              <a:t>/</a:t>
            </a:r>
            <a:r>
              <a:rPr lang="pt-PT" dirty="0" err="1"/>
              <a:t>QField</a:t>
            </a:r>
            <a:r>
              <a:rPr lang="pt-PT" dirty="0"/>
              <a:t>, utilização de </a:t>
            </a:r>
            <a:r>
              <a:rPr lang="pt-PT" dirty="0" err="1"/>
              <a:t>drones</a:t>
            </a:r>
            <a:r>
              <a:rPr lang="pt-PT" dirty="0"/>
              <a:t> e processamento de imagens aéreas, anilhagem científica já organizadas/em fase de organização concreta.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23659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Foram determinadas as áreas acessíveis dentro das Zonas de Especial Conservação em cada uma das ilhas, e dependendo das condições locais foi determinado qual abordagem a tomar na prospeção (transetos, utilização dos caminhos florestais/percursos pedestres, etc.). No Faial , </a:t>
            </a:r>
            <a:r>
              <a:rPr lang="pt-PT" dirty="0" err="1"/>
              <a:t>S.Jorge</a:t>
            </a:r>
            <a:r>
              <a:rPr lang="pt-PT" dirty="0"/>
              <a:t> e São Miguel já começaram os trabalhos de prospeção.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56605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sz="800" baseline="0" dirty="0"/>
              <a:t>Recolha de sementes: </a:t>
            </a:r>
            <a:r>
              <a:rPr lang="pt-PT" sz="800" i="1" baseline="0" dirty="0"/>
              <a:t>Euphorbia stygiana </a:t>
            </a:r>
            <a:r>
              <a:rPr lang="pt-PT" sz="800" baseline="0" dirty="0"/>
              <a:t>subsp. </a:t>
            </a:r>
            <a:r>
              <a:rPr lang="pt-PT" sz="800" i="1" baseline="0" dirty="0"/>
              <a:t>santamariae</a:t>
            </a:r>
            <a:r>
              <a:rPr lang="pt-PT" sz="800" baseline="0" dirty="0"/>
              <a:t> (2019), </a:t>
            </a:r>
            <a:r>
              <a:rPr lang="pt-PT" sz="800" i="1" baseline="0" dirty="0"/>
              <a:t>Myosotis maritima</a:t>
            </a:r>
            <a:r>
              <a:rPr lang="pt-PT" sz="800" baseline="0" dirty="0"/>
              <a:t>, </a:t>
            </a:r>
            <a:r>
              <a:rPr lang="pt-PT" sz="800" i="1" baseline="0" dirty="0"/>
              <a:t>Plantago coronopus</a:t>
            </a:r>
            <a:r>
              <a:rPr lang="pt-PT" sz="800" baseline="0" dirty="0"/>
              <a:t>, </a:t>
            </a:r>
            <a:r>
              <a:rPr lang="pt-PT" sz="800" i="1" baseline="0" dirty="0"/>
              <a:t>Asplenium marinum </a:t>
            </a:r>
            <a:r>
              <a:rPr lang="pt-PT" sz="800" baseline="0" dirty="0"/>
              <a:t>(2020, São Jorge), </a:t>
            </a:r>
            <a:r>
              <a:rPr lang="pt-PT" sz="800" i="1" baseline="0" dirty="0"/>
              <a:t>Azorina vidalii</a:t>
            </a:r>
            <a:r>
              <a:rPr lang="pt-PT" sz="800" baseline="0" dirty="0"/>
              <a:t>, </a:t>
            </a:r>
            <a:r>
              <a:rPr lang="pt-PT" sz="800" i="1" baseline="0" dirty="0"/>
              <a:t>Euphorbia stygiana </a:t>
            </a:r>
            <a:r>
              <a:rPr lang="pt-PT" sz="800" baseline="0" dirty="0"/>
              <a:t>subsp. </a:t>
            </a:r>
            <a:r>
              <a:rPr lang="pt-PT" sz="800" i="1" baseline="0" dirty="0"/>
              <a:t>santamariae</a:t>
            </a:r>
            <a:r>
              <a:rPr lang="pt-PT" sz="800" baseline="0" dirty="0"/>
              <a:t> e </a:t>
            </a:r>
            <a:r>
              <a:rPr lang="pt-PT" sz="800" i="1" baseline="0" dirty="0"/>
              <a:t>Lotus</a:t>
            </a:r>
            <a:r>
              <a:rPr lang="pt-PT" sz="800" baseline="0" dirty="0"/>
              <a:t> </a:t>
            </a:r>
            <a:r>
              <a:rPr lang="pt-PT" sz="800" i="1" baseline="0" dirty="0"/>
              <a:t>azoricus</a:t>
            </a:r>
            <a:r>
              <a:rPr lang="pt-PT" sz="800" baseline="0" dirty="0"/>
              <a:t> (2020, Santa Maria) e </a:t>
            </a:r>
            <a:r>
              <a:rPr lang="pt-PT" sz="800" i="1" baseline="0" dirty="0"/>
              <a:t>Angelica lignescens </a:t>
            </a:r>
            <a:r>
              <a:rPr lang="pt-PT" sz="800" baseline="0" dirty="0"/>
              <a:t>(2020, Faial)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29963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equipa do JBF plantou alguns indivíduos adultos de 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Asplenium hemionitis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JBF em 2020, mas ainda é cedo para se afirmar que a população está viável. Será necessário fazer pelo menos um ou dois anos para melhor avaliar a viabilidade da população.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93151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75303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Ilha do Pico, foi adquirido todo o material necessário para a começar a construção das vedações, e está-se à espera de um período de bom tempo para iniciar os trabalhos. Por razões logísticas, optamos para começar no oeste da área de intervenção do Caveiro e no Bosque da Junqueira.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Caveiro: 13.8 km, Mistério da Prainha: 1.4 km, Bosque da Junqueira: 1.1 km, Pico da Urze: 0.4 km</a:t>
            </a:r>
            <a:endParaRPr lang="pt-PT" dirty="0"/>
          </a:p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11578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Apresentação do projeto – LIFE IP AZORES NATURA: A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Proteçao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ativa e gestão integrada da Rede Natura 2000 nos Açores)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o primeiro projeto integrado português aprovado e o maior projeto de conservação da natureza alguma vez concebido para os Açores.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8919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Ilha do Pico, foi adquirido todo o material necessário para a começar a construção das vedações, e está-se à espera de um período de bom tempo para iniciar os trabalhos.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Caveiro: 13.8 km, Mistério da Prainha: 1.4 km, Bosque da Junqueira: 1.1 km, Pico da Urze: 0.4 km</a:t>
            </a:r>
            <a:endParaRPr lang="pt-PT" dirty="0"/>
          </a:p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73237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Ilha do Pico, foi adquirido todo o material necessário para a começar a construção das vedações, e está-se à espera de um período de bom tempo para iniciar os trabalhos.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Caveiro: 13.8 km, Mistério da Prainha: 1.4 km, Bosque da Junqueira: 1.1 km, Pico da Urze: 0.4 km</a:t>
            </a:r>
            <a:endParaRPr lang="pt-PT" dirty="0"/>
          </a:p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40812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Ilha do Pico, foi adquirido todo o material necessário para a começar a construção das vedações, e está-se à espera de um período de bom tempo para iniciar os trabalhos.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Caveiro: 13.8 km, Mistério da Prainha: 1.4 km, Bosque da Junqueira: 1.1 km, Pico da Urze: 0.4 km</a:t>
            </a:r>
            <a:endParaRPr lang="pt-PT" dirty="0"/>
          </a:p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30300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1781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Apesar de não ser considerada uma espécie invasora, a remoção da espécie exótica </a:t>
            </a:r>
            <a:r>
              <a:rPr lang="pt-PT" i="1" dirty="0"/>
              <a:t>Cryptomeria japonica </a:t>
            </a:r>
            <a:r>
              <a:rPr lang="pt-PT" dirty="0"/>
              <a:t>está a ser executada no âmbito da ação C4.1, que prevê a conversão das áreas ocupadas por esta espécie em habitat natural.</a:t>
            </a:r>
          </a:p>
        </p:txBody>
      </p:sp>
    </p:spTree>
    <p:extLst>
      <p:ext uri="{BB962C8B-B14F-4D97-AF65-F5344CB8AC3E}">
        <p14:creationId xmlns:p14="http://schemas.microsoft.com/office/powerpoint/2010/main" val="3088490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2678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Graciosa: não existem trilhos adequados dentro da RN2000; São Miguel: já existe um contador no trilho Pico da Vara</a:t>
            </a:r>
          </a:p>
        </p:txBody>
      </p:sp>
    </p:spTree>
    <p:extLst>
      <p:ext uri="{BB962C8B-B14F-4D97-AF65-F5344CB8AC3E}">
        <p14:creationId xmlns:p14="http://schemas.microsoft.com/office/powerpoint/2010/main" val="2965740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Foram vistas várias opções para instalação do passadiço para reduzir os impactos da própria construção. Ainda vamos aprofundar a pesquisa para encontrar soluções modernas de construção com impacte mínimo.</a:t>
            </a:r>
          </a:p>
        </p:txBody>
      </p:sp>
    </p:spTree>
    <p:extLst>
      <p:ext uri="{BB962C8B-B14F-4D97-AF65-F5344CB8AC3E}">
        <p14:creationId xmlns:p14="http://schemas.microsoft.com/office/powerpoint/2010/main" val="12278972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09257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1283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projeto terá uma duração de 9 anos (01/01/2019- 31/12/2027)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um orçamento total de 19 087 522€, e uma contribuição financeira da União Europeia de 11 452 513€ (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60%).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projeto prevê mobilizar mais de 12 M€ em Fundos complementares.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atingir os seus objetivos, a estratégia do LIFE IP e os trabalhos previstos baseiam-se numa forte parceria que irá contribuir ativamente para a implementação do PAF, incluindo um conjunto de entidades com formação institucional e técnica complementares. 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estrutura de parceria permite, que o projeto beneficie de um conhecimento técnico, político e operacional sólido, garantindo assim a continuação das ações após o fim do LIFE IP. Esta estrutura inclui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beneficiários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são os seguintes: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PT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Direção Regional do Ambiente (DRA)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beneficiário coordenador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projeto e administração pública regional com responsabilidade direta na implementação da Rede Natura 2000 (componente terrestre). 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Direção Regional dos Assuntos do Mar (DRAM) (componente marinha)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Sociedade de Gestão e Conservação da Natureza (AZORINA) – sensibilização e educação ambiental. Trabalha muito ativamente com a DRA, através dos Parques de Ilha (ecotecas, etc.), com programas como o Parque Escola, Parque Aberto e Gestão dos Centros de Interpretação dos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PNI’s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Sociedade Portuguesa para o Estudo das Aves (SPEA) – vasta experiência no programa LIFE e à vários anos com conservação do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Priolo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Fundación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Canaria – Reserva Mundial de la Biosfera La Palma (LA PALMA) – para garantir a replicabilidade e transferência eficaz das ações principais, este projeto prevê uma ação piloto com outra autoridade pública da Macaronésia, responsável pela Rede Natura 2000. Neste contexto, destaca-se a presença de um beneficiário associado das ilhas Canárias – LA PALMA – que irá desenvolver trabalhos de prevenção, controle e erradicação de espécies exóticas invasoras.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28867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28532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08699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0591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Já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tenho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resposta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do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preço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transportes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hoje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tarde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vou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fazer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contatos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para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perceber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se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compensa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83874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12327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53285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44718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70930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14759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6831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pt-BR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Todos os elementos da equipa técnica do projeto já foram contratados, assim como os assistentes operacionais – 31.</a:t>
            </a:r>
          </a:p>
          <a:p>
            <a:pPr marL="171450" indent="-171450">
              <a:buFontTx/>
              <a:buChar char="-"/>
            </a:pPr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O projeto LIFE IP tem uma diversidade de ações e temas a contemplar, bem como beneficiários e instituições distintas. Para tal, é necessário reunir os diferentes parceiros e stakeholders para ajudar e aconselhar toda a equipa de gestão do projeto nas práticas e políticas a serem implementadas de forma a otimizar os objetivos do projeto. </a:t>
            </a:r>
          </a:p>
          <a:p>
            <a:pPr marL="171450" indent="-171450">
              <a:buFontTx/>
              <a:buChar char="-"/>
            </a:pPr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O ano passado as coisas foram complicadas devido à pandemia</a:t>
            </a:r>
            <a:r>
              <a:rPr lang="pt-BR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 à impossibilidade de viajar inter-ilhas, mesmo assim foram inaugurados via zoom algumas reuniões do Conselho Consultivo nos Parque Naturais de Ilha (Stakeholder Board), nomeadamente: em S.Miguel, Faial, Graciosa e Santa Maria. S.Jorge aproveitei as férias de Natal e participei presencialmente.</a:t>
            </a:r>
          </a:p>
          <a:p>
            <a:pPr marL="171450" indent="-171450">
              <a:buFontTx/>
              <a:buChar char="-"/>
            </a:pPr>
            <a:r>
              <a:rPr lang="pt-BR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O Advisory Board, que para nós tem funcionado com o CRADS (Conselho Regional do Ambiente e do Desenvolvimento Sustentável), temos participado (2 vezes por ano) e apresentado a implementação do projeto e ouvido os conselheiros.</a:t>
            </a:r>
            <a:b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82381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50029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3264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baseline="0" dirty="0"/>
              <a:t>O stakeholder board já foi realizado em todas as ilhas, mas com o COVID atrasou algumas ilhas que faltavam</a:t>
            </a:r>
            <a:r>
              <a:rPr lang="pt-PT" baseline="0" dirty="0"/>
              <a:t> e este é o segundo que participamos na ilha do Pico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aseline="0" dirty="0"/>
              <a:t>. A primeira vez que apresentamos o projeto foi a 9 de dezembro de 2019.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8403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Participação no CRADS, o </a:t>
            </a:r>
            <a:r>
              <a:rPr lang="pt-PT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Advisory</a:t>
            </a:r>
            <a:r>
              <a:rPr lang="pt-P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pt-PT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Board</a:t>
            </a:r>
            <a:r>
              <a:rPr lang="pt-P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do projeto, </a:t>
            </a:r>
            <a:r>
              <a:rPr lang="pt-BR" dirty="0"/>
              <a:t>para o acompanhamento da</a:t>
            </a:r>
            <a:r>
              <a:rPr lang="pt-BR" baseline="0" dirty="0"/>
              <a:t> implementação do projeto, com participação ativa e aconselhamento das ações que irão ser desenvolvidas em cada uma das 9 ilhas.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25307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5168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Planos Operacionais são elaborados por Ilha e em alguns casos por área de intervenção (e.g. São Jorge, Terceira). </a:t>
            </a:r>
            <a:endParaRPr lang="en-US" altLang="en-US" b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5552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</a:t>
            </a:r>
            <a:r>
              <a:rPr lang="pt-BR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O projeto LIFE IP Azores Natura abrange todos os sítios da RN2000: 23 ZEC’s (Zonas Especiais de Conservação), 15 ZPE’s (Zonas de Proteção Especial) e 3 SIC's (Sítios de Interesse Comunitário) da Rede Natura 2000 nos Açores, procurando obter um contributo significativo para a conservação de espécies e habitats protegidos pelas Diretivas Habitats e Aves que fundamentam a sua designação.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</a:t>
            </a:r>
            <a:r>
              <a:rPr lang="pt-BR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23 ZEC’s: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•6 (100% terrestres);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•3 (100% marinhos);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•14 (mistos)</a:t>
            </a:r>
          </a:p>
          <a:p>
            <a:pPr eaLnBrk="1" hangingPunct="1"/>
            <a:endParaRPr lang="pt-BR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</a:t>
            </a:r>
            <a:r>
              <a:rPr lang="pt-BR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15 ZPE’s: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•14 (100% terrestres);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•1 (Misto – Lajes do Pico);</a:t>
            </a:r>
          </a:p>
          <a:p>
            <a:pPr eaLnBrk="1" hangingPunct="1"/>
            <a:endParaRPr lang="pt-BR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</a:t>
            </a:r>
            <a:r>
              <a:rPr lang="pt-BR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3 SIC’s: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•2 marinhos;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•1 terrestre;</a:t>
            </a:r>
          </a:p>
          <a:p>
            <a:pPr eaLnBrk="1" hangingPunct="1"/>
            <a:endParaRPr lang="pt-BR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</a:t>
            </a:r>
            <a:r>
              <a:rPr lang="pt-BR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 </a:t>
            </a:r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Parque Marinho dos Açores, e espera-se que estas áreas offshore tenham que ser alargadas e / ou novos locais tenham que ser definidos para proteger os ecossistemas marinhos dos Açores. 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0068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679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pt-P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Iremos intervir em 436 </a:t>
            </a:r>
            <a:r>
              <a:rPr lang="pt-PT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ha</a:t>
            </a:r>
            <a:r>
              <a:rPr lang="pt-P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no </a:t>
            </a:r>
            <a:r>
              <a:rPr lang="pt-PT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Caveiro</a:t>
            </a:r>
            <a:r>
              <a:rPr lang="pt-P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Mistério da Prainha (13,8ha) e Caminho dos Burros (4,4ha)  e áreas adquiridas pelo projeto: Bosque da Junqueira (10.4ha) e Pico da Urze (22,29ha) – Faltam 10 </a:t>
            </a:r>
            <a:r>
              <a:rPr lang="pt-PT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ha</a:t>
            </a:r>
            <a:r>
              <a:rPr lang="pt-P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no Pico da Urze, que devido a não acordo com o proprietário ir-se-á avançar para um processo de expropriação.</a:t>
            </a:r>
            <a:endParaRPr lang="pt-PT" altLang="en-US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71450" indent="-171450" eaLnBrk="1" hangingPunct="1">
              <a:buFontTx/>
              <a:buChar char="-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 contratados </a:t>
            </a:r>
            <a:r>
              <a:rPr lang="pt-PT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assistentes operacionais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afetos ao projeto LIFE IP até 2027, para implementação das ações de conservação.</a:t>
            </a:r>
            <a:endParaRPr lang="pt-PT" altLang="en-US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9152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Implementação do PAF para a RN2000 nos Açores resultando na melhoria do estado de conservação de 13 habitats e 24 espécies ao abrigo das 2 Diretivas (Aves e Habitats), incluindo flora e fauna (terrestre e marinha).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Melhoria do conhecimento da distribuição, ecologia e principais problemas/ameaças de conservação de espécies (flora/fauna) e habitats (p.e. o morcego endémico – Nyctalus azoreum);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Aumento da área pública dentro da RN2000 em 96,13ha, para restauro e recuperação de habitats protegidos;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Habitats melhorados em mais de 24 ha para 7 aves marinhas e 120ha para o priolo;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Redução/controle e sensibilização para as espécies exóticas invasoras e espécies não-indígenas marinhas;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Atualização de informação sobre espécies marinhas e designação de novos sítios marinhos;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Designação de novos SIC’s (ajuste, com aumento de área, da ZEC existente de Caldeira e Capelinhos - PTFAI0004, de forma a incluir áreas a serem intervencionadas na ação C4.1 com espécies da HD; designação de 2 novos SIC's em ilhéus, o Ilhéu do Topo na ilha de S. Jorge e o Ilhéu da Vila na ilha de Santa Maria (acrescentando à atual designação como ZPE);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231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27/04/2021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005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27/04/2021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981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27/04/2021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566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441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8136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0221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700213"/>
            <a:ext cx="4038600" cy="4176712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038600" cy="4176712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8999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2363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347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4268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334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27/04/2021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4948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7644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3874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836613"/>
            <a:ext cx="2057400" cy="5040312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836613"/>
            <a:ext cx="6019800" cy="5040312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7258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27/04/2021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054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27/04/2021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340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27/04/2021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9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27/04/2021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5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27/04/2021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114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27/04/2021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012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27/04/2021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943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5A9867E-B66E-4B4E-9A5E-EB30D1EC63CE}" type="datetimeFigureOut">
              <a:rPr lang="pt-PT" smtClean="0"/>
              <a:t>27/04/2021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603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36613"/>
            <a:ext cx="8229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H2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0213"/>
            <a:ext cx="8229600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08850" y="6165850"/>
            <a:ext cx="9810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1">
                <a:solidFill>
                  <a:srgbClr val="54B0BE"/>
                </a:solidFill>
                <a:latin typeface="+mn-lt"/>
              </a:defRPr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84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07587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rgbClr val="3087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rgbClr val="308794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308794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308794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30879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hyperlink" Target="http://novoportal.uac.pt/pt-pt" TargetMode="External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3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1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8.jpeg"/><Relationship Id="rId5" Type="http://schemas.openxmlformats.org/officeDocument/2006/relationships/image" Target="../media/image13.png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1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8.jpeg"/><Relationship Id="rId4" Type="http://schemas.openxmlformats.org/officeDocument/2006/relationships/image" Target="../media/image11.jpeg"/><Relationship Id="rId9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2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64.emf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15.jpeg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11.jpeg"/><Relationship Id="rId5" Type="http://schemas.openxmlformats.org/officeDocument/2006/relationships/image" Target="../media/image80.png"/><Relationship Id="rId10" Type="http://schemas.openxmlformats.org/officeDocument/2006/relationships/image" Target="../media/image83.png"/><Relationship Id="rId4" Type="http://schemas.openxmlformats.org/officeDocument/2006/relationships/image" Target="../media/image17.jpeg"/><Relationship Id="rId9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6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12.jpeg"/><Relationship Id="rId5" Type="http://schemas.openxmlformats.org/officeDocument/2006/relationships/image" Target="../media/image80.png"/><Relationship Id="rId10" Type="http://schemas.openxmlformats.org/officeDocument/2006/relationships/image" Target="../media/image11.jpeg"/><Relationship Id="rId4" Type="http://schemas.openxmlformats.org/officeDocument/2006/relationships/image" Target="../media/image17.jpeg"/><Relationship Id="rId9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86.jpeg"/><Relationship Id="rId7" Type="http://schemas.openxmlformats.org/officeDocument/2006/relationships/image" Target="../media/image15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12.jpeg"/><Relationship Id="rId5" Type="http://schemas.openxmlformats.org/officeDocument/2006/relationships/image" Target="../media/image17.jpeg"/><Relationship Id="rId10" Type="http://schemas.openxmlformats.org/officeDocument/2006/relationships/image" Target="../media/image11.jpeg"/><Relationship Id="rId4" Type="http://schemas.openxmlformats.org/officeDocument/2006/relationships/image" Target="../media/image16.png"/><Relationship Id="rId9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88.jpeg"/><Relationship Id="rId7" Type="http://schemas.openxmlformats.org/officeDocument/2006/relationships/hyperlink" Target="https://www.google.pt/url?sa=i&amp;rct=j&amp;q=&amp;esrc=s&amp;source=images&amp;cd=&amp;cad=rja&amp;uact=8&amp;ved=0ahUKEwjM787Mv__LAhWDNhoKHdECCcYQjRwIBw&amp;url=http://turismocadentro.com/ilha-das-flores-um-hino-a-natureza/&amp;bvm=bv.118817766,bs.1,d.d24&amp;psig=AFQjCNFn15k-MVhNeHDyWWHy7qZ2MqABVg&amp;ust=1460220551454673" TargetMode="External"/><Relationship Id="rId12" Type="http://schemas.openxmlformats.org/officeDocument/2006/relationships/image" Target="../media/image96.jpe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44.xml"/><Relationship Id="rId16" Type="http://schemas.openxmlformats.org/officeDocument/2006/relationships/hyperlink" Target="mailto:lifeip.azoresnatura@azores.gov.pt" TargetMode="External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11" Type="http://schemas.openxmlformats.org/officeDocument/2006/relationships/image" Target="../media/image95.jpeg"/><Relationship Id="rId5" Type="http://schemas.openxmlformats.org/officeDocument/2006/relationships/image" Target="../media/image90.jpeg"/><Relationship Id="rId15" Type="http://schemas.openxmlformats.org/officeDocument/2006/relationships/image" Target="../media/image13.png"/><Relationship Id="rId10" Type="http://schemas.openxmlformats.org/officeDocument/2006/relationships/image" Target="../media/image94.jpeg"/><Relationship Id="rId19" Type="http://schemas.openxmlformats.org/officeDocument/2006/relationships/image" Target="../media/image17.jpeg"/><Relationship Id="rId4" Type="http://schemas.openxmlformats.org/officeDocument/2006/relationships/image" Target="../media/image89.jpeg"/><Relationship Id="rId9" Type="http://schemas.openxmlformats.org/officeDocument/2006/relationships/image" Target="../media/image93.jpeg"/><Relationship Id="rId1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8.jpeg"/><Relationship Id="rId5" Type="http://schemas.openxmlformats.org/officeDocument/2006/relationships/image" Target="../media/image11.jpeg"/><Relationship Id="rId10" Type="http://schemas.openxmlformats.org/officeDocument/2006/relationships/image" Target="../media/image17.jpeg"/><Relationship Id="rId4" Type="http://schemas.openxmlformats.org/officeDocument/2006/relationships/image" Target="../media/image21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8.jpeg"/><Relationship Id="rId4" Type="http://schemas.openxmlformats.org/officeDocument/2006/relationships/image" Target="../media/image11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iaram.azores.gov.pt/paisagem/Pico/galeria/imagens/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99"/>
          <a:stretch/>
        </p:blipFill>
        <p:spPr bwMode="auto">
          <a:xfrm>
            <a:off x="-49397" y="-27383"/>
            <a:ext cx="9220565" cy="54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-36513" y="-27383"/>
            <a:ext cx="9194799" cy="1540767"/>
          </a:xfrm>
          <a:prstGeom prst="rect">
            <a:avLst/>
          </a:prstGeom>
          <a:gradFill flip="none" rotWithShape="1">
            <a:gsLst>
              <a:gs pos="44000">
                <a:srgbClr val="AFE3D0">
                  <a:tint val="66000"/>
                  <a:satMod val="160000"/>
                  <a:alpha val="44000"/>
                  <a:lumMod val="94000"/>
                  <a:lumOff val="6000"/>
                </a:srgbClr>
              </a:gs>
              <a:gs pos="82000">
                <a:srgbClr val="AFE3D0">
                  <a:tint val="44500"/>
                  <a:satMod val="160000"/>
                </a:srgbClr>
              </a:gs>
              <a:gs pos="15000">
                <a:srgbClr val="AFE3D0">
                  <a:tint val="23500"/>
                  <a:satMod val="160000"/>
                  <a:alpha val="76000"/>
                  <a:lumMod val="0"/>
                  <a:lumOff val="10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36513" y="-315416"/>
            <a:ext cx="9216303" cy="1828800"/>
          </a:xfrm>
          <a:ln>
            <a:noFill/>
          </a:ln>
          <a:effectLst>
            <a:outerShdw blurRad="50800" dist="177800" dir="5400000" sx="1000" sy="1000" algn="ctr" rotWithShape="0">
              <a:srgbClr val="000000">
                <a:alpha val="0"/>
              </a:srgbClr>
            </a:outerShdw>
          </a:effectLst>
        </p:spPr>
        <p:txBody>
          <a:bodyPr>
            <a:noAutofit/>
          </a:bodyPr>
          <a:lstStyle/>
          <a:p>
            <a:pPr algn="r"/>
            <a:r>
              <a:rPr lang="pt-PT" sz="3600" b="1" dirty="0">
                <a:ln w="0"/>
                <a:latin typeface="Calisto MT" panose="02040603050505030304" pitchFamily="18" charset="0"/>
              </a:rPr>
              <a:t>Proteção ativa e gestão integrada da </a:t>
            </a:r>
            <a:br>
              <a:rPr lang="pt-PT" sz="3600" b="1" dirty="0">
                <a:ln w="0"/>
                <a:latin typeface="Calisto MT" panose="02040603050505030304" pitchFamily="18" charset="0"/>
              </a:rPr>
            </a:br>
            <a:r>
              <a:rPr lang="pt-PT" sz="3600" b="1" dirty="0">
                <a:ln w="0"/>
                <a:latin typeface="Calisto MT" panose="02040603050505030304" pitchFamily="18" charset="0"/>
              </a:rPr>
              <a:t>Rede Natura 2000 nos Açores</a:t>
            </a:r>
            <a:br>
              <a:rPr lang="pt-PT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</a:br>
            <a:r>
              <a:rPr lang="pt-PT" sz="20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LIFE IP </a:t>
            </a:r>
            <a:r>
              <a:rPr lang="pt-PT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AZORES NATURA – LIFE 17 IPE/PT 000010</a:t>
            </a:r>
            <a:endParaRPr lang="pt-PT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5" name="Conexão recta 4"/>
          <p:cNvCxnSpPr/>
          <p:nvPr/>
        </p:nvCxnSpPr>
        <p:spPr>
          <a:xfrm>
            <a:off x="259" y="5445224"/>
            <a:ext cx="9144000" cy="0"/>
          </a:xfrm>
          <a:prstGeom prst="line">
            <a:avLst/>
          </a:prstGeom>
          <a:ln w="1905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501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" tooltip="Início"/>
              </a:rPr>
              <a:t>  </a:t>
            </a:r>
            <a:r>
              <a:rPr kumimoji="0" lang="pt-PT" altLang="pt-PT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</a:t>
            </a:r>
            <a:endParaRPr kumimoji="0" lang="pt-PT" altLang="pt-PT" b="0" i="0" u="none" strike="noStrike" cap="none" normalizeH="0" baseline="0">
              <a:ln>
                <a:noFill/>
              </a:ln>
              <a:solidFill>
                <a:srgbClr val="404A54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b="0" i="0" u="none" strike="noStrike" cap="none" normalizeH="0" baseline="0">
                <a:ln>
                  <a:noFill/>
                </a:ln>
                <a:solidFill>
                  <a:srgbClr val="404A54"/>
                </a:solidFill>
                <a:effectLst/>
                <a:latin typeface="Open Sans"/>
                <a:cs typeface="Arial" pitchFamily="34" charset="0"/>
                <a:hlinkClick r:id="rId4" tooltip="Início"/>
              </a:rPr>
              <a:t>Universidade dos Açores</a:t>
            </a:r>
            <a:endParaRPr kumimoji="0" lang="pt-PT" altLang="pt-PT" b="0" i="0" u="none" strike="noStrike" cap="none" normalizeH="0" baseline="0">
              <a:ln>
                <a:noFill/>
              </a:ln>
              <a:solidFill>
                <a:srgbClr val="404A54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PT" altLang="pt-PT" sz="800" b="0" i="0" u="none" strike="noStrike" cap="none" normalizeH="0" baseline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  </a:t>
            </a:r>
            <a:r>
              <a:rPr kumimoji="0" lang="pt-PT" altLang="pt-PT" sz="900" b="0" i="0" u="none" strike="noStrike" cap="none" normalizeH="0" baseline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pt-PT" altLang="pt-PT" sz="800" b="0" i="0" u="none" strike="noStrike" cap="none" normalizeH="0" baseline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</a:rPr>
              <a:t>    </a:t>
            </a: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>
              <a:ln>
                <a:noFill/>
              </a:ln>
              <a:solidFill>
                <a:srgbClr val="353434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Pesquis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9375" y="-256667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/>
          <p:cNvSpPr txBox="1"/>
          <p:nvPr/>
        </p:nvSpPr>
        <p:spPr>
          <a:xfrm>
            <a:off x="58429" y="5148296"/>
            <a:ext cx="18117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>
                <a:solidFill>
                  <a:schemeClr val="bg1">
                    <a:lumMod val="75000"/>
                  </a:schemeClr>
                </a:solidFill>
              </a:rPr>
              <a:t>http://siaram.azores.gov.pt/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932040" y="4777645"/>
            <a:ext cx="5187824" cy="584775"/>
          </a:xfrm>
          <a:prstGeom prst="rect">
            <a:avLst/>
          </a:prstGeom>
          <a:noFill/>
          <a:scene3d>
            <a:camera prst="orthographicFront"/>
            <a:lightRig rig="harsh" dir="t"/>
          </a:scene3d>
          <a:sp3d>
            <a:bevelT/>
          </a:sp3d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r>
              <a:rPr lang="pt-PT" sz="16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entury" panose="02040604050505020304" pitchFamily="18" charset="0"/>
              </a:rPr>
              <a:t>Conselho Consultivo – </a:t>
            </a:r>
            <a:r>
              <a:rPr lang="pt-PT" sz="1600" b="1" dirty="0" err="1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entury" panose="02040604050505020304" pitchFamily="18" charset="0"/>
              </a:rPr>
              <a:t>Stakeholder</a:t>
            </a:r>
            <a:r>
              <a:rPr lang="pt-PT" sz="1600" b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pt-PT" sz="1600" b="1" dirty="0" err="1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entury" panose="02040604050505020304" pitchFamily="18" charset="0"/>
              </a:rPr>
              <a:t>Board</a:t>
            </a:r>
            <a:endParaRPr lang="pt-PT" sz="1600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Century" panose="02040604050505020304" pitchFamily="18" charset="0"/>
            </a:endParaRPr>
          </a:p>
          <a:p>
            <a:r>
              <a:rPr lang="pt-PT" sz="1600" i="1" dirty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Century" panose="02040604050505020304" pitchFamily="18" charset="0"/>
              </a:rPr>
              <a:t>Pico, 27 abril de 2021</a:t>
            </a:r>
            <a:endParaRPr lang="en-US" sz="1600" i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19" name="Picture 8" descr="http://www.europarc.org/communication-skills/images/2.1%20N200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776" y="6068008"/>
            <a:ext cx="850020" cy="70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fnyh.org/wp-content/uploads/2015/01/LIFE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0581" y="6109258"/>
            <a:ext cx="934994" cy="6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ww.azores.gov.pt/NR/rdonlyres/A1197A03-23BB-40F6-AA68-6C3FEC711B55/335484/LogotipoGovernodosAores2.JPG">
            <a:extLst>
              <a:ext uri="{FF2B5EF4-FFF2-40B4-BE49-F238E27FC236}">
                <a16:creationId xmlns:a16="http://schemas.microsoft.com/office/drawing/2014/main" id="{F8C6B9E9-D5AF-4169-8D1C-50CD23495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6134367"/>
            <a:ext cx="1670472" cy="51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90A7308F-2ED4-405D-9016-A441DDF975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05" t="3252" r="21651" b="10634"/>
          <a:stretch>
            <a:fillRect/>
          </a:stretch>
        </p:blipFill>
        <p:spPr bwMode="auto">
          <a:xfrm>
            <a:off x="4347786" y="6166655"/>
            <a:ext cx="1027650" cy="45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35449269-8CA6-48E8-B80E-C319F65552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611" y="6093296"/>
            <a:ext cx="1008603" cy="54200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055564D4-1A14-4C13-B771-7A6B44031C0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899" y="6130847"/>
            <a:ext cx="1259632" cy="552152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65AFCAD5-CB8A-4F08-9CCA-E2106FF4A0D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48" t="34250" r="11126" b="35300"/>
          <a:stretch/>
        </p:blipFill>
        <p:spPr>
          <a:xfrm>
            <a:off x="20544" y="663163"/>
            <a:ext cx="2103184" cy="82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99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://siaram.azores.gov.pt/flora/infestantes/chorao/imagens/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329" y="3642669"/>
            <a:ext cx="4847388" cy="322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62"/>
          <p:cNvSpPr>
            <a:spLocks noChangeArrowheads="1"/>
          </p:cNvSpPr>
          <p:nvPr/>
        </p:nvSpPr>
        <p:spPr bwMode="auto">
          <a:xfrm>
            <a:off x="0" y="764704"/>
            <a:ext cx="917230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– </a:t>
            </a:r>
            <a:r>
              <a:rPr lang="fr-BE" altLang="en-US" sz="1800" b="1" dirty="0" err="1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Preparatórias</a:t>
            </a:r>
            <a:r>
              <a:rPr lang="fr-BE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BE" altLang="en-US" sz="1800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A1 – </a:t>
            </a:r>
            <a:r>
              <a:rPr lang="pt-BR" altLang="en-US" sz="1800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Planeamento operacional preparatório para os trabalhos de conservação</a:t>
            </a:r>
            <a:endParaRPr lang="en-US" altLang="en-US" sz="1800" dirty="0">
              <a:solidFill>
                <a:srgbClr val="195457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pt-PT" altLang="en-US" sz="1600" i="1" dirty="0" err="1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Task</a:t>
            </a:r>
            <a:r>
              <a:rPr lang="pt-PT" altLang="en-US" sz="1600" i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1: Planeamento Técnico:</a:t>
            </a:r>
            <a:endParaRPr lang="en-US" altLang="en-US" sz="1600" i="1" dirty="0">
              <a:solidFill>
                <a:srgbClr val="195457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-1588" y="1556792"/>
            <a:ext cx="88220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b="1" u="sng" dirty="0">
                <a:solidFill>
                  <a:schemeClr val="accent6">
                    <a:lumMod val="50000"/>
                  </a:schemeClr>
                </a:solidFill>
              </a:rPr>
              <a:t>Estratégia Regional para a Prevenção e Controlo de Espécies Exóticas Invasoras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Será entregue até </a:t>
            </a:r>
            <a:r>
              <a:rPr lang="pt-BR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ao fim do ano 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caraterização e avaliação das EEI e ecossitemas invadidos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 (inclui toda a cartografia de distribuição atual e potencial).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Até ao fim do </a:t>
            </a:r>
            <a:r>
              <a:rPr lang="pt-BR" sz="1600" i="1" u="sng" dirty="0">
                <a:latin typeface="Calibri" panose="020F0502020204030204" pitchFamily="34" charset="0"/>
                <a:cs typeface="Calibri" panose="020F0502020204030204" pitchFamily="34" charset="0"/>
              </a:rPr>
              <a:t>2º semestre de 2021 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será entregue um </a:t>
            </a:r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plano de ação (Estratégia Regional) 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para as invasões biológicas.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600" b="1" dirty="0">
              <a:latin typeface="Century" panose="02040604050505020304" pitchFamily="18" charset="0"/>
            </a:endParaRPr>
          </a:p>
        </p:txBody>
      </p:sp>
      <p:pic>
        <p:nvPicPr>
          <p:cNvPr id="1034" name="Picture 10" descr="http://siaram.azores.gov.pt/flora/infestantes/roca-da-velha/imagens/1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77" b="12547"/>
          <a:stretch/>
        </p:blipFill>
        <p:spPr bwMode="auto">
          <a:xfrm>
            <a:off x="3563889" y="3642669"/>
            <a:ext cx="2643166" cy="319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iaram.azores.gov.pt/flora/infestantes/incenso/imagens/1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324"/>
          <a:stretch/>
        </p:blipFill>
        <p:spPr bwMode="auto">
          <a:xfrm>
            <a:off x="1" y="3648181"/>
            <a:ext cx="3563888" cy="31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50930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62"/>
          <p:cNvSpPr>
            <a:spLocks noChangeArrowheads="1"/>
          </p:cNvSpPr>
          <p:nvPr/>
        </p:nvSpPr>
        <p:spPr bwMode="auto">
          <a:xfrm>
            <a:off x="0" y="764704"/>
            <a:ext cx="917230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– </a:t>
            </a:r>
            <a:r>
              <a:rPr lang="fr-BE" altLang="en-US" sz="1800" b="1" dirty="0" err="1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Preparatórias</a:t>
            </a:r>
            <a:r>
              <a:rPr lang="fr-BE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BE" altLang="en-US" sz="1800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A1 – </a:t>
            </a:r>
            <a:r>
              <a:rPr lang="pt-BR" altLang="en-US" sz="1800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Planeamento operacional preparatório para os trabalhos de conservação</a:t>
            </a:r>
            <a:endParaRPr lang="en-US" altLang="en-US" sz="1800" dirty="0">
              <a:solidFill>
                <a:srgbClr val="195457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pt-PT" altLang="en-US" sz="1600" i="1" dirty="0" err="1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Task</a:t>
            </a:r>
            <a:r>
              <a:rPr lang="pt-PT" altLang="en-US" sz="1600" i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1: Planeamento Técnico:</a:t>
            </a:r>
            <a:endParaRPr lang="en-US" altLang="en-US" sz="1600" i="1" dirty="0">
              <a:solidFill>
                <a:srgbClr val="195457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-1588" y="1556792"/>
            <a:ext cx="90380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b="1" u="sng" dirty="0">
                <a:solidFill>
                  <a:schemeClr val="accent6">
                    <a:lumMod val="50000"/>
                  </a:schemeClr>
                </a:solidFill>
              </a:rPr>
              <a:t>Preparação dos Planos Operacionais para implementação dos trabalhos de conservação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just"/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600" b="1" dirty="0">
              <a:latin typeface="Century" panose="02040604050505020304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428" y="2781163"/>
            <a:ext cx="5148572" cy="3424001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-662206" y="2186566"/>
            <a:ext cx="46080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Os Planos Operacionais para os ilhéus da Graciosa, Santa Maria e São Jorge, assim como o da Fajã dos Cubres, estão finalizados e enviados para os Parques Naturais de ilha para implementação.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Já foi feita a prospeção a todas as áreas de intervenção e os restantes planos operacionais estão em fase de finalização.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latin typeface="Century" panose="020406040505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756" y="1910190"/>
            <a:ext cx="3376370" cy="460840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7" y="2443341"/>
            <a:ext cx="7416824" cy="441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28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62"/>
          <p:cNvSpPr>
            <a:spLocks noChangeArrowheads="1"/>
          </p:cNvSpPr>
          <p:nvPr/>
        </p:nvSpPr>
        <p:spPr bwMode="auto">
          <a:xfrm>
            <a:off x="0" y="764704"/>
            <a:ext cx="917230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– </a:t>
            </a:r>
            <a:r>
              <a:rPr lang="fr-BE" altLang="en-US" sz="1800" b="1" dirty="0" err="1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Preparatórias</a:t>
            </a:r>
            <a:r>
              <a:rPr lang="fr-BE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BE" altLang="en-US" sz="1800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A1 – </a:t>
            </a:r>
            <a:r>
              <a:rPr lang="pt-BR" altLang="en-US" sz="1800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Planeamento operacional preparatório para os trabalhos de conservação</a:t>
            </a:r>
            <a:endParaRPr lang="en-US" altLang="en-US" sz="1800" dirty="0">
              <a:solidFill>
                <a:srgbClr val="195457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pt-PT" altLang="en-US" sz="1600" i="1" dirty="0" err="1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Task</a:t>
            </a:r>
            <a:r>
              <a:rPr lang="pt-PT" altLang="en-US" sz="1600" i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1: Planeamento Técnico:</a:t>
            </a:r>
            <a:endParaRPr lang="en-US" altLang="en-US" sz="1600" i="1" dirty="0">
              <a:solidFill>
                <a:srgbClr val="195457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-1588" y="1556792"/>
            <a:ext cx="90380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b="1" u="sng" dirty="0">
                <a:solidFill>
                  <a:schemeClr val="accent6">
                    <a:lumMod val="50000"/>
                  </a:schemeClr>
                </a:solidFill>
              </a:rPr>
              <a:t>Preparação dos Planos Operacionais para implementação dos trabalhos de conservação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just"/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600" b="1" dirty="0">
              <a:latin typeface="Century" panose="02040604050505020304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-662206" y="2186566"/>
            <a:ext cx="4608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latin typeface="Century" panose="020406040505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415" y="3022119"/>
            <a:ext cx="3589580" cy="269218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1471" y="3022119"/>
            <a:ext cx="3611580" cy="270868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996" y="3022118"/>
            <a:ext cx="3573606" cy="268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7793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62"/>
          <p:cNvSpPr>
            <a:spLocks noChangeArrowheads="1"/>
          </p:cNvSpPr>
          <p:nvPr/>
        </p:nvSpPr>
        <p:spPr bwMode="auto">
          <a:xfrm>
            <a:off x="-1587" y="764704"/>
            <a:ext cx="91723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 err="1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A2 e A3 – </a:t>
            </a:r>
            <a:r>
              <a:rPr lang="pt-BR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Criação de uma base de dados terrestre e marinha integrada em WebGIS, da Rede Natura 2000 dos Açores</a:t>
            </a:r>
            <a:endParaRPr lang="en-US" altLang="en-US" sz="1800" b="1" dirty="0">
              <a:solidFill>
                <a:srgbClr val="195457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-1588" y="1772816"/>
            <a:ext cx="91455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Desenvolvimento da Plataforma WEBSIG da Rede Natura 2000 dos Açores </a:t>
            </a: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pt-B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“Elaboração da cartografia de campo atualizada da distribuição de habitats e espécies da Rede Natura 2000 dos Açores (componente terrestre), incluindo a caracterização do estado de conservação e ameaças”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b="1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latin typeface="Century" panose="02040604050505020304" pitchFamily="18" charset="0"/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72" y="3497437"/>
            <a:ext cx="7108874" cy="288746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86" y="3212976"/>
            <a:ext cx="7341266" cy="39763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21334" y="3992418"/>
            <a:ext cx="1646044" cy="114999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74" y="3090339"/>
            <a:ext cx="7305477" cy="47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07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C2 – </a:t>
            </a:r>
            <a:r>
              <a:rPr lang="fr-BE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Estratégia</a:t>
            </a:r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trabalhos</a:t>
            </a:r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capacitação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C2.1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Capacitação Interna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31FAD7E-14A4-44C4-AE58-684C622A25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166" y="2294283"/>
            <a:ext cx="299761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AC4E76-4C3F-49C5-BEC5-3ABEE2DFA4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294284"/>
            <a:ext cx="2440990" cy="345155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upo 18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0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Imagem 1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m 1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12609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C3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piloto para a conservação da flora endémica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194348-2B24-49BB-8143-B2036BA99929}"/>
              </a:ext>
            </a:extLst>
          </p:cNvPr>
          <p:cNvSpPr txBox="1"/>
          <p:nvPr/>
        </p:nvSpPr>
        <p:spPr>
          <a:xfrm>
            <a:off x="456994" y="1965517"/>
            <a:ext cx="838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Planeamento da prospeção para espécies alvo em toda a área da Rede Natura 2000: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BFD91D-E5C6-44F1-8A1E-E6B3192A57A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3206" y="2422220"/>
          <a:ext cx="6096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8468593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31302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1400" b="0" kern="100" baseline="0" dirty="0"/>
                        <a:t>Conservação </a:t>
                      </a:r>
                      <a:r>
                        <a:rPr lang="pt-PT" sz="1400" b="0" i="1" kern="100" baseline="0" dirty="0"/>
                        <a:t>ex-situ </a:t>
                      </a:r>
                      <a:r>
                        <a:rPr lang="pt-PT" sz="1400" b="0" i="0" kern="100" baseline="0" dirty="0"/>
                        <a:t>(C3.1)</a:t>
                      </a:r>
                      <a:endParaRPr lang="pt-PT" sz="1400" b="0" i="1" kern="1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1400" b="0" kern="100" baseline="0" dirty="0"/>
                        <a:t>Conservação </a:t>
                      </a:r>
                      <a:r>
                        <a:rPr lang="pt-PT" sz="1400" b="0" i="1" kern="100" baseline="0" dirty="0"/>
                        <a:t>in-situ</a:t>
                      </a:r>
                      <a:r>
                        <a:rPr lang="pt-PT" sz="1400" b="0" kern="100" baseline="0" dirty="0"/>
                        <a:t> (C3.2)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1418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Euphrasia azorica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Ammi trifoliatum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1431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Euphrasia grandiflora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Azorina vidalii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7296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Asplenium hemionitis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Chaerophyllum azoricum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962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Isoëtes azorica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Dracaena draco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835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Lactuca watsoniana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Euphorbia stygiana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38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Angelica lignescens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Lotus azoricus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7330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PT" kern="1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Myosotis azorica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9260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PT" kern="1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Rumex azoricus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3558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PT" kern="1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Scabiosa nitens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270770"/>
                  </a:ext>
                </a:extLst>
              </a:tr>
            </a:tbl>
          </a:graphicData>
        </a:graphic>
      </p:graphicFrame>
      <p:grpSp>
        <p:nvGrpSpPr>
          <p:cNvPr id="19" name="Grupo 18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0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Imagem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m 1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096101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C3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piloto para a conservação da flora endêmica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C3.1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Conservação ex-situ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0A36E4-3C74-412B-87F1-C067EA313995}"/>
              </a:ext>
            </a:extLst>
          </p:cNvPr>
          <p:cNvSpPr txBox="1"/>
          <p:nvPr/>
        </p:nvSpPr>
        <p:spPr>
          <a:xfrm>
            <a:off x="374438" y="2708920"/>
            <a:ext cx="767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Recolha de sementes das espécies-alvo para conservação </a:t>
            </a:r>
            <a:r>
              <a:rPr lang="pt-PT" i="1" dirty="0"/>
              <a:t>ex-situ</a:t>
            </a:r>
            <a:r>
              <a:rPr lang="pt-PT" dirty="0"/>
              <a:t> no Jardim Botânico do Faial (JBF)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1D579-AFFF-4A46-B787-563EDCE2FC5C}"/>
              </a:ext>
            </a:extLst>
          </p:cNvPr>
          <p:cNvSpPr txBox="1"/>
          <p:nvPr/>
        </p:nvSpPr>
        <p:spPr>
          <a:xfrm>
            <a:off x="364291" y="3851756"/>
            <a:ext cx="807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Elaboração de um protocolo de colheita e um protocolo de propagação para fetos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055E5B-460D-402E-BC30-2DA80A267B3B}"/>
              </a:ext>
            </a:extLst>
          </p:cNvPr>
          <p:cNvSpPr txBox="1"/>
          <p:nvPr/>
        </p:nvSpPr>
        <p:spPr>
          <a:xfrm>
            <a:off x="394741" y="2348880"/>
            <a:ext cx="94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Tarefa 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0810AB-7FEC-4920-963B-711A484946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394" y="4287730"/>
            <a:ext cx="5061212" cy="17826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91FB20-B4CC-4896-9F67-5D63469B638D}"/>
              </a:ext>
            </a:extLst>
          </p:cNvPr>
          <p:cNvSpPr txBox="1"/>
          <p:nvPr/>
        </p:nvSpPr>
        <p:spPr>
          <a:xfrm>
            <a:off x="393385" y="3501008"/>
            <a:ext cx="94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Tarefa 2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4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Imagem 1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agem 1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968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C3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piloto para a conservação da flora endêmica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C3.1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Conservação ex-situ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EA109A4-A3CF-4F9A-8593-7C9DB83C3E8E}"/>
              </a:ext>
            </a:extLst>
          </p:cNvPr>
          <p:cNvSpPr txBox="1"/>
          <p:nvPr/>
        </p:nvSpPr>
        <p:spPr>
          <a:xfrm>
            <a:off x="374439" y="2747865"/>
            <a:ext cx="3117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Instalação de uma população de </a:t>
            </a:r>
            <a:r>
              <a:rPr lang="pt-PT" i="1" dirty="0"/>
              <a:t>Asplenium hemionitis </a:t>
            </a:r>
            <a:r>
              <a:rPr lang="pt-PT" dirty="0"/>
              <a:t>no JBF em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0B732C-9FE3-44F0-8AF6-F91E00E68281}"/>
              </a:ext>
            </a:extLst>
          </p:cNvPr>
          <p:cNvSpPr txBox="1"/>
          <p:nvPr/>
        </p:nvSpPr>
        <p:spPr>
          <a:xfrm>
            <a:off x="393385" y="2348880"/>
            <a:ext cx="233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Tarefa 2 – continuação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973B23-347E-478E-863F-D5C6A2822C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2420888"/>
            <a:ext cx="5087018" cy="3394800"/>
          </a:xfrm>
          <a:prstGeom prst="rect">
            <a:avLst/>
          </a:prstGeom>
        </p:spPr>
      </p:pic>
      <p:grpSp>
        <p:nvGrpSpPr>
          <p:cNvPr id="22" name="Grupo 21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3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Imagem 1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m 1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632B597-CFDD-40B5-8BAC-8F5694BAA524}"/>
              </a:ext>
            </a:extLst>
          </p:cNvPr>
          <p:cNvSpPr txBox="1"/>
          <p:nvPr/>
        </p:nvSpPr>
        <p:spPr>
          <a:xfrm>
            <a:off x="372090" y="3873822"/>
            <a:ext cx="3117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Avaliação da viabilidade dessa população a partir de 2022/23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D3B2D3-8A03-4237-AFD8-3F43E0B2F257}"/>
              </a:ext>
            </a:extLst>
          </p:cNvPr>
          <p:cNvSpPr txBox="1"/>
          <p:nvPr/>
        </p:nvSpPr>
        <p:spPr>
          <a:xfrm>
            <a:off x="370420" y="4881934"/>
            <a:ext cx="311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Recolha de esporos em 2020</a:t>
            </a:r>
          </a:p>
        </p:txBody>
      </p:sp>
    </p:spTree>
    <p:extLst>
      <p:ext uri="{BB962C8B-B14F-4D97-AF65-F5344CB8AC3E}">
        <p14:creationId xmlns:p14="http://schemas.microsoft.com/office/powerpoint/2010/main" val="963385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13E99DA-509F-46FC-9920-C5F00E7EEBD6}"/>
              </a:ext>
            </a:extLst>
          </p:cNvPr>
          <p:cNvSpPr txBox="1"/>
          <p:nvPr/>
        </p:nvSpPr>
        <p:spPr>
          <a:xfrm>
            <a:off x="381662" y="2744089"/>
            <a:ext cx="349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Recolha de sementes de </a:t>
            </a:r>
            <a:r>
              <a:rPr lang="pt-PT" i="1" dirty="0"/>
              <a:t>Angelica lignescens</a:t>
            </a:r>
          </a:p>
        </p:txBody>
      </p:sp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C3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piloto para a conservação da flora endêmica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C3.1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Conservação ex-situ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0B732C-9FE3-44F0-8AF6-F91E00E68281}"/>
              </a:ext>
            </a:extLst>
          </p:cNvPr>
          <p:cNvSpPr txBox="1"/>
          <p:nvPr/>
        </p:nvSpPr>
        <p:spPr>
          <a:xfrm>
            <a:off x="393385" y="2348880"/>
            <a:ext cx="233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/>
              <a:t>Tarefa 2 – continuação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973B23-347E-478E-863F-D5C6A2822C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2420888"/>
            <a:ext cx="4536504" cy="3393376"/>
          </a:xfrm>
          <a:prstGeom prst="rect">
            <a:avLst/>
          </a:prstGeom>
        </p:spPr>
      </p:pic>
      <p:grpSp>
        <p:nvGrpSpPr>
          <p:cNvPr id="22" name="Grupo 21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3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Imagem 1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m 1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1B2F1F5-FC1B-4410-9CD7-B47B6E4404E1}"/>
              </a:ext>
            </a:extLst>
          </p:cNvPr>
          <p:cNvSpPr txBox="1"/>
          <p:nvPr/>
        </p:nvSpPr>
        <p:spPr>
          <a:xfrm>
            <a:off x="382143" y="3513782"/>
            <a:ext cx="3490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Melhoramento dos protocolos de germinação de </a:t>
            </a:r>
            <a:r>
              <a:rPr lang="pt-PT" i="1" dirty="0"/>
              <a:t>Angelica lignescens </a:t>
            </a:r>
            <a:r>
              <a:rPr lang="pt-PT" dirty="0"/>
              <a:t>e </a:t>
            </a:r>
            <a:r>
              <a:rPr lang="pt-PT" i="1" dirty="0"/>
              <a:t>Euphorbia stygiana</a:t>
            </a:r>
          </a:p>
        </p:txBody>
      </p:sp>
    </p:spTree>
    <p:extLst>
      <p:ext uri="{BB962C8B-B14F-4D97-AF65-F5344CB8AC3E}">
        <p14:creationId xmlns:p14="http://schemas.microsoft.com/office/powerpoint/2010/main" val="376361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C4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boas práticas integradas e trabalhos de demonstração para conservação de habitats terrestres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C4.1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Boas práticas para conservação de habitats terrestres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194348-2B24-49BB-8143-B2036BA99929}"/>
              </a:ext>
            </a:extLst>
          </p:cNvPr>
          <p:cNvSpPr txBox="1"/>
          <p:nvPr/>
        </p:nvSpPr>
        <p:spPr>
          <a:xfrm>
            <a:off x="539551" y="2636912"/>
            <a:ext cx="316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Verificação da necessidade de instalação de vedações para exclusão de gado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56742-30E1-42ED-A876-CFA6C7F7BF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772" y="2462992"/>
            <a:ext cx="5090806" cy="35999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0CB0A1-39A9-47E9-867A-94BB5B1FCC0D}"/>
              </a:ext>
            </a:extLst>
          </p:cNvPr>
          <p:cNvSpPr txBox="1"/>
          <p:nvPr/>
        </p:nvSpPr>
        <p:spPr>
          <a:xfrm>
            <a:off x="539552" y="3729806"/>
            <a:ext cx="3168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Pico: ilha com maior quantidade de vedações a instalar com </a:t>
            </a:r>
            <a:r>
              <a:rPr lang="pt-PT" b="1" dirty="0"/>
              <a:t>16,7 km </a:t>
            </a:r>
            <a:r>
              <a:rPr lang="pt-PT" dirty="0"/>
              <a:t>cumprimento total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1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m 1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1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682389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1588" y="-581"/>
            <a:ext cx="9172305" cy="621270"/>
            <a:chOff x="-1588" y="-581"/>
            <a:chExt cx="9172305" cy="621270"/>
          </a:xfrm>
        </p:grpSpPr>
        <p:sp>
          <p:nvSpPr>
            <p:cNvPr id="40" name="Retângulo 39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1" name="Rectangle 53"/>
            <p:cNvSpPr>
              <a:spLocks noChangeArrowheads="1"/>
            </p:cNvSpPr>
            <p:nvPr/>
          </p:nvSpPr>
          <p:spPr bwMode="auto">
            <a:xfrm>
              <a:off x="1259632" y="71626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 eaLnBrk="1" hangingPunct="1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00" b="32151"/>
          <a:stretch/>
        </p:blipFill>
        <p:spPr>
          <a:xfrm>
            <a:off x="-684584" y="679927"/>
            <a:ext cx="10287000" cy="3780420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-35496" y="4460347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latin typeface="Century Gothic" panose="020B0502020202020204" pitchFamily="34" charset="0"/>
              </a:rPr>
              <a:t>LIFE 17 IPE/PT 000010</a:t>
            </a:r>
          </a:p>
          <a:p>
            <a:pPr algn="ctr"/>
            <a:endParaRPr lang="pt-PT" b="1" dirty="0">
              <a:latin typeface="Century Gothic" panose="020B0502020202020204" pitchFamily="34" charset="0"/>
            </a:endParaRPr>
          </a:p>
          <a:p>
            <a:pPr algn="ctr"/>
            <a:r>
              <a:rPr lang="pt-PT" b="1" dirty="0"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ctr"/>
            <a:endParaRPr lang="pt-PT" dirty="0">
              <a:latin typeface="Century Gothic" panose="020B0502020202020204" pitchFamily="34" charset="0"/>
            </a:endParaRPr>
          </a:p>
        </p:txBody>
      </p:sp>
      <p:grpSp>
        <p:nvGrpSpPr>
          <p:cNvPr id="17" name="Grupo 15">
            <a:extLst>
              <a:ext uri="{FF2B5EF4-FFF2-40B4-BE49-F238E27FC236}">
                <a16:creationId xmlns:a16="http://schemas.microsoft.com/office/drawing/2014/main" id="{007C2AC2-4F90-49E7-9B69-45C72C2EB916}"/>
              </a:ext>
            </a:extLst>
          </p:cNvPr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18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72772478-2D56-49F0-BDCF-B0E268E2E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Imagem 15">
              <a:extLst>
                <a:ext uri="{FF2B5EF4-FFF2-40B4-BE49-F238E27FC236}">
                  <a16:creationId xmlns:a16="http://schemas.microsoft.com/office/drawing/2014/main" id="{79E09ABC-F8DF-4589-AB83-E46E9223A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m 16">
              <a:extLst>
                <a:ext uri="{FF2B5EF4-FFF2-40B4-BE49-F238E27FC236}">
                  <a16:creationId xmlns:a16="http://schemas.microsoft.com/office/drawing/2014/main" id="{0C1F00DB-31A1-49D5-8CA2-42B76D9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m 16">
              <a:extLst>
                <a:ext uri="{FF2B5EF4-FFF2-40B4-BE49-F238E27FC236}">
                  <a16:creationId xmlns:a16="http://schemas.microsoft.com/office/drawing/2014/main" id="{462A945D-055B-4B5C-AD4F-CE746F496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2527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C4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boas práticas integradas e trabalhos de demonstração para conservação de habitats terrestres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C4.1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Boas práticas para conservação de habitats terrestres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194348-2B24-49BB-8143-B2036BA99929}"/>
              </a:ext>
            </a:extLst>
          </p:cNvPr>
          <p:cNvSpPr txBox="1"/>
          <p:nvPr/>
        </p:nvSpPr>
        <p:spPr>
          <a:xfrm>
            <a:off x="539551" y="2636912"/>
            <a:ext cx="316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Verificação da necessidade de instalação de vedações para exclusão de gado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56742-30E1-42ED-A876-CFA6C7F7BF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773" y="2462992"/>
            <a:ext cx="5090804" cy="35999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0CB0A1-39A9-47E9-867A-94BB5B1FCC0D}"/>
              </a:ext>
            </a:extLst>
          </p:cNvPr>
          <p:cNvSpPr txBox="1"/>
          <p:nvPr/>
        </p:nvSpPr>
        <p:spPr>
          <a:xfrm>
            <a:off x="539552" y="3729806"/>
            <a:ext cx="3168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Pico: ilha com maior quantidade de vedações a instalar com </a:t>
            </a:r>
            <a:r>
              <a:rPr lang="pt-PT" b="1" dirty="0"/>
              <a:t>16,7 km </a:t>
            </a:r>
            <a:r>
              <a:rPr lang="pt-PT" dirty="0"/>
              <a:t>cumprimento total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1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m 1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1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40455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C4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boas práticas integradas e trabalhos de demonstração para conservação de habitats terrestres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C4.1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Boas práticas para conservação de habitats terrestres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194348-2B24-49BB-8143-B2036BA99929}"/>
              </a:ext>
            </a:extLst>
          </p:cNvPr>
          <p:cNvSpPr txBox="1"/>
          <p:nvPr/>
        </p:nvSpPr>
        <p:spPr>
          <a:xfrm>
            <a:off x="539551" y="2636912"/>
            <a:ext cx="316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Verificação da necessidade de instalação de vedações para exclusão de gado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56742-30E1-42ED-A876-CFA6C7F7BF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773" y="2462992"/>
            <a:ext cx="5090804" cy="35999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0CB0A1-39A9-47E9-867A-94BB5B1FCC0D}"/>
              </a:ext>
            </a:extLst>
          </p:cNvPr>
          <p:cNvSpPr txBox="1"/>
          <p:nvPr/>
        </p:nvSpPr>
        <p:spPr>
          <a:xfrm>
            <a:off x="539552" y="3729806"/>
            <a:ext cx="3168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Pico: ilha com maior quantidade de vedações a instalar com </a:t>
            </a:r>
            <a:r>
              <a:rPr lang="pt-PT" b="1" dirty="0"/>
              <a:t>16,7 km </a:t>
            </a:r>
            <a:r>
              <a:rPr lang="pt-PT" dirty="0"/>
              <a:t>cumprimento total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1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m 1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1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398398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C4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boas práticas integradas e trabalhos de demonstração para conservação de habitats terrestres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C4.1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Boas práticas para conservação de habitats terrestres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194348-2B24-49BB-8143-B2036BA99929}"/>
              </a:ext>
            </a:extLst>
          </p:cNvPr>
          <p:cNvSpPr txBox="1"/>
          <p:nvPr/>
        </p:nvSpPr>
        <p:spPr>
          <a:xfrm>
            <a:off x="539551" y="2636912"/>
            <a:ext cx="316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Verificação da necessidade de instalação de vedações para exclusão de gado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56742-30E1-42ED-A876-CFA6C7F7BF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773" y="2462992"/>
            <a:ext cx="5090803" cy="35999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0CB0A1-39A9-47E9-867A-94BB5B1FCC0D}"/>
              </a:ext>
            </a:extLst>
          </p:cNvPr>
          <p:cNvSpPr txBox="1"/>
          <p:nvPr/>
        </p:nvSpPr>
        <p:spPr>
          <a:xfrm>
            <a:off x="539552" y="3729806"/>
            <a:ext cx="3168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Pico: ilha com maior quantidade de vedações a instalar com </a:t>
            </a:r>
            <a:r>
              <a:rPr lang="pt-PT" b="1" dirty="0"/>
              <a:t>16,7 km </a:t>
            </a:r>
            <a:r>
              <a:rPr lang="pt-PT" dirty="0"/>
              <a:t>cumprimento total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1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m 1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1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02836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9950F4B-2112-40ED-8F39-DA24E27064ED}"/>
              </a:ext>
            </a:extLst>
          </p:cNvPr>
          <p:cNvSpPr txBox="1"/>
          <p:nvPr/>
        </p:nvSpPr>
        <p:spPr>
          <a:xfrm>
            <a:off x="395537" y="2455332"/>
            <a:ext cx="3024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Pico: no âmbito dos campos de voluntariado (ação E5) foram realizadas múltiplas ações de remoção de espécies invasoras, principalmente </a:t>
            </a:r>
            <a:r>
              <a:rPr lang="pt-PT" i="1" dirty="0"/>
              <a:t>Carpobrotus edulis</a:t>
            </a:r>
            <a:r>
              <a:rPr lang="pt-PT" dirty="0"/>
              <a:t> e </a:t>
            </a:r>
            <a:r>
              <a:rPr lang="pt-PT" i="1" dirty="0"/>
              <a:t>Tetragonia tetragonoides</a:t>
            </a:r>
            <a:r>
              <a:rPr lang="pt-PT" dirty="0"/>
              <a:t>.</a:t>
            </a:r>
          </a:p>
        </p:txBody>
      </p:sp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C8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de controlo de EEI em habitats terrestres restaurados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C8.1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Controlo e erradicação de EEI de flora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34A8D8-84FD-4B95-95C6-B4FCD11E7C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7" y="2455333"/>
            <a:ext cx="5363569" cy="3575712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0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m 1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1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898515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9950F4B-2112-40ED-8F39-DA24E27064ED}"/>
              </a:ext>
            </a:extLst>
          </p:cNvPr>
          <p:cNvSpPr txBox="1"/>
          <p:nvPr/>
        </p:nvSpPr>
        <p:spPr>
          <a:xfrm>
            <a:off x="395536" y="2455332"/>
            <a:ext cx="31703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Início da remoção da mancha de </a:t>
            </a:r>
            <a:r>
              <a:rPr lang="pt-PT" i="1" dirty="0"/>
              <a:t>Cryptomeria japonica </a:t>
            </a:r>
            <a:r>
              <a:rPr lang="pt-PT" dirty="0"/>
              <a:t>na Reserva Natural do Caveiro (Ilha do Pico)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Remoção de 750 kg numa área aproximada de 4000 m</a:t>
            </a:r>
            <a:r>
              <a:rPr lang="pt-PT" baseline="30000" dirty="0"/>
              <a:t>2 </a:t>
            </a:r>
            <a:r>
              <a:rPr lang="pt-PT" dirty="0"/>
              <a:t>no âmbito do campo de voluntariado em setembro 2020</a:t>
            </a:r>
          </a:p>
        </p:txBody>
      </p:sp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C8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de controlo de EEI em habitats terrestres restaurados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C8.1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Controlo e erradicação de EEI de flora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CAB712-800C-4BE4-86FE-818C1CF0AC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900" y="2424252"/>
            <a:ext cx="5362200" cy="3574800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0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m 1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1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596220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-50340" y="1322759"/>
            <a:ext cx="908683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1600" b="1" dirty="0"/>
              <a:t>Desde Julho </a:t>
            </a:r>
            <a:r>
              <a:rPr lang="pt-BR" sz="1600" b="1" dirty="0"/>
              <a:t>procedeu-se à implementação dos PO nos ilhéus da Praia e de Baixo, na ilha Graciosa, e no ilhéu da Vila, em S.Maria realizando-se várias ações, tais como: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levantamento de espécies de flora nativas e invasoras;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georreferenciação dos núcleos de espécies de flora invasoras;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identificação dos locais onde colocar ninhos artificias;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captura, marcação e recaptura de algumas espécies de aves marinhas (painho-de-monteiro e alma-negra) com recurso a redes verticais para anilhagem e recolha de dados sobre indivíduos recapturados (já anilhados).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monitorização de ninhos de cagarro e anilhagem de todas as crias e adultos acessíveis;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realização de escutas noturnas com deteção de frulho e painho-da-madeira.</a:t>
            </a: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PT" sz="1600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en-US" sz="1600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PT" sz="1600" dirty="0">
              <a:latin typeface="Century" panose="02040604050505020304" pitchFamily="18" charset="0"/>
            </a:endParaRPr>
          </a:p>
          <a:p>
            <a:pPr algn="just"/>
            <a:endParaRPr lang="pt-PT" sz="1600" dirty="0">
              <a:latin typeface="Century" panose="02040604050505020304" pitchFamily="18" charset="0"/>
            </a:endParaRPr>
          </a:p>
          <a:p>
            <a:pPr algn="just"/>
            <a:endParaRPr lang="pt-PT" sz="1600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PT" sz="1600" dirty="0">
              <a:latin typeface="Century" panose="020406040505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>
              <a:latin typeface="Century" panose="02040604050505020304" pitchFamily="18" charset="0"/>
            </a:endParaRPr>
          </a:p>
        </p:txBody>
      </p: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0" y="764704"/>
            <a:ext cx="91723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Ações C6.1, C8.1 e D5.1– Implementação dos planos operacionais para o restauro de habitats para aves marinhas em ilhéus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87" y="4293096"/>
            <a:ext cx="3407989" cy="255599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4293096"/>
            <a:ext cx="3407989" cy="255599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005" y="4293096"/>
            <a:ext cx="3419871" cy="25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9086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9950F4B-2112-40ED-8F39-DA24E27064ED}"/>
              </a:ext>
            </a:extLst>
          </p:cNvPr>
          <p:cNvSpPr txBox="1"/>
          <p:nvPr/>
        </p:nvSpPr>
        <p:spPr>
          <a:xfrm>
            <a:off x="395537" y="2876743"/>
            <a:ext cx="2848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Escolha de um trilho por ilha (menos Graciosa e São Miguel) para instalação de contadores</a:t>
            </a:r>
          </a:p>
        </p:txBody>
      </p:sp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C14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Integração das políticas da RN2000 com o turismo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C14.1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Avaliação e mitigação dos impactos negativos do turismo nos trilhos da RN2000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AF87E5-90C6-4D88-8856-36BE243C6919}"/>
              </a:ext>
            </a:extLst>
          </p:cNvPr>
          <p:cNvSpPr txBox="1"/>
          <p:nvPr/>
        </p:nvSpPr>
        <p:spPr>
          <a:xfrm>
            <a:off x="395277" y="3917955"/>
            <a:ext cx="28485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Contrato de adjudicação assinado em outubro 2020 – atualmente em execução pela empresa </a:t>
            </a:r>
            <a:r>
              <a:rPr lang="pt-PT" dirty="0" err="1"/>
              <a:t>Amberjack</a:t>
            </a:r>
            <a:r>
              <a:rPr lang="pt-PT" dirty="0"/>
              <a:t> </a:t>
            </a:r>
            <a:r>
              <a:rPr lang="pt-PT" dirty="0" err="1"/>
              <a:t>Solutions</a:t>
            </a:r>
            <a:endParaRPr lang="pt-PT" dirty="0"/>
          </a:p>
          <a:p>
            <a:endParaRPr lang="pt-P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606B2-CD9D-4CE4-A8BF-CF04C045C2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489" y="2772893"/>
            <a:ext cx="5469820" cy="3076774"/>
          </a:xfrm>
          <a:prstGeom prst="rect">
            <a:avLst/>
          </a:prstGeom>
        </p:spPr>
      </p:pic>
      <p:grpSp>
        <p:nvGrpSpPr>
          <p:cNvPr id="20" name="Grupo 19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2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Imagem 1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1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2352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9950F4B-2112-40ED-8F39-DA24E27064ED}"/>
              </a:ext>
            </a:extLst>
          </p:cNvPr>
          <p:cNvSpPr txBox="1"/>
          <p:nvPr/>
        </p:nvSpPr>
        <p:spPr>
          <a:xfrm>
            <a:off x="395537" y="2708920"/>
            <a:ext cx="30243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Instalação de 2-3 troços curtos de passadiço para avaliar o grau de mitigação dos impactos negativos do pisoteio</a:t>
            </a:r>
          </a:p>
        </p:txBody>
      </p:sp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C14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Integração das políticas da RN2000 com o turismo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C14.1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Avaliação e mitigação dos impactos negativos do turismo nos trilhos da RN2000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AF87E5-90C6-4D88-8856-36BE243C6919}"/>
              </a:ext>
            </a:extLst>
          </p:cNvPr>
          <p:cNvSpPr txBox="1"/>
          <p:nvPr/>
        </p:nvSpPr>
        <p:spPr>
          <a:xfrm>
            <a:off x="395277" y="4005064"/>
            <a:ext cx="28487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Pesquisa de soluções de construção com mínimo impacto no ambiente</a:t>
            </a:r>
          </a:p>
          <a:p>
            <a:endParaRPr lang="pt-P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606B2-CD9D-4CE4-A8BF-CF04C045C2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5" y="2216388"/>
            <a:ext cx="5216748" cy="3912560"/>
          </a:xfrm>
          <a:prstGeom prst="rect">
            <a:avLst/>
          </a:prstGeom>
        </p:spPr>
      </p:pic>
      <p:grpSp>
        <p:nvGrpSpPr>
          <p:cNvPr id="20" name="Grupo 19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2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Imagem 1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1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096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6212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Comunicação - Website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EFBB312-6E87-4E3C-8901-41B4D85D8A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81590" y="700535"/>
          <a:ext cx="3619982" cy="352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991">
                  <a:extLst>
                    <a:ext uri="{9D8B030D-6E8A-4147-A177-3AD203B41FA5}">
                      <a16:colId xmlns:a16="http://schemas.microsoft.com/office/drawing/2014/main" val="3506878452"/>
                    </a:ext>
                  </a:extLst>
                </a:gridCol>
                <a:gridCol w="1809991">
                  <a:extLst>
                    <a:ext uri="{9D8B030D-6E8A-4147-A177-3AD203B41FA5}">
                      <a16:colId xmlns:a16="http://schemas.microsoft.com/office/drawing/2014/main" val="6561621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PT" sz="2000" dirty="0"/>
                        <a:t>Dados (fevereiro 2021)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928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Data de (</a:t>
                      </a:r>
                      <a:r>
                        <a:rPr lang="pt-PT" dirty="0" err="1"/>
                        <a:t>re</a:t>
                      </a:r>
                      <a:r>
                        <a:rPr lang="pt-PT" dirty="0"/>
                        <a:t>) lançamento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Setembro de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081668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pt-PT" dirty="0"/>
                        <a:t>Publicações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Notícias - 90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4168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Eventos - 29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3382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Fundos complementares - 6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9901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Educação Ambiental - 16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511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Voluntariado - 5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5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Visitantes de 15 a 21 de fevereiro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362878"/>
                  </a:ext>
                </a:extLst>
              </a:tr>
            </a:tbl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87C78E44-663D-4DE9-A67C-E211F5B041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3" y="1742661"/>
            <a:ext cx="5237026" cy="244815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F2D8E81-96D8-480F-9ED5-B88B28900E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3" y="4210766"/>
            <a:ext cx="4464496" cy="20203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0B07311-FA2C-43A3-B3BB-08B9F04EF1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216" y="4258038"/>
            <a:ext cx="4418790" cy="25283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1317EA-772D-43AB-B5D5-86C3088D212E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4" name="Retângulo 37">
              <a:extLst>
                <a:ext uri="{FF2B5EF4-FFF2-40B4-BE49-F238E27FC236}">
                  <a16:creationId xmlns:a16="http://schemas.microsoft.com/office/drawing/2014/main" id="{775B0AA7-E215-41B7-BA81-228A83F7C010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5" name="Rectangle 53">
              <a:extLst>
                <a:ext uri="{FF2B5EF4-FFF2-40B4-BE49-F238E27FC236}">
                  <a16:creationId xmlns:a16="http://schemas.microsoft.com/office/drawing/2014/main" id="{770F92A3-A00E-41D2-9C66-F9D6846F9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DFEC997D-15BD-472E-B329-CB6376FB6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1BDA61BF-94A0-44EB-A6DB-E8D5043C9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m 44">
              <a:extLst>
                <a:ext uri="{FF2B5EF4-FFF2-40B4-BE49-F238E27FC236}">
                  <a16:creationId xmlns:a16="http://schemas.microsoft.com/office/drawing/2014/main" id="{385B184B-6084-4A67-A4CD-33F6078FF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EDEC8E8F-F865-40F5-9000-9AC218DD9543}"/>
              </a:ext>
            </a:extLst>
          </p:cNvPr>
          <p:cNvSpPr txBox="1"/>
          <p:nvPr/>
        </p:nvSpPr>
        <p:spPr>
          <a:xfrm>
            <a:off x="38605" y="1373329"/>
            <a:ext cx="381969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https://www.lifeazoresnatura.eu/</a:t>
            </a:r>
          </a:p>
        </p:txBody>
      </p:sp>
    </p:spTree>
    <p:extLst>
      <p:ext uri="{BB962C8B-B14F-4D97-AF65-F5344CB8AC3E}">
        <p14:creationId xmlns:p14="http://schemas.microsoft.com/office/powerpoint/2010/main" val="2397227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Comunicação - Facebook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EFBB312-6E87-4E3C-8901-41B4D85D8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22885"/>
              </p:ext>
            </p:extLst>
          </p:nvPr>
        </p:nvGraphicFramePr>
        <p:xfrm>
          <a:off x="5381590" y="700535"/>
          <a:ext cx="3619982" cy="496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991">
                  <a:extLst>
                    <a:ext uri="{9D8B030D-6E8A-4147-A177-3AD203B41FA5}">
                      <a16:colId xmlns:a16="http://schemas.microsoft.com/office/drawing/2014/main" val="3506878452"/>
                    </a:ext>
                  </a:extLst>
                </a:gridCol>
                <a:gridCol w="1809991">
                  <a:extLst>
                    <a:ext uri="{9D8B030D-6E8A-4147-A177-3AD203B41FA5}">
                      <a16:colId xmlns:a16="http://schemas.microsoft.com/office/drawing/2014/main" val="6561621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PT" sz="2000" dirty="0"/>
                        <a:t>Dados (janeiro 2021)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928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Data de lançamento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Fevereiro de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081668"/>
                  </a:ext>
                </a:extLst>
              </a:tr>
              <a:tr h="665241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Publicações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41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Seguidores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2676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36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Gostos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2584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461705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pt-PT" dirty="0"/>
                        <a:t>Tipo de publicações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Publicações espontâneas (reuniões, eventos)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3469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Rubricas (TOP 5; espécies alvo)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7829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Dias comemorativos (Dia Mundial das Zonas Húmidas)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51443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Eventos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2956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Desafios (educação ambiental – COVID)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178333"/>
                  </a:ext>
                </a:extLst>
              </a:tr>
            </a:tbl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ED041578-ADF3-4282-9A30-090F6E3C1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0" y="1772816"/>
            <a:ext cx="2633262" cy="42317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BD46A82-C811-4962-8200-11A40E215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049" y="1952391"/>
            <a:ext cx="2560966" cy="421271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BDB38B-FEDB-405D-B42D-D79D22DE1AE4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3" name="Retângulo 37">
              <a:extLst>
                <a:ext uri="{FF2B5EF4-FFF2-40B4-BE49-F238E27FC236}">
                  <a16:creationId xmlns:a16="http://schemas.microsoft.com/office/drawing/2014/main" id="{93C97BEA-3854-40F5-8DD6-B03518DFC196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4" name="Rectangle 53">
              <a:extLst>
                <a:ext uri="{FF2B5EF4-FFF2-40B4-BE49-F238E27FC236}">
                  <a16:creationId xmlns:a16="http://schemas.microsoft.com/office/drawing/2014/main" id="{E4ED14D4-8B28-4F01-ACDE-0D45BE5EF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5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275F08E8-0269-4858-8E72-7973B7DBE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85EA7DC8-757F-4C2E-A2CA-ADB354D8C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m 44">
              <a:extLst>
                <a:ext uri="{FF2B5EF4-FFF2-40B4-BE49-F238E27FC236}">
                  <a16:creationId xmlns:a16="http://schemas.microsoft.com/office/drawing/2014/main" id="{C120B44B-E81C-4E72-A6A7-E9DA2FCA0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882914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iaram.azores.gov.pt/paisagem/Pico/galeria/imagens/12.jpg">
            <a:extLst>
              <a:ext uri="{FF2B5EF4-FFF2-40B4-BE49-F238E27FC236}">
                <a16:creationId xmlns:a16="http://schemas.microsoft.com/office/drawing/2014/main" id="{33303055-2E21-4A13-96C3-A2483862F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206" y="751444"/>
            <a:ext cx="4563622" cy="303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-1588" y="-581"/>
            <a:ext cx="9172305" cy="621270"/>
            <a:chOff x="-1588" y="-581"/>
            <a:chExt cx="9172305" cy="621270"/>
          </a:xfrm>
        </p:grpSpPr>
        <p:sp>
          <p:nvSpPr>
            <p:cNvPr id="40" name="Retângulo 39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1" name="Rectangle 53"/>
            <p:cNvSpPr>
              <a:spLocks noChangeArrowheads="1"/>
            </p:cNvSpPr>
            <p:nvPr/>
          </p:nvSpPr>
          <p:spPr bwMode="auto">
            <a:xfrm>
              <a:off x="1259632" y="71626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 eaLnBrk="1" hangingPunct="1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7164288" y="3272497"/>
            <a:ext cx="18117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>
                <a:solidFill>
                  <a:schemeClr val="bg1">
                    <a:lumMod val="75000"/>
                  </a:schemeClr>
                </a:solidFill>
              </a:rPr>
              <a:t>http://siaram.azores.gov.pt/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37" name="Rectangle 57"/>
          <p:cNvSpPr>
            <a:spLocks noChangeArrowheads="1"/>
          </p:cNvSpPr>
          <p:nvPr/>
        </p:nvSpPr>
        <p:spPr bwMode="auto">
          <a:xfrm>
            <a:off x="314732" y="1340768"/>
            <a:ext cx="1968809" cy="78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Orçamento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 Total: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19 087 522€</a:t>
            </a:r>
            <a:endParaRPr lang="en-US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59"/>
          <p:cNvSpPr>
            <a:spLocks noChangeArrowheads="1"/>
          </p:cNvSpPr>
          <p:nvPr/>
        </p:nvSpPr>
        <p:spPr bwMode="auto">
          <a:xfrm>
            <a:off x="315828" y="1988840"/>
            <a:ext cx="25795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Co-</a:t>
            </a:r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financiamento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 (UE):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11 452 513€ 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(60%) </a:t>
            </a:r>
            <a:endParaRPr lang="en-US" altLang="en-US" sz="16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61"/>
          <p:cNvSpPr>
            <a:spLocks noChangeArrowheads="1"/>
          </p:cNvSpPr>
          <p:nvPr/>
        </p:nvSpPr>
        <p:spPr bwMode="auto">
          <a:xfrm>
            <a:off x="380190" y="3390091"/>
            <a:ext cx="8964612" cy="78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Beneficiário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Coordenador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u="sng" dirty="0" err="1">
                <a:latin typeface="Century Gothic" panose="020B0502020202020204" pitchFamily="34" charset="0"/>
                <a:cs typeface="Calibri" panose="020F0502020204030204" pitchFamily="34" charset="0"/>
              </a:rPr>
              <a:t>Secretaria</a:t>
            </a:r>
            <a:r>
              <a:rPr lang="fr-BE" altLang="en-US" sz="1600" u="sng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u="sng" dirty="0" err="1">
                <a:latin typeface="Century Gothic" panose="020B0502020202020204" pitchFamily="34" charset="0"/>
                <a:cs typeface="Calibri" panose="020F0502020204030204" pitchFamily="34" charset="0"/>
              </a:rPr>
              <a:t>Regional</a:t>
            </a:r>
            <a:r>
              <a:rPr lang="fr-BE" altLang="en-US" sz="1600" u="sng" dirty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fr-BE" altLang="en-US" sz="1600" u="sng" dirty="0" err="1">
                <a:latin typeface="Century Gothic" panose="020B0502020202020204" pitchFamily="34" charset="0"/>
                <a:cs typeface="Calibri" panose="020F0502020204030204" pitchFamily="34" charset="0"/>
              </a:rPr>
              <a:t>Ambiente</a:t>
            </a:r>
            <a:r>
              <a:rPr lang="fr-BE" altLang="en-US" sz="1600" u="sng" dirty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600" u="sng" dirty="0" err="1">
                <a:latin typeface="Century Gothic" panose="020B0502020202020204" pitchFamily="34" charset="0"/>
                <a:cs typeface="Calibri" panose="020F0502020204030204" pitchFamily="34" charset="0"/>
              </a:rPr>
              <a:t>Alterações</a:t>
            </a:r>
            <a:r>
              <a:rPr lang="fr-BE" altLang="en-US" sz="1600" u="sng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u="sng" dirty="0" err="1">
                <a:latin typeface="Century Gothic" panose="020B0502020202020204" pitchFamily="34" charset="0"/>
                <a:cs typeface="Calibri" panose="020F0502020204030204" pitchFamily="34" charset="0"/>
              </a:rPr>
              <a:t>Climáticas</a:t>
            </a:r>
            <a:r>
              <a:rPr lang="fr-BE" altLang="en-US" sz="1600" u="sng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en-US" altLang="en-US" sz="1600" u="sng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62"/>
          <p:cNvSpPr>
            <a:spLocks noChangeArrowheads="1"/>
          </p:cNvSpPr>
          <p:nvPr/>
        </p:nvSpPr>
        <p:spPr bwMode="auto">
          <a:xfrm>
            <a:off x="374438" y="4149080"/>
            <a:ext cx="6801862" cy="213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Beneficiários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Associados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Direção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Regional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dos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Assuntos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do Mar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Direção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Regional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Ambiente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Alterações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Climáticas</a:t>
            </a:r>
            <a:endParaRPr lang="fr-BE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Sociedade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Gestão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da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Natureza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- AZORINA 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Sociedade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Portuguesa para o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Estudo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das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Aves - SPEA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Fundación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Canaria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Reserva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Mundial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de La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Biosfera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La Palma</a:t>
            </a:r>
            <a:endParaRPr lang="en-US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71"/>
          <p:cNvSpPr>
            <a:spLocks noChangeArrowheads="1"/>
          </p:cNvSpPr>
          <p:nvPr/>
        </p:nvSpPr>
        <p:spPr bwMode="auto">
          <a:xfrm>
            <a:off x="354747" y="548680"/>
            <a:ext cx="37609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Duração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9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anos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(01/01/2019 a 31/12/2027)</a:t>
            </a:r>
            <a:endParaRPr lang="en-US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71"/>
          <p:cNvSpPr>
            <a:spLocks noChangeArrowheads="1"/>
          </p:cNvSpPr>
          <p:nvPr/>
        </p:nvSpPr>
        <p:spPr bwMode="auto">
          <a:xfrm>
            <a:off x="355781" y="2708920"/>
            <a:ext cx="27927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Fundos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Complementares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Cerca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de 12 M€</a:t>
            </a:r>
            <a:endParaRPr lang="en-US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upo 15">
            <a:extLst>
              <a:ext uri="{FF2B5EF4-FFF2-40B4-BE49-F238E27FC236}">
                <a16:creationId xmlns:a16="http://schemas.microsoft.com/office/drawing/2014/main" id="{24913A3F-42D7-45E0-B4B7-D718A2569BDD}"/>
              </a:ext>
            </a:extLst>
          </p:cNvPr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4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04BADE22-7201-4D2B-B65A-5687C2C67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Imagem 15">
              <a:extLst>
                <a:ext uri="{FF2B5EF4-FFF2-40B4-BE49-F238E27FC236}">
                  <a16:creationId xmlns:a16="http://schemas.microsoft.com/office/drawing/2014/main" id="{9C0393AA-CDAC-4F43-87A3-B1375F6EE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Imagem 16">
              <a:extLst>
                <a:ext uri="{FF2B5EF4-FFF2-40B4-BE49-F238E27FC236}">
                  <a16:creationId xmlns:a16="http://schemas.microsoft.com/office/drawing/2014/main" id="{D51587DB-4351-41B5-93FF-F70AF57B9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Imagem 16">
              <a:extLst>
                <a:ext uri="{FF2B5EF4-FFF2-40B4-BE49-F238E27FC236}">
                  <a16:creationId xmlns:a16="http://schemas.microsoft.com/office/drawing/2014/main" id="{FB0849C1-03E0-4B27-9ACB-34DD9F8FA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838050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Comunicação - Instagram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EFBB312-6E87-4E3C-8901-41B4D85D8A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81590" y="700535"/>
          <a:ext cx="3619982" cy="299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991">
                  <a:extLst>
                    <a:ext uri="{9D8B030D-6E8A-4147-A177-3AD203B41FA5}">
                      <a16:colId xmlns:a16="http://schemas.microsoft.com/office/drawing/2014/main" val="3506878452"/>
                    </a:ext>
                  </a:extLst>
                </a:gridCol>
                <a:gridCol w="1809991">
                  <a:extLst>
                    <a:ext uri="{9D8B030D-6E8A-4147-A177-3AD203B41FA5}">
                      <a16:colId xmlns:a16="http://schemas.microsoft.com/office/drawing/2014/main" val="6561621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PT" sz="2000" dirty="0"/>
                        <a:t>Dados (janeiro 2021)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928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Data de lançamento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7 de maio de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081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Publicações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41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Seguidores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362878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pt-PT" dirty="0"/>
                        <a:t>Tipo de publicações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Fotografias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3469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Eventos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7829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Desafios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51443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Histórias (eventos)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295603"/>
                  </a:ext>
                </a:extLst>
              </a:tr>
            </a:tbl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404AAA47-B3BF-45B8-8539-4618B777A2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51" y="1844824"/>
            <a:ext cx="2361986" cy="472397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8CDEE37-E2DA-4A30-845A-2B0B8D77EB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419" y="1844824"/>
            <a:ext cx="2358762" cy="4717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131AC64-4165-451A-84D3-6D459754740B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3" name="Retângulo 37">
              <a:extLst>
                <a:ext uri="{FF2B5EF4-FFF2-40B4-BE49-F238E27FC236}">
                  <a16:creationId xmlns:a16="http://schemas.microsoft.com/office/drawing/2014/main" id="{E9FD7602-B736-4BF1-9F24-AEBFC059EA3B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4" name="Rectangle 53">
              <a:extLst>
                <a:ext uri="{FF2B5EF4-FFF2-40B4-BE49-F238E27FC236}">
                  <a16:creationId xmlns:a16="http://schemas.microsoft.com/office/drawing/2014/main" id="{E9349DFA-8C84-46A2-AD86-DA1BFFA4E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5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A5A387CA-CEC3-4A5D-9698-35341D824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B7916E02-C1FD-4F4E-B53D-9EE370D10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m 44">
              <a:extLst>
                <a:ext uri="{FF2B5EF4-FFF2-40B4-BE49-F238E27FC236}">
                  <a16:creationId xmlns:a16="http://schemas.microsoft.com/office/drawing/2014/main" id="{F295A158-939C-491A-9C0F-6A744D57F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747084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Comunicação - Newsletter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EFBB312-6E87-4E3C-8901-41B4D85D8A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81590" y="700535"/>
          <a:ext cx="3619982" cy="366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991">
                  <a:extLst>
                    <a:ext uri="{9D8B030D-6E8A-4147-A177-3AD203B41FA5}">
                      <a16:colId xmlns:a16="http://schemas.microsoft.com/office/drawing/2014/main" val="3506878452"/>
                    </a:ext>
                  </a:extLst>
                </a:gridCol>
                <a:gridCol w="1809991">
                  <a:extLst>
                    <a:ext uri="{9D8B030D-6E8A-4147-A177-3AD203B41FA5}">
                      <a16:colId xmlns:a16="http://schemas.microsoft.com/office/drawing/2014/main" val="6561621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PT" sz="2000" dirty="0"/>
                        <a:t>Dados (janeiro 2021)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928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Data de lançamento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Dezembro de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081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Edições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416870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pt-PT" dirty="0"/>
                        <a:t>Tipo de notícias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Notícias ou publicações que mereçam novo destaque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3469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Desafios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7829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Balanços (parceiros)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51443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Rubricas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295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Periodicidade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6 em 6 meses (junho - dezembro)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340755"/>
                  </a:ext>
                </a:extLst>
              </a:tr>
            </a:tbl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CBDE6251-0626-4F19-92F0-91FF4EC58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772816"/>
            <a:ext cx="3237782" cy="4902924"/>
          </a:xfrm>
          <a:prstGeom prst="rect">
            <a:avLst/>
          </a:prstGeom>
        </p:spPr>
      </p:pic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8F2360E5-7211-4839-9D7A-209FDFEDB07A}"/>
              </a:ext>
            </a:extLst>
          </p:cNvPr>
          <p:cNvSpPr/>
          <p:nvPr/>
        </p:nvSpPr>
        <p:spPr>
          <a:xfrm>
            <a:off x="6867545" y="4448142"/>
            <a:ext cx="64807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92C84B-03A9-4B20-9376-8599EE1A9C1C}"/>
              </a:ext>
            </a:extLst>
          </p:cNvPr>
          <p:cNvSpPr txBox="1"/>
          <p:nvPr/>
        </p:nvSpPr>
        <p:spPr>
          <a:xfrm>
            <a:off x="5427385" y="5536101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latin typeface="Century Gothic" panose="020B0502020202020204" pitchFamily="34" charset="0"/>
              </a:rPr>
              <a:t>Plano de comunicação – Versão de janeiro de 2021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859CC0-DC71-40A8-BE78-3CC8D8047A99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4" name="Retângulo 37">
              <a:extLst>
                <a:ext uri="{FF2B5EF4-FFF2-40B4-BE49-F238E27FC236}">
                  <a16:creationId xmlns:a16="http://schemas.microsoft.com/office/drawing/2014/main" id="{C8B88A75-6C88-4304-94D0-AC9CF1556F56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5" name="Rectangle 53">
              <a:extLst>
                <a:ext uri="{FF2B5EF4-FFF2-40B4-BE49-F238E27FC236}">
                  <a16:creationId xmlns:a16="http://schemas.microsoft.com/office/drawing/2014/main" id="{40B32FB8-2270-4066-BB52-020C6E971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E57841F6-AF30-44A0-ACE6-3831BF2E5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46D643F1-9329-475C-80A0-19C0BF20C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m 44">
              <a:extLst>
                <a:ext uri="{FF2B5EF4-FFF2-40B4-BE49-F238E27FC236}">
                  <a16:creationId xmlns:a16="http://schemas.microsoft.com/office/drawing/2014/main" id="{F07B364D-277C-4D0C-8B82-9AE0F1DB3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982945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Comunicação – </a:t>
            </a:r>
            <a:r>
              <a:rPr lang="pt-PT" sz="2400" b="1" dirty="0" err="1">
                <a:latin typeface="Century Gothic" panose="020B0502020202020204" pitchFamily="34" charset="0"/>
              </a:rPr>
              <a:t>Monofolha</a:t>
            </a:r>
            <a:r>
              <a:rPr lang="pt-PT" sz="2400" b="1" dirty="0">
                <a:latin typeface="Century Gothic" panose="020B0502020202020204" pitchFamily="34" charset="0"/>
              </a:rPr>
              <a:t>/Panfleto</a:t>
            </a:r>
          </a:p>
        </p:txBody>
      </p:sp>
      <p:pic>
        <p:nvPicPr>
          <p:cNvPr id="11" name="Picture 2" descr="https://www.lifeazoresnatura.eu/wp-content/uploads/2020/11/monofolha-digital_IP-NATURA_17nov_PT_2.jpg">
            <a:extLst>
              <a:ext uri="{FF2B5EF4-FFF2-40B4-BE49-F238E27FC236}">
                <a16:creationId xmlns:a16="http://schemas.microsoft.com/office/drawing/2014/main" id="{0F0EF71B-B2BA-4725-9770-4D6220C31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7" y="1644131"/>
            <a:ext cx="7056784" cy="498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9DAEAE8-476D-4DC9-8599-949FC28B07F4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2" name="Retângulo 37">
              <a:extLst>
                <a:ext uri="{FF2B5EF4-FFF2-40B4-BE49-F238E27FC236}">
                  <a16:creationId xmlns:a16="http://schemas.microsoft.com/office/drawing/2014/main" id="{EA52B1CC-9A6C-4D25-AED8-E26674A2B59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3" name="Rectangle 53">
              <a:extLst>
                <a:ext uri="{FF2B5EF4-FFF2-40B4-BE49-F238E27FC236}">
                  <a16:creationId xmlns:a16="http://schemas.microsoft.com/office/drawing/2014/main" id="{C426C5CA-5849-45AE-A8BB-C4AB47CEA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4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CB06E95D-54F9-46C0-A8CB-DDE26AB89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FB147257-0F7C-41A7-820C-FC12347E9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m 44">
              <a:extLst>
                <a:ext uri="{FF2B5EF4-FFF2-40B4-BE49-F238E27FC236}">
                  <a16:creationId xmlns:a16="http://schemas.microsoft.com/office/drawing/2014/main" id="{B3C2C052-9487-47E9-8451-0F9826B98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27094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Comunicação – Sinalética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7D683CE-7523-4FA8-AE94-BB46EC360C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219" y="4026260"/>
            <a:ext cx="2029680" cy="270878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6A71361-81CD-49E8-9685-F5C82D0226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85250" y="1389040"/>
            <a:ext cx="3322430" cy="186886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D49CB3B-6CAB-4FD9-AFC6-949B97E37DF6}"/>
              </a:ext>
            </a:extLst>
          </p:cNvPr>
          <p:cNvSpPr txBox="1"/>
          <p:nvPr/>
        </p:nvSpPr>
        <p:spPr>
          <a:xfrm>
            <a:off x="46916" y="1682196"/>
            <a:ext cx="3456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>
                <a:latin typeface="Century Gothic" panose="020B0502020202020204" pitchFamily="34" charset="0"/>
              </a:rPr>
              <a:t>Estrutura dos conteúdos: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Century Gothic" panose="020B0502020202020204" pitchFamily="34" charset="0"/>
              </a:rPr>
              <a:t>Introdução ao projeto;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Century Gothic" panose="020B0502020202020204" pitchFamily="34" charset="0"/>
              </a:rPr>
              <a:t>Mapa da área de intervenção;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Century Gothic" panose="020B0502020202020204" pitchFamily="34" charset="0"/>
              </a:rPr>
              <a:t>Caracterização da área;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Century Gothic" panose="020B0502020202020204" pitchFamily="34" charset="0"/>
              </a:rPr>
              <a:t>Objetivos para aquela área de intervenção;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Century Gothic" panose="020B0502020202020204" pitchFamily="34" charset="0"/>
              </a:rPr>
              <a:t>Fotografias de espécies ou habitats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18849B0-3739-4BA3-BBF2-0912AD745B65}"/>
              </a:ext>
            </a:extLst>
          </p:cNvPr>
          <p:cNvSpPr txBox="1"/>
          <p:nvPr/>
        </p:nvSpPr>
        <p:spPr>
          <a:xfrm>
            <a:off x="62426" y="4267519"/>
            <a:ext cx="34253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>
                <a:latin typeface="Century Gothic" panose="020B0502020202020204" pitchFamily="34" charset="0"/>
              </a:rPr>
              <a:t>Estrutura física: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Century Gothic" panose="020B0502020202020204" pitchFamily="34" charset="0"/>
              </a:rPr>
              <a:t>Plástico reciclado (indicação) ou madeira tratada (pinho);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Century Gothic" panose="020B0502020202020204" pitchFamily="34" charset="0"/>
              </a:rPr>
              <a:t>Placa impressa em PVC (substituir com o avanço do projeto e dos trabalhos de conservação – 3 fases) ou criptoméria.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9B2CE9B-6661-4EC8-9A01-BFCCE21614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289" y="1182243"/>
            <a:ext cx="3089166" cy="518457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4CAE7A5-2D62-4BB2-95F9-2E918F275982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5" name="Retângulo 37">
              <a:extLst>
                <a:ext uri="{FF2B5EF4-FFF2-40B4-BE49-F238E27FC236}">
                  <a16:creationId xmlns:a16="http://schemas.microsoft.com/office/drawing/2014/main" id="{7F576E40-C514-459E-909E-CE6EDEE08B13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8" name="Rectangle 53">
              <a:extLst>
                <a:ext uri="{FF2B5EF4-FFF2-40B4-BE49-F238E27FC236}">
                  <a16:creationId xmlns:a16="http://schemas.microsoft.com/office/drawing/2014/main" id="{137D9B18-F63A-4B25-832D-DCC26E7FE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E60B43ED-1242-473F-A26A-BD0CC22ED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434CE7A1-5B31-4B1D-9743-874527877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m 44">
              <a:extLst>
                <a:ext uri="{FF2B5EF4-FFF2-40B4-BE49-F238E27FC236}">
                  <a16:creationId xmlns:a16="http://schemas.microsoft.com/office/drawing/2014/main" id="{15E7C0E3-D5D6-45E6-B626-C54C74B5C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085443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4559357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Comunicação – Recolha Regular de Fotos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2B9C4E8-B27E-45F2-8833-58A80598BCF5}"/>
              </a:ext>
            </a:extLst>
          </p:cNvPr>
          <p:cNvSpPr txBox="1"/>
          <p:nvPr/>
        </p:nvSpPr>
        <p:spPr>
          <a:xfrm>
            <a:off x="-1588" y="1800305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Century Gothic" panose="020B0502020202020204" pitchFamily="34" charset="0"/>
              </a:rPr>
              <a:t>I:\11 - </a:t>
            </a:r>
            <a:r>
              <a:rPr lang="pt-PT" dirty="0" err="1">
                <a:latin typeface="Century Gothic" panose="020B0502020202020204" pitchFamily="34" charset="0"/>
              </a:rPr>
              <a:t>Açoes</a:t>
            </a:r>
            <a:r>
              <a:rPr lang="pt-PT" dirty="0">
                <a:latin typeface="Century Gothic" panose="020B0502020202020204" pitchFamily="34" charset="0"/>
              </a:rPr>
              <a:t>\Ação E1 - Comunicação do projeto\Recolha regular de fotos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0819D52-F181-441C-B2B3-6214C19905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947" y="2996952"/>
            <a:ext cx="4517835" cy="302433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51316CF-0A16-4E26-8753-D2318EB81C3C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2" name="Retângulo 37">
              <a:extLst>
                <a:ext uri="{FF2B5EF4-FFF2-40B4-BE49-F238E27FC236}">
                  <a16:creationId xmlns:a16="http://schemas.microsoft.com/office/drawing/2014/main" id="{C4938B20-89D3-4C28-A70F-E86414B008CF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3" name="Rectangle 53">
              <a:extLst>
                <a:ext uri="{FF2B5EF4-FFF2-40B4-BE49-F238E27FC236}">
                  <a16:creationId xmlns:a16="http://schemas.microsoft.com/office/drawing/2014/main" id="{1C50C2EE-9AD1-4817-B788-01A7836C8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4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BA17441-B70D-4ECE-83F2-55FBE7E8E7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23E37BAD-AB54-4D83-86BA-2D5B6D8E74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m 44">
              <a:extLst>
                <a:ext uri="{FF2B5EF4-FFF2-40B4-BE49-F238E27FC236}">
                  <a16:creationId xmlns:a16="http://schemas.microsoft.com/office/drawing/2014/main" id="{61B1DAE7-A253-4D0A-8BFF-9C853D046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30D3036B-090D-4C53-90BD-369F3DA64F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206" y="2996952"/>
            <a:ext cx="463947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3205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4559357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Comunicação – Plano de Comunicação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2B9C4E8-B27E-45F2-8833-58A80598BCF5}"/>
              </a:ext>
            </a:extLst>
          </p:cNvPr>
          <p:cNvSpPr txBox="1"/>
          <p:nvPr/>
        </p:nvSpPr>
        <p:spPr>
          <a:xfrm>
            <a:off x="683568" y="1556792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Century Gothic" panose="020B0502020202020204" pitchFamily="34" charset="0"/>
              </a:rPr>
              <a:t>Versão 3 – janeiro de 2021</a:t>
            </a:r>
          </a:p>
          <a:p>
            <a:r>
              <a:rPr lang="pt-PT" dirty="0">
                <a:latin typeface="Century Gothic" panose="020B0502020202020204" pitchFamily="34" charset="0"/>
              </a:rPr>
              <a:t>"I:\11 - </a:t>
            </a:r>
            <a:r>
              <a:rPr lang="pt-PT" dirty="0" err="1">
                <a:latin typeface="Century Gothic" panose="020B0502020202020204" pitchFamily="34" charset="0"/>
              </a:rPr>
              <a:t>Açoes</a:t>
            </a:r>
            <a:r>
              <a:rPr lang="pt-PT" dirty="0">
                <a:latin typeface="Century Gothic" panose="020B0502020202020204" pitchFamily="34" charset="0"/>
              </a:rPr>
              <a:t>\Ação E1 - Comunicação do projeto\V3 - Plano de Comunicação </a:t>
            </a:r>
            <a:r>
              <a:rPr lang="pt-PT" dirty="0" err="1">
                <a:latin typeface="Century Gothic" panose="020B0502020202020204" pitchFamily="34" charset="0"/>
              </a:rPr>
              <a:t>Azores</a:t>
            </a:r>
            <a:r>
              <a:rPr lang="pt-PT" dirty="0">
                <a:latin typeface="Century Gothic" panose="020B0502020202020204" pitchFamily="34" charset="0"/>
              </a:rPr>
              <a:t> Natura janeiro 2021.docx"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BEF413E-FC20-4FC9-87CD-130D2F4769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198" y="2768099"/>
            <a:ext cx="2808802" cy="395812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D745540-A0BF-4EFB-ADE9-5880FC6F57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2723635"/>
            <a:ext cx="2808802" cy="401087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1D83B28-19F7-458D-96AA-F6C4F1A785AE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3" name="Retângulo 37">
              <a:extLst>
                <a:ext uri="{FF2B5EF4-FFF2-40B4-BE49-F238E27FC236}">
                  <a16:creationId xmlns:a16="http://schemas.microsoft.com/office/drawing/2014/main" id="{1FF9E59C-0E9B-44DC-B6A8-CEDC628F4C6F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4" name="Rectangle 53">
              <a:extLst>
                <a:ext uri="{FF2B5EF4-FFF2-40B4-BE49-F238E27FC236}">
                  <a16:creationId xmlns:a16="http://schemas.microsoft.com/office/drawing/2014/main" id="{A94BC185-4E3E-470C-84AF-66BD0D69A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5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BC0A5ADA-E7EF-483D-8E33-69DC81E65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D90857E2-9905-4546-BA12-05FDD01CE0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m 44">
              <a:extLst>
                <a:ext uri="{FF2B5EF4-FFF2-40B4-BE49-F238E27FC236}">
                  <a16:creationId xmlns:a16="http://schemas.microsoft.com/office/drawing/2014/main" id="{B3233204-7C59-4F37-8297-8CCD1B7BC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695576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Educação Ambiental – Atividades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A8C001D-40D9-4A8E-AA57-B2F0032DF7A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78710" y="1578744"/>
          <a:ext cx="331236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368891410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8139956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pt-PT" dirty="0"/>
                        <a:t>2019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01077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pt-PT" dirty="0"/>
                        <a:t>Escolas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Sessões – 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9938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Participantes - 1671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82627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FF21D6FE-74DB-403E-9068-92B80D45A8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30838" y="2691264"/>
          <a:ext cx="331236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368891410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8139956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pt-PT" dirty="0"/>
                        <a:t>2020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01077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pt-PT" dirty="0"/>
                        <a:t>Escolas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Sessões – 114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9938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Participantes - 2042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8262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pt-PT" dirty="0"/>
                        <a:t>Públicas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Sessões – 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3726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Participantes - 1671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165897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6F0DA456-B981-41A6-B1DD-CF4F00A413E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78710" y="4545464"/>
          <a:ext cx="331236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368891410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8139956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pt-PT" dirty="0"/>
                        <a:t>2021 (fevereiro 2021)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01077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pt-PT" dirty="0"/>
                        <a:t>Escolas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Sessões – 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9938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Participantes - 258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82627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E5C09179-C8AF-483B-948D-3359A55085A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30838" y="5657984"/>
          <a:ext cx="331236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368891410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8139956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pt-PT" dirty="0"/>
                        <a:t>Atividades online (pós-COVID)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01077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pt-PT" dirty="0"/>
                        <a:t>Online (desafios; </a:t>
                      </a:r>
                      <a:r>
                        <a:rPr lang="pt-PT" dirty="0" err="1"/>
                        <a:t>quiz</a:t>
                      </a:r>
                      <a:r>
                        <a:rPr lang="pt-PT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Publicações –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9938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Participantes - 93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82627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7AF9557C-32D3-49FC-931F-400EA90C7DFF}"/>
              </a:ext>
            </a:extLst>
          </p:cNvPr>
          <p:cNvSpPr txBox="1"/>
          <p:nvPr/>
        </p:nvSpPr>
        <p:spPr>
          <a:xfrm>
            <a:off x="4210658" y="699319"/>
            <a:ext cx="424847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pt-PT" sz="1350" b="1" u="sng" dirty="0">
                <a:solidFill>
                  <a:schemeClr val="dk1"/>
                </a:solidFill>
              </a:rPr>
              <a:t>NOTA:</a:t>
            </a:r>
          </a:p>
          <a:p>
            <a:pPr defTabSz="685800"/>
            <a:r>
              <a:rPr lang="pt-PT" sz="1350" dirty="0">
                <a:solidFill>
                  <a:schemeClr val="dk1"/>
                </a:solidFill>
              </a:rPr>
              <a:t>Atividades canceladas – 3</a:t>
            </a:r>
          </a:p>
          <a:p>
            <a:pPr defTabSz="685800"/>
            <a:r>
              <a:rPr lang="pt-PT" sz="1350" dirty="0">
                <a:solidFill>
                  <a:schemeClr val="dk1"/>
                </a:solidFill>
              </a:rPr>
              <a:t>Atividades planeadas não realizadas - 5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EF009C8-3AD8-45B9-A16B-3857F121D7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751" y="1609856"/>
            <a:ext cx="3339986" cy="250499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5F9EC3D-9C58-463C-9BE9-654E4911195E}"/>
              </a:ext>
            </a:extLst>
          </p:cNvPr>
          <p:cNvSpPr txBox="1"/>
          <p:nvPr/>
        </p:nvSpPr>
        <p:spPr>
          <a:xfrm>
            <a:off x="754387" y="4167910"/>
            <a:ext cx="3968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dirty="0">
                <a:latin typeface="Century Gothic" panose="020B0502020202020204" pitchFamily="34" charset="0"/>
              </a:rPr>
              <a:t>Atividade “Morcega-te”, organizada pelo Parque Natural do Faial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1FEF7A3-D1A2-481A-A39D-D18E976E92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7" y="4489835"/>
            <a:ext cx="2880320" cy="216024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CB3049AB-070A-49DF-AD1A-2647AFF4203C}"/>
              </a:ext>
            </a:extLst>
          </p:cNvPr>
          <p:cNvSpPr/>
          <p:nvPr/>
        </p:nvSpPr>
        <p:spPr>
          <a:xfrm>
            <a:off x="3346561" y="5248144"/>
            <a:ext cx="1189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>
                <a:latin typeface="Century Gothic" panose="020B0502020202020204" pitchFamily="34" charset="0"/>
              </a:rPr>
              <a:t>Atividade “Tartarugas marinhas”, organizada pelo Parque Natural de Santa Maria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EBC308-6A68-4737-986F-D45FF4571A1D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20" name="Retângulo 37">
              <a:extLst>
                <a:ext uri="{FF2B5EF4-FFF2-40B4-BE49-F238E27FC236}">
                  <a16:creationId xmlns:a16="http://schemas.microsoft.com/office/drawing/2014/main" id="{7DE1847E-B32C-45CD-9217-7E0F8A4526D0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21" name="Rectangle 53">
              <a:extLst>
                <a:ext uri="{FF2B5EF4-FFF2-40B4-BE49-F238E27FC236}">
                  <a16:creationId xmlns:a16="http://schemas.microsoft.com/office/drawing/2014/main" id="{B761F3D8-80B7-4E23-B258-F8123CA1A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2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2232B2C-5C54-49C9-A5A8-ADC9DC5AC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330BF6CF-AF5D-4734-A5EA-DA3E0DD55E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44">
              <a:extLst>
                <a:ext uri="{FF2B5EF4-FFF2-40B4-BE49-F238E27FC236}">
                  <a16:creationId xmlns:a16="http://schemas.microsoft.com/office/drawing/2014/main" id="{2BC65753-43F4-492B-AADB-79D49AD00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897790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Educação Ambiental – Atividades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B2F9F75-DBC8-4753-8820-B62426EC07A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4369" y="1771763"/>
          <a:ext cx="392820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102">
                  <a:extLst>
                    <a:ext uri="{9D8B030D-6E8A-4147-A177-3AD203B41FA5}">
                      <a16:colId xmlns:a16="http://schemas.microsoft.com/office/drawing/2014/main" val="1434124633"/>
                    </a:ext>
                  </a:extLst>
                </a:gridCol>
                <a:gridCol w="1964102">
                  <a:extLst>
                    <a:ext uri="{9D8B030D-6E8A-4147-A177-3AD203B41FA5}">
                      <a16:colId xmlns:a16="http://schemas.microsoft.com/office/drawing/2014/main" val="37080501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Campanhas de limpeza – lixo marinho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Costeiras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139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Subaquáticas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740173"/>
                  </a:ext>
                </a:extLst>
              </a:tr>
            </a:tbl>
          </a:graphicData>
        </a:graphic>
      </p:graphicFrame>
      <p:pic>
        <p:nvPicPr>
          <p:cNvPr id="18" name="Imagem 17">
            <a:extLst>
              <a:ext uri="{FF2B5EF4-FFF2-40B4-BE49-F238E27FC236}">
                <a16:creationId xmlns:a16="http://schemas.microsoft.com/office/drawing/2014/main" id="{894839F9-FE5D-41E5-9BB9-784BCC8BB6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39" y="2992628"/>
            <a:ext cx="4111664" cy="2055832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D44A65A1-41B4-4413-BB27-5AE9AB69DD57}"/>
              </a:ext>
            </a:extLst>
          </p:cNvPr>
          <p:cNvSpPr txBox="1"/>
          <p:nvPr/>
        </p:nvSpPr>
        <p:spPr>
          <a:xfrm>
            <a:off x="540040" y="5348035"/>
            <a:ext cx="148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00" dirty="0">
                <a:latin typeface="Century Gothic" panose="020B0502020202020204" pitchFamily="34" charset="0"/>
              </a:rPr>
              <a:t>Limpeza costeira no Porto da Feteira - Faial</a:t>
            </a:r>
          </a:p>
        </p:txBody>
      </p:sp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55865BC7-D909-4B96-B2C8-45A4C0FC898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64031" y="1765526"/>
          <a:ext cx="392820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102">
                  <a:extLst>
                    <a:ext uri="{9D8B030D-6E8A-4147-A177-3AD203B41FA5}">
                      <a16:colId xmlns:a16="http://schemas.microsoft.com/office/drawing/2014/main" val="1434124633"/>
                    </a:ext>
                  </a:extLst>
                </a:gridCol>
                <a:gridCol w="1964102">
                  <a:extLst>
                    <a:ext uri="{9D8B030D-6E8A-4147-A177-3AD203B41FA5}">
                      <a16:colId xmlns:a16="http://schemas.microsoft.com/office/drawing/2014/main" val="37080501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Campanhas de limpeza – lixo marinho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Voluntários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139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Entidades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740173"/>
                  </a:ext>
                </a:extLst>
              </a:tr>
            </a:tbl>
          </a:graphicData>
        </a:graphic>
      </p:graphicFrame>
      <p:pic>
        <p:nvPicPr>
          <p:cNvPr id="21" name="Imagem 20">
            <a:extLst>
              <a:ext uri="{FF2B5EF4-FFF2-40B4-BE49-F238E27FC236}">
                <a16:creationId xmlns:a16="http://schemas.microsoft.com/office/drawing/2014/main" id="{31F07663-A8A4-48C0-A00D-30DD669902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4814912"/>
            <a:ext cx="6779652" cy="1971462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88C44A24-088D-4439-9C1F-7399FC665376}"/>
              </a:ext>
            </a:extLst>
          </p:cNvPr>
          <p:cNvSpPr txBox="1"/>
          <p:nvPr/>
        </p:nvSpPr>
        <p:spPr>
          <a:xfrm>
            <a:off x="4860033" y="4469498"/>
            <a:ext cx="39813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00" dirty="0">
                <a:latin typeface="Century Gothic" panose="020B0502020202020204" pitchFamily="34" charset="0"/>
              </a:rPr>
              <a:t>Limpeza subaquática – Monte da Guia e Porto da Horta - Faial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9D934E-DBDD-490D-8C19-390BA370FE7F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20" name="Retângulo 37">
              <a:extLst>
                <a:ext uri="{FF2B5EF4-FFF2-40B4-BE49-F238E27FC236}">
                  <a16:creationId xmlns:a16="http://schemas.microsoft.com/office/drawing/2014/main" id="{3928CB23-06FA-41D5-9D68-F2DD88566BB0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22" name="Rectangle 53">
              <a:extLst>
                <a:ext uri="{FF2B5EF4-FFF2-40B4-BE49-F238E27FC236}">
                  <a16:creationId xmlns:a16="http://schemas.microsoft.com/office/drawing/2014/main" id="{DCB0F7BE-BC64-4979-A5DB-60284FA83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9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CA7B647C-F917-400A-B9CC-2E2847456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8D4947D6-F754-4A62-8DF6-9B3EA1E8A6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Imagem 44">
              <a:extLst>
                <a:ext uri="{FF2B5EF4-FFF2-40B4-BE49-F238E27FC236}">
                  <a16:creationId xmlns:a16="http://schemas.microsoft.com/office/drawing/2014/main" id="{988A4420-BA11-475C-B1BC-9A7C33DCE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665244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Educação Ambiental – Guia do Professor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3E52185-C82F-4E9E-A9BB-61C46DD7D6E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52120" y="692895"/>
          <a:ext cx="3312368" cy="1080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114571246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61774560"/>
                    </a:ext>
                  </a:extLst>
                </a:gridCol>
              </a:tblGrid>
              <a:tr h="360162"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Ciclo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Nº de atividades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504695"/>
                  </a:ext>
                </a:extLst>
              </a:tr>
              <a:tr h="360162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3º ciclo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289851"/>
                  </a:ext>
                </a:extLst>
              </a:tr>
              <a:tr h="360162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Secundário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647580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9F6E4359-F583-4B67-BD29-E5DAAB65B08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52120" y="1773381"/>
          <a:ext cx="3312368" cy="346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1542359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Temas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023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Espécies exóticas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935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Rede Natura 2000 e áreas protegidas nos Açores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745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Sustentabilidade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85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Áreas Marinhas protegidas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423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Poças de maré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53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Lixo marinho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38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LIFE IP AZORES NATURA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60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Património natural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836154"/>
                  </a:ext>
                </a:extLst>
              </a:tr>
            </a:tbl>
          </a:graphicData>
        </a:graphic>
      </p:graphicFrame>
      <p:pic>
        <p:nvPicPr>
          <p:cNvPr id="18" name="Imagem 17">
            <a:extLst>
              <a:ext uri="{FF2B5EF4-FFF2-40B4-BE49-F238E27FC236}">
                <a16:creationId xmlns:a16="http://schemas.microsoft.com/office/drawing/2014/main" id="{172B46F0-41AD-470C-9DE7-149CA37A69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24" y="1655603"/>
            <a:ext cx="1836638" cy="259886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A41B2E85-02A8-45A4-9F68-1056B8544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2" y="1655603"/>
            <a:ext cx="3678518" cy="517241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AD06315-431B-4435-92F1-36B0D0C532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395" y="4328646"/>
            <a:ext cx="1740253" cy="247016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A7254C5-510F-476A-BFD9-DD8CF65764DC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5" name="Retângulo 37">
              <a:extLst>
                <a:ext uri="{FF2B5EF4-FFF2-40B4-BE49-F238E27FC236}">
                  <a16:creationId xmlns:a16="http://schemas.microsoft.com/office/drawing/2014/main" id="{0368CDCE-AC51-47DE-A519-F9C547601F06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22" name="Rectangle 53">
              <a:extLst>
                <a:ext uri="{FF2B5EF4-FFF2-40B4-BE49-F238E27FC236}">
                  <a16:creationId xmlns:a16="http://schemas.microsoft.com/office/drawing/2014/main" id="{64848388-7389-4A6F-8A0A-3AC3DAE89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3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2A9DF7CB-2EBF-44D0-B5C7-34D62FD57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F3471BDC-BB39-4818-AFC0-48207C96F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m 44">
              <a:extLst>
                <a:ext uri="{FF2B5EF4-FFF2-40B4-BE49-F238E27FC236}">
                  <a16:creationId xmlns:a16="http://schemas.microsoft.com/office/drawing/2014/main" id="{A00880BA-591A-4653-8D0A-7446B6B24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349845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Educação Ambiental – Exposição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02A6794-7F09-4030-9084-B375E68AC49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1560" y="1771057"/>
          <a:ext cx="756084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420">
                  <a:extLst>
                    <a:ext uri="{9D8B030D-6E8A-4147-A177-3AD203B41FA5}">
                      <a16:colId xmlns:a16="http://schemas.microsoft.com/office/drawing/2014/main" val="2067100286"/>
                    </a:ext>
                  </a:extLst>
                </a:gridCol>
                <a:gridCol w="3780420">
                  <a:extLst>
                    <a:ext uri="{9D8B030D-6E8A-4147-A177-3AD203B41FA5}">
                      <a16:colId xmlns:a16="http://schemas.microsoft.com/office/drawing/2014/main" val="27609657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000" dirty="0"/>
                        <a:t>Tema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/>
                        <a:t>Património natural e o papel do LIFE IP AZORES NATURA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071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2000" dirty="0"/>
                        <a:t>Objetivo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Circular pelas escolas, cetros ambientais e outros eventos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768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2000" dirty="0"/>
                        <a:t>Níveis de ensino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3º e secundário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354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2000" dirty="0"/>
                        <a:t>Previsão de conclusão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Abril de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523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2000" dirty="0"/>
                        <a:t>Estado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670077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40B197C7-48F4-4EC5-9824-D5E8388750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091" y="4602965"/>
            <a:ext cx="2690282" cy="201771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D5376D0-E8D9-4B80-AA9D-B0540A5C7A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883" y="4609524"/>
            <a:ext cx="3097026" cy="2066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4B900E9-3BAA-4828-8D3D-8AF68DB3A37A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3" name="Retângulo 37">
              <a:extLst>
                <a:ext uri="{FF2B5EF4-FFF2-40B4-BE49-F238E27FC236}">
                  <a16:creationId xmlns:a16="http://schemas.microsoft.com/office/drawing/2014/main" id="{E5F09854-5F13-4F4E-A94C-4DE7E75BD2F7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4" name="Rectangle 53">
              <a:extLst>
                <a:ext uri="{FF2B5EF4-FFF2-40B4-BE49-F238E27FC236}">
                  <a16:creationId xmlns:a16="http://schemas.microsoft.com/office/drawing/2014/main" id="{3848C5AA-B934-4870-9997-A9FC3EB73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5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EA247DF5-23A6-4EC3-AB2E-E4EAD4557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F63AD924-3A69-4058-94B7-597B5FC23A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m 44">
              <a:extLst>
                <a:ext uri="{FF2B5EF4-FFF2-40B4-BE49-F238E27FC236}">
                  <a16:creationId xmlns:a16="http://schemas.microsoft.com/office/drawing/2014/main" id="{FB66FE09-8150-4BBA-99FB-120B729BB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201558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6D5EF2-CF02-414A-A281-FF24AA2BC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769" y="850282"/>
            <a:ext cx="5334462" cy="5243014"/>
          </a:xfrm>
          <a:prstGeom prst="rect">
            <a:avLst/>
          </a:prstGeom>
        </p:spPr>
      </p:pic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o 15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19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Imagem 1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Imagem 1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  <p:sp>
        <p:nvSpPr>
          <p:cNvPr id="17" name="Rectangle 62"/>
          <p:cNvSpPr>
            <a:spLocks noChangeArrowheads="1"/>
          </p:cNvSpPr>
          <p:nvPr/>
        </p:nvSpPr>
        <p:spPr bwMode="auto">
          <a:xfrm>
            <a:off x="298871" y="778317"/>
            <a:ext cx="641524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500" b="1" dirty="0">
                <a:latin typeface="Century Gothic" panose="020B0502020202020204" pitchFamily="34" charset="0"/>
                <a:cs typeface="Calibri" panose="020F0502020204030204" pitchFamily="34" charset="0"/>
              </a:rPr>
              <a:t>F1 – </a:t>
            </a:r>
            <a:r>
              <a:rPr lang="fr-BE" altLang="en-US" sz="15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Gestão</a:t>
            </a:r>
            <a:r>
              <a:rPr lang="fr-BE" altLang="en-US" sz="1500" b="1" dirty="0">
                <a:latin typeface="Century Gothic" panose="020B0502020202020204" pitchFamily="34" charset="0"/>
                <a:cs typeface="Calibri" panose="020F0502020204030204" pitchFamily="34" charset="0"/>
              </a:rPr>
              <a:t> Global do </a:t>
            </a:r>
            <a:r>
              <a:rPr lang="fr-BE" altLang="en-US" sz="15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Projeto</a:t>
            </a:r>
            <a:endParaRPr lang="fr-BE" altLang="en-US" sz="15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fr-BE" altLang="en-US" sz="12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CF06B2-FE5F-4DF0-960B-6234103FA34B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21" name="Retângulo 37">
              <a:extLst>
                <a:ext uri="{FF2B5EF4-FFF2-40B4-BE49-F238E27FC236}">
                  <a16:creationId xmlns:a16="http://schemas.microsoft.com/office/drawing/2014/main" id="{ECB92A4C-D14A-4334-A398-2A6695A5E1E7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22" name="Rectangle 53">
              <a:extLst>
                <a:ext uri="{FF2B5EF4-FFF2-40B4-BE49-F238E27FC236}">
                  <a16:creationId xmlns:a16="http://schemas.microsoft.com/office/drawing/2014/main" id="{45773B9B-DE03-4086-B4D9-8F1F4927B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3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FD47EFA2-6304-4ABA-8D17-70ED9D2D87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4AB99DFD-6B71-4153-92C6-9C7A85848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m 44">
              <a:extLst>
                <a:ext uri="{FF2B5EF4-FFF2-40B4-BE49-F238E27FC236}">
                  <a16:creationId xmlns:a16="http://schemas.microsoft.com/office/drawing/2014/main" id="{691A5810-A315-4930-9CFC-0B2D6F6ED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368495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Voluntariado – Campos de Voluntariado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BA16F5F9-D483-429D-B3CA-693B1F849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002498"/>
              </p:ext>
            </p:extLst>
          </p:nvPr>
        </p:nvGraphicFramePr>
        <p:xfrm>
          <a:off x="3997125" y="678644"/>
          <a:ext cx="5090530" cy="248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775">
                  <a:extLst>
                    <a:ext uri="{9D8B030D-6E8A-4147-A177-3AD203B41FA5}">
                      <a16:colId xmlns:a16="http://schemas.microsoft.com/office/drawing/2014/main" val="3433605157"/>
                    </a:ext>
                  </a:extLst>
                </a:gridCol>
                <a:gridCol w="1270678">
                  <a:extLst>
                    <a:ext uri="{9D8B030D-6E8A-4147-A177-3AD203B41FA5}">
                      <a16:colId xmlns:a16="http://schemas.microsoft.com/office/drawing/2014/main" val="2566091984"/>
                    </a:ext>
                  </a:extLst>
                </a:gridCol>
                <a:gridCol w="1362077">
                  <a:extLst>
                    <a:ext uri="{9D8B030D-6E8A-4147-A177-3AD203B41FA5}">
                      <a16:colId xmlns:a16="http://schemas.microsoft.com/office/drawing/2014/main" val="31086910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Datas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Ilha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Nº Voluntários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599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13 a 21 de julho de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Graciosa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737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15 a 23 de agosto de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Flores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67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14 a 22 de setembro de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Pico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297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5 a 13 de novembro de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Santa Maria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002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17 a 25 Março de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Terceira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112362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3D01AB89-BF9B-4D97-A0BF-04D045899D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71" y="2082653"/>
            <a:ext cx="3621736" cy="271630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07AA4FD-1DC1-407D-9594-4675F9DDBD8E}"/>
              </a:ext>
            </a:extLst>
          </p:cNvPr>
          <p:cNvSpPr/>
          <p:nvPr/>
        </p:nvSpPr>
        <p:spPr>
          <a:xfrm>
            <a:off x="-162001" y="4941168"/>
            <a:ext cx="4320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latin typeface="Century Gothic" panose="020B0502020202020204" pitchFamily="34" charset="0"/>
              </a:rPr>
              <a:t>Campo de voluntariado de Santa Maria – Julia Snajdr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F0AB76F-FB2B-4F28-8B07-573126B619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226" y="3858086"/>
            <a:ext cx="4390328" cy="2928288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28868D2B-2B2B-48A8-B202-736F888F0F2D}"/>
              </a:ext>
            </a:extLst>
          </p:cNvPr>
          <p:cNvSpPr/>
          <p:nvPr/>
        </p:nvSpPr>
        <p:spPr>
          <a:xfrm>
            <a:off x="4417074" y="3574741"/>
            <a:ext cx="4320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latin typeface="Century Gothic" panose="020B0502020202020204" pitchFamily="34" charset="0"/>
              </a:rPr>
              <a:t>Campo de voluntariado do Pico – Julia Snajdr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66BBC3E-7DD4-429A-BA77-07235AC79CE0}"/>
              </a:ext>
            </a:extLst>
          </p:cNvPr>
          <p:cNvSpPr txBox="1"/>
          <p:nvPr/>
        </p:nvSpPr>
        <p:spPr>
          <a:xfrm>
            <a:off x="215284" y="5445223"/>
            <a:ext cx="369093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b="1" u="sng" dirty="0">
                <a:solidFill>
                  <a:schemeClr val="dk1"/>
                </a:solidFill>
                <a:latin typeface="Century Gothic" panose="020B0502020202020204" pitchFamily="34" charset="0"/>
              </a:rPr>
              <a:t>Relatórios:</a:t>
            </a:r>
          </a:p>
          <a:p>
            <a:r>
              <a:rPr lang="pt-PT" sz="1350" dirty="0">
                <a:solidFill>
                  <a:schemeClr val="dk1"/>
                </a:solidFill>
                <a:latin typeface="Century Gothic" panose="020B0502020202020204" pitchFamily="34" charset="0"/>
              </a:rPr>
              <a:t>I:\11 - </a:t>
            </a:r>
            <a:r>
              <a:rPr lang="pt-PT" sz="1350" dirty="0" err="1">
                <a:solidFill>
                  <a:schemeClr val="dk1"/>
                </a:solidFill>
                <a:latin typeface="Century Gothic" panose="020B0502020202020204" pitchFamily="34" charset="0"/>
              </a:rPr>
              <a:t>Açoes</a:t>
            </a:r>
            <a:r>
              <a:rPr lang="pt-PT" sz="1350" dirty="0">
                <a:solidFill>
                  <a:schemeClr val="dk1"/>
                </a:solidFill>
                <a:latin typeface="Century Gothic" panose="020B0502020202020204" pitchFamily="34" charset="0"/>
              </a:rPr>
              <a:t>\Ação E5 - Programa de Voluntariado e envolvimento de </a:t>
            </a:r>
            <a:r>
              <a:rPr lang="pt-PT" sz="1350" dirty="0" err="1">
                <a:solidFill>
                  <a:schemeClr val="dk1"/>
                </a:solidFill>
                <a:latin typeface="Century Gothic" panose="020B0502020202020204" pitchFamily="34" charset="0"/>
              </a:rPr>
              <a:t>stakeholder</a:t>
            </a:r>
            <a:r>
              <a:rPr lang="pt-PT" sz="1350" dirty="0">
                <a:solidFill>
                  <a:schemeClr val="dk1"/>
                </a:solidFill>
                <a:latin typeface="Century Gothic" panose="020B0502020202020204" pitchFamily="34" charset="0"/>
              </a:rPr>
              <a:t>\Programa Voluntariado - P1A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44BB7F-9EBF-46CA-9588-33300550348F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20" name="Retângulo 37">
              <a:extLst>
                <a:ext uri="{FF2B5EF4-FFF2-40B4-BE49-F238E27FC236}">
                  <a16:creationId xmlns:a16="http://schemas.microsoft.com/office/drawing/2014/main" id="{64068B12-4C19-42CE-801B-1AEC21B3421D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21" name="Rectangle 53">
              <a:extLst>
                <a:ext uri="{FF2B5EF4-FFF2-40B4-BE49-F238E27FC236}">
                  <a16:creationId xmlns:a16="http://schemas.microsoft.com/office/drawing/2014/main" id="{F84B600E-0E12-4EBB-9F05-7AF407008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2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C2E0361D-5604-4E25-B598-FBE1DCA6C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81EA03C3-0C79-4F1F-809E-FCCEB1BD03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44">
              <a:extLst>
                <a:ext uri="{FF2B5EF4-FFF2-40B4-BE49-F238E27FC236}">
                  <a16:creationId xmlns:a16="http://schemas.microsoft.com/office/drawing/2014/main" id="{AE087B08-88E6-4694-A20A-08F0D8795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79010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m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4204" y="6373504"/>
            <a:ext cx="732092" cy="3262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m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05" t="3252" r="21651" b="10634"/>
          <a:stretch>
            <a:fillRect/>
          </a:stretch>
        </p:blipFill>
        <p:spPr bwMode="auto">
          <a:xfrm>
            <a:off x="7942175" y="6304639"/>
            <a:ext cx="985925" cy="43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m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3726" y="6251693"/>
            <a:ext cx="560193" cy="56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upo 36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38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Imagem 1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Imagem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  <p:sp>
        <p:nvSpPr>
          <p:cNvPr id="51" name="Rectangle 62"/>
          <p:cNvSpPr>
            <a:spLocks noChangeArrowheads="1"/>
          </p:cNvSpPr>
          <p:nvPr/>
        </p:nvSpPr>
        <p:spPr bwMode="auto">
          <a:xfrm>
            <a:off x="298871" y="778317"/>
            <a:ext cx="82335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F3 – </a:t>
            </a:r>
            <a:r>
              <a:rPr lang="pt-BR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Grupo de trabalho para coordenação dos fundos complementares</a:t>
            </a:r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altLang="en-US" sz="12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-47498" y="1124744"/>
            <a:ext cx="9228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Grupo de trabalho para coordenação dos fundos complementares foi estabelecido (08/04/2019).</a:t>
            </a:r>
          </a:p>
          <a:p>
            <a:pPr algn="just"/>
            <a:endParaRPr lang="pt-B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O Website do projeto tem um Balcão de Apoio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para dar suporte aos projetos complementares - Não previsto inicialmente e resultou das reuniões de gestão do projeto.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982"/>
          <a:stretch/>
        </p:blipFill>
        <p:spPr>
          <a:xfrm>
            <a:off x="159169" y="2781232"/>
            <a:ext cx="4433173" cy="219487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22" b="4327"/>
          <a:stretch/>
        </p:blipFill>
        <p:spPr>
          <a:xfrm>
            <a:off x="2861646" y="3090358"/>
            <a:ext cx="6266928" cy="320618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01" b="6601"/>
          <a:stretch/>
        </p:blipFill>
        <p:spPr>
          <a:xfrm>
            <a:off x="581331" y="2624086"/>
            <a:ext cx="8100392" cy="3636013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67857" y="6040813"/>
            <a:ext cx="3650879" cy="646331"/>
          </a:xfrm>
          <a:prstGeom prst="rect">
            <a:avLst/>
          </a:prstGeom>
          <a:solidFill>
            <a:srgbClr val="D2F8EC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Informação/Publicação sobre Fundos de Financiamento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9E16F8-1C50-41B5-BCDF-51E308F37509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28" name="Retângulo 37">
              <a:extLst>
                <a:ext uri="{FF2B5EF4-FFF2-40B4-BE49-F238E27FC236}">
                  <a16:creationId xmlns:a16="http://schemas.microsoft.com/office/drawing/2014/main" id="{8734A82F-0A98-488F-AE70-C74E4C14A5CB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29" name="Rectangle 53">
              <a:extLst>
                <a:ext uri="{FF2B5EF4-FFF2-40B4-BE49-F238E27FC236}">
                  <a16:creationId xmlns:a16="http://schemas.microsoft.com/office/drawing/2014/main" id="{8BC59CA3-BCCC-4160-BC03-12C620F84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F29ABB36-0EDB-49B2-99E0-A58E71362D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CB16A5F6-DB07-4D44-AF3D-1D2710DE3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Imagem 44">
              <a:extLst>
                <a:ext uri="{FF2B5EF4-FFF2-40B4-BE49-F238E27FC236}">
                  <a16:creationId xmlns:a16="http://schemas.microsoft.com/office/drawing/2014/main" id="{9EC08F7A-94CF-42E3-99EF-3C86D2AA9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2371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m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4204" y="6373504"/>
            <a:ext cx="732092" cy="3262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m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05" t="3252" r="21651" b="10634"/>
          <a:stretch>
            <a:fillRect/>
          </a:stretch>
        </p:blipFill>
        <p:spPr bwMode="auto">
          <a:xfrm>
            <a:off x="7942175" y="6304639"/>
            <a:ext cx="985925" cy="43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m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3726" y="6251693"/>
            <a:ext cx="560193" cy="56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upo 36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38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Imagem 1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Imagem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  <p:sp>
        <p:nvSpPr>
          <p:cNvPr id="51" name="Rectangle 62"/>
          <p:cNvSpPr>
            <a:spLocks noChangeArrowheads="1"/>
          </p:cNvSpPr>
          <p:nvPr/>
        </p:nvSpPr>
        <p:spPr bwMode="auto">
          <a:xfrm>
            <a:off x="298871" y="778317"/>
            <a:ext cx="641524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500" b="1" dirty="0">
                <a:latin typeface="Century Gothic" panose="020B0502020202020204" pitchFamily="34" charset="0"/>
                <a:cs typeface="Calibri" panose="020F0502020204030204" pitchFamily="34" charset="0"/>
              </a:rPr>
              <a:t>F4 – </a:t>
            </a:r>
            <a:r>
              <a:rPr lang="fr-BE" altLang="en-US" sz="15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Stakeholder</a:t>
            </a:r>
            <a:r>
              <a:rPr lang="fr-BE" altLang="en-US" sz="15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5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Board</a:t>
            </a:r>
            <a:r>
              <a:rPr lang="fr-BE" altLang="en-US" sz="1500" b="1" dirty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5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Advisory</a:t>
            </a:r>
            <a:r>
              <a:rPr lang="fr-BE" altLang="en-US" sz="15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5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Board</a:t>
            </a:r>
            <a:endParaRPr lang="fr-BE" altLang="en-US" sz="15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fr-BE" altLang="en-US" sz="12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22" y="1483828"/>
            <a:ext cx="4603430" cy="3452573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485486"/>
            <a:ext cx="4601220" cy="3450915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1162420" y="5003727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Conselho Consultivo do PNI da Terceira 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6034960" y="5003726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Conselho Consultivo do PNI do Corvo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7D872E-0111-4AFF-B580-3B9141D8135D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28" name="Retângulo 37">
              <a:extLst>
                <a:ext uri="{FF2B5EF4-FFF2-40B4-BE49-F238E27FC236}">
                  <a16:creationId xmlns:a16="http://schemas.microsoft.com/office/drawing/2014/main" id="{87D3BB54-0170-4ECE-8208-48B16B684546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29" name="Rectangle 53">
              <a:extLst>
                <a:ext uri="{FF2B5EF4-FFF2-40B4-BE49-F238E27FC236}">
                  <a16:creationId xmlns:a16="http://schemas.microsoft.com/office/drawing/2014/main" id="{3827270F-A4F2-41FB-A6ED-A65097BAF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742C53F-08EE-4A80-9731-6EE55535B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D96BBD09-14CE-4CAB-8B4C-5DA712DAD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Imagem 44">
              <a:extLst>
                <a:ext uri="{FF2B5EF4-FFF2-40B4-BE49-F238E27FC236}">
                  <a16:creationId xmlns:a16="http://schemas.microsoft.com/office/drawing/2014/main" id="{B6362441-A2A7-495B-AF51-2D4EE7103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346365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42" y="1536823"/>
            <a:ext cx="4640658" cy="3480494"/>
          </a:xfrm>
          <a:prstGeom prst="rect">
            <a:avLst/>
          </a:prstGeom>
        </p:spPr>
      </p:pic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m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4204" y="6373504"/>
            <a:ext cx="732092" cy="3262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m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05" t="3252" r="21651" b="10634"/>
          <a:stretch>
            <a:fillRect/>
          </a:stretch>
        </p:blipFill>
        <p:spPr bwMode="auto">
          <a:xfrm>
            <a:off x="7942175" y="6304639"/>
            <a:ext cx="985925" cy="43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m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3726" y="6251693"/>
            <a:ext cx="560193" cy="56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upo 36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38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Imagem 1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Imagem 1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  <p:sp>
        <p:nvSpPr>
          <p:cNvPr id="51" name="Rectangle 62"/>
          <p:cNvSpPr>
            <a:spLocks noChangeArrowheads="1"/>
          </p:cNvSpPr>
          <p:nvPr/>
        </p:nvSpPr>
        <p:spPr bwMode="auto">
          <a:xfrm>
            <a:off x="298871" y="778317"/>
            <a:ext cx="641524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500" b="1" dirty="0">
                <a:latin typeface="Century Gothic" panose="020B0502020202020204" pitchFamily="34" charset="0"/>
                <a:cs typeface="Calibri" panose="020F0502020204030204" pitchFamily="34" charset="0"/>
              </a:rPr>
              <a:t>F4 – </a:t>
            </a:r>
            <a:r>
              <a:rPr lang="fr-BE" altLang="en-US" sz="15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Stakeholder</a:t>
            </a:r>
            <a:r>
              <a:rPr lang="fr-BE" altLang="en-US" sz="15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5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Board</a:t>
            </a:r>
            <a:r>
              <a:rPr lang="fr-BE" altLang="en-US" sz="1500" b="1" dirty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5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Advisory</a:t>
            </a:r>
            <a:r>
              <a:rPr lang="fr-BE" altLang="en-US" sz="15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5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Board</a:t>
            </a:r>
            <a:endParaRPr lang="fr-BE" altLang="en-US" sz="15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fr-BE" altLang="en-US" sz="12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162420" y="5003727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CRADS (11/11/2019)</a:t>
            </a:r>
          </a:p>
          <a:p>
            <a:pPr algn="ctr"/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6034960" y="500372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CRADS (30/09/2020)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195" y="1536823"/>
            <a:ext cx="4622538" cy="346690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3A180A8-1304-445E-B074-4CE86C199F67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26" name="Retângulo 37">
              <a:extLst>
                <a:ext uri="{FF2B5EF4-FFF2-40B4-BE49-F238E27FC236}">
                  <a16:creationId xmlns:a16="http://schemas.microsoft.com/office/drawing/2014/main" id="{9FADBDD9-9DF2-496A-874D-754FDE12EBF1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29" name="Rectangle 53">
              <a:extLst>
                <a:ext uri="{FF2B5EF4-FFF2-40B4-BE49-F238E27FC236}">
                  <a16:creationId xmlns:a16="http://schemas.microsoft.com/office/drawing/2014/main" id="{4BA5A96F-6494-454A-81E0-04C2CA059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3DFBE032-F415-4BC4-AA4A-BA31B33C8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AC31A4FE-1FD5-4D7D-ADE5-D36913CA5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Imagem 44">
              <a:extLst>
                <a:ext uri="{FF2B5EF4-FFF2-40B4-BE49-F238E27FC236}">
                  <a16:creationId xmlns:a16="http://schemas.microsoft.com/office/drawing/2014/main" id="{6676E6E6-A6B4-43C9-8BCD-4688354AA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794073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24" t="18652" r="22730" b="16719"/>
          <a:stretch/>
        </p:blipFill>
        <p:spPr bwMode="auto">
          <a:xfrm>
            <a:off x="2542273" y="2568337"/>
            <a:ext cx="3015916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https://www.visitportugal.com/sites/www.visitportugal.com/files/styles/experiencias_detalhe/public/mediateca/N2604d_0.jpg?itok=thKeHWf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999" y="887502"/>
            <a:ext cx="288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cultura.cm-ribeiragrande.pt/imagens/250134452583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8822" y="887502"/>
            <a:ext cx="243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://cdn.olhares.pt/client/files/foto/big/132/132039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75162"/>
            <a:ext cx="2161922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http://turismocadentro.com/wp-content/uploads/2010/06/ilha-das-flore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5012" y="2572387"/>
            <a:ext cx="2438804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www.ponta-delgada.com/wp-content/uploads/2016/03/lagoa-do-fogo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1425" y="4257272"/>
            <a:ext cx="244620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http://parquesnaturais.azores.gov.pt/images/pni_terceira/ap/rn/sbarbara/800/6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441" y="4249172"/>
            <a:ext cx="2160002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cultura.cm-ribeiragrande.pt/imagens/1941344525462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57"/>
          <a:stretch/>
        </p:blipFill>
        <p:spPr bwMode="auto">
          <a:xfrm>
            <a:off x="2160107" y="879402"/>
            <a:ext cx="127506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cultura.cm-ribeiragrande.pt/imagens/5861344523923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869" y="4257272"/>
            <a:ext cx="244813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o 30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37" name="Retângulo 3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39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" name="Imagem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43" name="Título 1"/>
          <p:cNvSpPr>
            <a:spLocks noGrp="1"/>
          </p:cNvSpPr>
          <p:nvPr>
            <p:ph type="ctrTitle"/>
          </p:nvPr>
        </p:nvSpPr>
        <p:spPr>
          <a:xfrm>
            <a:off x="212993" y="1340768"/>
            <a:ext cx="1910735" cy="482783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/>
          <a:p>
            <a:pPr algn="l"/>
            <a:r>
              <a:rPr lang="pt-PT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pitchFamily="18" charset="0"/>
              </a:rPr>
              <a:t>Obrigada!</a:t>
            </a:r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-36512" y="5877272"/>
            <a:ext cx="3817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linkClick r:id="rId16"/>
              </a:rPr>
              <a:t>lifeip.azoresnatura@azores.gov.pt</a:t>
            </a:r>
            <a:r>
              <a:rPr lang="en-US" sz="2000" b="1" dirty="0"/>
              <a:t> </a:t>
            </a:r>
          </a:p>
        </p:txBody>
      </p:sp>
      <p:grpSp>
        <p:nvGrpSpPr>
          <p:cNvPr id="29" name="Grupo 15">
            <a:extLst>
              <a:ext uri="{FF2B5EF4-FFF2-40B4-BE49-F238E27FC236}">
                <a16:creationId xmlns:a16="http://schemas.microsoft.com/office/drawing/2014/main" id="{BC3171E7-13D0-416F-8B21-956A4EA3FC4B}"/>
              </a:ext>
            </a:extLst>
          </p:cNvPr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34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165A962A-3CA3-4D49-9701-4BC6DD82B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Imagem 15">
              <a:extLst>
                <a:ext uri="{FF2B5EF4-FFF2-40B4-BE49-F238E27FC236}">
                  <a16:creationId xmlns:a16="http://schemas.microsoft.com/office/drawing/2014/main" id="{14B39A90-611D-4C22-83A2-23CD8F438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Imagem 16">
              <a:extLst>
                <a:ext uri="{FF2B5EF4-FFF2-40B4-BE49-F238E27FC236}">
                  <a16:creationId xmlns:a16="http://schemas.microsoft.com/office/drawing/2014/main" id="{B076E5B9-3B29-4021-A192-77184D653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Imagem 16">
              <a:extLst>
                <a:ext uri="{FF2B5EF4-FFF2-40B4-BE49-F238E27FC236}">
                  <a16:creationId xmlns:a16="http://schemas.microsoft.com/office/drawing/2014/main" id="{347278B9-74FC-44E0-BD1C-CD34574BC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781558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preparatórias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A1 – </a:t>
            </a:r>
            <a:r>
              <a:rPr lang="fr-BE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Planeamento</a:t>
            </a:r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operacional</a:t>
            </a:r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preparatório</a:t>
            </a:r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fr-BE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trabalhos</a:t>
            </a:r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A1.1: Planeamento técnico / Planos Operacionais:</a:t>
            </a:r>
            <a:endParaRPr lang="en-US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9554408-98BA-45E7-B135-05152957A92C}"/>
              </a:ext>
            </a:extLst>
          </p:cNvPr>
          <p:cNvSpPr txBox="1"/>
          <p:nvPr/>
        </p:nvSpPr>
        <p:spPr>
          <a:xfrm>
            <a:off x="1180957" y="2693205"/>
            <a:ext cx="43271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chemeClr val="accent5"/>
                </a:solidFill>
              </a:rPr>
              <a:t>Planos finalizados:</a:t>
            </a:r>
          </a:p>
          <a:p>
            <a:endParaRPr lang="pt-PT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5"/>
                </a:solidFill>
              </a:rPr>
              <a:t>Graciosa (Ilhéu da Praia &amp; Ilhéu de Baixo)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5"/>
                </a:solidFill>
              </a:rPr>
              <a:t>Santa Maria (Ilhéu da Vila)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5"/>
                </a:solidFill>
              </a:rPr>
              <a:t>São Jorge (Ilhéu do Topo)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5"/>
                </a:solidFill>
              </a:rPr>
              <a:t>São Jorge (Fajã dos Cubres)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5"/>
                </a:solidFill>
              </a:rPr>
              <a:t>Pico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5"/>
                </a:solidFill>
              </a:rPr>
              <a:t>Faial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11E5B01-4AB9-4B96-8EF1-1FFF7013E412}"/>
              </a:ext>
            </a:extLst>
          </p:cNvPr>
          <p:cNvSpPr txBox="1"/>
          <p:nvPr/>
        </p:nvSpPr>
        <p:spPr>
          <a:xfrm>
            <a:off x="5940152" y="2695020"/>
            <a:ext cx="19398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Planos pendentes:</a:t>
            </a:r>
          </a:p>
          <a:p>
            <a:endParaRPr lang="pt-PT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FF0000"/>
                </a:solidFill>
              </a:rPr>
              <a:t>Flores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FF0000"/>
                </a:solidFill>
              </a:rPr>
              <a:t>Corvo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2"/>
                </a:solidFill>
              </a:rPr>
              <a:t>São Miguel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2"/>
                </a:solidFill>
              </a:rPr>
              <a:t>Terceira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1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m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1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71"/>
          <p:cNvSpPr>
            <a:spLocks noChangeArrowheads="1"/>
          </p:cNvSpPr>
          <p:nvPr/>
        </p:nvSpPr>
        <p:spPr bwMode="auto">
          <a:xfrm>
            <a:off x="354747" y="620688"/>
            <a:ext cx="8092280" cy="49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fr-BE" altLang="en-US" sz="20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Área</a:t>
            </a:r>
            <a:r>
              <a:rPr lang="fr-BE" altLang="en-US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fr-BE" altLang="en-US" sz="20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projeto</a:t>
            </a:r>
            <a:r>
              <a:rPr lang="fr-BE" altLang="en-US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pt-PT" sz="1600" dirty="0">
                <a:latin typeface="Century Gothic" panose="020B0502020202020204" pitchFamily="34" charset="0"/>
              </a:rPr>
              <a:t>Todos os sítios da Rede Natura 2000 (24 ZEC; 15 ZPE; 2 SIC)]</a:t>
            </a:r>
          </a:p>
        </p:txBody>
      </p:sp>
      <p:pic>
        <p:nvPicPr>
          <p:cNvPr id="21" name="Picture 2" descr="C:\LIFE_IP_AZORES2015\Life\Apresentação_LIFE\Acores_todo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767" y="1069745"/>
            <a:ext cx="7183625" cy="507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922" y="1046981"/>
            <a:ext cx="3816424" cy="4938902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-1588" y="-531440"/>
            <a:ext cx="9145588" cy="1656184"/>
            <a:chOff x="-1588" y="-531440"/>
            <a:chExt cx="9145588" cy="1656184"/>
          </a:xfrm>
        </p:grpSpPr>
        <p:grpSp>
          <p:nvGrpSpPr>
            <p:cNvPr id="31" name="Grupo 30"/>
            <p:cNvGrpSpPr/>
            <p:nvPr/>
          </p:nvGrpSpPr>
          <p:grpSpPr>
            <a:xfrm>
              <a:off x="-1588" y="-581"/>
              <a:ext cx="9145588" cy="621270"/>
              <a:chOff x="-1588" y="-581"/>
              <a:chExt cx="9145588" cy="621270"/>
            </a:xfrm>
          </p:grpSpPr>
          <p:sp>
            <p:nvSpPr>
              <p:cNvPr id="38" name="Retângulo 37"/>
              <p:cNvSpPr/>
              <p:nvPr/>
            </p:nvSpPr>
            <p:spPr bwMode="auto">
              <a:xfrm>
                <a:off x="-1588" y="-581"/>
                <a:ext cx="9145588" cy="621269"/>
              </a:xfrm>
              <a:prstGeom prst="rect">
                <a:avLst/>
              </a:prstGeom>
              <a:gradFill flip="none" rotWithShape="1">
                <a:gsLst>
                  <a:gs pos="46000">
                    <a:srgbClr val="AFE3D0">
                      <a:tint val="66000"/>
                      <a:satMod val="160000"/>
                      <a:alpha val="79000"/>
                    </a:srgbClr>
                  </a:gs>
                  <a:gs pos="0">
                    <a:srgbClr val="D3F8EA"/>
                  </a:gs>
                  <a:gs pos="69000">
                    <a:srgbClr val="AFE3D0">
                      <a:tint val="44500"/>
                      <a:satMod val="160000"/>
                    </a:srgbClr>
                  </a:gs>
                  <a:gs pos="93000">
                    <a:srgbClr val="AFE3D0">
                      <a:tint val="23500"/>
                      <a:satMod val="160000"/>
                      <a:alpha val="76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dist="152400" dir="54000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effectLst>
                    <a:outerShdw blurRad="952500" dist="50800" dir="5400000" sx="173000" sy="173000" algn="ctr" rotWithShape="0">
                      <a:srgbClr val="000000">
                        <a:alpha val="0"/>
                      </a:srgbClr>
                    </a:outerShdw>
                  </a:effectLst>
                </a:endParaRPr>
              </a:p>
            </p:txBody>
          </p:sp>
          <p:pic>
            <p:nvPicPr>
              <p:cNvPr id="40" name="Picture 10" descr="http://fnyh.org/wp-content/uploads/2015/01/LIFE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387" y="30055"/>
                <a:ext cx="887409" cy="59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8" descr="http://www.europarc.org/communication-skills/images/2.1%20N2000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87" y="30055"/>
                <a:ext cx="712273" cy="590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7664" y="-531440"/>
              <a:ext cx="1656184" cy="1656184"/>
            </a:xfrm>
            <a:prstGeom prst="rect">
              <a:avLst/>
            </a:prstGeom>
          </p:spPr>
        </p:pic>
      </p:grpSp>
      <p:sp>
        <p:nvSpPr>
          <p:cNvPr id="18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5" name="Grupo 15">
            <a:extLst>
              <a:ext uri="{FF2B5EF4-FFF2-40B4-BE49-F238E27FC236}">
                <a16:creationId xmlns:a16="http://schemas.microsoft.com/office/drawing/2014/main" id="{AD68E407-6403-4E0E-83EA-7FC02C4BAB60}"/>
              </a:ext>
            </a:extLst>
          </p:cNvPr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6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AE86F162-2DB0-4757-BAD0-E6A3149AC2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m 15">
              <a:extLst>
                <a:ext uri="{FF2B5EF4-FFF2-40B4-BE49-F238E27FC236}">
                  <a16:creationId xmlns:a16="http://schemas.microsoft.com/office/drawing/2014/main" id="{B53367B8-3082-4C1F-9C2D-20ACD4268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m 16">
              <a:extLst>
                <a:ext uri="{FF2B5EF4-FFF2-40B4-BE49-F238E27FC236}">
                  <a16:creationId xmlns:a16="http://schemas.microsoft.com/office/drawing/2014/main" id="{9A7CFC2F-4726-4515-A435-EC584EB85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Imagem 16">
              <a:extLst>
                <a:ext uri="{FF2B5EF4-FFF2-40B4-BE49-F238E27FC236}">
                  <a16:creationId xmlns:a16="http://schemas.microsoft.com/office/drawing/2014/main" id="{59FCDB9F-4F9E-4957-84D3-BCAA076A0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8159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28" name="Retângulo 27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30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1540237"/>
            <a:ext cx="8553662" cy="387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20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Principais</a:t>
            </a:r>
            <a:r>
              <a:rPr lang="fr-BE" altLang="en-US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20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objetivos</a:t>
            </a:r>
            <a:r>
              <a:rPr lang="fr-BE" altLang="en-US" sz="2000" b="1" dirty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Implementação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Quadro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Ação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Prioritária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para a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Rede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Natura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2000 (PAF);</a:t>
            </a:r>
          </a:p>
          <a:p>
            <a:pPr algn="just">
              <a:lnSpc>
                <a:spcPct val="150000"/>
              </a:lnSpc>
              <a:defRPr/>
            </a:pPr>
            <a:endParaRPr lang="fr-BE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Melhoria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estado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para 100% dos habitats e,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pelo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menos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, 50% de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espécies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(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flora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fauna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)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descritas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como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desfavoráveis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no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último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relatório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submetido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à UE;</a:t>
            </a:r>
          </a:p>
          <a:p>
            <a:pPr algn="just">
              <a:lnSpc>
                <a:spcPct val="150000"/>
              </a:lnSpc>
              <a:defRPr/>
            </a:pPr>
            <a:endParaRPr lang="fr-BE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Mobilização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fundos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complementares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para a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gestão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dos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sítios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da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Rede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Natura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2000,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através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outros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financiamentos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disponíveis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pt-BR" altLang="en-US" sz="105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6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" name="Grupo 15">
            <a:extLst>
              <a:ext uri="{FF2B5EF4-FFF2-40B4-BE49-F238E27FC236}">
                <a16:creationId xmlns:a16="http://schemas.microsoft.com/office/drawing/2014/main" id="{57B2B97D-2305-4364-9184-081B06117017}"/>
              </a:ext>
            </a:extLst>
          </p:cNvPr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1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A826AABC-A027-47AB-979F-808EF2E609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m 15">
              <a:extLst>
                <a:ext uri="{FF2B5EF4-FFF2-40B4-BE49-F238E27FC236}">
                  <a16:creationId xmlns:a16="http://schemas.microsoft.com/office/drawing/2014/main" id="{E4ED66EB-ADF5-4DFF-B84F-F254207D0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16">
              <a:extLst>
                <a:ext uri="{FF2B5EF4-FFF2-40B4-BE49-F238E27FC236}">
                  <a16:creationId xmlns:a16="http://schemas.microsoft.com/office/drawing/2014/main" id="{CC555552-2545-448D-8AE8-9DAC29DB5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16">
              <a:extLst>
                <a:ext uri="{FF2B5EF4-FFF2-40B4-BE49-F238E27FC236}">
                  <a16:creationId xmlns:a16="http://schemas.microsoft.com/office/drawing/2014/main" id="{4227A54A-ED9E-46B5-BC94-33EA71497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743647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90" y="650701"/>
            <a:ext cx="7373157" cy="5529868"/>
          </a:xfrm>
          <a:prstGeom prst="rect">
            <a:avLst/>
          </a:prstGeom>
        </p:spPr>
      </p:pic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o 14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6" name="Retângulo 15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3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Imagem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7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62"/>
          <p:cNvSpPr>
            <a:spLocks noChangeArrowheads="1"/>
          </p:cNvSpPr>
          <p:nvPr/>
        </p:nvSpPr>
        <p:spPr bwMode="auto">
          <a:xfrm>
            <a:off x="179512" y="836712"/>
            <a:ext cx="8553662" cy="45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fr-BE" altLang="en-US" sz="18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Áreas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 - </a:t>
            </a:r>
            <a:r>
              <a:rPr lang="fr-BE" altLang="en-US" sz="18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Ilha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 do Pico:</a:t>
            </a:r>
          </a:p>
        </p:txBody>
      </p:sp>
      <p:grpSp>
        <p:nvGrpSpPr>
          <p:cNvPr id="21" name="Grupo 15">
            <a:extLst>
              <a:ext uri="{FF2B5EF4-FFF2-40B4-BE49-F238E27FC236}">
                <a16:creationId xmlns:a16="http://schemas.microsoft.com/office/drawing/2014/main" id="{357C7A2E-CCD9-450A-BFB4-A141AFF35D3F}"/>
              </a:ext>
            </a:extLst>
          </p:cNvPr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7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5B638DEC-1F36-4DA8-BED1-C5B196790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Imagem 15">
              <a:extLst>
                <a:ext uri="{FF2B5EF4-FFF2-40B4-BE49-F238E27FC236}">
                  <a16:creationId xmlns:a16="http://schemas.microsoft.com/office/drawing/2014/main" id="{2E8D92FB-F0D7-417A-B8BF-71D30A6F5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Imagem 16">
              <a:extLst>
                <a:ext uri="{FF2B5EF4-FFF2-40B4-BE49-F238E27FC236}">
                  <a16:creationId xmlns:a16="http://schemas.microsoft.com/office/drawing/2014/main" id="{6B5CAED0-95BA-4FE8-82C8-0E24170D7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Imagem 16">
              <a:extLst>
                <a:ext uri="{FF2B5EF4-FFF2-40B4-BE49-F238E27FC236}">
                  <a16:creationId xmlns:a16="http://schemas.microsoft.com/office/drawing/2014/main" id="{03A97F4B-5DAE-4D5F-AEA6-B0851DFE3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540087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836712"/>
            <a:ext cx="8553662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Principais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resultados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esperados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Implementação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do PAF para a RN2000 nos Açores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resultando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na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melhoria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estado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13 habitats e 24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espécies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abrigo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das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2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Diretivas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(Aves e Habitats),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incluindo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flora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fauna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(terrestre 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marinha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defRPr/>
            </a:pPr>
            <a:endParaRPr lang="fr-BE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Melhoria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conhecimento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da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distribuição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ecologia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principais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problemas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/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ameaças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espécies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(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flora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/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fauna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) e habitats (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p.e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. o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morcego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endémico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– </a:t>
            </a:r>
            <a:r>
              <a:rPr lang="fr-BE" altLang="en-US" sz="1400" i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Nyctalus</a:t>
            </a:r>
            <a:r>
              <a:rPr lang="fr-BE" altLang="en-US" sz="1400" i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i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azoreum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);</a:t>
            </a:r>
          </a:p>
          <a:p>
            <a:pPr algn="just">
              <a:defRPr/>
            </a:pPr>
            <a:endParaRPr lang="fr-BE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Aumento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da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área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pública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dentro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da RN2000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em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96,13ha, para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restauro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recuperação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habitats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protegidos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;</a:t>
            </a:r>
          </a:p>
          <a:p>
            <a:pPr algn="just">
              <a:defRPr/>
            </a:pPr>
            <a:endParaRPr lang="fr-BE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Habitats </a:t>
            </a:r>
            <a:r>
              <a:rPr 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melhorados</a:t>
            </a:r>
            <a:r>
              <a:rPr 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em</a:t>
            </a:r>
            <a:r>
              <a:rPr 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mais</a:t>
            </a:r>
            <a:r>
              <a:rPr 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24 ha para 7 </a:t>
            </a:r>
            <a:r>
              <a:rPr 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aves</a:t>
            </a:r>
            <a:r>
              <a:rPr 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marinhas</a:t>
            </a:r>
            <a:r>
              <a:rPr 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e 120 ha para o </a:t>
            </a:r>
            <a:r>
              <a:rPr lang="en-US" sz="1400" i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Pyrrhula</a:t>
            </a:r>
            <a:r>
              <a:rPr lang="en-US" sz="1400" i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murina</a:t>
            </a:r>
            <a:r>
              <a:rPr lang="en-US" sz="1400" i="1" dirty="0">
                <a:latin typeface="Century Gothic" panose="020B0502020202020204" pitchFamily="34" charset="0"/>
                <a:cs typeface="Calibri" panose="020F0502020204030204" pitchFamily="34" charset="0"/>
              </a:rPr>
              <a:t> (</a:t>
            </a:r>
            <a:r>
              <a:rPr 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priolo</a:t>
            </a:r>
            <a:r>
              <a:rPr lang="en-US" sz="1400" i="1" dirty="0">
                <a:latin typeface="Century Gothic" panose="020B0502020202020204" pitchFamily="34" charset="0"/>
                <a:cs typeface="Calibri" panose="020F0502020204030204" pitchFamily="34" charset="0"/>
              </a:rPr>
              <a:t>);</a:t>
            </a:r>
            <a:endParaRPr lang="fr-BE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fr-BE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Redução/controle e sensibilização de espécies exóticas invasoras e espécies não-indígenas marinhas;</a:t>
            </a:r>
          </a:p>
          <a:p>
            <a:pPr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Atualização de informação sobre espécies marinhas e designação de novos sítios marinhos;</a:t>
            </a:r>
          </a:p>
          <a:p>
            <a:pPr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Designação de novos SIC’s;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21" name="Retângulo 20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4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Imagem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7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Grupo 15">
            <a:extLst>
              <a:ext uri="{FF2B5EF4-FFF2-40B4-BE49-F238E27FC236}">
                <a16:creationId xmlns:a16="http://schemas.microsoft.com/office/drawing/2014/main" id="{C6A1A9A4-1512-4021-9FE7-65BC9229A834}"/>
              </a:ext>
            </a:extLst>
          </p:cNvPr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3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F13557F3-25C3-4ED5-84B7-BB0E68804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m 15">
              <a:extLst>
                <a:ext uri="{FF2B5EF4-FFF2-40B4-BE49-F238E27FC236}">
                  <a16:creationId xmlns:a16="http://schemas.microsoft.com/office/drawing/2014/main" id="{EA4011AB-B228-47F4-A4B7-EED4C90D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m 16">
              <a:extLst>
                <a:ext uri="{FF2B5EF4-FFF2-40B4-BE49-F238E27FC236}">
                  <a16:creationId xmlns:a16="http://schemas.microsoft.com/office/drawing/2014/main" id="{2D70489D-C4F9-4C1A-9FC3-732DCE4A0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Imagem 16">
              <a:extLst>
                <a:ext uri="{FF2B5EF4-FFF2-40B4-BE49-F238E27FC236}">
                  <a16:creationId xmlns:a16="http://schemas.microsoft.com/office/drawing/2014/main" id="{2126CA1A-91C1-4477-8DE4-1A6C71075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498983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ller"/>
        <a:ea typeface=""/>
        <a:cs typeface="Arial"/>
      </a:majorFont>
      <a:minorFont>
        <a:latin typeface="Aller Ligh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1" id="{989DCC3F-69DE-4502-8A42-567E0FB94171}" vid="{DAF75155-9354-4DCE-9D62-F1E195550355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TM02900771[[fn=Setor]]</Template>
  <TotalTime>8305</TotalTime>
  <Words>5728</Words>
  <Application>Microsoft Office PowerPoint</Application>
  <PresentationFormat>Apresentação no Ecrã (4:3)</PresentationFormat>
  <Paragraphs>596</Paragraphs>
  <Slides>44</Slides>
  <Notes>44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44</vt:i4>
      </vt:variant>
    </vt:vector>
  </HeadingPairs>
  <TitlesOfParts>
    <vt:vector size="58" baseType="lpstr">
      <vt:lpstr>ＭＳ Ｐゴシック</vt:lpstr>
      <vt:lpstr>Aller</vt:lpstr>
      <vt:lpstr>Aller Light</vt:lpstr>
      <vt:lpstr>Arial</vt:lpstr>
      <vt:lpstr>Calibri</vt:lpstr>
      <vt:lpstr>Calibri Light</vt:lpstr>
      <vt:lpstr>Calisto MT</vt:lpstr>
      <vt:lpstr>Century</vt:lpstr>
      <vt:lpstr>Century Gothic</vt:lpstr>
      <vt:lpstr>Open Sans</vt:lpstr>
      <vt:lpstr>Wingdings</vt:lpstr>
      <vt:lpstr>Wingdings 2</vt:lpstr>
      <vt:lpstr>HDOfficeLightV0</vt:lpstr>
      <vt:lpstr>Tema1</vt:lpstr>
      <vt:lpstr>Proteção ativa e gestão integrada da  Rede Natura 2000 nos Açores LIFE IP AZORES NATURA – LIFE 17 IPE/PT 000010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Diana Pernes</dc:creator>
  <cp:lastModifiedBy>Diana C. Pereira</cp:lastModifiedBy>
  <cp:revision>366</cp:revision>
  <dcterms:created xsi:type="dcterms:W3CDTF">2016-04-06T10:33:31Z</dcterms:created>
  <dcterms:modified xsi:type="dcterms:W3CDTF">2021-04-27T14:30:38Z</dcterms:modified>
</cp:coreProperties>
</file>