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0" r:id="rId2"/>
  </p:sldMasterIdLst>
  <p:notesMasterIdLst>
    <p:notesMasterId r:id="rId38"/>
  </p:notesMasterIdLst>
  <p:sldIdLst>
    <p:sldId id="315" r:id="rId3"/>
    <p:sldId id="356" r:id="rId4"/>
    <p:sldId id="460" r:id="rId5"/>
    <p:sldId id="461" r:id="rId6"/>
    <p:sldId id="373" r:id="rId7"/>
    <p:sldId id="462" r:id="rId8"/>
    <p:sldId id="360" r:id="rId9"/>
    <p:sldId id="394" r:id="rId10"/>
    <p:sldId id="397" r:id="rId11"/>
    <p:sldId id="401" r:id="rId12"/>
    <p:sldId id="415" r:id="rId13"/>
    <p:sldId id="410" r:id="rId14"/>
    <p:sldId id="463" r:id="rId15"/>
    <p:sldId id="464" r:id="rId16"/>
    <p:sldId id="465" r:id="rId17"/>
    <p:sldId id="466" r:id="rId18"/>
    <p:sldId id="467" r:id="rId19"/>
    <p:sldId id="468" r:id="rId20"/>
    <p:sldId id="505" r:id="rId21"/>
    <p:sldId id="506" r:id="rId22"/>
    <p:sldId id="522" r:id="rId23"/>
    <p:sldId id="439" r:id="rId24"/>
    <p:sldId id="440" r:id="rId25"/>
    <p:sldId id="441" r:id="rId26"/>
    <p:sldId id="442" r:id="rId27"/>
    <p:sldId id="443" r:id="rId28"/>
    <p:sldId id="444" r:id="rId29"/>
    <p:sldId id="446" r:id="rId30"/>
    <p:sldId id="447" r:id="rId31"/>
    <p:sldId id="448" r:id="rId32"/>
    <p:sldId id="449" r:id="rId33"/>
    <p:sldId id="450" r:id="rId34"/>
    <p:sldId id="452" r:id="rId35"/>
    <p:sldId id="519" r:id="rId36"/>
    <p:sldId id="32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C. Pereira" initials="DCP" lastIdx="0" clrIdx="0">
    <p:extLst>
      <p:ext uri="{19B8F6BF-5375-455C-9EA6-DF929625EA0E}">
        <p15:presenceInfo xmlns:p15="http://schemas.microsoft.com/office/powerpoint/2012/main" userId="S-1-5-21-1123561945-329068152-682003330-3111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2F8EC"/>
    <a:srgbClr val="AFE3D0"/>
    <a:srgbClr val="ADE7D8"/>
    <a:srgbClr val="195457"/>
    <a:srgbClr val="1C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45" autoAdjust="0"/>
  </p:normalViewPr>
  <p:slideViewPr>
    <p:cSldViewPr>
      <p:cViewPr varScale="1">
        <p:scale>
          <a:sx n="56" d="100"/>
          <a:sy n="56" d="100"/>
        </p:scale>
        <p:origin x="1580" y="2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CC926-7832-4548-AC48-0418C91244CA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60E2D-B2DC-483B-B509-2EA1D20150C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679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mberjacksolution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1602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Inquérito sobre necessidades de capacitação preenchido por </a:t>
            </a:r>
            <a:r>
              <a:rPr lang="pt-PT" dirty="0">
                <a:highlight>
                  <a:srgbClr val="FFFF00"/>
                </a:highlight>
              </a:rPr>
              <a:t>152 </a:t>
            </a:r>
            <a:r>
              <a:rPr lang="pt-PT" dirty="0"/>
              <a:t>elementos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Plano de Capacitação Interna está finalizado e as formações já começaram a decorrer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27+ tipos de formações planeados para a Fase I do projeto: formações em </a:t>
            </a:r>
            <a:r>
              <a:rPr lang="pt-PT" dirty="0" err="1"/>
              <a:t>QGis</a:t>
            </a:r>
            <a:r>
              <a:rPr lang="pt-PT" dirty="0"/>
              <a:t>/</a:t>
            </a:r>
            <a:r>
              <a:rPr lang="pt-PT" dirty="0" err="1"/>
              <a:t>QField</a:t>
            </a:r>
            <a:r>
              <a:rPr lang="pt-PT" dirty="0"/>
              <a:t>, utilização de </a:t>
            </a:r>
            <a:r>
              <a:rPr lang="pt-PT" dirty="0" err="1"/>
              <a:t>drones</a:t>
            </a:r>
            <a:r>
              <a:rPr lang="pt-PT" dirty="0"/>
              <a:t> e processamento de imagens aéreas, anilhagem científica já organizadas/em fase de organização concreta.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dirty="0"/>
              <a:t>O Plano de Capacitação Externa está a ser finalizado.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23659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dirty="0"/>
              <a:t>Foram determinadas as áreas acessíveis dentro das Zonas de Especial Conservação em cada uma das ilhas, e dependendo das condições locais foi determinado qual abordagem a tomar na prospeção (transetos, utilização dos caminhos florestais/percursos pedestres, etc.). No Faial , </a:t>
            </a:r>
            <a:r>
              <a:rPr lang="pt-PT" dirty="0" err="1"/>
              <a:t>S.Jorge</a:t>
            </a:r>
            <a:r>
              <a:rPr lang="pt-PT" dirty="0"/>
              <a:t> e São Miguel já começaram os trabalhos de prospeção.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56605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Relativamente aos trabalhos de conservação elaborados na ilha Terceira. Os Planos Operacionais para as áreas de intervenção estão a ser elaborados pelos técnicos do PNI da Terceira, nomeadamente o Miguel Ferreira e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Margorzata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coordenam todos os trabalhos com a técnica do LIFE IP AZORES NATURA, a Sol Heber.</a:t>
            </a:r>
            <a:b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Iniciaram-se os trabalhos na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Turfeira da Lomba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Para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aumentar a naturalidade desta área, classificada como Turfeiras altas ativas (7110*) ao abrigo da Diretiva Habitats, estas criptomérias estão a ser cortadas.</a:t>
            </a:r>
          </a:p>
          <a:p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Trata-se de uma área que tem milhares de indivíduos de criptoméria plantados e que, devido às condições ecológicas, apresenta plantas decrépitas ou que morreram e precisam de ser eliminados para que o habitat recupere, melhorando o seu atual estado de conservação.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PT" dirty="0"/>
          </a:p>
          <a:p>
            <a:pPr marL="171450" indent="-171450">
              <a:buFontTx/>
              <a:buChar char="-"/>
            </a:pPr>
            <a:r>
              <a:rPr lang="pt-PT" dirty="0"/>
              <a:t>Já foram cortadas e removidas grande parte das criptomérias.</a:t>
            </a:r>
          </a:p>
          <a:p>
            <a:pPr marL="171450" indent="-171450">
              <a:buFontTx/>
              <a:buChar char="-"/>
            </a:pPr>
            <a:r>
              <a:rPr lang="pt-PT" b="1" baseline="0" dirty="0">
                <a:solidFill>
                  <a:srgbClr val="FF0000"/>
                </a:solidFill>
              </a:rPr>
              <a:t>Falta</a:t>
            </a:r>
            <a:r>
              <a:rPr lang="pt-PT" baseline="0" dirty="0">
                <a:solidFill>
                  <a:srgbClr val="FF0000"/>
                </a:solidFill>
              </a:rPr>
              <a:t>: - Remover algumas árvores já cortadas;</a:t>
            </a:r>
          </a:p>
          <a:p>
            <a:pPr marL="628650" lvl="1" indent="-171450">
              <a:buFontTx/>
              <a:buChar char="-"/>
            </a:pPr>
            <a:r>
              <a:rPr lang="pt-PT" baseline="0" dirty="0">
                <a:solidFill>
                  <a:srgbClr val="FF0000"/>
                </a:solidFill>
              </a:rPr>
              <a:t>Triturar as áreas cortadas</a:t>
            </a:r>
          </a:p>
          <a:p>
            <a:pPr marL="628650" lvl="1" indent="-171450">
              <a:buFontTx/>
              <a:buChar char="-"/>
            </a:pPr>
            <a:r>
              <a:rPr lang="pt-PT" baseline="0" dirty="0">
                <a:solidFill>
                  <a:srgbClr val="FF0000"/>
                </a:solidFill>
              </a:rPr>
              <a:t>Arrancar/cortar pequenas criptomérias de regeneração natural;</a:t>
            </a:r>
          </a:p>
        </p:txBody>
      </p:sp>
    </p:spTree>
    <p:extLst>
      <p:ext uri="{BB962C8B-B14F-4D97-AF65-F5344CB8AC3E}">
        <p14:creationId xmlns:p14="http://schemas.microsoft.com/office/powerpoint/2010/main" val="1573237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- O caminho de acesso já foi reparado, uma vez que devido às chuvas, era impossível levar o triturador para triturar as árvores cortadas.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causar o mínimo dano possível à turfeira, os troncos das árvores são cortados em tábuas no local para usa-las como passadiços de acesso às áreas de trabalho.</a:t>
            </a: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/>
              <a:t>- Já se começaram a remover os passadiços de madeira, dos núcleos onde foram retiradas todas as criptomérias.</a:t>
            </a:r>
          </a:p>
          <a:p>
            <a:endParaRPr lang="pt-PT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16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baseline="0" dirty="0">
                <a:solidFill>
                  <a:srgbClr val="FF0000"/>
                </a:solidFill>
              </a:rPr>
              <a:t>Irá triturar-se as árvores cortadas, na orla da mata junto à estrada.</a:t>
            </a:r>
          </a:p>
        </p:txBody>
      </p:sp>
    </p:spTree>
    <p:extLst>
      <p:ext uri="{BB962C8B-B14F-4D97-AF65-F5344CB8AC3E}">
        <p14:creationId xmlns:p14="http://schemas.microsoft.com/office/powerpoint/2010/main" val="4231300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b="1" baseline="0">
                <a:solidFill>
                  <a:srgbClr val="FF0000"/>
                </a:solidFill>
              </a:rPr>
              <a:t>Falta</a:t>
            </a:r>
            <a:r>
              <a:rPr lang="pt-PT" baseline="0">
                <a:solidFill>
                  <a:srgbClr val="FF0000"/>
                </a:solidFill>
              </a:rPr>
              <a:t>: - intervir no resto da área;</a:t>
            </a:r>
          </a:p>
          <a:p>
            <a:pPr marL="171450" indent="-171450">
              <a:buFontTx/>
              <a:buChar char="-"/>
            </a:pPr>
            <a:r>
              <a:rPr lang="pt-PT" baseline="0">
                <a:solidFill>
                  <a:srgbClr val="FF0000"/>
                </a:solidFill>
              </a:rPr>
              <a:t>Fazer uma 2ª passagem, após a secagem da ramada da maior parte das árvores;</a:t>
            </a:r>
          </a:p>
          <a:p>
            <a:pPr marL="171450" indent="-171450">
              <a:buFontTx/>
              <a:buChar char="-"/>
            </a:pPr>
            <a:r>
              <a:rPr lang="pt-PT" baseline="0">
                <a:solidFill>
                  <a:srgbClr val="FF0000"/>
                </a:solidFill>
              </a:rPr>
              <a:t>Ver com os Serviços Florestais da Terceira se podem incluir a cortina de abrigo ao longo da ribeira num alhão para corte e replantação com espécies nativas;</a:t>
            </a:r>
            <a:endParaRPr lang="pt-PT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72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69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baseline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1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b="1" baseline="0" dirty="0">
                <a:solidFill>
                  <a:srgbClr val="FF0000"/>
                </a:solidFill>
              </a:rPr>
              <a:t>Falta</a:t>
            </a:r>
            <a:r>
              <a:rPr lang="pt-PT" baseline="0" dirty="0">
                <a:solidFill>
                  <a:srgbClr val="FF0000"/>
                </a:solidFill>
              </a:rPr>
              <a:t>: - Aspergir os núcleos de silvados e de plantio de criptoméria existente no interior das parcelas;</a:t>
            </a:r>
          </a:p>
          <a:p>
            <a:pPr marL="171450" indent="-171450">
              <a:buFontTx/>
              <a:buChar char="-"/>
            </a:pPr>
            <a:r>
              <a:rPr lang="pt-PT" baseline="0" dirty="0">
                <a:solidFill>
                  <a:srgbClr val="FF0000"/>
                </a:solidFill>
              </a:rPr>
              <a:t>Triturar algumas árvores já cortadas;</a:t>
            </a:r>
          </a:p>
          <a:p>
            <a:pPr marL="171450" indent="-171450">
              <a:buFontTx/>
              <a:buChar char="-"/>
            </a:pPr>
            <a:r>
              <a:rPr lang="pt-PT" baseline="0" dirty="0">
                <a:solidFill>
                  <a:srgbClr val="FF0000"/>
                </a:solidFill>
              </a:rPr>
              <a:t>Proceder a decapagens (retirar matéria vegetal do solo), para instalação de novos núcleos de </a:t>
            </a:r>
            <a:r>
              <a:rPr lang="pt-PT" baseline="0" dirty="0" err="1">
                <a:solidFill>
                  <a:srgbClr val="FF0000"/>
                </a:solidFill>
              </a:rPr>
              <a:t>Sphagnum</a:t>
            </a:r>
            <a:r>
              <a:rPr lang="pt-PT" baseline="0" dirty="0">
                <a:solidFill>
                  <a:srgbClr val="FF0000"/>
                </a:solidFill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pt-PT" baseline="0" dirty="0">
                <a:solidFill>
                  <a:srgbClr val="FF0000"/>
                </a:solidFill>
              </a:rPr>
              <a:t>Remoção de algumas cortinas de abrigos de interiores</a:t>
            </a:r>
          </a:p>
        </p:txBody>
      </p:sp>
    </p:spTree>
    <p:extLst>
      <p:ext uri="{BB962C8B-B14F-4D97-AF65-F5344CB8AC3E}">
        <p14:creationId xmlns:p14="http://schemas.microsoft.com/office/powerpoint/2010/main" val="366255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1781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Em janeiro de 2019, a Direção Regional do Ambiente (DRA) deu início à execução do projeto LIFE IP </a:t>
            </a:r>
            <a:r>
              <a:rPr lang="pt-PT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Azores</a:t>
            </a:r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Natura, do qual foi a entidade coordenadora até à reestruturação da orgânica pelo XIII Governo Regional no final de 2020. Depois destas reestruturações, a Secretaria Regional do Ambiente e Alterações Climáticas (SRAAC) passou a ser o Beneficiário coordenador do projeto LIFE IP AZORES NATURA, enquanto a Direção Regional do Ambiente e Alterações Climáticas (DRAAC) passa a ser beneficiário associado.</a:t>
            </a:r>
          </a:p>
          <a:p>
            <a:pPr eaLnBrk="1" hangingPunct="1"/>
            <a:r>
              <a:rPr lang="pt-P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planeamento das ações de conservação terrestre iniciou-se em janeiro de 2020. Desde novembro de 2020, e com a finalização das contratações dos Assistentes Operacionais, toda a estrutura da SRAAC e DRAAC no âmbito deste projeto encontra-se em pleno funcionamento.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886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08619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ação C14.1 “Avaliação integrada e mitigação dos impactos negativos do turismo em trilhos na Rede Natura 2000” do projeto LIFE IP </a:t>
            </a:r>
            <a:r>
              <a:rPr lang="pt-P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Azores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 prevê a instalação de um contador com sensor piroelétrico por ilha, para começar a recolher dados sobre a taxa de visitação dos trilhos nos Açores. Depois da secagem da sapata de cimento, a qual foi feita no início de maio, os contadores no Caminho dos Burros (Pico) e no trilho Entre Montes (Faial) foram instalados a semana passada por um técnico da </a:t>
            </a:r>
            <a:r>
              <a:rPr lang="pt-P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Amberjack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Solutions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https://www.facebook.com/Amberjacksolutions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Com a instalação dos contadores começa então a recolha de dados sobre a dimensão concreta da utilização dos trilhos naturais e dos impactos pelos turistas, de forma a definir medidas e ferramentas de apoio à gestão adequadas que possam ser aplicadas de forma mais ampla em todos os trilhos N2000 existentes nos Açores.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Terceira irá ter um contador no trilho dos Mistérios Negros, que será instalado ainda este mês.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65740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0925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283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2853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0869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059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Já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tenho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resposta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do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preço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transportes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hoje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tarde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vou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fazer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contatos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para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perceber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se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compensa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3874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53285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447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Todos os elementos da equipa técnica do projeto já foram contratados, assim como os assistentes operacionais – 31.</a:t>
            </a:r>
          </a:p>
          <a:p>
            <a:pPr marL="171450" indent="-171450">
              <a:buFontTx/>
              <a:buChar char="-"/>
            </a:pP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projeto LIFE IP tem uma diversidade de ações e temas a contemplar, bem como beneficiários e instituições distintas. Para tal, é necessário reunir os diferentes parceiros e stakeholders para ajudar e aconselhar toda a equipa de gestão do projeto nas práticas e políticas a serem implementadas de forma a otimizar os objetivos do projeto. </a:t>
            </a:r>
          </a:p>
          <a:p>
            <a:pPr marL="171450" indent="-171450">
              <a:buFontTx/>
              <a:buChar char="-"/>
            </a:pP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ano passado as coisas foram complicadas devido à pandemia</a:t>
            </a: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 à impossibilidade de viajar inter-ilhas, mesmo assim foram inaugurados via zoom algumas reuniões do Conselho Consultivo nos Parque Naturais de Ilha (Stakeholder Board.</a:t>
            </a:r>
          </a:p>
          <a:p>
            <a:pPr marL="171450" indent="-171450">
              <a:buFontTx/>
              <a:buChar char="-"/>
            </a:pP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Advisory Board, que para nós tem funcionado com o CRADS (Conselho Regional do Ambiente e do Desenvolvimento Sustentável), temos participado (2 vezes por ano) e apresentado a implementação do projeto e ouvido os conselheiros.</a:t>
            </a:r>
            <a:b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82381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7093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4759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6831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campo de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voluntariado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 Terceira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foi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composta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por 15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elementos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em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que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elaboraram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diversas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atividades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: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desde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controlo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manual de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criptomérias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na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Lomba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a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transplantar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125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árvores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nativas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na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Rocha do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Chambre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  <a:b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Todas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estas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atividades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voluntariado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envolveram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iniciativas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com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escolas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IPSS 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até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empresas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  <a:b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pt-P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 Montanheiros, 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disponibilizaram o salão para as apresentações, bem como facilitou as visitas ao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Algar do Carvão e à Gruta de Natal de todos os voluntários (que incluía voluntários de quase todas as ilhas)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002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3264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516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Planos Operacionais são elaborados por Ilha e em alguns casos por área de intervenção (e.g. São Jorge, Terceira). </a:t>
            </a:r>
            <a:endParaRPr lang="en-US" altLang="en-US" b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5552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Iremos intervir em 318,6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sendo uma área adquirida pelo projeto na Terra Brava de 48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     - Rocha do Juncal (2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Terra Brava – área adquirida (48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Furnas do Enxofre (48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Lomba (33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Vinagreira (4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Ribeira dos gatos (9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Biscoito da Ferraria (76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Quinta da Madalena (1,6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Pico Alto 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Tamujal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(97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Iremos intervir em 6 habitats da Diretiva Habitats que se encontram em estado de conservação desfavorável, de acordo com a último relatório de monitorização do Artigo 17º, 5 deles prioritários para conservação:</a:t>
            </a:r>
          </a:p>
          <a:p>
            <a:pPr marL="0" indent="0" eaLnBrk="1" hangingPunct="1">
              <a:buFontTx/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152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 contratados </a:t>
            </a:r>
            <a:r>
              <a:rPr lang="pt-PT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assistentes operacionais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afetos ao projeto LIFE IP até 2027, para implementação das ações de conservação.</a:t>
            </a:r>
            <a:endParaRPr lang="pt-PT" altLang="en-US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6399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Implementação do PAF para a RN2000 nos Açores resultando na melhoria do estado de conservação de 13 habitats e 24 espécies ao abrigo das 2 Diretivas (Aves e Habitats), incluindo flora e fauna (terrestre e marinha).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Melhoria do conhecimento da distribuição, ecologia e principais problemas/ameaças de conservação de espécies (flora/fauna) e habitats (p.e. o morcego endémico – Nyctalus azoreum);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Aumento da área pública dentro da RN2000 em 96,13ha, para restauro e recuperação de habitats protegidos;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Habitats melhorados em mais de 24 ha para 7 aves marinhas e 120ha para o priolo;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Redução/controle e sensibilização para as espécies exóticas invasoras e espécies não-indígenas marinhas;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Atualização de informação sobre espécies marinhas e designação de novos sítios marinhos;</a:t>
            </a:r>
          </a:p>
          <a:p>
            <a:pPr eaLnBrk="1" hangingPunct="1"/>
            <a:r>
              <a:rPr lang="pt-B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- Designação de novos SIC’s (ajuste, com aumento de área, da ZEC existente de Caldeira e Capelinhos - PTFAI0004, de forma a incluir áreas a serem intervencionadas na ação C4.1 com espécies da HD; designação de 2 novos SIC's em ilhéus, o Ilhéu do Topo na ilha de S. Jorge e o Ilhéu da Vila na ilha de Santa Maria (acrescentando à atual designação como ZPE);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2310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Considerando a situação do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Corona-Virus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nos meses de Março, Abril e Maio os trabalhos de triagem e identificação das amostras de espécies de artrópodes de matas exóticas sofreram algum atraso, deste modo o 3º relatório foi entregue em Março de 2021, contendo a caracterização e avaliação das EEI nos Açores e dos ecossistemas invadidos, nomeadamente: i) uma avaliação de risco que permita identificar as espécies potencialmente invasoras que possam chegar aos Açores, e identificar as principais vias de introdução, de modo a impedir a sua introdução intencional ou acidental;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prioridades em termos de controlo das EEI e potencialmente invasoras já presentes nos Açores, com base nos impactes observados e potenciais e nas possibilidades de controlo efetivo;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mapeamento da distribuição conhecida e potencial das EEI consideradas como prioritárias de acordo com a análise de risco, considerando também os cenários e projeções climáticas para os Açores.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Até ao fim de julho de 2021 será entregue 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Plano de Ação para as invasões biológicas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contendo: i) medidas de gestão para as EEI consideradas como prioritárias de acordo com a análise de risco, considerando medidas complementares às ações de controlo;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uma estratégia de monitorização que possibilite a deteção precoce e uma resposta rápida para as EEI e potencialmente invasoras;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medidas que envolvam os cidadãos, a administração regional e local e os investigadores, na prevenção das invasões biológicas. 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3297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66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226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787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E9D37C-307D-4C6C-A762-C32BC17C6A03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Para se operacionalizar as ações e o que implementar visitou-se todas as áreas de intervenção:</a:t>
            </a:r>
          </a:p>
          <a:p>
            <a:pPr marL="628650" lvl="1" indent="-171450" eaLnBrk="1" hangingPunct="1">
              <a:buFontTx/>
              <a:buChar char="-"/>
            </a:pP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No Pico: a área de intervenção do </a:t>
            </a:r>
            <a:r>
              <a:rPr lang="pt-PT" altLang="en-US" baseline="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Caveiro</a:t>
            </a: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foi visitada em várias ocasiões para determinar os locais exatos que precisam vedação para impedir o acesso ao gado.</a:t>
            </a:r>
          </a:p>
          <a:p>
            <a:pPr marL="628650" lvl="1" indent="-171450" eaLnBrk="1" hangingPunct="1">
              <a:buFontTx/>
              <a:buChar char="-"/>
            </a:pP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Faial: a área de intervenção e outras zonas dentro da RN2000 (caldeira) foram visitadas; as localizações exatas das vedações a serem instaladas na área de intervenção foram assertadas em colaboração com o PNIF e os serviços florestais. E a vedação para exclusão do gado já foi instalada.</a:t>
            </a:r>
          </a:p>
          <a:p>
            <a:pPr marL="628650" lvl="1" indent="-171450" eaLnBrk="1" hangingPunct="1">
              <a:buFontTx/>
              <a:buChar char="-"/>
            </a:pP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Flores, Corvo, Terceira e </a:t>
            </a:r>
            <a:r>
              <a:rPr lang="pt-PT" altLang="en-US" baseline="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S.Miguel</a:t>
            </a:r>
            <a:r>
              <a:rPr lang="pt-PT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: as áreas de intervenção foram visitadas e os trabalhos definidos. Nas Flores houve uma pequena alteração no limite da área de intervenção definida inicialmente, englobando assim </a:t>
            </a:r>
            <a:r>
              <a:rPr lang="pt-BR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novas áreas distintas das originais, uma vez que estão com níveis de ameaça maiores, e necessitam de um controlo mais eficaz.</a:t>
            </a:r>
            <a:endParaRPr lang="pt-PT" altLang="en-US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421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005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981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566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44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8136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022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700213"/>
            <a:ext cx="4038600" cy="417671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038600" cy="417671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8999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236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34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4268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334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4948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7644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3874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836613"/>
            <a:ext cx="2057400" cy="5040312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836613"/>
            <a:ext cx="6019800" cy="5040312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725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054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340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9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1143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012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943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5A9867E-B66E-4B4E-9A5E-EB30D1EC63CE}" type="datetimeFigureOut">
              <a:rPr lang="pt-PT" smtClean="0"/>
              <a:t>15/06/2021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603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6613"/>
            <a:ext cx="8229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H2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00213"/>
            <a:ext cx="8229600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08850" y="6165850"/>
            <a:ext cx="9810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solidFill>
                  <a:srgbClr val="54B0BE"/>
                </a:solidFill>
                <a:latin typeface="+mn-lt"/>
              </a:defRPr>
            </a:lvl1pPr>
          </a:lstStyle>
          <a:p>
            <a:fld id="{9AE0B49A-C9CC-48C3-A4A5-3A78EE7AF4A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84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7587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75878"/>
          </a:solidFill>
          <a:latin typeface="Aller" pitchFamily="2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rgbClr val="3087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rgbClr val="308794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rgbClr val="308794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rgbClr val="308794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rgbClr val="30879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mailto:Diana.C.Pereira@azores.gov.pt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hyperlink" Target="http://novoportal.uac.pt/pt-pt" TargetMode="Externa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7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image" Target="../media/image18.jpeg"/><Relationship Id="rId9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8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38.jpg"/><Relationship Id="rId5" Type="http://schemas.openxmlformats.org/officeDocument/2006/relationships/image" Target="../media/image13.png"/><Relationship Id="rId10" Type="http://schemas.openxmlformats.org/officeDocument/2006/relationships/image" Target="../media/image37.jpg"/><Relationship Id="rId4" Type="http://schemas.openxmlformats.org/officeDocument/2006/relationships/image" Target="../media/image18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8.jpe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8.jpeg"/><Relationship Id="rId9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8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8.jpe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7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13.png"/><Relationship Id="rId10" Type="http://schemas.openxmlformats.org/officeDocument/2006/relationships/image" Target="../media/image48.jpeg"/><Relationship Id="rId4" Type="http://schemas.openxmlformats.org/officeDocument/2006/relationships/image" Target="../media/image18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13.png"/><Relationship Id="rId10" Type="http://schemas.openxmlformats.org/officeDocument/2006/relationships/image" Target="../media/image9.jpeg"/><Relationship Id="rId4" Type="http://schemas.openxmlformats.org/officeDocument/2006/relationships/image" Target="../media/image18.jpeg"/><Relationship Id="rId9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63.emf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6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0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3.pn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17.jpe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46.jpeg"/><Relationship Id="rId9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17.jpeg"/><Relationship Id="rId18" Type="http://schemas.openxmlformats.org/officeDocument/2006/relationships/image" Target="../media/image8.jpeg"/><Relationship Id="rId3" Type="http://schemas.openxmlformats.org/officeDocument/2006/relationships/image" Target="../media/image81.jpeg"/><Relationship Id="rId7" Type="http://schemas.openxmlformats.org/officeDocument/2006/relationships/hyperlink" Target="https://www.google.pt/url?sa=i&amp;rct=j&amp;q=&amp;esrc=s&amp;source=images&amp;cd=&amp;cad=rja&amp;uact=8&amp;ved=0ahUKEwjM787Mv__LAhWDNhoKHdECCcYQjRwIBw&amp;url=http://turismocadentro.com/ilha-das-flores-um-hino-a-natureza/&amp;bvm=bv.118817766,bs.1,d.d24&amp;psig=AFQjCNFn15k-MVhNeHDyWWHy7qZ2MqABVg&amp;ust=1460220551454673" TargetMode="External"/><Relationship Id="rId12" Type="http://schemas.openxmlformats.org/officeDocument/2006/relationships/image" Target="../media/image89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35.xml"/><Relationship Id="rId16" Type="http://schemas.openxmlformats.org/officeDocument/2006/relationships/hyperlink" Target="mailto:lifeip.azoresnatura@azores.gov.p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11" Type="http://schemas.openxmlformats.org/officeDocument/2006/relationships/image" Target="../media/image88.jpeg"/><Relationship Id="rId5" Type="http://schemas.openxmlformats.org/officeDocument/2006/relationships/image" Target="../media/image83.jpeg"/><Relationship Id="rId15" Type="http://schemas.openxmlformats.org/officeDocument/2006/relationships/image" Target="../media/image13.png"/><Relationship Id="rId10" Type="http://schemas.openxmlformats.org/officeDocument/2006/relationships/image" Target="../media/image87.jpeg"/><Relationship Id="rId19" Type="http://schemas.openxmlformats.org/officeDocument/2006/relationships/image" Target="../media/image9.jpeg"/><Relationship Id="rId4" Type="http://schemas.openxmlformats.org/officeDocument/2006/relationships/image" Target="../media/image82.jpeg"/><Relationship Id="rId9" Type="http://schemas.openxmlformats.org/officeDocument/2006/relationships/image" Target="../media/image86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9.jpeg"/><Relationship Id="rId4" Type="http://schemas.openxmlformats.org/officeDocument/2006/relationships/image" Target="../media/image20.jpeg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5.jpeg"/><Relationship Id="rId3" Type="http://schemas.openxmlformats.org/officeDocument/2006/relationships/image" Target="../media/image11.jpeg"/><Relationship Id="rId7" Type="http://schemas.openxmlformats.org/officeDocument/2006/relationships/image" Target="../media/image8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3.jpeg"/><Relationship Id="rId5" Type="http://schemas.openxmlformats.org/officeDocument/2006/relationships/image" Target="../media/image13.png"/><Relationship Id="rId10" Type="http://schemas.openxmlformats.org/officeDocument/2006/relationships/image" Target="../media/image22.jpeg"/><Relationship Id="rId4" Type="http://schemas.openxmlformats.org/officeDocument/2006/relationships/image" Target="../media/image12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7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7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9.jpe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18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AE256BC4-3F1B-444F-84C2-B467D8001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4"/>
          <a:stretch/>
        </p:blipFill>
        <p:spPr>
          <a:xfrm>
            <a:off x="-22226" y="-3981"/>
            <a:ext cx="9202737" cy="544920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-36513" y="-27383"/>
            <a:ext cx="9194799" cy="1540767"/>
          </a:xfrm>
          <a:prstGeom prst="rect">
            <a:avLst/>
          </a:prstGeom>
          <a:gradFill flip="none" rotWithShape="1">
            <a:gsLst>
              <a:gs pos="44000">
                <a:srgbClr val="AFE3D0">
                  <a:tint val="66000"/>
                  <a:satMod val="160000"/>
                  <a:alpha val="44000"/>
                  <a:lumMod val="94000"/>
                  <a:lumOff val="6000"/>
                </a:srgbClr>
              </a:gs>
              <a:gs pos="82000">
                <a:srgbClr val="AFE3D0">
                  <a:tint val="44500"/>
                  <a:satMod val="160000"/>
                </a:srgbClr>
              </a:gs>
              <a:gs pos="15000">
                <a:srgbClr val="AFE3D0">
                  <a:tint val="23500"/>
                  <a:satMod val="160000"/>
                  <a:alpha val="76000"/>
                  <a:lumMod val="0"/>
                  <a:lumOff val="10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36513" y="-315416"/>
            <a:ext cx="9216303" cy="1828800"/>
          </a:xfrm>
          <a:ln>
            <a:noFill/>
          </a:ln>
          <a:effectLst>
            <a:outerShdw blurRad="50800" dist="177800" dir="5400000" sx="1000" sy="1000" algn="ctr" rotWithShape="0">
              <a:srgbClr val="000000">
                <a:alpha val="0"/>
              </a:srgbClr>
            </a:outerShdw>
          </a:effectLst>
        </p:spPr>
        <p:txBody>
          <a:bodyPr>
            <a:noAutofit/>
          </a:bodyPr>
          <a:lstStyle/>
          <a:p>
            <a:pPr algn="r"/>
            <a:r>
              <a:rPr lang="pt-PT" sz="3600" b="1" dirty="0">
                <a:ln w="0"/>
                <a:latin typeface="Calisto MT" panose="02040603050505030304" pitchFamily="18" charset="0"/>
              </a:rPr>
              <a:t>Proteção ativa e gestão integrada da </a:t>
            </a:r>
            <a:br>
              <a:rPr lang="pt-PT" sz="3600" b="1" dirty="0">
                <a:ln w="0"/>
                <a:latin typeface="Calisto MT" panose="02040603050505030304" pitchFamily="18" charset="0"/>
              </a:rPr>
            </a:br>
            <a:r>
              <a:rPr lang="pt-PT" sz="3600" b="1" dirty="0">
                <a:ln w="0"/>
                <a:latin typeface="Calisto MT" panose="02040603050505030304" pitchFamily="18" charset="0"/>
              </a:rPr>
              <a:t>Rede Natura 2000 nos Açores</a:t>
            </a:r>
            <a:br>
              <a:rPr lang="pt-PT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</a:br>
            <a:r>
              <a:rPr lang="pt-PT" sz="20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LIFE IP </a:t>
            </a:r>
            <a:r>
              <a:rPr lang="pt-PT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AZORES NATURA – LIFE 17 IPE/PT 000010</a:t>
            </a:r>
            <a:endParaRPr lang="pt-PT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5" name="Conexão recta 4"/>
          <p:cNvCxnSpPr/>
          <p:nvPr/>
        </p:nvCxnSpPr>
        <p:spPr>
          <a:xfrm>
            <a:off x="259" y="5445224"/>
            <a:ext cx="9144000" cy="0"/>
          </a:xfrm>
          <a:prstGeom prst="line">
            <a:avLst/>
          </a:prstGeom>
          <a:ln w="1905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501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" tooltip="Início"/>
              </a:rPr>
              <a:t>  </a:t>
            </a:r>
            <a:r>
              <a:rPr kumimoji="0" lang="pt-PT" altLang="pt-PT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</a:t>
            </a:r>
            <a:endParaRPr kumimoji="0" lang="pt-PT" altLang="pt-PT" b="0" i="0" u="none" strike="noStrike" cap="none" normalizeH="0" baseline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b="0" i="0" u="none" strike="noStrike" cap="none" normalizeH="0" baseline="0">
                <a:ln>
                  <a:noFill/>
                </a:ln>
                <a:solidFill>
                  <a:srgbClr val="404A54"/>
                </a:solidFill>
                <a:effectLst/>
                <a:latin typeface="Open Sans"/>
                <a:cs typeface="Arial" pitchFamily="34" charset="0"/>
                <a:hlinkClick r:id="rId4" tooltip="Início"/>
              </a:rPr>
              <a:t>Universidade dos Açores</a:t>
            </a:r>
            <a:endParaRPr kumimoji="0" lang="pt-PT" altLang="pt-PT" b="0" i="0" u="none" strike="noStrike" cap="none" normalizeH="0" baseline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PT" altLang="pt-PT" sz="8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  </a:t>
            </a:r>
            <a:r>
              <a:rPr kumimoji="0" lang="pt-PT" altLang="pt-PT" sz="9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8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   </a:t>
            </a: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rgbClr val="35343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Pesquis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5" y="-256667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azores.gov.pt/NR/rdonlyres/A1197A03-23BB-40F6-AA68-6C3FEC711B55/335484/LogotipoGovernodosAore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169125"/>
            <a:ext cx="1393737" cy="42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www.europarc.org/communication-skills/images/2.1%20N2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6" y="6068008"/>
            <a:ext cx="850020" cy="70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fnyh.org/wp-content/uploads/2015/01/LIF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81" y="6109258"/>
            <a:ext cx="934994" cy="6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46" y="5808541"/>
            <a:ext cx="1829637" cy="129286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t="3252" r="21651" b="10634"/>
          <a:stretch>
            <a:fillRect/>
          </a:stretch>
        </p:blipFill>
        <p:spPr bwMode="auto">
          <a:xfrm>
            <a:off x="2713913" y="6123478"/>
            <a:ext cx="1138007" cy="5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769" y="6009833"/>
            <a:ext cx="1276363" cy="68588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22DF821-DD47-4614-9B09-4F4E9BBAB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32150" r="10101" b="35300"/>
          <a:stretch/>
        </p:blipFill>
        <p:spPr>
          <a:xfrm>
            <a:off x="259" y="501991"/>
            <a:ext cx="2339493" cy="954267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13020FC3-22DA-406F-AE52-33A30D203C12}"/>
              </a:ext>
            </a:extLst>
          </p:cNvPr>
          <p:cNvSpPr txBox="1"/>
          <p:nvPr/>
        </p:nvSpPr>
        <p:spPr>
          <a:xfrm>
            <a:off x="5402990" y="5410901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b="1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Conselho Consultivo – </a:t>
            </a:r>
            <a:r>
              <a:rPr lang="pt-PT" sz="1600" b="1" dirty="0" err="1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Stakeholder</a:t>
            </a:r>
            <a:r>
              <a:rPr lang="pt-PT" sz="1600" b="1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dirty="0" err="1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Board</a:t>
            </a:r>
            <a:br>
              <a:rPr lang="pt-PT" sz="1600" b="1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PT" sz="1600" b="1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Terceira, 15 de junho 2021</a:t>
            </a:r>
          </a:p>
          <a:p>
            <a:pPr algn="r"/>
            <a:endParaRPr lang="pt-PT" sz="1600" b="1" dirty="0">
              <a:solidFill>
                <a:srgbClr val="195457"/>
              </a:solidFill>
              <a:latin typeface="Century" panose="02040604050505020304" pitchFamily="18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743C659-1159-412B-92FD-0FACC5573D61}"/>
              </a:ext>
            </a:extLst>
          </p:cNvPr>
          <p:cNvSpPr txBox="1"/>
          <p:nvPr/>
        </p:nvSpPr>
        <p:spPr>
          <a:xfrm>
            <a:off x="-36513" y="5410901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Diana Pereira</a:t>
            </a:r>
            <a:br>
              <a:rPr lang="pt-PT" sz="1400" b="1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PT" sz="1600" b="1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Diana.C.Pereira@azores.gov.pt</a:t>
            </a:r>
            <a:r>
              <a:rPr lang="pt-PT" sz="1600" b="1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PT" sz="1400" b="1" dirty="0">
              <a:solidFill>
                <a:srgbClr val="1954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sz="1400" b="1" dirty="0">
              <a:solidFill>
                <a:srgbClr val="195457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19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C2 –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Estratégia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trabalhos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capacitação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C2.1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Capacitação Interna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31FAD7E-14A4-44C4-AE58-684C622A25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166" y="2294283"/>
            <a:ext cx="299761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AC4E76-4C3F-49C5-BEC5-3ABEE2DFA4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294284"/>
            <a:ext cx="2440990" cy="34515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2ACC89A-D061-424A-920A-F24387680135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4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96C33B2F-C693-4E5F-A151-E37ACFB8D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m 16">
              <a:extLst>
                <a:ext uri="{FF2B5EF4-FFF2-40B4-BE49-F238E27FC236}">
                  <a16:creationId xmlns:a16="http://schemas.microsoft.com/office/drawing/2014/main" id="{C005A1D1-740A-4FA2-8217-FF56C2325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12AD875C-597F-4118-8837-5E238437A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12609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C3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piloto para a conservação da flora endémica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456994" y="1965517"/>
            <a:ext cx="838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Planeamento da prospeção para espécies alvo em toda a área da Rede Natura 2000: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BFD91D-E5C6-44F1-8A1E-E6B3192A5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979774"/>
              </p:ext>
            </p:extLst>
          </p:nvPr>
        </p:nvGraphicFramePr>
        <p:xfrm>
          <a:off x="1523206" y="2988401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8468593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1302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400" b="0" kern="100" baseline="0" dirty="0"/>
                        <a:t>Conservação </a:t>
                      </a:r>
                      <a:r>
                        <a:rPr lang="pt-PT" sz="1400" b="0" i="1" kern="100" baseline="0" dirty="0"/>
                        <a:t>ex-situ </a:t>
                      </a:r>
                      <a:r>
                        <a:rPr lang="pt-PT" sz="1400" b="0" i="0" kern="100" baseline="0" dirty="0"/>
                        <a:t>(C3.1)</a:t>
                      </a:r>
                      <a:endParaRPr lang="pt-PT" sz="1400" b="0" i="1" kern="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400" b="0" kern="100" baseline="0" dirty="0"/>
                        <a:t>Conservação </a:t>
                      </a:r>
                      <a:r>
                        <a:rPr lang="pt-PT" sz="1400" b="0" i="1" kern="100" baseline="0" dirty="0"/>
                        <a:t>in-situ</a:t>
                      </a:r>
                      <a:r>
                        <a:rPr lang="pt-PT" sz="1400" b="0" kern="100" baseline="0" dirty="0"/>
                        <a:t> (C3.2)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418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Angelica </a:t>
                      </a:r>
                      <a:r>
                        <a:rPr lang="pt-PT" sz="1400" i="1" kern="100" baseline="0" dirty="0" err="1"/>
                        <a:t>lignescens</a:t>
                      </a:r>
                      <a:endParaRPr lang="pt-PT" sz="1400" i="1" kern="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Ammi trifoliatum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1431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 err="1"/>
                        <a:t>Asplenium</a:t>
                      </a:r>
                      <a:r>
                        <a:rPr lang="pt-PT" sz="1400" i="1" kern="100" baseline="0" dirty="0"/>
                        <a:t> </a:t>
                      </a:r>
                      <a:r>
                        <a:rPr lang="pt-PT" sz="1400" i="1" kern="100" baseline="0" dirty="0" err="1"/>
                        <a:t>hemionitis</a:t>
                      </a:r>
                      <a:endParaRPr lang="pt-PT" sz="1400" i="1" kern="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Azorina vidalii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7296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 err="1"/>
                        <a:t>Isoëtes</a:t>
                      </a:r>
                      <a:r>
                        <a:rPr lang="pt-PT" sz="1400" i="1" kern="100" baseline="0" dirty="0"/>
                        <a:t> azorica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 err="1"/>
                        <a:t>Euphorbia</a:t>
                      </a:r>
                      <a:r>
                        <a:rPr lang="pt-PT" sz="1400" i="1" kern="100" baseline="0" dirty="0"/>
                        <a:t> </a:t>
                      </a:r>
                      <a:r>
                        <a:rPr lang="pt-PT" sz="1400" i="1" kern="100" baseline="0" dirty="0" err="1"/>
                        <a:t>stygiana</a:t>
                      </a:r>
                      <a:endParaRPr lang="pt-PT" sz="1400" i="1" kern="10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962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 err="1"/>
                        <a:t>Lactuca</a:t>
                      </a:r>
                      <a:r>
                        <a:rPr lang="pt-PT" sz="1400" i="1" kern="100" baseline="0" dirty="0"/>
                        <a:t> </a:t>
                      </a:r>
                      <a:r>
                        <a:rPr lang="pt-PT" sz="1400" i="1" kern="100" baseline="0" dirty="0" err="1"/>
                        <a:t>watsoniana</a:t>
                      </a:r>
                      <a:endParaRPr lang="pt-PT" sz="1400" i="1" kern="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Rumex azoricus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835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1400" i="1" kern="1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400" i="1" kern="100" baseline="0" dirty="0"/>
                        <a:t>Scabiosa nitens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388365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F90E05E1-F359-486B-BF19-A3F85ECCBCEE}"/>
              </a:ext>
            </a:extLst>
          </p:cNvPr>
          <p:cNvSpPr txBox="1"/>
          <p:nvPr/>
        </p:nvSpPr>
        <p:spPr>
          <a:xfrm>
            <a:off x="3347864" y="5230941"/>
            <a:ext cx="521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Espécies identificadas para a ilha Terceira e a confirmar a sua distribuição/localização.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B8260D57-9052-428D-ACFE-AE17D7996534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5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5617A0F3-825F-4D69-9C25-1B97BE65A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Imagem 16">
              <a:extLst>
                <a:ext uri="{FF2B5EF4-FFF2-40B4-BE49-F238E27FC236}">
                  <a16:creationId xmlns:a16="http://schemas.microsoft.com/office/drawing/2014/main" id="{1815E98F-249B-4A1C-A0DC-B16778225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4E110508-6697-4CF7-8AAC-1E6BA3043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096101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boas práticas integradas e trabalhos de demonstração para conservação de habitats terrestres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para conservação de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539551" y="2636912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Turfeira da Lomba: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CB0A1-39A9-47E9-867A-94BB5B1FCC0D}"/>
              </a:ext>
            </a:extLst>
          </p:cNvPr>
          <p:cNvSpPr txBox="1"/>
          <p:nvPr/>
        </p:nvSpPr>
        <p:spPr>
          <a:xfrm>
            <a:off x="-1588" y="3081443"/>
            <a:ext cx="40695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PT" dirty="0"/>
              <a:t>Restauro do habitat prioritário – </a:t>
            </a:r>
            <a:r>
              <a:rPr lang="pt-PT" u="sng" dirty="0"/>
              <a:t>Turfeiras Altas Ativas </a:t>
            </a:r>
            <a:r>
              <a:rPr lang="pt-PT" dirty="0"/>
              <a:t>(7110*) e que se encontra em estado de conservação desfavorável.</a:t>
            </a:r>
          </a:p>
          <a:p>
            <a:pPr marL="285750" indent="-285750" algn="just">
              <a:buFontTx/>
              <a:buChar char="-"/>
            </a:pPr>
            <a:r>
              <a:rPr lang="pt-PT" dirty="0"/>
              <a:t>Já foram cortadas e removidas grande parte das criptomérias.</a:t>
            </a:r>
          </a:p>
          <a:p>
            <a:pPr marL="285750" indent="-285750" algn="just">
              <a:buFontTx/>
              <a:buChar char="-"/>
            </a:pPr>
            <a:endParaRPr lang="pt-PT" dirty="0"/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B8830DF-DAB0-4396-9B37-0DA83A2A0089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6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207C4482-C13B-45E7-B094-C083E5A3B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16">
              <a:extLst>
                <a:ext uri="{FF2B5EF4-FFF2-40B4-BE49-F238E27FC236}">
                  <a16:creationId xmlns:a16="http://schemas.microsoft.com/office/drawing/2014/main" id="{8303DE38-82A3-4674-894A-17CEC72F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2B822117-E0D1-445B-B575-25E0E9662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  <p:pic>
        <p:nvPicPr>
          <p:cNvPr id="2050" name="Picture 2" descr="https://www.lifeazoresnatura.eu/wp-content/uploads/2020/10/4.jpg">
            <a:extLst>
              <a:ext uri="{FF2B5EF4-FFF2-40B4-BE49-F238E27FC236}">
                <a16:creationId xmlns:a16="http://schemas.microsoft.com/office/drawing/2014/main" id="{187AA6BA-3F1E-43F1-9214-ADA4EF701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896" y="2494525"/>
            <a:ext cx="4708040" cy="353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0455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boas práticas integradas e trabalhos de demonstração para conservação de habitats terrestres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para conservação de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539551" y="2636912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Turfeira da Lomba: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B8830DF-DAB0-4396-9B37-0DA83A2A0089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6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207C4482-C13B-45E7-B094-C083E5A3B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16">
              <a:extLst>
                <a:ext uri="{FF2B5EF4-FFF2-40B4-BE49-F238E27FC236}">
                  <a16:creationId xmlns:a16="http://schemas.microsoft.com/office/drawing/2014/main" id="{8303DE38-82A3-4674-894A-17CEC72F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2B822117-E0D1-445B-B575-25E0E9662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  <p:pic>
        <p:nvPicPr>
          <p:cNvPr id="7172" name="Picture 4" descr="https://www.lifeazoresnatura.eu/wp-content/uploads/2021/01/7.jpg">
            <a:extLst>
              <a:ext uri="{FF2B5EF4-FFF2-40B4-BE49-F238E27FC236}">
                <a16:creationId xmlns:a16="http://schemas.microsoft.com/office/drawing/2014/main" id="{071BD29D-2082-42BD-9138-F1399B929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21" y="2635001"/>
            <a:ext cx="4789821" cy="35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615CDB1-68D1-4C36-9390-00B9DCF395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2713" y="3455059"/>
            <a:ext cx="3168352" cy="23762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CDBBCEE-E07F-4A94-8D19-1DF32D847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9549" y="3455058"/>
            <a:ext cx="3168352" cy="237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5651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boas práticas integradas e trabalhos de demonstração para conservação de habitats terrestres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para conservação de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539551" y="2636912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Turfeira da Lomba: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B8830DF-DAB0-4396-9B37-0DA83A2A0089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6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207C4482-C13B-45E7-B094-C083E5A3B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16">
              <a:extLst>
                <a:ext uri="{FF2B5EF4-FFF2-40B4-BE49-F238E27FC236}">
                  <a16:creationId xmlns:a16="http://schemas.microsoft.com/office/drawing/2014/main" id="{8303DE38-82A3-4674-894A-17CEC72F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2B822117-E0D1-445B-B575-25E0E9662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819D26-A5C5-49FF-8942-EC6894B44EAE}"/>
              </a:ext>
            </a:extLst>
          </p:cNvPr>
          <p:cNvSpPr txBox="1"/>
          <p:nvPr/>
        </p:nvSpPr>
        <p:spPr>
          <a:xfrm>
            <a:off x="4835482" y="3014968"/>
            <a:ext cx="40926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2º Núcleo de Criptomérias:</a:t>
            </a:r>
          </a:p>
          <a:p>
            <a:pPr marL="285750" indent="-285750">
              <a:buFontTx/>
              <a:buChar char="-"/>
            </a:pPr>
            <a:r>
              <a:rPr lang="pt-PT" dirty="0"/>
              <a:t>Foram mortas todas as árvores em pé, com injeção de herbicida. A um ritmo de aproximadamente 800 árvores/dia, com equipas de 2 </a:t>
            </a:r>
            <a:r>
              <a:rPr lang="pt-PT" dirty="0" err="1"/>
              <a:t>AO’s</a:t>
            </a:r>
            <a:r>
              <a:rPr lang="pt-PT" dirty="0"/>
              <a:t> a desramar, furar e injetar.</a:t>
            </a:r>
          </a:p>
          <a:p>
            <a:pPr marL="285750" indent="-285750">
              <a:buFontTx/>
              <a:buChar char="-"/>
            </a:pPr>
            <a:r>
              <a:rPr lang="pt-PT" dirty="0">
                <a:solidFill>
                  <a:srgbClr val="FF0000"/>
                </a:solidFill>
              </a:rPr>
              <a:t>Falta</a:t>
            </a:r>
            <a:r>
              <a:rPr lang="pt-PT" dirty="0"/>
              <a:t>: Fazer uma 2ª passagem , após a secagem da ramada da maior parte das árvores;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9074E75-85E6-411B-94DE-66D990EF8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" y="3019981"/>
            <a:ext cx="4795712" cy="275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9821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boas práticas integradas e trabalhos de demonstração para conservação de habitats terrestres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para conservação de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539551" y="2636912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Turfeira da Lomba: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B8830DF-DAB0-4396-9B37-0DA83A2A0089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6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207C4482-C13B-45E7-B094-C083E5A3B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16">
              <a:extLst>
                <a:ext uri="{FF2B5EF4-FFF2-40B4-BE49-F238E27FC236}">
                  <a16:creationId xmlns:a16="http://schemas.microsoft.com/office/drawing/2014/main" id="{8303DE38-82A3-4674-894A-17CEC72F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2B822117-E0D1-445B-B575-25E0E9662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819D26-A5C5-49FF-8942-EC6894B44EAE}"/>
              </a:ext>
            </a:extLst>
          </p:cNvPr>
          <p:cNvSpPr txBox="1"/>
          <p:nvPr/>
        </p:nvSpPr>
        <p:spPr>
          <a:xfrm>
            <a:off x="4835482" y="3014968"/>
            <a:ext cx="40926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3º Núcleo de Criptomérias:</a:t>
            </a:r>
          </a:p>
          <a:p>
            <a:pPr marL="285750" indent="-285750">
              <a:buFontTx/>
              <a:buChar char="-"/>
            </a:pPr>
            <a:r>
              <a:rPr lang="pt-PT" dirty="0"/>
              <a:t>Fez-se uma ponte com árvores atravessadas sobre a ribeira;</a:t>
            </a:r>
          </a:p>
          <a:p>
            <a:pPr marL="285750" indent="-285750">
              <a:buFontTx/>
              <a:buChar char="-"/>
            </a:pPr>
            <a:r>
              <a:rPr lang="pt-PT" dirty="0"/>
              <a:t>Foram mortas todas as árvores em pé, com injeção de herbicida. A um ritmo de aproximadamente 800 árvores/dia, com equipas de 2 </a:t>
            </a:r>
            <a:r>
              <a:rPr lang="pt-PT" dirty="0" err="1"/>
              <a:t>AO’s</a:t>
            </a:r>
            <a:r>
              <a:rPr lang="pt-PT" dirty="0"/>
              <a:t> a desramar, furar e injetar.</a:t>
            </a:r>
          </a:p>
          <a:p>
            <a:pPr marL="285750" indent="-285750">
              <a:buFontTx/>
              <a:buChar char="-"/>
            </a:pPr>
            <a:r>
              <a:rPr lang="pt-PT" dirty="0"/>
              <a:t>Já se fez o </a:t>
            </a:r>
            <a:r>
              <a:rPr lang="pt-PT" dirty="0" err="1"/>
              <a:t>comboate</a:t>
            </a:r>
            <a:r>
              <a:rPr lang="pt-PT" dirty="0"/>
              <a:t> às </a:t>
            </a:r>
            <a:r>
              <a:rPr lang="pt-PT" dirty="0" err="1"/>
              <a:t>jarrocas</a:t>
            </a:r>
            <a:r>
              <a:rPr lang="pt-PT" dirty="0"/>
              <a:t> ao longo das linhas de água.</a:t>
            </a:r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A57350-E720-45F7-9FE3-4E594829E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" y="2996361"/>
            <a:ext cx="4704401" cy="269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7734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boas práticas integradas e trabalhos de demonstração para conservação de habitats terrestres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para conservação de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539551" y="2636912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Lagoa do Negro: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B8830DF-DAB0-4396-9B37-0DA83A2A0089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6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207C4482-C13B-45E7-B094-C083E5A3B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16">
              <a:extLst>
                <a:ext uri="{FF2B5EF4-FFF2-40B4-BE49-F238E27FC236}">
                  <a16:creationId xmlns:a16="http://schemas.microsoft.com/office/drawing/2014/main" id="{8303DE38-82A3-4674-894A-17CEC72F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2B822117-E0D1-445B-B575-25E0E9662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819D26-A5C5-49FF-8942-EC6894B44EAE}"/>
              </a:ext>
            </a:extLst>
          </p:cNvPr>
          <p:cNvSpPr txBox="1"/>
          <p:nvPr/>
        </p:nvSpPr>
        <p:spPr>
          <a:xfrm>
            <a:off x="5225483" y="2989936"/>
            <a:ext cx="40926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/>
              <a:t>Ao longo do caminho:</a:t>
            </a:r>
          </a:p>
          <a:p>
            <a:pPr marL="285750" indent="-285750">
              <a:buFontTx/>
              <a:buChar char="-"/>
            </a:pPr>
            <a:r>
              <a:rPr lang="pt-PT" dirty="0"/>
              <a:t>Já foram cortadas, trituradas e removidas grandes partes das criptomérias, de regeneração natural;</a:t>
            </a:r>
          </a:p>
          <a:p>
            <a:pPr marL="285750" indent="-285750">
              <a:buFontTx/>
              <a:buChar char="-"/>
            </a:pPr>
            <a:r>
              <a:rPr lang="pt-PT" dirty="0"/>
              <a:t>Já se mataram em pé as criptomérias de maior porte, de regeneração natural;</a:t>
            </a:r>
          </a:p>
          <a:p>
            <a:pPr marL="285750" indent="-285750">
              <a:buFontTx/>
              <a:buChar char="-"/>
            </a:pPr>
            <a:r>
              <a:rPr lang="pt-PT" dirty="0"/>
              <a:t>Já houve aspersão de herbicida nos silvados.</a:t>
            </a:r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37476E0-300E-4848-8C16-1D09949E6B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" y="3006244"/>
            <a:ext cx="5125766" cy="384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9475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boas práticas integradas e trabalhos de demonstração para conservação de habitats terrestres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para conservação de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539551" y="2636912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Lagoa do Negro: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B8830DF-DAB0-4396-9B37-0DA83A2A0089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6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207C4482-C13B-45E7-B094-C083E5A3B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16">
              <a:extLst>
                <a:ext uri="{FF2B5EF4-FFF2-40B4-BE49-F238E27FC236}">
                  <a16:creationId xmlns:a16="http://schemas.microsoft.com/office/drawing/2014/main" id="{8303DE38-82A3-4674-894A-17CEC72F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2B822117-E0D1-445B-B575-25E0E9662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C5382F3E-22AF-4C9A-80CD-B66EF65BEF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39" y="2434149"/>
            <a:ext cx="5926677" cy="444208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9E25C1D-4D59-4FBB-BAAC-D0ACF85A1665}"/>
              </a:ext>
            </a:extLst>
          </p:cNvPr>
          <p:cNvSpPr txBox="1"/>
          <p:nvPr/>
        </p:nvSpPr>
        <p:spPr>
          <a:xfrm>
            <a:off x="108726" y="3574174"/>
            <a:ext cx="3166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Árvores “castanhas” após injeção de herbicida para morte em pé destes indivíduos.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01821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B8830DF-DAB0-4396-9B37-0DA83A2A0089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6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207C4482-C13B-45E7-B094-C083E5A3B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16">
              <a:extLst>
                <a:ext uri="{FF2B5EF4-FFF2-40B4-BE49-F238E27FC236}">
                  <a16:creationId xmlns:a16="http://schemas.microsoft.com/office/drawing/2014/main" id="{8303DE38-82A3-4674-894A-17CEC72F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2B822117-E0D1-445B-B575-25E0E9662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9B592C-8CAC-4FD6-9CC4-6123C44D41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98" y="2636913"/>
            <a:ext cx="5631820" cy="4221088"/>
          </a:xfrm>
          <a:prstGeom prst="rect">
            <a:avLst/>
          </a:prstGeom>
        </p:spPr>
      </p:pic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boas práticas integradas e trabalhos de demonstração para conservação de habitats terrestres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Boas práticas para conservação de habitats terrestres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8194348-2B24-49BB-8143-B2036BA99929}"/>
              </a:ext>
            </a:extLst>
          </p:cNvPr>
          <p:cNvSpPr txBox="1"/>
          <p:nvPr/>
        </p:nvSpPr>
        <p:spPr>
          <a:xfrm>
            <a:off x="539551" y="2636912"/>
            <a:ext cx="316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/>
              <a:t>Lagoa do Negro: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819D26-A5C5-49FF-8942-EC6894B44EAE}"/>
              </a:ext>
            </a:extLst>
          </p:cNvPr>
          <p:cNvSpPr txBox="1"/>
          <p:nvPr/>
        </p:nvSpPr>
        <p:spPr>
          <a:xfrm>
            <a:off x="38605" y="3309692"/>
            <a:ext cx="33812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u="sng" dirty="0"/>
              <a:t>Pastos a Norte da Lagoa do Negro:</a:t>
            </a:r>
          </a:p>
          <a:p>
            <a:pPr marL="285750" indent="-285750">
              <a:buFontTx/>
              <a:buChar char="-"/>
            </a:pPr>
            <a:r>
              <a:rPr lang="pt-PT" dirty="0"/>
              <a:t>Já foram cortadas e removidas grandes partes das criptomérias;</a:t>
            </a:r>
          </a:p>
          <a:p>
            <a:pPr marL="285750" indent="-285750">
              <a:buFontTx/>
              <a:buChar char="-"/>
            </a:pPr>
            <a:r>
              <a:rPr lang="pt-PT" dirty="0"/>
              <a:t>Já se mataram em pé as criptomérias de maior porte, de regeneração natural;</a:t>
            </a:r>
          </a:p>
          <a:p>
            <a:pPr marL="285750" indent="-285750">
              <a:buFontTx/>
              <a:buChar char="-"/>
            </a:pPr>
            <a:r>
              <a:rPr lang="pt-PT" dirty="0"/>
              <a:t>Foram instalados algumas quadrículas de inoculação de </a:t>
            </a:r>
            <a:r>
              <a:rPr lang="pt-PT" i="1" dirty="0" err="1"/>
              <a:t>Sphagnum</a:t>
            </a:r>
            <a:r>
              <a:rPr lang="pt-PT" dirty="0"/>
              <a:t>.</a:t>
            </a:r>
          </a:p>
          <a:p>
            <a:endParaRPr lang="pt-PT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0249850-4C4A-4840-B744-2F414C2DDA64}"/>
              </a:ext>
            </a:extLst>
          </p:cNvPr>
          <p:cNvSpPr/>
          <p:nvPr/>
        </p:nvSpPr>
        <p:spPr>
          <a:xfrm>
            <a:off x="4572000" y="4137358"/>
            <a:ext cx="2016224" cy="15566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3495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9950F4B-2112-40ED-8F39-DA24E27064ED}"/>
              </a:ext>
            </a:extLst>
          </p:cNvPr>
          <p:cNvSpPr txBox="1"/>
          <p:nvPr/>
        </p:nvSpPr>
        <p:spPr>
          <a:xfrm>
            <a:off x="1" y="2455332"/>
            <a:ext cx="34198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/>
              <a:t>Terceira</a:t>
            </a:r>
            <a:r>
              <a:rPr lang="pt-PT" dirty="0"/>
              <a:t>: no âmbito dos campos de voluntariado (ação E5) foram realizadas múltiplas ações de controlo de criptoméria na Turfeira da Lomba, onde, para além da remoção, também se triturou o material removido. Durante os 3 dias de trabalho, nesta área, foram removidas cerca de 600 criptomérias, numa área de aproximadamente 1,5 hectares.</a:t>
            </a:r>
          </a:p>
        </p:txBody>
      </p: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C8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de controlo de EEI em habitats terrestres restaurados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C8.1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Controlo e erradicação de EEI de flora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19" name="Grupo 18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20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m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m 1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E603C0D2-AA4A-4FD2-83AD-203EF315B8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45" y="2359233"/>
            <a:ext cx="5874783" cy="440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851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1588" y="-581"/>
            <a:ext cx="9172305" cy="621270"/>
            <a:chOff x="-1588" y="-581"/>
            <a:chExt cx="9172305" cy="621270"/>
          </a:xfrm>
        </p:grpSpPr>
        <p:sp>
          <p:nvSpPr>
            <p:cNvPr id="40" name="Retângulo 39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1" name="Rectangle 53"/>
            <p:cNvSpPr>
              <a:spLocks noChangeArrowheads="1"/>
            </p:cNvSpPr>
            <p:nvPr/>
          </p:nvSpPr>
          <p:spPr bwMode="auto">
            <a:xfrm>
              <a:off x="1259632" y="71626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 eaLnBrk="1" hangingPunct="1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37" name="Rectangle 57"/>
          <p:cNvSpPr>
            <a:spLocks noChangeArrowheads="1"/>
          </p:cNvSpPr>
          <p:nvPr/>
        </p:nvSpPr>
        <p:spPr bwMode="auto">
          <a:xfrm>
            <a:off x="314732" y="1412776"/>
            <a:ext cx="1968809" cy="78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Orçamento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Total: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19 087 522€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59"/>
          <p:cNvSpPr>
            <a:spLocks noChangeArrowheads="1"/>
          </p:cNvSpPr>
          <p:nvPr/>
        </p:nvSpPr>
        <p:spPr bwMode="auto">
          <a:xfrm>
            <a:off x="315828" y="2060848"/>
            <a:ext cx="25795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Co-</a:t>
            </a: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financiamento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(UE):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11 452 513€ 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(60%) </a:t>
            </a:r>
            <a:endParaRPr lang="en-US" altLang="en-US" sz="16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61"/>
          <p:cNvSpPr>
            <a:spLocks noChangeArrowheads="1"/>
          </p:cNvSpPr>
          <p:nvPr/>
        </p:nvSpPr>
        <p:spPr bwMode="auto">
          <a:xfrm>
            <a:off x="380190" y="3462099"/>
            <a:ext cx="8964612" cy="78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Beneficiário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Coordenador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u="sng" dirty="0" err="1">
                <a:latin typeface="Century Gothic" panose="020B0502020202020204" pitchFamily="34" charset="0"/>
                <a:cs typeface="Calibri" panose="020F0502020204030204" pitchFamily="34" charset="0"/>
              </a:rPr>
              <a:t>Secretaria</a:t>
            </a:r>
            <a:r>
              <a:rPr lang="fr-BE" altLang="en-US" sz="1600" u="sng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u="sng" dirty="0" err="1">
                <a:latin typeface="Century Gothic" panose="020B0502020202020204" pitchFamily="34" charset="0"/>
                <a:cs typeface="Calibri" panose="020F0502020204030204" pitchFamily="34" charset="0"/>
              </a:rPr>
              <a:t>Regional</a:t>
            </a:r>
            <a:r>
              <a:rPr lang="fr-BE" altLang="en-US" sz="1600" u="sng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600" u="sng" dirty="0" err="1">
                <a:latin typeface="Century Gothic" panose="020B0502020202020204" pitchFamily="34" charset="0"/>
                <a:cs typeface="Calibri" panose="020F0502020204030204" pitchFamily="34" charset="0"/>
              </a:rPr>
              <a:t>Ambiente</a:t>
            </a:r>
            <a:r>
              <a:rPr lang="fr-BE" altLang="en-US" sz="1600" u="sng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600" u="sng" dirty="0" err="1">
                <a:latin typeface="Century Gothic" panose="020B0502020202020204" pitchFamily="34" charset="0"/>
                <a:cs typeface="Calibri" panose="020F0502020204030204" pitchFamily="34" charset="0"/>
              </a:rPr>
              <a:t>Alterações</a:t>
            </a:r>
            <a:r>
              <a:rPr lang="fr-BE" altLang="en-US" sz="1600" u="sng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u="sng" dirty="0" err="1">
                <a:latin typeface="Century Gothic" panose="020B0502020202020204" pitchFamily="34" charset="0"/>
                <a:cs typeface="Calibri" panose="020F0502020204030204" pitchFamily="34" charset="0"/>
              </a:rPr>
              <a:t>Climáticas</a:t>
            </a:r>
            <a:endParaRPr lang="en-US" altLang="en-US" sz="1600" u="sng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374438" y="4277414"/>
            <a:ext cx="6599884" cy="176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Beneficiários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Associados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Direção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Regional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Ambiente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Alterações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Climáticas</a:t>
            </a:r>
            <a:endParaRPr lang="fr-BE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Direção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Regional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dos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Assuntos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do Mar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Sociedade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Portuguesa para o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Estudo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das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Aves - SPEA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Fundación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Canaria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Reserva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Mundial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La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Biosfera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La Palma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71"/>
          <p:cNvSpPr>
            <a:spLocks noChangeArrowheads="1"/>
          </p:cNvSpPr>
          <p:nvPr/>
        </p:nvSpPr>
        <p:spPr bwMode="auto">
          <a:xfrm>
            <a:off x="354747" y="620688"/>
            <a:ext cx="37609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Duração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9 </a:t>
            </a: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anos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(01/01/2019 a 31/12/2027)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71"/>
          <p:cNvSpPr>
            <a:spLocks noChangeArrowheads="1"/>
          </p:cNvSpPr>
          <p:nvPr/>
        </p:nvSpPr>
        <p:spPr bwMode="auto">
          <a:xfrm>
            <a:off x="355781" y="2780928"/>
            <a:ext cx="27927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Fundos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6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Complementares</a:t>
            </a:r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altLang="en-US" sz="16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Cerca</a:t>
            </a:r>
            <a:r>
              <a:rPr lang="fr-BE" altLang="en-US" sz="1600" dirty="0">
                <a:latin typeface="Century Gothic" panose="020B0502020202020204" pitchFamily="34" charset="0"/>
                <a:cs typeface="Calibri" panose="020F0502020204030204" pitchFamily="34" charset="0"/>
              </a:rPr>
              <a:t> de 12 M€</a:t>
            </a:r>
            <a:endParaRPr lang="en-US" altLang="en-US" sz="16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5124F7-8065-46F2-86BB-EC3DDB6DF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83" y="1070336"/>
            <a:ext cx="5025214" cy="2826683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8199446" y="3538267"/>
            <a:ext cx="938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>
                <a:solidFill>
                  <a:schemeClr val="bg1">
                    <a:lumMod val="75000"/>
                  </a:schemeClr>
                </a:solidFill>
              </a:rPr>
              <a:t>Eduardo Dias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037CE09B-8492-4272-9513-19DD931DB014}"/>
              </a:ext>
            </a:extLst>
          </p:cNvPr>
          <p:cNvGrpSpPr/>
          <p:nvPr/>
        </p:nvGrpSpPr>
        <p:grpSpPr>
          <a:xfrm>
            <a:off x="6134545" y="6304639"/>
            <a:ext cx="2973959" cy="436729"/>
            <a:chOff x="6134545" y="6304639"/>
            <a:chExt cx="2973959" cy="436729"/>
          </a:xfrm>
        </p:grpSpPr>
        <p:pic>
          <p:nvPicPr>
            <p:cNvPr id="32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70BF91B6-9E8B-4A62-A31C-25513F133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agem 16">
              <a:extLst>
                <a:ext uri="{FF2B5EF4-FFF2-40B4-BE49-F238E27FC236}">
                  <a16:creationId xmlns:a16="http://schemas.microsoft.com/office/drawing/2014/main" id="{9E37FE09-60BC-46C1-903D-A64229F4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F815A7CA-F02A-4CB2-B181-D81C9CF1B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838050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9950F4B-2112-40ED-8F39-DA24E27064ED}"/>
              </a:ext>
            </a:extLst>
          </p:cNvPr>
          <p:cNvSpPr txBox="1"/>
          <p:nvPr/>
        </p:nvSpPr>
        <p:spPr>
          <a:xfrm>
            <a:off x="1" y="2455332"/>
            <a:ext cx="341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/>
              <a:t>Campo de Voluntariado Terceira (17-23 de março de 2021)</a:t>
            </a:r>
            <a:endParaRPr lang="pt-PT" dirty="0"/>
          </a:p>
        </p:txBody>
      </p: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C8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Implementação de trabalhos de controlo de EEI em habitats terrestres restaurados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C8.1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Controlo e erradicação de EEI de flora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0C3DCDC8-17A3-4F1C-9916-D86866F21E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43" y="2351206"/>
            <a:ext cx="5181474" cy="38861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D0DA5F6-EED6-4433-BB61-E9AAA76F9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9192"/>
            <a:ext cx="3989243" cy="2908120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5E17A52-4677-451A-8656-4839CE278E94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6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1809579C-9C10-48A4-AF7B-69C7275DA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m 16">
              <a:extLst>
                <a:ext uri="{FF2B5EF4-FFF2-40B4-BE49-F238E27FC236}">
                  <a16:creationId xmlns:a16="http://schemas.microsoft.com/office/drawing/2014/main" id="{9954F1DC-BE60-4A74-8AB2-6F88880AD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75D103E5-6F92-4478-85AD-81D0F3048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30599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9950F4B-2112-40ED-8F39-DA24E27064ED}"/>
              </a:ext>
            </a:extLst>
          </p:cNvPr>
          <p:cNvSpPr txBox="1"/>
          <p:nvPr/>
        </p:nvSpPr>
        <p:spPr>
          <a:xfrm>
            <a:off x="395537" y="2876743"/>
            <a:ext cx="2848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Escolha de um trilho por ilha (menos Graciosa e São Miguel) para instalação de contadores</a:t>
            </a:r>
          </a:p>
        </p:txBody>
      </p:sp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C14 – </a:t>
            </a:r>
            <a:r>
              <a:rPr lang="pt-PT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Integração das políticas da RN2000 com o turismo</a:t>
            </a: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BE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C14.1 – </a:t>
            </a: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Avaliação e mitigação dos impactos negativos do turismo nos trilhos da RN2000</a:t>
            </a:r>
            <a:endParaRPr lang="fr-BE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AF87E5-90C6-4D88-8856-36BE243C6919}"/>
              </a:ext>
            </a:extLst>
          </p:cNvPr>
          <p:cNvSpPr txBox="1"/>
          <p:nvPr/>
        </p:nvSpPr>
        <p:spPr>
          <a:xfrm>
            <a:off x="395277" y="3917955"/>
            <a:ext cx="2848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Contrato de adjudicação assinado em outubro 2020 – atualmente em execução pela empresa </a:t>
            </a:r>
            <a:r>
              <a:rPr lang="pt-PT" dirty="0" err="1"/>
              <a:t>Amberjack</a:t>
            </a:r>
            <a:r>
              <a:rPr lang="pt-PT" dirty="0"/>
              <a:t> </a:t>
            </a:r>
            <a:r>
              <a:rPr lang="pt-PT" dirty="0" err="1"/>
              <a:t>Solutions</a:t>
            </a:r>
            <a:endParaRPr lang="pt-PT" dirty="0"/>
          </a:p>
          <a:p>
            <a:endParaRPr lang="pt-PT" dirty="0"/>
          </a:p>
        </p:txBody>
      </p:sp>
      <p:pic>
        <p:nvPicPr>
          <p:cNvPr id="8194" name="Picture 2" descr="https://www.lifeazoresnatura.eu/wp-content/uploads/2021/06/IMG_20210602_145505.jpg">
            <a:extLst>
              <a:ext uri="{FF2B5EF4-FFF2-40B4-BE49-F238E27FC236}">
                <a16:creationId xmlns:a16="http://schemas.microsoft.com/office/drawing/2014/main" id="{571F835A-2C21-48CB-BE04-5F285B0DD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86" y="2337463"/>
            <a:ext cx="5900220" cy="442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35290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6212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- Website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EFBB312-6E87-4E3C-8901-41B4D85D8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520273"/>
              </p:ext>
            </p:extLst>
          </p:nvPr>
        </p:nvGraphicFramePr>
        <p:xfrm>
          <a:off x="5381590" y="700535"/>
          <a:ext cx="3619982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991">
                  <a:extLst>
                    <a:ext uri="{9D8B030D-6E8A-4147-A177-3AD203B41FA5}">
                      <a16:colId xmlns:a16="http://schemas.microsoft.com/office/drawing/2014/main" val="3506878452"/>
                    </a:ext>
                  </a:extLst>
                </a:gridCol>
                <a:gridCol w="1809991">
                  <a:extLst>
                    <a:ext uri="{9D8B030D-6E8A-4147-A177-3AD203B41FA5}">
                      <a16:colId xmlns:a16="http://schemas.microsoft.com/office/drawing/2014/main" val="6561621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Dados (junho 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2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Data de (</a:t>
                      </a:r>
                      <a:r>
                        <a:rPr lang="pt-PT" dirty="0" err="1"/>
                        <a:t>re</a:t>
                      </a:r>
                      <a:r>
                        <a:rPr lang="pt-PT" dirty="0"/>
                        <a:t>) lançamento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Setembro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081668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pt-PT" dirty="0"/>
                        <a:t>Publicações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Notícias - +90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68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Eventos - 29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3382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Fundos complementares - 6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9901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Educação Ambiental - 16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511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Voluntariado - 5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5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Visitantes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362878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87C78E44-663D-4DE9-A67C-E211F5B041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" y="1742661"/>
            <a:ext cx="5237026" cy="24481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F2D8E81-96D8-480F-9ED5-B88B28900E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" y="4210766"/>
            <a:ext cx="4464496" cy="20203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0B07311-FA2C-43A3-B3BB-08B9F04EF1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216" y="4258038"/>
            <a:ext cx="4418790" cy="25283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1317EA-772D-43AB-B5D5-86C3088D212E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4" name="Retângulo 37">
              <a:extLst>
                <a:ext uri="{FF2B5EF4-FFF2-40B4-BE49-F238E27FC236}">
                  <a16:creationId xmlns:a16="http://schemas.microsoft.com/office/drawing/2014/main" id="{775B0AA7-E215-41B7-BA81-228A83F7C010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5" name="Rectangle 53">
              <a:extLst>
                <a:ext uri="{FF2B5EF4-FFF2-40B4-BE49-F238E27FC236}">
                  <a16:creationId xmlns:a16="http://schemas.microsoft.com/office/drawing/2014/main" id="{770F92A3-A00E-41D2-9C66-F9D6846F9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DFEC997D-15BD-472E-B329-CB6376FB6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1BDA61BF-94A0-44EB-A6DB-E8D5043C9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m 44">
              <a:extLst>
                <a:ext uri="{FF2B5EF4-FFF2-40B4-BE49-F238E27FC236}">
                  <a16:creationId xmlns:a16="http://schemas.microsoft.com/office/drawing/2014/main" id="{385B184B-6084-4A67-A4CD-33F6078FF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EDEC8E8F-F865-40F5-9000-9AC218DD9543}"/>
              </a:ext>
            </a:extLst>
          </p:cNvPr>
          <p:cNvSpPr txBox="1"/>
          <p:nvPr/>
        </p:nvSpPr>
        <p:spPr>
          <a:xfrm>
            <a:off x="38605" y="1373329"/>
            <a:ext cx="381969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https://www.lifeazoresnatura.eu/</a:t>
            </a:r>
          </a:p>
        </p:txBody>
      </p:sp>
    </p:spTree>
    <p:extLst>
      <p:ext uri="{BB962C8B-B14F-4D97-AF65-F5344CB8AC3E}">
        <p14:creationId xmlns:p14="http://schemas.microsoft.com/office/powerpoint/2010/main" val="2397227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- Facebook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EFBB312-6E87-4E3C-8901-41B4D85D8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433667"/>
              </p:ext>
            </p:extLst>
          </p:nvPr>
        </p:nvGraphicFramePr>
        <p:xfrm>
          <a:off x="5381590" y="700535"/>
          <a:ext cx="3619982" cy="496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991">
                  <a:extLst>
                    <a:ext uri="{9D8B030D-6E8A-4147-A177-3AD203B41FA5}">
                      <a16:colId xmlns:a16="http://schemas.microsoft.com/office/drawing/2014/main" val="3506878452"/>
                    </a:ext>
                  </a:extLst>
                </a:gridCol>
                <a:gridCol w="1809991">
                  <a:extLst>
                    <a:ext uri="{9D8B030D-6E8A-4147-A177-3AD203B41FA5}">
                      <a16:colId xmlns:a16="http://schemas.microsoft.com/office/drawing/2014/main" val="6561621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Dados (junho 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2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Data de lançamento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Fevereiro de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081668"/>
                  </a:ext>
                </a:extLst>
              </a:tr>
              <a:tr h="665241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Publicações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354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Seguidores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2742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36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Gostos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461705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pt-PT" dirty="0"/>
                        <a:t>Tipo de publicações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Publicações espontâneas (reuniões, eventos)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3469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Rubricas (TOP 5; espécies alvo)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7829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Dias comemorativos (Dia Mundial das Zonas Húmidas)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5144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Eventos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2956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Desafios (educação ambiental – COVID)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178333"/>
                  </a:ext>
                </a:extLst>
              </a:tr>
            </a:tbl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ED041578-ADF3-4282-9A30-090F6E3C1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0" y="1772816"/>
            <a:ext cx="2633262" cy="42317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BD46A82-C811-4962-8200-11A40E215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049" y="1952391"/>
            <a:ext cx="2560966" cy="421271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BDB38B-FEDB-405D-B42D-D79D22DE1AE4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3" name="Retângulo 37">
              <a:extLst>
                <a:ext uri="{FF2B5EF4-FFF2-40B4-BE49-F238E27FC236}">
                  <a16:creationId xmlns:a16="http://schemas.microsoft.com/office/drawing/2014/main" id="{93C97BEA-3854-40F5-8DD6-B03518DFC196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4" name="Rectangle 53">
              <a:extLst>
                <a:ext uri="{FF2B5EF4-FFF2-40B4-BE49-F238E27FC236}">
                  <a16:creationId xmlns:a16="http://schemas.microsoft.com/office/drawing/2014/main" id="{E4ED14D4-8B28-4F01-ACDE-0D45BE5EF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275F08E8-0269-4858-8E72-7973B7DBE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85EA7DC8-757F-4C2E-A2CA-ADB354D8C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m 44">
              <a:extLst>
                <a:ext uri="{FF2B5EF4-FFF2-40B4-BE49-F238E27FC236}">
                  <a16:creationId xmlns:a16="http://schemas.microsoft.com/office/drawing/2014/main" id="{C120B44B-E81C-4E72-A6A7-E9DA2FCA0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82914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- Instagram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EFBB312-6E87-4E3C-8901-41B4D85D8A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81590" y="700535"/>
          <a:ext cx="3619982" cy="299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991">
                  <a:extLst>
                    <a:ext uri="{9D8B030D-6E8A-4147-A177-3AD203B41FA5}">
                      <a16:colId xmlns:a16="http://schemas.microsoft.com/office/drawing/2014/main" val="3506878452"/>
                    </a:ext>
                  </a:extLst>
                </a:gridCol>
                <a:gridCol w="1809991">
                  <a:extLst>
                    <a:ext uri="{9D8B030D-6E8A-4147-A177-3AD203B41FA5}">
                      <a16:colId xmlns:a16="http://schemas.microsoft.com/office/drawing/2014/main" val="6561621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Dados (janeiro 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2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Data de lançamento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7 de maio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081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Publicações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Seguidores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362878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pt-PT" dirty="0"/>
                        <a:t>Tipo de publicações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Fotografias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3469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Eventos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7829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Desafios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5144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Histórias (eventos)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295603"/>
                  </a:ext>
                </a:extLst>
              </a:tr>
            </a:tbl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404AAA47-B3BF-45B8-8539-4618B777A2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51" y="1844824"/>
            <a:ext cx="2361986" cy="472397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8CDEE37-E2DA-4A30-845A-2B0B8D77EB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419" y="1844824"/>
            <a:ext cx="2358762" cy="4717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1AC64-4165-451A-84D3-6D459754740B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3" name="Retângulo 37">
              <a:extLst>
                <a:ext uri="{FF2B5EF4-FFF2-40B4-BE49-F238E27FC236}">
                  <a16:creationId xmlns:a16="http://schemas.microsoft.com/office/drawing/2014/main" id="{E9FD7602-B736-4BF1-9F24-AEBFC059EA3B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4" name="Rectangle 53">
              <a:extLst>
                <a:ext uri="{FF2B5EF4-FFF2-40B4-BE49-F238E27FC236}">
                  <a16:creationId xmlns:a16="http://schemas.microsoft.com/office/drawing/2014/main" id="{E9349DFA-8C84-46A2-AD86-DA1BFFA4E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A5A387CA-CEC3-4A5D-9698-35341D824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B7916E02-C1FD-4F4E-B53D-9EE370D10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m 44">
              <a:extLst>
                <a:ext uri="{FF2B5EF4-FFF2-40B4-BE49-F238E27FC236}">
                  <a16:creationId xmlns:a16="http://schemas.microsoft.com/office/drawing/2014/main" id="{F295A158-939C-491A-9C0F-6A744D57F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47084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- Newsletter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EFBB312-6E87-4E3C-8901-41B4D85D8A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81590" y="700535"/>
          <a:ext cx="3619982" cy="366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991">
                  <a:extLst>
                    <a:ext uri="{9D8B030D-6E8A-4147-A177-3AD203B41FA5}">
                      <a16:colId xmlns:a16="http://schemas.microsoft.com/office/drawing/2014/main" val="3506878452"/>
                    </a:ext>
                  </a:extLst>
                </a:gridCol>
                <a:gridCol w="1809991">
                  <a:extLst>
                    <a:ext uri="{9D8B030D-6E8A-4147-A177-3AD203B41FA5}">
                      <a16:colId xmlns:a16="http://schemas.microsoft.com/office/drawing/2014/main" val="6561621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Dados (janeiro 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2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Data de lançamento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Dezembro de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081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Edições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687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pt-PT" dirty="0"/>
                        <a:t>Tipo de notícias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Notícias ou publicações que mereçam novo destaque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3469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Desafios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7829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Balanços (parceiros)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5144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Rubricas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295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Periodicidade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6 em 6 meses (junho - dezembro)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340755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CBDE6251-0626-4F19-92F0-91FF4EC58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772816"/>
            <a:ext cx="3237782" cy="4902924"/>
          </a:xfrm>
          <a:prstGeom prst="rect">
            <a:avLst/>
          </a:prstGeom>
        </p:spPr>
      </p:pic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8F2360E5-7211-4839-9D7A-209FDFEDB07A}"/>
              </a:ext>
            </a:extLst>
          </p:cNvPr>
          <p:cNvSpPr/>
          <p:nvPr/>
        </p:nvSpPr>
        <p:spPr>
          <a:xfrm>
            <a:off x="6867545" y="4448142"/>
            <a:ext cx="64807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92C84B-03A9-4B20-9376-8599EE1A9C1C}"/>
              </a:ext>
            </a:extLst>
          </p:cNvPr>
          <p:cNvSpPr txBox="1"/>
          <p:nvPr/>
        </p:nvSpPr>
        <p:spPr>
          <a:xfrm>
            <a:off x="5427385" y="5536101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latin typeface="Century Gothic" panose="020B0502020202020204" pitchFamily="34" charset="0"/>
              </a:rPr>
              <a:t>Plano de comunicação – Versão de junho de 2021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859CC0-DC71-40A8-BE78-3CC8D8047A99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4" name="Retângulo 37">
              <a:extLst>
                <a:ext uri="{FF2B5EF4-FFF2-40B4-BE49-F238E27FC236}">
                  <a16:creationId xmlns:a16="http://schemas.microsoft.com/office/drawing/2014/main" id="{C8B88A75-6C88-4304-94D0-AC9CF1556F56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5" name="Rectangle 53">
              <a:extLst>
                <a:ext uri="{FF2B5EF4-FFF2-40B4-BE49-F238E27FC236}">
                  <a16:creationId xmlns:a16="http://schemas.microsoft.com/office/drawing/2014/main" id="{40B32FB8-2270-4066-BB52-020C6E971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E57841F6-AF30-44A0-ACE6-3831BF2E5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46D643F1-9329-475C-80A0-19C0BF20C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m 44">
              <a:extLst>
                <a:ext uri="{FF2B5EF4-FFF2-40B4-BE49-F238E27FC236}">
                  <a16:creationId xmlns:a16="http://schemas.microsoft.com/office/drawing/2014/main" id="{F07B364D-277C-4D0C-8B82-9AE0F1DB3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82945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– </a:t>
            </a:r>
            <a:r>
              <a:rPr lang="pt-PT" sz="2400" b="1" dirty="0" err="1">
                <a:latin typeface="Century Gothic" panose="020B0502020202020204" pitchFamily="34" charset="0"/>
              </a:rPr>
              <a:t>Monofolha</a:t>
            </a:r>
            <a:r>
              <a:rPr lang="pt-PT" sz="2400" b="1" dirty="0">
                <a:latin typeface="Century Gothic" panose="020B0502020202020204" pitchFamily="34" charset="0"/>
              </a:rPr>
              <a:t>/Panfleto</a:t>
            </a:r>
          </a:p>
        </p:txBody>
      </p:sp>
      <p:pic>
        <p:nvPicPr>
          <p:cNvPr id="11" name="Picture 2" descr="https://www.lifeazoresnatura.eu/wp-content/uploads/2020/11/monofolha-digital_IP-NATURA_17nov_PT_2.jpg">
            <a:extLst>
              <a:ext uri="{FF2B5EF4-FFF2-40B4-BE49-F238E27FC236}">
                <a16:creationId xmlns:a16="http://schemas.microsoft.com/office/drawing/2014/main" id="{0F0EF71B-B2BA-4725-9770-4D6220C31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7" y="1644131"/>
            <a:ext cx="7056784" cy="49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DAEAE8-476D-4DC9-8599-949FC28B07F4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2" name="Retângulo 37">
              <a:extLst>
                <a:ext uri="{FF2B5EF4-FFF2-40B4-BE49-F238E27FC236}">
                  <a16:creationId xmlns:a16="http://schemas.microsoft.com/office/drawing/2014/main" id="{EA52B1CC-9A6C-4D25-AED8-E26674A2B59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3" name="Rectangle 53">
              <a:extLst>
                <a:ext uri="{FF2B5EF4-FFF2-40B4-BE49-F238E27FC236}">
                  <a16:creationId xmlns:a16="http://schemas.microsoft.com/office/drawing/2014/main" id="{C426C5CA-5849-45AE-A8BB-C4AB47CEA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4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CB06E95D-54F9-46C0-A8CB-DDE26AB89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FB147257-0F7C-41A7-820C-FC12347E9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m 44">
              <a:extLst>
                <a:ext uri="{FF2B5EF4-FFF2-40B4-BE49-F238E27FC236}">
                  <a16:creationId xmlns:a16="http://schemas.microsoft.com/office/drawing/2014/main" id="{B3C2C052-9487-47E9-8451-0F9826B98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27094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– Sinalética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D683CE-7523-4FA8-AE94-BB46EC360C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219" y="4026260"/>
            <a:ext cx="2029680" cy="27087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6A71361-81CD-49E8-9685-F5C82D0226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85250" y="1389040"/>
            <a:ext cx="3322430" cy="186886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D49CB3B-6CAB-4FD9-AFC6-949B97E37DF6}"/>
              </a:ext>
            </a:extLst>
          </p:cNvPr>
          <p:cNvSpPr txBox="1"/>
          <p:nvPr/>
        </p:nvSpPr>
        <p:spPr>
          <a:xfrm>
            <a:off x="46916" y="1682196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>
                <a:latin typeface="Century Gothic" panose="020B0502020202020204" pitchFamily="34" charset="0"/>
              </a:rPr>
              <a:t>Estrutura dos conteúdos: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Introdução ao projeto;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Mapa da área de intervenção;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Caracterização da área;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Objetivos para aquela área de intervenção;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Fotografias de espécies ou habitats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18849B0-3739-4BA3-BBF2-0912AD745B65}"/>
              </a:ext>
            </a:extLst>
          </p:cNvPr>
          <p:cNvSpPr txBox="1"/>
          <p:nvPr/>
        </p:nvSpPr>
        <p:spPr>
          <a:xfrm>
            <a:off x="62426" y="4267519"/>
            <a:ext cx="34253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>
                <a:latin typeface="Century Gothic" panose="020B0502020202020204" pitchFamily="34" charset="0"/>
              </a:rPr>
              <a:t>Estrutura física: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Plástico reciclado (indicação) ou madeira tratada (pinho);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latin typeface="Century Gothic" panose="020B0502020202020204" pitchFamily="34" charset="0"/>
              </a:rPr>
              <a:t>Placa impressa em PVC (substituir com o avanço do projeto e dos trabalhos de conservação – 3 fases) ou criptoméria.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9B2CE9B-6661-4EC8-9A01-BFCCE21614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289" y="1182243"/>
            <a:ext cx="3089166" cy="51845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4CAE7A5-2D62-4BB2-95F9-2E918F275982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5" name="Retângulo 37">
              <a:extLst>
                <a:ext uri="{FF2B5EF4-FFF2-40B4-BE49-F238E27FC236}">
                  <a16:creationId xmlns:a16="http://schemas.microsoft.com/office/drawing/2014/main" id="{7F576E40-C514-459E-909E-CE6EDEE08B13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8" name="Rectangle 53">
              <a:extLst>
                <a:ext uri="{FF2B5EF4-FFF2-40B4-BE49-F238E27FC236}">
                  <a16:creationId xmlns:a16="http://schemas.microsoft.com/office/drawing/2014/main" id="{137D9B18-F63A-4B25-832D-DCC26E7FE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E60B43ED-1242-473F-A26A-BD0CC22ED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434CE7A1-5B31-4B1D-9743-874527877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m 44">
              <a:extLst>
                <a:ext uri="{FF2B5EF4-FFF2-40B4-BE49-F238E27FC236}">
                  <a16:creationId xmlns:a16="http://schemas.microsoft.com/office/drawing/2014/main" id="{15E7C0E3-D5D6-45E6-B626-C54C74B5C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085443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4559357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Comunicação – Plano de Comunicação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2B9C4E8-B27E-45F2-8833-58A80598BCF5}"/>
              </a:ext>
            </a:extLst>
          </p:cNvPr>
          <p:cNvSpPr txBox="1"/>
          <p:nvPr/>
        </p:nvSpPr>
        <p:spPr>
          <a:xfrm>
            <a:off x="683568" y="1556792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Century Gothic" panose="020B0502020202020204" pitchFamily="34" charset="0"/>
              </a:rPr>
              <a:t>Versão 3 – janeiro de 2021</a:t>
            </a:r>
          </a:p>
          <a:p>
            <a:r>
              <a:rPr lang="pt-PT" dirty="0">
                <a:latin typeface="Century Gothic" panose="020B0502020202020204" pitchFamily="34" charset="0"/>
              </a:rPr>
              <a:t>"I:\11 - </a:t>
            </a:r>
            <a:r>
              <a:rPr lang="pt-PT" dirty="0" err="1">
                <a:latin typeface="Century Gothic" panose="020B0502020202020204" pitchFamily="34" charset="0"/>
              </a:rPr>
              <a:t>Açoes</a:t>
            </a:r>
            <a:r>
              <a:rPr lang="pt-PT" dirty="0">
                <a:latin typeface="Century Gothic" panose="020B0502020202020204" pitchFamily="34" charset="0"/>
              </a:rPr>
              <a:t>\Ação E1 - Comunicação do projeto\V3 - Plano de Comunicação </a:t>
            </a:r>
            <a:r>
              <a:rPr lang="pt-PT" dirty="0" err="1">
                <a:latin typeface="Century Gothic" panose="020B0502020202020204" pitchFamily="34" charset="0"/>
              </a:rPr>
              <a:t>Azores</a:t>
            </a:r>
            <a:r>
              <a:rPr lang="pt-PT" dirty="0">
                <a:latin typeface="Century Gothic" panose="020B0502020202020204" pitchFamily="34" charset="0"/>
              </a:rPr>
              <a:t> Natura janeiro 2021.docx"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EF413E-FC20-4FC9-87CD-130D2F476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198" y="2768099"/>
            <a:ext cx="2808802" cy="39581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745540-A0BF-4EFB-ADE9-5880FC6F57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2723635"/>
            <a:ext cx="2808802" cy="40108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1D83B28-19F7-458D-96AA-F6C4F1A785AE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3" name="Retângulo 37">
              <a:extLst>
                <a:ext uri="{FF2B5EF4-FFF2-40B4-BE49-F238E27FC236}">
                  <a16:creationId xmlns:a16="http://schemas.microsoft.com/office/drawing/2014/main" id="{1FF9E59C-0E9B-44DC-B6A8-CEDC628F4C6F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4" name="Rectangle 53">
              <a:extLst>
                <a:ext uri="{FF2B5EF4-FFF2-40B4-BE49-F238E27FC236}">
                  <a16:creationId xmlns:a16="http://schemas.microsoft.com/office/drawing/2014/main" id="{A94BC185-4E3E-470C-84AF-66BD0D69A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BC0A5ADA-E7EF-483D-8E33-69DC81E65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D90857E2-9905-4546-BA12-05FDD01CE0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m 44">
              <a:extLst>
                <a:ext uri="{FF2B5EF4-FFF2-40B4-BE49-F238E27FC236}">
                  <a16:creationId xmlns:a16="http://schemas.microsoft.com/office/drawing/2014/main" id="{B3233204-7C59-4F37-8297-8CCD1B7BC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95576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Educação Ambiental – Atividades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A8C001D-40D9-4A8E-AA57-B2F0032DF7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78710" y="1578744"/>
          <a:ext cx="33123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368891410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139956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/>
                        <a:t>2019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01077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PT" dirty="0"/>
                        <a:t>Escolas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Sessões – 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9938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Participantes - 1671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82627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FF21D6FE-74DB-403E-9068-92B80D45A8D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30838" y="2691264"/>
          <a:ext cx="331236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368891410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139956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/>
                        <a:t>2020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01077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PT" dirty="0"/>
                        <a:t>Escolas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Sessões – 114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9938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Participantes - 2042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8262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PT" dirty="0"/>
                        <a:t>Públicas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Sessões – 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372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Participantes - 1671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165897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6F0DA456-B981-41A6-B1DD-CF4F00A413E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78710" y="4545464"/>
          <a:ext cx="33123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368891410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139956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/>
                        <a:t>2021 (fevereiro 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01077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PT" dirty="0"/>
                        <a:t>Escolas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Sessões – 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9938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Participantes - 258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82627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E5C09179-C8AF-483B-948D-3359A55085A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30838" y="5657984"/>
          <a:ext cx="331236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368891410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139956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/>
                        <a:t>Atividades online (pós-COVID)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01077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pt-PT" dirty="0"/>
                        <a:t>Online (desafios; </a:t>
                      </a:r>
                      <a:r>
                        <a:rPr lang="pt-PT" dirty="0" err="1"/>
                        <a:t>quiz</a:t>
                      </a:r>
                      <a:r>
                        <a:rPr lang="pt-P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Publicações –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99384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/>
                        <a:t>Participantes - 93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82627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7AF9557C-32D3-49FC-931F-400EA90C7DFF}"/>
              </a:ext>
            </a:extLst>
          </p:cNvPr>
          <p:cNvSpPr txBox="1"/>
          <p:nvPr/>
        </p:nvSpPr>
        <p:spPr>
          <a:xfrm>
            <a:off x="4210658" y="699319"/>
            <a:ext cx="424847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pt-PT" sz="1350" b="1" u="sng" dirty="0">
                <a:solidFill>
                  <a:schemeClr val="dk1"/>
                </a:solidFill>
              </a:rPr>
              <a:t>NOTA:</a:t>
            </a:r>
          </a:p>
          <a:p>
            <a:pPr defTabSz="685800"/>
            <a:r>
              <a:rPr lang="pt-PT" sz="1350" dirty="0">
                <a:solidFill>
                  <a:schemeClr val="dk1"/>
                </a:solidFill>
              </a:rPr>
              <a:t>Atividades canceladas – 3</a:t>
            </a:r>
          </a:p>
          <a:p>
            <a:pPr defTabSz="685800"/>
            <a:r>
              <a:rPr lang="pt-PT" sz="1350" dirty="0">
                <a:solidFill>
                  <a:schemeClr val="dk1"/>
                </a:solidFill>
              </a:rPr>
              <a:t>Atividades planeadas não realizadas - 5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EF009C8-3AD8-45B9-A16B-3857F121D7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51" y="1609856"/>
            <a:ext cx="3339986" cy="25049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5F9EC3D-9C58-463C-9BE9-654E4911195E}"/>
              </a:ext>
            </a:extLst>
          </p:cNvPr>
          <p:cNvSpPr txBox="1"/>
          <p:nvPr/>
        </p:nvSpPr>
        <p:spPr>
          <a:xfrm>
            <a:off x="754387" y="4167910"/>
            <a:ext cx="3968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>
                <a:latin typeface="Century Gothic" panose="020B0502020202020204" pitchFamily="34" charset="0"/>
              </a:rPr>
              <a:t>Atividade “Morcega-te”, organizada pelo Parque Natural do Faial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1FEF7A3-D1A2-481A-A39D-D18E976E92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4489835"/>
            <a:ext cx="2880320" cy="216024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CB3049AB-070A-49DF-AD1A-2647AFF4203C}"/>
              </a:ext>
            </a:extLst>
          </p:cNvPr>
          <p:cNvSpPr/>
          <p:nvPr/>
        </p:nvSpPr>
        <p:spPr>
          <a:xfrm>
            <a:off x="3346561" y="5248144"/>
            <a:ext cx="1189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900" dirty="0">
                <a:latin typeface="Century Gothic" panose="020B0502020202020204" pitchFamily="34" charset="0"/>
              </a:rPr>
              <a:t>Atividade “Tartarugas marinhas”, organizada pelo Parque Natural de Santa Maria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EBC308-6A68-4737-986F-D45FF4571A1D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0" name="Retângulo 37">
              <a:extLst>
                <a:ext uri="{FF2B5EF4-FFF2-40B4-BE49-F238E27FC236}">
                  <a16:creationId xmlns:a16="http://schemas.microsoft.com/office/drawing/2014/main" id="{7DE1847E-B32C-45CD-9217-7E0F8A4526D0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1" name="Rectangle 53">
              <a:extLst>
                <a:ext uri="{FF2B5EF4-FFF2-40B4-BE49-F238E27FC236}">
                  <a16:creationId xmlns:a16="http://schemas.microsoft.com/office/drawing/2014/main" id="{B761F3D8-80B7-4E23-B258-F8123CA1A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2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2232B2C-5C54-49C9-A5A8-ADC9DC5AC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330BF6CF-AF5D-4734-A5EA-DA3E0DD55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44">
              <a:extLst>
                <a:ext uri="{FF2B5EF4-FFF2-40B4-BE49-F238E27FC236}">
                  <a16:creationId xmlns:a16="http://schemas.microsoft.com/office/drawing/2014/main" id="{2BC65753-43F4-492B-AADB-79D49AD00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897790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6D5EF2-CF02-414A-A281-FF24AA2BC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769" y="850282"/>
            <a:ext cx="5334462" cy="5243014"/>
          </a:xfrm>
          <a:prstGeom prst="rect">
            <a:avLst/>
          </a:prstGeom>
        </p:spPr>
      </p:pic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62"/>
          <p:cNvSpPr>
            <a:spLocks noChangeArrowheads="1"/>
          </p:cNvSpPr>
          <p:nvPr/>
        </p:nvSpPr>
        <p:spPr bwMode="auto">
          <a:xfrm>
            <a:off x="298871" y="778317"/>
            <a:ext cx="641524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F1 –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Gestão</a:t>
            </a:r>
            <a:r>
              <a:rPr lang="fr-BE" altLang="en-US" sz="1500" b="1" dirty="0">
                <a:latin typeface="Century Gothic" panose="020B0502020202020204" pitchFamily="34" charset="0"/>
                <a:cs typeface="Calibri" panose="020F0502020204030204" pitchFamily="34" charset="0"/>
              </a:rPr>
              <a:t> Global do </a:t>
            </a:r>
            <a:r>
              <a:rPr lang="fr-BE" altLang="en-US" sz="15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Projeto</a:t>
            </a:r>
            <a:endParaRPr lang="fr-BE" altLang="en-US" sz="15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fr-BE" altLang="en-US" sz="12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CF06B2-FE5F-4DF0-960B-6234103FA34B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1" name="Retângulo 37">
              <a:extLst>
                <a:ext uri="{FF2B5EF4-FFF2-40B4-BE49-F238E27FC236}">
                  <a16:creationId xmlns:a16="http://schemas.microsoft.com/office/drawing/2014/main" id="{ECB92A4C-D14A-4334-A398-2A6695A5E1E7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2" name="Rectangle 53">
              <a:extLst>
                <a:ext uri="{FF2B5EF4-FFF2-40B4-BE49-F238E27FC236}">
                  <a16:creationId xmlns:a16="http://schemas.microsoft.com/office/drawing/2014/main" id="{45773B9B-DE03-4086-B4D9-8F1F4927B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FD47EFA2-6304-4ABA-8D17-70ED9D2D8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4AB99DFD-6B71-4153-92C6-9C7A85848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Imagem 44">
              <a:extLst>
                <a:ext uri="{FF2B5EF4-FFF2-40B4-BE49-F238E27FC236}">
                  <a16:creationId xmlns:a16="http://schemas.microsoft.com/office/drawing/2014/main" id="{691A5810-A315-4930-9CFC-0B2D6F6ED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48C72E1-E4E0-4902-807B-C1BFCBEF086F}"/>
              </a:ext>
            </a:extLst>
          </p:cNvPr>
          <p:cNvGrpSpPr/>
          <p:nvPr/>
        </p:nvGrpSpPr>
        <p:grpSpPr>
          <a:xfrm>
            <a:off x="6134545" y="6304639"/>
            <a:ext cx="2973959" cy="436729"/>
            <a:chOff x="6134545" y="6304639"/>
            <a:chExt cx="2973959" cy="436729"/>
          </a:xfrm>
        </p:grpSpPr>
        <p:pic>
          <p:nvPicPr>
            <p:cNvPr id="29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411BCCB4-C820-4B35-B7DD-F52B140D4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Imagem 16">
              <a:extLst>
                <a:ext uri="{FF2B5EF4-FFF2-40B4-BE49-F238E27FC236}">
                  <a16:creationId xmlns:a16="http://schemas.microsoft.com/office/drawing/2014/main" id="{5078E75B-898B-4C1C-A367-2305065E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4563ED38-4131-4FAC-8259-A795CAADC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368495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Educação Ambiental – Atividades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B2F9F75-DBC8-4753-8820-B62426EC07A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4369" y="1771763"/>
          <a:ext cx="392820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102">
                  <a:extLst>
                    <a:ext uri="{9D8B030D-6E8A-4147-A177-3AD203B41FA5}">
                      <a16:colId xmlns:a16="http://schemas.microsoft.com/office/drawing/2014/main" val="1434124633"/>
                    </a:ext>
                  </a:extLst>
                </a:gridCol>
                <a:gridCol w="1964102">
                  <a:extLst>
                    <a:ext uri="{9D8B030D-6E8A-4147-A177-3AD203B41FA5}">
                      <a16:colId xmlns:a16="http://schemas.microsoft.com/office/drawing/2014/main" val="37080501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Campanhas de limpeza – lixo marinho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Costeiras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13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Subaquáticas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740173"/>
                  </a:ext>
                </a:extLst>
              </a:tr>
            </a:tbl>
          </a:graphicData>
        </a:graphic>
      </p:graphicFrame>
      <p:pic>
        <p:nvPicPr>
          <p:cNvPr id="18" name="Imagem 17">
            <a:extLst>
              <a:ext uri="{FF2B5EF4-FFF2-40B4-BE49-F238E27FC236}">
                <a16:creationId xmlns:a16="http://schemas.microsoft.com/office/drawing/2014/main" id="{894839F9-FE5D-41E5-9BB9-784BCC8BB6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39" y="2992628"/>
            <a:ext cx="4111664" cy="2055832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D44A65A1-41B4-4413-BB27-5AE9AB69DD57}"/>
              </a:ext>
            </a:extLst>
          </p:cNvPr>
          <p:cNvSpPr txBox="1"/>
          <p:nvPr/>
        </p:nvSpPr>
        <p:spPr>
          <a:xfrm>
            <a:off x="540040" y="5348035"/>
            <a:ext cx="148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00" dirty="0">
                <a:latin typeface="Century Gothic" panose="020B0502020202020204" pitchFamily="34" charset="0"/>
              </a:rPr>
              <a:t>Limpeza costeira no Porto da Feteira - Faial</a:t>
            </a:r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55865BC7-D909-4B96-B2C8-45A4C0FC898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64031" y="1765526"/>
          <a:ext cx="392820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102">
                  <a:extLst>
                    <a:ext uri="{9D8B030D-6E8A-4147-A177-3AD203B41FA5}">
                      <a16:colId xmlns:a16="http://schemas.microsoft.com/office/drawing/2014/main" val="1434124633"/>
                    </a:ext>
                  </a:extLst>
                </a:gridCol>
                <a:gridCol w="1964102">
                  <a:extLst>
                    <a:ext uri="{9D8B030D-6E8A-4147-A177-3AD203B41FA5}">
                      <a16:colId xmlns:a16="http://schemas.microsoft.com/office/drawing/2014/main" val="37080501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Campanhas de limpeza – lixo marinho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Voluntários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13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Entidades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740173"/>
                  </a:ext>
                </a:extLst>
              </a:tr>
            </a:tbl>
          </a:graphicData>
        </a:graphic>
      </p:graphicFrame>
      <p:pic>
        <p:nvPicPr>
          <p:cNvPr id="21" name="Imagem 20">
            <a:extLst>
              <a:ext uri="{FF2B5EF4-FFF2-40B4-BE49-F238E27FC236}">
                <a16:creationId xmlns:a16="http://schemas.microsoft.com/office/drawing/2014/main" id="{31F07663-A8A4-48C0-A00D-30DD669902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4814912"/>
            <a:ext cx="6779652" cy="1971462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88C44A24-088D-4439-9C1F-7399FC665376}"/>
              </a:ext>
            </a:extLst>
          </p:cNvPr>
          <p:cNvSpPr txBox="1"/>
          <p:nvPr/>
        </p:nvSpPr>
        <p:spPr>
          <a:xfrm>
            <a:off x="4860033" y="4469498"/>
            <a:ext cx="39813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900" dirty="0">
                <a:latin typeface="Century Gothic" panose="020B0502020202020204" pitchFamily="34" charset="0"/>
              </a:rPr>
              <a:t>Limpeza subaquática – Monte da Guia e Porto da Horta - Faial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9D934E-DBDD-490D-8C19-390BA370FE7F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0" name="Retângulo 37">
              <a:extLst>
                <a:ext uri="{FF2B5EF4-FFF2-40B4-BE49-F238E27FC236}">
                  <a16:creationId xmlns:a16="http://schemas.microsoft.com/office/drawing/2014/main" id="{3928CB23-06FA-41D5-9D68-F2DD88566BB0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2" name="Rectangle 53">
              <a:extLst>
                <a:ext uri="{FF2B5EF4-FFF2-40B4-BE49-F238E27FC236}">
                  <a16:creationId xmlns:a16="http://schemas.microsoft.com/office/drawing/2014/main" id="{DCB0F7BE-BC64-4979-A5DB-60284FA83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9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CA7B647C-F917-400A-B9CC-2E2847456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8D4947D6-F754-4A62-8DF6-9B3EA1E8A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m 44">
              <a:extLst>
                <a:ext uri="{FF2B5EF4-FFF2-40B4-BE49-F238E27FC236}">
                  <a16:creationId xmlns:a16="http://schemas.microsoft.com/office/drawing/2014/main" id="{988A4420-BA11-475C-B1BC-9A7C33DCE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65244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Educação Ambiental – Guia do Professor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3E52185-C82F-4E9E-A9BB-61C46DD7D6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52120" y="692895"/>
          <a:ext cx="3312368" cy="1080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114571246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61774560"/>
                    </a:ext>
                  </a:extLst>
                </a:gridCol>
              </a:tblGrid>
              <a:tr h="360162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Ciclo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Nº de atividades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504695"/>
                  </a:ext>
                </a:extLst>
              </a:tr>
              <a:tr h="360162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3º ciclo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289851"/>
                  </a:ext>
                </a:extLst>
              </a:tr>
              <a:tr h="360162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Secundário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647580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F6E4359-F583-4B67-BD29-E5DAAB65B08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52120" y="1773381"/>
          <a:ext cx="3312368" cy="346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1542359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Temas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023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Espécies exóticas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935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Rede Natura 2000 e áreas protegidas nos Açores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745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Sustentabilidade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85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Áreas Marinhas protegidas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423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Poças de maré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53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Lixo marinho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3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LIFE IP AZORES NATURA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60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350" dirty="0">
                          <a:latin typeface="Century Gothic" panose="020B0502020202020204" pitchFamily="34" charset="0"/>
                        </a:rPr>
                        <a:t>Património natural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836154"/>
                  </a:ext>
                </a:extLst>
              </a:tr>
            </a:tbl>
          </a:graphicData>
        </a:graphic>
      </p:graphicFrame>
      <p:pic>
        <p:nvPicPr>
          <p:cNvPr id="18" name="Imagem 17">
            <a:extLst>
              <a:ext uri="{FF2B5EF4-FFF2-40B4-BE49-F238E27FC236}">
                <a16:creationId xmlns:a16="http://schemas.microsoft.com/office/drawing/2014/main" id="{172B46F0-41AD-470C-9DE7-149CA37A69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24" y="1655603"/>
            <a:ext cx="1836638" cy="259886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41B2E85-02A8-45A4-9F68-1056B8544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2" y="1655603"/>
            <a:ext cx="3678518" cy="517241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AD06315-431B-4435-92F1-36B0D0C532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395" y="4328646"/>
            <a:ext cx="1740253" cy="247016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A7254C5-510F-476A-BFD9-DD8CF65764DC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5" name="Retângulo 37">
              <a:extLst>
                <a:ext uri="{FF2B5EF4-FFF2-40B4-BE49-F238E27FC236}">
                  <a16:creationId xmlns:a16="http://schemas.microsoft.com/office/drawing/2014/main" id="{0368CDCE-AC51-47DE-A519-F9C547601F06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2" name="Rectangle 53">
              <a:extLst>
                <a:ext uri="{FF2B5EF4-FFF2-40B4-BE49-F238E27FC236}">
                  <a16:creationId xmlns:a16="http://schemas.microsoft.com/office/drawing/2014/main" id="{64848388-7389-4A6F-8A0A-3AC3DAE89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2A9DF7CB-2EBF-44D0-B5C7-34D62FD57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F3471BDC-BB39-4818-AFC0-48207C96F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m 44">
              <a:extLst>
                <a:ext uri="{FF2B5EF4-FFF2-40B4-BE49-F238E27FC236}">
                  <a16:creationId xmlns:a16="http://schemas.microsoft.com/office/drawing/2014/main" id="{A00880BA-591A-4653-8D0A-7446B6B24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49845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Educação Ambiental – Exposição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02A6794-7F09-4030-9084-B375E68AC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151219"/>
              </p:ext>
            </p:extLst>
          </p:nvPr>
        </p:nvGraphicFramePr>
        <p:xfrm>
          <a:off x="611560" y="1771057"/>
          <a:ext cx="756084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420">
                  <a:extLst>
                    <a:ext uri="{9D8B030D-6E8A-4147-A177-3AD203B41FA5}">
                      <a16:colId xmlns:a16="http://schemas.microsoft.com/office/drawing/2014/main" val="2067100286"/>
                    </a:ext>
                  </a:extLst>
                </a:gridCol>
                <a:gridCol w="3780420">
                  <a:extLst>
                    <a:ext uri="{9D8B030D-6E8A-4147-A177-3AD203B41FA5}">
                      <a16:colId xmlns:a16="http://schemas.microsoft.com/office/drawing/2014/main" val="2760965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Tema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000" dirty="0"/>
                        <a:t>Património natural e o papel do LIFE IP AZORES NATURA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71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/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Circular pelas escolas, centros ambientais e outros eventos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768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/>
                        <a:t>Níveis de ensino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3º e secundário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354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/>
                        <a:t>Previsão de conclusão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julho de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52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2000" dirty="0"/>
                        <a:t>Estado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2000" dirty="0"/>
                        <a:t>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670077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40B197C7-48F4-4EC5-9824-D5E8388750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091" y="4602965"/>
            <a:ext cx="2690282" cy="20177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D5376D0-E8D9-4B80-AA9D-B0540A5C7A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883" y="4609524"/>
            <a:ext cx="3097026" cy="2066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B900E9-3BAA-4828-8D3D-8AF68DB3A37A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13" name="Retângulo 37">
              <a:extLst>
                <a:ext uri="{FF2B5EF4-FFF2-40B4-BE49-F238E27FC236}">
                  <a16:creationId xmlns:a16="http://schemas.microsoft.com/office/drawing/2014/main" id="{E5F09854-5F13-4F4E-A94C-4DE7E75BD2F7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14" name="Rectangle 53">
              <a:extLst>
                <a:ext uri="{FF2B5EF4-FFF2-40B4-BE49-F238E27FC236}">
                  <a16:creationId xmlns:a16="http://schemas.microsoft.com/office/drawing/2014/main" id="{3848C5AA-B934-4870-9997-A9FC3EB73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5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EA247DF5-23A6-4EC3-AB2E-E4EAD4557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F63AD924-3A69-4058-94B7-597B5FC23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m 44">
              <a:extLst>
                <a:ext uri="{FF2B5EF4-FFF2-40B4-BE49-F238E27FC236}">
                  <a16:creationId xmlns:a16="http://schemas.microsoft.com/office/drawing/2014/main" id="{FB66FE09-8150-4BBA-99FB-120B729BB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201558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E8B13AA-ECB0-4097-8353-DD08C155DD78}"/>
              </a:ext>
            </a:extLst>
          </p:cNvPr>
          <p:cNvSpPr/>
          <p:nvPr/>
        </p:nvSpPr>
        <p:spPr>
          <a:xfrm>
            <a:off x="12643" y="692895"/>
            <a:ext cx="3819695" cy="8638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>
                <a:latin typeface="Century Gothic" panose="020B0502020202020204" pitchFamily="34" charset="0"/>
              </a:rPr>
              <a:t>Voluntariado – Campos de Voluntariado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A16F5F9-D483-429D-B3CA-693B1F849AB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97125" y="678644"/>
          <a:ext cx="5090530" cy="248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775">
                  <a:extLst>
                    <a:ext uri="{9D8B030D-6E8A-4147-A177-3AD203B41FA5}">
                      <a16:colId xmlns:a16="http://schemas.microsoft.com/office/drawing/2014/main" val="3433605157"/>
                    </a:ext>
                  </a:extLst>
                </a:gridCol>
                <a:gridCol w="1270678">
                  <a:extLst>
                    <a:ext uri="{9D8B030D-6E8A-4147-A177-3AD203B41FA5}">
                      <a16:colId xmlns:a16="http://schemas.microsoft.com/office/drawing/2014/main" val="2566091984"/>
                    </a:ext>
                  </a:extLst>
                </a:gridCol>
                <a:gridCol w="1362077">
                  <a:extLst>
                    <a:ext uri="{9D8B030D-6E8A-4147-A177-3AD203B41FA5}">
                      <a16:colId xmlns:a16="http://schemas.microsoft.com/office/drawing/2014/main" val="31086910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Datas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Ilha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dirty="0">
                          <a:latin typeface="Century Gothic" panose="020B0502020202020204" pitchFamily="34" charset="0"/>
                        </a:rPr>
                        <a:t>Nº Voluntários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599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13 a 21 de julho de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Graciosa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73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15 a 23 de agosto de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Flores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67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14 a 22 de setembro de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Pico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297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5 a 13 de novembro de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Santa Maria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002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17 a 25 Março de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Terceira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112362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3D01AB89-BF9B-4D97-A0BF-04D045899D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71" y="2082653"/>
            <a:ext cx="3621736" cy="271630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07AA4FD-1DC1-407D-9594-4675F9DDBD8E}"/>
              </a:ext>
            </a:extLst>
          </p:cNvPr>
          <p:cNvSpPr/>
          <p:nvPr/>
        </p:nvSpPr>
        <p:spPr>
          <a:xfrm>
            <a:off x="-162001" y="4941168"/>
            <a:ext cx="4320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latin typeface="Century Gothic" panose="020B0502020202020204" pitchFamily="34" charset="0"/>
              </a:rPr>
              <a:t>Campo de voluntariado de Santa Maria – Julia Snajdr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8868D2B-2B2B-48A8-B202-736F888F0F2D}"/>
              </a:ext>
            </a:extLst>
          </p:cNvPr>
          <p:cNvSpPr/>
          <p:nvPr/>
        </p:nvSpPr>
        <p:spPr>
          <a:xfrm>
            <a:off x="4417074" y="3574741"/>
            <a:ext cx="4320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900" dirty="0">
                <a:latin typeface="Century Gothic" panose="020B0502020202020204" pitchFamily="34" charset="0"/>
              </a:rPr>
              <a:t>Campo de voluntariado </a:t>
            </a:r>
            <a:r>
              <a:rPr lang="pt-PT" sz="900">
                <a:latin typeface="Century Gothic" panose="020B0502020202020204" pitchFamily="34" charset="0"/>
              </a:rPr>
              <a:t>da Terceira </a:t>
            </a:r>
            <a:r>
              <a:rPr lang="pt-PT" sz="900" dirty="0">
                <a:latin typeface="Century Gothic" panose="020B0502020202020204" pitchFamily="34" charset="0"/>
              </a:rPr>
              <a:t>– Julia Snajdr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6BBC3E-7DD4-429A-BA77-07235AC79CE0}"/>
              </a:ext>
            </a:extLst>
          </p:cNvPr>
          <p:cNvSpPr txBox="1"/>
          <p:nvPr/>
        </p:nvSpPr>
        <p:spPr>
          <a:xfrm>
            <a:off x="215284" y="5445223"/>
            <a:ext cx="369093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b="1" u="sng" dirty="0">
                <a:solidFill>
                  <a:schemeClr val="dk1"/>
                </a:solidFill>
                <a:latin typeface="Century Gothic" panose="020B0502020202020204" pitchFamily="34" charset="0"/>
              </a:rPr>
              <a:t>Relatórios:</a:t>
            </a:r>
          </a:p>
          <a:p>
            <a:r>
              <a:rPr lang="pt-PT" sz="1350" dirty="0">
                <a:solidFill>
                  <a:schemeClr val="dk1"/>
                </a:solidFill>
                <a:latin typeface="Century Gothic" panose="020B0502020202020204" pitchFamily="34" charset="0"/>
              </a:rPr>
              <a:t>I:\11 - </a:t>
            </a:r>
            <a:r>
              <a:rPr lang="pt-PT" sz="1350" dirty="0" err="1">
                <a:solidFill>
                  <a:schemeClr val="dk1"/>
                </a:solidFill>
                <a:latin typeface="Century Gothic" panose="020B0502020202020204" pitchFamily="34" charset="0"/>
              </a:rPr>
              <a:t>Açoes</a:t>
            </a:r>
            <a:r>
              <a:rPr lang="pt-PT" sz="1350" dirty="0">
                <a:solidFill>
                  <a:schemeClr val="dk1"/>
                </a:solidFill>
                <a:latin typeface="Century Gothic" panose="020B0502020202020204" pitchFamily="34" charset="0"/>
              </a:rPr>
              <a:t>\Ação E5 - Programa de Voluntariado e envolvimento de </a:t>
            </a:r>
            <a:r>
              <a:rPr lang="pt-PT" sz="1350" dirty="0" err="1">
                <a:solidFill>
                  <a:schemeClr val="dk1"/>
                </a:solidFill>
                <a:latin typeface="Century Gothic" panose="020B0502020202020204" pitchFamily="34" charset="0"/>
              </a:rPr>
              <a:t>stakeholder</a:t>
            </a:r>
            <a:r>
              <a:rPr lang="pt-PT" sz="1350" dirty="0">
                <a:solidFill>
                  <a:schemeClr val="dk1"/>
                </a:solidFill>
                <a:latin typeface="Century Gothic" panose="020B0502020202020204" pitchFamily="34" charset="0"/>
              </a:rPr>
              <a:t>\Programa Voluntariado - P1A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44BB7F-9EBF-46CA-9588-33300550348F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0" name="Retângulo 37">
              <a:extLst>
                <a:ext uri="{FF2B5EF4-FFF2-40B4-BE49-F238E27FC236}">
                  <a16:creationId xmlns:a16="http://schemas.microsoft.com/office/drawing/2014/main" id="{64068B12-4C19-42CE-801B-1AEC21B3421D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1" name="Rectangle 53">
              <a:extLst>
                <a:ext uri="{FF2B5EF4-FFF2-40B4-BE49-F238E27FC236}">
                  <a16:creationId xmlns:a16="http://schemas.microsoft.com/office/drawing/2014/main" id="{F84B600E-0E12-4EBB-9F05-7AF407008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2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C2E0361D-5604-4E25-B598-FBE1DCA6C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81EA03C3-0C79-4F1F-809E-FCCEB1BD0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44">
              <a:extLst>
                <a:ext uri="{FF2B5EF4-FFF2-40B4-BE49-F238E27FC236}">
                  <a16:creationId xmlns:a16="http://schemas.microsoft.com/office/drawing/2014/main" id="{AE087B08-88E6-4694-A20A-08F0D8795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CA4E602A-B33E-46D1-89DF-CAC037788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53" y="3895665"/>
            <a:ext cx="3869905" cy="29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9010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m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204" y="6373504"/>
            <a:ext cx="732092" cy="3262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m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05" t="3252" r="21651" b="10634"/>
          <a:stretch>
            <a:fillRect/>
          </a:stretch>
        </p:blipFill>
        <p:spPr bwMode="auto">
          <a:xfrm>
            <a:off x="7942175" y="6304639"/>
            <a:ext cx="985925" cy="43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m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3726" y="6251693"/>
            <a:ext cx="560193" cy="56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o 36"/>
          <p:cNvGrpSpPr/>
          <p:nvPr/>
        </p:nvGrpSpPr>
        <p:grpSpPr>
          <a:xfrm>
            <a:off x="5096310" y="6262051"/>
            <a:ext cx="3831790" cy="542000"/>
            <a:chOff x="5096310" y="6262051"/>
            <a:chExt cx="3831790" cy="542000"/>
          </a:xfrm>
        </p:grpSpPr>
        <p:pic>
          <p:nvPicPr>
            <p:cNvPr id="38" name="Picture 6" descr="http://www.azores.gov.pt/NR/rdonlyres/A1197A03-23BB-40F6-AA68-6C3FEC711B55/335484/LogotipoGovernodosAores2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310" y="6404723"/>
              <a:ext cx="959339" cy="294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Imagem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99" y="6373504"/>
              <a:ext cx="732092" cy="326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Imagem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942175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Imagem 16">
              <a:extLst>
                <a:ext uri="{FF2B5EF4-FFF2-40B4-BE49-F238E27FC236}">
                  <a16:creationId xmlns:a16="http://schemas.microsoft.com/office/drawing/2014/main" id="{F7E4E1BA-EE73-4C06-9EA3-1C8FFD7C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572" y="6262051"/>
              <a:ext cx="1008603" cy="542000"/>
            </a:xfrm>
            <a:prstGeom prst="rect">
              <a:avLst/>
            </a:prstGeom>
          </p:spPr>
        </p:pic>
      </p:grpSp>
      <p:sp>
        <p:nvSpPr>
          <p:cNvPr id="51" name="Rectangle 62"/>
          <p:cNvSpPr>
            <a:spLocks noChangeArrowheads="1"/>
          </p:cNvSpPr>
          <p:nvPr/>
        </p:nvSpPr>
        <p:spPr bwMode="auto">
          <a:xfrm>
            <a:off x="298871" y="778317"/>
            <a:ext cx="82335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Ação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F3 – </a:t>
            </a:r>
            <a:r>
              <a:rPr lang="pt-BR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Grupo de trabalho para coordenação dos fundos complementares</a:t>
            </a:r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altLang="en-US" sz="12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-47498" y="1124744"/>
            <a:ext cx="9228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Grupo de trabalho para coordenação dos fundos complementares foi estabelecido (08/04/2019).</a:t>
            </a:r>
          </a:p>
          <a:p>
            <a:pPr algn="just"/>
            <a:endParaRPr lang="pt-B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O Website do projeto tem um Balcão de Apoio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 para dar suporte aos projetos complementares - Não previsto inicialmente e resultou das reuniões de gestão do projeto.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82"/>
          <a:stretch/>
        </p:blipFill>
        <p:spPr>
          <a:xfrm>
            <a:off x="159169" y="2781232"/>
            <a:ext cx="4433173" cy="219487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22" b="4327"/>
          <a:stretch/>
        </p:blipFill>
        <p:spPr>
          <a:xfrm>
            <a:off x="2861646" y="3090358"/>
            <a:ext cx="6266928" cy="32061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01" b="6601"/>
          <a:stretch/>
        </p:blipFill>
        <p:spPr>
          <a:xfrm>
            <a:off x="581331" y="2624086"/>
            <a:ext cx="8100392" cy="3636013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67857" y="6040813"/>
            <a:ext cx="3650879" cy="646331"/>
          </a:xfrm>
          <a:prstGeom prst="rect">
            <a:avLst/>
          </a:prstGeom>
          <a:solidFill>
            <a:srgbClr val="D2F8EC"/>
          </a:solidFill>
        </p:spPr>
        <p:txBody>
          <a:bodyPr wrap="square" rtlCol="0">
            <a:spAutoFit/>
          </a:bodyPr>
          <a:lstStyle/>
          <a:p>
            <a:r>
              <a:rPr lang="pt-PT" dirty="0"/>
              <a:t>Informação/Publicação sobre Fundos de Financiamento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9E16F8-1C50-41B5-BCDF-51E308F37509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28" name="Retângulo 37">
              <a:extLst>
                <a:ext uri="{FF2B5EF4-FFF2-40B4-BE49-F238E27FC236}">
                  <a16:creationId xmlns:a16="http://schemas.microsoft.com/office/drawing/2014/main" id="{8734A82F-0A98-488F-AE70-C74E4C14A5CB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8BC59CA3-BCCC-4160-BC03-12C620F84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F29ABB36-0EDB-49B2-99E0-A58E71362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CB16A5F6-DB07-4D44-AF3D-1D2710DE3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Imagem 44">
              <a:extLst>
                <a:ext uri="{FF2B5EF4-FFF2-40B4-BE49-F238E27FC236}">
                  <a16:creationId xmlns:a16="http://schemas.microsoft.com/office/drawing/2014/main" id="{9EC08F7A-94CF-42E3-99EF-3C86D2AA9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2371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24" t="18652" r="22730" b="16719"/>
          <a:stretch/>
        </p:blipFill>
        <p:spPr bwMode="auto">
          <a:xfrm>
            <a:off x="2542273" y="2568337"/>
            <a:ext cx="3015916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https://www.visitportugal.com/sites/www.visitportugal.com/files/styles/experiencias_detalhe/public/mediateca/N2604d_0.jpg?itok=thKeHWf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999" y="887502"/>
            <a:ext cx="288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cultura.cm-ribeiragrande.pt/imagens/250134452583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822" y="887502"/>
            <a:ext cx="243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cdn.olhares.pt/client/files/foto/big/132/132039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75162"/>
            <a:ext cx="216192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ttp://turismocadentro.com/wp-content/uploads/2010/06/ilha-das-flor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5012" y="2572387"/>
            <a:ext cx="243880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://www.ponta-delgada.com/wp-content/uploads/2016/03/lagoa-do-fogo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425" y="4257272"/>
            <a:ext cx="244620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http://parquesnaturais.azores.gov.pt/images/pni_terceira/ap/rn/sbarbara/800/6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41" y="4249172"/>
            <a:ext cx="2160002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cultura.cm-ribeiragrande.pt/imagens/1941344525462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57"/>
          <a:stretch/>
        </p:blipFill>
        <p:spPr bwMode="auto">
          <a:xfrm>
            <a:off x="2160107" y="879402"/>
            <a:ext cx="127506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cultura.cm-ribeiragrande.pt/imagens/5861344523923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869" y="4257272"/>
            <a:ext cx="244813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o 30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37" name="Retângulo 3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39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Imagem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43" name="Título 1"/>
          <p:cNvSpPr>
            <a:spLocks noGrp="1"/>
          </p:cNvSpPr>
          <p:nvPr>
            <p:ph type="ctrTitle"/>
          </p:nvPr>
        </p:nvSpPr>
        <p:spPr>
          <a:xfrm>
            <a:off x="212993" y="1340768"/>
            <a:ext cx="1910735" cy="482783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pPr algn="l"/>
            <a:r>
              <a:rPr lang="pt-PT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0"/>
              </a:rPr>
              <a:t>Obrigada!</a:t>
            </a: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-36512" y="5877272"/>
            <a:ext cx="381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16"/>
              </a:rPr>
              <a:t>lifeip.azoresnatura@azores.gov.pt</a:t>
            </a:r>
            <a:r>
              <a:rPr lang="en-US" sz="2000" b="1" dirty="0"/>
              <a:t> 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30140CC-65CF-4E73-BB55-517AC2E9B7D8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7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1E9AC37A-D6D3-442F-A401-4CCC48C5D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m 16">
              <a:extLst>
                <a:ext uri="{FF2B5EF4-FFF2-40B4-BE49-F238E27FC236}">
                  <a16:creationId xmlns:a16="http://schemas.microsoft.com/office/drawing/2014/main" id="{2FE978F3-587A-4BAA-8FBE-050F94771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8CC639A9-293F-49F2-BE41-D694E924E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81558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37">
            <a:extLst>
              <a:ext uri="{FF2B5EF4-FFF2-40B4-BE49-F238E27FC236}">
                <a16:creationId xmlns:a16="http://schemas.microsoft.com/office/drawing/2014/main" id="{30DE2E15-1861-4EFC-9BED-3CA3475283B9}"/>
              </a:ext>
            </a:extLst>
          </p:cNvPr>
          <p:cNvSpPr/>
          <p:nvPr/>
        </p:nvSpPr>
        <p:spPr bwMode="auto">
          <a:xfrm>
            <a:off x="-1588" y="-27384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908720"/>
            <a:ext cx="855366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fr-B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A1 –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Planeamento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operacional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preparatório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trabalhos</a:t>
            </a:r>
            <a:r>
              <a:rPr lang="fr-BE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PT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A1.1: Planeamento técnico / Planos Operacionais:</a:t>
            </a:r>
            <a:endParaRPr lang="en-US" altLang="en-US" sz="1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27178-637B-4419-A686-A33506BF99B0}"/>
              </a:ext>
            </a:extLst>
          </p:cNvPr>
          <p:cNvGrpSpPr/>
          <p:nvPr/>
        </p:nvGrpSpPr>
        <p:grpSpPr>
          <a:xfrm>
            <a:off x="-1588" y="-531440"/>
            <a:ext cx="9172305" cy="1656184"/>
            <a:chOff x="-1588" y="-499624"/>
            <a:chExt cx="9172305" cy="1656184"/>
          </a:xfrm>
        </p:grpSpPr>
        <p:sp>
          <p:nvSpPr>
            <p:cNvPr id="46" name="Retângulo 37">
              <a:extLst>
                <a:ext uri="{FF2B5EF4-FFF2-40B4-BE49-F238E27FC236}">
                  <a16:creationId xmlns:a16="http://schemas.microsoft.com/office/drawing/2014/main" id="{ECB757CE-3C9B-450F-96C4-DBA74DAE4C18}"/>
                </a:ext>
              </a:extLst>
            </p:cNvPr>
            <p:cNvSpPr/>
            <p:nvPr/>
          </p:nvSpPr>
          <p:spPr bwMode="auto">
            <a:xfrm>
              <a:off x="-1588" y="-581"/>
              <a:ext cx="9145588" cy="693274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sp>
          <p:nvSpPr>
            <p:cNvPr id="47" name="Rectangle 53">
              <a:extLst>
                <a:ext uri="{FF2B5EF4-FFF2-40B4-BE49-F238E27FC236}">
                  <a16:creationId xmlns:a16="http://schemas.microsoft.com/office/drawing/2014/main" id="{BB760626-C795-478E-BE99-82848594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632" y="91722"/>
              <a:ext cx="791108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defRPr/>
              </a:pPr>
              <a:r>
                <a:rPr lang="pt-PT" sz="14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Proteção ativa e gestão integrada da Rede Natura 2000 nos Açores</a:t>
              </a:r>
            </a:p>
            <a:p>
              <a:pPr algn="r">
                <a:defRPr/>
              </a:pPr>
              <a:r>
                <a:rPr lang="pt-PT" sz="1100" b="1" dirty="0">
                  <a:ln w="0"/>
                  <a:solidFill>
                    <a:srgbClr val="1C3E48"/>
                  </a:solidFill>
                  <a:latin typeface="Century Gothic" panose="020B0502020202020204" pitchFamily="34" charset="0"/>
                </a:rPr>
                <a:t>LIFE IP AZORES NATURA – LIFE 17 IPE/PT 000010</a:t>
              </a:r>
              <a:endParaRPr lang="en-US" altLang="en-US" sz="1100" b="1" dirty="0">
                <a:solidFill>
                  <a:srgbClr val="1C3E48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8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913691C8-2F90-4332-8CA9-BF5EAA5FD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27" y="4177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9208FFC0-7C97-4629-9B79-172EE4141D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5" y="4177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m 44">
              <a:extLst>
                <a:ext uri="{FF2B5EF4-FFF2-40B4-BE49-F238E27FC236}">
                  <a16:creationId xmlns:a16="http://schemas.microsoft.com/office/drawing/2014/main" id="{60FDAFDC-158B-425C-9E1F-F83FE19D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856" y="-499624"/>
              <a:ext cx="1656184" cy="165618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9554408-98BA-45E7-B135-05152957A92C}"/>
              </a:ext>
            </a:extLst>
          </p:cNvPr>
          <p:cNvSpPr txBox="1"/>
          <p:nvPr/>
        </p:nvSpPr>
        <p:spPr>
          <a:xfrm>
            <a:off x="1180957" y="2693205"/>
            <a:ext cx="43271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accent5"/>
                </a:solidFill>
              </a:rPr>
              <a:t>Planos finalizados:</a:t>
            </a:r>
          </a:p>
          <a:p>
            <a:endParaRPr lang="pt-PT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Graciosa (Ilhéu da Praia &amp; Ilhéu de Baixo)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Santa Maria (Ilhéu da Vila)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São Jorge (Ilhéu do Topo)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São Jorge (Fajã dos Cubres)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Pico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5"/>
                </a:solidFill>
              </a:rPr>
              <a:t>Faial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11E5B01-4AB9-4B96-8EF1-1FFF7013E412}"/>
              </a:ext>
            </a:extLst>
          </p:cNvPr>
          <p:cNvSpPr txBox="1"/>
          <p:nvPr/>
        </p:nvSpPr>
        <p:spPr>
          <a:xfrm>
            <a:off x="5940152" y="2695020"/>
            <a:ext cx="19398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Planos pendentes:</a:t>
            </a:r>
          </a:p>
          <a:p>
            <a:endParaRPr lang="pt-PT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FF0000"/>
                </a:solidFill>
              </a:rPr>
              <a:t>Flores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FF0000"/>
                </a:solidFill>
              </a:rPr>
              <a:t>Corvo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2"/>
                </a:solidFill>
              </a:rPr>
              <a:t>São Miguel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2"/>
                </a:solidFill>
              </a:rPr>
              <a:t>Terceira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A120FBBA-4FD1-4742-B31E-13D87EBFBD60}"/>
              </a:ext>
            </a:extLst>
          </p:cNvPr>
          <p:cNvGrpSpPr/>
          <p:nvPr/>
        </p:nvGrpSpPr>
        <p:grpSpPr>
          <a:xfrm>
            <a:off x="6134545" y="6304639"/>
            <a:ext cx="2973959" cy="436729"/>
            <a:chOff x="6134545" y="6304639"/>
            <a:chExt cx="2973959" cy="436729"/>
          </a:xfrm>
        </p:grpSpPr>
        <p:pic>
          <p:nvPicPr>
            <p:cNvPr id="19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25C2E0C1-EE48-44F4-BE94-7417F9B38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m 16">
              <a:extLst>
                <a:ext uri="{FF2B5EF4-FFF2-40B4-BE49-F238E27FC236}">
                  <a16:creationId xmlns:a16="http://schemas.microsoft.com/office/drawing/2014/main" id="{FB41BF0B-59EC-4ECC-8A4E-E344F561B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065EB420-8B6B-449C-8768-97062353E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A7EE007-F791-46E8-93EA-6660F5B4F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8" y="1133478"/>
            <a:ext cx="8840035" cy="463979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53" y="600575"/>
            <a:ext cx="7372855" cy="5529642"/>
          </a:xfrm>
          <a:prstGeom prst="rect">
            <a:avLst/>
          </a:prstGeom>
        </p:spPr>
      </p:pic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6" name="Retângulo 15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3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Imagem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1198091" y="611860"/>
            <a:ext cx="8553662" cy="45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fr-BE" altLang="en-US" sz="1800" b="1" dirty="0" err="1">
                <a:solidFill>
                  <a:srgbClr val="FFFF00"/>
                </a:solidFill>
                <a:highlight>
                  <a:srgbClr val="000000"/>
                </a:highlight>
                <a:latin typeface="Century Gothic" panose="020B0502020202020204" pitchFamily="34" charset="0"/>
                <a:cs typeface="Calibri" panose="020F0502020204030204" pitchFamily="34" charset="0"/>
              </a:rPr>
              <a:t>Áreas</a:t>
            </a:r>
            <a:r>
              <a:rPr lang="fr-BE" altLang="en-US" sz="1800" b="1" dirty="0">
                <a:solidFill>
                  <a:srgbClr val="FFFF00"/>
                </a:solidFill>
                <a:highlight>
                  <a:srgbClr val="000000"/>
                </a:highlight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800" b="1" dirty="0" err="1">
                <a:solidFill>
                  <a:srgbClr val="FFFF00"/>
                </a:solidFill>
                <a:highlight>
                  <a:srgbClr val="000000"/>
                </a:highlight>
                <a:latin typeface="Century Gothic" panose="020B0502020202020204" pitchFamily="34" charset="0"/>
                <a:cs typeface="Calibri" panose="020F0502020204030204" pitchFamily="34" charset="0"/>
              </a:rPr>
              <a:t>intervenção</a:t>
            </a:r>
            <a:r>
              <a:rPr lang="fr-BE" altLang="en-US" sz="1800" b="1" dirty="0">
                <a:solidFill>
                  <a:srgbClr val="FFFF00"/>
                </a:solidFill>
                <a:highlight>
                  <a:srgbClr val="000000"/>
                </a:highlight>
                <a:latin typeface="Century Gothic" panose="020B0502020202020204" pitchFamily="34" charset="0"/>
                <a:cs typeface="Calibri" panose="020F0502020204030204" pitchFamily="34" charset="0"/>
              </a:rPr>
              <a:t> - </a:t>
            </a:r>
            <a:r>
              <a:rPr lang="fr-BE" altLang="en-US" sz="1800" b="1" dirty="0" err="1">
                <a:solidFill>
                  <a:srgbClr val="FFFF00"/>
                </a:solidFill>
                <a:highlight>
                  <a:srgbClr val="000000"/>
                </a:highlight>
                <a:latin typeface="Century Gothic" panose="020B0502020202020204" pitchFamily="34" charset="0"/>
                <a:cs typeface="Calibri" panose="020F0502020204030204" pitchFamily="34" charset="0"/>
              </a:rPr>
              <a:t>Ilha</a:t>
            </a:r>
            <a:r>
              <a:rPr lang="fr-BE" altLang="en-US" sz="1800" b="1" dirty="0">
                <a:solidFill>
                  <a:srgbClr val="FFFF00"/>
                </a:solidFill>
                <a:highlight>
                  <a:srgbClr val="000000"/>
                </a:highlight>
                <a:latin typeface="Century Gothic" panose="020B0502020202020204" pitchFamily="34" charset="0"/>
                <a:cs typeface="Calibri" panose="020F0502020204030204" pitchFamily="34" charset="0"/>
              </a:rPr>
              <a:t> Terceira: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7994EA-88CD-4313-B0C5-1A44C8F56731}"/>
              </a:ext>
            </a:extLst>
          </p:cNvPr>
          <p:cNvSpPr/>
          <p:nvPr/>
        </p:nvSpPr>
        <p:spPr>
          <a:xfrm>
            <a:off x="7236296" y="4005064"/>
            <a:ext cx="1142912" cy="72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39B81E-1F2B-4074-B816-0D835E5E2FB2}"/>
              </a:ext>
            </a:extLst>
          </p:cNvPr>
          <p:cNvSpPr txBox="1"/>
          <p:nvPr/>
        </p:nvSpPr>
        <p:spPr>
          <a:xfrm>
            <a:off x="1467440" y="1992617"/>
            <a:ext cx="6242572" cy="2031325"/>
          </a:xfrm>
          <a:prstGeom prst="rect">
            <a:avLst/>
          </a:prstGeom>
          <a:solidFill>
            <a:schemeClr val="accent6">
              <a:lumMod val="40000"/>
              <a:lumOff val="6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b="1" dirty="0"/>
              <a:t>7110* - Turfeiras altas ativas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b="1" dirty="0"/>
              <a:t>91D0* - Turfeiras florestadas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b="1" dirty="0"/>
              <a:t>9360* - Florestas Laurissilva </a:t>
            </a:r>
            <a:r>
              <a:rPr lang="pt-PT" b="1" dirty="0" err="1"/>
              <a:t>macaronésicas</a:t>
            </a:r>
            <a:endParaRPr lang="pt-PT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b="1" dirty="0"/>
              <a:t>9560* - Florestas endémicas de </a:t>
            </a:r>
            <a:r>
              <a:rPr lang="pt-PT" b="1" dirty="0" err="1"/>
              <a:t>Juniperus</a:t>
            </a:r>
            <a:r>
              <a:rPr lang="pt-PT" b="1" dirty="0"/>
              <a:t> </a:t>
            </a:r>
            <a:r>
              <a:rPr lang="pt-PT" b="1" dirty="0" err="1"/>
              <a:t>spp</a:t>
            </a:r>
            <a:r>
              <a:rPr lang="pt-PT" b="1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b="1" dirty="0"/>
              <a:t>3170* - Charcos Temporários mediterrânicos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PT" b="1" dirty="0"/>
              <a:t>3130 – Águas estagnadas oligotróficas a mesotróficas, com vegetação de </a:t>
            </a:r>
            <a:r>
              <a:rPr lang="pt-PT" b="1" dirty="0" err="1"/>
              <a:t>Litorella</a:t>
            </a:r>
            <a:r>
              <a:rPr lang="pt-PT" b="1" dirty="0"/>
              <a:t> </a:t>
            </a:r>
            <a:r>
              <a:rPr lang="pt-PT" b="1" dirty="0" err="1"/>
              <a:t>uniflorae</a:t>
            </a:r>
            <a:r>
              <a:rPr lang="pt-PT" b="1" dirty="0"/>
              <a:t> e ou </a:t>
            </a:r>
            <a:r>
              <a:rPr lang="pt-PT" b="1" dirty="0" err="1"/>
              <a:t>Isöeto-Nanojuncetea</a:t>
            </a:r>
            <a:endParaRPr lang="pt-PT" b="1" dirty="0"/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8B7A73C7-C52F-4084-ACDB-D78C2B5D7520}"/>
              </a:ext>
            </a:extLst>
          </p:cNvPr>
          <p:cNvGrpSpPr/>
          <p:nvPr/>
        </p:nvGrpSpPr>
        <p:grpSpPr>
          <a:xfrm>
            <a:off x="6134545" y="6304639"/>
            <a:ext cx="2973959" cy="436729"/>
            <a:chOff x="6134545" y="6304639"/>
            <a:chExt cx="2973959" cy="436729"/>
          </a:xfrm>
        </p:grpSpPr>
        <p:pic>
          <p:nvPicPr>
            <p:cNvPr id="27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5DA46F32-7E79-4B03-B35C-A1865D5F9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m 16">
              <a:extLst>
                <a:ext uri="{FF2B5EF4-FFF2-40B4-BE49-F238E27FC236}">
                  <a16:creationId xmlns:a16="http://schemas.microsoft.com/office/drawing/2014/main" id="{21FDC584-752B-4027-8342-B5E8DB5D2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4DC80C3F-0D66-4E56-8D42-8C72B97A9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5400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6" name="Retângulo 15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3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Image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9E9BE11-66FD-42E9-986F-F61AF46E3A94}"/>
              </a:ext>
            </a:extLst>
          </p:cNvPr>
          <p:cNvGrpSpPr/>
          <p:nvPr/>
        </p:nvGrpSpPr>
        <p:grpSpPr>
          <a:xfrm>
            <a:off x="6134545" y="6304639"/>
            <a:ext cx="2973959" cy="436729"/>
            <a:chOff x="6134545" y="6304639"/>
            <a:chExt cx="2973959" cy="436729"/>
          </a:xfrm>
        </p:grpSpPr>
        <p:pic>
          <p:nvPicPr>
            <p:cNvPr id="27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630DE1FB-6249-4DE2-B640-5046B493D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m 16">
              <a:extLst>
                <a:ext uri="{FF2B5EF4-FFF2-40B4-BE49-F238E27FC236}">
                  <a16:creationId xmlns:a16="http://schemas.microsoft.com/office/drawing/2014/main" id="{88D0F821-A041-4B80-97AF-C0F348417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21068C55-669D-4EA4-9CA0-C439EFCEE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  <p:sp>
        <p:nvSpPr>
          <p:cNvPr id="30" name="Rectangle 62">
            <a:extLst>
              <a:ext uri="{FF2B5EF4-FFF2-40B4-BE49-F238E27FC236}">
                <a16:creationId xmlns:a16="http://schemas.microsoft.com/office/drawing/2014/main" id="{590205B1-5E21-4FF1-9EA4-C1A5C3E67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734" y="4051599"/>
            <a:ext cx="42302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pt-PT" sz="2000" dirty="0">
                <a:latin typeface="+mj-lt"/>
              </a:rPr>
              <a:t>Foram contratados </a:t>
            </a:r>
            <a:r>
              <a:rPr lang="pt-PT" sz="2000" b="1" u="sng" dirty="0">
                <a:latin typeface="+mj-lt"/>
              </a:rPr>
              <a:t>7 assistentes operacionais </a:t>
            </a:r>
            <a:r>
              <a:rPr lang="pt-PT" sz="2000" dirty="0">
                <a:latin typeface="+mj-lt"/>
              </a:rPr>
              <a:t>afetos ao projeto LIFE IP até 2027, para implementação das ações de conservação.</a:t>
            </a:r>
            <a:endParaRPr lang="en-US" altLang="en-US" sz="2000" i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30" name="Picture 6" descr="https://www.lifeazoresnatura.eu/wp-content/uploads/2021/05/Fabio-Angelo-min-184x300.jpg">
            <a:extLst>
              <a:ext uri="{FF2B5EF4-FFF2-40B4-BE49-F238E27FC236}">
                <a16:creationId xmlns:a16="http://schemas.microsoft.com/office/drawing/2014/main" id="{A24ADF4C-C4A3-43D3-9B77-EFB4D46F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4079"/>
            <a:ext cx="1636780" cy="26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lifeazoresnatura.eu/wp-content/uploads/2021/05/Mauro-Ponte-min-224x300.jpg">
            <a:extLst>
              <a:ext uri="{FF2B5EF4-FFF2-40B4-BE49-F238E27FC236}">
                <a16:creationId xmlns:a16="http://schemas.microsoft.com/office/drawing/2014/main" id="{6D9AD430-D9E4-4C01-8502-E74CFA9DE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364" y="1001816"/>
            <a:ext cx="1992596" cy="2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lifeazoresnatura.eu/wp-content/uploads/2021/05/Nuno-Dutra-min-224x300.jpg">
            <a:extLst>
              <a:ext uri="{FF2B5EF4-FFF2-40B4-BE49-F238E27FC236}">
                <a16:creationId xmlns:a16="http://schemas.microsoft.com/office/drawing/2014/main" id="{2ADCD3C9-40B7-4856-AFA7-1FB4CD9CE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518" y="980728"/>
            <a:ext cx="2012539" cy="269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lifeazoresnatura.eu/wp-content/uploads/2021/05/Nuno-Figueiredo-min-224x300.jpg">
            <a:extLst>
              <a:ext uri="{FF2B5EF4-FFF2-40B4-BE49-F238E27FC236}">
                <a16:creationId xmlns:a16="http://schemas.microsoft.com/office/drawing/2014/main" id="{EA33FFB1-05BB-40D1-A683-5802665CF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75" y="980734"/>
            <a:ext cx="2012534" cy="26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www.lifeazoresnatura.eu/wp-content/uploads/2021/05/Rui-Dias-min-224x300.jpg">
            <a:extLst>
              <a:ext uri="{FF2B5EF4-FFF2-40B4-BE49-F238E27FC236}">
                <a16:creationId xmlns:a16="http://schemas.microsoft.com/office/drawing/2014/main" id="{62FF39B6-74EC-41B6-AC37-4F403540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670472"/>
            <a:ext cx="1800210" cy="241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www.lifeazoresnatura.eu/wp-content/uploads/2021/05/Tiago-Costa-min-224x300.jpg">
            <a:extLst>
              <a:ext uri="{FF2B5EF4-FFF2-40B4-BE49-F238E27FC236}">
                <a16:creationId xmlns:a16="http://schemas.microsoft.com/office/drawing/2014/main" id="{CBD23302-5D64-4200-A686-FFC8DE1E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95" y="3662741"/>
            <a:ext cx="1809723" cy="241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Agrupar 34">
            <a:extLst>
              <a:ext uri="{FF2B5EF4-FFF2-40B4-BE49-F238E27FC236}">
                <a16:creationId xmlns:a16="http://schemas.microsoft.com/office/drawing/2014/main" id="{11085E12-573B-4EE1-8090-F0BBA4B76828}"/>
              </a:ext>
            </a:extLst>
          </p:cNvPr>
          <p:cNvGrpSpPr/>
          <p:nvPr/>
        </p:nvGrpSpPr>
        <p:grpSpPr>
          <a:xfrm>
            <a:off x="6165437" y="6349645"/>
            <a:ext cx="2973959" cy="436729"/>
            <a:chOff x="6134545" y="6304639"/>
            <a:chExt cx="2973959" cy="436729"/>
          </a:xfrm>
        </p:grpSpPr>
        <p:pic>
          <p:nvPicPr>
            <p:cNvPr id="36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6D6ECBCF-6C66-456F-A0CF-3689CB75B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Imagem 16">
              <a:extLst>
                <a:ext uri="{FF2B5EF4-FFF2-40B4-BE49-F238E27FC236}">
                  <a16:creationId xmlns:a16="http://schemas.microsoft.com/office/drawing/2014/main" id="{5AD41BE0-4FB7-4A17-8EC9-6D7087202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35DCA684-F811-49B1-B18A-3513FCAD2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53306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xão reta 7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374438" y="836712"/>
            <a:ext cx="8553662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Principais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resultados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esperados</a:t>
            </a:r>
            <a:r>
              <a:rPr lang="fr-BE" altLang="en-US" sz="1800" b="1" dirty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600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Implementação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do PAF para a RN2000 nos Açores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resultando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na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melhoria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estado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13 habitats e 24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espécies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abrigo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2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Diretivas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(Aves e Habitats),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incluindo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flora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fauna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(terrestre 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marinha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defRPr/>
            </a:pP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Melhoria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do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conhecimento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distribuição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ecologia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principais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problemas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/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ameaças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conservação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espécies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(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flora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/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fauna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) e habitats (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p.e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. o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morcego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endémico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– </a:t>
            </a:r>
            <a:r>
              <a:rPr lang="fr-BE" altLang="en-US" sz="14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Nyctalus</a:t>
            </a:r>
            <a:r>
              <a:rPr lang="fr-BE" altLang="en-US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azoreum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);</a:t>
            </a:r>
          </a:p>
          <a:p>
            <a:pPr algn="just">
              <a:defRPr/>
            </a:pP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Aumento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área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pública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dentro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da RN2000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em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96,13ha, para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restauro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e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recuperação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habitats </a:t>
            </a:r>
            <a:r>
              <a:rPr lang="fr-BE" alt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protegidos</a:t>
            </a:r>
            <a:r>
              <a:rPr lang="fr-BE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defRPr/>
            </a:pP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Habitats 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melhorados</a:t>
            </a: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em</a:t>
            </a: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mais</a:t>
            </a: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de 24 ha para 7 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aves</a:t>
            </a: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marinhas</a:t>
            </a: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e 120 ha para o </a:t>
            </a:r>
            <a:r>
              <a:rPr lang="en-US" sz="14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Pyrrhula</a:t>
            </a:r>
            <a:r>
              <a:rPr lang="en-US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murina</a:t>
            </a:r>
            <a:r>
              <a:rPr lang="en-US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priolo</a:t>
            </a:r>
            <a:r>
              <a:rPr lang="en-US" sz="1400" i="1" dirty="0">
                <a:latin typeface="Century Gothic" panose="020B0502020202020204" pitchFamily="34" charset="0"/>
                <a:cs typeface="Calibri" panose="020F0502020204030204" pitchFamily="34" charset="0"/>
              </a:rPr>
              <a:t>);</a:t>
            </a: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fr-BE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Redução/controle e sensibilização de espécies exóticas invasoras e espécies não-indígenas marinhas;</a:t>
            </a:r>
          </a:p>
          <a:p>
            <a:pPr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Atualização de informação sobre espécies marinhas e designação de novos sítios marinhos;</a:t>
            </a:r>
          </a:p>
          <a:p>
            <a:pPr>
              <a:defRPr/>
            </a:pPr>
            <a:endParaRPr lang="pt-BR" altLang="en-U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alt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Designação de novos SIC’s;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21" name="Retângulo 20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4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Imagem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3A445AA-18C7-41FC-81F0-A9A283E5E68A}"/>
              </a:ext>
            </a:extLst>
          </p:cNvPr>
          <p:cNvGrpSpPr/>
          <p:nvPr/>
        </p:nvGrpSpPr>
        <p:grpSpPr>
          <a:xfrm>
            <a:off x="6165437" y="6349645"/>
            <a:ext cx="2973959" cy="436729"/>
            <a:chOff x="6134545" y="6304639"/>
            <a:chExt cx="2973959" cy="436729"/>
          </a:xfrm>
        </p:grpSpPr>
        <p:pic>
          <p:nvPicPr>
            <p:cNvPr id="19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8787B3BB-1382-465D-B2D2-F0904823E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m 16">
              <a:extLst>
                <a:ext uri="{FF2B5EF4-FFF2-40B4-BE49-F238E27FC236}">
                  <a16:creationId xmlns:a16="http://schemas.microsoft.com/office/drawing/2014/main" id="{7B8EDEED-2EBB-4098-9734-29BFB5072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7B676F5A-53BE-430C-B9FE-7A65E63A1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7EDE2AB4-2455-401E-B8B4-81A2C344FF29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32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3A1ABFFC-4751-4A8A-9233-E7FD0C7F2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Imagem 16">
              <a:extLst>
                <a:ext uri="{FF2B5EF4-FFF2-40B4-BE49-F238E27FC236}">
                  <a16:creationId xmlns:a16="http://schemas.microsoft.com/office/drawing/2014/main" id="{14948912-6BB4-4982-90A9-4CB76B28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id="{EDB7A6D9-FC80-4BC2-9AD0-25665A651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9898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siaram.azores.gov.pt/flora/infestantes/chorao/imagens/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329" y="3642669"/>
            <a:ext cx="4847388" cy="32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62"/>
          <p:cNvSpPr>
            <a:spLocks noChangeArrowheads="1"/>
          </p:cNvSpPr>
          <p:nvPr/>
        </p:nvSpPr>
        <p:spPr bwMode="auto">
          <a:xfrm>
            <a:off x="0" y="764704"/>
            <a:ext cx="917230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800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A1 – </a:t>
            </a:r>
            <a:r>
              <a:rPr lang="pt-BR" altLang="en-US" sz="1800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Planeamento operacional preparatório para os trabalhos de conservação</a:t>
            </a:r>
            <a:endParaRPr lang="en-US" altLang="en-US" sz="1800" dirty="0">
              <a:solidFill>
                <a:srgbClr val="195457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pt-PT" altLang="en-US" sz="1600" i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Task</a:t>
            </a:r>
            <a:r>
              <a:rPr lang="pt-PT" altLang="en-US" sz="1600" i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1: Planeamento Técnico:</a:t>
            </a:r>
            <a:endParaRPr lang="en-US" altLang="en-US" sz="1600" i="1" dirty="0">
              <a:solidFill>
                <a:srgbClr val="195457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1588" y="1556792"/>
            <a:ext cx="88220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b="1" u="sng" dirty="0">
                <a:solidFill>
                  <a:schemeClr val="accent6">
                    <a:lumMod val="50000"/>
                  </a:schemeClr>
                </a:solidFill>
              </a:rPr>
              <a:t>Estratégia Regional para a Prevenção e Controlo de Espécies Exóticas Invasoras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Será entregue até </a:t>
            </a:r>
            <a:r>
              <a:rPr lang="pt-BR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ao fim do ano 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caraterização e avaliação das EEI e ecossitemas invadidos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 (inclui toda a cartografia de distribuição atual e potencial).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Até ao fim do </a:t>
            </a:r>
            <a:r>
              <a:rPr lang="pt-BR" sz="1600" i="1" u="sng" dirty="0">
                <a:latin typeface="Calibri" panose="020F0502020204030204" pitchFamily="34" charset="0"/>
                <a:cs typeface="Calibri" panose="020F0502020204030204" pitchFamily="34" charset="0"/>
              </a:rPr>
              <a:t>2º semestre de 2021 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será entregue um </a:t>
            </a:r>
            <a:r>
              <a:rPr lang="pt-BR" sz="1600" b="1" dirty="0">
                <a:latin typeface="Calibri" panose="020F0502020204030204" pitchFamily="34" charset="0"/>
                <a:cs typeface="Calibri" panose="020F0502020204030204" pitchFamily="34" charset="0"/>
              </a:rPr>
              <a:t>plano de ação (Estratégia Regional) </a:t>
            </a:r>
            <a:r>
              <a:rPr lang="pt-BR" sz="1600" dirty="0">
                <a:latin typeface="Calibri" panose="020F0502020204030204" pitchFamily="34" charset="0"/>
                <a:cs typeface="Calibri" panose="020F0502020204030204" pitchFamily="34" charset="0"/>
              </a:rPr>
              <a:t>para as invasões biológicas.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600" b="1" dirty="0">
              <a:latin typeface="Century" panose="02040604050505020304" pitchFamily="18" charset="0"/>
            </a:endParaRPr>
          </a:p>
        </p:txBody>
      </p:sp>
      <p:pic>
        <p:nvPicPr>
          <p:cNvPr id="1034" name="Picture 10" descr="http://siaram.azores.gov.pt/flora/infestantes/roca-da-velha/imagens/1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77" b="12547"/>
          <a:stretch/>
        </p:blipFill>
        <p:spPr bwMode="auto">
          <a:xfrm>
            <a:off x="3563889" y="3642669"/>
            <a:ext cx="2643166" cy="319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iaram.azores.gov.pt/flora/infestantes/incenso/imagens/1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324"/>
          <a:stretch/>
        </p:blipFill>
        <p:spPr bwMode="auto">
          <a:xfrm>
            <a:off x="1" y="3648181"/>
            <a:ext cx="3563888" cy="31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50930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-1588" y="-581"/>
            <a:ext cx="9145588" cy="621270"/>
            <a:chOff x="-1588" y="-581"/>
            <a:chExt cx="9145588" cy="621270"/>
          </a:xfrm>
        </p:grpSpPr>
        <p:sp>
          <p:nvSpPr>
            <p:cNvPr id="17" name="Retângulo 16"/>
            <p:cNvSpPr/>
            <p:nvPr/>
          </p:nvSpPr>
          <p:spPr bwMode="auto">
            <a:xfrm>
              <a:off x="-1588" y="-581"/>
              <a:ext cx="9145588" cy="621269"/>
            </a:xfrm>
            <a:prstGeom prst="rect">
              <a:avLst/>
            </a:prstGeom>
            <a:gradFill flip="none" rotWithShape="1">
              <a:gsLst>
                <a:gs pos="46000">
                  <a:srgbClr val="AFE3D0">
                    <a:tint val="66000"/>
                    <a:satMod val="160000"/>
                    <a:alpha val="79000"/>
                  </a:srgbClr>
                </a:gs>
                <a:gs pos="0">
                  <a:srgbClr val="D3F8EA"/>
                </a:gs>
                <a:gs pos="69000">
                  <a:srgbClr val="AFE3D0">
                    <a:tint val="44500"/>
                    <a:satMod val="160000"/>
                  </a:srgbClr>
                </a:gs>
                <a:gs pos="93000">
                  <a:srgbClr val="AFE3D0">
                    <a:tint val="23500"/>
                    <a:satMod val="160000"/>
                    <a:alpha val="76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dist="152400" dir="540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>
                  <a:outerShdw blurRad="952500" dist="50800" dir="5400000" sx="173000" sy="173000" algn="ctr" rotWithShape="0">
                    <a:srgbClr val="000000">
                      <a:alpha val="0"/>
                    </a:srgbClr>
                  </a:outerShdw>
                </a:effectLst>
              </a:endParaRPr>
            </a:p>
          </p:txBody>
        </p:sp>
        <p:pic>
          <p:nvPicPr>
            <p:cNvPr id="25" name="Picture 10" descr="http://fnyh.org/wp-content/uploads/2015/01/LIF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7" y="30055"/>
              <a:ext cx="887409" cy="590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http://www.europarc.org/communication-skills/images/2.1%20N200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" y="30055"/>
              <a:ext cx="712273" cy="59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-531440"/>
            <a:ext cx="1656184" cy="1656184"/>
          </a:xfrm>
          <a:prstGeom prst="rect">
            <a:avLst/>
          </a:prstGeom>
        </p:spPr>
      </p:pic>
      <p:sp>
        <p:nvSpPr>
          <p:cNvPr id="19" name="Rectangle 53"/>
          <p:cNvSpPr>
            <a:spLocks noChangeArrowheads="1"/>
          </p:cNvSpPr>
          <p:nvPr/>
        </p:nvSpPr>
        <p:spPr bwMode="auto">
          <a:xfrm>
            <a:off x="1259632" y="7162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Proteção ativa e gestão integrada da Rede Natura 2000 nos Açores</a:t>
            </a:r>
          </a:p>
          <a:p>
            <a:pPr algn="r" eaLnBrk="1" hangingPunct="1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LIFE IP AZORES NATURA – LIFE 17 IPE/PT 000010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62"/>
          <p:cNvSpPr>
            <a:spLocks noChangeArrowheads="1"/>
          </p:cNvSpPr>
          <p:nvPr/>
        </p:nvSpPr>
        <p:spPr bwMode="auto">
          <a:xfrm>
            <a:off x="0" y="764704"/>
            <a:ext cx="917230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– </a:t>
            </a:r>
            <a:r>
              <a:rPr lang="fr-BE" altLang="en-US" sz="1800" b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Ações</a:t>
            </a:r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BE" altLang="en-US" sz="1800" b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Preparatórias</a:t>
            </a:r>
            <a:r>
              <a:rPr lang="fr-BE" altLang="en-US" sz="1800" b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fr-BE" altLang="en-US" sz="1800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A1 – </a:t>
            </a:r>
            <a:r>
              <a:rPr lang="pt-BR" altLang="en-US" sz="1800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Planeamento operacional preparatório para os trabalhos de conservação</a:t>
            </a:r>
            <a:endParaRPr lang="en-US" altLang="en-US" sz="1800" dirty="0">
              <a:solidFill>
                <a:srgbClr val="195457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1028700" lvl="1">
              <a:buFont typeface="Wingdings" panose="05000000000000000000" pitchFamily="2" charset="2"/>
              <a:buChar char="Ø"/>
            </a:pPr>
            <a:r>
              <a:rPr lang="pt-PT" altLang="en-US" sz="1600" i="1" dirty="0" err="1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Task</a:t>
            </a:r>
            <a:r>
              <a:rPr lang="pt-PT" altLang="en-US" sz="1600" i="1" dirty="0">
                <a:solidFill>
                  <a:srgbClr val="195457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1: Planeamento Técnico:</a:t>
            </a:r>
            <a:endParaRPr lang="en-US" altLang="en-US" sz="1600" i="1" dirty="0">
              <a:solidFill>
                <a:srgbClr val="195457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-1588" y="1556792"/>
            <a:ext cx="90380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b="1" u="sng" dirty="0">
                <a:solidFill>
                  <a:schemeClr val="accent6">
                    <a:lumMod val="50000"/>
                  </a:schemeClr>
                </a:solidFill>
              </a:rPr>
              <a:t>Preparação dos Planos Operacionais para implementação dos trabalhos de conservação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/>
            <a:endParaRPr lang="pt-B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600" b="1" dirty="0">
              <a:latin typeface="Century" panose="02040604050505020304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-662206" y="2186566"/>
            <a:ext cx="4608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pt-B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latin typeface="Century" panose="020406040505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415" y="3022119"/>
            <a:ext cx="3589580" cy="269218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1471" y="3022119"/>
            <a:ext cx="3611580" cy="270868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996" y="3022118"/>
            <a:ext cx="3573606" cy="2680205"/>
          </a:xfrm>
          <a:prstGeom prst="rect">
            <a:avLst/>
          </a:prstGeom>
        </p:spPr>
      </p:pic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0ED91F32-66E4-465B-8B9C-061A50008DFE}"/>
              </a:ext>
            </a:extLst>
          </p:cNvPr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38100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6CAFB11-6943-4681-AF1D-8397300A3B3C}"/>
              </a:ext>
            </a:extLst>
          </p:cNvPr>
          <p:cNvGrpSpPr/>
          <p:nvPr/>
        </p:nvGrpSpPr>
        <p:grpSpPr>
          <a:xfrm>
            <a:off x="6170041" y="6349645"/>
            <a:ext cx="2973959" cy="436729"/>
            <a:chOff x="6134545" y="6304639"/>
            <a:chExt cx="2973959" cy="436729"/>
          </a:xfrm>
        </p:grpSpPr>
        <p:pic>
          <p:nvPicPr>
            <p:cNvPr id="22" name="Picture 6" descr="http://www.azores.gov.pt/NR/rdonlyres/A1197A03-23BB-40F6-AA68-6C3FEC711B55/335484/LogotipoGovernodosAores2.JPG">
              <a:extLst>
                <a:ext uri="{FF2B5EF4-FFF2-40B4-BE49-F238E27FC236}">
                  <a16:creationId xmlns:a16="http://schemas.microsoft.com/office/drawing/2014/main" id="{C0DEEB0A-34AA-4060-8798-EA5B6493C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45" y="6403451"/>
              <a:ext cx="1101751" cy="337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m 16">
              <a:extLst>
                <a:ext uri="{FF2B5EF4-FFF2-40B4-BE49-F238E27FC236}">
                  <a16:creationId xmlns:a16="http://schemas.microsoft.com/office/drawing/2014/main" id="{90952DBA-2E33-4E7A-B5B9-887989F51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8122579" y="6304639"/>
              <a:ext cx="985925" cy="436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BFD98598-800E-44AC-8059-61EB53D50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57" r="6666" b="12408"/>
            <a:stretch/>
          </p:blipFill>
          <p:spPr>
            <a:xfrm>
              <a:off x="7236296" y="6349689"/>
              <a:ext cx="913917" cy="391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67793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ller"/>
        <a:ea typeface=""/>
        <a:cs typeface="Arial"/>
      </a:majorFont>
      <a:minorFont>
        <a:latin typeface="Aller Ligh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989DCC3F-69DE-4502-8A42-567E0FB94171}" vid="{DAF75155-9354-4DCE-9D62-F1E195550355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TM02900771[[fn=Setor]]</Template>
  <TotalTime>10695</TotalTime>
  <Words>4751</Words>
  <Application>Microsoft Office PowerPoint</Application>
  <PresentationFormat>Apresentação no Ecrã (4:3)</PresentationFormat>
  <Paragraphs>490</Paragraphs>
  <Slides>35</Slides>
  <Notes>35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35</vt:i4>
      </vt:variant>
    </vt:vector>
  </HeadingPairs>
  <TitlesOfParts>
    <vt:vector size="49" baseType="lpstr">
      <vt:lpstr>ＭＳ Ｐゴシック</vt:lpstr>
      <vt:lpstr>Aller</vt:lpstr>
      <vt:lpstr>Aller Light</vt:lpstr>
      <vt:lpstr>Arial</vt:lpstr>
      <vt:lpstr>Calibri</vt:lpstr>
      <vt:lpstr>Calibri Light</vt:lpstr>
      <vt:lpstr>Calisto MT</vt:lpstr>
      <vt:lpstr>Century</vt:lpstr>
      <vt:lpstr>Century Gothic</vt:lpstr>
      <vt:lpstr>Open Sans</vt:lpstr>
      <vt:lpstr>Wingdings</vt:lpstr>
      <vt:lpstr>Wingdings 2</vt:lpstr>
      <vt:lpstr>HDOfficeLightV0</vt:lpstr>
      <vt:lpstr>Tema1</vt:lpstr>
      <vt:lpstr>Proteção ativa e gestão integrada da  Rede Natura 2000 nos Açores LIFE IP AZORES NATURA – LIFE 17 IPE/PT 000010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Diana Pernes</dc:creator>
  <cp:lastModifiedBy>Diana C. Pereira</cp:lastModifiedBy>
  <cp:revision>399</cp:revision>
  <dcterms:created xsi:type="dcterms:W3CDTF">2016-04-06T10:33:31Z</dcterms:created>
  <dcterms:modified xsi:type="dcterms:W3CDTF">2021-06-15T10:51:14Z</dcterms:modified>
</cp:coreProperties>
</file>