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0" r:id="rId2"/>
  </p:sldMasterIdLst>
  <p:notesMasterIdLst>
    <p:notesMasterId r:id="rId20"/>
  </p:notesMasterIdLst>
  <p:sldIdLst>
    <p:sldId id="368" r:id="rId3"/>
    <p:sldId id="438" r:id="rId4"/>
    <p:sldId id="439" r:id="rId5"/>
    <p:sldId id="440" r:id="rId6"/>
    <p:sldId id="441" r:id="rId7"/>
    <p:sldId id="442" r:id="rId8"/>
    <p:sldId id="443" r:id="rId9"/>
    <p:sldId id="444" r:id="rId10"/>
    <p:sldId id="445" r:id="rId11"/>
    <p:sldId id="446" r:id="rId12"/>
    <p:sldId id="447" r:id="rId13"/>
    <p:sldId id="448" r:id="rId14"/>
    <p:sldId id="530" r:id="rId15"/>
    <p:sldId id="449" r:id="rId16"/>
    <p:sldId id="450" r:id="rId17"/>
    <p:sldId id="451" r:id="rId18"/>
    <p:sldId id="45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 C. Pereira" initials="DCP" lastIdx="0" clrIdx="0">
    <p:extLst>
      <p:ext uri="{19B8F6BF-5375-455C-9EA6-DF929625EA0E}">
        <p15:presenceInfo xmlns:p15="http://schemas.microsoft.com/office/powerpoint/2012/main" userId="S-1-5-21-1123561945-329068152-682003330-3111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2F8EC"/>
    <a:srgbClr val="AFE3D0"/>
    <a:srgbClr val="ADE7D8"/>
    <a:srgbClr val="195457"/>
    <a:srgbClr val="1C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245" autoAdjust="0"/>
  </p:normalViewPr>
  <p:slideViewPr>
    <p:cSldViewPr>
      <p:cViewPr varScale="1">
        <p:scale>
          <a:sx n="56" d="100"/>
          <a:sy n="56" d="100"/>
        </p:scale>
        <p:origin x="1580" y="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CC926-7832-4548-AC48-0418C91244CA}" type="datetimeFigureOut">
              <a:rPr lang="pt-PT" smtClean="0"/>
              <a:t>24/06/2021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60E2D-B2DC-483B-B509-2EA1D20150C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679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8919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5328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4471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7093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200" dirty="0"/>
              <a:t>Elaboração de conteúdos da componente marinha para exposição modular LIFE IP (</a:t>
            </a:r>
            <a:r>
              <a:rPr lang="pt-PT" sz="1200" dirty="0" err="1"/>
              <a:t>Azorina</a:t>
            </a:r>
            <a:r>
              <a:rPr lang="pt-PT" sz="12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200" dirty="0"/>
              <a:t>Contribuição para o Guia do Educador, em elaboração (</a:t>
            </a:r>
            <a:r>
              <a:rPr lang="pt-PT" sz="1200" dirty="0" err="1"/>
              <a:t>Azorina</a:t>
            </a:r>
            <a:r>
              <a:rPr lang="pt-PT" sz="1200" dirty="0"/>
              <a:t>), com conteúdos para componente marinha</a:t>
            </a:r>
          </a:p>
        </p:txBody>
      </p:sp>
    </p:spTree>
    <p:extLst>
      <p:ext uri="{BB962C8B-B14F-4D97-AF65-F5344CB8AC3E}">
        <p14:creationId xmlns:p14="http://schemas.microsoft.com/office/powerpoint/2010/main" val="3366645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1475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831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3908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O campo de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voluntariado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da Terceira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foi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composta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por 15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elementos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em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que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elaboraram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diversas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atividades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: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desde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controlo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manual de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criptomérias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na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Lomba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, a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transplantar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125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árvores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nativas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na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Rocha do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Chambre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  <a:b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Todas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estas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atividades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de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voluntariado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envolveram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iniciativas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com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escolas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, IPSS e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até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empresas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  <a:b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pt-PT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Montanheiros, </a:t>
            </a:r>
            <a:r>
              <a:rPr lang="pt-P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disponibilizaram o salão para as apresentações, bem como facilitou as visitas ao </a:t>
            </a:r>
            <a:r>
              <a:rPr lang="pt-P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ao</a:t>
            </a:r>
            <a:r>
              <a:rPr lang="pt-P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Algar do Carvão e à Gruta de Natal de todos os voluntários (que incluía voluntários de quase todas as ilhas)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5002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t-PT" dirty="0"/>
              <a:t>1 campo de voluntariado pendente (Terceira, 17-25 março 2021)</a:t>
            </a:r>
          </a:p>
        </p:txBody>
      </p:sp>
    </p:spTree>
    <p:extLst>
      <p:ext uri="{BB962C8B-B14F-4D97-AF65-F5344CB8AC3E}">
        <p14:creationId xmlns:p14="http://schemas.microsoft.com/office/powerpoint/2010/main" val="1611745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0925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1283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2853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0869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7059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8387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050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622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194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7667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E9D37C-307D-4C6C-A762-C32BC17C6A03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1232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t-PT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24/06/2021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0059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24/06/2021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981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24/06/2021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5662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441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8136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0221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176712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176712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8999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2363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2347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426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334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24/06/2021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4948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7644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3874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836613"/>
            <a:ext cx="2057400" cy="5040312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19800" cy="5040312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725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24/06/2021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0545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24/06/2021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340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24/06/2021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9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24/06/2021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5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24/06/2021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11143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24/06/2021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012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867E-B66E-4B4E-9A5E-EB30D1EC63CE}" type="datetimeFigureOut">
              <a:rPr lang="pt-PT" smtClean="0"/>
              <a:t>24/06/2021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943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5A9867E-B66E-4B4E-9A5E-EB30D1EC63CE}" type="datetimeFigureOut">
              <a:rPr lang="pt-PT" smtClean="0"/>
              <a:t>24/06/2021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603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82296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H2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08850" y="6165850"/>
            <a:ext cx="9810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1">
                <a:solidFill>
                  <a:srgbClr val="54B0BE"/>
                </a:solidFill>
                <a:latin typeface="+mn-lt"/>
              </a:defRPr>
            </a:lvl1pPr>
          </a:lstStyle>
          <a:p>
            <a:fld id="{9AE0B49A-C9CC-48C3-A4A5-3A78EE7AF4A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84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07587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75878"/>
          </a:solidFill>
          <a:latin typeface="Aller" pitchFamily="2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rgbClr val="3087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rgbClr val="308794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308794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308794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30879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3.png"/><Relationship Id="rId3" Type="http://schemas.openxmlformats.org/officeDocument/2006/relationships/hyperlink" Target="https://www.facebook.com/518010451934371/videos/325905185363540/?__so__=channel_tab&amp;__rv__=all_videos_card" TargetMode="External"/><Relationship Id="rId7" Type="http://schemas.openxmlformats.org/officeDocument/2006/relationships/hyperlink" Target="https://www.facebook.com/LIFEIPAZORESNATURA/videos/762365241024025" TargetMode="External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4.png"/><Relationship Id="rId5" Type="http://schemas.openxmlformats.org/officeDocument/2006/relationships/hyperlink" Target="https://www.facebook.com/rtpacores/videos/252397476102926" TargetMode="External"/><Relationship Id="rId15" Type="http://schemas.openxmlformats.org/officeDocument/2006/relationships/image" Target="../media/image34.jpeg"/><Relationship Id="rId10" Type="http://schemas.openxmlformats.org/officeDocument/2006/relationships/image" Target="../media/image3.jpeg"/><Relationship Id="rId4" Type="http://schemas.openxmlformats.org/officeDocument/2006/relationships/image" Target="../media/image30.png"/><Relationship Id="rId9" Type="http://schemas.openxmlformats.org/officeDocument/2006/relationships/image" Target="../media/image2.jpeg"/><Relationship Id="rId1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5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9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0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22.emf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1588" y="-581"/>
            <a:ext cx="9172305" cy="621270"/>
            <a:chOff x="-1588" y="-581"/>
            <a:chExt cx="9172305" cy="621270"/>
          </a:xfrm>
        </p:grpSpPr>
        <p:sp>
          <p:nvSpPr>
            <p:cNvPr id="40" name="Retângulo 39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sp>
          <p:nvSpPr>
            <p:cNvPr id="41" name="Rectangle 53"/>
            <p:cNvSpPr>
              <a:spLocks noChangeArrowheads="1"/>
            </p:cNvSpPr>
            <p:nvPr/>
          </p:nvSpPr>
          <p:spPr bwMode="auto">
            <a:xfrm>
              <a:off x="1259632" y="71626"/>
              <a:ext cx="791108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defRPr/>
              </a:pPr>
              <a:r>
                <a:rPr lang="pt-PT" sz="1400" b="1" dirty="0">
                  <a:ln w="0"/>
                  <a:solidFill>
                    <a:srgbClr val="1C3E48"/>
                  </a:solidFill>
                  <a:latin typeface="Century Gothic" panose="020B0502020202020204" pitchFamily="34" charset="0"/>
                </a:rPr>
                <a:t>Proteção ativa e gestão integrada da Rede Natura 2000 nos Açores</a:t>
              </a:r>
            </a:p>
            <a:p>
              <a:pPr algn="r" eaLnBrk="1" hangingPunct="1">
                <a:defRPr/>
              </a:pPr>
              <a:r>
                <a:rPr lang="pt-PT" sz="1100" b="1" dirty="0">
                  <a:ln w="0"/>
                  <a:solidFill>
                    <a:srgbClr val="1C3E48"/>
                  </a:solidFill>
                  <a:latin typeface="Century Gothic" panose="020B0502020202020204" pitchFamily="34" charset="0"/>
                </a:rPr>
                <a:t>LIFE IP AZORES NATURA – LIFE 17 IPE/PT 000010</a:t>
              </a:r>
              <a:endParaRPr lang="en-US" altLang="en-US" sz="1100" b="1" dirty="0">
                <a:solidFill>
                  <a:srgbClr val="1C3E48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39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" name="Conexão reta 7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>
            <a:solidFill>
              <a:srgbClr val="AFE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m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100" b="32151"/>
          <a:stretch/>
        </p:blipFill>
        <p:spPr>
          <a:xfrm>
            <a:off x="-684584" y="679927"/>
            <a:ext cx="10287000" cy="3780420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-35496" y="4460347"/>
            <a:ext cx="914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>
                <a:latin typeface="Century Gothic" panose="020B0502020202020204" pitchFamily="34" charset="0"/>
              </a:rPr>
              <a:t>LIFE 17 IPE/PT 000010</a:t>
            </a:r>
          </a:p>
          <a:p>
            <a:pPr algn="ctr"/>
            <a:endParaRPr lang="pt-PT" b="1" dirty="0">
              <a:latin typeface="Century Gothic" panose="020B0502020202020204" pitchFamily="34" charset="0"/>
            </a:endParaRPr>
          </a:p>
          <a:p>
            <a:pPr algn="ctr"/>
            <a:r>
              <a:rPr lang="pt-PT" b="1" dirty="0"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ctr"/>
            <a:endParaRPr lang="pt-PT" dirty="0">
              <a:latin typeface="Century Gothic" panose="020B0502020202020204" pitchFamily="34" charset="0"/>
            </a:endParaRP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FCE5946F-4B7E-493D-9E4B-FF672C288AF6}"/>
              </a:ext>
            </a:extLst>
          </p:cNvPr>
          <p:cNvGrpSpPr/>
          <p:nvPr/>
        </p:nvGrpSpPr>
        <p:grpSpPr>
          <a:xfrm>
            <a:off x="6170041" y="6349645"/>
            <a:ext cx="2973959" cy="436729"/>
            <a:chOff x="6134545" y="6304639"/>
            <a:chExt cx="2973959" cy="436729"/>
          </a:xfrm>
        </p:grpSpPr>
        <p:pic>
          <p:nvPicPr>
            <p:cNvPr id="23" name="Picture 6" descr="http://www.azores.gov.pt/NR/rdonlyres/A1197A03-23BB-40F6-AA68-6C3FEC711B55/335484/LogotipoGovernodosAores2.JPG">
              <a:extLst>
                <a:ext uri="{FF2B5EF4-FFF2-40B4-BE49-F238E27FC236}">
                  <a16:creationId xmlns:a16="http://schemas.microsoft.com/office/drawing/2014/main" id="{71BC11CA-FF61-444A-BCCC-782154AF51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4545" y="6403451"/>
              <a:ext cx="1101751" cy="337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Imagem 16">
              <a:extLst>
                <a:ext uri="{FF2B5EF4-FFF2-40B4-BE49-F238E27FC236}">
                  <a16:creationId xmlns:a16="http://schemas.microsoft.com/office/drawing/2014/main" id="{DC3DA8F6-763F-4D00-82AA-B83E58D3C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05" t="3252" r="21651" b="10634"/>
            <a:stretch>
              <a:fillRect/>
            </a:stretch>
          </p:blipFill>
          <p:spPr bwMode="auto">
            <a:xfrm>
              <a:off x="8122579" y="6304639"/>
              <a:ext cx="985925" cy="436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C59171BB-D0D0-413C-80FF-5C41E35894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3157" r="6666" b="12408"/>
            <a:stretch/>
          </p:blipFill>
          <p:spPr>
            <a:xfrm>
              <a:off x="7236296" y="6349689"/>
              <a:ext cx="913917" cy="391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22527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FE8B13AA-ECB0-4097-8353-DD08C155DD78}"/>
              </a:ext>
            </a:extLst>
          </p:cNvPr>
          <p:cNvSpPr/>
          <p:nvPr/>
        </p:nvSpPr>
        <p:spPr>
          <a:xfrm>
            <a:off x="12643" y="692895"/>
            <a:ext cx="4559357" cy="8638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latin typeface="Century Gothic" panose="020B0502020202020204" pitchFamily="34" charset="0"/>
              </a:rPr>
              <a:t>Comunicação – Plano de Comunicação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2B9C4E8-B27E-45F2-8833-58A80598BCF5}"/>
              </a:ext>
            </a:extLst>
          </p:cNvPr>
          <p:cNvSpPr txBox="1"/>
          <p:nvPr/>
        </p:nvSpPr>
        <p:spPr>
          <a:xfrm>
            <a:off x="683568" y="1556792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entury Gothic" panose="020B0502020202020204" pitchFamily="34" charset="0"/>
              </a:rPr>
              <a:t>Versão 3 – janeiro de 2021</a:t>
            </a:r>
          </a:p>
          <a:p>
            <a:r>
              <a:rPr lang="pt-PT" dirty="0">
                <a:latin typeface="Century Gothic" panose="020B0502020202020204" pitchFamily="34" charset="0"/>
              </a:rPr>
              <a:t>"I:\11 - </a:t>
            </a:r>
            <a:r>
              <a:rPr lang="pt-PT" dirty="0" err="1">
                <a:latin typeface="Century Gothic" panose="020B0502020202020204" pitchFamily="34" charset="0"/>
              </a:rPr>
              <a:t>Açoes</a:t>
            </a:r>
            <a:r>
              <a:rPr lang="pt-PT" dirty="0">
                <a:latin typeface="Century Gothic" panose="020B0502020202020204" pitchFamily="34" charset="0"/>
              </a:rPr>
              <a:t>\Ação E1 - Comunicação do projeto\V3 - Plano de Comunicação </a:t>
            </a:r>
            <a:r>
              <a:rPr lang="pt-PT" dirty="0" err="1">
                <a:latin typeface="Century Gothic" panose="020B0502020202020204" pitchFamily="34" charset="0"/>
              </a:rPr>
              <a:t>Azores</a:t>
            </a:r>
            <a:r>
              <a:rPr lang="pt-PT" dirty="0">
                <a:latin typeface="Century Gothic" panose="020B0502020202020204" pitchFamily="34" charset="0"/>
              </a:rPr>
              <a:t> Natura janeiro 2021.docx"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BEF413E-FC20-4FC9-87CD-130D2F4769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198" y="2768099"/>
            <a:ext cx="2808802" cy="395812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D745540-A0BF-4EFB-ADE9-5880FC6F57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723635"/>
            <a:ext cx="2808802" cy="401087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1D83B28-19F7-458D-96AA-F6C4F1A785AE}"/>
              </a:ext>
            </a:extLst>
          </p:cNvPr>
          <p:cNvGrpSpPr/>
          <p:nvPr/>
        </p:nvGrpSpPr>
        <p:grpSpPr>
          <a:xfrm>
            <a:off x="-1588" y="-531440"/>
            <a:ext cx="9172305" cy="1656184"/>
            <a:chOff x="-1588" y="-499624"/>
            <a:chExt cx="9172305" cy="1656184"/>
          </a:xfrm>
        </p:grpSpPr>
        <p:sp>
          <p:nvSpPr>
            <p:cNvPr id="13" name="Retângulo 37">
              <a:extLst>
                <a:ext uri="{FF2B5EF4-FFF2-40B4-BE49-F238E27FC236}">
                  <a16:creationId xmlns:a16="http://schemas.microsoft.com/office/drawing/2014/main" id="{1FF9E59C-0E9B-44DC-B6A8-CEDC628F4C6F}"/>
                </a:ext>
              </a:extLst>
            </p:cNvPr>
            <p:cNvSpPr/>
            <p:nvPr/>
          </p:nvSpPr>
          <p:spPr bwMode="auto">
            <a:xfrm>
              <a:off x="-1588" y="-581"/>
              <a:ext cx="9145588" cy="693274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sp>
          <p:nvSpPr>
            <p:cNvPr id="14" name="Rectangle 53">
              <a:extLst>
                <a:ext uri="{FF2B5EF4-FFF2-40B4-BE49-F238E27FC236}">
                  <a16:creationId xmlns:a16="http://schemas.microsoft.com/office/drawing/2014/main" id="{A94BC185-4E3E-470C-84AF-66BD0D69A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632" y="91722"/>
              <a:ext cx="791108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pt-PT" sz="1400" b="1" dirty="0">
                  <a:ln w="0"/>
                  <a:solidFill>
                    <a:srgbClr val="1C3E48"/>
                  </a:solidFill>
                  <a:latin typeface="Century Gothic" panose="020B0502020202020204" pitchFamily="34" charset="0"/>
                </a:rPr>
                <a:t>Proteção ativa e gestão integrada da Rede Natura 2000 nos Açores</a:t>
              </a:r>
            </a:p>
            <a:p>
              <a:pPr algn="r">
                <a:defRPr/>
              </a:pPr>
              <a:r>
                <a:rPr lang="pt-PT" sz="1100" b="1" dirty="0">
                  <a:ln w="0"/>
                  <a:solidFill>
                    <a:srgbClr val="1C3E48"/>
                  </a:solidFill>
                  <a:latin typeface="Century Gothic" panose="020B0502020202020204" pitchFamily="34" charset="0"/>
                </a:rPr>
                <a:t>LIFE IP AZORES NATURA – LIFE 17 IPE/PT 000010</a:t>
              </a:r>
              <a:endParaRPr lang="en-US" altLang="en-US" sz="1100" b="1" dirty="0">
                <a:solidFill>
                  <a:srgbClr val="1C3E48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5" name="Picture 10" descr="http://fnyh.org/wp-content/uploads/2015/01/LIFE.jpg">
              <a:extLst>
                <a:ext uri="{FF2B5EF4-FFF2-40B4-BE49-F238E27FC236}">
                  <a16:creationId xmlns:a16="http://schemas.microsoft.com/office/drawing/2014/main" id="{BC0A5ADA-E7EF-483D-8E33-69DC81E654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627" y="4177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8" descr="http://www.europarc.org/communication-skills/images/2.1%20N2000.jpg">
              <a:extLst>
                <a:ext uri="{FF2B5EF4-FFF2-40B4-BE49-F238E27FC236}">
                  <a16:creationId xmlns:a16="http://schemas.microsoft.com/office/drawing/2014/main" id="{D90857E2-9905-4546-BA12-05FDD01CE0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5" y="4177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Imagem 44">
              <a:extLst>
                <a:ext uri="{FF2B5EF4-FFF2-40B4-BE49-F238E27FC236}">
                  <a16:creationId xmlns:a16="http://schemas.microsoft.com/office/drawing/2014/main" id="{B3233204-7C59-4F37-8297-8CCD1B7BC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856" y="-499624"/>
              <a:ext cx="1656184" cy="1656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695576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FE8B13AA-ECB0-4097-8353-DD08C155DD78}"/>
              </a:ext>
            </a:extLst>
          </p:cNvPr>
          <p:cNvSpPr/>
          <p:nvPr/>
        </p:nvSpPr>
        <p:spPr>
          <a:xfrm>
            <a:off x="12643" y="692895"/>
            <a:ext cx="3819695" cy="8638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latin typeface="Century Gothic" panose="020B0502020202020204" pitchFamily="34" charset="0"/>
              </a:rPr>
              <a:t>Educação Ambiental – Atividades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A8C001D-40D9-4A8E-AA57-B2F0032DF7A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78710" y="1578744"/>
          <a:ext cx="331236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68891410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81399565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pt-PT" dirty="0"/>
                        <a:t>2019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01077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pt-PT" dirty="0"/>
                        <a:t>Escolas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Sessões – 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99384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Participantes - 1671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282627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FF21D6FE-74DB-403E-9068-92B80D45A8D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30838" y="2691264"/>
          <a:ext cx="331236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68891410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81399565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pt-PT" dirty="0"/>
                        <a:t>2020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01077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pt-PT" dirty="0"/>
                        <a:t>Escolas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Sessões – 114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99384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Participantes - 2042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28262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pt-PT" dirty="0"/>
                        <a:t>Públicas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Sessões – 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1372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Participantes - 1671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165897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6F0DA456-B981-41A6-B1DD-CF4F00A413E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78710" y="4545464"/>
          <a:ext cx="331236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68891410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81399565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pt-PT" dirty="0"/>
                        <a:t>2021 (fevereiro 2021)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01077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pt-PT" dirty="0"/>
                        <a:t>Escolas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Sessões – 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99384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Participantes - 258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282627"/>
                  </a:ext>
                </a:extLst>
              </a:tr>
            </a:tbl>
          </a:graphicData>
        </a:graphic>
      </p:graphicFrame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E5C09179-C8AF-483B-948D-3359A55085A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30838" y="5657984"/>
          <a:ext cx="331236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68891410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81399565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pt-PT" dirty="0"/>
                        <a:t>Atividades online (pós-COVID)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01077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pt-PT" dirty="0"/>
                        <a:t>Online (desafios; </a:t>
                      </a:r>
                      <a:r>
                        <a:rPr lang="pt-PT" dirty="0" err="1"/>
                        <a:t>quiz</a:t>
                      </a:r>
                      <a:r>
                        <a:rPr lang="pt-P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Publicações –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99384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Participantes - 93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282627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7AF9557C-32D3-49FC-931F-400EA90C7DFF}"/>
              </a:ext>
            </a:extLst>
          </p:cNvPr>
          <p:cNvSpPr txBox="1"/>
          <p:nvPr/>
        </p:nvSpPr>
        <p:spPr>
          <a:xfrm>
            <a:off x="4210658" y="699319"/>
            <a:ext cx="424847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t-PT" sz="1350" b="1" u="sng" dirty="0">
                <a:solidFill>
                  <a:schemeClr val="dk1"/>
                </a:solidFill>
              </a:rPr>
              <a:t>NOTA:</a:t>
            </a:r>
          </a:p>
          <a:p>
            <a:pPr defTabSz="685800"/>
            <a:r>
              <a:rPr lang="pt-PT" sz="1350" dirty="0">
                <a:solidFill>
                  <a:schemeClr val="dk1"/>
                </a:solidFill>
              </a:rPr>
              <a:t>Atividades canceladas – 3</a:t>
            </a:r>
          </a:p>
          <a:p>
            <a:pPr defTabSz="685800"/>
            <a:r>
              <a:rPr lang="pt-PT" sz="1350" dirty="0">
                <a:solidFill>
                  <a:schemeClr val="dk1"/>
                </a:solidFill>
              </a:rPr>
              <a:t>Atividades planeadas não realizadas - 5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EF009C8-3AD8-45B9-A16B-3857F121D7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751" y="1609856"/>
            <a:ext cx="3339986" cy="250499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5F9EC3D-9C58-463C-9BE9-654E4911195E}"/>
              </a:ext>
            </a:extLst>
          </p:cNvPr>
          <p:cNvSpPr txBox="1"/>
          <p:nvPr/>
        </p:nvSpPr>
        <p:spPr>
          <a:xfrm>
            <a:off x="754387" y="4167910"/>
            <a:ext cx="39680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900" dirty="0">
                <a:latin typeface="Century Gothic" panose="020B0502020202020204" pitchFamily="34" charset="0"/>
              </a:rPr>
              <a:t>Atividade “Morcega-te”, organizada pelo Parque Natural do Faial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61FEF7A3-D1A2-481A-A39D-D18E976E92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4489835"/>
            <a:ext cx="2880320" cy="216024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B3049AB-070A-49DF-AD1A-2647AFF4203C}"/>
              </a:ext>
            </a:extLst>
          </p:cNvPr>
          <p:cNvSpPr/>
          <p:nvPr/>
        </p:nvSpPr>
        <p:spPr>
          <a:xfrm>
            <a:off x="3346561" y="5248144"/>
            <a:ext cx="11894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900" dirty="0">
                <a:latin typeface="Century Gothic" panose="020B0502020202020204" pitchFamily="34" charset="0"/>
              </a:rPr>
              <a:t>Atividade “Tartarugas marinhas”, organizada pelo Parque Natural de Santa Maria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4EBC308-6A68-4737-986F-D45FF4571A1D}"/>
              </a:ext>
            </a:extLst>
          </p:cNvPr>
          <p:cNvGrpSpPr/>
          <p:nvPr/>
        </p:nvGrpSpPr>
        <p:grpSpPr>
          <a:xfrm>
            <a:off x="-1588" y="-531440"/>
            <a:ext cx="9172305" cy="1656184"/>
            <a:chOff x="-1588" y="-499624"/>
            <a:chExt cx="9172305" cy="1656184"/>
          </a:xfrm>
        </p:grpSpPr>
        <p:sp>
          <p:nvSpPr>
            <p:cNvPr id="20" name="Retângulo 37">
              <a:extLst>
                <a:ext uri="{FF2B5EF4-FFF2-40B4-BE49-F238E27FC236}">
                  <a16:creationId xmlns:a16="http://schemas.microsoft.com/office/drawing/2014/main" id="{7DE1847E-B32C-45CD-9217-7E0F8A4526D0}"/>
                </a:ext>
              </a:extLst>
            </p:cNvPr>
            <p:cNvSpPr/>
            <p:nvPr/>
          </p:nvSpPr>
          <p:spPr bwMode="auto">
            <a:xfrm>
              <a:off x="-1588" y="-581"/>
              <a:ext cx="9145588" cy="693274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sp>
          <p:nvSpPr>
            <p:cNvPr id="21" name="Rectangle 53">
              <a:extLst>
                <a:ext uri="{FF2B5EF4-FFF2-40B4-BE49-F238E27FC236}">
                  <a16:creationId xmlns:a16="http://schemas.microsoft.com/office/drawing/2014/main" id="{B761F3D8-80B7-4E23-B258-F8123CA1A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632" y="91722"/>
              <a:ext cx="791108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pt-PT" sz="1400" b="1" dirty="0">
                  <a:ln w="0"/>
                  <a:solidFill>
                    <a:srgbClr val="1C3E48"/>
                  </a:solidFill>
                  <a:latin typeface="Century Gothic" panose="020B0502020202020204" pitchFamily="34" charset="0"/>
                </a:rPr>
                <a:t>Proteção ativa e gestão integrada da Rede Natura 2000 nos Açores</a:t>
              </a:r>
            </a:p>
            <a:p>
              <a:pPr algn="r">
                <a:defRPr/>
              </a:pPr>
              <a:r>
                <a:rPr lang="pt-PT" sz="1100" b="1" dirty="0">
                  <a:ln w="0"/>
                  <a:solidFill>
                    <a:srgbClr val="1C3E48"/>
                  </a:solidFill>
                  <a:latin typeface="Century Gothic" panose="020B0502020202020204" pitchFamily="34" charset="0"/>
                </a:rPr>
                <a:t>LIFE IP AZORES NATURA – LIFE 17 IPE/PT 000010</a:t>
              </a:r>
              <a:endParaRPr lang="en-US" altLang="en-US" sz="1100" b="1" dirty="0">
                <a:solidFill>
                  <a:srgbClr val="1C3E48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22" name="Picture 10" descr="http://fnyh.org/wp-content/uploads/2015/01/LIFE.jpg">
              <a:extLst>
                <a:ext uri="{FF2B5EF4-FFF2-40B4-BE49-F238E27FC236}">
                  <a16:creationId xmlns:a16="http://schemas.microsoft.com/office/drawing/2014/main" id="{92232B2C-5C54-49C9-A5A8-ADC9DC5AC3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627" y="4177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" descr="http://www.europarc.org/communication-skills/images/2.1%20N2000.jpg">
              <a:extLst>
                <a:ext uri="{FF2B5EF4-FFF2-40B4-BE49-F238E27FC236}">
                  <a16:creationId xmlns:a16="http://schemas.microsoft.com/office/drawing/2014/main" id="{330BF6CF-AF5D-4734-A5EA-DA3E0DD55E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5" y="4177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m 44">
              <a:extLst>
                <a:ext uri="{FF2B5EF4-FFF2-40B4-BE49-F238E27FC236}">
                  <a16:creationId xmlns:a16="http://schemas.microsoft.com/office/drawing/2014/main" id="{2BC65753-43F4-492B-AADB-79D49AD00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856" y="-499624"/>
              <a:ext cx="1656184" cy="1656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897790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FE8B13AA-ECB0-4097-8353-DD08C155DD78}"/>
              </a:ext>
            </a:extLst>
          </p:cNvPr>
          <p:cNvSpPr/>
          <p:nvPr/>
        </p:nvSpPr>
        <p:spPr>
          <a:xfrm>
            <a:off x="12643" y="692895"/>
            <a:ext cx="3819695" cy="8638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latin typeface="Century Gothic" panose="020B0502020202020204" pitchFamily="34" charset="0"/>
              </a:rPr>
              <a:t>Educação Ambiental – Atividades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B2F9F75-DBC8-4753-8820-B62426EC07A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94369" y="1771763"/>
          <a:ext cx="392820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102">
                  <a:extLst>
                    <a:ext uri="{9D8B030D-6E8A-4147-A177-3AD203B41FA5}">
                      <a16:colId xmlns:a16="http://schemas.microsoft.com/office/drawing/2014/main" val="1434124633"/>
                    </a:ext>
                  </a:extLst>
                </a:gridCol>
                <a:gridCol w="1964102">
                  <a:extLst>
                    <a:ext uri="{9D8B030D-6E8A-4147-A177-3AD203B41FA5}">
                      <a16:colId xmlns:a16="http://schemas.microsoft.com/office/drawing/2014/main" val="370805011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pt-PT" dirty="0">
                          <a:latin typeface="Century Gothic" panose="020B0502020202020204" pitchFamily="34" charset="0"/>
                        </a:rPr>
                        <a:t>Campanhas de limpeza – lixo marinho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877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>
                          <a:latin typeface="Century Gothic" panose="020B0502020202020204" pitchFamily="34" charset="0"/>
                        </a:rPr>
                        <a:t>Costeiras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139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>
                          <a:latin typeface="Century Gothic" panose="020B0502020202020204" pitchFamily="34" charset="0"/>
                        </a:rPr>
                        <a:t>Subaquáticas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740173"/>
                  </a:ext>
                </a:extLst>
              </a:tr>
            </a:tbl>
          </a:graphicData>
        </a:graphic>
      </p:graphicFrame>
      <p:pic>
        <p:nvPicPr>
          <p:cNvPr id="18" name="Imagem 17">
            <a:extLst>
              <a:ext uri="{FF2B5EF4-FFF2-40B4-BE49-F238E27FC236}">
                <a16:creationId xmlns:a16="http://schemas.microsoft.com/office/drawing/2014/main" id="{894839F9-FE5D-41E5-9BB9-784BCC8BB6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639" y="2992628"/>
            <a:ext cx="4111664" cy="2055832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D44A65A1-41B4-4413-BB27-5AE9AB69DD57}"/>
              </a:ext>
            </a:extLst>
          </p:cNvPr>
          <p:cNvSpPr txBox="1"/>
          <p:nvPr/>
        </p:nvSpPr>
        <p:spPr>
          <a:xfrm>
            <a:off x="540040" y="5348035"/>
            <a:ext cx="148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900" dirty="0">
                <a:latin typeface="Century Gothic" panose="020B0502020202020204" pitchFamily="34" charset="0"/>
              </a:rPr>
              <a:t>Limpeza costeira no Porto da Feteira - Faial</a:t>
            </a:r>
          </a:p>
        </p:txBody>
      </p:sp>
      <p:graphicFrame>
        <p:nvGraphicFramePr>
          <p:cNvPr id="24" name="Tabela 23">
            <a:extLst>
              <a:ext uri="{FF2B5EF4-FFF2-40B4-BE49-F238E27FC236}">
                <a16:creationId xmlns:a16="http://schemas.microsoft.com/office/drawing/2014/main" id="{55865BC7-D909-4B96-B2C8-45A4C0FC898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64031" y="1765526"/>
          <a:ext cx="392820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102">
                  <a:extLst>
                    <a:ext uri="{9D8B030D-6E8A-4147-A177-3AD203B41FA5}">
                      <a16:colId xmlns:a16="http://schemas.microsoft.com/office/drawing/2014/main" val="1434124633"/>
                    </a:ext>
                  </a:extLst>
                </a:gridCol>
                <a:gridCol w="1964102">
                  <a:extLst>
                    <a:ext uri="{9D8B030D-6E8A-4147-A177-3AD203B41FA5}">
                      <a16:colId xmlns:a16="http://schemas.microsoft.com/office/drawing/2014/main" val="370805011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pt-PT" dirty="0">
                          <a:latin typeface="Century Gothic" panose="020B0502020202020204" pitchFamily="34" charset="0"/>
                        </a:rPr>
                        <a:t>Campanhas de limpeza – lixo marinho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877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>
                          <a:latin typeface="Century Gothic" panose="020B0502020202020204" pitchFamily="34" charset="0"/>
                        </a:rPr>
                        <a:t>Voluntários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latin typeface="Century Gothic" panose="020B0502020202020204" pitchFamily="34" charset="0"/>
                        </a:rPr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139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>
                          <a:latin typeface="Century Gothic" panose="020B0502020202020204" pitchFamily="34" charset="0"/>
                        </a:rPr>
                        <a:t>Entidades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740173"/>
                  </a:ext>
                </a:extLst>
              </a:tr>
            </a:tbl>
          </a:graphicData>
        </a:graphic>
      </p:graphicFrame>
      <p:pic>
        <p:nvPicPr>
          <p:cNvPr id="21" name="Imagem 20">
            <a:extLst>
              <a:ext uri="{FF2B5EF4-FFF2-40B4-BE49-F238E27FC236}">
                <a16:creationId xmlns:a16="http://schemas.microsoft.com/office/drawing/2014/main" id="{31F07663-A8A4-48C0-A00D-30DD669902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4814912"/>
            <a:ext cx="6779652" cy="1971462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88C44A24-088D-4439-9C1F-7399FC665376}"/>
              </a:ext>
            </a:extLst>
          </p:cNvPr>
          <p:cNvSpPr txBox="1"/>
          <p:nvPr/>
        </p:nvSpPr>
        <p:spPr>
          <a:xfrm>
            <a:off x="4860033" y="4469498"/>
            <a:ext cx="3981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900" dirty="0">
                <a:latin typeface="Century Gothic" panose="020B0502020202020204" pitchFamily="34" charset="0"/>
              </a:rPr>
              <a:t>Limpeza subaquática – Monte da Guia e Porto da Horta - Faial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A9D934E-DBDD-490D-8C19-390BA370FE7F}"/>
              </a:ext>
            </a:extLst>
          </p:cNvPr>
          <p:cNvGrpSpPr/>
          <p:nvPr/>
        </p:nvGrpSpPr>
        <p:grpSpPr>
          <a:xfrm>
            <a:off x="-1588" y="-531440"/>
            <a:ext cx="9172305" cy="1656184"/>
            <a:chOff x="-1588" y="-499624"/>
            <a:chExt cx="9172305" cy="1656184"/>
          </a:xfrm>
        </p:grpSpPr>
        <p:sp>
          <p:nvSpPr>
            <p:cNvPr id="20" name="Retângulo 37">
              <a:extLst>
                <a:ext uri="{FF2B5EF4-FFF2-40B4-BE49-F238E27FC236}">
                  <a16:creationId xmlns:a16="http://schemas.microsoft.com/office/drawing/2014/main" id="{3928CB23-06FA-41D5-9D68-F2DD88566BB0}"/>
                </a:ext>
              </a:extLst>
            </p:cNvPr>
            <p:cNvSpPr/>
            <p:nvPr/>
          </p:nvSpPr>
          <p:spPr bwMode="auto">
            <a:xfrm>
              <a:off x="-1588" y="-581"/>
              <a:ext cx="9145588" cy="693274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sp>
          <p:nvSpPr>
            <p:cNvPr id="22" name="Rectangle 53">
              <a:extLst>
                <a:ext uri="{FF2B5EF4-FFF2-40B4-BE49-F238E27FC236}">
                  <a16:creationId xmlns:a16="http://schemas.microsoft.com/office/drawing/2014/main" id="{DCB0F7BE-BC64-4979-A5DB-60284FA83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632" y="91722"/>
              <a:ext cx="791108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pt-PT" sz="1400" b="1" dirty="0">
                  <a:ln w="0"/>
                  <a:solidFill>
                    <a:srgbClr val="1C3E48"/>
                  </a:solidFill>
                  <a:latin typeface="Century Gothic" panose="020B0502020202020204" pitchFamily="34" charset="0"/>
                </a:rPr>
                <a:t>Proteção ativa e gestão integrada da Rede Natura 2000 nos Açores</a:t>
              </a:r>
            </a:p>
            <a:p>
              <a:pPr algn="r">
                <a:defRPr/>
              </a:pPr>
              <a:r>
                <a:rPr lang="pt-PT" sz="1100" b="1" dirty="0">
                  <a:ln w="0"/>
                  <a:solidFill>
                    <a:srgbClr val="1C3E48"/>
                  </a:solidFill>
                  <a:latin typeface="Century Gothic" panose="020B0502020202020204" pitchFamily="34" charset="0"/>
                </a:rPr>
                <a:t>LIFE IP AZORES NATURA – LIFE 17 IPE/PT 000010</a:t>
              </a:r>
              <a:endParaRPr lang="en-US" altLang="en-US" sz="1100" b="1" dirty="0">
                <a:solidFill>
                  <a:srgbClr val="1C3E48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29" name="Picture 10" descr="http://fnyh.org/wp-content/uploads/2015/01/LIFE.jpg">
              <a:extLst>
                <a:ext uri="{FF2B5EF4-FFF2-40B4-BE49-F238E27FC236}">
                  <a16:creationId xmlns:a16="http://schemas.microsoft.com/office/drawing/2014/main" id="{CA7B647C-F917-400A-B9CC-2E2847456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627" y="4177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" descr="http://www.europarc.org/communication-skills/images/2.1%20N2000.jpg">
              <a:extLst>
                <a:ext uri="{FF2B5EF4-FFF2-40B4-BE49-F238E27FC236}">
                  <a16:creationId xmlns:a16="http://schemas.microsoft.com/office/drawing/2014/main" id="{8D4947D6-F754-4A62-8DF6-9B3EA1E8A6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5" y="4177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agem 44">
              <a:extLst>
                <a:ext uri="{FF2B5EF4-FFF2-40B4-BE49-F238E27FC236}">
                  <a16:creationId xmlns:a16="http://schemas.microsoft.com/office/drawing/2014/main" id="{988A4420-BA11-475C-B1BC-9A7C33DCE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856" y="-499624"/>
              <a:ext cx="1656184" cy="1656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665244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xão reta 7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>
            <a:solidFill>
              <a:srgbClr val="AFE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9">
            <a:extLst>
              <a:ext uri="{FF2B5EF4-FFF2-40B4-BE49-F238E27FC236}">
                <a16:creationId xmlns:a16="http://schemas.microsoft.com/office/drawing/2014/main" id="{E98ED8FC-E3ED-4475-88E7-1BC18BF6462E}"/>
              </a:ext>
            </a:extLst>
          </p:cNvPr>
          <p:cNvSpPr txBox="1"/>
          <p:nvPr/>
        </p:nvSpPr>
        <p:spPr>
          <a:xfrm>
            <a:off x="423143" y="1151547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Divulgação da “</a:t>
            </a:r>
            <a:r>
              <a:rPr lang="pt-PT" b="1" dirty="0"/>
              <a:t>Campanha Regional de Limpezas Costeiras e Subaquáticas na RN2000 da sua Ilha</a:t>
            </a:r>
            <a:r>
              <a:rPr lang="pt-PT" dirty="0"/>
              <a:t>” em rádio e TV regionais, bem como imprensa escrita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292080" y="2276872"/>
            <a:ext cx="2952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" name="Imagem 2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679" y="4215015"/>
            <a:ext cx="2739866" cy="1260000"/>
          </a:xfrm>
          <a:prstGeom prst="rect">
            <a:avLst/>
          </a:prstGeom>
        </p:spPr>
      </p:pic>
      <p:pic>
        <p:nvPicPr>
          <p:cNvPr id="6" name="Imagem 5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24744"/>
            <a:ext cx="2976083" cy="1651363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284471" y="292598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/>
              <a:t>Vários momentos de disseminação das ações e resultados no FB do LIFE e da DRAM, nomeadamente no âmbito das ações realizadas pelo C10.1 e C10.2</a:t>
            </a:r>
          </a:p>
        </p:txBody>
      </p:sp>
      <p:pic>
        <p:nvPicPr>
          <p:cNvPr id="5" name="Imagem 4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211796"/>
            <a:ext cx="2158229" cy="1260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437505" y="5479942"/>
            <a:ext cx="579879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00" dirty="0" err="1"/>
              <a:t>Videos</a:t>
            </a:r>
            <a:r>
              <a:rPr lang="pt-PT" sz="1300" dirty="0"/>
              <a:t> Limpeza Porto da Horta – </a:t>
            </a:r>
            <a:r>
              <a:rPr lang="pt-PT" sz="1300" i="1" dirty="0" err="1"/>
              <a:t>Teaser</a:t>
            </a:r>
            <a:r>
              <a:rPr lang="pt-PT" sz="1300" dirty="0"/>
              <a:t> e final ©Ana Besugo e Nuno Potes  </a:t>
            </a:r>
          </a:p>
        </p:txBody>
      </p:sp>
      <p:grpSp>
        <p:nvGrpSpPr>
          <p:cNvPr id="27" name="Grupo 26"/>
          <p:cNvGrpSpPr/>
          <p:nvPr/>
        </p:nvGrpSpPr>
        <p:grpSpPr>
          <a:xfrm>
            <a:off x="-1588" y="-581"/>
            <a:ext cx="9145588" cy="621270"/>
            <a:chOff x="-1588" y="-581"/>
            <a:chExt cx="9145588" cy="621270"/>
          </a:xfrm>
        </p:grpSpPr>
        <p:sp>
          <p:nvSpPr>
            <p:cNvPr id="28" name="Retângulo 27"/>
            <p:cNvSpPr/>
            <p:nvPr/>
          </p:nvSpPr>
          <p:spPr bwMode="auto">
            <a:xfrm>
              <a:off x="-1588" y="-581"/>
              <a:ext cx="9145588" cy="621269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pic>
          <p:nvPicPr>
            <p:cNvPr id="29" name="Picture 10" descr="http://fnyh.org/wp-content/uploads/2015/01/LIFE.jp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7" y="3005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" descr="http://www.europarc.org/communication-skills/images/2.1%20N2000.jp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7" y="3005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" name="Imagem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-531440"/>
            <a:ext cx="1656184" cy="1656184"/>
          </a:xfrm>
          <a:prstGeom prst="rect">
            <a:avLst/>
          </a:prstGeom>
        </p:spPr>
      </p:pic>
      <p:sp>
        <p:nvSpPr>
          <p:cNvPr id="37" name="Rectangle 53"/>
          <p:cNvSpPr>
            <a:spLocks noChangeArrowheads="1"/>
          </p:cNvSpPr>
          <p:nvPr/>
        </p:nvSpPr>
        <p:spPr bwMode="auto">
          <a:xfrm>
            <a:off x="1259632" y="71626"/>
            <a:ext cx="791108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pt-PT" sz="1400" b="1" dirty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Proteção ativa e gestão integrada da Rede Natura 2000 nos Açores</a:t>
            </a:r>
          </a:p>
          <a:p>
            <a:pPr algn="r" eaLnBrk="1" hangingPunct="1">
              <a:defRPr/>
            </a:pPr>
            <a:r>
              <a:rPr lang="pt-PT" sz="1100" b="1" dirty="0">
                <a:ln w="0"/>
                <a:solidFill>
                  <a:srgbClr val="1C3E48"/>
                </a:solidFill>
                <a:latin typeface="Century Gothic" panose="020B0502020202020204" pitchFamily="34" charset="0"/>
              </a:rPr>
              <a:t>LIFE IP AZORES NATURA – LIFE 17 IPE/PT 000010</a:t>
            </a:r>
            <a:endParaRPr lang="en-US" altLang="en-US" sz="1100" b="1" dirty="0">
              <a:solidFill>
                <a:srgbClr val="1C3E48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8" name="Grupo 37"/>
          <p:cNvGrpSpPr/>
          <p:nvPr/>
        </p:nvGrpSpPr>
        <p:grpSpPr>
          <a:xfrm>
            <a:off x="5096310" y="6262051"/>
            <a:ext cx="3831790" cy="542000"/>
            <a:chOff x="5096310" y="6262051"/>
            <a:chExt cx="3831790" cy="542000"/>
          </a:xfrm>
        </p:grpSpPr>
        <p:pic>
          <p:nvPicPr>
            <p:cNvPr id="39" name="Picture 6" descr="http://www.azores.gov.pt/NR/rdonlyres/A1197A03-23BB-40F6-AA68-6C3FEC711B55/335484/LogotipoGovernodosAores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6310" y="6404723"/>
              <a:ext cx="959339" cy="294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Imagem 1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399" y="6373504"/>
              <a:ext cx="732092" cy="326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Imagem 1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05" t="3252" r="21651" b="10634"/>
            <a:stretch>
              <a:fillRect/>
            </a:stretch>
          </p:blipFill>
          <p:spPr bwMode="auto">
            <a:xfrm>
              <a:off x="7942175" y="6304639"/>
              <a:ext cx="985925" cy="436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Imagem 16">
              <a:extLst>
                <a:ext uri="{FF2B5EF4-FFF2-40B4-BE49-F238E27FC236}">
                  <a16:creationId xmlns:a16="http://schemas.microsoft.com/office/drawing/2014/main" id="{F7E4E1BA-EE73-4C06-9EA3-1C8FFD7C8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3572" y="6262051"/>
              <a:ext cx="1008603" cy="54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958417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FE8B13AA-ECB0-4097-8353-DD08C155DD78}"/>
              </a:ext>
            </a:extLst>
          </p:cNvPr>
          <p:cNvSpPr/>
          <p:nvPr/>
        </p:nvSpPr>
        <p:spPr>
          <a:xfrm>
            <a:off x="12643" y="692895"/>
            <a:ext cx="3819695" cy="8638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latin typeface="Century Gothic" panose="020B0502020202020204" pitchFamily="34" charset="0"/>
              </a:rPr>
              <a:t>Educação Ambiental – Guia do Professor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73E52185-C82F-4E9E-A9BB-61C46DD7D6E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52120" y="692895"/>
          <a:ext cx="3312368" cy="1080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114571246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61774560"/>
                    </a:ext>
                  </a:extLst>
                </a:gridCol>
              </a:tblGrid>
              <a:tr h="360162">
                <a:tc>
                  <a:txBody>
                    <a:bodyPr/>
                    <a:lstStyle/>
                    <a:p>
                      <a:r>
                        <a:rPr lang="pt-PT" dirty="0">
                          <a:latin typeface="Century Gothic" panose="020B0502020202020204" pitchFamily="34" charset="0"/>
                        </a:rPr>
                        <a:t>Ciclo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latin typeface="Century Gothic" panose="020B0502020202020204" pitchFamily="34" charset="0"/>
                        </a:rPr>
                        <a:t>Nº de atividades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504695"/>
                  </a:ext>
                </a:extLst>
              </a:tr>
              <a:tr h="360162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Century Gothic" panose="020B0502020202020204" pitchFamily="34" charset="0"/>
                        </a:rPr>
                        <a:t>3º ciclo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289851"/>
                  </a:ext>
                </a:extLst>
              </a:tr>
              <a:tr h="360162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Century Gothic" panose="020B0502020202020204" pitchFamily="34" charset="0"/>
                        </a:rPr>
                        <a:t>Secundário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647580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9F6E4359-F583-4B67-BD29-E5DAAB65B08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52120" y="1773381"/>
          <a:ext cx="3312368" cy="346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15423594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sz="1350" dirty="0">
                          <a:latin typeface="Century Gothic" panose="020B0502020202020204" pitchFamily="34" charset="0"/>
                        </a:rPr>
                        <a:t>Temas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023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350" dirty="0">
                          <a:latin typeface="Century Gothic" panose="020B0502020202020204" pitchFamily="34" charset="0"/>
                        </a:rPr>
                        <a:t>Espécies exóticas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935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350" dirty="0">
                          <a:latin typeface="Century Gothic" panose="020B0502020202020204" pitchFamily="34" charset="0"/>
                        </a:rPr>
                        <a:t>Rede Natura 2000 e áreas protegidas nos Açores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745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350" dirty="0">
                          <a:latin typeface="Century Gothic" panose="020B0502020202020204" pitchFamily="34" charset="0"/>
                        </a:rPr>
                        <a:t>Sustentabilidade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85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350" dirty="0">
                          <a:latin typeface="Century Gothic" panose="020B0502020202020204" pitchFamily="34" charset="0"/>
                        </a:rPr>
                        <a:t>Áreas Marinhas protegidas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423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350" dirty="0">
                          <a:latin typeface="Century Gothic" panose="020B0502020202020204" pitchFamily="34" charset="0"/>
                        </a:rPr>
                        <a:t>Poças de maré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53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350" dirty="0">
                          <a:latin typeface="Century Gothic" panose="020B0502020202020204" pitchFamily="34" charset="0"/>
                        </a:rPr>
                        <a:t>Lixo marinho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038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350" dirty="0">
                          <a:latin typeface="Century Gothic" panose="020B0502020202020204" pitchFamily="34" charset="0"/>
                        </a:rPr>
                        <a:t>LIFE IP AZORES NATURA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60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1350" dirty="0">
                          <a:latin typeface="Century Gothic" panose="020B0502020202020204" pitchFamily="34" charset="0"/>
                        </a:rPr>
                        <a:t>Património natural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836154"/>
                  </a:ext>
                </a:extLst>
              </a:tr>
            </a:tbl>
          </a:graphicData>
        </a:graphic>
      </p:graphicFrame>
      <p:pic>
        <p:nvPicPr>
          <p:cNvPr id="18" name="Imagem 17">
            <a:extLst>
              <a:ext uri="{FF2B5EF4-FFF2-40B4-BE49-F238E27FC236}">
                <a16:creationId xmlns:a16="http://schemas.microsoft.com/office/drawing/2014/main" id="{172B46F0-41AD-470C-9DE7-149CA37A69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024" y="1655603"/>
            <a:ext cx="1836638" cy="2598865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A41B2E85-02A8-45A4-9F68-1056B8544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2" y="1655603"/>
            <a:ext cx="3678518" cy="5172413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4AD06315-431B-4435-92F1-36B0D0C532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395" y="4328646"/>
            <a:ext cx="1740253" cy="247016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A7254C5-510F-476A-BFD9-DD8CF65764DC}"/>
              </a:ext>
            </a:extLst>
          </p:cNvPr>
          <p:cNvGrpSpPr/>
          <p:nvPr/>
        </p:nvGrpSpPr>
        <p:grpSpPr>
          <a:xfrm>
            <a:off x="-1588" y="-531440"/>
            <a:ext cx="9172305" cy="1656184"/>
            <a:chOff x="-1588" y="-499624"/>
            <a:chExt cx="9172305" cy="1656184"/>
          </a:xfrm>
        </p:grpSpPr>
        <p:sp>
          <p:nvSpPr>
            <p:cNvPr id="15" name="Retângulo 37">
              <a:extLst>
                <a:ext uri="{FF2B5EF4-FFF2-40B4-BE49-F238E27FC236}">
                  <a16:creationId xmlns:a16="http://schemas.microsoft.com/office/drawing/2014/main" id="{0368CDCE-AC51-47DE-A519-F9C547601F06}"/>
                </a:ext>
              </a:extLst>
            </p:cNvPr>
            <p:cNvSpPr/>
            <p:nvPr/>
          </p:nvSpPr>
          <p:spPr bwMode="auto">
            <a:xfrm>
              <a:off x="-1588" y="-581"/>
              <a:ext cx="9145588" cy="693274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sp>
          <p:nvSpPr>
            <p:cNvPr id="22" name="Rectangle 53">
              <a:extLst>
                <a:ext uri="{FF2B5EF4-FFF2-40B4-BE49-F238E27FC236}">
                  <a16:creationId xmlns:a16="http://schemas.microsoft.com/office/drawing/2014/main" id="{64848388-7389-4A6F-8A0A-3AC3DAE89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632" y="91722"/>
              <a:ext cx="791108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pt-PT" sz="1400" b="1" dirty="0">
                  <a:ln w="0"/>
                  <a:solidFill>
                    <a:srgbClr val="1C3E48"/>
                  </a:solidFill>
                  <a:latin typeface="Century Gothic" panose="020B0502020202020204" pitchFamily="34" charset="0"/>
                </a:rPr>
                <a:t>Proteção ativa e gestão integrada da Rede Natura 2000 nos Açores</a:t>
              </a:r>
            </a:p>
            <a:p>
              <a:pPr algn="r">
                <a:defRPr/>
              </a:pPr>
              <a:r>
                <a:rPr lang="pt-PT" sz="1100" b="1" dirty="0">
                  <a:ln w="0"/>
                  <a:solidFill>
                    <a:srgbClr val="1C3E48"/>
                  </a:solidFill>
                  <a:latin typeface="Century Gothic" panose="020B0502020202020204" pitchFamily="34" charset="0"/>
                </a:rPr>
                <a:t>LIFE IP AZORES NATURA – LIFE 17 IPE/PT 000010</a:t>
              </a:r>
              <a:endParaRPr lang="en-US" altLang="en-US" sz="1100" b="1" dirty="0">
                <a:solidFill>
                  <a:srgbClr val="1C3E48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23" name="Picture 10" descr="http://fnyh.org/wp-content/uploads/2015/01/LIFE.jpg">
              <a:extLst>
                <a:ext uri="{FF2B5EF4-FFF2-40B4-BE49-F238E27FC236}">
                  <a16:creationId xmlns:a16="http://schemas.microsoft.com/office/drawing/2014/main" id="{2A9DF7CB-2EBF-44D0-B5C7-34D62FD57B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627" y="4177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8" descr="http://www.europarc.org/communication-skills/images/2.1%20N2000.jpg">
              <a:extLst>
                <a:ext uri="{FF2B5EF4-FFF2-40B4-BE49-F238E27FC236}">
                  <a16:creationId xmlns:a16="http://schemas.microsoft.com/office/drawing/2014/main" id="{F3471BDC-BB39-4818-AFC0-48207C96FB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5" y="4177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Imagem 44">
              <a:extLst>
                <a:ext uri="{FF2B5EF4-FFF2-40B4-BE49-F238E27FC236}">
                  <a16:creationId xmlns:a16="http://schemas.microsoft.com/office/drawing/2014/main" id="{A00880BA-591A-4653-8D0A-7446B6B24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856" y="-499624"/>
              <a:ext cx="1656184" cy="1656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349845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FE8B13AA-ECB0-4097-8353-DD08C155DD78}"/>
              </a:ext>
            </a:extLst>
          </p:cNvPr>
          <p:cNvSpPr/>
          <p:nvPr/>
        </p:nvSpPr>
        <p:spPr>
          <a:xfrm>
            <a:off x="12643" y="692895"/>
            <a:ext cx="3819695" cy="8638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latin typeface="Century Gothic" panose="020B0502020202020204" pitchFamily="34" charset="0"/>
              </a:rPr>
              <a:t>Educação Ambiental – Exposição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402A6794-7F09-4030-9084-B375E68AC4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151219"/>
              </p:ext>
            </p:extLst>
          </p:nvPr>
        </p:nvGraphicFramePr>
        <p:xfrm>
          <a:off x="611560" y="1771057"/>
          <a:ext cx="756084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>
                  <a:extLst>
                    <a:ext uri="{9D8B030D-6E8A-4147-A177-3AD203B41FA5}">
                      <a16:colId xmlns:a16="http://schemas.microsoft.com/office/drawing/2014/main" val="2067100286"/>
                    </a:ext>
                  </a:extLst>
                </a:gridCol>
                <a:gridCol w="3780420">
                  <a:extLst>
                    <a:ext uri="{9D8B030D-6E8A-4147-A177-3AD203B41FA5}">
                      <a16:colId xmlns:a16="http://schemas.microsoft.com/office/drawing/2014/main" val="27609657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Tema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Património natural e o papel do LIFE IP AZORES NATURA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071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000" dirty="0"/>
                        <a:t>Objetivo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dirty="0"/>
                        <a:t>Circular pelas escolas, centros ambientais e outros eventos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768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000" dirty="0"/>
                        <a:t>Níveis de ensino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dirty="0"/>
                        <a:t>3º e secundário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354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000" dirty="0"/>
                        <a:t>Previsão de conclusão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dirty="0"/>
                        <a:t>julho de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523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sz="2000" dirty="0"/>
                        <a:t>Estado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2000" dirty="0"/>
                        <a:t>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670077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40B197C7-48F4-4EC5-9824-D5E8388750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091" y="4602965"/>
            <a:ext cx="2690282" cy="201771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D5376D0-E8D9-4B80-AA9D-B0540A5C7A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883" y="4609524"/>
            <a:ext cx="3097026" cy="206678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4B900E9-3BAA-4828-8D3D-8AF68DB3A37A}"/>
              </a:ext>
            </a:extLst>
          </p:cNvPr>
          <p:cNvGrpSpPr/>
          <p:nvPr/>
        </p:nvGrpSpPr>
        <p:grpSpPr>
          <a:xfrm>
            <a:off x="-1588" y="-531440"/>
            <a:ext cx="9172305" cy="1656184"/>
            <a:chOff x="-1588" y="-499624"/>
            <a:chExt cx="9172305" cy="1656184"/>
          </a:xfrm>
        </p:grpSpPr>
        <p:sp>
          <p:nvSpPr>
            <p:cNvPr id="13" name="Retângulo 37">
              <a:extLst>
                <a:ext uri="{FF2B5EF4-FFF2-40B4-BE49-F238E27FC236}">
                  <a16:creationId xmlns:a16="http://schemas.microsoft.com/office/drawing/2014/main" id="{E5F09854-5F13-4F4E-A94C-4DE7E75BD2F7}"/>
                </a:ext>
              </a:extLst>
            </p:cNvPr>
            <p:cNvSpPr/>
            <p:nvPr/>
          </p:nvSpPr>
          <p:spPr bwMode="auto">
            <a:xfrm>
              <a:off x="-1588" y="-581"/>
              <a:ext cx="9145588" cy="693274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sp>
          <p:nvSpPr>
            <p:cNvPr id="14" name="Rectangle 53">
              <a:extLst>
                <a:ext uri="{FF2B5EF4-FFF2-40B4-BE49-F238E27FC236}">
                  <a16:creationId xmlns:a16="http://schemas.microsoft.com/office/drawing/2014/main" id="{3848C5AA-B934-4870-9997-A9FC3EB73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632" y="91722"/>
              <a:ext cx="791108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pt-PT" sz="1400" b="1" dirty="0">
                  <a:ln w="0"/>
                  <a:solidFill>
                    <a:srgbClr val="1C3E48"/>
                  </a:solidFill>
                  <a:latin typeface="Century Gothic" panose="020B0502020202020204" pitchFamily="34" charset="0"/>
                </a:rPr>
                <a:t>Proteção ativa e gestão integrada da Rede Natura 2000 nos Açores</a:t>
              </a:r>
            </a:p>
            <a:p>
              <a:pPr algn="r">
                <a:defRPr/>
              </a:pPr>
              <a:r>
                <a:rPr lang="pt-PT" sz="1100" b="1" dirty="0">
                  <a:ln w="0"/>
                  <a:solidFill>
                    <a:srgbClr val="1C3E48"/>
                  </a:solidFill>
                  <a:latin typeface="Century Gothic" panose="020B0502020202020204" pitchFamily="34" charset="0"/>
                </a:rPr>
                <a:t>LIFE IP AZORES NATURA – LIFE 17 IPE/PT 000010</a:t>
              </a:r>
              <a:endParaRPr lang="en-US" altLang="en-US" sz="1100" b="1" dirty="0">
                <a:solidFill>
                  <a:srgbClr val="1C3E48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5" name="Picture 10" descr="http://fnyh.org/wp-content/uploads/2015/01/LIFE.jpg">
              <a:extLst>
                <a:ext uri="{FF2B5EF4-FFF2-40B4-BE49-F238E27FC236}">
                  <a16:creationId xmlns:a16="http://schemas.microsoft.com/office/drawing/2014/main" id="{EA247DF5-23A6-4EC3-AB2E-E4EAD45575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627" y="4177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8" descr="http://www.europarc.org/communication-skills/images/2.1%20N2000.jpg">
              <a:extLst>
                <a:ext uri="{FF2B5EF4-FFF2-40B4-BE49-F238E27FC236}">
                  <a16:creationId xmlns:a16="http://schemas.microsoft.com/office/drawing/2014/main" id="{F63AD924-3A69-4058-94B7-597B5FC23A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5" y="4177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Imagem 44">
              <a:extLst>
                <a:ext uri="{FF2B5EF4-FFF2-40B4-BE49-F238E27FC236}">
                  <a16:creationId xmlns:a16="http://schemas.microsoft.com/office/drawing/2014/main" id="{FB66FE09-8150-4BBA-99FB-120B729BB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856" y="-499624"/>
              <a:ext cx="1656184" cy="1656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201558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76C9863-D4B7-4EF8-BEE3-011C73FFFA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784" y="3832648"/>
            <a:ext cx="2473216" cy="293432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FE8B13AA-ECB0-4097-8353-DD08C155DD78}"/>
              </a:ext>
            </a:extLst>
          </p:cNvPr>
          <p:cNvSpPr/>
          <p:nvPr/>
        </p:nvSpPr>
        <p:spPr>
          <a:xfrm>
            <a:off x="12643" y="692895"/>
            <a:ext cx="4415341" cy="8638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latin typeface="Century Gothic" panose="020B0502020202020204" pitchFamily="34" charset="0"/>
              </a:rPr>
              <a:t>Educação Ambiental – Materiais para Distribuição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33577E3-04F7-442F-A6BB-814BCE73EF7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5848" y="1655603"/>
          <a:ext cx="6096000" cy="2110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99212211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24258274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pt-PT" sz="2000" dirty="0">
                          <a:latin typeface="Century Gothic" panose="020B0502020202020204" pitchFamily="34" charset="0"/>
                        </a:rPr>
                        <a:t>Materiais – Educação Ambiental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91146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pt-PT" dirty="0">
                          <a:latin typeface="Century Gothic" panose="020B0502020202020204" pitchFamily="34" charset="0"/>
                        </a:rPr>
                        <a:t>Mais novos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latin typeface="Century Gothic" panose="020B0502020202020204" pitchFamily="34" charset="0"/>
                        </a:rPr>
                        <a:t>Régua de bamboo com indicação de redes sociais e website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5486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PT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latin typeface="Century Gothic" panose="020B0502020202020204" pitchFamily="34" charset="0"/>
                        </a:rPr>
                        <a:t>Guia de campo com informação sobre espécies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021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>
                          <a:latin typeface="Century Gothic" panose="020B0502020202020204" pitchFamily="34" charset="0"/>
                        </a:rPr>
                        <a:t>Mais velhos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latin typeface="Century Gothic" panose="020B0502020202020204" pitchFamily="34" charset="0"/>
                        </a:rPr>
                        <a:t>Porta-chaves com logos do projeto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636618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59432337-3C6F-4FC0-AB4C-365E83EA7B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48" y="4125863"/>
            <a:ext cx="6728332" cy="107653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111D516-B644-449E-B20E-42F56CFF2F8B}"/>
              </a:ext>
            </a:extLst>
          </p:cNvPr>
          <p:cNvGrpSpPr/>
          <p:nvPr/>
        </p:nvGrpSpPr>
        <p:grpSpPr>
          <a:xfrm>
            <a:off x="-1588" y="-531440"/>
            <a:ext cx="9172305" cy="1656184"/>
            <a:chOff x="-1588" y="-499624"/>
            <a:chExt cx="9172305" cy="1656184"/>
          </a:xfrm>
        </p:grpSpPr>
        <p:sp>
          <p:nvSpPr>
            <p:cNvPr id="13" name="Retângulo 37">
              <a:extLst>
                <a:ext uri="{FF2B5EF4-FFF2-40B4-BE49-F238E27FC236}">
                  <a16:creationId xmlns:a16="http://schemas.microsoft.com/office/drawing/2014/main" id="{CE8F67CC-BA95-4EE9-86CA-C8A0F6D3DF9B}"/>
                </a:ext>
              </a:extLst>
            </p:cNvPr>
            <p:cNvSpPr/>
            <p:nvPr/>
          </p:nvSpPr>
          <p:spPr bwMode="auto">
            <a:xfrm>
              <a:off x="-1588" y="-581"/>
              <a:ext cx="9145588" cy="693274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sp>
          <p:nvSpPr>
            <p:cNvPr id="14" name="Rectangle 53">
              <a:extLst>
                <a:ext uri="{FF2B5EF4-FFF2-40B4-BE49-F238E27FC236}">
                  <a16:creationId xmlns:a16="http://schemas.microsoft.com/office/drawing/2014/main" id="{671A4937-E84F-4EB4-9730-0F14D6E65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632" y="91722"/>
              <a:ext cx="791108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pt-PT" sz="1400" b="1" dirty="0">
                  <a:ln w="0"/>
                  <a:solidFill>
                    <a:srgbClr val="1C3E48"/>
                  </a:solidFill>
                  <a:latin typeface="Century Gothic" panose="020B0502020202020204" pitchFamily="34" charset="0"/>
                </a:rPr>
                <a:t>Proteção ativa e gestão integrada da Rede Natura 2000 nos Açores</a:t>
              </a:r>
            </a:p>
            <a:p>
              <a:pPr algn="r">
                <a:defRPr/>
              </a:pPr>
              <a:r>
                <a:rPr lang="pt-PT" sz="1100" b="1" dirty="0">
                  <a:ln w="0"/>
                  <a:solidFill>
                    <a:srgbClr val="1C3E48"/>
                  </a:solidFill>
                  <a:latin typeface="Century Gothic" panose="020B0502020202020204" pitchFamily="34" charset="0"/>
                </a:rPr>
                <a:t>LIFE IP AZORES NATURA – LIFE 17 IPE/PT 000010</a:t>
              </a:r>
              <a:endParaRPr lang="en-US" altLang="en-US" sz="1100" b="1" dirty="0">
                <a:solidFill>
                  <a:srgbClr val="1C3E48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5" name="Picture 10" descr="http://fnyh.org/wp-content/uploads/2015/01/LIFE.jpg">
              <a:extLst>
                <a:ext uri="{FF2B5EF4-FFF2-40B4-BE49-F238E27FC236}">
                  <a16:creationId xmlns:a16="http://schemas.microsoft.com/office/drawing/2014/main" id="{98E3A0A6-1F8D-441D-ABAE-78EDC7EAEA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627" y="4177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8" descr="http://www.europarc.org/communication-skills/images/2.1%20N2000.jpg">
              <a:extLst>
                <a:ext uri="{FF2B5EF4-FFF2-40B4-BE49-F238E27FC236}">
                  <a16:creationId xmlns:a16="http://schemas.microsoft.com/office/drawing/2014/main" id="{46396C06-CBF1-42F7-8388-055ED2C1AB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5" y="4177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Imagem 44">
              <a:extLst>
                <a:ext uri="{FF2B5EF4-FFF2-40B4-BE49-F238E27FC236}">
                  <a16:creationId xmlns:a16="http://schemas.microsoft.com/office/drawing/2014/main" id="{EE32C838-287E-4109-925F-8A3AB9616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856" y="-499624"/>
              <a:ext cx="1656184" cy="1656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213286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FE8B13AA-ECB0-4097-8353-DD08C155DD78}"/>
              </a:ext>
            </a:extLst>
          </p:cNvPr>
          <p:cNvSpPr/>
          <p:nvPr/>
        </p:nvSpPr>
        <p:spPr>
          <a:xfrm>
            <a:off x="12643" y="692895"/>
            <a:ext cx="3819695" cy="8638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latin typeface="Century Gothic" panose="020B0502020202020204" pitchFamily="34" charset="0"/>
              </a:rPr>
              <a:t>Voluntariado – Campos de Voluntariado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A16F5F9-D483-429D-B3CA-693B1F849AB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997125" y="678644"/>
          <a:ext cx="5090530" cy="248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7775">
                  <a:extLst>
                    <a:ext uri="{9D8B030D-6E8A-4147-A177-3AD203B41FA5}">
                      <a16:colId xmlns:a16="http://schemas.microsoft.com/office/drawing/2014/main" val="3433605157"/>
                    </a:ext>
                  </a:extLst>
                </a:gridCol>
                <a:gridCol w="1270678">
                  <a:extLst>
                    <a:ext uri="{9D8B030D-6E8A-4147-A177-3AD203B41FA5}">
                      <a16:colId xmlns:a16="http://schemas.microsoft.com/office/drawing/2014/main" val="2566091984"/>
                    </a:ext>
                  </a:extLst>
                </a:gridCol>
                <a:gridCol w="1362077">
                  <a:extLst>
                    <a:ext uri="{9D8B030D-6E8A-4147-A177-3AD203B41FA5}">
                      <a16:colId xmlns:a16="http://schemas.microsoft.com/office/drawing/2014/main" val="31086910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>
                          <a:latin typeface="Century Gothic" panose="020B0502020202020204" pitchFamily="34" charset="0"/>
                        </a:rPr>
                        <a:t>Datas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latin typeface="Century Gothic" panose="020B0502020202020204" pitchFamily="34" charset="0"/>
                        </a:rPr>
                        <a:t>Ilha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latin typeface="Century Gothic" panose="020B0502020202020204" pitchFamily="34" charset="0"/>
                        </a:rPr>
                        <a:t>Nº Voluntários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599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Century Gothic" panose="020B0502020202020204" pitchFamily="34" charset="0"/>
                        </a:rPr>
                        <a:t>13 a 21 de julho de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Century Gothic" panose="020B0502020202020204" pitchFamily="34" charset="0"/>
                        </a:rPr>
                        <a:t>Graciosa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Century Gothic" panose="020B0502020202020204" pitchFamily="34" charset="0"/>
                        </a:rPr>
                        <a:t>13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737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Century Gothic" panose="020B0502020202020204" pitchFamily="34" charset="0"/>
                        </a:rPr>
                        <a:t>15 a 23 de agosto de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Century Gothic" panose="020B0502020202020204" pitchFamily="34" charset="0"/>
                        </a:rPr>
                        <a:t>Flores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678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Century Gothic" panose="020B0502020202020204" pitchFamily="34" charset="0"/>
                        </a:rPr>
                        <a:t>14 a 22 de setembro de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Century Gothic" panose="020B0502020202020204" pitchFamily="34" charset="0"/>
                        </a:rPr>
                        <a:t>Pico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297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Century Gothic" panose="020B0502020202020204" pitchFamily="34" charset="0"/>
                        </a:rPr>
                        <a:t>5 a 13 de novembro de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Century Gothic" panose="020B0502020202020204" pitchFamily="34" charset="0"/>
                        </a:rPr>
                        <a:t>Santa Maria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002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Century Gothic" panose="020B0502020202020204" pitchFamily="34" charset="0"/>
                        </a:rPr>
                        <a:t>17 a 25 Março de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Century Gothic" panose="020B0502020202020204" pitchFamily="34" charset="0"/>
                        </a:rPr>
                        <a:t>Terceira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112362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3D01AB89-BF9B-4D97-A0BF-04D045899D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371" y="2082653"/>
            <a:ext cx="3621736" cy="2716302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07AA4FD-1DC1-407D-9594-4675F9DDBD8E}"/>
              </a:ext>
            </a:extLst>
          </p:cNvPr>
          <p:cNvSpPr/>
          <p:nvPr/>
        </p:nvSpPr>
        <p:spPr>
          <a:xfrm>
            <a:off x="-162001" y="4941168"/>
            <a:ext cx="4320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900" dirty="0">
                <a:latin typeface="Century Gothic" panose="020B0502020202020204" pitchFamily="34" charset="0"/>
              </a:rPr>
              <a:t>Campo de voluntariado de Santa Maria – Julia Snajdr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28868D2B-2B2B-48A8-B202-736F888F0F2D}"/>
              </a:ext>
            </a:extLst>
          </p:cNvPr>
          <p:cNvSpPr/>
          <p:nvPr/>
        </p:nvSpPr>
        <p:spPr>
          <a:xfrm>
            <a:off x="4417074" y="3574741"/>
            <a:ext cx="43204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900" dirty="0">
                <a:latin typeface="Century Gothic" panose="020B0502020202020204" pitchFamily="34" charset="0"/>
              </a:rPr>
              <a:t>Campo de voluntariado </a:t>
            </a:r>
            <a:r>
              <a:rPr lang="pt-PT" sz="900">
                <a:latin typeface="Century Gothic" panose="020B0502020202020204" pitchFamily="34" charset="0"/>
              </a:rPr>
              <a:t>da Terceira </a:t>
            </a:r>
            <a:r>
              <a:rPr lang="pt-PT" sz="900" dirty="0">
                <a:latin typeface="Century Gothic" panose="020B0502020202020204" pitchFamily="34" charset="0"/>
              </a:rPr>
              <a:t>– Julia Snajdr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66BBC3E-7DD4-429A-BA77-07235AC79CE0}"/>
              </a:ext>
            </a:extLst>
          </p:cNvPr>
          <p:cNvSpPr txBox="1"/>
          <p:nvPr/>
        </p:nvSpPr>
        <p:spPr>
          <a:xfrm>
            <a:off x="215284" y="5445223"/>
            <a:ext cx="369093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350" b="1" u="sng" dirty="0">
                <a:solidFill>
                  <a:schemeClr val="dk1"/>
                </a:solidFill>
                <a:latin typeface="Century Gothic" panose="020B0502020202020204" pitchFamily="34" charset="0"/>
              </a:rPr>
              <a:t>Relatórios:</a:t>
            </a:r>
          </a:p>
          <a:p>
            <a:r>
              <a:rPr lang="pt-PT" sz="1350" dirty="0">
                <a:solidFill>
                  <a:schemeClr val="dk1"/>
                </a:solidFill>
                <a:latin typeface="Century Gothic" panose="020B0502020202020204" pitchFamily="34" charset="0"/>
              </a:rPr>
              <a:t>I:\11 - </a:t>
            </a:r>
            <a:r>
              <a:rPr lang="pt-PT" sz="1350" dirty="0" err="1">
                <a:solidFill>
                  <a:schemeClr val="dk1"/>
                </a:solidFill>
                <a:latin typeface="Century Gothic" panose="020B0502020202020204" pitchFamily="34" charset="0"/>
              </a:rPr>
              <a:t>Açoes</a:t>
            </a:r>
            <a:r>
              <a:rPr lang="pt-PT" sz="1350" dirty="0">
                <a:solidFill>
                  <a:schemeClr val="dk1"/>
                </a:solidFill>
                <a:latin typeface="Century Gothic" panose="020B0502020202020204" pitchFamily="34" charset="0"/>
              </a:rPr>
              <a:t>\Ação E5 - Programa de Voluntariado e envolvimento de </a:t>
            </a:r>
            <a:r>
              <a:rPr lang="pt-PT" sz="1350" dirty="0" err="1">
                <a:solidFill>
                  <a:schemeClr val="dk1"/>
                </a:solidFill>
                <a:latin typeface="Century Gothic" panose="020B0502020202020204" pitchFamily="34" charset="0"/>
              </a:rPr>
              <a:t>stakeholder</a:t>
            </a:r>
            <a:r>
              <a:rPr lang="pt-PT" sz="1350" dirty="0">
                <a:solidFill>
                  <a:schemeClr val="dk1"/>
                </a:solidFill>
                <a:latin typeface="Century Gothic" panose="020B0502020202020204" pitchFamily="34" charset="0"/>
              </a:rPr>
              <a:t>\Programa Voluntariado - P1A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44BB7F-9EBF-46CA-9588-33300550348F}"/>
              </a:ext>
            </a:extLst>
          </p:cNvPr>
          <p:cNvGrpSpPr/>
          <p:nvPr/>
        </p:nvGrpSpPr>
        <p:grpSpPr>
          <a:xfrm>
            <a:off x="-1588" y="-531440"/>
            <a:ext cx="9172305" cy="1656184"/>
            <a:chOff x="-1588" y="-499624"/>
            <a:chExt cx="9172305" cy="1656184"/>
          </a:xfrm>
        </p:grpSpPr>
        <p:sp>
          <p:nvSpPr>
            <p:cNvPr id="20" name="Retângulo 37">
              <a:extLst>
                <a:ext uri="{FF2B5EF4-FFF2-40B4-BE49-F238E27FC236}">
                  <a16:creationId xmlns:a16="http://schemas.microsoft.com/office/drawing/2014/main" id="{64068B12-4C19-42CE-801B-1AEC21B3421D}"/>
                </a:ext>
              </a:extLst>
            </p:cNvPr>
            <p:cNvSpPr/>
            <p:nvPr/>
          </p:nvSpPr>
          <p:spPr bwMode="auto">
            <a:xfrm>
              <a:off x="-1588" y="-581"/>
              <a:ext cx="9145588" cy="693274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sp>
          <p:nvSpPr>
            <p:cNvPr id="21" name="Rectangle 53">
              <a:extLst>
                <a:ext uri="{FF2B5EF4-FFF2-40B4-BE49-F238E27FC236}">
                  <a16:creationId xmlns:a16="http://schemas.microsoft.com/office/drawing/2014/main" id="{F84B600E-0E12-4EBB-9F05-7AF407008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632" y="91722"/>
              <a:ext cx="791108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pt-PT" sz="1400" b="1" dirty="0">
                  <a:ln w="0"/>
                  <a:solidFill>
                    <a:srgbClr val="1C3E48"/>
                  </a:solidFill>
                  <a:latin typeface="Century Gothic" panose="020B0502020202020204" pitchFamily="34" charset="0"/>
                </a:rPr>
                <a:t>Proteção ativa e gestão integrada da Rede Natura 2000 nos Açores</a:t>
              </a:r>
            </a:p>
            <a:p>
              <a:pPr algn="r">
                <a:defRPr/>
              </a:pPr>
              <a:r>
                <a:rPr lang="pt-PT" sz="1100" b="1" dirty="0">
                  <a:ln w="0"/>
                  <a:solidFill>
                    <a:srgbClr val="1C3E48"/>
                  </a:solidFill>
                  <a:latin typeface="Century Gothic" panose="020B0502020202020204" pitchFamily="34" charset="0"/>
                </a:rPr>
                <a:t>LIFE IP AZORES NATURA – LIFE 17 IPE/PT 000010</a:t>
              </a:r>
              <a:endParaRPr lang="en-US" altLang="en-US" sz="1100" b="1" dirty="0">
                <a:solidFill>
                  <a:srgbClr val="1C3E48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22" name="Picture 10" descr="http://fnyh.org/wp-content/uploads/2015/01/LIFE.jpg">
              <a:extLst>
                <a:ext uri="{FF2B5EF4-FFF2-40B4-BE49-F238E27FC236}">
                  <a16:creationId xmlns:a16="http://schemas.microsoft.com/office/drawing/2014/main" id="{C2E0361D-5604-4E25-B598-FBE1DCA6CD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627" y="4177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" descr="http://www.europarc.org/communication-skills/images/2.1%20N2000.jpg">
              <a:extLst>
                <a:ext uri="{FF2B5EF4-FFF2-40B4-BE49-F238E27FC236}">
                  <a16:creationId xmlns:a16="http://schemas.microsoft.com/office/drawing/2014/main" id="{81EA03C3-0C79-4F1F-809E-FCCEB1BD03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5" y="4177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m 44">
              <a:extLst>
                <a:ext uri="{FF2B5EF4-FFF2-40B4-BE49-F238E27FC236}">
                  <a16:creationId xmlns:a16="http://schemas.microsoft.com/office/drawing/2014/main" id="{AE087B08-88E6-4694-A20A-08F0D8795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856" y="-499624"/>
              <a:ext cx="1656184" cy="1656184"/>
            </a:xfrm>
            <a:prstGeom prst="rect">
              <a:avLst/>
            </a:prstGeom>
          </p:spPr>
        </p:pic>
      </p:grpSp>
      <p:pic>
        <p:nvPicPr>
          <p:cNvPr id="8" name="Imagem 7">
            <a:extLst>
              <a:ext uri="{FF2B5EF4-FFF2-40B4-BE49-F238E27FC236}">
                <a16:creationId xmlns:a16="http://schemas.microsoft.com/office/drawing/2014/main" id="{CA4E602A-B33E-46D1-89DF-CAC037788D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053" y="3895665"/>
            <a:ext cx="3869905" cy="290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9010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tângulo 37">
            <a:extLst>
              <a:ext uri="{FF2B5EF4-FFF2-40B4-BE49-F238E27FC236}">
                <a16:creationId xmlns:a16="http://schemas.microsoft.com/office/drawing/2014/main" id="{30DE2E15-1861-4EFC-9BED-3CA3475283B9}"/>
              </a:ext>
            </a:extLst>
          </p:cNvPr>
          <p:cNvSpPr/>
          <p:nvPr/>
        </p:nvSpPr>
        <p:spPr bwMode="auto">
          <a:xfrm>
            <a:off x="-1588" y="-27384"/>
            <a:ext cx="9145588" cy="693274"/>
          </a:xfrm>
          <a:prstGeom prst="rect">
            <a:avLst/>
          </a:prstGeom>
          <a:gradFill flip="none" rotWithShape="1">
            <a:gsLst>
              <a:gs pos="46000">
                <a:srgbClr val="AFE3D0">
                  <a:tint val="66000"/>
                  <a:satMod val="160000"/>
                  <a:alpha val="79000"/>
                </a:srgbClr>
              </a:gs>
              <a:gs pos="0">
                <a:srgbClr val="D3F8EA"/>
              </a:gs>
              <a:gs pos="69000">
                <a:srgbClr val="AFE3D0">
                  <a:tint val="44500"/>
                  <a:satMod val="160000"/>
                </a:srgbClr>
              </a:gs>
              <a:gs pos="93000">
                <a:srgbClr val="AFE3D0">
                  <a:tint val="23500"/>
                  <a:satMod val="160000"/>
                  <a:alpha val="76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dist="1524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952500" dist="50800" dir="5400000" sx="173000" sy="173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cxnSp>
        <p:nvCxnSpPr>
          <p:cNvPr id="8" name="Conexão reta 7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>
            <a:solidFill>
              <a:srgbClr val="AFE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62"/>
          <p:cNvSpPr>
            <a:spLocks noChangeArrowheads="1"/>
          </p:cNvSpPr>
          <p:nvPr/>
        </p:nvSpPr>
        <p:spPr bwMode="auto">
          <a:xfrm>
            <a:off x="374438" y="908720"/>
            <a:ext cx="85536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BE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E – </a:t>
            </a:r>
            <a:r>
              <a:rPr lang="fr-BE" alt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Ações</a:t>
            </a:r>
            <a:r>
              <a:rPr lang="fr-BE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fr-BE" alt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comunicação</a:t>
            </a:r>
            <a:r>
              <a:rPr lang="fr-BE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fr-BE" alt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educação</a:t>
            </a:r>
            <a:r>
              <a:rPr lang="fr-BE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alt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ambiental</a:t>
            </a:r>
            <a:r>
              <a:rPr lang="fr-BE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fr-BE" alt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E727178-637B-4419-A686-A33506BF99B0}"/>
              </a:ext>
            </a:extLst>
          </p:cNvPr>
          <p:cNvGrpSpPr/>
          <p:nvPr/>
        </p:nvGrpSpPr>
        <p:grpSpPr>
          <a:xfrm>
            <a:off x="-1588" y="-531440"/>
            <a:ext cx="9172305" cy="1656184"/>
            <a:chOff x="-1588" y="-499624"/>
            <a:chExt cx="9172305" cy="1656184"/>
          </a:xfrm>
        </p:grpSpPr>
        <p:sp>
          <p:nvSpPr>
            <p:cNvPr id="46" name="Retângulo 37">
              <a:extLst>
                <a:ext uri="{FF2B5EF4-FFF2-40B4-BE49-F238E27FC236}">
                  <a16:creationId xmlns:a16="http://schemas.microsoft.com/office/drawing/2014/main" id="{ECB757CE-3C9B-450F-96C4-DBA74DAE4C18}"/>
                </a:ext>
              </a:extLst>
            </p:cNvPr>
            <p:cNvSpPr/>
            <p:nvPr/>
          </p:nvSpPr>
          <p:spPr bwMode="auto">
            <a:xfrm>
              <a:off x="-1588" y="-581"/>
              <a:ext cx="9145588" cy="693274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sp>
          <p:nvSpPr>
            <p:cNvPr id="47" name="Rectangle 53">
              <a:extLst>
                <a:ext uri="{FF2B5EF4-FFF2-40B4-BE49-F238E27FC236}">
                  <a16:creationId xmlns:a16="http://schemas.microsoft.com/office/drawing/2014/main" id="{BB760626-C795-478E-BE99-828485942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632" y="91722"/>
              <a:ext cx="791108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pt-PT" sz="1400" b="1" dirty="0">
                  <a:ln w="0"/>
                  <a:solidFill>
                    <a:srgbClr val="1C3E48"/>
                  </a:solidFill>
                  <a:latin typeface="Century Gothic" panose="020B0502020202020204" pitchFamily="34" charset="0"/>
                </a:rPr>
                <a:t>Proteção ativa e gestão integrada da Rede Natura 2000 nos Açores</a:t>
              </a:r>
            </a:p>
            <a:p>
              <a:pPr algn="r">
                <a:defRPr/>
              </a:pPr>
              <a:r>
                <a:rPr lang="pt-PT" sz="1100" b="1" dirty="0">
                  <a:ln w="0"/>
                  <a:solidFill>
                    <a:srgbClr val="1C3E48"/>
                  </a:solidFill>
                  <a:latin typeface="Century Gothic" panose="020B0502020202020204" pitchFamily="34" charset="0"/>
                </a:rPr>
                <a:t>LIFE IP AZORES NATURA – LIFE 17 IPE/PT 000010</a:t>
              </a:r>
              <a:endParaRPr lang="en-US" altLang="en-US" sz="1100" b="1" dirty="0">
                <a:solidFill>
                  <a:srgbClr val="1C3E48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48" name="Picture 10" descr="http://fnyh.org/wp-content/uploads/2015/01/LIFE.jpg">
              <a:extLst>
                <a:ext uri="{FF2B5EF4-FFF2-40B4-BE49-F238E27FC236}">
                  <a16:creationId xmlns:a16="http://schemas.microsoft.com/office/drawing/2014/main" id="{913691C8-2F90-4332-8CA9-BF5EAA5FD4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627" y="4177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8" descr="http://www.europarc.org/communication-skills/images/2.1%20N2000.jpg">
              <a:extLst>
                <a:ext uri="{FF2B5EF4-FFF2-40B4-BE49-F238E27FC236}">
                  <a16:creationId xmlns:a16="http://schemas.microsoft.com/office/drawing/2014/main" id="{9208FFC0-7C97-4629-9B79-172EE4141D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5" y="4177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Imagem 44">
              <a:extLst>
                <a:ext uri="{FF2B5EF4-FFF2-40B4-BE49-F238E27FC236}">
                  <a16:creationId xmlns:a16="http://schemas.microsoft.com/office/drawing/2014/main" id="{60FDAFDC-158B-425C-9E1F-F83FE19D0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856" y="-499624"/>
              <a:ext cx="1656184" cy="1656184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AF87E5-90C6-4D88-8856-36BE243C6919}"/>
              </a:ext>
            </a:extLst>
          </p:cNvPr>
          <p:cNvSpPr txBox="1"/>
          <p:nvPr/>
        </p:nvSpPr>
        <p:spPr>
          <a:xfrm>
            <a:off x="427353" y="2636912"/>
            <a:ext cx="767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endParaRPr lang="pt-PT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205111" y="967948"/>
            <a:ext cx="626469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pt-B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Website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Facebook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Instagram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Newsletter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entury Gothic" panose="020B0502020202020204" pitchFamily="34" charset="0"/>
              </a:rPr>
              <a:t>Monofolha</a:t>
            </a:r>
            <a:r>
              <a:rPr lang="en-US" sz="2000" dirty="0">
                <a:latin typeface="Century Gothic" panose="020B0502020202020204" pitchFamily="34" charset="0"/>
              </a:rPr>
              <a:t>/</a:t>
            </a:r>
            <a:r>
              <a:rPr lang="en-US" sz="2000" dirty="0" err="1">
                <a:latin typeface="Century Gothic" panose="020B0502020202020204" pitchFamily="34" charset="0"/>
              </a:rPr>
              <a:t>Panfleto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entury Gothic" panose="020B0502020202020204" pitchFamily="34" charset="0"/>
              </a:rPr>
              <a:t>Sinalética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entury Gothic" panose="020B0502020202020204" pitchFamily="34" charset="0"/>
              </a:rPr>
              <a:t>Recolha</a:t>
            </a:r>
            <a:r>
              <a:rPr lang="en-US" sz="2000" dirty="0">
                <a:latin typeface="Century Gothic" panose="020B0502020202020204" pitchFamily="34" charset="0"/>
              </a:rPr>
              <a:t> regular de </a:t>
            </a:r>
            <a:r>
              <a:rPr lang="en-US" sz="2000" dirty="0" err="1">
                <a:latin typeface="Century Gothic" panose="020B0502020202020204" pitchFamily="34" charset="0"/>
              </a:rPr>
              <a:t>fotos</a:t>
            </a:r>
            <a:endParaRPr lang="en-US" sz="2000" dirty="0">
              <a:latin typeface="Century Gothic" panose="020B0502020202020204" pitchFamily="34" charset="0"/>
            </a:endParaRPr>
          </a:p>
          <a:p>
            <a:endParaRPr lang="en-US" sz="2400" b="1" dirty="0">
              <a:latin typeface="Century" panose="02040604050505020304" pitchFamily="18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EA635D06-49B8-4C9F-90CF-8CF77F4BF5E3}"/>
              </a:ext>
            </a:extLst>
          </p:cNvPr>
          <p:cNvSpPr txBox="1"/>
          <p:nvPr/>
        </p:nvSpPr>
        <p:spPr>
          <a:xfrm>
            <a:off x="4205111" y="4462080"/>
            <a:ext cx="42484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>
                <a:latin typeface="Century Gothic" panose="020B0502020202020204" pitchFamily="34" charset="0"/>
              </a:rPr>
              <a:t>Atividades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>
                <a:latin typeface="Century Gothic" panose="020B0502020202020204" pitchFamily="34" charset="0"/>
              </a:rPr>
              <a:t>Exposição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>
                <a:latin typeface="Century Gothic" panose="020B0502020202020204" pitchFamily="34" charset="0"/>
              </a:rPr>
              <a:t>Guia de recursos do professor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>
                <a:latin typeface="Century Gothic" panose="020B0502020202020204" pitchFamily="34" charset="0"/>
              </a:rPr>
              <a:t>Materiais para distribuição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>
                <a:latin typeface="Century Gothic" panose="020B0502020202020204" pitchFamily="34" charset="0"/>
              </a:rPr>
              <a:t>Campos de Voluntariado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FE8B13AA-ECB0-4097-8353-DD08C155DD78}"/>
              </a:ext>
            </a:extLst>
          </p:cNvPr>
          <p:cNvSpPr/>
          <p:nvPr/>
        </p:nvSpPr>
        <p:spPr>
          <a:xfrm>
            <a:off x="558145" y="1453254"/>
            <a:ext cx="2449461" cy="1656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latin typeface="Century Gothic" panose="020B0502020202020204" pitchFamily="34" charset="0"/>
              </a:rPr>
              <a:t>Comunicação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DAA15FB9-800F-45CC-8EC9-724FBB3A1237}"/>
              </a:ext>
            </a:extLst>
          </p:cNvPr>
          <p:cNvSpPr/>
          <p:nvPr/>
        </p:nvSpPr>
        <p:spPr>
          <a:xfrm>
            <a:off x="539552" y="4506508"/>
            <a:ext cx="2449461" cy="1656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latin typeface="Century Gothic" panose="020B0502020202020204" pitchFamily="34" charset="0"/>
              </a:rPr>
              <a:t>Educação Ambiental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1006AD45-3BE3-49F8-890D-AD1B5A457775}"/>
              </a:ext>
            </a:extLst>
          </p:cNvPr>
          <p:cNvSpPr/>
          <p:nvPr/>
        </p:nvSpPr>
        <p:spPr>
          <a:xfrm>
            <a:off x="340990" y="3594065"/>
            <a:ext cx="8460432" cy="4199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600"/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D649FA0A-0DCC-48C2-B14E-38BB9EEF99FD}"/>
              </a:ext>
            </a:extLst>
          </p:cNvPr>
          <p:cNvGrpSpPr/>
          <p:nvPr/>
        </p:nvGrpSpPr>
        <p:grpSpPr>
          <a:xfrm>
            <a:off x="6170041" y="6349645"/>
            <a:ext cx="2973959" cy="436729"/>
            <a:chOff x="6134545" y="6304639"/>
            <a:chExt cx="2973959" cy="436729"/>
          </a:xfrm>
        </p:grpSpPr>
        <p:pic>
          <p:nvPicPr>
            <p:cNvPr id="31" name="Picture 6" descr="http://www.azores.gov.pt/NR/rdonlyres/A1197A03-23BB-40F6-AA68-6C3FEC711B55/335484/LogotipoGovernodosAores2.JPG">
              <a:extLst>
                <a:ext uri="{FF2B5EF4-FFF2-40B4-BE49-F238E27FC236}">
                  <a16:creationId xmlns:a16="http://schemas.microsoft.com/office/drawing/2014/main" id="{CC674B41-C5C2-4952-8DEA-EDAC3A00A4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4545" y="6403451"/>
              <a:ext cx="1101751" cy="337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Imagem 16">
              <a:extLst>
                <a:ext uri="{FF2B5EF4-FFF2-40B4-BE49-F238E27FC236}">
                  <a16:creationId xmlns:a16="http://schemas.microsoft.com/office/drawing/2014/main" id="{4A2CD5E3-2F52-4894-91CA-2F7DA3898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05" t="3252" r="21651" b="10634"/>
            <a:stretch>
              <a:fillRect/>
            </a:stretch>
          </p:blipFill>
          <p:spPr bwMode="auto">
            <a:xfrm>
              <a:off x="8122579" y="6304639"/>
              <a:ext cx="985925" cy="436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C49562A9-002E-4D15-BEE5-4E0F78A53D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3157" r="6666" b="12408"/>
            <a:stretch/>
          </p:blipFill>
          <p:spPr>
            <a:xfrm>
              <a:off x="7236296" y="6349689"/>
              <a:ext cx="913917" cy="391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4733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FE8B13AA-ECB0-4097-8353-DD08C155DD78}"/>
              </a:ext>
            </a:extLst>
          </p:cNvPr>
          <p:cNvSpPr/>
          <p:nvPr/>
        </p:nvSpPr>
        <p:spPr>
          <a:xfrm>
            <a:off x="12643" y="692895"/>
            <a:ext cx="3819695" cy="6212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latin typeface="Century Gothic" panose="020B0502020202020204" pitchFamily="34" charset="0"/>
              </a:rPr>
              <a:t>Comunicação - Website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2EFBB312-6E87-4E3C-8901-41B4D85D8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520273"/>
              </p:ext>
            </p:extLst>
          </p:nvPr>
        </p:nvGraphicFramePr>
        <p:xfrm>
          <a:off x="5381590" y="700535"/>
          <a:ext cx="3619982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991">
                  <a:extLst>
                    <a:ext uri="{9D8B030D-6E8A-4147-A177-3AD203B41FA5}">
                      <a16:colId xmlns:a16="http://schemas.microsoft.com/office/drawing/2014/main" val="3506878452"/>
                    </a:ext>
                  </a:extLst>
                </a:gridCol>
                <a:gridCol w="1809991">
                  <a:extLst>
                    <a:ext uri="{9D8B030D-6E8A-4147-A177-3AD203B41FA5}">
                      <a16:colId xmlns:a16="http://schemas.microsoft.com/office/drawing/2014/main" val="65616215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Dados (junho 2021)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928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Data de (</a:t>
                      </a:r>
                      <a:r>
                        <a:rPr lang="pt-PT" dirty="0" err="1"/>
                        <a:t>re</a:t>
                      </a:r>
                      <a:r>
                        <a:rPr lang="pt-PT" dirty="0"/>
                        <a:t>) lançamento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Setembro de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081668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pt-PT" dirty="0"/>
                        <a:t>Publicações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Notícias - +90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4168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Eventos - 29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3382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Fundos complementares - 6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9901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Educação Ambiental - 16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511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Voluntariado - 5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5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Visitantes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362878"/>
                  </a:ext>
                </a:extLst>
              </a:tr>
            </a:tbl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87C78E44-663D-4DE9-A67C-E211F5B041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3" y="1742661"/>
            <a:ext cx="5237026" cy="244815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F2D8E81-96D8-480F-9ED5-B88B28900E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3" y="4210766"/>
            <a:ext cx="4464496" cy="202038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0B07311-FA2C-43A3-B3BB-08B9F04EF11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216" y="4258038"/>
            <a:ext cx="4418790" cy="252833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81317EA-772D-43AB-B5D5-86C3088D212E}"/>
              </a:ext>
            </a:extLst>
          </p:cNvPr>
          <p:cNvGrpSpPr/>
          <p:nvPr/>
        </p:nvGrpSpPr>
        <p:grpSpPr>
          <a:xfrm>
            <a:off x="-1588" y="-531440"/>
            <a:ext cx="9172305" cy="1656184"/>
            <a:chOff x="-1588" y="-499624"/>
            <a:chExt cx="9172305" cy="1656184"/>
          </a:xfrm>
        </p:grpSpPr>
        <p:sp>
          <p:nvSpPr>
            <p:cNvPr id="14" name="Retângulo 37">
              <a:extLst>
                <a:ext uri="{FF2B5EF4-FFF2-40B4-BE49-F238E27FC236}">
                  <a16:creationId xmlns:a16="http://schemas.microsoft.com/office/drawing/2014/main" id="{775B0AA7-E215-41B7-BA81-228A83F7C010}"/>
                </a:ext>
              </a:extLst>
            </p:cNvPr>
            <p:cNvSpPr/>
            <p:nvPr/>
          </p:nvSpPr>
          <p:spPr bwMode="auto">
            <a:xfrm>
              <a:off x="-1588" y="-581"/>
              <a:ext cx="9145588" cy="693274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sp>
          <p:nvSpPr>
            <p:cNvPr id="15" name="Rectangle 53">
              <a:extLst>
                <a:ext uri="{FF2B5EF4-FFF2-40B4-BE49-F238E27FC236}">
                  <a16:creationId xmlns:a16="http://schemas.microsoft.com/office/drawing/2014/main" id="{770F92A3-A00E-41D2-9C66-F9D6846F9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632" y="91722"/>
              <a:ext cx="791108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pt-PT" sz="1400" b="1" dirty="0">
                  <a:ln w="0"/>
                  <a:solidFill>
                    <a:srgbClr val="1C3E48"/>
                  </a:solidFill>
                  <a:latin typeface="Century Gothic" panose="020B0502020202020204" pitchFamily="34" charset="0"/>
                </a:rPr>
                <a:t>Proteção ativa e gestão integrada da Rede Natura 2000 nos Açores</a:t>
              </a:r>
            </a:p>
            <a:p>
              <a:pPr algn="r">
                <a:defRPr/>
              </a:pPr>
              <a:r>
                <a:rPr lang="pt-PT" sz="1100" b="1" dirty="0">
                  <a:ln w="0"/>
                  <a:solidFill>
                    <a:srgbClr val="1C3E48"/>
                  </a:solidFill>
                  <a:latin typeface="Century Gothic" panose="020B0502020202020204" pitchFamily="34" charset="0"/>
                </a:rPr>
                <a:t>LIFE IP AZORES NATURA – LIFE 17 IPE/PT 000010</a:t>
              </a:r>
              <a:endParaRPr lang="en-US" altLang="en-US" sz="1100" b="1" dirty="0">
                <a:solidFill>
                  <a:srgbClr val="1C3E48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8" name="Picture 10" descr="http://fnyh.org/wp-content/uploads/2015/01/LIFE.jpg">
              <a:extLst>
                <a:ext uri="{FF2B5EF4-FFF2-40B4-BE49-F238E27FC236}">
                  <a16:creationId xmlns:a16="http://schemas.microsoft.com/office/drawing/2014/main" id="{DFEC997D-15BD-472E-B329-CB6376FB66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627" y="4177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 descr="http://www.europarc.org/communication-skills/images/2.1%20N2000.jpg">
              <a:extLst>
                <a:ext uri="{FF2B5EF4-FFF2-40B4-BE49-F238E27FC236}">
                  <a16:creationId xmlns:a16="http://schemas.microsoft.com/office/drawing/2014/main" id="{1BDA61BF-94A0-44EB-A6DB-E8D5043C97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5" y="4177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agem 44">
              <a:extLst>
                <a:ext uri="{FF2B5EF4-FFF2-40B4-BE49-F238E27FC236}">
                  <a16:creationId xmlns:a16="http://schemas.microsoft.com/office/drawing/2014/main" id="{385B184B-6084-4A67-A4CD-33F6078FF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856" y="-499624"/>
              <a:ext cx="1656184" cy="1656184"/>
            </a:xfrm>
            <a:prstGeom prst="rect">
              <a:avLst/>
            </a:prstGeom>
          </p:spPr>
        </p:pic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EDEC8E8F-F865-40F5-9000-9AC218DD9543}"/>
              </a:ext>
            </a:extLst>
          </p:cNvPr>
          <p:cNvSpPr txBox="1"/>
          <p:nvPr/>
        </p:nvSpPr>
        <p:spPr>
          <a:xfrm>
            <a:off x="38605" y="1373329"/>
            <a:ext cx="381969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accent1">
                    <a:lumMod val="50000"/>
                  </a:schemeClr>
                </a:solidFill>
              </a:rPr>
              <a:t>https://www.lifeazoresnatura.eu/</a:t>
            </a:r>
          </a:p>
        </p:txBody>
      </p:sp>
    </p:spTree>
    <p:extLst>
      <p:ext uri="{BB962C8B-B14F-4D97-AF65-F5344CB8AC3E}">
        <p14:creationId xmlns:p14="http://schemas.microsoft.com/office/powerpoint/2010/main" val="2397227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FE8B13AA-ECB0-4097-8353-DD08C155DD78}"/>
              </a:ext>
            </a:extLst>
          </p:cNvPr>
          <p:cNvSpPr/>
          <p:nvPr/>
        </p:nvSpPr>
        <p:spPr>
          <a:xfrm>
            <a:off x="12643" y="692895"/>
            <a:ext cx="3819695" cy="8638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latin typeface="Century Gothic" panose="020B0502020202020204" pitchFamily="34" charset="0"/>
              </a:rPr>
              <a:t>Comunicação - Facebook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2EFBB312-6E87-4E3C-8901-41B4D85D8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433667"/>
              </p:ext>
            </p:extLst>
          </p:nvPr>
        </p:nvGraphicFramePr>
        <p:xfrm>
          <a:off x="5381590" y="700535"/>
          <a:ext cx="3619982" cy="496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991">
                  <a:extLst>
                    <a:ext uri="{9D8B030D-6E8A-4147-A177-3AD203B41FA5}">
                      <a16:colId xmlns:a16="http://schemas.microsoft.com/office/drawing/2014/main" val="3506878452"/>
                    </a:ext>
                  </a:extLst>
                </a:gridCol>
                <a:gridCol w="1809991">
                  <a:extLst>
                    <a:ext uri="{9D8B030D-6E8A-4147-A177-3AD203B41FA5}">
                      <a16:colId xmlns:a16="http://schemas.microsoft.com/office/drawing/2014/main" val="65616215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Dados (junho 2021)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928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Data de lançamento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Fevereiro de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081668"/>
                  </a:ext>
                </a:extLst>
              </a:tr>
              <a:tr h="665241"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Publicações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354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416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Seguidores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2742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362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Gostos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2643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461705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pt-PT" dirty="0"/>
                        <a:t>Tipo de publicações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Publicações espontâneas (reuniões, eventos)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3469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Rubricas (TOP 5; espécies alvo)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7829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Dias comemorativos (Dia Mundial das Zonas Húmidas)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5144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Eventos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2956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Desafios (educação ambiental – COVID)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178333"/>
                  </a:ext>
                </a:extLst>
              </a:tr>
            </a:tbl>
          </a:graphicData>
        </a:graphic>
      </p:graphicFrame>
      <p:pic>
        <p:nvPicPr>
          <p:cNvPr id="2" name="Imagem 1">
            <a:extLst>
              <a:ext uri="{FF2B5EF4-FFF2-40B4-BE49-F238E27FC236}">
                <a16:creationId xmlns:a16="http://schemas.microsoft.com/office/drawing/2014/main" id="{ED041578-ADF3-4282-9A30-090F6E3C1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0" y="1772816"/>
            <a:ext cx="2633262" cy="423175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BD46A82-C811-4962-8200-11A40E215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049" y="1952391"/>
            <a:ext cx="2560966" cy="421271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8BDB38B-FEDB-405D-B42D-D79D22DE1AE4}"/>
              </a:ext>
            </a:extLst>
          </p:cNvPr>
          <p:cNvGrpSpPr/>
          <p:nvPr/>
        </p:nvGrpSpPr>
        <p:grpSpPr>
          <a:xfrm>
            <a:off x="-1588" y="-531440"/>
            <a:ext cx="9172305" cy="1656184"/>
            <a:chOff x="-1588" y="-499624"/>
            <a:chExt cx="9172305" cy="1656184"/>
          </a:xfrm>
        </p:grpSpPr>
        <p:sp>
          <p:nvSpPr>
            <p:cNvPr id="13" name="Retângulo 37">
              <a:extLst>
                <a:ext uri="{FF2B5EF4-FFF2-40B4-BE49-F238E27FC236}">
                  <a16:creationId xmlns:a16="http://schemas.microsoft.com/office/drawing/2014/main" id="{93C97BEA-3854-40F5-8DD6-B03518DFC196}"/>
                </a:ext>
              </a:extLst>
            </p:cNvPr>
            <p:cNvSpPr/>
            <p:nvPr/>
          </p:nvSpPr>
          <p:spPr bwMode="auto">
            <a:xfrm>
              <a:off x="-1588" y="-581"/>
              <a:ext cx="9145588" cy="693274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sp>
          <p:nvSpPr>
            <p:cNvPr id="14" name="Rectangle 53">
              <a:extLst>
                <a:ext uri="{FF2B5EF4-FFF2-40B4-BE49-F238E27FC236}">
                  <a16:creationId xmlns:a16="http://schemas.microsoft.com/office/drawing/2014/main" id="{E4ED14D4-8B28-4F01-ACDE-0D45BE5EF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632" y="91722"/>
              <a:ext cx="791108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pt-PT" sz="1400" b="1" dirty="0">
                  <a:ln w="0"/>
                  <a:solidFill>
                    <a:srgbClr val="1C3E48"/>
                  </a:solidFill>
                  <a:latin typeface="Century Gothic" panose="020B0502020202020204" pitchFamily="34" charset="0"/>
                </a:rPr>
                <a:t>Proteção ativa e gestão integrada da Rede Natura 2000 nos Açores</a:t>
              </a:r>
            </a:p>
            <a:p>
              <a:pPr algn="r">
                <a:defRPr/>
              </a:pPr>
              <a:r>
                <a:rPr lang="pt-PT" sz="1100" b="1" dirty="0">
                  <a:ln w="0"/>
                  <a:solidFill>
                    <a:srgbClr val="1C3E48"/>
                  </a:solidFill>
                  <a:latin typeface="Century Gothic" panose="020B0502020202020204" pitchFamily="34" charset="0"/>
                </a:rPr>
                <a:t>LIFE IP AZORES NATURA – LIFE 17 IPE/PT 000010</a:t>
              </a:r>
              <a:endParaRPr lang="en-US" altLang="en-US" sz="1100" b="1" dirty="0">
                <a:solidFill>
                  <a:srgbClr val="1C3E48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5" name="Picture 10" descr="http://fnyh.org/wp-content/uploads/2015/01/LIFE.jpg">
              <a:extLst>
                <a:ext uri="{FF2B5EF4-FFF2-40B4-BE49-F238E27FC236}">
                  <a16:creationId xmlns:a16="http://schemas.microsoft.com/office/drawing/2014/main" id="{275F08E8-0269-4858-8E72-7973B7DBE8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627" y="4177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8" descr="http://www.europarc.org/communication-skills/images/2.1%20N2000.jpg">
              <a:extLst>
                <a:ext uri="{FF2B5EF4-FFF2-40B4-BE49-F238E27FC236}">
                  <a16:creationId xmlns:a16="http://schemas.microsoft.com/office/drawing/2014/main" id="{85EA7DC8-757F-4C2E-A2CA-ADB354D8CE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5" y="4177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Imagem 44">
              <a:extLst>
                <a:ext uri="{FF2B5EF4-FFF2-40B4-BE49-F238E27FC236}">
                  <a16:creationId xmlns:a16="http://schemas.microsoft.com/office/drawing/2014/main" id="{C120B44B-E81C-4E72-A6A7-E9DA2FCA0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856" y="-499624"/>
              <a:ext cx="1656184" cy="1656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882914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FE8B13AA-ECB0-4097-8353-DD08C155DD78}"/>
              </a:ext>
            </a:extLst>
          </p:cNvPr>
          <p:cNvSpPr/>
          <p:nvPr/>
        </p:nvSpPr>
        <p:spPr>
          <a:xfrm>
            <a:off x="12643" y="692895"/>
            <a:ext cx="3819695" cy="8638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latin typeface="Century Gothic" panose="020B0502020202020204" pitchFamily="34" charset="0"/>
              </a:rPr>
              <a:t>Comunicação - Instagram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2EFBB312-6E87-4E3C-8901-41B4D85D8AB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81590" y="700535"/>
          <a:ext cx="3619982" cy="299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991">
                  <a:extLst>
                    <a:ext uri="{9D8B030D-6E8A-4147-A177-3AD203B41FA5}">
                      <a16:colId xmlns:a16="http://schemas.microsoft.com/office/drawing/2014/main" val="3506878452"/>
                    </a:ext>
                  </a:extLst>
                </a:gridCol>
                <a:gridCol w="1809991">
                  <a:extLst>
                    <a:ext uri="{9D8B030D-6E8A-4147-A177-3AD203B41FA5}">
                      <a16:colId xmlns:a16="http://schemas.microsoft.com/office/drawing/2014/main" val="65616215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Dados (janeiro 2021)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928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Data de lançamento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7 de maio de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081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Publicações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416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Seguidores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362878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pt-PT" dirty="0"/>
                        <a:t>Tipo de publicações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Fotografias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3469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Eventos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7829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Desafios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5144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Histórias (eventos)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295603"/>
                  </a:ext>
                </a:extLst>
              </a:tr>
            </a:tbl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404AAA47-B3BF-45B8-8539-4618B777A2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451" y="1844824"/>
            <a:ext cx="2361986" cy="472397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8CDEE37-E2DA-4A30-845A-2B0B8D77EB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7419" y="1844824"/>
            <a:ext cx="2358762" cy="471752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131AC64-4165-451A-84D3-6D459754740B}"/>
              </a:ext>
            </a:extLst>
          </p:cNvPr>
          <p:cNvGrpSpPr/>
          <p:nvPr/>
        </p:nvGrpSpPr>
        <p:grpSpPr>
          <a:xfrm>
            <a:off x="-1588" y="-531440"/>
            <a:ext cx="9172305" cy="1656184"/>
            <a:chOff x="-1588" y="-499624"/>
            <a:chExt cx="9172305" cy="1656184"/>
          </a:xfrm>
        </p:grpSpPr>
        <p:sp>
          <p:nvSpPr>
            <p:cNvPr id="13" name="Retângulo 37">
              <a:extLst>
                <a:ext uri="{FF2B5EF4-FFF2-40B4-BE49-F238E27FC236}">
                  <a16:creationId xmlns:a16="http://schemas.microsoft.com/office/drawing/2014/main" id="{E9FD7602-B736-4BF1-9F24-AEBFC059EA3B}"/>
                </a:ext>
              </a:extLst>
            </p:cNvPr>
            <p:cNvSpPr/>
            <p:nvPr/>
          </p:nvSpPr>
          <p:spPr bwMode="auto">
            <a:xfrm>
              <a:off x="-1588" y="-581"/>
              <a:ext cx="9145588" cy="693274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sp>
          <p:nvSpPr>
            <p:cNvPr id="14" name="Rectangle 53">
              <a:extLst>
                <a:ext uri="{FF2B5EF4-FFF2-40B4-BE49-F238E27FC236}">
                  <a16:creationId xmlns:a16="http://schemas.microsoft.com/office/drawing/2014/main" id="{E9349DFA-8C84-46A2-AD86-DA1BFFA4E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632" y="91722"/>
              <a:ext cx="791108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pt-PT" sz="1400" b="1" dirty="0">
                  <a:ln w="0"/>
                  <a:solidFill>
                    <a:srgbClr val="1C3E48"/>
                  </a:solidFill>
                  <a:latin typeface="Century Gothic" panose="020B0502020202020204" pitchFamily="34" charset="0"/>
                </a:rPr>
                <a:t>Proteção ativa e gestão integrada da Rede Natura 2000 nos Açores</a:t>
              </a:r>
            </a:p>
            <a:p>
              <a:pPr algn="r">
                <a:defRPr/>
              </a:pPr>
              <a:r>
                <a:rPr lang="pt-PT" sz="1100" b="1" dirty="0">
                  <a:ln w="0"/>
                  <a:solidFill>
                    <a:srgbClr val="1C3E48"/>
                  </a:solidFill>
                  <a:latin typeface="Century Gothic" panose="020B0502020202020204" pitchFamily="34" charset="0"/>
                </a:rPr>
                <a:t>LIFE IP AZORES NATURA – LIFE 17 IPE/PT 000010</a:t>
              </a:r>
              <a:endParaRPr lang="en-US" altLang="en-US" sz="1100" b="1" dirty="0">
                <a:solidFill>
                  <a:srgbClr val="1C3E48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5" name="Picture 10" descr="http://fnyh.org/wp-content/uploads/2015/01/LIFE.jpg">
              <a:extLst>
                <a:ext uri="{FF2B5EF4-FFF2-40B4-BE49-F238E27FC236}">
                  <a16:creationId xmlns:a16="http://schemas.microsoft.com/office/drawing/2014/main" id="{A5A387CA-CEC3-4A5D-9698-35341D8243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627" y="4177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8" descr="http://www.europarc.org/communication-skills/images/2.1%20N2000.jpg">
              <a:extLst>
                <a:ext uri="{FF2B5EF4-FFF2-40B4-BE49-F238E27FC236}">
                  <a16:creationId xmlns:a16="http://schemas.microsoft.com/office/drawing/2014/main" id="{B7916E02-C1FD-4F4E-B53D-9EE370D106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5" y="4177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Imagem 44">
              <a:extLst>
                <a:ext uri="{FF2B5EF4-FFF2-40B4-BE49-F238E27FC236}">
                  <a16:creationId xmlns:a16="http://schemas.microsoft.com/office/drawing/2014/main" id="{F295A158-939C-491A-9C0F-6A744D57F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856" y="-499624"/>
              <a:ext cx="1656184" cy="1656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747084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FE8B13AA-ECB0-4097-8353-DD08C155DD78}"/>
              </a:ext>
            </a:extLst>
          </p:cNvPr>
          <p:cNvSpPr/>
          <p:nvPr/>
        </p:nvSpPr>
        <p:spPr>
          <a:xfrm>
            <a:off x="12643" y="692895"/>
            <a:ext cx="3819695" cy="8638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latin typeface="Century Gothic" panose="020B0502020202020204" pitchFamily="34" charset="0"/>
              </a:rPr>
              <a:t>Comunicação - Newsletter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2EFBB312-6E87-4E3C-8901-41B4D85D8AB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81590" y="700535"/>
          <a:ext cx="3619982" cy="366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991">
                  <a:extLst>
                    <a:ext uri="{9D8B030D-6E8A-4147-A177-3AD203B41FA5}">
                      <a16:colId xmlns:a16="http://schemas.microsoft.com/office/drawing/2014/main" val="3506878452"/>
                    </a:ext>
                  </a:extLst>
                </a:gridCol>
                <a:gridCol w="1809991">
                  <a:extLst>
                    <a:ext uri="{9D8B030D-6E8A-4147-A177-3AD203B41FA5}">
                      <a16:colId xmlns:a16="http://schemas.microsoft.com/office/drawing/2014/main" val="65616215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PT" sz="2000" dirty="0"/>
                        <a:t>Dados (janeiro 2021)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928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Data de lançamento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Dezembro de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081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Edições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41687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pt-PT" dirty="0"/>
                        <a:t>Tipo de notícias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Notícias ou publicações que mereçam novo destaque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3469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Desafios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7829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Balanços (parceiros)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5144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Rubricas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295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Periodicidade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/>
                        <a:t>6 em 6 meses (junho - dezembro)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340755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CBDE6251-0626-4F19-92F0-91FF4EC58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772816"/>
            <a:ext cx="3237782" cy="4902924"/>
          </a:xfrm>
          <a:prstGeom prst="rect">
            <a:avLst/>
          </a:prstGeom>
        </p:spPr>
      </p:pic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8F2360E5-7211-4839-9D7A-209FDFEDB07A}"/>
              </a:ext>
            </a:extLst>
          </p:cNvPr>
          <p:cNvSpPr/>
          <p:nvPr/>
        </p:nvSpPr>
        <p:spPr>
          <a:xfrm>
            <a:off x="6867545" y="4448142"/>
            <a:ext cx="648072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592C84B-03A9-4B20-9376-8599EE1A9C1C}"/>
              </a:ext>
            </a:extLst>
          </p:cNvPr>
          <p:cNvSpPr txBox="1"/>
          <p:nvPr/>
        </p:nvSpPr>
        <p:spPr>
          <a:xfrm>
            <a:off x="5427385" y="5536101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latin typeface="Century Gothic" panose="020B0502020202020204" pitchFamily="34" charset="0"/>
              </a:rPr>
              <a:t>Plano de comunicação – Versão de junho de 2021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4859CC0-DC71-40A8-BE78-3CC8D8047A99}"/>
              </a:ext>
            </a:extLst>
          </p:cNvPr>
          <p:cNvGrpSpPr/>
          <p:nvPr/>
        </p:nvGrpSpPr>
        <p:grpSpPr>
          <a:xfrm>
            <a:off x="-1588" y="-531440"/>
            <a:ext cx="9172305" cy="1656184"/>
            <a:chOff x="-1588" y="-499624"/>
            <a:chExt cx="9172305" cy="1656184"/>
          </a:xfrm>
        </p:grpSpPr>
        <p:sp>
          <p:nvSpPr>
            <p:cNvPr id="14" name="Retângulo 37">
              <a:extLst>
                <a:ext uri="{FF2B5EF4-FFF2-40B4-BE49-F238E27FC236}">
                  <a16:creationId xmlns:a16="http://schemas.microsoft.com/office/drawing/2014/main" id="{C8B88A75-6C88-4304-94D0-AC9CF1556F56}"/>
                </a:ext>
              </a:extLst>
            </p:cNvPr>
            <p:cNvSpPr/>
            <p:nvPr/>
          </p:nvSpPr>
          <p:spPr bwMode="auto">
            <a:xfrm>
              <a:off x="-1588" y="-581"/>
              <a:ext cx="9145588" cy="693274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sp>
          <p:nvSpPr>
            <p:cNvPr id="15" name="Rectangle 53">
              <a:extLst>
                <a:ext uri="{FF2B5EF4-FFF2-40B4-BE49-F238E27FC236}">
                  <a16:creationId xmlns:a16="http://schemas.microsoft.com/office/drawing/2014/main" id="{40B32FB8-2270-4066-BB52-020C6E971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632" y="91722"/>
              <a:ext cx="791108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pt-PT" sz="1400" b="1" dirty="0">
                  <a:ln w="0"/>
                  <a:solidFill>
                    <a:srgbClr val="1C3E48"/>
                  </a:solidFill>
                  <a:latin typeface="Century Gothic" panose="020B0502020202020204" pitchFamily="34" charset="0"/>
                </a:rPr>
                <a:t>Proteção ativa e gestão integrada da Rede Natura 2000 nos Açores</a:t>
              </a:r>
            </a:p>
            <a:p>
              <a:pPr algn="r">
                <a:defRPr/>
              </a:pPr>
              <a:r>
                <a:rPr lang="pt-PT" sz="1100" b="1" dirty="0">
                  <a:ln w="0"/>
                  <a:solidFill>
                    <a:srgbClr val="1C3E48"/>
                  </a:solidFill>
                  <a:latin typeface="Century Gothic" panose="020B0502020202020204" pitchFamily="34" charset="0"/>
                </a:rPr>
                <a:t>LIFE IP AZORES NATURA – LIFE 17 IPE/PT 000010</a:t>
              </a:r>
              <a:endParaRPr lang="en-US" altLang="en-US" sz="1100" b="1" dirty="0">
                <a:solidFill>
                  <a:srgbClr val="1C3E48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8" name="Picture 10" descr="http://fnyh.org/wp-content/uploads/2015/01/LIFE.jpg">
              <a:extLst>
                <a:ext uri="{FF2B5EF4-FFF2-40B4-BE49-F238E27FC236}">
                  <a16:creationId xmlns:a16="http://schemas.microsoft.com/office/drawing/2014/main" id="{E57841F6-AF30-44A0-ACE6-3831BF2E56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627" y="4177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" descr="http://www.europarc.org/communication-skills/images/2.1%20N2000.jpg">
              <a:extLst>
                <a:ext uri="{FF2B5EF4-FFF2-40B4-BE49-F238E27FC236}">
                  <a16:creationId xmlns:a16="http://schemas.microsoft.com/office/drawing/2014/main" id="{46D643F1-9329-475C-80A0-19C0BF20CF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5" y="4177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agem 44">
              <a:extLst>
                <a:ext uri="{FF2B5EF4-FFF2-40B4-BE49-F238E27FC236}">
                  <a16:creationId xmlns:a16="http://schemas.microsoft.com/office/drawing/2014/main" id="{F07B364D-277C-4D0C-8B82-9AE0F1DB3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856" y="-499624"/>
              <a:ext cx="1656184" cy="1656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982945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FE8B13AA-ECB0-4097-8353-DD08C155DD78}"/>
              </a:ext>
            </a:extLst>
          </p:cNvPr>
          <p:cNvSpPr/>
          <p:nvPr/>
        </p:nvSpPr>
        <p:spPr>
          <a:xfrm>
            <a:off x="12643" y="692895"/>
            <a:ext cx="3819695" cy="8638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latin typeface="Century Gothic" panose="020B0502020202020204" pitchFamily="34" charset="0"/>
              </a:rPr>
              <a:t>Comunicação – </a:t>
            </a:r>
            <a:r>
              <a:rPr lang="pt-PT" sz="2400" b="1" dirty="0" err="1">
                <a:latin typeface="Century Gothic" panose="020B0502020202020204" pitchFamily="34" charset="0"/>
              </a:rPr>
              <a:t>Monofolha</a:t>
            </a:r>
            <a:r>
              <a:rPr lang="pt-PT" sz="2400" b="1" dirty="0">
                <a:latin typeface="Century Gothic" panose="020B0502020202020204" pitchFamily="34" charset="0"/>
              </a:rPr>
              <a:t>/Panfleto</a:t>
            </a:r>
          </a:p>
        </p:txBody>
      </p:sp>
      <p:pic>
        <p:nvPicPr>
          <p:cNvPr id="11" name="Picture 2" descr="https://www.lifeazoresnatura.eu/wp-content/uploads/2020/11/monofolha-digital_IP-NATURA_17nov_PT_2.jpg">
            <a:extLst>
              <a:ext uri="{FF2B5EF4-FFF2-40B4-BE49-F238E27FC236}">
                <a16:creationId xmlns:a16="http://schemas.microsoft.com/office/drawing/2014/main" id="{0F0EF71B-B2BA-4725-9770-4D6220C31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7" y="1644131"/>
            <a:ext cx="7056784" cy="498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9DAEAE8-476D-4DC9-8599-949FC28B07F4}"/>
              </a:ext>
            </a:extLst>
          </p:cNvPr>
          <p:cNvGrpSpPr/>
          <p:nvPr/>
        </p:nvGrpSpPr>
        <p:grpSpPr>
          <a:xfrm>
            <a:off x="-1588" y="-531440"/>
            <a:ext cx="9172305" cy="1656184"/>
            <a:chOff x="-1588" y="-499624"/>
            <a:chExt cx="9172305" cy="1656184"/>
          </a:xfrm>
        </p:grpSpPr>
        <p:sp>
          <p:nvSpPr>
            <p:cNvPr id="12" name="Retângulo 37">
              <a:extLst>
                <a:ext uri="{FF2B5EF4-FFF2-40B4-BE49-F238E27FC236}">
                  <a16:creationId xmlns:a16="http://schemas.microsoft.com/office/drawing/2014/main" id="{EA52B1CC-9A6C-4D25-AED8-E26674A2B598}"/>
                </a:ext>
              </a:extLst>
            </p:cNvPr>
            <p:cNvSpPr/>
            <p:nvPr/>
          </p:nvSpPr>
          <p:spPr bwMode="auto">
            <a:xfrm>
              <a:off x="-1588" y="-581"/>
              <a:ext cx="9145588" cy="693274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sp>
          <p:nvSpPr>
            <p:cNvPr id="13" name="Rectangle 53">
              <a:extLst>
                <a:ext uri="{FF2B5EF4-FFF2-40B4-BE49-F238E27FC236}">
                  <a16:creationId xmlns:a16="http://schemas.microsoft.com/office/drawing/2014/main" id="{C426C5CA-5849-45AE-A8BB-C4AB47CEA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632" y="91722"/>
              <a:ext cx="791108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pt-PT" sz="1400" b="1" dirty="0">
                  <a:ln w="0"/>
                  <a:solidFill>
                    <a:srgbClr val="1C3E48"/>
                  </a:solidFill>
                  <a:latin typeface="Century Gothic" panose="020B0502020202020204" pitchFamily="34" charset="0"/>
                </a:rPr>
                <a:t>Proteção ativa e gestão integrada da Rede Natura 2000 nos Açores</a:t>
              </a:r>
            </a:p>
            <a:p>
              <a:pPr algn="r">
                <a:defRPr/>
              </a:pPr>
              <a:r>
                <a:rPr lang="pt-PT" sz="1100" b="1" dirty="0">
                  <a:ln w="0"/>
                  <a:solidFill>
                    <a:srgbClr val="1C3E48"/>
                  </a:solidFill>
                  <a:latin typeface="Century Gothic" panose="020B0502020202020204" pitchFamily="34" charset="0"/>
                </a:rPr>
                <a:t>LIFE IP AZORES NATURA – LIFE 17 IPE/PT 000010</a:t>
              </a:r>
              <a:endParaRPr lang="en-US" altLang="en-US" sz="1100" b="1" dirty="0">
                <a:solidFill>
                  <a:srgbClr val="1C3E48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4" name="Picture 10" descr="http://fnyh.org/wp-content/uploads/2015/01/LIFE.jpg">
              <a:extLst>
                <a:ext uri="{FF2B5EF4-FFF2-40B4-BE49-F238E27FC236}">
                  <a16:creationId xmlns:a16="http://schemas.microsoft.com/office/drawing/2014/main" id="{CB06E95D-54F9-46C0-A8CB-DDE26AB896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627" y="4177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8" descr="http://www.europarc.org/communication-skills/images/2.1%20N2000.jpg">
              <a:extLst>
                <a:ext uri="{FF2B5EF4-FFF2-40B4-BE49-F238E27FC236}">
                  <a16:creationId xmlns:a16="http://schemas.microsoft.com/office/drawing/2014/main" id="{FB147257-0F7C-41A7-820C-FC12347E99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5" y="4177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agem 44">
              <a:extLst>
                <a:ext uri="{FF2B5EF4-FFF2-40B4-BE49-F238E27FC236}">
                  <a16:creationId xmlns:a16="http://schemas.microsoft.com/office/drawing/2014/main" id="{B3C2C052-9487-47E9-8451-0F9826B98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856" y="-499624"/>
              <a:ext cx="1656184" cy="1656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627094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FE8B13AA-ECB0-4097-8353-DD08C155DD78}"/>
              </a:ext>
            </a:extLst>
          </p:cNvPr>
          <p:cNvSpPr/>
          <p:nvPr/>
        </p:nvSpPr>
        <p:spPr>
          <a:xfrm>
            <a:off x="12643" y="692895"/>
            <a:ext cx="3819695" cy="8638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latin typeface="Century Gothic" panose="020B0502020202020204" pitchFamily="34" charset="0"/>
              </a:rPr>
              <a:t>Comunicação – Sinalética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7D683CE-7523-4FA8-AE94-BB46EC360C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219" y="4026260"/>
            <a:ext cx="2029680" cy="270878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6A71361-81CD-49E8-9685-F5C82D02267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85250" y="1389040"/>
            <a:ext cx="3322430" cy="186886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D49CB3B-6CAB-4FD9-AFC6-949B97E37DF6}"/>
              </a:ext>
            </a:extLst>
          </p:cNvPr>
          <p:cNvSpPr txBox="1"/>
          <p:nvPr/>
        </p:nvSpPr>
        <p:spPr>
          <a:xfrm>
            <a:off x="46916" y="1682196"/>
            <a:ext cx="34563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u="sng" dirty="0">
                <a:latin typeface="Century Gothic" panose="020B0502020202020204" pitchFamily="34" charset="0"/>
              </a:rPr>
              <a:t>Estrutura dos conteúdos: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latin typeface="Century Gothic" panose="020B0502020202020204" pitchFamily="34" charset="0"/>
              </a:rPr>
              <a:t>Introdução ao projeto;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latin typeface="Century Gothic" panose="020B0502020202020204" pitchFamily="34" charset="0"/>
              </a:rPr>
              <a:t>Mapa da área de intervenção;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latin typeface="Century Gothic" panose="020B0502020202020204" pitchFamily="34" charset="0"/>
              </a:rPr>
              <a:t>Caracterização da área;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latin typeface="Century Gothic" panose="020B0502020202020204" pitchFamily="34" charset="0"/>
              </a:rPr>
              <a:t>Objetivos para aquela área de intervenção;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latin typeface="Century Gothic" panose="020B0502020202020204" pitchFamily="34" charset="0"/>
              </a:rPr>
              <a:t>Fotografias de espécies ou habitats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18849B0-3739-4BA3-BBF2-0912AD745B65}"/>
              </a:ext>
            </a:extLst>
          </p:cNvPr>
          <p:cNvSpPr txBox="1"/>
          <p:nvPr/>
        </p:nvSpPr>
        <p:spPr>
          <a:xfrm>
            <a:off x="62426" y="4267519"/>
            <a:ext cx="34253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u="sng" dirty="0">
                <a:latin typeface="Century Gothic" panose="020B0502020202020204" pitchFamily="34" charset="0"/>
              </a:rPr>
              <a:t>Estrutura física: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latin typeface="Century Gothic" panose="020B0502020202020204" pitchFamily="34" charset="0"/>
              </a:rPr>
              <a:t>Plástico reciclado (indicação) ou madeira tratada (pinho);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latin typeface="Century Gothic" panose="020B0502020202020204" pitchFamily="34" charset="0"/>
              </a:rPr>
              <a:t>Placa impressa em PVC (substituir com o avanço do projeto e dos trabalhos de conservação – 3 fases) ou criptoméria.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9B2CE9B-6661-4EC8-9A01-BFCCE21614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289" y="1182243"/>
            <a:ext cx="3089166" cy="518457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4CAE7A5-2D62-4BB2-95F9-2E918F275982}"/>
              </a:ext>
            </a:extLst>
          </p:cNvPr>
          <p:cNvGrpSpPr/>
          <p:nvPr/>
        </p:nvGrpSpPr>
        <p:grpSpPr>
          <a:xfrm>
            <a:off x="-1588" y="-531440"/>
            <a:ext cx="9172305" cy="1656184"/>
            <a:chOff x="-1588" y="-499624"/>
            <a:chExt cx="9172305" cy="1656184"/>
          </a:xfrm>
        </p:grpSpPr>
        <p:sp>
          <p:nvSpPr>
            <p:cNvPr id="15" name="Retângulo 37">
              <a:extLst>
                <a:ext uri="{FF2B5EF4-FFF2-40B4-BE49-F238E27FC236}">
                  <a16:creationId xmlns:a16="http://schemas.microsoft.com/office/drawing/2014/main" id="{7F576E40-C514-459E-909E-CE6EDEE08B13}"/>
                </a:ext>
              </a:extLst>
            </p:cNvPr>
            <p:cNvSpPr/>
            <p:nvPr/>
          </p:nvSpPr>
          <p:spPr bwMode="auto">
            <a:xfrm>
              <a:off x="-1588" y="-581"/>
              <a:ext cx="9145588" cy="693274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sp>
          <p:nvSpPr>
            <p:cNvPr id="18" name="Rectangle 53">
              <a:extLst>
                <a:ext uri="{FF2B5EF4-FFF2-40B4-BE49-F238E27FC236}">
                  <a16:creationId xmlns:a16="http://schemas.microsoft.com/office/drawing/2014/main" id="{137D9B18-F63A-4B25-832D-DCC26E7FE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632" y="91722"/>
              <a:ext cx="791108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pt-PT" sz="1400" b="1" dirty="0">
                  <a:ln w="0"/>
                  <a:solidFill>
                    <a:srgbClr val="1C3E48"/>
                  </a:solidFill>
                  <a:latin typeface="Century Gothic" panose="020B0502020202020204" pitchFamily="34" charset="0"/>
                </a:rPr>
                <a:t>Proteção ativa e gestão integrada da Rede Natura 2000 nos Açores</a:t>
              </a:r>
            </a:p>
            <a:p>
              <a:pPr algn="r">
                <a:defRPr/>
              </a:pPr>
              <a:r>
                <a:rPr lang="pt-PT" sz="1100" b="1" dirty="0">
                  <a:ln w="0"/>
                  <a:solidFill>
                    <a:srgbClr val="1C3E48"/>
                  </a:solidFill>
                  <a:latin typeface="Century Gothic" panose="020B0502020202020204" pitchFamily="34" charset="0"/>
                </a:rPr>
                <a:t>LIFE IP AZORES NATURA – LIFE 17 IPE/PT 000010</a:t>
              </a:r>
              <a:endParaRPr lang="en-US" altLang="en-US" sz="1100" b="1" dirty="0">
                <a:solidFill>
                  <a:srgbClr val="1C3E48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20" name="Picture 10" descr="http://fnyh.org/wp-content/uploads/2015/01/LIFE.jpg">
              <a:extLst>
                <a:ext uri="{FF2B5EF4-FFF2-40B4-BE49-F238E27FC236}">
                  <a16:creationId xmlns:a16="http://schemas.microsoft.com/office/drawing/2014/main" id="{E60B43ED-1242-473F-A26A-BD0CC22ED3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627" y="4177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8" descr="http://www.europarc.org/communication-skills/images/2.1%20N2000.jpg">
              <a:extLst>
                <a:ext uri="{FF2B5EF4-FFF2-40B4-BE49-F238E27FC236}">
                  <a16:creationId xmlns:a16="http://schemas.microsoft.com/office/drawing/2014/main" id="{434CE7A1-5B31-4B1D-9743-8745278776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5" y="4177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m 44">
              <a:extLst>
                <a:ext uri="{FF2B5EF4-FFF2-40B4-BE49-F238E27FC236}">
                  <a16:creationId xmlns:a16="http://schemas.microsoft.com/office/drawing/2014/main" id="{15E7C0E3-D5D6-45E6-B626-C54C74B5C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7856" y="-499624"/>
              <a:ext cx="1656184" cy="1656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085443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FE8B13AA-ECB0-4097-8353-DD08C155DD78}"/>
              </a:ext>
            </a:extLst>
          </p:cNvPr>
          <p:cNvSpPr/>
          <p:nvPr/>
        </p:nvSpPr>
        <p:spPr>
          <a:xfrm>
            <a:off x="12643" y="692895"/>
            <a:ext cx="4559357" cy="8638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>
                <a:latin typeface="Century Gothic" panose="020B0502020202020204" pitchFamily="34" charset="0"/>
              </a:rPr>
              <a:t>Comunicação – Recolha Regular de Fotos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2B9C4E8-B27E-45F2-8833-58A80598BCF5}"/>
              </a:ext>
            </a:extLst>
          </p:cNvPr>
          <p:cNvSpPr txBox="1"/>
          <p:nvPr/>
        </p:nvSpPr>
        <p:spPr>
          <a:xfrm>
            <a:off x="-1588" y="1800305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entury Gothic" panose="020B0502020202020204" pitchFamily="34" charset="0"/>
              </a:rPr>
              <a:t>I:\11 - </a:t>
            </a:r>
            <a:r>
              <a:rPr lang="pt-PT" dirty="0" err="1">
                <a:latin typeface="Century Gothic" panose="020B0502020202020204" pitchFamily="34" charset="0"/>
              </a:rPr>
              <a:t>Açoes</a:t>
            </a:r>
            <a:r>
              <a:rPr lang="pt-PT" dirty="0">
                <a:latin typeface="Century Gothic" panose="020B0502020202020204" pitchFamily="34" charset="0"/>
              </a:rPr>
              <a:t>\Ação E1 - Comunicação do projeto\Recolha regular de fotos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0819D52-F181-441C-B2B3-6214C19905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705" y="2636912"/>
            <a:ext cx="5904656" cy="395270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51316CF-0A16-4E26-8753-D2318EB81C3C}"/>
              </a:ext>
            </a:extLst>
          </p:cNvPr>
          <p:cNvGrpSpPr/>
          <p:nvPr/>
        </p:nvGrpSpPr>
        <p:grpSpPr>
          <a:xfrm>
            <a:off x="-1588" y="-531440"/>
            <a:ext cx="9172305" cy="1656184"/>
            <a:chOff x="-1588" y="-499624"/>
            <a:chExt cx="9172305" cy="1656184"/>
          </a:xfrm>
        </p:grpSpPr>
        <p:sp>
          <p:nvSpPr>
            <p:cNvPr id="12" name="Retângulo 37">
              <a:extLst>
                <a:ext uri="{FF2B5EF4-FFF2-40B4-BE49-F238E27FC236}">
                  <a16:creationId xmlns:a16="http://schemas.microsoft.com/office/drawing/2014/main" id="{C4938B20-89D3-4C28-A70F-E86414B008CF}"/>
                </a:ext>
              </a:extLst>
            </p:cNvPr>
            <p:cNvSpPr/>
            <p:nvPr/>
          </p:nvSpPr>
          <p:spPr bwMode="auto">
            <a:xfrm>
              <a:off x="-1588" y="-581"/>
              <a:ext cx="9145588" cy="693274"/>
            </a:xfrm>
            <a:prstGeom prst="rect">
              <a:avLst/>
            </a:prstGeom>
            <a:gradFill flip="none" rotWithShape="1">
              <a:gsLst>
                <a:gs pos="46000">
                  <a:srgbClr val="AFE3D0">
                    <a:tint val="66000"/>
                    <a:satMod val="160000"/>
                    <a:alpha val="79000"/>
                  </a:srgbClr>
                </a:gs>
                <a:gs pos="0">
                  <a:srgbClr val="D3F8EA"/>
                </a:gs>
                <a:gs pos="69000">
                  <a:srgbClr val="AFE3D0">
                    <a:tint val="44500"/>
                    <a:satMod val="160000"/>
                  </a:srgbClr>
                </a:gs>
                <a:gs pos="93000">
                  <a:srgbClr val="AFE3D0">
                    <a:tint val="23500"/>
                    <a:satMod val="160000"/>
                    <a:alpha val="76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dist="1524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952500" dist="50800" dir="5400000" sx="173000" sy="173000" algn="ctr" rotWithShape="0">
                    <a:srgbClr val="000000">
                      <a:alpha val="0"/>
                    </a:srgbClr>
                  </a:outerShdw>
                </a:effectLst>
              </a:endParaRPr>
            </a:p>
          </p:txBody>
        </p:sp>
        <p:sp>
          <p:nvSpPr>
            <p:cNvPr id="13" name="Rectangle 53">
              <a:extLst>
                <a:ext uri="{FF2B5EF4-FFF2-40B4-BE49-F238E27FC236}">
                  <a16:creationId xmlns:a16="http://schemas.microsoft.com/office/drawing/2014/main" id="{1C50C2EE-9AD1-4817-B788-01A7836C8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632" y="91722"/>
              <a:ext cx="791108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pt-PT" sz="1400" b="1" dirty="0">
                  <a:ln w="0"/>
                  <a:solidFill>
                    <a:srgbClr val="1C3E48"/>
                  </a:solidFill>
                  <a:latin typeface="Century Gothic" panose="020B0502020202020204" pitchFamily="34" charset="0"/>
                </a:rPr>
                <a:t>Proteção ativa e gestão integrada da Rede Natura 2000 nos Açores</a:t>
              </a:r>
            </a:p>
            <a:p>
              <a:pPr algn="r">
                <a:defRPr/>
              </a:pPr>
              <a:r>
                <a:rPr lang="pt-PT" sz="1100" b="1" dirty="0">
                  <a:ln w="0"/>
                  <a:solidFill>
                    <a:srgbClr val="1C3E48"/>
                  </a:solidFill>
                  <a:latin typeface="Century Gothic" panose="020B0502020202020204" pitchFamily="34" charset="0"/>
                </a:rPr>
                <a:t>LIFE IP AZORES NATURA – LIFE 17 IPE/PT 000010</a:t>
              </a:r>
              <a:endParaRPr lang="en-US" altLang="en-US" sz="1100" b="1" dirty="0">
                <a:solidFill>
                  <a:srgbClr val="1C3E48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4" name="Picture 10" descr="http://fnyh.org/wp-content/uploads/2015/01/LIFE.jpg">
              <a:extLst>
                <a:ext uri="{FF2B5EF4-FFF2-40B4-BE49-F238E27FC236}">
                  <a16:creationId xmlns:a16="http://schemas.microsoft.com/office/drawing/2014/main" id="{9BA17441-B70D-4ECE-83F2-55FBE7E8E7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627" y="41775"/>
              <a:ext cx="887409" cy="590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8" descr="http://www.europarc.org/communication-skills/images/2.1%20N2000.jpg">
              <a:extLst>
                <a:ext uri="{FF2B5EF4-FFF2-40B4-BE49-F238E27FC236}">
                  <a16:creationId xmlns:a16="http://schemas.microsoft.com/office/drawing/2014/main" id="{23E37BAD-AB54-4D83-86BA-2D5B6D8E7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5" y="41775"/>
              <a:ext cx="712273" cy="590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agem 44">
              <a:extLst>
                <a:ext uri="{FF2B5EF4-FFF2-40B4-BE49-F238E27FC236}">
                  <a16:creationId xmlns:a16="http://schemas.microsoft.com/office/drawing/2014/main" id="{61B1DAE7-A253-4D0A-8BFF-9C853D046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856" y="-499624"/>
              <a:ext cx="1656184" cy="1656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083205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1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ller"/>
        <a:ea typeface=""/>
        <a:cs typeface="Arial"/>
      </a:majorFont>
      <a:minorFont>
        <a:latin typeface="Aller Ligh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1" id="{989DCC3F-69DE-4502-8A42-567E0FB94171}" vid="{DAF75155-9354-4DCE-9D62-F1E195550355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TM02900771[[fn=Setor]]</Template>
  <TotalTime>10701</TotalTime>
  <Words>1309</Words>
  <Application>Microsoft Office PowerPoint</Application>
  <PresentationFormat>Apresentação no Ecrã (4:3)</PresentationFormat>
  <Paragraphs>245</Paragraphs>
  <Slides>17</Slides>
  <Notes>17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17</vt:i4>
      </vt:variant>
    </vt:vector>
  </HeadingPairs>
  <TitlesOfParts>
    <vt:vector size="28" baseType="lpstr">
      <vt:lpstr>ＭＳ Ｐゴシック</vt:lpstr>
      <vt:lpstr>Aller</vt:lpstr>
      <vt:lpstr>Aller Light</vt:lpstr>
      <vt:lpstr>Arial</vt:lpstr>
      <vt:lpstr>Calibri</vt:lpstr>
      <vt:lpstr>Calibri Light</vt:lpstr>
      <vt:lpstr>Century</vt:lpstr>
      <vt:lpstr>Century Gothic</vt:lpstr>
      <vt:lpstr>Wingdings 2</vt:lpstr>
      <vt:lpstr>HDOfficeLightV0</vt:lpstr>
      <vt:lpstr>Tema1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Diana Pernes</dc:creator>
  <cp:lastModifiedBy>Diana C. Pereira</cp:lastModifiedBy>
  <cp:revision>400</cp:revision>
  <dcterms:created xsi:type="dcterms:W3CDTF">2016-04-06T10:33:31Z</dcterms:created>
  <dcterms:modified xsi:type="dcterms:W3CDTF">2021-06-24T17:16:30Z</dcterms:modified>
</cp:coreProperties>
</file>