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0" r:id="rId2"/>
  </p:sldMasterIdLst>
  <p:notesMasterIdLst>
    <p:notesMasterId r:id="rId30"/>
  </p:notesMasterIdLst>
  <p:sldIdLst>
    <p:sldId id="392" r:id="rId3"/>
    <p:sldId id="368" r:id="rId4"/>
    <p:sldId id="409" r:id="rId5"/>
    <p:sldId id="373" r:id="rId6"/>
    <p:sldId id="391" r:id="rId7"/>
    <p:sldId id="408" r:id="rId8"/>
    <p:sldId id="411" r:id="rId9"/>
    <p:sldId id="407" r:id="rId10"/>
    <p:sldId id="410" r:id="rId11"/>
    <p:sldId id="412" r:id="rId12"/>
    <p:sldId id="414" r:id="rId13"/>
    <p:sldId id="415" r:id="rId14"/>
    <p:sldId id="413" r:id="rId15"/>
    <p:sldId id="439" r:id="rId16"/>
    <p:sldId id="440" r:id="rId17"/>
    <p:sldId id="441" r:id="rId18"/>
    <p:sldId id="442" r:id="rId19"/>
    <p:sldId id="443" r:id="rId20"/>
    <p:sldId id="444" r:id="rId21"/>
    <p:sldId id="447" r:id="rId22"/>
    <p:sldId id="448" r:id="rId23"/>
    <p:sldId id="449" r:id="rId24"/>
    <p:sldId id="450" r:id="rId25"/>
    <p:sldId id="452" r:id="rId26"/>
    <p:sldId id="519" r:id="rId27"/>
    <p:sldId id="523" r:id="rId28"/>
    <p:sldId id="32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C. Pereira" initials="DCP" lastIdx="1" clrIdx="0">
    <p:extLst>
      <p:ext uri="{19B8F6BF-5375-455C-9EA6-DF929625EA0E}">
        <p15:presenceInfo xmlns:p15="http://schemas.microsoft.com/office/powerpoint/2012/main" userId="S-1-5-21-1123561945-329068152-682003330-3111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FE3D0"/>
    <a:srgbClr val="D2F8EC"/>
    <a:srgbClr val="ADE7D8"/>
    <a:srgbClr val="195457"/>
    <a:srgbClr val="1C3E4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571" autoAdjust="0"/>
  </p:normalViewPr>
  <p:slideViewPr>
    <p:cSldViewPr>
      <p:cViewPr varScale="1">
        <p:scale>
          <a:sx n="52" d="100"/>
          <a:sy n="52" d="100"/>
        </p:scale>
        <p:origin x="1700" y="6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16D89-875D-4C63-A098-72FC2A9F4522}" type="doc">
      <dgm:prSet loTypeId="urn:microsoft.com/office/officeart/2005/8/layout/equation2" loCatId="process" qsTypeId="urn:microsoft.com/office/officeart/2005/8/quickstyle/simple1" qsCatId="simple" csTypeId="urn:microsoft.com/office/officeart/2005/8/colors/accent1_2" csCatId="accent1" phldr="1"/>
      <dgm:spPr/>
    </dgm:pt>
    <dgm:pt modelId="{A3CB356F-3DF0-45F5-B1F1-E3726EE32166}">
      <dgm:prSet phldrT="[Texto]" custT="1"/>
      <dgm:spPr/>
      <dgm:t>
        <a:bodyPr/>
        <a:lstStyle/>
        <a:p>
          <a:r>
            <a:rPr lang="pt-PT" sz="1600" dirty="0"/>
            <a:t>Plano Operacional</a:t>
          </a:r>
        </a:p>
      </dgm:t>
    </dgm:pt>
    <dgm:pt modelId="{3CCC8813-8BD7-4888-95B1-FC63C042B7E7}" type="parTrans" cxnId="{80C05FA1-DFB9-49FA-B268-466F945902E6}">
      <dgm:prSet/>
      <dgm:spPr/>
      <dgm:t>
        <a:bodyPr/>
        <a:lstStyle/>
        <a:p>
          <a:endParaRPr lang="pt-PT"/>
        </a:p>
      </dgm:t>
    </dgm:pt>
    <dgm:pt modelId="{F0CA4523-BEF3-4249-BFC9-D6B105D69338}" type="sibTrans" cxnId="{80C05FA1-DFB9-49FA-B268-466F945902E6}">
      <dgm:prSet/>
      <dgm:spPr/>
      <dgm:t>
        <a:bodyPr/>
        <a:lstStyle/>
        <a:p>
          <a:endParaRPr lang="pt-PT"/>
        </a:p>
      </dgm:t>
    </dgm:pt>
    <dgm:pt modelId="{F76D833F-7975-45B9-97E1-FFEE082B0CE7}">
      <dgm:prSet phldrT="[Texto]" custT="1"/>
      <dgm:spPr/>
      <dgm:t>
        <a:bodyPr/>
        <a:lstStyle/>
        <a:p>
          <a:r>
            <a:rPr lang="pt-PT" sz="1600" dirty="0"/>
            <a:t>Plano de Biossegurança</a:t>
          </a:r>
        </a:p>
      </dgm:t>
    </dgm:pt>
    <dgm:pt modelId="{F32C5FC4-64DD-44E1-BD4F-4E19E12DB0EF}" type="parTrans" cxnId="{0DBFB296-E13A-43CD-AF89-BE20EC86044D}">
      <dgm:prSet/>
      <dgm:spPr/>
      <dgm:t>
        <a:bodyPr/>
        <a:lstStyle/>
        <a:p>
          <a:endParaRPr lang="pt-PT"/>
        </a:p>
      </dgm:t>
    </dgm:pt>
    <dgm:pt modelId="{3D9ABB5E-90AC-48AF-A748-18CE5BD32675}" type="sibTrans" cxnId="{0DBFB296-E13A-43CD-AF89-BE20EC86044D}">
      <dgm:prSet/>
      <dgm:spPr/>
      <dgm:t>
        <a:bodyPr/>
        <a:lstStyle/>
        <a:p>
          <a:endParaRPr lang="pt-PT"/>
        </a:p>
      </dgm:t>
    </dgm:pt>
    <dgm:pt modelId="{8A7455A6-6B2A-48D1-89FB-AA0E3CAD8E80}">
      <dgm:prSet phldrT="[Texto]" custT="1"/>
      <dgm:spPr/>
      <dgm:t>
        <a:bodyPr/>
        <a:lstStyle/>
        <a:p>
          <a:r>
            <a:rPr lang="pt-PT" sz="1800" b="1" dirty="0"/>
            <a:t>Ações de conservação nos ilhéus da Praia e de Baixo</a:t>
          </a:r>
        </a:p>
      </dgm:t>
    </dgm:pt>
    <dgm:pt modelId="{35FD8799-5022-4DAE-ACE3-9CFBD50DDF24}" type="parTrans" cxnId="{3B1A25ED-1839-4913-BE14-159C93703D0B}">
      <dgm:prSet/>
      <dgm:spPr/>
      <dgm:t>
        <a:bodyPr/>
        <a:lstStyle/>
        <a:p>
          <a:endParaRPr lang="pt-PT"/>
        </a:p>
      </dgm:t>
    </dgm:pt>
    <dgm:pt modelId="{DE11A972-4D18-4993-B247-6F16DD07AEE6}" type="sibTrans" cxnId="{3B1A25ED-1839-4913-BE14-159C93703D0B}">
      <dgm:prSet/>
      <dgm:spPr/>
      <dgm:t>
        <a:bodyPr/>
        <a:lstStyle/>
        <a:p>
          <a:endParaRPr lang="pt-PT"/>
        </a:p>
      </dgm:t>
    </dgm:pt>
    <dgm:pt modelId="{82FCFAE1-5A6F-4D27-883C-B298BEBB856E}">
      <dgm:prSet phldrT="[Texto]" custT="1"/>
      <dgm:spPr/>
      <dgm:t>
        <a:bodyPr/>
        <a:lstStyle/>
        <a:p>
          <a:r>
            <a:rPr lang="pt-PT" sz="1600" dirty="0"/>
            <a:t>Plano de Colheitas</a:t>
          </a:r>
        </a:p>
      </dgm:t>
    </dgm:pt>
    <dgm:pt modelId="{4F71C06F-426A-42A0-80DC-A6CDF7D1D62A}" type="parTrans" cxnId="{B64B29FB-CE14-49D8-8A5E-FBD6FA065A60}">
      <dgm:prSet/>
      <dgm:spPr/>
      <dgm:t>
        <a:bodyPr/>
        <a:lstStyle/>
        <a:p>
          <a:endParaRPr lang="pt-PT"/>
        </a:p>
      </dgm:t>
    </dgm:pt>
    <dgm:pt modelId="{7F115A92-533B-400E-889F-9DDD2FD20A53}" type="sibTrans" cxnId="{B64B29FB-CE14-49D8-8A5E-FBD6FA065A60}">
      <dgm:prSet/>
      <dgm:spPr/>
      <dgm:t>
        <a:bodyPr/>
        <a:lstStyle/>
        <a:p>
          <a:endParaRPr lang="pt-PT"/>
        </a:p>
      </dgm:t>
    </dgm:pt>
    <dgm:pt modelId="{989BFB82-24F9-4FC9-AAE4-98C2BE236B58}" type="pres">
      <dgm:prSet presAssocID="{83216D89-875D-4C63-A098-72FC2A9F4522}" presName="Name0" presStyleCnt="0">
        <dgm:presLayoutVars>
          <dgm:dir/>
          <dgm:resizeHandles val="exact"/>
        </dgm:presLayoutVars>
      </dgm:prSet>
      <dgm:spPr/>
    </dgm:pt>
    <dgm:pt modelId="{70997F4C-5E6E-4E27-B1EC-0F8C2125F3CB}" type="pres">
      <dgm:prSet presAssocID="{83216D89-875D-4C63-A098-72FC2A9F4522}" presName="vNodes" presStyleCnt="0"/>
      <dgm:spPr/>
    </dgm:pt>
    <dgm:pt modelId="{F7A0BCC5-613F-4B47-9B7B-CD4F3B3102A0}" type="pres">
      <dgm:prSet presAssocID="{A3CB356F-3DF0-45F5-B1F1-E3726EE32166}" presName="node" presStyleLbl="node1" presStyleIdx="0" presStyleCnt="4" custScaleX="441728" custScaleY="312382">
        <dgm:presLayoutVars>
          <dgm:bulletEnabled val="1"/>
        </dgm:presLayoutVars>
      </dgm:prSet>
      <dgm:spPr/>
    </dgm:pt>
    <dgm:pt modelId="{EB1C94E2-452D-4236-99E2-BA1B887C2DEB}" type="pres">
      <dgm:prSet presAssocID="{F0CA4523-BEF3-4249-BFC9-D6B105D69338}" presName="spacerT" presStyleCnt="0"/>
      <dgm:spPr/>
    </dgm:pt>
    <dgm:pt modelId="{8D407384-0BD6-4F1F-BC53-769916684D8D}" type="pres">
      <dgm:prSet presAssocID="{F0CA4523-BEF3-4249-BFC9-D6B105D69338}" presName="sibTrans" presStyleLbl="sibTrans2D1" presStyleIdx="0" presStyleCnt="3"/>
      <dgm:spPr/>
    </dgm:pt>
    <dgm:pt modelId="{F4D70CDB-3DFB-4BC2-B456-7F8A16DE5B1A}" type="pres">
      <dgm:prSet presAssocID="{F0CA4523-BEF3-4249-BFC9-D6B105D69338}" presName="spacerB" presStyleCnt="0"/>
      <dgm:spPr/>
    </dgm:pt>
    <dgm:pt modelId="{449BB8DA-6BC4-462F-A1BF-9BAD4EC5F9A3}" type="pres">
      <dgm:prSet presAssocID="{F76D833F-7975-45B9-97E1-FFEE082B0CE7}" presName="node" presStyleLbl="node1" presStyleIdx="1" presStyleCnt="4" custScaleX="482368" custScaleY="392254">
        <dgm:presLayoutVars>
          <dgm:bulletEnabled val="1"/>
        </dgm:presLayoutVars>
      </dgm:prSet>
      <dgm:spPr/>
    </dgm:pt>
    <dgm:pt modelId="{97CCBFAA-380E-41F4-8AD6-266237765BF8}" type="pres">
      <dgm:prSet presAssocID="{3D9ABB5E-90AC-48AF-A748-18CE5BD32675}" presName="spacerT" presStyleCnt="0"/>
      <dgm:spPr/>
    </dgm:pt>
    <dgm:pt modelId="{AFA313CF-C693-4BB6-B103-DDDDFA047606}" type="pres">
      <dgm:prSet presAssocID="{3D9ABB5E-90AC-48AF-A748-18CE5BD32675}" presName="sibTrans" presStyleLbl="sibTrans2D1" presStyleIdx="1" presStyleCnt="3"/>
      <dgm:spPr/>
    </dgm:pt>
    <dgm:pt modelId="{47910E06-992E-4AC9-9A61-F23B744C3DDD}" type="pres">
      <dgm:prSet presAssocID="{3D9ABB5E-90AC-48AF-A748-18CE5BD32675}" presName="spacerB" presStyleCnt="0"/>
      <dgm:spPr/>
    </dgm:pt>
    <dgm:pt modelId="{34B70423-209C-44F4-8FB2-1B0C5C58EE03}" type="pres">
      <dgm:prSet presAssocID="{82FCFAE1-5A6F-4D27-883C-B298BEBB856E}" presName="node" presStyleLbl="node1" presStyleIdx="2" presStyleCnt="4" custScaleX="470792" custScaleY="298272">
        <dgm:presLayoutVars>
          <dgm:bulletEnabled val="1"/>
        </dgm:presLayoutVars>
      </dgm:prSet>
      <dgm:spPr/>
    </dgm:pt>
    <dgm:pt modelId="{09ED332F-E786-414E-A094-2E503EF5BA90}" type="pres">
      <dgm:prSet presAssocID="{83216D89-875D-4C63-A098-72FC2A9F4522}" presName="sibTransLast" presStyleLbl="sibTrans2D1" presStyleIdx="2" presStyleCnt="3"/>
      <dgm:spPr/>
    </dgm:pt>
    <dgm:pt modelId="{6520818A-4DF2-4239-A0A9-D70FBE690351}" type="pres">
      <dgm:prSet presAssocID="{83216D89-875D-4C63-A098-72FC2A9F4522}" presName="connectorText" presStyleLbl="sibTrans2D1" presStyleIdx="2" presStyleCnt="3"/>
      <dgm:spPr/>
    </dgm:pt>
    <dgm:pt modelId="{E02E7D7E-E512-430C-9A51-379B5512624D}" type="pres">
      <dgm:prSet presAssocID="{83216D89-875D-4C63-A098-72FC2A9F4522}" presName="lastNode" presStyleLbl="node1" presStyleIdx="3" presStyleCnt="4" custScaleX="240436" custScaleY="171100">
        <dgm:presLayoutVars>
          <dgm:bulletEnabled val="1"/>
        </dgm:presLayoutVars>
      </dgm:prSet>
      <dgm:spPr/>
    </dgm:pt>
  </dgm:ptLst>
  <dgm:cxnLst>
    <dgm:cxn modelId="{D3241513-925B-4A42-A029-A5FE74544768}" type="presOf" srcId="{3D9ABB5E-90AC-48AF-A748-18CE5BD32675}" destId="{AFA313CF-C693-4BB6-B103-DDDDFA047606}" srcOrd="0" destOrd="0" presId="urn:microsoft.com/office/officeart/2005/8/layout/equation2"/>
    <dgm:cxn modelId="{20AFD116-40C5-4182-B175-CAE044FDF636}" type="presOf" srcId="{8A7455A6-6B2A-48D1-89FB-AA0E3CAD8E80}" destId="{E02E7D7E-E512-430C-9A51-379B5512624D}" srcOrd="0" destOrd="0" presId="urn:microsoft.com/office/officeart/2005/8/layout/equation2"/>
    <dgm:cxn modelId="{D0B9341A-DF3C-41F4-842B-94DB4DE387B5}" type="presOf" srcId="{83216D89-875D-4C63-A098-72FC2A9F4522}" destId="{989BFB82-24F9-4FC9-AAE4-98C2BE236B58}" srcOrd="0" destOrd="0" presId="urn:microsoft.com/office/officeart/2005/8/layout/equation2"/>
    <dgm:cxn modelId="{50696738-2F71-4B67-A699-22D25C716419}" type="presOf" srcId="{F76D833F-7975-45B9-97E1-FFEE082B0CE7}" destId="{449BB8DA-6BC4-462F-A1BF-9BAD4EC5F9A3}" srcOrd="0" destOrd="0" presId="urn:microsoft.com/office/officeart/2005/8/layout/equation2"/>
    <dgm:cxn modelId="{0DBFB296-E13A-43CD-AF89-BE20EC86044D}" srcId="{83216D89-875D-4C63-A098-72FC2A9F4522}" destId="{F76D833F-7975-45B9-97E1-FFEE082B0CE7}" srcOrd="1" destOrd="0" parTransId="{F32C5FC4-64DD-44E1-BD4F-4E19E12DB0EF}" sibTransId="{3D9ABB5E-90AC-48AF-A748-18CE5BD32675}"/>
    <dgm:cxn modelId="{AF31C09C-0091-4A1F-BF7F-482F5AD17A7B}" type="presOf" srcId="{F0CA4523-BEF3-4249-BFC9-D6B105D69338}" destId="{8D407384-0BD6-4F1F-BC53-769916684D8D}" srcOrd="0" destOrd="0" presId="urn:microsoft.com/office/officeart/2005/8/layout/equation2"/>
    <dgm:cxn modelId="{80C05FA1-DFB9-49FA-B268-466F945902E6}" srcId="{83216D89-875D-4C63-A098-72FC2A9F4522}" destId="{A3CB356F-3DF0-45F5-B1F1-E3726EE32166}" srcOrd="0" destOrd="0" parTransId="{3CCC8813-8BD7-4888-95B1-FC63C042B7E7}" sibTransId="{F0CA4523-BEF3-4249-BFC9-D6B105D69338}"/>
    <dgm:cxn modelId="{127A44C3-2241-4288-953D-083CB048055E}" type="presOf" srcId="{82FCFAE1-5A6F-4D27-883C-B298BEBB856E}" destId="{34B70423-209C-44F4-8FB2-1B0C5C58EE03}" srcOrd="0" destOrd="0" presId="urn:microsoft.com/office/officeart/2005/8/layout/equation2"/>
    <dgm:cxn modelId="{7F8FA0E1-FFA7-4A76-BEB4-C1803C725A9A}" type="presOf" srcId="{A3CB356F-3DF0-45F5-B1F1-E3726EE32166}" destId="{F7A0BCC5-613F-4B47-9B7B-CD4F3B3102A0}" srcOrd="0" destOrd="0" presId="urn:microsoft.com/office/officeart/2005/8/layout/equation2"/>
    <dgm:cxn modelId="{3B1A25ED-1839-4913-BE14-159C93703D0B}" srcId="{83216D89-875D-4C63-A098-72FC2A9F4522}" destId="{8A7455A6-6B2A-48D1-89FB-AA0E3CAD8E80}" srcOrd="3" destOrd="0" parTransId="{35FD8799-5022-4DAE-ACE3-9CFBD50DDF24}" sibTransId="{DE11A972-4D18-4993-B247-6F16DD07AEE6}"/>
    <dgm:cxn modelId="{0A95B4ED-9ECA-404E-B4A6-EF84ED9D04D2}" type="presOf" srcId="{7F115A92-533B-400E-889F-9DDD2FD20A53}" destId="{6520818A-4DF2-4239-A0A9-D70FBE690351}" srcOrd="1" destOrd="0" presId="urn:microsoft.com/office/officeart/2005/8/layout/equation2"/>
    <dgm:cxn modelId="{8F1B7DFA-7313-4688-9033-0099CD83F663}" type="presOf" srcId="{7F115A92-533B-400E-889F-9DDD2FD20A53}" destId="{09ED332F-E786-414E-A094-2E503EF5BA90}" srcOrd="0" destOrd="0" presId="urn:microsoft.com/office/officeart/2005/8/layout/equation2"/>
    <dgm:cxn modelId="{B64B29FB-CE14-49D8-8A5E-FBD6FA065A60}" srcId="{83216D89-875D-4C63-A098-72FC2A9F4522}" destId="{82FCFAE1-5A6F-4D27-883C-B298BEBB856E}" srcOrd="2" destOrd="0" parTransId="{4F71C06F-426A-42A0-80DC-A6CDF7D1D62A}" sibTransId="{7F115A92-533B-400E-889F-9DDD2FD20A53}"/>
    <dgm:cxn modelId="{F87E65A4-9B20-468D-BDAF-A97041CFA8E0}" type="presParOf" srcId="{989BFB82-24F9-4FC9-AAE4-98C2BE236B58}" destId="{70997F4C-5E6E-4E27-B1EC-0F8C2125F3CB}" srcOrd="0" destOrd="0" presId="urn:microsoft.com/office/officeart/2005/8/layout/equation2"/>
    <dgm:cxn modelId="{9B810C49-2C3C-4271-8029-F20787F587DB}" type="presParOf" srcId="{70997F4C-5E6E-4E27-B1EC-0F8C2125F3CB}" destId="{F7A0BCC5-613F-4B47-9B7B-CD4F3B3102A0}" srcOrd="0" destOrd="0" presId="urn:microsoft.com/office/officeart/2005/8/layout/equation2"/>
    <dgm:cxn modelId="{9EF72996-8ABD-4A70-9DDB-A6FE7F962CE8}" type="presParOf" srcId="{70997F4C-5E6E-4E27-B1EC-0F8C2125F3CB}" destId="{EB1C94E2-452D-4236-99E2-BA1B887C2DEB}" srcOrd="1" destOrd="0" presId="urn:microsoft.com/office/officeart/2005/8/layout/equation2"/>
    <dgm:cxn modelId="{14D519ED-2C68-4C7B-8796-1419D9200446}" type="presParOf" srcId="{70997F4C-5E6E-4E27-B1EC-0F8C2125F3CB}" destId="{8D407384-0BD6-4F1F-BC53-769916684D8D}" srcOrd="2" destOrd="0" presId="urn:microsoft.com/office/officeart/2005/8/layout/equation2"/>
    <dgm:cxn modelId="{7DCD5AF9-7513-4A53-8FE2-A2C4243533B8}" type="presParOf" srcId="{70997F4C-5E6E-4E27-B1EC-0F8C2125F3CB}" destId="{F4D70CDB-3DFB-4BC2-B456-7F8A16DE5B1A}" srcOrd="3" destOrd="0" presId="urn:microsoft.com/office/officeart/2005/8/layout/equation2"/>
    <dgm:cxn modelId="{D7F866E4-9068-40CD-A97A-89C6845334D6}" type="presParOf" srcId="{70997F4C-5E6E-4E27-B1EC-0F8C2125F3CB}" destId="{449BB8DA-6BC4-462F-A1BF-9BAD4EC5F9A3}" srcOrd="4" destOrd="0" presId="urn:microsoft.com/office/officeart/2005/8/layout/equation2"/>
    <dgm:cxn modelId="{F84290AD-BC73-421E-B1C4-99DE9BF04502}" type="presParOf" srcId="{70997F4C-5E6E-4E27-B1EC-0F8C2125F3CB}" destId="{97CCBFAA-380E-41F4-8AD6-266237765BF8}" srcOrd="5" destOrd="0" presId="urn:microsoft.com/office/officeart/2005/8/layout/equation2"/>
    <dgm:cxn modelId="{80B675FB-4EE8-420D-A5BA-9B3FE8F882A2}" type="presParOf" srcId="{70997F4C-5E6E-4E27-B1EC-0F8C2125F3CB}" destId="{AFA313CF-C693-4BB6-B103-DDDDFA047606}" srcOrd="6" destOrd="0" presId="urn:microsoft.com/office/officeart/2005/8/layout/equation2"/>
    <dgm:cxn modelId="{7890FB68-02E4-4819-B193-F5C40CEE1B2F}" type="presParOf" srcId="{70997F4C-5E6E-4E27-B1EC-0F8C2125F3CB}" destId="{47910E06-992E-4AC9-9A61-F23B744C3DDD}" srcOrd="7" destOrd="0" presId="urn:microsoft.com/office/officeart/2005/8/layout/equation2"/>
    <dgm:cxn modelId="{986E96E4-12CF-45A5-9185-23E7EB2BAFAA}" type="presParOf" srcId="{70997F4C-5E6E-4E27-B1EC-0F8C2125F3CB}" destId="{34B70423-209C-44F4-8FB2-1B0C5C58EE03}" srcOrd="8" destOrd="0" presId="urn:microsoft.com/office/officeart/2005/8/layout/equation2"/>
    <dgm:cxn modelId="{26A597B6-3EFB-4D07-9CF2-EE00925B8644}" type="presParOf" srcId="{989BFB82-24F9-4FC9-AAE4-98C2BE236B58}" destId="{09ED332F-E786-414E-A094-2E503EF5BA90}" srcOrd="1" destOrd="0" presId="urn:microsoft.com/office/officeart/2005/8/layout/equation2"/>
    <dgm:cxn modelId="{95FBE8B2-9249-4EC4-B56E-CD4F0F031B18}" type="presParOf" srcId="{09ED332F-E786-414E-A094-2E503EF5BA90}" destId="{6520818A-4DF2-4239-A0A9-D70FBE690351}" srcOrd="0" destOrd="0" presId="urn:microsoft.com/office/officeart/2005/8/layout/equation2"/>
    <dgm:cxn modelId="{576AFA16-C45C-46AA-B5EB-3E9C23933EE3}" type="presParOf" srcId="{989BFB82-24F9-4FC9-AAE4-98C2BE236B58}" destId="{E02E7D7E-E512-430C-9A51-379B5512624D}" srcOrd="2" destOrd="0" presId="urn:microsoft.com/office/officeart/2005/8/layout/equati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0BCC5-613F-4B47-9B7B-CD4F3B3102A0}">
      <dsp:nvSpPr>
        <dsp:cNvPr id="0" name=""/>
        <dsp:cNvSpPr/>
      </dsp:nvSpPr>
      <dsp:spPr>
        <a:xfrm>
          <a:off x="1747029" y="1884"/>
          <a:ext cx="1855530" cy="13121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PT" sz="1600" kern="1200" dirty="0"/>
            <a:t>Plano Operacional</a:t>
          </a:r>
        </a:p>
      </dsp:txBody>
      <dsp:txXfrm>
        <a:off x="2018765" y="194051"/>
        <a:ext cx="1312058" cy="927863"/>
      </dsp:txXfrm>
    </dsp:sp>
    <dsp:sp modelId="{8D407384-0BD6-4F1F-BC53-769916684D8D}">
      <dsp:nvSpPr>
        <dsp:cNvPr id="0" name=""/>
        <dsp:cNvSpPr/>
      </dsp:nvSpPr>
      <dsp:spPr>
        <a:xfrm>
          <a:off x="2552977" y="1348191"/>
          <a:ext cx="243635" cy="24363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2585271" y="1441357"/>
        <a:ext cx="179047" cy="57303"/>
      </dsp:txXfrm>
    </dsp:sp>
    <dsp:sp modelId="{449BB8DA-6BC4-462F-A1BF-9BAD4EC5F9A3}">
      <dsp:nvSpPr>
        <dsp:cNvPr id="0" name=""/>
        <dsp:cNvSpPr/>
      </dsp:nvSpPr>
      <dsp:spPr>
        <a:xfrm>
          <a:off x="1661673" y="1625936"/>
          <a:ext cx="2026244" cy="16477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PT" sz="1600" kern="1200" dirty="0"/>
            <a:t>Plano de Biossegurança</a:t>
          </a:r>
        </a:p>
      </dsp:txBody>
      <dsp:txXfrm>
        <a:off x="1958410" y="1867237"/>
        <a:ext cx="1432770" cy="1165107"/>
      </dsp:txXfrm>
    </dsp:sp>
    <dsp:sp modelId="{AFA313CF-C693-4BB6-B103-DDDDFA047606}">
      <dsp:nvSpPr>
        <dsp:cNvPr id="0" name=""/>
        <dsp:cNvSpPr/>
      </dsp:nvSpPr>
      <dsp:spPr>
        <a:xfrm>
          <a:off x="2552977" y="3307755"/>
          <a:ext cx="243635" cy="24363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2585271" y="3400921"/>
        <a:ext cx="179047" cy="57303"/>
      </dsp:txXfrm>
    </dsp:sp>
    <dsp:sp modelId="{34B70423-209C-44F4-8FB2-1B0C5C58EE03}">
      <dsp:nvSpPr>
        <dsp:cNvPr id="0" name=""/>
        <dsp:cNvSpPr/>
      </dsp:nvSpPr>
      <dsp:spPr>
        <a:xfrm>
          <a:off x="1685986" y="3585500"/>
          <a:ext cx="1977617" cy="12529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PT" sz="1600" kern="1200" dirty="0"/>
            <a:t>Plano de Colheitas</a:t>
          </a:r>
        </a:p>
      </dsp:txBody>
      <dsp:txXfrm>
        <a:off x="1975601" y="3768987"/>
        <a:ext cx="1398387" cy="885952"/>
      </dsp:txXfrm>
    </dsp:sp>
    <dsp:sp modelId="{09ED332F-E786-414E-A094-2E503EF5BA90}">
      <dsp:nvSpPr>
        <dsp:cNvPr id="0" name=""/>
        <dsp:cNvSpPr/>
      </dsp:nvSpPr>
      <dsp:spPr>
        <a:xfrm>
          <a:off x="3750926" y="2342024"/>
          <a:ext cx="133579" cy="156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3750926" y="2373277"/>
        <a:ext cx="93505" cy="93757"/>
      </dsp:txXfrm>
    </dsp:sp>
    <dsp:sp modelId="{E02E7D7E-E512-430C-9A51-379B5512624D}">
      <dsp:nvSpPr>
        <dsp:cNvPr id="0" name=""/>
        <dsp:cNvSpPr/>
      </dsp:nvSpPr>
      <dsp:spPr>
        <a:xfrm>
          <a:off x="3939954" y="1701430"/>
          <a:ext cx="2019959" cy="14374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PT" sz="1800" b="1" kern="1200" dirty="0"/>
            <a:t>Ações de conservação nos ilhéus da Praia e de Baixo</a:t>
          </a:r>
        </a:p>
      </dsp:txBody>
      <dsp:txXfrm>
        <a:off x="4235770" y="1911940"/>
        <a:ext cx="1428327" cy="1016431"/>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CC926-7832-4548-AC48-0418C91244CA}" type="datetimeFigureOut">
              <a:rPr lang="pt-PT" smtClean="0"/>
              <a:t>14/07/2021</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760E2D-B2DC-483B-B509-2EA1D20150CF}" type="slidenum">
              <a:rPr lang="pt-PT" smtClean="0"/>
              <a:t>‹nº›</a:t>
            </a:fld>
            <a:endParaRPr lang="pt-PT"/>
          </a:p>
        </p:txBody>
      </p:sp>
    </p:spTree>
    <p:extLst>
      <p:ext uri="{BB962C8B-B14F-4D97-AF65-F5344CB8AC3E}">
        <p14:creationId xmlns:p14="http://schemas.microsoft.com/office/powerpoint/2010/main" val="399679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a:t>
            </a:fld>
            <a:endParaRPr lang="pt-PT"/>
          </a:p>
        </p:txBody>
      </p:sp>
    </p:spTree>
    <p:extLst>
      <p:ext uri="{BB962C8B-B14F-4D97-AF65-F5344CB8AC3E}">
        <p14:creationId xmlns:p14="http://schemas.microsoft.com/office/powerpoint/2010/main" val="1176130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10</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sz="1200" kern="1200" dirty="0">
                <a:solidFill>
                  <a:schemeClr val="tx1"/>
                </a:solidFill>
                <a:effectLst/>
                <a:latin typeface="+mn-lt"/>
                <a:ea typeface="+mn-ea"/>
                <a:cs typeface="+mn-cs"/>
              </a:rPr>
              <a:t>Tem havido saídas de monitorização efetuadas pela SPEA com muita regularidade, para recolher dados sobre o sucesso reprodutor e sobrevivência das aves marinhas (frulho, ambas espécies de painho, alma-negra e cagarro). </a:t>
            </a:r>
          </a:p>
          <a:p>
            <a:pPr marL="171450" indent="-171450">
              <a:buFontTx/>
              <a:buChar char="-"/>
            </a:pPr>
            <a:r>
              <a:rPr lang="pt-PT" sz="1200" kern="1200" dirty="0">
                <a:solidFill>
                  <a:schemeClr val="tx1"/>
                </a:solidFill>
                <a:effectLst/>
                <a:latin typeface="+mn-lt"/>
                <a:ea typeface="+mn-ea"/>
                <a:cs typeface="+mn-cs"/>
              </a:rPr>
              <a:t>A DRAM este ano recolheu dados sobre o sucesso reprodutor de garajau no Ilhéu da Praia.</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92743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11</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PT" sz="1200" kern="1200" dirty="0">
                <a:solidFill>
                  <a:schemeClr val="tx1"/>
                </a:solidFill>
                <a:effectLst/>
                <a:latin typeface="+mn-lt"/>
                <a:ea typeface="+mn-ea"/>
                <a:cs typeface="+mn-cs"/>
              </a:rPr>
              <a:t>Todos os ninhos artificiais (100 no Baixo e 100 na Praia) foram instalados nas últimas semanas, mas no Baixo ainda falta endireitar um bocadinho e colocar umas pedras.</a:t>
            </a:r>
          </a:p>
          <a:p>
            <a:pPr marL="171450" indent="-171450">
              <a:buFontTx/>
              <a:buChar char="-"/>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03502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12</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PT" sz="1200" kern="1200" dirty="0">
                <a:solidFill>
                  <a:schemeClr val="tx1"/>
                </a:solidFill>
                <a:effectLst/>
                <a:latin typeface="+mn-lt"/>
                <a:ea typeface="+mn-ea"/>
                <a:cs typeface="+mn-cs"/>
              </a:rPr>
              <a:t>Este ano também foi feito o censo de garajau e o censo de gaivota (este último no Ilhéu de Baixo, maior (e única, se não estou equivocada), colónia na Graciosa.</a:t>
            </a:r>
          </a:p>
          <a:p>
            <a:pPr marL="171450" indent="-171450">
              <a:buFontTx/>
              <a:buChar char="-"/>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49345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13</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PT" sz="1200" kern="1200" dirty="0">
                <a:solidFill>
                  <a:schemeClr val="tx1"/>
                </a:solidFill>
                <a:effectLst/>
                <a:latin typeface="+mn-lt"/>
                <a:ea typeface="+mn-ea"/>
                <a:cs typeface="+mn-cs"/>
              </a:rPr>
              <a:t>Para começar a avaliar o impacto de predação por lagartixas e formigas (ação C8.2) no sucesso reprodutor, a SPEA instalou há pouco tempo umas câmaras (5 em cada ilhéu) para filmar determinados ninhos. </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40338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14</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70925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15</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31283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16</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32853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17</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80869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18</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67059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19</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Já</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tenho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resposta</a:t>
            </a:r>
            <a:r>
              <a:rPr lang="en-US" altLang="en-US" dirty="0">
                <a:latin typeface="Arial" panose="020B0604020202020204" pitchFamily="34" charset="0"/>
                <a:ea typeface="ＭＳ Ｐゴシック" panose="020B0600070205080204" pitchFamily="34" charset="-128"/>
              </a:rPr>
              <a:t> do </a:t>
            </a:r>
            <a:r>
              <a:rPr lang="en-US" altLang="en-US" dirty="0" err="1">
                <a:latin typeface="Arial" panose="020B0604020202020204" pitchFamily="34" charset="0"/>
                <a:ea typeface="ＭＳ Ｐゴシック" panose="020B0600070205080204" pitchFamily="34" charset="-128"/>
              </a:rPr>
              <a:t>preço</a:t>
            </a:r>
            <a:r>
              <a:rPr lang="en-US" altLang="en-US" dirty="0">
                <a:latin typeface="Arial" panose="020B0604020202020204" pitchFamily="34" charset="0"/>
                <a:ea typeface="ＭＳ Ｐゴシック" panose="020B0600070205080204" pitchFamily="34" charset="-128"/>
              </a:rPr>
              <a:t> de </a:t>
            </a:r>
            <a:r>
              <a:rPr lang="en-US" altLang="en-US" dirty="0" err="1">
                <a:latin typeface="Arial" panose="020B0604020202020204" pitchFamily="34" charset="0"/>
                <a:ea typeface="ＭＳ Ｐゴシック" panose="020B0600070205080204" pitchFamily="34" charset="-128"/>
              </a:rPr>
              <a:t>transportes</a:t>
            </a:r>
            <a:r>
              <a:rPr lang="en-US" altLang="en-US" dirty="0">
                <a:latin typeface="Arial" panose="020B0604020202020204" pitchFamily="34" charset="0"/>
                <a:ea typeface="ＭＳ Ｐゴシック" panose="020B0600070205080204" pitchFamily="34" charset="-128"/>
              </a:rPr>
              <a:t> e </a:t>
            </a:r>
            <a:r>
              <a:rPr lang="en-US" altLang="en-US" dirty="0" err="1">
                <a:latin typeface="Arial" panose="020B0604020202020204" pitchFamily="34" charset="0"/>
                <a:ea typeface="ＭＳ Ｐゴシック" panose="020B0600070205080204" pitchFamily="34" charset="-128"/>
              </a:rPr>
              <a:t>hoje</a:t>
            </a:r>
            <a:r>
              <a:rPr lang="en-US" altLang="en-US" dirty="0">
                <a:latin typeface="Arial" panose="020B0604020202020204" pitchFamily="34" charset="0"/>
                <a:ea typeface="ＭＳ Ｐゴシック" panose="020B0600070205080204" pitchFamily="34" charset="-128"/>
              </a:rPr>
              <a:t> de </a:t>
            </a:r>
            <a:r>
              <a:rPr lang="en-US" altLang="en-US" dirty="0" err="1">
                <a:latin typeface="Arial" panose="020B0604020202020204" pitchFamily="34" charset="0"/>
                <a:ea typeface="ＭＳ Ｐゴシック" panose="020B0600070205080204" pitchFamily="34" charset="-128"/>
              </a:rPr>
              <a:t>tarde</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vou</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fazer</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os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contatos</a:t>
            </a:r>
            <a:r>
              <a:rPr lang="en-US" altLang="en-US" dirty="0">
                <a:latin typeface="Arial" panose="020B0604020202020204" pitchFamily="34" charset="0"/>
                <a:ea typeface="ＭＳ Ｐゴシック" panose="020B0600070205080204" pitchFamily="34" charset="-128"/>
              </a:rPr>
              <a:t> para </a:t>
            </a:r>
            <a:r>
              <a:rPr lang="en-US" altLang="en-US" dirty="0" err="1">
                <a:latin typeface="Arial" panose="020B0604020202020204" pitchFamily="34" charset="0"/>
                <a:ea typeface="ＭＳ Ｐゴシック" panose="020B0600070205080204" pitchFamily="34" charset="-128"/>
              </a:rPr>
              <a:t>perceber</a:t>
            </a:r>
            <a:r>
              <a:rPr lang="en-US" altLang="en-US" dirty="0">
                <a:latin typeface="Arial" panose="020B0604020202020204" pitchFamily="34" charset="0"/>
                <a:ea typeface="ＭＳ Ｐゴシック" panose="020B0600070205080204" pitchFamily="34" charset="-128"/>
              </a:rPr>
              <a:t> se </a:t>
            </a:r>
            <a:r>
              <a:rPr lang="en-US" altLang="en-US" dirty="0" err="1">
                <a:latin typeface="Arial" panose="020B0604020202020204" pitchFamily="34" charset="0"/>
                <a:ea typeface="ＭＳ Ｐゴシック" panose="020B0600070205080204" pitchFamily="34" charset="-128"/>
              </a:rPr>
              <a:t>compensa</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0838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a:solidFill>
                  <a:schemeClr val="tx1"/>
                </a:solidFill>
                <a:effectLst/>
                <a:latin typeface="+mn-lt"/>
                <a:ea typeface="+mn-ea"/>
                <a:cs typeface="+mn-cs"/>
              </a:rPr>
              <a:t>Apresentação do projeto – LIFE IP AZORES NATURA: A (</a:t>
            </a:r>
            <a:r>
              <a:rPr lang="pt-PT" sz="1200" kern="1200" dirty="0" err="1">
                <a:solidFill>
                  <a:schemeClr val="tx1"/>
                </a:solidFill>
                <a:effectLst/>
                <a:latin typeface="+mn-lt"/>
                <a:ea typeface="+mn-ea"/>
                <a:cs typeface="+mn-cs"/>
              </a:rPr>
              <a:t>Proteçao</a:t>
            </a:r>
            <a:r>
              <a:rPr lang="pt-PT" sz="1200" kern="1200" dirty="0">
                <a:solidFill>
                  <a:schemeClr val="tx1"/>
                </a:solidFill>
                <a:effectLst/>
                <a:latin typeface="+mn-lt"/>
                <a:ea typeface="+mn-ea"/>
                <a:cs typeface="+mn-cs"/>
              </a:rPr>
              <a:t> ativa e gestão integrada da Rede Natura 2000 nos Açores)</a:t>
            </a:r>
            <a:endParaRPr lang="en-US" sz="1200" kern="1200" dirty="0">
              <a:solidFill>
                <a:schemeClr val="tx1"/>
              </a:solidFill>
              <a:effectLst/>
              <a:latin typeface="+mn-lt"/>
              <a:ea typeface="+mn-ea"/>
              <a:cs typeface="+mn-cs"/>
            </a:endParaRPr>
          </a:p>
          <a:p>
            <a:pPr lvl="1"/>
            <a:r>
              <a:rPr lang="pt-PT" sz="1200" kern="1200" dirty="0">
                <a:solidFill>
                  <a:schemeClr val="tx1"/>
                </a:solidFill>
                <a:effectLst/>
                <a:latin typeface="+mn-lt"/>
                <a:ea typeface="+mn-ea"/>
                <a:cs typeface="+mn-cs"/>
              </a:rPr>
              <a:t>É o primeiro projeto integrado português aprovado e o maior projeto de conservação da natureza alguma vez concebido para os Açores.</a:t>
            </a:r>
            <a:endParaRPr lang="en-US" sz="1200" kern="1200" dirty="0">
              <a:solidFill>
                <a:schemeClr val="tx1"/>
              </a:solidFill>
              <a:effectLst/>
              <a:latin typeface="+mn-lt"/>
              <a:ea typeface="+mn-ea"/>
              <a:cs typeface="+mn-cs"/>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98919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20</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94471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21</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Este </a:t>
            </a:r>
            <a:r>
              <a:rPr lang="en-US" altLang="en-US" dirty="0" err="1">
                <a:latin typeface="Arial" panose="020B0604020202020204" pitchFamily="34" charset="0"/>
                <a:ea typeface="ＭＳ Ｐゴシック" panose="020B0600070205080204" pitchFamily="34" charset="-128"/>
              </a:rPr>
              <a:t>ano</a:t>
            </a:r>
            <a:r>
              <a:rPr lang="en-US" altLang="en-US" dirty="0">
                <a:latin typeface="Arial" panose="020B0604020202020204" pitchFamily="34" charset="0"/>
                <a:ea typeface="ＭＳ Ｐゴシック" panose="020B0600070205080204" pitchFamily="34" charset="-128"/>
              </a:rPr>
              <a:t> ja </a:t>
            </a:r>
            <a:r>
              <a:rPr lang="en-US" altLang="en-US" dirty="0" err="1">
                <a:latin typeface="Arial" panose="020B0604020202020204" pitchFamily="34" charset="0"/>
                <a:ea typeface="ＭＳ Ｐゴシック" panose="020B0600070205080204" pitchFamily="34" charset="-128"/>
              </a:rPr>
              <a:t>estão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programadas</a:t>
            </a:r>
            <a:r>
              <a:rPr lang="en-US" altLang="en-US" dirty="0">
                <a:latin typeface="Arial" panose="020B0604020202020204" pitchFamily="34" charset="0"/>
                <a:ea typeface="ＭＳ Ｐゴシック" panose="020B0600070205080204" pitchFamily="34" charset="-128"/>
              </a:rPr>
              <a:t> as </a:t>
            </a:r>
            <a:r>
              <a:rPr lang="en-US" altLang="en-US" dirty="0" err="1">
                <a:latin typeface="Arial" panose="020B0604020202020204" pitchFamily="34" charset="0"/>
                <a:ea typeface="ＭＳ Ｐゴシック" panose="020B0600070205080204" pitchFamily="34" charset="-128"/>
              </a:rPr>
              <a:t>campanhas</a:t>
            </a:r>
            <a:r>
              <a:rPr lang="en-US" altLang="en-US" dirty="0">
                <a:latin typeface="Arial" panose="020B0604020202020204" pitchFamily="34" charset="0"/>
                <a:ea typeface="ＭＳ Ｐゴシック" panose="020B0600070205080204" pitchFamily="34" charset="-128"/>
              </a:rPr>
              <a:t> de </a:t>
            </a:r>
            <a:r>
              <a:rPr lang="en-US" altLang="en-US" dirty="0" err="1">
                <a:latin typeface="Arial" panose="020B0604020202020204" pitchFamily="34" charset="0"/>
                <a:ea typeface="ＭＳ Ｐゴシック" panose="020B0600070205080204" pitchFamily="34" charset="-128"/>
              </a:rPr>
              <a:t>limpeza</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costeiras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em</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todas</a:t>
            </a:r>
            <a:r>
              <a:rPr lang="en-US" altLang="en-US" dirty="0">
                <a:latin typeface="Arial" panose="020B0604020202020204" pitchFamily="34" charset="0"/>
                <a:ea typeface="ＭＳ Ｐゴシック" panose="020B0600070205080204" pitchFamily="34" charset="-128"/>
              </a:rPr>
              <a:t> as </a:t>
            </a:r>
            <a:r>
              <a:rPr lang="en-US" altLang="en-US" dirty="0" err="1">
                <a:latin typeface="Arial" panose="020B0604020202020204" pitchFamily="34" charset="0"/>
                <a:ea typeface="ＭＳ Ｐゴシック" panose="020B0600070205080204" pitchFamily="34" charset="-128"/>
              </a:rPr>
              <a:t>ilhas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97093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22</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Arial" panose="020B0604020202020204" pitchFamily="34" charset="0"/>
                <a:ea typeface="ＭＳ Ｐゴシック" panose="020B0600070205080204" pitchFamily="34" charset="-128"/>
              </a:rPr>
              <a:t>Finalizado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impresso</a:t>
            </a:r>
            <a:r>
              <a:rPr lang="en-US" altLang="en-US" dirty="0">
                <a:latin typeface="Arial" panose="020B0604020202020204" pitchFamily="34" charset="0"/>
                <a:ea typeface="ＭＳ Ｐゴシック" panose="020B0600070205080204" pitchFamily="34" charset="-128"/>
              </a:rPr>
              <a:t> e </a:t>
            </a:r>
            <a:r>
              <a:rPr lang="en-US" altLang="en-US" dirty="0" err="1">
                <a:latin typeface="Arial" panose="020B0604020202020204" pitchFamily="34" charset="0"/>
                <a:ea typeface="ＭＳ Ｐゴシック" panose="020B0600070205080204" pitchFamily="34" charset="-128"/>
              </a:rPr>
              <a:t>já</a:t>
            </a:r>
            <a:r>
              <a:rPr lang="en-US" altLang="en-US" dirty="0">
                <a:latin typeface="Arial" panose="020B0604020202020204" pitchFamily="34" charset="0"/>
                <a:ea typeface="ＭＳ Ｐゴシック" panose="020B0600070205080204" pitchFamily="34" charset="-128"/>
              </a:rPr>
              <a:t> a ser </a:t>
            </a:r>
            <a:r>
              <a:rPr lang="en-US" altLang="en-US" dirty="0" err="1">
                <a:latin typeface="Arial" panose="020B0604020202020204" pitchFamily="34" charset="0"/>
                <a:ea typeface="ＭＳ Ｐゴシック" panose="020B0600070205080204" pitchFamily="34" charset="-128"/>
              </a:rPr>
              <a:t>distribuido</a:t>
            </a:r>
            <a:r>
              <a:rPr lang="en-US" altLang="en-US" dirty="0">
                <a:latin typeface="Arial" panose="020B0604020202020204" pitchFamily="34" charset="0"/>
                <a:ea typeface="ＭＳ Ｐゴシック" panose="020B0600070205080204" pitchFamily="34" charset="-128"/>
              </a:rPr>
              <a:t> para o novo </a:t>
            </a:r>
            <a:r>
              <a:rPr lang="en-US" altLang="en-US" dirty="0" err="1">
                <a:latin typeface="Arial" panose="020B0604020202020204" pitchFamily="34" charset="0"/>
                <a:ea typeface="ＭＳ Ｐゴシック" panose="020B0600070205080204" pitchFamily="34" charset="-128"/>
              </a:rPr>
              <a:t>ano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letivo</a:t>
            </a:r>
            <a:r>
              <a:rPr lang="en-US" altLang="en-US" dirty="0">
                <a:latin typeface="Arial" panose="020B0604020202020204" pitchFamily="34" charset="0"/>
                <a:ea typeface="ＭＳ Ｐゴシック" panose="020B0600070205080204" pitchFamily="34" charset="-128"/>
              </a:rPr>
              <a:t> 2021/2022</a:t>
            </a:r>
          </a:p>
        </p:txBody>
      </p:sp>
    </p:spTree>
    <p:extLst>
      <p:ext uri="{BB962C8B-B14F-4D97-AF65-F5344CB8AC3E}">
        <p14:creationId xmlns:p14="http://schemas.microsoft.com/office/powerpoint/2010/main" val="1811475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23</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6831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24</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5 </a:t>
            </a:r>
            <a:r>
              <a:rPr lang="en-US" altLang="en-US" dirty="0" err="1">
                <a:latin typeface="Arial" panose="020B0604020202020204" pitchFamily="34" charset="0"/>
                <a:ea typeface="ＭＳ Ｐゴシック" panose="020B0600070205080204" pitchFamily="34" charset="-128"/>
              </a:rPr>
              <a:t>campos</a:t>
            </a:r>
            <a:r>
              <a:rPr lang="en-US" altLang="en-US" dirty="0">
                <a:latin typeface="Arial" panose="020B0604020202020204" pitchFamily="34" charset="0"/>
                <a:ea typeface="ＭＳ Ｐゴシック" panose="020B0600070205080204" pitchFamily="34" charset="-128"/>
              </a:rPr>
              <a:t> de </a:t>
            </a:r>
            <a:r>
              <a:rPr lang="en-US" altLang="en-US" dirty="0" err="1">
                <a:latin typeface="Arial" panose="020B0604020202020204" pitchFamily="34" charset="0"/>
                <a:ea typeface="ＭＳ Ｐゴシック" panose="020B0600070205080204" pitchFamily="34" charset="-128"/>
              </a:rPr>
              <a:t>volutnarios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tendo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ocorrido</a:t>
            </a:r>
            <a:r>
              <a:rPr lang="en-US" altLang="en-US" dirty="0">
                <a:latin typeface="Arial" panose="020B0604020202020204" pitchFamily="34" charset="0"/>
                <a:ea typeface="ＭＳ Ｐゴシック" panose="020B0600070205080204" pitchFamily="34" charset="-128"/>
              </a:rPr>
              <a:t> o </a:t>
            </a:r>
            <a:r>
              <a:rPr lang="en-US" altLang="en-US" dirty="0" err="1">
                <a:latin typeface="Arial" panose="020B0604020202020204" pitchFamily="34" charset="0"/>
                <a:ea typeface="ＭＳ Ｐゴシック" panose="020B0600070205080204" pitchFamily="34" charset="-128"/>
              </a:rPr>
              <a:t>primeiro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na</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ilha</a:t>
            </a:r>
            <a:r>
              <a:rPr lang="en-US" altLang="en-US" dirty="0">
                <a:latin typeface="Arial" panose="020B0604020202020204" pitchFamily="34" charset="0"/>
                <a:ea typeface="ＭＳ Ｐゴシック" panose="020B0600070205080204" pitchFamily="34" charset="-128"/>
              </a:rPr>
              <a:t> Graciosa o </a:t>
            </a:r>
            <a:r>
              <a:rPr lang="en-US" altLang="en-US" dirty="0" err="1">
                <a:latin typeface="Arial" panose="020B0604020202020204" pitchFamily="34" charset="0"/>
                <a:ea typeface="ＭＳ Ｐゴシック" panose="020B0600070205080204" pitchFamily="34" charset="-128"/>
              </a:rPr>
              <a:t>ano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passado</a:t>
            </a:r>
            <a:r>
              <a:rPr lang="en-US" altLang="en-US" dirty="0">
                <a:latin typeface="Arial" panose="020B0604020202020204" pitchFamily="34" charset="0"/>
                <a:ea typeface="ＭＳ Ｐゴシック" panose="020B0600070205080204" pitchFamily="34" charset="-128"/>
              </a:rPr>
              <a:t>.</a:t>
            </a:r>
            <a:br>
              <a:rPr lang="en-US" altLang="en-US" dirty="0">
                <a:latin typeface="Arial" panose="020B0604020202020204" pitchFamily="34" charset="0"/>
                <a:ea typeface="ＭＳ Ｐゴシック" panose="020B0600070205080204" pitchFamily="34" charset="-128"/>
              </a:rPr>
            </a:br>
            <a:r>
              <a:rPr lang="en-US" altLang="en-US" dirty="0" err="1">
                <a:latin typeface="Arial" panose="020B0604020202020204" pitchFamily="34" charset="0"/>
                <a:ea typeface="ＭＳ Ｐゴシック" panose="020B0600070205080204" pitchFamily="34" charset="-128"/>
              </a:rPr>
              <a:t>Todas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estas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atividades</a:t>
            </a:r>
            <a:r>
              <a:rPr lang="en-US" altLang="en-US" dirty="0">
                <a:latin typeface="Arial" panose="020B0604020202020204" pitchFamily="34" charset="0"/>
                <a:ea typeface="ＭＳ Ｐゴシック" panose="020B0600070205080204" pitchFamily="34" charset="-128"/>
              </a:rPr>
              <a:t> de </a:t>
            </a:r>
            <a:r>
              <a:rPr lang="en-US" altLang="en-US" dirty="0" err="1">
                <a:latin typeface="Arial" panose="020B0604020202020204" pitchFamily="34" charset="0"/>
                <a:ea typeface="ＭＳ Ｐゴシック" panose="020B0600070205080204" pitchFamily="34" charset="-128"/>
              </a:rPr>
              <a:t>voluntariado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envolveram</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iniciativas</a:t>
            </a:r>
            <a:r>
              <a:rPr lang="en-US" altLang="en-US" dirty="0">
                <a:latin typeface="Arial" panose="020B0604020202020204" pitchFamily="34" charset="0"/>
                <a:ea typeface="ＭＳ Ｐゴシック" panose="020B0600070205080204" pitchFamily="34" charset="-128"/>
              </a:rPr>
              <a:t> com </a:t>
            </a:r>
            <a:r>
              <a:rPr lang="en-US" altLang="en-US" dirty="0" err="1">
                <a:latin typeface="Arial" panose="020B0604020202020204" pitchFamily="34" charset="0"/>
                <a:ea typeface="ＭＳ Ｐゴシック" panose="020B0600070205080204" pitchFamily="34" charset="-128"/>
              </a:rPr>
              <a:t>escolas</a:t>
            </a:r>
            <a:r>
              <a:rPr lang="en-US" altLang="en-US" dirty="0">
                <a:latin typeface="Arial" panose="020B0604020202020204" pitchFamily="34" charset="0"/>
                <a:ea typeface="ＭＳ Ｐゴシック" panose="020B0600070205080204" pitchFamily="34" charset="-128"/>
              </a:rPr>
              <a:t>, IPSS e </a:t>
            </a:r>
            <a:r>
              <a:rPr lang="en-US" altLang="en-US" dirty="0" err="1">
                <a:latin typeface="Arial" panose="020B0604020202020204" pitchFamily="34" charset="0"/>
                <a:ea typeface="ＭＳ Ｐゴシック" panose="020B0600070205080204" pitchFamily="34" charset="-128"/>
              </a:rPr>
              <a:t>até</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empresas</a:t>
            </a:r>
            <a:r>
              <a:rPr lang="en-US" altLang="en-US" dirty="0">
                <a:latin typeface="Arial" panose="020B0604020202020204" pitchFamily="34" charset="0"/>
                <a:ea typeface="ＭＳ Ｐゴシック" panose="020B0600070205080204" pitchFamily="34" charset="-128"/>
              </a:rPr>
              <a:t>.</a:t>
            </a:r>
            <a:br>
              <a:rPr lang="en-US" altLang="en-US" dirty="0">
                <a:latin typeface="Arial" panose="020B0604020202020204" pitchFamily="34" charset="0"/>
                <a:ea typeface="ＭＳ Ｐゴシック" panose="020B0600070205080204" pitchFamily="34" charset="-128"/>
              </a:rPr>
            </a:b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75002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25</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1326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sz="1200" b="0" i="0" kern="1200" dirty="0">
                <a:solidFill>
                  <a:schemeClr val="tx1"/>
                </a:solidFill>
                <a:effectLst/>
                <a:latin typeface="+mn-lt"/>
                <a:ea typeface="+mn-ea"/>
                <a:cs typeface="+mn-cs"/>
              </a:rPr>
              <a:t>No âmbito do projeto LIFE IP AZORES NATURA, e a fim de assegurar que as partes interessadas do projeto obtenham o tipo de formação de que mais necessitam para melhorar a gestão da Rede Natura 2000 nos Açores, envio aqui o link com um inquérito que servirá para sistematicamente recolher dados sobre as necessidades de formação das partes interessadas, Este inquérito requer poucos minutos para ser preenchido. Saliento que quantos mais elementos preencherem o inquérito, melhor poderemos adaptar o Plano de Capacitação às necessidades de formação reais. Irei depois disponibilizar um calendário de formações adaptados às vossas necessidades. </a:t>
            </a:r>
            <a:endParaRPr lang="pt-PT" dirty="0"/>
          </a:p>
          <a:p>
            <a:endParaRPr lang="pt-PT" sz="1200" b="0" i="0" kern="1200" dirty="0">
              <a:solidFill>
                <a:schemeClr val="tx1"/>
              </a:solidFill>
              <a:effectLst/>
              <a:latin typeface="+mn-lt"/>
              <a:ea typeface="+mn-ea"/>
              <a:cs typeface="+mn-cs"/>
            </a:endParaRPr>
          </a:p>
          <a:p>
            <a:r>
              <a:rPr lang="pt-PT" sz="1200" b="0" i="0" kern="1200" dirty="0">
                <a:solidFill>
                  <a:schemeClr val="tx1"/>
                </a:solidFill>
                <a:effectLst/>
                <a:latin typeface="+mn-lt"/>
                <a:ea typeface="+mn-ea"/>
                <a:cs typeface="+mn-cs"/>
              </a:rPr>
              <a:t>Por isso, convido-vos a preencher um pequeno inquérito online, que se encontra neste link. </a:t>
            </a:r>
            <a:br>
              <a:rPr lang="pt-PT" sz="1200" b="0" i="0" kern="1200" dirty="0">
                <a:solidFill>
                  <a:schemeClr val="tx1"/>
                </a:solidFill>
                <a:effectLst/>
                <a:latin typeface="+mn-lt"/>
                <a:ea typeface="+mn-ea"/>
                <a:cs typeface="+mn-cs"/>
              </a:rPr>
            </a:br>
            <a:r>
              <a:rPr lang="pt-PT" sz="1200" b="0" i="0" kern="1200" dirty="0">
                <a:solidFill>
                  <a:schemeClr val="tx1"/>
                </a:solidFill>
                <a:effectLst/>
                <a:latin typeface="+mn-lt"/>
                <a:ea typeface="+mn-ea"/>
                <a:cs typeface="+mn-cs"/>
              </a:rPr>
              <a:t>Este inquérito está a ser realizado no âmbito do projeto LIFE IP AZORES NATURA e tem como objetivo conhecer o grau de conhecimento adquirido durante a formação sobre restauro ecológico dos ecossistemas nos Açores.</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26</a:t>
            </a:fld>
            <a:endParaRPr lang="pt-PT"/>
          </a:p>
        </p:txBody>
      </p:sp>
    </p:spTree>
    <p:extLst>
      <p:ext uri="{BB962C8B-B14F-4D97-AF65-F5344CB8AC3E}">
        <p14:creationId xmlns:p14="http://schemas.microsoft.com/office/powerpoint/2010/main" val="1875276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27</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516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3</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a:latin typeface="Arial" panose="020B0604020202020204" pitchFamily="34" charset="0"/>
                <a:ea typeface="ＭＳ Ｐゴシック" panose="020B0600070205080204" pitchFamily="34" charset="-128"/>
              </a:rPr>
              <a:t>Em janeiro de 2019, a Direção Regional do Ambiente (DRA) deu início à execução do projeto LIFE IP </a:t>
            </a:r>
            <a:r>
              <a:rPr lang="pt-PT" altLang="en-US" dirty="0" err="1">
                <a:latin typeface="Arial" panose="020B0604020202020204" pitchFamily="34" charset="0"/>
                <a:ea typeface="ＭＳ Ｐゴシック" panose="020B0600070205080204" pitchFamily="34" charset="-128"/>
              </a:rPr>
              <a:t>Azores</a:t>
            </a:r>
            <a:r>
              <a:rPr lang="pt-PT" altLang="en-US" dirty="0">
                <a:latin typeface="Arial" panose="020B0604020202020204" pitchFamily="34" charset="0"/>
                <a:ea typeface="ＭＳ Ｐゴシック" panose="020B0600070205080204" pitchFamily="34" charset="-128"/>
              </a:rPr>
              <a:t> Natura, do qual foi a entidade coordenadora até à reestruturação da orgânica pelo XIII Governo Regional no final de 2020. Depois destas reestruturações, a Secretaria Regional do Ambiente e Alterações Climáticas (SRAAC) passou a ser o Beneficiário coordenador do projeto LIFE IP AZORES NATURA, enquanto a Direção Regional do Ambiente e Alterações Climáticas (DRAAC) passa a ser beneficiário associado.</a:t>
            </a:r>
          </a:p>
          <a:p>
            <a:pPr eaLnBrk="1" hangingPunct="1"/>
            <a:r>
              <a:rPr lang="pt-PT" altLang="en-US" dirty="0">
                <a:latin typeface="Arial" panose="020B0604020202020204" pitchFamily="34" charset="0"/>
                <a:ea typeface="ＭＳ Ｐゴシック" panose="020B0600070205080204" pitchFamily="34" charset="-128"/>
              </a:rPr>
              <a:t>O planeamento das ações de conservação terrestre iniciou-se em janeiro de 2020. Desde novembro de 2020, e com a finalização das contratações dos Assistentes Operacionais, toda a estrutura da SRAAC e DRAAC no âmbito deste projeto encontra-se em pleno funcionamento.</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2886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4</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sz="1200" b="0" i="0" u="none" strike="noStrike" kern="1200" baseline="0" dirty="0">
                <a:solidFill>
                  <a:schemeClr val="tx1"/>
                </a:solidFill>
                <a:latin typeface="+mn-lt"/>
                <a:ea typeface="+mn-ea"/>
                <a:cs typeface="+mn-cs"/>
              </a:rPr>
              <a:t>As ações previstas na Graciosa, que se aplicam ao Ilhéu da Praia e ao Ilhéu de Baixo, são o restauro de habitats para as aves marinhas (ação C6.1), o controlo e erradicação de espécies de flora e fauna invasoras nos habitats restaurados (ação C8), e a monitorização de aves marinhas, habitats e conservação (ação D5.1). </a:t>
            </a:r>
          </a:p>
          <a:p>
            <a:pPr marL="171450" indent="-171450">
              <a:buFontTx/>
              <a:buChar char="-"/>
            </a:pPr>
            <a:r>
              <a:rPr lang="pt-BR" altLang="en-US" sz="1200" b="0" i="0" u="none" strike="noStrike" kern="1200" baseline="0" dirty="0">
                <a:solidFill>
                  <a:schemeClr val="tx1"/>
                </a:solidFill>
                <a:latin typeface="+mn-lt"/>
                <a:ea typeface="+mn-ea"/>
                <a:cs typeface="+mn-cs"/>
              </a:rPr>
              <a:t>Já temos o Plano Operacional para a Graciosa finalizado e já começou a ser implementado.</a:t>
            </a:r>
          </a:p>
          <a:p>
            <a:pPr marL="171450" indent="-171450">
              <a:buFontTx/>
              <a:buChar char="-"/>
            </a:pPr>
            <a:r>
              <a:rPr lang="pt-BR" altLang="en-US" dirty="0">
                <a:latin typeface="Arial" panose="020B0604020202020204" pitchFamily="34" charset="0"/>
                <a:ea typeface="ＭＳ Ｐゴシック" panose="020B0600070205080204" pitchFamily="34" charset="-128"/>
              </a:rPr>
              <a:t>Os ninhos artificiais para procellariiformes (feitos de vasos de barro) e os equipamentos/materiais necessários para a sua instalação foram entregues nos respetivos PNIs, e as caixas de abrigo de garajaus foram construídas; também foram determinados os locais de instalação durante as visitas de campo, e antigos ninhos artificiais feitos de plástico, que se estavam a degradar, foram removidos. </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0915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5</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baseline="0" dirty="0">
                <a:latin typeface="Arial" panose="020B0604020202020204" pitchFamily="34" charset="0"/>
                <a:ea typeface="ＭＳ Ｐゴシック" panose="020B0600070205080204" pitchFamily="34" charset="-128"/>
              </a:rPr>
              <a:t>Desde modo será feita uma primeira prospeção no terreno para avaliar o estado atual das populações e se estão presentes, de acordo com os dados de distribuição atual, e após essa avaliação controlar as ameaças e pressões, e reforçar populações, quando necessário, através de conservação in </a:t>
            </a:r>
            <a:r>
              <a:rPr lang="pt-PT" altLang="en-US" baseline="0" dirty="0" err="1">
                <a:latin typeface="Arial" panose="020B0604020202020204" pitchFamily="34" charset="0"/>
                <a:ea typeface="ＭＳ Ｐゴシック" panose="020B0600070205080204" pitchFamily="34" charset="-128"/>
              </a:rPr>
              <a:t>situ</a:t>
            </a:r>
            <a:r>
              <a:rPr lang="pt-PT" altLang="en-US" baseline="0" dirty="0">
                <a:latin typeface="Arial" panose="020B0604020202020204" pitchFamily="34" charset="0"/>
                <a:ea typeface="ＭＳ Ｐゴシック" panose="020B0600070205080204" pitchFamily="34" charset="-128"/>
              </a:rPr>
              <a:t> e </a:t>
            </a:r>
            <a:r>
              <a:rPr lang="pt-PT" altLang="en-US" baseline="0" dirty="0" err="1">
                <a:latin typeface="Arial" panose="020B0604020202020204" pitchFamily="34" charset="0"/>
                <a:ea typeface="ＭＳ Ｐゴシック" panose="020B0600070205080204" pitchFamily="34" charset="-128"/>
              </a:rPr>
              <a:t>ex</a:t>
            </a:r>
            <a:r>
              <a:rPr lang="pt-PT" altLang="en-US" baseline="0" dirty="0">
                <a:latin typeface="Arial" panose="020B0604020202020204" pitchFamily="34" charset="0"/>
                <a:ea typeface="ＭＳ Ｐゴシック" panose="020B0600070205080204" pitchFamily="34" charset="-128"/>
              </a:rPr>
              <a:t> </a:t>
            </a:r>
            <a:r>
              <a:rPr lang="pt-PT" altLang="en-US" baseline="0" dirty="0" err="1">
                <a:latin typeface="Arial" panose="020B0604020202020204" pitchFamily="34" charset="0"/>
                <a:ea typeface="ＭＳ Ｐゴシック" panose="020B0600070205080204" pitchFamily="34" charset="-128"/>
              </a:rPr>
              <a:t>situ</a:t>
            </a:r>
            <a:r>
              <a:rPr lang="pt-PT" altLang="en-US" baseline="0" dirty="0">
                <a:latin typeface="Arial" panose="020B0604020202020204" pitchFamily="34" charset="0"/>
                <a:ea typeface="ＭＳ Ｐゴシック" panose="020B0600070205080204" pitchFamily="34" charset="-128"/>
              </a:rPr>
              <a:t>.</a:t>
            </a:r>
          </a:p>
          <a:p>
            <a:pPr marL="171450" indent="-171450">
              <a:buFontTx/>
              <a:buChar char="-"/>
            </a:pPr>
            <a:r>
              <a:rPr lang="pt-PT" altLang="en-US" baseline="0" dirty="0">
                <a:latin typeface="Arial" panose="020B0604020202020204" pitchFamily="34" charset="0"/>
                <a:ea typeface="ＭＳ Ｐゴシック" panose="020B0600070205080204" pitchFamily="34" charset="-128"/>
              </a:rPr>
              <a:t>Já foi elaborado um Plano de Colheita e o PNI da Graciosa já começou a recolha de sementes das espécies ainda em frutificação.</a:t>
            </a:r>
          </a:p>
          <a:p>
            <a:pPr marL="171450" indent="-171450">
              <a:buFontTx/>
              <a:buChar char="-"/>
            </a:pPr>
            <a:r>
              <a:rPr lang="pt-PT" altLang="en-US" baseline="0" dirty="0">
                <a:latin typeface="Arial" panose="020B0604020202020204" pitchFamily="34" charset="0"/>
                <a:ea typeface="ＭＳ Ｐゴシック" panose="020B0600070205080204" pitchFamily="34" charset="-128"/>
              </a:rPr>
              <a:t>Esta lista inclui as da </a:t>
            </a:r>
            <a:r>
              <a:rPr lang="pt-PT" altLang="en-US" baseline="0" dirty="0" err="1">
                <a:latin typeface="Arial" panose="020B0604020202020204" pitchFamily="34" charset="0"/>
                <a:ea typeface="ＭＳ Ｐゴシック" panose="020B0600070205080204" pitchFamily="34" charset="-128"/>
              </a:rPr>
              <a:t>Dhabitats</a:t>
            </a:r>
            <a:r>
              <a:rPr lang="pt-PT" altLang="en-US" baseline="0" dirty="0">
                <a:latin typeface="Arial" panose="020B0604020202020204" pitchFamily="34" charset="0"/>
                <a:ea typeface="ＭＳ Ｐゴシック" panose="020B0600070205080204" pitchFamily="34" charset="-128"/>
              </a:rPr>
              <a:t>, assim como as espécies estruturantes para o restauro dos habitats costeiros.</a:t>
            </a:r>
          </a:p>
          <a:p>
            <a:pPr marL="171450" indent="-171450">
              <a:buFontTx/>
              <a:buChar char="-"/>
            </a:pPr>
            <a:r>
              <a:rPr lang="pt-PT" altLang="en-US" baseline="0" dirty="0">
                <a:latin typeface="Arial" panose="020B0604020202020204" pitchFamily="34" charset="0"/>
                <a:ea typeface="ＭＳ Ｐゴシック" panose="020B0600070205080204" pitchFamily="34" charset="-128"/>
              </a:rPr>
              <a:t>Será feito por estes dias a prospeção ao </a:t>
            </a:r>
            <a:r>
              <a:rPr lang="pt-PT" altLang="en-US" i="1" baseline="0" dirty="0" err="1">
                <a:latin typeface="Arial" panose="020B0604020202020204" pitchFamily="34" charset="0"/>
                <a:ea typeface="ＭＳ Ｐゴシック" panose="020B0600070205080204" pitchFamily="34" charset="-128"/>
              </a:rPr>
              <a:t>Ammi</a:t>
            </a:r>
            <a:r>
              <a:rPr lang="pt-PT" altLang="en-US" i="1" baseline="0" dirty="0">
                <a:latin typeface="Arial" panose="020B0604020202020204" pitchFamily="34" charset="0"/>
                <a:ea typeface="ＭＳ Ｐゴシック" panose="020B0600070205080204" pitchFamily="34" charset="-128"/>
              </a:rPr>
              <a:t> </a:t>
            </a:r>
            <a:r>
              <a:rPr lang="pt-PT" altLang="en-US" i="1" baseline="0" dirty="0" err="1">
                <a:latin typeface="Arial" panose="020B0604020202020204" pitchFamily="34" charset="0"/>
                <a:ea typeface="ＭＳ Ｐゴシック" panose="020B0600070205080204" pitchFamily="34" charset="-128"/>
              </a:rPr>
              <a:t>trifoliatum</a:t>
            </a:r>
            <a:r>
              <a:rPr lang="pt-PT" altLang="en-US" i="1" baseline="0" dirty="0">
                <a:latin typeface="Arial" panose="020B0604020202020204" pitchFamily="34" charset="0"/>
                <a:ea typeface="ＭＳ Ｐゴシック" panose="020B0600070205080204" pitchFamily="34" charset="-128"/>
              </a:rPr>
              <a:t> </a:t>
            </a:r>
            <a:r>
              <a:rPr lang="pt-PT" altLang="en-US" baseline="0" dirty="0">
                <a:latin typeface="Arial" panose="020B0604020202020204" pitchFamily="34" charset="0"/>
                <a:ea typeface="ＭＳ Ｐゴシック" panose="020B0600070205080204" pitchFamily="34" charset="-128"/>
              </a:rPr>
              <a:t>e </a:t>
            </a:r>
            <a:r>
              <a:rPr lang="pt-PT" altLang="en-US" i="1" baseline="0" dirty="0" err="1">
                <a:latin typeface="Arial" panose="020B0604020202020204" pitchFamily="34" charset="0"/>
                <a:ea typeface="ＭＳ Ｐゴシック" panose="020B0600070205080204" pitchFamily="34" charset="-128"/>
              </a:rPr>
              <a:t>Azorina</a:t>
            </a:r>
            <a:r>
              <a:rPr lang="pt-PT" altLang="en-US" i="1" baseline="0" dirty="0">
                <a:latin typeface="Arial" panose="020B0604020202020204" pitchFamily="34" charset="0"/>
                <a:ea typeface="ＭＳ Ｐゴシック" panose="020B0600070205080204" pitchFamily="34" charset="-128"/>
              </a:rPr>
              <a:t> </a:t>
            </a:r>
            <a:r>
              <a:rPr lang="pt-PT" altLang="en-US" i="1" baseline="0" dirty="0" err="1">
                <a:latin typeface="Arial" panose="020B0604020202020204" pitchFamily="34" charset="0"/>
                <a:ea typeface="ＭＳ Ｐゴシック" panose="020B0600070205080204" pitchFamily="34" charset="-128"/>
              </a:rPr>
              <a:t>vidalli</a:t>
            </a:r>
            <a:r>
              <a:rPr lang="pt-PT" altLang="en-US" i="1" baseline="0" dirty="0">
                <a:latin typeface="Arial" panose="020B0604020202020204" pitchFamily="34" charset="0"/>
                <a:ea typeface="ＭＳ Ｐゴシック" panose="020B0600070205080204" pitchFamily="34" charset="-128"/>
              </a:rPr>
              <a:t>.</a:t>
            </a:r>
          </a:p>
          <a:p>
            <a:pPr marL="171450" indent="-171450">
              <a:buFontTx/>
              <a:buChar char="-"/>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213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6</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altLang="en-US" dirty="0">
                <a:latin typeface="Arial" panose="020B0604020202020204" pitchFamily="34" charset="0"/>
                <a:ea typeface="ＭＳ Ｐゴシック" panose="020B0600070205080204" pitchFamily="34" charset="-128"/>
              </a:rPr>
              <a:t>O</a:t>
            </a:r>
            <a:r>
              <a:rPr lang="pt-PT" altLang="en-US" baseline="0" dirty="0">
                <a:latin typeface="Arial" panose="020B0604020202020204" pitchFamily="34" charset="0"/>
                <a:ea typeface="ＭＳ Ｐゴシック" panose="020B0600070205080204" pitchFamily="34" charset="-128"/>
              </a:rPr>
              <a:t> Plano Operacional da Graciosa está finalizado e já foram contratados 2 assistentes operacionais para o projeto, assim como a entrega da embarcação para aceder aos ilhéus.</a:t>
            </a:r>
          </a:p>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40180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7</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A </a:t>
            </a:r>
            <a:r>
              <a:rPr lang="en-US" altLang="en-US" dirty="0" err="1">
                <a:latin typeface="Arial" panose="020B0604020202020204" pitchFamily="34" charset="0"/>
                <a:ea typeface="ＭＳ Ｐゴシック" panose="020B0600070205080204" pitchFamily="34" charset="-128"/>
              </a:rPr>
              <a:t>embarcação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foi</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entregue</a:t>
            </a:r>
            <a:r>
              <a:rPr lang="en-US" altLang="en-US" dirty="0">
                <a:latin typeface="Arial" panose="020B0604020202020204" pitchFamily="34" charset="0"/>
                <a:ea typeface="ＭＳ Ｐゴシック" panose="020B0600070205080204" pitchFamily="34" charset="-128"/>
              </a:rPr>
              <a:t> o </a:t>
            </a:r>
            <a:r>
              <a:rPr lang="en-US" altLang="en-US" dirty="0" err="1">
                <a:latin typeface="Arial" panose="020B0604020202020204" pitchFamily="34" charset="0"/>
                <a:ea typeface="ＭＳ Ｐゴシック" panose="020B0600070205080204" pitchFamily="34" charset="-128"/>
              </a:rPr>
              <a:t>mês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passado</a:t>
            </a:r>
            <a:r>
              <a:rPr lang="en-US" altLang="en-US" dirty="0">
                <a:latin typeface="Arial" panose="020B0604020202020204" pitchFamily="34" charset="0"/>
                <a:ea typeface="ＭＳ Ｐゴシック" panose="020B0600070205080204" pitchFamily="34" charset="-128"/>
              </a:rPr>
              <a:t>.</a:t>
            </a:r>
          </a:p>
        </p:txBody>
      </p:sp>
    </p:spTree>
    <p:extLst>
      <p:ext uri="{BB962C8B-B14F-4D97-AF65-F5344CB8AC3E}">
        <p14:creationId xmlns:p14="http://schemas.microsoft.com/office/powerpoint/2010/main" val="2168754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8</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BR" sz="1200" b="0" i="0" u="none" strike="noStrike" kern="1200" baseline="0" dirty="0">
                <a:solidFill>
                  <a:schemeClr val="tx1"/>
                </a:solidFill>
                <a:latin typeface="+mn-lt"/>
                <a:ea typeface="+mn-ea"/>
                <a:cs typeface="+mn-cs"/>
              </a:rPr>
              <a:t>Entre 6 e 10 de julho 2020, foi realizada uma prospeção inicial em ambos ilhéus para atualizar as espécies de flora (nativa e invasora) presentes e a sua distribuição, atualizar a georreferenciação dos ninhos e para estabelecer os locais mais adequados dentro da área de intervenção onde executar o restauro dos habitats e instalar os novos ninhos artificiais.</a:t>
            </a:r>
          </a:p>
          <a:p>
            <a:pPr marL="171450" indent="-171450">
              <a:buFontTx/>
              <a:buChar char="-"/>
            </a:pPr>
            <a:r>
              <a:rPr lang="pt-BR" altLang="en-US" dirty="0">
                <a:latin typeface="Arial" panose="020B0604020202020204" pitchFamily="34" charset="0"/>
                <a:ea typeface="ＭＳ Ｐゴシック" panose="020B0600070205080204" pitchFamily="34" charset="-128"/>
              </a:rPr>
              <a:t>Durante a prospeção no Ilhéu de Baixo foi ainda realizada uma primeira análise do terreno para a instalação de um sistema de segurança que permita aceder ao patamar superior. Até ao momento o sistema instalado é mínimo e não garante a segurança, em particular com o maior número de monitorizações contínuas a longo prazo para monitorização das espécies e recuperação de habitat.</a:t>
            </a:r>
          </a:p>
          <a:p>
            <a:endParaRPr lang="pt-BR" sz="1200" b="0" i="0" u="none" strike="noStrike" kern="1200" baseline="0" dirty="0">
              <a:solidFill>
                <a:schemeClr val="tx1"/>
              </a:solidFill>
              <a:latin typeface="+mn-lt"/>
              <a:ea typeface="+mn-ea"/>
              <a:cs typeface="+mn-cs"/>
            </a:endParaRPr>
          </a:p>
          <a:p>
            <a:pPr marL="171450" indent="-171450">
              <a:buFontTx/>
              <a:buChar char="-"/>
            </a:pPr>
            <a:r>
              <a:rPr lang="pt-BR" sz="1200" b="0" i="0" u="none" strike="noStrike" kern="1200" baseline="0" dirty="0">
                <a:solidFill>
                  <a:schemeClr val="tx1"/>
                </a:solidFill>
                <a:latin typeface="+mn-lt"/>
                <a:ea typeface="+mn-ea"/>
                <a:cs typeface="+mn-cs"/>
              </a:rPr>
              <a:t>Estas ações prevêem um conjunto de tarefas que permitirão melhorar o estado de conservação de 6 espécies de aves marinhas abrangidas pelo Anexo I da Diretiva Aves (</a:t>
            </a:r>
            <a:r>
              <a:rPr lang="pt-BR" sz="1200" b="0" i="1" u="none" strike="noStrike" kern="1200" baseline="0" dirty="0">
                <a:solidFill>
                  <a:schemeClr val="tx1"/>
                </a:solidFill>
                <a:latin typeface="+mn-lt"/>
                <a:ea typeface="+mn-ea"/>
                <a:cs typeface="+mn-cs"/>
              </a:rPr>
              <a:t>Calonectris borealis</a:t>
            </a:r>
            <a:r>
              <a:rPr lang="pt-BR" sz="1200" b="0" i="0" u="none" strike="noStrike" kern="1200" baseline="0" dirty="0">
                <a:solidFill>
                  <a:schemeClr val="tx1"/>
                </a:solidFill>
                <a:latin typeface="+mn-lt"/>
                <a:ea typeface="+mn-ea"/>
                <a:cs typeface="+mn-cs"/>
              </a:rPr>
              <a:t>, </a:t>
            </a:r>
            <a:r>
              <a:rPr lang="pt-BR" sz="1200" b="0" i="1" u="none" strike="noStrike" kern="1200" baseline="0" dirty="0">
                <a:solidFill>
                  <a:schemeClr val="tx1"/>
                </a:solidFill>
                <a:latin typeface="+mn-lt"/>
                <a:ea typeface="+mn-ea"/>
                <a:cs typeface="+mn-cs"/>
              </a:rPr>
              <a:t>Sterna dougallii</a:t>
            </a:r>
            <a:r>
              <a:rPr lang="pt-BR" sz="1200" b="0" i="0" u="none" strike="noStrike" kern="1200" baseline="0" dirty="0">
                <a:solidFill>
                  <a:schemeClr val="tx1"/>
                </a:solidFill>
                <a:latin typeface="+mn-lt"/>
                <a:ea typeface="+mn-ea"/>
                <a:cs typeface="+mn-cs"/>
              </a:rPr>
              <a:t>, </a:t>
            </a:r>
            <a:r>
              <a:rPr lang="pt-BR" sz="1200" b="0" i="1" u="none" strike="noStrike" kern="1200" baseline="0" dirty="0">
                <a:solidFill>
                  <a:schemeClr val="tx1"/>
                </a:solidFill>
                <a:latin typeface="+mn-lt"/>
                <a:ea typeface="+mn-ea"/>
                <a:cs typeface="+mn-cs"/>
              </a:rPr>
              <a:t>Sterna hirundo</a:t>
            </a:r>
            <a:r>
              <a:rPr lang="pt-BR" sz="1200" b="0" i="0" u="none" strike="noStrike" kern="1200" baseline="0" dirty="0">
                <a:solidFill>
                  <a:schemeClr val="tx1"/>
                </a:solidFill>
                <a:latin typeface="+mn-lt"/>
                <a:ea typeface="+mn-ea"/>
                <a:cs typeface="+mn-cs"/>
              </a:rPr>
              <a:t>, </a:t>
            </a:r>
            <a:r>
              <a:rPr lang="pt-BR" sz="1200" b="0" i="1" u="none" strike="noStrike" kern="1200" baseline="0" dirty="0">
                <a:solidFill>
                  <a:schemeClr val="tx1"/>
                </a:solidFill>
                <a:latin typeface="+mn-lt"/>
                <a:ea typeface="+mn-ea"/>
                <a:cs typeface="+mn-cs"/>
              </a:rPr>
              <a:t>Puffinus lherminieri</a:t>
            </a:r>
            <a:r>
              <a:rPr lang="pt-BR" sz="1200" b="0" i="0" u="none" strike="noStrike" kern="1200" baseline="0" dirty="0">
                <a:solidFill>
                  <a:schemeClr val="tx1"/>
                </a:solidFill>
                <a:latin typeface="+mn-lt"/>
                <a:ea typeface="+mn-ea"/>
                <a:cs typeface="+mn-cs"/>
              </a:rPr>
              <a:t>, </a:t>
            </a:r>
            <a:r>
              <a:rPr lang="pt-BR" sz="1200" b="0" i="1" u="none" strike="noStrike" kern="1200" baseline="0" dirty="0">
                <a:solidFill>
                  <a:schemeClr val="tx1"/>
                </a:solidFill>
                <a:latin typeface="+mn-lt"/>
                <a:ea typeface="+mn-ea"/>
                <a:cs typeface="+mn-cs"/>
              </a:rPr>
              <a:t>Hydrobates castro </a:t>
            </a:r>
            <a:r>
              <a:rPr lang="pt-BR" sz="1200" b="0" i="0" u="none" strike="noStrike" kern="1200" baseline="0" dirty="0">
                <a:solidFill>
                  <a:schemeClr val="tx1"/>
                </a:solidFill>
                <a:latin typeface="+mn-lt"/>
                <a:ea typeface="+mn-ea"/>
                <a:cs typeface="+mn-cs"/>
              </a:rPr>
              <a:t>e </a:t>
            </a:r>
            <a:r>
              <a:rPr lang="pt-BR" sz="1200" b="0" i="1" u="none" strike="noStrike" kern="1200" baseline="0" dirty="0">
                <a:solidFill>
                  <a:schemeClr val="tx1"/>
                </a:solidFill>
                <a:latin typeface="+mn-lt"/>
                <a:ea typeface="+mn-ea"/>
                <a:cs typeface="+mn-cs"/>
              </a:rPr>
              <a:t>Hydrobates monteiroi</a:t>
            </a:r>
            <a:r>
              <a:rPr lang="pt-BR" sz="1200" b="0" i="0" u="none" strike="noStrike" kern="1200" baseline="0" dirty="0">
                <a:solidFill>
                  <a:schemeClr val="tx1"/>
                </a:solidFill>
                <a:latin typeface="+mn-lt"/>
                <a:ea typeface="+mn-ea"/>
                <a:cs typeface="+mn-cs"/>
              </a:rPr>
              <a:t>), melhorando as condições de habitat através do seu restauro continuado e medidas para incentivar a nidificação destas espécies. </a:t>
            </a:r>
          </a:p>
          <a:p>
            <a:r>
              <a:rPr lang="pt-BR" sz="1200" b="0" i="0" u="none" strike="noStrike" kern="1200" baseline="0" dirty="0">
                <a:solidFill>
                  <a:schemeClr val="tx1"/>
                </a:solidFill>
                <a:latin typeface="+mn-lt"/>
                <a:ea typeface="+mn-ea"/>
                <a:cs typeface="+mn-cs"/>
              </a:rPr>
              <a:t>- Estas medidas vão contribuir para o aumento das populações (Bolton et al., 2004) através do aumento da disponibilidade de habitat de nidificação, proteção das espécies-alvo contra predadores, diminuição da competição interespecífica e dos efeitos das condições atmosféricas adversas. Os ninhos artificiais servem não só como refúgio, mas também para facilitar a monitorização e investigação destas espécies .A instalação de ninhos artificiais tem sido efetuada com sucesso em várias colónias e com várias espécies-alvo.</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67286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9</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sz="1200" b="0" i="0" kern="1200" dirty="0">
                <a:solidFill>
                  <a:schemeClr val="tx1"/>
                </a:solidFill>
                <a:effectLst/>
                <a:latin typeface="+mn-lt"/>
                <a:ea typeface="+mn-ea"/>
                <a:cs typeface="+mn-cs"/>
              </a:rPr>
              <a:t>A equipa composta por três Assistentes Operacionais, um Vigilante da Natureza e o Dr. Pedro Raposo, deslocaram-se ao Ilhéu de Baixo para instalar uma escada quebra-costas para facultar o acesso ao planalto do ilhéu, evitando a ocorrência de acidentes. Assim, será possível aceder ao planalto em segurança para executar os trabalhos do projeto, nomeadamente o levantamento de vegetação, controlo de flora invasora, plantação/sementeira de espécies nativas, mapeamento e monitorização de ninhos de aves marinhas, e o censo de gaivota, que teve lugar durante o mês de maio.</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19408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pt-PT"/>
              <a:t>Clique para editar o estilo</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pt-PT"/>
              <a:t>Clique para editar o estilo do subtítulo do Modelo Global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14/07/2021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27005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14/07/2021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62981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pt-PT"/>
              <a:t>Clique para editar o estilo</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E5A9867E-B66E-4B4E-9A5E-EB30D1EC63CE}" type="datetimeFigureOut">
              <a:rPr lang="pt-PT" smtClean="0"/>
              <a:t>14/07/2021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7566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PT"/>
              <a:t>Clique para editar o estilo</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do subtítulo do Modelo Global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144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Conteúdo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7813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PT"/>
              <a:t>Clique para editar o estilo</a:t>
            </a:r>
            <a:endParaRPr lang="en-US"/>
          </a:p>
        </p:txBody>
      </p:sp>
      <p:sp>
        <p:nvSpPr>
          <p:cNvPr id="3" name="Marcador de Posição do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a:t>Editar os estilos de texto do Modelo Global</a:t>
            </a:r>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64022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Conteúdo 2"/>
          <p:cNvSpPr>
            <a:spLocks noGrp="1"/>
          </p:cNvSpPr>
          <p:nvPr>
            <p:ph sz="half" idx="1"/>
          </p:nvPr>
        </p:nvSpPr>
        <p:spPr>
          <a:xfrm>
            <a:off x="457200" y="1700213"/>
            <a:ext cx="4038600" cy="4176712"/>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e Conteúdo 3"/>
          <p:cNvSpPr>
            <a:spLocks noGrp="1"/>
          </p:cNvSpPr>
          <p:nvPr>
            <p:ph sz="half" idx="2"/>
          </p:nvPr>
        </p:nvSpPr>
        <p:spPr>
          <a:xfrm>
            <a:off x="4648200" y="1700213"/>
            <a:ext cx="4038600" cy="4176712"/>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55899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PT"/>
              <a:t>Clique para editar o estilo</a:t>
            </a:r>
            <a:endParaRPr lang="en-US"/>
          </a:p>
        </p:txBody>
      </p:sp>
      <p:sp>
        <p:nvSpPr>
          <p:cNvPr id="3" name="Marcador de Posição do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p:cNvSpPr>
            <a:spLocks noGrp="1"/>
          </p:cNvSpPr>
          <p:nvPr>
            <p:ph sz="half" idx="2"/>
          </p:nvPr>
        </p:nvSpPr>
        <p:spPr>
          <a:xfrm>
            <a:off x="630238" y="2505075"/>
            <a:ext cx="386873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Marcador de Posição do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p:cNvSpPr>
            <a:spLocks noGrp="1"/>
          </p:cNvSpPr>
          <p:nvPr>
            <p:ph sz="quarter" idx="4"/>
          </p:nvPr>
        </p:nvSpPr>
        <p:spPr>
          <a:xfrm>
            <a:off x="4629150" y="2505075"/>
            <a:ext cx="38877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Marcador de Posição do Número do Diapositivo 6"/>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152363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o Número do Diapositivo 2"/>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042347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o Número do Diapositivo 1"/>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6426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a:t>Clique para editar o estilo</a:t>
            </a:r>
            <a:endParaRPr lang="en-US"/>
          </a:p>
        </p:txBody>
      </p:sp>
      <p:sp>
        <p:nvSpPr>
          <p:cNvPr id="3" name="Marcador de Posição de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5334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Content Placeholder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14/07/2021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724948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a:t>Clique para editar o estilo</a:t>
            </a:r>
            <a:endParaRPr lang="en-US"/>
          </a:p>
        </p:txBody>
      </p:sp>
      <p:sp>
        <p:nvSpPr>
          <p:cNvPr id="3" name="Marcador de Posição d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1764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873874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836613"/>
            <a:ext cx="2057400" cy="5040312"/>
          </a:xfrm>
        </p:spPr>
        <p:txBody>
          <a:bodyPr vert="eaVert"/>
          <a:lstStyle/>
          <a:p>
            <a:r>
              <a:rPr lang="pt-PT"/>
              <a:t>Clique para editar o estilo</a:t>
            </a:r>
            <a:endParaRPr lang="en-US"/>
          </a:p>
        </p:txBody>
      </p:sp>
      <p:sp>
        <p:nvSpPr>
          <p:cNvPr id="3" name="Marcador de Posição de Texto Vertical 2"/>
          <p:cNvSpPr>
            <a:spLocks noGrp="1"/>
          </p:cNvSpPr>
          <p:nvPr>
            <p:ph type="body" orient="vert" idx="1"/>
          </p:nvPr>
        </p:nvSpPr>
        <p:spPr>
          <a:xfrm>
            <a:off x="457200" y="836613"/>
            <a:ext cx="6019800" cy="5040312"/>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97725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pt-PT"/>
              <a:t>Clique para editar o estilo</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E5A9867E-B66E-4B4E-9A5E-EB30D1EC63CE}" type="datetimeFigureOut">
              <a:rPr lang="pt-PT" smtClean="0"/>
              <a:t>14/07/2021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03054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E5A9867E-B66E-4B4E-9A5E-EB30D1EC63CE}" type="datetimeFigureOut">
              <a:rPr lang="pt-PT" smtClean="0"/>
              <a:t>14/07/2021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68340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a:t>Editar os estilos de texto do Modelo Global</a:t>
            </a:r>
          </a:p>
        </p:txBody>
      </p:sp>
      <p:sp>
        <p:nvSpPr>
          <p:cNvPr id="4" name="Content Placeholder 3"/>
          <p:cNvSpPr>
            <a:spLocks noGrp="1"/>
          </p:cNvSpPr>
          <p:nvPr>
            <p:ph sz="half" idx="2"/>
          </p:nvPr>
        </p:nvSpPr>
        <p:spPr>
          <a:xfrm>
            <a:off x="633845" y="2507551"/>
            <a:ext cx="3867150" cy="3680525"/>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a:t>Editar os estilos de texto do Modelo Global</a:t>
            </a:r>
          </a:p>
        </p:txBody>
      </p:sp>
      <p:sp>
        <p:nvSpPr>
          <p:cNvPr id="6" name="Content Placeholder 5"/>
          <p:cNvSpPr>
            <a:spLocks noGrp="1"/>
          </p:cNvSpPr>
          <p:nvPr>
            <p:ph sz="quarter" idx="4"/>
          </p:nvPr>
        </p:nvSpPr>
        <p:spPr>
          <a:xfrm>
            <a:off x="4629150" y="2507551"/>
            <a:ext cx="3886201" cy="3680525"/>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Date Placeholder 6"/>
          <p:cNvSpPr>
            <a:spLocks noGrp="1"/>
          </p:cNvSpPr>
          <p:nvPr>
            <p:ph type="dt" sz="half" idx="10"/>
          </p:nvPr>
        </p:nvSpPr>
        <p:spPr/>
        <p:txBody>
          <a:bodyPr/>
          <a:lstStyle/>
          <a:p>
            <a:fld id="{E5A9867E-B66E-4B4E-9A5E-EB30D1EC63CE}" type="datetimeFigureOut">
              <a:rPr lang="pt-PT" smtClean="0"/>
              <a:t>14/07/2021</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9AE0B49A-C9CC-48C3-A4A5-3A78EE7AF4A5}" type="slidenum">
              <a:rPr lang="pt-PT" smtClean="0"/>
              <a:t>‹nº›</a:t>
            </a:fld>
            <a:endParaRPr lang="pt-PT"/>
          </a:p>
        </p:txBody>
      </p:sp>
      <p:sp>
        <p:nvSpPr>
          <p:cNvPr id="10" name="Title 9"/>
          <p:cNvSpPr>
            <a:spLocks noGrp="1"/>
          </p:cNvSpPr>
          <p:nvPr>
            <p:ph type="title"/>
          </p:nvPr>
        </p:nvSpPr>
        <p:spPr/>
        <p:txBody>
          <a:bodyPr/>
          <a:lstStyle/>
          <a:p>
            <a:r>
              <a:rPr lang="pt-PT"/>
              <a:t>Clique para editar o estilo</a:t>
            </a:r>
            <a:endParaRPr lang="en-US" dirty="0"/>
          </a:p>
        </p:txBody>
      </p:sp>
    </p:spTree>
    <p:extLst>
      <p:ext uri="{BB962C8B-B14F-4D97-AF65-F5344CB8AC3E}">
        <p14:creationId xmlns:p14="http://schemas.microsoft.com/office/powerpoint/2010/main" val="65709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A9867E-B66E-4B4E-9A5E-EB30D1EC63CE}" type="datetimeFigureOut">
              <a:rPr lang="pt-PT" smtClean="0"/>
              <a:t>14/07/2021</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AE0B49A-C9CC-48C3-A4A5-3A78EE7AF4A5}" type="slidenum">
              <a:rPr lang="pt-PT" smtClean="0"/>
              <a:t>‹nº›</a:t>
            </a:fld>
            <a:endParaRPr lang="pt-PT"/>
          </a:p>
        </p:txBody>
      </p:sp>
      <p:sp>
        <p:nvSpPr>
          <p:cNvPr id="6" name="Title 5"/>
          <p:cNvSpPr>
            <a:spLocks noGrp="1"/>
          </p:cNvSpPr>
          <p:nvPr>
            <p:ph type="title"/>
          </p:nvPr>
        </p:nvSpPr>
        <p:spPr/>
        <p:txBody>
          <a:bodyPr/>
          <a:lstStyle/>
          <a:p>
            <a:r>
              <a:rPr lang="pt-PT"/>
              <a:t>Clique para editar o estilo</a:t>
            </a:r>
            <a:endParaRPr lang="en-US"/>
          </a:p>
        </p:txBody>
      </p:sp>
    </p:spTree>
    <p:extLst>
      <p:ext uri="{BB962C8B-B14F-4D97-AF65-F5344CB8AC3E}">
        <p14:creationId xmlns:p14="http://schemas.microsoft.com/office/powerpoint/2010/main" val="135085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9867E-B66E-4B4E-9A5E-EB30D1EC63CE}" type="datetimeFigureOut">
              <a:rPr lang="pt-PT" smtClean="0"/>
              <a:t>14/07/2021</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1114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pt-PT"/>
              <a:t>Clique para editar o estilo</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14/07/2021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12012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pt-PT"/>
              <a:t>Clique para editar o estilo</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PT"/>
              <a:t>Clique no ícone para adicionar uma imagem</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14/07/2021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406943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pt-PT"/>
              <a:t>Clique para editar o estilo</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5A9867E-B66E-4B4E-9A5E-EB30D1EC63CE}" type="datetimeFigureOut">
              <a:rPr lang="pt-PT" smtClean="0"/>
              <a:t>14/07/2021</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pt-PT"/>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3560314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6613"/>
            <a:ext cx="82296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H2 title</a:t>
            </a:r>
          </a:p>
        </p:txBody>
      </p:sp>
      <p:sp>
        <p:nvSpPr>
          <p:cNvPr id="1027" name="Rectangle 3"/>
          <p:cNvSpPr>
            <a:spLocks noGrp="1" noChangeArrowheads="1"/>
          </p:cNvSpPr>
          <p:nvPr>
            <p:ph type="body" idx="1"/>
          </p:nvPr>
        </p:nvSpPr>
        <p:spPr bwMode="auto">
          <a:xfrm>
            <a:off x="457200" y="1700213"/>
            <a:ext cx="82296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30" name="Rectangle 6"/>
          <p:cNvSpPr>
            <a:spLocks noGrp="1" noChangeArrowheads="1"/>
          </p:cNvSpPr>
          <p:nvPr>
            <p:ph type="sldNum" sz="quarter" idx="4"/>
          </p:nvPr>
        </p:nvSpPr>
        <p:spPr bwMode="auto">
          <a:xfrm>
            <a:off x="7308850" y="6165850"/>
            <a:ext cx="9810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1">
                <a:solidFill>
                  <a:srgbClr val="54B0BE"/>
                </a:solidFill>
                <a:latin typeface="+mn-lt"/>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6184724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1" fontAlgn="base" hangingPunct="1">
        <a:spcBef>
          <a:spcPct val="0"/>
        </a:spcBef>
        <a:spcAft>
          <a:spcPct val="0"/>
        </a:spcAft>
        <a:defRPr sz="4000" kern="1200">
          <a:solidFill>
            <a:srgbClr val="075878"/>
          </a:solidFill>
          <a:latin typeface="+mj-lt"/>
          <a:ea typeface="+mj-ea"/>
          <a:cs typeface="+mj-cs"/>
        </a:defRPr>
      </a:lvl1pPr>
      <a:lvl2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2pPr>
      <a:lvl3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3pPr>
      <a:lvl4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4pPr>
      <a:lvl5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5pPr>
      <a:lvl6pPr marL="4572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6pPr>
      <a:lvl7pPr marL="9144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7pPr>
      <a:lvl8pPr marL="13716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8pPr>
      <a:lvl9pPr marL="18288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308794"/>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308794"/>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308794"/>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308794"/>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30879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openxmlformats.org/officeDocument/2006/relationships/image" Target="../media/image5.jpe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jpe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hyperlink" Target="http://novoportal.uac.pt/pt-pt" TargetMode="External"/><Relationship Id="rId9" Type="http://schemas.openxmlformats.org/officeDocument/2006/relationships/hyperlink" Target="mailto:Diana.C.Pereira@azores.gov.pt"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0.jpe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0.jpe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1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3.jpeg"/><Relationship Id="rId7"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55.emf"/><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0.png"/><Relationship Id="rId7"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2.png"/><Relationship Id="rId3" Type="http://schemas.openxmlformats.org/officeDocument/2006/relationships/image" Target="../media/image67.png"/><Relationship Id="rId7" Type="http://schemas.openxmlformats.org/officeDocument/2006/relationships/image" Target="../media/image71.jpeg"/><Relationship Id="rId12"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0.jpeg"/><Relationship Id="rId11" Type="http://schemas.openxmlformats.org/officeDocument/2006/relationships/image" Target="../media/image45.jpe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jpeg"/><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10.jpeg"/><Relationship Id="rId7" Type="http://schemas.openxmlformats.org/officeDocument/2006/relationships/image" Target="../media/image75.gi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forms.gle/bANKohhcvJ5Vn2ik9" TargetMode="External"/><Relationship Id="rId5" Type="http://schemas.openxmlformats.org/officeDocument/2006/relationships/image" Target="../media/image12.png"/><Relationship Id="rId10" Type="http://schemas.openxmlformats.org/officeDocument/2006/relationships/image" Target="../media/image78.jpg"/><Relationship Id="rId4" Type="http://schemas.openxmlformats.org/officeDocument/2006/relationships/image" Target="../media/image11.jpeg"/><Relationship Id="rId9" Type="http://schemas.openxmlformats.org/officeDocument/2006/relationships/image" Target="../media/image77.jpeg"/></Relationships>
</file>

<file path=ppt/slides/_rels/slide27.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10.jpeg"/><Relationship Id="rId18" Type="http://schemas.openxmlformats.org/officeDocument/2006/relationships/image" Target="../media/image88.jpeg"/><Relationship Id="rId3" Type="http://schemas.openxmlformats.org/officeDocument/2006/relationships/image" Target="../media/image79.png"/><Relationship Id="rId7" Type="http://schemas.openxmlformats.org/officeDocument/2006/relationships/hyperlink" Target="https://www.google.pt/url?sa=i&amp;rct=j&amp;q=&amp;esrc=s&amp;source=images&amp;cd=&amp;cad=rja&amp;uact=8&amp;ved=0ahUKEwjM787Mv__LAhWDNhoKHdECCcYQjRwIBw&amp;url=http://turismocadentro.com/ilha-das-flores-um-hino-a-natureza/&amp;bvm=bv.118817766,bs.1,d.d24&amp;psig=AFQjCNFn15k-MVhNeHDyWWHy7qZ2MqABVg&amp;ust=1460220551454673" TargetMode="External"/><Relationship Id="rId12" Type="http://schemas.openxmlformats.org/officeDocument/2006/relationships/image" Target="../media/image87.jpeg"/><Relationship Id="rId17" Type="http://schemas.openxmlformats.org/officeDocument/2006/relationships/hyperlink" Target="https://www.lifeazoresnatura.eu/" TargetMode="External"/><Relationship Id="rId2" Type="http://schemas.openxmlformats.org/officeDocument/2006/relationships/notesSlide" Target="../notesSlides/notesSlide27.xml"/><Relationship Id="rId16" Type="http://schemas.openxmlformats.org/officeDocument/2006/relationships/hyperlink" Target="mailto:lifeip.azoresnatura@azores.gov.pt" TargetMode="External"/><Relationship Id="rId1" Type="http://schemas.openxmlformats.org/officeDocument/2006/relationships/slideLayout" Target="../slideLayouts/slideLayout1.xml"/><Relationship Id="rId6" Type="http://schemas.openxmlformats.org/officeDocument/2006/relationships/image" Target="../media/image82.jpeg"/><Relationship Id="rId11" Type="http://schemas.openxmlformats.org/officeDocument/2006/relationships/image" Target="../media/image86.jpeg"/><Relationship Id="rId5" Type="http://schemas.openxmlformats.org/officeDocument/2006/relationships/image" Target="../media/image81.jpeg"/><Relationship Id="rId15" Type="http://schemas.openxmlformats.org/officeDocument/2006/relationships/image" Target="../media/image12.png"/><Relationship Id="rId10" Type="http://schemas.openxmlformats.org/officeDocument/2006/relationships/image" Target="../media/image85.jpeg"/><Relationship Id="rId19" Type="http://schemas.openxmlformats.org/officeDocument/2006/relationships/image" Target="../media/image89.jpeg"/><Relationship Id="rId4" Type="http://schemas.openxmlformats.org/officeDocument/2006/relationships/image" Target="../media/image80.jpeg"/><Relationship Id="rId9" Type="http://schemas.openxmlformats.org/officeDocument/2006/relationships/image" Target="../media/image84.jpeg"/><Relationship Id="rId1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0.jpeg"/><Relationship Id="rId7"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26.jpeg"/><Relationship Id="rId3" Type="http://schemas.openxmlformats.org/officeDocument/2006/relationships/image" Target="../media/image10.jpeg"/><Relationship Id="rId7" Type="http://schemas.openxmlformats.org/officeDocument/2006/relationships/diagramLayout" Target="../diagrams/layout1.xml"/><Relationship Id="rId12"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image" Target="../media/image24.jpeg"/><Relationship Id="rId5" Type="http://schemas.openxmlformats.org/officeDocument/2006/relationships/image" Target="../media/image12.png"/><Relationship Id="rId10" Type="http://schemas.microsoft.com/office/2007/relationships/diagramDrawing" Target="../diagrams/drawing1.xml"/><Relationship Id="rId4" Type="http://schemas.openxmlformats.org/officeDocument/2006/relationships/image" Target="../media/image11.jpeg"/><Relationship Id="rId9" Type="http://schemas.openxmlformats.org/officeDocument/2006/relationships/diagramColors" Target="../diagrams/colors1.xml"/><Relationship Id="rId1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8.jpe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61907835-66DB-4DAD-B7EC-55414F433D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578"/>
          <a:stretch/>
        </p:blipFill>
        <p:spPr>
          <a:xfrm>
            <a:off x="-36514" y="-641718"/>
            <a:ext cx="9232683" cy="6053551"/>
          </a:xfrm>
          <a:prstGeom prst="rect">
            <a:avLst/>
          </a:prstGeom>
        </p:spPr>
      </p:pic>
      <p:sp>
        <p:nvSpPr>
          <p:cNvPr id="10" name="Retângulo 9"/>
          <p:cNvSpPr/>
          <p:nvPr/>
        </p:nvSpPr>
        <p:spPr>
          <a:xfrm>
            <a:off x="-36513" y="-27383"/>
            <a:ext cx="9194799" cy="1540767"/>
          </a:xfrm>
          <a:prstGeom prst="rect">
            <a:avLst/>
          </a:prstGeom>
          <a:gradFill flip="none" rotWithShape="1">
            <a:gsLst>
              <a:gs pos="44000">
                <a:srgbClr val="AFE3D0">
                  <a:tint val="66000"/>
                  <a:satMod val="160000"/>
                  <a:alpha val="44000"/>
                  <a:lumMod val="94000"/>
                  <a:lumOff val="6000"/>
                </a:srgbClr>
              </a:gs>
              <a:gs pos="82000">
                <a:srgbClr val="AFE3D0">
                  <a:tint val="44500"/>
                  <a:satMod val="160000"/>
                </a:srgbClr>
              </a:gs>
              <a:gs pos="15000">
                <a:srgbClr val="AFE3D0">
                  <a:tint val="23500"/>
                  <a:satMod val="160000"/>
                  <a:alpha val="76000"/>
                  <a:lumMod val="0"/>
                  <a:lumOff val="100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52500" dist="50800" dir="5400000" sx="173000" sy="173000" algn="ctr" rotWithShape="0">
                  <a:srgbClr val="000000">
                    <a:alpha val="0"/>
                  </a:srgbClr>
                </a:outerShdw>
              </a:effectLst>
            </a:endParaRPr>
          </a:p>
        </p:txBody>
      </p:sp>
      <p:sp>
        <p:nvSpPr>
          <p:cNvPr id="2" name="Título 1"/>
          <p:cNvSpPr>
            <a:spLocks noGrp="1"/>
          </p:cNvSpPr>
          <p:nvPr>
            <p:ph type="ctrTitle"/>
          </p:nvPr>
        </p:nvSpPr>
        <p:spPr>
          <a:xfrm>
            <a:off x="-36512" y="-315416"/>
            <a:ext cx="9158288" cy="1828800"/>
          </a:xfrm>
          <a:ln>
            <a:noFill/>
          </a:ln>
          <a:effectLst>
            <a:outerShdw blurRad="50800" dist="177800" dir="5400000" sx="1000" sy="1000" algn="ctr" rotWithShape="0">
              <a:srgbClr val="000000">
                <a:alpha val="0"/>
              </a:srgbClr>
            </a:outerShdw>
          </a:effectLst>
        </p:spPr>
        <p:txBody>
          <a:bodyPr>
            <a:noAutofit/>
          </a:bodyPr>
          <a:lstStyle/>
          <a:p>
            <a:pPr algn="r"/>
            <a:r>
              <a:rPr lang="pt-PT" sz="3600" b="1" dirty="0">
                <a:ln w="0"/>
                <a:latin typeface="Calisto MT" panose="02040603050505030304" pitchFamily="18" charset="0"/>
              </a:rPr>
              <a:t>Proteção ativa e gestão integrada da </a:t>
            </a:r>
            <a:br>
              <a:rPr lang="pt-PT" sz="3600" b="1" dirty="0">
                <a:ln w="0"/>
                <a:latin typeface="Calisto MT" panose="02040603050505030304" pitchFamily="18" charset="0"/>
              </a:rPr>
            </a:br>
            <a:r>
              <a:rPr lang="pt-PT" sz="3600" b="1" dirty="0">
                <a:ln w="0"/>
                <a:latin typeface="Calisto MT" panose="02040603050505030304" pitchFamily="18" charset="0"/>
              </a:rPr>
              <a:t>Rede Natura 2000 nos Açores</a:t>
            </a:r>
            <a:br>
              <a:rPr lang="pt-PT" sz="40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br>
            <a:r>
              <a:rPr lang="pt-PT" sz="2000" dirty="0">
                <a:ln w="0"/>
                <a:solidFill>
                  <a:schemeClr val="tx1"/>
                </a:solidFill>
                <a:effectLst>
                  <a:outerShdw blurRad="38100" dist="38100" dir="2700000" algn="tl">
                    <a:srgbClr val="000000">
                      <a:alpha val="43137"/>
                    </a:srgbClr>
                  </a:outerShdw>
                </a:effectLst>
                <a:latin typeface="Century Gothic" panose="020B0502020202020204" pitchFamily="34" charset="0"/>
              </a:rPr>
              <a:t>LIFE IP </a:t>
            </a:r>
            <a:r>
              <a:rPr lang="pt-PT" sz="20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AZORES NATURA – LIFE 17 IPE/PT 000010</a:t>
            </a:r>
            <a:endParaRPr lang="pt-PT" sz="18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cxnSp>
        <p:nvCxnSpPr>
          <p:cNvPr id="5" name="Conexão recta 4"/>
          <p:cNvCxnSpPr/>
          <p:nvPr/>
        </p:nvCxnSpPr>
        <p:spPr>
          <a:xfrm>
            <a:off x="259" y="5445224"/>
            <a:ext cx="9144000" cy="0"/>
          </a:xfrm>
          <a:prstGeom prst="line">
            <a:avLst/>
          </a:prstGeom>
          <a:ln w="19050">
            <a:solidFill>
              <a:srgbClr val="AFE3D0"/>
            </a:solidFill>
          </a:ln>
        </p:spPr>
        <p:style>
          <a:lnRef idx="1">
            <a:schemeClr val="accent1"/>
          </a:lnRef>
          <a:fillRef idx="0">
            <a:schemeClr val="accent1"/>
          </a:fillRef>
          <a:effectRef idx="0">
            <a:schemeClr val="accent1"/>
          </a:effectRef>
          <a:fontRef idx="minor">
            <a:schemeClr val="tx1"/>
          </a:fontRef>
        </p:style>
      </p:cxnSp>
      <p:sp>
        <p:nvSpPr>
          <p:cNvPr id="4" name="Rectangle 1"/>
          <p:cNvSpPr>
            <a:spLocks noChangeArrowheads="1"/>
          </p:cNvSpPr>
          <p:nvPr/>
        </p:nvSpPr>
        <p:spPr bwMode="auto">
          <a:xfrm>
            <a:off x="0" y="0"/>
            <a:ext cx="0" cy="0"/>
          </a:xfrm>
          <a:prstGeom prst="rect">
            <a:avLst/>
          </a:prstGeom>
          <a:solidFill>
            <a:srgbClr val="47C96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501"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PT" altLang="pt-PT" sz="1800" b="0" i="0" u="none" strike="noStrike" cap="none" normalizeH="0" baseline="0">
                <a:ln>
                  <a:noFill/>
                </a:ln>
                <a:solidFill>
                  <a:schemeClr val="tx1"/>
                </a:solidFill>
                <a:effectLst/>
                <a:latin typeface="Arial" pitchFamily="34" charset="0"/>
                <a:cs typeface="Arial" pitchFamily="34" charset="0"/>
                <a:hlinkClick r:id="rId4" tooltip="Início"/>
              </a:rPr>
              <a:t>  </a:t>
            </a:r>
            <a:r>
              <a:rPr kumimoji="0" lang="pt-PT" altLang="pt-PT" sz="7200" b="0" i="0" u="none" strike="noStrike" cap="none" normalizeH="0" baseline="0">
                <a:ln>
                  <a:noFill/>
                </a:ln>
                <a:solidFill>
                  <a:schemeClr val="tx1"/>
                </a:solidFill>
                <a:effectLst/>
                <a:latin typeface="Arial" pitchFamily="34" charset="0"/>
                <a:cs typeface="Arial" pitchFamily="34" charset="0"/>
              </a:rPr>
              <a:t> </a:t>
            </a:r>
            <a:r>
              <a:rPr kumimoji="0" lang="pt-PT" altLang="pt-PT" sz="1800" b="0" i="0" u="none" strike="noStrike" cap="none" normalizeH="0" baseline="0">
                <a:ln>
                  <a:noFill/>
                </a:ln>
                <a:solidFill>
                  <a:schemeClr val="tx1"/>
                </a:solidFill>
                <a:effectLst/>
                <a:latin typeface="Arial" pitchFamily="34" charset="0"/>
                <a:cs typeface="Arial" pitchFamily="34" charset="0"/>
              </a:rPr>
              <a:t>                                                            </a:t>
            </a:r>
            <a:endParaRPr kumimoji="0" lang="pt-PT" altLang="pt-PT" b="0" i="0" u="none" strike="noStrike" cap="none" normalizeH="0" baseline="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PT" b="0" i="0" u="none" strike="noStrike" cap="none" normalizeH="0" baseline="0">
                <a:ln>
                  <a:noFill/>
                </a:ln>
                <a:solidFill>
                  <a:srgbClr val="404A54"/>
                </a:solidFill>
                <a:effectLst/>
                <a:latin typeface="Open Sans"/>
                <a:cs typeface="Arial" pitchFamily="34" charset="0"/>
                <a:hlinkClick r:id="rId4" tooltip="Início"/>
              </a:rPr>
              <a:t>Universidade dos Açores</a:t>
            </a:r>
            <a:endParaRPr kumimoji="0" lang="pt-PT" altLang="pt-PT" b="0" i="0" u="none" strike="noStrike" cap="none" normalizeH="0" baseline="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pt-PT" altLang="pt-PT" sz="800" b="0" i="0" u="none" strike="noStrike" cap="none" normalizeH="0" baseline="0">
                <a:ln>
                  <a:noFill/>
                </a:ln>
                <a:solidFill>
                  <a:srgbClr val="353434"/>
                </a:solidFill>
                <a:effectLst/>
                <a:latin typeface="Arial" pitchFamily="34" charset="0"/>
                <a:cs typeface="Arial" pitchFamily="34" charset="0"/>
                <a:hlinkClick r:id="rId4"/>
              </a:rPr>
              <a:t>  </a:t>
            </a:r>
            <a:r>
              <a:rPr kumimoji="0" lang="pt-PT" altLang="pt-PT" sz="900" b="0" i="0" u="none" strike="noStrike" cap="none" normalizeH="0" baseline="0">
                <a:ln>
                  <a:noFill/>
                </a:ln>
                <a:solidFill>
                  <a:srgbClr val="353434"/>
                </a:solidFill>
                <a:effectLst/>
                <a:latin typeface="Arial" pitchFamily="34" charset="0"/>
                <a:cs typeface="Arial" pitchFamily="34" charset="0"/>
              </a:rPr>
              <a:t> </a:t>
            </a:r>
            <a:r>
              <a:rPr kumimoji="0" lang="pt-PT" altLang="pt-PT" sz="800" b="0" i="0" u="none" strike="noStrike" cap="none" normalizeH="0" baseline="0">
                <a:ln>
                  <a:noFill/>
                </a:ln>
                <a:solidFill>
                  <a:srgbClr val="353434"/>
                </a:solidFill>
                <a:effectLst/>
                <a:latin typeface="Arial" pitchFamily="34" charset="0"/>
                <a:cs typeface="Arial" pitchFamily="34" charset="0"/>
              </a:rPr>
              <a:t>    </a:t>
            </a:r>
            <a:endParaRPr kumimoji="0" lang="pt-PT" altLang="pt-PT"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rgbClr val="353434"/>
              </a:solidFill>
              <a:effectLst/>
              <a:latin typeface="Arial" pitchFamily="34" charset="0"/>
              <a:cs typeface="Arial" pitchFamily="34" charset="0"/>
            </a:endParaRPr>
          </a:p>
        </p:txBody>
      </p:sp>
      <p:pic>
        <p:nvPicPr>
          <p:cNvPr id="1027" name="Picture 3" descr="Pesquisa">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69375" y="-256667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p:cNvSpPr txBox="1"/>
          <p:nvPr/>
        </p:nvSpPr>
        <p:spPr>
          <a:xfrm>
            <a:off x="-56441" y="5134835"/>
            <a:ext cx="1344342" cy="276999"/>
          </a:xfrm>
          <a:prstGeom prst="rect">
            <a:avLst/>
          </a:prstGeom>
          <a:noFill/>
        </p:spPr>
        <p:txBody>
          <a:bodyPr wrap="none" rtlCol="0">
            <a:spAutoFit/>
          </a:bodyPr>
          <a:lstStyle/>
          <a:p>
            <a:r>
              <a:rPr lang="pt-PT" sz="1200" b="1" dirty="0">
                <a:solidFill>
                  <a:schemeClr val="bg1">
                    <a:lumMod val="95000"/>
                  </a:schemeClr>
                </a:solidFill>
              </a:rPr>
              <a:t>Joana Lourenço ©</a:t>
            </a:r>
          </a:p>
        </p:txBody>
      </p:sp>
      <p:pic>
        <p:nvPicPr>
          <p:cNvPr id="11" name="Imagem 10"/>
          <p:cNvPicPr>
            <a:picLocks noChangeAspect="1"/>
          </p:cNvPicPr>
          <p:nvPr/>
        </p:nvPicPr>
        <p:blipFill rotWithShape="1">
          <a:blip r:embed="rId6" cstate="screen">
            <a:extLst>
              <a:ext uri="{28A0092B-C50C-407E-A947-70E740481C1C}">
                <a14:useLocalDpi xmlns:a14="http://schemas.microsoft.com/office/drawing/2010/main"/>
              </a:ext>
            </a:extLst>
          </a:blip>
          <a:srcRect l="11348" t="34250" r="11126" b="35300"/>
          <a:stretch/>
        </p:blipFill>
        <p:spPr>
          <a:xfrm>
            <a:off x="20544" y="803108"/>
            <a:ext cx="1746084" cy="684276"/>
          </a:xfrm>
          <a:prstGeom prst="rect">
            <a:avLst/>
          </a:prstGeom>
        </p:spPr>
      </p:pic>
      <p:pic>
        <p:nvPicPr>
          <p:cNvPr id="20" name="Picture 8" descr="http://www.europarc.org/communication-skills/images/2.1%20N2000.jpg">
            <a:extLst>
              <a:ext uri="{FF2B5EF4-FFF2-40B4-BE49-F238E27FC236}">
                <a16:creationId xmlns:a16="http://schemas.microsoft.com/office/drawing/2014/main" id="{D6B13FBA-3E13-4A15-A957-E7E28A641B0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43402" y="6246811"/>
            <a:ext cx="696980" cy="5775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http://fnyh.org/wp-content/uploads/2015/01/LIFE.jpg">
            <a:extLst>
              <a:ext uri="{FF2B5EF4-FFF2-40B4-BE49-F238E27FC236}">
                <a16:creationId xmlns:a16="http://schemas.microsoft.com/office/drawing/2014/main" id="{D2643C68-7EA4-4101-9A98-493F8B86C96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33600" y="6250988"/>
            <a:ext cx="838800" cy="573380"/>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a:extLst>
              <a:ext uri="{FF2B5EF4-FFF2-40B4-BE49-F238E27FC236}">
                <a16:creationId xmlns:a16="http://schemas.microsoft.com/office/drawing/2014/main" id="{4BAB64A5-5BB5-4EE3-9F92-E63213BE7849}"/>
              </a:ext>
            </a:extLst>
          </p:cNvPr>
          <p:cNvSpPr txBox="1"/>
          <p:nvPr/>
        </p:nvSpPr>
        <p:spPr>
          <a:xfrm>
            <a:off x="6300192" y="5556193"/>
            <a:ext cx="3310538" cy="830997"/>
          </a:xfrm>
          <a:prstGeom prst="rect">
            <a:avLst/>
          </a:prstGeom>
          <a:noFill/>
        </p:spPr>
        <p:txBody>
          <a:bodyPr wrap="square" rtlCol="0">
            <a:spAutoFit/>
          </a:bodyPr>
          <a:lstStyle/>
          <a:p>
            <a:r>
              <a:rPr lang="pt-PT" sz="2000" b="1" dirty="0">
                <a:solidFill>
                  <a:srgbClr val="195457"/>
                </a:solidFill>
                <a:latin typeface="Calisto MT" panose="02040603050505030304" pitchFamily="18" charset="0"/>
              </a:rPr>
              <a:t>Diana Pereira</a:t>
            </a:r>
          </a:p>
          <a:p>
            <a:r>
              <a:rPr lang="pt-PT" sz="1400" b="1" dirty="0">
                <a:solidFill>
                  <a:srgbClr val="195457"/>
                </a:solidFill>
                <a:latin typeface="Century Gothic" panose="020B0502020202020204" pitchFamily="34" charset="0"/>
                <a:hlinkClick r:id="rId9"/>
              </a:rPr>
              <a:t>Diana.C.Pereira@azores.gov.pt</a:t>
            </a:r>
            <a:r>
              <a:rPr lang="pt-PT" sz="1400" b="1" dirty="0">
                <a:solidFill>
                  <a:srgbClr val="195457"/>
                </a:solidFill>
                <a:latin typeface="Century Gothic" panose="020B0502020202020204" pitchFamily="34" charset="0"/>
              </a:rPr>
              <a:t> </a:t>
            </a:r>
          </a:p>
          <a:p>
            <a:endParaRPr lang="pt-PT" sz="1400" b="1" dirty="0">
              <a:solidFill>
                <a:srgbClr val="195457"/>
              </a:solidFill>
              <a:latin typeface="Century Gothic" panose="020B0502020202020204" pitchFamily="34" charset="0"/>
            </a:endParaRPr>
          </a:p>
        </p:txBody>
      </p:sp>
      <p:pic>
        <p:nvPicPr>
          <p:cNvPr id="23" name="Imagem 22">
            <a:extLst>
              <a:ext uri="{FF2B5EF4-FFF2-40B4-BE49-F238E27FC236}">
                <a16:creationId xmlns:a16="http://schemas.microsoft.com/office/drawing/2014/main" id="{312B784F-B501-4D43-9EA1-38FB30561B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211" y="5717690"/>
            <a:ext cx="3002031" cy="681890"/>
          </a:xfrm>
          <a:prstGeom prst="rect">
            <a:avLst/>
          </a:prstGeom>
        </p:spPr>
      </p:pic>
      <p:pic>
        <p:nvPicPr>
          <p:cNvPr id="24" name="Imagem 23">
            <a:extLst>
              <a:ext uri="{FF2B5EF4-FFF2-40B4-BE49-F238E27FC236}">
                <a16:creationId xmlns:a16="http://schemas.microsoft.com/office/drawing/2014/main" id="{D12A73DA-B15E-4DB0-8CDD-D802C37FA095}"/>
              </a:ext>
            </a:extLst>
          </p:cNvPr>
          <p:cNvPicPr>
            <a:picLocks noChangeAspect="1"/>
          </p:cNvPicPr>
          <p:nvPr/>
        </p:nvPicPr>
        <p:blipFill>
          <a:blip r:embed="rId11" cstate="print">
            <a:extLst>
              <a:ext uri="{28A0092B-C50C-407E-A947-70E740481C1C}">
                <a14:useLocalDpi xmlns:a14="http://schemas.microsoft.com/office/drawing/2010/main" val="0"/>
              </a:ext>
            </a:extLst>
          </a:blip>
          <a:srcRect l="20705" t="3252" r="21651" b="10634"/>
          <a:stretch>
            <a:fillRect/>
          </a:stretch>
        </p:blipFill>
        <p:spPr bwMode="auto">
          <a:xfrm>
            <a:off x="4364904" y="5727736"/>
            <a:ext cx="1268923" cy="5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m 24">
            <a:extLst>
              <a:ext uri="{FF2B5EF4-FFF2-40B4-BE49-F238E27FC236}">
                <a16:creationId xmlns:a16="http://schemas.microsoft.com/office/drawing/2014/main" id="{81CF3C4A-DA1D-4BC2-A7A9-3950F894B41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051242" y="5727736"/>
            <a:ext cx="1268923" cy="681890"/>
          </a:xfrm>
          <a:prstGeom prst="rect">
            <a:avLst/>
          </a:prstGeom>
        </p:spPr>
      </p:pic>
      <p:sp>
        <p:nvSpPr>
          <p:cNvPr id="26" name="CaixaDeTexto 25">
            <a:extLst>
              <a:ext uri="{FF2B5EF4-FFF2-40B4-BE49-F238E27FC236}">
                <a16:creationId xmlns:a16="http://schemas.microsoft.com/office/drawing/2014/main" id="{0110332D-986F-45A0-839F-2FF7F9E45ABF}"/>
              </a:ext>
            </a:extLst>
          </p:cNvPr>
          <p:cNvSpPr txBox="1"/>
          <p:nvPr/>
        </p:nvSpPr>
        <p:spPr>
          <a:xfrm>
            <a:off x="4822023" y="4601955"/>
            <a:ext cx="4223552" cy="646331"/>
          </a:xfrm>
          <a:prstGeom prst="rect">
            <a:avLst/>
          </a:prstGeom>
          <a:solidFill>
            <a:schemeClr val="bg1">
              <a:lumMod val="95000"/>
              <a:alpha val="64000"/>
            </a:schemeClr>
          </a:solidFill>
        </p:spPr>
        <p:txBody>
          <a:bodyPr wrap="square" rtlCol="0">
            <a:spAutoFit/>
          </a:bodyPr>
          <a:lstStyle/>
          <a:p>
            <a:r>
              <a:rPr lang="pt-PT" b="1" u="sng" dirty="0"/>
              <a:t>Conselho Consultivo – </a:t>
            </a:r>
            <a:r>
              <a:rPr lang="pt-PT" b="1" u="sng" dirty="0" err="1"/>
              <a:t>Stakeholder</a:t>
            </a:r>
            <a:r>
              <a:rPr lang="pt-PT" b="1" u="sng" dirty="0"/>
              <a:t> </a:t>
            </a:r>
            <a:r>
              <a:rPr lang="pt-PT" b="1" u="sng" dirty="0" err="1"/>
              <a:t>Board</a:t>
            </a:r>
            <a:r>
              <a:rPr lang="pt-PT" b="1" dirty="0"/>
              <a:t>:</a:t>
            </a:r>
          </a:p>
          <a:p>
            <a:r>
              <a:rPr lang="pt-PT" i="1" dirty="0"/>
              <a:t>Graciosa, 14 de julho de 2021</a:t>
            </a:r>
          </a:p>
        </p:txBody>
      </p:sp>
    </p:spTree>
    <p:extLst>
      <p:ext uri="{BB962C8B-B14F-4D97-AF65-F5344CB8AC3E}">
        <p14:creationId xmlns:p14="http://schemas.microsoft.com/office/powerpoint/2010/main" val="3933371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2" name="Rectangle 62">
            <a:extLst>
              <a:ext uri="{FF2B5EF4-FFF2-40B4-BE49-F238E27FC236}">
                <a16:creationId xmlns:a16="http://schemas.microsoft.com/office/drawing/2014/main" id="{06608F27-6004-46D4-9E55-6D0BB3127028}"/>
              </a:ext>
            </a:extLst>
          </p:cNvPr>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entury Gothic" panose="020B0502020202020204" pitchFamily="34" charset="0"/>
                <a:cs typeface="Calibri" panose="020F0502020204030204" pitchFamily="34" charset="0"/>
              </a:rPr>
              <a:t>Ações</a:t>
            </a:r>
            <a:r>
              <a:rPr lang="fr-BE" altLang="en-US" sz="1800" b="1" dirty="0">
                <a:latin typeface="Century Gothic" panose="020B0502020202020204" pitchFamily="34" charset="0"/>
                <a:cs typeface="Calibri" panose="020F0502020204030204" pitchFamily="34" charset="0"/>
              </a:rPr>
              <a:t> C6.1, C8.1 e D5.1</a:t>
            </a:r>
            <a:r>
              <a:rPr lang="fr-BE" altLang="en-US" sz="1800" dirty="0">
                <a:latin typeface="Century Gothic" panose="020B0502020202020204" pitchFamily="34" charset="0"/>
                <a:cs typeface="Calibri" panose="020F0502020204030204" pitchFamily="34" charset="0"/>
              </a:rPr>
              <a:t>– </a:t>
            </a:r>
            <a:r>
              <a:rPr lang="pt-BR" altLang="en-US" sz="1800" dirty="0">
                <a:latin typeface="Century Gothic" panose="020B0502020202020204" pitchFamily="34" charset="0"/>
                <a:cs typeface="Calibri" panose="020F0502020204030204" pitchFamily="34" charset="0"/>
              </a:rPr>
              <a:t>Implementação dos planos operacionais para o restauro de habitats para aves marinhas em ilhéus.</a:t>
            </a:r>
            <a:endParaRPr lang="en-US" altLang="en-US" sz="1600" i="1" dirty="0">
              <a:latin typeface="Century Gothic" panose="020B0502020202020204" pitchFamily="34" charset="0"/>
              <a:cs typeface="Calibri" panose="020F0502020204030204" pitchFamily="34" charset="0"/>
            </a:endParaRPr>
          </a:p>
        </p:txBody>
      </p:sp>
      <p:sp>
        <p:nvSpPr>
          <p:cNvPr id="14" name="CaixaDeTexto 13">
            <a:extLst>
              <a:ext uri="{FF2B5EF4-FFF2-40B4-BE49-F238E27FC236}">
                <a16:creationId xmlns:a16="http://schemas.microsoft.com/office/drawing/2014/main" id="{C3FD078E-9D30-4269-8755-1C90A9AC873E}"/>
              </a:ext>
            </a:extLst>
          </p:cNvPr>
          <p:cNvSpPr txBox="1"/>
          <p:nvPr/>
        </p:nvSpPr>
        <p:spPr>
          <a:xfrm>
            <a:off x="-1588" y="1556792"/>
            <a:ext cx="9145588" cy="646331"/>
          </a:xfrm>
          <a:prstGeom prst="rect">
            <a:avLst/>
          </a:prstGeom>
          <a:noFill/>
        </p:spPr>
        <p:txBody>
          <a:bodyPr wrap="square" rtlCol="0">
            <a:spAutoFit/>
          </a:bodyPr>
          <a:lstStyle/>
          <a:p>
            <a:pPr marL="285750" indent="-285750" algn="just">
              <a:buFont typeface="Arial" panose="020B0604020202020204" pitchFamily="34" charset="0"/>
              <a:buChar char="•"/>
            </a:pPr>
            <a:r>
              <a:rPr lang="pt-BR" dirty="0">
                <a:latin typeface="Century" panose="02040604050505020304" pitchFamily="18" charset="0"/>
              </a:rPr>
              <a:t>Monitorizações sobre o sucesso reprodutor e sobrevivência das aves marinhas:</a:t>
            </a:r>
          </a:p>
          <a:p>
            <a:pPr marL="742950" lvl="1" indent="-285750" algn="just">
              <a:buFont typeface="Arial" panose="020B0604020202020204" pitchFamily="34" charset="0"/>
              <a:buChar char="•"/>
            </a:pPr>
            <a:r>
              <a:rPr lang="pt-BR" b="1" dirty="0">
                <a:latin typeface="Century" panose="02040604050505020304" pitchFamily="18" charset="0"/>
              </a:rPr>
              <a:t>Frulho, Painho-de-Monteiro, Painho-da-Madeira, Alma-Negra e Cagarro</a:t>
            </a:r>
            <a:endParaRPr lang="en-US" b="1" dirty="0">
              <a:latin typeface="Century" panose="02040604050505020304" pitchFamily="18" charset="0"/>
            </a:endParaRPr>
          </a:p>
        </p:txBody>
      </p:sp>
      <p:pic>
        <p:nvPicPr>
          <p:cNvPr id="3" name="Imagem 2">
            <a:extLst>
              <a:ext uri="{FF2B5EF4-FFF2-40B4-BE49-F238E27FC236}">
                <a16:creationId xmlns:a16="http://schemas.microsoft.com/office/drawing/2014/main" id="{7508D608-AB12-4D35-9D1B-67748FBE9D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536" y="2193913"/>
            <a:ext cx="3475524" cy="4634032"/>
          </a:xfrm>
          <a:prstGeom prst="rect">
            <a:avLst/>
          </a:prstGeom>
        </p:spPr>
      </p:pic>
      <p:pic>
        <p:nvPicPr>
          <p:cNvPr id="5" name="Imagem 4">
            <a:extLst>
              <a:ext uri="{FF2B5EF4-FFF2-40B4-BE49-F238E27FC236}">
                <a16:creationId xmlns:a16="http://schemas.microsoft.com/office/drawing/2014/main" id="{D712A988-7BB2-4460-B663-6FED02324C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6676" y="2203121"/>
            <a:ext cx="3475524" cy="4613883"/>
          </a:xfrm>
          <a:prstGeom prst="rect">
            <a:avLst/>
          </a:prstGeom>
        </p:spPr>
      </p:pic>
      <p:pic>
        <p:nvPicPr>
          <p:cNvPr id="7" name="Imagem 6">
            <a:extLst>
              <a:ext uri="{FF2B5EF4-FFF2-40B4-BE49-F238E27FC236}">
                <a16:creationId xmlns:a16="http://schemas.microsoft.com/office/drawing/2014/main" id="{D72C41F7-26DE-4F16-8DFB-22AC15268A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9275" y="2203121"/>
            <a:ext cx="3475524" cy="4634032"/>
          </a:xfrm>
          <a:prstGeom prst="rect">
            <a:avLst/>
          </a:prstGeom>
        </p:spPr>
      </p:pic>
    </p:spTree>
    <p:extLst>
      <p:ext uri="{BB962C8B-B14F-4D97-AF65-F5344CB8AC3E}">
        <p14:creationId xmlns:p14="http://schemas.microsoft.com/office/powerpoint/2010/main" val="76481267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4" name="CaixaDeTexto 13">
            <a:extLst>
              <a:ext uri="{FF2B5EF4-FFF2-40B4-BE49-F238E27FC236}">
                <a16:creationId xmlns:a16="http://schemas.microsoft.com/office/drawing/2014/main" id="{C3FD078E-9D30-4269-8755-1C90A9AC873E}"/>
              </a:ext>
            </a:extLst>
          </p:cNvPr>
          <p:cNvSpPr txBox="1"/>
          <p:nvPr/>
        </p:nvSpPr>
        <p:spPr>
          <a:xfrm>
            <a:off x="-1588" y="1556792"/>
            <a:ext cx="9145588" cy="646331"/>
          </a:xfrm>
          <a:prstGeom prst="rect">
            <a:avLst/>
          </a:prstGeom>
          <a:noFill/>
        </p:spPr>
        <p:txBody>
          <a:bodyPr wrap="square" rtlCol="0">
            <a:spAutoFit/>
          </a:bodyPr>
          <a:lstStyle/>
          <a:p>
            <a:pPr marL="285750" indent="-285750" algn="just">
              <a:buFont typeface="Arial" panose="020B0604020202020204" pitchFamily="34" charset="0"/>
              <a:buChar char="•"/>
            </a:pPr>
            <a:r>
              <a:rPr lang="pt-PT" dirty="0"/>
              <a:t>Todos os ninhos artificiais (100 ninhos no Ilhéu de Baixo e 100 ninhos no Ilhéu da Praia) foram instalados nas últimas semanas</a:t>
            </a:r>
            <a:endParaRPr lang="en-US" b="1" dirty="0">
              <a:latin typeface="Century" panose="02040604050505020304" pitchFamily="18" charset="0"/>
            </a:endParaRPr>
          </a:p>
        </p:txBody>
      </p:sp>
      <p:sp>
        <p:nvSpPr>
          <p:cNvPr id="13" name="Rectangle 62">
            <a:extLst>
              <a:ext uri="{FF2B5EF4-FFF2-40B4-BE49-F238E27FC236}">
                <a16:creationId xmlns:a16="http://schemas.microsoft.com/office/drawing/2014/main" id="{F03E7C60-569E-4622-B0F2-0C3B234C4E38}"/>
              </a:ext>
            </a:extLst>
          </p:cNvPr>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entury Gothic" panose="020B0502020202020204" pitchFamily="34" charset="0"/>
                <a:cs typeface="Calibri" panose="020F0502020204030204" pitchFamily="34" charset="0"/>
              </a:rPr>
              <a:t>Ações</a:t>
            </a:r>
            <a:r>
              <a:rPr lang="fr-BE" altLang="en-US" sz="1800" b="1" dirty="0">
                <a:latin typeface="Century Gothic" panose="020B0502020202020204" pitchFamily="34" charset="0"/>
                <a:cs typeface="Calibri" panose="020F0502020204030204" pitchFamily="34" charset="0"/>
              </a:rPr>
              <a:t> C6.1, C8.1 e D5.1</a:t>
            </a:r>
            <a:r>
              <a:rPr lang="fr-BE" altLang="en-US" sz="1800" dirty="0">
                <a:latin typeface="Century Gothic" panose="020B0502020202020204" pitchFamily="34" charset="0"/>
                <a:cs typeface="Calibri" panose="020F0502020204030204" pitchFamily="34" charset="0"/>
              </a:rPr>
              <a:t>– </a:t>
            </a:r>
            <a:r>
              <a:rPr lang="pt-BR" altLang="en-US" sz="1800" dirty="0">
                <a:latin typeface="Century Gothic" panose="020B0502020202020204" pitchFamily="34" charset="0"/>
                <a:cs typeface="Calibri" panose="020F0502020204030204" pitchFamily="34" charset="0"/>
              </a:rPr>
              <a:t>Implementação dos planos operacionais para o restauro de habitats para aves marinhas em ilhéus.</a:t>
            </a:r>
            <a:endParaRPr lang="en-US" altLang="en-US" sz="1600" i="1" dirty="0">
              <a:latin typeface="Century Gothic" panose="020B0502020202020204" pitchFamily="34" charset="0"/>
              <a:cs typeface="Calibri" panose="020F0502020204030204" pitchFamily="34" charset="0"/>
            </a:endParaRPr>
          </a:p>
        </p:txBody>
      </p:sp>
      <p:pic>
        <p:nvPicPr>
          <p:cNvPr id="7" name="Imagem 6">
            <a:extLst>
              <a:ext uri="{FF2B5EF4-FFF2-40B4-BE49-F238E27FC236}">
                <a16:creationId xmlns:a16="http://schemas.microsoft.com/office/drawing/2014/main" id="{43D39A69-77C2-449B-9610-74224418F9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568" y="2158061"/>
            <a:ext cx="6264696" cy="4698522"/>
          </a:xfrm>
          <a:prstGeom prst="rect">
            <a:avLst/>
          </a:prstGeom>
        </p:spPr>
      </p:pic>
      <p:pic>
        <p:nvPicPr>
          <p:cNvPr id="9" name="Imagem 8">
            <a:extLst>
              <a:ext uri="{FF2B5EF4-FFF2-40B4-BE49-F238E27FC236}">
                <a16:creationId xmlns:a16="http://schemas.microsoft.com/office/drawing/2014/main" id="{394BB8DA-6956-4D78-8816-CDC1799639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2658" y="2158061"/>
            <a:ext cx="3507854" cy="4699939"/>
          </a:xfrm>
          <a:prstGeom prst="rect">
            <a:avLst/>
          </a:prstGeom>
        </p:spPr>
      </p:pic>
      <p:pic>
        <p:nvPicPr>
          <p:cNvPr id="19" name="Imagem 18">
            <a:extLst>
              <a:ext uri="{FF2B5EF4-FFF2-40B4-BE49-F238E27FC236}">
                <a16:creationId xmlns:a16="http://schemas.microsoft.com/office/drawing/2014/main" id="{3F88152A-99EA-4D9E-8882-16D644351D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5001" y="2132090"/>
            <a:ext cx="6268475" cy="4701356"/>
          </a:xfrm>
          <a:prstGeom prst="rect">
            <a:avLst/>
          </a:prstGeom>
        </p:spPr>
      </p:pic>
      <p:pic>
        <p:nvPicPr>
          <p:cNvPr id="11" name="Imagem 10">
            <a:extLst>
              <a:ext uri="{FF2B5EF4-FFF2-40B4-BE49-F238E27FC236}">
                <a16:creationId xmlns:a16="http://schemas.microsoft.com/office/drawing/2014/main" id="{5EEA474A-0855-4B37-9781-E3F42D1572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15804" y="2132090"/>
            <a:ext cx="6268475" cy="4712925"/>
          </a:xfrm>
          <a:prstGeom prst="rect">
            <a:avLst/>
          </a:prstGeom>
        </p:spPr>
      </p:pic>
    </p:spTree>
    <p:extLst>
      <p:ext uri="{BB962C8B-B14F-4D97-AF65-F5344CB8AC3E}">
        <p14:creationId xmlns:p14="http://schemas.microsoft.com/office/powerpoint/2010/main" val="2274516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A95306F2-20B6-4A48-AF3A-1E837B1812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966" y="2471778"/>
            <a:ext cx="5884401" cy="4413301"/>
          </a:xfrm>
          <a:prstGeom prst="rect">
            <a:avLst/>
          </a:prstGeom>
        </p:spPr>
      </p:pic>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Rectangle 62">
            <a:extLst>
              <a:ext uri="{FF2B5EF4-FFF2-40B4-BE49-F238E27FC236}">
                <a16:creationId xmlns:a16="http://schemas.microsoft.com/office/drawing/2014/main" id="{3D896658-EF85-4810-AF10-08EAF472FF8E}"/>
              </a:ext>
            </a:extLst>
          </p:cNvPr>
          <p:cNvSpPr>
            <a:spLocks noChangeArrowheads="1"/>
          </p:cNvSpPr>
          <p:nvPr/>
        </p:nvSpPr>
        <p:spPr bwMode="auto">
          <a:xfrm>
            <a:off x="0" y="730441"/>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entury Gothic" panose="020B0502020202020204" pitchFamily="34" charset="0"/>
                <a:cs typeface="Calibri" panose="020F0502020204030204" pitchFamily="34" charset="0"/>
              </a:rPr>
              <a:t>Ações</a:t>
            </a:r>
            <a:r>
              <a:rPr lang="fr-BE" altLang="en-US" sz="1800" b="1" dirty="0">
                <a:latin typeface="Century Gothic" panose="020B0502020202020204" pitchFamily="34" charset="0"/>
                <a:cs typeface="Calibri" panose="020F0502020204030204" pitchFamily="34" charset="0"/>
              </a:rPr>
              <a:t> C6.1, C8.1 e D5.1</a:t>
            </a:r>
            <a:r>
              <a:rPr lang="fr-BE" altLang="en-US" sz="1800" dirty="0">
                <a:latin typeface="Century Gothic" panose="020B0502020202020204" pitchFamily="34" charset="0"/>
                <a:cs typeface="Calibri" panose="020F0502020204030204" pitchFamily="34" charset="0"/>
              </a:rPr>
              <a:t>– </a:t>
            </a:r>
            <a:r>
              <a:rPr lang="pt-BR" altLang="en-US" sz="1800" dirty="0">
                <a:latin typeface="Century Gothic" panose="020B0502020202020204" pitchFamily="34" charset="0"/>
                <a:cs typeface="Calibri" panose="020F0502020204030204" pitchFamily="34" charset="0"/>
              </a:rPr>
              <a:t>Implementação dos planos operacionais para o restauro de habitats para aves marinhas em ilhéus.</a:t>
            </a:r>
            <a:endParaRPr lang="en-US" altLang="en-US" sz="1600" i="1" dirty="0">
              <a:latin typeface="Century Gothic" panose="020B0502020202020204" pitchFamily="34" charset="0"/>
              <a:cs typeface="Calibri" panose="020F0502020204030204" pitchFamily="34" charset="0"/>
            </a:endParaRPr>
          </a:p>
        </p:txBody>
      </p:sp>
      <p:sp>
        <p:nvSpPr>
          <p:cNvPr id="18" name="CaixaDeTexto 17">
            <a:extLst>
              <a:ext uri="{FF2B5EF4-FFF2-40B4-BE49-F238E27FC236}">
                <a16:creationId xmlns:a16="http://schemas.microsoft.com/office/drawing/2014/main" id="{489A859B-6E2C-4E1F-8490-ED3B8E7BF898}"/>
              </a:ext>
            </a:extLst>
          </p:cNvPr>
          <p:cNvSpPr txBox="1"/>
          <p:nvPr/>
        </p:nvSpPr>
        <p:spPr>
          <a:xfrm>
            <a:off x="-1588" y="1556792"/>
            <a:ext cx="9145588" cy="707886"/>
          </a:xfrm>
          <a:prstGeom prst="rect">
            <a:avLst/>
          </a:prstGeom>
          <a:noFill/>
        </p:spPr>
        <p:txBody>
          <a:bodyPr wrap="square" rtlCol="0">
            <a:spAutoFit/>
          </a:bodyPr>
          <a:lstStyle>
            <a:defPPr>
              <a:defRPr lang="en-US"/>
            </a:defPPr>
            <a:lvl1pPr marL="285750" indent="-285750" algn="just">
              <a:buFont typeface="Arial" panose="020B0604020202020204" pitchFamily="34" charset="0"/>
              <a:buChar char="•"/>
            </a:lvl1pPr>
          </a:lstStyle>
          <a:p>
            <a:r>
              <a:rPr lang="pt-PT" sz="2000" b="1" dirty="0">
                <a:latin typeface="Century" panose="02040604050505020304" pitchFamily="18" charset="0"/>
              </a:rPr>
              <a:t>Censo do Garajau</a:t>
            </a:r>
          </a:p>
          <a:p>
            <a:r>
              <a:rPr lang="pt-PT" sz="2000" b="1" dirty="0">
                <a:latin typeface="Century" panose="02040604050505020304" pitchFamily="18" charset="0"/>
              </a:rPr>
              <a:t>Censo de Gaivota</a:t>
            </a:r>
          </a:p>
        </p:txBody>
      </p:sp>
      <p:pic>
        <p:nvPicPr>
          <p:cNvPr id="3" name="Imagem 2">
            <a:extLst>
              <a:ext uri="{FF2B5EF4-FFF2-40B4-BE49-F238E27FC236}">
                <a16:creationId xmlns:a16="http://schemas.microsoft.com/office/drawing/2014/main" id="{66171B37-338B-49B6-ABBC-2951EFC6F7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6056" y="1461153"/>
            <a:ext cx="4067944" cy="5423926"/>
          </a:xfrm>
          <a:prstGeom prst="rect">
            <a:avLst/>
          </a:prstGeom>
        </p:spPr>
      </p:pic>
    </p:spTree>
    <p:extLst>
      <p:ext uri="{BB962C8B-B14F-4D97-AF65-F5344CB8AC3E}">
        <p14:creationId xmlns:p14="http://schemas.microsoft.com/office/powerpoint/2010/main" val="342947636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2" name="Rectangle 62">
            <a:extLst>
              <a:ext uri="{FF2B5EF4-FFF2-40B4-BE49-F238E27FC236}">
                <a16:creationId xmlns:a16="http://schemas.microsoft.com/office/drawing/2014/main" id="{06608F27-6004-46D4-9E55-6D0BB3127028}"/>
              </a:ext>
            </a:extLst>
          </p:cNvPr>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entury Gothic" panose="020B0502020202020204" pitchFamily="34" charset="0"/>
                <a:cs typeface="Calibri" panose="020F0502020204030204" pitchFamily="34" charset="0"/>
              </a:rPr>
              <a:t>Ação</a:t>
            </a:r>
            <a:r>
              <a:rPr lang="fr-BE" altLang="en-US" sz="1800" b="1" dirty="0">
                <a:latin typeface="Century Gothic" panose="020B0502020202020204" pitchFamily="34" charset="0"/>
                <a:cs typeface="Calibri" panose="020F0502020204030204" pitchFamily="34" charset="0"/>
              </a:rPr>
              <a:t> C8.2 - </a:t>
            </a:r>
            <a:r>
              <a:rPr lang="pt-PT" altLang="en-US" sz="1800" dirty="0">
                <a:latin typeface="Century Gothic" panose="020B0502020202020204" pitchFamily="34" charset="0"/>
                <a:cs typeface="Calibri" panose="020F0502020204030204" pitchFamily="34" charset="0"/>
              </a:rPr>
              <a:t>Controlo e erradicação de espécies animais invasoras em habitats terrestres restaurados</a:t>
            </a:r>
            <a:r>
              <a:rPr lang="pt-BR" altLang="en-US" sz="1800" dirty="0">
                <a:latin typeface="Century Gothic" panose="020B0502020202020204" pitchFamily="34" charset="0"/>
                <a:cs typeface="Calibri" panose="020F0502020204030204" pitchFamily="34" charset="0"/>
              </a:rPr>
              <a:t>.</a:t>
            </a:r>
            <a:endParaRPr lang="en-US" altLang="en-US" sz="1600" i="1" dirty="0">
              <a:latin typeface="Century Gothic" panose="020B0502020202020204" pitchFamily="34" charset="0"/>
              <a:cs typeface="Calibri" panose="020F0502020204030204" pitchFamily="34" charset="0"/>
            </a:endParaRPr>
          </a:p>
        </p:txBody>
      </p:sp>
      <p:sp>
        <p:nvSpPr>
          <p:cNvPr id="14" name="CaixaDeTexto 13">
            <a:extLst>
              <a:ext uri="{FF2B5EF4-FFF2-40B4-BE49-F238E27FC236}">
                <a16:creationId xmlns:a16="http://schemas.microsoft.com/office/drawing/2014/main" id="{C3FD078E-9D30-4269-8755-1C90A9AC873E}"/>
              </a:ext>
            </a:extLst>
          </p:cNvPr>
          <p:cNvSpPr txBox="1"/>
          <p:nvPr/>
        </p:nvSpPr>
        <p:spPr>
          <a:xfrm>
            <a:off x="-1588" y="1556792"/>
            <a:ext cx="9145588" cy="646331"/>
          </a:xfrm>
          <a:prstGeom prst="rect">
            <a:avLst/>
          </a:prstGeom>
          <a:noFill/>
        </p:spPr>
        <p:txBody>
          <a:bodyPr wrap="square" rtlCol="0">
            <a:spAutoFit/>
          </a:bodyPr>
          <a:lstStyle/>
          <a:p>
            <a:pPr marL="285750" indent="-285750" algn="just">
              <a:buFont typeface="Arial" panose="020B0604020202020204" pitchFamily="34" charset="0"/>
              <a:buChar char="•"/>
            </a:pPr>
            <a:r>
              <a:rPr lang="pt-BR" dirty="0">
                <a:latin typeface="Century" panose="02040604050505020304" pitchFamily="18" charset="0"/>
              </a:rPr>
              <a:t>Monitorizações sobre o sucesso reprodutor e sobrevivência das aves marinhas:</a:t>
            </a:r>
          </a:p>
          <a:p>
            <a:pPr marL="742950" lvl="1" indent="-285750" algn="just">
              <a:buFont typeface="Arial" panose="020B0604020202020204" pitchFamily="34" charset="0"/>
              <a:buChar char="•"/>
            </a:pPr>
            <a:r>
              <a:rPr lang="pt-BR" b="1" dirty="0">
                <a:latin typeface="Century" panose="02040604050505020304" pitchFamily="18" charset="0"/>
              </a:rPr>
              <a:t>Frulho, Painho-de-Monteiro, Painho-da-Madeira, Alma-Negra e Cagarro</a:t>
            </a:r>
            <a:endParaRPr lang="en-US" b="1" dirty="0">
              <a:latin typeface="Century" panose="02040604050505020304" pitchFamily="18" charset="0"/>
            </a:endParaRPr>
          </a:p>
        </p:txBody>
      </p:sp>
      <p:pic>
        <p:nvPicPr>
          <p:cNvPr id="4" name="Imagem 3">
            <a:extLst>
              <a:ext uri="{FF2B5EF4-FFF2-40B4-BE49-F238E27FC236}">
                <a16:creationId xmlns:a16="http://schemas.microsoft.com/office/drawing/2014/main" id="{238A8198-3C18-4385-80C9-BEDB674B7F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1582" y="2203123"/>
            <a:ext cx="6021046" cy="4515785"/>
          </a:xfrm>
          <a:prstGeom prst="rect">
            <a:avLst/>
          </a:prstGeom>
        </p:spPr>
      </p:pic>
      <p:sp>
        <p:nvSpPr>
          <p:cNvPr id="6" name="Oval 5">
            <a:extLst>
              <a:ext uri="{FF2B5EF4-FFF2-40B4-BE49-F238E27FC236}">
                <a16:creationId xmlns:a16="http://schemas.microsoft.com/office/drawing/2014/main" id="{67CC6FAF-4FA0-43FD-8E8D-38EEEFD9C110}"/>
              </a:ext>
            </a:extLst>
          </p:cNvPr>
          <p:cNvSpPr/>
          <p:nvPr/>
        </p:nvSpPr>
        <p:spPr>
          <a:xfrm>
            <a:off x="3995142" y="2706635"/>
            <a:ext cx="1152128" cy="1152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926792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6212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Comunicação - Website</a:t>
            </a:r>
          </a:p>
        </p:txBody>
      </p:sp>
      <p:graphicFrame>
        <p:nvGraphicFramePr>
          <p:cNvPr id="6" name="Tabela 5">
            <a:extLst>
              <a:ext uri="{FF2B5EF4-FFF2-40B4-BE49-F238E27FC236}">
                <a16:creationId xmlns:a16="http://schemas.microsoft.com/office/drawing/2014/main" id="{2EFBB312-6E87-4E3C-8901-41B4D85D8AB9}"/>
              </a:ext>
            </a:extLst>
          </p:cNvPr>
          <p:cNvGraphicFramePr>
            <a:graphicFrameLocks noGrp="1"/>
          </p:cNvGraphicFramePr>
          <p:nvPr>
            <p:extLst>
              <p:ext uri="{D42A27DB-BD31-4B8C-83A1-F6EECF244321}">
                <p14:modId xmlns:p14="http://schemas.microsoft.com/office/powerpoint/2010/main" val="1077555321"/>
              </p:ext>
            </p:extLst>
          </p:nvPr>
        </p:nvGraphicFramePr>
        <p:xfrm>
          <a:off x="5381590" y="700535"/>
          <a:ext cx="3619982" cy="3256280"/>
        </p:xfrm>
        <a:graphic>
          <a:graphicData uri="http://schemas.openxmlformats.org/drawingml/2006/table">
            <a:tbl>
              <a:tblPr firstRow="1" bandRow="1">
                <a:tableStyleId>{5C22544A-7EE6-4342-B048-85BDC9FD1C3A}</a:tableStyleId>
              </a:tblPr>
              <a:tblGrid>
                <a:gridCol w="1809991">
                  <a:extLst>
                    <a:ext uri="{9D8B030D-6E8A-4147-A177-3AD203B41FA5}">
                      <a16:colId xmlns:a16="http://schemas.microsoft.com/office/drawing/2014/main" val="3506878452"/>
                    </a:ext>
                  </a:extLst>
                </a:gridCol>
                <a:gridCol w="1809991">
                  <a:extLst>
                    <a:ext uri="{9D8B030D-6E8A-4147-A177-3AD203B41FA5}">
                      <a16:colId xmlns:a16="http://schemas.microsoft.com/office/drawing/2014/main" val="656162154"/>
                    </a:ext>
                  </a:extLst>
                </a:gridCol>
              </a:tblGrid>
              <a:tr h="370840">
                <a:tc gridSpan="2">
                  <a:txBody>
                    <a:bodyPr/>
                    <a:lstStyle/>
                    <a:p>
                      <a:pPr algn="ctr"/>
                      <a:r>
                        <a:rPr lang="pt-PT" sz="2000" dirty="0"/>
                        <a:t>Dados (junho 2021)</a:t>
                      </a:r>
                    </a:p>
                  </a:txBody>
                  <a:tcPr/>
                </a:tc>
                <a:tc hMerge="1">
                  <a:txBody>
                    <a:bodyPr/>
                    <a:lstStyle/>
                    <a:p>
                      <a:endParaRPr lang="pt-PT" dirty="0"/>
                    </a:p>
                  </a:txBody>
                  <a:tcPr/>
                </a:tc>
                <a:extLst>
                  <a:ext uri="{0D108BD9-81ED-4DB2-BD59-A6C34878D82A}">
                    <a16:rowId xmlns:a16="http://schemas.microsoft.com/office/drawing/2014/main" val="875928214"/>
                  </a:ext>
                </a:extLst>
              </a:tr>
              <a:tr h="370840">
                <a:tc>
                  <a:txBody>
                    <a:bodyPr/>
                    <a:lstStyle/>
                    <a:p>
                      <a:pPr algn="ctr"/>
                      <a:r>
                        <a:rPr lang="pt-PT" dirty="0"/>
                        <a:t>Data de lançamento</a:t>
                      </a:r>
                    </a:p>
                  </a:txBody>
                  <a:tcPr/>
                </a:tc>
                <a:tc>
                  <a:txBody>
                    <a:bodyPr/>
                    <a:lstStyle/>
                    <a:p>
                      <a:pPr algn="ctr"/>
                      <a:r>
                        <a:rPr lang="pt-PT" dirty="0"/>
                        <a:t>Setembro de 2020</a:t>
                      </a:r>
                    </a:p>
                  </a:txBody>
                  <a:tcPr/>
                </a:tc>
                <a:extLst>
                  <a:ext uri="{0D108BD9-81ED-4DB2-BD59-A6C34878D82A}">
                    <a16:rowId xmlns:a16="http://schemas.microsoft.com/office/drawing/2014/main" val="440081668"/>
                  </a:ext>
                </a:extLst>
              </a:tr>
              <a:tr h="370840">
                <a:tc rowSpan="5">
                  <a:txBody>
                    <a:bodyPr/>
                    <a:lstStyle/>
                    <a:p>
                      <a:pPr algn="ctr"/>
                      <a:r>
                        <a:rPr lang="pt-PT" dirty="0"/>
                        <a:t>Publicações</a:t>
                      </a:r>
                    </a:p>
                  </a:txBody>
                  <a:tcPr/>
                </a:tc>
                <a:tc>
                  <a:txBody>
                    <a:bodyPr/>
                    <a:lstStyle/>
                    <a:p>
                      <a:pPr algn="ctr"/>
                      <a:r>
                        <a:rPr lang="pt-PT" dirty="0"/>
                        <a:t>Notícias - +90</a:t>
                      </a:r>
                    </a:p>
                  </a:txBody>
                  <a:tcPr/>
                </a:tc>
                <a:extLst>
                  <a:ext uri="{0D108BD9-81ED-4DB2-BD59-A6C34878D82A}">
                    <a16:rowId xmlns:a16="http://schemas.microsoft.com/office/drawing/2014/main" val="701416870"/>
                  </a:ext>
                </a:extLst>
              </a:tr>
              <a:tr h="370840">
                <a:tc vMerge="1">
                  <a:txBody>
                    <a:bodyPr/>
                    <a:lstStyle/>
                    <a:p>
                      <a:endParaRPr lang="pt-PT" dirty="0"/>
                    </a:p>
                  </a:txBody>
                  <a:tcPr/>
                </a:tc>
                <a:tc>
                  <a:txBody>
                    <a:bodyPr/>
                    <a:lstStyle/>
                    <a:p>
                      <a:pPr algn="ctr"/>
                      <a:r>
                        <a:rPr lang="pt-PT" dirty="0"/>
                        <a:t>Eventos - 29</a:t>
                      </a:r>
                    </a:p>
                  </a:txBody>
                  <a:tcPr/>
                </a:tc>
                <a:extLst>
                  <a:ext uri="{0D108BD9-81ED-4DB2-BD59-A6C34878D82A}">
                    <a16:rowId xmlns:a16="http://schemas.microsoft.com/office/drawing/2014/main" val="3246338251"/>
                  </a:ext>
                </a:extLst>
              </a:tr>
              <a:tr h="370840">
                <a:tc vMerge="1">
                  <a:txBody>
                    <a:bodyPr/>
                    <a:lstStyle/>
                    <a:p>
                      <a:endParaRPr lang="pt-PT" dirty="0"/>
                    </a:p>
                  </a:txBody>
                  <a:tcPr/>
                </a:tc>
                <a:tc>
                  <a:txBody>
                    <a:bodyPr/>
                    <a:lstStyle/>
                    <a:p>
                      <a:pPr algn="ctr"/>
                      <a:r>
                        <a:rPr lang="pt-PT" dirty="0"/>
                        <a:t>Fundos complementares - 6</a:t>
                      </a:r>
                    </a:p>
                  </a:txBody>
                  <a:tcPr/>
                </a:tc>
                <a:extLst>
                  <a:ext uri="{0D108BD9-81ED-4DB2-BD59-A6C34878D82A}">
                    <a16:rowId xmlns:a16="http://schemas.microsoft.com/office/drawing/2014/main" val="2321990131"/>
                  </a:ext>
                </a:extLst>
              </a:tr>
              <a:tr h="370840">
                <a:tc vMerge="1">
                  <a:txBody>
                    <a:bodyPr/>
                    <a:lstStyle/>
                    <a:p>
                      <a:endParaRPr lang="pt-PT" dirty="0"/>
                    </a:p>
                  </a:txBody>
                  <a:tcPr/>
                </a:tc>
                <a:tc>
                  <a:txBody>
                    <a:bodyPr/>
                    <a:lstStyle/>
                    <a:p>
                      <a:pPr algn="ctr"/>
                      <a:r>
                        <a:rPr lang="pt-PT" dirty="0"/>
                        <a:t>Educação Ambiental - 16</a:t>
                      </a:r>
                    </a:p>
                  </a:txBody>
                  <a:tcPr/>
                </a:tc>
                <a:extLst>
                  <a:ext uri="{0D108BD9-81ED-4DB2-BD59-A6C34878D82A}">
                    <a16:rowId xmlns:a16="http://schemas.microsoft.com/office/drawing/2014/main" val="135651193"/>
                  </a:ext>
                </a:extLst>
              </a:tr>
              <a:tr h="370840">
                <a:tc vMerge="1">
                  <a:txBody>
                    <a:bodyPr/>
                    <a:lstStyle/>
                    <a:p>
                      <a:endParaRPr lang="pt-PT" dirty="0"/>
                    </a:p>
                  </a:txBody>
                  <a:tcPr/>
                </a:tc>
                <a:tc>
                  <a:txBody>
                    <a:bodyPr/>
                    <a:lstStyle/>
                    <a:p>
                      <a:pPr algn="ctr"/>
                      <a:r>
                        <a:rPr lang="pt-PT" dirty="0"/>
                        <a:t>Voluntariado - 5</a:t>
                      </a:r>
                    </a:p>
                  </a:txBody>
                  <a:tcPr/>
                </a:tc>
                <a:extLst>
                  <a:ext uri="{0D108BD9-81ED-4DB2-BD59-A6C34878D82A}">
                    <a16:rowId xmlns:a16="http://schemas.microsoft.com/office/drawing/2014/main" val="41445393"/>
                  </a:ext>
                </a:extLst>
              </a:tr>
              <a:tr h="370840">
                <a:tc>
                  <a:txBody>
                    <a:bodyPr/>
                    <a:lstStyle/>
                    <a:p>
                      <a:pPr algn="ctr"/>
                      <a:r>
                        <a:rPr lang="pt-PT" dirty="0"/>
                        <a:t>Visitantes</a:t>
                      </a:r>
                    </a:p>
                  </a:txBody>
                  <a:tcPr/>
                </a:tc>
                <a:tc>
                  <a:txBody>
                    <a:bodyPr/>
                    <a:lstStyle/>
                    <a:p>
                      <a:pPr algn="ctr"/>
                      <a:r>
                        <a:rPr lang="pt-PT" dirty="0"/>
                        <a:t>143</a:t>
                      </a:r>
                    </a:p>
                  </a:txBody>
                  <a:tcPr/>
                </a:tc>
                <a:extLst>
                  <a:ext uri="{0D108BD9-81ED-4DB2-BD59-A6C34878D82A}">
                    <a16:rowId xmlns:a16="http://schemas.microsoft.com/office/drawing/2014/main" val="3843362878"/>
                  </a:ext>
                </a:extLst>
              </a:tr>
            </a:tbl>
          </a:graphicData>
        </a:graphic>
      </p:graphicFrame>
      <p:pic>
        <p:nvPicPr>
          <p:cNvPr id="7" name="Imagem 6">
            <a:extLst>
              <a:ext uri="{FF2B5EF4-FFF2-40B4-BE49-F238E27FC236}">
                <a16:creationId xmlns:a16="http://schemas.microsoft.com/office/drawing/2014/main" id="{87C78E44-663D-4DE9-A67C-E211F5B041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43" y="1742661"/>
            <a:ext cx="5237026" cy="2448159"/>
          </a:xfrm>
          <a:prstGeom prst="rect">
            <a:avLst/>
          </a:prstGeom>
        </p:spPr>
      </p:pic>
      <p:pic>
        <p:nvPicPr>
          <p:cNvPr id="8" name="Imagem 7">
            <a:extLst>
              <a:ext uri="{FF2B5EF4-FFF2-40B4-BE49-F238E27FC236}">
                <a16:creationId xmlns:a16="http://schemas.microsoft.com/office/drawing/2014/main" id="{9F2D8E81-96D8-480F-9ED5-B88B28900E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643" y="4210766"/>
            <a:ext cx="4464496" cy="2020380"/>
          </a:xfrm>
          <a:prstGeom prst="rect">
            <a:avLst/>
          </a:prstGeom>
        </p:spPr>
      </p:pic>
      <p:pic>
        <p:nvPicPr>
          <p:cNvPr id="9" name="Imagem 8">
            <a:extLst>
              <a:ext uri="{FF2B5EF4-FFF2-40B4-BE49-F238E27FC236}">
                <a16:creationId xmlns:a16="http://schemas.microsoft.com/office/drawing/2014/main" id="{70B07311-FA2C-43A3-B3BB-08B9F04EF1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98216" y="4258038"/>
            <a:ext cx="4418790" cy="2528336"/>
          </a:xfrm>
          <a:prstGeom prst="rect">
            <a:avLst/>
          </a:prstGeom>
        </p:spPr>
      </p:pic>
      <p:grpSp>
        <p:nvGrpSpPr>
          <p:cNvPr id="13" name="Group 12">
            <a:extLst>
              <a:ext uri="{FF2B5EF4-FFF2-40B4-BE49-F238E27FC236}">
                <a16:creationId xmlns:a16="http://schemas.microsoft.com/office/drawing/2014/main" id="{581317EA-772D-43AB-B5D5-86C3088D212E}"/>
              </a:ext>
            </a:extLst>
          </p:cNvPr>
          <p:cNvGrpSpPr/>
          <p:nvPr/>
        </p:nvGrpSpPr>
        <p:grpSpPr>
          <a:xfrm>
            <a:off x="-1588" y="-531440"/>
            <a:ext cx="9172305" cy="1656184"/>
            <a:chOff x="-1588" y="-499624"/>
            <a:chExt cx="9172305" cy="1656184"/>
          </a:xfrm>
        </p:grpSpPr>
        <p:sp>
          <p:nvSpPr>
            <p:cNvPr id="14" name="Retângulo 37">
              <a:extLst>
                <a:ext uri="{FF2B5EF4-FFF2-40B4-BE49-F238E27FC236}">
                  <a16:creationId xmlns:a16="http://schemas.microsoft.com/office/drawing/2014/main" id="{775B0AA7-E215-41B7-BA81-228A83F7C010}"/>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15" name="Rectangle 53">
              <a:extLst>
                <a:ext uri="{FF2B5EF4-FFF2-40B4-BE49-F238E27FC236}">
                  <a16:creationId xmlns:a16="http://schemas.microsoft.com/office/drawing/2014/main" id="{770F92A3-A00E-41D2-9C66-F9D6846F9E60}"/>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18" name="Picture 10" descr="http://fnyh.org/wp-content/uploads/2015/01/LIFE.jpg">
              <a:extLst>
                <a:ext uri="{FF2B5EF4-FFF2-40B4-BE49-F238E27FC236}">
                  <a16:creationId xmlns:a16="http://schemas.microsoft.com/office/drawing/2014/main" id="{DFEC997D-15BD-472E-B329-CB6376FB662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http://www.europarc.org/communication-skills/images/2.1%20N2000.jpg">
              <a:extLst>
                <a:ext uri="{FF2B5EF4-FFF2-40B4-BE49-F238E27FC236}">
                  <a16:creationId xmlns:a16="http://schemas.microsoft.com/office/drawing/2014/main" id="{1BDA61BF-94A0-44EB-A6DB-E8D5043C97C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m 44">
              <a:extLst>
                <a:ext uri="{FF2B5EF4-FFF2-40B4-BE49-F238E27FC236}">
                  <a16:creationId xmlns:a16="http://schemas.microsoft.com/office/drawing/2014/main" id="{385B184B-6084-4A67-A4CD-33F6078FF09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
        <p:nvSpPr>
          <p:cNvPr id="2" name="CaixaDeTexto 1">
            <a:extLst>
              <a:ext uri="{FF2B5EF4-FFF2-40B4-BE49-F238E27FC236}">
                <a16:creationId xmlns:a16="http://schemas.microsoft.com/office/drawing/2014/main" id="{EDEC8E8F-F865-40F5-9000-9AC218DD9543}"/>
              </a:ext>
            </a:extLst>
          </p:cNvPr>
          <p:cNvSpPr txBox="1"/>
          <p:nvPr/>
        </p:nvSpPr>
        <p:spPr>
          <a:xfrm>
            <a:off x="38605" y="1373329"/>
            <a:ext cx="3819695" cy="369332"/>
          </a:xfrm>
          <a:prstGeom prst="rect">
            <a:avLst/>
          </a:prstGeom>
          <a:solidFill>
            <a:schemeClr val="accent1">
              <a:lumMod val="20000"/>
              <a:lumOff val="80000"/>
            </a:schemeClr>
          </a:solidFill>
        </p:spPr>
        <p:txBody>
          <a:bodyPr wrap="square" rtlCol="0">
            <a:spAutoFit/>
          </a:bodyPr>
          <a:lstStyle/>
          <a:p>
            <a:r>
              <a:rPr lang="pt-PT" b="1" dirty="0">
                <a:solidFill>
                  <a:schemeClr val="accent1">
                    <a:lumMod val="50000"/>
                  </a:schemeClr>
                </a:solidFill>
              </a:rPr>
              <a:t>https://www.lifeazoresnatura.eu/</a:t>
            </a:r>
          </a:p>
        </p:txBody>
      </p:sp>
    </p:spTree>
    <p:extLst>
      <p:ext uri="{BB962C8B-B14F-4D97-AF65-F5344CB8AC3E}">
        <p14:creationId xmlns:p14="http://schemas.microsoft.com/office/powerpoint/2010/main" val="2397227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Comunicação - Facebook</a:t>
            </a:r>
          </a:p>
        </p:txBody>
      </p:sp>
      <p:graphicFrame>
        <p:nvGraphicFramePr>
          <p:cNvPr id="6" name="Tabela 5">
            <a:extLst>
              <a:ext uri="{FF2B5EF4-FFF2-40B4-BE49-F238E27FC236}">
                <a16:creationId xmlns:a16="http://schemas.microsoft.com/office/drawing/2014/main" id="{2EFBB312-6E87-4E3C-8901-41B4D85D8AB9}"/>
              </a:ext>
            </a:extLst>
          </p:cNvPr>
          <p:cNvGraphicFramePr>
            <a:graphicFrameLocks noGrp="1"/>
          </p:cNvGraphicFramePr>
          <p:nvPr>
            <p:extLst/>
          </p:nvPr>
        </p:nvGraphicFramePr>
        <p:xfrm>
          <a:off x="5381590" y="700535"/>
          <a:ext cx="3619982" cy="4968001"/>
        </p:xfrm>
        <a:graphic>
          <a:graphicData uri="http://schemas.openxmlformats.org/drawingml/2006/table">
            <a:tbl>
              <a:tblPr firstRow="1" bandRow="1">
                <a:tableStyleId>{5C22544A-7EE6-4342-B048-85BDC9FD1C3A}</a:tableStyleId>
              </a:tblPr>
              <a:tblGrid>
                <a:gridCol w="1809991">
                  <a:extLst>
                    <a:ext uri="{9D8B030D-6E8A-4147-A177-3AD203B41FA5}">
                      <a16:colId xmlns:a16="http://schemas.microsoft.com/office/drawing/2014/main" val="3506878452"/>
                    </a:ext>
                  </a:extLst>
                </a:gridCol>
                <a:gridCol w="1809991">
                  <a:extLst>
                    <a:ext uri="{9D8B030D-6E8A-4147-A177-3AD203B41FA5}">
                      <a16:colId xmlns:a16="http://schemas.microsoft.com/office/drawing/2014/main" val="656162154"/>
                    </a:ext>
                  </a:extLst>
                </a:gridCol>
              </a:tblGrid>
              <a:tr h="370840">
                <a:tc gridSpan="2">
                  <a:txBody>
                    <a:bodyPr/>
                    <a:lstStyle/>
                    <a:p>
                      <a:pPr algn="ctr"/>
                      <a:r>
                        <a:rPr lang="pt-PT" sz="2000" dirty="0"/>
                        <a:t>Dados (junho 2021)</a:t>
                      </a:r>
                    </a:p>
                  </a:txBody>
                  <a:tcPr/>
                </a:tc>
                <a:tc hMerge="1">
                  <a:txBody>
                    <a:bodyPr/>
                    <a:lstStyle/>
                    <a:p>
                      <a:endParaRPr lang="pt-PT" dirty="0"/>
                    </a:p>
                  </a:txBody>
                  <a:tcPr/>
                </a:tc>
                <a:extLst>
                  <a:ext uri="{0D108BD9-81ED-4DB2-BD59-A6C34878D82A}">
                    <a16:rowId xmlns:a16="http://schemas.microsoft.com/office/drawing/2014/main" val="875928214"/>
                  </a:ext>
                </a:extLst>
              </a:tr>
              <a:tr h="370840">
                <a:tc>
                  <a:txBody>
                    <a:bodyPr/>
                    <a:lstStyle/>
                    <a:p>
                      <a:pPr algn="ctr"/>
                      <a:r>
                        <a:rPr lang="pt-PT" dirty="0"/>
                        <a:t>Data de lançamento</a:t>
                      </a:r>
                    </a:p>
                  </a:txBody>
                  <a:tcPr/>
                </a:tc>
                <a:tc>
                  <a:txBody>
                    <a:bodyPr/>
                    <a:lstStyle/>
                    <a:p>
                      <a:pPr algn="ctr"/>
                      <a:r>
                        <a:rPr lang="pt-PT" dirty="0"/>
                        <a:t>Fevereiro de 2019</a:t>
                      </a:r>
                    </a:p>
                  </a:txBody>
                  <a:tcPr/>
                </a:tc>
                <a:extLst>
                  <a:ext uri="{0D108BD9-81ED-4DB2-BD59-A6C34878D82A}">
                    <a16:rowId xmlns:a16="http://schemas.microsoft.com/office/drawing/2014/main" val="440081668"/>
                  </a:ext>
                </a:extLst>
              </a:tr>
              <a:tr h="665241">
                <a:tc>
                  <a:txBody>
                    <a:bodyPr/>
                    <a:lstStyle/>
                    <a:p>
                      <a:pPr algn="ctr"/>
                      <a:r>
                        <a:rPr lang="pt-PT" dirty="0"/>
                        <a:t>Publicações</a:t>
                      </a:r>
                    </a:p>
                  </a:txBody>
                  <a:tcPr/>
                </a:tc>
                <a:tc>
                  <a:txBody>
                    <a:bodyPr/>
                    <a:lstStyle/>
                    <a:p>
                      <a:pPr algn="ctr"/>
                      <a:r>
                        <a:rPr lang="pt-PT" dirty="0"/>
                        <a:t>354</a:t>
                      </a:r>
                    </a:p>
                  </a:txBody>
                  <a:tcPr/>
                </a:tc>
                <a:extLst>
                  <a:ext uri="{0D108BD9-81ED-4DB2-BD59-A6C34878D82A}">
                    <a16:rowId xmlns:a16="http://schemas.microsoft.com/office/drawing/2014/main" val="701416870"/>
                  </a:ext>
                </a:extLst>
              </a:tr>
              <a:tr h="370840">
                <a:tc>
                  <a:txBody>
                    <a:bodyPr/>
                    <a:lstStyle/>
                    <a:p>
                      <a:pPr algn="ctr"/>
                      <a:r>
                        <a:rPr lang="pt-PT" dirty="0"/>
                        <a:t>Seguidores</a:t>
                      </a:r>
                    </a:p>
                  </a:txBody>
                  <a:tcPr/>
                </a:tc>
                <a:tc>
                  <a:txBody>
                    <a:bodyPr/>
                    <a:lstStyle/>
                    <a:p>
                      <a:pPr algn="ctr"/>
                      <a:r>
                        <a:rPr lang="pt-PT" dirty="0"/>
                        <a:t>2742</a:t>
                      </a:r>
                    </a:p>
                  </a:txBody>
                  <a:tcPr/>
                </a:tc>
                <a:extLst>
                  <a:ext uri="{0D108BD9-81ED-4DB2-BD59-A6C34878D82A}">
                    <a16:rowId xmlns:a16="http://schemas.microsoft.com/office/drawing/2014/main" val="3843362878"/>
                  </a:ext>
                </a:extLst>
              </a:tr>
              <a:tr h="370840">
                <a:tc>
                  <a:txBody>
                    <a:bodyPr/>
                    <a:lstStyle/>
                    <a:p>
                      <a:pPr algn="ctr"/>
                      <a:r>
                        <a:rPr lang="pt-PT" dirty="0"/>
                        <a:t>Gostos</a:t>
                      </a:r>
                    </a:p>
                  </a:txBody>
                  <a:tcPr/>
                </a:tc>
                <a:tc>
                  <a:txBody>
                    <a:bodyPr/>
                    <a:lstStyle/>
                    <a:p>
                      <a:pPr algn="ctr"/>
                      <a:r>
                        <a:rPr lang="pt-PT" dirty="0"/>
                        <a:t>2643</a:t>
                      </a:r>
                    </a:p>
                  </a:txBody>
                  <a:tcPr/>
                </a:tc>
                <a:extLst>
                  <a:ext uri="{0D108BD9-81ED-4DB2-BD59-A6C34878D82A}">
                    <a16:rowId xmlns:a16="http://schemas.microsoft.com/office/drawing/2014/main" val="1593461705"/>
                  </a:ext>
                </a:extLst>
              </a:tr>
              <a:tr h="370840">
                <a:tc rowSpan="5">
                  <a:txBody>
                    <a:bodyPr/>
                    <a:lstStyle/>
                    <a:p>
                      <a:pPr algn="ctr"/>
                      <a:r>
                        <a:rPr lang="pt-PT" dirty="0"/>
                        <a:t>Tipo de publicações</a:t>
                      </a:r>
                    </a:p>
                  </a:txBody>
                  <a:tcPr/>
                </a:tc>
                <a:tc>
                  <a:txBody>
                    <a:bodyPr/>
                    <a:lstStyle/>
                    <a:p>
                      <a:pPr algn="ctr"/>
                      <a:r>
                        <a:rPr lang="pt-PT" dirty="0"/>
                        <a:t>Publicações espontâneas (reuniões, eventos)</a:t>
                      </a:r>
                    </a:p>
                  </a:txBody>
                  <a:tcPr/>
                </a:tc>
                <a:extLst>
                  <a:ext uri="{0D108BD9-81ED-4DB2-BD59-A6C34878D82A}">
                    <a16:rowId xmlns:a16="http://schemas.microsoft.com/office/drawing/2014/main" val="1796346998"/>
                  </a:ext>
                </a:extLst>
              </a:tr>
              <a:tr h="370840">
                <a:tc vMerge="1">
                  <a:txBody>
                    <a:bodyPr/>
                    <a:lstStyle/>
                    <a:p>
                      <a:pPr algn="ctr"/>
                      <a:endParaRPr lang="pt-PT" dirty="0"/>
                    </a:p>
                  </a:txBody>
                  <a:tcPr/>
                </a:tc>
                <a:tc>
                  <a:txBody>
                    <a:bodyPr/>
                    <a:lstStyle/>
                    <a:p>
                      <a:pPr algn="ctr"/>
                      <a:r>
                        <a:rPr lang="pt-PT" dirty="0"/>
                        <a:t>Rubricas (TOP 5; espécies alvo)</a:t>
                      </a:r>
                    </a:p>
                  </a:txBody>
                  <a:tcPr/>
                </a:tc>
                <a:extLst>
                  <a:ext uri="{0D108BD9-81ED-4DB2-BD59-A6C34878D82A}">
                    <a16:rowId xmlns:a16="http://schemas.microsoft.com/office/drawing/2014/main" val="2742782907"/>
                  </a:ext>
                </a:extLst>
              </a:tr>
              <a:tr h="370840">
                <a:tc vMerge="1">
                  <a:txBody>
                    <a:bodyPr/>
                    <a:lstStyle/>
                    <a:p>
                      <a:pPr algn="ctr"/>
                      <a:endParaRPr lang="pt-PT" dirty="0"/>
                    </a:p>
                  </a:txBody>
                  <a:tcPr/>
                </a:tc>
                <a:tc>
                  <a:txBody>
                    <a:bodyPr/>
                    <a:lstStyle/>
                    <a:p>
                      <a:pPr algn="ctr"/>
                      <a:r>
                        <a:rPr lang="pt-PT" dirty="0"/>
                        <a:t>Dias comemorativos (Dia Mundial das Zonas Húmidas)</a:t>
                      </a:r>
                    </a:p>
                  </a:txBody>
                  <a:tcPr/>
                </a:tc>
                <a:extLst>
                  <a:ext uri="{0D108BD9-81ED-4DB2-BD59-A6C34878D82A}">
                    <a16:rowId xmlns:a16="http://schemas.microsoft.com/office/drawing/2014/main" val="3735514438"/>
                  </a:ext>
                </a:extLst>
              </a:tr>
              <a:tr h="370840">
                <a:tc vMerge="1">
                  <a:txBody>
                    <a:bodyPr/>
                    <a:lstStyle/>
                    <a:p>
                      <a:pPr algn="ctr"/>
                      <a:endParaRPr lang="pt-PT" dirty="0"/>
                    </a:p>
                  </a:txBody>
                  <a:tcPr/>
                </a:tc>
                <a:tc>
                  <a:txBody>
                    <a:bodyPr/>
                    <a:lstStyle/>
                    <a:p>
                      <a:pPr algn="ctr"/>
                      <a:r>
                        <a:rPr lang="pt-PT" dirty="0"/>
                        <a:t>Eventos</a:t>
                      </a:r>
                    </a:p>
                  </a:txBody>
                  <a:tcPr/>
                </a:tc>
                <a:extLst>
                  <a:ext uri="{0D108BD9-81ED-4DB2-BD59-A6C34878D82A}">
                    <a16:rowId xmlns:a16="http://schemas.microsoft.com/office/drawing/2014/main" val="1373295603"/>
                  </a:ext>
                </a:extLst>
              </a:tr>
              <a:tr h="370840">
                <a:tc vMerge="1">
                  <a:txBody>
                    <a:bodyPr/>
                    <a:lstStyle/>
                    <a:p>
                      <a:pPr algn="ctr"/>
                      <a:endParaRPr lang="pt-PT" dirty="0"/>
                    </a:p>
                  </a:txBody>
                  <a:tcPr/>
                </a:tc>
                <a:tc>
                  <a:txBody>
                    <a:bodyPr/>
                    <a:lstStyle/>
                    <a:p>
                      <a:pPr algn="ctr"/>
                      <a:r>
                        <a:rPr lang="pt-PT" dirty="0"/>
                        <a:t>Desafios (educação ambiental – COVID)</a:t>
                      </a:r>
                    </a:p>
                  </a:txBody>
                  <a:tcPr/>
                </a:tc>
                <a:extLst>
                  <a:ext uri="{0D108BD9-81ED-4DB2-BD59-A6C34878D82A}">
                    <a16:rowId xmlns:a16="http://schemas.microsoft.com/office/drawing/2014/main" val="1495178333"/>
                  </a:ext>
                </a:extLst>
              </a:tr>
            </a:tbl>
          </a:graphicData>
        </a:graphic>
      </p:graphicFrame>
      <p:pic>
        <p:nvPicPr>
          <p:cNvPr id="2" name="Imagem 1">
            <a:extLst>
              <a:ext uri="{FF2B5EF4-FFF2-40B4-BE49-F238E27FC236}">
                <a16:creationId xmlns:a16="http://schemas.microsoft.com/office/drawing/2014/main" id="{ED041578-ADF3-4282-9A30-090F6E3C19D6}"/>
              </a:ext>
            </a:extLst>
          </p:cNvPr>
          <p:cNvPicPr>
            <a:picLocks noChangeAspect="1"/>
          </p:cNvPicPr>
          <p:nvPr/>
        </p:nvPicPr>
        <p:blipFill>
          <a:blip r:embed="rId3"/>
          <a:stretch>
            <a:fillRect/>
          </a:stretch>
        </p:blipFill>
        <p:spPr>
          <a:xfrm>
            <a:off x="80000" y="1772816"/>
            <a:ext cx="2633262" cy="4231750"/>
          </a:xfrm>
          <a:prstGeom prst="rect">
            <a:avLst/>
          </a:prstGeom>
        </p:spPr>
      </p:pic>
      <p:pic>
        <p:nvPicPr>
          <p:cNvPr id="4" name="Imagem 3">
            <a:extLst>
              <a:ext uri="{FF2B5EF4-FFF2-40B4-BE49-F238E27FC236}">
                <a16:creationId xmlns:a16="http://schemas.microsoft.com/office/drawing/2014/main" id="{7BD46A82-C811-4962-8200-11A40E215430}"/>
              </a:ext>
            </a:extLst>
          </p:cNvPr>
          <p:cNvPicPr>
            <a:picLocks noChangeAspect="1"/>
          </p:cNvPicPr>
          <p:nvPr/>
        </p:nvPicPr>
        <p:blipFill>
          <a:blip r:embed="rId4"/>
          <a:stretch>
            <a:fillRect/>
          </a:stretch>
        </p:blipFill>
        <p:spPr>
          <a:xfrm>
            <a:off x="2749049" y="1952391"/>
            <a:ext cx="2560966" cy="4212714"/>
          </a:xfrm>
          <a:prstGeom prst="rect">
            <a:avLst/>
          </a:prstGeom>
        </p:spPr>
      </p:pic>
      <p:grpSp>
        <p:nvGrpSpPr>
          <p:cNvPr id="12" name="Group 11">
            <a:extLst>
              <a:ext uri="{FF2B5EF4-FFF2-40B4-BE49-F238E27FC236}">
                <a16:creationId xmlns:a16="http://schemas.microsoft.com/office/drawing/2014/main" id="{58BDB38B-FEDB-405D-B42D-D79D22DE1AE4}"/>
              </a:ext>
            </a:extLst>
          </p:cNvPr>
          <p:cNvGrpSpPr/>
          <p:nvPr/>
        </p:nvGrpSpPr>
        <p:grpSpPr>
          <a:xfrm>
            <a:off x="-1588" y="-531440"/>
            <a:ext cx="9172305" cy="1656184"/>
            <a:chOff x="-1588" y="-499624"/>
            <a:chExt cx="9172305" cy="1656184"/>
          </a:xfrm>
        </p:grpSpPr>
        <p:sp>
          <p:nvSpPr>
            <p:cNvPr id="13" name="Retângulo 37">
              <a:extLst>
                <a:ext uri="{FF2B5EF4-FFF2-40B4-BE49-F238E27FC236}">
                  <a16:creationId xmlns:a16="http://schemas.microsoft.com/office/drawing/2014/main" id="{93C97BEA-3854-40F5-8DD6-B03518DFC196}"/>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14" name="Rectangle 53">
              <a:extLst>
                <a:ext uri="{FF2B5EF4-FFF2-40B4-BE49-F238E27FC236}">
                  <a16:creationId xmlns:a16="http://schemas.microsoft.com/office/drawing/2014/main" id="{E4ED14D4-8B28-4F01-ACDE-0D45BE5EF80B}"/>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15" name="Picture 10" descr="http://fnyh.org/wp-content/uploads/2015/01/LIFE.jpg">
              <a:extLst>
                <a:ext uri="{FF2B5EF4-FFF2-40B4-BE49-F238E27FC236}">
                  <a16:creationId xmlns:a16="http://schemas.microsoft.com/office/drawing/2014/main" id="{275F08E8-0269-4858-8E72-7973B7DBE8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ttp://www.europarc.org/communication-skills/images/2.1%20N2000.jpg">
              <a:extLst>
                <a:ext uri="{FF2B5EF4-FFF2-40B4-BE49-F238E27FC236}">
                  <a16:creationId xmlns:a16="http://schemas.microsoft.com/office/drawing/2014/main" id="{85EA7DC8-757F-4C2E-A2CA-ADB354D8CEA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44">
              <a:extLst>
                <a:ext uri="{FF2B5EF4-FFF2-40B4-BE49-F238E27FC236}">
                  <a16:creationId xmlns:a16="http://schemas.microsoft.com/office/drawing/2014/main" id="{C120B44B-E81C-4E72-A6A7-E9DA2FCA0BB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120882914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Comunicação - Instagram</a:t>
            </a:r>
          </a:p>
        </p:txBody>
      </p:sp>
      <p:graphicFrame>
        <p:nvGraphicFramePr>
          <p:cNvPr id="6" name="Tabela 5">
            <a:extLst>
              <a:ext uri="{FF2B5EF4-FFF2-40B4-BE49-F238E27FC236}">
                <a16:creationId xmlns:a16="http://schemas.microsoft.com/office/drawing/2014/main" id="{2EFBB312-6E87-4E3C-8901-41B4D85D8AB9}"/>
              </a:ext>
            </a:extLst>
          </p:cNvPr>
          <p:cNvGraphicFramePr>
            <a:graphicFrameLocks noGrp="1"/>
          </p:cNvGraphicFramePr>
          <p:nvPr>
            <p:extLst/>
          </p:nvPr>
        </p:nvGraphicFramePr>
        <p:xfrm>
          <a:off x="5381590" y="700535"/>
          <a:ext cx="3619982" cy="2992120"/>
        </p:xfrm>
        <a:graphic>
          <a:graphicData uri="http://schemas.openxmlformats.org/drawingml/2006/table">
            <a:tbl>
              <a:tblPr firstRow="1" bandRow="1">
                <a:tableStyleId>{5C22544A-7EE6-4342-B048-85BDC9FD1C3A}</a:tableStyleId>
              </a:tblPr>
              <a:tblGrid>
                <a:gridCol w="1809991">
                  <a:extLst>
                    <a:ext uri="{9D8B030D-6E8A-4147-A177-3AD203B41FA5}">
                      <a16:colId xmlns:a16="http://schemas.microsoft.com/office/drawing/2014/main" val="3506878452"/>
                    </a:ext>
                  </a:extLst>
                </a:gridCol>
                <a:gridCol w="1809991">
                  <a:extLst>
                    <a:ext uri="{9D8B030D-6E8A-4147-A177-3AD203B41FA5}">
                      <a16:colId xmlns:a16="http://schemas.microsoft.com/office/drawing/2014/main" val="656162154"/>
                    </a:ext>
                  </a:extLst>
                </a:gridCol>
              </a:tblGrid>
              <a:tr h="370840">
                <a:tc gridSpan="2">
                  <a:txBody>
                    <a:bodyPr/>
                    <a:lstStyle/>
                    <a:p>
                      <a:pPr algn="ctr"/>
                      <a:r>
                        <a:rPr lang="pt-PT" sz="2000" dirty="0"/>
                        <a:t>Dados (janeiro 2021)</a:t>
                      </a:r>
                    </a:p>
                  </a:txBody>
                  <a:tcPr/>
                </a:tc>
                <a:tc hMerge="1">
                  <a:txBody>
                    <a:bodyPr/>
                    <a:lstStyle/>
                    <a:p>
                      <a:endParaRPr lang="pt-PT" dirty="0"/>
                    </a:p>
                  </a:txBody>
                  <a:tcPr/>
                </a:tc>
                <a:extLst>
                  <a:ext uri="{0D108BD9-81ED-4DB2-BD59-A6C34878D82A}">
                    <a16:rowId xmlns:a16="http://schemas.microsoft.com/office/drawing/2014/main" val="875928214"/>
                  </a:ext>
                </a:extLst>
              </a:tr>
              <a:tr h="370840">
                <a:tc>
                  <a:txBody>
                    <a:bodyPr/>
                    <a:lstStyle/>
                    <a:p>
                      <a:pPr algn="ctr"/>
                      <a:r>
                        <a:rPr lang="pt-PT" dirty="0"/>
                        <a:t>Data de lançamento</a:t>
                      </a:r>
                    </a:p>
                  </a:txBody>
                  <a:tcPr/>
                </a:tc>
                <a:tc>
                  <a:txBody>
                    <a:bodyPr/>
                    <a:lstStyle/>
                    <a:p>
                      <a:pPr algn="ctr"/>
                      <a:r>
                        <a:rPr lang="pt-PT" dirty="0"/>
                        <a:t>7 de maio de 2020</a:t>
                      </a:r>
                    </a:p>
                  </a:txBody>
                  <a:tcPr/>
                </a:tc>
                <a:extLst>
                  <a:ext uri="{0D108BD9-81ED-4DB2-BD59-A6C34878D82A}">
                    <a16:rowId xmlns:a16="http://schemas.microsoft.com/office/drawing/2014/main" val="440081668"/>
                  </a:ext>
                </a:extLst>
              </a:tr>
              <a:tr h="370840">
                <a:tc>
                  <a:txBody>
                    <a:bodyPr/>
                    <a:lstStyle/>
                    <a:p>
                      <a:pPr algn="ctr"/>
                      <a:r>
                        <a:rPr lang="pt-PT" dirty="0"/>
                        <a:t>Publicações</a:t>
                      </a:r>
                    </a:p>
                  </a:txBody>
                  <a:tcPr/>
                </a:tc>
                <a:tc>
                  <a:txBody>
                    <a:bodyPr/>
                    <a:lstStyle/>
                    <a:p>
                      <a:pPr algn="ctr"/>
                      <a:r>
                        <a:rPr lang="pt-PT" dirty="0"/>
                        <a:t>46</a:t>
                      </a:r>
                    </a:p>
                  </a:txBody>
                  <a:tcPr/>
                </a:tc>
                <a:extLst>
                  <a:ext uri="{0D108BD9-81ED-4DB2-BD59-A6C34878D82A}">
                    <a16:rowId xmlns:a16="http://schemas.microsoft.com/office/drawing/2014/main" val="701416870"/>
                  </a:ext>
                </a:extLst>
              </a:tr>
              <a:tr h="370840">
                <a:tc>
                  <a:txBody>
                    <a:bodyPr/>
                    <a:lstStyle/>
                    <a:p>
                      <a:pPr algn="ctr"/>
                      <a:r>
                        <a:rPr lang="pt-PT" dirty="0"/>
                        <a:t>Seguidores</a:t>
                      </a:r>
                    </a:p>
                  </a:txBody>
                  <a:tcPr/>
                </a:tc>
                <a:tc>
                  <a:txBody>
                    <a:bodyPr/>
                    <a:lstStyle/>
                    <a:p>
                      <a:pPr algn="ctr"/>
                      <a:r>
                        <a:rPr lang="pt-PT" dirty="0"/>
                        <a:t>194</a:t>
                      </a:r>
                    </a:p>
                  </a:txBody>
                  <a:tcPr/>
                </a:tc>
                <a:extLst>
                  <a:ext uri="{0D108BD9-81ED-4DB2-BD59-A6C34878D82A}">
                    <a16:rowId xmlns:a16="http://schemas.microsoft.com/office/drawing/2014/main" val="3843362878"/>
                  </a:ext>
                </a:extLst>
              </a:tr>
              <a:tr h="370840">
                <a:tc rowSpan="4">
                  <a:txBody>
                    <a:bodyPr/>
                    <a:lstStyle/>
                    <a:p>
                      <a:pPr algn="ctr"/>
                      <a:r>
                        <a:rPr lang="pt-PT" dirty="0"/>
                        <a:t>Tipo de publicações</a:t>
                      </a:r>
                    </a:p>
                  </a:txBody>
                  <a:tcPr/>
                </a:tc>
                <a:tc>
                  <a:txBody>
                    <a:bodyPr/>
                    <a:lstStyle/>
                    <a:p>
                      <a:pPr algn="ctr"/>
                      <a:r>
                        <a:rPr lang="pt-PT" dirty="0"/>
                        <a:t>Fotografias</a:t>
                      </a:r>
                    </a:p>
                  </a:txBody>
                  <a:tcPr/>
                </a:tc>
                <a:extLst>
                  <a:ext uri="{0D108BD9-81ED-4DB2-BD59-A6C34878D82A}">
                    <a16:rowId xmlns:a16="http://schemas.microsoft.com/office/drawing/2014/main" val="1796346998"/>
                  </a:ext>
                </a:extLst>
              </a:tr>
              <a:tr h="370840">
                <a:tc vMerge="1">
                  <a:txBody>
                    <a:bodyPr/>
                    <a:lstStyle/>
                    <a:p>
                      <a:pPr algn="ctr"/>
                      <a:endParaRPr lang="pt-PT" dirty="0"/>
                    </a:p>
                  </a:txBody>
                  <a:tcPr/>
                </a:tc>
                <a:tc>
                  <a:txBody>
                    <a:bodyPr/>
                    <a:lstStyle/>
                    <a:p>
                      <a:pPr algn="ctr"/>
                      <a:r>
                        <a:rPr lang="pt-PT" dirty="0"/>
                        <a:t>Eventos</a:t>
                      </a:r>
                    </a:p>
                  </a:txBody>
                  <a:tcPr/>
                </a:tc>
                <a:extLst>
                  <a:ext uri="{0D108BD9-81ED-4DB2-BD59-A6C34878D82A}">
                    <a16:rowId xmlns:a16="http://schemas.microsoft.com/office/drawing/2014/main" val="2742782907"/>
                  </a:ext>
                </a:extLst>
              </a:tr>
              <a:tr h="370840">
                <a:tc vMerge="1">
                  <a:txBody>
                    <a:bodyPr/>
                    <a:lstStyle/>
                    <a:p>
                      <a:pPr algn="ctr"/>
                      <a:endParaRPr lang="pt-PT" dirty="0"/>
                    </a:p>
                  </a:txBody>
                  <a:tcPr/>
                </a:tc>
                <a:tc>
                  <a:txBody>
                    <a:bodyPr/>
                    <a:lstStyle/>
                    <a:p>
                      <a:pPr algn="ctr"/>
                      <a:r>
                        <a:rPr lang="pt-PT" dirty="0"/>
                        <a:t>Desafios</a:t>
                      </a:r>
                    </a:p>
                  </a:txBody>
                  <a:tcPr/>
                </a:tc>
                <a:extLst>
                  <a:ext uri="{0D108BD9-81ED-4DB2-BD59-A6C34878D82A}">
                    <a16:rowId xmlns:a16="http://schemas.microsoft.com/office/drawing/2014/main" val="3735514438"/>
                  </a:ext>
                </a:extLst>
              </a:tr>
              <a:tr h="370840">
                <a:tc vMerge="1">
                  <a:txBody>
                    <a:bodyPr/>
                    <a:lstStyle/>
                    <a:p>
                      <a:pPr algn="ctr"/>
                      <a:endParaRPr lang="pt-PT" dirty="0"/>
                    </a:p>
                  </a:txBody>
                  <a:tcPr/>
                </a:tc>
                <a:tc>
                  <a:txBody>
                    <a:bodyPr/>
                    <a:lstStyle/>
                    <a:p>
                      <a:pPr algn="ctr"/>
                      <a:r>
                        <a:rPr lang="pt-PT" dirty="0"/>
                        <a:t>Histórias (eventos)</a:t>
                      </a:r>
                    </a:p>
                  </a:txBody>
                  <a:tcPr/>
                </a:tc>
                <a:extLst>
                  <a:ext uri="{0D108BD9-81ED-4DB2-BD59-A6C34878D82A}">
                    <a16:rowId xmlns:a16="http://schemas.microsoft.com/office/drawing/2014/main" val="1373295603"/>
                  </a:ext>
                </a:extLst>
              </a:tr>
            </a:tbl>
          </a:graphicData>
        </a:graphic>
      </p:graphicFrame>
      <p:pic>
        <p:nvPicPr>
          <p:cNvPr id="7" name="Imagem 6">
            <a:extLst>
              <a:ext uri="{FF2B5EF4-FFF2-40B4-BE49-F238E27FC236}">
                <a16:creationId xmlns:a16="http://schemas.microsoft.com/office/drawing/2014/main" id="{404AAA47-B3BF-45B8-8539-4618B777A2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451" y="1844824"/>
            <a:ext cx="2361986" cy="4723972"/>
          </a:xfrm>
          <a:prstGeom prst="rect">
            <a:avLst/>
          </a:prstGeom>
        </p:spPr>
      </p:pic>
      <p:pic>
        <p:nvPicPr>
          <p:cNvPr id="9" name="Imagem 8">
            <a:extLst>
              <a:ext uri="{FF2B5EF4-FFF2-40B4-BE49-F238E27FC236}">
                <a16:creationId xmlns:a16="http://schemas.microsoft.com/office/drawing/2014/main" id="{E8CDEE37-E2DA-4A30-845A-2B0B8D77EB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7419" y="1844824"/>
            <a:ext cx="2358762" cy="4717524"/>
          </a:xfrm>
          <a:prstGeom prst="rect">
            <a:avLst/>
          </a:prstGeom>
        </p:spPr>
      </p:pic>
      <p:grpSp>
        <p:nvGrpSpPr>
          <p:cNvPr id="12" name="Group 11">
            <a:extLst>
              <a:ext uri="{FF2B5EF4-FFF2-40B4-BE49-F238E27FC236}">
                <a16:creationId xmlns:a16="http://schemas.microsoft.com/office/drawing/2014/main" id="{3131AC64-4165-451A-84D3-6D459754740B}"/>
              </a:ext>
            </a:extLst>
          </p:cNvPr>
          <p:cNvGrpSpPr/>
          <p:nvPr/>
        </p:nvGrpSpPr>
        <p:grpSpPr>
          <a:xfrm>
            <a:off x="-1588" y="-531440"/>
            <a:ext cx="9172305" cy="1656184"/>
            <a:chOff x="-1588" y="-499624"/>
            <a:chExt cx="9172305" cy="1656184"/>
          </a:xfrm>
        </p:grpSpPr>
        <p:sp>
          <p:nvSpPr>
            <p:cNvPr id="13" name="Retângulo 37">
              <a:extLst>
                <a:ext uri="{FF2B5EF4-FFF2-40B4-BE49-F238E27FC236}">
                  <a16:creationId xmlns:a16="http://schemas.microsoft.com/office/drawing/2014/main" id="{E9FD7602-B736-4BF1-9F24-AEBFC059EA3B}"/>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14" name="Rectangle 53">
              <a:extLst>
                <a:ext uri="{FF2B5EF4-FFF2-40B4-BE49-F238E27FC236}">
                  <a16:creationId xmlns:a16="http://schemas.microsoft.com/office/drawing/2014/main" id="{E9349DFA-8C84-46A2-AD86-DA1BFFA4E0A2}"/>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15" name="Picture 10" descr="http://fnyh.org/wp-content/uploads/2015/01/LIFE.jpg">
              <a:extLst>
                <a:ext uri="{FF2B5EF4-FFF2-40B4-BE49-F238E27FC236}">
                  <a16:creationId xmlns:a16="http://schemas.microsoft.com/office/drawing/2014/main" id="{A5A387CA-CEC3-4A5D-9698-35341D8243C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ttp://www.europarc.org/communication-skills/images/2.1%20N2000.jpg">
              <a:extLst>
                <a:ext uri="{FF2B5EF4-FFF2-40B4-BE49-F238E27FC236}">
                  <a16:creationId xmlns:a16="http://schemas.microsoft.com/office/drawing/2014/main" id="{B7916E02-C1FD-4F4E-B53D-9EE370D1066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44">
              <a:extLst>
                <a:ext uri="{FF2B5EF4-FFF2-40B4-BE49-F238E27FC236}">
                  <a16:creationId xmlns:a16="http://schemas.microsoft.com/office/drawing/2014/main" id="{F295A158-939C-491A-9C0F-6A744D57F05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201747084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Comunicação - Newsletter</a:t>
            </a:r>
          </a:p>
        </p:txBody>
      </p:sp>
      <p:graphicFrame>
        <p:nvGraphicFramePr>
          <p:cNvPr id="6" name="Tabela 5">
            <a:extLst>
              <a:ext uri="{FF2B5EF4-FFF2-40B4-BE49-F238E27FC236}">
                <a16:creationId xmlns:a16="http://schemas.microsoft.com/office/drawing/2014/main" id="{2EFBB312-6E87-4E3C-8901-41B4D85D8AB9}"/>
              </a:ext>
            </a:extLst>
          </p:cNvPr>
          <p:cNvGraphicFramePr>
            <a:graphicFrameLocks noGrp="1"/>
          </p:cNvGraphicFramePr>
          <p:nvPr>
            <p:extLst/>
          </p:nvPr>
        </p:nvGraphicFramePr>
        <p:xfrm>
          <a:off x="5381590" y="700535"/>
          <a:ext cx="3619982" cy="3667760"/>
        </p:xfrm>
        <a:graphic>
          <a:graphicData uri="http://schemas.openxmlformats.org/drawingml/2006/table">
            <a:tbl>
              <a:tblPr firstRow="1" bandRow="1">
                <a:tableStyleId>{5C22544A-7EE6-4342-B048-85BDC9FD1C3A}</a:tableStyleId>
              </a:tblPr>
              <a:tblGrid>
                <a:gridCol w="1809991">
                  <a:extLst>
                    <a:ext uri="{9D8B030D-6E8A-4147-A177-3AD203B41FA5}">
                      <a16:colId xmlns:a16="http://schemas.microsoft.com/office/drawing/2014/main" val="3506878452"/>
                    </a:ext>
                  </a:extLst>
                </a:gridCol>
                <a:gridCol w="1809991">
                  <a:extLst>
                    <a:ext uri="{9D8B030D-6E8A-4147-A177-3AD203B41FA5}">
                      <a16:colId xmlns:a16="http://schemas.microsoft.com/office/drawing/2014/main" val="656162154"/>
                    </a:ext>
                  </a:extLst>
                </a:gridCol>
              </a:tblGrid>
              <a:tr h="370840">
                <a:tc gridSpan="2">
                  <a:txBody>
                    <a:bodyPr/>
                    <a:lstStyle/>
                    <a:p>
                      <a:pPr algn="ctr"/>
                      <a:r>
                        <a:rPr lang="pt-PT" sz="2000" dirty="0"/>
                        <a:t>Dados (janeiro 2021)</a:t>
                      </a:r>
                    </a:p>
                  </a:txBody>
                  <a:tcPr/>
                </a:tc>
                <a:tc hMerge="1">
                  <a:txBody>
                    <a:bodyPr/>
                    <a:lstStyle/>
                    <a:p>
                      <a:endParaRPr lang="pt-PT" dirty="0"/>
                    </a:p>
                  </a:txBody>
                  <a:tcPr/>
                </a:tc>
                <a:extLst>
                  <a:ext uri="{0D108BD9-81ED-4DB2-BD59-A6C34878D82A}">
                    <a16:rowId xmlns:a16="http://schemas.microsoft.com/office/drawing/2014/main" val="875928214"/>
                  </a:ext>
                </a:extLst>
              </a:tr>
              <a:tr h="370840">
                <a:tc>
                  <a:txBody>
                    <a:bodyPr/>
                    <a:lstStyle/>
                    <a:p>
                      <a:pPr algn="ctr"/>
                      <a:r>
                        <a:rPr lang="pt-PT" dirty="0"/>
                        <a:t>Data de lançamento</a:t>
                      </a:r>
                    </a:p>
                  </a:txBody>
                  <a:tcPr/>
                </a:tc>
                <a:tc>
                  <a:txBody>
                    <a:bodyPr/>
                    <a:lstStyle/>
                    <a:p>
                      <a:pPr algn="ctr"/>
                      <a:r>
                        <a:rPr lang="pt-PT" dirty="0"/>
                        <a:t>Dezembro de 2020</a:t>
                      </a:r>
                    </a:p>
                  </a:txBody>
                  <a:tcPr/>
                </a:tc>
                <a:extLst>
                  <a:ext uri="{0D108BD9-81ED-4DB2-BD59-A6C34878D82A}">
                    <a16:rowId xmlns:a16="http://schemas.microsoft.com/office/drawing/2014/main" val="440081668"/>
                  </a:ext>
                </a:extLst>
              </a:tr>
              <a:tr h="370840">
                <a:tc>
                  <a:txBody>
                    <a:bodyPr/>
                    <a:lstStyle/>
                    <a:p>
                      <a:pPr algn="ctr"/>
                      <a:r>
                        <a:rPr lang="pt-PT" dirty="0"/>
                        <a:t>Edições</a:t>
                      </a:r>
                    </a:p>
                  </a:txBody>
                  <a:tcPr/>
                </a:tc>
                <a:tc>
                  <a:txBody>
                    <a:bodyPr/>
                    <a:lstStyle/>
                    <a:p>
                      <a:pPr algn="ctr"/>
                      <a:r>
                        <a:rPr lang="pt-PT" dirty="0"/>
                        <a:t>1</a:t>
                      </a:r>
                    </a:p>
                  </a:txBody>
                  <a:tcPr/>
                </a:tc>
                <a:extLst>
                  <a:ext uri="{0D108BD9-81ED-4DB2-BD59-A6C34878D82A}">
                    <a16:rowId xmlns:a16="http://schemas.microsoft.com/office/drawing/2014/main" val="701416870"/>
                  </a:ext>
                </a:extLst>
              </a:tr>
              <a:tr h="370840">
                <a:tc rowSpan="4">
                  <a:txBody>
                    <a:bodyPr/>
                    <a:lstStyle/>
                    <a:p>
                      <a:pPr algn="ctr"/>
                      <a:r>
                        <a:rPr lang="pt-PT" dirty="0"/>
                        <a:t>Tipo de notícias</a:t>
                      </a:r>
                    </a:p>
                  </a:txBody>
                  <a:tcPr/>
                </a:tc>
                <a:tc>
                  <a:txBody>
                    <a:bodyPr/>
                    <a:lstStyle/>
                    <a:p>
                      <a:pPr algn="ctr"/>
                      <a:r>
                        <a:rPr lang="pt-PT" dirty="0"/>
                        <a:t>Notícias ou publicações que mereçam novo destaque</a:t>
                      </a:r>
                    </a:p>
                  </a:txBody>
                  <a:tcPr/>
                </a:tc>
                <a:extLst>
                  <a:ext uri="{0D108BD9-81ED-4DB2-BD59-A6C34878D82A}">
                    <a16:rowId xmlns:a16="http://schemas.microsoft.com/office/drawing/2014/main" val="1796346998"/>
                  </a:ext>
                </a:extLst>
              </a:tr>
              <a:tr h="370840">
                <a:tc vMerge="1">
                  <a:txBody>
                    <a:bodyPr/>
                    <a:lstStyle/>
                    <a:p>
                      <a:pPr algn="ctr"/>
                      <a:endParaRPr lang="pt-PT" dirty="0"/>
                    </a:p>
                  </a:txBody>
                  <a:tcPr/>
                </a:tc>
                <a:tc>
                  <a:txBody>
                    <a:bodyPr/>
                    <a:lstStyle/>
                    <a:p>
                      <a:pPr algn="ctr"/>
                      <a:r>
                        <a:rPr lang="pt-PT" dirty="0"/>
                        <a:t>Desafios</a:t>
                      </a:r>
                    </a:p>
                  </a:txBody>
                  <a:tcPr/>
                </a:tc>
                <a:extLst>
                  <a:ext uri="{0D108BD9-81ED-4DB2-BD59-A6C34878D82A}">
                    <a16:rowId xmlns:a16="http://schemas.microsoft.com/office/drawing/2014/main" val="2742782907"/>
                  </a:ext>
                </a:extLst>
              </a:tr>
              <a:tr h="370840">
                <a:tc vMerge="1">
                  <a:txBody>
                    <a:bodyPr/>
                    <a:lstStyle/>
                    <a:p>
                      <a:pPr algn="ctr"/>
                      <a:endParaRPr lang="pt-PT" dirty="0"/>
                    </a:p>
                  </a:txBody>
                  <a:tcPr/>
                </a:tc>
                <a:tc>
                  <a:txBody>
                    <a:bodyPr/>
                    <a:lstStyle/>
                    <a:p>
                      <a:pPr algn="ctr"/>
                      <a:r>
                        <a:rPr lang="pt-PT" dirty="0"/>
                        <a:t>Balanços (parceiros)</a:t>
                      </a:r>
                    </a:p>
                  </a:txBody>
                  <a:tcPr/>
                </a:tc>
                <a:extLst>
                  <a:ext uri="{0D108BD9-81ED-4DB2-BD59-A6C34878D82A}">
                    <a16:rowId xmlns:a16="http://schemas.microsoft.com/office/drawing/2014/main" val="3735514438"/>
                  </a:ext>
                </a:extLst>
              </a:tr>
              <a:tr h="370840">
                <a:tc vMerge="1">
                  <a:txBody>
                    <a:bodyPr/>
                    <a:lstStyle/>
                    <a:p>
                      <a:pPr algn="ctr"/>
                      <a:endParaRPr lang="pt-PT" dirty="0"/>
                    </a:p>
                  </a:txBody>
                  <a:tcPr/>
                </a:tc>
                <a:tc>
                  <a:txBody>
                    <a:bodyPr/>
                    <a:lstStyle/>
                    <a:p>
                      <a:pPr algn="ctr"/>
                      <a:r>
                        <a:rPr lang="pt-PT" dirty="0"/>
                        <a:t>Rubricas</a:t>
                      </a:r>
                    </a:p>
                  </a:txBody>
                  <a:tcPr/>
                </a:tc>
                <a:extLst>
                  <a:ext uri="{0D108BD9-81ED-4DB2-BD59-A6C34878D82A}">
                    <a16:rowId xmlns:a16="http://schemas.microsoft.com/office/drawing/2014/main" val="1373295603"/>
                  </a:ext>
                </a:extLst>
              </a:tr>
              <a:tr h="370840">
                <a:tc>
                  <a:txBody>
                    <a:bodyPr/>
                    <a:lstStyle/>
                    <a:p>
                      <a:pPr algn="ctr"/>
                      <a:r>
                        <a:rPr lang="pt-PT" dirty="0"/>
                        <a:t>Periodicidade</a:t>
                      </a:r>
                    </a:p>
                  </a:txBody>
                  <a:tcPr/>
                </a:tc>
                <a:tc>
                  <a:txBody>
                    <a:bodyPr/>
                    <a:lstStyle/>
                    <a:p>
                      <a:pPr algn="ctr"/>
                      <a:r>
                        <a:rPr lang="pt-PT" dirty="0"/>
                        <a:t>6 em 6 meses (junho - dezembro)</a:t>
                      </a:r>
                    </a:p>
                  </a:txBody>
                  <a:tcPr/>
                </a:tc>
                <a:extLst>
                  <a:ext uri="{0D108BD9-81ED-4DB2-BD59-A6C34878D82A}">
                    <a16:rowId xmlns:a16="http://schemas.microsoft.com/office/drawing/2014/main" val="2423340755"/>
                  </a:ext>
                </a:extLst>
              </a:tr>
            </a:tbl>
          </a:graphicData>
        </a:graphic>
      </p:graphicFrame>
      <p:pic>
        <p:nvPicPr>
          <p:cNvPr id="4" name="Imagem 3">
            <a:extLst>
              <a:ext uri="{FF2B5EF4-FFF2-40B4-BE49-F238E27FC236}">
                <a16:creationId xmlns:a16="http://schemas.microsoft.com/office/drawing/2014/main" id="{CBDE6251-0626-4F19-92F0-91FF4EC586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1772816"/>
            <a:ext cx="3237782" cy="4902924"/>
          </a:xfrm>
          <a:prstGeom prst="rect">
            <a:avLst/>
          </a:prstGeom>
        </p:spPr>
      </p:pic>
      <p:sp>
        <p:nvSpPr>
          <p:cNvPr id="5" name="Seta: Para Baixo 4">
            <a:extLst>
              <a:ext uri="{FF2B5EF4-FFF2-40B4-BE49-F238E27FC236}">
                <a16:creationId xmlns:a16="http://schemas.microsoft.com/office/drawing/2014/main" id="{8F2360E5-7211-4839-9D7A-209FDFEDB07A}"/>
              </a:ext>
            </a:extLst>
          </p:cNvPr>
          <p:cNvSpPr/>
          <p:nvPr/>
        </p:nvSpPr>
        <p:spPr>
          <a:xfrm>
            <a:off x="6867545" y="4448142"/>
            <a:ext cx="648072"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CaixaDeTexto 6">
            <a:extLst>
              <a:ext uri="{FF2B5EF4-FFF2-40B4-BE49-F238E27FC236}">
                <a16:creationId xmlns:a16="http://schemas.microsoft.com/office/drawing/2014/main" id="{6592C84B-03A9-4B20-9376-8599EE1A9C1C}"/>
              </a:ext>
            </a:extLst>
          </p:cNvPr>
          <p:cNvSpPr txBox="1"/>
          <p:nvPr/>
        </p:nvSpPr>
        <p:spPr>
          <a:xfrm>
            <a:off x="5427385" y="5536101"/>
            <a:ext cx="3528392" cy="646331"/>
          </a:xfrm>
          <a:prstGeom prst="rect">
            <a:avLst/>
          </a:prstGeom>
          <a:noFill/>
        </p:spPr>
        <p:txBody>
          <a:bodyPr wrap="square" rtlCol="0">
            <a:spAutoFit/>
          </a:bodyPr>
          <a:lstStyle/>
          <a:p>
            <a:pPr algn="ctr"/>
            <a:r>
              <a:rPr lang="pt-PT" dirty="0">
                <a:latin typeface="Century Gothic" panose="020B0502020202020204" pitchFamily="34" charset="0"/>
              </a:rPr>
              <a:t>Nova NEWSLETTER a sair no fim deste mês</a:t>
            </a:r>
          </a:p>
        </p:txBody>
      </p:sp>
      <p:grpSp>
        <p:nvGrpSpPr>
          <p:cNvPr id="13" name="Group 12">
            <a:extLst>
              <a:ext uri="{FF2B5EF4-FFF2-40B4-BE49-F238E27FC236}">
                <a16:creationId xmlns:a16="http://schemas.microsoft.com/office/drawing/2014/main" id="{04859CC0-DC71-40A8-BE78-3CC8D8047A99}"/>
              </a:ext>
            </a:extLst>
          </p:cNvPr>
          <p:cNvGrpSpPr/>
          <p:nvPr/>
        </p:nvGrpSpPr>
        <p:grpSpPr>
          <a:xfrm>
            <a:off x="-1588" y="-531440"/>
            <a:ext cx="9172305" cy="1656184"/>
            <a:chOff x="-1588" y="-499624"/>
            <a:chExt cx="9172305" cy="1656184"/>
          </a:xfrm>
        </p:grpSpPr>
        <p:sp>
          <p:nvSpPr>
            <p:cNvPr id="14" name="Retângulo 37">
              <a:extLst>
                <a:ext uri="{FF2B5EF4-FFF2-40B4-BE49-F238E27FC236}">
                  <a16:creationId xmlns:a16="http://schemas.microsoft.com/office/drawing/2014/main" id="{C8B88A75-6C88-4304-94D0-AC9CF1556F56}"/>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15" name="Rectangle 53">
              <a:extLst>
                <a:ext uri="{FF2B5EF4-FFF2-40B4-BE49-F238E27FC236}">
                  <a16:creationId xmlns:a16="http://schemas.microsoft.com/office/drawing/2014/main" id="{40B32FB8-2270-4066-BB52-020C6E971C53}"/>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18" name="Picture 10" descr="http://fnyh.org/wp-content/uploads/2015/01/LIFE.jpg">
              <a:extLst>
                <a:ext uri="{FF2B5EF4-FFF2-40B4-BE49-F238E27FC236}">
                  <a16:creationId xmlns:a16="http://schemas.microsoft.com/office/drawing/2014/main" id="{E57841F6-AF30-44A0-ACE6-3831BF2E569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http://www.europarc.org/communication-skills/images/2.1%20N2000.jpg">
              <a:extLst>
                <a:ext uri="{FF2B5EF4-FFF2-40B4-BE49-F238E27FC236}">
                  <a16:creationId xmlns:a16="http://schemas.microsoft.com/office/drawing/2014/main" id="{46D643F1-9329-475C-80A0-19C0BF20CFA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m 44">
              <a:extLst>
                <a:ext uri="{FF2B5EF4-FFF2-40B4-BE49-F238E27FC236}">
                  <a16:creationId xmlns:a16="http://schemas.microsoft.com/office/drawing/2014/main" id="{F07B364D-277C-4D0C-8B82-9AE0F1DB3C1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142982945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Comunicação – </a:t>
            </a:r>
            <a:r>
              <a:rPr lang="pt-PT" sz="2400" b="1" dirty="0" err="1">
                <a:latin typeface="Century Gothic" panose="020B0502020202020204" pitchFamily="34" charset="0"/>
              </a:rPr>
              <a:t>Monofolha</a:t>
            </a:r>
            <a:r>
              <a:rPr lang="pt-PT" sz="2400" b="1" dirty="0">
                <a:latin typeface="Century Gothic" panose="020B0502020202020204" pitchFamily="34" charset="0"/>
              </a:rPr>
              <a:t>/Panfleto</a:t>
            </a:r>
          </a:p>
        </p:txBody>
      </p:sp>
      <p:pic>
        <p:nvPicPr>
          <p:cNvPr id="11" name="Picture 2" descr="https://www.lifeazoresnatura.eu/wp-content/uploads/2020/11/monofolha-digital_IP-NATURA_17nov_PT_2.jpg">
            <a:extLst>
              <a:ext uri="{FF2B5EF4-FFF2-40B4-BE49-F238E27FC236}">
                <a16:creationId xmlns:a16="http://schemas.microsoft.com/office/drawing/2014/main" id="{0F0EF71B-B2BA-4725-9770-4D6220C311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1644131"/>
            <a:ext cx="7056784" cy="49891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9DAEAE8-476D-4DC9-8599-949FC28B07F4}"/>
              </a:ext>
            </a:extLst>
          </p:cNvPr>
          <p:cNvGrpSpPr/>
          <p:nvPr/>
        </p:nvGrpSpPr>
        <p:grpSpPr>
          <a:xfrm>
            <a:off x="-1588" y="-531440"/>
            <a:ext cx="9172305" cy="1656184"/>
            <a:chOff x="-1588" y="-499624"/>
            <a:chExt cx="9172305" cy="1656184"/>
          </a:xfrm>
        </p:grpSpPr>
        <p:sp>
          <p:nvSpPr>
            <p:cNvPr id="12" name="Retângulo 37">
              <a:extLst>
                <a:ext uri="{FF2B5EF4-FFF2-40B4-BE49-F238E27FC236}">
                  <a16:creationId xmlns:a16="http://schemas.microsoft.com/office/drawing/2014/main" id="{EA52B1CC-9A6C-4D25-AED8-E26674A2B598}"/>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13" name="Rectangle 53">
              <a:extLst>
                <a:ext uri="{FF2B5EF4-FFF2-40B4-BE49-F238E27FC236}">
                  <a16:creationId xmlns:a16="http://schemas.microsoft.com/office/drawing/2014/main" id="{C426C5CA-5849-45AE-A8BB-C4AB47CEA830}"/>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14" name="Picture 10" descr="http://fnyh.org/wp-content/uploads/2015/01/LIFE.jpg">
              <a:extLst>
                <a:ext uri="{FF2B5EF4-FFF2-40B4-BE49-F238E27FC236}">
                  <a16:creationId xmlns:a16="http://schemas.microsoft.com/office/drawing/2014/main" id="{CB06E95D-54F9-46C0-A8CB-DDE26AB896D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http://www.europarc.org/communication-skills/images/2.1%20N2000.jpg">
              <a:extLst>
                <a:ext uri="{FF2B5EF4-FFF2-40B4-BE49-F238E27FC236}">
                  <a16:creationId xmlns:a16="http://schemas.microsoft.com/office/drawing/2014/main" id="{FB147257-0F7C-41A7-820C-FC12347E99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m 44">
              <a:extLst>
                <a:ext uri="{FF2B5EF4-FFF2-40B4-BE49-F238E27FC236}">
                  <a16:creationId xmlns:a16="http://schemas.microsoft.com/office/drawing/2014/main" id="{B3C2C052-9487-47E9-8451-0F9826B987F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115627094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Comunicação – Sinalética</a:t>
            </a:r>
          </a:p>
        </p:txBody>
      </p:sp>
      <p:pic>
        <p:nvPicPr>
          <p:cNvPr id="4" name="Imagem 3">
            <a:extLst>
              <a:ext uri="{FF2B5EF4-FFF2-40B4-BE49-F238E27FC236}">
                <a16:creationId xmlns:a16="http://schemas.microsoft.com/office/drawing/2014/main" id="{C7D683CE-7523-4FA8-AE94-BB46EC360C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1219" y="4026260"/>
            <a:ext cx="2029680" cy="2708782"/>
          </a:xfrm>
          <a:prstGeom prst="rect">
            <a:avLst/>
          </a:prstGeom>
        </p:spPr>
      </p:pic>
      <p:pic>
        <p:nvPicPr>
          <p:cNvPr id="8" name="Imagem 7">
            <a:extLst>
              <a:ext uri="{FF2B5EF4-FFF2-40B4-BE49-F238E27FC236}">
                <a16:creationId xmlns:a16="http://schemas.microsoft.com/office/drawing/2014/main" id="{56A71361-81CD-49E8-9685-F5C82D0226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485250" y="1389040"/>
            <a:ext cx="3322430" cy="1868868"/>
          </a:xfrm>
          <a:prstGeom prst="rect">
            <a:avLst/>
          </a:prstGeom>
        </p:spPr>
      </p:pic>
      <p:sp>
        <p:nvSpPr>
          <p:cNvPr id="2" name="CaixaDeTexto 1">
            <a:extLst>
              <a:ext uri="{FF2B5EF4-FFF2-40B4-BE49-F238E27FC236}">
                <a16:creationId xmlns:a16="http://schemas.microsoft.com/office/drawing/2014/main" id="{1D49CB3B-6CAB-4FD9-AFC6-949B97E37DF6}"/>
              </a:ext>
            </a:extLst>
          </p:cNvPr>
          <p:cNvSpPr txBox="1"/>
          <p:nvPr/>
        </p:nvSpPr>
        <p:spPr>
          <a:xfrm>
            <a:off x="46916" y="1682196"/>
            <a:ext cx="3456384" cy="2585323"/>
          </a:xfrm>
          <a:prstGeom prst="rect">
            <a:avLst/>
          </a:prstGeom>
          <a:noFill/>
        </p:spPr>
        <p:txBody>
          <a:bodyPr wrap="square" rtlCol="0">
            <a:spAutoFit/>
          </a:bodyPr>
          <a:lstStyle/>
          <a:p>
            <a:r>
              <a:rPr lang="pt-PT" b="1" u="sng" dirty="0">
                <a:latin typeface="Century Gothic" panose="020B0502020202020204" pitchFamily="34" charset="0"/>
              </a:rPr>
              <a:t>Estrutura dos conteúdos:</a:t>
            </a:r>
          </a:p>
          <a:p>
            <a:pPr marL="285750" indent="-285750">
              <a:buFont typeface="Arial" panose="020B0604020202020204" pitchFamily="34" charset="0"/>
              <a:buChar char="•"/>
            </a:pPr>
            <a:r>
              <a:rPr lang="pt-PT" dirty="0">
                <a:latin typeface="Century Gothic" panose="020B0502020202020204" pitchFamily="34" charset="0"/>
              </a:rPr>
              <a:t>Introdução ao projeto;</a:t>
            </a:r>
          </a:p>
          <a:p>
            <a:pPr marL="285750" indent="-285750">
              <a:buFont typeface="Arial" panose="020B0604020202020204" pitchFamily="34" charset="0"/>
              <a:buChar char="•"/>
            </a:pPr>
            <a:r>
              <a:rPr lang="pt-PT" dirty="0">
                <a:latin typeface="Century Gothic" panose="020B0502020202020204" pitchFamily="34" charset="0"/>
              </a:rPr>
              <a:t>Mapa da área de intervenção;</a:t>
            </a:r>
          </a:p>
          <a:p>
            <a:pPr marL="285750" indent="-285750">
              <a:buFont typeface="Arial" panose="020B0604020202020204" pitchFamily="34" charset="0"/>
              <a:buChar char="•"/>
            </a:pPr>
            <a:r>
              <a:rPr lang="pt-PT" dirty="0">
                <a:latin typeface="Century Gothic" panose="020B0502020202020204" pitchFamily="34" charset="0"/>
              </a:rPr>
              <a:t>Caracterização da área;</a:t>
            </a:r>
          </a:p>
          <a:p>
            <a:pPr marL="285750" indent="-285750">
              <a:buFont typeface="Arial" panose="020B0604020202020204" pitchFamily="34" charset="0"/>
              <a:buChar char="•"/>
            </a:pPr>
            <a:r>
              <a:rPr lang="pt-PT" dirty="0">
                <a:latin typeface="Century Gothic" panose="020B0502020202020204" pitchFamily="34" charset="0"/>
              </a:rPr>
              <a:t>Objetivos para aquela área de intervenção;</a:t>
            </a:r>
          </a:p>
          <a:p>
            <a:pPr marL="285750" indent="-285750">
              <a:buFont typeface="Arial" panose="020B0604020202020204" pitchFamily="34" charset="0"/>
              <a:buChar char="•"/>
            </a:pPr>
            <a:r>
              <a:rPr lang="pt-PT" dirty="0">
                <a:latin typeface="Century Gothic" panose="020B0502020202020204" pitchFamily="34" charset="0"/>
              </a:rPr>
              <a:t>Fotografias de espécies ou habitats</a:t>
            </a:r>
          </a:p>
        </p:txBody>
      </p:sp>
      <p:sp>
        <p:nvSpPr>
          <p:cNvPr id="9" name="CaixaDeTexto 8">
            <a:extLst>
              <a:ext uri="{FF2B5EF4-FFF2-40B4-BE49-F238E27FC236}">
                <a16:creationId xmlns:a16="http://schemas.microsoft.com/office/drawing/2014/main" id="{618849B0-3739-4BA3-BBF2-0912AD745B65}"/>
              </a:ext>
            </a:extLst>
          </p:cNvPr>
          <p:cNvSpPr txBox="1"/>
          <p:nvPr/>
        </p:nvSpPr>
        <p:spPr>
          <a:xfrm>
            <a:off x="62426" y="4267519"/>
            <a:ext cx="3425363" cy="2862322"/>
          </a:xfrm>
          <a:prstGeom prst="rect">
            <a:avLst/>
          </a:prstGeom>
          <a:noFill/>
        </p:spPr>
        <p:txBody>
          <a:bodyPr wrap="square" rtlCol="0">
            <a:spAutoFit/>
          </a:bodyPr>
          <a:lstStyle/>
          <a:p>
            <a:r>
              <a:rPr lang="pt-PT" b="1" u="sng" dirty="0">
                <a:latin typeface="Century Gothic" panose="020B0502020202020204" pitchFamily="34" charset="0"/>
              </a:rPr>
              <a:t>Estrutura física:</a:t>
            </a:r>
          </a:p>
          <a:p>
            <a:pPr marL="285750" indent="-285750">
              <a:buFont typeface="Arial" panose="020B0604020202020204" pitchFamily="34" charset="0"/>
              <a:buChar char="•"/>
            </a:pPr>
            <a:r>
              <a:rPr lang="pt-PT" dirty="0">
                <a:latin typeface="Century Gothic" panose="020B0502020202020204" pitchFamily="34" charset="0"/>
              </a:rPr>
              <a:t>Plástico reciclado (indicação) ou madeira tratada (pinho);</a:t>
            </a:r>
          </a:p>
          <a:p>
            <a:pPr marL="285750" indent="-285750">
              <a:buFont typeface="Arial" panose="020B0604020202020204" pitchFamily="34" charset="0"/>
              <a:buChar char="•"/>
            </a:pPr>
            <a:r>
              <a:rPr lang="pt-PT" dirty="0">
                <a:latin typeface="Century Gothic" panose="020B0502020202020204" pitchFamily="34" charset="0"/>
              </a:rPr>
              <a:t>Placa impressa em PVC (substituir com o avanço do projeto e dos trabalhos de conservação – 3 fases) ou criptoméria.</a:t>
            </a:r>
          </a:p>
          <a:p>
            <a:pPr marL="285750" indent="-285750">
              <a:buFont typeface="Arial" panose="020B0604020202020204" pitchFamily="34" charset="0"/>
              <a:buChar char="•"/>
            </a:pPr>
            <a:endParaRPr lang="pt-PT" dirty="0"/>
          </a:p>
        </p:txBody>
      </p:sp>
      <p:pic>
        <p:nvPicPr>
          <p:cNvPr id="5" name="Imagem 4">
            <a:extLst>
              <a:ext uri="{FF2B5EF4-FFF2-40B4-BE49-F238E27FC236}">
                <a16:creationId xmlns:a16="http://schemas.microsoft.com/office/drawing/2014/main" id="{A9B2CE9B-6661-4EC8-9A01-BFCCE21614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60289" y="1182243"/>
            <a:ext cx="3089166" cy="5184576"/>
          </a:xfrm>
          <a:prstGeom prst="rect">
            <a:avLst/>
          </a:prstGeom>
        </p:spPr>
      </p:pic>
      <p:grpSp>
        <p:nvGrpSpPr>
          <p:cNvPr id="14" name="Group 13">
            <a:extLst>
              <a:ext uri="{FF2B5EF4-FFF2-40B4-BE49-F238E27FC236}">
                <a16:creationId xmlns:a16="http://schemas.microsoft.com/office/drawing/2014/main" id="{34CAE7A5-2D62-4BB2-95F9-2E918F275982}"/>
              </a:ext>
            </a:extLst>
          </p:cNvPr>
          <p:cNvGrpSpPr/>
          <p:nvPr/>
        </p:nvGrpSpPr>
        <p:grpSpPr>
          <a:xfrm>
            <a:off x="-1588" y="-531440"/>
            <a:ext cx="9172305" cy="1656184"/>
            <a:chOff x="-1588" y="-499624"/>
            <a:chExt cx="9172305" cy="1656184"/>
          </a:xfrm>
        </p:grpSpPr>
        <p:sp>
          <p:nvSpPr>
            <p:cNvPr id="15" name="Retângulo 37">
              <a:extLst>
                <a:ext uri="{FF2B5EF4-FFF2-40B4-BE49-F238E27FC236}">
                  <a16:creationId xmlns:a16="http://schemas.microsoft.com/office/drawing/2014/main" id="{7F576E40-C514-459E-909E-CE6EDEE08B13}"/>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18" name="Rectangle 53">
              <a:extLst>
                <a:ext uri="{FF2B5EF4-FFF2-40B4-BE49-F238E27FC236}">
                  <a16:creationId xmlns:a16="http://schemas.microsoft.com/office/drawing/2014/main" id="{137D9B18-F63A-4B25-832D-DCC26E7FE452}"/>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20" name="Picture 10" descr="http://fnyh.org/wp-content/uploads/2015/01/LIFE.jpg">
              <a:extLst>
                <a:ext uri="{FF2B5EF4-FFF2-40B4-BE49-F238E27FC236}">
                  <a16:creationId xmlns:a16="http://schemas.microsoft.com/office/drawing/2014/main" id="{E60B43ED-1242-473F-A26A-BD0CC22ED3F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http://www.europarc.org/communication-skills/images/2.1%20N2000.jpg">
              <a:extLst>
                <a:ext uri="{FF2B5EF4-FFF2-40B4-BE49-F238E27FC236}">
                  <a16:creationId xmlns:a16="http://schemas.microsoft.com/office/drawing/2014/main" id="{434CE7A1-5B31-4B1D-9743-8745278776E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m 44">
              <a:extLst>
                <a:ext uri="{FF2B5EF4-FFF2-40B4-BE49-F238E27FC236}">
                  <a16:creationId xmlns:a16="http://schemas.microsoft.com/office/drawing/2014/main" id="{15E7C0E3-D5D6-45E6-B626-C54C74B5C60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382085443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pic>
        <p:nvPicPr>
          <p:cNvPr id="3" name="Imagem 2"/>
          <p:cNvPicPr>
            <a:picLocks noChangeAspect="1"/>
          </p:cNvPicPr>
          <p:nvPr/>
        </p:nvPicPr>
        <p:blipFill rotWithShape="1">
          <a:blip r:embed="rId6" cstate="email">
            <a:extLst>
              <a:ext uri="{28A0092B-C50C-407E-A947-70E740481C1C}">
                <a14:useLocalDpi xmlns:a14="http://schemas.microsoft.com/office/drawing/2010/main" val="0"/>
              </a:ext>
            </a:extLst>
          </a:blip>
          <a:srcRect t="31100" b="32151"/>
          <a:stretch/>
        </p:blipFill>
        <p:spPr>
          <a:xfrm>
            <a:off x="-684584" y="679927"/>
            <a:ext cx="10287000" cy="3780420"/>
          </a:xfrm>
          <a:prstGeom prst="rect">
            <a:avLst/>
          </a:prstGeom>
        </p:spPr>
      </p:pic>
      <p:sp>
        <p:nvSpPr>
          <p:cNvPr id="24" name="CaixaDeTexto 23"/>
          <p:cNvSpPr txBox="1"/>
          <p:nvPr/>
        </p:nvSpPr>
        <p:spPr>
          <a:xfrm>
            <a:off x="-35496" y="4460347"/>
            <a:ext cx="9144000" cy="1354217"/>
          </a:xfrm>
          <a:prstGeom prst="rect">
            <a:avLst/>
          </a:prstGeom>
          <a:noFill/>
        </p:spPr>
        <p:txBody>
          <a:bodyPr wrap="square" rtlCol="0">
            <a:spAutoFit/>
          </a:bodyPr>
          <a:lstStyle/>
          <a:p>
            <a:pPr algn="ctr"/>
            <a:r>
              <a:rPr lang="pt-PT" sz="2800" dirty="0">
                <a:latin typeface="Century Gothic" panose="020B0502020202020204" pitchFamily="34" charset="0"/>
              </a:rPr>
              <a:t>LIFE 17 IPE/PT 000010</a:t>
            </a:r>
          </a:p>
          <a:p>
            <a:pPr algn="ctr"/>
            <a:endParaRPr lang="pt-PT" b="1" dirty="0">
              <a:latin typeface="Century Gothic" panose="020B0502020202020204" pitchFamily="34" charset="0"/>
            </a:endParaRPr>
          </a:p>
          <a:p>
            <a:pPr algn="ctr"/>
            <a:r>
              <a:rPr lang="pt-PT" b="1" dirty="0">
                <a:latin typeface="Century Gothic" panose="020B0502020202020204" pitchFamily="34" charset="0"/>
              </a:rPr>
              <a:t>Proteção ativa e gestão integrada da Rede Natura 2000 nos Açores</a:t>
            </a:r>
          </a:p>
          <a:p>
            <a:pPr algn="ctr"/>
            <a:endParaRPr lang="pt-PT" dirty="0">
              <a:latin typeface="Century Gothic" panose="020B0502020202020204" pitchFamily="34" charset="0"/>
            </a:endParaRPr>
          </a:p>
        </p:txBody>
      </p:sp>
    </p:spTree>
    <p:extLst>
      <p:ext uri="{BB962C8B-B14F-4D97-AF65-F5344CB8AC3E}">
        <p14:creationId xmlns:p14="http://schemas.microsoft.com/office/powerpoint/2010/main" val="18122527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Educação Ambiental – Atividades</a:t>
            </a:r>
          </a:p>
        </p:txBody>
      </p:sp>
      <p:graphicFrame>
        <p:nvGraphicFramePr>
          <p:cNvPr id="2" name="Tabela 1">
            <a:extLst>
              <a:ext uri="{FF2B5EF4-FFF2-40B4-BE49-F238E27FC236}">
                <a16:creationId xmlns:a16="http://schemas.microsoft.com/office/drawing/2014/main" id="{AA8C001D-40D9-4A8E-AA57-B2F0032DF7A5}"/>
              </a:ext>
            </a:extLst>
          </p:cNvPr>
          <p:cNvGraphicFramePr>
            <a:graphicFrameLocks noGrp="1"/>
          </p:cNvGraphicFramePr>
          <p:nvPr>
            <p:extLst/>
          </p:nvPr>
        </p:nvGraphicFramePr>
        <p:xfrm>
          <a:off x="4678710" y="1578744"/>
          <a:ext cx="3312368" cy="111252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3688914106"/>
                    </a:ext>
                  </a:extLst>
                </a:gridCol>
                <a:gridCol w="1656184">
                  <a:extLst>
                    <a:ext uri="{9D8B030D-6E8A-4147-A177-3AD203B41FA5}">
                      <a16:colId xmlns:a16="http://schemas.microsoft.com/office/drawing/2014/main" val="813995653"/>
                    </a:ext>
                  </a:extLst>
                </a:gridCol>
              </a:tblGrid>
              <a:tr h="370840">
                <a:tc gridSpan="2">
                  <a:txBody>
                    <a:bodyPr/>
                    <a:lstStyle/>
                    <a:p>
                      <a:r>
                        <a:rPr lang="pt-PT" dirty="0"/>
                        <a:t>2019</a:t>
                      </a:r>
                    </a:p>
                  </a:txBody>
                  <a:tcPr/>
                </a:tc>
                <a:tc hMerge="1">
                  <a:txBody>
                    <a:bodyPr/>
                    <a:lstStyle/>
                    <a:p>
                      <a:endParaRPr lang="pt-PT" dirty="0"/>
                    </a:p>
                  </a:txBody>
                  <a:tcPr/>
                </a:tc>
                <a:extLst>
                  <a:ext uri="{0D108BD9-81ED-4DB2-BD59-A6C34878D82A}">
                    <a16:rowId xmlns:a16="http://schemas.microsoft.com/office/drawing/2014/main" val="526010776"/>
                  </a:ext>
                </a:extLst>
              </a:tr>
              <a:tr h="370840">
                <a:tc rowSpan="2">
                  <a:txBody>
                    <a:bodyPr/>
                    <a:lstStyle/>
                    <a:p>
                      <a:r>
                        <a:rPr lang="pt-PT" dirty="0"/>
                        <a:t>Escolas</a:t>
                      </a:r>
                    </a:p>
                  </a:txBody>
                  <a:tcPr/>
                </a:tc>
                <a:tc>
                  <a:txBody>
                    <a:bodyPr/>
                    <a:lstStyle/>
                    <a:p>
                      <a:r>
                        <a:rPr lang="pt-PT" dirty="0"/>
                        <a:t>Sessões – 74</a:t>
                      </a:r>
                    </a:p>
                  </a:txBody>
                  <a:tcPr/>
                </a:tc>
                <a:extLst>
                  <a:ext uri="{0D108BD9-81ED-4DB2-BD59-A6C34878D82A}">
                    <a16:rowId xmlns:a16="http://schemas.microsoft.com/office/drawing/2014/main" val="3523993849"/>
                  </a:ext>
                </a:extLst>
              </a:tr>
              <a:tr h="370840">
                <a:tc vMerge="1">
                  <a:txBody>
                    <a:bodyPr/>
                    <a:lstStyle/>
                    <a:p>
                      <a:endParaRPr lang="pt-PT" dirty="0"/>
                    </a:p>
                  </a:txBody>
                  <a:tcPr/>
                </a:tc>
                <a:tc>
                  <a:txBody>
                    <a:bodyPr/>
                    <a:lstStyle/>
                    <a:p>
                      <a:r>
                        <a:rPr lang="pt-PT" dirty="0"/>
                        <a:t>Participantes - 1671</a:t>
                      </a:r>
                    </a:p>
                  </a:txBody>
                  <a:tcPr/>
                </a:tc>
                <a:extLst>
                  <a:ext uri="{0D108BD9-81ED-4DB2-BD59-A6C34878D82A}">
                    <a16:rowId xmlns:a16="http://schemas.microsoft.com/office/drawing/2014/main" val="3941282627"/>
                  </a:ext>
                </a:extLst>
              </a:tr>
            </a:tbl>
          </a:graphicData>
        </a:graphic>
      </p:graphicFrame>
      <p:graphicFrame>
        <p:nvGraphicFramePr>
          <p:cNvPr id="10" name="Tabela 9">
            <a:extLst>
              <a:ext uri="{FF2B5EF4-FFF2-40B4-BE49-F238E27FC236}">
                <a16:creationId xmlns:a16="http://schemas.microsoft.com/office/drawing/2014/main" id="{FF21D6FE-74DB-403E-9068-92B80D45A8D2}"/>
              </a:ext>
            </a:extLst>
          </p:cNvPr>
          <p:cNvGraphicFramePr>
            <a:graphicFrameLocks noGrp="1"/>
          </p:cNvGraphicFramePr>
          <p:nvPr>
            <p:extLst/>
          </p:nvPr>
        </p:nvGraphicFramePr>
        <p:xfrm>
          <a:off x="5830838" y="2691264"/>
          <a:ext cx="3312368" cy="185420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3688914106"/>
                    </a:ext>
                  </a:extLst>
                </a:gridCol>
                <a:gridCol w="1656184">
                  <a:extLst>
                    <a:ext uri="{9D8B030D-6E8A-4147-A177-3AD203B41FA5}">
                      <a16:colId xmlns:a16="http://schemas.microsoft.com/office/drawing/2014/main" val="813995653"/>
                    </a:ext>
                  </a:extLst>
                </a:gridCol>
              </a:tblGrid>
              <a:tr h="370840">
                <a:tc gridSpan="2">
                  <a:txBody>
                    <a:bodyPr/>
                    <a:lstStyle/>
                    <a:p>
                      <a:r>
                        <a:rPr lang="pt-PT" dirty="0"/>
                        <a:t>2020</a:t>
                      </a:r>
                    </a:p>
                  </a:txBody>
                  <a:tcPr/>
                </a:tc>
                <a:tc hMerge="1">
                  <a:txBody>
                    <a:bodyPr/>
                    <a:lstStyle/>
                    <a:p>
                      <a:endParaRPr lang="pt-PT" dirty="0"/>
                    </a:p>
                  </a:txBody>
                  <a:tcPr/>
                </a:tc>
                <a:extLst>
                  <a:ext uri="{0D108BD9-81ED-4DB2-BD59-A6C34878D82A}">
                    <a16:rowId xmlns:a16="http://schemas.microsoft.com/office/drawing/2014/main" val="526010776"/>
                  </a:ext>
                </a:extLst>
              </a:tr>
              <a:tr h="370840">
                <a:tc rowSpan="2">
                  <a:txBody>
                    <a:bodyPr/>
                    <a:lstStyle/>
                    <a:p>
                      <a:r>
                        <a:rPr lang="pt-PT" dirty="0"/>
                        <a:t>Escolas</a:t>
                      </a:r>
                    </a:p>
                  </a:txBody>
                  <a:tcPr/>
                </a:tc>
                <a:tc>
                  <a:txBody>
                    <a:bodyPr/>
                    <a:lstStyle/>
                    <a:p>
                      <a:r>
                        <a:rPr lang="pt-PT" dirty="0"/>
                        <a:t>Sessões – 114</a:t>
                      </a:r>
                    </a:p>
                  </a:txBody>
                  <a:tcPr/>
                </a:tc>
                <a:extLst>
                  <a:ext uri="{0D108BD9-81ED-4DB2-BD59-A6C34878D82A}">
                    <a16:rowId xmlns:a16="http://schemas.microsoft.com/office/drawing/2014/main" val="3523993849"/>
                  </a:ext>
                </a:extLst>
              </a:tr>
              <a:tr h="370840">
                <a:tc vMerge="1">
                  <a:txBody>
                    <a:bodyPr/>
                    <a:lstStyle/>
                    <a:p>
                      <a:endParaRPr lang="pt-PT" dirty="0"/>
                    </a:p>
                  </a:txBody>
                  <a:tcPr/>
                </a:tc>
                <a:tc>
                  <a:txBody>
                    <a:bodyPr/>
                    <a:lstStyle/>
                    <a:p>
                      <a:r>
                        <a:rPr lang="pt-PT" dirty="0"/>
                        <a:t>Participantes - 2042</a:t>
                      </a:r>
                    </a:p>
                  </a:txBody>
                  <a:tcPr/>
                </a:tc>
                <a:extLst>
                  <a:ext uri="{0D108BD9-81ED-4DB2-BD59-A6C34878D82A}">
                    <a16:rowId xmlns:a16="http://schemas.microsoft.com/office/drawing/2014/main" val="3941282627"/>
                  </a:ext>
                </a:extLst>
              </a:tr>
              <a:tr h="370840">
                <a:tc rowSpan="2">
                  <a:txBody>
                    <a:bodyPr/>
                    <a:lstStyle/>
                    <a:p>
                      <a:r>
                        <a:rPr lang="pt-PT" dirty="0"/>
                        <a:t>Públicas</a:t>
                      </a:r>
                    </a:p>
                  </a:txBody>
                  <a:tcPr/>
                </a:tc>
                <a:tc>
                  <a:txBody>
                    <a:bodyPr/>
                    <a:lstStyle/>
                    <a:p>
                      <a:r>
                        <a:rPr lang="pt-PT" dirty="0"/>
                        <a:t>Sessões – 42</a:t>
                      </a:r>
                    </a:p>
                  </a:txBody>
                  <a:tcPr/>
                </a:tc>
                <a:extLst>
                  <a:ext uri="{0D108BD9-81ED-4DB2-BD59-A6C34878D82A}">
                    <a16:rowId xmlns:a16="http://schemas.microsoft.com/office/drawing/2014/main" val="2413137265"/>
                  </a:ext>
                </a:extLst>
              </a:tr>
              <a:tr h="370840">
                <a:tc vMerge="1">
                  <a:txBody>
                    <a:bodyPr/>
                    <a:lstStyle/>
                    <a:p>
                      <a:endParaRPr lang="pt-PT" dirty="0"/>
                    </a:p>
                  </a:txBody>
                  <a:tcPr/>
                </a:tc>
                <a:tc>
                  <a:txBody>
                    <a:bodyPr/>
                    <a:lstStyle/>
                    <a:p>
                      <a:r>
                        <a:rPr lang="pt-PT" dirty="0"/>
                        <a:t>Participantes - 1671</a:t>
                      </a:r>
                    </a:p>
                  </a:txBody>
                  <a:tcPr/>
                </a:tc>
                <a:extLst>
                  <a:ext uri="{0D108BD9-81ED-4DB2-BD59-A6C34878D82A}">
                    <a16:rowId xmlns:a16="http://schemas.microsoft.com/office/drawing/2014/main" val="4283165897"/>
                  </a:ext>
                </a:extLst>
              </a:tr>
            </a:tbl>
          </a:graphicData>
        </a:graphic>
      </p:graphicFrame>
      <p:graphicFrame>
        <p:nvGraphicFramePr>
          <p:cNvPr id="11" name="Tabela 10">
            <a:extLst>
              <a:ext uri="{FF2B5EF4-FFF2-40B4-BE49-F238E27FC236}">
                <a16:creationId xmlns:a16="http://schemas.microsoft.com/office/drawing/2014/main" id="{6F0DA456-B981-41A6-B1DD-CF4F00A413E4}"/>
              </a:ext>
            </a:extLst>
          </p:cNvPr>
          <p:cNvGraphicFramePr>
            <a:graphicFrameLocks noGrp="1"/>
          </p:cNvGraphicFramePr>
          <p:nvPr>
            <p:extLst/>
          </p:nvPr>
        </p:nvGraphicFramePr>
        <p:xfrm>
          <a:off x="4678710" y="4545464"/>
          <a:ext cx="3312368" cy="111252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3688914106"/>
                    </a:ext>
                  </a:extLst>
                </a:gridCol>
                <a:gridCol w="1656184">
                  <a:extLst>
                    <a:ext uri="{9D8B030D-6E8A-4147-A177-3AD203B41FA5}">
                      <a16:colId xmlns:a16="http://schemas.microsoft.com/office/drawing/2014/main" val="813995653"/>
                    </a:ext>
                  </a:extLst>
                </a:gridCol>
              </a:tblGrid>
              <a:tr h="370840">
                <a:tc gridSpan="2">
                  <a:txBody>
                    <a:bodyPr/>
                    <a:lstStyle/>
                    <a:p>
                      <a:r>
                        <a:rPr lang="pt-PT" dirty="0"/>
                        <a:t>2021 (fevereiro 2021)</a:t>
                      </a:r>
                    </a:p>
                  </a:txBody>
                  <a:tcPr/>
                </a:tc>
                <a:tc hMerge="1">
                  <a:txBody>
                    <a:bodyPr/>
                    <a:lstStyle/>
                    <a:p>
                      <a:endParaRPr lang="pt-PT" dirty="0"/>
                    </a:p>
                  </a:txBody>
                  <a:tcPr/>
                </a:tc>
                <a:extLst>
                  <a:ext uri="{0D108BD9-81ED-4DB2-BD59-A6C34878D82A}">
                    <a16:rowId xmlns:a16="http://schemas.microsoft.com/office/drawing/2014/main" val="526010776"/>
                  </a:ext>
                </a:extLst>
              </a:tr>
              <a:tr h="370840">
                <a:tc rowSpan="2">
                  <a:txBody>
                    <a:bodyPr/>
                    <a:lstStyle/>
                    <a:p>
                      <a:r>
                        <a:rPr lang="pt-PT" dirty="0"/>
                        <a:t>Escolas</a:t>
                      </a:r>
                    </a:p>
                  </a:txBody>
                  <a:tcPr/>
                </a:tc>
                <a:tc>
                  <a:txBody>
                    <a:bodyPr/>
                    <a:lstStyle/>
                    <a:p>
                      <a:r>
                        <a:rPr lang="pt-PT" dirty="0"/>
                        <a:t>Sessões – 16</a:t>
                      </a:r>
                    </a:p>
                  </a:txBody>
                  <a:tcPr/>
                </a:tc>
                <a:extLst>
                  <a:ext uri="{0D108BD9-81ED-4DB2-BD59-A6C34878D82A}">
                    <a16:rowId xmlns:a16="http://schemas.microsoft.com/office/drawing/2014/main" val="3523993849"/>
                  </a:ext>
                </a:extLst>
              </a:tr>
              <a:tr h="370840">
                <a:tc vMerge="1">
                  <a:txBody>
                    <a:bodyPr/>
                    <a:lstStyle/>
                    <a:p>
                      <a:endParaRPr lang="pt-PT" dirty="0"/>
                    </a:p>
                  </a:txBody>
                  <a:tcPr/>
                </a:tc>
                <a:tc>
                  <a:txBody>
                    <a:bodyPr/>
                    <a:lstStyle/>
                    <a:p>
                      <a:r>
                        <a:rPr lang="pt-PT" dirty="0"/>
                        <a:t>Participantes - 258</a:t>
                      </a:r>
                    </a:p>
                  </a:txBody>
                  <a:tcPr/>
                </a:tc>
                <a:extLst>
                  <a:ext uri="{0D108BD9-81ED-4DB2-BD59-A6C34878D82A}">
                    <a16:rowId xmlns:a16="http://schemas.microsoft.com/office/drawing/2014/main" val="3941282627"/>
                  </a:ext>
                </a:extLst>
              </a:tr>
            </a:tbl>
          </a:graphicData>
        </a:graphic>
      </p:graphicFrame>
      <p:graphicFrame>
        <p:nvGraphicFramePr>
          <p:cNvPr id="12" name="Tabela 11">
            <a:extLst>
              <a:ext uri="{FF2B5EF4-FFF2-40B4-BE49-F238E27FC236}">
                <a16:creationId xmlns:a16="http://schemas.microsoft.com/office/drawing/2014/main" id="{E5C09179-C8AF-483B-948D-3359A55085A2}"/>
              </a:ext>
            </a:extLst>
          </p:cNvPr>
          <p:cNvGraphicFramePr>
            <a:graphicFrameLocks noGrp="1"/>
          </p:cNvGraphicFramePr>
          <p:nvPr>
            <p:extLst/>
          </p:nvPr>
        </p:nvGraphicFramePr>
        <p:xfrm>
          <a:off x="5830838" y="5657984"/>
          <a:ext cx="3312368" cy="111252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3688914106"/>
                    </a:ext>
                  </a:extLst>
                </a:gridCol>
                <a:gridCol w="1656184">
                  <a:extLst>
                    <a:ext uri="{9D8B030D-6E8A-4147-A177-3AD203B41FA5}">
                      <a16:colId xmlns:a16="http://schemas.microsoft.com/office/drawing/2014/main" val="813995653"/>
                    </a:ext>
                  </a:extLst>
                </a:gridCol>
              </a:tblGrid>
              <a:tr h="370840">
                <a:tc gridSpan="2">
                  <a:txBody>
                    <a:bodyPr/>
                    <a:lstStyle/>
                    <a:p>
                      <a:r>
                        <a:rPr lang="pt-PT" dirty="0"/>
                        <a:t>Atividades online (pós-COVID)</a:t>
                      </a:r>
                    </a:p>
                  </a:txBody>
                  <a:tcPr/>
                </a:tc>
                <a:tc hMerge="1">
                  <a:txBody>
                    <a:bodyPr/>
                    <a:lstStyle/>
                    <a:p>
                      <a:endParaRPr lang="pt-PT" dirty="0"/>
                    </a:p>
                  </a:txBody>
                  <a:tcPr/>
                </a:tc>
                <a:extLst>
                  <a:ext uri="{0D108BD9-81ED-4DB2-BD59-A6C34878D82A}">
                    <a16:rowId xmlns:a16="http://schemas.microsoft.com/office/drawing/2014/main" val="526010776"/>
                  </a:ext>
                </a:extLst>
              </a:tr>
              <a:tr h="370840">
                <a:tc rowSpan="2">
                  <a:txBody>
                    <a:bodyPr/>
                    <a:lstStyle/>
                    <a:p>
                      <a:r>
                        <a:rPr lang="pt-PT" dirty="0"/>
                        <a:t>Online (desafios; </a:t>
                      </a:r>
                      <a:r>
                        <a:rPr lang="pt-PT" dirty="0" err="1"/>
                        <a:t>quiz</a:t>
                      </a:r>
                      <a:r>
                        <a:rPr lang="pt-PT" dirty="0"/>
                        <a:t>)</a:t>
                      </a:r>
                    </a:p>
                  </a:txBody>
                  <a:tcPr/>
                </a:tc>
                <a:tc>
                  <a:txBody>
                    <a:bodyPr/>
                    <a:lstStyle/>
                    <a:p>
                      <a:r>
                        <a:rPr lang="pt-PT" dirty="0"/>
                        <a:t>Publicações – 8</a:t>
                      </a:r>
                    </a:p>
                  </a:txBody>
                  <a:tcPr/>
                </a:tc>
                <a:extLst>
                  <a:ext uri="{0D108BD9-81ED-4DB2-BD59-A6C34878D82A}">
                    <a16:rowId xmlns:a16="http://schemas.microsoft.com/office/drawing/2014/main" val="3523993849"/>
                  </a:ext>
                </a:extLst>
              </a:tr>
              <a:tr h="370840">
                <a:tc vMerge="1">
                  <a:txBody>
                    <a:bodyPr/>
                    <a:lstStyle/>
                    <a:p>
                      <a:endParaRPr lang="pt-PT" dirty="0"/>
                    </a:p>
                  </a:txBody>
                  <a:tcPr/>
                </a:tc>
                <a:tc>
                  <a:txBody>
                    <a:bodyPr/>
                    <a:lstStyle/>
                    <a:p>
                      <a:r>
                        <a:rPr lang="pt-PT" dirty="0"/>
                        <a:t>Participantes - 93</a:t>
                      </a:r>
                    </a:p>
                  </a:txBody>
                  <a:tcPr/>
                </a:tc>
                <a:extLst>
                  <a:ext uri="{0D108BD9-81ED-4DB2-BD59-A6C34878D82A}">
                    <a16:rowId xmlns:a16="http://schemas.microsoft.com/office/drawing/2014/main" val="3941282627"/>
                  </a:ext>
                </a:extLst>
              </a:tr>
            </a:tbl>
          </a:graphicData>
        </a:graphic>
      </p:graphicFrame>
      <p:sp>
        <p:nvSpPr>
          <p:cNvPr id="4" name="CaixaDeTexto 3">
            <a:extLst>
              <a:ext uri="{FF2B5EF4-FFF2-40B4-BE49-F238E27FC236}">
                <a16:creationId xmlns:a16="http://schemas.microsoft.com/office/drawing/2014/main" id="{7AF9557C-32D3-49FC-931F-400EA90C7DFF}"/>
              </a:ext>
            </a:extLst>
          </p:cNvPr>
          <p:cNvSpPr txBox="1"/>
          <p:nvPr/>
        </p:nvSpPr>
        <p:spPr>
          <a:xfrm>
            <a:off x="4210658" y="699319"/>
            <a:ext cx="4248472" cy="715581"/>
          </a:xfrm>
          <a:prstGeom prst="rect">
            <a:avLst/>
          </a:prstGeom>
          <a:noFill/>
        </p:spPr>
        <p:txBody>
          <a:bodyPr wrap="square" rtlCol="0">
            <a:spAutoFit/>
          </a:bodyPr>
          <a:lstStyle/>
          <a:p>
            <a:pPr defTabSz="685800"/>
            <a:r>
              <a:rPr lang="pt-PT" sz="1350" b="1" u="sng" dirty="0">
                <a:solidFill>
                  <a:schemeClr val="dk1"/>
                </a:solidFill>
              </a:rPr>
              <a:t>NOTA:</a:t>
            </a:r>
          </a:p>
          <a:p>
            <a:pPr defTabSz="685800"/>
            <a:r>
              <a:rPr lang="pt-PT" sz="1350" dirty="0">
                <a:solidFill>
                  <a:schemeClr val="dk1"/>
                </a:solidFill>
              </a:rPr>
              <a:t>Atividades canceladas – 3</a:t>
            </a:r>
          </a:p>
          <a:p>
            <a:pPr defTabSz="685800"/>
            <a:r>
              <a:rPr lang="pt-PT" sz="1350" dirty="0">
                <a:solidFill>
                  <a:schemeClr val="dk1"/>
                </a:solidFill>
              </a:rPr>
              <a:t>Atividades planeadas não realizadas - 5</a:t>
            </a:r>
          </a:p>
        </p:txBody>
      </p:sp>
      <p:pic>
        <p:nvPicPr>
          <p:cNvPr id="6" name="Imagem 5">
            <a:extLst>
              <a:ext uri="{FF2B5EF4-FFF2-40B4-BE49-F238E27FC236}">
                <a16:creationId xmlns:a16="http://schemas.microsoft.com/office/drawing/2014/main" id="{4EF009C8-3AD8-45B9-A16B-3857F121D7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751" y="1609856"/>
            <a:ext cx="3339986" cy="2504990"/>
          </a:xfrm>
          <a:prstGeom prst="rect">
            <a:avLst/>
          </a:prstGeom>
        </p:spPr>
      </p:pic>
      <p:sp>
        <p:nvSpPr>
          <p:cNvPr id="7" name="CaixaDeTexto 6">
            <a:extLst>
              <a:ext uri="{FF2B5EF4-FFF2-40B4-BE49-F238E27FC236}">
                <a16:creationId xmlns:a16="http://schemas.microsoft.com/office/drawing/2014/main" id="{35F9EC3D-9C58-463C-9BE9-654E4911195E}"/>
              </a:ext>
            </a:extLst>
          </p:cNvPr>
          <p:cNvSpPr txBox="1"/>
          <p:nvPr/>
        </p:nvSpPr>
        <p:spPr>
          <a:xfrm>
            <a:off x="754387" y="4167910"/>
            <a:ext cx="3968024" cy="230832"/>
          </a:xfrm>
          <a:prstGeom prst="rect">
            <a:avLst/>
          </a:prstGeom>
          <a:noFill/>
        </p:spPr>
        <p:txBody>
          <a:bodyPr wrap="square" rtlCol="0">
            <a:spAutoFit/>
          </a:bodyPr>
          <a:lstStyle/>
          <a:p>
            <a:r>
              <a:rPr lang="pt-PT" sz="900" dirty="0">
                <a:latin typeface="Century Gothic" panose="020B0502020202020204" pitchFamily="34" charset="0"/>
              </a:rPr>
              <a:t>Atividade “Morcega-te”, organizada pelo Parque Natural do Faial</a:t>
            </a:r>
          </a:p>
        </p:txBody>
      </p:sp>
      <p:pic>
        <p:nvPicPr>
          <p:cNvPr id="14" name="Imagem 13">
            <a:extLst>
              <a:ext uri="{FF2B5EF4-FFF2-40B4-BE49-F238E27FC236}">
                <a16:creationId xmlns:a16="http://schemas.microsoft.com/office/drawing/2014/main" id="{61FEF7A3-D1A2-481A-A39D-D18E976E9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527" y="4489835"/>
            <a:ext cx="2880320" cy="2160240"/>
          </a:xfrm>
          <a:prstGeom prst="rect">
            <a:avLst/>
          </a:prstGeom>
        </p:spPr>
      </p:pic>
      <p:sp>
        <p:nvSpPr>
          <p:cNvPr id="15" name="Retângulo 14">
            <a:extLst>
              <a:ext uri="{FF2B5EF4-FFF2-40B4-BE49-F238E27FC236}">
                <a16:creationId xmlns:a16="http://schemas.microsoft.com/office/drawing/2014/main" id="{CB3049AB-070A-49DF-AD1A-2647AFF4203C}"/>
              </a:ext>
            </a:extLst>
          </p:cNvPr>
          <p:cNvSpPr/>
          <p:nvPr/>
        </p:nvSpPr>
        <p:spPr>
          <a:xfrm>
            <a:off x="3346561" y="5248144"/>
            <a:ext cx="1189435" cy="923330"/>
          </a:xfrm>
          <a:prstGeom prst="rect">
            <a:avLst/>
          </a:prstGeom>
        </p:spPr>
        <p:txBody>
          <a:bodyPr wrap="square">
            <a:spAutoFit/>
          </a:bodyPr>
          <a:lstStyle/>
          <a:p>
            <a:r>
              <a:rPr lang="pt-PT" sz="900" dirty="0">
                <a:latin typeface="Century Gothic" panose="020B0502020202020204" pitchFamily="34" charset="0"/>
              </a:rPr>
              <a:t>Atividade “Tartarugas marinhas”, organizada pelo Parque Natural de Santa Maria</a:t>
            </a:r>
          </a:p>
        </p:txBody>
      </p:sp>
      <p:grpSp>
        <p:nvGrpSpPr>
          <p:cNvPr id="18" name="Group 17">
            <a:extLst>
              <a:ext uri="{FF2B5EF4-FFF2-40B4-BE49-F238E27FC236}">
                <a16:creationId xmlns:a16="http://schemas.microsoft.com/office/drawing/2014/main" id="{44EBC308-6A68-4737-986F-D45FF4571A1D}"/>
              </a:ext>
            </a:extLst>
          </p:cNvPr>
          <p:cNvGrpSpPr/>
          <p:nvPr/>
        </p:nvGrpSpPr>
        <p:grpSpPr>
          <a:xfrm>
            <a:off x="-1588" y="-531440"/>
            <a:ext cx="9172305" cy="1656184"/>
            <a:chOff x="-1588" y="-499624"/>
            <a:chExt cx="9172305" cy="1656184"/>
          </a:xfrm>
        </p:grpSpPr>
        <p:sp>
          <p:nvSpPr>
            <p:cNvPr id="20" name="Retângulo 37">
              <a:extLst>
                <a:ext uri="{FF2B5EF4-FFF2-40B4-BE49-F238E27FC236}">
                  <a16:creationId xmlns:a16="http://schemas.microsoft.com/office/drawing/2014/main" id="{7DE1847E-B32C-45CD-9217-7E0F8A4526D0}"/>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21" name="Rectangle 53">
              <a:extLst>
                <a:ext uri="{FF2B5EF4-FFF2-40B4-BE49-F238E27FC236}">
                  <a16:creationId xmlns:a16="http://schemas.microsoft.com/office/drawing/2014/main" id="{B761F3D8-80B7-4E23-B258-F8123CA1AB1E}"/>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22" name="Picture 10" descr="http://fnyh.org/wp-content/uploads/2015/01/LIFE.jpg">
              <a:extLst>
                <a:ext uri="{FF2B5EF4-FFF2-40B4-BE49-F238E27FC236}">
                  <a16:creationId xmlns:a16="http://schemas.microsoft.com/office/drawing/2014/main" id="{92232B2C-5C54-49C9-A5A8-ADC9DC5AC3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http://www.europarc.org/communication-skills/images/2.1%20N2000.jpg">
              <a:extLst>
                <a:ext uri="{FF2B5EF4-FFF2-40B4-BE49-F238E27FC236}">
                  <a16:creationId xmlns:a16="http://schemas.microsoft.com/office/drawing/2014/main" id="{330BF6CF-AF5D-4734-A5EA-DA3E0DD55E0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m 44">
              <a:extLst>
                <a:ext uri="{FF2B5EF4-FFF2-40B4-BE49-F238E27FC236}">
                  <a16:creationId xmlns:a16="http://schemas.microsoft.com/office/drawing/2014/main" id="{2BC65753-43F4-492B-AADB-79D49AD0083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215897790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Educação Ambiental – Atividades</a:t>
            </a:r>
          </a:p>
        </p:txBody>
      </p:sp>
      <p:graphicFrame>
        <p:nvGraphicFramePr>
          <p:cNvPr id="5" name="Tabela 4">
            <a:extLst>
              <a:ext uri="{FF2B5EF4-FFF2-40B4-BE49-F238E27FC236}">
                <a16:creationId xmlns:a16="http://schemas.microsoft.com/office/drawing/2014/main" id="{4B2F9F75-DBC8-4753-8820-B62426EC07AD}"/>
              </a:ext>
            </a:extLst>
          </p:cNvPr>
          <p:cNvGraphicFramePr>
            <a:graphicFrameLocks noGrp="1"/>
          </p:cNvGraphicFramePr>
          <p:nvPr>
            <p:extLst/>
          </p:nvPr>
        </p:nvGraphicFramePr>
        <p:xfrm>
          <a:off x="394369" y="1771763"/>
          <a:ext cx="3928204" cy="1112520"/>
        </p:xfrm>
        <a:graphic>
          <a:graphicData uri="http://schemas.openxmlformats.org/drawingml/2006/table">
            <a:tbl>
              <a:tblPr firstRow="1" bandRow="1">
                <a:tableStyleId>{5C22544A-7EE6-4342-B048-85BDC9FD1C3A}</a:tableStyleId>
              </a:tblPr>
              <a:tblGrid>
                <a:gridCol w="1964102">
                  <a:extLst>
                    <a:ext uri="{9D8B030D-6E8A-4147-A177-3AD203B41FA5}">
                      <a16:colId xmlns:a16="http://schemas.microsoft.com/office/drawing/2014/main" val="1434124633"/>
                    </a:ext>
                  </a:extLst>
                </a:gridCol>
                <a:gridCol w="1964102">
                  <a:extLst>
                    <a:ext uri="{9D8B030D-6E8A-4147-A177-3AD203B41FA5}">
                      <a16:colId xmlns:a16="http://schemas.microsoft.com/office/drawing/2014/main" val="3708050112"/>
                    </a:ext>
                  </a:extLst>
                </a:gridCol>
              </a:tblGrid>
              <a:tr h="370840">
                <a:tc gridSpan="2">
                  <a:txBody>
                    <a:bodyPr/>
                    <a:lstStyle/>
                    <a:p>
                      <a:r>
                        <a:rPr lang="pt-PT" dirty="0">
                          <a:latin typeface="Century Gothic" panose="020B0502020202020204" pitchFamily="34" charset="0"/>
                        </a:rPr>
                        <a:t>Campanhas de limpeza – lixo marinho</a:t>
                      </a:r>
                    </a:p>
                  </a:txBody>
                  <a:tcPr/>
                </a:tc>
                <a:tc hMerge="1">
                  <a:txBody>
                    <a:bodyPr/>
                    <a:lstStyle/>
                    <a:p>
                      <a:endParaRPr lang="pt-PT" dirty="0">
                        <a:latin typeface="Century Gothic" panose="020B0502020202020204" pitchFamily="34" charset="0"/>
                      </a:endParaRPr>
                    </a:p>
                  </a:txBody>
                  <a:tcPr/>
                </a:tc>
                <a:extLst>
                  <a:ext uri="{0D108BD9-81ED-4DB2-BD59-A6C34878D82A}">
                    <a16:rowId xmlns:a16="http://schemas.microsoft.com/office/drawing/2014/main" val="2699877941"/>
                  </a:ext>
                </a:extLst>
              </a:tr>
              <a:tr h="370840">
                <a:tc>
                  <a:txBody>
                    <a:bodyPr/>
                    <a:lstStyle/>
                    <a:p>
                      <a:r>
                        <a:rPr lang="pt-PT" dirty="0">
                          <a:latin typeface="Century Gothic" panose="020B0502020202020204" pitchFamily="34" charset="0"/>
                        </a:rPr>
                        <a:t>Costeiras</a:t>
                      </a:r>
                    </a:p>
                  </a:txBody>
                  <a:tcPr/>
                </a:tc>
                <a:tc>
                  <a:txBody>
                    <a:bodyPr/>
                    <a:lstStyle/>
                    <a:p>
                      <a:r>
                        <a:rPr lang="pt-PT" dirty="0">
                          <a:latin typeface="Century Gothic" panose="020B0502020202020204" pitchFamily="34" charset="0"/>
                        </a:rPr>
                        <a:t>24</a:t>
                      </a:r>
                    </a:p>
                  </a:txBody>
                  <a:tcPr/>
                </a:tc>
                <a:extLst>
                  <a:ext uri="{0D108BD9-81ED-4DB2-BD59-A6C34878D82A}">
                    <a16:rowId xmlns:a16="http://schemas.microsoft.com/office/drawing/2014/main" val="3230139628"/>
                  </a:ext>
                </a:extLst>
              </a:tr>
              <a:tr h="370840">
                <a:tc>
                  <a:txBody>
                    <a:bodyPr/>
                    <a:lstStyle/>
                    <a:p>
                      <a:r>
                        <a:rPr lang="pt-PT" dirty="0">
                          <a:latin typeface="Century Gothic" panose="020B0502020202020204" pitchFamily="34" charset="0"/>
                        </a:rPr>
                        <a:t>Subaquáticas</a:t>
                      </a:r>
                    </a:p>
                  </a:txBody>
                  <a:tcPr/>
                </a:tc>
                <a:tc>
                  <a:txBody>
                    <a:bodyPr/>
                    <a:lstStyle/>
                    <a:p>
                      <a:r>
                        <a:rPr lang="pt-PT" dirty="0">
                          <a:latin typeface="Century Gothic" panose="020B0502020202020204" pitchFamily="34" charset="0"/>
                        </a:rPr>
                        <a:t>4</a:t>
                      </a:r>
                    </a:p>
                  </a:txBody>
                  <a:tcPr/>
                </a:tc>
                <a:extLst>
                  <a:ext uri="{0D108BD9-81ED-4DB2-BD59-A6C34878D82A}">
                    <a16:rowId xmlns:a16="http://schemas.microsoft.com/office/drawing/2014/main" val="2643740173"/>
                  </a:ext>
                </a:extLst>
              </a:tr>
            </a:tbl>
          </a:graphicData>
        </a:graphic>
      </p:graphicFrame>
      <p:pic>
        <p:nvPicPr>
          <p:cNvPr id="18" name="Imagem 17">
            <a:extLst>
              <a:ext uri="{FF2B5EF4-FFF2-40B4-BE49-F238E27FC236}">
                <a16:creationId xmlns:a16="http://schemas.microsoft.com/office/drawing/2014/main" id="{894839F9-FE5D-41E5-9BB9-784BCC8BB6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639" y="2992628"/>
            <a:ext cx="4111664" cy="2055832"/>
          </a:xfrm>
          <a:prstGeom prst="rect">
            <a:avLst/>
          </a:prstGeom>
        </p:spPr>
      </p:pic>
      <p:sp>
        <p:nvSpPr>
          <p:cNvPr id="23" name="CaixaDeTexto 22">
            <a:extLst>
              <a:ext uri="{FF2B5EF4-FFF2-40B4-BE49-F238E27FC236}">
                <a16:creationId xmlns:a16="http://schemas.microsoft.com/office/drawing/2014/main" id="{D44A65A1-41B4-4413-BB27-5AE9AB69DD57}"/>
              </a:ext>
            </a:extLst>
          </p:cNvPr>
          <p:cNvSpPr txBox="1"/>
          <p:nvPr/>
        </p:nvSpPr>
        <p:spPr>
          <a:xfrm>
            <a:off x="540040" y="5348035"/>
            <a:ext cx="1481147" cy="369332"/>
          </a:xfrm>
          <a:prstGeom prst="rect">
            <a:avLst/>
          </a:prstGeom>
          <a:noFill/>
        </p:spPr>
        <p:txBody>
          <a:bodyPr wrap="square" rtlCol="0">
            <a:spAutoFit/>
          </a:bodyPr>
          <a:lstStyle/>
          <a:p>
            <a:pPr algn="ctr"/>
            <a:r>
              <a:rPr lang="pt-PT" sz="900" dirty="0">
                <a:latin typeface="Century Gothic" panose="020B0502020202020204" pitchFamily="34" charset="0"/>
              </a:rPr>
              <a:t>Limpeza costeira no Porto da Feteira - Faial</a:t>
            </a:r>
          </a:p>
        </p:txBody>
      </p:sp>
      <p:graphicFrame>
        <p:nvGraphicFramePr>
          <p:cNvPr id="24" name="Tabela 23">
            <a:extLst>
              <a:ext uri="{FF2B5EF4-FFF2-40B4-BE49-F238E27FC236}">
                <a16:creationId xmlns:a16="http://schemas.microsoft.com/office/drawing/2014/main" id="{55865BC7-D909-4B96-B2C8-45A4C0FC8980}"/>
              </a:ext>
            </a:extLst>
          </p:cNvPr>
          <p:cNvGraphicFramePr>
            <a:graphicFrameLocks noGrp="1"/>
          </p:cNvGraphicFramePr>
          <p:nvPr>
            <p:extLst/>
          </p:nvPr>
        </p:nvGraphicFramePr>
        <p:xfrm>
          <a:off x="4564031" y="1765526"/>
          <a:ext cx="3928204" cy="1112520"/>
        </p:xfrm>
        <a:graphic>
          <a:graphicData uri="http://schemas.openxmlformats.org/drawingml/2006/table">
            <a:tbl>
              <a:tblPr firstRow="1" bandRow="1">
                <a:tableStyleId>{5C22544A-7EE6-4342-B048-85BDC9FD1C3A}</a:tableStyleId>
              </a:tblPr>
              <a:tblGrid>
                <a:gridCol w="1964102">
                  <a:extLst>
                    <a:ext uri="{9D8B030D-6E8A-4147-A177-3AD203B41FA5}">
                      <a16:colId xmlns:a16="http://schemas.microsoft.com/office/drawing/2014/main" val="1434124633"/>
                    </a:ext>
                  </a:extLst>
                </a:gridCol>
                <a:gridCol w="1964102">
                  <a:extLst>
                    <a:ext uri="{9D8B030D-6E8A-4147-A177-3AD203B41FA5}">
                      <a16:colId xmlns:a16="http://schemas.microsoft.com/office/drawing/2014/main" val="3708050112"/>
                    </a:ext>
                  </a:extLst>
                </a:gridCol>
              </a:tblGrid>
              <a:tr h="370840">
                <a:tc gridSpan="2">
                  <a:txBody>
                    <a:bodyPr/>
                    <a:lstStyle/>
                    <a:p>
                      <a:r>
                        <a:rPr lang="pt-PT" dirty="0">
                          <a:latin typeface="Century Gothic" panose="020B0502020202020204" pitchFamily="34" charset="0"/>
                        </a:rPr>
                        <a:t>Campanhas de limpeza – lixo marinho</a:t>
                      </a:r>
                    </a:p>
                  </a:txBody>
                  <a:tcPr/>
                </a:tc>
                <a:tc hMerge="1">
                  <a:txBody>
                    <a:bodyPr/>
                    <a:lstStyle/>
                    <a:p>
                      <a:endParaRPr lang="pt-PT" dirty="0">
                        <a:latin typeface="Century Gothic" panose="020B0502020202020204" pitchFamily="34" charset="0"/>
                      </a:endParaRPr>
                    </a:p>
                  </a:txBody>
                  <a:tcPr/>
                </a:tc>
                <a:extLst>
                  <a:ext uri="{0D108BD9-81ED-4DB2-BD59-A6C34878D82A}">
                    <a16:rowId xmlns:a16="http://schemas.microsoft.com/office/drawing/2014/main" val="2699877941"/>
                  </a:ext>
                </a:extLst>
              </a:tr>
              <a:tr h="370840">
                <a:tc>
                  <a:txBody>
                    <a:bodyPr/>
                    <a:lstStyle/>
                    <a:p>
                      <a:r>
                        <a:rPr lang="pt-PT" dirty="0">
                          <a:latin typeface="Century Gothic" panose="020B0502020202020204" pitchFamily="34" charset="0"/>
                        </a:rPr>
                        <a:t>Voluntários</a:t>
                      </a:r>
                    </a:p>
                  </a:txBody>
                  <a:tcPr/>
                </a:tc>
                <a:tc>
                  <a:txBody>
                    <a:bodyPr/>
                    <a:lstStyle/>
                    <a:p>
                      <a:r>
                        <a:rPr lang="pt-PT" dirty="0">
                          <a:latin typeface="Century Gothic" panose="020B0502020202020204" pitchFamily="34" charset="0"/>
                        </a:rPr>
                        <a:t>500</a:t>
                      </a:r>
                    </a:p>
                  </a:txBody>
                  <a:tcPr/>
                </a:tc>
                <a:extLst>
                  <a:ext uri="{0D108BD9-81ED-4DB2-BD59-A6C34878D82A}">
                    <a16:rowId xmlns:a16="http://schemas.microsoft.com/office/drawing/2014/main" val="3230139628"/>
                  </a:ext>
                </a:extLst>
              </a:tr>
              <a:tr h="370840">
                <a:tc>
                  <a:txBody>
                    <a:bodyPr/>
                    <a:lstStyle/>
                    <a:p>
                      <a:r>
                        <a:rPr lang="pt-PT" dirty="0">
                          <a:latin typeface="Century Gothic" panose="020B0502020202020204" pitchFamily="34" charset="0"/>
                        </a:rPr>
                        <a:t>Entidades</a:t>
                      </a:r>
                    </a:p>
                  </a:txBody>
                  <a:tcPr/>
                </a:tc>
                <a:tc>
                  <a:txBody>
                    <a:bodyPr/>
                    <a:lstStyle/>
                    <a:p>
                      <a:r>
                        <a:rPr lang="pt-PT" dirty="0">
                          <a:latin typeface="Century Gothic" panose="020B0502020202020204" pitchFamily="34" charset="0"/>
                        </a:rPr>
                        <a:t>45</a:t>
                      </a:r>
                    </a:p>
                  </a:txBody>
                  <a:tcPr/>
                </a:tc>
                <a:extLst>
                  <a:ext uri="{0D108BD9-81ED-4DB2-BD59-A6C34878D82A}">
                    <a16:rowId xmlns:a16="http://schemas.microsoft.com/office/drawing/2014/main" val="2643740173"/>
                  </a:ext>
                </a:extLst>
              </a:tr>
            </a:tbl>
          </a:graphicData>
        </a:graphic>
      </p:graphicFrame>
      <p:pic>
        <p:nvPicPr>
          <p:cNvPr id="21" name="Imagem 20">
            <a:extLst>
              <a:ext uri="{FF2B5EF4-FFF2-40B4-BE49-F238E27FC236}">
                <a16:creationId xmlns:a16="http://schemas.microsoft.com/office/drawing/2014/main" id="{31F07663-A8A4-48C0-A00D-30DD669902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5736" y="4814912"/>
            <a:ext cx="6779652" cy="1971462"/>
          </a:xfrm>
          <a:prstGeom prst="rect">
            <a:avLst/>
          </a:prstGeom>
        </p:spPr>
      </p:pic>
      <p:sp>
        <p:nvSpPr>
          <p:cNvPr id="28" name="CaixaDeTexto 27">
            <a:extLst>
              <a:ext uri="{FF2B5EF4-FFF2-40B4-BE49-F238E27FC236}">
                <a16:creationId xmlns:a16="http://schemas.microsoft.com/office/drawing/2014/main" id="{88C44A24-088D-4439-9C1F-7399FC665376}"/>
              </a:ext>
            </a:extLst>
          </p:cNvPr>
          <p:cNvSpPr txBox="1"/>
          <p:nvPr/>
        </p:nvSpPr>
        <p:spPr>
          <a:xfrm>
            <a:off x="4860033" y="4469498"/>
            <a:ext cx="3981328" cy="230832"/>
          </a:xfrm>
          <a:prstGeom prst="rect">
            <a:avLst/>
          </a:prstGeom>
          <a:noFill/>
        </p:spPr>
        <p:txBody>
          <a:bodyPr wrap="square" rtlCol="0">
            <a:spAutoFit/>
          </a:bodyPr>
          <a:lstStyle/>
          <a:p>
            <a:pPr algn="ctr"/>
            <a:r>
              <a:rPr lang="pt-PT" sz="900" dirty="0">
                <a:latin typeface="Century Gothic" panose="020B0502020202020204" pitchFamily="34" charset="0"/>
              </a:rPr>
              <a:t>Limpeza subaquática – Monte da Guia e Porto da Horta - Faial</a:t>
            </a:r>
          </a:p>
        </p:txBody>
      </p:sp>
      <p:grpSp>
        <p:nvGrpSpPr>
          <p:cNvPr id="15" name="Group 14">
            <a:extLst>
              <a:ext uri="{FF2B5EF4-FFF2-40B4-BE49-F238E27FC236}">
                <a16:creationId xmlns:a16="http://schemas.microsoft.com/office/drawing/2014/main" id="{4A9D934E-DBDD-490D-8C19-390BA370FE7F}"/>
              </a:ext>
            </a:extLst>
          </p:cNvPr>
          <p:cNvGrpSpPr/>
          <p:nvPr/>
        </p:nvGrpSpPr>
        <p:grpSpPr>
          <a:xfrm>
            <a:off x="-1588" y="-531440"/>
            <a:ext cx="9172305" cy="1656184"/>
            <a:chOff x="-1588" y="-499624"/>
            <a:chExt cx="9172305" cy="1656184"/>
          </a:xfrm>
        </p:grpSpPr>
        <p:sp>
          <p:nvSpPr>
            <p:cNvPr id="20" name="Retângulo 37">
              <a:extLst>
                <a:ext uri="{FF2B5EF4-FFF2-40B4-BE49-F238E27FC236}">
                  <a16:creationId xmlns:a16="http://schemas.microsoft.com/office/drawing/2014/main" id="{3928CB23-06FA-41D5-9D68-F2DD88566BB0}"/>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22" name="Rectangle 53">
              <a:extLst>
                <a:ext uri="{FF2B5EF4-FFF2-40B4-BE49-F238E27FC236}">
                  <a16:creationId xmlns:a16="http://schemas.microsoft.com/office/drawing/2014/main" id="{DCB0F7BE-BC64-4979-A5DB-60284FA83A48}"/>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29" name="Picture 10" descr="http://fnyh.org/wp-content/uploads/2015/01/LIFE.jpg">
              <a:extLst>
                <a:ext uri="{FF2B5EF4-FFF2-40B4-BE49-F238E27FC236}">
                  <a16:creationId xmlns:a16="http://schemas.microsoft.com/office/drawing/2014/main" id="{CA7B647C-F917-400A-B9CC-2E284745683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http://www.europarc.org/communication-skills/images/2.1%20N2000.jpg">
              <a:extLst>
                <a:ext uri="{FF2B5EF4-FFF2-40B4-BE49-F238E27FC236}">
                  <a16:creationId xmlns:a16="http://schemas.microsoft.com/office/drawing/2014/main" id="{8D4947D6-F754-4A62-8DF6-9B3EA1E8A6B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44">
              <a:extLst>
                <a:ext uri="{FF2B5EF4-FFF2-40B4-BE49-F238E27FC236}">
                  <a16:creationId xmlns:a16="http://schemas.microsoft.com/office/drawing/2014/main" id="{988A4420-BA11-475C-B1BC-9A7C33DCE2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97665244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Educação Ambiental – Guia do Professor</a:t>
            </a:r>
          </a:p>
        </p:txBody>
      </p:sp>
      <p:graphicFrame>
        <p:nvGraphicFramePr>
          <p:cNvPr id="5" name="Tabela 4">
            <a:extLst>
              <a:ext uri="{FF2B5EF4-FFF2-40B4-BE49-F238E27FC236}">
                <a16:creationId xmlns:a16="http://schemas.microsoft.com/office/drawing/2014/main" id="{73E52185-C82F-4E9E-A9BB-61C46DD7D6EC}"/>
              </a:ext>
            </a:extLst>
          </p:cNvPr>
          <p:cNvGraphicFramePr>
            <a:graphicFrameLocks noGrp="1"/>
          </p:cNvGraphicFramePr>
          <p:nvPr>
            <p:extLst/>
          </p:nvPr>
        </p:nvGraphicFramePr>
        <p:xfrm>
          <a:off x="5652120" y="692895"/>
          <a:ext cx="3312368" cy="1080486"/>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1145712463"/>
                    </a:ext>
                  </a:extLst>
                </a:gridCol>
                <a:gridCol w="1656184">
                  <a:extLst>
                    <a:ext uri="{9D8B030D-6E8A-4147-A177-3AD203B41FA5}">
                      <a16:colId xmlns:a16="http://schemas.microsoft.com/office/drawing/2014/main" val="361774560"/>
                    </a:ext>
                  </a:extLst>
                </a:gridCol>
              </a:tblGrid>
              <a:tr h="360162">
                <a:tc>
                  <a:txBody>
                    <a:bodyPr/>
                    <a:lstStyle/>
                    <a:p>
                      <a:r>
                        <a:rPr lang="pt-PT" dirty="0">
                          <a:latin typeface="Century Gothic" panose="020B0502020202020204" pitchFamily="34" charset="0"/>
                        </a:rPr>
                        <a:t>Ciclo</a:t>
                      </a:r>
                    </a:p>
                  </a:txBody>
                  <a:tcPr/>
                </a:tc>
                <a:tc>
                  <a:txBody>
                    <a:bodyPr/>
                    <a:lstStyle/>
                    <a:p>
                      <a:r>
                        <a:rPr lang="pt-PT" dirty="0">
                          <a:latin typeface="Century Gothic" panose="020B0502020202020204" pitchFamily="34" charset="0"/>
                        </a:rPr>
                        <a:t>Nº de atividades</a:t>
                      </a:r>
                    </a:p>
                  </a:txBody>
                  <a:tcPr/>
                </a:tc>
                <a:extLst>
                  <a:ext uri="{0D108BD9-81ED-4DB2-BD59-A6C34878D82A}">
                    <a16:rowId xmlns:a16="http://schemas.microsoft.com/office/drawing/2014/main" val="1366504695"/>
                  </a:ext>
                </a:extLst>
              </a:tr>
              <a:tr h="360162">
                <a:tc>
                  <a:txBody>
                    <a:bodyPr/>
                    <a:lstStyle/>
                    <a:p>
                      <a:pPr algn="ctr"/>
                      <a:r>
                        <a:rPr lang="pt-PT" dirty="0">
                          <a:latin typeface="Century Gothic" panose="020B0502020202020204" pitchFamily="34" charset="0"/>
                        </a:rPr>
                        <a:t>3º ciclo</a:t>
                      </a:r>
                    </a:p>
                  </a:txBody>
                  <a:tcPr/>
                </a:tc>
                <a:tc>
                  <a:txBody>
                    <a:bodyPr/>
                    <a:lstStyle/>
                    <a:p>
                      <a:pPr algn="ctr"/>
                      <a:r>
                        <a:rPr lang="pt-PT" dirty="0">
                          <a:latin typeface="Century Gothic" panose="020B0502020202020204" pitchFamily="34" charset="0"/>
                        </a:rPr>
                        <a:t>6</a:t>
                      </a:r>
                    </a:p>
                  </a:txBody>
                  <a:tcPr/>
                </a:tc>
                <a:extLst>
                  <a:ext uri="{0D108BD9-81ED-4DB2-BD59-A6C34878D82A}">
                    <a16:rowId xmlns:a16="http://schemas.microsoft.com/office/drawing/2014/main" val="3450289851"/>
                  </a:ext>
                </a:extLst>
              </a:tr>
              <a:tr h="360162">
                <a:tc>
                  <a:txBody>
                    <a:bodyPr/>
                    <a:lstStyle/>
                    <a:p>
                      <a:pPr algn="ctr"/>
                      <a:r>
                        <a:rPr lang="pt-PT" dirty="0">
                          <a:latin typeface="Century Gothic" panose="020B0502020202020204" pitchFamily="34" charset="0"/>
                        </a:rPr>
                        <a:t>Secundário</a:t>
                      </a:r>
                    </a:p>
                  </a:txBody>
                  <a:tcPr/>
                </a:tc>
                <a:tc>
                  <a:txBody>
                    <a:bodyPr/>
                    <a:lstStyle/>
                    <a:p>
                      <a:pPr algn="ctr"/>
                      <a:r>
                        <a:rPr lang="pt-PT" dirty="0">
                          <a:latin typeface="Century Gothic" panose="020B0502020202020204" pitchFamily="34" charset="0"/>
                        </a:rPr>
                        <a:t>5</a:t>
                      </a:r>
                    </a:p>
                  </a:txBody>
                  <a:tcPr/>
                </a:tc>
                <a:extLst>
                  <a:ext uri="{0D108BD9-81ED-4DB2-BD59-A6C34878D82A}">
                    <a16:rowId xmlns:a16="http://schemas.microsoft.com/office/drawing/2014/main" val="2007647580"/>
                  </a:ext>
                </a:extLst>
              </a:tr>
            </a:tbl>
          </a:graphicData>
        </a:graphic>
      </p:graphicFrame>
      <p:graphicFrame>
        <p:nvGraphicFramePr>
          <p:cNvPr id="8" name="Tabela 7">
            <a:extLst>
              <a:ext uri="{FF2B5EF4-FFF2-40B4-BE49-F238E27FC236}">
                <a16:creationId xmlns:a16="http://schemas.microsoft.com/office/drawing/2014/main" id="{9F6E4359-F583-4B67-BD29-E5DAAB65B086}"/>
              </a:ext>
            </a:extLst>
          </p:cNvPr>
          <p:cNvGraphicFramePr>
            <a:graphicFrameLocks noGrp="1"/>
          </p:cNvGraphicFramePr>
          <p:nvPr>
            <p:extLst/>
          </p:nvPr>
        </p:nvGraphicFramePr>
        <p:xfrm>
          <a:off x="5652120" y="1773381"/>
          <a:ext cx="3312368" cy="3469640"/>
        </p:xfrm>
        <a:graphic>
          <a:graphicData uri="http://schemas.openxmlformats.org/drawingml/2006/table">
            <a:tbl>
              <a:tblPr firstRow="1" bandRow="1">
                <a:tableStyleId>{5C22544A-7EE6-4342-B048-85BDC9FD1C3A}</a:tableStyleId>
              </a:tblPr>
              <a:tblGrid>
                <a:gridCol w="3312368">
                  <a:extLst>
                    <a:ext uri="{9D8B030D-6E8A-4147-A177-3AD203B41FA5}">
                      <a16:colId xmlns:a16="http://schemas.microsoft.com/office/drawing/2014/main" val="1542359471"/>
                    </a:ext>
                  </a:extLst>
                </a:gridCol>
              </a:tblGrid>
              <a:tr h="370840">
                <a:tc>
                  <a:txBody>
                    <a:bodyPr/>
                    <a:lstStyle/>
                    <a:p>
                      <a:r>
                        <a:rPr lang="pt-PT" sz="1350" dirty="0">
                          <a:latin typeface="Century Gothic" panose="020B0502020202020204" pitchFamily="34" charset="0"/>
                        </a:rPr>
                        <a:t>Temas</a:t>
                      </a:r>
                    </a:p>
                  </a:txBody>
                  <a:tcPr/>
                </a:tc>
                <a:extLst>
                  <a:ext uri="{0D108BD9-81ED-4DB2-BD59-A6C34878D82A}">
                    <a16:rowId xmlns:a16="http://schemas.microsoft.com/office/drawing/2014/main" val="1519023857"/>
                  </a:ext>
                </a:extLst>
              </a:tr>
              <a:tr h="370840">
                <a:tc>
                  <a:txBody>
                    <a:bodyPr/>
                    <a:lstStyle/>
                    <a:p>
                      <a:r>
                        <a:rPr lang="pt-PT" sz="1350" dirty="0">
                          <a:latin typeface="Century Gothic" panose="020B0502020202020204" pitchFamily="34" charset="0"/>
                        </a:rPr>
                        <a:t>Espécies exóticas</a:t>
                      </a:r>
                    </a:p>
                  </a:txBody>
                  <a:tcPr/>
                </a:tc>
                <a:extLst>
                  <a:ext uri="{0D108BD9-81ED-4DB2-BD59-A6C34878D82A}">
                    <a16:rowId xmlns:a16="http://schemas.microsoft.com/office/drawing/2014/main" val="3272935405"/>
                  </a:ext>
                </a:extLst>
              </a:tr>
              <a:tr h="370840">
                <a:tc>
                  <a:txBody>
                    <a:bodyPr/>
                    <a:lstStyle/>
                    <a:p>
                      <a:r>
                        <a:rPr lang="pt-PT" sz="1350" dirty="0">
                          <a:latin typeface="Century Gothic" panose="020B0502020202020204" pitchFamily="34" charset="0"/>
                        </a:rPr>
                        <a:t>Rede Natura 2000 e áreas protegidas nos Açores</a:t>
                      </a:r>
                    </a:p>
                  </a:txBody>
                  <a:tcPr/>
                </a:tc>
                <a:extLst>
                  <a:ext uri="{0D108BD9-81ED-4DB2-BD59-A6C34878D82A}">
                    <a16:rowId xmlns:a16="http://schemas.microsoft.com/office/drawing/2014/main" val="1043745452"/>
                  </a:ext>
                </a:extLst>
              </a:tr>
              <a:tr h="370840">
                <a:tc>
                  <a:txBody>
                    <a:bodyPr/>
                    <a:lstStyle/>
                    <a:p>
                      <a:r>
                        <a:rPr lang="pt-PT" sz="1350" dirty="0">
                          <a:latin typeface="Century Gothic" panose="020B0502020202020204" pitchFamily="34" charset="0"/>
                        </a:rPr>
                        <a:t>Sustentabilidade</a:t>
                      </a:r>
                    </a:p>
                  </a:txBody>
                  <a:tcPr/>
                </a:tc>
                <a:extLst>
                  <a:ext uri="{0D108BD9-81ED-4DB2-BD59-A6C34878D82A}">
                    <a16:rowId xmlns:a16="http://schemas.microsoft.com/office/drawing/2014/main" val="317185923"/>
                  </a:ext>
                </a:extLst>
              </a:tr>
              <a:tr h="370840">
                <a:tc>
                  <a:txBody>
                    <a:bodyPr/>
                    <a:lstStyle/>
                    <a:p>
                      <a:r>
                        <a:rPr lang="pt-PT" sz="1350" dirty="0">
                          <a:latin typeface="Century Gothic" panose="020B0502020202020204" pitchFamily="34" charset="0"/>
                        </a:rPr>
                        <a:t>Áreas Marinhas protegidas</a:t>
                      </a:r>
                    </a:p>
                  </a:txBody>
                  <a:tcPr/>
                </a:tc>
                <a:extLst>
                  <a:ext uri="{0D108BD9-81ED-4DB2-BD59-A6C34878D82A}">
                    <a16:rowId xmlns:a16="http://schemas.microsoft.com/office/drawing/2014/main" val="2494423267"/>
                  </a:ext>
                </a:extLst>
              </a:tr>
              <a:tr h="370840">
                <a:tc>
                  <a:txBody>
                    <a:bodyPr/>
                    <a:lstStyle/>
                    <a:p>
                      <a:r>
                        <a:rPr lang="pt-PT" sz="1350" dirty="0">
                          <a:latin typeface="Century Gothic" panose="020B0502020202020204" pitchFamily="34" charset="0"/>
                        </a:rPr>
                        <a:t>Poças de maré</a:t>
                      </a:r>
                    </a:p>
                  </a:txBody>
                  <a:tcPr/>
                </a:tc>
                <a:extLst>
                  <a:ext uri="{0D108BD9-81ED-4DB2-BD59-A6C34878D82A}">
                    <a16:rowId xmlns:a16="http://schemas.microsoft.com/office/drawing/2014/main" val="352853567"/>
                  </a:ext>
                </a:extLst>
              </a:tr>
              <a:tr h="370840">
                <a:tc>
                  <a:txBody>
                    <a:bodyPr/>
                    <a:lstStyle/>
                    <a:p>
                      <a:r>
                        <a:rPr lang="pt-PT" sz="1350" dirty="0">
                          <a:latin typeface="Century Gothic" panose="020B0502020202020204" pitchFamily="34" charset="0"/>
                        </a:rPr>
                        <a:t>Lixo marinho</a:t>
                      </a:r>
                    </a:p>
                  </a:txBody>
                  <a:tcPr/>
                </a:tc>
                <a:extLst>
                  <a:ext uri="{0D108BD9-81ED-4DB2-BD59-A6C34878D82A}">
                    <a16:rowId xmlns:a16="http://schemas.microsoft.com/office/drawing/2014/main" val="3586038617"/>
                  </a:ext>
                </a:extLst>
              </a:tr>
              <a:tr h="370840">
                <a:tc>
                  <a:txBody>
                    <a:bodyPr/>
                    <a:lstStyle/>
                    <a:p>
                      <a:r>
                        <a:rPr lang="pt-PT" sz="1350" dirty="0">
                          <a:latin typeface="Century Gothic" panose="020B0502020202020204" pitchFamily="34" charset="0"/>
                        </a:rPr>
                        <a:t>LIFE IP AZORES NATURA</a:t>
                      </a:r>
                    </a:p>
                  </a:txBody>
                  <a:tcPr/>
                </a:tc>
                <a:extLst>
                  <a:ext uri="{0D108BD9-81ED-4DB2-BD59-A6C34878D82A}">
                    <a16:rowId xmlns:a16="http://schemas.microsoft.com/office/drawing/2014/main" val="4036600002"/>
                  </a:ext>
                </a:extLst>
              </a:tr>
              <a:tr h="370840">
                <a:tc>
                  <a:txBody>
                    <a:bodyPr/>
                    <a:lstStyle/>
                    <a:p>
                      <a:r>
                        <a:rPr lang="pt-PT" sz="1350" dirty="0">
                          <a:latin typeface="Century Gothic" panose="020B0502020202020204" pitchFamily="34" charset="0"/>
                        </a:rPr>
                        <a:t>Património natural</a:t>
                      </a:r>
                    </a:p>
                  </a:txBody>
                  <a:tcPr/>
                </a:tc>
                <a:extLst>
                  <a:ext uri="{0D108BD9-81ED-4DB2-BD59-A6C34878D82A}">
                    <a16:rowId xmlns:a16="http://schemas.microsoft.com/office/drawing/2014/main" val="1469836154"/>
                  </a:ext>
                </a:extLst>
              </a:tr>
            </a:tbl>
          </a:graphicData>
        </a:graphic>
      </p:graphicFrame>
      <p:pic>
        <p:nvPicPr>
          <p:cNvPr id="18" name="Imagem 17">
            <a:extLst>
              <a:ext uri="{FF2B5EF4-FFF2-40B4-BE49-F238E27FC236}">
                <a16:creationId xmlns:a16="http://schemas.microsoft.com/office/drawing/2014/main" id="{172B46F0-41AD-470C-9DE7-149CA37A69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3024" y="1655603"/>
            <a:ext cx="1836638" cy="2598865"/>
          </a:xfrm>
          <a:prstGeom prst="rect">
            <a:avLst/>
          </a:prstGeom>
        </p:spPr>
      </p:pic>
      <p:pic>
        <p:nvPicPr>
          <p:cNvPr id="20" name="Imagem 19">
            <a:extLst>
              <a:ext uri="{FF2B5EF4-FFF2-40B4-BE49-F238E27FC236}">
                <a16:creationId xmlns:a16="http://schemas.microsoft.com/office/drawing/2014/main" id="{A41B2E85-02A8-45A4-9F68-1056B8544D9C}"/>
              </a:ext>
            </a:extLst>
          </p:cNvPr>
          <p:cNvPicPr>
            <a:picLocks noChangeAspect="1"/>
          </p:cNvPicPr>
          <p:nvPr/>
        </p:nvPicPr>
        <p:blipFill>
          <a:blip r:embed="rId4"/>
          <a:stretch>
            <a:fillRect/>
          </a:stretch>
        </p:blipFill>
        <p:spPr>
          <a:xfrm>
            <a:off x="21362" y="1655603"/>
            <a:ext cx="3678518" cy="5172413"/>
          </a:xfrm>
          <a:prstGeom prst="rect">
            <a:avLst/>
          </a:prstGeom>
        </p:spPr>
      </p:pic>
      <p:pic>
        <p:nvPicPr>
          <p:cNvPr id="21" name="Imagem 20">
            <a:extLst>
              <a:ext uri="{FF2B5EF4-FFF2-40B4-BE49-F238E27FC236}">
                <a16:creationId xmlns:a16="http://schemas.microsoft.com/office/drawing/2014/main" id="{4AD06315-431B-4435-92F1-36B0D0C532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2395" y="4328646"/>
            <a:ext cx="1740253" cy="2470162"/>
          </a:xfrm>
          <a:prstGeom prst="rect">
            <a:avLst/>
          </a:prstGeom>
        </p:spPr>
      </p:pic>
      <p:grpSp>
        <p:nvGrpSpPr>
          <p:cNvPr id="14" name="Group 13">
            <a:extLst>
              <a:ext uri="{FF2B5EF4-FFF2-40B4-BE49-F238E27FC236}">
                <a16:creationId xmlns:a16="http://schemas.microsoft.com/office/drawing/2014/main" id="{8A7254C5-510F-476A-BFD9-DD8CF65764DC}"/>
              </a:ext>
            </a:extLst>
          </p:cNvPr>
          <p:cNvGrpSpPr/>
          <p:nvPr/>
        </p:nvGrpSpPr>
        <p:grpSpPr>
          <a:xfrm>
            <a:off x="-1588" y="-531440"/>
            <a:ext cx="9172305" cy="1656184"/>
            <a:chOff x="-1588" y="-499624"/>
            <a:chExt cx="9172305" cy="1656184"/>
          </a:xfrm>
        </p:grpSpPr>
        <p:sp>
          <p:nvSpPr>
            <p:cNvPr id="15" name="Retângulo 37">
              <a:extLst>
                <a:ext uri="{FF2B5EF4-FFF2-40B4-BE49-F238E27FC236}">
                  <a16:creationId xmlns:a16="http://schemas.microsoft.com/office/drawing/2014/main" id="{0368CDCE-AC51-47DE-A519-F9C547601F06}"/>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22" name="Rectangle 53">
              <a:extLst>
                <a:ext uri="{FF2B5EF4-FFF2-40B4-BE49-F238E27FC236}">
                  <a16:creationId xmlns:a16="http://schemas.microsoft.com/office/drawing/2014/main" id="{64848388-7389-4A6F-8A0A-3AC3DAE897DA}"/>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23" name="Picture 10" descr="http://fnyh.org/wp-content/uploads/2015/01/LIFE.jpg">
              <a:extLst>
                <a:ext uri="{FF2B5EF4-FFF2-40B4-BE49-F238E27FC236}">
                  <a16:creationId xmlns:a16="http://schemas.microsoft.com/office/drawing/2014/main" id="{2A9DF7CB-2EBF-44D0-B5C7-34D62FD57B1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a:extLst>
                <a:ext uri="{FF2B5EF4-FFF2-40B4-BE49-F238E27FC236}">
                  <a16:creationId xmlns:a16="http://schemas.microsoft.com/office/drawing/2014/main" id="{F3471BDC-BB39-4818-AFC0-48207C96FB5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m 44">
              <a:extLst>
                <a:ext uri="{FF2B5EF4-FFF2-40B4-BE49-F238E27FC236}">
                  <a16:creationId xmlns:a16="http://schemas.microsoft.com/office/drawing/2014/main" id="{A00880BA-591A-4653-8D0A-7446B6B24BC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4934984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Educação Ambiental – Exposição</a:t>
            </a:r>
          </a:p>
        </p:txBody>
      </p:sp>
      <p:graphicFrame>
        <p:nvGraphicFramePr>
          <p:cNvPr id="2" name="Tabela 1">
            <a:extLst>
              <a:ext uri="{FF2B5EF4-FFF2-40B4-BE49-F238E27FC236}">
                <a16:creationId xmlns:a16="http://schemas.microsoft.com/office/drawing/2014/main" id="{402A6794-7F09-4030-9084-B375E68AC49F}"/>
              </a:ext>
            </a:extLst>
          </p:cNvPr>
          <p:cNvGraphicFramePr>
            <a:graphicFrameLocks noGrp="1"/>
          </p:cNvGraphicFramePr>
          <p:nvPr>
            <p:extLst>
              <p:ext uri="{D42A27DB-BD31-4B8C-83A1-F6EECF244321}">
                <p14:modId xmlns:p14="http://schemas.microsoft.com/office/powerpoint/2010/main" val="1174795710"/>
              </p:ext>
            </p:extLst>
          </p:nvPr>
        </p:nvGraphicFramePr>
        <p:xfrm>
          <a:off x="611560" y="1685528"/>
          <a:ext cx="7560840" cy="2895600"/>
        </p:xfrm>
        <a:graphic>
          <a:graphicData uri="http://schemas.openxmlformats.org/drawingml/2006/table">
            <a:tbl>
              <a:tblPr firstRow="1" bandRow="1">
                <a:tableStyleId>{5C22544A-7EE6-4342-B048-85BDC9FD1C3A}</a:tableStyleId>
              </a:tblPr>
              <a:tblGrid>
                <a:gridCol w="3780420">
                  <a:extLst>
                    <a:ext uri="{9D8B030D-6E8A-4147-A177-3AD203B41FA5}">
                      <a16:colId xmlns:a16="http://schemas.microsoft.com/office/drawing/2014/main" val="2067100286"/>
                    </a:ext>
                  </a:extLst>
                </a:gridCol>
                <a:gridCol w="3780420">
                  <a:extLst>
                    <a:ext uri="{9D8B030D-6E8A-4147-A177-3AD203B41FA5}">
                      <a16:colId xmlns:a16="http://schemas.microsoft.com/office/drawing/2014/main" val="2760965779"/>
                    </a:ext>
                  </a:extLst>
                </a:gridCol>
              </a:tblGrid>
              <a:tr h="370840">
                <a:tc>
                  <a:txBody>
                    <a:bodyPr/>
                    <a:lstStyle/>
                    <a:p>
                      <a:pPr algn="ctr"/>
                      <a:r>
                        <a:rPr lang="pt-PT" sz="2000" dirty="0"/>
                        <a:t>Tema</a:t>
                      </a:r>
                    </a:p>
                  </a:txBody>
                  <a:tcPr/>
                </a:tc>
                <a:tc>
                  <a:txBody>
                    <a:bodyPr/>
                    <a:lstStyle/>
                    <a:p>
                      <a:pPr algn="ctr"/>
                      <a:r>
                        <a:rPr lang="pt-PT" sz="2000" dirty="0"/>
                        <a:t>LIFE IP AZORES NATURA</a:t>
                      </a:r>
                    </a:p>
                    <a:p>
                      <a:pPr algn="ctr"/>
                      <a:r>
                        <a:rPr lang="pt-PT" sz="2000" dirty="0"/>
                        <a:t>JUNTOS PELO FUTURO DO NOSSO PATRIMÓNIO NATURAL</a:t>
                      </a:r>
                    </a:p>
                  </a:txBody>
                  <a:tcPr/>
                </a:tc>
                <a:extLst>
                  <a:ext uri="{0D108BD9-81ED-4DB2-BD59-A6C34878D82A}">
                    <a16:rowId xmlns:a16="http://schemas.microsoft.com/office/drawing/2014/main" val="1872071632"/>
                  </a:ext>
                </a:extLst>
              </a:tr>
              <a:tr h="370840">
                <a:tc>
                  <a:txBody>
                    <a:bodyPr/>
                    <a:lstStyle/>
                    <a:p>
                      <a:r>
                        <a:rPr lang="pt-PT" sz="2000" dirty="0"/>
                        <a:t>Objetivo</a:t>
                      </a:r>
                    </a:p>
                  </a:txBody>
                  <a:tcPr/>
                </a:tc>
                <a:tc>
                  <a:txBody>
                    <a:bodyPr/>
                    <a:lstStyle/>
                    <a:p>
                      <a:r>
                        <a:rPr lang="pt-PT" sz="2000" dirty="0"/>
                        <a:t>Circular pelas escolas, centros ambientais e outros eventos</a:t>
                      </a:r>
                    </a:p>
                  </a:txBody>
                  <a:tcPr/>
                </a:tc>
                <a:extLst>
                  <a:ext uri="{0D108BD9-81ED-4DB2-BD59-A6C34878D82A}">
                    <a16:rowId xmlns:a16="http://schemas.microsoft.com/office/drawing/2014/main" val="902768989"/>
                  </a:ext>
                </a:extLst>
              </a:tr>
              <a:tr h="370840">
                <a:tc>
                  <a:txBody>
                    <a:bodyPr/>
                    <a:lstStyle/>
                    <a:p>
                      <a:r>
                        <a:rPr lang="pt-PT" sz="2000" dirty="0"/>
                        <a:t>Níveis de ensino</a:t>
                      </a:r>
                    </a:p>
                  </a:txBody>
                  <a:tcPr/>
                </a:tc>
                <a:tc>
                  <a:txBody>
                    <a:bodyPr/>
                    <a:lstStyle/>
                    <a:p>
                      <a:r>
                        <a:rPr lang="pt-PT" sz="2000" dirty="0"/>
                        <a:t>3º e secundário</a:t>
                      </a:r>
                    </a:p>
                  </a:txBody>
                  <a:tcPr/>
                </a:tc>
                <a:extLst>
                  <a:ext uri="{0D108BD9-81ED-4DB2-BD59-A6C34878D82A}">
                    <a16:rowId xmlns:a16="http://schemas.microsoft.com/office/drawing/2014/main" val="4075354961"/>
                  </a:ext>
                </a:extLst>
              </a:tr>
              <a:tr h="370840">
                <a:tc>
                  <a:txBody>
                    <a:bodyPr/>
                    <a:lstStyle/>
                    <a:p>
                      <a:r>
                        <a:rPr lang="pt-PT" sz="2000" dirty="0"/>
                        <a:t>Previsão de conclusão</a:t>
                      </a:r>
                    </a:p>
                  </a:txBody>
                  <a:tcPr/>
                </a:tc>
                <a:tc>
                  <a:txBody>
                    <a:bodyPr/>
                    <a:lstStyle/>
                    <a:p>
                      <a:r>
                        <a:rPr lang="pt-PT" sz="2000" dirty="0"/>
                        <a:t>julho de 2021</a:t>
                      </a:r>
                    </a:p>
                  </a:txBody>
                  <a:tcPr/>
                </a:tc>
                <a:extLst>
                  <a:ext uri="{0D108BD9-81ED-4DB2-BD59-A6C34878D82A}">
                    <a16:rowId xmlns:a16="http://schemas.microsoft.com/office/drawing/2014/main" val="566523634"/>
                  </a:ext>
                </a:extLst>
              </a:tr>
              <a:tr h="370840">
                <a:tc>
                  <a:txBody>
                    <a:bodyPr/>
                    <a:lstStyle/>
                    <a:p>
                      <a:r>
                        <a:rPr lang="pt-PT" sz="2000" dirty="0"/>
                        <a:t>Estado</a:t>
                      </a:r>
                    </a:p>
                  </a:txBody>
                  <a:tcPr/>
                </a:tc>
                <a:tc>
                  <a:txBody>
                    <a:bodyPr/>
                    <a:lstStyle/>
                    <a:p>
                      <a:r>
                        <a:rPr lang="pt-PT" sz="2000" dirty="0"/>
                        <a:t>Design</a:t>
                      </a:r>
                    </a:p>
                  </a:txBody>
                  <a:tcPr/>
                </a:tc>
                <a:extLst>
                  <a:ext uri="{0D108BD9-81ED-4DB2-BD59-A6C34878D82A}">
                    <a16:rowId xmlns:a16="http://schemas.microsoft.com/office/drawing/2014/main" val="2472670077"/>
                  </a:ext>
                </a:extLst>
              </a:tr>
            </a:tbl>
          </a:graphicData>
        </a:graphic>
      </p:graphicFrame>
      <p:pic>
        <p:nvPicPr>
          <p:cNvPr id="5" name="Imagem 4">
            <a:extLst>
              <a:ext uri="{FF2B5EF4-FFF2-40B4-BE49-F238E27FC236}">
                <a16:creationId xmlns:a16="http://schemas.microsoft.com/office/drawing/2014/main" id="{40B197C7-48F4-4EC5-9824-D5E8388750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8091" y="4602965"/>
            <a:ext cx="2690282" cy="2017712"/>
          </a:xfrm>
          <a:prstGeom prst="rect">
            <a:avLst/>
          </a:prstGeom>
        </p:spPr>
      </p:pic>
      <p:pic>
        <p:nvPicPr>
          <p:cNvPr id="7" name="Imagem 6">
            <a:extLst>
              <a:ext uri="{FF2B5EF4-FFF2-40B4-BE49-F238E27FC236}">
                <a16:creationId xmlns:a16="http://schemas.microsoft.com/office/drawing/2014/main" id="{8D5376D0-E8D9-4B80-AA9D-B0540A5C7A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8883" y="4609524"/>
            <a:ext cx="3097026" cy="2066788"/>
          </a:xfrm>
          <a:prstGeom prst="rect">
            <a:avLst/>
          </a:prstGeom>
        </p:spPr>
      </p:pic>
      <p:grpSp>
        <p:nvGrpSpPr>
          <p:cNvPr id="12" name="Group 11">
            <a:extLst>
              <a:ext uri="{FF2B5EF4-FFF2-40B4-BE49-F238E27FC236}">
                <a16:creationId xmlns:a16="http://schemas.microsoft.com/office/drawing/2014/main" id="{64B900E9-3BAA-4828-8D3D-8AF68DB3A37A}"/>
              </a:ext>
            </a:extLst>
          </p:cNvPr>
          <p:cNvGrpSpPr/>
          <p:nvPr/>
        </p:nvGrpSpPr>
        <p:grpSpPr>
          <a:xfrm>
            <a:off x="-1588" y="-531440"/>
            <a:ext cx="9172305" cy="1656184"/>
            <a:chOff x="-1588" y="-499624"/>
            <a:chExt cx="9172305" cy="1656184"/>
          </a:xfrm>
        </p:grpSpPr>
        <p:sp>
          <p:nvSpPr>
            <p:cNvPr id="13" name="Retângulo 37">
              <a:extLst>
                <a:ext uri="{FF2B5EF4-FFF2-40B4-BE49-F238E27FC236}">
                  <a16:creationId xmlns:a16="http://schemas.microsoft.com/office/drawing/2014/main" id="{E5F09854-5F13-4F4E-A94C-4DE7E75BD2F7}"/>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14" name="Rectangle 53">
              <a:extLst>
                <a:ext uri="{FF2B5EF4-FFF2-40B4-BE49-F238E27FC236}">
                  <a16:creationId xmlns:a16="http://schemas.microsoft.com/office/drawing/2014/main" id="{3848C5AA-B934-4870-9997-A9FC3EB737FB}"/>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15" name="Picture 10" descr="http://fnyh.org/wp-content/uploads/2015/01/LIFE.jpg">
              <a:extLst>
                <a:ext uri="{FF2B5EF4-FFF2-40B4-BE49-F238E27FC236}">
                  <a16:creationId xmlns:a16="http://schemas.microsoft.com/office/drawing/2014/main" id="{EA247DF5-23A6-4EC3-AB2E-E4EAD455750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ttp://www.europarc.org/communication-skills/images/2.1%20N2000.jpg">
              <a:extLst>
                <a:ext uri="{FF2B5EF4-FFF2-40B4-BE49-F238E27FC236}">
                  <a16:creationId xmlns:a16="http://schemas.microsoft.com/office/drawing/2014/main" id="{F63AD924-3A69-4058-94B7-597B5FC23AB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44">
              <a:extLst>
                <a:ext uri="{FF2B5EF4-FFF2-40B4-BE49-F238E27FC236}">
                  <a16:creationId xmlns:a16="http://schemas.microsoft.com/office/drawing/2014/main" id="{FB66FE09-8150-4BBA-99FB-120B729BB3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130201558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Voluntariado – Campos de Voluntariado</a:t>
            </a:r>
          </a:p>
        </p:txBody>
      </p:sp>
      <p:graphicFrame>
        <p:nvGraphicFramePr>
          <p:cNvPr id="2" name="Tabela 1">
            <a:extLst>
              <a:ext uri="{FF2B5EF4-FFF2-40B4-BE49-F238E27FC236}">
                <a16:creationId xmlns:a16="http://schemas.microsoft.com/office/drawing/2014/main" id="{BA16F5F9-D483-429D-B3CA-693B1F849AB6}"/>
              </a:ext>
            </a:extLst>
          </p:cNvPr>
          <p:cNvGraphicFramePr>
            <a:graphicFrameLocks noGrp="1"/>
          </p:cNvGraphicFramePr>
          <p:nvPr>
            <p:extLst/>
          </p:nvPr>
        </p:nvGraphicFramePr>
        <p:xfrm>
          <a:off x="3997125" y="678644"/>
          <a:ext cx="5090530" cy="2489200"/>
        </p:xfrm>
        <a:graphic>
          <a:graphicData uri="http://schemas.openxmlformats.org/drawingml/2006/table">
            <a:tbl>
              <a:tblPr firstRow="1" bandRow="1">
                <a:tableStyleId>{5C22544A-7EE6-4342-B048-85BDC9FD1C3A}</a:tableStyleId>
              </a:tblPr>
              <a:tblGrid>
                <a:gridCol w="2457775">
                  <a:extLst>
                    <a:ext uri="{9D8B030D-6E8A-4147-A177-3AD203B41FA5}">
                      <a16:colId xmlns:a16="http://schemas.microsoft.com/office/drawing/2014/main" val="3433605157"/>
                    </a:ext>
                  </a:extLst>
                </a:gridCol>
                <a:gridCol w="1270678">
                  <a:extLst>
                    <a:ext uri="{9D8B030D-6E8A-4147-A177-3AD203B41FA5}">
                      <a16:colId xmlns:a16="http://schemas.microsoft.com/office/drawing/2014/main" val="2566091984"/>
                    </a:ext>
                  </a:extLst>
                </a:gridCol>
                <a:gridCol w="1362077">
                  <a:extLst>
                    <a:ext uri="{9D8B030D-6E8A-4147-A177-3AD203B41FA5}">
                      <a16:colId xmlns:a16="http://schemas.microsoft.com/office/drawing/2014/main" val="3108691061"/>
                    </a:ext>
                  </a:extLst>
                </a:gridCol>
              </a:tblGrid>
              <a:tr h="370840">
                <a:tc>
                  <a:txBody>
                    <a:bodyPr/>
                    <a:lstStyle/>
                    <a:p>
                      <a:r>
                        <a:rPr lang="pt-PT" dirty="0">
                          <a:latin typeface="Century Gothic" panose="020B0502020202020204" pitchFamily="34" charset="0"/>
                        </a:rPr>
                        <a:t>Datas</a:t>
                      </a:r>
                    </a:p>
                  </a:txBody>
                  <a:tcPr/>
                </a:tc>
                <a:tc>
                  <a:txBody>
                    <a:bodyPr/>
                    <a:lstStyle/>
                    <a:p>
                      <a:r>
                        <a:rPr lang="pt-PT" dirty="0">
                          <a:latin typeface="Century Gothic" panose="020B0502020202020204" pitchFamily="34" charset="0"/>
                        </a:rPr>
                        <a:t>Ilha</a:t>
                      </a:r>
                    </a:p>
                  </a:txBody>
                  <a:tcPr/>
                </a:tc>
                <a:tc>
                  <a:txBody>
                    <a:bodyPr/>
                    <a:lstStyle/>
                    <a:p>
                      <a:r>
                        <a:rPr lang="pt-PT" dirty="0">
                          <a:latin typeface="Century Gothic" panose="020B0502020202020204" pitchFamily="34" charset="0"/>
                        </a:rPr>
                        <a:t>Nº Voluntários</a:t>
                      </a:r>
                    </a:p>
                  </a:txBody>
                  <a:tcPr/>
                </a:tc>
                <a:extLst>
                  <a:ext uri="{0D108BD9-81ED-4DB2-BD59-A6C34878D82A}">
                    <a16:rowId xmlns:a16="http://schemas.microsoft.com/office/drawing/2014/main" val="1885599348"/>
                  </a:ext>
                </a:extLst>
              </a:tr>
              <a:tr h="370840">
                <a:tc>
                  <a:txBody>
                    <a:bodyPr/>
                    <a:lstStyle/>
                    <a:p>
                      <a:pPr algn="ctr"/>
                      <a:r>
                        <a:rPr lang="pt-PT" dirty="0">
                          <a:latin typeface="Century Gothic" panose="020B0502020202020204" pitchFamily="34" charset="0"/>
                        </a:rPr>
                        <a:t>13 a 21 de julho de 2020</a:t>
                      </a:r>
                    </a:p>
                  </a:txBody>
                  <a:tcPr/>
                </a:tc>
                <a:tc>
                  <a:txBody>
                    <a:bodyPr/>
                    <a:lstStyle/>
                    <a:p>
                      <a:pPr algn="ctr"/>
                      <a:r>
                        <a:rPr lang="pt-PT" dirty="0">
                          <a:latin typeface="Century Gothic" panose="020B0502020202020204" pitchFamily="34" charset="0"/>
                        </a:rPr>
                        <a:t>Graciosa</a:t>
                      </a:r>
                    </a:p>
                  </a:txBody>
                  <a:tcPr/>
                </a:tc>
                <a:tc>
                  <a:txBody>
                    <a:bodyPr/>
                    <a:lstStyle/>
                    <a:p>
                      <a:pPr algn="ctr"/>
                      <a:r>
                        <a:rPr lang="pt-PT" dirty="0">
                          <a:latin typeface="Century Gothic" panose="020B0502020202020204" pitchFamily="34" charset="0"/>
                        </a:rPr>
                        <a:t>13 </a:t>
                      </a:r>
                    </a:p>
                  </a:txBody>
                  <a:tcPr/>
                </a:tc>
                <a:extLst>
                  <a:ext uri="{0D108BD9-81ED-4DB2-BD59-A6C34878D82A}">
                    <a16:rowId xmlns:a16="http://schemas.microsoft.com/office/drawing/2014/main" val="2135737597"/>
                  </a:ext>
                </a:extLst>
              </a:tr>
              <a:tr h="370840">
                <a:tc>
                  <a:txBody>
                    <a:bodyPr/>
                    <a:lstStyle/>
                    <a:p>
                      <a:pPr algn="ctr"/>
                      <a:r>
                        <a:rPr lang="pt-PT" dirty="0">
                          <a:latin typeface="Century Gothic" panose="020B0502020202020204" pitchFamily="34" charset="0"/>
                        </a:rPr>
                        <a:t>15 a 23 de agosto de 2020</a:t>
                      </a:r>
                    </a:p>
                  </a:txBody>
                  <a:tcPr/>
                </a:tc>
                <a:tc>
                  <a:txBody>
                    <a:bodyPr/>
                    <a:lstStyle/>
                    <a:p>
                      <a:pPr algn="ctr"/>
                      <a:r>
                        <a:rPr lang="pt-PT" dirty="0">
                          <a:latin typeface="Century Gothic" panose="020B0502020202020204" pitchFamily="34" charset="0"/>
                        </a:rPr>
                        <a:t>Flores</a:t>
                      </a:r>
                    </a:p>
                  </a:txBody>
                  <a:tcPr/>
                </a:tc>
                <a:tc>
                  <a:txBody>
                    <a:bodyPr/>
                    <a:lstStyle/>
                    <a:p>
                      <a:pPr algn="ctr"/>
                      <a:r>
                        <a:rPr lang="pt-PT" dirty="0">
                          <a:latin typeface="Century Gothic" panose="020B0502020202020204" pitchFamily="34" charset="0"/>
                        </a:rPr>
                        <a:t>14</a:t>
                      </a:r>
                    </a:p>
                  </a:txBody>
                  <a:tcPr/>
                </a:tc>
                <a:extLst>
                  <a:ext uri="{0D108BD9-81ED-4DB2-BD59-A6C34878D82A}">
                    <a16:rowId xmlns:a16="http://schemas.microsoft.com/office/drawing/2014/main" val="971678481"/>
                  </a:ext>
                </a:extLst>
              </a:tr>
              <a:tr h="370840">
                <a:tc>
                  <a:txBody>
                    <a:bodyPr/>
                    <a:lstStyle/>
                    <a:p>
                      <a:pPr algn="ctr"/>
                      <a:r>
                        <a:rPr lang="pt-PT" dirty="0">
                          <a:latin typeface="Century Gothic" panose="020B0502020202020204" pitchFamily="34" charset="0"/>
                        </a:rPr>
                        <a:t>14 a 22 de setembro de 2020</a:t>
                      </a:r>
                    </a:p>
                  </a:txBody>
                  <a:tcPr/>
                </a:tc>
                <a:tc>
                  <a:txBody>
                    <a:bodyPr/>
                    <a:lstStyle/>
                    <a:p>
                      <a:pPr algn="ctr"/>
                      <a:r>
                        <a:rPr lang="pt-PT" dirty="0">
                          <a:latin typeface="Century Gothic" panose="020B0502020202020204" pitchFamily="34" charset="0"/>
                        </a:rPr>
                        <a:t>Pico</a:t>
                      </a:r>
                    </a:p>
                  </a:txBody>
                  <a:tcPr/>
                </a:tc>
                <a:tc>
                  <a:txBody>
                    <a:bodyPr/>
                    <a:lstStyle/>
                    <a:p>
                      <a:pPr algn="ctr"/>
                      <a:r>
                        <a:rPr lang="pt-PT" dirty="0">
                          <a:latin typeface="Century Gothic" panose="020B0502020202020204" pitchFamily="34" charset="0"/>
                        </a:rPr>
                        <a:t>13</a:t>
                      </a:r>
                    </a:p>
                  </a:txBody>
                  <a:tcPr/>
                </a:tc>
                <a:extLst>
                  <a:ext uri="{0D108BD9-81ED-4DB2-BD59-A6C34878D82A}">
                    <a16:rowId xmlns:a16="http://schemas.microsoft.com/office/drawing/2014/main" val="1979297898"/>
                  </a:ext>
                </a:extLst>
              </a:tr>
              <a:tr h="370840">
                <a:tc>
                  <a:txBody>
                    <a:bodyPr/>
                    <a:lstStyle/>
                    <a:p>
                      <a:pPr algn="ctr"/>
                      <a:r>
                        <a:rPr lang="pt-PT" dirty="0">
                          <a:latin typeface="Century Gothic" panose="020B0502020202020204" pitchFamily="34" charset="0"/>
                        </a:rPr>
                        <a:t>5 a 13 de novembro de 2020</a:t>
                      </a:r>
                    </a:p>
                  </a:txBody>
                  <a:tcPr/>
                </a:tc>
                <a:tc>
                  <a:txBody>
                    <a:bodyPr/>
                    <a:lstStyle/>
                    <a:p>
                      <a:pPr algn="ctr"/>
                      <a:r>
                        <a:rPr lang="pt-PT" dirty="0">
                          <a:latin typeface="Century Gothic" panose="020B0502020202020204" pitchFamily="34" charset="0"/>
                        </a:rPr>
                        <a:t>Santa Maria</a:t>
                      </a:r>
                    </a:p>
                  </a:txBody>
                  <a:tcPr/>
                </a:tc>
                <a:tc>
                  <a:txBody>
                    <a:bodyPr/>
                    <a:lstStyle/>
                    <a:p>
                      <a:pPr algn="ctr"/>
                      <a:r>
                        <a:rPr lang="pt-PT" dirty="0">
                          <a:latin typeface="Century Gothic" panose="020B0502020202020204" pitchFamily="34" charset="0"/>
                        </a:rPr>
                        <a:t>12</a:t>
                      </a:r>
                    </a:p>
                  </a:txBody>
                  <a:tcPr/>
                </a:tc>
                <a:extLst>
                  <a:ext uri="{0D108BD9-81ED-4DB2-BD59-A6C34878D82A}">
                    <a16:rowId xmlns:a16="http://schemas.microsoft.com/office/drawing/2014/main" val="459002098"/>
                  </a:ext>
                </a:extLst>
              </a:tr>
              <a:tr h="370840">
                <a:tc>
                  <a:txBody>
                    <a:bodyPr/>
                    <a:lstStyle/>
                    <a:p>
                      <a:pPr algn="ctr"/>
                      <a:r>
                        <a:rPr lang="pt-PT" dirty="0">
                          <a:latin typeface="Century Gothic" panose="020B0502020202020204" pitchFamily="34" charset="0"/>
                        </a:rPr>
                        <a:t>17 a 25 Março de 2021</a:t>
                      </a:r>
                    </a:p>
                  </a:txBody>
                  <a:tcPr/>
                </a:tc>
                <a:tc>
                  <a:txBody>
                    <a:bodyPr/>
                    <a:lstStyle/>
                    <a:p>
                      <a:pPr algn="ctr"/>
                      <a:r>
                        <a:rPr lang="pt-PT" dirty="0">
                          <a:latin typeface="Century Gothic" panose="020B0502020202020204" pitchFamily="34" charset="0"/>
                        </a:rPr>
                        <a:t>Terceira</a:t>
                      </a:r>
                    </a:p>
                  </a:txBody>
                  <a:tcPr/>
                </a:tc>
                <a:tc>
                  <a:txBody>
                    <a:bodyPr/>
                    <a:lstStyle/>
                    <a:p>
                      <a:pPr algn="ctr"/>
                      <a:r>
                        <a:rPr lang="pt-PT" dirty="0">
                          <a:latin typeface="Century Gothic" panose="020B0502020202020204" pitchFamily="34" charset="0"/>
                        </a:rPr>
                        <a:t>15</a:t>
                      </a:r>
                    </a:p>
                  </a:txBody>
                  <a:tcPr/>
                </a:tc>
                <a:extLst>
                  <a:ext uri="{0D108BD9-81ED-4DB2-BD59-A6C34878D82A}">
                    <a16:rowId xmlns:a16="http://schemas.microsoft.com/office/drawing/2014/main" val="1186112362"/>
                  </a:ext>
                </a:extLst>
              </a:tr>
            </a:tbl>
          </a:graphicData>
        </a:graphic>
      </p:graphicFrame>
      <p:pic>
        <p:nvPicPr>
          <p:cNvPr id="5" name="Imagem 4">
            <a:extLst>
              <a:ext uri="{FF2B5EF4-FFF2-40B4-BE49-F238E27FC236}">
                <a16:creationId xmlns:a16="http://schemas.microsoft.com/office/drawing/2014/main" id="{3D01AB89-BF9B-4D97-A0BF-04D045899D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371" y="2082653"/>
            <a:ext cx="3621736" cy="2716302"/>
          </a:xfrm>
          <a:prstGeom prst="rect">
            <a:avLst/>
          </a:prstGeom>
        </p:spPr>
      </p:pic>
      <p:sp>
        <p:nvSpPr>
          <p:cNvPr id="12" name="Retângulo 11">
            <a:extLst>
              <a:ext uri="{FF2B5EF4-FFF2-40B4-BE49-F238E27FC236}">
                <a16:creationId xmlns:a16="http://schemas.microsoft.com/office/drawing/2014/main" id="{A07AA4FD-1DC1-407D-9594-4675F9DDBD8E}"/>
              </a:ext>
            </a:extLst>
          </p:cNvPr>
          <p:cNvSpPr/>
          <p:nvPr/>
        </p:nvSpPr>
        <p:spPr>
          <a:xfrm>
            <a:off x="-162001" y="4941168"/>
            <a:ext cx="4320480" cy="230832"/>
          </a:xfrm>
          <a:prstGeom prst="rect">
            <a:avLst/>
          </a:prstGeom>
        </p:spPr>
        <p:txBody>
          <a:bodyPr wrap="square">
            <a:spAutoFit/>
          </a:bodyPr>
          <a:lstStyle/>
          <a:p>
            <a:pPr algn="ctr"/>
            <a:r>
              <a:rPr lang="pt-PT" sz="900" dirty="0">
                <a:latin typeface="Century Gothic" panose="020B0502020202020204" pitchFamily="34" charset="0"/>
              </a:rPr>
              <a:t>Campo de voluntariado de Santa Maria – Julia Snajdr </a:t>
            </a:r>
          </a:p>
        </p:txBody>
      </p:sp>
      <p:sp>
        <p:nvSpPr>
          <p:cNvPr id="15" name="Retângulo 14">
            <a:extLst>
              <a:ext uri="{FF2B5EF4-FFF2-40B4-BE49-F238E27FC236}">
                <a16:creationId xmlns:a16="http://schemas.microsoft.com/office/drawing/2014/main" id="{28868D2B-2B2B-48A8-B202-736F888F0F2D}"/>
              </a:ext>
            </a:extLst>
          </p:cNvPr>
          <p:cNvSpPr/>
          <p:nvPr/>
        </p:nvSpPr>
        <p:spPr>
          <a:xfrm>
            <a:off x="4417074" y="3574741"/>
            <a:ext cx="4320480" cy="230832"/>
          </a:xfrm>
          <a:prstGeom prst="rect">
            <a:avLst/>
          </a:prstGeom>
        </p:spPr>
        <p:txBody>
          <a:bodyPr wrap="square">
            <a:spAutoFit/>
          </a:bodyPr>
          <a:lstStyle/>
          <a:p>
            <a:pPr algn="ctr"/>
            <a:r>
              <a:rPr lang="pt-PT" sz="900" dirty="0">
                <a:latin typeface="Century Gothic" panose="020B0502020202020204" pitchFamily="34" charset="0"/>
              </a:rPr>
              <a:t>Campo de voluntariado </a:t>
            </a:r>
            <a:r>
              <a:rPr lang="pt-PT" sz="900">
                <a:latin typeface="Century Gothic" panose="020B0502020202020204" pitchFamily="34" charset="0"/>
              </a:rPr>
              <a:t>da Terceira </a:t>
            </a:r>
            <a:r>
              <a:rPr lang="pt-PT" sz="900" dirty="0">
                <a:latin typeface="Century Gothic" panose="020B0502020202020204" pitchFamily="34" charset="0"/>
              </a:rPr>
              <a:t>– Julia Snajdr </a:t>
            </a:r>
          </a:p>
        </p:txBody>
      </p:sp>
      <p:sp>
        <p:nvSpPr>
          <p:cNvPr id="4" name="CaixaDeTexto 3">
            <a:extLst>
              <a:ext uri="{FF2B5EF4-FFF2-40B4-BE49-F238E27FC236}">
                <a16:creationId xmlns:a16="http://schemas.microsoft.com/office/drawing/2014/main" id="{F66BBC3E-7DD4-429A-BA77-07235AC79CE0}"/>
              </a:ext>
            </a:extLst>
          </p:cNvPr>
          <p:cNvSpPr txBox="1"/>
          <p:nvPr/>
        </p:nvSpPr>
        <p:spPr>
          <a:xfrm>
            <a:off x="215284" y="5445223"/>
            <a:ext cx="3690935" cy="1131079"/>
          </a:xfrm>
          <a:prstGeom prst="rect">
            <a:avLst/>
          </a:prstGeom>
          <a:noFill/>
        </p:spPr>
        <p:txBody>
          <a:bodyPr wrap="square" rtlCol="0">
            <a:spAutoFit/>
          </a:bodyPr>
          <a:lstStyle/>
          <a:p>
            <a:r>
              <a:rPr lang="pt-PT" sz="1350" b="1" u="sng" dirty="0">
                <a:solidFill>
                  <a:schemeClr val="dk1"/>
                </a:solidFill>
                <a:latin typeface="Century Gothic" panose="020B0502020202020204" pitchFamily="34" charset="0"/>
              </a:rPr>
              <a:t>Relatórios:</a:t>
            </a:r>
          </a:p>
          <a:p>
            <a:r>
              <a:rPr lang="pt-PT" sz="1350" dirty="0">
                <a:solidFill>
                  <a:schemeClr val="dk1"/>
                </a:solidFill>
                <a:latin typeface="Century Gothic" panose="020B0502020202020204" pitchFamily="34" charset="0"/>
              </a:rPr>
              <a:t>I:\11 - </a:t>
            </a:r>
            <a:r>
              <a:rPr lang="pt-PT" sz="1350" dirty="0" err="1">
                <a:solidFill>
                  <a:schemeClr val="dk1"/>
                </a:solidFill>
                <a:latin typeface="Century Gothic" panose="020B0502020202020204" pitchFamily="34" charset="0"/>
              </a:rPr>
              <a:t>Açoes</a:t>
            </a:r>
            <a:r>
              <a:rPr lang="pt-PT" sz="1350" dirty="0">
                <a:solidFill>
                  <a:schemeClr val="dk1"/>
                </a:solidFill>
                <a:latin typeface="Century Gothic" panose="020B0502020202020204" pitchFamily="34" charset="0"/>
              </a:rPr>
              <a:t>\Ação E5 - Programa de Voluntariado e envolvimento de </a:t>
            </a:r>
            <a:r>
              <a:rPr lang="pt-PT" sz="1350" dirty="0" err="1">
                <a:solidFill>
                  <a:schemeClr val="dk1"/>
                </a:solidFill>
                <a:latin typeface="Century Gothic" panose="020B0502020202020204" pitchFamily="34" charset="0"/>
              </a:rPr>
              <a:t>stakeholder</a:t>
            </a:r>
            <a:r>
              <a:rPr lang="pt-PT" sz="1350" dirty="0">
                <a:solidFill>
                  <a:schemeClr val="dk1"/>
                </a:solidFill>
                <a:latin typeface="Century Gothic" panose="020B0502020202020204" pitchFamily="34" charset="0"/>
              </a:rPr>
              <a:t>\Programa Voluntariado - P1A</a:t>
            </a:r>
          </a:p>
        </p:txBody>
      </p:sp>
      <p:grpSp>
        <p:nvGrpSpPr>
          <p:cNvPr id="18" name="Group 17">
            <a:extLst>
              <a:ext uri="{FF2B5EF4-FFF2-40B4-BE49-F238E27FC236}">
                <a16:creationId xmlns:a16="http://schemas.microsoft.com/office/drawing/2014/main" id="{5E44BB7F-9EBF-46CA-9588-33300550348F}"/>
              </a:ext>
            </a:extLst>
          </p:cNvPr>
          <p:cNvGrpSpPr/>
          <p:nvPr/>
        </p:nvGrpSpPr>
        <p:grpSpPr>
          <a:xfrm>
            <a:off x="-1588" y="-531440"/>
            <a:ext cx="9172305" cy="1656184"/>
            <a:chOff x="-1588" y="-499624"/>
            <a:chExt cx="9172305" cy="1656184"/>
          </a:xfrm>
        </p:grpSpPr>
        <p:sp>
          <p:nvSpPr>
            <p:cNvPr id="20" name="Retângulo 37">
              <a:extLst>
                <a:ext uri="{FF2B5EF4-FFF2-40B4-BE49-F238E27FC236}">
                  <a16:creationId xmlns:a16="http://schemas.microsoft.com/office/drawing/2014/main" id="{64068B12-4C19-42CE-801B-1AEC21B3421D}"/>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21" name="Rectangle 53">
              <a:extLst>
                <a:ext uri="{FF2B5EF4-FFF2-40B4-BE49-F238E27FC236}">
                  <a16:creationId xmlns:a16="http://schemas.microsoft.com/office/drawing/2014/main" id="{F84B600E-0E12-4EBB-9F05-7AF407008FA8}"/>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22" name="Picture 10" descr="http://fnyh.org/wp-content/uploads/2015/01/LIFE.jpg">
              <a:extLst>
                <a:ext uri="{FF2B5EF4-FFF2-40B4-BE49-F238E27FC236}">
                  <a16:creationId xmlns:a16="http://schemas.microsoft.com/office/drawing/2014/main" id="{C2E0361D-5604-4E25-B598-FBE1DCA6CD5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http://www.europarc.org/communication-skills/images/2.1%20N2000.jpg">
              <a:extLst>
                <a:ext uri="{FF2B5EF4-FFF2-40B4-BE49-F238E27FC236}">
                  <a16:creationId xmlns:a16="http://schemas.microsoft.com/office/drawing/2014/main" id="{81EA03C3-0C79-4F1F-809E-FCCEB1BD033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m 44">
              <a:extLst>
                <a:ext uri="{FF2B5EF4-FFF2-40B4-BE49-F238E27FC236}">
                  <a16:creationId xmlns:a16="http://schemas.microsoft.com/office/drawing/2014/main" id="{AE087B08-88E6-4694-A20A-08F0D87952B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pic>
        <p:nvPicPr>
          <p:cNvPr id="8" name="Imagem 7">
            <a:extLst>
              <a:ext uri="{FF2B5EF4-FFF2-40B4-BE49-F238E27FC236}">
                <a16:creationId xmlns:a16="http://schemas.microsoft.com/office/drawing/2014/main" id="{CA4E602A-B33E-46D1-89DF-CAC037788D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9053" y="3895665"/>
            <a:ext cx="3869905" cy="2902429"/>
          </a:xfrm>
          <a:prstGeom prst="rect">
            <a:avLst/>
          </a:prstGeom>
        </p:spPr>
      </p:pic>
    </p:spTree>
    <p:extLst>
      <p:ext uri="{BB962C8B-B14F-4D97-AF65-F5344CB8AC3E}">
        <p14:creationId xmlns:p14="http://schemas.microsoft.com/office/powerpoint/2010/main" val="386379010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4" name="Imagem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4" cstate="screen">
            <a:extLst>
              <a:ext uri="{28A0092B-C50C-407E-A947-70E740481C1C}">
                <a14:useLocalDpi xmlns:a14="http://schemas.microsoft.com/office/drawing/2010/main"/>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upo 36"/>
          <p:cNvGrpSpPr/>
          <p:nvPr/>
        </p:nvGrpSpPr>
        <p:grpSpPr>
          <a:xfrm>
            <a:off x="5096310" y="6262051"/>
            <a:ext cx="3831790" cy="542000"/>
            <a:chOff x="5096310" y="6262051"/>
            <a:chExt cx="3831790" cy="542000"/>
          </a:xfrm>
        </p:grpSpPr>
        <p:pic>
          <p:nvPicPr>
            <p:cNvPr id="38" name="Picture 6" descr="http://www.azores.gov.pt/NR/rdonlyres/A1197A03-23BB-40F6-AA68-6C3FEC711B55/335484/LogotipoGovernodosAores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96310" y="6404723"/>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9" name="Imagem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67399"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0" name="Imagem 16"/>
            <p:cNvPicPr>
              <a:picLocks noChangeAspect="1"/>
            </p:cNvPicPr>
            <p:nvPr/>
          </p:nvPicPr>
          <p:blipFill>
            <a:blip r:embed="rId4" cstate="screen">
              <a:extLst>
                <a:ext uri="{28A0092B-C50C-407E-A947-70E740481C1C}">
                  <a14:useLocalDpi xmlns:a14="http://schemas.microsoft.com/office/drawing/2010/main"/>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m 16">
              <a:extLst>
                <a:ext uri="{FF2B5EF4-FFF2-40B4-BE49-F238E27FC236}">
                  <a16:creationId xmlns:a16="http://schemas.microsoft.com/office/drawing/2014/main" id="{F7E4E1BA-EE73-4C06-9EA3-1C8FFD7C89A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33572" y="6262051"/>
              <a:ext cx="1008603" cy="542000"/>
            </a:xfrm>
            <a:prstGeom prst="rect">
              <a:avLst/>
            </a:prstGeom>
          </p:spPr>
        </p:pic>
      </p:grpSp>
      <p:sp>
        <p:nvSpPr>
          <p:cNvPr id="51" name="Rectangle 62"/>
          <p:cNvSpPr>
            <a:spLocks noChangeArrowheads="1"/>
          </p:cNvSpPr>
          <p:nvPr/>
        </p:nvSpPr>
        <p:spPr bwMode="auto">
          <a:xfrm>
            <a:off x="298871" y="778317"/>
            <a:ext cx="82335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alibri" panose="020F0502020204030204" pitchFamily="34" charset="0"/>
                <a:cs typeface="Calibri" panose="020F0502020204030204" pitchFamily="34" charset="0"/>
              </a:rPr>
              <a:t>Ação</a:t>
            </a:r>
            <a:r>
              <a:rPr lang="fr-BE" altLang="en-US" sz="1800" b="1" dirty="0">
                <a:latin typeface="Calibri" panose="020F0502020204030204" pitchFamily="34" charset="0"/>
                <a:cs typeface="Calibri" panose="020F0502020204030204" pitchFamily="34" charset="0"/>
              </a:rPr>
              <a:t> F3 – </a:t>
            </a:r>
            <a:r>
              <a:rPr lang="pt-BR" altLang="en-US" sz="1800" b="1" dirty="0">
                <a:latin typeface="Calibri" panose="020F0502020204030204" pitchFamily="34" charset="0"/>
                <a:cs typeface="Calibri" panose="020F0502020204030204" pitchFamily="34" charset="0"/>
              </a:rPr>
              <a:t>Grupo de trabalho para coordenação dos fundos complementares</a:t>
            </a:r>
            <a:endParaRPr lang="fr-BE" altLang="en-US" sz="1800" b="1" dirty="0">
              <a:latin typeface="Calibri" panose="020F0502020204030204" pitchFamily="34" charset="0"/>
              <a:cs typeface="Calibri" panose="020F0502020204030204" pitchFamily="34" charset="0"/>
            </a:endParaRPr>
          </a:p>
          <a:p>
            <a:endParaRPr lang="fr-BE" altLang="en-US" sz="1200" b="1" dirty="0">
              <a:latin typeface="Century Gothic" panose="020B0502020202020204" pitchFamily="34" charset="0"/>
              <a:cs typeface="Calibri" panose="020F0502020204030204" pitchFamily="34" charset="0"/>
            </a:endParaRPr>
          </a:p>
        </p:txBody>
      </p:sp>
      <p:sp>
        <p:nvSpPr>
          <p:cNvPr id="23" name="CaixaDeTexto 22"/>
          <p:cNvSpPr txBox="1"/>
          <p:nvPr/>
        </p:nvSpPr>
        <p:spPr>
          <a:xfrm>
            <a:off x="-47498" y="1124744"/>
            <a:ext cx="9228010" cy="1477328"/>
          </a:xfrm>
          <a:prstGeom prst="rect">
            <a:avLst/>
          </a:prstGeom>
          <a:noFill/>
        </p:spPr>
        <p:txBody>
          <a:bodyPr wrap="square" rtlCol="0">
            <a:spAutoFit/>
          </a:bodyPr>
          <a:lstStyle/>
          <a:p>
            <a:pPr marL="285750" indent="-285750">
              <a:buFont typeface="Arial" panose="020B0604020202020204" pitchFamily="34" charset="0"/>
              <a:buChar char="•"/>
            </a:pPr>
            <a:r>
              <a:rPr lang="pt-BR" b="1" dirty="0">
                <a:latin typeface="Calibri" panose="020F0502020204030204" pitchFamily="34" charset="0"/>
                <a:cs typeface="Calibri" panose="020F0502020204030204" pitchFamily="34" charset="0"/>
              </a:rPr>
              <a:t>Grupo de trabalho para coordenação dos fundos complementares foi estabelecido (08/04/2019).</a:t>
            </a:r>
          </a:p>
          <a:p>
            <a:pPr algn="just"/>
            <a:endParaRPr lang="pt-BR"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pt-BR" b="1" dirty="0">
                <a:latin typeface="Calibri" panose="020F0502020204030204" pitchFamily="34" charset="0"/>
                <a:cs typeface="Calibri" panose="020F0502020204030204" pitchFamily="34" charset="0"/>
              </a:rPr>
              <a:t>O Website do projeto tem um Balcão de Apoio</a:t>
            </a:r>
            <a:r>
              <a:rPr lang="pt-BR" dirty="0">
                <a:latin typeface="Calibri" panose="020F0502020204030204" pitchFamily="34" charset="0"/>
                <a:cs typeface="Calibri" panose="020F0502020204030204" pitchFamily="34" charset="0"/>
              </a:rPr>
              <a:t> para dar suporte aos projetos complementares - Não previsto inicialmente e resultou das reuniões de gestão do projeto.</a:t>
            </a:r>
          </a:p>
        </p:txBody>
      </p:sp>
      <p:pic>
        <p:nvPicPr>
          <p:cNvPr id="24" name="Imagem 23"/>
          <p:cNvPicPr>
            <a:picLocks noChangeAspect="1"/>
          </p:cNvPicPr>
          <p:nvPr/>
        </p:nvPicPr>
        <p:blipFill rotWithShape="1">
          <a:blip r:embed="rId8" cstate="screen">
            <a:extLst>
              <a:ext uri="{28A0092B-C50C-407E-A947-70E740481C1C}">
                <a14:useLocalDpi xmlns:a14="http://schemas.microsoft.com/office/drawing/2010/main"/>
              </a:ext>
            </a:extLst>
          </a:blip>
          <a:srcRect b="11982"/>
          <a:stretch/>
        </p:blipFill>
        <p:spPr>
          <a:xfrm>
            <a:off x="159169" y="2781232"/>
            <a:ext cx="4433173" cy="2194870"/>
          </a:xfrm>
          <a:prstGeom prst="rect">
            <a:avLst/>
          </a:prstGeom>
        </p:spPr>
      </p:pic>
      <p:pic>
        <p:nvPicPr>
          <p:cNvPr id="25" name="Imagem 24"/>
          <p:cNvPicPr>
            <a:picLocks noChangeAspect="1"/>
          </p:cNvPicPr>
          <p:nvPr/>
        </p:nvPicPr>
        <p:blipFill rotWithShape="1">
          <a:blip r:embed="rId9" cstate="screen">
            <a:extLst>
              <a:ext uri="{28A0092B-C50C-407E-A947-70E740481C1C}">
                <a14:useLocalDpi xmlns:a14="http://schemas.microsoft.com/office/drawing/2010/main"/>
              </a:ext>
            </a:extLst>
          </a:blip>
          <a:srcRect t="4722" b="4327"/>
          <a:stretch/>
        </p:blipFill>
        <p:spPr>
          <a:xfrm>
            <a:off x="2861646" y="3090358"/>
            <a:ext cx="6266928" cy="3206188"/>
          </a:xfrm>
          <a:prstGeom prst="rect">
            <a:avLst/>
          </a:prstGeom>
        </p:spPr>
      </p:pic>
      <p:pic>
        <p:nvPicPr>
          <p:cNvPr id="4" name="Imagem 3"/>
          <p:cNvPicPr>
            <a:picLocks noChangeAspect="1"/>
          </p:cNvPicPr>
          <p:nvPr/>
        </p:nvPicPr>
        <p:blipFill rotWithShape="1">
          <a:blip r:embed="rId10" cstate="screen">
            <a:extLst>
              <a:ext uri="{28A0092B-C50C-407E-A947-70E740481C1C}">
                <a14:useLocalDpi xmlns:a14="http://schemas.microsoft.com/office/drawing/2010/main"/>
              </a:ext>
            </a:extLst>
          </a:blip>
          <a:srcRect t="13601" b="6601"/>
          <a:stretch/>
        </p:blipFill>
        <p:spPr>
          <a:xfrm>
            <a:off x="581331" y="2624086"/>
            <a:ext cx="8100392" cy="3636013"/>
          </a:xfrm>
          <a:prstGeom prst="rect">
            <a:avLst/>
          </a:prstGeom>
        </p:spPr>
      </p:pic>
      <p:sp>
        <p:nvSpPr>
          <p:cNvPr id="27" name="CaixaDeTexto 26"/>
          <p:cNvSpPr txBox="1"/>
          <p:nvPr/>
        </p:nvSpPr>
        <p:spPr>
          <a:xfrm>
            <a:off x="67857" y="6040813"/>
            <a:ext cx="3650879" cy="646331"/>
          </a:xfrm>
          <a:prstGeom prst="rect">
            <a:avLst/>
          </a:prstGeom>
          <a:solidFill>
            <a:srgbClr val="D2F8EC"/>
          </a:solidFill>
        </p:spPr>
        <p:txBody>
          <a:bodyPr wrap="square" rtlCol="0">
            <a:spAutoFit/>
          </a:bodyPr>
          <a:lstStyle/>
          <a:p>
            <a:r>
              <a:rPr lang="pt-PT" dirty="0"/>
              <a:t>Informação/Publicação sobre Fundos de Financiamento</a:t>
            </a:r>
            <a:endParaRPr lang="en-US" dirty="0"/>
          </a:p>
        </p:txBody>
      </p:sp>
      <p:grpSp>
        <p:nvGrpSpPr>
          <p:cNvPr id="26" name="Group 25">
            <a:extLst>
              <a:ext uri="{FF2B5EF4-FFF2-40B4-BE49-F238E27FC236}">
                <a16:creationId xmlns:a16="http://schemas.microsoft.com/office/drawing/2014/main" id="{F69E16F8-1C50-41B5-BCDF-51E308F37509}"/>
              </a:ext>
            </a:extLst>
          </p:cNvPr>
          <p:cNvGrpSpPr/>
          <p:nvPr/>
        </p:nvGrpSpPr>
        <p:grpSpPr>
          <a:xfrm>
            <a:off x="-1588" y="-531440"/>
            <a:ext cx="9172305" cy="1656184"/>
            <a:chOff x="-1588" y="-499624"/>
            <a:chExt cx="9172305" cy="1656184"/>
          </a:xfrm>
        </p:grpSpPr>
        <p:sp>
          <p:nvSpPr>
            <p:cNvPr id="28" name="Retângulo 37">
              <a:extLst>
                <a:ext uri="{FF2B5EF4-FFF2-40B4-BE49-F238E27FC236}">
                  <a16:creationId xmlns:a16="http://schemas.microsoft.com/office/drawing/2014/main" id="{8734A82F-0A98-488F-AE70-C74E4C14A5CB}"/>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29" name="Rectangle 53">
              <a:extLst>
                <a:ext uri="{FF2B5EF4-FFF2-40B4-BE49-F238E27FC236}">
                  <a16:creationId xmlns:a16="http://schemas.microsoft.com/office/drawing/2014/main" id="{8BC59CA3-BCCC-4160-BC03-12C620F84CA2}"/>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30" name="Picture 10" descr="http://fnyh.org/wp-content/uploads/2015/01/LIFE.jpg">
              <a:extLst>
                <a:ext uri="{FF2B5EF4-FFF2-40B4-BE49-F238E27FC236}">
                  <a16:creationId xmlns:a16="http://schemas.microsoft.com/office/drawing/2014/main" id="{F29ABB36-0EDB-49B2-99E0-A58E71362D0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http://www.europarc.org/communication-skills/images/2.1%20N2000.jpg">
              <a:extLst>
                <a:ext uri="{FF2B5EF4-FFF2-40B4-BE49-F238E27FC236}">
                  <a16:creationId xmlns:a16="http://schemas.microsoft.com/office/drawing/2014/main" id="{CB16A5F6-DB07-4D44-AF3D-1D2710DE3728}"/>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m 44">
              <a:extLst>
                <a:ext uri="{FF2B5EF4-FFF2-40B4-BE49-F238E27FC236}">
                  <a16:creationId xmlns:a16="http://schemas.microsoft.com/office/drawing/2014/main" id="{9EC08F7A-94CF-42E3-99EF-3C86D2AA92E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1482371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7" name="CaixaDeTexto 16"/>
          <p:cNvSpPr txBox="1"/>
          <p:nvPr/>
        </p:nvSpPr>
        <p:spPr>
          <a:xfrm>
            <a:off x="251520" y="908720"/>
            <a:ext cx="8784976" cy="2431435"/>
          </a:xfrm>
          <a:prstGeom prst="rect">
            <a:avLst/>
          </a:prstGeom>
          <a:noFill/>
        </p:spPr>
        <p:txBody>
          <a:bodyPr wrap="square" rtlCol="0">
            <a:spAutoFit/>
          </a:bodyPr>
          <a:lstStyle/>
          <a:p>
            <a:pPr algn="ctr"/>
            <a:r>
              <a:rPr lang="pt-PT" sz="2400" b="1" u="sng" dirty="0">
                <a:solidFill>
                  <a:srgbClr val="195457"/>
                </a:solidFill>
                <a:ea typeface="Tahoma" panose="020B0604030504040204" pitchFamily="34" charset="0"/>
                <a:cs typeface="Calibri" panose="020F0502020204030204" pitchFamily="34" charset="0"/>
              </a:rPr>
              <a:t>Inquérito de Capacitação Externa!</a:t>
            </a:r>
          </a:p>
          <a:p>
            <a:pPr algn="ctr"/>
            <a:endParaRPr lang="pt-PT" sz="2400" b="1" u="sng" dirty="0">
              <a:solidFill>
                <a:srgbClr val="195457"/>
              </a:solidFill>
              <a:ea typeface="Tahoma" panose="020B0604030504040204" pitchFamily="34" charset="0"/>
              <a:cs typeface="Calibri" panose="020F0502020204030204" pitchFamily="34" charset="0"/>
            </a:endParaRPr>
          </a:p>
          <a:p>
            <a:pPr algn="ctr"/>
            <a:endParaRPr lang="pt-PT" sz="2400" b="1" u="sng" dirty="0">
              <a:solidFill>
                <a:srgbClr val="195457"/>
              </a:solidFill>
              <a:ea typeface="Tahoma" panose="020B0604030504040204" pitchFamily="34" charset="0"/>
              <a:cs typeface="Calibri" panose="020F0502020204030204" pitchFamily="34" charset="0"/>
            </a:endParaRPr>
          </a:p>
          <a:p>
            <a:pPr algn="ctr"/>
            <a:endParaRPr lang="pt-PT" sz="4400" b="1" u="sng" dirty="0">
              <a:solidFill>
                <a:srgbClr val="195457"/>
              </a:solidFill>
              <a:ea typeface="Tahoma" panose="020B0604030504040204" pitchFamily="34" charset="0"/>
              <a:cs typeface="Calibri" panose="020F0502020204030204" pitchFamily="34" charset="0"/>
            </a:endParaRPr>
          </a:p>
          <a:p>
            <a:pPr algn="ctr"/>
            <a:r>
              <a:rPr lang="pt-PT" sz="3600" u="sng" dirty="0">
                <a:highlight>
                  <a:srgbClr val="AFE3D0"/>
                </a:highlight>
                <a:hlinkClick r:id="rId6"/>
              </a:rPr>
              <a:t>https://forms.gle/bANKohhcvJ5Vn2ik9</a:t>
            </a:r>
            <a:endParaRPr lang="pt-PT" sz="2800" dirty="0">
              <a:highlight>
                <a:srgbClr val="AFE3D0"/>
              </a:highlight>
              <a:ea typeface="Tahoma" panose="020B0604030504040204" pitchFamily="34" charset="0"/>
              <a:cs typeface="DIN Condensed Bold"/>
            </a:endParaRPr>
          </a:p>
        </p:txBody>
      </p:sp>
      <p:pic>
        <p:nvPicPr>
          <p:cNvPr id="11266" name="Picture 2" descr="UMD PSYC E-News: Learn about yourself and enter a chance to win a $30  Amazon gift card!">
            <a:extLst>
              <a:ext uri="{FF2B5EF4-FFF2-40B4-BE49-F238E27FC236}">
                <a16:creationId xmlns:a16="http://schemas.microsoft.com/office/drawing/2014/main" id="{82F8AEFF-84F1-4CF8-8DAF-3F3968A07B1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54089" y="836711"/>
            <a:ext cx="968744" cy="1937488"/>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C9953360-5B11-4400-BFAD-D2317C24F5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2536" y="4293096"/>
            <a:ext cx="3407989" cy="2555992"/>
          </a:xfrm>
          <a:prstGeom prst="rect">
            <a:avLst/>
          </a:prstGeom>
        </p:spPr>
      </p:pic>
      <p:pic>
        <p:nvPicPr>
          <p:cNvPr id="14" name="Imagem 13">
            <a:extLst>
              <a:ext uri="{FF2B5EF4-FFF2-40B4-BE49-F238E27FC236}">
                <a16:creationId xmlns:a16="http://schemas.microsoft.com/office/drawing/2014/main" id="{32EAE732-283D-4EEE-8E0E-8D1E2672FE8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71800" y="4288641"/>
            <a:ext cx="3419871" cy="2571289"/>
          </a:xfrm>
          <a:prstGeom prst="rect">
            <a:avLst/>
          </a:prstGeom>
        </p:spPr>
      </p:pic>
      <p:pic>
        <p:nvPicPr>
          <p:cNvPr id="15" name="Imagem 14">
            <a:extLst>
              <a:ext uri="{FF2B5EF4-FFF2-40B4-BE49-F238E27FC236}">
                <a16:creationId xmlns:a16="http://schemas.microsoft.com/office/drawing/2014/main" id="{988EA937-299A-420F-BDEE-C3B0B2EA37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96136" y="4288641"/>
            <a:ext cx="3419869" cy="2564902"/>
          </a:xfrm>
          <a:prstGeom prst="rect">
            <a:avLst/>
          </a:prstGeom>
        </p:spPr>
      </p:pic>
    </p:spTree>
    <p:extLst>
      <p:ext uri="{BB962C8B-B14F-4D97-AF65-F5344CB8AC3E}">
        <p14:creationId xmlns:p14="http://schemas.microsoft.com/office/powerpoint/2010/main" val="3966911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24" t="18652" r="22730" b="16719"/>
          <a:stretch/>
        </p:blipFill>
        <p:spPr bwMode="auto">
          <a:xfrm>
            <a:off x="2542273" y="2568337"/>
            <a:ext cx="3015916"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4" descr="https://www.visitportugal.com/sites/www.visitportugal.com/files/styles/experiencias_detalhe/public/mediateca/N2604d_0.jpg?itok=thKeHWf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91999" y="887502"/>
            <a:ext cx="288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cultura.cm-ribeiragrande.pt/imagens/2501344525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822" y="887502"/>
            <a:ext cx="243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ttp://cdn.olhares.pt/client/files/foto/big/132/132039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575162"/>
            <a:ext cx="216192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http://turismocadentro.com/wp-content/uploads/2010/06/ilha-das-flores.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5012" y="2572387"/>
            <a:ext cx="243880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www.ponta-delgada.com/wp-content/uploads/2016/03/lagoa-do-f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1425" y="4257272"/>
            <a:ext cx="244620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http://parquesnaturais.azores.gov.pt/images/pni_terceira/ap/rn/sbarbara/800/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4441" y="4249172"/>
            <a:ext cx="216000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cultura.cm-ribeiragrande.pt/imagens/194134452546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5257"/>
          <a:stretch/>
        </p:blipFill>
        <p:spPr bwMode="auto">
          <a:xfrm>
            <a:off x="2160107" y="879402"/>
            <a:ext cx="1275069"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cultura.cm-ribeiragrande.pt/imagens/586134452392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3869" y="4257272"/>
            <a:ext cx="2448130" cy="16200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o 30"/>
          <p:cNvGrpSpPr/>
          <p:nvPr/>
        </p:nvGrpSpPr>
        <p:grpSpPr>
          <a:xfrm>
            <a:off x="-1588" y="-581"/>
            <a:ext cx="9145588" cy="621270"/>
            <a:chOff x="-1588" y="-581"/>
            <a:chExt cx="9145588" cy="621270"/>
          </a:xfrm>
        </p:grpSpPr>
        <p:sp>
          <p:nvSpPr>
            <p:cNvPr id="37" name="Retângulo 3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9" name="Picture 10" descr="http://fnyh.org/wp-content/uploads/2015/01/LIF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http://www.europarc.org/communication-skills/images/2.1%20N200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 name="Imagem 40"/>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43" name="Título 1"/>
          <p:cNvSpPr>
            <a:spLocks noGrp="1"/>
          </p:cNvSpPr>
          <p:nvPr>
            <p:ph type="ctrTitle"/>
          </p:nvPr>
        </p:nvSpPr>
        <p:spPr>
          <a:xfrm>
            <a:off x="212993" y="1340768"/>
            <a:ext cx="1910735" cy="482783"/>
          </a:xfrm>
          <a:ln>
            <a:noFill/>
          </a:ln>
          <a:effectLst>
            <a:outerShdw blurRad="50800" dist="38100" dir="2700000" algn="tl" rotWithShape="0">
              <a:prstClr val="black">
                <a:alpha val="40000"/>
              </a:prstClr>
            </a:outerShdw>
            <a:reflection blurRad="6350" stA="52000" endA="300" endPos="35000" dir="5400000" sy="-100000" algn="bl" rotWithShape="0"/>
          </a:effectLst>
        </p:spPr>
        <p:txBody>
          <a:bodyPr>
            <a:noAutofit/>
          </a:bodyPr>
          <a:lstStyle/>
          <a:p>
            <a:pPr algn="l"/>
            <a:r>
              <a:rPr lang="pt-PT" sz="2800" b="1" dirty="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rPr>
              <a:t>Obrigada!</a:t>
            </a:r>
          </a:p>
        </p:txBody>
      </p:sp>
      <p:sp>
        <p:nvSpPr>
          <p:cNvPr id="25"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2" name="CaixaDeTexto 1"/>
          <p:cNvSpPr txBox="1"/>
          <p:nvPr/>
        </p:nvSpPr>
        <p:spPr>
          <a:xfrm>
            <a:off x="3023441" y="5877272"/>
            <a:ext cx="3817116" cy="1323439"/>
          </a:xfrm>
          <a:prstGeom prst="rect">
            <a:avLst/>
          </a:prstGeom>
          <a:noFill/>
        </p:spPr>
        <p:txBody>
          <a:bodyPr wrap="square" rtlCol="0">
            <a:spAutoFit/>
          </a:bodyPr>
          <a:lstStyle/>
          <a:p>
            <a:r>
              <a:rPr lang="en-US" sz="2000" b="1" dirty="0">
                <a:hlinkClick r:id="rId16"/>
              </a:rPr>
              <a:t>lifeip.azoresnatura@azores.gov.pt</a:t>
            </a:r>
            <a:endParaRPr lang="en-US" sz="2000" b="1" dirty="0"/>
          </a:p>
          <a:p>
            <a:endParaRPr lang="en-US" sz="2000" b="1" dirty="0">
              <a:hlinkClick r:id="rId17"/>
            </a:endParaRPr>
          </a:p>
          <a:p>
            <a:r>
              <a:rPr lang="en-US" sz="2000" b="1" dirty="0">
                <a:hlinkClick r:id="rId17"/>
              </a:rPr>
              <a:t>https://www.lifeazoresnatura.eu/</a:t>
            </a:r>
            <a:endParaRPr lang="en-US" sz="2000" b="1" dirty="0"/>
          </a:p>
          <a:p>
            <a:r>
              <a:rPr lang="en-US" sz="2000" b="1" dirty="0"/>
              <a:t> </a:t>
            </a:r>
          </a:p>
        </p:txBody>
      </p:sp>
      <p:pic>
        <p:nvPicPr>
          <p:cNvPr id="3074" name="Picture 2" descr="Email Symbol clipart - Mail, Apple, Email, transparent clip art"/>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8074" t="18005" r="18927" b="19304"/>
          <a:stretch/>
        </p:blipFill>
        <p:spPr bwMode="auto">
          <a:xfrm>
            <a:off x="2627784" y="5886778"/>
            <a:ext cx="481168" cy="4362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cebook Icon | | Vector Images Icon Sign And Symbol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688842" y="6511137"/>
            <a:ext cx="331831" cy="33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1558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5" name="Rectangle 57">
            <a:extLst>
              <a:ext uri="{FF2B5EF4-FFF2-40B4-BE49-F238E27FC236}">
                <a16:creationId xmlns:a16="http://schemas.microsoft.com/office/drawing/2014/main" id="{5F7EC3A0-356E-4B53-9D13-8440E9763B83}"/>
              </a:ext>
            </a:extLst>
          </p:cNvPr>
          <p:cNvSpPr>
            <a:spLocks noChangeArrowheads="1"/>
          </p:cNvSpPr>
          <p:nvPr/>
        </p:nvSpPr>
        <p:spPr bwMode="auto">
          <a:xfrm>
            <a:off x="314732" y="1412776"/>
            <a:ext cx="1968809"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a:latin typeface="Century Gothic" panose="020B0502020202020204" pitchFamily="34" charset="0"/>
                <a:cs typeface="Calibri" panose="020F0502020204030204" pitchFamily="34" charset="0"/>
              </a:rPr>
              <a:t>Orçamento</a:t>
            </a:r>
            <a:r>
              <a:rPr lang="fr-BE" altLang="en-US" sz="1600" b="1" dirty="0">
                <a:latin typeface="Century Gothic" panose="020B0502020202020204" pitchFamily="34" charset="0"/>
                <a:cs typeface="Calibri" panose="020F0502020204030204" pitchFamily="34" charset="0"/>
              </a:rPr>
              <a:t> Total: </a:t>
            </a:r>
          </a:p>
          <a:p>
            <a:pPr marL="285750" indent="-285750" eaLnBrk="1" hangingPunct="1">
              <a:lnSpc>
                <a:spcPct val="150000"/>
              </a:lnSpc>
              <a:buFont typeface="Arial" panose="020B0604020202020204" pitchFamily="34" charset="0"/>
              <a:buChar char="•"/>
            </a:pPr>
            <a:r>
              <a:rPr lang="fr-BE" altLang="en-US" sz="1600" dirty="0">
                <a:latin typeface="Century Gothic" panose="020B0502020202020204" pitchFamily="34" charset="0"/>
                <a:cs typeface="Calibri" panose="020F0502020204030204" pitchFamily="34" charset="0"/>
              </a:rPr>
              <a:t>19 087 522€</a:t>
            </a:r>
            <a:endParaRPr lang="en-US" altLang="en-US" sz="1600" dirty="0">
              <a:latin typeface="Century Gothic" panose="020B0502020202020204" pitchFamily="34" charset="0"/>
              <a:cs typeface="Calibri" panose="020F0502020204030204" pitchFamily="34" charset="0"/>
            </a:endParaRPr>
          </a:p>
        </p:txBody>
      </p:sp>
      <p:sp>
        <p:nvSpPr>
          <p:cNvPr id="16" name="Rectangle 59">
            <a:extLst>
              <a:ext uri="{FF2B5EF4-FFF2-40B4-BE49-F238E27FC236}">
                <a16:creationId xmlns:a16="http://schemas.microsoft.com/office/drawing/2014/main" id="{57F9E528-A27E-4252-98BE-30FC8C401A0C}"/>
              </a:ext>
            </a:extLst>
          </p:cNvPr>
          <p:cNvSpPr>
            <a:spLocks noChangeArrowheads="1"/>
          </p:cNvSpPr>
          <p:nvPr/>
        </p:nvSpPr>
        <p:spPr bwMode="auto">
          <a:xfrm>
            <a:off x="315828" y="2060848"/>
            <a:ext cx="2579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a:latin typeface="Century Gothic" panose="020B0502020202020204" pitchFamily="34" charset="0"/>
                <a:cs typeface="Calibri" panose="020F0502020204030204" pitchFamily="34" charset="0"/>
              </a:rPr>
              <a:t>Co-</a:t>
            </a:r>
            <a:r>
              <a:rPr lang="fr-BE" altLang="en-US" sz="1600" b="1" dirty="0" err="1">
                <a:latin typeface="Century Gothic" panose="020B0502020202020204" pitchFamily="34" charset="0"/>
                <a:cs typeface="Calibri" panose="020F0502020204030204" pitchFamily="34" charset="0"/>
              </a:rPr>
              <a:t>financiamento</a:t>
            </a:r>
            <a:r>
              <a:rPr lang="fr-BE" altLang="en-US" sz="1600" b="1" dirty="0">
                <a:latin typeface="Century Gothic" panose="020B0502020202020204" pitchFamily="34" charset="0"/>
                <a:cs typeface="Calibri" panose="020F0502020204030204" pitchFamily="34" charset="0"/>
              </a:rPr>
              <a:t> (UE): </a:t>
            </a:r>
          </a:p>
          <a:p>
            <a:pPr marL="285750" indent="-285750" eaLnBrk="1" hangingPunct="1">
              <a:lnSpc>
                <a:spcPct val="150000"/>
              </a:lnSpc>
              <a:buFont typeface="Arial" panose="020B0604020202020204" pitchFamily="34" charset="0"/>
              <a:buChar char="•"/>
            </a:pPr>
            <a:r>
              <a:rPr lang="fr-BE" altLang="en-US" sz="1600" dirty="0">
                <a:latin typeface="Century Gothic" panose="020B0502020202020204" pitchFamily="34" charset="0"/>
                <a:cs typeface="Calibri" panose="020F0502020204030204" pitchFamily="34" charset="0"/>
              </a:rPr>
              <a:t>11 452 513€ </a:t>
            </a:r>
            <a:r>
              <a:rPr lang="fr-BE" altLang="en-US" sz="1600" b="1" dirty="0">
                <a:latin typeface="Century Gothic" panose="020B0502020202020204" pitchFamily="34" charset="0"/>
                <a:cs typeface="Calibri" panose="020F0502020204030204" pitchFamily="34" charset="0"/>
              </a:rPr>
              <a:t>(60%) </a:t>
            </a:r>
            <a:endParaRPr lang="en-US" altLang="en-US" sz="1600" b="1" dirty="0">
              <a:latin typeface="Century Gothic" panose="020B0502020202020204" pitchFamily="34" charset="0"/>
              <a:cs typeface="Calibri" panose="020F0502020204030204" pitchFamily="34" charset="0"/>
            </a:endParaRPr>
          </a:p>
        </p:txBody>
      </p:sp>
      <p:sp>
        <p:nvSpPr>
          <p:cNvPr id="17" name="Rectangle 61">
            <a:extLst>
              <a:ext uri="{FF2B5EF4-FFF2-40B4-BE49-F238E27FC236}">
                <a16:creationId xmlns:a16="http://schemas.microsoft.com/office/drawing/2014/main" id="{CD9BE98C-0417-4187-88DC-A51473944AED}"/>
              </a:ext>
            </a:extLst>
          </p:cNvPr>
          <p:cNvSpPr>
            <a:spLocks noChangeArrowheads="1"/>
          </p:cNvSpPr>
          <p:nvPr/>
        </p:nvSpPr>
        <p:spPr bwMode="auto">
          <a:xfrm>
            <a:off x="380190" y="3462099"/>
            <a:ext cx="8964612"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a:latin typeface="Century Gothic" panose="020B0502020202020204" pitchFamily="34" charset="0"/>
                <a:cs typeface="Calibri" panose="020F0502020204030204" pitchFamily="34" charset="0"/>
              </a:rPr>
              <a:t>Beneficiário</a:t>
            </a:r>
            <a:r>
              <a:rPr lang="fr-BE" altLang="en-US" sz="1600" b="1" dirty="0">
                <a:latin typeface="Century Gothic" panose="020B0502020202020204" pitchFamily="34" charset="0"/>
                <a:cs typeface="Calibri" panose="020F0502020204030204" pitchFamily="34" charset="0"/>
              </a:rPr>
              <a:t> </a:t>
            </a:r>
            <a:r>
              <a:rPr lang="fr-BE" altLang="en-US" sz="1600" b="1" dirty="0" err="1">
                <a:latin typeface="Century Gothic" panose="020B0502020202020204" pitchFamily="34" charset="0"/>
                <a:cs typeface="Calibri" panose="020F0502020204030204" pitchFamily="34" charset="0"/>
              </a:rPr>
              <a:t>Coordenador</a:t>
            </a:r>
            <a:r>
              <a:rPr lang="fr-BE" altLang="en-US" sz="1600" b="1" dirty="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u="sng" dirty="0" err="1">
                <a:latin typeface="Century Gothic" panose="020B0502020202020204" pitchFamily="34" charset="0"/>
                <a:cs typeface="Calibri" panose="020F0502020204030204" pitchFamily="34" charset="0"/>
              </a:rPr>
              <a:t>Secretaria</a:t>
            </a:r>
            <a:r>
              <a:rPr lang="fr-BE" altLang="en-US" sz="1600" u="sng" dirty="0">
                <a:latin typeface="Century Gothic" panose="020B0502020202020204" pitchFamily="34" charset="0"/>
                <a:cs typeface="Calibri" panose="020F0502020204030204" pitchFamily="34" charset="0"/>
              </a:rPr>
              <a:t> </a:t>
            </a:r>
            <a:r>
              <a:rPr lang="fr-BE" altLang="en-US" sz="1600" u="sng" dirty="0" err="1">
                <a:latin typeface="Century Gothic" panose="020B0502020202020204" pitchFamily="34" charset="0"/>
                <a:cs typeface="Calibri" panose="020F0502020204030204" pitchFamily="34" charset="0"/>
              </a:rPr>
              <a:t>Regional</a:t>
            </a:r>
            <a:r>
              <a:rPr lang="fr-BE" altLang="en-US" sz="1600" u="sng" dirty="0">
                <a:latin typeface="Century Gothic" panose="020B0502020202020204" pitchFamily="34" charset="0"/>
                <a:cs typeface="Calibri" panose="020F0502020204030204" pitchFamily="34" charset="0"/>
              </a:rPr>
              <a:t> do </a:t>
            </a:r>
            <a:r>
              <a:rPr lang="fr-BE" altLang="en-US" sz="1600" u="sng" dirty="0" err="1">
                <a:latin typeface="Century Gothic" panose="020B0502020202020204" pitchFamily="34" charset="0"/>
                <a:cs typeface="Calibri" panose="020F0502020204030204" pitchFamily="34" charset="0"/>
              </a:rPr>
              <a:t>Ambiente</a:t>
            </a:r>
            <a:r>
              <a:rPr lang="fr-BE" altLang="en-US" sz="1600" u="sng" dirty="0">
                <a:latin typeface="Century Gothic" panose="020B0502020202020204" pitchFamily="34" charset="0"/>
                <a:cs typeface="Calibri" panose="020F0502020204030204" pitchFamily="34" charset="0"/>
              </a:rPr>
              <a:t> e </a:t>
            </a:r>
            <a:r>
              <a:rPr lang="fr-BE" altLang="en-US" sz="1600" u="sng" dirty="0" err="1">
                <a:latin typeface="Century Gothic" panose="020B0502020202020204" pitchFamily="34" charset="0"/>
                <a:cs typeface="Calibri" panose="020F0502020204030204" pitchFamily="34" charset="0"/>
              </a:rPr>
              <a:t>Alterações</a:t>
            </a:r>
            <a:r>
              <a:rPr lang="fr-BE" altLang="en-US" sz="1600" u="sng" dirty="0">
                <a:latin typeface="Century Gothic" panose="020B0502020202020204" pitchFamily="34" charset="0"/>
                <a:cs typeface="Calibri" panose="020F0502020204030204" pitchFamily="34" charset="0"/>
              </a:rPr>
              <a:t> </a:t>
            </a:r>
            <a:r>
              <a:rPr lang="fr-BE" altLang="en-US" sz="1600" u="sng" dirty="0" err="1">
                <a:latin typeface="Century Gothic" panose="020B0502020202020204" pitchFamily="34" charset="0"/>
                <a:cs typeface="Calibri" panose="020F0502020204030204" pitchFamily="34" charset="0"/>
              </a:rPr>
              <a:t>Climáticas</a:t>
            </a:r>
            <a:endParaRPr lang="en-US" altLang="en-US" sz="1600" u="sng" dirty="0">
              <a:latin typeface="Century Gothic" panose="020B0502020202020204" pitchFamily="34" charset="0"/>
              <a:cs typeface="Calibri" panose="020F0502020204030204" pitchFamily="34" charset="0"/>
            </a:endParaRPr>
          </a:p>
        </p:txBody>
      </p:sp>
      <p:sp>
        <p:nvSpPr>
          <p:cNvPr id="18" name="Rectangle 62">
            <a:extLst>
              <a:ext uri="{FF2B5EF4-FFF2-40B4-BE49-F238E27FC236}">
                <a16:creationId xmlns:a16="http://schemas.microsoft.com/office/drawing/2014/main" id="{6DDF09A2-993F-4D8F-884B-491F27DB4E66}"/>
              </a:ext>
            </a:extLst>
          </p:cNvPr>
          <p:cNvSpPr>
            <a:spLocks noChangeArrowheads="1"/>
          </p:cNvSpPr>
          <p:nvPr/>
        </p:nvSpPr>
        <p:spPr bwMode="auto">
          <a:xfrm>
            <a:off x="374438" y="4277414"/>
            <a:ext cx="6599884" cy="176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1600" b="1" dirty="0" err="1">
                <a:latin typeface="Century Gothic" panose="020B0502020202020204" pitchFamily="34" charset="0"/>
                <a:cs typeface="Calibri" panose="020F0502020204030204" pitchFamily="34" charset="0"/>
              </a:rPr>
              <a:t>Beneficiários</a:t>
            </a:r>
            <a:r>
              <a:rPr lang="fr-BE" altLang="en-US" sz="1600" b="1" dirty="0">
                <a:latin typeface="Century Gothic" panose="020B0502020202020204" pitchFamily="34" charset="0"/>
                <a:cs typeface="Calibri" panose="020F0502020204030204" pitchFamily="34" charset="0"/>
              </a:rPr>
              <a:t> </a:t>
            </a:r>
            <a:r>
              <a:rPr lang="fr-BE" altLang="en-US" sz="1600" b="1" dirty="0" err="1">
                <a:latin typeface="Century Gothic" panose="020B0502020202020204" pitchFamily="34" charset="0"/>
                <a:cs typeface="Calibri" panose="020F0502020204030204" pitchFamily="34" charset="0"/>
              </a:rPr>
              <a:t>Associados</a:t>
            </a:r>
            <a:r>
              <a:rPr lang="fr-BE" altLang="en-US" sz="1600" b="1" dirty="0">
                <a:latin typeface="Century Gothic" panose="020B0502020202020204" pitchFamily="34" charset="0"/>
                <a:cs typeface="Calibri" panose="020F0502020204030204" pitchFamily="34" charset="0"/>
              </a:rPr>
              <a:t>: </a:t>
            </a:r>
          </a:p>
          <a:p>
            <a:pPr marL="342900" indent="-342900">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Direção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Regional</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Ambiente</a:t>
            </a:r>
            <a:r>
              <a:rPr lang="fr-BE" altLang="en-US" sz="1600" dirty="0">
                <a:latin typeface="Century Gothic" panose="020B0502020202020204" pitchFamily="34" charset="0"/>
                <a:cs typeface="Calibri" panose="020F0502020204030204" pitchFamily="34" charset="0"/>
              </a:rPr>
              <a:t> e </a:t>
            </a:r>
            <a:r>
              <a:rPr lang="fr-BE" altLang="en-US" sz="1600" dirty="0" err="1">
                <a:latin typeface="Century Gothic" panose="020B0502020202020204" pitchFamily="34" charset="0"/>
                <a:cs typeface="Calibri" panose="020F0502020204030204" pitchFamily="34" charset="0"/>
              </a:rPr>
              <a:t>Alterações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Climáticas</a:t>
            </a:r>
            <a:endParaRPr lang="fr-BE" altLang="en-US" sz="1600" dirty="0">
              <a:latin typeface="Century Gothic" panose="020B0502020202020204" pitchFamily="34" charset="0"/>
              <a:cs typeface="Calibri" panose="020F0502020204030204" pitchFamily="34" charset="0"/>
            </a:endParaRPr>
          </a:p>
          <a:p>
            <a:pPr marL="342900" indent="-342900">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Direção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Regional</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Assuntos</a:t>
            </a:r>
            <a:r>
              <a:rPr lang="fr-BE" altLang="en-US" sz="1600" dirty="0">
                <a:latin typeface="Century Gothic" panose="020B0502020202020204" pitchFamily="34" charset="0"/>
                <a:cs typeface="Calibri" panose="020F0502020204030204" pitchFamily="34" charset="0"/>
              </a:rPr>
              <a:t> do Mar</a:t>
            </a:r>
          </a:p>
          <a:p>
            <a:pPr marL="342900" indent="-342900" eaLnBrk="1" hangingPunct="1">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Sociedade</a:t>
            </a:r>
            <a:r>
              <a:rPr lang="fr-BE" altLang="en-US" sz="1600" dirty="0">
                <a:latin typeface="Century Gothic" panose="020B0502020202020204" pitchFamily="34" charset="0"/>
                <a:cs typeface="Calibri" panose="020F0502020204030204" pitchFamily="34" charset="0"/>
              </a:rPr>
              <a:t> Portuguesa para o </a:t>
            </a:r>
            <a:r>
              <a:rPr lang="fr-BE" altLang="en-US" sz="1600" dirty="0" err="1">
                <a:latin typeface="Century Gothic" panose="020B0502020202020204" pitchFamily="34" charset="0"/>
                <a:cs typeface="Calibri" panose="020F0502020204030204" pitchFamily="34" charset="0"/>
              </a:rPr>
              <a:t>Estudo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das</a:t>
            </a:r>
            <a:r>
              <a:rPr lang="fr-BE" altLang="en-US" sz="1600" dirty="0">
                <a:latin typeface="Century Gothic" panose="020B0502020202020204" pitchFamily="34" charset="0"/>
                <a:cs typeface="Calibri" panose="020F0502020204030204" pitchFamily="34" charset="0"/>
              </a:rPr>
              <a:t> Aves - SPEA</a:t>
            </a:r>
          </a:p>
          <a:p>
            <a:pPr marL="342900" indent="-342900" eaLnBrk="1" hangingPunct="1">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Fundación</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Canaria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Reserva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Mundial</a:t>
            </a:r>
            <a:r>
              <a:rPr lang="fr-BE" altLang="en-US" sz="1600" dirty="0">
                <a:latin typeface="Century Gothic" panose="020B0502020202020204" pitchFamily="34" charset="0"/>
                <a:cs typeface="Calibri" panose="020F0502020204030204" pitchFamily="34" charset="0"/>
              </a:rPr>
              <a:t> de La </a:t>
            </a:r>
            <a:r>
              <a:rPr lang="fr-BE" altLang="en-US" sz="1600" dirty="0" err="1">
                <a:latin typeface="Century Gothic" panose="020B0502020202020204" pitchFamily="34" charset="0"/>
                <a:cs typeface="Calibri" panose="020F0502020204030204" pitchFamily="34" charset="0"/>
              </a:rPr>
              <a:t>Biosfera</a:t>
            </a:r>
            <a:r>
              <a:rPr lang="fr-BE" altLang="en-US" sz="1600" dirty="0">
                <a:latin typeface="Century Gothic" panose="020B0502020202020204" pitchFamily="34" charset="0"/>
                <a:cs typeface="Calibri" panose="020F0502020204030204" pitchFamily="34" charset="0"/>
              </a:rPr>
              <a:t> La Palma</a:t>
            </a:r>
            <a:endParaRPr lang="en-US" altLang="en-US" sz="1600" dirty="0">
              <a:latin typeface="Century Gothic" panose="020B0502020202020204" pitchFamily="34" charset="0"/>
              <a:cs typeface="Calibri" panose="020F0502020204030204" pitchFamily="34" charset="0"/>
            </a:endParaRPr>
          </a:p>
        </p:txBody>
      </p:sp>
      <p:sp>
        <p:nvSpPr>
          <p:cNvPr id="19" name="Rectangle 71">
            <a:extLst>
              <a:ext uri="{FF2B5EF4-FFF2-40B4-BE49-F238E27FC236}">
                <a16:creationId xmlns:a16="http://schemas.microsoft.com/office/drawing/2014/main" id="{7459E938-978F-4805-88B2-A3622787E2B7}"/>
              </a:ext>
            </a:extLst>
          </p:cNvPr>
          <p:cNvSpPr>
            <a:spLocks noChangeArrowheads="1"/>
          </p:cNvSpPr>
          <p:nvPr/>
        </p:nvSpPr>
        <p:spPr bwMode="auto">
          <a:xfrm>
            <a:off x="354747" y="620688"/>
            <a:ext cx="37609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a:latin typeface="Century Gothic" panose="020B0502020202020204" pitchFamily="34" charset="0"/>
                <a:cs typeface="Calibri" panose="020F0502020204030204" pitchFamily="34" charset="0"/>
              </a:rPr>
              <a:t>Duração</a:t>
            </a:r>
            <a:r>
              <a:rPr lang="fr-BE" altLang="en-US" sz="1600" b="1" dirty="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a:latin typeface="Century Gothic" panose="020B0502020202020204" pitchFamily="34" charset="0"/>
                <a:cs typeface="Calibri" panose="020F0502020204030204" pitchFamily="34" charset="0"/>
              </a:rPr>
              <a:t>9 </a:t>
            </a:r>
            <a:r>
              <a:rPr lang="fr-BE" altLang="en-US" sz="1600" dirty="0" err="1">
                <a:latin typeface="Century Gothic" panose="020B0502020202020204" pitchFamily="34" charset="0"/>
                <a:cs typeface="Calibri" panose="020F0502020204030204" pitchFamily="34" charset="0"/>
              </a:rPr>
              <a:t>anos</a:t>
            </a:r>
            <a:r>
              <a:rPr lang="fr-BE" altLang="en-US" sz="1600" dirty="0">
                <a:latin typeface="Century Gothic" panose="020B0502020202020204" pitchFamily="34" charset="0"/>
                <a:cs typeface="Calibri" panose="020F0502020204030204" pitchFamily="34" charset="0"/>
              </a:rPr>
              <a:t> (01/01/2019 a 31/12/2027)</a:t>
            </a:r>
            <a:endParaRPr lang="en-US" altLang="en-US" sz="1600" dirty="0">
              <a:latin typeface="Century Gothic" panose="020B0502020202020204" pitchFamily="34" charset="0"/>
              <a:cs typeface="Calibri" panose="020F0502020204030204" pitchFamily="34" charset="0"/>
            </a:endParaRPr>
          </a:p>
        </p:txBody>
      </p:sp>
      <p:sp>
        <p:nvSpPr>
          <p:cNvPr id="21" name="Rectangle 71">
            <a:extLst>
              <a:ext uri="{FF2B5EF4-FFF2-40B4-BE49-F238E27FC236}">
                <a16:creationId xmlns:a16="http://schemas.microsoft.com/office/drawing/2014/main" id="{58C1E152-2743-4D7A-A85F-9BD729B65A22}"/>
              </a:ext>
            </a:extLst>
          </p:cNvPr>
          <p:cNvSpPr>
            <a:spLocks noChangeArrowheads="1"/>
          </p:cNvSpPr>
          <p:nvPr/>
        </p:nvSpPr>
        <p:spPr bwMode="auto">
          <a:xfrm>
            <a:off x="355781" y="2780928"/>
            <a:ext cx="27927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a:latin typeface="Century Gothic" panose="020B0502020202020204" pitchFamily="34" charset="0"/>
                <a:cs typeface="Calibri" panose="020F0502020204030204" pitchFamily="34" charset="0"/>
              </a:rPr>
              <a:t>Fundos</a:t>
            </a:r>
            <a:r>
              <a:rPr lang="fr-BE" altLang="en-US" sz="1600" b="1" dirty="0">
                <a:latin typeface="Century Gothic" panose="020B0502020202020204" pitchFamily="34" charset="0"/>
                <a:cs typeface="Calibri" panose="020F0502020204030204" pitchFamily="34" charset="0"/>
              </a:rPr>
              <a:t> </a:t>
            </a:r>
            <a:r>
              <a:rPr lang="fr-BE" altLang="en-US" sz="1600" b="1" dirty="0" err="1">
                <a:latin typeface="Century Gothic" panose="020B0502020202020204" pitchFamily="34" charset="0"/>
                <a:cs typeface="Calibri" panose="020F0502020204030204" pitchFamily="34" charset="0"/>
              </a:rPr>
              <a:t>Complementares</a:t>
            </a:r>
            <a:r>
              <a:rPr lang="fr-BE" altLang="en-US" sz="1600" b="1" dirty="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Cerca</a:t>
            </a:r>
            <a:r>
              <a:rPr lang="fr-BE" altLang="en-US" sz="1600" dirty="0">
                <a:latin typeface="Century Gothic" panose="020B0502020202020204" pitchFamily="34" charset="0"/>
                <a:cs typeface="Calibri" panose="020F0502020204030204" pitchFamily="34" charset="0"/>
              </a:rPr>
              <a:t> de 12 M€</a:t>
            </a:r>
            <a:endParaRPr lang="en-US" altLang="en-US" sz="1600" dirty="0">
              <a:latin typeface="Century Gothic" panose="020B0502020202020204" pitchFamily="34" charset="0"/>
              <a:cs typeface="Calibri" panose="020F0502020204030204" pitchFamily="34" charset="0"/>
            </a:endParaRPr>
          </a:p>
        </p:txBody>
      </p:sp>
      <p:pic>
        <p:nvPicPr>
          <p:cNvPr id="5" name="Imagem 4">
            <a:extLst>
              <a:ext uri="{FF2B5EF4-FFF2-40B4-BE49-F238E27FC236}">
                <a16:creationId xmlns:a16="http://schemas.microsoft.com/office/drawing/2014/main" id="{A24486D4-D423-4317-B977-E0E3CE5767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1981" y="651814"/>
            <a:ext cx="4308168" cy="3231126"/>
          </a:xfrm>
          <a:prstGeom prst="rect">
            <a:avLst/>
          </a:prstGeom>
        </p:spPr>
      </p:pic>
    </p:spTree>
    <p:extLst>
      <p:ext uri="{BB962C8B-B14F-4D97-AF65-F5344CB8AC3E}">
        <p14:creationId xmlns:p14="http://schemas.microsoft.com/office/powerpoint/2010/main" val="284434208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198091" y="611860"/>
            <a:ext cx="855366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a:latin typeface="Century Gothic" panose="020B0502020202020204" pitchFamily="34" charset="0"/>
                <a:cs typeface="Calibri" panose="020F0502020204030204" pitchFamily="34" charset="0"/>
              </a:rPr>
              <a:t>Áreas</a:t>
            </a:r>
            <a:r>
              <a:rPr lang="fr-BE" altLang="en-US" sz="1800" b="1" dirty="0">
                <a:latin typeface="Century Gothic" panose="020B0502020202020204" pitchFamily="34" charset="0"/>
                <a:cs typeface="Calibri" panose="020F0502020204030204" pitchFamily="34" charset="0"/>
              </a:rPr>
              <a:t> de </a:t>
            </a:r>
            <a:r>
              <a:rPr lang="fr-BE" altLang="en-US" sz="1800" b="1" dirty="0" err="1">
                <a:latin typeface="Century Gothic" panose="020B0502020202020204" pitchFamily="34" charset="0"/>
                <a:cs typeface="Calibri" panose="020F0502020204030204" pitchFamily="34" charset="0"/>
              </a:rPr>
              <a:t>intervenção</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Ilhéu</a:t>
            </a:r>
            <a:r>
              <a:rPr lang="fr-BE" altLang="en-US" sz="1800" b="1" dirty="0">
                <a:latin typeface="Century Gothic" panose="020B0502020202020204" pitchFamily="34" charset="0"/>
                <a:cs typeface="Calibri" panose="020F0502020204030204" pitchFamily="34" charset="0"/>
              </a:rPr>
              <a:t> da Praia e </a:t>
            </a:r>
            <a:r>
              <a:rPr lang="fr-BE" altLang="en-US" sz="1800" b="1" dirty="0" err="1">
                <a:latin typeface="Century Gothic" panose="020B0502020202020204" pitchFamily="34" charset="0"/>
                <a:cs typeface="Calibri" panose="020F0502020204030204" pitchFamily="34" charset="0"/>
              </a:rPr>
              <a:t>Ilhéu</a:t>
            </a:r>
            <a:r>
              <a:rPr lang="fr-BE" altLang="en-US" sz="1800" b="1" dirty="0">
                <a:latin typeface="Century Gothic" panose="020B0502020202020204" pitchFamily="34" charset="0"/>
                <a:cs typeface="Calibri" panose="020F0502020204030204" pitchFamily="34" charset="0"/>
              </a:rPr>
              <a:t> de </a:t>
            </a:r>
            <a:r>
              <a:rPr lang="fr-BE" altLang="en-US" sz="1800" b="1" dirty="0" err="1">
                <a:latin typeface="Century Gothic" panose="020B0502020202020204" pitchFamily="34" charset="0"/>
                <a:cs typeface="Calibri" panose="020F0502020204030204" pitchFamily="34" charset="0"/>
              </a:rPr>
              <a:t>Baixo</a:t>
            </a:r>
            <a:endParaRPr lang="fr-BE" altLang="en-US" sz="1800" b="1" dirty="0">
              <a:solidFill>
                <a:srgbClr val="FFFF00"/>
              </a:solidFill>
              <a:latin typeface="Century Gothic" panose="020B0502020202020204" pitchFamily="34" charset="0"/>
              <a:cs typeface="Calibri" panose="020F0502020204030204" pitchFamily="34" charset="0"/>
            </a:endParaRPr>
          </a:p>
        </p:txBody>
      </p:sp>
      <p:pic>
        <p:nvPicPr>
          <p:cNvPr id="2" name="Imagem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782" y="1211221"/>
            <a:ext cx="8062848" cy="5375232"/>
          </a:xfrm>
          <a:prstGeom prst="rect">
            <a:avLst/>
          </a:prstGeom>
        </p:spPr>
      </p:pic>
      <p:pic>
        <p:nvPicPr>
          <p:cNvPr id="6" name="Imagem 5"/>
          <p:cNvPicPr>
            <a:picLocks noChangeAspect="1"/>
          </p:cNvPicPr>
          <p:nvPr/>
        </p:nvPicPr>
        <p:blipFill>
          <a:blip r:embed="rId7"/>
          <a:stretch>
            <a:fillRect/>
          </a:stretch>
        </p:blipFill>
        <p:spPr>
          <a:xfrm>
            <a:off x="971600" y="1340768"/>
            <a:ext cx="6840760" cy="4814022"/>
          </a:xfrm>
          <a:prstGeom prst="rect">
            <a:avLst/>
          </a:prstGeom>
        </p:spPr>
      </p:pic>
      <p:pic>
        <p:nvPicPr>
          <p:cNvPr id="7" name="Imagem 6"/>
          <p:cNvPicPr>
            <a:picLocks noChangeAspect="1"/>
          </p:cNvPicPr>
          <p:nvPr/>
        </p:nvPicPr>
        <p:blipFill>
          <a:blip r:embed="rId8"/>
          <a:stretch>
            <a:fillRect/>
          </a:stretch>
        </p:blipFill>
        <p:spPr>
          <a:xfrm>
            <a:off x="971600" y="1340768"/>
            <a:ext cx="6840761" cy="4814022"/>
          </a:xfrm>
          <a:prstGeom prst="rect">
            <a:avLst/>
          </a:prstGeom>
        </p:spPr>
      </p:pic>
    </p:spTree>
    <p:extLst>
      <p:ext uri="{BB962C8B-B14F-4D97-AF65-F5344CB8AC3E}">
        <p14:creationId xmlns:p14="http://schemas.microsoft.com/office/powerpoint/2010/main" val="20154008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07504" y="668401"/>
            <a:ext cx="8676456"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a:latin typeface="Century Gothic" panose="020B0502020202020204" pitchFamily="34" charset="0"/>
                <a:cs typeface="Calibri" panose="020F0502020204030204" pitchFamily="34" charset="0"/>
              </a:rPr>
              <a:t>Ação</a:t>
            </a:r>
            <a:r>
              <a:rPr lang="fr-BE" altLang="en-US" sz="1800" b="1" dirty="0">
                <a:latin typeface="Century Gothic" panose="020B0502020202020204" pitchFamily="34" charset="0"/>
                <a:cs typeface="Calibri" panose="020F0502020204030204" pitchFamily="34" charset="0"/>
              </a:rPr>
              <a:t> C3– </a:t>
            </a:r>
            <a:r>
              <a:rPr lang="fr-BE" altLang="en-US" sz="1800" b="1" dirty="0" err="1">
                <a:latin typeface="Century Gothic" panose="020B0502020202020204" pitchFamily="34" charset="0"/>
                <a:cs typeface="Calibri" panose="020F0502020204030204" pitchFamily="34" charset="0"/>
              </a:rPr>
              <a:t>Implementação</a:t>
            </a:r>
            <a:r>
              <a:rPr lang="fr-BE" altLang="en-US" sz="1800" b="1" dirty="0">
                <a:latin typeface="Century Gothic" panose="020B0502020202020204" pitchFamily="34" charset="0"/>
                <a:cs typeface="Calibri" panose="020F0502020204030204" pitchFamily="34" charset="0"/>
              </a:rPr>
              <a:t> de </a:t>
            </a:r>
            <a:r>
              <a:rPr lang="fr-BE" altLang="en-US" sz="1800" b="1" dirty="0" err="1">
                <a:latin typeface="Century Gothic" panose="020B0502020202020204" pitchFamily="34" charset="0"/>
                <a:cs typeface="Calibri" panose="020F0502020204030204" pitchFamily="34" charset="0"/>
              </a:rPr>
              <a:t>trabalhos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piloto</a:t>
            </a:r>
            <a:r>
              <a:rPr lang="fr-BE" altLang="en-US" sz="1800" b="1" dirty="0">
                <a:latin typeface="Century Gothic" panose="020B0502020202020204" pitchFamily="34" charset="0"/>
                <a:cs typeface="Calibri" panose="020F0502020204030204" pitchFamily="34" charset="0"/>
              </a:rPr>
              <a:t> para </a:t>
            </a:r>
            <a:r>
              <a:rPr lang="fr-BE" altLang="en-US" sz="1800" b="1" dirty="0" err="1">
                <a:latin typeface="Century Gothic" panose="020B0502020202020204" pitchFamily="34" charset="0"/>
                <a:cs typeface="Calibri" panose="020F0502020204030204" pitchFamily="34" charset="0"/>
              </a:rPr>
              <a:t>conservação</a:t>
            </a:r>
            <a:r>
              <a:rPr lang="fr-BE" altLang="en-US" sz="1800" b="1" dirty="0">
                <a:latin typeface="Century Gothic" panose="020B0502020202020204" pitchFamily="34" charset="0"/>
                <a:cs typeface="Calibri" panose="020F0502020204030204" pitchFamily="34" charset="0"/>
              </a:rPr>
              <a:t> de flora </a:t>
            </a:r>
            <a:r>
              <a:rPr lang="fr-BE" altLang="en-US" sz="1800" b="1" dirty="0" err="1">
                <a:latin typeface="Century Gothic" panose="020B0502020202020204" pitchFamily="34" charset="0"/>
                <a:cs typeface="Calibri" panose="020F0502020204030204" pitchFamily="34" charset="0"/>
              </a:rPr>
              <a:t>endémica</a:t>
            </a:r>
            <a:r>
              <a:rPr lang="fr-BE" altLang="en-US" sz="1800" b="1" dirty="0">
                <a:latin typeface="Century Gothic" panose="020B0502020202020204" pitchFamily="34" charset="0"/>
                <a:cs typeface="Calibri" panose="020F0502020204030204" pitchFamily="34" charset="0"/>
              </a:rPr>
              <a:t>  </a:t>
            </a:r>
            <a:endParaRPr lang="fr-BE" altLang="en-US" sz="1800" b="1" dirty="0">
              <a:solidFill>
                <a:srgbClr val="FFFF00"/>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Ammi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trifoliatum</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Azorina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vidalii</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Crithmum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maritimum</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Daucus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carota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ssp</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Azoricus</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Erica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azorica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Euphorbia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azorica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Festuca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petraea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Frankenia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pulverulenta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Morella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faya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Myosotis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maritima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Plantago</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coronopus</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Solidago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azorica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Spergularia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azorica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Tolpus</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succulenta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p:txBody>
      </p:sp>
      <p:pic>
        <p:nvPicPr>
          <p:cNvPr id="2" name="Imagem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03697" y="1160195"/>
            <a:ext cx="3979167" cy="2655481"/>
          </a:xfrm>
          <a:prstGeom prst="rect">
            <a:avLst/>
          </a:prstGeom>
        </p:spPr>
      </p:pic>
      <p:pic>
        <p:nvPicPr>
          <p:cNvPr id="3" name="Image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3698" y="3807744"/>
            <a:ext cx="3979167" cy="2984376"/>
          </a:xfrm>
          <a:prstGeom prst="rect">
            <a:avLst/>
          </a:prstGeom>
        </p:spPr>
      </p:pic>
    </p:spTree>
    <p:extLst>
      <p:ext uri="{BB962C8B-B14F-4D97-AF65-F5344CB8AC3E}">
        <p14:creationId xmlns:p14="http://schemas.microsoft.com/office/powerpoint/2010/main" val="324753534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 imagem pode conter: ave e ar liv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9089" y="3929921"/>
            <a:ext cx="3899314" cy="292448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entury Gothic" panose="020B0502020202020204" pitchFamily="34" charset="0"/>
                <a:cs typeface="Calibri" panose="020F0502020204030204" pitchFamily="34" charset="0"/>
              </a:rPr>
              <a:t>Ações</a:t>
            </a:r>
            <a:r>
              <a:rPr lang="fr-BE" altLang="en-US" sz="1800" b="1" dirty="0">
                <a:latin typeface="Century Gothic" panose="020B0502020202020204" pitchFamily="34" charset="0"/>
                <a:cs typeface="Calibri" panose="020F0502020204030204" pitchFamily="34" charset="0"/>
              </a:rPr>
              <a:t> C6.1, C8.1 e D5.1</a:t>
            </a:r>
            <a:r>
              <a:rPr lang="fr-BE" altLang="en-US" sz="1800" dirty="0">
                <a:latin typeface="Century Gothic" panose="020B0502020202020204" pitchFamily="34" charset="0"/>
                <a:cs typeface="Calibri" panose="020F0502020204030204" pitchFamily="34" charset="0"/>
              </a:rPr>
              <a:t>– </a:t>
            </a:r>
            <a:r>
              <a:rPr lang="pt-BR" altLang="en-US" sz="1800" dirty="0">
                <a:latin typeface="Century Gothic" panose="020B0502020202020204" pitchFamily="34" charset="0"/>
                <a:cs typeface="Calibri" panose="020F0502020204030204" pitchFamily="34" charset="0"/>
              </a:rPr>
              <a:t>Implementação dos planos operacionais para o restauro de habitats para aves marinhas em ilhéus</a:t>
            </a:r>
            <a:endParaRPr lang="en-US" altLang="en-US" sz="1600" i="1" dirty="0">
              <a:latin typeface="Century Gothic" panose="020B0502020202020204" pitchFamily="34" charset="0"/>
              <a:cs typeface="Calibri" panose="020F0502020204030204" pitchFamily="34" charset="0"/>
            </a:endParaRPr>
          </a:p>
        </p:txBody>
      </p:sp>
      <p:sp>
        <p:nvSpPr>
          <p:cNvPr id="12" name="CaixaDeTexto 11"/>
          <p:cNvSpPr txBox="1"/>
          <p:nvPr/>
        </p:nvSpPr>
        <p:spPr>
          <a:xfrm>
            <a:off x="-1588" y="1556792"/>
            <a:ext cx="9145588" cy="2062103"/>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a:latin typeface="Century" panose="02040604050505020304" pitchFamily="18" charset="0"/>
              </a:rPr>
              <a:t>Durante o mês de julho de 2020 procedeu-se à implementação dos PO nos ilhéus da Praia e de Baixo, na ilha Graciosa, realizando-se as seguintes ações:</a:t>
            </a:r>
          </a:p>
          <a:p>
            <a:pPr marL="742950" lvl="1" indent="-285750" algn="just">
              <a:buFont typeface="Arial" panose="020B0604020202020204" pitchFamily="34" charset="0"/>
              <a:buChar char="•"/>
            </a:pPr>
            <a:r>
              <a:rPr lang="pt-BR" sz="1600" b="1" dirty="0">
                <a:latin typeface="Century" panose="02040604050505020304" pitchFamily="18" charset="0"/>
              </a:rPr>
              <a:t>levantamento de espécies de flora nativas e invasoras;</a:t>
            </a:r>
          </a:p>
          <a:p>
            <a:pPr marL="742950" lvl="1" indent="-285750" algn="just">
              <a:buFont typeface="Arial" panose="020B0604020202020204" pitchFamily="34" charset="0"/>
              <a:buChar char="•"/>
            </a:pPr>
            <a:r>
              <a:rPr lang="pt-BR" sz="1600" b="1" dirty="0">
                <a:latin typeface="Century" panose="02040604050505020304" pitchFamily="18" charset="0"/>
              </a:rPr>
              <a:t>identificação dos locais onde colocar ninhos artificiais e removendo ninhos artificiais destruídos pelo furacão Lorenzo;</a:t>
            </a:r>
          </a:p>
          <a:p>
            <a:pPr marL="742950" lvl="1" indent="-285750" algn="just">
              <a:buFont typeface="Arial" panose="020B0604020202020204" pitchFamily="34" charset="0"/>
              <a:buChar char="•"/>
            </a:pPr>
            <a:r>
              <a:rPr lang="pt-BR" sz="1600" b="1" dirty="0">
                <a:latin typeface="Century" panose="02040604050505020304" pitchFamily="18" charset="0"/>
              </a:rPr>
              <a:t>captura, marcação e recaptura de algumas espécies de aves marinhas (painho-de-monteiro e alma-negra) com recurso a redes verticais para anilhagem e recolha de dados sobre indivíduos recapturados (já anilhados).</a:t>
            </a:r>
            <a:endParaRPr lang="en-US" sz="1600" b="1" dirty="0">
              <a:latin typeface="Century" panose="02040604050505020304" pitchFamily="18" charset="0"/>
            </a:endParaRPr>
          </a:p>
        </p:txBody>
      </p:sp>
      <p:pic>
        <p:nvPicPr>
          <p:cNvPr id="4098" name="Picture 2" descr="A imagem pode conter: uma ou mais pessoas, sapatos, ar livre e naturez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3615198"/>
            <a:ext cx="2432101" cy="32428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 imagem pode conter: 3 pessoas, ar livre e naturez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83386" y="4302008"/>
            <a:ext cx="3369134" cy="252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94439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entury Gothic" panose="020B0502020202020204" pitchFamily="34" charset="0"/>
                <a:cs typeface="Calibri" panose="020F0502020204030204" pitchFamily="34" charset="0"/>
              </a:rPr>
              <a:t>Ações</a:t>
            </a:r>
            <a:r>
              <a:rPr lang="fr-BE" altLang="en-US" sz="1800" b="1" dirty="0">
                <a:latin typeface="Century Gothic" panose="020B0502020202020204" pitchFamily="34" charset="0"/>
                <a:cs typeface="Calibri" panose="020F0502020204030204" pitchFamily="34" charset="0"/>
              </a:rPr>
              <a:t> C6.1, C8.1 e D5.1</a:t>
            </a:r>
            <a:r>
              <a:rPr lang="fr-BE" altLang="en-US" sz="1800" dirty="0">
                <a:latin typeface="Century Gothic" panose="020B0502020202020204" pitchFamily="34" charset="0"/>
                <a:cs typeface="Calibri" panose="020F0502020204030204" pitchFamily="34" charset="0"/>
              </a:rPr>
              <a:t>– </a:t>
            </a:r>
            <a:r>
              <a:rPr lang="pt-BR" altLang="en-US" sz="1800" dirty="0">
                <a:latin typeface="Century Gothic" panose="020B0502020202020204" pitchFamily="34" charset="0"/>
                <a:cs typeface="Calibri" panose="020F0502020204030204" pitchFamily="34" charset="0"/>
              </a:rPr>
              <a:t>Implementação dos planos operacionais para o restauro de habitats para aves marinhas em ilhéus</a:t>
            </a:r>
            <a:endParaRPr lang="en-US" altLang="en-US" sz="1600" i="1" dirty="0">
              <a:latin typeface="Century Gothic" panose="020B0502020202020204" pitchFamily="34" charset="0"/>
              <a:cs typeface="Calibri" panose="020F0502020204030204" pitchFamily="34" charset="0"/>
            </a:endParaRPr>
          </a:p>
        </p:txBody>
      </p:sp>
      <p:sp>
        <p:nvSpPr>
          <p:cNvPr id="12" name="CaixaDeTexto 11"/>
          <p:cNvSpPr txBox="1"/>
          <p:nvPr/>
        </p:nvSpPr>
        <p:spPr>
          <a:xfrm>
            <a:off x="-1588" y="1556792"/>
            <a:ext cx="9145588" cy="369332"/>
          </a:xfrm>
          <a:prstGeom prst="rect">
            <a:avLst/>
          </a:prstGeom>
          <a:noFill/>
        </p:spPr>
        <p:txBody>
          <a:bodyPr wrap="square" rtlCol="0">
            <a:spAutoFit/>
          </a:bodyPr>
          <a:lstStyle/>
          <a:p>
            <a:pPr marL="285750" indent="-285750" algn="just">
              <a:buFont typeface="Arial" panose="020B0604020202020204" pitchFamily="34" charset="0"/>
              <a:buChar char="•"/>
            </a:pPr>
            <a:r>
              <a:rPr lang="pt-BR" b="1" dirty="0">
                <a:latin typeface="Century" panose="02040604050505020304" pitchFamily="18" charset="0"/>
              </a:rPr>
              <a:t>Embarcação pneumática para aceder aos Ilhéus de Baixo e da Praia</a:t>
            </a:r>
            <a:endParaRPr lang="en-US" b="1" dirty="0">
              <a:latin typeface="Century" panose="02040604050505020304" pitchFamily="18" charset="0"/>
            </a:endParaRPr>
          </a:p>
        </p:txBody>
      </p:sp>
      <p:pic>
        <p:nvPicPr>
          <p:cNvPr id="3" name="Imagem 2">
            <a:extLst>
              <a:ext uri="{FF2B5EF4-FFF2-40B4-BE49-F238E27FC236}">
                <a16:creationId xmlns:a16="http://schemas.microsoft.com/office/drawing/2014/main" id="{94E5261E-1134-41A9-AB4A-EE69F1797D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2033846"/>
            <a:ext cx="6336704" cy="4752528"/>
          </a:xfrm>
          <a:prstGeom prst="rect">
            <a:avLst/>
          </a:prstGeom>
        </p:spPr>
      </p:pic>
    </p:spTree>
    <p:extLst>
      <p:ext uri="{BB962C8B-B14F-4D97-AF65-F5344CB8AC3E}">
        <p14:creationId xmlns:p14="http://schemas.microsoft.com/office/powerpoint/2010/main" val="125550152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graphicFrame>
        <p:nvGraphicFramePr>
          <p:cNvPr id="4" name="Diagrama 3"/>
          <p:cNvGraphicFramePr/>
          <p:nvPr>
            <p:extLst>
              <p:ext uri="{D42A27DB-BD31-4B8C-83A1-F6EECF244321}">
                <p14:modId xmlns:p14="http://schemas.microsoft.com/office/powerpoint/2010/main" val="3812869592"/>
              </p:ext>
            </p:extLst>
          </p:nvPr>
        </p:nvGraphicFramePr>
        <p:xfrm>
          <a:off x="-1692696" y="908720"/>
          <a:ext cx="7621588" cy="48403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Imagem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21098" y="1700808"/>
            <a:ext cx="4788024" cy="3591018"/>
          </a:xfrm>
          <a:prstGeom prst="rect">
            <a:avLst/>
          </a:prstGeom>
        </p:spPr>
      </p:pic>
      <p:pic>
        <p:nvPicPr>
          <p:cNvPr id="6" name="Imagem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21098" y="1700808"/>
            <a:ext cx="4788024" cy="3591018"/>
          </a:xfrm>
          <a:prstGeom prst="rect">
            <a:avLst/>
          </a:prstGeom>
        </p:spPr>
      </p:pic>
      <p:pic>
        <p:nvPicPr>
          <p:cNvPr id="7" name="Imagem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21098" y="1700808"/>
            <a:ext cx="4788024" cy="3591018"/>
          </a:xfrm>
          <a:prstGeom prst="rect">
            <a:avLst/>
          </a:prstGeom>
        </p:spPr>
      </p:pic>
      <p:pic>
        <p:nvPicPr>
          <p:cNvPr id="8" name="Imagem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21098" y="1565793"/>
            <a:ext cx="5148064" cy="3861048"/>
          </a:xfrm>
          <a:prstGeom prst="rect">
            <a:avLst/>
          </a:prstGeom>
        </p:spPr>
      </p:pic>
    </p:spTree>
    <p:extLst>
      <p:ext uri="{BB962C8B-B14F-4D97-AF65-F5344CB8AC3E}">
        <p14:creationId xmlns:p14="http://schemas.microsoft.com/office/powerpoint/2010/main" val="2341424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ode ser uma imagem de ao ar livre">
            <a:extLst>
              <a:ext uri="{FF2B5EF4-FFF2-40B4-BE49-F238E27FC236}">
                <a16:creationId xmlns:a16="http://schemas.microsoft.com/office/drawing/2014/main" id="{0B05649B-7F7E-4A25-AB86-87E26E17CA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2783" y="1186106"/>
            <a:ext cx="6431371" cy="482352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Rectangle 62">
            <a:extLst>
              <a:ext uri="{FF2B5EF4-FFF2-40B4-BE49-F238E27FC236}">
                <a16:creationId xmlns:a16="http://schemas.microsoft.com/office/drawing/2014/main" id="{6B4446D7-A99F-4F2A-AEAD-42C0D4DF4512}"/>
              </a:ext>
            </a:extLst>
          </p:cNvPr>
          <p:cNvSpPr>
            <a:spLocks noChangeArrowheads="1"/>
          </p:cNvSpPr>
          <p:nvPr/>
        </p:nvSpPr>
        <p:spPr bwMode="auto">
          <a:xfrm>
            <a:off x="-1587" y="764704"/>
            <a:ext cx="9172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pt-PT" altLang="en-US" sz="1800" b="1" u="sng" dirty="0">
                <a:latin typeface="Century Gothic" panose="020B0502020202020204" pitchFamily="34" charset="0"/>
                <a:cs typeface="Calibri" panose="020F0502020204030204" pitchFamily="34" charset="0"/>
              </a:rPr>
              <a:t>Instalação de um acesso ao patamar do ilhéu de Baixo – Linha de Segurança </a:t>
            </a:r>
            <a:endParaRPr lang="en-US" altLang="en-US" sz="1600" b="1" i="1" u="sng" dirty="0">
              <a:latin typeface="Century Gothic" panose="020B0502020202020204" pitchFamily="34" charset="0"/>
              <a:cs typeface="Calibri" panose="020F0502020204030204" pitchFamily="34" charset="0"/>
            </a:endParaRPr>
          </a:p>
        </p:txBody>
      </p:sp>
      <p:pic>
        <p:nvPicPr>
          <p:cNvPr id="2050" name="Picture 2" descr="Pode ser uma imagem de ao ar livre">
            <a:extLst>
              <a:ext uri="{FF2B5EF4-FFF2-40B4-BE49-F238E27FC236}">
                <a16:creationId xmlns:a16="http://schemas.microsoft.com/office/drawing/2014/main" id="{07118774-9E55-44EB-93CB-BABE7FDB9E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8" y="1103638"/>
            <a:ext cx="4315772" cy="57543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de ser uma imagem de ao ar livre">
            <a:extLst>
              <a:ext uri="{FF2B5EF4-FFF2-40B4-BE49-F238E27FC236}">
                <a16:creationId xmlns:a16="http://schemas.microsoft.com/office/drawing/2014/main" id="{0608F826-0134-4031-804C-5263B6F264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14111" y="1989752"/>
            <a:ext cx="6516216" cy="488716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48F4B980-BA19-4771-8DF3-E2862FF492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4549" y="1238704"/>
            <a:ext cx="4191931" cy="5589241"/>
          </a:xfrm>
          <a:prstGeom prst="rect">
            <a:avLst/>
          </a:prstGeom>
        </p:spPr>
      </p:pic>
    </p:spTree>
    <p:extLst>
      <p:ext uri="{BB962C8B-B14F-4D97-AF65-F5344CB8AC3E}">
        <p14:creationId xmlns:p14="http://schemas.microsoft.com/office/powerpoint/2010/main" val="2984538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ller"/>
        <a:ea typeface=""/>
        <a:cs typeface="Arial"/>
      </a:majorFont>
      <a:minorFont>
        <a:latin typeface="Aller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989DCC3F-69DE-4502-8A42-567E0FB94171}" vid="{DAF75155-9354-4DCE-9D62-F1E195550355}"/>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TM02900771[[fn=Setor]]</Template>
  <TotalTime>12854</TotalTime>
  <Words>3105</Words>
  <Application>Microsoft Office PowerPoint</Application>
  <PresentationFormat>Apresentação no Ecrã (4:3)</PresentationFormat>
  <Paragraphs>347</Paragraphs>
  <Slides>27</Slides>
  <Notes>27</Notes>
  <HiddenSlides>0</HiddenSlides>
  <MMClips>0</MMClips>
  <ScaleCrop>false</ScaleCrop>
  <HeadingPairs>
    <vt:vector size="6" baseType="variant">
      <vt:variant>
        <vt:lpstr>Tipos de letra usados</vt:lpstr>
      </vt:variant>
      <vt:variant>
        <vt:i4>13</vt:i4>
      </vt:variant>
      <vt:variant>
        <vt:lpstr>Tema</vt:lpstr>
      </vt:variant>
      <vt:variant>
        <vt:i4>2</vt:i4>
      </vt:variant>
      <vt:variant>
        <vt:lpstr>Títulos dos diapositivos</vt:lpstr>
      </vt:variant>
      <vt:variant>
        <vt:i4>27</vt:i4>
      </vt:variant>
    </vt:vector>
  </HeadingPairs>
  <TitlesOfParts>
    <vt:vector size="42" baseType="lpstr">
      <vt:lpstr>MS PGothic</vt:lpstr>
      <vt:lpstr>Aller</vt:lpstr>
      <vt:lpstr>Aller Light</vt:lpstr>
      <vt:lpstr>Arial</vt:lpstr>
      <vt:lpstr>Calibri</vt:lpstr>
      <vt:lpstr>Calibri Light</vt:lpstr>
      <vt:lpstr>Calisto MT</vt:lpstr>
      <vt:lpstr>Century</vt:lpstr>
      <vt:lpstr>Century Gothic</vt:lpstr>
      <vt:lpstr>DIN Condensed Bold</vt:lpstr>
      <vt:lpstr>Open Sans</vt:lpstr>
      <vt:lpstr>Tahoma</vt:lpstr>
      <vt:lpstr>Wingdings 2</vt:lpstr>
      <vt:lpstr>HDOfficeLightV0</vt:lpstr>
      <vt:lpstr>Tema1</vt:lpstr>
      <vt:lpstr>Proteção ativa e gestão integrada da  Rede Natura 2000 nos Açores LIFE IP AZORES NATURA – LIFE 17 IPE/PT 000010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Diana Pernes</dc:creator>
  <cp:lastModifiedBy>Diana C. Pereira</cp:lastModifiedBy>
  <cp:revision>439</cp:revision>
  <dcterms:created xsi:type="dcterms:W3CDTF">2016-04-06T10:33:31Z</dcterms:created>
  <dcterms:modified xsi:type="dcterms:W3CDTF">2021-07-14T15:57:03Z</dcterms:modified>
</cp:coreProperties>
</file>