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8" r:id="rId1"/>
    <p:sldMasterId id="2147483730" r:id="rId2"/>
  </p:sldMasterIdLst>
  <p:notesMasterIdLst>
    <p:notesMasterId r:id="rId31"/>
  </p:notesMasterIdLst>
  <p:sldIdLst>
    <p:sldId id="315" r:id="rId3"/>
    <p:sldId id="368" r:id="rId4"/>
    <p:sldId id="409" r:id="rId5"/>
    <p:sldId id="374" r:id="rId6"/>
    <p:sldId id="358" r:id="rId7"/>
    <p:sldId id="410" r:id="rId8"/>
    <p:sldId id="463" r:id="rId9"/>
    <p:sldId id="539" r:id="rId10"/>
    <p:sldId id="391" r:id="rId11"/>
    <p:sldId id="507" r:id="rId12"/>
    <p:sldId id="387" r:id="rId13"/>
    <p:sldId id="411" r:id="rId14"/>
    <p:sldId id="508" r:id="rId15"/>
    <p:sldId id="538" r:id="rId16"/>
    <p:sldId id="439" r:id="rId17"/>
    <p:sldId id="440" r:id="rId18"/>
    <p:sldId id="441" r:id="rId19"/>
    <p:sldId id="442" r:id="rId20"/>
    <p:sldId id="443" r:id="rId21"/>
    <p:sldId id="444" r:id="rId22"/>
    <p:sldId id="447" r:id="rId23"/>
    <p:sldId id="448" r:id="rId24"/>
    <p:sldId id="449" r:id="rId25"/>
    <p:sldId id="450" r:id="rId26"/>
    <p:sldId id="452" r:id="rId27"/>
    <p:sldId id="523" r:id="rId28"/>
    <p:sldId id="540" r:id="rId29"/>
    <p:sldId id="324"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2F8EC"/>
    <a:srgbClr val="AFE3D0"/>
    <a:srgbClr val="ADE7D8"/>
    <a:srgbClr val="195457"/>
    <a:srgbClr val="1C3E48"/>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Destaqu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571" autoAdjust="0"/>
  </p:normalViewPr>
  <p:slideViewPr>
    <p:cSldViewPr>
      <p:cViewPr>
        <p:scale>
          <a:sx n="50" d="100"/>
          <a:sy n="50" d="100"/>
        </p:scale>
        <p:origin x="1740" y="192"/>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PT"/>
          </a:p>
        </p:txBody>
      </p:sp>
      <p:sp>
        <p:nvSpPr>
          <p:cNvPr id="3" name="Marcador de Posição d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13CC926-7832-4548-AC48-0418C91244CA}" type="datetimeFigureOut">
              <a:rPr lang="pt-PT" smtClean="0"/>
              <a:t>26/07/2021</a:t>
            </a:fld>
            <a:endParaRPr lang="pt-PT"/>
          </a:p>
        </p:txBody>
      </p:sp>
      <p:sp>
        <p:nvSpPr>
          <p:cNvPr id="4" name="Marcador de Posição da Imagem do Diapositivo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PT"/>
          </a:p>
        </p:txBody>
      </p:sp>
      <p:sp>
        <p:nvSpPr>
          <p:cNvPr id="5" name="Marcador de Posição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6" name="Marcador de Posição do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PT"/>
          </a:p>
        </p:txBody>
      </p:sp>
      <p:sp>
        <p:nvSpPr>
          <p:cNvPr id="7" name="Marcador de Posição do Número do Diapositivo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B760E2D-B2DC-483B-B509-2EA1D20150CF}" type="slidenum">
              <a:rPr lang="pt-PT" smtClean="0"/>
              <a:t>‹nº›</a:t>
            </a:fld>
            <a:endParaRPr lang="pt-PT"/>
          </a:p>
        </p:txBody>
      </p:sp>
    </p:spTree>
    <p:extLst>
      <p:ext uri="{BB962C8B-B14F-4D97-AF65-F5344CB8AC3E}">
        <p14:creationId xmlns:p14="http://schemas.microsoft.com/office/powerpoint/2010/main" val="3996796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invasoras.pt/"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1</a:t>
            </a:fld>
            <a:endParaRPr lang="pt-PT"/>
          </a:p>
        </p:txBody>
      </p:sp>
    </p:spTree>
    <p:extLst>
      <p:ext uri="{BB962C8B-B14F-4D97-AF65-F5344CB8AC3E}">
        <p14:creationId xmlns:p14="http://schemas.microsoft.com/office/powerpoint/2010/main" val="4416025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10</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PT" sz="1200" kern="1200" dirty="0">
                <a:solidFill>
                  <a:schemeClr val="tx1"/>
                </a:solidFill>
                <a:effectLst/>
                <a:latin typeface="+mn-lt"/>
                <a:ea typeface="+mn-ea"/>
                <a:cs typeface="+mn-cs"/>
              </a:rPr>
              <a:t>- Iremos intervir no Caldeirão do Corvo em 99ha. Esta área é ocupada por um habitat prioritário da Diretiva Habitats -  Turfeiras de Cobertura (7130), pertencente à Rede Natura 2000.</a:t>
            </a:r>
          </a:p>
          <a:p>
            <a:r>
              <a:rPr lang="pt-PT" sz="1200" kern="1200" dirty="0">
                <a:solidFill>
                  <a:schemeClr val="tx1"/>
                </a:solidFill>
                <a:effectLst/>
                <a:latin typeface="+mn-lt"/>
                <a:ea typeface="+mn-ea"/>
                <a:cs typeface="+mn-cs"/>
              </a:rPr>
              <a:t>Após visita à área de intervenção o ano passado verificamos a necessidade instalar uma vedação numa parte da área. Sendo assim, será instalada uma vedação de 917metros para exclusão do gado da área de intervenção.</a:t>
            </a:r>
            <a:br>
              <a:rPr lang="pt-PT" sz="1200" kern="1200" dirty="0">
                <a:solidFill>
                  <a:schemeClr val="tx1"/>
                </a:solidFill>
                <a:effectLst/>
                <a:latin typeface="+mn-lt"/>
                <a:ea typeface="+mn-ea"/>
                <a:cs typeface="+mn-cs"/>
              </a:rPr>
            </a:br>
            <a:r>
              <a:rPr lang="pt-PT" sz="1200" kern="1200" dirty="0">
                <a:solidFill>
                  <a:schemeClr val="tx1"/>
                </a:solidFill>
                <a:effectLst/>
                <a:latin typeface="+mn-lt"/>
                <a:ea typeface="+mn-ea"/>
                <a:cs typeface="+mn-cs"/>
              </a:rPr>
              <a:t>Já se avançou com a compra dos materiais para a construção da vedação.</a:t>
            </a:r>
            <a:endParaRPr lang="pt-PT" dirty="0"/>
          </a:p>
        </p:txBody>
      </p:sp>
    </p:spTree>
    <p:extLst>
      <p:ext uri="{BB962C8B-B14F-4D97-AF65-F5344CB8AC3E}">
        <p14:creationId xmlns:p14="http://schemas.microsoft.com/office/powerpoint/2010/main" val="14130528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11</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buFontTx/>
              <a:buNone/>
            </a:pPr>
            <a:r>
              <a:rPr lang="pt-BR" altLang="en-US" dirty="0">
                <a:latin typeface="Arial" panose="020B0604020202020204" pitchFamily="34" charset="0"/>
                <a:ea typeface="ＭＳ Ｐゴシック" panose="020B0600070205080204" pitchFamily="34" charset="-128"/>
              </a:rPr>
              <a:t>- Esta ação tem por objetivo o desenho, teste e avaliação da eficácia dos quadros operacionais ao nível das ilhas, dirigidos para a prevenção efetiva da introdução, aviso prévio e resposta rápida a novas espécies de flora exótica e invasora, recentemente descoberta, que possa ameaçar a conservação de habitats e espécies protegidas ao abrigo da Diretiva Habitats e Aves.</a:t>
            </a:r>
          </a:p>
          <a:p>
            <a:pPr marL="171450" indent="-171450" eaLnBrk="1" hangingPunct="1">
              <a:buFontTx/>
              <a:buChar char="-"/>
            </a:pPr>
            <a:r>
              <a:rPr lang="pt-BR" altLang="en-US" dirty="0">
                <a:latin typeface="Arial" panose="020B0604020202020204" pitchFamily="34" charset="0"/>
                <a:ea typeface="ＭＳ Ｐゴシック" panose="020B0600070205080204" pitchFamily="34" charset="-128"/>
              </a:rPr>
              <a:t>Os trabalhos serão realizados em conjunto pelas equipas da SRAAC – com enfoque na ilha do Corvo,– e de LA PALMA que têm trabalhado em conjunto na conservação da natureza e EEI durante vários</a:t>
            </a:r>
          </a:p>
          <a:p>
            <a:pPr marL="171450" indent="-171450" eaLnBrk="1" hangingPunct="1">
              <a:buFontTx/>
              <a:buChar char="-"/>
            </a:pPr>
            <a:r>
              <a:rPr lang="pt-BR" altLang="en-US" dirty="0">
                <a:latin typeface="Arial" panose="020B0604020202020204" pitchFamily="34" charset="0"/>
                <a:ea typeface="ＭＳ Ｐゴシック" panose="020B0600070205080204" pitchFamily="34" charset="-128"/>
              </a:rPr>
              <a:t> anos.</a:t>
            </a:r>
          </a:p>
          <a:p>
            <a:pPr marL="171450" indent="-171450" eaLnBrk="1" hangingPunct="1">
              <a:buFontTx/>
              <a:buChar char="-"/>
            </a:pPr>
            <a:endParaRPr lang="pt-BR" altLang="en-US" dirty="0">
              <a:latin typeface="Arial" panose="020B0604020202020204" pitchFamily="34" charset="0"/>
              <a:ea typeface="ＭＳ Ｐゴシック" panose="020B0600070205080204" pitchFamily="34" charset="-128"/>
            </a:endParaRPr>
          </a:p>
          <a:p>
            <a:pPr marL="171450" indent="-171450" eaLnBrk="1" hangingPunct="1">
              <a:buFontTx/>
              <a:buChar char="-"/>
            </a:pPr>
            <a:r>
              <a:rPr lang="pt-BR" altLang="en-US" dirty="0">
                <a:latin typeface="Arial" panose="020B0604020202020204" pitchFamily="34" charset="0"/>
                <a:ea typeface="ＭＳ Ｐゴシック" panose="020B0600070205080204" pitchFamily="34" charset="-128"/>
              </a:rPr>
              <a:t>Na próxima semana estaremos no Corvo para uma primeira sessão pública de informação inicial no Salão nobre da camara municipal (gentilmente cedido pelo senhor presidente da câmara, Sr. Jose Silva)</a:t>
            </a:r>
          </a:p>
          <a:p>
            <a:r>
              <a:rPr lang="pt-PT" sz="1200" b="1" kern="1200" dirty="0">
                <a:solidFill>
                  <a:schemeClr val="tx1"/>
                </a:solidFill>
                <a:effectLst/>
                <a:latin typeface="+mn-lt"/>
                <a:ea typeface="+mn-ea"/>
                <a:cs typeface="+mn-cs"/>
              </a:rPr>
              <a:t>- workshop(s) participado(s) para apoio ao estabelecimento de linhas de ação e prioridades de intervenção</a:t>
            </a:r>
            <a:r>
              <a:rPr lang="pt-PT" sz="1200" kern="1200" dirty="0">
                <a:solidFill>
                  <a:schemeClr val="tx1"/>
                </a:solidFill>
                <a:effectLst/>
                <a:latin typeface="+mn-lt"/>
                <a:ea typeface="+mn-ea"/>
                <a:cs typeface="+mn-cs"/>
              </a:rPr>
              <a:t>;</a:t>
            </a:r>
          </a:p>
          <a:p>
            <a:pPr marL="171450" indent="-171450">
              <a:buFontTx/>
              <a:buChar char="-"/>
            </a:pPr>
            <a:r>
              <a:rPr lang="pt-PT" sz="1200" b="1" kern="1200" dirty="0">
                <a:solidFill>
                  <a:schemeClr val="tx1"/>
                </a:solidFill>
                <a:effectLst/>
                <a:latin typeface="+mn-lt"/>
                <a:ea typeface="+mn-ea"/>
                <a:cs typeface="+mn-cs"/>
              </a:rPr>
              <a:t>sessões de trabalho dedicadas </a:t>
            </a:r>
            <a:r>
              <a:rPr lang="pt-PT" sz="1200" kern="1200" dirty="0">
                <a:solidFill>
                  <a:schemeClr val="tx1"/>
                </a:solidFill>
                <a:effectLst/>
                <a:latin typeface="+mn-lt"/>
                <a:ea typeface="+mn-ea"/>
                <a:cs typeface="+mn-cs"/>
              </a:rPr>
              <a:t>com sectores relacionados com a agricultura, escolas e movimentos associativos;</a:t>
            </a:r>
          </a:p>
          <a:p>
            <a:pPr marL="171450" indent="-171450">
              <a:buFontTx/>
              <a:buChar char="-"/>
            </a:pPr>
            <a:r>
              <a:rPr lang="pt-PT" sz="1200" kern="1200" dirty="0">
                <a:solidFill>
                  <a:schemeClr val="tx1"/>
                </a:solidFill>
                <a:effectLst/>
                <a:latin typeface="+mn-lt"/>
                <a:ea typeface="+mn-ea"/>
                <a:cs typeface="+mn-cs"/>
              </a:rPr>
              <a:t>atividades de formação/capacitação dirigidas ao registo e identificação de espécies invasoras com recurso a smartphone e ao controlo de espécies invasoras, por parte da comunidade mais jovem e população em geral.</a:t>
            </a:r>
          </a:p>
          <a:p>
            <a:pPr marL="171450" indent="-171450">
              <a:buFontTx/>
              <a:buChar char="-"/>
            </a:pPr>
            <a:endParaRPr lang="pt-BR" altLang="en-US" dirty="0">
              <a:latin typeface="Arial" panose="020B0604020202020204" pitchFamily="34" charset="0"/>
              <a:ea typeface="ＭＳ Ｐゴシック" panose="020B0600070205080204" pitchFamily="34" charset="-128"/>
            </a:endParaRPr>
          </a:p>
          <a:p>
            <a:pPr marL="171450" indent="-171450" eaLnBrk="1" hangingPunct="1">
              <a:buFontTx/>
              <a:buChar char="-"/>
            </a:pPr>
            <a:endParaRPr lang="pt-BR" altLang="en-US" dirty="0">
              <a:latin typeface="Arial" panose="020B0604020202020204" pitchFamily="34" charset="0"/>
              <a:ea typeface="ＭＳ Ｐゴシック" panose="020B0600070205080204" pitchFamily="34" charset="-128"/>
            </a:endParaRPr>
          </a:p>
          <a:p>
            <a:pPr marL="171450" indent="-171450" eaLnBrk="1" hangingPunct="1">
              <a:buFontTx/>
              <a:buChar char="-"/>
            </a:pPr>
            <a:endParaRPr lang="pt-BR" altLang="en-US" dirty="0">
              <a:latin typeface="Arial" panose="020B0604020202020204" pitchFamily="34" charset="0"/>
              <a:ea typeface="ＭＳ Ｐゴシック" panose="020B0600070205080204" pitchFamily="34" charset="-128"/>
            </a:endParaRPr>
          </a:p>
          <a:p>
            <a:r>
              <a:rPr lang="pt-PT" sz="1200" kern="1200" dirty="0">
                <a:solidFill>
                  <a:schemeClr val="tx1"/>
                </a:solidFill>
                <a:effectLst/>
                <a:latin typeface="+mn-lt"/>
                <a:ea typeface="+mn-ea"/>
                <a:cs typeface="+mn-cs"/>
              </a:rPr>
              <a:t>As atividades da ação incluirão, portanto:</a:t>
            </a:r>
            <a:endParaRPr lang="en-US" sz="1200" kern="1200" dirty="0">
              <a:solidFill>
                <a:schemeClr val="tx1"/>
              </a:solidFill>
              <a:effectLst/>
              <a:latin typeface="+mn-lt"/>
              <a:ea typeface="+mn-ea"/>
              <a:cs typeface="+mn-cs"/>
            </a:endParaRPr>
          </a:p>
          <a:p>
            <a:pPr lvl="0"/>
            <a:r>
              <a:rPr lang="pt-PT" sz="1200" kern="1200" dirty="0" err="1">
                <a:solidFill>
                  <a:schemeClr val="tx1"/>
                </a:solidFill>
                <a:effectLst/>
                <a:latin typeface="+mn-lt"/>
                <a:ea typeface="+mn-ea"/>
                <a:cs typeface="+mn-cs"/>
              </a:rPr>
              <a:t>Co-design</a:t>
            </a:r>
            <a:r>
              <a:rPr lang="pt-PT" sz="1200" kern="1200" dirty="0">
                <a:solidFill>
                  <a:schemeClr val="tx1"/>
                </a:solidFill>
                <a:effectLst/>
                <a:latin typeface="+mn-lt"/>
                <a:ea typeface="+mn-ea"/>
                <a:cs typeface="+mn-cs"/>
              </a:rPr>
              <a:t> inicial e discussão com os </a:t>
            </a:r>
            <a:r>
              <a:rPr lang="pt-PT" sz="1200" kern="1200" dirty="0" err="1">
                <a:solidFill>
                  <a:schemeClr val="tx1"/>
                </a:solidFill>
                <a:effectLst/>
                <a:latin typeface="+mn-lt"/>
                <a:ea typeface="+mn-ea"/>
                <a:cs typeface="+mn-cs"/>
              </a:rPr>
              <a:t>stakeholders</a:t>
            </a:r>
            <a:r>
              <a:rPr lang="pt-PT" sz="1200" kern="1200" dirty="0">
                <a:solidFill>
                  <a:schemeClr val="tx1"/>
                </a:solidFill>
                <a:effectLst/>
                <a:latin typeface="+mn-lt"/>
                <a:ea typeface="+mn-ea"/>
                <a:cs typeface="+mn-cs"/>
              </a:rPr>
              <a:t> externos dos conceitos e estruturas operacionais de ação;</a:t>
            </a:r>
            <a:endParaRPr lang="en-US" sz="1200" kern="1200" dirty="0">
              <a:solidFill>
                <a:schemeClr val="tx1"/>
              </a:solidFill>
              <a:effectLst/>
              <a:latin typeface="+mn-lt"/>
              <a:ea typeface="+mn-ea"/>
              <a:cs typeface="+mn-cs"/>
            </a:endParaRPr>
          </a:p>
          <a:p>
            <a:pPr lvl="0"/>
            <a:r>
              <a:rPr lang="pt-PT" sz="1200" kern="1200" dirty="0">
                <a:solidFill>
                  <a:schemeClr val="tx1"/>
                </a:solidFill>
                <a:effectLst/>
                <a:latin typeface="+mn-lt"/>
                <a:ea typeface="+mn-ea"/>
                <a:cs typeface="+mn-cs"/>
              </a:rPr>
              <a:t>Aprovação conjunta de estruturas operacionais  de ação e ferramentas/procedimentos operacionais, incluindo:</a:t>
            </a:r>
            <a:endParaRPr lang="en-US" sz="1200" kern="1200" dirty="0">
              <a:solidFill>
                <a:schemeClr val="tx1"/>
              </a:solidFill>
              <a:effectLst/>
              <a:latin typeface="+mn-lt"/>
              <a:ea typeface="+mn-ea"/>
              <a:cs typeface="+mn-cs"/>
            </a:endParaRPr>
          </a:p>
          <a:p>
            <a:pPr lvl="0"/>
            <a:r>
              <a:rPr lang="pt-PT" sz="1200" kern="1200" dirty="0">
                <a:solidFill>
                  <a:schemeClr val="tx1"/>
                </a:solidFill>
                <a:effectLst/>
                <a:latin typeface="+mn-lt"/>
                <a:ea typeface="+mn-ea"/>
                <a:cs typeface="+mn-cs"/>
              </a:rPr>
              <a:t>Definição de tarefas operacionais/protocolos a serem usados pelos beneficiários do projeto e apoio a </a:t>
            </a:r>
            <a:r>
              <a:rPr lang="pt-PT" sz="1200" kern="1200" dirty="0" err="1">
                <a:solidFill>
                  <a:schemeClr val="tx1"/>
                </a:solidFill>
                <a:effectLst/>
                <a:latin typeface="+mn-lt"/>
                <a:ea typeface="+mn-ea"/>
                <a:cs typeface="+mn-cs"/>
              </a:rPr>
              <a:t>stakeholders</a:t>
            </a:r>
            <a:r>
              <a:rPr lang="pt-PT" sz="1200" kern="1200" dirty="0">
                <a:solidFill>
                  <a:schemeClr val="tx1"/>
                </a:solidFill>
                <a:effectLst/>
                <a:latin typeface="+mn-lt"/>
                <a:ea typeface="+mn-ea"/>
                <a:cs typeface="+mn-cs"/>
              </a:rPr>
              <a:t> externos (por exemplo: autoridades portuárias/aeroportuárias para controle de materiais recebidos, incluindo, se aplicável/viável, o uso de cães para inspeção de biossegurança, como a Patrulha de Fronteira, na Nova Zelândia);</a:t>
            </a:r>
            <a:endParaRPr lang="en-US" sz="1200" kern="1200" dirty="0">
              <a:solidFill>
                <a:schemeClr val="tx1"/>
              </a:solidFill>
              <a:effectLst/>
              <a:latin typeface="+mn-lt"/>
              <a:ea typeface="+mn-ea"/>
              <a:cs typeface="+mn-cs"/>
            </a:endParaRPr>
          </a:p>
          <a:p>
            <a:pPr lvl="0"/>
            <a:r>
              <a:rPr lang="pt-PT" sz="1200" kern="1200" dirty="0">
                <a:solidFill>
                  <a:schemeClr val="tx1"/>
                </a:solidFill>
                <a:effectLst/>
                <a:latin typeface="+mn-lt"/>
                <a:ea typeface="+mn-ea"/>
                <a:cs typeface="+mn-cs"/>
              </a:rPr>
              <a:t>Definição do plano de comunicação que vise a prevenção da introdução entre públicos-alvo relevantes (por exemplo, população local, agricultores, turistas, escolas/organismos a serem envolvidos no alerta precoce, … etc.);</a:t>
            </a:r>
            <a:endParaRPr lang="en-US" sz="1200" kern="1200" dirty="0">
              <a:solidFill>
                <a:schemeClr val="tx1"/>
              </a:solidFill>
              <a:effectLst/>
              <a:latin typeface="+mn-lt"/>
              <a:ea typeface="+mn-ea"/>
              <a:cs typeface="+mn-cs"/>
            </a:endParaRPr>
          </a:p>
          <a:p>
            <a:pPr lvl="0"/>
            <a:r>
              <a:rPr lang="pt-PT" sz="1200" kern="1200" dirty="0">
                <a:solidFill>
                  <a:schemeClr val="tx1"/>
                </a:solidFill>
                <a:effectLst/>
                <a:latin typeface="+mn-lt"/>
                <a:ea typeface="+mn-ea"/>
                <a:cs typeface="+mn-cs"/>
              </a:rPr>
              <a:t>Desenvolvimento/adaptação/disseminação do uso de </a:t>
            </a:r>
            <a:r>
              <a:rPr lang="pt-PT" sz="1200" kern="1200" dirty="0" err="1">
                <a:solidFill>
                  <a:schemeClr val="tx1"/>
                </a:solidFill>
                <a:effectLst/>
                <a:latin typeface="+mn-lt"/>
                <a:ea typeface="+mn-ea"/>
                <a:cs typeface="+mn-cs"/>
              </a:rPr>
              <a:t>app</a:t>
            </a:r>
            <a:r>
              <a:rPr lang="pt-PT" sz="1200" kern="1200" dirty="0">
                <a:solidFill>
                  <a:schemeClr val="tx1"/>
                </a:solidFill>
                <a:effectLst/>
                <a:latin typeface="+mn-lt"/>
                <a:ea typeface="+mn-ea"/>
                <a:cs typeface="+mn-cs"/>
              </a:rPr>
              <a:t> para </a:t>
            </a:r>
            <a:r>
              <a:rPr lang="pt-PT" sz="1200" kern="1200" dirty="0" err="1">
                <a:solidFill>
                  <a:schemeClr val="tx1"/>
                </a:solidFill>
                <a:effectLst/>
                <a:latin typeface="+mn-lt"/>
                <a:ea typeface="+mn-ea"/>
                <a:cs typeface="+mn-cs"/>
              </a:rPr>
              <a:t>smartphone’s</a:t>
            </a:r>
            <a:r>
              <a:rPr lang="pt-PT" sz="1200" kern="1200" dirty="0">
                <a:solidFill>
                  <a:schemeClr val="tx1"/>
                </a:solidFill>
                <a:effectLst/>
                <a:latin typeface="+mn-lt"/>
                <a:ea typeface="+mn-ea"/>
                <a:cs typeface="+mn-cs"/>
              </a:rPr>
              <a:t> para permitir a deteção precoce pelo pessoal dos Parques de ilha e abordagem baseada da ciência cidadã, incluindo se/quando necessário – vincular ao conhecimento académico/especializado para identificação e/ou avaliação de risco (tomando como base o conceito de </a:t>
            </a:r>
            <a:r>
              <a:rPr lang="pt-PT" sz="1200" u="sng" kern="1200" dirty="0">
                <a:solidFill>
                  <a:schemeClr val="tx1"/>
                </a:solidFill>
                <a:effectLst/>
                <a:latin typeface="+mn-lt"/>
                <a:ea typeface="+mn-ea"/>
                <a:cs typeface="+mn-cs"/>
                <a:hlinkClick r:id="rId3"/>
              </a:rPr>
              <a:t>www.invasoras.pt</a:t>
            </a:r>
            <a:r>
              <a:rPr lang="pt-PT" sz="1200" kern="1200" dirty="0">
                <a:solidFill>
                  <a:schemeClr val="tx1"/>
                </a:solidFill>
                <a:effectLst/>
                <a:latin typeface="+mn-lt"/>
                <a:ea typeface="+mn-ea"/>
                <a:cs typeface="+mn-cs"/>
              </a:rPr>
              <a:t>, e expandindo-o para utilizadores espanhóis e ingleses e para utilizadores iOS), através de soluções que garantam a partilha de dados com a EASIN e GBIF;</a:t>
            </a:r>
            <a:endParaRPr lang="en-US" sz="1200" kern="1200" dirty="0">
              <a:solidFill>
                <a:schemeClr val="tx1"/>
              </a:solidFill>
              <a:effectLst/>
              <a:latin typeface="+mn-lt"/>
              <a:ea typeface="+mn-ea"/>
              <a:cs typeface="+mn-cs"/>
            </a:endParaRPr>
          </a:p>
          <a:p>
            <a:r>
              <a:rPr lang="pt-PT"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lvl="0"/>
            <a:r>
              <a:rPr lang="pt-PT" sz="1200" kern="1200" dirty="0">
                <a:solidFill>
                  <a:schemeClr val="tx1"/>
                </a:solidFill>
                <a:effectLst/>
                <a:latin typeface="+mn-lt"/>
                <a:ea typeface="+mn-ea"/>
                <a:cs typeface="+mn-cs"/>
              </a:rPr>
              <a:t>Implementação, avaliação regular dos resultados e das operações /outputs do quadro operacional;</a:t>
            </a:r>
            <a:endParaRPr lang="en-US" sz="1200" kern="1200" dirty="0">
              <a:solidFill>
                <a:schemeClr val="tx1"/>
              </a:solidFill>
              <a:effectLst/>
              <a:latin typeface="+mn-lt"/>
              <a:ea typeface="+mn-ea"/>
              <a:cs typeface="+mn-cs"/>
            </a:endParaRPr>
          </a:p>
          <a:p>
            <a:r>
              <a:rPr lang="pt-PT"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0" indent="0" eaLnBrk="1" hangingPunct="1">
              <a:buFontTx/>
              <a:buNone/>
            </a:pP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5319241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12</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A </a:t>
            </a:r>
            <a:r>
              <a:rPr lang="en-US" altLang="en-US" dirty="0" err="1">
                <a:latin typeface="Arial" panose="020B0604020202020204" pitchFamily="34" charset="0"/>
                <a:ea typeface="ＭＳ Ｐゴシック" panose="020B0600070205080204" pitchFamily="34" charset="-128"/>
              </a:rPr>
              <a:t>embarcação</a:t>
            </a:r>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foi</a:t>
            </a:r>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entregue</a:t>
            </a:r>
            <a:r>
              <a:rPr lang="en-US" altLang="en-US" dirty="0">
                <a:latin typeface="Arial" panose="020B0604020202020204" pitchFamily="34" charset="0"/>
                <a:ea typeface="ＭＳ Ｐゴシック" panose="020B0600070205080204" pitchFamily="34" charset="-128"/>
              </a:rPr>
              <a:t> o </a:t>
            </a:r>
            <a:r>
              <a:rPr lang="en-US" altLang="en-US" dirty="0" err="1">
                <a:latin typeface="Arial" panose="020B0604020202020204" pitchFamily="34" charset="0"/>
                <a:ea typeface="ＭＳ Ｐゴシック" panose="020B0600070205080204" pitchFamily="34" charset="-128"/>
              </a:rPr>
              <a:t>mês</a:t>
            </a:r>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passado</a:t>
            </a:r>
            <a:r>
              <a:rPr lang="en-US" altLang="en-US" dirty="0">
                <a:latin typeface="Arial" panose="020B0604020202020204" pitchFamily="34" charset="0"/>
                <a:ea typeface="ＭＳ Ｐゴシック" panose="020B0600070205080204" pitchFamily="34" charset="-128"/>
              </a:rPr>
              <a:t>.</a:t>
            </a:r>
          </a:p>
        </p:txBody>
      </p:sp>
    </p:spTree>
    <p:extLst>
      <p:ext uri="{BB962C8B-B14F-4D97-AF65-F5344CB8AC3E}">
        <p14:creationId xmlns:p14="http://schemas.microsoft.com/office/powerpoint/2010/main" val="2168754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13</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6499728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14</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 typeface="Arial" panose="020B0604020202020204" pitchFamily="34" charset="0"/>
              <a:buNone/>
            </a:pPr>
            <a:r>
              <a:rPr lang="pt-PT" sz="1200" b="0" i="0" kern="1200" dirty="0">
                <a:solidFill>
                  <a:schemeClr val="tx1"/>
                </a:solidFill>
                <a:effectLst/>
                <a:latin typeface="+mn-lt"/>
                <a:ea typeface="+mn-ea"/>
                <a:cs typeface="+mn-cs"/>
              </a:rPr>
              <a:t> A ação C14.1 “Avaliação integrada e mitigação dos impactos negativos do turismo em trilhos na Rede Natura 2000” do projeto LIFE IP </a:t>
            </a:r>
            <a:r>
              <a:rPr lang="pt-PT" sz="1200" b="0" i="0" kern="1200" dirty="0" err="1">
                <a:solidFill>
                  <a:schemeClr val="tx1"/>
                </a:solidFill>
                <a:effectLst/>
                <a:latin typeface="+mn-lt"/>
                <a:ea typeface="+mn-ea"/>
                <a:cs typeface="+mn-cs"/>
              </a:rPr>
              <a:t>Azores</a:t>
            </a:r>
            <a:r>
              <a:rPr lang="pt-PT" sz="1200" b="0" i="0" kern="1200" dirty="0">
                <a:solidFill>
                  <a:schemeClr val="tx1"/>
                </a:solidFill>
                <a:effectLst/>
                <a:latin typeface="+mn-lt"/>
                <a:ea typeface="+mn-ea"/>
                <a:cs typeface="+mn-cs"/>
              </a:rPr>
              <a:t> Natura prevê a instalação de um contador com sensor piroelétrico por ilha, para começar a recolher dados sobre a taxa de visitação dos trilhos nos Açores. </a:t>
            </a:r>
          </a:p>
          <a:p>
            <a:pPr marL="0" indent="0">
              <a:buFont typeface="Arial" panose="020B0604020202020204" pitchFamily="34" charset="0"/>
              <a:buNone/>
            </a:pPr>
            <a:r>
              <a:rPr lang="pt-PT" sz="1200" b="0" i="0" kern="1200" dirty="0">
                <a:solidFill>
                  <a:schemeClr val="tx1"/>
                </a:solidFill>
                <a:effectLst/>
                <a:latin typeface="+mn-lt"/>
                <a:ea typeface="+mn-ea"/>
                <a:cs typeface="+mn-cs"/>
              </a:rPr>
              <a:t>Os contadores no Caminho dos Burros (Pico) e no trilho Entre Montes (Faial), Santa Maria, Flores e Corvo foram já instalados. O da Terceira e </a:t>
            </a:r>
            <a:r>
              <a:rPr lang="pt-PT" sz="1200" b="0" i="0" kern="1200" dirty="0" err="1">
                <a:solidFill>
                  <a:schemeClr val="tx1"/>
                </a:solidFill>
                <a:effectLst/>
                <a:latin typeface="+mn-lt"/>
                <a:ea typeface="+mn-ea"/>
                <a:cs typeface="+mn-cs"/>
              </a:rPr>
              <a:t>S.Jorge</a:t>
            </a:r>
            <a:r>
              <a:rPr lang="pt-PT" sz="1200" b="0" i="0" kern="1200" dirty="0">
                <a:solidFill>
                  <a:schemeClr val="tx1"/>
                </a:solidFill>
                <a:effectLst/>
                <a:latin typeface="+mn-lt"/>
                <a:ea typeface="+mn-ea"/>
                <a:cs typeface="+mn-cs"/>
              </a:rPr>
              <a:t> serão finalizados na próxima semana.</a:t>
            </a:r>
          </a:p>
          <a:p>
            <a:pPr marL="0" indent="0">
              <a:buFont typeface="Arial" panose="020B0604020202020204" pitchFamily="34" charset="0"/>
              <a:buNone/>
            </a:pPr>
            <a:r>
              <a:rPr lang="pt-PT" sz="1200" b="0" i="0" kern="1200" dirty="0">
                <a:solidFill>
                  <a:schemeClr val="tx1"/>
                </a:solidFill>
                <a:effectLst/>
                <a:latin typeface="+mn-lt"/>
                <a:ea typeface="+mn-ea"/>
                <a:cs typeface="+mn-cs"/>
              </a:rPr>
              <a:t>Com a instalação dos contadores começa então a recolha de dados sobre a dimensão concreta da utilização dos trilhos naturais e dos impactos pelos turistas, de forma a definir medidas e ferramentas de apoio à gestão adequadas que possam ser aplicadas de forma mais ampla em todos os trilhos N2000 existentes nos Açores.</a:t>
            </a:r>
          </a:p>
        </p:txBody>
      </p:sp>
    </p:spTree>
    <p:extLst>
      <p:ext uri="{BB962C8B-B14F-4D97-AF65-F5344CB8AC3E}">
        <p14:creationId xmlns:p14="http://schemas.microsoft.com/office/powerpoint/2010/main" val="29657405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15</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0709257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16</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8312830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17</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8328532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18</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8808699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19</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967059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2</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r>
              <a:rPr lang="pt-PT" sz="1200" kern="1200" dirty="0">
                <a:solidFill>
                  <a:schemeClr val="tx1"/>
                </a:solidFill>
                <a:effectLst/>
                <a:latin typeface="+mn-lt"/>
                <a:ea typeface="+mn-ea"/>
                <a:cs typeface="+mn-cs"/>
              </a:rPr>
              <a:t>Apresentação do projeto – LIFE IP AZORES NATURA: A (</a:t>
            </a:r>
            <a:r>
              <a:rPr lang="pt-PT" sz="1200" kern="1200" dirty="0" err="1">
                <a:solidFill>
                  <a:schemeClr val="tx1"/>
                </a:solidFill>
                <a:effectLst/>
                <a:latin typeface="+mn-lt"/>
                <a:ea typeface="+mn-ea"/>
                <a:cs typeface="+mn-cs"/>
              </a:rPr>
              <a:t>Proteçao</a:t>
            </a:r>
            <a:r>
              <a:rPr lang="pt-PT" sz="1200" kern="1200" dirty="0">
                <a:solidFill>
                  <a:schemeClr val="tx1"/>
                </a:solidFill>
                <a:effectLst/>
                <a:latin typeface="+mn-lt"/>
                <a:ea typeface="+mn-ea"/>
                <a:cs typeface="+mn-cs"/>
              </a:rPr>
              <a:t> ativa e gestão integrada da Rede Natura 2000 nos Açores)</a:t>
            </a:r>
            <a:endParaRPr lang="en-US" sz="1200" kern="1200" dirty="0">
              <a:solidFill>
                <a:schemeClr val="tx1"/>
              </a:solidFill>
              <a:effectLst/>
              <a:latin typeface="+mn-lt"/>
              <a:ea typeface="+mn-ea"/>
              <a:cs typeface="+mn-cs"/>
            </a:endParaRPr>
          </a:p>
          <a:p>
            <a:pPr lvl="1"/>
            <a:r>
              <a:rPr lang="pt-PT" sz="1200" kern="1200" dirty="0">
                <a:solidFill>
                  <a:schemeClr val="tx1"/>
                </a:solidFill>
                <a:effectLst/>
                <a:latin typeface="+mn-lt"/>
                <a:ea typeface="+mn-ea"/>
                <a:cs typeface="+mn-cs"/>
              </a:rPr>
              <a:t>É o primeiro projeto integrado português aprovado e o maior projeto de conservação da natureza alguma vez concebido para os Açores.</a:t>
            </a:r>
            <a:endParaRPr lang="en-US" sz="1200" kern="1200" dirty="0">
              <a:solidFill>
                <a:schemeClr val="tx1"/>
              </a:solidFill>
              <a:effectLst/>
              <a:latin typeface="+mn-lt"/>
              <a:ea typeface="+mn-ea"/>
              <a:cs typeface="+mn-cs"/>
            </a:endParaRPr>
          </a:p>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9989194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20</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5083874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21</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2944718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22</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970930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23</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err="1">
                <a:latin typeface="Arial" panose="020B0604020202020204" pitchFamily="34" charset="0"/>
                <a:ea typeface="ＭＳ Ｐゴシック" panose="020B0600070205080204" pitchFamily="34" charset="-128"/>
              </a:rPr>
              <a:t>Finalizado</a:t>
            </a:r>
            <a:r>
              <a:rPr lang="en-US" altLang="en-US" dirty="0">
                <a:latin typeface="Arial" panose="020B0604020202020204" pitchFamily="34" charset="0"/>
                <a:ea typeface="ＭＳ Ｐゴシック" panose="020B0600070205080204" pitchFamily="34" charset="-128"/>
              </a:rPr>
              <a:t> e </a:t>
            </a:r>
            <a:r>
              <a:rPr lang="en-US" altLang="en-US" dirty="0" err="1">
                <a:latin typeface="Arial" panose="020B0604020202020204" pitchFamily="34" charset="0"/>
                <a:ea typeface="ＭＳ Ｐゴシック" panose="020B0600070205080204" pitchFamily="34" charset="-128"/>
              </a:rPr>
              <a:t>será</a:t>
            </a:r>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distribuido</a:t>
            </a:r>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pelas</a:t>
            </a:r>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todas</a:t>
            </a:r>
            <a:r>
              <a:rPr lang="en-US" altLang="en-US" dirty="0">
                <a:latin typeface="Arial" panose="020B0604020202020204" pitchFamily="34" charset="0"/>
                <a:ea typeface="ＭＳ Ｐゴシック" panose="020B0600070205080204" pitchFamily="34" charset="-128"/>
              </a:rPr>
              <a:t> as </a:t>
            </a:r>
            <a:r>
              <a:rPr lang="en-US" altLang="en-US" dirty="0" err="1">
                <a:latin typeface="Arial" panose="020B0604020202020204" pitchFamily="34" charset="0"/>
                <a:ea typeface="ＭＳ Ｐゴシック" panose="020B0600070205080204" pitchFamily="34" charset="-128"/>
              </a:rPr>
              <a:t>escolas</a:t>
            </a: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8114759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24</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068319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25</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3750029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26</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313264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sz="1200" b="0" i="0" kern="1200" dirty="0">
                <a:solidFill>
                  <a:schemeClr val="tx1"/>
                </a:solidFill>
                <a:effectLst/>
                <a:latin typeface="+mn-lt"/>
                <a:ea typeface="+mn-ea"/>
                <a:cs typeface="+mn-cs"/>
              </a:rPr>
              <a:t>No âmbito do projeto LIFE IP AZORES NATURA, e a fim de assegurar que as partes interessadas do projeto obtenham o tipo de formação de que mais necessitam para melhorar a gestão da Rede Natura 2000 nos Açores, envio aqui o link com um inquérito que servirá para sistematicamente recolher dados sobre as necessidades de formação das partes interessadas, Este inquérito requer poucos minutos para ser preenchido. Saliento que quantos mais elementos preencherem o inquérito, melhor poderemos adaptar o Plano de Capacitação às necessidades de formação reais. Irei depois disponibilizar um calendário de formações adaptados às vossas necessidades. </a:t>
            </a:r>
            <a:endParaRPr lang="pt-PT"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27</a:t>
            </a:fld>
            <a:endParaRPr lang="pt-PT"/>
          </a:p>
        </p:txBody>
      </p:sp>
    </p:spTree>
    <p:extLst>
      <p:ext uri="{BB962C8B-B14F-4D97-AF65-F5344CB8AC3E}">
        <p14:creationId xmlns:p14="http://schemas.microsoft.com/office/powerpoint/2010/main" val="18752764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28</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275168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3</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t-PT" altLang="en-US" dirty="0">
                <a:latin typeface="Arial" panose="020B0604020202020204" pitchFamily="34" charset="0"/>
                <a:ea typeface="ＭＳ Ｐゴシック" panose="020B0600070205080204" pitchFamily="34" charset="-128"/>
              </a:rPr>
              <a:t>Em janeiro de 2019, a Direção Regional do Ambiente (DRA) deu início à execução do projeto LIFE IP </a:t>
            </a:r>
            <a:r>
              <a:rPr lang="pt-PT" altLang="en-US" dirty="0" err="1">
                <a:latin typeface="Arial" panose="020B0604020202020204" pitchFamily="34" charset="0"/>
                <a:ea typeface="ＭＳ Ｐゴシック" panose="020B0600070205080204" pitchFamily="34" charset="-128"/>
              </a:rPr>
              <a:t>Azores</a:t>
            </a:r>
            <a:r>
              <a:rPr lang="pt-PT" altLang="en-US" dirty="0">
                <a:latin typeface="Arial" panose="020B0604020202020204" pitchFamily="34" charset="0"/>
                <a:ea typeface="ＭＳ Ｐゴシック" panose="020B0600070205080204" pitchFamily="34" charset="-128"/>
              </a:rPr>
              <a:t> Natura, do qual foi a entidade coordenadora até à reestruturação da orgânica pelo XIII Governo Regional no final de 2020. Depois destas reestruturações, a Secretaria Regional do Ambiente e Alterações Climáticas (SRAAC) passou a ser o Beneficiário coordenador do projeto LIFE IP AZORES NATURA, enquanto a Direção Regional do Ambiente e Alterações Climáticas (DRAAC) passa a ser beneficiário associado.</a:t>
            </a:r>
          </a:p>
          <a:p>
            <a:pPr eaLnBrk="1" hangingPunct="1"/>
            <a:r>
              <a:rPr lang="pt-PT" altLang="en-US" dirty="0">
                <a:latin typeface="Arial" panose="020B0604020202020204" pitchFamily="34" charset="0"/>
                <a:ea typeface="ＭＳ Ｐゴシック" panose="020B0600070205080204" pitchFamily="34" charset="-128"/>
              </a:rPr>
              <a:t>O planeamento das ações de conservação terrestre iniciou-se em janeiro de 2020. Desde novembro de 2020, e com a finalização das contratações dos Assistentes Operacionais, toda a estrutura da SRAAC e DRAAC no âmbito deste projeto encontra-se em pleno funcionamento.</a:t>
            </a: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028867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4</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t-BR" altLang="en-US" dirty="0">
                <a:latin typeface="Arial" panose="020B0604020202020204" pitchFamily="34" charset="0"/>
                <a:ea typeface="ＭＳ Ｐゴシック" panose="020B0600070205080204" pitchFamily="34" charset="-128"/>
              </a:rPr>
              <a:t>-</a:t>
            </a:r>
            <a:r>
              <a:rPr lang="pt-BR" altLang="en-US" baseline="0" dirty="0">
                <a:latin typeface="Arial" panose="020B0604020202020204" pitchFamily="34" charset="0"/>
                <a:ea typeface="ＭＳ Ｐゴシック" panose="020B0600070205080204" pitchFamily="34" charset="-128"/>
              </a:rPr>
              <a:t> </a:t>
            </a:r>
            <a:r>
              <a:rPr lang="pt-BR" altLang="en-US" dirty="0">
                <a:latin typeface="Arial" panose="020B0604020202020204" pitchFamily="34" charset="0"/>
                <a:ea typeface="ＭＳ Ｐゴシック" panose="020B0600070205080204" pitchFamily="34" charset="-128"/>
              </a:rPr>
              <a:t>O projeto LIFE IP Azores Natura abrange todos os sítios da RN2000: 24 ZEC’s (Zonas Especiais de Conservação), 15 ZPE’s (Zonas de Proteção Especial) e 2 SIC's (Sítios de Interesse Comunitário) da Rede Natura 2000 nos Açores, procurando obter um contributo significativo para a conservação de espécies e habitats protegidos pelas Diretivas Habitats e Aves que fundamentam a sua designação.</a:t>
            </a:r>
          </a:p>
          <a:p>
            <a:pPr eaLnBrk="1" hangingPunct="1"/>
            <a:endParaRPr lang="pt-BR" altLang="en-US" dirty="0">
              <a:latin typeface="Arial" panose="020B0604020202020204" pitchFamily="34" charset="0"/>
              <a:ea typeface="ＭＳ Ｐゴシック" panose="020B0600070205080204" pitchFamily="34" charset="-128"/>
            </a:endParaRPr>
          </a:p>
          <a:p>
            <a:r>
              <a:rPr lang="pt-BR" altLang="en-US" dirty="0">
                <a:latin typeface="Arial" panose="020B0604020202020204" pitchFamily="34" charset="0"/>
                <a:ea typeface="ＭＳ Ｐゴシック" panose="020B0600070205080204" pitchFamily="34" charset="-128"/>
              </a:rPr>
              <a:t>-</a:t>
            </a:r>
            <a:r>
              <a:rPr lang="pt-BR" altLang="en-US" baseline="0" dirty="0">
                <a:latin typeface="Arial" panose="020B0604020202020204" pitchFamily="34" charset="0"/>
                <a:ea typeface="ＭＳ Ｐゴシック" panose="020B0600070205080204" pitchFamily="34" charset="-128"/>
              </a:rPr>
              <a:t> O projeto também ira intervir no </a:t>
            </a:r>
            <a:r>
              <a:rPr lang="pt-PT" sz="1200" kern="1200" dirty="0">
                <a:solidFill>
                  <a:schemeClr val="tx1"/>
                </a:solidFill>
                <a:effectLst/>
                <a:latin typeface="+mn-lt"/>
                <a:ea typeface="+mn-ea"/>
                <a:cs typeface="+mn-cs"/>
              </a:rPr>
              <a:t>Parque Marinho dos Açores, que inclui a área prioritária de intervenção para a conservação de espécies marinhas.</a:t>
            </a:r>
          </a:p>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100068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5</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52679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6</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PT" sz="1200" kern="1200" dirty="0">
                <a:solidFill>
                  <a:schemeClr val="tx1"/>
                </a:solidFill>
                <a:effectLst/>
                <a:latin typeface="+mn-lt"/>
                <a:ea typeface="+mn-ea"/>
                <a:cs typeface="+mn-cs"/>
              </a:rPr>
              <a:t>Iremos</a:t>
            </a:r>
            <a:r>
              <a:rPr lang="pt-PT" sz="1200" kern="1200" baseline="0" dirty="0">
                <a:solidFill>
                  <a:schemeClr val="tx1"/>
                </a:solidFill>
                <a:effectLst/>
                <a:latin typeface="+mn-lt"/>
                <a:ea typeface="+mn-ea"/>
                <a:cs typeface="+mn-cs"/>
              </a:rPr>
              <a:t> intervir no Caldeirão do Corvo em 99ha. Esta área é ocupada por um habitat prioritário da Diretiva Habitats -  Turfeiras de Cobertura (7130), pertencente à Rede Natura 2000.</a:t>
            </a:r>
          </a:p>
          <a:p>
            <a:r>
              <a:rPr lang="pt-PT" sz="1200" kern="1200" baseline="0" dirty="0">
                <a:solidFill>
                  <a:schemeClr val="tx1"/>
                </a:solidFill>
                <a:effectLst/>
                <a:latin typeface="+mn-lt"/>
                <a:ea typeface="+mn-ea"/>
                <a:cs typeface="+mn-cs"/>
              </a:rPr>
              <a:t>A área a restaurar para melhorar o estado de conservação deste habitat passará pelo controlo de EEI, assim como o plantio de cedro do mato (</a:t>
            </a:r>
            <a:r>
              <a:rPr lang="pt-PT" sz="1200" i="1" u="none" kern="1200" baseline="0" dirty="0" err="1">
                <a:solidFill>
                  <a:schemeClr val="tx1"/>
                </a:solidFill>
                <a:effectLst/>
                <a:latin typeface="+mn-lt"/>
                <a:ea typeface="+mn-ea"/>
                <a:cs typeface="+mn-cs"/>
              </a:rPr>
              <a:t>Juniperus</a:t>
            </a:r>
            <a:r>
              <a:rPr lang="pt-PT" sz="1200" i="1" u="none" kern="1200" baseline="0" dirty="0">
                <a:solidFill>
                  <a:schemeClr val="tx1"/>
                </a:solidFill>
                <a:effectLst/>
                <a:latin typeface="+mn-lt"/>
                <a:ea typeface="+mn-ea"/>
                <a:cs typeface="+mn-cs"/>
              </a:rPr>
              <a:t> </a:t>
            </a:r>
            <a:r>
              <a:rPr lang="pt-PT" sz="1200" i="1" u="none" kern="1200" baseline="0" dirty="0" err="1">
                <a:solidFill>
                  <a:schemeClr val="tx1"/>
                </a:solidFill>
                <a:effectLst/>
                <a:latin typeface="+mn-lt"/>
                <a:ea typeface="+mn-ea"/>
                <a:cs typeface="+mn-cs"/>
              </a:rPr>
              <a:t>brevifolia</a:t>
            </a:r>
            <a:r>
              <a:rPr lang="pt-PT" sz="1200" kern="1200" baseline="0" dirty="0">
                <a:solidFill>
                  <a:schemeClr val="tx1"/>
                </a:solidFill>
                <a:effectLst/>
                <a:latin typeface="+mn-lt"/>
                <a:ea typeface="+mn-ea"/>
                <a:cs typeface="+mn-cs"/>
              </a:rPr>
              <a:t>) e introdução de outras espécies nas encostas para estabilizar: </a:t>
            </a:r>
          </a:p>
          <a:p>
            <a:pPr marL="171450" indent="-171450">
              <a:buFontTx/>
              <a:buChar char="-"/>
            </a:pPr>
            <a:r>
              <a:rPr lang="pt-PT" sz="1200" i="1" kern="1200" baseline="0" dirty="0">
                <a:solidFill>
                  <a:schemeClr val="tx1"/>
                </a:solidFill>
                <a:effectLst/>
                <a:latin typeface="+mn-lt"/>
                <a:ea typeface="+mn-ea"/>
                <a:cs typeface="+mn-cs"/>
              </a:rPr>
              <a:t>Festuca </a:t>
            </a:r>
            <a:r>
              <a:rPr lang="pt-PT" sz="1200" i="1" kern="1200" baseline="0" dirty="0" err="1">
                <a:solidFill>
                  <a:schemeClr val="tx1"/>
                </a:solidFill>
                <a:effectLst/>
                <a:latin typeface="+mn-lt"/>
                <a:ea typeface="+mn-ea"/>
                <a:cs typeface="+mn-cs"/>
              </a:rPr>
              <a:t>francoi</a:t>
            </a:r>
            <a:r>
              <a:rPr lang="pt-PT" sz="1200" i="1" kern="1200" baseline="0" dirty="0">
                <a:solidFill>
                  <a:schemeClr val="tx1"/>
                </a:solidFill>
                <a:effectLst/>
                <a:latin typeface="+mn-lt"/>
                <a:ea typeface="+mn-ea"/>
                <a:cs typeface="+mn-cs"/>
              </a:rPr>
              <a:t> </a:t>
            </a:r>
            <a:r>
              <a:rPr lang="pt-PT" sz="1200" kern="1200" baseline="0" dirty="0">
                <a:solidFill>
                  <a:schemeClr val="tx1"/>
                </a:solidFill>
                <a:effectLst/>
                <a:latin typeface="+mn-lt"/>
                <a:ea typeface="+mn-ea"/>
                <a:cs typeface="+mn-cs"/>
              </a:rPr>
              <a:t>por semente</a:t>
            </a:r>
          </a:p>
          <a:p>
            <a:pPr marL="171450" indent="-171450">
              <a:buFontTx/>
              <a:buChar char="-"/>
            </a:pPr>
            <a:r>
              <a:rPr lang="pt-PT" sz="1200" kern="1200" baseline="0" dirty="0">
                <a:solidFill>
                  <a:schemeClr val="tx1"/>
                </a:solidFill>
                <a:effectLst/>
                <a:latin typeface="+mn-lt"/>
                <a:ea typeface="+mn-ea"/>
                <a:cs typeface="+mn-cs"/>
              </a:rPr>
              <a:t>Sementeira de </a:t>
            </a:r>
            <a:r>
              <a:rPr lang="pt-PT" sz="1200" i="1" kern="1200" baseline="0" dirty="0" err="1">
                <a:solidFill>
                  <a:schemeClr val="tx1"/>
                </a:solidFill>
                <a:effectLst/>
                <a:latin typeface="+mn-lt"/>
                <a:ea typeface="+mn-ea"/>
                <a:cs typeface="+mn-cs"/>
              </a:rPr>
              <a:t>Calluna</a:t>
            </a:r>
            <a:r>
              <a:rPr lang="pt-PT" sz="1200" i="1" kern="1200" baseline="0" dirty="0">
                <a:solidFill>
                  <a:schemeClr val="tx1"/>
                </a:solidFill>
                <a:effectLst/>
                <a:latin typeface="+mn-lt"/>
                <a:ea typeface="+mn-ea"/>
                <a:cs typeface="+mn-cs"/>
              </a:rPr>
              <a:t> </a:t>
            </a:r>
            <a:r>
              <a:rPr lang="pt-PT" sz="1200" i="1" kern="1200" baseline="0" dirty="0" err="1">
                <a:solidFill>
                  <a:schemeClr val="tx1"/>
                </a:solidFill>
                <a:effectLst/>
                <a:latin typeface="+mn-lt"/>
                <a:ea typeface="+mn-ea"/>
                <a:cs typeface="+mn-cs"/>
              </a:rPr>
              <a:t>vulgaris</a:t>
            </a:r>
            <a:endParaRPr lang="pt-PT" sz="1200" i="1" kern="1200" baseline="0" dirty="0">
              <a:solidFill>
                <a:schemeClr val="tx1"/>
              </a:solidFill>
              <a:effectLst/>
              <a:latin typeface="+mn-lt"/>
              <a:ea typeface="+mn-ea"/>
              <a:cs typeface="+mn-cs"/>
            </a:endParaRPr>
          </a:p>
          <a:p>
            <a:pPr marL="0" indent="0">
              <a:buFontTx/>
              <a:buNone/>
            </a:pPr>
            <a:r>
              <a:rPr lang="pt-PT" sz="1200" kern="1200" baseline="0" dirty="0">
                <a:solidFill>
                  <a:schemeClr val="tx1"/>
                </a:solidFill>
                <a:effectLst/>
                <a:latin typeface="+mn-lt"/>
                <a:ea typeface="+mn-ea"/>
                <a:cs typeface="+mn-cs"/>
              </a:rPr>
              <a:t>No fundo da caldeira serão plantados </a:t>
            </a:r>
            <a:r>
              <a:rPr lang="pt-PT" sz="1200" i="1" kern="1200" baseline="0" dirty="0" err="1">
                <a:solidFill>
                  <a:schemeClr val="tx1"/>
                </a:solidFill>
                <a:effectLst/>
                <a:latin typeface="+mn-lt"/>
                <a:ea typeface="+mn-ea"/>
                <a:cs typeface="+mn-cs"/>
              </a:rPr>
              <a:t>Sphagnum</a:t>
            </a:r>
            <a:r>
              <a:rPr lang="pt-PT" sz="1200" kern="1200" baseline="0" dirty="0">
                <a:solidFill>
                  <a:schemeClr val="tx1"/>
                </a:solidFill>
                <a:effectLst/>
                <a:latin typeface="+mn-lt"/>
                <a:ea typeface="+mn-ea"/>
                <a:cs typeface="+mn-cs"/>
              </a:rPr>
              <a:t> para a reconstrução da turfeira.</a:t>
            </a:r>
          </a:p>
          <a:p>
            <a:pPr marL="0" indent="0">
              <a:buFontTx/>
              <a:buNone/>
            </a:pPr>
            <a:r>
              <a:rPr lang="pt-PT" sz="1200" kern="1200" baseline="0" dirty="0">
                <a:solidFill>
                  <a:schemeClr val="tx1"/>
                </a:solidFill>
                <a:effectLst/>
                <a:latin typeface="+mn-lt"/>
                <a:ea typeface="+mn-ea"/>
                <a:cs typeface="+mn-cs"/>
              </a:rPr>
              <a:t>Vai ser colocada sinalética na área referente ao projeto, condicionando o uso ao longo da sebe e nas principais zonas visitáveis. </a:t>
            </a:r>
            <a:br>
              <a:rPr lang="pt-PT" sz="1200" kern="1200" baseline="0" dirty="0">
                <a:solidFill>
                  <a:schemeClr val="tx1"/>
                </a:solidFill>
                <a:effectLst/>
                <a:latin typeface="+mn-lt"/>
                <a:ea typeface="+mn-ea"/>
                <a:cs typeface="+mn-cs"/>
              </a:rPr>
            </a:br>
            <a:endParaRPr lang="pt-PT" sz="1200" kern="1200" baseline="0" dirty="0">
              <a:solidFill>
                <a:schemeClr val="tx1"/>
              </a:solidFill>
              <a:effectLst/>
              <a:latin typeface="+mn-lt"/>
              <a:ea typeface="+mn-ea"/>
              <a:cs typeface="+mn-cs"/>
            </a:endParaRPr>
          </a:p>
          <a:p>
            <a:pPr marL="0" indent="0">
              <a:buFontTx/>
              <a:buNone/>
            </a:pPr>
            <a:r>
              <a:rPr lang="pt-PT" sz="1200" kern="1200" baseline="0" dirty="0">
                <a:solidFill>
                  <a:schemeClr val="tx1"/>
                </a:solidFill>
                <a:effectLst/>
                <a:latin typeface="+mn-lt"/>
                <a:ea typeface="+mn-ea"/>
                <a:cs typeface="+mn-cs"/>
              </a:rPr>
              <a:t>- </a:t>
            </a:r>
            <a:r>
              <a:rPr lang="pt-BR" sz="1200" kern="1200" dirty="0">
                <a:solidFill>
                  <a:schemeClr val="tx1"/>
                </a:solidFill>
                <a:effectLst/>
                <a:latin typeface="+mn-lt"/>
                <a:ea typeface="+mn-ea"/>
                <a:cs typeface="+mn-cs"/>
              </a:rPr>
              <a:t>Foram contratados 2 assistentes operacionais afetos ao projeto LIFE IP até 2027, para implementação das ações de conservação.</a:t>
            </a:r>
            <a:endParaRPr lang="pt-PT" sz="1200" kern="1200" dirty="0">
              <a:solidFill>
                <a:schemeClr val="tx1"/>
              </a:solidFill>
              <a:effectLst/>
              <a:latin typeface="+mn-lt"/>
              <a:ea typeface="+mn-ea"/>
              <a:cs typeface="+mn-cs"/>
            </a:endParaRPr>
          </a:p>
          <a:p>
            <a:r>
              <a:rPr lang="pt-PT" sz="1200" kern="1200" dirty="0">
                <a:solidFill>
                  <a:schemeClr val="tx1"/>
                </a:solidFill>
                <a:effectLst/>
                <a:latin typeface="+mn-lt"/>
                <a:ea typeface="+mn-ea"/>
                <a:cs typeface="+mn-cs"/>
              </a:rPr>
              <a:t> </a:t>
            </a:r>
          </a:p>
          <a:p>
            <a:pPr marL="0" indent="0">
              <a:buFontTx/>
              <a:buNone/>
            </a:pPr>
            <a:endParaRPr lang="en-US" dirty="0">
              <a:effectLst/>
            </a:endParaRPr>
          </a:p>
          <a:p>
            <a:pPr marL="0" indent="0" eaLnBrk="1" hangingPunct="1">
              <a:buFontTx/>
              <a:buNone/>
            </a:pP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809187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7</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PT" sz="1200" kern="1200" dirty="0">
                <a:solidFill>
                  <a:schemeClr val="tx1"/>
                </a:solidFill>
                <a:effectLst/>
                <a:latin typeface="+mn-lt"/>
                <a:ea typeface="+mn-ea"/>
                <a:cs typeface="+mn-cs"/>
              </a:rPr>
              <a:t>Sendo as espécies exóticas e invasoras uma das maiores ameaças à conservação da natureza e ao restauro de ecossistemas, através deste projeto está a desenvolver-se a Estratégia Regional para a Prevenção e Controlo de Espécies Exóticas Invasoras.</a:t>
            </a:r>
            <a:br>
              <a:rPr lang="pt-PT" sz="1200" kern="1200" dirty="0">
                <a:solidFill>
                  <a:schemeClr val="tx1"/>
                </a:solidFill>
                <a:effectLst/>
                <a:latin typeface="+mn-lt"/>
                <a:ea typeface="+mn-ea"/>
                <a:cs typeface="+mn-cs"/>
              </a:rPr>
            </a:br>
            <a:r>
              <a:rPr lang="pt-PT" sz="1200" kern="1200" dirty="0">
                <a:solidFill>
                  <a:schemeClr val="tx1"/>
                </a:solidFill>
                <a:effectLst/>
                <a:latin typeface="+mn-lt"/>
                <a:ea typeface="+mn-ea"/>
                <a:cs typeface="+mn-cs"/>
              </a:rPr>
              <a:t>Considerando a situação do </a:t>
            </a:r>
            <a:r>
              <a:rPr lang="pt-PT" sz="1200" kern="1200" dirty="0" err="1">
                <a:solidFill>
                  <a:schemeClr val="tx1"/>
                </a:solidFill>
                <a:effectLst/>
                <a:latin typeface="+mn-lt"/>
                <a:ea typeface="+mn-ea"/>
                <a:cs typeface="+mn-cs"/>
              </a:rPr>
              <a:t>Corona-Virus</a:t>
            </a:r>
            <a:r>
              <a:rPr lang="pt-PT" sz="1200" kern="1200" dirty="0">
                <a:solidFill>
                  <a:schemeClr val="tx1"/>
                </a:solidFill>
                <a:effectLst/>
                <a:latin typeface="+mn-lt"/>
                <a:ea typeface="+mn-ea"/>
                <a:cs typeface="+mn-cs"/>
              </a:rPr>
              <a:t>, nos meses de Março, Abril e Maio de 2020 os trabalhos de triagem e identificação das amostras de espécies de artrópodes de matas exóticas sofreram algum atraso, deste modo o 3º relatório foi entregue em Março de 2021, contendo a caracterização e avaliação das EEI nos Açores e dos ecossistemas invadidos, nomeadamente: i) uma avaliação de risco que permita identificar as espécies potencialmente invasoras que possam chegar aos Açores, e identificar as principais vias de introdução, de modo a impedir a sua introdução intencional ou acidental; </a:t>
            </a:r>
            <a:r>
              <a:rPr lang="pt-PT" sz="1200" kern="1200" dirty="0" err="1">
                <a:solidFill>
                  <a:schemeClr val="tx1"/>
                </a:solidFill>
                <a:effectLst/>
                <a:latin typeface="+mn-lt"/>
                <a:ea typeface="+mn-ea"/>
                <a:cs typeface="+mn-cs"/>
              </a:rPr>
              <a:t>ii</a:t>
            </a:r>
            <a:r>
              <a:rPr lang="pt-PT" sz="1200" kern="1200" dirty="0">
                <a:solidFill>
                  <a:schemeClr val="tx1"/>
                </a:solidFill>
                <a:effectLst/>
                <a:latin typeface="+mn-lt"/>
                <a:ea typeface="+mn-ea"/>
                <a:cs typeface="+mn-cs"/>
              </a:rPr>
              <a:t>) prioridades em termos de controlo das EEI e potencialmente invasoras já presentes nos Açores, com base nos impactes observados e potenciais e nas possibilidades de controlo efetivo; </a:t>
            </a:r>
            <a:r>
              <a:rPr lang="pt-PT" sz="1200" kern="1200" dirty="0" err="1">
                <a:solidFill>
                  <a:schemeClr val="tx1"/>
                </a:solidFill>
                <a:effectLst/>
                <a:latin typeface="+mn-lt"/>
                <a:ea typeface="+mn-ea"/>
                <a:cs typeface="+mn-cs"/>
              </a:rPr>
              <a:t>iii</a:t>
            </a:r>
            <a:r>
              <a:rPr lang="pt-PT" sz="1200" kern="1200" dirty="0">
                <a:solidFill>
                  <a:schemeClr val="tx1"/>
                </a:solidFill>
                <a:effectLst/>
                <a:latin typeface="+mn-lt"/>
                <a:ea typeface="+mn-ea"/>
                <a:cs typeface="+mn-cs"/>
              </a:rPr>
              <a:t>) mapeamento da distribuição conhecida e potencial das EEI consideradas como prioritárias de acordo com a análise de risco, considerando também os cenários e projeções climáticas para os Açores.</a:t>
            </a:r>
          </a:p>
          <a:p>
            <a:r>
              <a:rPr lang="pt-PT" sz="1200" kern="1200" dirty="0">
                <a:solidFill>
                  <a:schemeClr val="tx1"/>
                </a:solidFill>
                <a:effectLst/>
                <a:latin typeface="+mn-lt"/>
                <a:ea typeface="+mn-ea"/>
                <a:cs typeface="+mn-cs"/>
              </a:rPr>
              <a:t>Até ao fim de julho de 2021 será entregue o </a:t>
            </a:r>
            <a:r>
              <a:rPr lang="pt-PT" sz="1200" b="1" kern="1200" dirty="0">
                <a:solidFill>
                  <a:schemeClr val="tx1"/>
                </a:solidFill>
                <a:effectLst/>
                <a:latin typeface="+mn-lt"/>
                <a:ea typeface="+mn-ea"/>
                <a:cs typeface="+mn-cs"/>
              </a:rPr>
              <a:t>Plano de Ação para as invasões biológicas</a:t>
            </a:r>
            <a:r>
              <a:rPr lang="pt-PT" sz="1200" kern="1200" dirty="0">
                <a:solidFill>
                  <a:schemeClr val="tx1"/>
                </a:solidFill>
                <a:effectLst/>
                <a:latin typeface="+mn-lt"/>
                <a:ea typeface="+mn-ea"/>
                <a:cs typeface="+mn-cs"/>
              </a:rPr>
              <a:t>, contendo: i) medidas de gestão para as EEI consideradas como prioritárias de acordo com a análise de risco, considerando medidas complementares às ações de controlo; </a:t>
            </a:r>
            <a:r>
              <a:rPr lang="pt-PT" sz="1200" kern="1200" dirty="0" err="1">
                <a:solidFill>
                  <a:schemeClr val="tx1"/>
                </a:solidFill>
                <a:effectLst/>
                <a:latin typeface="+mn-lt"/>
                <a:ea typeface="+mn-ea"/>
                <a:cs typeface="+mn-cs"/>
              </a:rPr>
              <a:t>ii</a:t>
            </a:r>
            <a:r>
              <a:rPr lang="pt-PT" sz="1200" kern="1200" dirty="0">
                <a:solidFill>
                  <a:schemeClr val="tx1"/>
                </a:solidFill>
                <a:effectLst/>
                <a:latin typeface="+mn-lt"/>
                <a:ea typeface="+mn-ea"/>
                <a:cs typeface="+mn-cs"/>
              </a:rPr>
              <a:t>) uma estratégia de monitorização que possibilite a deteção precoce e uma resposta rápida para as EEI e potencialmente invasoras; </a:t>
            </a:r>
            <a:r>
              <a:rPr lang="pt-PT" sz="1200" kern="1200" dirty="0" err="1">
                <a:solidFill>
                  <a:schemeClr val="tx1"/>
                </a:solidFill>
                <a:effectLst/>
                <a:latin typeface="+mn-lt"/>
                <a:ea typeface="+mn-ea"/>
                <a:cs typeface="+mn-cs"/>
              </a:rPr>
              <a:t>iii</a:t>
            </a:r>
            <a:r>
              <a:rPr lang="pt-PT" sz="1200" kern="1200" dirty="0">
                <a:solidFill>
                  <a:schemeClr val="tx1"/>
                </a:solidFill>
                <a:effectLst/>
                <a:latin typeface="+mn-lt"/>
                <a:ea typeface="+mn-ea"/>
                <a:cs typeface="+mn-cs"/>
              </a:rPr>
              <a:t>) medidas que envolvam os cidadãos, a administração regional e local e os investigadores, na prevenção das invasões biológicas. </a:t>
            </a:r>
          </a:p>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773297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8</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5750" indent="-285750">
              <a:buFont typeface="Arial" panose="020B0604020202020204" pitchFamily="34" charset="0"/>
              <a:buChar char="•"/>
            </a:pPr>
            <a:r>
              <a:rPr lang="pt-PT" dirty="0"/>
              <a:t>Inquérito sobre necessidades de capacitação preenchido por </a:t>
            </a:r>
            <a:r>
              <a:rPr lang="pt-PT" dirty="0">
                <a:highlight>
                  <a:srgbClr val="FFFF00"/>
                </a:highlight>
              </a:rPr>
              <a:t>95 </a:t>
            </a:r>
            <a:r>
              <a:rPr lang="pt-PT" dirty="0"/>
              <a:t>elementos de todas as ilhas dos Açores.</a:t>
            </a:r>
          </a:p>
          <a:p>
            <a:pPr marL="285750" indent="-285750">
              <a:buFont typeface="Arial" panose="020B0604020202020204" pitchFamily="34" charset="0"/>
              <a:buChar char="•"/>
            </a:pPr>
            <a:r>
              <a:rPr lang="pt-PT" dirty="0"/>
              <a:t>Plano de Capacitação Externa a ser elaborado, com base nas respostas dos </a:t>
            </a:r>
            <a:r>
              <a:rPr lang="pt-PT" dirty="0" err="1"/>
              <a:t>stakeholders</a:t>
            </a:r>
            <a:r>
              <a:rPr lang="pt-PT" dirty="0"/>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pt-PT" dirty="0"/>
              <a:t>- A maioria dos setores que responderam estão ligados às áreas do: turismo, Adm. Pública, Empresas, Autoridades Públicas, Associações e </a:t>
            </a:r>
            <a:r>
              <a:rPr lang="pt-PT" dirty="0" err="1"/>
              <a:t>ONG’s</a:t>
            </a:r>
            <a:endParaRPr lang="pt-PT"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pt-PT" sz="1200" b="1" i="1" kern="1200" dirty="0">
                <a:solidFill>
                  <a:schemeClr val="tx1"/>
                </a:solidFill>
                <a:effectLst/>
                <a:latin typeface="+mn-lt"/>
                <a:ea typeface="+mn-ea"/>
                <a:cs typeface="+mn-cs"/>
              </a:rPr>
              <a:t>Quais as áreas de conhecimento em que tem mais interesse de formação?</a:t>
            </a:r>
          </a:p>
          <a:p>
            <a:r>
              <a:rPr lang="pt-PT" sz="1200" kern="1200" dirty="0">
                <a:solidFill>
                  <a:schemeClr val="tx1"/>
                </a:solidFill>
                <a:effectLst/>
                <a:latin typeface="+mn-lt"/>
                <a:ea typeface="+mn-ea"/>
                <a:cs typeface="+mn-cs"/>
              </a:rPr>
              <a:t>1 </a:t>
            </a:r>
            <a:r>
              <a:rPr lang="pt-PT" sz="1200" u="sng" kern="1200" dirty="0">
                <a:solidFill>
                  <a:schemeClr val="tx1"/>
                </a:solidFill>
                <a:effectLst/>
                <a:latin typeface="+mn-lt"/>
                <a:ea typeface="+mn-ea"/>
                <a:cs typeface="+mn-cs"/>
              </a:rPr>
              <a:t>= Rede Natura dos Açores</a:t>
            </a:r>
          </a:p>
          <a:p>
            <a:r>
              <a:rPr lang="pt-PT" sz="1200" u="sng" kern="1200" dirty="0">
                <a:solidFill>
                  <a:schemeClr val="tx1"/>
                </a:solidFill>
                <a:effectLst/>
                <a:latin typeface="+mn-lt"/>
                <a:ea typeface="+mn-ea"/>
                <a:cs typeface="+mn-cs"/>
              </a:rPr>
              <a:t>2 = Biodiversidade dos Açores</a:t>
            </a:r>
          </a:p>
          <a:p>
            <a:r>
              <a:rPr lang="pt-PT" sz="1200" kern="1200" dirty="0">
                <a:solidFill>
                  <a:schemeClr val="tx1"/>
                </a:solidFill>
                <a:effectLst/>
                <a:latin typeface="+mn-lt"/>
                <a:ea typeface="+mn-ea"/>
                <a:cs typeface="+mn-cs"/>
              </a:rPr>
              <a:t>3 = Legislação ambiental aplicada na Região (observação turística de cetáceos, pescas, ...)</a:t>
            </a:r>
          </a:p>
          <a:p>
            <a:r>
              <a:rPr lang="pt-PT" sz="1200" kern="1200" dirty="0">
                <a:solidFill>
                  <a:schemeClr val="tx1"/>
                </a:solidFill>
                <a:effectLst/>
                <a:latin typeface="+mn-lt"/>
                <a:ea typeface="+mn-ea"/>
                <a:cs typeface="+mn-cs"/>
              </a:rPr>
              <a:t>4 = Instrumentos de financiamento e elaboração de candidaturas</a:t>
            </a:r>
          </a:p>
          <a:p>
            <a:r>
              <a:rPr lang="pt-PT" sz="1200" kern="1200" dirty="0">
                <a:solidFill>
                  <a:schemeClr val="tx1"/>
                </a:solidFill>
                <a:effectLst/>
                <a:latin typeface="+mn-lt"/>
                <a:ea typeface="+mn-ea"/>
                <a:cs typeface="+mn-cs"/>
              </a:rPr>
              <a:t>5 = Informática/comunicação e </a:t>
            </a:r>
            <a:r>
              <a:rPr lang="pt-PT" sz="1200" i="1" kern="1200" dirty="0" err="1">
                <a:solidFill>
                  <a:schemeClr val="tx1"/>
                </a:solidFill>
                <a:effectLst/>
                <a:latin typeface="+mn-lt"/>
                <a:ea typeface="+mn-ea"/>
                <a:cs typeface="+mn-cs"/>
              </a:rPr>
              <a:t>networking</a:t>
            </a:r>
            <a:r>
              <a:rPr lang="pt-PT" sz="1200" kern="1200" dirty="0">
                <a:solidFill>
                  <a:schemeClr val="tx1"/>
                </a:solidFill>
                <a:effectLst/>
                <a:latin typeface="+mn-lt"/>
                <a:ea typeface="+mn-ea"/>
                <a:cs typeface="+mn-cs"/>
              </a:rPr>
              <a:t> digital (utilização de formulários digitais e de aplicações disponíveis)</a:t>
            </a:r>
          </a:p>
          <a:p>
            <a:r>
              <a:rPr lang="pt-PT" sz="1200" kern="1200" dirty="0">
                <a:solidFill>
                  <a:schemeClr val="tx1"/>
                </a:solidFill>
                <a:effectLst/>
                <a:latin typeface="+mn-lt"/>
                <a:ea typeface="+mn-ea"/>
                <a:cs typeface="+mn-cs"/>
              </a:rPr>
              <a:t>6 = </a:t>
            </a:r>
            <a:r>
              <a:rPr lang="pt-PT" sz="1200" u="sng" kern="1200" dirty="0">
                <a:solidFill>
                  <a:schemeClr val="tx1"/>
                </a:solidFill>
                <a:effectLst/>
                <a:latin typeface="+mn-lt"/>
                <a:ea typeface="+mn-ea"/>
                <a:cs typeface="+mn-cs"/>
              </a:rPr>
              <a:t>Divulgação/sensibilização junto da comunidade do valor do projeto e da preservação das áreas abrangidas (terrestres e/ou marinhas)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pt-PT"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pt-PT" sz="1200" b="1" i="1" kern="1200" dirty="0">
                <a:solidFill>
                  <a:schemeClr val="tx1"/>
                </a:solidFill>
                <a:effectLst/>
                <a:highlight>
                  <a:srgbClr val="FFFF00"/>
                </a:highlight>
                <a:latin typeface="+mn-lt"/>
                <a:ea typeface="+mn-ea"/>
                <a:cs typeface="+mn-cs"/>
              </a:rPr>
              <a:t>Quais as áreas de conservação ativa em que sente mais necessidade de formação (88 respostas)?</a:t>
            </a:r>
          </a:p>
          <a:p>
            <a:r>
              <a:rPr lang="pt-PT" sz="1200" u="sng" kern="1200" dirty="0">
                <a:solidFill>
                  <a:schemeClr val="tx1"/>
                </a:solidFill>
                <a:effectLst/>
                <a:latin typeface="+mn-lt"/>
                <a:ea typeface="+mn-ea"/>
                <a:cs typeface="+mn-cs"/>
              </a:rPr>
              <a:t>1 = Trabalhos de recuperação, melhoria e manutenção de habitats da Rede Natura 2000</a:t>
            </a:r>
          </a:p>
          <a:p>
            <a:r>
              <a:rPr lang="pt-PT" sz="1200" kern="1200" dirty="0">
                <a:solidFill>
                  <a:schemeClr val="tx1"/>
                </a:solidFill>
                <a:effectLst/>
                <a:latin typeface="+mn-lt"/>
                <a:ea typeface="+mn-ea"/>
                <a:cs typeface="+mn-cs"/>
              </a:rPr>
              <a:t>2 = Trabalhos de conservação e recuperação de espécies terrestres/marinhas, incluindo manuseamento e marcação de animais selvagens (aves, tartarugas)</a:t>
            </a:r>
          </a:p>
          <a:p>
            <a:r>
              <a:rPr lang="pt-PT" sz="1200" kern="1200" dirty="0">
                <a:solidFill>
                  <a:schemeClr val="tx1"/>
                </a:solidFill>
                <a:effectLst/>
                <a:latin typeface="+mn-lt"/>
                <a:ea typeface="+mn-ea"/>
                <a:cs typeface="+mn-cs"/>
              </a:rPr>
              <a:t>3 = Métodos de observação, vigilância e recolha de dados científicos sobre espécies e habitats (ciência cidadã)</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pt-PT"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pt-PT"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pt-PT"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pt-PT" dirty="0"/>
          </a:p>
        </p:txBody>
      </p:sp>
    </p:spTree>
    <p:extLst>
      <p:ext uri="{BB962C8B-B14F-4D97-AF65-F5344CB8AC3E}">
        <p14:creationId xmlns:p14="http://schemas.microsoft.com/office/powerpoint/2010/main" val="40969153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9</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pt-PT" altLang="en-US" baseline="0" dirty="0">
                <a:latin typeface="Arial" panose="020B0604020202020204" pitchFamily="34" charset="0"/>
                <a:ea typeface="ＭＳ Ｐゴシック" panose="020B0600070205080204" pitchFamily="34" charset="-128"/>
              </a:rPr>
              <a:t>Desde modo será feita uma primeira prospeção no terreno para avaliar o estado atual das populações e se estão presentes, de acordo com os dados de distribuição atual, e após essa avaliação controlar as ameaças e pressões, e reforçar populações, quando necessário, através de conservação in </a:t>
            </a:r>
            <a:r>
              <a:rPr lang="pt-PT" altLang="en-US" baseline="0" dirty="0" err="1">
                <a:latin typeface="Arial" panose="020B0604020202020204" pitchFamily="34" charset="0"/>
                <a:ea typeface="ＭＳ Ｐゴシック" panose="020B0600070205080204" pitchFamily="34" charset="-128"/>
              </a:rPr>
              <a:t>situ</a:t>
            </a:r>
            <a:r>
              <a:rPr lang="pt-PT" altLang="en-US" baseline="0" dirty="0">
                <a:latin typeface="Arial" panose="020B0604020202020204" pitchFamily="34" charset="0"/>
                <a:ea typeface="ＭＳ Ｐゴシック" panose="020B0600070205080204" pitchFamily="34" charset="-128"/>
              </a:rPr>
              <a:t> e </a:t>
            </a:r>
            <a:r>
              <a:rPr lang="pt-PT" altLang="en-US" baseline="0" dirty="0" err="1">
                <a:latin typeface="Arial" panose="020B0604020202020204" pitchFamily="34" charset="0"/>
                <a:ea typeface="ＭＳ Ｐゴシック" panose="020B0600070205080204" pitchFamily="34" charset="-128"/>
              </a:rPr>
              <a:t>ex</a:t>
            </a:r>
            <a:r>
              <a:rPr lang="pt-PT" altLang="en-US" baseline="0" dirty="0">
                <a:latin typeface="Arial" panose="020B0604020202020204" pitchFamily="34" charset="0"/>
                <a:ea typeface="ＭＳ Ｐゴシック" panose="020B0600070205080204" pitchFamily="34" charset="-128"/>
              </a:rPr>
              <a:t> </a:t>
            </a:r>
            <a:r>
              <a:rPr lang="pt-PT" altLang="en-US" baseline="0" dirty="0" err="1">
                <a:latin typeface="Arial" panose="020B0604020202020204" pitchFamily="34" charset="0"/>
                <a:ea typeface="ＭＳ Ｐゴシック" panose="020B0600070205080204" pitchFamily="34" charset="-128"/>
              </a:rPr>
              <a:t>situ</a:t>
            </a:r>
            <a:r>
              <a:rPr lang="pt-PT" altLang="en-US" baseline="0" dirty="0">
                <a:latin typeface="Arial" panose="020B0604020202020204" pitchFamily="34" charset="0"/>
                <a:ea typeface="ＭＳ Ｐゴシック" panose="020B0600070205080204" pitchFamily="34" charset="-128"/>
              </a:rPr>
              <a:t>.</a:t>
            </a:r>
          </a:p>
          <a:p>
            <a:pPr marL="171450" indent="-171450">
              <a:buFontTx/>
              <a:buChar char="-"/>
            </a:pPr>
            <a:r>
              <a:rPr lang="pt-PT" altLang="en-US" baseline="0" dirty="0">
                <a:latin typeface="Arial" panose="020B0604020202020204" pitchFamily="34" charset="0"/>
                <a:ea typeface="ＭＳ Ｐゴシック" panose="020B0600070205080204" pitchFamily="34" charset="-128"/>
              </a:rPr>
              <a:t>Será feito por estes dias a prospeção ao </a:t>
            </a:r>
            <a:r>
              <a:rPr lang="pt-PT" altLang="en-US" i="1" baseline="0" dirty="0" err="1">
                <a:latin typeface="Arial" panose="020B0604020202020204" pitchFamily="34" charset="0"/>
                <a:ea typeface="ＭＳ Ｐゴシック" panose="020B0600070205080204" pitchFamily="34" charset="-128"/>
              </a:rPr>
              <a:t>Ammi</a:t>
            </a:r>
            <a:r>
              <a:rPr lang="pt-PT" altLang="en-US" i="1" baseline="0" dirty="0">
                <a:latin typeface="Arial" panose="020B0604020202020204" pitchFamily="34" charset="0"/>
                <a:ea typeface="ＭＳ Ｐゴシック" panose="020B0600070205080204" pitchFamily="34" charset="-128"/>
              </a:rPr>
              <a:t> </a:t>
            </a:r>
            <a:r>
              <a:rPr lang="pt-PT" altLang="en-US" i="1" baseline="0" dirty="0" err="1">
                <a:latin typeface="Arial" panose="020B0604020202020204" pitchFamily="34" charset="0"/>
                <a:ea typeface="ＭＳ Ｐゴシック" panose="020B0600070205080204" pitchFamily="34" charset="-128"/>
              </a:rPr>
              <a:t>trifoliatum</a:t>
            </a:r>
            <a:r>
              <a:rPr lang="pt-PT" altLang="en-US" i="1" baseline="0" dirty="0">
                <a:latin typeface="Arial" panose="020B0604020202020204" pitchFamily="34" charset="0"/>
                <a:ea typeface="ＭＳ Ｐゴシック" panose="020B0600070205080204" pitchFamily="34" charset="-128"/>
              </a:rPr>
              <a:t> </a:t>
            </a:r>
            <a:r>
              <a:rPr lang="pt-PT" altLang="en-US" baseline="0" dirty="0">
                <a:latin typeface="Arial" panose="020B0604020202020204" pitchFamily="34" charset="0"/>
                <a:ea typeface="ＭＳ Ｐゴシック" panose="020B0600070205080204" pitchFamily="34" charset="-128"/>
              </a:rPr>
              <a:t>e </a:t>
            </a:r>
            <a:r>
              <a:rPr lang="pt-PT" altLang="en-US" i="1" baseline="0" dirty="0" err="1">
                <a:latin typeface="Arial" panose="020B0604020202020204" pitchFamily="34" charset="0"/>
                <a:ea typeface="ＭＳ Ｐゴシック" panose="020B0600070205080204" pitchFamily="34" charset="-128"/>
              </a:rPr>
              <a:t>Azorina</a:t>
            </a:r>
            <a:r>
              <a:rPr lang="pt-PT" altLang="en-US" i="1" baseline="0" dirty="0">
                <a:latin typeface="Arial" panose="020B0604020202020204" pitchFamily="34" charset="0"/>
                <a:ea typeface="ＭＳ Ｐゴシック" panose="020B0600070205080204" pitchFamily="34" charset="-128"/>
              </a:rPr>
              <a:t> </a:t>
            </a:r>
            <a:r>
              <a:rPr lang="pt-PT" altLang="en-US" i="1" baseline="0" dirty="0" err="1">
                <a:latin typeface="Arial" panose="020B0604020202020204" pitchFamily="34" charset="0"/>
                <a:ea typeface="ＭＳ Ｐゴシック" panose="020B0600070205080204" pitchFamily="34" charset="-128"/>
              </a:rPr>
              <a:t>vidalli</a:t>
            </a:r>
            <a:r>
              <a:rPr lang="pt-PT" altLang="en-US" i="1" baseline="0" dirty="0">
                <a:latin typeface="Arial" panose="020B0604020202020204" pitchFamily="34" charset="0"/>
                <a:ea typeface="ＭＳ Ｐゴシック" panose="020B0600070205080204" pitchFamily="34" charset="-128"/>
              </a:rPr>
              <a:t>.</a:t>
            </a:r>
          </a:p>
          <a:p>
            <a:pPr marL="171450" indent="-171450">
              <a:buFontTx/>
              <a:buChar char="-"/>
            </a:pPr>
            <a:endParaRPr lang="pt-PT" altLang="en-US" i="1" baseline="0" dirty="0">
              <a:latin typeface="Arial" panose="020B0604020202020204" pitchFamily="34" charset="0"/>
              <a:ea typeface="ＭＳ Ｐゴシック" panose="020B0600070205080204" pitchFamily="34" charset="-128"/>
            </a:endParaRPr>
          </a:p>
          <a:p>
            <a:pPr marL="171450" indent="-171450">
              <a:buFontTx/>
              <a:buChar char="-"/>
            </a:pP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9821380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4530"/>
            <a:ext cx="6858000" cy="2387600"/>
          </a:xfrm>
        </p:spPr>
        <p:txBody>
          <a:bodyPr anchor="b">
            <a:normAutofit/>
          </a:bodyPr>
          <a:lstStyle>
            <a:lvl1pPr algn="ctr">
              <a:defRPr sz="4500"/>
            </a:lvl1pPr>
          </a:lstStyle>
          <a:p>
            <a:r>
              <a:rPr lang="pt-PT"/>
              <a:t>Clique para editar o estilo</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pt-PT"/>
              <a:t>Clique para editar o estilo do subtítulo do Modelo Global</a:t>
            </a:r>
            <a:endParaRPr lang="en-US" dirty="0"/>
          </a:p>
        </p:txBody>
      </p:sp>
      <p:sp>
        <p:nvSpPr>
          <p:cNvPr id="4" name="Date Placeholder 3"/>
          <p:cNvSpPr>
            <a:spLocks noGrp="1"/>
          </p:cNvSpPr>
          <p:nvPr>
            <p:ph type="dt" sz="half" idx="10"/>
          </p:nvPr>
        </p:nvSpPr>
        <p:spPr/>
        <p:txBody>
          <a:bodyPr/>
          <a:lstStyle/>
          <a:p>
            <a:fld id="{E5A9867E-B66E-4B4E-9A5E-EB30D1EC63CE}" type="datetimeFigureOut">
              <a:rPr lang="pt-PT" smtClean="0"/>
              <a:t>26/07/2021</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1270059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a:t>
            </a:r>
            <a:endParaRPr lang="en-US"/>
          </a:p>
        </p:txBody>
      </p:sp>
      <p:sp>
        <p:nvSpPr>
          <p:cNvPr id="3" name="Vertical Text Placeholder 2"/>
          <p:cNvSpPr>
            <a:spLocks noGrp="1"/>
          </p:cNvSpPr>
          <p:nvPr>
            <p:ph type="body" orient="vert" idx="1"/>
          </p:nvPr>
        </p:nvSpPr>
        <p:spPr/>
        <p:txBody>
          <a:bodyPr vert="eaVert"/>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Date Placeholder 3"/>
          <p:cNvSpPr>
            <a:spLocks noGrp="1"/>
          </p:cNvSpPr>
          <p:nvPr>
            <p:ph type="dt" sz="half" idx="10"/>
          </p:nvPr>
        </p:nvSpPr>
        <p:spPr/>
        <p:txBody>
          <a:bodyPr/>
          <a:lstStyle/>
          <a:p>
            <a:fld id="{E5A9867E-B66E-4B4E-9A5E-EB30D1EC63CE}" type="datetimeFigureOut">
              <a:rPr lang="pt-PT" smtClean="0"/>
              <a:t>26/07/2021</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6298192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p:spPr>
        <p:txBody>
          <a:bodyPr vert="eaVert"/>
          <a:lstStyle/>
          <a:p>
            <a:r>
              <a:rPr lang="pt-PT"/>
              <a:t>Clique para editar o estilo</a:t>
            </a:r>
            <a:endParaRPr lang="en-US"/>
          </a:p>
        </p:txBody>
      </p:sp>
      <p:sp>
        <p:nvSpPr>
          <p:cNvPr id="3" name="Vertical Text Placeholder 2"/>
          <p:cNvSpPr>
            <a:spLocks noGrp="1"/>
          </p:cNvSpPr>
          <p:nvPr>
            <p:ph type="body" orient="vert" idx="1"/>
          </p:nvPr>
        </p:nvSpPr>
        <p:spPr>
          <a:xfrm>
            <a:off x="628650" y="360363"/>
            <a:ext cx="5800725" cy="5811837"/>
          </a:xfrm>
        </p:spPr>
        <p:txBody>
          <a:bodyPr vert="eaVert"/>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4" name="Date Placeholder 3"/>
          <p:cNvSpPr>
            <a:spLocks noGrp="1"/>
          </p:cNvSpPr>
          <p:nvPr>
            <p:ph type="dt" sz="half" idx="10"/>
          </p:nvPr>
        </p:nvSpPr>
        <p:spPr/>
        <p:txBody>
          <a:bodyPr/>
          <a:lstStyle/>
          <a:p>
            <a:fld id="{E5A9867E-B66E-4B4E-9A5E-EB30D1EC63CE}" type="datetimeFigureOut">
              <a:rPr lang="pt-PT" smtClean="0"/>
              <a:t>26/07/2021</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23756627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6000"/>
            </a:lvl1pPr>
          </a:lstStyle>
          <a:p>
            <a:r>
              <a:rPr lang="pt-PT"/>
              <a:t>Clique para editar o estilo</a:t>
            </a:r>
            <a:endParaRPr lang="en-US"/>
          </a:p>
        </p:txBody>
      </p:sp>
      <p:sp>
        <p:nvSpPr>
          <p:cNvPr id="3" name="Subtítu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a:t>Clique para editar o estilo do subtítulo do Modelo Global</a:t>
            </a:r>
            <a:endParaRPr lang="en-US"/>
          </a:p>
        </p:txBody>
      </p:sp>
      <p:sp>
        <p:nvSpPr>
          <p:cNvPr id="4" name="Marcador de Posição do Número do Diapositivo 3"/>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311441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endParaRPr lang="en-US"/>
          </a:p>
        </p:txBody>
      </p:sp>
      <p:sp>
        <p:nvSpPr>
          <p:cNvPr id="3" name="Marcador de Posição de Conteúdo 2"/>
          <p:cNvSpPr>
            <a:spLocks noGrp="1"/>
          </p:cNvSpPr>
          <p:nvPr>
            <p:ph idx="1"/>
          </p:nvPr>
        </p:nvSpPr>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4" name="Marcador de Posição do Número do Diapositivo 3"/>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28781364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8"/>
            <a:ext cx="7886700" cy="2852737"/>
          </a:xfrm>
        </p:spPr>
        <p:txBody>
          <a:bodyPr anchor="b"/>
          <a:lstStyle>
            <a:lvl1pPr>
              <a:defRPr sz="6000"/>
            </a:lvl1pPr>
          </a:lstStyle>
          <a:p>
            <a:r>
              <a:rPr lang="pt-PT"/>
              <a:t>Clique para editar o estilo</a:t>
            </a:r>
            <a:endParaRPr lang="en-US"/>
          </a:p>
        </p:txBody>
      </p:sp>
      <p:sp>
        <p:nvSpPr>
          <p:cNvPr id="3" name="Marcador de Posição do Tex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pt-PT"/>
              <a:t>Editar os estilos de texto do Modelo Global</a:t>
            </a:r>
          </a:p>
        </p:txBody>
      </p:sp>
      <p:sp>
        <p:nvSpPr>
          <p:cNvPr id="4" name="Marcador de Posição do Número do Diapositivo 3"/>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36402216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endParaRPr lang="en-US"/>
          </a:p>
        </p:txBody>
      </p:sp>
      <p:sp>
        <p:nvSpPr>
          <p:cNvPr id="3" name="Marcador de Posição de Conteúdo 2"/>
          <p:cNvSpPr>
            <a:spLocks noGrp="1"/>
          </p:cNvSpPr>
          <p:nvPr>
            <p:ph sz="half" idx="1"/>
          </p:nvPr>
        </p:nvSpPr>
        <p:spPr>
          <a:xfrm>
            <a:off x="457200" y="1700213"/>
            <a:ext cx="4038600" cy="4176712"/>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4" name="Marcador de Posição de Conteúdo 3"/>
          <p:cNvSpPr>
            <a:spLocks noGrp="1"/>
          </p:cNvSpPr>
          <p:nvPr>
            <p:ph sz="half" idx="2"/>
          </p:nvPr>
        </p:nvSpPr>
        <p:spPr>
          <a:xfrm>
            <a:off x="4648200" y="1700213"/>
            <a:ext cx="4038600" cy="4176712"/>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5" name="Marcador de Posição do Número do Diapositivo 4"/>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5589998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30238" y="365125"/>
            <a:ext cx="7886700" cy="1325563"/>
          </a:xfrm>
        </p:spPr>
        <p:txBody>
          <a:bodyPr/>
          <a:lstStyle/>
          <a:p>
            <a:r>
              <a:rPr lang="pt-PT"/>
              <a:t>Clique para editar o estilo</a:t>
            </a:r>
            <a:endParaRPr lang="en-US"/>
          </a:p>
        </p:txBody>
      </p:sp>
      <p:sp>
        <p:nvSpPr>
          <p:cNvPr id="3" name="Marcador de Posição do Tex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Editar os estilos de texto do Modelo Global</a:t>
            </a:r>
          </a:p>
        </p:txBody>
      </p:sp>
      <p:sp>
        <p:nvSpPr>
          <p:cNvPr id="4" name="Marcador de Posição de Conteúdo 3"/>
          <p:cNvSpPr>
            <a:spLocks noGrp="1"/>
          </p:cNvSpPr>
          <p:nvPr>
            <p:ph sz="half" idx="2"/>
          </p:nvPr>
        </p:nvSpPr>
        <p:spPr>
          <a:xfrm>
            <a:off x="630238" y="2505075"/>
            <a:ext cx="3868737" cy="3684588"/>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5" name="Marcador de Posição do Tex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Editar os estilos de texto do Modelo Global</a:t>
            </a:r>
          </a:p>
        </p:txBody>
      </p:sp>
      <p:sp>
        <p:nvSpPr>
          <p:cNvPr id="6" name="Marcador de Posição de Conteúdo 5"/>
          <p:cNvSpPr>
            <a:spLocks noGrp="1"/>
          </p:cNvSpPr>
          <p:nvPr>
            <p:ph sz="quarter" idx="4"/>
          </p:nvPr>
        </p:nvSpPr>
        <p:spPr>
          <a:xfrm>
            <a:off x="4629150" y="2505075"/>
            <a:ext cx="3887788" cy="3684588"/>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7" name="Marcador de Posição do Número do Diapositivo 6"/>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11523636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endParaRPr lang="en-US"/>
          </a:p>
        </p:txBody>
      </p:sp>
      <p:sp>
        <p:nvSpPr>
          <p:cNvPr id="3" name="Marcador de Posição do Número do Diapositivo 2"/>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10423471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o Número do Diapositivo 1"/>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31642680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defRPr sz="3200"/>
            </a:lvl1pPr>
          </a:lstStyle>
          <a:p>
            <a:r>
              <a:rPr lang="pt-PT"/>
              <a:t>Clique para editar o estilo</a:t>
            </a:r>
            <a:endParaRPr lang="en-US"/>
          </a:p>
        </p:txBody>
      </p:sp>
      <p:sp>
        <p:nvSpPr>
          <p:cNvPr id="3" name="Marcador de Posição de Conteúd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4" name="Marcador de Posição do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Editar os estilos de texto do Modelo Global</a:t>
            </a:r>
          </a:p>
        </p:txBody>
      </p:sp>
      <p:sp>
        <p:nvSpPr>
          <p:cNvPr id="5" name="Marcador de Posição do Número do Diapositivo 4"/>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2853348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a:t>
            </a:r>
            <a:endParaRPr lang="en-US" dirty="0"/>
          </a:p>
        </p:txBody>
      </p:sp>
      <p:sp>
        <p:nvSpPr>
          <p:cNvPr id="3" name="Content Placeholder 2"/>
          <p:cNvSpPr>
            <a:spLocks noGrp="1"/>
          </p:cNvSpPr>
          <p:nvPr>
            <p:ph idx="1"/>
          </p:nvPr>
        </p:nvSpPr>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Date Placeholder 3"/>
          <p:cNvSpPr>
            <a:spLocks noGrp="1"/>
          </p:cNvSpPr>
          <p:nvPr>
            <p:ph type="dt" sz="half" idx="10"/>
          </p:nvPr>
        </p:nvSpPr>
        <p:spPr/>
        <p:txBody>
          <a:bodyPr/>
          <a:lstStyle/>
          <a:p>
            <a:fld id="{E5A9867E-B66E-4B4E-9A5E-EB30D1EC63CE}" type="datetimeFigureOut">
              <a:rPr lang="pt-PT" smtClean="0"/>
              <a:t>26/07/2021</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17249482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defRPr sz="3200"/>
            </a:lvl1pPr>
          </a:lstStyle>
          <a:p>
            <a:r>
              <a:rPr lang="pt-PT"/>
              <a:t>Clique para editar o estilo</a:t>
            </a:r>
            <a:endParaRPr lang="en-US"/>
          </a:p>
        </p:txBody>
      </p:sp>
      <p:sp>
        <p:nvSpPr>
          <p:cNvPr id="3" name="Marcador de Posição da Imagem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PT"/>
              <a:t>Clique no ícone para adicionar uma imagem</a:t>
            </a:r>
            <a:endParaRPr lang="en-US"/>
          </a:p>
        </p:txBody>
      </p:sp>
      <p:sp>
        <p:nvSpPr>
          <p:cNvPr id="4" name="Marcador de Posição do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Editar os estilos de texto do Modelo Global</a:t>
            </a:r>
          </a:p>
        </p:txBody>
      </p:sp>
      <p:sp>
        <p:nvSpPr>
          <p:cNvPr id="5" name="Marcador de Posição do Número do Diapositivo 4"/>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28176441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endParaRPr lang="en-US"/>
          </a:p>
        </p:txBody>
      </p:sp>
      <p:sp>
        <p:nvSpPr>
          <p:cNvPr id="3" name="Marcador de Posição de Texto Vertical 2"/>
          <p:cNvSpPr>
            <a:spLocks noGrp="1"/>
          </p:cNvSpPr>
          <p:nvPr>
            <p:ph type="body" orient="vert" idx="1"/>
          </p:nvPr>
        </p:nvSpPr>
        <p:spPr/>
        <p:txBody>
          <a:bodyPr vert="eaVert"/>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4" name="Marcador de Posição do Número do Diapositivo 3"/>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8738748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836613"/>
            <a:ext cx="2057400" cy="5040312"/>
          </a:xfrm>
        </p:spPr>
        <p:txBody>
          <a:bodyPr vert="eaVert"/>
          <a:lstStyle/>
          <a:p>
            <a:r>
              <a:rPr lang="pt-PT"/>
              <a:t>Clique para editar o estilo</a:t>
            </a:r>
            <a:endParaRPr lang="en-US"/>
          </a:p>
        </p:txBody>
      </p:sp>
      <p:sp>
        <p:nvSpPr>
          <p:cNvPr id="3" name="Marcador de Posição de Texto Vertical 2"/>
          <p:cNvSpPr>
            <a:spLocks noGrp="1"/>
          </p:cNvSpPr>
          <p:nvPr>
            <p:ph type="body" orient="vert" idx="1"/>
          </p:nvPr>
        </p:nvSpPr>
        <p:spPr>
          <a:xfrm>
            <a:off x="457200" y="836613"/>
            <a:ext cx="6019800" cy="5040312"/>
          </a:xfrm>
        </p:spPr>
        <p:txBody>
          <a:bodyPr vert="eaVert"/>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4" name="Marcador de Posição do Número do Diapositivo 3"/>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3977258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itle 1"/>
          <p:cNvSpPr>
            <a:spLocks noGrp="1"/>
          </p:cNvSpPr>
          <p:nvPr>
            <p:ph type="title"/>
          </p:nvPr>
        </p:nvSpPr>
        <p:spPr>
          <a:xfrm>
            <a:off x="623888" y="1712423"/>
            <a:ext cx="7886700" cy="2851208"/>
          </a:xfrm>
        </p:spPr>
        <p:txBody>
          <a:bodyPr anchor="b">
            <a:normAutofit/>
          </a:bodyPr>
          <a:lstStyle>
            <a:lvl1pPr>
              <a:defRPr sz="4500" b="0"/>
            </a:lvl1pPr>
          </a:lstStyle>
          <a:p>
            <a:r>
              <a:rPr lang="pt-PT"/>
              <a:t>Clique para editar o estilo</a:t>
            </a:r>
            <a:endParaRPr lang="en-US" dirty="0"/>
          </a:p>
        </p:txBody>
      </p:sp>
      <p:sp>
        <p:nvSpPr>
          <p:cNvPr id="3" name="Text Placeholder 2"/>
          <p:cNvSpPr>
            <a:spLocks noGrp="1"/>
          </p:cNvSpPr>
          <p:nvPr>
            <p:ph type="body" idx="1"/>
          </p:nvPr>
        </p:nvSpPr>
        <p:spPr>
          <a:xfrm>
            <a:off x="623888" y="4552634"/>
            <a:ext cx="78867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pt-PT"/>
              <a:t>Editar os estilos de texto do Modelo Global</a:t>
            </a:r>
          </a:p>
        </p:txBody>
      </p:sp>
      <p:sp>
        <p:nvSpPr>
          <p:cNvPr id="4" name="Date Placeholder 3"/>
          <p:cNvSpPr>
            <a:spLocks noGrp="1"/>
          </p:cNvSpPr>
          <p:nvPr>
            <p:ph type="dt" sz="half" idx="10"/>
          </p:nvPr>
        </p:nvSpPr>
        <p:spPr/>
        <p:txBody>
          <a:bodyPr/>
          <a:lstStyle/>
          <a:p>
            <a:fld id="{E5A9867E-B66E-4B4E-9A5E-EB30D1EC63CE}" type="datetimeFigureOut">
              <a:rPr lang="pt-PT" smtClean="0"/>
              <a:t>26/07/2021</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2030545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a:t>
            </a:r>
            <a:endParaRPr lang="en-US" dirty="0"/>
          </a:p>
        </p:txBody>
      </p:sp>
      <p:sp>
        <p:nvSpPr>
          <p:cNvPr id="3" name="Content Placeholder 2"/>
          <p:cNvSpPr>
            <a:spLocks noGrp="1"/>
          </p:cNvSpPr>
          <p:nvPr>
            <p:ph sz="half" idx="1"/>
          </p:nvPr>
        </p:nvSpPr>
        <p:spPr>
          <a:xfrm>
            <a:off x="633845" y="1828801"/>
            <a:ext cx="3886200" cy="4351337"/>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Content Placeholder 3"/>
          <p:cNvSpPr>
            <a:spLocks noGrp="1"/>
          </p:cNvSpPr>
          <p:nvPr>
            <p:ph sz="half" idx="2"/>
          </p:nvPr>
        </p:nvSpPr>
        <p:spPr>
          <a:xfrm>
            <a:off x="4629150" y="1828801"/>
            <a:ext cx="3886200" cy="4351337"/>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5" name="Date Placeholder 4"/>
          <p:cNvSpPr>
            <a:spLocks noGrp="1"/>
          </p:cNvSpPr>
          <p:nvPr>
            <p:ph type="dt" sz="half" idx="10"/>
          </p:nvPr>
        </p:nvSpPr>
        <p:spPr/>
        <p:txBody>
          <a:bodyPr/>
          <a:lstStyle/>
          <a:p>
            <a:fld id="{E5A9867E-B66E-4B4E-9A5E-EB30D1EC63CE}" type="datetimeFigureOut">
              <a:rPr lang="pt-PT" smtClean="0"/>
              <a:t>26/07/2021</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2683408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ação">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845" y="1681851"/>
            <a:ext cx="386715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PT"/>
              <a:t>Editar os estilos de texto do Modelo Global</a:t>
            </a:r>
          </a:p>
        </p:txBody>
      </p:sp>
      <p:sp>
        <p:nvSpPr>
          <p:cNvPr id="4" name="Content Placeholder 3"/>
          <p:cNvSpPr>
            <a:spLocks noGrp="1"/>
          </p:cNvSpPr>
          <p:nvPr>
            <p:ph sz="half" idx="2"/>
          </p:nvPr>
        </p:nvSpPr>
        <p:spPr>
          <a:xfrm>
            <a:off x="633845" y="2507551"/>
            <a:ext cx="3867150" cy="3680525"/>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5" name="Text Placeholder 4"/>
          <p:cNvSpPr>
            <a:spLocks noGrp="1"/>
          </p:cNvSpPr>
          <p:nvPr>
            <p:ph type="body" sz="quarter" idx="3"/>
          </p:nvPr>
        </p:nvSpPr>
        <p:spPr>
          <a:xfrm>
            <a:off x="4629150" y="1681851"/>
            <a:ext cx="38862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PT"/>
              <a:t>Editar os estilos de texto do Modelo Global</a:t>
            </a:r>
          </a:p>
        </p:txBody>
      </p:sp>
      <p:sp>
        <p:nvSpPr>
          <p:cNvPr id="6" name="Content Placeholder 5"/>
          <p:cNvSpPr>
            <a:spLocks noGrp="1"/>
          </p:cNvSpPr>
          <p:nvPr>
            <p:ph sz="quarter" idx="4"/>
          </p:nvPr>
        </p:nvSpPr>
        <p:spPr>
          <a:xfrm>
            <a:off x="4629150" y="2507551"/>
            <a:ext cx="3886201" cy="3680525"/>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7" name="Date Placeholder 6"/>
          <p:cNvSpPr>
            <a:spLocks noGrp="1"/>
          </p:cNvSpPr>
          <p:nvPr>
            <p:ph type="dt" sz="half" idx="10"/>
          </p:nvPr>
        </p:nvSpPr>
        <p:spPr/>
        <p:txBody>
          <a:bodyPr/>
          <a:lstStyle/>
          <a:p>
            <a:fld id="{E5A9867E-B66E-4B4E-9A5E-EB30D1EC63CE}" type="datetimeFigureOut">
              <a:rPr lang="pt-PT" smtClean="0"/>
              <a:t>26/07/2021</a:t>
            </a:fld>
            <a:endParaRPr lang="pt-PT"/>
          </a:p>
        </p:txBody>
      </p:sp>
      <p:sp>
        <p:nvSpPr>
          <p:cNvPr id="8" name="Footer Placeholder 7"/>
          <p:cNvSpPr>
            <a:spLocks noGrp="1"/>
          </p:cNvSpPr>
          <p:nvPr>
            <p:ph type="ftr" sz="quarter" idx="11"/>
          </p:nvPr>
        </p:nvSpPr>
        <p:spPr/>
        <p:txBody>
          <a:bodyPr/>
          <a:lstStyle/>
          <a:p>
            <a:endParaRPr lang="pt-PT"/>
          </a:p>
        </p:txBody>
      </p:sp>
      <p:sp>
        <p:nvSpPr>
          <p:cNvPr id="9" name="Slide Number Placeholder 8"/>
          <p:cNvSpPr>
            <a:spLocks noGrp="1"/>
          </p:cNvSpPr>
          <p:nvPr>
            <p:ph type="sldNum" sz="quarter" idx="12"/>
          </p:nvPr>
        </p:nvSpPr>
        <p:spPr/>
        <p:txBody>
          <a:bodyPr/>
          <a:lstStyle/>
          <a:p>
            <a:fld id="{9AE0B49A-C9CC-48C3-A4A5-3A78EE7AF4A5}" type="slidenum">
              <a:rPr lang="pt-PT" smtClean="0"/>
              <a:t>‹nº›</a:t>
            </a:fld>
            <a:endParaRPr lang="pt-PT"/>
          </a:p>
        </p:txBody>
      </p:sp>
      <p:sp>
        <p:nvSpPr>
          <p:cNvPr id="10" name="Title 9"/>
          <p:cNvSpPr>
            <a:spLocks noGrp="1"/>
          </p:cNvSpPr>
          <p:nvPr>
            <p:ph type="title"/>
          </p:nvPr>
        </p:nvSpPr>
        <p:spPr/>
        <p:txBody>
          <a:bodyPr/>
          <a:lstStyle/>
          <a:p>
            <a:r>
              <a:rPr lang="pt-PT"/>
              <a:t>Clique para editar o estilo</a:t>
            </a:r>
            <a:endParaRPr lang="en-US" dirty="0"/>
          </a:p>
        </p:txBody>
      </p:sp>
    </p:spTree>
    <p:extLst>
      <p:ext uri="{BB962C8B-B14F-4D97-AF65-F5344CB8AC3E}">
        <p14:creationId xmlns:p14="http://schemas.microsoft.com/office/powerpoint/2010/main" val="657093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ó Títul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5A9867E-B66E-4B4E-9A5E-EB30D1EC63CE}" type="datetimeFigureOut">
              <a:rPr lang="pt-PT" smtClean="0"/>
              <a:t>26/07/2021</a:t>
            </a:fld>
            <a:endParaRPr lang="pt-PT"/>
          </a:p>
        </p:txBody>
      </p:sp>
      <p:sp>
        <p:nvSpPr>
          <p:cNvPr id="4" name="Footer Placeholder 3"/>
          <p:cNvSpPr>
            <a:spLocks noGrp="1"/>
          </p:cNvSpPr>
          <p:nvPr>
            <p:ph type="ftr" sz="quarter" idx="11"/>
          </p:nvPr>
        </p:nvSpPr>
        <p:spPr/>
        <p:txBody>
          <a:bodyPr/>
          <a:lstStyle/>
          <a:p>
            <a:endParaRPr lang="pt-PT"/>
          </a:p>
        </p:txBody>
      </p:sp>
      <p:sp>
        <p:nvSpPr>
          <p:cNvPr id="5" name="Slide Number Placeholder 4"/>
          <p:cNvSpPr>
            <a:spLocks noGrp="1"/>
          </p:cNvSpPr>
          <p:nvPr>
            <p:ph type="sldNum" sz="quarter" idx="12"/>
          </p:nvPr>
        </p:nvSpPr>
        <p:spPr/>
        <p:txBody>
          <a:bodyPr/>
          <a:lstStyle/>
          <a:p>
            <a:fld id="{9AE0B49A-C9CC-48C3-A4A5-3A78EE7AF4A5}" type="slidenum">
              <a:rPr lang="pt-PT" smtClean="0"/>
              <a:t>‹nº›</a:t>
            </a:fld>
            <a:endParaRPr lang="pt-PT"/>
          </a:p>
        </p:txBody>
      </p:sp>
      <p:sp>
        <p:nvSpPr>
          <p:cNvPr id="6" name="Title 5"/>
          <p:cNvSpPr>
            <a:spLocks noGrp="1"/>
          </p:cNvSpPr>
          <p:nvPr>
            <p:ph type="title"/>
          </p:nvPr>
        </p:nvSpPr>
        <p:spPr/>
        <p:txBody>
          <a:bodyPr/>
          <a:lstStyle/>
          <a:p>
            <a:r>
              <a:rPr lang="pt-PT"/>
              <a:t>Clique para editar o estilo</a:t>
            </a:r>
            <a:endParaRPr lang="en-US"/>
          </a:p>
        </p:txBody>
      </p:sp>
    </p:spTree>
    <p:extLst>
      <p:ext uri="{BB962C8B-B14F-4D97-AF65-F5344CB8AC3E}">
        <p14:creationId xmlns:p14="http://schemas.microsoft.com/office/powerpoint/2010/main" val="1350851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A9867E-B66E-4B4E-9A5E-EB30D1EC63CE}" type="datetimeFigureOut">
              <a:rPr lang="pt-PT" smtClean="0"/>
              <a:t>26/07/2021</a:t>
            </a:fld>
            <a:endParaRPr lang="pt-PT"/>
          </a:p>
        </p:txBody>
      </p:sp>
      <p:sp>
        <p:nvSpPr>
          <p:cNvPr id="3" name="Footer Placeholder 2"/>
          <p:cNvSpPr>
            <a:spLocks noGrp="1"/>
          </p:cNvSpPr>
          <p:nvPr>
            <p:ph type="ftr" sz="quarter" idx="11"/>
          </p:nvPr>
        </p:nvSpPr>
        <p:spPr/>
        <p:txBody>
          <a:bodyPr/>
          <a:lstStyle/>
          <a:p>
            <a:endParaRPr lang="pt-PT"/>
          </a:p>
        </p:txBody>
      </p:sp>
      <p:sp>
        <p:nvSpPr>
          <p:cNvPr id="4" name="Slide Number Placeholder 3"/>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2311143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p:spPr>
        <p:txBody>
          <a:bodyPr anchor="b">
            <a:normAutofit/>
          </a:bodyPr>
          <a:lstStyle>
            <a:lvl1pPr>
              <a:defRPr sz="2400" b="0"/>
            </a:lvl1pPr>
          </a:lstStyle>
          <a:p>
            <a:r>
              <a:rPr lang="pt-PT"/>
              <a:t>Clique para editar o estilo</a:t>
            </a:r>
            <a:endParaRPr lang="en-US" dirty="0"/>
          </a:p>
        </p:txBody>
      </p:sp>
      <p:sp>
        <p:nvSpPr>
          <p:cNvPr id="3" name="Content Placeholder 2"/>
          <p:cNvSpPr>
            <a:spLocks noGrp="1"/>
          </p:cNvSpPr>
          <p:nvPr>
            <p:ph idx="1"/>
          </p:nvPr>
        </p:nvSpPr>
        <p:spPr>
          <a:xfrm>
            <a:off x="3886200" y="990600"/>
            <a:ext cx="462915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Text Placeholder 3"/>
          <p:cNvSpPr>
            <a:spLocks noGrp="1"/>
          </p:cNvSpPr>
          <p:nvPr>
            <p:ph type="body" sz="half" idx="2"/>
          </p:nvPr>
        </p:nvSpPr>
        <p:spPr>
          <a:xfrm>
            <a:off x="630936" y="2057399"/>
            <a:ext cx="294894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pt-PT"/>
              <a:t>Editar os estilos de texto do Modelo Global</a:t>
            </a:r>
          </a:p>
        </p:txBody>
      </p:sp>
      <p:sp>
        <p:nvSpPr>
          <p:cNvPr id="5" name="Date Placeholder 4"/>
          <p:cNvSpPr>
            <a:spLocks noGrp="1"/>
          </p:cNvSpPr>
          <p:nvPr>
            <p:ph type="dt" sz="half" idx="10"/>
          </p:nvPr>
        </p:nvSpPr>
        <p:spPr/>
        <p:txBody>
          <a:bodyPr/>
          <a:lstStyle/>
          <a:p>
            <a:fld id="{E5A9867E-B66E-4B4E-9A5E-EB30D1EC63CE}" type="datetimeFigureOut">
              <a:rPr lang="pt-PT" smtClean="0"/>
              <a:t>26/07/2021</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1120126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p:spPr>
        <p:txBody>
          <a:bodyPr anchor="b">
            <a:normAutofit/>
          </a:bodyPr>
          <a:lstStyle>
            <a:lvl1pPr>
              <a:defRPr sz="2400" b="0"/>
            </a:lvl1pPr>
          </a:lstStyle>
          <a:p>
            <a:r>
              <a:rPr lang="pt-PT"/>
              <a:t>Clique para editar o estilo</a:t>
            </a:r>
            <a:endParaRPr lang="en-US" dirty="0"/>
          </a:p>
        </p:txBody>
      </p:sp>
      <p:sp>
        <p:nvSpPr>
          <p:cNvPr id="3" name="Picture Placeholder 2"/>
          <p:cNvSpPr>
            <a:spLocks noGrp="1"/>
          </p:cNvSpPr>
          <p:nvPr>
            <p:ph type="pic" idx="1"/>
          </p:nvPr>
        </p:nvSpPr>
        <p:spPr>
          <a:xfrm>
            <a:off x="3886200" y="990600"/>
            <a:ext cx="462915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pt-PT"/>
              <a:t>Clique no ícone para adicionar uma imagem</a:t>
            </a:r>
            <a:endParaRPr lang="en-US" dirty="0"/>
          </a:p>
        </p:txBody>
      </p:sp>
      <p:sp>
        <p:nvSpPr>
          <p:cNvPr id="4" name="Text Placeholder 3"/>
          <p:cNvSpPr>
            <a:spLocks noGrp="1"/>
          </p:cNvSpPr>
          <p:nvPr>
            <p:ph type="body" sz="half" idx="2"/>
          </p:nvPr>
        </p:nvSpPr>
        <p:spPr>
          <a:xfrm>
            <a:off x="630936" y="2057400"/>
            <a:ext cx="294894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pt-PT"/>
              <a:t>Editar os estilos de texto do Modelo Global</a:t>
            </a:r>
          </a:p>
        </p:txBody>
      </p:sp>
      <p:sp>
        <p:nvSpPr>
          <p:cNvPr id="5" name="Date Placeholder 4"/>
          <p:cNvSpPr>
            <a:spLocks noGrp="1"/>
          </p:cNvSpPr>
          <p:nvPr>
            <p:ph type="dt" sz="half" idx="10"/>
          </p:nvPr>
        </p:nvSpPr>
        <p:spPr/>
        <p:txBody>
          <a:bodyPr/>
          <a:lstStyle/>
          <a:p>
            <a:fld id="{E5A9867E-B66E-4B4E-9A5E-EB30D1EC63CE}" type="datetimeFigureOut">
              <a:rPr lang="pt-PT" smtClean="0"/>
              <a:t>26/07/2021</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4069435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365760"/>
            <a:ext cx="7886700" cy="1325562"/>
          </a:xfrm>
          <a:prstGeom prst="rect">
            <a:avLst/>
          </a:prstGeom>
        </p:spPr>
        <p:txBody>
          <a:bodyPr vert="horz" lIns="91440" tIns="45720" rIns="91440" bIns="45720" rtlCol="0" anchor="ctr">
            <a:normAutofit/>
          </a:bodyPr>
          <a:lstStyle/>
          <a:p>
            <a:r>
              <a:rPr lang="pt-PT"/>
              <a:t>Clique para editar o estilo</a:t>
            </a:r>
            <a:endParaRPr lang="en-US" dirty="0"/>
          </a:p>
        </p:txBody>
      </p:sp>
      <p:sp>
        <p:nvSpPr>
          <p:cNvPr id="3" name="Text Placeholder 2"/>
          <p:cNvSpPr>
            <a:spLocks noGrp="1"/>
          </p:cNvSpPr>
          <p:nvPr>
            <p:ph type="body" idx="1"/>
          </p:nvPr>
        </p:nvSpPr>
        <p:spPr>
          <a:xfrm>
            <a:off x="633845" y="1828801"/>
            <a:ext cx="7886700" cy="4351337"/>
          </a:xfrm>
          <a:prstGeom prst="rect">
            <a:avLst/>
          </a:prstGeom>
        </p:spPr>
        <p:txBody>
          <a:bodyPr vert="horz" lIns="91440" tIns="45720" rIns="91440" bIns="45720" rtlCol="0">
            <a:normAutofit/>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E5A9867E-B66E-4B4E-9A5E-EB30D1EC63CE}" type="datetimeFigureOut">
              <a:rPr lang="pt-PT" smtClean="0"/>
              <a:t>26/07/2021</a:t>
            </a:fld>
            <a:endParaRPr lang="pt-P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lang="pt-PT"/>
          </a:p>
        </p:txBody>
      </p:sp>
      <p:sp>
        <p:nvSpPr>
          <p:cNvPr id="6" name="Slide Number Placeholder 5"/>
          <p:cNvSpPr>
            <a:spLocks noGrp="1"/>
          </p:cNvSpPr>
          <p:nvPr>
            <p:ph type="sldNum" sz="quarter" idx="4"/>
          </p:nvPr>
        </p:nvSpPr>
        <p:spPr>
          <a:xfrm>
            <a:off x="6463145" y="6356351"/>
            <a:ext cx="20574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335603141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836613"/>
            <a:ext cx="8229600"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n-US"/>
              <a:t>H2 title</a:t>
            </a:r>
          </a:p>
        </p:txBody>
      </p:sp>
      <p:sp>
        <p:nvSpPr>
          <p:cNvPr id="1027" name="Rectangle 3"/>
          <p:cNvSpPr>
            <a:spLocks noGrp="1" noChangeArrowheads="1"/>
          </p:cNvSpPr>
          <p:nvPr>
            <p:ph type="body" idx="1"/>
          </p:nvPr>
        </p:nvSpPr>
        <p:spPr bwMode="auto">
          <a:xfrm>
            <a:off x="457200" y="1700213"/>
            <a:ext cx="8229600" cy="417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n-US"/>
              <a:t>Haga clic para modificar el estilo de texto del patrón</a:t>
            </a:r>
          </a:p>
          <a:p>
            <a:pPr lvl="1"/>
            <a:r>
              <a:rPr lang="es-ES" altLang="en-US"/>
              <a:t>Segundo nivel</a:t>
            </a:r>
          </a:p>
          <a:p>
            <a:pPr lvl="2"/>
            <a:r>
              <a:rPr lang="es-ES" altLang="en-US"/>
              <a:t>Tercer nivel</a:t>
            </a:r>
          </a:p>
          <a:p>
            <a:pPr lvl="3"/>
            <a:r>
              <a:rPr lang="es-ES" altLang="en-US"/>
              <a:t>Cuarto nivel</a:t>
            </a:r>
          </a:p>
          <a:p>
            <a:pPr lvl="4"/>
            <a:r>
              <a:rPr lang="es-ES" altLang="en-US"/>
              <a:t>Quinto nivel</a:t>
            </a:r>
          </a:p>
        </p:txBody>
      </p:sp>
      <p:sp>
        <p:nvSpPr>
          <p:cNvPr id="1030" name="Rectangle 6"/>
          <p:cNvSpPr>
            <a:spLocks noGrp="1" noChangeArrowheads="1"/>
          </p:cNvSpPr>
          <p:nvPr>
            <p:ph type="sldNum" sz="quarter" idx="4"/>
          </p:nvPr>
        </p:nvSpPr>
        <p:spPr bwMode="auto">
          <a:xfrm>
            <a:off x="7308850" y="6165850"/>
            <a:ext cx="9810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i="1">
                <a:solidFill>
                  <a:srgbClr val="54B0BE"/>
                </a:solidFill>
                <a:latin typeface="+mn-lt"/>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61847245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rtl="0" eaLnBrk="1" fontAlgn="base" hangingPunct="1">
        <a:spcBef>
          <a:spcPct val="0"/>
        </a:spcBef>
        <a:spcAft>
          <a:spcPct val="0"/>
        </a:spcAft>
        <a:defRPr sz="4000" kern="1200">
          <a:solidFill>
            <a:srgbClr val="075878"/>
          </a:solidFill>
          <a:latin typeface="+mj-lt"/>
          <a:ea typeface="+mj-ea"/>
          <a:cs typeface="+mj-cs"/>
        </a:defRPr>
      </a:lvl1pPr>
      <a:lvl2pPr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2pPr>
      <a:lvl3pPr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3pPr>
      <a:lvl4pPr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4pPr>
      <a:lvl5pPr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5pPr>
      <a:lvl6pPr marL="457200"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6pPr>
      <a:lvl7pPr marL="914400"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7pPr>
      <a:lvl8pPr marL="1371600"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8pPr>
      <a:lvl9pPr marL="1828800"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9pPr>
    </p:titleStyle>
    <p:bodyStyle>
      <a:lvl1pPr marL="342900" indent="-342900" algn="l" rtl="0" eaLnBrk="1" fontAlgn="base" hangingPunct="1">
        <a:spcBef>
          <a:spcPct val="20000"/>
        </a:spcBef>
        <a:spcAft>
          <a:spcPct val="0"/>
        </a:spcAft>
        <a:buChar char="•"/>
        <a:defRPr sz="3200" kern="1200">
          <a:solidFill>
            <a:srgbClr val="308794"/>
          </a:solidFill>
          <a:latin typeface="+mn-lt"/>
          <a:ea typeface="+mn-ea"/>
          <a:cs typeface="+mn-cs"/>
        </a:defRPr>
      </a:lvl1pPr>
      <a:lvl2pPr marL="742950" indent="-285750" algn="l" rtl="0" eaLnBrk="1" fontAlgn="base" hangingPunct="1">
        <a:spcBef>
          <a:spcPct val="20000"/>
        </a:spcBef>
        <a:spcAft>
          <a:spcPct val="0"/>
        </a:spcAft>
        <a:buChar char="–"/>
        <a:defRPr sz="2800" kern="1200">
          <a:solidFill>
            <a:srgbClr val="308794"/>
          </a:solidFill>
          <a:latin typeface="+mn-lt"/>
          <a:ea typeface="+mn-ea"/>
          <a:cs typeface="+mn-cs"/>
        </a:defRPr>
      </a:lvl2pPr>
      <a:lvl3pPr marL="1143000" indent="-228600" algn="l" rtl="0" eaLnBrk="1" fontAlgn="base" hangingPunct="1">
        <a:spcBef>
          <a:spcPct val="20000"/>
        </a:spcBef>
        <a:spcAft>
          <a:spcPct val="0"/>
        </a:spcAft>
        <a:buChar char="•"/>
        <a:defRPr sz="2400" kern="1200">
          <a:solidFill>
            <a:srgbClr val="308794"/>
          </a:solidFill>
          <a:latin typeface="+mn-lt"/>
          <a:ea typeface="+mn-ea"/>
          <a:cs typeface="+mn-cs"/>
        </a:defRPr>
      </a:lvl3pPr>
      <a:lvl4pPr marL="1600200" indent="-228600" algn="l" rtl="0" eaLnBrk="1" fontAlgn="base" hangingPunct="1">
        <a:spcBef>
          <a:spcPct val="20000"/>
        </a:spcBef>
        <a:spcAft>
          <a:spcPct val="0"/>
        </a:spcAft>
        <a:buChar char="–"/>
        <a:defRPr sz="2000" kern="1200">
          <a:solidFill>
            <a:srgbClr val="308794"/>
          </a:solidFill>
          <a:latin typeface="+mn-lt"/>
          <a:ea typeface="+mn-ea"/>
          <a:cs typeface="+mn-cs"/>
        </a:defRPr>
      </a:lvl4pPr>
      <a:lvl5pPr marL="2057400" indent="-228600" algn="l" rtl="0" eaLnBrk="1" fontAlgn="base" hangingPunct="1">
        <a:spcBef>
          <a:spcPct val="20000"/>
        </a:spcBef>
        <a:spcAft>
          <a:spcPct val="0"/>
        </a:spcAft>
        <a:buChar char="»"/>
        <a:defRPr sz="2000" kern="1200">
          <a:solidFill>
            <a:srgbClr val="30879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mailto:Diana.C.Pereira@azores.gov.pt" TargetMode="External"/><Relationship Id="rId3" Type="http://schemas.openxmlformats.org/officeDocument/2006/relationships/image" Target="../media/image2.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8.jpeg"/><Relationship Id="rId5" Type="http://schemas.openxmlformats.org/officeDocument/2006/relationships/image" Target="../media/image3.png"/><Relationship Id="rId10" Type="http://schemas.openxmlformats.org/officeDocument/2006/relationships/image" Target="../media/image7.jpeg"/><Relationship Id="rId4" Type="http://schemas.openxmlformats.org/officeDocument/2006/relationships/hyperlink" Target="http://novoportal.uac.pt/pt-pt" TargetMode="Externa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3.jpeg"/><Relationship Id="rId7"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11.png"/><Relationship Id="rId4" Type="http://schemas.openxmlformats.org/officeDocument/2006/relationships/image" Target="../media/image24.jpeg"/><Relationship Id="rId9" Type="http://schemas.openxmlformats.org/officeDocument/2006/relationships/image" Target="../media/image8.jpeg"/></Relationships>
</file>

<file path=ppt/slides/_rels/slide11.xml.rels><?xml version="1.0" encoding="UTF-8" standalone="yes"?>
<Relationships xmlns="http://schemas.openxmlformats.org/package/2006/relationships"><Relationship Id="rId8" Type="http://schemas.openxmlformats.org/officeDocument/2006/relationships/image" Target="../media/image38.jpeg"/><Relationship Id="rId13" Type="http://schemas.openxmlformats.org/officeDocument/2006/relationships/image" Target="../media/image43.png"/><Relationship Id="rId3" Type="http://schemas.openxmlformats.org/officeDocument/2006/relationships/image" Target="../media/image9.jpeg"/><Relationship Id="rId7" Type="http://schemas.openxmlformats.org/officeDocument/2006/relationships/image" Target="../media/image37.jpeg"/><Relationship Id="rId12"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6.jpeg"/><Relationship Id="rId11" Type="http://schemas.openxmlformats.org/officeDocument/2006/relationships/image" Target="../media/image41.jpeg"/><Relationship Id="rId5" Type="http://schemas.openxmlformats.org/officeDocument/2006/relationships/image" Target="../media/image11.png"/><Relationship Id="rId10" Type="http://schemas.openxmlformats.org/officeDocument/2006/relationships/image" Target="../media/image40.jpeg"/><Relationship Id="rId4" Type="http://schemas.openxmlformats.org/officeDocument/2006/relationships/image" Target="../media/image10.jpeg"/><Relationship Id="rId9" Type="http://schemas.openxmlformats.org/officeDocument/2006/relationships/image" Target="../media/image39.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4.jpg"/><Relationship Id="rId5" Type="http://schemas.openxmlformats.org/officeDocument/2006/relationships/image" Target="../media/image11.pn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5.jpeg"/><Relationship Id="rId5" Type="http://schemas.openxmlformats.org/officeDocument/2006/relationships/image" Target="../media/image11.pn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9.jpeg"/><Relationship Id="rId7"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7.jpeg"/><Relationship Id="rId5" Type="http://schemas.openxmlformats.org/officeDocument/2006/relationships/image" Target="../media/image11.png"/><Relationship Id="rId4" Type="http://schemas.openxmlformats.org/officeDocument/2006/relationships/image" Target="../media/image10.jpeg"/><Relationship Id="rId9" Type="http://schemas.openxmlformats.org/officeDocument/2006/relationships/image" Target="../media/image50.png"/></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1.png"/><Relationship Id="rId7"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53.png"/><Relationship Id="rId4" Type="http://schemas.openxmlformats.org/officeDocument/2006/relationships/image" Target="../media/image52.jpe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57.jpe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1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1.jpeg"/><Relationship Id="rId7" Type="http://schemas.openxmlformats.org/officeDocument/2006/relationships/image" Target="../media/image10.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63.emf"/><Relationship Id="rId4" Type="http://schemas.openxmlformats.org/officeDocument/2006/relationships/image" Target="../media/image62.jpeg"/></Relationships>
</file>

<file path=ppt/slides/_rels/slide21.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65.jpeg"/></Relationships>
</file>

<file path=ppt/slides/_rels/slide22.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67.jpeg"/></Relationships>
</file>

<file path=ppt/slides/_rels/slide2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8.png"/><Relationship Id="rId7" Type="http://schemas.openxmlformats.org/officeDocument/2006/relationships/image" Target="../media/image10.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70.png"/><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72.jpeg"/></Relationships>
</file>

<file path=ppt/slides/_rels/slide25.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74.jpe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2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5.png"/><Relationship Id="rId7" Type="http://schemas.openxmlformats.org/officeDocument/2006/relationships/image" Target="../media/image10.jpe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9.jpeg"/><Relationship Id="rId11" Type="http://schemas.openxmlformats.org/officeDocument/2006/relationships/image" Target="../media/image8.jpeg"/><Relationship Id="rId5" Type="http://schemas.openxmlformats.org/officeDocument/2006/relationships/image" Target="../media/image77.png"/><Relationship Id="rId10" Type="http://schemas.openxmlformats.org/officeDocument/2006/relationships/image" Target="../media/image7.jpeg"/><Relationship Id="rId4" Type="http://schemas.openxmlformats.org/officeDocument/2006/relationships/image" Target="../media/image76.png"/><Relationship Id="rId9" Type="http://schemas.openxmlformats.org/officeDocument/2006/relationships/image" Target="../media/image25.jpeg"/></Relationships>
</file>

<file path=ppt/slides/_rels/slide27.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13.jpeg"/><Relationship Id="rId7" Type="http://schemas.openxmlformats.org/officeDocument/2006/relationships/image" Target="../media/image78.gif"/><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forms.gle/bANKohhcvJ5Vn2ik9" TargetMode="External"/><Relationship Id="rId5" Type="http://schemas.openxmlformats.org/officeDocument/2006/relationships/image" Target="../media/image11.png"/><Relationship Id="rId10" Type="http://schemas.openxmlformats.org/officeDocument/2006/relationships/image" Target="../media/image81.jpg"/><Relationship Id="rId4" Type="http://schemas.openxmlformats.org/officeDocument/2006/relationships/image" Target="../media/image14.jpeg"/><Relationship Id="rId9" Type="http://schemas.openxmlformats.org/officeDocument/2006/relationships/image" Target="../media/image80.jpeg"/></Relationships>
</file>

<file path=ppt/slides/_rels/slide28.xml.rels><?xml version="1.0" encoding="UTF-8" standalone="yes"?>
<Relationships xmlns="http://schemas.openxmlformats.org/package/2006/relationships"><Relationship Id="rId8" Type="http://schemas.openxmlformats.org/officeDocument/2006/relationships/image" Target="../media/image86.jpeg"/><Relationship Id="rId13" Type="http://schemas.openxmlformats.org/officeDocument/2006/relationships/image" Target="../media/image13.jpeg"/><Relationship Id="rId18" Type="http://schemas.openxmlformats.org/officeDocument/2006/relationships/image" Target="../media/image92.jpeg"/><Relationship Id="rId3" Type="http://schemas.openxmlformats.org/officeDocument/2006/relationships/image" Target="../media/image82.png"/><Relationship Id="rId7" Type="http://schemas.openxmlformats.org/officeDocument/2006/relationships/hyperlink" Target="https://www.google.pt/url?sa=i&amp;rct=j&amp;q=&amp;esrc=s&amp;source=images&amp;cd=&amp;cad=rja&amp;uact=8&amp;ved=0ahUKEwjM787Mv__LAhWDNhoKHdECCcYQjRwIBw&amp;url=http://turismocadentro.com/ilha-das-flores-um-hino-a-natureza/&amp;bvm=bv.118817766,bs.1,d.d24&amp;psig=AFQjCNFn15k-MVhNeHDyWWHy7qZ2MqABVg&amp;ust=1460220551454673" TargetMode="External"/><Relationship Id="rId12" Type="http://schemas.openxmlformats.org/officeDocument/2006/relationships/image" Target="../media/image90.jpeg"/><Relationship Id="rId17" Type="http://schemas.openxmlformats.org/officeDocument/2006/relationships/image" Target="../media/image91.jpeg"/><Relationship Id="rId2" Type="http://schemas.openxmlformats.org/officeDocument/2006/relationships/notesSlide" Target="../notesSlides/notesSlide28.xml"/><Relationship Id="rId16" Type="http://schemas.openxmlformats.org/officeDocument/2006/relationships/hyperlink" Target="mailto:lifeip.azoresnatura@azores.gov.pt" TargetMode="External"/><Relationship Id="rId1" Type="http://schemas.openxmlformats.org/officeDocument/2006/relationships/slideLayout" Target="../slideLayouts/slideLayout1.xml"/><Relationship Id="rId6" Type="http://schemas.openxmlformats.org/officeDocument/2006/relationships/image" Target="../media/image85.jpeg"/><Relationship Id="rId11" Type="http://schemas.openxmlformats.org/officeDocument/2006/relationships/image" Target="../media/image89.jpeg"/><Relationship Id="rId5" Type="http://schemas.openxmlformats.org/officeDocument/2006/relationships/image" Target="../media/image84.jpeg"/><Relationship Id="rId15" Type="http://schemas.openxmlformats.org/officeDocument/2006/relationships/image" Target="../media/image11.png"/><Relationship Id="rId10" Type="http://schemas.openxmlformats.org/officeDocument/2006/relationships/image" Target="../media/image88.jpeg"/><Relationship Id="rId4" Type="http://schemas.openxmlformats.org/officeDocument/2006/relationships/image" Target="../media/image83.jpeg"/><Relationship Id="rId9" Type="http://schemas.openxmlformats.org/officeDocument/2006/relationships/image" Target="../media/image87.jpeg"/><Relationship Id="rId14" Type="http://schemas.openxmlformats.org/officeDocument/2006/relationships/image" Target="../media/image14.jpe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5.jpg"/><Relationship Id="rId5" Type="http://schemas.openxmlformats.org/officeDocument/2006/relationships/image" Target="../media/image11.png"/><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1.pn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20.jpeg"/><Relationship Id="rId7"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30.PNG"/><Relationship Id="rId3" Type="http://schemas.openxmlformats.org/officeDocument/2006/relationships/image" Target="../media/image23.jpeg"/><Relationship Id="rId7" Type="http://schemas.openxmlformats.org/officeDocument/2006/relationships/image" Target="../media/image7.jpeg"/><Relationship Id="rId12"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5.jpeg"/><Relationship Id="rId11" Type="http://schemas.openxmlformats.org/officeDocument/2006/relationships/image" Target="../media/image28.png"/><Relationship Id="rId5" Type="http://schemas.openxmlformats.org/officeDocument/2006/relationships/image" Target="../media/image11.png"/><Relationship Id="rId10" Type="http://schemas.openxmlformats.org/officeDocument/2006/relationships/image" Target="../media/image27.PNG"/><Relationship Id="rId4" Type="http://schemas.openxmlformats.org/officeDocument/2006/relationships/image" Target="../media/image24.jpe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3.jpeg"/><Relationship Id="rId7"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11.png"/><Relationship Id="rId4" Type="http://schemas.openxmlformats.org/officeDocument/2006/relationships/image" Target="../media/image14.jpeg"/><Relationship Id="rId9"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siaram.azores.gov.pt/reservas-biosfera/ilha-corvo/galeria/imagens/2.jpg">
            <a:extLst>
              <a:ext uri="{FF2B5EF4-FFF2-40B4-BE49-F238E27FC236}">
                <a16:creationId xmlns:a16="http://schemas.microsoft.com/office/drawing/2014/main" id="{17A53115-052C-4155-8B0A-0359EFE5BD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137"/>
          <a:stretch/>
        </p:blipFill>
        <p:spPr bwMode="auto">
          <a:xfrm>
            <a:off x="-36513" y="-90512"/>
            <a:ext cx="9216302" cy="5502346"/>
          </a:xfrm>
          <a:prstGeom prst="rect">
            <a:avLst/>
          </a:prstGeom>
          <a:noFill/>
          <a:extLst>
            <a:ext uri="{909E8E84-426E-40DD-AFC4-6F175D3DCCD1}">
              <a14:hiddenFill xmlns:a14="http://schemas.microsoft.com/office/drawing/2010/main">
                <a:solidFill>
                  <a:srgbClr val="FFFFFF"/>
                </a:solidFill>
              </a14:hiddenFill>
            </a:ext>
          </a:extLst>
        </p:spPr>
      </p:pic>
      <p:sp>
        <p:nvSpPr>
          <p:cNvPr id="10" name="Retângulo 9"/>
          <p:cNvSpPr/>
          <p:nvPr/>
        </p:nvSpPr>
        <p:spPr>
          <a:xfrm>
            <a:off x="-36513" y="-27383"/>
            <a:ext cx="9194799" cy="1540767"/>
          </a:xfrm>
          <a:prstGeom prst="rect">
            <a:avLst/>
          </a:prstGeom>
          <a:gradFill flip="none" rotWithShape="1">
            <a:gsLst>
              <a:gs pos="44000">
                <a:srgbClr val="AFE3D0">
                  <a:tint val="66000"/>
                  <a:satMod val="160000"/>
                  <a:alpha val="44000"/>
                  <a:lumMod val="94000"/>
                  <a:lumOff val="6000"/>
                </a:srgbClr>
              </a:gs>
              <a:gs pos="82000">
                <a:srgbClr val="AFE3D0">
                  <a:tint val="44500"/>
                  <a:satMod val="160000"/>
                </a:srgbClr>
              </a:gs>
              <a:gs pos="15000">
                <a:srgbClr val="AFE3D0">
                  <a:tint val="23500"/>
                  <a:satMod val="160000"/>
                  <a:alpha val="76000"/>
                  <a:lumMod val="0"/>
                  <a:lumOff val="100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952500" dist="50800" dir="5400000" sx="173000" sy="173000" algn="ctr" rotWithShape="0">
                  <a:srgbClr val="000000">
                    <a:alpha val="0"/>
                  </a:srgbClr>
                </a:outerShdw>
              </a:effectLst>
            </a:endParaRPr>
          </a:p>
        </p:txBody>
      </p:sp>
      <p:sp>
        <p:nvSpPr>
          <p:cNvPr id="2" name="Título 1"/>
          <p:cNvSpPr>
            <a:spLocks noGrp="1"/>
          </p:cNvSpPr>
          <p:nvPr>
            <p:ph type="ctrTitle"/>
          </p:nvPr>
        </p:nvSpPr>
        <p:spPr>
          <a:xfrm>
            <a:off x="-36513" y="-315416"/>
            <a:ext cx="9216303" cy="1828800"/>
          </a:xfrm>
          <a:ln>
            <a:noFill/>
          </a:ln>
          <a:effectLst>
            <a:outerShdw blurRad="50800" dist="177800" dir="5400000" sx="1000" sy="1000" algn="ctr" rotWithShape="0">
              <a:srgbClr val="000000">
                <a:alpha val="0"/>
              </a:srgbClr>
            </a:outerShdw>
          </a:effectLst>
        </p:spPr>
        <p:txBody>
          <a:bodyPr>
            <a:noAutofit/>
          </a:bodyPr>
          <a:lstStyle/>
          <a:p>
            <a:pPr algn="r"/>
            <a:r>
              <a:rPr lang="pt-PT" sz="3600" b="1" dirty="0">
                <a:ln w="0"/>
                <a:latin typeface="Calisto MT" panose="02040603050505030304" pitchFamily="18" charset="0"/>
              </a:rPr>
              <a:t>Proteção ativa e gestão integrada da </a:t>
            </a:r>
            <a:br>
              <a:rPr lang="pt-PT" sz="3600" b="1" dirty="0">
                <a:ln w="0"/>
                <a:latin typeface="Calisto MT" panose="02040603050505030304" pitchFamily="18" charset="0"/>
              </a:rPr>
            </a:br>
            <a:r>
              <a:rPr lang="pt-PT" sz="3600" b="1" dirty="0">
                <a:ln w="0"/>
                <a:latin typeface="Calisto MT" panose="02040603050505030304" pitchFamily="18" charset="0"/>
              </a:rPr>
              <a:t>Rede Natura 2000 nos Açores</a:t>
            </a:r>
            <a:br>
              <a:rPr lang="pt-PT" sz="4000" b="1" dirty="0">
                <a:ln w="0"/>
                <a:solidFill>
                  <a:schemeClr val="tx1"/>
                </a:solidFill>
                <a:effectLst>
                  <a:outerShdw blurRad="38100" dist="19050" dir="2700000" algn="tl" rotWithShape="0">
                    <a:schemeClr val="dk1">
                      <a:alpha val="40000"/>
                    </a:schemeClr>
                  </a:outerShdw>
                </a:effectLst>
                <a:latin typeface="Century Gothic" panose="020B0502020202020204" pitchFamily="34" charset="0"/>
              </a:rPr>
            </a:br>
            <a:r>
              <a:rPr lang="pt-PT" sz="2000" dirty="0">
                <a:ln w="0"/>
                <a:solidFill>
                  <a:schemeClr val="tx1"/>
                </a:solidFill>
                <a:effectLst>
                  <a:outerShdw blurRad="38100" dist="38100" dir="2700000" algn="tl">
                    <a:srgbClr val="000000">
                      <a:alpha val="43137"/>
                    </a:srgbClr>
                  </a:outerShdw>
                </a:effectLst>
                <a:latin typeface="Century Gothic" panose="020B0502020202020204" pitchFamily="34" charset="0"/>
              </a:rPr>
              <a:t>LIFE IP </a:t>
            </a:r>
            <a:r>
              <a:rPr lang="pt-PT" sz="2000" dirty="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AZORES NATURA – LIFE 17 IPE/PT 000010</a:t>
            </a:r>
            <a:endParaRPr lang="pt-PT" sz="1800" dirty="0">
              <a:ln w="0"/>
              <a:solidFill>
                <a:schemeClr val="tx1"/>
              </a:solidFill>
              <a:effectLst>
                <a:outerShdw blurRad="38100" dist="19050" dir="2700000" algn="tl" rotWithShape="0">
                  <a:schemeClr val="dk1">
                    <a:alpha val="40000"/>
                  </a:schemeClr>
                </a:outerShdw>
              </a:effectLst>
              <a:latin typeface="Century Gothic" panose="020B0502020202020204" pitchFamily="34" charset="0"/>
            </a:endParaRPr>
          </a:p>
        </p:txBody>
      </p:sp>
      <p:cxnSp>
        <p:nvCxnSpPr>
          <p:cNvPr id="5" name="Conexão recta 4"/>
          <p:cNvCxnSpPr/>
          <p:nvPr/>
        </p:nvCxnSpPr>
        <p:spPr>
          <a:xfrm>
            <a:off x="259" y="5445224"/>
            <a:ext cx="9144000" cy="0"/>
          </a:xfrm>
          <a:prstGeom prst="line">
            <a:avLst/>
          </a:prstGeom>
          <a:ln w="19050">
            <a:solidFill>
              <a:srgbClr val="AFE3D0"/>
            </a:solidFill>
          </a:ln>
        </p:spPr>
        <p:style>
          <a:lnRef idx="1">
            <a:schemeClr val="accent1"/>
          </a:lnRef>
          <a:fillRef idx="0">
            <a:schemeClr val="accent1"/>
          </a:fillRef>
          <a:effectRef idx="0">
            <a:schemeClr val="accent1"/>
          </a:effectRef>
          <a:fontRef idx="minor">
            <a:schemeClr val="tx1"/>
          </a:fontRef>
        </p:style>
      </p:cxnSp>
      <p:sp>
        <p:nvSpPr>
          <p:cNvPr id="4" name="Rectangle 1"/>
          <p:cNvSpPr>
            <a:spLocks noChangeArrowheads="1"/>
          </p:cNvSpPr>
          <p:nvPr/>
        </p:nvSpPr>
        <p:spPr bwMode="auto">
          <a:xfrm>
            <a:off x="0" y="0"/>
            <a:ext cx="0" cy="0"/>
          </a:xfrm>
          <a:prstGeom prst="rect">
            <a:avLst/>
          </a:prstGeom>
          <a:solidFill>
            <a:srgbClr val="47C96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501" rIns="0" bIns="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pt-PT" altLang="pt-PT" sz="1800" b="0" i="0" u="none" strike="noStrike" cap="none" normalizeH="0" baseline="0">
                <a:ln>
                  <a:noFill/>
                </a:ln>
                <a:solidFill>
                  <a:schemeClr val="tx1"/>
                </a:solidFill>
                <a:effectLst/>
                <a:latin typeface="Arial" pitchFamily="34" charset="0"/>
                <a:cs typeface="Arial" pitchFamily="34" charset="0"/>
                <a:hlinkClick r:id="rId4" tooltip="Início"/>
              </a:rPr>
              <a:t>  </a:t>
            </a:r>
            <a:r>
              <a:rPr kumimoji="0" lang="pt-PT" altLang="pt-PT" sz="7200" b="0" i="0" u="none" strike="noStrike" cap="none" normalizeH="0" baseline="0">
                <a:ln>
                  <a:noFill/>
                </a:ln>
                <a:solidFill>
                  <a:schemeClr val="tx1"/>
                </a:solidFill>
                <a:effectLst/>
                <a:latin typeface="Arial" pitchFamily="34" charset="0"/>
                <a:cs typeface="Arial" pitchFamily="34" charset="0"/>
              </a:rPr>
              <a:t> </a:t>
            </a:r>
            <a:r>
              <a:rPr kumimoji="0" lang="pt-PT" altLang="pt-PT" sz="1800" b="0" i="0" u="none" strike="noStrike" cap="none" normalizeH="0" baseline="0">
                <a:ln>
                  <a:noFill/>
                </a:ln>
                <a:solidFill>
                  <a:schemeClr val="tx1"/>
                </a:solidFill>
                <a:effectLst/>
                <a:latin typeface="Arial" pitchFamily="34" charset="0"/>
                <a:cs typeface="Arial" pitchFamily="34" charset="0"/>
              </a:rPr>
              <a:t>                                                            </a:t>
            </a:r>
            <a:endParaRPr kumimoji="0" lang="pt-PT" altLang="pt-PT" b="0" i="0" u="none" strike="noStrike" cap="none" normalizeH="0" baseline="0">
              <a:ln>
                <a:noFill/>
              </a:ln>
              <a:solidFill>
                <a:srgbClr val="404A54"/>
              </a:solidFill>
              <a:effectLst/>
              <a:latin typeface="Open Sans"/>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pt-PT" altLang="pt-PT" b="0" i="0" u="none" strike="noStrike" cap="none" normalizeH="0" baseline="0">
                <a:ln>
                  <a:noFill/>
                </a:ln>
                <a:solidFill>
                  <a:srgbClr val="404A54"/>
                </a:solidFill>
                <a:effectLst/>
                <a:latin typeface="Open Sans"/>
                <a:cs typeface="Arial" pitchFamily="34" charset="0"/>
                <a:hlinkClick r:id="rId4" tooltip="Início"/>
              </a:rPr>
              <a:t>Universidade dos Açores</a:t>
            </a:r>
            <a:endParaRPr kumimoji="0" lang="pt-PT" altLang="pt-PT" b="0" i="0" u="none" strike="noStrike" cap="none" normalizeH="0" baseline="0">
              <a:ln>
                <a:noFill/>
              </a:ln>
              <a:solidFill>
                <a:srgbClr val="404A54"/>
              </a:solidFill>
              <a:effectLst/>
              <a:latin typeface="Open Sans"/>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Char char="•"/>
              <a:tabLst/>
            </a:pPr>
            <a:r>
              <a:rPr kumimoji="0" lang="pt-PT" altLang="pt-PT" sz="800" b="0" i="0" u="none" strike="noStrike" cap="none" normalizeH="0" baseline="0">
                <a:ln>
                  <a:noFill/>
                </a:ln>
                <a:solidFill>
                  <a:srgbClr val="353434"/>
                </a:solidFill>
                <a:effectLst/>
                <a:latin typeface="Arial" pitchFamily="34" charset="0"/>
                <a:cs typeface="Arial" pitchFamily="34" charset="0"/>
                <a:hlinkClick r:id="rId4"/>
              </a:rPr>
              <a:t>  </a:t>
            </a:r>
            <a:r>
              <a:rPr kumimoji="0" lang="pt-PT" altLang="pt-PT" sz="900" b="0" i="0" u="none" strike="noStrike" cap="none" normalizeH="0" baseline="0">
                <a:ln>
                  <a:noFill/>
                </a:ln>
                <a:solidFill>
                  <a:srgbClr val="353434"/>
                </a:solidFill>
                <a:effectLst/>
                <a:latin typeface="Arial" pitchFamily="34" charset="0"/>
                <a:cs typeface="Arial" pitchFamily="34" charset="0"/>
              </a:rPr>
              <a:t> </a:t>
            </a:r>
            <a:r>
              <a:rPr kumimoji="0" lang="pt-PT" altLang="pt-PT" sz="800" b="0" i="0" u="none" strike="noStrike" cap="none" normalizeH="0" baseline="0">
                <a:ln>
                  <a:noFill/>
                </a:ln>
                <a:solidFill>
                  <a:srgbClr val="353434"/>
                </a:solidFill>
                <a:effectLst/>
                <a:latin typeface="Arial" pitchFamily="34" charset="0"/>
                <a:cs typeface="Arial" pitchFamily="34" charset="0"/>
              </a:rPr>
              <a:t>    </a:t>
            </a:r>
            <a:endParaRPr kumimoji="0" lang="pt-PT" altLang="pt-PT"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pt-PT" altLang="pt-PT" sz="1800" b="0" i="0" u="none" strike="noStrike" cap="none" normalizeH="0" baseline="0">
              <a:ln>
                <a:noFill/>
              </a:ln>
              <a:solidFill>
                <a:srgbClr val="353434"/>
              </a:solidFill>
              <a:effectLst/>
              <a:latin typeface="Arial" pitchFamily="34" charset="0"/>
              <a:cs typeface="Arial" pitchFamily="34" charset="0"/>
            </a:endParaRPr>
          </a:p>
        </p:txBody>
      </p:sp>
      <p:pic>
        <p:nvPicPr>
          <p:cNvPr id="1027" name="Picture 3" descr="Pesquisa">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969375" y="-25666700"/>
            <a:ext cx="152400" cy="152400"/>
          </a:xfrm>
          <a:prstGeom prst="rect">
            <a:avLst/>
          </a:prstGeom>
          <a:noFill/>
          <a:extLst>
            <a:ext uri="{909E8E84-426E-40DD-AFC4-6F175D3DCCD1}">
              <a14:hiddenFill xmlns:a14="http://schemas.microsoft.com/office/drawing/2010/main">
                <a:solidFill>
                  <a:srgbClr val="FFFFFF"/>
                </a:solidFill>
              </a14:hiddenFill>
            </a:ext>
          </a:extLst>
        </p:spPr>
      </p:pic>
      <p:sp>
        <p:nvSpPr>
          <p:cNvPr id="18" name="CaixaDeTexto 17">
            <a:extLst>
              <a:ext uri="{FF2B5EF4-FFF2-40B4-BE49-F238E27FC236}">
                <a16:creationId xmlns:a16="http://schemas.microsoft.com/office/drawing/2014/main" id="{A1DBAC18-2315-4E9B-9A19-DA2CF541F4B9}"/>
              </a:ext>
            </a:extLst>
          </p:cNvPr>
          <p:cNvSpPr txBox="1"/>
          <p:nvPr/>
        </p:nvSpPr>
        <p:spPr>
          <a:xfrm>
            <a:off x="-56441" y="5134835"/>
            <a:ext cx="833883" cy="276999"/>
          </a:xfrm>
          <a:prstGeom prst="rect">
            <a:avLst/>
          </a:prstGeom>
          <a:noFill/>
        </p:spPr>
        <p:txBody>
          <a:bodyPr wrap="none" rtlCol="0">
            <a:spAutoFit/>
          </a:bodyPr>
          <a:lstStyle/>
          <a:p>
            <a:r>
              <a:rPr lang="pt-PT" sz="1200" b="1" dirty="0">
                <a:solidFill>
                  <a:schemeClr val="bg1">
                    <a:lumMod val="95000"/>
                  </a:schemeClr>
                </a:solidFill>
              </a:rPr>
              <a:t>SIARAM©</a:t>
            </a:r>
          </a:p>
        </p:txBody>
      </p:sp>
      <p:sp>
        <p:nvSpPr>
          <p:cNvPr id="24" name="CaixaDeTexto 23">
            <a:extLst>
              <a:ext uri="{FF2B5EF4-FFF2-40B4-BE49-F238E27FC236}">
                <a16:creationId xmlns:a16="http://schemas.microsoft.com/office/drawing/2014/main" id="{00FE0BF1-1BEF-41BC-9806-9DAE8868C7D0}"/>
              </a:ext>
            </a:extLst>
          </p:cNvPr>
          <p:cNvSpPr txBox="1"/>
          <p:nvPr/>
        </p:nvSpPr>
        <p:spPr>
          <a:xfrm>
            <a:off x="4822023" y="4601955"/>
            <a:ext cx="4223552" cy="646331"/>
          </a:xfrm>
          <a:prstGeom prst="rect">
            <a:avLst/>
          </a:prstGeom>
          <a:solidFill>
            <a:schemeClr val="bg1">
              <a:lumMod val="95000"/>
              <a:alpha val="64000"/>
            </a:schemeClr>
          </a:solidFill>
        </p:spPr>
        <p:txBody>
          <a:bodyPr wrap="square" rtlCol="0">
            <a:spAutoFit/>
          </a:bodyPr>
          <a:lstStyle/>
          <a:p>
            <a:r>
              <a:rPr lang="pt-PT" b="1" u="sng" dirty="0"/>
              <a:t>Conselho Consultivo – </a:t>
            </a:r>
            <a:r>
              <a:rPr lang="pt-PT" b="1" u="sng" dirty="0" err="1"/>
              <a:t>Stakeholder</a:t>
            </a:r>
            <a:r>
              <a:rPr lang="pt-PT" b="1" u="sng" dirty="0"/>
              <a:t> </a:t>
            </a:r>
            <a:r>
              <a:rPr lang="pt-PT" b="1" u="sng" dirty="0" err="1"/>
              <a:t>Board</a:t>
            </a:r>
            <a:r>
              <a:rPr lang="pt-PT" b="1" dirty="0"/>
              <a:t>:</a:t>
            </a:r>
          </a:p>
          <a:p>
            <a:r>
              <a:rPr lang="pt-PT" i="1" dirty="0"/>
              <a:t>Corvo, 27 de julho de 2021</a:t>
            </a:r>
          </a:p>
        </p:txBody>
      </p:sp>
      <p:pic>
        <p:nvPicPr>
          <p:cNvPr id="25" name="Picture 8" descr="http://www.europarc.org/communication-skills/images/2.1%20N2000.jpg">
            <a:extLst>
              <a:ext uri="{FF2B5EF4-FFF2-40B4-BE49-F238E27FC236}">
                <a16:creationId xmlns:a16="http://schemas.microsoft.com/office/drawing/2014/main" id="{A82918FE-CC2E-4302-9B48-127C6B9CC42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543402" y="6246811"/>
            <a:ext cx="696980" cy="57755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http://fnyh.org/wp-content/uploads/2015/01/LIFE.jpg">
            <a:extLst>
              <a:ext uri="{FF2B5EF4-FFF2-40B4-BE49-F238E27FC236}">
                <a16:creationId xmlns:a16="http://schemas.microsoft.com/office/drawing/2014/main" id="{2994AF59-7E86-4AAA-AD32-8C872D75F605}"/>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333600" y="6250988"/>
            <a:ext cx="838800" cy="573380"/>
          </a:xfrm>
          <a:prstGeom prst="rect">
            <a:avLst/>
          </a:prstGeom>
          <a:noFill/>
          <a:extLst>
            <a:ext uri="{909E8E84-426E-40DD-AFC4-6F175D3DCCD1}">
              <a14:hiddenFill xmlns:a14="http://schemas.microsoft.com/office/drawing/2010/main">
                <a:solidFill>
                  <a:srgbClr val="FFFFFF"/>
                </a:solidFill>
              </a14:hiddenFill>
            </a:ext>
          </a:extLst>
        </p:spPr>
      </p:pic>
      <p:sp>
        <p:nvSpPr>
          <p:cNvPr id="27" name="CaixaDeTexto 26">
            <a:extLst>
              <a:ext uri="{FF2B5EF4-FFF2-40B4-BE49-F238E27FC236}">
                <a16:creationId xmlns:a16="http://schemas.microsoft.com/office/drawing/2014/main" id="{E794370F-830E-49F8-8876-B0FA3CBBED70}"/>
              </a:ext>
            </a:extLst>
          </p:cNvPr>
          <p:cNvSpPr txBox="1"/>
          <p:nvPr/>
        </p:nvSpPr>
        <p:spPr>
          <a:xfrm>
            <a:off x="6300192" y="5556193"/>
            <a:ext cx="3310538" cy="830997"/>
          </a:xfrm>
          <a:prstGeom prst="rect">
            <a:avLst/>
          </a:prstGeom>
          <a:noFill/>
        </p:spPr>
        <p:txBody>
          <a:bodyPr wrap="square" rtlCol="0">
            <a:spAutoFit/>
          </a:bodyPr>
          <a:lstStyle/>
          <a:p>
            <a:r>
              <a:rPr lang="pt-PT" sz="2000" b="1" dirty="0">
                <a:solidFill>
                  <a:srgbClr val="195457"/>
                </a:solidFill>
                <a:latin typeface="Calisto MT" panose="02040603050505030304" pitchFamily="18" charset="0"/>
              </a:rPr>
              <a:t>Diana Pereira</a:t>
            </a:r>
          </a:p>
          <a:p>
            <a:r>
              <a:rPr lang="pt-PT" sz="1400" b="1" dirty="0">
                <a:solidFill>
                  <a:srgbClr val="195457"/>
                </a:solidFill>
                <a:latin typeface="Century Gothic" panose="020B0502020202020204" pitchFamily="34" charset="0"/>
                <a:hlinkClick r:id="rId8"/>
              </a:rPr>
              <a:t>Diana.C.Pereira@azores.gov.pt</a:t>
            </a:r>
            <a:r>
              <a:rPr lang="pt-PT" sz="1400" b="1" dirty="0">
                <a:solidFill>
                  <a:srgbClr val="195457"/>
                </a:solidFill>
                <a:latin typeface="Century Gothic" panose="020B0502020202020204" pitchFamily="34" charset="0"/>
              </a:rPr>
              <a:t> </a:t>
            </a:r>
          </a:p>
          <a:p>
            <a:endParaRPr lang="pt-PT" sz="1400" b="1" dirty="0">
              <a:solidFill>
                <a:srgbClr val="195457"/>
              </a:solidFill>
              <a:latin typeface="Century Gothic" panose="020B0502020202020204" pitchFamily="34" charset="0"/>
            </a:endParaRPr>
          </a:p>
        </p:txBody>
      </p:sp>
      <p:pic>
        <p:nvPicPr>
          <p:cNvPr id="28" name="Imagem 27">
            <a:extLst>
              <a:ext uri="{FF2B5EF4-FFF2-40B4-BE49-F238E27FC236}">
                <a16:creationId xmlns:a16="http://schemas.microsoft.com/office/drawing/2014/main" id="{9DCDBC7D-DC04-4EF8-9FD4-8BF62D421CA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211" y="5717690"/>
            <a:ext cx="3002031" cy="681890"/>
          </a:xfrm>
          <a:prstGeom prst="rect">
            <a:avLst/>
          </a:prstGeom>
        </p:spPr>
      </p:pic>
      <p:pic>
        <p:nvPicPr>
          <p:cNvPr id="29" name="Imagem 28">
            <a:extLst>
              <a:ext uri="{FF2B5EF4-FFF2-40B4-BE49-F238E27FC236}">
                <a16:creationId xmlns:a16="http://schemas.microsoft.com/office/drawing/2014/main" id="{F933A6CB-6EA5-457F-876C-F4C30F71E02C}"/>
              </a:ext>
            </a:extLst>
          </p:cNvPr>
          <p:cNvPicPr>
            <a:picLocks noChangeAspect="1"/>
          </p:cNvPicPr>
          <p:nvPr/>
        </p:nvPicPr>
        <p:blipFill>
          <a:blip r:embed="rId10" cstate="print">
            <a:extLst>
              <a:ext uri="{28A0092B-C50C-407E-A947-70E740481C1C}">
                <a14:useLocalDpi xmlns:a14="http://schemas.microsoft.com/office/drawing/2010/main" val="0"/>
              </a:ext>
            </a:extLst>
          </a:blip>
          <a:srcRect l="20705" t="3252" r="21651" b="10634"/>
          <a:stretch>
            <a:fillRect/>
          </a:stretch>
        </p:blipFill>
        <p:spPr bwMode="auto">
          <a:xfrm>
            <a:off x="4364904" y="5727736"/>
            <a:ext cx="1268923" cy="5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Imagem 29">
            <a:extLst>
              <a:ext uri="{FF2B5EF4-FFF2-40B4-BE49-F238E27FC236}">
                <a16:creationId xmlns:a16="http://schemas.microsoft.com/office/drawing/2014/main" id="{8443FC05-A5A9-4FE0-A609-E69B9055593C}"/>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051242" y="5727736"/>
            <a:ext cx="1268923" cy="681890"/>
          </a:xfrm>
          <a:prstGeom prst="rect">
            <a:avLst/>
          </a:prstGeom>
        </p:spPr>
      </p:pic>
    </p:spTree>
    <p:extLst>
      <p:ext uri="{BB962C8B-B14F-4D97-AF65-F5344CB8AC3E}">
        <p14:creationId xmlns:p14="http://schemas.microsoft.com/office/powerpoint/2010/main" val="35141994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tângulo 37">
            <a:extLst>
              <a:ext uri="{FF2B5EF4-FFF2-40B4-BE49-F238E27FC236}">
                <a16:creationId xmlns:a16="http://schemas.microsoft.com/office/drawing/2014/main" id="{30DE2E15-1861-4EFC-9BED-3CA3475283B9}"/>
              </a:ext>
            </a:extLst>
          </p:cNvPr>
          <p:cNvSpPr/>
          <p:nvPr/>
        </p:nvSpPr>
        <p:spPr bwMode="auto">
          <a:xfrm>
            <a:off x="-1588" y="-27384"/>
            <a:ext cx="9145588" cy="693274"/>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cxnSp>
        <p:nvCxnSpPr>
          <p:cNvPr id="8" name="Conexão reta 7"/>
          <p:cNvCxnSpPr/>
          <p:nvPr/>
        </p:nvCxnSpPr>
        <p:spPr>
          <a:xfrm>
            <a:off x="0" y="6237312"/>
            <a:ext cx="9144000" cy="0"/>
          </a:xfrm>
          <a:prstGeom prst="line">
            <a:avLst/>
          </a:prstGeom>
          <a:ln w="38100">
            <a:solidFill>
              <a:srgbClr val="AFE3D0"/>
            </a:solidFill>
          </a:ln>
        </p:spPr>
        <p:style>
          <a:lnRef idx="1">
            <a:schemeClr val="accent1"/>
          </a:lnRef>
          <a:fillRef idx="0">
            <a:schemeClr val="accent1"/>
          </a:fillRef>
          <a:effectRef idx="0">
            <a:schemeClr val="accent1"/>
          </a:effectRef>
          <a:fontRef idx="minor">
            <a:schemeClr val="tx1"/>
          </a:fontRef>
        </p:style>
      </p:cxnSp>
      <p:sp>
        <p:nvSpPr>
          <p:cNvPr id="15" name="Rectangle 62"/>
          <p:cNvSpPr>
            <a:spLocks noChangeArrowheads="1"/>
          </p:cNvSpPr>
          <p:nvPr/>
        </p:nvSpPr>
        <p:spPr bwMode="auto">
          <a:xfrm>
            <a:off x="374438" y="908720"/>
            <a:ext cx="8553662" cy="1554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a:latin typeface="Calibri" panose="020F0502020204030204" pitchFamily="34" charset="0"/>
                <a:cs typeface="Calibri" panose="020F0502020204030204" pitchFamily="34" charset="0"/>
              </a:rPr>
              <a:t>C – </a:t>
            </a:r>
            <a:r>
              <a:rPr lang="fr-BE" altLang="en-US" sz="1800" b="1" dirty="0" err="1">
                <a:latin typeface="Calibri" panose="020F0502020204030204" pitchFamily="34" charset="0"/>
                <a:cs typeface="Calibri" panose="020F0502020204030204" pitchFamily="34" charset="0"/>
              </a:rPr>
              <a:t>Ações</a:t>
            </a:r>
            <a:r>
              <a:rPr lang="fr-BE" altLang="en-US" sz="1800" b="1" dirty="0">
                <a:latin typeface="Calibri" panose="020F0502020204030204" pitchFamily="34" charset="0"/>
                <a:cs typeface="Calibri" panose="020F0502020204030204" pitchFamily="34" charset="0"/>
              </a:rPr>
              <a:t> de </a:t>
            </a:r>
            <a:r>
              <a:rPr lang="fr-BE" altLang="en-US" sz="1800" b="1" dirty="0" err="1">
                <a:latin typeface="Calibri" panose="020F0502020204030204" pitchFamily="34" charset="0"/>
                <a:cs typeface="Calibri" panose="020F0502020204030204" pitchFamily="34" charset="0"/>
              </a:rPr>
              <a:t>conservação</a:t>
            </a:r>
            <a:r>
              <a:rPr lang="fr-BE" altLang="en-US" sz="1800" b="1" dirty="0">
                <a:latin typeface="Calibri" panose="020F0502020204030204" pitchFamily="34" charset="0"/>
                <a:cs typeface="Calibri" panose="020F0502020204030204" pitchFamily="34" charset="0"/>
              </a:rPr>
              <a:t>:</a:t>
            </a:r>
          </a:p>
          <a:p>
            <a:endParaRPr lang="fr-BE" altLang="en-US" sz="1800" b="1" dirty="0">
              <a:latin typeface="Calibri" panose="020F0502020204030204" pitchFamily="34" charset="0"/>
              <a:cs typeface="Calibri" panose="020F0502020204030204" pitchFamily="34" charset="0"/>
            </a:endParaRPr>
          </a:p>
          <a:p>
            <a:r>
              <a:rPr lang="fr-BE" altLang="en-US" sz="1800" dirty="0">
                <a:latin typeface="Calibri" panose="020F0502020204030204" pitchFamily="34" charset="0"/>
                <a:cs typeface="Calibri" panose="020F0502020204030204" pitchFamily="34" charset="0"/>
              </a:rPr>
              <a:t>C4 – </a:t>
            </a:r>
            <a:r>
              <a:rPr lang="pt-PT" altLang="en-US" sz="1800" dirty="0">
                <a:latin typeface="Calibri" panose="020F0502020204030204" pitchFamily="34" charset="0"/>
                <a:cs typeface="Calibri" panose="020F0502020204030204" pitchFamily="34" charset="0"/>
              </a:rPr>
              <a:t>Implementação de boas práticas integradas e trabalhos de demonstração para conservação de habitats terrestres</a:t>
            </a:r>
          </a:p>
          <a:p>
            <a:pPr marL="1028700" lvl="1">
              <a:spcBef>
                <a:spcPts val="600"/>
              </a:spcBef>
              <a:buFont typeface="Wingdings" panose="05000000000000000000" pitchFamily="2" charset="2"/>
              <a:buChar char="Ø"/>
            </a:pPr>
            <a:r>
              <a:rPr lang="fr-BE" altLang="en-US" sz="1800" i="1" dirty="0">
                <a:latin typeface="Calibri" panose="020F0502020204030204" pitchFamily="34" charset="0"/>
                <a:cs typeface="Calibri" panose="020F0502020204030204" pitchFamily="34" charset="0"/>
              </a:rPr>
              <a:t>C4.1 – </a:t>
            </a:r>
            <a:r>
              <a:rPr lang="pt-PT" altLang="en-US" sz="1800" i="1" dirty="0">
                <a:latin typeface="Calibri" panose="020F0502020204030204" pitchFamily="34" charset="0"/>
                <a:cs typeface="Calibri" panose="020F0502020204030204" pitchFamily="34" charset="0"/>
              </a:rPr>
              <a:t>Boas práticas para conservação de habitats terrestres</a:t>
            </a:r>
            <a:endParaRPr lang="fr-BE" altLang="en-US" sz="1800" i="1" dirty="0">
              <a:latin typeface="Calibri" panose="020F0502020204030204" pitchFamily="34" charset="0"/>
              <a:cs typeface="Calibri" panose="020F0502020204030204" pitchFamily="34" charset="0"/>
            </a:endParaRPr>
          </a:p>
        </p:txBody>
      </p:sp>
      <p:grpSp>
        <p:nvGrpSpPr>
          <p:cNvPr id="45" name="Group 44">
            <a:extLst>
              <a:ext uri="{FF2B5EF4-FFF2-40B4-BE49-F238E27FC236}">
                <a16:creationId xmlns:a16="http://schemas.microsoft.com/office/drawing/2014/main" id="{DE727178-637B-4419-A686-A33506BF99B0}"/>
              </a:ext>
            </a:extLst>
          </p:cNvPr>
          <p:cNvGrpSpPr/>
          <p:nvPr/>
        </p:nvGrpSpPr>
        <p:grpSpPr>
          <a:xfrm>
            <a:off x="-1588" y="-531440"/>
            <a:ext cx="9172305" cy="1656184"/>
            <a:chOff x="-1588" y="-499624"/>
            <a:chExt cx="9172305" cy="1656184"/>
          </a:xfrm>
        </p:grpSpPr>
        <p:sp>
          <p:nvSpPr>
            <p:cNvPr id="46" name="Retângulo 37">
              <a:extLst>
                <a:ext uri="{FF2B5EF4-FFF2-40B4-BE49-F238E27FC236}">
                  <a16:creationId xmlns:a16="http://schemas.microsoft.com/office/drawing/2014/main" id="{ECB757CE-3C9B-450F-96C4-DBA74DAE4C18}"/>
                </a:ext>
              </a:extLst>
            </p:cNvPr>
            <p:cNvSpPr/>
            <p:nvPr/>
          </p:nvSpPr>
          <p:spPr bwMode="auto">
            <a:xfrm>
              <a:off x="-1588" y="-581"/>
              <a:ext cx="9145588" cy="693274"/>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sp>
          <p:nvSpPr>
            <p:cNvPr id="47" name="Rectangle 53">
              <a:extLst>
                <a:ext uri="{FF2B5EF4-FFF2-40B4-BE49-F238E27FC236}">
                  <a16:creationId xmlns:a16="http://schemas.microsoft.com/office/drawing/2014/main" id="{BB760626-C795-478E-BE99-828485942198}"/>
                </a:ext>
              </a:extLst>
            </p:cNvPr>
            <p:cNvSpPr>
              <a:spLocks noChangeArrowheads="1"/>
            </p:cNvSpPr>
            <p:nvPr/>
          </p:nvSpPr>
          <p:spPr bwMode="auto">
            <a:xfrm>
              <a:off x="1259632" y="91722"/>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a:defRPr/>
              </a:pPr>
              <a:r>
                <a:rPr lang="pt-PT" sz="1400" b="1" dirty="0">
                  <a:ln w="0"/>
                  <a:solidFill>
                    <a:srgbClr val="1C3E48"/>
                  </a:solidFill>
                  <a:latin typeface="Century Gothic" panose="020B0502020202020204" pitchFamily="34" charset="0"/>
                </a:rPr>
                <a:t>Proteção ativa e gestão integrada da Rede Natura 2000 nos Açores</a:t>
              </a:r>
            </a:p>
            <a:p>
              <a:pPr algn="r">
                <a:defRPr/>
              </a:pPr>
              <a:r>
                <a:rPr lang="pt-PT" sz="1100" b="1" dirty="0">
                  <a:ln w="0"/>
                  <a:solidFill>
                    <a:srgbClr val="1C3E48"/>
                  </a:solidFill>
                  <a:latin typeface="Century Gothic" panose="020B0502020202020204" pitchFamily="34" charset="0"/>
                </a:rPr>
                <a:t>LIFE IP AZORES NATURA – LIFE 17 IPE/PT 000010</a:t>
              </a:r>
              <a:endParaRPr lang="en-US" altLang="en-US" sz="1100" b="1" dirty="0">
                <a:solidFill>
                  <a:srgbClr val="1C3E48"/>
                </a:solidFill>
                <a:latin typeface="Century Gothic" panose="020B0502020202020204" pitchFamily="34" charset="0"/>
              </a:endParaRPr>
            </a:p>
          </p:txBody>
        </p:sp>
        <p:pic>
          <p:nvPicPr>
            <p:cNvPr id="48" name="Picture 10" descr="http://fnyh.org/wp-content/uploads/2015/01/LIFE.jpg">
              <a:extLst>
                <a:ext uri="{FF2B5EF4-FFF2-40B4-BE49-F238E27FC236}">
                  <a16:creationId xmlns:a16="http://schemas.microsoft.com/office/drawing/2014/main" id="{913691C8-2F90-4332-8CA9-BF5EAA5FD40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4627" y="4177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8" descr="http://www.europarc.org/communication-skills/images/2.1%20N2000.jpg">
              <a:extLst>
                <a:ext uri="{FF2B5EF4-FFF2-40B4-BE49-F238E27FC236}">
                  <a16:creationId xmlns:a16="http://schemas.microsoft.com/office/drawing/2014/main" id="{9208FFC0-7C97-4629-9B79-172EE4141D8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605" y="4177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Imagem 44">
              <a:extLst>
                <a:ext uri="{FF2B5EF4-FFF2-40B4-BE49-F238E27FC236}">
                  <a16:creationId xmlns:a16="http://schemas.microsoft.com/office/drawing/2014/main" id="{60FDAFDC-158B-425C-9E1F-F83FE19D01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87856" y="-499624"/>
              <a:ext cx="1656184" cy="1656184"/>
            </a:xfrm>
            <a:prstGeom prst="rect">
              <a:avLst/>
            </a:prstGeom>
          </p:spPr>
        </p:pic>
      </p:grpSp>
      <p:sp>
        <p:nvSpPr>
          <p:cNvPr id="2" name="TextBox 1">
            <a:extLst>
              <a:ext uri="{FF2B5EF4-FFF2-40B4-BE49-F238E27FC236}">
                <a16:creationId xmlns:a16="http://schemas.microsoft.com/office/drawing/2014/main" id="{28194348-2B24-49BB-8143-B2036BA99929}"/>
              </a:ext>
            </a:extLst>
          </p:cNvPr>
          <p:cNvSpPr txBox="1"/>
          <p:nvPr/>
        </p:nvSpPr>
        <p:spPr>
          <a:xfrm>
            <a:off x="539551" y="2636912"/>
            <a:ext cx="3168353" cy="923330"/>
          </a:xfrm>
          <a:prstGeom prst="rect">
            <a:avLst/>
          </a:prstGeom>
          <a:noFill/>
        </p:spPr>
        <p:txBody>
          <a:bodyPr wrap="square" rtlCol="0">
            <a:spAutoFit/>
          </a:bodyPr>
          <a:lstStyle/>
          <a:p>
            <a:pPr marL="285750" indent="-285750">
              <a:buFont typeface="Arial" panose="020B0604020202020204" pitchFamily="34" charset="0"/>
              <a:buChar char="•"/>
            </a:pPr>
            <a:r>
              <a:rPr lang="pt-PT" dirty="0"/>
              <a:t>Verificação da necessidade de instalação de vedações para exclusão de gado</a:t>
            </a:r>
          </a:p>
        </p:txBody>
      </p:sp>
      <p:pic>
        <p:nvPicPr>
          <p:cNvPr id="7" name="Picture 6">
            <a:extLst>
              <a:ext uri="{FF2B5EF4-FFF2-40B4-BE49-F238E27FC236}">
                <a16:creationId xmlns:a16="http://schemas.microsoft.com/office/drawing/2014/main" id="{57B56742-30E1-42ED-A876-CFA6C7F7BF1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53773" y="2462992"/>
            <a:ext cx="5090803" cy="3599997"/>
          </a:xfrm>
          <a:prstGeom prst="rect">
            <a:avLst/>
          </a:prstGeom>
        </p:spPr>
      </p:pic>
      <p:sp>
        <p:nvSpPr>
          <p:cNvPr id="19" name="TextBox 18">
            <a:extLst>
              <a:ext uri="{FF2B5EF4-FFF2-40B4-BE49-F238E27FC236}">
                <a16:creationId xmlns:a16="http://schemas.microsoft.com/office/drawing/2014/main" id="{130CB0A1-39A9-47E9-867A-94BB5B1FCC0D}"/>
              </a:ext>
            </a:extLst>
          </p:cNvPr>
          <p:cNvSpPr txBox="1"/>
          <p:nvPr/>
        </p:nvSpPr>
        <p:spPr>
          <a:xfrm>
            <a:off x="539552" y="3729806"/>
            <a:ext cx="3168353" cy="369332"/>
          </a:xfrm>
          <a:prstGeom prst="rect">
            <a:avLst/>
          </a:prstGeom>
          <a:noFill/>
        </p:spPr>
        <p:txBody>
          <a:bodyPr wrap="square" rtlCol="0">
            <a:spAutoFit/>
          </a:bodyPr>
          <a:lstStyle/>
          <a:p>
            <a:pPr marL="285750" indent="-285750">
              <a:buFont typeface="Arial" panose="020B0604020202020204" pitchFamily="34" charset="0"/>
              <a:buChar char="•"/>
            </a:pPr>
            <a:r>
              <a:rPr lang="pt-PT" dirty="0"/>
              <a:t>Corvo: </a:t>
            </a:r>
            <a:r>
              <a:rPr lang="pt-PT" b="1" dirty="0"/>
              <a:t>917 m</a:t>
            </a:r>
          </a:p>
        </p:txBody>
      </p:sp>
      <p:grpSp>
        <p:nvGrpSpPr>
          <p:cNvPr id="25" name="Agrupar 24">
            <a:extLst>
              <a:ext uri="{FF2B5EF4-FFF2-40B4-BE49-F238E27FC236}">
                <a16:creationId xmlns:a16="http://schemas.microsoft.com/office/drawing/2014/main" id="{3D4DE9E8-89AC-4EF0-98CC-5B293F8C6A3C}"/>
              </a:ext>
            </a:extLst>
          </p:cNvPr>
          <p:cNvGrpSpPr/>
          <p:nvPr/>
        </p:nvGrpSpPr>
        <p:grpSpPr>
          <a:xfrm>
            <a:off x="6134545" y="6304639"/>
            <a:ext cx="2973959" cy="436729"/>
            <a:chOff x="6134545" y="6304639"/>
            <a:chExt cx="2973959" cy="436729"/>
          </a:xfrm>
        </p:grpSpPr>
        <p:pic>
          <p:nvPicPr>
            <p:cNvPr id="26" name="Picture 6" descr="http://www.azores.gov.pt/NR/rdonlyres/A1197A03-23BB-40F6-AA68-6C3FEC711B55/335484/LogotipoGovernodosAores2.JPG">
              <a:extLst>
                <a:ext uri="{FF2B5EF4-FFF2-40B4-BE49-F238E27FC236}">
                  <a16:creationId xmlns:a16="http://schemas.microsoft.com/office/drawing/2014/main" id="{678DC3AD-9DD2-4CB5-90CB-CC821DE58C3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34545" y="6403451"/>
              <a:ext cx="1101751" cy="337917"/>
            </a:xfrm>
            <a:prstGeom prst="rect">
              <a:avLst/>
            </a:prstGeom>
            <a:noFill/>
            <a:extLst>
              <a:ext uri="{909E8E84-426E-40DD-AFC4-6F175D3DCCD1}">
                <a14:hiddenFill xmlns:a14="http://schemas.microsoft.com/office/drawing/2010/main">
                  <a:solidFill>
                    <a:srgbClr val="FFFFFF"/>
                  </a:solidFill>
                </a14:hiddenFill>
              </a:ext>
            </a:extLst>
          </p:spPr>
        </p:pic>
        <p:pic>
          <p:nvPicPr>
            <p:cNvPr id="27" name="Imagem 16">
              <a:extLst>
                <a:ext uri="{FF2B5EF4-FFF2-40B4-BE49-F238E27FC236}">
                  <a16:creationId xmlns:a16="http://schemas.microsoft.com/office/drawing/2014/main" id="{94CEBD68-1D68-45A0-9EFF-C4CACB867E22}"/>
                </a:ext>
              </a:extLst>
            </p:cNvPr>
            <p:cNvPicPr>
              <a:picLocks noChangeAspect="1"/>
            </p:cNvPicPr>
            <p:nvPr/>
          </p:nvPicPr>
          <p:blipFill>
            <a:blip r:embed="rId8" cstate="print">
              <a:extLst>
                <a:ext uri="{28A0092B-C50C-407E-A947-70E740481C1C}">
                  <a14:useLocalDpi xmlns:a14="http://schemas.microsoft.com/office/drawing/2010/main" val="0"/>
                </a:ext>
              </a:extLst>
            </a:blip>
            <a:srcRect l="20705" t="3252" r="21651" b="10634"/>
            <a:stretch>
              <a:fillRect/>
            </a:stretch>
          </p:blipFill>
          <p:spPr bwMode="auto">
            <a:xfrm>
              <a:off x="8122579"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Imagem 27">
              <a:extLst>
                <a:ext uri="{FF2B5EF4-FFF2-40B4-BE49-F238E27FC236}">
                  <a16:creationId xmlns:a16="http://schemas.microsoft.com/office/drawing/2014/main" id="{7709CA48-86E0-4DB2-B69A-6C4549C43F07}"/>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t="13157" r="6666" b="12408"/>
            <a:stretch/>
          </p:blipFill>
          <p:spPr>
            <a:xfrm>
              <a:off x="7236296" y="6349689"/>
              <a:ext cx="913917" cy="391679"/>
            </a:xfrm>
            <a:prstGeom prst="rect">
              <a:avLst/>
            </a:prstGeom>
          </p:spPr>
        </p:pic>
      </p:grpSp>
      <p:sp>
        <p:nvSpPr>
          <p:cNvPr id="3" name="Oval 2">
            <a:extLst>
              <a:ext uri="{FF2B5EF4-FFF2-40B4-BE49-F238E27FC236}">
                <a16:creationId xmlns:a16="http://schemas.microsoft.com/office/drawing/2014/main" id="{4D3587BE-029C-4E7C-A2A2-6897B8A8DC5E}"/>
              </a:ext>
            </a:extLst>
          </p:cNvPr>
          <p:cNvSpPr/>
          <p:nvPr/>
        </p:nvSpPr>
        <p:spPr>
          <a:xfrm>
            <a:off x="4788024" y="2924944"/>
            <a:ext cx="2088232" cy="1335150"/>
          </a:xfrm>
          <a:prstGeom prst="ellipse">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Tree>
    <p:extLst>
      <p:ext uri="{BB962C8B-B14F-4D97-AF65-F5344CB8AC3E}">
        <p14:creationId xmlns:p14="http://schemas.microsoft.com/office/powerpoint/2010/main" val="5357949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o 14"/>
          <p:cNvGrpSpPr/>
          <p:nvPr/>
        </p:nvGrpSpPr>
        <p:grpSpPr>
          <a:xfrm>
            <a:off x="-1588" y="-581"/>
            <a:ext cx="9145588" cy="621270"/>
            <a:chOff x="-1588" y="-581"/>
            <a:chExt cx="9145588" cy="621270"/>
          </a:xfrm>
        </p:grpSpPr>
        <p:sp>
          <p:nvSpPr>
            <p:cNvPr id="16" name="Retângulo 15"/>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3" name="Picture 10" descr="http://fnyh.org/wp-content/uploads/2015/01/LIFE.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http://www.europarc.org/communication-skills/images/2.1%20N2000.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Imagem 2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47664" y="-531440"/>
            <a:ext cx="1656184" cy="1656184"/>
          </a:xfrm>
          <a:prstGeom prst="rect">
            <a:avLst/>
          </a:prstGeom>
        </p:spPr>
      </p:pic>
      <p:sp>
        <p:nvSpPr>
          <p:cNvPr id="17"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a:ln w="0"/>
                <a:solidFill>
                  <a:srgbClr val="1C3E48"/>
                </a:solidFill>
                <a:latin typeface="Century Gothic" panose="020B0502020202020204" pitchFamily="34" charset="0"/>
              </a:rPr>
              <a:t>LIFE IP AZORES NATURA – LIFE 17 IPE/PT 000010</a:t>
            </a:r>
            <a:endParaRPr lang="en-US" altLang="en-US" sz="1100" b="1" dirty="0">
              <a:solidFill>
                <a:srgbClr val="1C3E48"/>
              </a:solidFill>
              <a:latin typeface="Century Gothic" panose="020B0502020202020204" pitchFamily="34" charset="0"/>
            </a:endParaRPr>
          </a:p>
        </p:txBody>
      </p:sp>
      <p:sp>
        <p:nvSpPr>
          <p:cNvPr id="13" name="Rectangle 62"/>
          <p:cNvSpPr>
            <a:spLocks noChangeArrowheads="1"/>
          </p:cNvSpPr>
          <p:nvPr/>
        </p:nvSpPr>
        <p:spPr bwMode="auto">
          <a:xfrm>
            <a:off x="1" y="611860"/>
            <a:ext cx="9108504" cy="6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nSpc>
                <a:spcPct val="150000"/>
              </a:lnSpc>
            </a:pPr>
            <a:r>
              <a:rPr lang="pt-BR" altLang="en-US" sz="1400" b="1" i="1" dirty="0">
                <a:latin typeface="Century Gothic" panose="020B0502020202020204" pitchFamily="34" charset="0"/>
                <a:cs typeface="Calibri" panose="020F0502020204030204" pitchFamily="34" charset="0"/>
              </a:rPr>
              <a:t>Ação C11 </a:t>
            </a:r>
            <a:r>
              <a:rPr lang="pt-BR" altLang="en-US" sz="1400" b="1" dirty="0">
                <a:latin typeface="Century Gothic" panose="020B0502020202020204" pitchFamily="34" charset="0"/>
                <a:cs typeface="Calibri" panose="020F0502020204030204" pitchFamily="34" charset="0"/>
              </a:rPr>
              <a:t>– Desenho, ensaio e avaliação do projeto piloto de prevenção, de estruturas operacionais de aviso prévio e resposta rápida às Espécies Exóticas Invasoras (ilha do Corvo e La Palma)</a:t>
            </a:r>
            <a:endParaRPr lang="fr-BE" altLang="en-US" sz="1400" b="1" dirty="0">
              <a:latin typeface="Century Gothic" panose="020B0502020202020204" pitchFamily="34" charset="0"/>
              <a:cs typeface="Calibri" panose="020F0502020204030204" pitchFamily="34" charset="0"/>
            </a:endParaRPr>
          </a:p>
        </p:txBody>
      </p:sp>
      <p:pic>
        <p:nvPicPr>
          <p:cNvPr id="3" name="Imagem 2"/>
          <p:cNvPicPr>
            <a:picLocks noChangeAspect="1"/>
          </p:cNvPicPr>
          <p:nvPr/>
        </p:nvPicPr>
        <p:blipFill rotWithShape="1">
          <a:blip r:embed="rId6" cstate="screen">
            <a:extLst>
              <a:ext uri="{28A0092B-C50C-407E-A947-70E740481C1C}">
                <a14:useLocalDpi xmlns:a14="http://schemas.microsoft.com/office/drawing/2010/main"/>
              </a:ext>
            </a:extLst>
          </a:blip>
          <a:srcRect l="16925" t="5901" r="7476" b="5901"/>
          <a:stretch/>
        </p:blipFill>
        <p:spPr>
          <a:xfrm>
            <a:off x="4355976" y="1346575"/>
            <a:ext cx="5328592" cy="4662518"/>
          </a:xfrm>
          <a:prstGeom prst="rect">
            <a:avLst/>
          </a:prstGeom>
        </p:spPr>
      </p:pic>
      <p:sp>
        <p:nvSpPr>
          <p:cNvPr id="4" name="CaixaDeTexto 3"/>
          <p:cNvSpPr txBox="1"/>
          <p:nvPr/>
        </p:nvSpPr>
        <p:spPr>
          <a:xfrm>
            <a:off x="-54356" y="1350524"/>
            <a:ext cx="4410332" cy="4247317"/>
          </a:xfrm>
          <a:prstGeom prst="rect">
            <a:avLst/>
          </a:prstGeom>
          <a:noFill/>
        </p:spPr>
        <p:txBody>
          <a:bodyPr wrap="square" rtlCol="0">
            <a:spAutoFit/>
          </a:bodyPr>
          <a:lstStyle/>
          <a:p>
            <a:r>
              <a:rPr lang="pt-PT" dirty="0">
                <a:latin typeface="Calibri" panose="020F0502020204030204" pitchFamily="34" charset="0"/>
                <a:cs typeface="Calibri" panose="020F0502020204030204" pitchFamily="34" charset="0"/>
              </a:rPr>
              <a:t>Esta ação prevê trabalhos-piloto destinados a intervenções precoces, visando novas espécies invasoras ou recentemente detetadas, em todos os territórios insulares, como forma de prevenir novas invasões nos sítios da Rede Natura 2000.</a:t>
            </a:r>
            <a:endParaRPr lang="en-US" dirty="0">
              <a:latin typeface="Calibri" panose="020F0502020204030204" pitchFamily="34" charset="0"/>
              <a:cs typeface="Calibri" panose="020F0502020204030204" pitchFamily="34" charset="0"/>
            </a:endParaRPr>
          </a:p>
          <a:p>
            <a:endParaRPr lang="pt-PT" dirty="0">
              <a:latin typeface="Calibri" panose="020F0502020204030204" pitchFamily="34" charset="0"/>
              <a:cs typeface="Calibri" panose="020F0502020204030204" pitchFamily="34" charset="0"/>
            </a:endParaRPr>
          </a:p>
          <a:p>
            <a:r>
              <a:rPr lang="pt-PT" dirty="0">
                <a:latin typeface="Calibri" panose="020F0502020204030204" pitchFamily="34" charset="0"/>
                <a:cs typeface="Calibri" panose="020F0502020204030204" pitchFamily="34" charset="0"/>
              </a:rPr>
              <a:t>Na ilha do Corvo, as EEI recentemente detetadas incluem: </a:t>
            </a:r>
          </a:p>
          <a:p>
            <a:pPr marL="285750" indent="-285750">
              <a:buFont typeface="Arial" panose="020B0604020202020204" pitchFamily="34" charset="0"/>
              <a:buChar char="•"/>
            </a:pPr>
            <a:r>
              <a:rPr lang="pt-PT" i="1" dirty="0" err="1">
                <a:latin typeface="Calibri" panose="020F0502020204030204" pitchFamily="34" charset="0"/>
                <a:cs typeface="Calibri" panose="020F0502020204030204" pitchFamily="34" charset="0"/>
              </a:rPr>
              <a:t>Aptenia</a:t>
            </a:r>
            <a:r>
              <a:rPr lang="pt-PT" i="1" dirty="0">
                <a:latin typeface="Calibri" panose="020F0502020204030204" pitchFamily="34" charset="0"/>
                <a:cs typeface="Calibri" panose="020F0502020204030204" pitchFamily="34" charset="0"/>
              </a:rPr>
              <a:t> </a:t>
            </a:r>
            <a:r>
              <a:rPr lang="pt-PT" i="1" dirty="0" err="1">
                <a:latin typeface="Calibri" panose="020F0502020204030204" pitchFamily="34" charset="0"/>
                <a:cs typeface="Calibri" panose="020F0502020204030204" pitchFamily="34" charset="0"/>
              </a:rPr>
              <a:t>cordifilia</a:t>
            </a:r>
            <a:endParaRPr lang="pt-PT" i="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pt-PT" i="1" dirty="0" err="1">
                <a:latin typeface="Calibri" panose="020F0502020204030204" pitchFamily="34" charset="0"/>
                <a:cs typeface="Calibri" panose="020F0502020204030204" pitchFamily="34" charset="0"/>
              </a:rPr>
              <a:t>Carpobrotus</a:t>
            </a:r>
            <a:r>
              <a:rPr lang="pt-PT" i="1" dirty="0">
                <a:latin typeface="Calibri" panose="020F0502020204030204" pitchFamily="34" charset="0"/>
                <a:cs typeface="Calibri" panose="020F0502020204030204" pitchFamily="34" charset="0"/>
              </a:rPr>
              <a:t> </a:t>
            </a:r>
            <a:r>
              <a:rPr lang="pt-PT" i="1" dirty="0" err="1">
                <a:latin typeface="Calibri" panose="020F0502020204030204" pitchFamily="34" charset="0"/>
                <a:cs typeface="Calibri" panose="020F0502020204030204" pitchFamily="34" charset="0"/>
              </a:rPr>
              <a:t>edulis</a:t>
            </a:r>
            <a:endParaRPr lang="pt-PT" i="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pt-PT" i="1" dirty="0" err="1">
                <a:latin typeface="Calibri" panose="020F0502020204030204" pitchFamily="34" charset="0"/>
                <a:cs typeface="Calibri" panose="020F0502020204030204" pitchFamily="34" charset="0"/>
              </a:rPr>
              <a:t>Cyrtomium</a:t>
            </a:r>
            <a:r>
              <a:rPr lang="pt-PT" i="1" dirty="0">
                <a:latin typeface="Calibri" panose="020F0502020204030204" pitchFamily="34" charset="0"/>
                <a:cs typeface="Calibri" panose="020F0502020204030204" pitchFamily="34" charset="0"/>
              </a:rPr>
              <a:t> </a:t>
            </a:r>
            <a:r>
              <a:rPr lang="pt-PT" i="1" dirty="0" err="1">
                <a:latin typeface="Calibri" panose="020F0502020204030204" pitchFamily="34" charset="0"/>
                <a:cs typeface="Calibri" panose="020F0502020204030204" pitchFamily="34" charset="0"/>
              </a:rPr>
              <a:t>falcatum</a:t>
            </a:r>
            <a:endParaRPr lang="pt-PT" i="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pt-PT" i="1" dirty="0" err="1">
                <a:latin typeface="Calibri" panose="020F0502020204030204" pitchFamily="34" charset="0"/>
                <a:cs typeface="Calibri" panose="020F0502020204030204" pitchFamily="34" charset="0"/>
              </a:rPr>
              <a:t>Drosanthemum</a:t>
            </a:r>
            <a:r>
              <a:rPr lang="pt-PT" i="1" dirty="0">
                <a:latin typeface="Calibri" panose="020F0502020204030204" pitchFamily="34" charset="0"/>
                <a:cs typeface="Calibri" panose="020F0502020204030204" pitchFamily="34" charset="0"/>
              </a:rPr>
              <a:t> </a:t>
            </a:r>
            <a:r>
              <a:rPr lang="pt-PT" i="1" dirty="0" err="1">
                <a:latin typeface="Calibri" panose="020F0502020204030204" pitchFamily="34" charset="0"/>
                <a:cs typeface="Calibri" panose="020F0502020204030204" pitchFamily="34" charset="0"/>
              </a:rPr>
              <a:t>floribundum</a:t>
            </a:r>
            <a:endParaRPr lang="pt-PT" i="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pt-PT" i="1" dirty="0" err="1">
                <a:latin typeface="Calibri" panose="020F0502020204030204" pitchFamily="34" charset="0"/>
                <a:cs typeface="Calibri" panose="020F0502020204030204" pitchFamily="34" charset="0"/>
              </a:rPr>
              <a:t>Tetragonia</a:t>
            </a:r>
            <a:r>
              <a:rPr lang="pt-PT" i="1" dirty="0">
                <a:latin typeface="Calibri" panose="020F0502020204030204" pitchFamily="34" charset="0"/>
                <a:cs typeface="Calibri" panose="020F0502020204030204" pitchFamily="34" charset="0"/>
              </a:rPr>
              <a:t> </a:t>
            </a:r>
            <a:r>
              <a:rPr lang="pt-PT" i="1" dirty="0" err="1">
                <a:latin typeface="Calibri" panose="020F0502020204030204" pitchFamily="34" charset="0"/>
                <a:cs typeface="Calibri" panose="020F0502020204030204" pitchFamily="34" charset="0"/>
              </a:rPr>
              <a:t>tetragonoides</a:t>
            </a:r>
            <a:r>
              <a:rPr lang="pt-PT" i="1" dirty="0">
                <a:latin typeface="Calibri" panose="020F0502020204030204" pitchFamily="34" charset="0"/>
                <a:cs typeface="Calibri" panose="020F0502020204030204" pitchFamily="34" charset="0"/>
              </a:rPr>
              <a:t> </a:t>
            </a:r>
            <a:endParaRPr lang="pt-PT"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pt-PT" i="1" dirty="0" err="1">
                <a:latin typeface="Calibri" panose="020F0502020204030204" pitchFamily="34" charset="0"/>
                <a:cs typeface="Calibri" panose="020F0502020204030204" pitchFamily="34" charset="0"/>
              </a:rPr>
              <a:t>Tradescantia</a:t>
            </a:r>
            <a:r>
              <a:rPr lang="pt-PT" i="1" dirty="0">
                <a:latin typeface="Calibri" panose="020F0502020204030204" pitchFamily="34" charset="0"/>
                <a:cs typeface="Calibri" panose="020F0502020204030204" pitchFamily="34" charset="0"/>
              </a:rPr>
              <a:t> </a:t>
            </a:r>
            <a:r>
              <a:rPr lang="pt-PT" i="1" dirty="0" err="1">
                <a:latin typeface="Calibri" panose="020F0502020204030204" pitchFamily="34" charset="0"/>
                <a:cs typeface="Calibri" panose="020F0502020204030204" pitchFamily="34" charset="0"/>
              </a:rPr>
              <a:t>fluminensis</a:t>
            </a:r>
            <a:endParaRPr lang="en-US" dirty="0">
              <a:latin typeface="Calibri" panose="020F0502020204030204" pitchFamily="34" charset="0"/>
              <a:cs typeface="Calibri" panose="020F0502020204030204" pitchFamily="34" charset="0"/>
            </a:endParaRPr>
          </a:p>
        </p:txBody>
      </p:sp>
      <p:pic>
        <p:nvPicPr>
          <p:cNvPr id="1028" name="Picture 4" descr="Aptenia cordifolia is a fast-growing, evergreen, mat-forming perennial, growing in flat clumps... #aptenia #succulentopedia #succulents #CactiAndSucculents #WorldOfSucculents #SucculentLove #succulent #SucculentPlant #SucculentPlants #succulentmania #SucculentLover #SucculentObsession #SucculentCollection #plant #plants #SucculentGarden #garden #DesertPlants #nature #blooming #BloomingSucculent #flower #flowers #SucculentFlower #SucculentFlowers"/>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312468" y="1304683"/>
            <a:ext cx="5372100" cy="40290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horão das praias - Carpobrotus edulis | Suculentas, Cobertura de ..."/>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320025" y="1420699"/>
            <a:ext cx="5343158" cy="363334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www.villagenurseries.com/wp-content/uploads/2015/08/Crytomium-falcatum.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312468" y="1525941"/>
            <a:ext cx="5344666" cy="371298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Drosanthemum floribundum 1.jp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312468" y="1354473"/>
            <a:ext cx="5703090" cy="393424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Tetragonia tetragonoides – Wikipédia, a enciclopédia livre"/>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5066008" y="1276210"/>
            <a:ext cx="3602435" cy="480324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icheiro:Tradescantia fluminensis1.jpg – Wikipédia, a enciclopédia ..."/>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297889" y="1276210"/>
            <a:ext cx="5717669" cy="4248546"/>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m 4">
            <a:extLst>
              <a:ext uri="{FF2B5EF4-FFF2-40B4-BE49-F238E27FC236}">
                <a16:creationId xmlns:a16="http://schemas.microsoft.com/office/drawing/2014/main" id="{566937C3-2CA0-42A7-9377-5E9490D8553B}"/>
              </a:ext>
            </a:extLst>
          </p:cNvPr>
          <p:cNvPicPr>
            <a:picLocks noChangeAspect="1"/>
          </p:cNvPicPr>
          <p:nvPr/>
        </p:nvPicPr>
        <p:blipFill rotWithShape="1">
          <a:blip r:embed="rId13">
            <a:extLst>
              <a:ext uri="{28A0092B-C50C-407E-A947-70E740481C1C}">
                <a14:useLocalDpi xmlns:a14="http://schemas.microsoft.com/office/drawing/2010/main" val="0"/>
              </a:ext>
            </a:extLst>
          </a:blip>
          <a:srcRect l="3830"/>
          <a:stretch/>
        </p:blipFill>
        <p:spPr>
          <a:xfrm>
            <a:off x="2082513" y="944017"/>
            <a:ext cx="3749750" cy="5467631"/>
          </a:xfrm>
          <a:prstGeom prst="rect">
            <a:avLst/>
          </a:prstGeom>
        </p:spPr>
      </p:pic>
    </p:spTree>
    <p:extLst>
      <p:ext uri="{BB962C8B-B14F-4D97-AF65-F5344CB8AC3E}">
        <p14:creationId xmlns:p14="http://schemas.microsoft.com/office/powerpoint/2010/main" val="3128108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o 15"/>
          <p:cNvGrpSpPr/>
          <p:nvPr/>
        </p:nvGrpSpPr>
        <p:grpSpPr>
          <a:xfrm>
            <a:off x="-1588" y="-581"/>
            <a:ext cx="9145588" cy="621270"/>
            <a:chOff x="-1588" y="-581"/>
            <a:chExt cx="9145588" cy="621270"/>
          </a:xfrm>
        </p:grpSpPr>
        <p:sp>
          <p:nvSpPr>
            <p:cNvPr id="17" name="Retângulo 16"/>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5"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 name="Imagem 2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9"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a:ln w="0"/>
                <a:solidFill>
                  <a:srgbClr val="1C3E48"/>
                </a:solidFill>
                <a:latin typeface="Century Gothic" panose="020B0502020202020204" pitchFamily="34" charset="0"/>
              </a:rPr>
              <a:t>LIFE IP AZORES NATURA – LIFE 17 IPE/PT 000010</a:t>
            </a:r>
            <a:endParaRPr lang="en-US" altLang="en-US" sz="1100" b="1" dirty="0">
              <a:solidFill>
                <a:srgbClr val="1C3E48"/>
              </a:solidFill>
              <a:latin typeface="Century Gothic" panose="020B0502020202020204" pitchFamily="34" charset="0"/>
            </a:endParaRPr>
          </a:p>
        </p:txBody>
      </p:sp>
      <p:sp>
        <p:nvSpPr>
          <p:cNvPr id="12" name="CaixaDeTexto 11"/>
          <p:cNvSpPr txBox="1"/>
          <p:nvPr/>
        </p:nvSpPr>
        <p:spPr>
          <a:xfrm>
            <a:off x="-1588" y="1556792"/>
            <a:ext cx="9145588" cy="646331"/>
          </a:xfrm>
          <a:prstGeom prst="rect">
            <a:avLst/>
          </a:prstGeom>
          <a:noFill/>
        </p:spPr>
        <p:txBody>
          <a:bodyPr wrap="square" rtlCol="0">
            <a:spAutoFit/>
          </a:bodyPr>
          <a:lstStyle/>
          <a:p>
            <a:pPr marL="285750" indent="-285750" algn="just">
              <a:buFont typeface="Arial" panose="020B0604020202020204" pitchFamily="34" charset="0"/>
              <a:buChar char="•"/>
            </a:pPr>
            <a:r>
              <a:rPr lang="pt-BR" b="1" dirty="0">
                <a:latin typeface="Calibri" panose="020F0502020204030204" pitchFamily="34" charset="0"/>
                <a:cs typeface="Calibri" panose="020F0502020204030204" pitchFamily="34" charset="0"/>
              </a:rPr>
              <a:t>Embarcação pneumática para patrulha e deteção de Espécies Exóticas Invasoras ao longo da costa da ilha do Corvo</a:t>
            </a:r>
            <a:endParaRPr lang="en-US" b="1" dirty="0">
              <a:latin typeface="Calibri" panose="020F0502020204030204" pitchFamily="34" charset="0"/>
              <a:cs typeface="Calibri" panose="020F0502020204030204" pitchFamily="34" charset="0"/>
            </a:endParaRPr>
          </a:p>
        </p:txBody>
      </p:sp>
      <p:sp>
        <p:nvSpPr>
          <p:cNvPr id="11" name="Rectangle 62">
            <a:extLst>
              <a:ext uri="{FF2B5EF4-FFF2-40B4-BE49-F238E27FC236}">
                <a16:creationId xmlns:a16="http://schemas.microsoft.com/office/drawing/2014/main" id="{B698ECB6-7F4A-4CF8-AEFF-4383EE0F51C2}"/>
              </a:ext>
            </a:extLst>
          </p:cNvPr>
          <p:cNvSpPr>
            <a:spLocks noChangeArrowheads="1"/>
          </p:cNvSpPr>
          <p:nvPr/>
        </p:nvSpPr>
        <p:spPr bwMode="auto">
          <a:xfrm>
            <a:off x="1" y="611860"/>
            <a:ext cx="9108504" cy="6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nSpc>
                <a:spcPct val="150000"/>
              </a:lnSpc>
            </a:pPr>
            <a:r>
              <a:rPr lang="pt-BR" altLang="en-US" sz="1400" b="1" i="1" dirty="0">
                <a:latin typeface="Century Gothic" panose="020B0502020202020204" pitchFamily="34" charset="0"/>
                <a:cs typeface="Calibri" panose="020F0502020204030204" pitchFamily="34" charset="0"/>
              </a:rPr>
              <a:t>Ação C11 </a:t>
            </a:r>
            <a:r>
              <a:rPr lang="pt-BR" altLang="en-US" sz="1400" b="1" dirty="0">
                <a:latin typeface="Century Gothic" panose="020B0502020202020204" pitchFamily="34" charset="0"/>
                <a:cs typeface="Calibri" panose="020F0502020204030204" pitchFamily="34" charset="0"/>
              </a:rPr>
              <a:t>– Desenho, ensaio e avaliação do projeto piloto de prevenção, de estruturas operacionais de aviso prévio e resposta rápida às Espécies Exóticas Invasoras (ilha do Corvo e La Palma)</a:t>
            </a:r>
            <a:endParaRPr lang="fr-BE" altLang="en-US" sz="1400" b="1" dirty="0">
              <a:latin typeface="Century Gothic" panose="020B0502020202020204" pitchFamily="34" charset="0"/>
              <a:cs typeface="Calibri" panose="020F0502020204030204" pitchFamily="34" charset="0"/>
            </a:endParaRPr>
          </a:p>
        </p:txBody>
      </p:sp>
      <p:pic>
        <p:nvPicPr>
          <p:cNvPr id="3" name="Imagem 2">
            <a:extLst>
              <a:ext uri="{FF2B5EF4-FFF2-40B4-BE49-F238E27FC236}">
                <a16:creationId xmlns:a16="http://schemas.microsoft.com/office/drawing/2014/main" id="{94E5261E-1134-41A9-AB4A-EE69F1797DD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41796" y="2203123"/>
            <a:ext cx="5606157" cy="4204618"/>
          </a:xfrm>
          <a:prstGeom prst="rect">
            <a:avLst/>
          </a:prstGeom>
        </p:spPr>
      </p:pic>
    </p:spTree>
    <p:extLst>
      <p:ext uri="{BB962C8B-B14F-4D97-AF65-F5344CB8AC3E}">
        <p14:creationId xmlns:p14="http://schemas.microsoft.com/office/powerpoint/2010/main" val="125550152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o 15"/>
          <p:cNvGrpSpPr/>
          <p:nvPr/>
        </p:nvGrpSpPr>
        <p:grpSpPr>
          <a:xfrm>
            <a:off x="-1588" y="-581"/>
            <a:ext cx="9145588" cy="621270"/>
            <a:chOff x="-1588" y="-581"/>
            <a:chExt cx="9145588" cy="621270"/>
          </a:xfrm>
        </p:grpSpPr>
        <p:sp>
          <p:nvSpPr>
            <p:cNvPr id="17" name="Retângulo 16"/>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5"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 name="Imagem 2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9"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a:ln w="0"/>
                <a:solidFill>
                  <a:srgbClr val="1C3E48"/>
                </a:solidFill>
                <a:latin typeface="Century Gothic" panose="020B0502020202020204" pitchFamily="34" charset="0"/>
              </a:rPr>
              <a:t>LIFE IP AZORES NATURA – LIFE 17 IPE/PT 000010</a:t>
            </a:r>
            <a:endParaRPr lang="en-US" altLang="en-US" sz="1100" b="1" dirty="0">
              <a:solidFill>
                <a:srgbClr val="1C3E48"/>
              </a:solidFill>
              <a:latin typeface="Century Gothic" panose="020B0502020202020204" pitchFamily="34" charset="0"/>
            </a:endParaRPr>
          </a:p>
        </p:txBody>
      </p:sp>
      <p:sp>
        <p:nvSpPr>
          <p:cNvPr id="12" name="CaixaDeTexto 11"/>
          <p:cNvSpPr txBox="1"/>
          <p:nvPr/>
        </p:nvSpPr>
        <p:spPr>
          <a:xfrm>
            <a:off x="-1588" y="1556792"/>
            <a:ext cx="9145588" cy="369332"/>
          </a:xfrm>
          <a:prstGeom prst="rect">
            <a:avLst/>
          </a:prstGeom>
          <a:noFill/>
        </p:spPr>
        <p:txBody>
          <a:bodyPr wrap="square" rtlCol="0">
            <a:spAutoFit/>
          </a:bodyPr>
          <a:lstStyle/>
          <a:p>
            <a:pPr marL="285750" indent="-285750" algn="just">
              <a:buFont typeface="Arial" panose="020B0604020202020204" pitchFamily="34" charset="0"/>
              <a:buChar char="•"/>
            </a:pPr>
            <a:r>
              <a:rPr lang="pt-BR" b="1" dirty="0">
                <a:latin typeface="Calibri" panose="020F0502020204030204" pitchFamily="34" charset="0"/>
                <a:cs typeface="Calibri" panose="020F0502020204030204" pitchFamily="34" charset="0"/>
              </a:rPr>
              <a:t>Veículo utilitário elétrico para patrulha e deteção de Espécies Exóticas Invasoras</a:t>
            </a:r>
            <a:endParaRPr lang="en-US" b="1" dirty="0">
              <a:latin typeface="Calibri" panose="020F0502020204030204" pitchFamily="34" charset="0"/>
              <a:cs typeface="Calibri" panose="020F0502020204030204" pitchFamily="34" charset="0"/>
            </a:endParaRPr>
          </a:p>
        </p:txBody>
      </p:sp>
      <p:sp>
        <p:nvSpPr>
          <p:cNvPr id="11" name="Rectangle 62">
            <a:extLst>
              <a:ext uri="{FF2B5EF4-FFF2-40B4-BE49-F238E27FC236}">
                <a16:creationId xmlns:a16="http://schemas.microsoft.com/office/drawing/2014/main" id="{B698ECB6-7F4A-4CF8-AEFF-4383EE0F51C2}"/>
              </a:ext>
            </a:extLst>
          </p:cNvPr>
          <p:cNvSpPr>
            <a:spLocks noChangeArrowheads="1"/>
          </p:cNvSpPr>
          <p:nvPr/>
        </p:nvSpPr>
        <p:spPr bwMode="auto">
          <a:xfrm>
            <a:off x="1" y="611860"/>
            <a:ext cx="9108504" cy="6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nSpc>
                <a:spcPct val="150000"/>
              </a:lnSpc>
            </a:pPr>
            <a:r>
              <a:rPr lang="pt-BR" altLang="en-US" sz="1400" b="1" i="1" dirty="0">
                <a:latin typeface="Century Gothic" panose="020B0502020202020204" pitchFamily="34" charset="0"/>
                <a:cs typeface="Calibri" panose="020F0502020204030204" pitchFamily="34" charset="0"/>
              </a:rPr>
              <a:t>Ação C11 </a:t>
            </a:r>
            <a:r>
              <a:rPr lang="pt-BR" altLang="en-US" sz="1400" b="1" dirty="0">
                <a:latin typeface="Century Gothic" panose="020B0502020202020204" pitchFamily="34" charset="0"/>
                <a:cs typeface="Calibri" panose="020F0502020204030204" pitchFamily="34" charset="0"/>
              </a:rPr>
              <a:t>– Desenho, ensaio e avaliação do projeto piloto de prevenção, de estruturas operacionais de aviso prévio e resposta rápida às Espécies Exóticas Invasoras (ilha do Corvo e La Palma)</a:t>
            </a:r>
            <a:endParaRPr lang="fr-BE" altLang="en-US" sz="1400" b="1" dirty="0">
              <a:latin typeface="Century Gothic" panose="020B0502020202020204" pitchFamily="34" charset="0"/>
              <a:cs typeface="Calibri" panose="020F0502020204030204" pitchFamily="34" charset="0"/>
            </a:endParaRPr>
          </a:p>
        </p:txBody>
      </p:sp>
      <p:pic>
        <p:nvPicPr>
          <p:cNvPr id="4" name="Imagem 3">
            <a:extLst>
              <a:ext uri="{FF2B5EF4-FFF2-40B4-BE49-F238E27FC236}">
                <a16:creationId xmlns:a16="http://schemas.microsoft.com/office/drawing/2014/main" id="{175567E7-1D54-46D7-A11C-EE1A9C59BA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88" y="2383712"/>
            <a:ext cx="4716016" cy="3537012"/>
          </a:xfrm>
          <a:prstGeom prst="rect">
            <a:avLst/>
          </a:prstGeom>
        </p:spPr>
      </p:pic>
      <p:pic>
        <p:nvPicPr>
          <p:cNvPr id="6" name="Imagem 5">
            <a:extLst>
              <a:ext uri="{FF2B5EF4-FFF2-40B4-BE49-F238E27FC236}">
                <a16:creationId xmlns:a16="http://schemas.microsoft.com/office/drawing/2014/main" id="{31A7EB06-F7E6-4DD8-AA4E-ABD8254E4F6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99992" y="2383712"/>
            <a:ext cx="4716016" cy="3537012"/>
          </a:xfrm>
          <a:prstGeom prst="rect">
            <a:avLst/>
          </a:prstGeom>
        </p:spPr>
      </p:pic>
    </p:spTree>
    <p:extLst>
      <p:ext uri="{BB962C8B-B14F-4D97-AF65-F5344CB8AC3E}">
        <p14:creationId xmlns:p14="http://schemas.microsoft.com/office/powerpoint/2010/main" val="190398311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49950F4B-2112-40ED-8F39-DA24E27064ED}"/>
              </a:ext>
            </a:extLst>
          </p:cNvPr>
          <p:cNvSpPr txBox="1"/>
          <p:nvPr/>
        </p:nvSpPr>
        <p:spPr>
          <a:xfrm>
            <a:off x="395537" y="2876743"/>
            <a:ext cx="2848503" cy="1200329"/>
          </a:xfrm>
          <a:prstGeom prst="rect">
            <a:avLst/>
          </a:prstGeom>
          <a:noFill/>
        </p:spPr>
        <p:txBody>
          <a:bodyPr wrap="square" rtlCol="0">
            <a:spAutoFit/>
          </a:bodyPr>
          <a:lstStyle/>
          <a:p>
            <a:pPr marL="285750" indent="-285750">
              <a:buFont typeface="Arial" panose="020B0604020202020204" pitchFamily="34" charset="0"/>
              <a:buChar char="•"/>
            </a:pPr>
            <a:r>
              <a:rPr lang="pt-PT" dirty="0"/>
              <a:t>Escolha de um trilho por ilha (menos Graciosa e São Miguel) para instalação de contadores</a:t>
            </a:r>
          </a:p>
        </p:txBody>
      </p:sp>
      <p:sp>
        <p:nvSpPr>
          <p:cNvPr id="51" name="Retângulo 37">
            <a:extLst>
              <a:ext uri="{FF2B5EF4-FFF2-40B4-BE49-F238E27FC236}">
                <a16:creationId xmlns:a16="http://schemas.microsoft.com/office/drawing/2014/main" id="{30DE2E15-1861-4EFC-9BED-3CA3475283B9}"/>
              </a:ext>
            </a:extLst>
          </p:cNvPr>
          <p:cNvSpPr/>
          <p:nvPr/>
        </p:nvSpPr>
        <p:spPr bwMode="auto">
          <a:xfrm>
            <a:off x="-1588" y="-27384"/>
            <a:ext cx="9145588" cy="693274"/>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cxnSp>
        <p:nvCxnSpPr>
          <p:cNvPr id="8" name="Conexão reta 7"/>
          <p:cNvCxnSpPr/>
          <p:nvPr/>
        </p:nvCxnSpPr>
        <p:spPr>
          <a:xfrm>
            <a:off x="0" y="6237312"/>
            <a:ext cx="9144000" cy="0"/>
          </a:xfrm>
          <a:prstGeom prst="line">
            <a:avLst/>
          </a:prstGeom>
          <a:ln w="38100">
            <a:solidFill>
              <a:srgbClr val="AFE3D0"/>
            </a:solidFill>
          </a:ln>
        </p:spPr>
        <p:style>
          <a:lnRef idx="1">
            <a:schemeClr val="accent1"/>
          </a:lnRef>
          <a:fillRef idx="0">
            <a:schemeClr val="accent1"/>
          </a:fillRef>
          <a:effectRef idx="0">
            <a:schemeClr val="accent1"/>
          </a:effectRef>
          <a:fontRef idx="minor">
            <a:schemeClr val="tx1"/>
          </a:fontRef>
        </p:style>
      </p:cxnSp>
      <p:sp>
        <p:nvSpPr>
          <p:cNvPr id="15" name="Rectangle 62"/>
          <p:cNvSpPr>
            <a:spLocks noChangeArrowheads="1"/>
          </p:cNvSpPr>
          <p:nvPr/>
        </p:nvSpPr>
        <p:spPr bwMode="auto">
          <a:xfrm>
            <a:off x="374438" y="908720"/>
            <a:ext cx="8553662" cy="1554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a:latin typeface="Calibri" panose="020F0502020204030204" pitchFamily="34" charset="0"/>
                <a:cs typeface="Calibri" panose="020F0502020204030204" pitchFamily="34" charset="0"/>
              </a:rPr>
              <a:t>C – </a:t>
            </a:r>
            <a:r>
              <a:rPr lang="fr-BE" altLang="en-US" sz="1800" b="1" dirty="0" err="1">
                <a:latin typeface="Calibri" panose="020F0502020204030204" pitchFamily="34" charset="0"/>
                <a:cs typeface="Calibri" panose="020F0502020204030204" pitchFamily="34" charset="0"/>
              </a:rPr>
              <a:t>Ações</a:t>
            </a:r>
            <a:r>
              <a:rPr lang="fr-BE" altLang="en-US" sz="1800" b="1" dirty="0">
                <a:latin typeface="Calibri" panose="020F0502020204030204" pitchFamily="34" charset="0"/>
                <a:cs typeface="Calibri" panose="020F0502020204030204" pitchFamily="34" charset="0"/>
              </a:rPr>
              <a:t> de </a:t>
            </a:r>
            <a:r>
              <a:rPr lang="fr-BE" altLang="en-US" sz="1800" b="1" dirty="0" err="1">
                <a:latin typeface="Calibri" panose="020F0502020204030204" pitchFamily="34" charset="0"/>
                <a:cs typeface="Calibri" panose="020F0502020204030204" pitchFamily="34" charset="0"/>
              </a:rPr>
              <a:t>conservação</a:t>
            </a:r>
            <a:r>
              <a:rPr lang="fr-BE" altLang="en-US" sz="1800" b="1" dirty="0">
                <a:latin typeface="Calibri" panose="020F0502020204030204" pitchFamily="34" charset="0"/>
                <a:cs typeface="Calibri" panose="020F0502020204030204" pitchFamily="34" charset="0"/>
              </a:rPr>
              <a:t>:</a:t>
            </a:r>
          </a:p>
          <a:p>
            <a:endParaRPr lang="fr-BE" altLang="en-US" sz="1800" b="1" dirty="0">
              <a:latin typeface="Calibri" panose="020F0502020204030204" pitchFamily="34" charset="0"/>
              <a:cs typeface="Calibri" panose="020F0502020204030204" pitchFamily="34" charset="0"/>
            </a:endParaRPr>
          </a:p>
          <a:p>
            <a:r>
              <a:rPr lang="fr-BE" altLang="en-US" sz="1800" dirty="0">
                <a:latin typeface="Calibri" panose="020F0502020204030204" pitchFamily="34" charset="0"/>
                <a:cs typeface="Calibri" panose="020F0502020204030204" pitchFamily="34" charset="0"/>
              </a:rPr>
              <a:t>C14 – </a:t>
            </a:r>
            <a:r>
              <a:rPr lang="pt-PT" altLang="en-US" sz="1800" dirty="0">
                <a:latin typeface="Calibri" panose="020F0502020204030204" pitchFamily="34" charset="0"/>
                <a:cs typeface="Calibri" panose="020F0502020204030204" pitchFamily="34" charset="0"/>
              </a:rPr>
              <a:t>Integração das políticas da RN2000 com o turismo</a:t>
            </a:r>
          </a:p>
          <a:p>
            <a:pPr marL="1028700" lvl="1">
              <a:spcBef>
                <a:spcPts val="600"/>
              </a:spcBef>
              <a:buFont typeface="Wingdings" panose="05000000000000000000" pitchFamily="2" charset="2"/>
              <a:buChar char="Ø"/>
            </a:pPr>
            <a:r>
              <a:rPr lang="fr-BE" altLang="en-US" sz="1800" i="1" dirty="0">
                <a:latin typeface="Calibri" panose="020F0502020204030204" pitchFamily="34" charset="0"/>
                <a:cs typeface="Calibri" panose="020F0502020204030204" pitchFamily="34" charset="0"/>
              </a:rPr>
              <a:t>C14.1 – </a:t>
            </a:r>
            <a:r>
              <a:rPr lang="pt-PT" altLang="en-US" sz="1800" i="1" dirty="0">
                <a:latin typeface="Calibri" panose="020F0502020204030204" pitchFamily="34" charset="0"/>
                <a:cs typeface="Calibri" panose="020F0502020204030204" pitchFamily="34" charset="0"/>
              </a:rPr>
              <a:t>Avaliação e mitigação dos impactos negativos do turismo nos trilhos da RN2000</a:t>
            </a:r>
            <a:endParaRPr lang="fr-BE" altLang="en-US" sz="1800" i="1" dirty="0">
              <a:latin typeface="Calibri" panose="020F0502020204030204" pitchFamily="34" charset="0"/>
              <a:cs typeface="Calibri" panose="020F0502020204030204" pitchFamily="34" charset="0"/>
            </a:endParaRPr>
          </a:p>
        </p:txBody>
      </p:sp>
      <p:grpSp>
        <p:nvGrpSpPr>
          <p:cNvPr id="45" name="Group 44">
            <a:extLst>
              <a:ext uri="{FF2B5EF4-FFF2-40B4-BE49-F238E27FC236}">
                <a16:creationId xmlns:a16="http://schemas.microsoft.com/office/drawing/2014/main" id="{DE727178-637B-4419-A686-A33506BF99B0}"/>
              </a:ext>
            </a:extLst>
          </p:cNvPr>
          <p:cNvGrpSpPr/>
          <p:nvPr/>
        </p:nvGrpSpPr>
        <p:grpSpPr>
          <a:xfrm>
            <a:off x="-1588" y="-531440"/>
            <a:ext cx="9172305" cy="1656184"/>
            <a:chOff x="-1588" y="-499624"/>
            <a:chExt cx="9172305" cy="1656184"/>
          </a:xfrm>
        </p:grpSpPr>
        <p:sp>
          <p:nvSpPr>
            <p:cNvPr id="46" name="Retângulo 37">
              <a:extLst>
                <a:ext uri="{FF2B5EF4-FFF2-40B4-BE49-F238E27FC236}">
                  <a16:creationId xmlns:a16="http://schemas.microsoft.com/office/drawing/2014/main" id="{ECB757CE-3C9B-450F-96C4-DBA74DAE4C18}"/>
                </a:ext>
              </a:extLst>
            </p:cNvPr>
            <p:cNvSpPr/>
            <p:nvPr/>
          </p:nvSpPr>
          <p:spPr bwMode="auto">
            <a:xfrm>
              <a:off x="-1588" y="-581"/>
              <a:ext cx="9145588" cy="693274"/>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sp>
          <p:nvSpPr>
            <p:cNvPr id="47" name="Rectangle 53">
              <a:extLst>
                <a:ext uri="{FF2B5EF4-FFF2-40B4-BE49-F238E27FC236}">
                  <a16:creationId xmlns:a16="http://schemas.microsoft.com/office/drawing/2014/main" id="{BB760626-C795-478E-BE99-828485942198}"/>
                </a:ext>
              </a:extLst>
            </p:cNvPr>
            <p:cNvSpPr>
              <a:spLocks noChangeArrowheads="1"/>
            </p:cNvSpPr>
            <p:nvPr/>
          </p:nvSpPr>
          <p:spPr bwMode="auto">
            <a:xfrm>
              <a:off x="1259632" y="91722"/>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a:defRPr/>
              </a:pPr>
              <a:r>
                <a:rPr lang="pt-PT" sz="1400" b="1" dirty="0">
                  <a:ln w="0"/>
                  <a:solidFill>
                    <a:srgbClr val="1C3E48"/>
                  </a:solidFill>
                  <a:latin typeface="Century Gothic" panose="020B0502020202020204" pitchFamily="34" charset="0"/>
                </a:rPr>
                <a:t>Proteção ativa e gestão integrada da Rede Natura 2000 nos Açores</a:t>
              </a:r>
            </a:p>
            <a:p>
              <a:pPr algn="r">
                <a:defRPr/>
              </a:pPr>
              <a:r>
                <a:rPr lang="pt-PT" sz="1100" b="1" dirty="0">
                  <a:ln w="0"/>
                  <a:solidFill>
                    <a:srgbClr val="1C3E48"/>
                  </a:solidFill>
                  <a:latin typeface="Century Gothic" panose="020B0502020202020204" pitchFamily="34" charset="0"/>
                </a:rPr>
                <a:t>LIFE IP AZORES NATURA – LIFE 17 IPE/PT 000010</a:t>
              </a:r>
              <a:endParaRPr lang="en-US" altLang="en-US" sz="1100" b="1" dirty="0">
                <a:solidFill>
                  <a:srgbClr val="1C3E48"/>
                </a:solidFill>
                <a:latin typeface="Century Gothic" panose="020B0502020202020204" pitchFamily="34" charset="0"/>
              </a:endParaRPr>
            </a:p>
          </p:txBody>
        </p:sp>
        <p:pic>
          <p:nvPicPr>
            <p:cNvPr id="48" name="Picture 10" descr="http://fnyh.org/wp-content/uploads/2015/01/LIFE.jpg">
              <a:extLst>
                <a:ext uri="{FF2B5EF4-FFF2-40B4-BE49-F238E27FC236}">
                  <a16:creationId xmlns:a16="http://schemas.microsoft.com/office/drawing/2014/main" id="{913691C8-2F90-4332-8CA9-BF5EAA5FD40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04627" y="4177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8" descr="http://www.europarc.org/communication-skills/images/2.1%20N2000.jpg">
              <a:extLst>
                <a:ext uri="{FF2B5EF4-FFF2-40B4-BE49-F238E27FC236}">
                  <a16:creationId xmlns:a16="http://schemas.microsoft.com/office/drawing/2014/main" id="{9208FFC0-7C97-4629-9B79-172EE4141D8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605" y="4177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Imagem 44">
              <a:extLst>
                <a:ext uri="{FF2B5EF4-FFF2-40B4-BE49-F238E27FC236}">
                  <a16:creationId xmlns:a16="http://schemas.microsoft.com/office/drawing/2014/main" id="{60FDAFDC-158B-425C-9E1F-F83FE19D01C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87856" y="-499624"/>
              <a:ext cx="1656184" cy="1656184"/>
            </a:xfrm>
            <a:prstGeom prst="rect">
              <a:avLst/>
            </a:prstGeom>
          </p:spPr>
        </p:pic>
      </p:grpSp>
      <p:sp>
        <p:nvSpPr>
          <p:cNvPr id="5" name="TextBox 4">
            <a:extLst>
              <a:ext uri="{FF2B5EF4-FFF2-40B4-BE49-F238E27FC236}">
                <a16:creationId xmlns:a16="http://schemas.microsoft.com/office/drawing/2014/main" id="{6CAF87E5-90C6-4D88-8856-36BE243C6919}"/>
              </a:ext>
            </a:extLst>
          </p:cNvPr>
          <p:cNvSpPr txBox="1"/>
          <p:nvPr/>
        </p:nvSpPr>
        <p:spPr>
          <a:xfrm>
            <a:off x="395277" y="3917955"/>
            <a:ext cx="2848503" cy="1754326"/>
          </a:xfrm>
          <a:prstGeom prst="rect">
            <a:avLst/>
          </a:prstGeom>
          <a:noFill/>
        </p:spPr>
        <p:txBody>
          <a:bodyPr wrap="square" rtlCol="0">
            <a:spAutoFit/>
          </a:bodyPr>
          <a:lstStyle/>
          <a:p>
            <a:pPr marL="285750" indent="-285750">
              <a:buFont typeface="Arial" panose="020B0604020202020204" pitchFamily="34" charset="0"/>
              <a:buChar char="•"/>
            </a:pPr>
            <a:endParaRPr lang="pt-PT" dirty="0"/>
          </a:p>
          <a:p>
            <a:pPr marL="285750" indent="-285750">
              <a:buFont typeface="Arial" panose="020B0604020202020204" pitchFamily="34" charset="0"/>
              <a:buChar char="•"/>
            </a:pPr>
            <a:r>
              <a:rPr lang="pt-PT" dirty="0"/>
              <a:t>Contadores do Pico, Faial, Santa Maria, </a:t>
            </a:r>
            <a:r>
              <a:rPr lang="pt-PT" b="1" dirty="0"/>
              <a:t>Corvo</a:t>
            </a:r>
            <a:r>
              <a:rPr lang="pt-PT" dirty="0"/>
              <a:t> e Flores em pleno funcionamento.</a:t>
            </a:r>
          </a:p>
          <a:p>
            <a:endParaRPr lang="pt-PT" dirty="0"/>
          </a:p>
        </p:txBody>
      </p:sp>
      <p:pic>
        <p:nvPicPr>
          <p:cNvPr id="4" name="Imagem 3">
            <a:extLst>
              <a:ext uri="{FF2B5EF4-FFF2-40B4-BE49-F238E27FC236}">
                <a16:creationId xmlns:a16="http://schemas.microsoft.com/office/drawing/2014/main" id="{4F00C062-6819-48D0-B2A2-AD93F371AC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42296" y="2273956"/>
            <a:ext cx="5112568" cy="3834426"/>
          </a:xfrm>
          <a:prstGeom prst="rect">
            <a:avLst/>
          </a:prstGeom>
        </p:spPr>
      </p:pic>
      <p:pic>
        <p:nvPicPr>
          <p:cNvPr id="7" name="Imagem 6">
            <a:extLst>
              <a:ext uri="{FF2B5EF4-FFF2-40B4-BE49-F238E27FC236}">
                <a16:creationId xmlns:a16="http://schemas.microsoft.com/office/drawing/2014/main" id="{C9D1BB7C-6BFB-4209-A893-214E311DDB0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15174" y="2254892"/>
            <a:ext cx="2875820" cy="3834427"/>
          </a:xfrm>
          <a:prstGeom prst="rect">
            <a:avLst/>
          </a:prstGeom>
        </p:spPr>
      </p:pic>
      <p:pic>
        <p:nvPicPr>
          <p:cNvPr id="10" name="Imagem 9">
            <a:extLst>
              <a:ext uri="{FF2B5EF4-FFF2-40B4-BE49-F238E27FC236}">
                <a16:creationId xmlns:a16="http://schemas.microsoft.com/office/drawing/2014/main" id="{4E028E34-25FB-4732-9FBD-E9770BA166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53249" y="2260393"/>
            <a:ext cx="5101616" cy="3826212"/>
          </a:xfrm>
          <a:prstGeom prst="rect">
            <a:avLst/>
          </a:prstGeom>
        </p:spPr>
      </p:pic>
      <p:pic>
        <p:nvPicPr>
          <p:cNvPr id="12" name="Imagem 11">
            <a:extLst>
              <a:ext uri="{FF2B5EF4-FFF2-40B4-BE49-F238E27FC236}">
                <a16:creationId xmlns:a16="http://schemas.microsoft.com/office/drawing/2014/main" id="{7BB9BD1D-B45D-4CBE-B913-A57B53CD51F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87" y="904162"/>
            <a:ext cx="9364290" cy="5677407"/>
          </a:xfrm>
          <a:prstGeom prst="rect">
            <a:avLst/>
          </a:prstGeom>
        </p:spPr>
      </p:pic>
      <p:sp>
        <p:nvSpPr>
          <p:cNvPr id="23" name="Oval 22">
            <a:extLst>
              <a:ext uri="{FF2B5EF4-FFF2-40B4-BE49-F238E27FC236}">
                <a16:creationId xmlns:a16="http://schemas.microsoft.com/office/drawing/2014/main" id="{435AD63D-C852-46CE-B607-E79C17FE690A}"/>
              </a:ext>
            </a:extLst>
          </p:cNvPr>
          <p:cNvSpPr/>
          <p:nvPr/>
        </p:nvSpPr>
        <p:spPr>
          <a:xfrm>
            <a:off x="1078577" y="3652781"/>
            <a:ext cx="4136595" cy="1554269"/>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Tree>
    <p:extLst>
      <p:ext uri="{BB962C8B-B14F-4D97-AF65-F5344CB8AC3E}">
        <p14:creationId xmlns:p14="http://schemas.microsoft.com/office/powerpoint/2010/main" val="41423529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FE8B13AA-ECB0-4097-8353-DD08C155DD78}"/>
              </a:ext>
            </a:extLst>
          </p:cNvPr>
          <p:cNvSpPr/>
          <p:nvPr/>
        </p:nvSpPr>
        <p:spPr>
          <a:xfrm>
            <a:off x="12643" y="692895"/>
            <a:ext cx="3819695" cy="62126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2400" b="1" dirty="0">
                <a:latin typeface="Century Gothic" panose="020B0502020202020204" pitchFamily="34" charset="0"/>
              </a:rPr>
              <a:t>Comunicação - Website</a:t>
            </a:r>
          </a:p>
        </p:txBody>
      </p:sp>
      <p:graphicFrame>
        <p:nvGraphicFramePr>
          <p:cNvPr id="6" name="Tabela 5">
            <a:extLst>
              <a:ext uri="{FF2B5EF4-FFF2-40B4-BE49-F238E27FC236}">
                <a16:creationId xmlns:a16="http://schemas.microsoft.com/office/drawing/2014/main" id="{2EFBB312-6E87-4E3C-8901-41B4D85D8AB9}"/>
              </a:ext>
            </a:extLst>
          </p:cNvPr>
          <p:cNvGraphicFramePr>
            <a:graphicFrameLocks noGrp="1"/>
          </p:cNvGraphicFramePr>
          <p:nvPr>
            <p:extLst/>
          </p:nvPr>
        </p:nvGraphicFramePr>
        <p:xfrm>
          <a:off x="5381590" y="700535"/>
          <a:ext cx="3619982" cy="3520440"/>
        </p:xfrm>
        <a:graphic>
          <a:graphicData uri="http://schemas.openxmlformats.org/drawingml/2006/table">
            <a:tbl>
              <a:tblPr firstRow="1" bandRow="1">
                <a:tableStyleId>{5C22544A-7EE6-4342-B048-85BDC9FD1C3A}</a:tableStyleId>
              </a:tblPr>
              <a:tblGrid>
                <a:gridCol w="1809991">
                  <a:extLst>
                    <a:ext uri="{9D8B030D-6E8A-4147-A177-3AD203B41FA5}">
                      <a16:colId xmlns:a16="http://schemas.microsoft.com/office/drawing/2014/main" val="3506878452"/>
                    </a:ext>
                  </a:extLst>
                </a:gridCol>
                <a:gridCol w="1809991">
                  <a:extLst>
                    <a:ext uri="{9D8B030D-6E8A-4147-A177-3AD203B41FA5}">
                      <a16:colId xmlns:a16="http://schemas.microsoft.com/office/drawing/2014/main" val="656162154"/>
                    </a:ext>
                  </a:extLst>
                </a:gridCol>
              </a:tblGrid>
              <a:tr h="370840">
                <a:tc gridSpan="2">
                  <a:txBody>
                    <a:bodyPr/>
                    <a:lstStyle/>
                    <a:p>
                      <a:pPr algn="ctr"/>
                      <a:r>
                        <a:rPr lang="pt-PT" sz="2000" dirty="0"/>
                        <a:t>Dados (julho 2021)</a:t>
                      </a:r>
                    </a:p>
                  </a:txBody>
                  <a:tcPr/>
                </a:tc>
                <a:tc hMerge="1">
                  <a:txBody>
                    <a:bodyPr/>
                    <a:lstStyle/>
                    <a:p>
                      <a:endParaRPr lang="pt-PT" dirty="0"/>
                    </a:p>
                  </a:txBody>
                  <a:tcPr/>
                </a:tc>
                <a:extLst>
                  <a:ext uri="{0D108BD9-81ED-4DB2-BD59-A6C34878D82A}">
                    <a16:rowId xmlns:a16="http://schemas.microsoft.com/office/drawing/2014/main" val="875928214"/>
                  </a:ext>
                </a:extLst>
              </a:tr>
              <a:tr h="370840">
                <a:tc>
                  <a:txBody>
                    <a:bodyPr/>
                    <a:lstStyle/>
                    <a:p>
                      <a:pPr algn="ctr"/>
                      <a:r>
                        <a:rPr lang="pt-PT" dirty="0"/>
                        <a:t>Data de (</a:t>
                      </a:r>
                      <a:r>
                        <a:rPr lang="pt-PT" dirty="0" err="1"/>
                        <a:t>re</a:t>
                      </a:r>
                      <a:r>
                        <a:rPr lang="pt-PT" dirty="0"/>
                        <a:t>) lançamento</a:t>
                      </a:r>
                    </a:p>
                  </a:txBody>
                  <a:tcPr/>
                </a:tc>
                <a:tc>
                  <a:txBody>
                    <a:bodyPr/>
                    <a:lstStyle/>
                    <a:p>
                      <a:pPr algn="ctr"/>
                      <a:r>
                        <a:rPr lang="pt-PT" dirty="0"/>
                        <a:t>Setembro de 2020</a:t>
                      </a:r>
                    </a:p>
                  </a:txBody>
                  <a:tcPr/>
                </a:tc>
                <a:extLst>
                  <a:ext uri="{0D108BD9-81ED-4DB2-BD59-A6C34878D82A}">
                    <a16:rowId xmlns:a16="http://schemas.microsoft.com/office/drawing/2014/main" val="440081668"/>
                  </a:ext>
                </a:extLst>
              </a:tr>
              <a:tr h="370840">
                <a:tc rowSpan="5">
                  <a:txBody>
                    <a:bodyPr/>
                    <a:lstStyle/>
                    <a:p>
                      <a:pPr algn="ctr"/>
                      <a:r>
                        <a:rPr lang="pt-PT" dirty="0"/>
                        <a:t>Publicações</a:t>
                      </a:r>
                    </a:p>
                  </a:txBody>
                  <a:tcPr/>
                </a:tc>
                <a:tc>
                  <a:txBody>
                    <a:bodyPr/>
                    <a:lstStyle/>
                    <a:p>
                      <a:pPr algn="ctr"/>
                      <a:r>
                        <a:rPr lang="pt-PT" dirty="0"/>
                        <a:t>Notícias - 158</a:t>
                      </a:r>
                    </a:p>
                  </a:txBody>
                  <a:tcPr/>
                </a:tc>
                <a:extLst>
                  <a:ext uri="{0D108BD9-81ED-4DB2-BD59-A6C34878D82A}">
                    <a16:rowId xmlns:a16="http://schemas.microsoft.com/office/drawing/2014/main" val="701416870"/>
                  </a:ext>
                </a:extLst>
              </a:tr>
              <a:tr h="370840">
                <a:tc vMerge="1">
                  <a:txBody>
                    <a:bodyPr/>
                    <a:lstStyle/>
                    <a:p>
                      <a:endParaRPr lang="pt-PT" dirty="0"/>
                    </a:p>
                  </a:txBody>
                  <a:tcPr/>
                </a:tc>
                <a:tc>
                  <a:txBody>
                    <a:bodyPr/>
                    <a:lstStyle/>
                    <a:p>
                      <a:pPr algn="ctr"/>
                      <a:r>
                        <a:rPr lang="pt-PT" dirty="0"/>
                        <a:t>Eventos - 31</a:t>
                      </a:r>
                    </a:p>
                  </a:txBody>
                  <a:tcPr/>
                </a:tc>
                <a:extLst>
                  <a:ext uri="{0D108BD9-81ED-4DB2-BD59-A6C34878D82A}">
                    <a16:rowId xmlns:a16="http://schemas.microsoft.com/office/drawing/2014/main" val="3246338251"/>
                  </a:ext>
                </a:extLst>
              </a:tr>
              <a:tr h="370840">
                <a:tc vMerge="1">
                  <a:txBody>
                    <a:bodyPr/>
                    <a:lstStyle/>
                    <a:p>
                      <a:endParaRPr lang="pt-PT" dirty="0"/>
                    </a:p>
                  </a:txBody>
                  <a:tcPr/>
                </a:tc>
                <a:tc>
                  <a:txBody>
                    <a:bodyPr/>
                    <a:lstStyle/>
                    <a:p>
                      <a:pPr algn="ctr"/>
                      <a:r>
                        <a:rPr lang="pt-PT" dirty="0"/>
                        <a:t>Fundos complementares - 17</a:t>
                      </a:r>
                    </a:p>
                  </a:txBody>
                  <a:tcPr/>
                </a:tc>
                <a:extLst>
                  <a:ext uri="{0D108BD9-81ED-4DB2-BD59-A6C34878D82A}">
                    <a16:rowId xmlns:a16="http://schemas.microsoft.com/office/drawing/2014/main" val="2321990131"/>
                  </a:ext>
                </a:extLst>
              </a:tr>
              <a:tr h="370840">
                <a:tc vMerge="1">
                  <a:txBody>
                    <a:bodyPr/>
                    <a:lstStyle/>
                    <a:p>
                      <a:endParaRPr lang="pt-PT" dirty="0"/>
                    </a:p>
                  </a:txBody>
                  <a:tcPr/>
                </a:tc>
                <a:tc>
                  <a:txBody>
                    <a:bodyPr/>
                    <a:lstStyle/>
                    <a:p>
                      <a:pPr algn="ctr"/>
                      <a:r>
                        <a:rPr lang="pt-PT" dirty="0"/>
                        <a:t>Educação Ambiental - 25</a:t>
                      </a:r>
                    </a:p>
                  </a:txBody>
                  <a:tcPr/>
                </a:tc>
                <a:extLst>
                  <a:ext uri="{0D108BD9-81ED-4DB2-BD59-A6C34878D82A}">
                    <a16:rowId xmlns:a16="http://schemas.microsoft.com/office/drawing/2014/main" val="135651193"/>
                  </a:ext>
                </a:extLst>
              </a:tr>
              <a:tr h="370840">
                <a:tc vMerge="1">
                  <a:txBody>
                    <a:bodyPr/>
                    <a:lstStyle/>
                    <a:p>
                      <a:endParaRPr lang="pt-PT" dirty="0"/>
                    </a:p>
                  </a:txBody>
                  <a:tcPr/>
                </a:tc>
                <a:tc>
                  <a:txBody>
                    <a:bodyPr/>
                    <a:lstStyle/>
                    <a:p>
                      <a:pPr algn="ctr"/>
                      <a:r>
                        <a:rPr lang="pt-PT" dirty="0"/>
                        <a:t>Voluntariado - 6</a:t>
                      </a:r>
                    </a:p>
                  </a:txBody>
                  <a:tcPr/>
                </a:tc>
                <a:extLst>
                  <a:ext uri="{0D108BD9-81ED-4DB2-BD59-A6C34878D82A}">
                    <a16:rowId xmlns:a16="http://schemas.microsoft.com/office/drawing/2014/main" val="41445393"/>
                  </a:ext>
                </a:extLst>
              </a:tr>
              <a:tr h="370840">
                <a:tc>
                  <a:txBody>
                    <a:bodyPr/>
                    <a:lstStyle/>
                    <a:p>
                      <a:pPr algn="ctr"/>
                      <a:r>
                        <a:rPr lang="pt-PT" dirty="0"/>
                        <a:t>Visitantes (média semanal)</a:t>
                      </a:r>
                    </a:p>
                  </a:txBody>
                  <a:tcPr/>
                </a:tc>
                <a:tc>
                  <a:txBody>
                    <a:bodyPr/>
                    <a:lstStyle/>
                    <a:p>
                      <a:pPr algn="ctr"/>
                      <a:r>
                        <a:rPr lang="pt-PT" dirty="0"/>
                        <a:t>108</a:t>
                      </a:r>
                    </a:p>
                  </a:txBody>
                  <a:tcPr/>
                </a:tc>
                <a:extLst>
                  <a:ext uri="{0D108BD9-81ED-4DB2-BD59-A6C34878D82A}">
                    <a16:rowId xmlns:a16="http://schemas.microsoft.com/office/drawing/2014/main" val="3843362878"/>
                  </a:ext>
                </a:extLst>
              </a:tr>
            </a:tbl>
          </a:graphicData>
        </a:graphic>
      </p:graphicFrame>
      <p:pic>
        <p:nvPicPr>
          <p:cNvPr id="7" name="Imagem 6">
            <a:extLst>
              <a:ext uri="{FF2B5EF4-FFF2-40B4-BE49-F238E27FC236}">
                <a16:creationId xmlns:a16="http://schemas.microsoft.com/office/drawing/2014/main" id="{87C78E44-663D-4DE9-A67C-E211F5B041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643" y="1742661"/>
            <a:ext cx="5237026" cy="2448159"/>
          </a:xfrm>
          <a:prstGeom prst="rect">
            <a:avLst/>
          </a:prstGeom>
        </p:spPr>
      </p:pic>
      <p:pic>
        <p:nvPicPr>
          <p:cNvPr id="8" name="Imagem 7">
            <a:extLst>
              <a:ext uri="{FF2B5EF4-FFF2-40B4-BE49-F238E27FC236}">
                <a16:creationId xmlns:a16="http://schemas.microsoft.com/office/drawing/2014/main" id="{9F2D8E81-96D8-480F-9ED5-B88B28900EA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643" y="4210766"/>
            <a:ext cx="4464496" cy="2020380"/>
          </a:xfrm>
          <a:prstGeom prst="rect">
            <a:avLst/>
          </a:prstGeom>
        </p:spPr>
      </p:pic>
      <p:pic>
        <p:nvPicPr>
          <p:cNvPr id="9" name="Imagem 8">
            <a:extLst>
              <a:ext uri="{FF2B5EF4-FFF2-40B4-BE49-F238E27FC236}">
                <a16:creationId xmlns:a16="http://schemas.microsoft.com/office/drawing/2014/main" id="{70B07311-FA2C-43A3-B3BB-08B9F04EF11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98216" y="4258038"/>
            <a:ext cx="4418790" cy="2528336"/>
          </a:xfrm>
          <a:prstGeom prst="rect">
            <a:avLst/>
          </a:prstGeom>
        </p:spPr>
      </p:pic>
      <p:grpSp>
        <p:nvGrpSpPr>
          <p:cNvPr id="13" name="Group 12">
            <a:extLst>
              <a:ext uri="{FF2B5EF4-FFF2-40B4-BE49-F238E27FC236}">
                <a16:creationId xmlns:a16="http://schemas.microsoft.com/office/drawing/2014/main" id="{581317EA-772D-43AB-B5D5-86C3088D212E}"/>
              </a:ext>
            </a:extLst>
          </p:cNvPr>
          <p:cNvGrpSpPr/>
          <p:nvPr/>
        </p:nvGrpSpPr>
        <p:grpSpPr>
          <a:xfrm>
            <a:off x="-1588" y="-531440"/>
            <a:ext cx="9172305" cy="1656184"/>
            <a:chOff x="-1588" y="-499624"/>
            <a:chExt cx="9172305" cy="1656184"/>
          </a:xfrm>
        </p:grpSpPr>
        <p:sp>
          <p:nvSpPr>
            <p:cNvPr id="14" name="Retângulo 37">
              <a:extLst>
                <a:ext uri="{FF2B5EF4-FFF2-40B4-BE49-F238E27FC236}">
                  <a16:creationId xmlns:a16="http://schemas.microsoft.com/office/drawing/2014/main" id="{775B0AA7-E215-41B7-BA81-228A83F7C010}"/>
                </a:ext>
              </a:extLst>
            </p:cNvPr>
            <p:cNvSpPr/>
            <p:nvPr/>
          </p:nvSpPr>
          <p:spPr bwMode="auto">
            <a:xfrm>
              <a:off x="-1588" y="-581"/>
              <a:ext cx="9145588" cy="693274"/>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sp>
          <p:nvSpPr>
            <p:cNvPr id="15" name="Rectangle 53">
              <a:extLst>
                <a:ext uri="{FF2B5EF4-FFF2-40B4-BE49-F238E27FC236}">
                  <a16:creationId xmlns:a16="http://schemas.microsoft.com/office/drawing/2014/main" id="{770F92A3-A00E-41D2-9C66-F9D6846F9E60}"/>
                </a:ext>
              </a:extLst>
            </p:cNvPr>
            <p:cNvSpPr>
              <a:spLocks noChangeArrowheads="1"/>
            </p:cNvSpPr>
            <p:nvPr/>
          </p:nvSpPr>
          <p:spPr bwMode="auto">
            <a:xfrm>
              <a:off x="1259632" y="91722"/>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a:defRPr/>
              </a:pPr>
              <a:r>
                <a:rPr lang="pt-PT" sz="1400" b="1" dirty="0">
                  <a:ln w="0"/>
                  <a:solidFill>
                    <a:srgbClr val="1C3E48"/>
                  </a:solidFill>
                  <a:latin typeface="Century Gothic" panose="020B0502020202020204" pitchFamily="34" charset="0"/>
                </a:rPr>
                <a:t>Proteção ativa e gestão integrada da Rede Natura 2000 nos Açores</a:t>
              </a:r>
            </a:p>
            <a:p>
              <a:pPr algn="r">
                <a:defRPr/>
              </a:pPr>
              <a:r>
                <a:rPr lang="pt-PT" sz="1100" b="1" dirty="0">
                  <a:ln w="0"/>
                  <a:solidFill>
                    <a:srgbClr val="1C3E48"/>
                  </a:solidFill>
                  <a:latin typeface="Century Gothic" panose="020B0502020202020204" pitchFamily="34" charset="0"/>
                </a:rPr>
                <a:t>LIFE IP AZORES NATURA – LIFE 17 IPE/PT 000010</a:t>
              </a:r>
              <a:endParaRPr lang="en-US" altLang="en-US" sz="1100" b="1" dirty="0">
                <a:solidFill>
                  <a:srgbClr val="1C3E48"/>
                </a:solidFill>
                <a:latin typeface="Century Gothic" panose="020B0502020202020204" pitchFamily="34" charset="0"/>
              </a:endParaRPr>
            </a:p>
          </p:txBody>
        </p:sp>
        <p:pic>
          <p:nvPicPr>
            <p:cNvPr id="18" name="Picture 10" descr="http://fnyh.org/wp-content/uploads/2015/01/LIFE.jpg">
              <a:extLst>
                <a:ext uri="{FF2B5EF4-FFF2-40B4-BE49-F238E27FC236}">
                  <a16:creationId xmlns:a16="http://schemas.microsoft.com/office/drawing/2014/main" id="{DFEC997D-15BD-472E-B329-CB6376FB6627}"/>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04627" y="4177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8" descr="http://www.europarc.org/communication-skills/images/2.1%20N2000.jpg">
              <a:extLst>
                <a:ext uri="{FF2B5EF4-FFF2-40B4-BE49-F238E27FC236}">
                  <a16:creationId xmlns:a16="http://schemas.microsoft.com/office/drawing/2014/main" id="{1BDA61BF-94A0-44EB-A6DB-E8D5043C97C0}"/>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8605" y="4177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Imagem 44">
              <a:extLst>
                <a:ext uri="{FF2B5EF4-FFF2-40B4-BE49-F238E27FC236}">
                  <a16:creationId xmlns:a16="http://schemas.microsoft.com/office/drawing/2014/main" id="{385B184B-6084-4A67-A4CD-33F6078FF09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587856" y="-499624"/>
              <a:ext cx="1656184" cy="1656184"/>
            </a:xfrm>
            <a:prstGeom prst="rect">
              <a:avLst/>
            </a:prstGeom>
          </p:spPr>
        </p:pic>
      </p:grpSp>
      <p:sp>
        <p:nvSpPr>
          <p:cNvPr id="2" name="CaixaDeTexto 1">
            <a:extLst>
              <a:ext uri="{FF2B5EF4-FFF2-40B4-BE49-F238E27FC236}">
                <a16:creationId xmlns:a16="http://schemas.microsoft.com/office/drawing/2014/main" id="{EDEC8E8F-F865-40F5-9000-9AC218DD9543}"/>
              </a:ext>
            </a:extLst>
          </p:cNvPr>
          <p:cNvSpPr txBox="1"/>
          <p:nvPr/>
        </p:nvSpPr>
        <p:spPr>
          <a:xfrm>
            <a:off x="38605" y="1373329"/>
            <a:ext cx="3819695" cy="369332"/>
          </a:xfrm>
          <a:prstGeom prst="rect">
            <a:avLst/>
          </a:prstGeom>
          <a:solidFill>
            <a:schemeClr val="accent1">
              <a:lumMod val="20000"/>
              <a:lumOff val="80000"/>
            </a:schemeClr>
          </a:solidFill>
        </p:spPr>
        <p:txBody>
          <a:bodyPr wrap="square" rtlCol="0">
            <a:spAutoFit/>
          </a:bodyPr>
          <a:lstStyle/>
          <a:p>
            <a:r>
              <a:rPr lang="pt-PT" b="1" dirty="0">
                <a:solidFill>
                  <a:schemeClr val="accent1">
                    <a:lumMod val="50000"/>
                  </a:schemeClr>
                </a:solidFill>
              </a:rPr>
              <a:t>https://www.lifeazoresnatura.eu/</a:t>
            </a:r>
          </a:p>
        </p:txBody>
      </p:sp>
    </p:spTree>
    <p:extLst>
      <p:ext uri="{BB962C8B-B14F-4D97-AF65-F5344CB8AC3E}">
        <p14:creationId xmlns:p14="http://schemas.microsoft.com/office/powerpoint/2010/main" val="23972272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FE8B13AA-ECB0-4097-8353-DD08C155DD78}"/>
              </a:ext>
            </a:extLst>
          </p:cNvPr>
          <p:cNvSpPr/>
          <p:nvPr/>
        </p:nvSpPr>
        <p:spPr>
          <a:xfrm>
            <a:off x="12643" y="692895"/>
            <a:ext cx="3819695" cy="8638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2400" b="1" dirty="0">
                <a:latin typeface="Century Gothic" panose="020B0502020202020204" pitchFamily="34" charset="0"/>
              </a:rPr>
              <a:t>Comunicação - Facebook</a:t>
            </a:r>
          </a:p>
        </p:txBody>
      </p:sp>
      <p:graphicFrame>
        <p:nvGraphicFramePr>
          <p:cNvPr id="6" name="Tabela 5">
            <a:extLst>
              <a:ext uri="{FF2B5EF4-FFF2-40B4-BE49-F238E27FC236}">
                <a16:creationId xmlns:a16="http://schemas.microsoft.com/office/drawing/2014/main" id="{2EFBB312-6E87-4E3C-8901-41B4D85D8AB9}"/>
              </a:ext>
            </a:extLst>
          </p:cNvPr>
          <p:cNvGraphicFramePr>
            <a:graphicFrameLocks noGrp="1"/>
          </p:cNvGraphicFramePr>
          <p:nvPr>
            <p:extLst/>
          </p:nvPr>
        </p:nvGraphicFramePr>
        <p:xfrm>
          <a:off x="5381590" y="700535"/>
          <a:ext cx="3619982" cy="4968001"/>
        </p:xfrm>
        <a:graphic>
          <a:graphicData uri="http://schemas.openxmlformats.org/drawingml/2006/table">
            <a:tbl>
              <a:tblPr firstRow="1" bandRow="1">
                <a:tableStyleId>{5C22544A-7EE6-4342-B048-85BDC9FD1C3A}</a:tableStyleId>
              </a:tblPr>
              <a:tblGrid>
                <a:gridCol w="1809991">
                  <a:extLst>
                    <a:ext uri="{9D8B030D-6E8A-4147-A177-3AD203B41FA5}">
                      <a16:colId xmlns:a16="http://schemas.microsoft.com/office/drawing/2014/main" val="3506878452"/>
                    </a:ext>
                  </a:extLst>
                </a:gridCol>
                <a:gridCol w="1809991">
                  <a:extLst>
                    <a:ext uri="{9D8B030D-6E8A-4147-A177-3AD203B41FA5}">
                      <a16:colId xmlns:a16="http://schemas.microsoft.com/office/drawing/2014/main" val="656162154"/>
                    </a:ext>
                  </a:extLst>
                </a:gridCol>
              </a:tblGrid>
              <a:tr h="370840">
                <a:tc gridSpan="2">
                  <a:txBody>
                    <a:bodyPr/>
                    <a:lstStyle/>
                    <a:p>
                      <a:pPr algn="ctr"/>
                      <a:r>
                        <a:rPr lang="pt-PT" sz="2000" dirty="0"/>
                        <a:t>Dados (julho 2021)</a:t>
                      </a:r>
                    </a:p>
                  </a:txBody>
                  <a:tcPr/>
                </a:tc>
                <a:tc hMerge="1">
                  <a:txBody>
                    <a:bodyPr/>
                    <a:lstStyle/>
                    <a:p>
                      <a:endParaRPr lang="pt-PT" dirty="0"/>
                    </a:p>
                  </a:txBody>
                  <a:tcPr/>
                </a:tc>
                <a:extLst>
                  <a:ext uri="{0D108BD9-81ED-4DB2-BD59-A6C34878D82A}">
                    <a16:rowId xmlns:a16="http://schemas.microsoft.com/office/drawing/2014/main" val="875928214"/>
                  </a:ext>
                </a:extLst>
              </a:tr>
              <a:tr h="370840">
                <a:tc>
                  <a:txBody>
                    <a:bodyPr/>
                    <a:lstStyle/>
                    <a:p>
                      <a:pPr algn="ctr"/>
                      <a:r>
                        <a:rPr lang="pt-PT" dirty="0"/>
                        <a:t>Data de lançamento</a:t>
                      </a:r>
                    </a:p>
                  </a:txBody>
                  <a:tcPr/>
                </a:tc>
                <a:tc>
                  <a:txBody>
                    <a:bodyPr/>
                    <a:lstStyle/>
                    <a:p>
                      <a:pPr algn="ctr"/>
                      <a:r>
                        <a:rPr lang="pt-PT" dirty="0"/>
                        <a:t>Fevereiro de 2019</a:t>
                      </a:r>
                    </a:p>
                  </a:txBody>
                  <a:tcPr/>
                </a:tc>
                <a:extLst>
                  <a:ext uri="{0D108BD9-81ED-4DB2-BD59-A6C34878D82A}">
                    <a16:rowId xmlns:a16="http://schemas.microsoft.com/office/drawing/2014/main" val="440081668"/>
                  </a:ext>
                </a:extLst>
              </a:tr>
              <a:tr h="665241">
                <a:tc>
                  <a:txBody>
                    <a:bodyPr/>
                    <a:lstStyle/>
                    <a:p>
                      <a:pPr algn="ctr"/>
                      <a:r>
                        <a:rPr lang="pt-PT" dirty="0"/>
                        <a:t>Publicações</a:t>
                      </a:r>
                    </a:p>
                  </a:txBody>
                  <a:tcPr/>
                </a:tc>
                <a:tc>
                  <a:txBody>
                    <a:bodyPr/>
                    <a:lstStyle/>
                    <a:p>
                      <a:pPr algn="ctr"/>
                      <a:r>
                        <a:rPr lang="pt-PT" dirty="0"/>
                        <a:t>367</a:t>
                      </a:r>
                    </a:p>
                  </a:txBody>
                  <a:tcPr/>
                </a:tc>
                <a:extLst>
                  <a:ext uri="{0D108BD9-81ED-4DB2-BD59-A6C34878D82A}">
                    <a16:rowId xmlns:a16="http://schemas.microsoft.com/office/drawing/2014/main" val="701416870"/>
                  </a:ext>
                </a:extLst>
              </a:tr>
              <a:tr h="370840">
                <a:tc>
                  <a:txBody>
                    <a:bodyPr/>
                    <a:lstStyle/>
                    <a:p>
                      <a:pPr algn="ctr"/>
                      <a:r>
                        <a:rPr lang="pt-PT" dirty="0"/>
                        <a:t>Seguidores</a:t>
                      </a:r>
                    </a:p>
                  </a:txBody>
                  <a:tcPr/>
                </a:tc>
                <a:tc>
                  <a:txBody>
                    <a:bodyPr/>
                    <a:lstStyle/>
                    <a:p>
                      <a:pPr algn="ctr"/>
                      <a:r>
                        <a:rPr lang="pt-PT" dirty="0"/>
                        <a:t>2707</a:t>
                      </a:r>
                    </a:p>
                  </a:txBody>
                  <a:tcPr/>
                </a:tc>
                <a:extLst>
                  <a:ext uri="{0D108BD9-81ED-4DB2-BD59-A6C34878D82A}">
                    <a16:rowId xmlns:a16="http://schemas.microsoft.com/office/drawing/2014/main" val="3843362878"/>
                  </a:ext>
                </a:extLst>
              </a:tr>
              <a:tr h="370840">
                <a:tc>
                  <a:txBody>
                    <a:bodyPr/>
                    <a:lstStyle/>
                    <a:p>
                      <a:pPr algn="ctr"/>
                      <a:r>
                        <a:rPr lang="pt-PT" dirty="0"/>
                        <a:t>Gostos</a:t>
                      </a:r>
                    </a:p>
                  </a:txBody>
                  <a:tcPr/>
                </a:tc>
                <a:tc>
                  <a:txBody>
                    <a:bodyPr/>
                    <a:lstStyle/>
                    <a:p>
                      <a:pPr algn="ctr"/>
                      <a:r>
                        <a:rPr lang="pt-PT" dirty="0"/>
                        <a:t>2640</a:t>
                      </a:r>
                    </a:p>
                  </a:txBody>
                  <a:tcPr/>
                </a:tc>
                <a:extLst>
                  <a:ext uri="{0D108BD9-81ED-4DB2-BD59-A6C34878D82A}">
                    <a16:rowId xmlns:a16="http://schemas.microsoft.com/office/drawing/2014/main" val="1593461705"/>
                  </a:ext>
                </a:extLst>
              </a:tr>
              <a:tr h="370840">
                <a:tc rowSpan="5">
                  <a:txBody>
                    <a:bodyPr/>
                    <a:lstStyle/>
                    <a:p>
                      <a:pPr algn="ctr"/>
                      <a:r>
                        <a:rPr lang="pt-PT" dirty="0"/>
                        <a:t>Tipo de publicações</a:t>
                      </a:r>
                    </a:p>
                  </a:txBody>
                  <a:tcPr/>
                </a:tc>
                <a:tc>
                  <a:txBody>
                    <a:bodyPr/>
                    <a:lstStyle/>
                    <a:p>
                      <a:pPr algn="ctr"/>
                      <a:r>
                        <a:rPr lang="pt-PT" dirty="0"/>
                        <a:t>Publicações espontâneas (reuniões, eventos)</a:t>
                      </a:r>
                    </a:p>
                  </a:txBody>
                  <a:tcPr/>
                </a:tc>
                <a:extLst>
                  <a:ext uri="{0D108BD9-81ED-4DB2-BD59-A6C34878D82A}">
                    <a16:rowId xmlns:a16="http://schemas.microsoft.com/office/drawing/2014/main" val="1796346998"/>
                  </a:ext>
                </a:extLst>
              </a:tr>
              <a:tr h="370840">
                <a:tc vMerge="1">
                  <a:txBody>
                    <a:bodyPr/>
                    <a:lstStyle/>
                    <a:p>
                      <a:pPr algn="ctr"/>
                      <a:endParaRPr lang="pt-PT" dirty="0"/>
                    </a:p>
                  </a:txBody>
                  <a:tcPr/>
                </a:tc>
                <a:tc>
                  <a:txBody>
                    <a:bodyPr/>
                    <a:lstStyle/>
                    <a:p>
                      <a:pPr algn="ctr"/>
                      <a:r>
                        <a:rPr lang="pt-PT" dirty="0"/>
                        <a:t>Rubricas (TOP 5; espécies alvo)</a:t>
                      </a:r>
                    </a:p>
                  </a:txBody>
                  <a:tcPr/>
                </a:tc>
                <a:extLst>
                  <a:ext uri="{0D108BD9-81ED-4DB2-BD59-A6C34878D82A}">
                    <a16:rowId xmlns:a16="http://schemas.microsoft.com/office/drawing/2014/main" val="2742782907"/>
                  </a:ext>
                </a:extLst>
              </a:tr>
              <a:tr h="370840">
                <a:tc vMerge="1">
                  <a:txBody>
                    <a:bodyPr/>
                    <a:lstStyle/>
                    <a:p>
                      <a:pPr algn="ctr"/>
                      <a:endParaRPr lang="pt-PT" dirty="0"/>
                    </a:p>
                  </a:txBody>
                  <a:tcPr/>
                </a:tc>
                <a:tc>
                  <a:txBody>
                    <a:bodyPr/>
                    <a:lstStyle/>
                    <a:p>
                      <a:pPr algn="ctr"/>
                      <a:r>
                        <a:rPr lang="pt-PT" dirty="0"/>
                        <a:t>Dias comemorativos (Dia Mundial das Zonas Húmidas)</a:t>
                      </a:r>
                    </a:p>
                  </a:txBody>
                  <a:tcPr/>
                </a:tc>
                <a:extLst>
                  <a:ext uri="{0D108BD9-81ED-4DB2-BD59-A6C34878D82A}">
                    <a16:rowId xmlns:a16="http://schemas.microsoft.com/office/drawing/2014/main" val="3735514438"/>
                  </a:ext>
                </a:extLst>
              </a:tr>
              <a:tr h="370840">
                <a:tc vMerge="1">
                  <a:txBody>
                    <a:bodyPr/>
                    <a:lstStyle/>
                    <a:p>
                      <a:pPr algn="ctr"/>
                      <a:endParaRPr lang="pt-PT" dirty="0"/>
                    </a:p>
                  </a:txBody>
                  <a:tcPr/>
                </a:tc>
                <a:tc>
                  <a:txBody>
                    <a:bodyPr/>
                    <a:lstStyle/>
                    <a:p>
                      <a:pPr algn="ctr"/>
                      <a:r>
                        <a:rPr lang="pt-PT" dirty="0"/>
                        <a:t>Eventos</a:t>
                      </a:r>
                    </a:p>
                  </a:txBody>
                  <a:tcPr/>
                </a:tc>
                <a:extLst>
                  <a:ext uri="{0D108BD9-81ED-4DB2-BD59-A6C34878D82A}">
                    <a16:rowId xmlns:a16="http://schemas.microsoft.com/office/drawing/2014/main" val="1373295603"/>
                  </a:ext>
                </a:extLst>
              </a:tr>
              <a:tr h="370840">
                <a:tc vMerge="1">
                  <a:txBody>
                    <a:bodyPr/>
                    <a:lstStyle/>
                    <a:p>
                      <a:pPr algn="ctr"/>
                      <a:endParaRPr lang="pt-PT" dirty="0"/>
                    </a:p>
                  </a:txBody>
                  <a:tcPr/>
                </a:tc>
                <a:tc>
                  <a:txBody>
                    <a:bodyPr/>
                    <a:lstStyle/>
                    <a:p>
                      <a:pPr algn="ctr"/>
                      <a:r>
                        <a:rPr lang="pt-PT" dirty="0"/>
                        <a:t>Desafios (educação ambiental – COVID)</a:t>
                      </a:r>
                    </a:p>
                  </a:txBody>
                  <a:tcPr/>
                </a:tc>
                <a:extLst>
                  <a:ext uri="{0D108BD9-81ED-4DB2-BD59-A6C34878D82A}">
                    <a16:rowId xmlns:a16="http://schemas.microsoft.com/office/drawing/2014/main" val="1495178333"/>
                  </a:ext>
                </a:extLst>
              </a:tr>
            </a:tbl>
          </a:graphicData>
        </a:graphic>
      </p:graphicFrame>
      <p:pic>
        <p:nvPicPr>
          <p:cNvPr id="2" name="Imagem 1">
            <a:extLst>
              <a:ext uri="{FF2B5EF4-FFF2-40B4-BE49-F238E27FC236}">
                <a16:creationId xmlns:a16="http://schemas.microsoft.com/office/drawing/2014/main" id="{ED041578-ADF3-4282-9A30-090F6E3C19D6}"/>
              </a:ext>
            </a:extLst>
          </p:cNvPr>
          <p:cNvPicPr>
            <a:picLocks noChangeAspect="1"/>
          </p:cNvPicPr>
          <p:nvPr/>
        </p:nvPicPr>
        <p:blipFill>
          <a:blip r:embed="rId3"/>
          <a:stretch>
            <a:fillRect/>
          </a:stretch>
        </p:blipFill>
        <p:spPr>
          <a:xfrm>
            <a:off x="80000" y="1772816"/>
            <a:ext cx="2633262" cy="4231750"/>
          </a:xfrm>
          <a:prstGeom prst="rect">
            <a:avLst/>
          </a:prstGeom>
        </p:spPr>
      </p:pic>
      <p:pic>
        <p:nvPicPr>
          <p:cNvPr id="4" name="Imagem 3">
            <a:extLst>
              <a:ext uri="{FF2B5EF4-FFF2-40B4-BE49-F238E27FC236}">
                <a16:creationId xmlns:a16="http://schemas.microsoft.com/office/drawing/2014/main" id="{7BD46A82-C811-4962-8200-11A40E215430}"/>
              </a:ext>
            </a:extLst>
          </p:cNvPr>
          <p:cNvPicPr>
            <a:picLocks noChangeAspect="1"/>
          </p:cNvPicPr>
          <p:nvPr/>
        </p:nvPicPr>
        <p:blipFill>
          <a:blip r:embed="rId4"/>
          <a:stretch>
            <a:fillRect/>
          </a:stretch>
        </p:blipFill>
        <p:spPr>
          <a:xfrm>
            <a:off x="2749049" y="1952391"/>
            <a:ext cx="2560966" cy="4212714"/>
          </a:xfrm>
          <a:prstGeom prst="rect">
            <a:avLst/>
          </a:prstGeom>
        </p:spPr>
      </p:pic>
      <p:grpSp>
        <p:nvGrpSpPr>
          <p:cNvPr id="12" name="Group 11">
            <a:extLst>
              <a:ext uri="{FF2B5EF4-FFF2-40B4-BE49-F238E27FC236}">
                <a16:creationId xmlns:a16="http://schemas.microsoft.com/office/drawing/2014/main" id="{58BDB38B-FEDB-405D-B42D-D79D22DE1AE4}"/>
              </a:ext>
            </a:extLst>
          </p:cNvPr>
          <p:cNvGrpSpPr/>
          <p:nvPr/>
        </p:nvGrpSpPr>
        <p:grpSpPr>
          <a:xfrm>
            <a:off x="-1588" y="-531440"/>
            <a:ext cx="9172305" cy="1656184"/>
            <a:chOff x="-1588" y="-499624"/>
            <a:chExt cx="9172305" cy="1656184"/>
          </a:xfrm>
        </p:grpSpPr>
        <p:sp>
          <p:nvSpPr>
            <p:cNvPr id="13" name="Retângulo 37">
              <a:extLst>
                <a:ext uri="{FF2B5EF4-FFF2-40B4-BE49-F238E27FC236}">
                  <a16:creationId xmlns:a16="http://schemas.microsoft.com/office/drawing/2014/main" id="{93C97BEA-3854-40F5-8DD6-B03518DFC196}"/>
                </a:ext>
              </a:extLst>
            </p:cNvPr>
            <p:cNvSpPr/>
            <p:nvPr/>
          </p:nvSpPr>
          <p:spPr bwMode="auto">
            <a:xfrm>
              <a:off x="-1588" y="-581"/>
              <a:ext cx="9145588" cy="693274"/>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sp>
          <p:nvSpPr>
            <p:cNvPr id="14" name="Rectangle 53">
              <a:extLst>
                <a:ext uri="{FF2B5EF4-FFF2-40B4-BE49-F238E27FC236}">
                  <a16:creationId xmlns:a16="http://schemas.microsoft.com/office/drawing/2014/main" id="{E4ED14D4-8B28-4F01-ACDE-0D45BE5EF80B}"/>
                </a:ext>
              </a:extLst>
            </p:cNvPr>
            <p:cNvSpPr>
              <a:spLocks noChangeArrowheads="1"/>
            </p:cNvSpPr>
            <p:nvPr/>
          </p:nvSpPr>
          <p:spPr bwMode="auto">
            <a:xfrm>
              <a:off x="1259632" y="91722"/>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a:defRPr/>
              </a:pPr>
              <a:r>
                <a:rPr lang="pt-PT" sz="1400" b="1" dirty="0">
                  <a:ln w="0"/>
                  <a:solidFill>
                    <a:srgbClr val="1C3E48"/>
                  </a:solidFill>
                  <a:latin typeface="Century Gothic" panose="020B0502020202020204" pitchFamily="34" charset="0"/>
                </a:rPr>
                <a:t>Proteção ativa e gestão integrada da Rede Natura 2000 nos Açores</a:t>
              </a:r>
            </a:p>
            <a:p>
              <a:pPr algn="r">
                <a:defRPr/>
              </a:pPr>
              <a:r>
                <a:rPr lang="pt-PT" sz="1100" b="1" dirty="0">
                  <a:ln w="0"/>
                  <a:solidFill>
                    <a:srgbClr val="1C3E48"/>
                  </a:solidFill>
                  <a:latin typeface="Century Gothic" panose="020B0502020202020204" pitchFamily="34" charset="0"/>
                </a:rPr>
                <a:t>LIFE IP AZORES NATURA – LIFE 17 IPE/PT 000010</a:t>
              </a:r>
              <a:endParaRPr lang="en-US" altLang="en-US" sz="1100" b="1" dirty="0">
                <a:solidFill>
                  <a:srgbClr val="1C3E48"/>
                </a:solidFill>
                <a:latin typeface="Century Gothic" panose="020B0502020202020204" pitchFamily="34" charset="0"/>
              </a:endParaRPr>
            </a:p>
          </p:txBody>
        </p:sp>
        <p:pic>
          <p:nvPicPr>
            <p:cNvPr id="15" name="Picture 10" descr="http://fnyh.org/wp-content/uploads/2015/01/LIFE.jpg">
              <a:extLst>
                <a:ext uri="{FF2B5EF4-FFF2-40B4-BE49-F238E27FC236}">
                  <a16:creationId xmlns:a16="http://schemas.microsoft.com/office/drawing/2014/main" id="{275F08E8-0269-4858-8E72-7973B7DBE86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04627" y="4177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8" descr="http://www.europarc.org/communication-skills/images/2.1%20N2000.jpg">
              <a:extLst>
                <a:ext uri="{FF2B5EF4-FFF2-40B4-BE49-F238E27FC236}">
                  <a16:creationId xmlns:a16="http://schemas.microsoft.com/office/drawing/2014/main" id="{85EA7DC8-757F-4C2E-A2CA-ADB354D8CEA8}"/>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605" y="4177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Imagem 44">
              <a:extLst>
                <a:ext uri="{FF2B5EF4-FFF2-40B4-BE49-F238E27FC236}">
                  <a16:creationId xmlns:a16="http://schemas.microsoft.com/office/drawing/2014/main" id="{C120B44B-E81C-4E72-A6A7-E9DA2FCA0BB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587856" y="-499624"/>
              <a:ext cx="1656184" cy="1656184"/>
            </a:xfrm>
            <a:prstGeom prst="rect">
              <a:avLst/>
            </a:prstGeom>
          </p:spPr>
        </p:pic>
      </p:grpSp>
    </p:spTree>
    <p:extLst>
      <p:ext uri="{BB962C8B-B14F-4D97-AF65-F5344CB8AC3E}">
        <p14:creationId xmlns:p14="http://schemas.microsoft.com/office/powerpoint/2010/main" val="120882914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FE8B13AA-ECB0-4097-8353-DD08C155DD78}"/>
              </a:ext>
            </a:extLst>
          </p:cNvPr>
          <p:cNvSpPr/>
          <p:nvPr/>
        </p:nvSpPr>
        <p:spPr>
          <a:xfrm>
            <a:off x="12643" y="692895"/>
            <a:ext cx="3819695" cy="8638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2400" b="1" dirty="0">
                <a:latin typeface="Century Gothic" panose="020B0502020202020204" pitchFamily="34" charset="0"/>
              </a:rPr>
              <a:t>Comunicação - Instagram</a:t>
            </a:r>
          </a:p>
        </p:txBody>
      </p:sp>
      <p:graphicFrame>
        <p:nvGraphicFramePr>
          <p:cNvPr id="6" name="Tabela 5">
            <a:extLst>
              <a:ext uri="{FF2B5EF4-FFF2-40B4-BE49-F238E27FC236}">
                <a16:creationId xmlns:a16="http://schemas.microsoft.com/office/drawing/2014/main" id="{2EFBB312-6E87-4E3C-8901-41B4D85D8AB9}"/>
              </a:ext>
            </a:extLst>
          </p:cNvPr>
          <p:cNvGraphicFramePr>
            <a:graphicFrameLocks noGrp="1"/>
          </p:cNvGraphicFramePr>
          <p:nvPr>
            <p:extLst/>
          </p:nvPr>
        </p:nvGraphicFramePr>
        <p:xfrm>
          <a:off x="5381590" y="700535"/>
          <a:ext cx="3619982" cy="2992120"/>
        </p:xfrm>
        <a:graphic>
          <a:graphicData uri="http://schemas.openxmlformats.org/drawingml/2006/table">
            <a:tbl>
              <a:tblPr firstRow="1" bandRow="1">
                <a:tableStyleId>{5C22544A-7EE6-4342-B048-85BDC9FD1C3A}</a:tableStyleId>
              </a:tblPr>
              <a:tblGrid>
                <a:gridCol w="1809991">
                  <a:extLst>
                    <a:ext uri="{9D8B030D-6E8A-4147-A177-3AD203B41FA5}">
                      <a16:colId xmlns:a16="http://schemas.microsoft.com/office/drawing/2014/main" val="3506878452"/>
                    </a:ext>
                  </a:extLst>
                </a:gridCol>
                <a:gridCol w="1809991">
                  <a:extLst>
                    <a:ext uri="{9D8B030D-6E8A-4147-A177-3AD203B41FA5}">
                      <a16:colId xmlns:a16="http://schemas.microsoft.com/office/drawing/2014/main" val="656162154"/>
                    </a:ext>
                  </a:extLst>
                </a:gridCol>
              </a:tblGrid>
              <a:tr h="370840">
                <a:tc gridSpan="2">
                  <a:txBody>
                    <a:bodyPr/>
                    <a:lstStyle/>
                    <a:p>
                      <a:pPr algn="ctr"/>
                      <a:r>
                        <a:rPr lang="pt-PT" sz="2000" dirty="0"/>
                        <a:t>Dados (julho 2021)</a:t>
                      </a:r>
                    </a:p>
                  </a:txBody>
                  <a:tcPr/>
                </a:tc>
                <a:tc hMerge="1">
                  <a:txBody>
                    <a:bodyPr/>
                    <a:lstStyle/>
                    <a:p>
                      <a:endParaRPr lang="pt-PT" dirty="0"/>
                    </a:p>
                  </a:txBody>
                  <a:tcPr/>
                </a:tc>
                <a:extLst>
                  <a:ext uri="{0D108BD9-81ED-4DB2-BD59-A6C34878D82A}">
                    <a16:rowId xmlns:a16="http://schemas.microsoft.com/office/drawing/2014/main" val="875928214"/>
                  </a:ext>
                </a:extLst>
              </a:tr>
              <a:tr h="370840">
                <a:tc>
                  <a:txBody>
                    <a:bodyPr/>
                    <a:lstStyle/>
                    <a:p>
                      <a:pPr algn="ctr"/>
                      <a:r>
                        <a:rPr lang="pt-PT" dirty="0"/>
                        <a:t>Data de lançamento</a:t>
                      </a:r>
                    </a:p>
                  </a:txBody>
                  <a:tcPr/>
                </a:tc>
                <a:tc>
                  <a:txBody>
                    <a:bodyPr/>
                    <a:lstStyle/>
                    <a:p>
                      <a:pPr algn="ctr"/>
                      <a:r>
                        <a:rPr lang="pt-PT" dirty="0"/>
                        <a:t>7 de maio de 2020</a:t>
                      </a:r>
                    </a:p>
                  </a:txBody>
                  <a:tcPr/>
                </a:tc>
                <a:extLst>
                  <a:ext uri="{0D108BD9-81ED-4DB2-BD59-A6C34878D82A}">
                    <a16:rowId xmlns:a16="http://schemas.microsoft.com/office/drawing/2014/main" val="440081668"/>
                  </a:ext>
                </a:extLst>
              </a:tr>
              <a:tr h="370840">
                <a:tc>
                  <a:txBody>
                    <a:bodyPr/>
                    <a:lstStyle/>
                    <a:p>
                      <a:pPr algn="ctr"/>
                      <a:r>
                        <a:rPr lang="pt-PT" dirty="0"/>
                        <a:t>Publicações</a:t>
                      </a:r>
                    </a:p>
                  </a:txBody>
                  <a:tcPr/>
                </a:tc>
                <a:tc>
                  <a:txBody>
                    <a:bodyPr/>
                    <a:lstStyle/>
                    <a:p>
                      <a:pPr algn="ctr"/>
                      <a:r>
                        <a:rPr lang="pt-PT" dirty="0"/>
                        <a:t>92</a:t>
                      </a:r>
                    </a:p>
                  </a:txBody>
                  <a:tcPr/>
                </a:tc>
                <a:extLst>
                  <a:ext uri="{0D108BD9-81ED-4DB2-BD59-A6C34878D82A}">
                    <a16:rowId xmlns:a16="http://schemas.microsoft.com/office/drawing/2014/main" val="701416870"/>
                  </a:ext>
                </a:extLst>
              </a:tr>
              <a:tr h="370840">
                <a:tc>
                  <a:txBody>
                    <a:bodyPr/>
                    <a:lstStyle/>
                    <a:p>
                      <a:pPr algn="ctr"/>
                      <a:r>
                        <a:rPr lang="pt-PT" dirty="0"/>
                        <a:t>Seguidores</a:t>
                      </a:r>
                    </a:p>
                  </a:txBody>
                  <a:tcPr/>
                </a:tc>
                <a:tc>
                  <a:txBody>
                    <a:bodyPr/>
                    <a:lstStyle/>
                    <a:p>
                      <a:pPr algn="ctr"/>
                      <a:r>
                        <a:rPr lang="pt-PT" dirty="0"/>
                        <a:t>197</a:t>
                      </a:r>
                    </a:p>
                  </a:txBody>
                  <a:tcPr/>
                </a:tc>
                <a:extLst>
                  <a:ext uri="{0D108BD9-81ED-4DB2-BD59-A6C34878D82A}">
                    <a16:rowId xmlns:a16="http://schemas.microsoft.com/office/drawing/2014/main" val="3843362878"/>
                  </a:ext>
                </a:extLst>
              </a:tr>
              <a:tr h="370840">
                <a:tc rowSpan="4">
                  <a:txBody>
                    <a:bodyPr/>
                    <a:lstStyle/>
                    <a:p>
                      <a:pPr algn="ctr"/>
                      <a:r>
                        <a:rPr lang="pt-PT" dirty="0"/>
                        <a:t>Tipo de publicações</a:t>
                      </a:r>
                    </a:p>
                  </a:txBody>
                  <a:tcPr/>
                </a:tc>
                <a:tc>
                  <a:txBody>
                    <a:bodyPr/>
                    <a:lstStyle/>
                    <a:p>
                      <a:pPr algn="ctr"/>
                      <a:r>
                        <a:rPr lang="pt-PT" dirty="0"/>
                        <a:t>Fotografias</a:t>
                      </a:r>
                    </a:p>
                  </a:txBody>
                  <a:tcPr/>
                </a:tc>
                <a:extLst>
                  <a:ext uri="{0D108BD9-81ED-4DB2-BD59-A6C34878D82A}">
                    <a16:rowId xmlns:a16="http://schemas.microsoft.com/office/drawing/2014/main" val="1796346998"/>
                  </a:ext>
                </a:extLst>
              </a:tr>
              <a:tr h="370840">
                <a:tc vMerge="1">
                  <a:txBody>
                    <a:bodyPr/>
                    <a:lstStyle/>
                    <a:p>
                      <a:pPr algn="ctr"/>
                      <a:endParaRPr lang="pt-PT" dirty="0"/>
                    </a:p>
                  </a:txBody>
                  <a:tcPr/>
                </a:tc>
                <a:tc>
                  <a:txBody>
                    <a:bodyPr/>
                    <a:lstStyle/>
                    <a:p>
                      <a:pPr algn="ctr"/>
                      <a:r>
                        <a:rPr lang="pt-PT" dirty="0"/>
                        <a:t>Eventos</a:t>
                      </a:r>
                    </a:p>
                  </a:txBody>
                  <a:tcPr/>
                </a:tc>
                <a:extLst>
                  <a:ext uri="{0D108BD9-81ED-4DB2-BD59-A6C34878D82A}">
                    <a16:rowId xmlns:a16="http://schemas.microsoft.com/office/drawing/2014/main" val="2742782907"/>
                  </a:ext>
                </a:extLst>
              </a:tr>
              <a:tr h="370840">
                <a:tc vMerge="1">
                  <a:txBody>
                    <a:bodyPr/>
                    <a:lstStyle/>
                    <a:p>
                      <a:pPr algn="ctr"/>
                      <a:endParaRPr lang="pt-PT" dirty="0"/>
                    </a:p>
                  </a:txBody>
                  <a:tcPr/>
                </a:tc>
                <a:tc>
                  <a:txBody>
                    <a:bodyPr/>
                    <a:lstStyle/>
                    <a:p>
                      <a:pPr algn="ctr"/>
                      <a:r>
                        <a:rPr lang="pt-PT" dirty="0"/>
                        <a:t>Desafios</a:t>
                      </a:r>
                    </a:p>
                  </a:txBody>
                  <a:tcPr/>
                </a:tc>
                <a:extLst>
                  <a:ext uri="{0D108BD9-81ED-4DB2-BD59-A6C34878D82A}">
                    <a16:rowId xmlns:a16="http://schemas.microsoft.com/office/drawing/2014/main" val="3735514438"/>
                  </a:ext>
                </a:extLst>
              </a:tr>
              <a:tr h="370840">
                <a:tc vMerge="1">
                  <a:txBody>
                    <a:bodyPr/>
                    <a:lstStyle/>
                    <a:p>
                      <a:pPr algn="ctr"/>
                      <a:endParaRPr lang="pt-PT" dirty="0"/>
                    </a:p>
                  </a:txBody>
                  <a:tcPr/>
                </a:tc>
                <a:tc>
                  <a:txBody>
                    <a:bodyPr/>
                    <a:lstStyle/>
                    <a:p>
                      <a:pPr algn="ctr"/>
                      <a:r>
                        <a:rPr lang="pt-PT" dirty="0"/>
                        <a:t>Histórias (eventos)</a:t>
                      </a:r>
                    </a:p>
                  </a:txBody>
                  <a:tcPr/>
                </a:tc>
                <a:extLst>
                  <a:ext uri="{0D108BD9-81ED-4DB2-BD59-A6C34878D82A}">
                    <a16:rowId xmlns:a16="http://schemas.microsoft.com/office/drawing/2014/main" val="1373295603"/>
                  </a:ext>
                </a:extLst>
              </a:tr>
            </a:tbl>
          </a:graphicData>
        </a:graphic>
      </p:graphicFrame>
      <p:pic>
        <p:nvPicPr>
          <p:cNvPr id="7" name="Imagem 6">
            <a:extLst>
              <a:ext uri="{FF2B5EF4-FFF2-40B4-BE49-F238E27FC236}">
                <a16:creationId xmlns:a16="http://schemas.microsoft.com/office/drawing/2014/main" id="{404AAA47-B3BF-45B8-8539-4618B777A29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4451" y="1844824"/>
            <a:ext cx="2361986" cy="4723972"/>
          </a:xfrm>
          <a:prstGeom prst="rect">
            <a:avLst/>
          </a:prstGeom>
        </p:spPr>
      </p:pic>
      <p:pic>
        <p:nvPicPr>
          <p:cNvPr id="9" name="Imagem 8">
            <a:extLst>
              <a:ext uri="{FF2B5EF4-FFF2-40B4-BE49-F238E27FC236}">
                <a16:creationId xmlns:a16="http://schemas.microsoft.com/office/drawing/2014/main" id="{E8CDEE37-E2DA-4A30-845A-2B0B8D77EB6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87419" y="1844824"/>
            <a:ext cx="2358762" cy="4717524"/>
          </a:xfrm>
          <a:prstGeom prst="rect">
            <a:avLst/>
          </a:prstGeom>
        </p:spPr>
      </p:pic>
      <p:grpSp>
        <p:nvGrpSpPr>
          <p:cNvPr id="12" name="Group 11">
            <a:extLst>
              <a:ext uri="{FF2B5EF4-FFF2-40B4-BE49-F238E27FC236}">
                <a16:creationId xmlns:a16="http://schemas.microsoft.com/office/drawing/2014/main" id="{3131AC64-4165-451A-84D3-6D459754740B}"/>
              </a:ext>
            </a:extLst>
          </p:cNvPr>
          <p:cNvGrpSpPr/>
          <p:nvPr/>
        </p:nvGrpSpPr>
        <p:grpSpPr>
          <a:xfrm>
            <a:off x="-1588" y="-531440"/>
            <a:ext cx="9172305" cy="1656184"/>
            <a:chOff x="-1588" y="-499624"/>
            <a:chExt cx="9172305" cy="1656184"/>
          </a:xfrm>
        </p:grpSpPr>
        <p:sp>
          <p:nvSpPr>
            <p:cNvPr id="13" name="Retângulo 37">
              <a:extLst>
                <a:ext uri="{FF2B5EF4-FFF2-40B4-BE49-F238E27FC236}">
                  <a16:creationId xmlns:a16="http://schemas.microsoft.com/office/drawing/2014/main" id="{E9FD7602-B736-4BF1-9F24-AEBFC059EA3B}"/>
                </a:ext>
              </a:extLst>
            </p:cNvPr>
            <p:cNvSpPr/>
            <p:nvPr/>
          </p:nvSpPr>
          <p:spPr bwMode="auto">
            <a:xfrm>
              <a:off x="-1588" y="-581"/>
              <a:ext cx="9145588" cy="693274"/>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sp>
          <p:nvSpPr>
            <p:cNvPr id="14" name="Rectangle 53">
              <a:extLst>
                <a:ext uri="{FF2B5EF4-FFF2-40B4-BE49-F238E27FC236}">
                  <a16:creationId xmlns:a16="http://schemas.microsoft.com/office/drawing/2014/main" id="{E9349DFA-8C84-46A2-AD86-DA1BFFA4E0A2}"/>
                </a:ext>
              </a:extLst>
            </p:cNvPr>
            <p:cNvSpPr>
              <a:spLocks noChangeArrowheads="1"/>
            </p:cNvSpPr>
            <p:nvPr/>
          </p:nvSpPr>
          <p:spPr bwMode="auto">
            <a:xfrm>
              <a:off x="1259632" y="91722"/>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a:defRPr/>
              </a:pPr>
              <a:r>
                <a:rPr lang="pt-PT" sz="1400" b="1" dirty="0">
                  <a:ln w="0"/>
                  <a:solidFill>
                    <a:srgbClr val="1C3E48"/>
                  </a:solidFill>
                  <a:latin typeface="Century Gothic" panose="020B0502020202020204" pitchFamily="34" charset="0"/>
                </a:rPr>
                <a:t>Proteção ativa e gestão integrada da Rede Natura 2000 nos Açores</a:t>
              </a:r>
            </a:p>
            <a:p>
              <a:pPr algn="r">
                <a:defRPr/>
              </a:pPr>
              <a:r>
                <a:rPr lang="pt-PT" sz="1100" b="1" dirty="0">
                  <a:ln w="0"/>
                  <a:solidFill>
                    <a:srgbClr val="1C3E48"/>
                  </a:solidFill>
                  <a:latin typeface="Century Gothic" panose="020B0502020202020204" pitchFamily="34" charset="0"/>
                </a:rPr>
                <a:t>LIFE IP AZORES NATURA – LIFE 17 IPE/PT 000010</a:t>
              </a:r>
              <a:endParaRPr lang="en-US" altLang="en-US" sz="1100" b="1" dirty="0">
                <a:solidFill>
                  <a:srgbClr val="1C3E48"/>
                </a:solidFill>
                <a:latin typeface="Century Gothic" panose="020B0502020202020204" pitchFamily="34" charset="0"/>
              </a:endParaRPr>
            </a:p>
          </p:txBody>
        </p:sp>
        <p:pic>
          <p:nvPicPr>
            <p:cNvPr id="15" name="Picture 10" descr="http://fnyh.org/wp-content/uploads/2015/01/LIFE.jpg">
              <a:extLst>
                <a:ext uri="{FF2B5EF4-FFF2-40B4-BE49-F238E27FC236}">
                  <a16:creationId xmlns:a16="http://schemas.microsoft.com/office/drawing/2014/main" id="{A5A387CA-CEC3-4A5D-9698-35341D8243C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04627" y="4177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8" descr="http://www.europarc.org/communication-skills/images/2.1%20N2000.jpg">
              <a:extLst>
                <a:ext uri="{FF2B5EF4-FFF2-40B4-BE49-F238E27FC236}">
                  <a16:creationId xmlns:a16="http://schemas.microsoft.com/office/drawing/2014/main" id="{B7916E02-C1FD-4F4E-B53D-9EE370D10668}"/>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605" y="4177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Imagem 44">
              <a:extLst>
                <a:ext uri="{FF2B5EF4-FFF2-40B4-BE49-F238E27FC236}">
                  <a16:creationId xmlns:a16="http://schemas.microsoft.com/office/drawing/2014/main" id="{F295A158-939C-491A-9C0F-6A744D57F05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587856" y="-499624"/>
              <a:ext cx="1656184" cy="1656184"/>
            </a:xfrm>
            <a:prstGeom prst="rect">
              <a:avLst/>
            </a:prstGeom>
          </p:spPr>
        </p:pic>
      </p:grpSp>
    </p:spTree>
    <p:extLst>
      <p:ext uri="{BB962C8B-B14F-4D97-AF65-F5344CB8AC3E}">
        <p14:creationId xmlns:p14="http://schemas.microsoft.com/office/powerpoint/2010/main" val="201747084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FE8B13AA-ECB0-4097-8353-DD08C155DD78}"/>
              </a:ext>
            </a:extLst>
          </p:cNvPr>
          <p:cNvSpPr/>
          <p:nvPr/>
        </p:nvSpPr>
        <p:spPr>
          <a:xfrm>
            <a:off x="12643" y="692895"/>
            <a:ext cx="3819695" cy="8638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2400" b="1" dirty="0">
                <a:latin typeface="Century Gothic" panose="020B0502020202020204" pitchFamily="34" charset="0"/>
              </a:rPr>
              <a:t>Comunicação - Newsletter</a:t>
            </a:r>
          </a:p>
        </p:txBody>
      </p:sp>
      <p:graphicFrame>
        <p:nvGraphicFramePr>
          <p:cNvPr id="6" name="Tabela 5">
            <a:extLst>
              <a:ext uri="{FF2B5EF4-FFF2-40B4-BE49-F238E27FC236}">
                <a16:creationId xmlns:a16="http://schemas.microsoft.com/office/drawing/2014/main" id="{2EFBB312-6E87-4E3C-8901-41B4D85D8AB9}"/>
              </a:ext>
            </a:extLst>
          </p:cNvPr>
          <p:cNvGraphicFramePr>
            <a:graphicFrameLocks noGrp="1"/>
          </p:cNvGraphicFramePr>
          <p:nvPr>
            <p:extLst/>
          </p:nvPr>
        </p:nvGraphicFramePr>
        <p:xfrm>
          <a:off x="2928751" y="1772816"/>
          <a:ext cx="3284910" cy="3598475"/>
        </p:xfrm>
        <a:graphic>
          <a:graphicData uri="http://schemas.openxmlformats.org/drawingml/2006/table">
            <a:tbl>
              <a:tblPr firstRow="1" bandRow="1">
                <a:tableStyleId>{5C22544A-7EE6-4342-B048-85BDC9FD1C3A}</a:tableStyleId>
              </a:tblPr>
              <a:tblGrid>
                <a:gridCol w="1642455">
                  <a:extLst>
                    <a:ext uri="{9D8B030D-6E8A-4147-A177-3AD203B41FA5}">
                      <a16:colId xmlns:a16="http://schemas.microsoft.com/office/drawing/2014/main" val="3506878452"/>
                    </a:ext>
                  </a:extLst>
                </a:gridCol>
                <a:gridCol w="1642455">
                  <a:extLst>
                    <a:ext uri="{9D8B030D-6E8A-4147-A177-3AD203B41FA5}">
                      <a16:colId xmlns:a16="http://schemas.microsoft.com/office/drawing/2014/main" val="656162154"/>
                    </a:ext>
                  </a:extLst>
                </a:gridCol>
              </a:tblGrid>
              <a:tr h="381434">
                <a:tc gridSpan="2">
                  <a:txBody>
                    <a:bodyPr/>
                    <a:lstStyle/>
                    <a:p>
                      <a:pPr algn="ctr"/>
                      <a:r>
                        <a:rPr lang="pt-PT" sz="2000" dirty="0"/>
                        <a:t>Dados (julho 2021)</a:t>
                      </a:r>
                    </a:p>
                  </a:txBody>
                  <a:tcPr/>
                </a:tc>
                <a:tc hMerge="1">
                  <a:txBody>
                    <a:bodyPr/>
                    <a:lstStyle/>
                    <a:p>
                      <a:endParaRPr lang="pt-PT" dirty="0"/>
                    </a:p>
                  </a:txBody>
                  <a:tcPr/>
                </a:tc>
                <a:extLst>
                  <a:ext uri="{0D108BD9-81ED-4DB2-BD59-A6C34878D82A}">
                    <a16:rowId xmlns:a16="http://schemas.microsoft.com/office/drawing/2014/main" val="875928214"/>
                  </a:ext>
                </a:extLst>
              </a:tr>
              <a:tr h="356983">
                <a:tc>
                  <a:txBody>
                    <a:bodyPr/>
                    <a:lstStyle/>
                    <a:p>
                      <a:pPr algn="ctr"/>
                      <a:r>
                        <a:rPr lang="pt-PT" dirty="0"/>
                        <a:t>Data de lançamento</a:t>
                      </a:r>
                    </a:p>
                  </a:txBody>
                  <a:tcPr/>
                </a:tc>
                <a:tc>
                  <a:txBody>
                    <a:bodyPr/>
                    <a:lstStyle/>
                    <a:p>
                      <a:pPr algn="ctr"/>
                      <a:r>
                        <a:rPr lang="pt-PT" dirty="0"/>
                        <a:t>Dezembro de 2020</a:t>
                      </a:r>
                    </a:p>
                  </a:txBody>
                  <a:tcPr/>
                </a:tc>
                <a:extLst>
                  <a:ext uri="{0D108BD9-81ED-4DB2-BD59-A6C34878D82A}">
                    <a16:rowId xmlns:a16="http://schemas.microsoft.com/office/drawing/2014/main" val="440081668"/>
                  </a:ext>
                </a:extLst>
              </a:tr>
              <a:tr h="356983">
                <a:tc>
                  <a:txBody>
                    <a:bodyPr/>
                    <a:lstStyle/>
                    <a:p>
                      <a:pPr algn="ctr"/>
                      <a:r>
                        <a:rPr lang="pt-PT" dirty="0"/>
                        <a:t>Edições</a:t>
                      </a:r>
                    </a:p>
                  </a:txBody>
                  <a:tcPr/>
                </a:tc>
                <a:tc>
                  <a:txBody>
                    <a:bodyPr/>
                    <a:lstStyle/>
                    <a:p>
                      <a:pPr algn="ctr"/>
                      <a:r>
                        <a:rPr lang="pt-PT" dirty="0"/>
                        <a:t>2</a:t>
                      </a:r>
                    </a:p>
                  </a:txBody>
                  <a:tcPr/>
                </a:tc>
                <a:extLst>
                  <a:ext uri="{0D108BD9-81ED-4DB2-BD59-A6C34878D82A}">
                    <a16:rowId xmlns:a16="http://schemas.microsoft.com/office/drawing/2014/main" val="701416870"/>
                  </a:ext>
                </a:extLst>
              </a:tr>
              <a:tr h="880231">
                <a:tc rowSpan="4">
                  <a:txBody>
                    <a:bodyPr/>
                    <a:lstStyle/>
                    <a:p>
                      <a:pPr algn="ctr"/>
                      <a:r>
                        <a:rPr lang="pt-PT" dirty="0"/>
                        <a:t>Tipo de notícias</a:t>
                      </a:r>
                    </a:p>
                  </a:txBody>
                  <a:tcPr/>
                </a:tc>
                <a:tc>
                  <a:txBody>
                    <a:bodyPr/>
                    <a:lstStyle/>
                    <a:p>
                      <a:pPr algn="ctr"/>
                      <a:r>
                        <a:rPr lang="pt-PT" dirty="0"/>
                        <a:t>Notícias ou publicações que mereçam novo destaque</a:t>
                      </a:r>
                    </a:p>
                  </a:txBody>
                  <a:tcPr/>
                </a:tc>
                <a:extLst>
                  <a:ext uri="{0D108BD9-81ED-4DB2-BD59-A6C34878D82A}">
                    <a16:rowId xmlns:a16="http://schemas.microsoft.com/office/drawing/2014/main" val="1796346998"/>
                  </a:ext>
                </a:extLst>
              </a:tr>
              <a:tr h="356983">
                <a:tc vMerge="1">
                  <a:txBody>
                    <a:bodyPr/>
                    <a:lstStyle/>
                    <a:p>
                      <a:pPr algn="ctr"/>
                      <a:endParaRPr lang="pt-PT" dirty="0"/>
                    </a:p>
                  </a:txBody>
                  <a:tcPr/>
                </a:tc>
                <a:tc>
                  <a:txBody>
                    <a:bodyPr/>
                    <a:lstStyle/>
                    <a:p>
                      <a:pPr algn="ctr"/>
                      <a:r>
                        <a:rPr lang="pt-PT" dirty="0"/>
                        <a:t>Desafios</a:t>
                      </a:r>
                    </a:p>
                  </a:txBody>
                  <a:tcPr/>
                </a:tc>
                <a:extLst>
                  <a:ext uri="{0D108BD9-81ED-4DB2-BD59-A6C34878D82A}">
                    <a16:rowId xmlns:a16="http://schemas.microsoft.com/office/drawing/2014/main" val="2742782907"/>
                  </a:ext>
                </a:extLst>
              </a:tr>
              <a:tr h="356983">
                <a:tc vMerge="1">
                  <a:txBody>
                    <a:bodyPr/>
                    <a:lstStyle/>
                    <a:p>
                      <a:pPr algn="ctr"/>
                      <a:endParaRPr lang="pt-PT" dirty="0"/>
                    </a:p>
                  </a:txBody>
                  <a:tcPr/>
                </a:tc>
                <a:tc>
                  <a:txBody>
                    <a:bodyPr/>
                    <a:lstStyle/>
                    <a:p>
                      <a:pPr algn="ctr"/>
                      <a:r>
                        <a:rPr lang="pt-PT" dirty="0"/>
                        <a:t>Balanços (parceiros)</a:t>
                      </a:r>
                    </a:p>
                  </a:txBody>
                  <a:tcPr/>
                </a:tc>
                <a:extLst>
                  <a:ext uri="{0D108BD9-81ED-4DB2-BD59-A6C34878D82A}">
                    <a16:rowId xmlns:a16="http://schemas.microsoft.com/office/drawing/2014/main" val="3735514438"/>
                  </a:ext>
                </a:extLst>
              </a:tr>
              <a:tr h="356983">
                <a:tc vMerge="1">
                  <a:txBody>
                    <a:bodyPr/>
                    <a:lstStyle/>
                    <a:p>
                      <a:pPr algn="ctr"/>
                      <a:endParaRPr lang="pt-PT" dirty="0"/>
                    </a:p>
                  </a:txBody>
                  <a:tcPr/>
                </a:tc>
                <a:tc>
                  <a:txBody>
                    <a:bodyPr/>
                    <a:lstStyle/>
                    <a:p>
                      <a:pPr algn="ctr"/>
                      <a:r>
                        <a:rPr lang="pt-PT" dirty="0"/>
                        <a:t>Rubricas</a:t>
                      </a:r>
                    </a:p>
                  </a:txBody>
                  <a:tcPr/>
                </a:tc>
                <a:extLst>
                  <a:ext uri="{0D108BD9-81ED-4DB2-BD59-A6C34878D82A}">
                    <a16:rowId xmlns:a16="http://schemas.microsoft.com/office/drawing/2014/main" val="1373295603"/>
                  </a:ext>
                </a:extLst>
              </a:tr>
              <a:tr h="484127">
                <a:tc>
                  <a:txBody>
                    <a:bodyPr/>
                    <a:lstStyle/>
                    <a:p>
                      <a:pPr algn="ctr"/>
                      <a:r>
                        <a:rPr lang="pt-PT" dirty="0"/>
                        <a:t>Periodicidade</a:t>
                      </a:r>
                    </a:p>
                  </a:txBody>
                  <a:tcPr/>
                </a:tc>
                <a:tc>
                  <a:txBody>
                    <a:bodyPr/>
                    <a:lstStyle/>
                    <a:p>
                      <a:pPr algn="ctr"/>
                      <a:r>
                        <a:rPr lang="pt-PT" dirty="0"/>
                        <a:t>6 em 6 meses (junho - dezembro)</a:t>
                      </a:r>
                    </a:p>
                  </a:txBody>
                  <a:tcPr/>
                </a:tc>
                <a:extLst>
                  <a:ext uri="{0D108BD9-81ED-4DB2-BD59-A6C34878D82A}">
                    <a16:rowId xmlns:a16="http://schemas.microsoft.com/office/drawing/2014/main" val="2423340755"/>
                  </a:ext>
                </a:extLst>
              </a:tr>
            </a:tbl>
          </a:graphicData>
        </a:graphic>
      </p:graphicFrame>
      <p:pic>
        <p:nvPicPr>
          <p:cNvPr id="4" name="Imagem 3">
            <a:extLst>
              <a:ext uri="{FF2B5EF4-FFF2-40B4-BE49-F238E27FC236}">
                <a16:creationId xmlns:a16="http://schemas.microsoft.com/office/drawing/2014/main" id="{CBDE6251-0626-4F19-92F0-91FF4EC5865F}"/>
              </a:ext>
            </a:extLst>
          </p:cNvPr>
          <p:cNvPicPr>
            <a:picLocks noChangeAspect="1"/>
          </p:cNvPicPr>
          <p:nvPr/>
        </p:nvPicPr>
        <p:blipFill rotWithShape="1">
          <a:blip r:embed="rId3">
            <a:extLst>
              <a:ext uri="{28A0092B-C50C-407E-A947-70E740481C1C}">
                <a14:useLocalDpi xmlns:a14="http://schemas.microsoft.com/office/drawing/2010/main"/>
              </a:ext>
            </a:extLst>
          </a:blip>
          <a:srcRect b="6920"/>
          <a:stretch/>
        </p:blipFill>
        <p:spPr>
          <a:xfrm>
            <a:off x="43004" y="1772816"/>
            <a:ext cx="2912012" cy="4104456"/>
          </a:xfrm>
          <a:prstGeom prst="rect">
            <a:avLst/>
          </a:prstGeom>
        </p:spPr>
      </p:pic>
      <p:grpSp>
        <p:nvGrpSpPr>
          <p:cNvPr id="13" name="Group 12">
            <a:extLst>
              <a:ext uri="{FF2B5EF4-FFF2-40B4-BE49-F238E27FC236}">
                <a16:creationId xmlns:a16="http://schemas.microsoft.com/office/drawing/2014/main" id="{04859CC0-DC71-40A8-BE78-3CC8D8047A99}"/>
              </a:ext>
            </a:extLst>
          </p:cNvPr>
          <p:cNvGrpSpPr/>
          <p:nvPr/>
        </p:nvGrpSpPr>
        <p:grpSpPr>
          <a:xfrm>
            <a:off x="-1588" y="-531440"/>
            <a:ext cx="9172305" cy="1656184"/>
            <a:chOff x="-1588" y="-499624"/>
            <a:chExt cx="9172305" cy="1656184"/>
          </a:xfrm>
        </p:grpSpPr>
        <p:sp>
          <p:nvSpPr>
            <p:cNvPr id="14" name="Retângulo 37">
              <a:extLst>
                <a:ext uri="{FF2B5EF4-FFF2-40B4-BE49-F238E27FC236}">
                  <a16:creationId xmlns:a16="http://schemas.microsoft.com/office/drawing/2014/main" id="{C8B88A75-6C88-4304-94D0-AC9CF1556F56}"/>
                </a:ext>
              </a:extLst>
            </p:cNvPr>
            <p:cNvSpPr/>
            <p:nvPr/>
          </p:nvSpPr>
          <p:spPr bwMode="auto">
            <a:xfrm>
              <a:off x="-1588" y="-581"/>
              <a:ext cx="9145588" cy="693274"/>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sp>
          <p:nvSpPr>
            <p:cNvPr id="15" name="Rectangle 53">
              <a:extLst>
                <a:ext uri="{FF2B5EF4-FFF2-40B4-BE49-F238E27FC236}">
                  <a16:creationId xmlns:a16="http://schemas.microsoft.com/office/drawing/2014/main" id="{40B32FB8-2270-4066-BB52-020C6E971C53}"/>
                </a:ext>
              </a:extLst>
            </p:cNvPr>
            <p:cNvSpPr>
              <a:spLocks noChangeArrowheads="1"/>
            </p:cNvSpPr>
            <p:nvPr/>
          </p:nvSpPr>
          <p:spPr bwMode="auto">
            <a:xfrm>
              <a:off x="1259632" y="91722"/>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a:defRPr/>
              </a:pPr>
              <a:r>
                <a:rPr lang="pt-PT" sz="1400" b="1" dirty="0">
                  <a:ln w="0"/>
                  <a:solidFill>
                    <a:srgbClr val="1C3E48"/>
                  </a:solidFill>
                  <a:latin typeface="Century Gothic" panose="020B0502020202020204" pitchFamily="34" charset="0"/>
                </a:rPr>
                <a:t>Proteção ativa e gestão integrada da Rede Natura 2000 nos Açores</a:t>
              </a:r>
            </a:p>
            <a:p>
              <a:pPr algn="r">
                <a:defRPr/>
              </a:pPr>
              <a:r>
                <a:rPr lang="pt-PT" sz="1100" b="1" dirty="0">
                  <a:ln w="0"/>
                  <a:solidFill>
                    <a:srgbClr val="1C3E48"/>
                  </a:solidFill>
                  <a:latin typeface="Century Gothic" panose="020B0502020202020204" pitchFamily="34" charset="0"/>
                </a:rPr>
                <a:t>LIFE IP AZORES NATURA – LIFE 17 IPE/PT 000010</a:t>
              </a:r>
              <a:endParaRPr lang="en-US" altLang="en-US" sz="1100" b="1" dirty="0">
                <a:solidFill>
                  <a:srgbClr val="1C3E48"/>
                </a:solidFill>
                <a:latin typeface="Century Gothic" panose="020B0502020202020204" pitchFamily="34" charset="0"/>
              </a:endParaRPr>
            </a:p>
          </p:txBody>
        </p:sp>
        <p:pic>
          <p:nvPicPr>
            <p:cNvPr id="18" name="Picture 10" descr="http://fnyh.org/wp-content/uploads/2015/01/LIFE.jpg">
              <a:extLst>
                <a:ext uri="{FF2B5EF4-FFF2-40B4-BE49-F238E27FC236}">
                  <a16:creationId xmlns:a16="http://schemas.microsoft.com/office/drawing/2014/main" id="{E57841F6-AF30-44A0-ACE6-3831BF2E569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04627" y="4177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8" descr="http://www.europarc.org/communication-skills/images/2.1%20N2000.jpg">
              <a:extLst>
                <a:ext uri="{FF2B5EF4-FFF2-40B4-BE49-F238E27FC236}">
                  <a16:creationId xmlns:a16="http://schemas.microsoft.com/office/drawing/2014/main" id="{46D643F1-9329-475C-80A0-19C0BF20CFA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605" y="4177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Imagem 44">
              <a:extLst>
                <a:ext uri="{FF2B5EF4-FFF2-40B4-BE49-F238E27FC236}">
                  <a16:creationId xmlns:a16="http://schemas.microsoft.com/office/drawing/2014/main" id="{F07B364D-277C-4D0C-8B82-9AE0F1DB3C1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87856" y="-499624"/>
              <a:ext cx="1656184" cy="1656184"/>
            </a:xfrm>
            <a:prstGeom prst="rect">
              <a:avLst/>
            </a:prstGeom>
          </p:spPr>
        </p:pic>
      </p:grpSp>
      <p:pic>
        <p:nvPicPr>
          <p:cNvPr id="8" name="Imagem 7">
            <a:extLst>
              <a:ext uri="{FF2B5EF4-FFF2-40B4-BE49-F238E27FC236}">
                <a16:creationId xmlns:a16="http://schemas.microsoft.com/office/drawing/2014/main" id="{4C920362-70B5-4D2E-98D1-A8CBC562A3D0}"/>
              </a:ext>
            </a:extLst>
          </p:cNvPr>
          <p:cNvPicPr>
            <a:picLocks noChangeAspect="1"/>
          </p:cNvPicPr>
          <p:nvPr/>
        </p:nvPicPr>
        <p:blipFill>
          <a:blip r:embed="rId7"/>
          <a:stretch>
            <a:fillRect/>
          </a:stretch>
        </p:blipFill>
        <p:spPr>
          <a:xfrm>
            <a:off x="6170372" y="1733345"/>
            <a:ext cx="2912012" cy="4138123"/>
          </a:xfrm>
          <a:prstGeom prst="rect">
            <a:avLst/>
          </a:prstGeom>
        </p:spPr>
      </p:pic>
      <p:sp>
        <p:nvSpPr>
          <p:cNvPr id="9" name="CaixaDeTexto 8">
            <a:extLst>
              <a:ext uri="{FF2B5EF4-FFF2-40B4-BE49-F238E27FC236}">
                <a16:creationId xmlns:a16="http://schemas.microsoft.com/office/drawing/2014/main" id="{E738A179-5D23-4E2C-A7B2-57C9F2F27264}"/>
              </a:ext>
            </a:extLst>
          </p:cNvPr>
          <p:cNvSpPr txBox="1"/>
          <p:nvPr/>
        </p:nvSpPr>
        <p:spPr>
          <a:xfrm>
            <a:off x="329270" y="5903938"/>
            <a:ext cx="2517171" cy="646331"/>
          </a:xfrm>
          <a:prstGeom prst="rect">
            <a:avLst/>
          </a:prstGeom>
          <a:noFill/>
        </p:spPr>
        <p:txBody>
          <a:bodyPr wrap="square" rtlCol="0">
            <a:spAutoFit/>
          </a:bodyPr>
          <a:lstStyle/>
          <a:p>
            <a:pPr algn="ctr"/>
            <a:r>
              <a:rPr lang="pt-PT" dirty="0"/>
              <a:t>1ª edição – dezembro de 2020</a:t>
            </a:r>
          </a:p>
        </p:txBody>
      </p:sp>
      <p:sp>
        <p:nvSpPr>
          <p:cNvPr id="16" name="CaixaDeTexto 15">
            <a:extLst>
              <a:ext uri="{FF2B5EF4-FFF2-40B4-BE49-F238E27FC236}">
                <a16:creationId xmlns:a16="http://schemas.microsoft.com/office/drawing/2014/main" id="{715BE164-9D3F-4E27-A9BB-1CD464F73F87}"/>
              </a:ext>
            </a:extLst>
          </p:cNvPr>
          <p:cNvSpPr txBox="1"/>
          <p:nvPr/>
        </p:nvSpPr>
        <p:spPr>
          <a:xfrm>
            <a:off x="6367792" y="5928030"/>
            <a:ext cx="2517171" cy="646331"/>
          </a:xfrm>
          <a:prstGeom prst="rect">
            <a:avLst/>
          </a:prstGeom>
          <a:noFill/>
        </p:spPr>
        <p:txBody>
          <a:bodyPr wrap="square" rtlCol="0">
            <a:spAutoFit/>
          </a:bodyPr>
          <a:lstStyle/>
          <a:p>
            <a:pPr algn="ctr"/>
            <a:r>
              <a:rPr lang="pt-PT" dirty="0"/>
              <a:t>2ª edição – julho de 2021</a:t>
            </a:r>
          </a:p>
        </p:txBody>
      </p:sp>
    </p:spTree>
    <p:extLst>
      <p:ext uri="{BB962C8B-B14F-4D97-AF65-F5344CB8AC3E}">
        <p14:creationId xmlns:p14="http://schemas.microsoft.com/office/powerpoint/2010/main" val="142982945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FE8B13AA-ECB0-4097-8353-DD08C155DD78}"/>
              </a:ext>
            </a:extLst>
          </p:cNvPr>
          <p:cNvSpPr/>
          <p:nvPr/>
        </p:nvSpPr>
        <p:spPr>
          <a:xfrm>
            <a:off x="12643" y="692895"/>
            <a:ext cx="3819695" cy="8638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2400" b="1" dirty="0">
                <a:latin typeface="Century Gothic" panose="020B0502020202020204" pitchFamily="34" charset="0"/>
              </a:rPr>
              <a:t>Comunicação – </a:t>
            </a:r>
            <a:r>
              <a:rPr lang="pt-PT" sz="2400" b="1" dirty="0" err="1">
                <a:latin typeface="Century Gothic" panose="020B0502020202020204" pitchFamily="34" charset="0"/>
              </a:rPr>
              <a:t>Monofolha</a:t>
            </a:r>
            <a:r>
              <a:rPr lang="pt-PT" sz="2400" b="1" dirty="0">
                <a:latin typeface="Century Gothic" panose="020B0502020202020204" pitchFamily="34" charset="0"/>
              </a:rPr>
              <a:t>/Panfleto</a:t>
            </a:r>
          </a:p>
        </p:txBody>
      </p:sp>
      <p:pic>
        <p:nvPicPr>
          <p:cNvPr id="11" name="Picture 2" descr="https://www.lifeazoresnatura.eu/wp-content/uploads/2020/11/monofolha-digital_IP-NATURA_17nov_PT_2.jpg">
            <a:extLst>
              <a:ext uri="{FF2B5EF4-FFF2-40B4-BE49-F238E27FC236}">
                <a16:creationId xmlns:a16="http://schemas.microsoft.com/office/drawing/2014/main" id="{0F0EF71B-B2BA-4725-9770-4D6220C3112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87" y="1644131"/>
            <a:ext cx="7056784" cy="4989146"/>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59DAEAE8-476D-4DC9-8599-949FC28B07F4}"/>
              </a:ext>
            </a:extLst>
          </p:cNvPr>
          <p:cNvGrpSpPr/>
          <p:nvPr/>
        </p:nvGrpSpPr>
        <p:grpSpPr>
          <a:xfrm>
            <a:off x="-1588" y="-531440"/>
            <a:ext cx="9172305" cy="1656184"/>
            <a:chOff x="-1588" y="-499624"/>
            <a:chExt cx="9172305" cy="1656184"/>
          </a:xfrm>
        </p:grpSpPr>
        <p:sp>
          <p:nvSpPr>
            <p:cNvPr id="12" name="Retângulo 37">
              <a:extLst>
                <a:ext uri="{FF2B5EF4-FFF2-40B4-BE49-F238E27FC236}">
                  <a16:creationId xmlns:a16="http://schemas.microsoft.com/office/drawing/2014/main" id="{EA52B1CC-9A6C-4D25-AED8-E26674A2B598}"/>
                </a:ext>
              </a:extLst>
            </p:cNvPr>
            <p:cNvSpPr/>
            <p:nvPr/>
          </p:nvSpPr>
          <p:spPr bwMode="auto">
            <a:xfrm>
              <a:off x="-1588" y="-581"/>
              <a:ext cx="9145588" cy="693274"/>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sp>
          <p:nvSpPr>
            <p:cNvPr id="13" name="Rectangle 53">
              <a:extLst>
                <a:ext uri="{FF2B5EF4-FFF2-40B4-BE49-F238E27FC236}">
                  <a16:creationId xmlns:a16="http://schemas.microsoft.com/office/drawing/2014/main" id="{C426C5CA-5849-45AE-A8BB-C4AB47CEA830}"/>
                </a:ext>
              </a:extLst>
            </p:cNvPr>
            <p:cNvSpPr>
              <a:spLocks noChangeArrowheads="1"/>
            </p:cNvSpPr>
            <p:nvPr/>
          </p:nvSpPr>
          <p:spPr bwMode="auto">
            <a:xfrm>
              <a:off x="1259632" y="91722"/>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a:defRPr/>
              </a:pPr>
              <a:r>
                <a:rPr lang="pt-PT" sz="1400" b="1" dirty="0">
                  <a:ln w="0"/>
                  <a:solidFill>
                    <a:srgbClr val="1C3E48"/>
                  </a:solidFill>
                  <a:latin typeface="Century Gothic" panose="020B0502020202020204" pitchFamily="34" charset="0"/>
                </a:rPr>
                <a:t>Proteção ativa e gestão integrada da Rede Natura 2000 nos Açores</a:t>
              </a:r>
            </a:p>
            <a:p>
              <a:pPr algn="r">
                <a:defRPr/>
              </a:pPr>
              <a:r>
                <a:rPr lang="pt-PT" sz="1100" b="1" dirty="0">
                  <a:ln w="0"/>
                  <a:solidFill>
                    <a:srgbClr val="1C3E48"/>
                  </a:solidFill>
                  <a:latin typeface="Century Gothic" panose="020B0502020202020204" pitchFamily="34" charset="0"/>
                </a:rPr>
                <a:t>LIFE IP AZORES NATURA – LIFE 17 IPE/PT 000010</a:t>
              </a:r>
              <a:endParaRPr lang="en-US" altLang="en-US" sz="1100" b="1" dirty="0">
                <a:solidFill>
                  <a:srgbClr val="1C3E48"/>
                </a:solidFill>
                <a:latin typeface="Century Gothic" panose="020B0502020202020204" pitchFamily="34" charset="0"/>
              </a:endParaRPr>
            </a:p>
          </p:txBody>
        </p:sp>
        <p:pic>
          <p:nvPicPr>
            <p:cNvPr id="14" name="Picture 10" descr="http://fnyh.org/wp-content/uploads/2015/01/LIFE.jpg">
              <a:extLst>
                <a:ext uri="{FF2B5EF4-FFF2-40B4-BE49-F238E27FC236}">
                  <a16:creationId xmlns:a16="http://schemas.microsoft.com/office/drawing/2014/main" id="{CB06E95D-54F9-46C0-A8CB-DDE26AB896D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04627" y="4177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http://www.europarc.org/communication-skills/images/2.1%20N2000.jpg">
              <a:extLst>
                <a:ext uri="{FF2B5EF4-FFF2-40B4-BE49-F238E27FC236}">
                  <a16:creationId xmlns:a16="http://schemas.microsoft.com/office/drawing/2014/main" id="{FB147257-0F7C-41A7-820C-FC12347E998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605" y="4177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m 44">
              <a:extLst>
                <a:ext uri="{FF2B5EF4-FFF2-40B4-BE49-F238E27FC236}">
                  <a16:creationId xmlns:a16="http://schemas.microsoft.com/office/drawing/2014/main" id="{B3C2C052-9487-47E9-8451-0F9826B987F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87856" y="-499624"/>
              <a:ext cx="1656184" cy="1656184"/>
            </a:xfrm>
            <a:prstGeom prst="rect">
              <a:avLst/>
            </a:prstGeom>
          </p:spPr>
        </p:pic>
      </p:grpSp>
    </p:spTree>
    <p:extLst>
      <p:ext uri="{BB962C8B-B14F-4D97-AF65-F5344CB8AC3E}">
        <p14:creationId xmlns:p14="http://schemas.microsoft.com/office/powerpoint/2010/main" val="115627094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1588" y="-581"/>
            <a:ext cx="9172305" cy="621270"/>
            <a:chOff x="-1588" y="-581"/>
            <a:chExt cx="9172305" cy="621270"/>
          </a:xfrm>
        </p:grpSpPr>
        <p:sp>
          <p:nvSpPr>
            <p:cNvPr id="40" name="Retângulo 39"/>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sp>
          <p:nvSpPr>
            <p:cNvPr id="4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a:ln w="0"/>
                  <a:solidFill>
                    <a:srgbClr val="1C3E48"/>
                  </a:solidFill>
                  <a:latin typeface="Century Gothic" panose="020B0502020202020204" pitchFamily="34" charset="0"/>
                </a:rPr>
                <a:t>LIFE IP AZORES NATURA – LIFE 17 IPE/PT 000010</a:t>
              </a:r>
              <a:endParaRPr lang="en-US" altLang="en-US" sz="1100" b="1" dirty="0">
                <a:solidFill>
                  <a:srgbClr val="1C3E48"/>
                </a:solidFill>
                <a:latin typeface="Century Gothic" panose="020B0502020202020204" pitchFamily="34" charset="0"/>
              </a:endParaRPr>
            </a:p>
          </p:txBody>
        </p:sp>
        <p:pic>
          <p:nvPicPr>
            <p:cNvPr id="39" name="Picture 10" descr="http://fnyh.org/wp-content/uploads/2015/01/LIFE.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8" descr="http://www.europarc.org/communication-skills/images/2.1%20N2000.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 name="Imagem 1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47664" y="-531440"/>
            <a:ext cx="1656184" cy="1656184"/>
          </a:xfrm>
          <a:prstGeom prst="rect">
            <a:avLst/>
          </a:prstGeom>
        </p:spPr>
      </p:pic>
      <p:pic>
        <p:nvPicPr>
          <p:cNvPr id="3" name="Imagem 2"/>
          <p:cNvPicPr>
            <a:picLocks noChangeAspect="1"/>
          </p:cNvPicPr>
          <p:nvPr/>
        </p:nvPicPr>
        <p:blipFill rotWithShape="1">
          <a:blip r:embed="rId6" cstate="email">
            <a:extLst>
              <a:ext uri="{28A0092B-C50C-407E-A947-70E740481C1C}">
                <a14:useLocalDpi xmlns:a14="http://schemas.microsoft.com/office/drawing/2010/main"/>
              </a:ext>
            </a:extLst>
          </a:blip>
          <a:srcRect t="31100" b="32151"/>
          <a:stretch/>
        </p:blipFill>
        <p:spPr>
          <a:xfrm>
            <a:off x="-684584" y="679927"/>
            <a:ext cx="10287000" cy="3780420"/>
          </a:xfrm>
          <a:prstGeom prst="rect">
            <a:avLst/>
          </a:prstGeom>
        </p:spPr>
      </p:pic>
      <p:sp>
        <p:nvSpPr>
          <p:cNvPr id="24" name="CaixaDeTexto 23"/>
          <p:cNvSpPr txBox="1"/>
          <p:nvPr/>
        </p:nvSpPr>
        <p:spPr>
          <a:xfrm>
            <a:off x="-35496" y="4460347"/>
            <a:ext cx="9144000" cy="1354217"/>
          </a:xfrm>
          <a:prstGeom prst="rect">
            <a:avLst/>
          </a:prstGeom>
          <a:noFill/>
        </p:spPr>
        <p:txBody>
          <a:bodyPr wrap="square" rtlCol="0">
            <a:spAutoFit/>
          </a:bodyPr>
          <a:lstStyle/>
          <a:p>
            <a:pPr algn="ctr"/>
            <a:r>
              <a:rPr lang="pt-PT" sz="2800" dirty="0">
                <a:latin typeface="Century Gothic" panose="020B0502020202020204" pitchFamily="34" charset="0"/>
              </a:rPr>
              <a:t>LIFE 17 IPE/PT 000010</a:t>
            </a:r>
          </a:p>
          <a:p>
            <a:pPr algn="ctr"/>
            <a:endParaRPr lang="pt-PT" b="1" dirty="0">
              <a:latin typeface="Century Gothic" panose="020B0502020202020204" pitchFamily="34" charset="0"/>
            </a:endParaRPr>
          </a:p>
          <a:p>
            <a:pPr algn="ctr"/>
            <a:r>
              <a:rPr lang="pt-PT" b="1" dirty="0">
                <a:latin typeface="Century Gothic" panose="020B0502020202020204" pitchFamily="34" charset="0"/>
              </a:rPr>
              <a:t>Proteção ativa e gestão integrada da Rede Natura 2000 nos Açores</a:t>
            </a:r>
          </a:p>
          <a:p>
            <a:pPr algn="ctr"/>
            <a:endParaRPr lang="pt-PT" dirty="0">
              <a:latin typeface="Century Gothic" panose="020B0502020202020204" pitchFamily="34" charset="0"/>
            </a:endParaRPr>
          </a:p>
        </p:txBody>
      </p:sp>
    </p:spTree>
    <p:extLst>
      <p:ext uri="{BB962C8B-B14F-4D97-AF65-F5344CB8AC3E}">
        <p14:creationId xmlns:p14="http://schemas.microsoft.com/office/powerpoint/2010/main" val="18122527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FE8B13AA-ECB0-4097-8353-DD08C155DD78}"/>
              </a:ext>
            </a:extLst>
          </p:cNvPr>
          <p:cNvSpPr/>
          <p:nvPr/>
        </p:nvSpPr>
        <p:spPr>
          <a:xfrm>
            <a:off x="12643" y="692895"/>
            <a:ext cx="3819695" cy="8638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2400" b="1" dirty="0">
                <a:latin typeface="Century Gothic" panose="020B0502020202020204" pitchFamily="34" charset="0"/>
              </a:rPr>
              <a:t>Comunicação – Sinalética</a:t>
            </a:r>
          </a:p>
        </p:txBody>
      </p:sp>
      <p:pic>
        <p:nvPicPr>
          <p:cNvPr id="4" name="Imagem 3">
            <a:extLst>
              <a:ext uri="{FF2B5EF4-FFF2-40B4-BE49-F238E27FC236}">
                <a16:creationId xmlns:a16="http://schemas.microsoft.com/office/drawing/2014/main" id="{C7D683CE-7523-4FA8-AE94-BB46EC360C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51219" y="4026260"/>
            <a:ext cx="2029680" cy="2708782"/>
          </a:xfrm>
          <a:prstGeom prst="rect">
            <a:avLst/>
          </a:prstGeom>
        </p:spPr>
      </p:pic>
      <p:pic>
        <p:nvPicPr>
          <p:cNvPr id="8" name="Imagem 7">
            <a:extLst>
              <a:ext uri="{FF2B5EF4-FFF2-40B4-BE49-F238E27FC236}">
                <a16:creationId xmlns:a16="http://schemas.microsoft.com/office/drawing/2014/main" id="{56A71361-81CD-49E8-9685-F5C82D0226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6485250" y="1389040"/>
            <a:ext cx="3322430" cy="1868868"/>
          </a:xfrm>
          <a:prstGeom prst="rect">
            <a:avLst/>
          </a:prstGeom>
        </p:spPr>
      </p:pic>
      <p:sp>
        <p:nvSpPr>
          <p:cNvPr id="2" name="CaixaDeTexto 1">
            <a:extLst>
              <a:ext uri="{FF2B5EF4-FFF2-40B4-BE49-F238E27FC236}">
                <a16:creationId xmlns:a16="http://schemas.microsoft.com/office/drawing/2014/main" id="{1D49CB3B-6CAB-4FD9-AFC6-949B97E37DF6}"/>
              </a:ext>
            </a:extLst>
          </p:cNvPr>
          <p:cNvSpPr txBox="1"/>
          <p:nvPr/>
        </p:nvSpPr>
        <p:spPr>
          <a:xfrm>
            <a:off x="46916" y="1682196"/>
            <a:ext cx="3456384" cy="2585323"/>
          </a:xfrm>
          <a:prstGeom prst="rect">
            <a:avLst/>
          </a:prstGeom>
          <a:noFill/>
        </p:spPr>
        <p:txBody>
          <a:bodyPr wrap="square" rtlCol="0">
            <a:spAutoFit/>
          </a:bodyPr>
          <a:lstStyle/>
          <a:p>
            <a:r>
              <a:rPr lang="pt-PT" b="1" u="sng" dirty="0">
                <a:latin typeface="Century Gothic" panose="020B0502020202020204" pitchFamily="34" charset="0"/>
              </a:rPr>
              <a:t>Estrutura dos conteúdos:</a:t>
            </a:r>
          </a:p>
          <a:p>
            <a:pPr marL="285750" indent="-285750">
              <a:buFont typeface="Arial" panose="020B0604020202020204" pitchFamily="34" charset="0"/>
              <a:buChar char="•"/>
            </a:pPr>
            <a:r>
              <a:rPr lang="pt-PT" dirty="0">
                <a:latin typeface="Century Gothic" panose="020B0502020202020204" pitchFamily="34" charset="0"/>
              </a:rPr>
              <a:t>Introdução ao projeto;</a:t>
            </a:r>
          </a:p>
          <a:p>
            <a:pPr marL="285750" indent="-285750">
              <a:buFont typeface="Arial" panose="020B0604020202020204" pitchFamily="34" charset="0"/>
              <a:buChar char="•"/>
            </a:pPr>
            <a:r>
              <a:rPr lang="pt-PT" dirty="0">
                <a:latin typeface="Century Gothic" panose="020B0502020202020204" pitchFamily="34" charset="0"/>
              </a:rPr>
              <a:t>Mapa da área de intervenção;</a:t>
            </a:r>
          </a:p>
          <a:p>
            <a:pPr marL="285750" indent="-285750">
              <a:buFont typeface="Arial" panose="020B0604020202020204" pitchFamily="34" charset="0"/>
              <a:buChar char="•"/>
            </a:pPr>
            <a:r>
              <a:rPr lang="pt-PT" dirty="0">
                <a:latin typeface="Century Gothic" panose="020B0502020202020204" pitchFamily="34" charset="0"/>
              </a:rPr>
              <a:t>Caracterização da área;</a:t>
            </a:r>
          </a:p>
          <a:p>
            <a:pPr marL="285750" indent="-285750">
              <a:buFont typeface="Arial" panose="020B0604020202020204" pitchFamily="34" charset="0"/>
              <a:buChar char="•"/>
            </a:pPr>
            <a:r>
              <a:rPr lang="pt-PT" dirty="0">
                <a:latin typeface="Century Gothic" panose="020B0502020202020204" pitchFamily="34" charset="0"/>
              </a:rPr>
              <a:t>Objetivos para aquela área de intervenção;</a:t>
            </a:r>
          </a:p>
          <a:p>
            <a:pPr marL="285750" indent="-285750">
              <a:buFont typeface="Arial" panose="020B0604020202020204" pitchFamily="34" charset="0"/>
              <a:buChar char="•"/>
            </a:pPr>
            <a:r>
              <a:rPr lang="pt-PT" dirty="0">
                <a:latin typeface="Century Gothic" panose="020B0502020202020204" pitchFamily="34" charset="0"/>
              </a:rPr>
              <a:t>Fotografias de espécies ou habitats</a:t>
            </a:r>
          </a:p>
        </p:txBody>
      </p:sp>
      <p:sp>
        <p:nvSpPr>
          <p:cNvPr id="9" name="CaixaDeTexto 8">
            <a:extLst>
              <a:ext uri="{FF2B5EF4-FFF2-40B4-BE49-F238E27FC236}">
                <a16:creationId xmlns:a16="http://schemas.microsoft.com/office/drawing/2014/main" id="{618849B0-3739-4BA3-BBF2-0912AD745B65}"/>
              </a:ext>
            </a:extLst>
          </p:cNvPr>
          <p:cNvSpPr txBox="1"/>
          <p:nvPr/>
        </p:nvSpPr>
        <p:spPr>
          <a:xfrm>
            <a:off x="62426" y="4267519"/>
            <a:ext cx="3425363" cy="2862322"/>
          </a:xfrm>
          <a:prstGeom prst="rect">
            <a:avLst/>
          </a:prstGeom>
          <a:noFill/>
        </p:spPr>
        <p:txBody>
          <a:bodyPr wrap="square" rtlCol="0">
            <a:spAutoFit/>
          </a:bodyPr>
          <a:lstStyle/>
          <a:p>
            <a:r>
              <a:rPr lang="pt-PT" b="1" u="sng" dirty="0">
                <a:latin typeface="Century Gothic" panose="020B0502020202020204" pitchFamily="34" charset="0"/>
              </a:rPr>
              <a:t>Estrutura física:</a:t>
            </a:r>
          </a:p>
          <a:p>
            <a:pPr marL="285750" indent="-285750">
              <a:buFont typeface="Arial" panose="020B0604020202020204" pitchFamily="34" charset="0"/>
              <a:buChar char="•"/>
            </a:pPr>
            <a:r>
              <a:rPr lang="pt-PT" dirty="0">
                <a:latin typeface="Century Gothic" panose="020B0502020202020204" pitchFamily="34" charset="0"/>
              </a:rPr>
              <a:t>Plástico reciclado (indicação) ou madeira tratada (pinho);</a:t>
            </a:r>
          </a:p>
          <a:p>
            <a:pPr marL="285750" indent="-285750">
              <a:buFont typeface="Arial" panose="020B0604020202020204" pitchFamily="34" charset="0"/>
              <a:buChar char="•"/>
            </a:pPr>
            <a:r>
              <a:rPr lang="pt-PT" dirty="0">
                <a:latin typeface="Century Gothic" panose="020B0502020202020204" pitchFamily="34" charset="0"/>
              </a:rPr>
              <a:t>Placa impressa em PVC (substituir com o avanço do projeto e dos trabalhos de conservação – 3 fases) ou criptoméria.</a:t>
            </a:r>
          </a:p>
          <a:p>
            <a:pPr marL="285750" indent="-285750">
              <a:buFont typeface="Arial" panose="020B0604020202020204" pitchFamily="34" charset="0"/>
              <a:buChar char="•"/>
            </a:pPr>
            <a:endParaRPr lang="pt-PT" dirty="0"/>
          </a:p>
        </p:txBody>
      </p:sp>
      <p:pic>
        <p:nvPicPr>
          <p:cNvPr id="5" name="Imagem 4">
            <a:extLst>
              <a:ext uri="{FF2B5EF4-FFF2-40B4-BE49-F238E27FC236}">
                <a16:creationId xmlns:a16="http://schemas.microsoft.com/office/drawing/2014/main" id="{A9B2CE9B-6661-4EC8-9A01-BFCCE21614D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60289" y="1182243"/>
            <a:ext cx="3089166" cy="5184576"/>
          </a:xfrm>
          <a:prstGeom prst="rect">
            <a:avLst/>
          </a:prstGeom>
        </p:spPr>
      </p:pic>
      <p:grpSp>
        <p:nvGrpSpPr>
          <p:cNvPr id="14" name="Group 13">
            <a:extLst>
              <a:ext uri="{FF2B5EF4-FFF2-40B4-BE49-F238E27FC236}">
                <a16:creationId xmlns:a16="http://schemas.microsoft.com/office/drawing/2014/main" id="{34CAE7A5-2D62-4BB2-95F9-2E918F275982}"/>
              </a:ext>
            </a:extLst>
          </p:cNvPr>
          <p:cNvGrpSpPr/>
          <p:nvPr/>
        </p:nvGrpSpPr>
        <p:grpSpPr>
          <a:xfrm>
            <a:off x="-1588" y="-531440"/>
            <a:ext cx="9172305" cy="1656184"/>
            <a:chOff x="-1588" y="-499624"/>
            <a:chExt cx="9172305" cy="1656184"/>
          </a:xfrm>
        </p:grpSpPr>
        <p:sp>
          <p:nvSpPr>
            <p:cNvPr id="15" name="Retângulo 37">
              <a:extLst>
                <a:ext uri="{FF2B5EF4-FFF2-40B4-BE49-F238E27FC236}">
                  <a16:creationId xmlns:a16="http://schemas.microsoft.com/office/drawing/2014/main" id="{7F576E40-C514-459E-909E-CE6EDEE08B13}"/>
                </a:ext>
              </a:extLst>
            </p:cNvPr>
            <p:cNvSpPr/>
            <p:nvPr/>
          </p:nvSpPr>
          <p:spPr bwMode="auto">
            <a:xfrm>
              <a:off x="-1588" y="-581"/>
              <a:ext cx="9145588" cy="693274"/>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sp>
          <p:nvSpPr>
            <p:cNvPr id="18" name="Rectangle 53">
              <a:extLst>
                <a:ext uri="{FF2B5EF4-FFF2-40B4-BE49-F238E27FC236}">
                  <a16:creationId xmlns:a16="http://schemas.microsoft.com/office/drawing/2014/main" id="{137D9B18-F63A-4B25-832D-DCC26E7FE452}"/>
                </a:ext>
              </a:extLst>
            </p:cNvPr>
            <p:cNvSpPr>
              <a:spLocks noChangeArrowheads="1"/>
            </p:cNvSpPr>
            <p:nvPr/>
          </p:nvSpPr>
          <p:spPr bwMode="auto">
            <a:xfrm>
              <a:off x="1259632" y="91722"/>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a:defRPr/>
              </a:pPr>
              <a:r>
                <a:rPr lang="pt-PT" sz="1400" b="1" dirty="0">
                  <a:ln w="0"/>
                  <a:solidFill>
                    <a:srgbClr val="1C3E48"/>
                  </a:solidFill>
                  <a:latin typeface="Century Gothic" panose="020B0502020202020204" pitchFamily="34" charset="0"/>
                </a:rPr>
                <a:t>Proteção ativa e gestão integrada da Rede Natura 2000 nos Açores</a:t>
              </a:r>
            </a:p>
            <a:p>
              <a:pPr algn="r">
                <a:defRPr/>
              </a:pPr>
              <a:r>
                <a:rPr lang="pt-PT" sz="1100" b="1" dirty="0">
                  <a:ln w="0"/>
                  <a:solidFill>
                    <a:srgbClr val="1C3E48"/>
                  </a:solidFill>
                  <a:latin typeface="Century Gothic" panose="020B0502020202020204" pitchFamily="34" charset="0"/>
                </a:rPr>
                <a:t>LIFE IP AZORES NATURA – LIFE 17 IPE/PT 000010</a:t>
              </a:r>
              <a:endParaRPr lang="en-US" altLang="en-US" sz="1100" b="1" dirty="0">
                <a:solidFill>
                  <a:srgbClr val="1C3E48"/>
                </a:solidFill>
                <a:latin typeface="Century Gothic" panose="020B0502020202020204" pitchFamily="34" charset="0"/>
              </a:endParaRPr>
            </a:p>
          </p:txBody>
        </p:sp>
        <p:pic>
          <p:nvPicPr>
            <p:cNvPr id="20" name="Picture 10" descr="http://fnyh.org/wp-content/uploads/2015/01/LIFE.jpg">
              <a:extLst>
                <a:ext uri="{FF2B5EF4-FFF2-40B4-BE49-F238E27FC236}">
                  <a16:creationId xmlns:a16="http://schemas.microsoft.com/office/drawing/2014/main" id="{E60B43ED-1242-473F-A26A-BD0CC22ED3FA}"/>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04627" y="4177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8" descr="http://www.europarc.org/communication-skills/images/2.1%20N2000.jpg">
              <a:extLst>
                <a:ext uri="{FF2B5EF4-FFF2-40B4-BE49-F238E27FC236}">
                  <a16:creationId xmlns:a16="http://schemas.microsoft.com/office/drawing/2014/main" id="{434CE7A1-5B31-4B1D-9743-8745278776E5}"/>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8605" y="4177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agem 44">
              <a:extLst>
                <a:ext uri="{FF2B5EF4-FFF2-40B4-BE49-F238E27FC236}">
                  <a16:creationId xmlns:a16="http://schemas.microsoft.com/office/drawing/2014/main" id="{15E7C0E3-D5D6-45E6-B626-C54C74B5C60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587856" y="-499624"/>
              <a:ext cx="1656184" cy="1656184"/>
            </a:xfrm>
            <a:prstGeom prst="rect">
              <a:avLst/>
            </a:prstGeom>
          </p:spPr>
        </p:pic>
      </p:grpSp>
    </p:spTree>
    <p:extLst>
      <p:ext uri="{BB962C8B-B14F-4D97-AF65-F5344CB8AC3E}">
        <p14:creationId xmlns:p14="http://schemas.microsoft.com/office/powerpoint/2010/main" val="382085443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FE8B13AA-ECB0-4097-8353-DD08C155DD78}"/>
              </a:ext>
            </a:extLst>
          </p:cNvPr>
          <p:cNvSpPr/>
          <p:nvPr/>
        </p:nvSpPr>
        <p:spPr>
          <a:xfrm>
            <a:off x="12643" y="692895"/>
            <a:ext cx="3819695" cy="8638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2400" b="1" dirty="0">
                <a:latin typeface="Century Gothic" panose="020B0502020202020204" pitchFamily="34" charset="0"/>
              </a:rPr>
              <a:t>Educação Ambiental – Atividades</a:t>
            </a:r>
          </a:p>
        </p:txBody>
      </p:sp>
      <p:graphicFrame>
        <p:nvGraphicFramePr>
          <p:cNvPr id="2" name="Tabela 1">
            <a:extLst>
              <a:ext uri="{FF2B5EF4-FFF2-40B4-BE49-F238E27FC236}">
                <a16:creationId xmlns:a16="http://schemas.microsoft.com/office/drawing/2014/main" id="{AA8C001D-40D9-4A8E-AA57-B2F0032DF7A5}"/>
              </a:ext>
            </a:extLst>
          </p:cNvPr>
          <p:cNvGraphicFramePr>
            <a:graphicFrameLocks noGrp="1"/>
          </p:cNvGraphicFramePr>
          <p:nvPr>
            <p:extLst/>
          </p:nvPr>
        </p:nvGraphicFramePr>
        <p:xfrm>
          <a:off x="4678710" y="1578744"/>
          <a:ext cx="3312368" cy="1112520"/>
        </p:xfrm>
        <a:graphic>
          <a:graphicData uri="http://schemas.openxmlformats.org/drawingml/2006/table">
            <a:tbl>
              <a:tblPr firstRow="1" bandRow="1">
                <a:tableStyleId>{5C22544A-7EE6-4342-B048-85BDC9FD1C3A}</a:tableStyleId>
              </a:tblPr>
              <a:tblGrid>
                <a:gridCol w="1656184">
                  <a:extLst>
                    <a:ext uri="{9D8B030D-6E8A-4147-A177-3AD203B41FA5}">
                      <a16:colId xmlns:a16="http://schemas.microsoft.com/office/drawing/2014/main" val="3688914106"/>
                    </a:ext>
                  </a:extLst>
                </a:gridCol>
                <a:gridCol w="1656184">
                  <a:extLst>
                    <a:ext uri="{9D8B030D-6E8A-4147-A177-3AD203B41FA5}">
                      <a16:colId xmlns:a16="http://schemas.microsoft.com/office/drawing/2014/main" val="813995653"/>
                    </a:ext>
                  </a:extLst>
                </a:gridCol>
              </a:tblGrid>
              <a:tr h="370840">
                <a:tc gridSpan="2">
                  <a:txBody>
                    <a:bodyPr/>
                    <a:lstStyle/>
                    <a:p>
                      <a:r>
                        <a:rPr lang="pt-PT" dirty="0"/>
                        <a:t>2019</a:t>
                      </a:r>
                    </a:p>
                  </a:txBody>
                  <a:tcPr/>
                </a:tc>
                <a:tc hMerge="1">
                  <a:txBody>
                    <a:bodyPr/>
                    <a:lstStyle/>
                    <a:p>
                      <a:endParaRPr lang="pt-PT" dirty="0"/>
                    </a:p>
                  </a:txBody>
                  <a:tcPr/>
                </a:tc>
                <a:extLst>
                  <a:ext uri="{0D108BD9-81ED-4DB2-BD59-A6C34878D82A}">
                    <a16:rowId xmlns:a16="http://schemas.microsoft.com/office/drawing/2014/main" val="526010776"/>
                  </a:ext>
                </a:extLst>
              </a:tr>
              <a:tr h="370840">
                <a:tc rowSpan="2">
                  <a:txBody>
                    <a:bodyPr/>
                    <a:lstStyle/>
                    <a:p>
                      <a:r>
                        <a:rPr lang="pt-PT" dirty="0"/>
                        <a:t>Escolas</a:t>
                      </a:r>
                    </a:p>
                  </a:txBody>
                  <a:tcPr/>
                </a:tc>
                <a:tc>
                  <a:txBody>
                    <a:bodyPr/>
                    <a:lstStyle/>
                    <a:p>
                      <a:r>
                        <a:rPr lang="pt-PT" dirty="0"/>
                        <a:t>Sessões – 74</a:t>
                      </a:r>
                    </a:p>
                  </a:txBody>
                  <a:tcPr/>
                </a:tc>
                <a:extLst>
                  <a:ext uri="{0D108BD9-81ED-4DB2-BD59-A6C34878D82A}">
                    <a16:rowId xmlns:a16="http://schemas.microsoft.com/office/drawing/2014/main" val="3523993849"/>
                  </a:ext>
                </a:extLst>
              </a:tr>
              <a:tr h="370840">
                <a:tc vMerge="1">
                  <a:txBody>
                    <a:bodyPr/>
                    <a:lstStyle/>
                    <a:p>
                      <a:endParaRPr lang="pt-PT" dirty="0"/>
                    </a:p>
                  </a:txBody>
                  <a:tcPr/>
                </a:tc>
                <a:tc>
                  <a:txBody>
                    <a:bodyPr/>
                    <a:lstStyle/>
                    <a:p>
                      <a:r>
                        <a:rPr lang="pt-PT" dirty="0"/>
                        <a:t>Participantes - 1671</a:t>
                      </a:r>
                    </a:p>
                  </a:txBody>
                  <a:tcPr/>
                </a:tc>
                <a:extLst>
                  <a:ext uri="{0D108BD9-81ED-4DB2-BD59-A6C34878D82A}">
                    <a16:rowId xmlns:a16="http://schemas.microsoft.com/office/drawing/2014/main" val="3941282627"/>
                  </a:ext>
                </a:extLst>
              </a:tr>
            </a:tbl>
          </a:graphicData>
        </a:graphic>
      </p:graphicFrame>
      <p:graphicFrame>
        <p:nvGraphicFramePr>
          <p:cNvPr id="10" name="Tabela 9">
            <a:extLst>
              <a:ext uri="{FF2B5EF4-FFF2-40B4-BE49-F238E27FC236}">
                <a16:creationId xmlns:a16="http://schemas.microsoft.com/office/drawing/2014/main" id="{FF21D6FE-74DB-403E-9068-92B80D45A8D2}"/>
              </a:ext>
            </a:extLst>
          </p:cNvPr>
          <p:cNvGraphicFramePr>
            <a:graphicFrameLocks noGrp="1"/>
          </p:cNvGraphicFramePr>
          <p:nvPr>
            <p:extLst/>
          </p:nvPr>
        </p:nvGraphicFramePr>
        <p:xfrm>
          <a:off x="5830838" y="2691264"/>
          <a:ext cx="3312368" cy="1854200"/>
        </p:xfrm>
        <a:graphic>
          <a:graphicData uri="http://schemas.openxmlformats.org/drawingml/2006/table">
            <a:tbl>
              <a:tblPr firstRow="1" bandRow="1">
                <a:tableStyleId>{5C22544A-7EE6-4342-B048-85BDC9FD1C3A}</a:tableStyleId>
              </a:tblPr>
              <a:tblGrid>
                <a:gridCol w="1656184">
                  <a:extLst>
                    <a:ext uri="{9D8B030D-6E8A-4147-A177-3AD203B41FA5}">
                      <a16:colId xmlns:a16="http://schemas.microsoft.com/office/drawing/2014/main" val="3688914106"/>
                    </a:ext>
                  </a:extLst>
                </a:gridCol>
                <a:gridCol w="1656184">
                  <a:extLst>
                    <a:ext uri="{9D8B030D-6E8A-4147-A177-3AD203B41FA5}">
                      <a16:colId xmlns:a16="http://schemas.microsoft.com/office/drawing/2014/main" val="813995653"/>
                    </a:ext>
                  </a:extLst>
                </a:gridCol>
              </a:tblGrid>
              <a:tr h="370840">
                <a:tc gridSpan="2">
                  <a:txBody>
                    <a:bodyPr/>
                    <a:lstStyle/>
                    <a:p>
                      <a:r>
                        <a:rPr lang="pt-PT" dirty="0"/>
                        <a:t>2020</a:t>
                      </a:r>
                    </a:p>
                  </a:txBody>
                  <a:tcPr/>
                </a:tc>
                <a:tc hMerge="1">
                  <a:txBody>
                    <a:bodyPr/>
                    <a:lstStyle/>
                    <a:p>
                      <a:endParaRPr lang="pt-PT" dirty="0"/>
                    </a:p>
                  </a:txBody>
                  <a:tcPr/>
                </a:tc>
                <a:extLst>
                  <a:ext uri="{0D108BD9-81ED-4DB2-BD59-A6C34878D82A}">
                    <a16:rowId xmlns:a16="http://schemas.microsoft.com/office/drawing/2014/main" val="526010776"/>
                  </a:ext>
                </a:extLst>
              </a:tr>
              <a:tr h="370840">
                <a:tc rowSpan="2">
                  <a:txBody>
                    <a:bodyPr/>
                    <a:lstStyle/>
                    <a:p>
                      <a:r>
                        <a:rPr lang="pt-PT" dirty="0"/>
                        <a:t>Escolas</a:t>
                      </a:r>
                    </a:p>
                  </a:txBody>
                  <a:tcPr/>
                </a:tc>
                <a:tc>
                  <a:txBody>
                    <a:bodyPr/>
                    <a:lstStyle/>
                    <a:p>
                      <a:r>
                        <a:rPr lang="pt-PT" dirty="0"/>
                        <a:t>Sessões – 114</a:t>
                      </a:r>
                    </a:p>
                  </a:txBody>
                  <a:tcPr/>
                </a:tc>
                <a:extLst>
                  <a:ext uri="{0D108BD9-81ED-4DB2-BD59-A6C34878D82A}">
                    <a16:rowId xmlns:a16="http://schemas.microsoft.com/office/drawing/2014/main" val="3523993849"/>
                  </a:ext>
                </a:extLst>
              </a:tr>
              <a:tr h="370840">
                <a:tc vMerge="1">
                  <a:txBody>
                    <a:bodyPr/>
                    <a:lstStyle/>
                    <a:p>
                      <a:endParaRPr lang="pt-PT" dirty="0"/>
                    </a:p>
                  </a:txBody>
                  <a:tcPr/>
                </a:tc>
                <a:tc>
                  <a:txBody>
                    <a:bodyPr/>
                    <a:lstStyle/>
                    <a:p>
                      <a:r>
                        <a:rPr lang="pt-PT" dirty="0"/>
                        <a:t>Participantes - 2042</a:t>
                      </a:r>
                    </a:p>
                  </a:txBody>
                  <a:tcPr/>
                </a:tc>
                <a:extLst>
                  <a:ext uri="{0D108BD9-81ED-4DB2-BD59-A6C34878D82A}">
                    <a16:rowId xmlns:a16="http://schemas.microsoft.com/office/drawing/2014/main" val="3941282627"/>
                  </a:ext>
                </a:extLst>
              </a:tr>
              <a:tr h="370840">
                <a:tc rowSpan="2">
                  <a:txBody>
                    <a:bodyPr/>
                    <a:lstStyle/>
                    <a:p>
                      <a:r>
                        <a:rPr lang="pt-PT" dirty="0"/>
                        <a:t>Públicas</a:t>
                      </a:r>
                    </a:p>
                  </a:txBody>
                  <a:tcPr/>
                </a:tc>
                <a:tc>
                  <a:txBody>
                    <a:bodyPr/>
                    <a:lstStyle/>
                    <a:p>
                      <a:r>
                        <a:rPr lang="pt-PT" dirty="0"/>
                        <a:t>Sessões – 42</a:t>
                      </a:r>
                    </a:p>
                  </a:txBody>
                  <a:tcPr/>
                </a:tc>
                <a:extLst>
                  <a:ext uri="{0D108BD9-81ED-4DB2-BD59-A6C34878D82A}">
                    <a16:rowId xmlns:a16="http://schemas.microsoft.com/office/drawing/2014/main" val="2413137265"/>
                  </a:ext>
                </a:extLst>
              </a:tr>
              <a:tr h="370840">
                <a:tc vMerge="1">
                  <a:txBody>
                    <a:bodyPr/>
                    <a:lstStyle/>
                    <a:p>
                      <a:endParaRPr lang="pt-PT" dirty="0"/>
                    </a:p>
                  </a:txBody>
                  <a:tcPr/>
                </a:tc>
                <a:tc>
                  <a:txBody>
                    <a:bodyPr/>
                    <a:lstStyle/>
                    <a:p>
                      <a:r>
                        <a:rPr lang="pt-PT" dirty="0"/>
                        <a:t>Participantes - 1671</a:t>
                      </a:r>
                    </a:p>
                  </a:txBody>
                  <a:tcPr/>
                </a:tc>
                <a:extLst>
                  <a:ext uri="{0D108BD9-81ED-4DB2-BD59-A6C34878D82A}">
                    <a16:rowId xmlns:a16="http://schemas.microsoft.com/office/drawing/2014/main" val="4283165897"/>
                  </a:ext>
                </a:extLst>
              </a:tr>
            </a:tbl>
          </a:graphicData>
        </a:graphic>
      </p:graphicFrame>
      <p:graphicFrame>
        <p:nvGraphicFramePr>
          <p:cNvPr id="11" name="Tabela 10">
            <a:extLst>
              <a:ext uri="{FF2B5EF4-FFF2-40B4-BE49-F238E27FC236}">
                <a16:creationId xmlns:a16="http://schemas.microsoft.com/office/drawing/2014/main" id="{6F0DA456-B981-41A6-B1DD-CF4F00A413E4}"/>
              </a:ext>
            </a:extLst>
          </p:cNvPr>
          <p:cNvGraphicFramePr>
            <a:graphicFrameLocks noGrp="1"/>
          </p:cNvGraphicFramePr>
          <p:nvPr>
            <p:extLst/>
          </p:nvPr>
        </p:nvGraphicFramePr>
        <p:xfrm>
          <a:off x="4678710" y="4545464"/>
          <a:ext cx="3312368" cy="1112520"/>
        </p:xfrm>
        <a:graphic>
          <a:graphicData uri="http://schemas.openxmlformats.org/drawingml/2006/table">
            <a:tbl>
              <a:tblPr firstRow="1" bandRow="1">
                <a:tableStyleId>{5C22544A-7EE6-4342-B048-85BDC9FD1C3A}</a:tableStyleId>
              </a:tblPr>
              <a:tblGrid>
                <a:gridCol w="1656184">
                  <a:extLst>
                    <a:ext uri="{9D8B030D-6E8A-4147-A177-3AD203B41FA5}">
                      <a16:colId xmlns:a16="http://schemas.microsoft.com/office/drawing/2014/main" val="3688914106"/>
                    </a:ext>
                  </a:extLst>
                </a:gridCol>
                <a:gridCol w="1656184">
                  <a:extLst>
                    <a:ext uri="{9D8B030D-6E8A-4147-A177-3AD203B41FA5}">
                      <a16:colId xmlns:a16="http://schemas.microsoft.com/office/drawing/2014/main" val="813995653"/>
                    </a:ext>
                  </a:extLst>
                </a:gridCol>
              </a:tblGrid>
              <a:tr h="370840">
                <a:tc gridSpan="2">
                  <a:txBody>
                    <a:bodyPr/>
                    <a:lstStyle/>
                    <a:p>
                      <a:r>
                        <a:rPr lang="pt-PT" dirty="0"/>
                        <a:t>2021 (até junho 2021)</a:t>
                      </a:r>
                    </a:p>
                  </a:txBody>
                  <a:tcPr/>
                </a:tc>
                <a:tc hMerge="1">
                  <a:txBody>
                    <a:bodyPr/>
                    <a:lstStyle/>
                    <a:p>
                      <a:endParaRPr lang="pt-PT" dirty="0"/>
                    </a:p>
                  </a:txBody>
                  <a:tcPr/>
                </a:tc>
                <a:extLst>
                  <a:ext uri="{0D108BD9-81ED-4DB2-BD59-A6C34878D82A}">
                    <a16:rowId xmlns:a16="http://schemas.microsoft.com/office/drawing/2014/main" val="526010776"/>
                  </a:ext>
                </a:extLst>
              </a:tr>
              <a:tr h="370840">
                <a:tc rowSpan="2">
                  <a:txBody>
                    <a:bodyPr/>
                    <a:lstStyle/>
                    <a:p>
                      <a:r>
                        <a:rPr lang="pt-PT" dirty="0"/>
                        <a:t>Escolas</a:t>
                      </a:r>
                    </a:p>
                  </a:txBody>
                  <a:tcPr/>
                </a:tc>
                <a:tc>
                  <a:txBody>
                    <a:bodyPr/>
                    <a:lstStyle/>
                    <a:p>
                      <a:r>
                        <a:rPr lang="pt-PT" dirty="0"/>
                        <a:t>Sessões – 96</a:t>
                      </a:r>
                    </a:p>
                  </a:txBody>
                  <a:tcPr/>
                </a:tc>
                <a:extLst>
                  <a:ext uri="{0D108BD9-81ED-4DB2-BD59-A6C34878D82A}">
                    <a16:rowId xmlns:a16="http://schemas.microsoft.com/office/drawing/2014/main" val="3523993849"/>
                  </a:ext>
                </a:extLst>
              </a:tr>
              <a:tr h="370840">
                <a:tc vMerge="1">
                  <a:txBody>
                    <a:bodyPr/>
                    <a:lstStyle/>
                    <a:p>
                      <a:endParaRPr lang="pt-PT" dirty="0"/>
                    </a:p>
                  </a:txBody>
                  <a:tcPr/>
                </a:tc>
                <a:tc>
                  <a:txBody>
                    <a:bodyPr/>
                    <a:lstStyle/>
                    <a:p>
                      <a:r>
                        <a:rPr lang="pt-PT" dirty="0"/>
                        <a:t>Participantes - 1715</a:t>
                      </a:r>
                    </a:p>
                  </a:txBody>
                  <a:tcPr/>
                </a:tc>
                <a:extLst>
                  <a:ext uri="{0D108BD9-81ED-4DB2-BD59-A6C34878D82A}">
                    <a16:rowId xmlns:a16="http://schemas.microsoft.com/office/drawing/2014/main" val="3941282627"/>
                  </a:ext>
                </a:extLst>
              </a:tr>
            </a:tbl>
          </a:graphicData>
        </a:graphic>
      </p:graphicFrame>
      <p:graphicFrame>
        <p:nvGraphicFramePr>
          <p:cNvPr id="12" name="Tabela 11">
            <a:extLst>
              <a:ext uri="{FF2B5EF4-FFF2-40B4-BE49-F238E27FC236}">
                <a16:creationId xmlns:a16="http://schemas.microsoft.com/office/drawing/2014/main" id="{E5C09179-C8AF-483B-948D-3359A55085A2}"/>
              </a:ext>
            </a:extLst>
          </p:cNvPr>
          <p:cNvGraphicFramePr>
            <a:graphicFrameLocks noGrp="1"/>
          </p:cNvGraphicFramePr>
          <p:nvPr>
            <p:extLst/>
          </p:nvPr>
        </p:nvGraphicFramePr>
        <p:xfrm>
          <a:off x="5830838" y="5657984"/>
          <a:ext cx="3312368" cy="1112520"/>
        </p:xfrm>
        <a:graphic>
          <a:graphicData uri="http://schemas.openxmlformats.org/drawingml/2006/table">
            <a:tbl>
              <a:tblPr firstRow="1" bandRow="1">
                <a:tableStyleId>{5C22544A-7EE6-4342-B048-85BDC9FD1C3A}</a:tableStyleId>
              </a:tblPr>
              <a:tblGrid>
                <a:gridCol w="1656184">
                  <a:extLst>
                    <a:ext uri="{9D8B030D-6E8A-4147-A177-3AD203B41FA5}">
                      <a16:colId xmlns:a16="http://schemas.microsoft.com/office/drawing/2014/main" val="3688914106"/>
                    </a:ext>
                  </a:extLst>
                </a:gridCol>
                <a:gridCol w="1656184">
                  <a:extLst>
                    <a:ext uri="{9D8B030D-6E8A-4147-A177-3AD203B41FA5}">
                      <a16:colId xmlns:a16="http://schemas.microsoft.com/office/drawing/2014/main" val="813995653"/>
                    </a:ext>
                  </a:extLst>
                </a:gridCol>
              </a:tblGrid>
              <a:tr h="370840">
                <a:tc gridSpan="2">
                  <a:txBody>
                    <a:bodyPr/>
                    <a:lstStyle/>
                    <a:p>
                      <a:r>
                        <a:rPr lang="pt-PT" dirty="0"/>
                        <a:t>Atividades online (pós-COVID)</a:t>
                      </a:r>
                    </a:p>
                  </a:txBody>
                  <a:tcPr/>
                </a:tc>
                <a:tc hMerge="1">
                  <a:txBody>
                    <a:bodyPr/>
                    <a:lstStyle/>
                    <a:p>
                      <a:endParaRPr lang="pt-PT" dirty="0"/>
                    </a:p>
                  </a:txBody>
                  <a:tcPr/>
                </a:tc>
                <a:extLst>
                  <a:ext uri="{0D108BD9-81ED-4DB2-BD59-A6C34878D82A}">
                    <a16:rowId xmlns:a16="http://schemas.microsoft.com/office/drawing/2014/main" val="526010776"/>
                  </a:ext>
                </a:extLst>
              </a:tr>
              <a:tr h="370840">
                <a:tc rowSpan="2">
                  <a:txBody>
                    <a:bodyPr/>
                    <a:lstStyle/>
                    <a:p>
                      <a:r>
                        <a:rPr lang="pt-PT" dirty="0"/>
                        <a:t>Online (desafios; </a:t>
                      </a:r>
                      <a:r>
                        <a:rPr lang="pt-PT" dirty="0" err="1"/>
                        <a:t>quiz</a:t>
                      </a:r>
                      <a:r>
                        <a:rPr lang="pt-PT" dirty="0"/>
                        <a:t>)</a:t>
                      </a:r>
                    </a:p>
                  </a:txBody>
                  <a:tcPr/>
                </a:tc>
                <a:tc>
                  <a:txBody>
                    <a:bodyPr/>
                    <a:lstStyle/>
                    <a:p>
                      <a:r>
                        <a:rPr lang="pt-PT" dirty="0"/>
                        <a:t>Publicações – 8</a:t>
                      </a:r>
                    </a:p>
                  </a:txBody>
                  <a:tcPr/>
                </a:tc>
                <a:extLst>
                  <a:ext uri="{0D108BD9-81ED-4DB2-BD59-A6C34878D82A}">
                    <a16:rowId xmlns:a16="http://schemas.microsoft.com/office/drawing/2014/main" val="3523993849"/>
                  </a:ext>
                </a:extLst>
              </a:tr>
              <a:tr h="370840">
                <a:tc vMerge="1">
                  <a:txBody>
                    <a:bodyPr/>
                    <a:lstStyle/>
                    <a:p>
                      <a:endParaRPr lang="pt-PT" dirty="0"/>
                    </a:p>
                  </a:txBody>
                  <a:tcPr/>
                </a:tc>
                <a:tc>
                  <a:txBody>
                    <a:bodyPr/>
                    <a:lstStyle/>
                    <a:p>
                      <a:r>
                        <a:rPr lang="pt-PT" dirty="0"/>
                        <a:t>Participantes - 93</a:t>
                      </a:r>
                    </a:p>
                  </a:txBody>
                  <a:tcPr/>
                </a:tc>
                <a:extLst>
                  <a:ext uri="{0D108BD9-81ED-4DB2-BD59-A6C34878D82A}">
                    <a16:rowId xmlns:a16="http://schemas.microsoft.com/office/drawing/2014/main" val="3941282627"/>
                  </a:ext>
                </a:extLst>
              </a:tr>
            </a:tbl>
          </a:graphicData>
        </a:graphic>
      </p:graphicFrame>
      <p:sp>
        <p:nvSpPr>
          <p:cNvPr id="4" name="CaixaDeTexto 3">
            <a:extLst>
              <a:ext uri="{FF2B5EF4-FFF2-40B4-BE49-F238E27FC236}">
                <a16:creationId xmlns:a16="http://schemas.microsoft.com/office/drawing/2014/main" id="{7AF9557C-32D3-49FC-931F-400EA90C7DFF}"/>
              </a:ext>
            </a:extLst>
          </p:cNvPr>
          <p:cNvSpPr txBox="1"/>
          <p:nvPr/>
        </p:nvSpPr>
        <p:spPr>
          <a:xfrm>
            <a:off x="4210658" y="699319"/>
            <a:ext cx="4248472" cy="715581"/>
          </a:xfrm>
          <a:prstGeom prst="rect">
            <a:avLst/>
          </a:prstGeom>
          <a:noFill/>
        </p:spPr>
        <p:txBody>
          <a:bodyPr wrap="square" rtlCol="0">
            <a:spAutoFit/>
          </a:bodyPr>
          <a:lstStyle/>
          <a:p>
            <a:pPr defTabSz="685800"/>
            <a:r>
              <a:rPr lang="pt-PT" sz="1350" b="1" u="sng" dirty="0">
                <a:solidFill>
                  <a:schemeClr val="dk1"/>
                </a:solidFill>
              </a:rPr>
              <a:t>NOTA:</a:t>
            </a:r>
          </a:p>
          <a:p>
            <a:pPr defTabSz="685800"/>
            <a:r>
              <a:rPr lang="pt-PT" sz="1350" dirty="0">
                <a:solidFill>
                  <a:schemeClr val="dk1"/>
                </a:solidFill>
              </a:rPr>
              <a:t>Atividades canceladas – 3</a:t>
            </a:r>
          </a:p>
          <a:p>
            <a:pPr defTabSz="685800"/>
            <a:r>
              <a:rPr lang="pt-PT" sz="1350" dirty="0">
                <a:solidFill>
                  <a:schemeClr val="dk1"/>
                </a:solidFill>
              </a:rPr>
              <a:t>Atividades planeadas não realizadas - 5</a:t>
            </a:r>
          </a:p>
        </p:txBody>
      </p:sp>
      <p:pic>
        <p:nvPicPr>
          <p:cNvPr id="6" name="Imagem 5">
            <a:extLst>
              <a:ext uri="{FF2B5EF4-FFF2-40B4-BE49-F238E27FC236}">
                <a16:creationId xmlns:a16="http://schemas.microsoft.com/office/drawing/2014/main" id="{4EF009C8-3AD8-45B9-A16B-3857F121D7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8751" y="1609856"/>
            <a:ext cx="3339986" cy="2504990"/>
          </a:xfrm>
          <a:prstGeom prst="rect">
            <a:avLst/>
          </a:prstGeom>
        </p:spPr>
      </p:pic>
      <p:sp>
        <p:nvSpPr>
          <p:cNvPr id="7" name="CaixaDeTexto 6">
            <a:extLst>
              <a:ext uri="{FF2B5EF4-FFF2-40B4-BE49-F238E27FC236}">
                <a16:creationId xmlns:a16="http://schemas.microsoft.com/office/drawing/2014/main" id="{35F9EC3D-9C58-463C-9BE9-654E4911195E}"/>
              </a:ext>
            </a:extLst>
          </p:cNvPr>
          <p:cNvSpPr txBox="1"/>
          <p:nvPr/>
        </p:nvSpPr>
        <p:spPr>
          <a:xfrm>
            <a:off x="754387" y="4167910"/>
            <a:ext cx="3968024" cy="230832"/>
          </a:xfrm>
          <a:prstGeom prst="rect">
            <a:avLst/>
          </a:prstGeom>
          <a:noFill/>
        </p:spPr>
        <p:txBody>
          <a:bodyPr wrap="square" rtlCol="0">
            <a:spAutoFit/>
          </a:bodyPr>
          <a:lstStyle/>
          <a:p>
            <a:r>
              <a:rPr lang="pt-PT" sz="900" dirty="0">
                <a:latin typeface="Century Gothic" panose="020B0502020202020204" pitchFamily="34" charset="0"/>
              </a:rPr>
              <a:t>Atividade “Morcega-te”, organizada pelo Parque Natural do Faial</a:t>
            </a:r>
          </a:p>
        </p:txBody>
      </p:sp>
      <p:pic>
        <p:nvPicPr>
          <p:cNvPr id="14" name="Imagem 13">
            <a:extLst>
              <a:ext uri="{FF2B5EF4-FFF2-40B4-BE49-F238E27FC236}">
                <a16:creationId xmlns:a16="http://schemas.microsoft.com/office/drawing/2014/main" id="{61FEF7A3-D1A2-481A-A39D-D18E976E92C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3527" y="4489835"/>
            <a:ext cx="2880320" cy="2160240"/>
          </a:xfrm>
          <a:prstGeom prst="rect">
            <a:avLst/>
          </a:prstGeom>
        </p:spPr>
      </p:pic>
      <p:sp>
        <p:nvSpPr>
          <p:cNvPr id="15" name="Retângulo 14">
            <a:extLst>
              <a:ext uri="{FF2B5EF4-FFF2-40B4-BE49-F238E27FC236}">
                <a16:creationId xmlns:a16="http://schemas.microsoft.com/office/drawing/2014/main" id="{CB3049AB-070A-49DF-AD1A-2647AFF4203C}"/>
              </a:ext>
            </a:extLst>
          </p:cNvPr>
          <p:cNvSpPr/>
          <p:nvPr/>
        </p:nvSpPr>
        <p:spPr>
          <a:xfrm>
            <a:off x="3346561" y="5248144"/>
            <a:ext cx="1189435" cy="923330"/>
          </a:xfrm>
          <a:prstGeom prst="rect">
            <a:avLst/>
          </a:prstGeom>
        </p:spPr>
        <p:txBody>
          <a:bodyPr wrap="square">
            <a:spAutoFit/>
          </a:bodyPr>
          <a:lstStyle/>
          <a:p>
            <a:r>
              <a:rPr lang="pt-PT" sz="900" dirty="0">
                <a:latin typeface="Century Gothic" panose="020B0502020202020204" pitchFamily="34" charset="0"/>
              </a:rPr>
              <a:t>Atividade “Tartarugas marinhas”, organizada pelo Parque Natural de Santa Maria</a:t>
            </a:r>
          </a:p>
        </p:txBody>
      </p:sp>
      <p:grpSp>
        <p:nvGrpSpPr>
          <p:cNvPr id="18" name="Group 17">
            <a:extLst>
              <a:ext uri="{FF2B5EF4-FFF2-40B4-BE49-F238E27FC236}">
                <a16:creationId xmlns:a16="http://schemas.microsoft.com/office/drawing/2014/main" id="{44EBC308-6A68-4737-986F-D45FF4571A1D}"/>
              </a:ext>
            </a:extLst>
          </p:cNvPr>
          <p:cNvGrpSpPr/>
          <p:nvPr/>
        </p:nvGrpSpPr>
        <p:grpSpPr>
          <a:xfrm>
            <a:off x="-1588" y="-531440"/>
            <a:ext cx="9172305" cy="1656184"/>
            <a:chOff x="-1588" y="-499624"/>
            <a:chExt cx="9172305" cy="1656184"/>
          </a:xfrm>
        </p:grpSpPr>
        <p:sp>
          <p:nvSpPr>
            <p:cNvPr id="20" name="Retângulo 37">
              <a:extLst>
                <a:ext uri="{FF2B5EF4-FFF2-40B4-BE49-F238E27FC236}">
                  <a16:creationId xmlns:a16="http://schemas.microsoft.com/office/drawing/2014/main" id="{7DE1847E-B32C-45CD-9217-7E0F8A4526D0}"/>
                </a:ext>
              </a:extLst>
            </p:cNvPr>
            <p:cNvSpPr/>
            <p:nvPr/>
          </p:nvSpPr>
          <p:spPr bwMode="auto">
            <a:xfrm>
              <a:off x="-1588" y="-581"/>
              <a:ext cx="9145588" cy="693274"/>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sp>
          <p:nvSpPr>
            <p:cNvPr id="21" name="Rectangle 53">
              <a:extLst>
                <a:ext uri="{FF2B5EF4-FFF2-40B4-BE49-F238E27FC236}">
                  <a16:creationId xmlns:a16="http://schemas.microsoft.com/office/drawing/2014/main" id="{B761F3D8-80B7-4E23-B258-F8123CA1AB1E}"/>
                </a:ext>
              </a:extLst>
            </p:cNvPr>
            <p:cNvSpPr>
              <a:spLocks noChangeArrowheads="1"/>
            </p:cNvSpPr>
            <p:nvPr/>
          </p:nvSpPr>
          <p:spPr bwMode="auto">
            <a:xfrm>
              <a:off x="1259632" y="91722"/>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a:defRPr/>
              </a:pPr>
              <a:r>
                <a:rPr lang="pt-PT" sz="1400" b="1" dirty="0">
                  <a:ln w="0"/>
                  <a:solidFill>
                    <a:srgbClr val="1C3E48"/>
                  </a:solidFill>
                  <a:latin typeface="Century Gothic" panose="020B0502020202020204" pitchFamily="34" charset="0"/>
                </a:rPr>
                <a:t>Proteção ativa e gestão integrada da Rede Natura 2000 nos Açores</a:t>
              </a:r>
            </a:p>
            <a:p>
              <a:pPr algn="r">
                <a:defRPr/>
              </a:pPr>
              <a:r>
                <a:rPr lang="pt-PT" sz="1100" b="1" dirty="0">
                  <a:ln w="0"/>
                  <a:solidFill>
                    <a:srgbClr val="1C3E48"/>
                  </a:solidFill>
                  <a:latin typeface="Century Gothic" panose="020B0502020202020204" pitchFamily="34" charset="0"/>
                </a:rPr>
                <a:t>LIFE IP AZORES NATURA – LIFE 17 IPE/PT 000010</a:t>
              </a:r>
              <a:endParaRPr lang="en-US" altLang="en-US" sz="1100" b="1" dirty="0">
                <a:solidFill>
                  <a:srgbClr val="1C3E48"/>
                </a:solidFill>
                <a:latin typeface="Century Gothic" panose="020B0502020202020204" pitchFamily="34" charset="0"/>
              </a:endParaRPr>
            </a:p>
          </p:txBody>
        </p:sp>
        <p:pic>
          <p:nvPicPr>
            <p:cNvPr id="22" name="Picture 10" descr="http://fnyh.org/wp-content/uploads/2015/01/LIFE.jpg">
              <a:extLst>
                <a:ext uri="{FF2B5EF4-FFF2-40B4-BE49-F238E27FC236}">
                  <a16:creationId xmlns:a16="http://schemas.microsoft.com/office/drawing/2014/main" id="{92232B2C-5C54-49C9-A5A8-ADC9DC5AC34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04627" y="4177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8" descr="http://www.europarc.org/communication-skills/images/2.1%20N2000.jpg">
              <a:extLst>
                <a:ext uri="{FF2B5EF4-FFF2-40B4-BE49-F238E27FC236}">
                  <a16:creationId xmlns:a16="http://schemas.microsoft.com/office/drawing/2014/main" id="{330BF6CF-AF5D-4734-A5EA-DA3E0DD55E0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605" y="4177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m 44">
              <a:extLst>
                <a:ext uri="{FF2B5EF4-FFF2-40B4-BE49-F238E27FC236}">
                  <a16:creationId xmlns:a16="http://schemas.microsoft.com/office/drawing/2014/main" id="{2BC65753-43F4-492B-AADB-79D49AD0083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587856" y="-499624"/>
              <a:ext cx="1656184" cy="1656184"/>
            </a:xfrm>
            <a:prstGeom prst="rect">
              <a:avLst/>
            </a:prstGeom>
          </p:spPr>
        </p:pic>
      </p:grpSp>
    </p:spTree>
    <p:extLst>
      <p:ext uri="{BB962C8B-B14F-4D97-AF65-F5344CB8AC3E}">
        <p14:creationId xmlns:p14="http://schemas.microsoft.com/office/powerpoint/2010/main" val="215897790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FE8B13AA-ECB0-4097-8353-DD08C155DD78}"/>
              </a:ext>
            </a:extLst>
          </p:cNvPr>
          <p:cNvSpPr/>
          <p:nvPr/>
        </p:nvSpPr>
        <p:spPr>
          <a:xfrm>
            <a:off x="12643" y="692895"/>
            <a:ext cx="3819695" cy="8638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2400" b="1" dirty="0">
                <a:latin typeface="Century Gothic" panose="020B0502020202020204" pitchFamily="34" charset="0"/>
              </a:rPr>
              <a:t>Educação Ambiental – Atividades</a:t>
            </a:r>
          </a:p>
        </p:txBody>
      </p:sp>
      <p:graphicFrame>
        <p:nvGraphicFramePr>
          <p:cNvPr id="5" name="Tabela 4">
            <a:extLst>
              <a:ext uri="{FF2B5EF4-FFF2-40B4-BE49-F238E27FC236}">
                <a16:creationId xmlns:a16="http://schemas.microsoft.com/office/drawing/2014/main" id="{4B2F9F75-DBC8-4753-8820-B62426EC07AD}"/>
              </a:ext>
            </a:extLst>
          </p:cNvPr>
          <p:cNvGraphicFramePr>
            <a:graphicFrameLocks noGrp="1"/>
          </p:cNvGraphicFramePr>
          <p:nvPr>
            <p:extLst/>
          </p:nvPr>
        </p:nvGraphicFramePr>
        <p:xfrm>
          <a:off x="394369" y="1771763"/>
          <a:ext cx="3928204" cy="1112520"/>
        </p:xfrm>
        <a:graphic>
          <a:graphicData uri="http://schemas.openxmlformats.org/drawingml/2006/table">
            <a:tbl>
              <a:tblPr firstRow="1" bandRow="1">
                <a:tableStyleId>{5C22544A-7EE6-4342-B048-85BDC9FD1C3A}</a:tableStyleId>
              </a:tblPr>
              <a:tblGrid>
                <a:gridCol w="1964102">
                  <a:extLst>
                    <a:ext uri="{9D8B030D-6E8A-4147-A177-3AD203B41FA5}">
                      <a16:colId xmlns:a16="http://schemas.microsoft.com/office/drawing/2014/main" val="1434124633"/>
                    </a:ext>
                  </a:extLst>
                </a:gridCol>
                <a:gridCol w="1964102">
                  <a:extLst>
                    <a:ext uri="{9D8B030D-6E8A-4147-A177-3AD203B41FA5}">
                      <a16:colId xmlns:a16="http://schemas.microsoft.com/office/drawing/2014/main" val="3708050112"/>
                    </a:ext>
                  </a:extLst>
                </a:gridCol>
              </a:tblGrid>
              <a:tr h="370840">
                <a:tc gridSpan="2">
                  <a:txBody>
                    <a:bodyPr/>
                    <a:lstStyle/>
                    <a:p>
                      <a:r>
                        <a:rPr lang="pt-PT" dirty="0">
                          <a:latin typeface="Century Gothic" panose="020B0502020202020204" pitchFamily="34" charset="0"/>
                        </a:rPr>
                        <a:t>Campanhas de limpeza – lixo marinho</a:t>
                      </a:r>
                    </a:p>
                  </a:txBody>
                  <a:tcPr/>
                </a:tc>
                <a:tc hMerge="1">
                  <a:txBody>
                    <a:bodyPr/>
                    <a:lstStyle/>
                    <a:p>
                      <a:endParaRPr lang="pt-PT" dirty="0">
                        <a:latin typeface="Century Gothic" panose="020B0502020202020204" pitchFamily="34" charset="0"/>
                      </a:endParaRPr>
                    </a:p>
                  </a:txBody>
                  <a:tcPr/>
                </a:tc>
                <a:extLst>
                  <a:ext uri="{0D108BD9-81ED-4DB2-BD59-A6C34878D82A}">
                    <a16:rowId xmlns:a16="http://schemas.microsoft.com/office/drawing/2014/main" val="2699877941"/>
                  </a:ext>
                </a:extLst>
              </a:tr>
              <a:tr h="370840">
                <a:tc>
                  <a:txBody>
                    <a:bodyPr/>
                    <a:lstStyle/>
                    <a:p>
                      <a:r>
                        <a:rPr lang="pt-PT" dirty="0">
                          <a:latin typeface="Century Gothic" panose="020B0502020202020204" pitchFamily="34" charset="0"/>
                        </a:rPr>
                        <a:t>Costeiras</a:t>
                      </a:r>
                    </a:p>
                  </a:txBody>
                  <a:tcPr/>
                </a:tc>
                <a:tc>
                  <a:txBody>
                    <a:bodyPr/>
                    <a:lstStyle/>
                    <a:p>
                      <a:r>
                        <a:rPr lang="pt-PT" dirty="0">
                          <a:latin typeface="Century Gothic" panose="020B0502020202020204" pitchFamily="34" charset="0"/>
                        </a:rPr>
                        <a:t>24</a:t>
                      </a:r>
                    </a:p>
                  </a:txBody>
                  <a:tcPr/>
                </a:tc>
                <a:extLst>
                  <a:ext uri="{0D108BD9-81ED-4DB2-BD59-A6C34878D82A}">
                    <a16:rowId xmlns:a16="http://schemas.microsoft.com/office/drawing/2014/main" val="3230139628"/>
                  </a:ext>
                </a:extLst>
              </a:tr>
              <a:tr h="370840">
                <a:tc>
                  <a:txBody>
                    <a:bodyPr/>
                    <a:lstStyle/>
                    <a:p>
                      <a:r>
                        <a:rPr lang="pt-PT" dirty="0">
                          <a:latin typeface="Century Gothic" panose="020B0502020202020204" pitchFamily="34" charset="0"/>
                        </a:rPr>
                        <a:t>Subaquáticas</a:t>
                      </a:r>
                    </a:p>
                  </a:txBody>
                  <a:tcPr/>
                </a:tc>
                <a:tc>
                  <a:txBody>
                    <a:bodyPr/>
                    <a:lstStyle/>
                    <a:p>
                      <a:r>
                        <a:rPr lang="pt-PT" dirty="0">
                          <a:latin typeface="Century Gothic" panose="020B0502020202020204" pitchFamily="34" charset="0"/>
                        </a:rPr>
                        <a:t>4</a:t>
                      </a:r>
                    </a:p>
                  </a:txBody>
                  <a:tcPr/>
                </a:tc>
                <a:extLst>
                  <a:ext uri="{0D108BD9-81ED-4DB2-BD59-A6C34878D82A}">
                    <a16:rowId xmlns:a16="http://schemas.microsoft.com/office/drawing/2014/main" val="2643740173"/>
                  </a:ext>
                </a:extLst>
              </a:tr>
            </a:tbl>
          </a:graphicData>
        </a:graphic>
      </p:graphicFrame>
      <p:pic>
        <p:nvPicPr>
          <p:cNvPr id="18" name="Imagem 17">
            <a:extLst>
              <a:ext uri="{FF2B5EF4-FFF2-40B4-BE49-F238E27FC236}">
                <a16:creationId xmlns:a16="http://schemas.microsoft.com/office/drawing/2014/main" id="{894839F9-FE5D-41E5-9BB9-784BCC8BB6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2639" y="2992628"/>
            <a:ext cx="4111664" cy="2055832"/>
          </a:xfrm>
          <a:prstGeom prst="rect">
            <a:avLst/>
          </a:prstGeom>
        </p:spPr>
      </p:pic>
      <p:sp>
        <p:nvSpPr>
          <p:cNvPr id="23" name="CaixaDeTexto 22">
            <a:extLst>
              <a:ext uri="{FF2B5EF4-FFF2-40B4-BE49-F238E27FC236}">
                <a16:creationId xmlns:a16="http://schemas.microsoft.com/office/drawing/2014/main" id="{D44A65A1-41B4-4413-BB27-5AE9AB69DD57}"/>
              </a:ext>
            </a:extLst>
          </p:cNvPr>
          <p:cNvSpPr txBox="1"/>
          <p:nvPr/>
        </p:nvSpPr>
        <p:spPr>
          <a:xfrm>
            <a:off x="540040" y="5348035"/>
            <a:ext cx="1481147" cy="369332"/>
          </a:xfrm>
          <a:prstGeom prst="rect">
            <a:avLst/>
          </a:prstGeom>
          <a:noFill/>
        </p:spPr>
        <p:txBody>
          <a:bodyPr wrap="square" rtlCol="0">
            <a:spAutoFit/>
          </a:bodyPr>
          <a:lstStyle/>
          <a:p>
            <a:pPr algn="ctr"/>
            <a:r>
              <a:rPr lang="pt-PT" sz="900" dirty="0">
                <a:latin typeface="Century Gothic" panose="020B0502020202020204" pitchFamily="34" charset="0"/>
              </a:rPr>
              <a:t>Limpeza costeira no Porto da Feteira - Faial</a:t>
            </a:r>
          </a:p>
        </p:txBody>
      </p:sp>
      <p:graphicFrame>
        <p:nvGraphicFramePr>
          <p:cNvPr id="24" name="Tabela 23">
            <a:extLst>
              <a:ext uri="{FF2B5EF4-FFF2-40B4-BE49-F238E27FC236}">
                <a16:creationId xmlns:a16="http://schemas.microsoft.com/office/drawing/2014/main" id="{55865BC7-D909-4B96-B2C8-45A4C0FC8980}"/>
              </a:ext>
            </a:extLst>
          </p:cNvPr>
          <p:cNvGraphicFramePr>
            <a:graphicFrameLocks noGrp="1"/>
          </p:cNvGraphicFramePr>
          <p:nvPr>
            <p:extLst/>
          </p:nvPr>
        </p:nvGraphicFramePr>
        <p:xfrm>
          <a:off x="4564031" y="1765526"/>
          <a:ext cx="3928204" cy="1112520"/>
        </p:xfrm>
        <a:graphic>
          <a:graphicData uri="http://schemas.openxmlformats.org/drawingml/2006/table">
            <a:tbl>
              <a:tblPr firstRow="1" bandRow="1">
                <a:tableStyleId>{5C22544A-7EE6-4342-B048-85BDC9FD1C3A}</a:tableStyleId>
              </a:tblPr>
              <a:tblGrid>
                <a:gridCol w="1964102">
                  <a:extLst>
                    <a:ext uri="{9D8B030D-6E8A-4147-A177-3AD203B41FA5}">
                      <a16:colId xmlns:a16="http://schemas.microsoft.com/office/drawing/2014/main" val="1434124633"/>
                    </a:ext>
                  </a:extLst>
                </a:gridCol>
                <a:gridCol w="1964102">
                  <a:extLst>
                    <a:ext uri="{9D8B030D-6E8A-4147-A177-3AD203B41FA5}">
                      <a16:colId xmlns:a16="http://schemas.microsoft.com/office/drawing/2014/main" val="3708050112"/>
                    </a:ext>
                  </a:extLst>
                </a:gridCol>
              </a:tblGrid>
              <a:tr h="370840">
                <a:tc gridSpan="2">
                  <a:txBody>
                    <a:bodyPr/>
                    <a:lstStyle/>
                    <a:p>
                      <a:r>
                        <a:rPr lang="pt-PT" dirty="0">
                          <a:latin typeface="Century Gothic" panose="020B0502020202020204" pitchFamily="34" charset="0"/>
                        </a:rPr>
                        <a:t>Campanhas de limpeza – lixo marinho</a:t>
                      </a:r>
                    </a:p>
                  </a:txBody>
                  <a:tcPr/>
                </a:tc>
                <a:tc hMerge="1">
                  <a:txBody>
                    <a:bodyPr/>
                    <a:lstStyle/>
                    <a:p>
                      <a:endParaRPr lang="pt-PT" dirty="0">
                        <a:latin typeface="Century Gothic" panose="020B0502020202020204" pitchFamily="34" charset="0"/>
                      </a:endParaRPr>
                    </a:p>
                  </a:txBody>
                  <a:tcPr/>
                </a:tc>
                <a:extLst>
                  <a:ext uri="{0D108BD9-81ED-4DB2-BD59-A6C34878D82A}">
                    <a16:rowId xmlns:a16="http://schemas.microsoft.com/office/drawing/2014/main" val="2699877941"/>
                  </a:ext>
                </a:extLst>
              </a:tr>
              <a:tr h="370840">
                <a:tc>
                  <a:txBody>
                    <a:bodyPr/>
                    <a:lstStyle/>
                    <a:p>
                      <a:r>
                        <a:rPr lang="pt-PT" dirty="0">
                          <a:latin typeface="Century Gothic" panose="020B0502020202020204" pitchFamily="34" charset="0"/>
                        </a:rPr>
                        <a:t>Voluntários</a:t>
                      </a:r>
                    </a:p>
                  </a:txBody>
                  <a:tcPr/>
                </a:tc>
                <a:tc>
                  <a:txBody>
                    <a:bodyPr/>
                    <a:lstStyle/>
                    <a:p>
                      <a:r>
                        <a:rPr lang="pt-PT" dirty="0">
                          <a:latin typeface="Century Gothic" panose="020B0502020202020204" pitchFamily="34" charset="0"/>
                        </a:rPr>
                        <a:t>500</a:t>
                      </a:r>
                    </a:p>
                  </a:txBody>
                  <a:tcPr/>
                </a:tc>
                <a:extLst>
                  <a:ext uri="{0D108BD9-81ED-4DB2-BD59-A6C34878D82A}">
                    <a16:rowId xmlns:a16="http://schemas.microsoft.com/office/drawing/2014/main" val="3230139628"/>
                  </a:ext>
                </a:extLst>
              </a:tr>
              <a:tr h="370840">
                <a:tc>
                  <a:txBody>
                    <a:bodyPr/>
                    <a:lstStyle/>
                    <a:p>
                      <a:r>
                        <a:rPr lang="pt-PT" dirty="0">
                          <a:latin typeface="Century Gothic" panose="020B0502020202020204" pitchFamily="34" charset="0"/>
                        </a:rPr>
                        <a:t>Entidades</a:t>
                      </a:r>
                    </a:p>
                  </a:txBody>
                  <a:tcPr/>
                </a:tc>
                <a:tc>
                  <a:txBody>
                    <a:bodyPr/>
                    <a:lstStyle/>
                    <a:p>
                      <a:r>
                        <a:rPr lang="pt-PT" dirty="0">
                          <a:latin typeface="Century Gothic" panose="020B0502020202020204" pitchFamily="34" charset="0"/>
                        </a:rPr>
                        <a:t>45</a:t>
                      </a:r>
                    </a:p>
                  </a:txBody>
                  <a:tcPr/>
                </a:tc>
                <a:extLst>
                  <a:ext uri="{0D108BD9-81ED-4DB2-BD59-A6C34878D82A}">
                    <a16:rowId xmlns:a16="http://schemas.microsoft.com/office/drawing/2014/main" val="2643740173"/>
                  </a:ext>
                </a:extLst>
              </a:tr>
            </a:tbl>
          </a:graphicData>
        </a:graphic>
      </p:graphicFrame>
      <p:pic>
        <p:nvPicPr>
          <p:cNvPr id="21" name="Imagem 20">
            <a:extLst>
              <a:ext uri="{FF2B5EF4-FFF2-40B4-BE49-F238E27FC236}">
                <a16:creationId xmlns:a16="http://schemas.microsoft.com/office/drawing/2014/main" id="{31F07663-A8A4-48C0-A00D-30DD6699027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95736" y="4814912"/>
            <a:ext cx="6779652" cy="1971462"/>
          </a:xfrm>
          <a:prstGeom prst="rect">
            <a:avLst/>
          </a:prstGeom>
        </p:spPr>
      </p:pic>
      <p:sp>
        <p:nvSpPr>
          <p:cNvPr id="28" name="CaixaDeTexto 27">
            <a:extLst>
              <a:ext uri="{FF2B5EF4-FFF2-40B4-BE49-F238E27FC236}">
                <a16:creationId xmlns:a16="http://schemas.microsoft.com/office/drawing/2014/main" id="{88C44A24-088D-4439-9C1F-7399FC665376}"/>
              </a:ext>
            </a:extLst>
          </p:cNvPr>
          <p:cNvSpPr txBox="1"/>
          <p:nvPr/>
        </p:nvSpPr>
        <p:spPr>
          <a:xfrm>
            <a:off x="4860033" y="4469498"/>
            <a:ext cx="3981328" cy="230832"/>
          </a:xfrm>
          <a:prstGeom prst="rect">
            <a:avLst/>
          </a:prstGeom>
          <a:noFill/>
        </p:spPr>
        <p:txBody>
          <a:bodyPr wrap="square" rtlCol="0">
            <a:spAutoFit/>
          </a:bodyPr>
          <a:lstStyle/>
          <a:p>
            <a:pPr algn="ctr"/>
            <a:r>
              <a:rPr lang="pt-PT" sz="900" dirty="0">
                <a:latin typeface="Century Gothic" panose="020B0502020202020204" pitchFamily="34" charset="0"/>
              </a:rPr>
              <a:t>Limpeza subaquática – Monte da Guia e Porto da Horta - Faial</a:t>
            </a:r>
          </a:p>
        </p:txBody>
      </p:sp>
      <p:grpSp>
        <p:nvGrpSpPr>
          <p:cNvPr id="15" name="Group 14">
            <a:extLst>
              <a:ext uri="{FF2B5EF4-FFF2-40B4-BE49-F238E27FC236}">
                <a16:creationId xmlns:a16="http://schemas.microsoft.com/office/drawing/2014/main" id="{4A9D934E-DBDD-490D-8C19-390BA370FE7F}"/>
              </a:ext>
            </a:extLst>
          </p:cNvPr>
          <p:cNvGrpSpPr/>
          <p:nvPr/>
        </p:nvGrpSpPr>
        <p:grpSpPr>
          <a:xfrm>
            <a:off x="-1588" y="-531440"/>
            <a:ext cx="9172305" cy="1656184"/>
            <a:chOff x="-1588" y="-499624"/>
            <a:chExt cx="9172305" cy="1656184"/>
          </a:xfrm>
        </p:grpSpPr>
        <p:sp>
          <p:nvSpPr>
            <p:cNvPr id="20" name="Retângulo 37">
              <a:extLst>
                <a:ext uri="{FF2B5EF4-FFF2-40B4-BE49-F238E27FC236}">
                  <a16:creationId xmlns:a16="http://schemas.microsoft.com/office/drawing/2014/main" id="{3928CB23-06FA-41D5-9D68-F2DD88566BB0}"/>
                </a:ext>
              </a:extLst>
            </p:cNvPr>
            <p:cNvSpPr/>
            <p:nvPr/>
          </p:nvSpPr>
          <p:spPr bwMode="auto">
            <a:xfrm>
              <a:off x="-1588" y="-581"/>
              <a:ext cx="9145588" cy="693274"/>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sp>
          <p:nvSpPr>
            <p:cNvPr id="22" name="Rectangle 53">
              <a:extLst>
                <a:ext uri="{FF2B5EF4-FFF2-40B4-BE49-F238E27FC236}">
                  <a16:creationId xmlns:a16="http://schemas.microsoft.com/office/drawing/2014/main" id="{DCB0F7BE-BC64-4979-A5DB-60284FA83A48}"/>
                </a:ext>
              </a:extLst>
            </p:cNvPr>
            <p:cNvSpPr>
              <a:spLocks noChangeArrowheads="1"/>
            </p:cNvSpPr>
            <p:nvPr/>
          </p:nvSpPr>
          <p:spPr bwMode="auto">
            <a:xfrm>
              <a:off x="1259632" y="91722"/>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a:defRPr/>
              </a:pPr>
              <a:r>
                <a:rPr lang="pt-PT" sz="1400" b="1" dirty="0">
                  <a:ln w="0"/>
                  <a:solidFill>
                    <a:srgbClr val="1C3E48"/>
                  </a:solidFill>
                  <a:latin typeface="Century Gothic" panose="020B0502020202020204" pitchFamily="34" charset="0"/>
                </a:rPr>
                <a:t>Proteção ativa e gestão integrada da Rede Natura 2000 nos Açores</a:t>
              </a:r>
            </a:p>
            <a:p>
              <a:pPr algn="r">
                <a:defRPr/>
              </a:pPr>
              <a:r>
                <a:rPr lang="pt-PT" sz="1100" b="1" dirty="0">
                  <a:ln w="0"/>
                  <a:solidFill>
                    <a:srgbClr val="1C3E48"/>
                  </a:solidFill>
                  <a:latin typeface="Century Gothic" panose="020B0502020202020204" pitchFamily="34" charset="0"/>
                </a:rPr>
                <a:t>LIFE IP AZORES NATURA – LIFE 17 IPE/PT 000010</a:t>
              </a:r>
              <a:endParaRPr lang="en-US" altLang="en-US" sz="1100" b="1" dirty="0">
                <a:solidFill>
                  <a:srgbClr val="1C3E48"/>
                </a:solidFill>
                <a:latin typeface="Century Gothic" panose="020B0502020202020204" pitchFamily="34" charset="0"/>
              </a:endParaRPr>
            </a:p>
          </p:txBody>
        </p:sp>
        <p:pic>
          <p:nvPicPr>
            <p:cNvPr id="29" name="Picture 10" descr="http://fnyh.org/wp-content/uploads/2015/01/LIFE.jpg">
              <a:extLst>
                <a:ext uri="{FF2B5EF4-FFF2-40B4-BE49-F238E27FC236}">
                  <a16:creationId xmlns:a16="http://schemas.microsoft.com/office/drawing/2014/main" id="{CA7B647C-F917-400A-B9CC-2E284745683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04627" y="4177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 descr="http://www.europarc.org/communication-skills/images/2.1%20N2000.jpg">
              <a:extLst>
                <a:ext uri="{FF2B5EF4-FFF2-40B4-BE49-F238E27FC236}">
                  <a16:creationId xmlns:a16="http://schemas.microsoft.com/office/drawing/2014/main" id="{8D4947D6-F754-4A62-8DF6-9B3EA1E8A6BA}"/>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605" y="4177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Imagem 44">
              <a:extLst>
                <a:ext uri="{FF2B5EF4-FFF2-40B4-BE49-F238E27FC236}">
                  <a16:creationId xmlns:a16="http://schemas.microsoft.com/office/drawing/2014/main" id="{988A4420-BA11-475C-B1BC-9A7C33DCE20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587856" y="-499624"/>
              <a:ext cx="1656184" cy="1656184"/>
            </a:xfrm>
            <a:prstGeom prst="rect">
              <a:avLst/>
            </a:prstGeom>
          </p:spPr>
        </p:pic>
      </p:grpSp>
    </p:spTree>
    <p:extLst>
      <p:ext uri="{BB962C8B-B14F-4D97-AF65-F5344CB8AC3E}">
        <p14:creationId xmlns:p14="http://schemas.microsoft.com/office/powerpoint/2010/main" val="97665244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FE8B13AA-ECB0-4097-8353-DD08C155DD78}"/>
              </a:ext>
            </a:extLst>
          </p:cNvPr>
          <p:cNvSpPr/>
          <p:nvPr/>
        </p:nvSpPr>
        <p:spPr>
          <a:xfrm>
            <a:off x="12643" y="692895"/>
            <a:ext cx="3819695" cy="8638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2400" b="1" dirty="0">
                <a:latin typeface="Century Gothic" panose="020B0502020202020204" pitchFamily="34" charset="0"/>
              </a:rPr>
              <a:t>Educação Ambiental – Guia do Professor</a:t>
            </a:r>
          </a:p>
        </p:txBody>
      </p:sp>
      <p:graphicFrame>
        <p:nvGraphicFramePr>
          <p:cNvPr id="5" name="Tabela 4">
            <a:extLst>
              <a:ext uri="{FF2B5EF4-FFF2-40B4-BE49-F238E27FC236}">
                <a16:creationId xmlns:a16="http://schemas.microsoft.com/office/drawing/2014/main" id="{73E52185-C82F-4E9E-A9BB-61C46DD7D6EC}"/>
              </a:ext>
            </a:extLst>
          </p:cNvPr>
          <p:cNvGraphicFramePr>
            <a:graphicFrameLocks noGrp="1"/>
          </p:cNvGraphicFramePr>
          <p:nvPr>
            <p:extLst/>
          </p:nvPr>
        </p:nvGraphicFramePr>
        <p:xfrm>
          <a:off x="5652120" y="692895"/>
          <a:ext cx="3312368" cy="1080486"/>
        </p:xfrm>
        <a:graphic>
          <a:graphicData uri="http://schemas.openxmlformats.org/drawingml/2006/table">
            <a:tbl>
              <a:tblPr firstRow="1" bandRow="1">
                <a:tableStyleId>{5C22544A-7EE6-4342-B048-85BDC9FD1C3A}</a:tableStyleId>
              </a:tblPr>
              <a:tblGrid>
                <a:gridCol w="1656184">
                  <a:extLst>
                    <a:ext uri="{9D8B030D-6E8A-4147-A177-3AD203B41FA5}">
                      <a16:colId xmlns:a16="http://schemas.microsoft.com/office/drawing/2014/main" val="1145712463"/>
                    </a:ext>
                  </a:extLst>
                </a:gridCol>
                <a:gridCol w="1656184">
                  <a:extLst>
                    <a:ext uri="{9D8B030D-6E8A-4147-A177-3AD203B41FA5}">
                      <a16:colId xmlns:a16="http://schemas.microsoft.com/office/drawing/2014/main" val="361774560"/>
                    </a:ext>
                  </a:extLst>
                </a:gridCol>
              </a:tblGrid>
              <a:tr h="360162">
                <a:tc>
                  <a:txBody>
                    <a:bodyPr/>
                    <a:lstStyle/>
                    <a:p>
                      <a:r>
                        <a:rPr lang="pt-PT" dirty="0">
                          <a:latin typeface="Century Gothic" panose="020B0502020202020204" pitchFamily="34" charset="0"/>
                        </a:rPr>
                        <a:t>Ciclo</a:t>
                      </a:r>
                    </a:p>
                  </a:txBody>
                  <a:tcPr/>
                </a:tc>
                <a:tc>
                  <a:txBody>
                    <a:bodyPr/>
                    <a:lstStyle/>
                    <a:p>
                      <a:r>
                        <a:rPr lang="pt-PT" dirty="0">
                          <a:latin typeface="Century Gothic" panose="020B0502020202020204" pitchFamily="34" charset="0"/>
                        </a:rPr>
                        <a:t>Nº de atividades</a:t>
                      </a:r>
                    </a:p>
                  </a:txBody>
                  <a:tcPr/>
                </a:tc>
                <a:extLst>
                  <a:ext uri="{0D108BD9-81ED-4DB2-BD59-A6C34878D82A}">
                    <a16:rowId xmlns:a16="http://schemas.microsoft.com/office/drawing/2014/main" val="1366504695"/>
                  </a:ext>
                </a:extLst>
              </a:tr>
              <a:tr h="360162">
                <a:tc>
                  <a:txBody>
                    <a:bodyPr/>
                    <a:lstStyle/>
                    <a:p>
                      <a:pPr algn="ctr"/>
                      <a:r>
                        <a:rPr lang="pt-PT" dirty="0">
                          <a:latin typeface="Century Gothic" panose="020B0502020202020204" pitchFamily="34" charset="0"/>
                        </a:rPr>
                        <a:t>3º ciclo</a:t>
                      </a:r>
                    </a:p>
                  </a:txBody>
                  <a:tcPr/>
                </a:tc>
                <a:tc>
                  <a:txBody>
                    <a:bodyPr/>
                    <a:lstStyle/>
                    <a:p>
                      <a:pPr algn="ctr"/>
                      <a:r>
                        <a:rPr lang="pt-PT" dirty="0">
                          <a:latin typeface="Century Gothic" panose="020B0502020202020204" pitchFamily="34" charset="0"/>
                        </a:rPr>
                        <a:t>6</a:t>
                      </a:r>
                    </a:p>
                  </a:txBody>
                  <a:tcPr/>
                </a:tc>
                <a:extLst>
                  <a:ext uri="{0D108BD9-81ED-4DB2-BD59-A6C34878D82A}">
                    <a16:rowId xmlns:a16="http://schemas.microsoft.com/office/drawing/2014/main" val="3450289851"/>
                  </a:ext>
                </a:extLst>
              </a:tr>
              <a:tr h="360162">
                <a:tc>
                  <a:txBody>
                    <a:bodyPr/>
                    <a:lstStyle/>
                    <a:p>
                      <a:pPr algn="ctr"/>
                      <a:r>
                        <a:rPr lang="pt-PT" dirty="0">
                          <a:latin typeface="Century Gothic" panose="020B0502020202020204" pitchFamily="34" charset="0"/>
                        </a:rPr>
                        <a:t>Secundário</a:t>
                      </a:r>
                    </a:p>
                  </a:txBody>
                  <a:tcPr/>
                </a:tc>
                <a:tc>
                  <a:txBody>
                    <a:bodyPr/>
                    <a:lstStyle/>
                    <a:p>
                      <a:pPr algn="ctr"/>
                      <a:r>
                        <a:rPr lang="pt-PT" dirty="0">
                          <a:latin typeface="Century Gothic" panose="020B0502020202020204" pitchFamily="34" charset="0"/>
                        </a:rPr>
                        <a:t>5</a:t>
                      </a:r>
                    </a:p>
                  </a:txBody>
                  <a:tcPr/>
                </a:tc>
                <a:extLst>
                  <a:ext uri="{0D108BD9-81ED-4DB2-BD59-A6C34878D82A}">
                    <a16:rowId xmlns:a16="http://schemas.microsoft.com/office/drawing/2014/main" val="2007647580"/>
                  </a:ext>
                </a:extLst>
              </a:tr>
            </a:tbl>
          </a:graphicData>
        </a:graphic>
      </p:graphicFrame>
      <p:graphicFrame>
        <p:nvGraphicFramePr>
          <p:cNvPr id="8" name="Tabela 7">
            <a:extLst>
              <a:ext uri="{FF2B5EF4-FFF2-40B4-BE49-F238E27FC236}">
                <a16:creationId xmlns:a16="http://schemas.microsoft.com/office/drawing/2014/main" id="{9F6E4359-F583-4B67-BD29-E5DAAB65B086}"/>
              </a:ext>
            </a:extLst>
          </p:cNvPr>
          <p:cNvGraphicFramePr>
            <a:graphicFrameLocks noGrp="1"/>
          </p:cNvGraphicFramePr>
          <p:nvPr>
            <p:extLst/>
          </p:nvPr>
        </p:nvGraphicFramePr>
        <p:xfrm>
          <a:off x="5652120" y="1773381"/>
          <a:ext cx="3312368" cy="3469640"/>
        </p:xfrm>
        <a:graphic>
          <a:graphicData uri="http://schemas.openxmlformats.org/drawingml/2006/table">
            <a:tbl>
              <a:tblPr firstRow="1" bandRow="1">
                <a:tableStyleId>{5C22544A-7EE6-4342-B048-85BDC9FD1C3A}</a:tableStyleId>
              </a:tblPr>
              <a:tblGrid>
                <a:gridCol w="3312368">
                  <a:extLst>
                    <a:ext uri="{9D8B030D-6E8A-4147-A177-3AD203B41FA5}">
                      <a16:colId xmlns:a16="http://schemas.microsoft.com/office/drawing/2014/main" val="1542359471"/>
                    </a:ext>
                  </a:extLst>
                </a:gridCol>
              </a:tblGrid>
              <a:tr h="370840">
                <a:tc>
                  <a:txBody>
                    <a:bodyPr/>
                    <a:lstStyle/>
                    <a:p>
                      <a:r>
                        <a:rPr lang="pt-PT" sz="1350" dirty="0">
                          <a:latin typeface="Century Gothic" panose="020B0502020202020204" pitchFamily="34" charset="0"/>
                        </a:rPr>
                        <a:t>Temas</a:t>
                      </a:r>
                    </a:p>
                  </a:txBody>
                  <a:tcPr/>
                </a:tc>
                <a:extLst>
                  <a:ext uri="{0D108BD9-81ED-4DB2-BD59-A6C34878D82A}">
                    <a16:rowId xmlns:a16="http://schemas.microsoft.com/office/drawing/2014/main" val="1519023857"/>
                  </a:ext>
                </a:extLst>
              </a:tr>
              <a:tr h="370840">
                <a:tc>
                  <a:txBody>
                    <a:bodyPr/>
                    <a:lstStyle/>
                    <a:p>
                      <a:r>
                        <a:rPr lang="pt-PT" sz="1350" dirty="0">
                          <a:latin typeface="Century Gothic" panose="020B0502020202020204" pitchFamily="34" charset="0"/>
                        </a:rPr>
                        <a:t>Espécies exóticas</a:t>
                      </a:r>
                    </a:p>
                  </a:txBody>
                  <a:tcPr/>
                </a:tc>
                <a:extLst>
                  <a:ext uri="{0D108BD9-81ED-4DB2-BD59-A6C34878D82A}">
                    <a16:rowId xmlns:a16="http://schemas.microsoft.com/office/drawing/2014/main" val="3272935405"/>
                  </a:ext>
                </a:extLst>
              </a:tr>
              <a:tr h="370840">
                <a:tc>
                  <a:txBody>
                    <a:bodyPr/>
                    <a:lstStyle/>
                    <a:p>
                      <a:r>
                        <a:rPr lang="pt-PT" sz="1350" dirty="0">
                          <a:latin typeface="Century Gothic" panose="020B0502020202020204" pitchFamily="34" charset="0"/>
                        </a:rPr>
                        <a:t>Rede Natura 2000 e áreas protegidas nos Açores</a:t>
                      </a:r>
                    </a:p>
                  </a:txBody>
                  <a:tcPr/>
                </a:tc>
                <a:extLst>
                  <a:ext uri="{0D108BD9-81ED-4DB2-BD59-A6C34878D82A}">
                    <a16:rowId xmlns:a16="http://schemas.microsoft.com/office/drawing/2014/main" val="1043745452"/>
                  </a:ext>
                </a:extLst>
              </a:tr>
              <a:tr h="370840">
                <a:tc>
                  <a:txBody>
                    <a:bodyPr/>
                    <a:lstStyle/>
                    <a:p>
                      <a:r>
                        <a:rPr lang="pt-PT" sz="1350" dirty="0">
                          <a:latin typeface="Century Gothic" panose="020B0502020202020204" pitchFamily="34" charset="0"/>
                        </a:rPr>
                        <a:t>Sustentabilidade</a:t>
                      </a:r>
                    </a:p>
                  </a:txBody>
                  <a:tcPr/>
                </a:tc>
                <a:extLst>
                  <a:ext uri="{0D108BD9-81ED-4DB2-BD59-A6C34878D82A}">
                    <a16:rowId xmlns:a16="http://schemas.microsoft.com/office/drawing/2014/main" val="317185923"/>
                  </a:ext>
                </a:extLst>
              </a:tr>
              <a:tr h="370840">
                <a:tc>
                  <a:txBody>
                    <a:bodyPr/>
                    <a:lstStyle/>
                    <a:p>
                      <a:r>
                        <a:rPr lang="pt-PT" sz="1350" dirty="0">
                          <a:latin typeface="Century Gothic" panose="020B0502020202020204" pitchFamily="34" charset="0"/>
                        </a:rPr>
                        <a:t>Áreas Marinhas protegidas</a:t>
                      </a:r>
                    </a:p>
                  </a:txBody>
                  <a:tcPr/>
                </a:tc>
                <a:extLst>
                  <a:ext uri="{0D108BD9-81ED-4DB2-BD59-A6C34878D82A}">
                    <a16:rowId xmlns:a16="http://schemas.microsoft.com/office/drawing/2014/main" val="2494423267"/>
                  </a:ext>
                </a:extLst>
              </a:tr>
              <a:tr h="370840">
                <a:tc>
                  <a:txBody>
                    <a:bodyPr/>
                    <a:lstStyle/>
                    <a:p>
                      <a:r>
                        <a:rPr lang="pt-PT" sz="1350" dirty="0">
                          <a:latin typeface="Century Gothic" panose="020B0502020202020204" pitchFamily="34" charset="0"/>
                        </a:rPr>
                        <a:t>Poças de maré</a:t>
                      </a:r>
                    </a:p>
                  </a:txBody>
                  <a:tcPr/>
                </a:tc>
                <a:extLst>
                  <a:ext uri="{0D108BD9-81ED-4DB2-BD59-A6C34878D82A}">
                    <a16:rowId xmlns:a16="http://schemas.microsoft.com/office/drawing/2014/main" val="352853567"/>
                  </a:ext>
                </a:extLst>
              </a:tr>
              <a:tr h="370840">
                <a:tc>
                  <a:txBody>
                    <a:bodyPr/>
                    <a:lstStyle/>
                    <a:p>
                      <a:r>
                        <a:rPr lang="pt-PT" sz="1350" dirty="0">
                          <a:latin typeface="Century Gothic" panose="020B0502020202020204" pitchFamily="34" charset="0"/>
                        </a:rPr>
                        <a:t>Lixo marinho</a:t>
                      </a:r>
                    </a:p>
                  </a:txBody>
                  <a:tcPr/>
                </a:tc>
                <a:extLst>
                  <a:ext uri="{0D108BD9-81ED-4DB2-BD59-A6C34878D82A}">
                    <a16:rowId xmlns:a16="http://schemas.microsoft.com/office/drawing/2014/main" val="3586038617"/>
                  </a:ext>
                </a:extLst>
              </a:tr>
              <a:tr h="370840">
                <a:tc>
                  <a:txBody>
                    <a:bodyPr/>
                    <a:lstStyle/>
                    <a:p>
                      <a:r>
                        <a:rPr lang="pt-PT" sz="1350" dirty="0">
                          <a:latin typeface="Century Gothic" panose="020B0502020202020204" pitchFamily="34" charset="0"/>
                        </a:rPr>
                        <a:t>LIFE IP AZORES NATURA</a:t>
                      </a:r>
                    </a:p>
                  </a:txBody>
                  <a:tcPr/>
                </a:tc>
                <a:extLst>
                  <a:ext uri="{0D108BD9-81ED-4DB2-BD59-A6C34878D82A}">
                    <a16:rowId xmlns:a16="http://schemas.microsoft.com/office/drawing/2014/main" val="4036600002"/>
                  </a:ext>
                </a:extLst>
              </a:tr>
              <a:tr h="370840">
                <a:tc>
                  <a:txBody>
                    <a:bodyPr/>
                    <a:lstStyle/>
                    <a:p>
                      <a:r>
                        <a:rPr lang="pt-PT" sz="1350" dirty="0">
                          <a:latin typeface="Century Gothic" panose="020B0502020202020204" pitchFamily="34" charset="0"/>
                        </a:rPr>
                        <a:t>Património natural</a:t>
                      </a:r>
                    </a:p>
                  </a:txBody>
                  <a:tcPr/>
                </a:tc>
                <a:extLst>
                  <a:ext uri="{0D108BD9-81ED-4DB2-BD59-A6C34878D82A}">
                    <a16:rowId xmlns:a16="http://schemas.microsoft.com/office/drawing/2014/main" val="1469836154"/>
                  </a:ext>
                </a:extLst>
              </a:tr>
            </a:tbl>
          </a:graphicData>
        </a:graphic>
      </p:graphicFrame>
      <p:pic>
        <p:nvPicPr>
          <p:cNvPr id="18" name="Imagem 17">
            <a:extLst>
              <a:ext uri="{FF2B5EF4-FFF2-40B4-BE49-F238E27FC236}">
                <a16:creationId xmlns:a16="http://schemas.microsoft.com/office/drawing/2014/main" id="{172B46F0-41AD-470C-9DE7-149CA37A69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83024" y="1655603"/>
            <a:ext cx="1836638" cy="2598865"/>
          </a:xfrm>
          <a:prstGeom prst="rect">
            <a:avLst/>
          </a:prstGeom>
        </p:spPr>
      </p:pic>
      <p:pic>
        <p:nvPicPr>
          <p:cNvPr id="20" name="Imagem 19">
            <a:extLst>
              <a:ext uri="{FF2B5EF4-FFF2-40B4-BE49-F238E27FC236}">
                <a16:creationId xmlns:a16="http://schemas.microsoft.com/office/drawing/2014/main" id="{A41B2E85-02A8-45A4-9F68-1056B8544D9C}"/>
              </a:ext>
            </a:extLst>
          </p:cNvPr>
          <p:cNvPicPr>
            <a:picLocks noChangeAspect="1"/>
          </p:cNvPicPr>
          <p:nvPr/>
        </p:nvPicPr>
        <p:blipFill>
          <a:blip r:embed="rId4"/>
          <a:stretch>
            <a:fillRect/>
          </a:stretch>
        </p:blipFill>
        <p:spPr>
          <a:xfrm>
            <a:off x="21362" y="1655603"/>
            <a:ext cx="3678518" cy="5172413"/>
          </a:xfrm>
          <a:prstGeom prst="rect">
            <a:avLst/>
          </a:prstGeom>
        </p:spPr>
      </p:pic>
      <p:pic>
        <p:nvPicPr>
          <p:cNvPr id="21" name="Imagem 20">
            <a:extLst>
              <a:ext uri="{FF2B5EF4-FFF2-40B4-BE49-F238E27FC236}">
                <a16:creationId xmlns:a16="http://schemas.microsoft.com/office/drawing/2014/main" id="{4AD06315-431B-4435-92F1-36B0D0C532F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22395" y="4328646"/>
            <a:ext cx="1740253" cy="2470162"/>
          </a:xfrm>
          <a:prstGeom prst="rect">
            <a:avLst/>
          </a:prstGeom>
        </p:spPr>
      </p:pic>
      <p:grpSp>
        <p:nvGrpSpPr>
          <p:cNvPr id="14" name="Group 13">
            <a:extLst>
              <a:ext uri="{FF2B5EF4-FFF2-40B4-BE49-F238E27FC236}">
                <a16:creationId xmlns:a16="http://schemas.microsoft.com/office/drawing/2014/main" id="{8A7254C5-510F-476A-BFD9-DD8CF65764DC}"/>
              </a:ext>
            </a:extLst>
          </p:cNvPr>
          <p:cNvGrpSpPr/>
          <p:nvPr/>
        </p:nvGrpSpPr>
        <p:grpSpPr>
          <a:xfrm>
            <a:off x="-1588" y="-531440"/>
            <a:ext cx="9172305" cy="1656184"/>
            <a:chOff x="-1588" y="-499624"/>
            <a:chExt cx="9172305" cy="1656184"/>
          </a:xfrm>
        </p:grpSpPr>
        <p:sp>
          <p:nvSpPr>
            <p:cNvPr id="15" name="Retângulo 37">
              <a:extLst>
                <a:ext uri="{FF2B5EF4-FFF2-40B4-BE49-F238E27FC236}">
                  <a16:creationId xmlns:a16="http://schemas.microsoft.com/office/drawing/2014/main" id="{0368CDCE-AC51-47DE-A519-F9C547601F06}"/>
                </a:ext>
              </a:extLst>
            </p:cNvPr>
            <p:cNvSpPr/>
            <p:nvPr/>
          </p:nvSpPr>
          <p:spPr bwMode="auto">
            <a:xfrm>
              <a:off x="-1588" y="-581"/>
              <a:ext cx="9145588" cy="693274"/>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sp>
          <p:nvSpPr>
            <p:cNvPr id="22" name="Rectangle 53">
              <a:extLst>
                <a:ext uri="{FF2B5EF4-FFF2-40B4-BE49-F238E27FC236}">
                  <a16:creationId xmlns:a16="http://schemas.microsoft.com/office/drawing/2014/main" id="{64848388-7389-4A6F-8A0A-3AC3DAE897DA}"/>
                </a:ext>
              </a:extLst>
            </p:cNvPr>
            <p:cNvSpPr>
              <a:spLocks noChangeArrowheads="1"/>
            </p:cNvSpPr>
            <p:nvPr/>
          </p:nvSpPr>
          <p:spPr bwMode="auto">
            <a:xfrm>
              <a:off x="1259632" y="91722"/>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a:defRPr/>
              </a:pPr>
              <a:r>
                <a:rPr lang="pt-PT" sz="1400" b="1" dirty="0">
                  <a:ln w="0"/>
                  <a:solidFill>
                    <a:srgbClr val="1C3E48"/>
                  </a:solidFill>
                  <a:latin typeface="Century Gothic" panose="020B0502020202020204" pitchFamily="34" charset="0"/>
                </a:rPr>
                <a:t>Proteção ativa e gestão integrada da Rede Natura 2000 nos Açores</a:t>
              </a:r>
            </a:p>
            <a:p>
              <a:pPr algn="r">
                <a:defRPr/>
              </a:pPr>
              <a:r>
                <a:rPr lang="pt-PT" sz="1100" b="1" dirty="0">
                  <a:ln w="0"/>
                  <a:solidFill>
                    <a:srgbClr val="1C3E48"/>
                  </a:solidFill>
                  <a:latin typeface="Century Gothic" panose="020B0502020202020204" pitchFamily="34" charset="0"/>
                </a:rPr>
                <a:t>LIFE IP AZORES NATURA – LIFE 17 IPE/PT 000010</a:t>
              </a:r>
              <a:endParaRPr lang="en-US" altLang="en-US" sz="1100" b="1" dirty="0">
                <a:solidFill>
                  <a:srgbClr val="1C3E48"/>
                </a:solidFill>
                <a:latin typeface="Century Gothic" panose="020B0502020202020204" pitchFamily="34" charset="0"/>
              </a:endParaRPr>
            </a:p>
          </p:txBody>
        </p:sp>
        <p:pic>
          <p:nvPicPr>
            <p:cNvPr id="23" name="Picture 10" descr="http://fnyh.org/wp-content/uploads/2015/01/LIFE.jpg">
              <a:extLst>
                <a:ext uri="{FF2B5EF4-FFF2-40B4-BE49-F238E27FC236}">
                  <a16:creationId xmlns:a16="http://schemas.microsoft.com/office/drawing/2014/main" id="{2A9DF7CB-2EBF-44D0-B5C7-34D62FD57B17}"/>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04627" y="4177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http://www.europarc.org/communication-skills/images/2.1%20N2000.jpg">
              <a:extLst>
                <a:ext uri="{FF2B5EF4-FFF2-40B4-BE49-F238E27FC236}">
                  <a16:creationId xmlns:a16="http://schemas.microsoft.com/office/drawing/2014/main" id="{F3471BDC-BB39-4818-AFC0-48207C96FB59}"/>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8605" y="4177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Imagem 44">
              <a:extLst>
                <a:ext uri="{FF2B5EF4-FFF2-40B4-BE49-F238E27FC236}">
                  <a16:creationId xmlns:a16="http://schemas.microsoft.com/office/drawing/2014/main" id="{A00880BA-591A-4653-8D0A-7446B6B24BC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587856" y="-499624"/>
              <a:ext cx="1656184" cy="1656184"/>
            </a:xfrm>
            <a:prstGeom prst="rect">
              <a:avLst/>
            </a:prstGeom>
          </p:spPr>
        </p:pic>
      </p:grpSp>
    </p:spTree>
    <p:extLst>
      <p:ext uri="{BB962C8B-B14F-4D97-AF65-F5344CB8AC3E}">
        <p14:creationId xmlns:p14="http://schemas.microsoft.com/office/powerpoint/2010/main" val="49349845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FE8B13AA-ECB0-4097-8353-DD08C155DD78}"/>
              </a:ext>
            </a:extLst>
          </p:cNvPr>
          <p:cNvSpPr/>
          <p:nvPr/>
        </p:nvSpPr>
        <p:spPr>
          <a:xfrm>
            <a:off x="12643" y="692895"/>
            <a:ext cx="3819695" cy="8638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2400" b="1" dirty="0">
                <a:latin typeface="Century Gothic" panose="020B0502020202020204" pitchFamily="34" charset="0"/>
              </a:rPr>
              <a:t>Educação Ambiental – Exposição</a:t>
            </a:r>
          </a:p>
        </p:txBody>
      </p:sp>
      <p:graphicFrame>
        <p:nvGraphicFramePr>
          <p:cNvPr id="2" name="Tabela 1">
            <a:extLst>
              <a:ext uri="{FF2B5EF4-FFF2-40B4-BE49-F238E27FC236}">
                <a16:creationId xmlns:a16="http://schemas.microsoft.com/office/drawing/2014/main" id="{402A6794-7F09-4030-9084-B375E68AC49F}"/>
              </a:ext>
            </a:extLst>
          </p:cNvPr>
          <p:cNvGraphicFramePr>
            <a:graphicFrameLocks noGrp="1"/>
          </p:cNvGraphicFramePr>
          <p:nvPr>
            <p:extLst/>
          </p:nvPr>
        </p:nvGraphicFramePr>
        <p:xfrm>
          <a:off x="611560" y="1771057"/>
          <a:ext cx="7560840" cy="2590800"/>
        </p:xfrm>
        <a:graphic>
          <a:graphicData uri="http://schemas.openxmlformats.org/drawingml/2006/table">
            <a:tbl>
              <a:tblPr firstRow="1" bandRow="1">
                <a:tableStyleId>{5C22544A-7EE6-4342-B048-85BDC9FD1C3A}</a:tableStyleId>
              </a:tblPr>
              <a:tblGrid>
                <a:gridCol w="3780420">
                  <a:extLst>
                    <a:ext uri="{9D8B030D-6E8A-4147-A177-3AD203B41FA5}">
                      <a16:colId xmlns:a16="http://schemas.microsoft.com/office/drawing/2014/main" val="2067100286"/>
                    </a:ext>
                  </a:extLst>
                </a:gridCol>
                <a:gridCol w="3780420">
                  <a:extLst>
                    <a:ext uri="{9D8B030D-6E8A-4147-A177-3AD203B41FA5}">
                      <a16:colId xmlns:a16="http://schemas.microsoft.com/office/drawing/2014/main" val="2760965779"/>
                    </a:ext>
                  </a:extLst>
                </a:gridCol>
              </a:tblGrid>
              <a:tr h="370840">
                <a:tc>
                  <a:txBody>
                    <a:bodyPr/>
                    <a:lstStyle/>
                    <a:p>
                      <a:pPr algn="ctr"/>
                      <a:r>
                        <a:rPr lang="pt-PT" sz="2000" dirty="0"/>
                        <a:t>Tema</a:t>
                      </a:r>
                    </a:p>
                  </a:txBody>
                  <a:tcPr/>
                </a:tc>
                <a:tc>
                  <a:txBody>
                    <a:bodyPr/>
                    <a:lstStyle/>
                    <a:p>
                      <a:pPr algn="ctr"/>
                      <a:r>
                        <a:rPr lang="pt-PT" sz="2000" dirty="0"/>
                        <a:t>Património natural e o papel do LIFE IP AZORES NATURA</a:t>
                      </a:r>
                    </a:p>
                  </a:txBody>
                  <a:tcPr/>
                </a:tc>
                <a:extLst>
                  <a:ext uri="{0D108BD9-81ED-4DB2-BD59-A6C34878D82A}">
                    <a16:rowId xmlns:a16="http://schemas.microsoft.com/office/drawing/2014/main" val="1872071632"/>
                  </a:ext>
                </a:extLst>
              </a:tr>
              <a:tr h="370840">
                <a:tc>
                  <a:txBody>
                    <a:bodyPr/>
                    <a:lstStyle/>
                    <a:p>
                      <a:r>
                        <a:rPr lang="pt-PT" sz="2000" dirty="0"/>
                        <a:t>Objetivo</a:t>
                      </a:r>
                    </a:p>
                  </a:txBody>
                  <a:tcPr/>
                </a:tc>
                <a:tc>
                  <a:txBody>
                    <a:bodyPr/>
                    <a:lstStyle/>
                    <a:p>
                      <a:r>
                        <a:rPr lang="pt-PT" sz="2000" dirty="0"/>
                        <a:t>Circular pelas escolas, centros ambientais e outros eventos</a:t>
                      </a:r>
                    </a:p>
                  </a:txBody>
                  <a:tcPr/>
                </a:tc>
                <a:extLst>
                  <a:ext uri="{0D108BD9-81ED-4DB2-BD59-A6C34878D82A}">
                    <a16:rowId xmlns:a16="http://schemas.microsoft.com/office/drawing/2014/main" val="902768989"/>
                  </a:ext>
                </a:extLst>
              </a:tr>
              <a:tr h="370840">
                <a:tc>
                  <a:txBody>
                    <a:bodyPr/>
                    <a:lstStyle/>
                    <a:p>
                      <a:r>
                        <a:rPr lang="pt-PT" sz="2000" dirty="0"/>
                        <a:t>Níveis de ensino</a:t>
                      </a:r>
                    </a:p>
                  </a:txBody>
                  <a:tcPr/>
                </a:tc>
                <a:tc>
                  <a:txBody>
                    <a:bodyPr/>
                    <a:lstStyle/>
                    <a:p>
                      <a:r>
                        <a:rPr lang="pt-PT" sz="2000" dirty="0"/>
                        <a:t>3º e secundário</a:t>
                      </a:r>
                    </a:p>
                  </a:txBody>
                  <a:tcPr/>
                </a:tc>
                <a:extLst>
                  <a:ext uri="{0D108BD9-81ED-4DB2-BD59-A6C34878D82A}">
                    <a16:rowId xmlns:a16="http://schemas.microsoft.com/office/drawing/2014/main" val="4075354961"/>
                  </a:ext>
                </a:extLst>
              </a:tr>
              <a:tr h="370840">
                <a:tc>
                  <a:txBody>
                    <a:bodyPr/>
                    <a:lstStyle/>
                    <a:p>
                      <a:r>
                        <a:rPr lang="pt-PT" sz="2000" dirty="0"/>
                        <a:t>Previsão de conclusão</a:t>
                      </a:r>
                    </a:p>
                  </a:txBody>
                  <a:tcPr/>
                </a:tc>
                <a:tc>
                  <a:txBody>
                    <a:bodyPr/>
                    <a:lstStyle/>
                    <a:p>
                      <a:r>
                        <a:rPr lang="pt-PT" sz="2000" dirty="0"/>
                        <a:t>julho de 2021</a:t>
                      </a:r>
                    </a:p>
                  </a:txBody>
                  <a:tcPr/>
                </a:tc>
                <a:extLst>
                  <a:ext uri="{0D108BD9-81ED-4DB2-BD59-A6C34878D82A}">
                    <a16:rowId xmlns:a16="http://schemas.microsoft.com/office/drawing/2014/main" val="566523634"/>
                  </a:ext>
                </a:extLst>
              </a:tr>
              <a:tr h="370840">
                <a:tc>
                  <a:txBody>
                    <a:bodyPr/>
                    <a:lstStyle/>
                    <a:p>
                      <a:r>
                        <a:rPr lang="pt-PT" sz="2000" dirty="0"/>
                        <a:t>Estado</a:t>
                      </a:r>
                    </a:p>
                  </a:txBody>
                  <a:tcPr/>
                </a:tc>
                <a:tc>
                  <a:txBody>
                    <a:bodyPr/>
                    <a:lstStyle/>
                    <a:p>
                      <a:r>
                        <a:rPr lang="pt-PT" sz="2000" dirty="0"/>
                        <a:t>Design</a:t>
                      </a:r>
                    </a:p>
                  </a:txBody>
                  <a:tcPr/>
                </a:tc>
                <a:extLst>
                  <a:ext uri="{0D108BD9-81ED-4DB2-BD59-A6C34878D82A}">
                    <a16:rowId xmlns:a16="http://schemas.microsoft.com/office/drawing/2014/main" val="2472670077"/>
                  </a:ext>
                </a:extLst>
              </a:tr>
            </a:tbl>
          </a:graphicData>
        </a:graphic>
      </p:graphicFrame>
      <p:pic>
        <p:nvPicPr>
          <p:cNvPr id="5" name="Imagem 4">
            <a:extLst>
              <a:ext uri="{FF2B5EF4-FFF2-40B4-BE49-F238E27FC236}">
                <a16:creationId xmlns:a16="http://schemas.microsoft.com/office/drawing/2014/main" id="{40B197C7-48F4-4EC5-9824-D5E8388750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98091" y="4602965"/>
            <a:ext cx="2690282" cy="2017712"/>
          </a:xfrm>
          <a:prstGeom prst="rect">
            <a:avLst/>
          </a:prstGeom>
        </p:spPr>
      </p:pic>
      <p:pic>
        <p:nvPicPr>
          <p:cNvPr id="7" name="Imagem 6">
            <a:extLst>
              <a:ext uri="{FF2B5EF4-FFF2-40B4-BE49-F238E27FC236}">
                <a16:creationId xmlns:a16="http://schemas.microsoft.com/office/drawing/2014/main" id="{8D5376D0-E8D9-4B80-AA9D-B0540A5C7A7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48883" y="4609524"/>
            <a:ext cx="3097026" cy="2066788"/>
          </a:xfrm>
          <a:prstGeom prst="rect">
            <a:avLst/>
          </a:prstGeom>
        </p:spPr>
      </p:pic>
      <p:grpSp>
        <p:nvGrpSpPr>
          <p:cNvPr id="12" name="Group 11">
            <a:extLst>
              <a:ext uri="{FF2B5EF4-FFF2-40B4-BE49-F238E27FC236}">
                <a16:creationId xmlns:a16="http://schemas.microsoft.com/office/drawing/2014/main" id="{64B900E9-3BAA-4828-8D3D-8AF68DB3A37A}"/>
              </a:ext>
            </a:extLst>
          </p:cNvPr>
          <p:cNvGrpSpPr/>
          <p:nvPr/>
        </p:nvGrpSpPr>
        <p:grpSpPr>
          <a:xfrm>
            <a:off x="-1588" y="-531440"/>
            <a:ext cx="9172305" cy="1656184"/>
            <a:chOff x="-1588" y="-499624"/>
            <a:chExt cx="9172305" cy="1656184"/>
          </a:xfrm>
        </p:grpSpPr>
        <p:sp>
          <p:nvSpPr>
            <p:cNvPr id="13" name="Retângulo 37">
              <a:extLst>
                <a:ext uri="{FF2B5EF4-FFF2-40B4-BE49-F238E27FC236}">
                  <a16:creationId xmlns:a16="http://schemas.microsoft.com/office/drawing/2014/main" id="{E5F09854-5F13-4F4E-A94C-4DE7E75BD2F7}"/>
                </a:ext>
              </a:extLst>
            </p:cNvPr>
            <p:cNvSpPr/>
            <p:nvPr/>
          </p:nvSpPr>
          <p:spPr bwMode="auto">
            <a:xfrm>
              <a:off x="-1588" y="-581"/>
              <a:ext cx="9145588" cy="693274"/>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sp>
          <p:nvSpPr>
            <p:cNvPr id="14" name="Rectangle 53">
              <a:extLst>
                <a:ext uri="{FF2B5EF4-FFF2-40B4-BE49-F238E27FC236}">
                  <a16:creationId xmlns:a16="http://schemas.microsoft.com/office/drawing/2014/main" id="{3848C5AA-B934-4870-9997-A9FC3EB737FB}"/>
                </a:ext>
              </a:extLst>
            </p:cNvPr>
            <p:cNvSpPr>
              <a:spLocks noChangeArrowheads="1"/>
            </p:cNvSpPr>
            <p:nvPr/>
          </p:nvSpPr>
          <p:spPr bwMode="auto">
            <a:xfrm>
              <a:off x="1259632" y="91722"/>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a:defRPr/>
              </a:pPr>
              <a:r>
                <a:rPr lang="pt-PT" sz="1400" b="1" dirty="0">
                  <a:ln w="0"/>
                  <a:solidFill>
                    <a:srgbClr val="1C3E48"/>
                  </a:solidFill>
                  <a:latin typeface="Century Gothic" panose="020B0502020202020204" pitchFamily="34" charset="0"/>
                </a:rPr>
                <a:t>Proteção ativa e gestão integrada da Rede Natura 2000 nos Açores</a:t>
              </a:r>
            </a:p>
            <a:p>
              <a:pPr algn="r">
                <a:defRPr/>
              </a:pPr>
              <a:r>
                <a:rPr lang="pt-PT" sz="1100" b="1" dirty="0">
                  <a:ln w="0"/>
                  <a:solidFill>
                    <a:srgbClr val="1C3E48"/>
                  </a:solidFill>
                  <a:latin typeface="Century Gothic" panose="020B0502020202020204" pitchFamily="34" charset="0"/>
                </a:rPr>
                <a:t>LIFE IP AZORES NATURA – LIFE 17 IPE/PT 000010</a:t>
              </a:r>
              <a:endParaRPr lang="en-US" altLang="en-US" sz="1100" b="1" dirty="0">
                <a:solidFill>
                  <a:srgbClr val="1C3E48"/>
                </a:solidFill>
                <a:latin typeface="Century Gothic" panose="020B0502020202020204" pitchFamily="34" charset="0"/>
              </a:endParaRPr>
            </a:p>
          </p:txBody>
        </p:sp>
        <p:pic>
          <p:nvPicPr>
            <p:cNvPr id="15" name="Picture 10" descr="http://fnyh.org/wp-content/uploads/2015/01/LIFE.jpg">
              <a:extLst>
                <a:ext uri="{FF2B5EF4-FFF2-40B4-BE49-F238E27FC236}">
                  <a16:creationId xmlns:a16="http://schemas.microsoft.com/office/drawing/2014/main" id="{EA247DF5-23A6-4EC3-AB2E-E4EAD455750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04627" y="4177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8" descr="http://www.europarc.org/communication-skills/images/2.1%20N2000.jpg">
              <a:extLst>
                <a:ext uri="{FF2B5EF4-FFF2-40B4-BE49-F238E27FC236}">
                  <a16:creationId xmlns:a16="http://schemas.microsoft.com/office/drawing/2014/main" id="{F63AD924-3A69-4058-94B7-597B5FC23ABF}"/>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605" y="4177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Imagem 44">
              <a:extLst>
                <a:ext uri="{FF2B5EF4-FFF2-40B4-BE49-F238E27FC236}">
                  <a16:creationId xmlns:a16="http://schemas.microsoft.com/office/drawing/2014/main" id="{FB66FE09-8150-4BBA-99FB-120B729BB30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587856" y="-499624"/>
              <a:ext cx="1656184" cy="1656184"/>
            </a:xfrm>
            <a:prstGeom prst="rect">
              <a:avLst/>
            </a:prstGeom>
          </p:spPr>
        </p:pic>
      </p:grpSp>
    </p:spTree>
    <p:extLst>
      <p:ext uri="{BB962C8B-B14F-4D97-AF65-F5344CB8AC3E}">
        <p14:creationId xmlns:p14="http://schemas.microsoft.com/office/powerpoint/2010/main" val="130201558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FE8B13AA-ECB0-4097-8353-DD08C155DD78}"/>
              </a:ext>
            </a:extLst>
          </p:cNvPr>
          <p:cNvSpPr/>
          <p:nvPr/>
        </p:nvSpPr>
        <p:spPr>
          <a:xfrm>
            <a:off x="12643" y="692895"/>
            <a:ext cx="3819695" cy="8638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2400" b="1" dirty="0">
                <a:latin typeface="Century Gothic" panose="020B0502020202020204" pitchFamily="34" charset="0"/>
              </a:rPr>
              <a:t>Voluntariado – Campos de Voluntariado</a:t>
            </a:r>
          </a:p>
        </p:txBody>
      </p:sp>
      <p:graphicFrame>
        <p:nvGraphicFramePr>
          <p:cNvPr id="2" name="Tabela 1">
            <a:extLst>
              <a:ext uri="{FF2B5EF4-FFF2-40B4-BE49-F238E27FC236}">
                <a16:creationId xmlns:a16="http://schemas.microsoft.com/office/drawing/2014/main" id="{BA16F5F9-D483-429D-B3CA-693B1F849AB6}"/>
              </a:ext>
            </a:extLst>
          </p:cNvPr>
          <p:cNvGraphicFramePr>
            <a:graphicFrameLocks noGrp="1"/>
          </p:cNvGraphicFramePr>
          <p:nvPr>
            <p:extLst/>
          </p:nvPr>
        </p:nvGraphicFramePr>
        <p:xfrm>
          <a:off x="3997125" y="678644"/>
          <a:ext cx="5090530" cy="2489200"/>
        </p:xfrm>
        <a:graphic>
          <a:graphicData uri="http://schemas.openxmlformats.org/drawingml/2006/table">
            <a:tbl>
              <a:tblPr firstRow="1" bandRow="1">
                <a:tableStyleId>{5C22544A-7EE6-4342-B048-85BDC9FD1C3A}</a:tableStyleId>
              </a:tblPr>
              <a:tblGrid>
                <a:gridCol w="2457775">
                  <a:extLst>
                    <a:ext uri="{9D8B030D-6E8A-4147-A177-3AD203B41FA5}">
                      <a16:colId xmlns:a16="http://schemas.microsoft.com/office/drawing/2014/main" val="3433605157"/>
                    </a:ext>
                  </a:extLst>
                </a:gridCol>
                <a:gridCol w="1270678">
                  <a:extLst>
                    <a:ext uri="{9D8B030D-6E8A-4147-A177-3AD203B41FA5}">
                      <a16:colId xmlns:a16="http://schemas.microsoft.com/office/drawing/2014/main" val="2566091984"/>
                    </a:ext>
                  </a:extLst>
                </a:gridCol>
                <a:gridCol w="1362077">
                  <a:extLst>
                    <a:ext uri="{9D8B030D-6E8A-4147-A177-3AD203B41FA5}">
                      <a16:colId xmlns:a16="http://schemas.microsoft.com/office/drawing/2014/main" val="3108691061"/>
                    </a:ext>
                  </a:extLst>
                </a:gridCol>
              </a:tblGrid>
              <a:tr h="370840">
                <a:tc>
                  <a:txBody>
                    <a:bodyPr/>
                    <a:lstStyle/>
                    <a:p>
                      <a:r>
                        <a:rPr lang="pt-PT" dirty="0">
                          <a:latin typeface="Century Gothic" panose="020B0502020202020204" pitchFamily="34" charset="0"/>
                        </a:rPr>
                        <a:t>Datas</a:t>
                      </a:r>
                    </a:p>
                  </a:txBody>
                  <a:tcPr/>
                </a:tc>
                <a:tc>
                  <a:txBody>
                    <a:bodyPr/>
                    <a:lstStyle/>
                    <a:p>
                      <a:r>
                        <a:rPr lang="pt-PT" dirty="0">
                          <a:latin typeface="Century Gothic" panose="020B0502020202020204" pitchFamily="34" charset="0"/>
                        </a:rPr>
                        <a:t>Ilha</a:t>
                      </a:r>
                    </a:p>
                  </a:txBody>
                  <a:tcPr/>
                </a:tc>
                <a:tc>
                  <a:txBody>
                    <a:bodyPr/>
                    <a:lstStyle/>
                    <a:p>
                      <a:r>
                        <a:rPr lang="pt-PT" dirty="0">
                          <a:latin typeface="Century Gothic" panose="020B0502020202020204" pitchFamily="34" charset="0"/>
                        </a:rPr>
                        <a:t>Nº Voluntários</a:t>
                      </a:r>
                    </a:p>
                  </a:txBody>
                  <a:tcPr/>
                </a:tc>
                <a:extLst>
                  <a:ext uri="{0D108BD9-81ED-4DB2-BD59-A6C34878D82A}">
                    <a16:rowId xmlns:a16="http://schemas.microsoft.com/office/drawing/2014/main" val="1885599348"/>
                  </a:ext>
                </a:extLst>
              </a:tr>
              <a:tr h="370840">
                <a:tc>
                  <a:txBody>
                    <a:bodyPr/>
                    <a:lstStyle/>
                    <a:p>
                      <a:pPr algn="ctr"/>
                      <a:r>
                        <a:rPr lang="pt-PT" dirty="0">
                          <a:latin typeface="Century Gothic" panose="020B0502020202020204" pitchFamily="34" charset="0"/>
                        </a:rPr>
                        <a:t>13 a 21 de julho de 2020</a:t>
                      </a:r>
                    </a:p>
                  </a:txBody>
                  <a:tcPr/>
                </a:tc>
                <a:tc>
                  <a:txBody>
                    <a:bodyPr/>
                    <a:lstStyle/>
                    <a:p>
                      <a:pPr algn="ctr"/>
                      <a:r>
                        <a:rPr lang="pt-PT" dirty="0">
                          <a:latin typeface="Century Gothic" panose="020B0502020202020204" pitchFamily="34" charset="0"/>
                        </a:rPr>
                        <a:t>Graciosa</a:t>
                      </a:r>
                    </a:p>
                  </a:txBody>
                  <a:tcPr/>
                </a:tc>
                <a:tc>
                  <a:txBody>
                    <a:bodyPr/>
                    <a:lstStyle/>
                    <a:p>
                      <a:pPr algn="ctr"/>
                      <a:r>
                        <a:rPr lang="pt-PT" dirty="0">
                          <a:latin typeface="Century Gothic" panose="020B0502020202020204" pitchFamily="34" charset="0"/>
                        </a:rPr>
                        <a:t>13 </a:t>
                      </a:r>
                    </a:p>
                  </a:txBody>
                  <a:tcPr/>
                </a:tc>
                <a:extLst>
                  <a:ext uri="{0D108BD9-81ED-4DB2-BD59-A6C34878D82A}">
                    <a16:rowId xmlns:a16="http://schemas.microsoft.com/office/drawing/2014/main" val="2135737597"/>
                  </a:ext>
                </a:extLst>
              </a:tr>
              <a:tr h="370840">
                <a:tc>
                  <a:txBody>
                    <a:bodyPr/>
                    <a:lstStyle/>
                    <a:p>
                      <a:pPr algn="ctr"/>
                      <a:r>
                        <a:rPr lang="pt-PT" dirty="0">
                          <a:latin typeface="Century Gothic" panose="020B0502020202020204" pitchFamily="34" charset="0"/>
                        </a:rPr>
                        <a:t>15 a 23 de agosto de 2020</a:t>
                      </a:r>
                    </a:p>
                  </a:txBody>
                  <a:tcPr/>
                </a:tc>
                <a:tc>
                  <a:txBody>
                    <a:bodyPr/>
                    <a:lstStyle/>
                    <a:p>
                      <a:pPr algn="ctr"/>
                      <a:r>
                        <a:rPr lang="pt-PT" dirty="0">
                          <a:latin typeface="Century Gothic" panose="020B0502020202020204" pitchFamily="34" charset="0"/>
                        </a:rPr>
                        <a:t>Flores</a:t>
                      </a:r>
                    </a:p>
                  </a:txBody>
                  <a:tcPr/>
                </a:tc>
                <a:tc>
                  <a:txBody>
                    <a:bodyPr/>
                    <a:lstStyle/>
                    <a:p>
                      <a:pPr algn="ctr"/>
                      <a:r>
                        <a:rPr lang="pt-PT" dirty="0">
                          <a:latin typeface="Century Gothic" panose="020B0502020202020204" pitchFamily="34" charset="0"/>
                        </a:rPr>
                        <a:t>14</a:t>
                      </a:r>
                    </a:p>
                  </a:txBody>
                  <a:tcPr/>
                </a:tc>
                <a:extLst>
                  <a:ext uri="{0D108BD9-81ED-4DB2-BD59-A6C34878D82A}">
                    <a16:rowId xmlns:a16="http://schemas.microsoft.com/office/drawing/2014/main" val="971678481"/>
                  </a:ext>
                </a:extLst>
              </a:tr>
              <a:tr h="370840">
                <a:tc>
                  <a:txBody>
                    <a:bodyPr/>
                    <a:lstStyle/>
                    <a:p>
                      <a:pPr algn="ctr"/>
                      <a:r>
                        <a:rPr lang="pt-PT" dirty="0">
                          <a:latin typeface="Century Gothic" panose="020B0502020202020204" pitchFamily="34" charset="0"/>
                        </a:rPr>
                        <a:t>14 a 22 de setembro de 2020</a:t>
                      </a:r>
                    </a:p>
                  </a:txBody>
                  <a:tcPr/>
                </a:tc>
                <a:tc>
                  <a:txBody>
                    <a:bodyPr/>
                    <a:lstStyle/>
                    <a:p>
                      <a:pPr algn="ctr"/>
                      <a:r>
                        <a:rPr lang="pt-PT" dirty="0">
                          <a:latin typeface="Century Gothic" panose="020B0502020202020204" pitchFamily="34" charset="0"/>
                        </a:rPr>
                        <a:t>Pico</a:t>
                      </a:r>
                    </a:p>
                  </a:txBody>
                  <a:tcPr/>
                </a:tc>
                <a:tc>
                  <a:txBody>
                    <a:bodyPr/>
                    <a:lstStyle/>
                    <a:p>
                      <a:pPr algn="ctr"/>
                      <a:r>
                        <a:rPr lang="pt-PT" dirty="0">
                          <a:latin typeface="Century Gothic" panose="020B0502020202020204" pitchFamily="34" charset="0"/>
                        </a:rPr>
                        <a:t>13</a:t>
                      </a:r>
                    </a:p>
                  </a:txBody>
                  <a:tcPr/>
                </a:tc>
                <a:extLst>
                  <a:ext uri="{0D108BD9-81ED-4DB2-BD59-A6C34878D82A}">
                    <a16:rowId xmlns:a16="http://schemas.microsoft.com/office/drawing/2014/main" val="1979297898"/>
                  </a:ext>
                </a:extLst>
              </a:tr>
              <a:tr h="370840">
                <a:tc>
                  <a:txBody>
                    <a:bodyPr/>
                    <a:lstStyle/>
                    <a:p>
                      <a:pPr algn="ctr"/>
                      <a:r>
                        <a:rPr lang="pt-PT" dirty="0">
                          <a:latin typeface="Century Gothic" panose="020B0502020202020204" pitchFamily="34" charset="0"/>
                        </a:rPr>
                        <a:t>5 a 13 de novembro de 2020</a:t>
                      </a:r>
                    </a:p>
                  </a:txBody>
                  <a:tcPr/>
                </a:tc>
                <a:tc>
                  <a:txBody>
                    <a:bodyPr/>
                    <a:lstStyle/>
                    <a:p>
                      <a:pPr algn="ctr"/>
                      <a:r>
                        <a:rPr lang="pt-PT" dirty="0">
                          <a:latin typeface="Century Gothic" panose="020B0502020202020204" pitchFamily="34" charset="0"/>
                        </a:rPr>
                        <a:t>Santa Maria</a:t>
                      </a:r>
                    </a:p>
                  </a:txBody>
                  <a:tcPr/>
                </a:tc>
                <a:tc>
                  <a:txBody>
                    <a:bodyPr/>
                    <a:lstStyle/>
                    <a:p>
                      <a:pPr algn="ctr"/>
                      <a:r>
                        <a:rPr lang="pt-PT" dirty="0">
                          <a:latin typeface="Century Gothic" panose="020B0502020202020204" pitchFamily="34" charset="0"/>
                        </a:rPr>
                        <a:t>12</a:t>
                      </a:r>
                    </a:p>
                  </a:txBody>
                  <a:tcPr/>
                </a:tc>
                <a:extLst>
                  <a:ext uri="{0D108BD9-81ED-4DB2-BD59-A6C34878D82A}">
                    <a16:rowId xmlns:a16="http://schemas.microsoft.com/office/drawing/2014/main" val="459002098"/>
                  </a:ext>
                </a:extLst>
              </a:tr>
              <a:tr h="370840">
                <a:tc>
                  <a:txBody>
                    <a:bodyPr/>
                    <a:lstStyle/>
                    <a:p>
                      <a:pPr algn="ctr"/>
                      <a:r>
                        <a:rPr lang="pt-PT" dirty="0">
                          <a:latin typeface="Century Gothic" panose="020B0502020202020204" pitchFamily="34" charset="0"/>
                        </a:rPr>
                        <a:t>17 a 25 Março de 2021</a:t>
                      </a:r>
                    </a:p>
                  </a:txBody>
                  <a:tcPr/>
                </a:tc>
                <a:tc>
                  <a:txBody>
                    <a:bodyPr/>
                    <a:lstStyle/>
                    <a:p>
                      <a:pPr algn="ctr"/>
                      <a:r>
                        <a:rPr lang="pt-PT" dirty="0">
                          <a:latin typeface="Century Gothic" panose="020B0502020202020204" pitchFamily="34" charset="0"/>
                        </a:rPr>
                        <a:t>Terceira</a:t>
                      </a:r>
                    </a:p>
                  </a:txBody>
                  <a:tcPr/>
                </a:tc>
                <a:tc>
                  <a:txBody>
                    <a:bodyPr/>
                    <a:lstStyle/>
                    <a:p>
                      <a:pPr algn="ctr"/>
                      <a:r>
                        <a:rPr lang="pt-PT" dirty="0">
                          <a:latin typeface="Century Gothic" panose="020B0502020202020204" pitchFamily="34" charset="0"/>
                        </a:rPr>
                        <a:t>15</a:t>
                      </a:r>
                    </a:p>
                  </a:txBody>
                  <a:tcPr/>
                </a:tc>
                <a:extLst>
                  <a:ext uri="{0D108BD9-81ED-4DB2-BD59-A6C34878D82A}">
                    <a16:rowId xmlns:a16="http://schemas.microsoft.com/office/drawing/2014/main" val="1186112362"/>
                  </a:ext>
                </a:extLst>
              </a:tr>
            </a:tbl>
          </a:graphicData>
        </a:graphic>
      </p:graphicFrame>
      <p:pic>
        <p:nvPicPr>
          <p:cNvPr id="5" name="Imagem 4">
            <a:extLst>
              <a:ext uri="{FF2B5EF4-FFF2-40B4-BE49-F238E27FC236}">
                <a16:creationId xmlns:a16="http://schemas.microsoft.com/office/drawing/2014/main" id="{3D01AB89-BF9B-4D97-A0BF-04D045899D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7371" y="2082653"/>
            <a:ext cx="3621736" cy="2716302"/>
          </a:xfrm>
          <a:prstGeom prst="rect">
            <a:avLst/>
          </a:prstGeom>
        </p:spPr>
      </p:pic>
      <p:sp>
        <p:nvSpPr>
          <p:cNvPr id="12" name="Retângulo 11">
            <a:extLst>
              <a:ext uri="{FF2B5EF4-FFF2-40B4-BE49-F238E27FC236}">
                <a16:creationId xmlns:a16="http://schemas.microsoft.com/office/drawing/2014/main" id="{A07AA4FD-1DC1-407D-9594-4675F9DDBD8E}"/>
              </a:ext>
            </a:extLst>
          </p:cNvPr>
          <p:cNvSpPr/>
          <p:nvPr/>
        </p:nvSpPr>
        <p:spPr>
          <a:xfrm>
            <a:off x="-162001" y="4941168"/>
            <a:ext cx="4320480" cy="230832"/>
          </a:xfrm>
          <a:prstGeom prst="rect">
            <a:avLst/>
          </a:prstGeom>
        </p:spPr>
        <p:txBody>
          <a:bodyPr wrap="square">
            <a:spAutoFit/>
          </a:bodyPr>
          <a:lstStyle/>
          <a:p>
            <a:pPr algn="ctr"/>
            <a:r>
              <a:rPr lang="pt-PT" sz="900" dirty="0">
                <a:latin typeface="Century Gothic" panose="020B0502020202020204" pitchFamily="34" charset="0"/>
              </a:rPr>
              <a:t>Campo de voluntariado de Santa Maria – Julia Snajdr </a:t>
            </a:r>
          </a:p>
        </p:txBody>
      </p:sp>
      <p:sp>
        <p:nvSpPr>
          <p:cNvPr id="15" name="Retângulo 14">
            <a:extLst>
              <a:ext uri="{FF2B5EF4-FFF2-40B4-BE49-F238E27FC236}">
                <a16:creationId xmlns:a16="http://schemas.microsoft.com/office/drawing/2014/main" id="{28868D2B-2B2B-48A8-B202-736F888F0F2D}"/>
              </a:ext>
            </a:extLst>
          </p:cNvPr>
          <p:cNvSpPr/>
          <p:nvPr/>
        </p:nvSpPr>
        <p:spPr>
          <a:xfrm>
            <a:off x="4417074" y="3574741"/>
            <a:ext cx="4320480" cy="230832"/>
          </a:xfrm>
          <a:prstGeom prst="rect">
            <a:avLst/>
          </a:prstGeom>
        </p:spPr>
        <p:txBody>
          <a:bodyPr wrap="square">
            <a:spAutoFit/>
          </a:bodyPr>
          <a:lstStyle/>
          <a:p>
            <a:pPr algn="ctr"/>
            <a:r>
              <a:rPr lang="pt-PT" sz="900" dirty="0">
                <a:latin typeface="Century Gothic" panose="020B0502020202020204" pitchFamily="34" charset="0"/>
              </a:rPr>
              <a:t>Campo de voluntariado </a:t>
            </a:r>
            <a:r>
              <a:rPr lang="pt-PT" sz="900">
                <a:latin typeface="Century Gothic" panose="020B0502020202020204" pitchFamily="34" charset="0"/>
              </a:rPr>
              <a:t>da Terceira </a:t>
            </a:r>
            <a:r>
              <a:rPr lang="pt-PT" sz="900" dirty="0">
                <a:latin typeface="Century Gothic" panose="020B0502020202020204" pitchFamily="34" charset="0"/>
              </a:rPr>
              <a:t>– Julia Snajdr </a:t>
            </a:r>
          </a:p>
        </p:txBody>
      </p:sp>
      <p:sp>
        <p:nvSpPr>
          <p:cNvPr id="4" name="CaixaDeTexto 3">
            <a:extLst>
              <a:ext uri="{FF2B5EF4-FFF2-40B4-BE49-F238E27FC236}">
                <a16:creationId xmlns:a16="http://schemas.microsoft.com/office/drawing/2014/main" id="{F66BBC3E-7DD4-429A-BA77-07235AC79CE0}"/>
              </a:ext>
            </a:extLst>
          </p:cNvPr>
          <p:cNvSpPr txBox="1"/>
          <p:nvPr/>
        </p:nvSpPr>
        <p:spPr>
          <a:xfrm>
            <a:off x="215284" y="5445223"/>
            <a:ext cx="3690935" cy="1131079"/>
          </a:xfrm>
          <a:prstGeom prst="rect">
            <a:avLst/>
          </a:prstGeom>
          <a:noFill/>
        </p:spPr>
        <p:txBody>
          <a:bodyPr wrap="square" rtlCol="0">
            <a:spAutoFit/>
          </a:bodyPr>
          <a:lstStyle/>
          <a:p>
            <a:r>
              <a:rPr lang="pt-PT" sz="1350" b="1" u="sng" dirty="0">
                <a:solidFill>
                  <a:schemeClr val="dk1"/>
                </a:solidFill>
                <a:latin typeface="Century Gothic" panose="020B0502020202020204" pitchFamily="34" charset="0"/>
              </a:rPr>
              <a:t>Relatórios:</a:t>
            </a:r>
          </a:p>
          <a:p>
            <a:r>
              <a:rPr lang="pt-PT" sz="1350" dirty="0">
                <a:solidFill>
                  <a:schemeClr val="dk1"/>
                </a:solidFill>
                <a:latin typeface="Century Gothic" panose="020B0502020202020204" pitchFamily="34" charset="0"/>
              </a:rPr>
              <a:t>I:\11 - </a:t>
            </a:r>
            <a:r>
              <a:rPr lang="pt-PT" sz="1350" dirty="0" err="1">
                <a:solidFill>
                  <a:schemeClr val="dk1"/>
                </a:solidFill>
                <a:latin typeface="Century Gothic" panose="020B0502020202020204" pitchFamily="34" charset="0"/>
              </a:rPr>
              <a:t>Açoes</a:t>
            </a:r>
            <a:r>
              <a:rPr lang="pt-PT" sz="1350" dirty="0">
                <a:solidFill>
                  <a:schemeClr val="dk1"/>
                </a:solidFill>
                <a:latin typeface="Century Gothic" panose="020B0502020202020204" pitchFamily="34" charset="0"/>
              </a:rPr>
              <a:t>\Ação E5 - Programa de Voluntariado e envolvimento de </a:t>
            </a:r>
            <a:r>
              <a:rPr lang="pt-PT" sz="1350" dirty="0" err="1">
                <a:solidFill>
                  <a:schemeClr val="dk1"/>
                </a:solidFill>
                <a:latin typeface="Century Gothic" panose="020B0502020202020204" pitchFamily="34" charset="0"/>
              </a:rPr>
              <a:t>stakeholder</a:t>
            </a:r>
            <a:r>
              <a:rPr lang="pt-PT" sz="1350" dirty="0">
                <a:solidFill>
                  <a:schemeClr val="dk1"/>
                </a:solidFill>
                <a:latin typeface="Century Gothic" panose="020B0502020202020204" pitchFamily="34" charset="0"/>
              </a:rPr>
              <a:t>\Programa Voluntariado - P1A</a:t>
            </a:r>
          </a:p>
        </p:txBody>
      </p:sp>
      <p:grpSp>
        <p:nvGrpSpPr>
          <p:cNvPr id="18" name="Group 17">
            <a:extLst>
              <a:ext uri="{FF2B5EF4-FFF2-40B4-BE49-F238E27FC236}">
                <a16:creationId xmlns:a16="http://schemas.microsoft.com/office/drawing/2014/main" id="{5E44BB7F-9EBF-46CA-9588-33300550348F}"/>
              </a:ext>
            </a:extLst>
          </p:cNvPr>
          <p:cNvGrpSpPr/>
          <p:nvPr/>
        </p:nvGrpSpPr>
        <p:grpSpPr>
          <a:xfrm>
            <a:off x="-1588" y="-531440"/>
            <a:ext cx="9172305" cy="1656184"/>
            <a:chOff x="-1588" y="-499624"/>
            <a:chExt cx="9172305" cy="1656184"/>
          </a:xfrm>
        </p:grpSpPr>
        <p:sp>
          <p:nvSpPr>
            <p:cNvPr id="20" name="Retângulo 37">
              <a:extLst>
                <a:ext uri="{FF2B5EF4-FFF2-40B4-BE49-F238E27FC236}">
                  <a16:creationId xmlns:a16="http://schemas.microsoft.com/office/drawing/2014/main" id="{64068B12-4C19-42CE-801B-1AEC21B3421D}"/>
                </a:ext>
              </a:extLst>
            </p:cNvPr>
            <p:cNvSpPr/>
            <p:nvPr/>
          </p:nvSpPr>
          <p:spPr bwMode="auto">
            <a:xfrm>
              <a:off x="-1588" y="-581"/>
              <a:ext cx="9145588" cy="693274"/>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sp>
          <p:nvSpPr>
            <p:cNvPr id="21" name="Rectangle 53">
              <a:extLst>
                <a:ext uri="{FF2B5EF4-FFF2-40B4-BE49-F238E27FC236}">
                  <a16:creationId xmlns:a16="http://schemas.microsoft.com/office/drawing/2014/main" id="{F84B600E-0E12-4EBB-9F05-7AF407008FA8}"/>
                </a:ext>
              </a:extLst>
            </p:cNvPr>
            <p:cNvSpPr>
              <a:spLocks noChangeArrowheads="1"/>
            </p:cNvSpPr>
            <p:nvPr/>
          </p:nvSpPr>
          <p:spPr bwMode="auto">
            <a:xfrm>
              <a:off x="1259632" y="91722"/>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a:defRPr/>
              </a:pPr>
              <a:r>
                <a:rPr lang="pt-PT" sz="1400" b="1" dirty="0">
                  <a:ln w="0"/>
                  <a:solidFill>
                    <a:srgbClr val="1C3E48"/>
                  </a:solidFill>
                  <a:latin typeface="Century Gothic" panose="020B0502020202020204" pitchFamily="34" charset="0"/>
                </a:rPr>
                <a:t>Proteção ativa e gestão integrada da Rede Natura 2000 nos Açores</a:t>
              </a:r>
            </a:p>
            <a:p>
              <a:pPr algn="r">
                <a:defRPr/>
              </a:pPr>
              <a:r>
                <a:rPr lang="pt-PT" sz="1100" b="1" dirty="0">
                  <a:ln w="0"/>
                  <a:solidFill>
                    <a:srgbClr val="1C3E48"/>
                  </a:solidFill>
                  <a:latin typeface="Century Gothic" panose="020B0502020202020204" pitchFamily="34" charset="0"/>
                </a:rPr>
                <a:t>LIFE IP AZORES NATURA – LIFE 17 IPE/PT 000010</a:t>
              </a:r>
              <a:endParaRPr lang="en-US" altLang="en-US" sz="1100" b="1" dirty="0">
                <a:solidFill>
                  <a:srgbClr val="1C3E48"/>
                </a:solidFill>
                <a:latin typeface="Century Gothic" panose="020B0502020202020204" pitchFamily="34" charset="0"/>
              </a:endParaRPr>
            </a:p>
          </p:txBody>
        </p:sp>
        <p:pic>
          <p:nvPicPr>
            <p:cNvPr id="22" name="Picture 10" descr="http://fnyh.org/wp-content/uploads/2015/01/LIFE.jpg">
              <a:extLst>
                <a:ext uri="{FF2B5EF4-FFF2-40B4-BE49-F238E27FC236}">
                  <a16:creationId xmlns:a16="http://schemas.microsoft.com/office/drawing/2014/main" id="{C2E0361D-5604-4E25-B598-FBE1DCA6CD5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04627" y="4177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8" descr="http://www.europarc.org/communication-skills/images/2.1%20N2000.jpg">
              <a:extLst>
                <a:ext uri="{FF2B5EF4-FFF2-40B4-BE49-F238E27FC236}">
                  <a16:creationId xmlns:a16="http://schemas.microsoft.com/office/drawing/2014/main" id="{81EA03C3-0C79-4F1F-809E-FCCEB1BD033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605" y="4177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m 44">
              <a:extLst>
                <a:ext uri="{FF2B5EF4-FFF2-40B4-BE49-F238E27FC236}">
                  <a16:creationId xmlns:a16="http://schemas.microsoft.com/office/drawing/2014/main" id="{AE087B08-88E6-4694-A20A-08F0D87952B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87856" y="-499624"/>
              <a:ext cx="1656184" cy="1656184"/>
            </a:xfrm>
            <a:prstGeom prst="rect">
              <a:avLst/>
            </a:prstGeom>
          </p:spPr>
        </p:pic>
      </p:grpSp>
      <p:pic>
        <p:nvPicPr>
          <p:cNvPr id="8" name="Imagem 7">
            <a:extLst>
              <a:ext uri="{FF2B5EF4-FFF2-40B4-BE49-F238E27FC236}">
                <a16:creationId xmlns:a16="http://schemas.microsoft.com/office/drawing/2014/main" id="{CA4E602A-B33E-46D1-89DF-CAC037788DD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09053" y="3895665"/>
            <a:ext cx="3869905" cy="2902429"/>
          </a:xfrm>
          <a:prstGeom prst="rect">
            <a:avLst/>
          </a:prstGeom>
        </p:spPr>
      </p:pic>
    </p:spTree>
    <p:extLst>
      <p:ext uri="{BB962C8B-B14F-4D97-AF65-F5344CB8AC3E}">
        <p14:creationId xmlns:p14="http://schemas.microsoft.com/office/powerpoint/2010/main" val="3863790104"/>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exão reta 7"/>
          <p:cNvCxnSpPr/>
          <p:nvPr/>
        </p:nvCxnSpPr>
        <p:spPr>
          <a:xfrm>
            <a:off x="0" y="6237312"/>
            <a:ext cx="9144000" cy="0"/>
          </a:xfrm>
          <a:prstGeom prst="line">
            <a:avLst/>
          </a:prstGeom>
          <a:ln w="38100">
            <a:solidFill>
              <a:srgbClr val="AFE3D0"/>
            </a:solidFill>
          </a:ln>
        </p:spPr>
        <p:style>
          <a:lnRef idx="1">
            <a:schemeClr val="accent1"/>
          </a:lnRef>
          <a:fillRef idx="0">
            <a:schemeClr val="accent1"/>
          </a:fillRef>
          <a:effectRef idx="0">
            <a:schemeClr val="accent1"/>
          </a:effectRef>
          <a:fontRef idx="minor">
            <a:schemeClr val="tx1"/>
          </a:fontRef>
        </p:style>
      </p:cxnSp>
      <p:sp>
        <p:nvSpPr>
          <p:cNvPr id="51" name="Rectangle 62"/>
          <p:cNvSpPr>
            <a:spLocks noChangeArrowheads="1"/>
          </p:cNvSpPr>
          <p:nvPr/>
        </p:nvSpPr>
        <p:spPr bwMode="auto">
          <a:xfrm>
            <a:off x="298871" y="778317"/>
            <a:ext cx="823356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a:latin typeface="Calibri" panose="020F0502020204030204" pitchFamily="34" charset="0"/>
                <a:cs typeface="Calibri" panose="020F0502020204030204" pitchFamily="34" charset="0"/>
              </a:rPr>
              <a:t>F3 – </a:t>
            </a:r>
            <a:r>
              <a:rPr lang="pt-BR" altLang="en-US" sz="1800" b="1" dirty="0">
                <a:latin typeface="Calibri" panose="020F0502020204030204" pitchFamily="34" charset="0"/>
                <a:cs typeface="Calibri" panose="020F0502020204030204" pitchFamily="34" charset="0"/>
              </a:rPr>
              <a:t>Grupo de trabalho para coordenação dos fundos complementares</a:t>
            </a:r>
            <a:endParaRPr lang="fr-BE" altLang="en-US" sz="1800" b="1" dirty="0">
              <a:latin typeface="Calibri" panose="020F0502020204030204" pitchFamily="34" charset="0"/>
              <a:cs typeface="Calibri" panose="020F0502020204030204" pitchFamily="34" charset="0"/>
            </a:endParaRPr>
          </a:p>
          <a:p>
            <a:endParaRPr lang="fr-BE" altLang="en-US" sz="1200" b="1" dirty="0">
              <a:latin typeface="Century Gothic" panose="020B0502020202020204" pitchFamily="34" charset="0"/>
              <a:cs typeface="Calibri" panose="020F0502020204030204" pitchFamily="34" charset="0"/>
            </a:endParaRPr>
          </a:p>
        </p:txBody>
      </p:sp>
      <p:sp>
        <p:nvSpPr>
          <p:cNvPr id="23" name="CaixaDeTexto 22"/>
          <p:cNvSpPr txBox="1"/>
          <p:nvPr/>
        </p:nvSpPr>
        <p:spPr>
          <a:xfrm>
            <a:off x="-47498" y="1124744"/>
            <a:ext cx="9228010" cy="1477328"/>
          </a:xfrm>
          <a:prstGeom prst="rect">
            <a:avLst/>
          </a:prstGeom>
          <a:noFill/>
        </p:spPr>
        <p:txBody>
          <a:bodyPr wrap="square" rtlCol="0">
            <a:spAutoFit/>
          </a:bodyPr>
          <a:lstStyle/>
          <a:p>
            <a:pPr marL="285750" indent="-285750">
              <a:buFont typeface="Arial" panose="020B0604020202020204" pitchFamily="34" charset="0"/>
              <a:buChar char="•"/>
            </a:pPr>
            <a:r>
              <a:rPr lang="pt-BR" b="1" dirty="0">
                <a:latin typeface="Calibri" panose="020F0502020204030204" pitchFamily="34" charset="0"/>
                <a:cs typeface="Calibri" panose="020F0502020204030204" pitchFamily="34" charset="0"/>
              </a:rPr>
              <a:t>Grupo de trabalho para coordenação dos fundos complementares foi estabelecido (08/04/2019).</a:t>
            </a:r>
          </a:p>
          <a:p>
            <a:pPr algn="just"/>
            <a:endParaRPr lang="pt-BR"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pt-BR" b="1" dirty="0">
                <a:latin typeface="Calibri" panose="020F0502020204030204" pitchFamily="34" charset="0"/>
                <a:cs typeface="Calibri" panose="020F0502020204030204" pitchFamily="34" charset="0"/>
              </a:rPr>
              <a:t>O Website do projeto tem um Balcão de Apoio</a:t>
            </a:r>
            <a:r>
              <a:rPr lang="pt-BR" dirty="0">
                <a:latin typeface="Calibri" panose="020F0502020204030204" pitchFamily="34" charset="0"/>
                <a:cs typeface="Calibri" panose="020F0502020204030204" pitchFamily="34" charset="0"/>
              </a:rPr>
              <a:t> para dar suporte aos projetos complementares - Não previsto inicialmente e resultou das reuniões de gestão do projeto.</a:t>
            </a:r>
          </a:p>
        </p:txBody>
      </p:sp>
      <p:pic>
        <p:nvPicPr>
          <p:cNvPr id="24" name="Imagem 23"/>
          <p:cNvPicPr>
            <a:picLocks noChangeAspect="1"/>
          </p:cNvPicPr>
          <p:nvPr/>
        </p:nvPicPr>
        <p:blipFill rotWithShape="1">
          <a:blip r:embed="rId3" cstate="screen">
            <a:extLst>
              <a:ext uri="{28A0092B-C50C-407E-A947-70E740481C1C}">
                <a14:useLocalDpi xmlns:a14="http://schemas.microsoft.com/office/drawing/2010/main"/>
              </a:ext>
            </a:extLst>
          </a:blip>
          <a:srcRect b="11982"/>
          <a:stretch/>
        </p:blipFill>
        <p:spPr>
          <a:xfrm>
            <a:off x="159169" y="2781232"/>
            <a:ext cx="4433173" cy="2194870"/>
          </a:xfrm>
          <a:prstGeom prst="rect">
            <a:avLst/>
          </a:prstGeom>
        </p:spPr>
      </p:pic>
      <p:pic>
        <p:nvPicPr>
          <p:cNvPr id="25" name="Imagem 24"/>
          <p:cNvPicPr>
            <a:picLocks noChangeAspect="1"/>
          </p:cNvPicPr>
          <p:nvPr/>
        </p:nvPicPr>
        <p:blipFill rotWithShape="1">
          <a:blip r:embed="rId4" cstate="screen">
            <a:extLst>
              <a:ext uri="{28A0092B-C50C-407E-A947-70E740481C1C}">
                <a14:useLocalDpi xmlns:a14="http://schemas.microsoft.com/office/drawing/2010/main"/>
              </a:ext>
            </a:extLst>
          </a:blip>
          <a:srcRect t="4722" b="4327"/>
          <a:stretch/>
        </p:blipFill>
        <p:spPr>
          <a:xfrm>
            <a:off x="2861646" y="3090358"/>
            <a:ext cx="6266928" cy="3206188"/>
          </a:xfrm>
          <a:prstGeom prst="rect">
            <a:avLst/>
          </a:prstGeom>
        </p:spPr>
      </p:pic>
      <p:pic>
        <p:nvPicPr>
          <p:cNvPr id="4" name="Imagem 3"/>
          <p:cNvPicPr>
            <a:picLocks noChangeAspect="1"/>
          </p:cNvPicPr>
          <p:nvPr/>
        </p:nvPicPr>
        <p:blipFill rotWithShape="1">
          <a:blip r:embed="rId5" cstate="screen">
            <a:extLst>
              <a:ext uri="{28A0092B-C50C-407E-A947-70E740481C1C}">
                <a14:useLocalDpi xmlns:a14="http://schemas.microsoft.com/office/drawing/2010/main"/>
              </a:ext>
            </a:extLst>
          </a:blip>
          <a:srcRect t="13601" b="6601"/>
          <a:stretch/>
        </p:blipFill>
        <p:spPr>
          <a:xfrm>
            <a:off x="581331" y="2624086"/>
            <a:ext cx="8100392" cy="3636013"/>
          </a:xfrm>
          <a:prstGeom prst="rect">
            <a:avLst/>
          </a:prstGeom>
        </p:spPr>
      </p:pic>
      <p:sp>
        <p:nvSpPr>
          <p:cNvPr id="27" name="CaixaDeTexto 26"/>
          <p:cNvSpPr txBox="1"/>
          <p:nvPr/>
        </p:nvSpPr>
        <p:spPr>
          <a:xfrm>
            <a:off x="67857" y="6040813"/>
            <a:ext cx="3650879" cy="646331"/>
          </a:xfrm>
          <a:prstGeom prst="rect">
            <a:avLst/>
          </a:prstGeom>
          <a:solidFill>
            <a:srgbClr val="D2F8EC"/>
          </a:solidFill>
        </p:spPr>
        <p:txBody>
          <a:bodyPr wrap="square" rtlCol="0">
            <a:spAutoFit/>
          </a:bodyPr>
          <a:lstStyle/>
          <a:p>
            <a:r>
              <a:rPr lang="pt-PT" dirty="0"/>
              <a:t>Informação/Publicação sobre Fundos de Financiamento</a:t>
            </a:r>
            <a:endParaRPr lang="en-US" dirty="0"/>
          </a:p>
        </p:txBody>
      </p:sp>
      <p:grpSp>
        <p:nvGrpSpPr>
          <p:cNvPr id="26" name="Group 25">
            <a:extLst>
              <a:ext uri="{FF2B5EF4-FFF2-40B4-BE49-F238E27FC236}">
                <a16:creationId xmlns:a16="http://schemas.microsoft.com/office/drawing/2014/main" id="{F69E16F8-1C50-41B5-BCDF-51E308F37509}"/>
              </a:ext>
            </a:extLst>
          </p:cNvPr>
          <p:cNvGrpSpPr/>
          <p:nvPr/>
        </p:nvGrpSpPr>
        <p:grpSpPr>
          <a:xfrm>
            <a:off x="-1588" y="-531440"/>
            <a:ext cx="9172305" cy="1656184"/>
            <a:chOff x="-1588" y="-499624"/>
            <a:chExt cx="9172305" cy="1656184"/>
          </a:xfrm>
        </p:grpSpPr>
        <p:sp>
          <p:nvSpPr>
            <p:cNvPr id="28" name="Retângulo 37">
              <a:extLst>
                <a:ext uri="{FF2B5EF4-FFF2-40B4-BE49-F238E27FC236}">
                  <a16:creationId xmlns:a16="http://schemas.microsoft.com/office/drawing/2014/main" id="{8734A82F-0A98-488F-AE70-C74E4C14A5CB}"/>
                </a:ext>
              </a:extLst>
            </p:cNvPr>
            <p:cNvSpPr/>
            <p:nvPr/>
          </p:nvSpPr>
          <p:spPr bwMode="auto">
            <a:xfrm>
              <a:off x="-1588" y="-581"/>
              <a:ext cx="9145588" cy="693274"/>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sp>
          <p:nvSpPr>
            <p:cNvPr id="29" name="Rectangle 53">
              <a:extLst>
                <a:ext uri="{FF2B5EF4-FFF2-40B4-BE49-F238E27FC236}">
                  <a16:creationId xmlns:a16="http://schemas.microsoft.com/office/drawing/2014/main" id="{8BC59CA3-BCCC-4160-BC03-12C620F84CA2}"/>
                </a:ext>
              </a:extLst>
            </p:cNvPr>
            <p:cNvSpPr>
              <a:spLocks noChangeArrowheads="1"/>
            </p:cNvSpPr>
            <p:nvPr/>
          </p:nvSpPr>
          <p:spPr bwMode="auto">
            <a:xfrm>
              <a:off x="1259632" y="91722"/>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a:defRPr/>
              </a:pPr>
              <a:r>
                <a:rPr lang="pt-PT" sz="1400" b="1" dirty="0">
                  <a:ln w="0"/>
                  <a:solidFill>
                    <a:srgbClr val="1C3E48"/>
                  </a:solidFill>
                  <a:latin typeface="Century Gothic" panose="020B0502020202020204" pitchFamily="34" charset="0"/>
                </a:rPr>
                <a:t>Proteção ativa e gestão integrada da Rede Natura 2000 nos Açores</a:t>
              </a:r>
            </a:p>
            <a:p>
              <a:pPr algn="r">
                <a:defRPr/>
              </a:pPr>
              <a:r>
                <a:rPr lang="pt-PT" sz="1100" b="1" dirty="0">
                  <a:ln w="0"/>
                  <a:solidFill>
                    <a:srgbClr val="1C3E48"/>
                  </a:solidFill>
                  <a:latin typeface="Century Gothic" panose="020B0502020202020204" pitchFamily="34" charset="0"/>
                </a:rPr>
                <a:t>LIFE IP AZORES NATURA – LIFE 17 IPE/PT 000010</a:t>
              </a:r>
              <a:endParaRPr lang="en-US" altLang="en-US" sz="1100" b="1" dirty="0">
                <a:solidFill>
                  <a:srgbClr val="1C3E48"/>
                </a:solidFill>
                <a:latin typeface="Century Gothic" panose="020B0502020202020204" pitchFamily="34" charset="0"/>
              </a:endParaRPr>
            </a:p>
          </p:txBody>
        </p:sp>
        <p:pic>
          <p:nvPicPr>
            <p:cNvPr id="30" name="Picture 10" descr="http://fnyh.org/wp-content/uploads/2015/01/LIFE.jpg">
              <a:extLst>
                <a:ext uri="{FF2B5EF4-FFF2-40B4-BE49-F238E27FC236}">
                  <a16:creationId xmlns:a16="http://schemas.microsoft.com/office/drawing/2014/main" id="{F29ABB36-0EDB-49B2-99E0-A58E71362D0F}"/>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04627" y="4177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 descr="http://www.europarc.org/communication-skills/images/2.1%20N2000.jpg">
              <a:extLst>
                <a:ext uri="{FF2B5EF4-FFF2-40B4-BE49-F238E27FC236}">
                  <a16:creationId xmlns:a16="http://schemas.microsoft.com/office/drawing/2014/main" id="{CB16A5F6-DB07-4D44-AF3D-1D2710DE3728}"/>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8605" y="4177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m 44">
              <a:extLst>
                <a:ext uri="{FF2B5EF4-FFF2-40B4-BE49-F238E27FC236}">
                  <a16:creationId xmlns:a16="http://schemas.microsoft.com/office/drawing/2014/main" id="{9EC08F7A-94CF-42E3-99EF-3C86D2AA92E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587856" y="-499624"/>
              <a:ext cx="1656184" cy="1656184"/>
            </a:xfrm>
            <a:prstGeom prst="rect">
              <a:avLst/>
            </a:prstGeom>
          </p:spPr>
        </p:pic>
      </p:grpSp>
      <p:grpSp>
        <p:nvGrpSpPr>
          <p:cNvPr id="45" name="Agrupar 44">
            <a:extLst>
              <a:ext uri="{FF2B5EF4-FFF2-40B4-BE49-F238E27FC236}">
                <a16:creationId xmlns:a16="http://schemas.microsoft.com/office/drawing/2014/main" id="{7A699502-9666-47EB-92AA-A63568D98168}"/>
              </a:ext>
            </a:extLst>
          </p:cNvPr>
          <p:cNvGrpSpPr/>
          <p:nvPr/>
        </p:nvGrpSpPr>
        <p:grpSpPr>
          <a:xfrm>
            <a:off x="6170041" y="6349645"/>
            <a:ext cx="2973959" cy="436729"/>
            <a:chOff x="6134545" y="6304639"/>
            <a:chExt cx="2973959" cy="436729"/>
          </a:xfrm>
        </p:grpSpPr>
        <p:pic>
          <p:nvPicPr>
            <p:cNvPr id="46" name="Picture 6" descr="http://www.azores.gov.pt/NR/rdonlyres/A1197A03-23BB-40F6-AA68-6C3FEC711B55/335484/LogotipoGovernodosAores2.JPG">
              <a:extLst>
                <a:ext uri="{FF2B5EF4-FFF2-40B4-BE49-F238E27FC236}">
                  <a16:creationId xmlns:a16="http://schemas.microsoft.com/office/drawing/2014/main" id="{4BBEA021-1E84-4053-80EB-27CA46EA634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34545" y="6403451"/>
              <a:ext cx="1101751" cy="337917"/>
            </a:xfrm>
            <a:prstGeom prst="rect">
              <a:avLst/>
            </a:prstGeom>
            <a:noFill/>
            <a:extLst>
              <a:ext uri="{909E8E84-426E-40DD-AFC4-6F175D3DCCD1}">
                <a14:hiddenFill xmlns:a14="http://schemas.microsoft.com/office/drawing/2010/main">
                  <a:solidFill>
                    <a:srgbClr val="FFFFFF"/>
                  </a:solidFill>
                </a14:hiddenFill>
              </a:ext>
            </a:extLst>
          </p:spPr>
        </p:pic>
        <p:pic>
          <p:nvPicPr>
            <p:cNvPr id="47" name="Imagem 16">
              <a:extLst>
                <a:ext uri="{FF2B5EF4-FFF2-40B4-BE49-F238E27FC236}">
                  <a16:creationId xmlns:a16="http://schemas.microsoft.com/office/drawing/2014/main" id="{466F523B-493F-42C0-80F4-C9CE6A88B434}"/>
                </a:ext>
              </a:extLst>
            </p:cNvPr>
            <p:cNvPicPr>
              <a:picLocks noChangeAspect="1"/>
            </p:cNvPicPr>
            <p:nvPr/>
          </p:nvPicPr>
          <p:blipFill>
            <a:blip r:embed="rId10" cstate="print">
              <a:extLst>
                <a:ext uri="{28A0092B-C50C-407E-A947-70E740481C1C}">
                  <a14:useLocalDpi xmlns:a14="http://schemas.microsoft.com/office/drawing/2010/main" val="0"/>
                </a:ext>
              </a:extLst>
            </a:blip>
            <a:srcRect l="20705" t="3252" r="21651" b="10634"/>
            <a:stretch>
              <a:fillRect/>
            </a:stretch>
          </p:blipFill>
          <p:spPr bwMode="auto">
            <a:xfrm>
              <a:off x="8122579"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Imagem 47">
              <a:extLst>
                <a:ext uri="{FF2B5EF4-FFF2-40B4-BE49-F238E27FC236}">
                  <a16:creationId xmlns:a16="http://schemas.microsoft.com/office/drawing/2014/main" id="{D69446E8-39D7-4A75-9A02-80F04F5C9F95}"/>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t="13157" r="6666" b="12408"/>
            <a:stretch/>
          </p:blipFill>
          <p:spPr>
            <a:xfrm>
              <a:off x="7236296" y="6349689"/>
              <a:ext cx="913917" cy="391679"/>
            </a:xfrm>
            <a:prstGeom prst="rect">
              <a:avLst/>
            </a:prstGeom>
          </p:spPr>
        </p:pic>
      </p:grpSp>
    </p:spTree>
    <p:extLst>
      <p:ext uri="{BB962C8B-B14F-4D97-AF65-F5344CB8AC3E}">
        <p14:creationId xmlns:p14="http://schemas.microsoft.com/office/powerpoint/2010/main" val="14823716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1588" y="-581"/>
            <a:ext cx="9145588" cy="621270"/>
            <a:chOff x="-1588" y="-581"/>
            <a:chExt cx="9145588" cy="621270"/>
          </a:xfrm>
        </p:grpSpPr>
        <p:sp>
          <p:nvSpPr>
            <p:cNvPr id="5" name="Retângulo 4"/>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6"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Imagem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47664" y="-531440"/>
            <a:ext cx="1656184" cy="1656184"/>
          </a:xfrm>
          <a:prstGeom prst="rect">
            <a:avLst/>
          </a:prstGeom>
        </p:spPr>
      </p:pic>
      <p:sp>
        <p:nvSpPr>
          <p:cNvPr id="1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a:ln w="0"/>
                <a:solidFill>
                  <a:srgbClr val="1C3E48"/>
                </a:solidFill>
                <a:latin typeface="Century Gothic" panose="020B0502020202020204" pitchFamily="34" charset="0"/>
              </a:rPr>
              <a:t>LIFE IP AZORES NATURA – LIFE 17 IPE/PT 000010</a:t>
            </a:r>
            <a:endParaRPr lang="en-US" altLang="en-US" sz="1100" b="1" dirty="0">
              <a:solidFill>
                <a:srgbClr val="1C3E48"/>
              </a:solidFill>
              <a:latin typeface="Century Gothic" panose="020B0502020202020204" pitchFamily="34" charset="0"/>
            </a:endParaRPr>
          </a:p>
        </p:txBody>
      </p:sp>
      <p:sp>
        <p:nvSpPr>
          <p:cNvPr id="17" name="CaixaDeTexto 16"/>
          <p:cNvSpPr txBox="1"/>
          <p:nvPr/>
        </p:nvSpPr>
        <p:spPr>
          <a:xfrm>
            <a:off x="251520" y="908720"/>
            <a:ext cx="8784976" cy="2431435"/>
          </a:xfrm>
          <a:prstGeom prst="rect">
            <a:avLst/>
          </a:prstGeom>
          <a:noFill/>
        </p:spPr>
        <p:txBody>
          <a:bodyPr wrap="square" rtlCol="0">
            <a:spAutoFit/>
          </a:bodyPr>
          <a:lstStyle/>
          <a:p>
            <a:pPr algn="ctr"/>
            <a:r>
              <a:rPr lang="pt-PT" sz="2400" b="1" u="sng" dirty="0">
                <a:solidFill>
                  <a:srgbClr val="195457"/>
                </a:solidFill>
                <a:ea typeface="Tahoma" panose="020B0604030504040204" pitchFamily="34" charset="0"/>
                <a:cs typeface="Calibri" panose="020F0502020204030204" pitchFamily="34" charset="0"/>
              </a:rPr>
              <a:t>Inquérito de Capacitação Externa!</a:t>
            </a:r>
          </a:p>
          <a:p>
            <a:pPr algn="ctr"/>
            <a:endParaRPr lang="pt-PT" sz="2400" b="1" u="sng" dirty="0">
              <a:solidFill>
                <a:srgbClr val="195457"/>
              </a:solidFill>
              <a:ea typeface="Tahoma" panose="020B0604030504040204" pitchFamily="34" charset="0"/>
              <a:cs typeface="Calibri" panose="020F0502020204030204" pitchFamily="34" charset="0"/>
            </a:endParaRPr>
          </a:p>
          <a:p>
            <a:pPr algn="ctr"/>
            <a:endParaRPr lang="pt-PT" sz="2400" b="1" u="sng" dirty="0">
              <a:solidFill>
                <a:srgbClr val="195457"/>
              </a:solidFill>
              <a:ea typeface="Tahoma" panose="020B0604030504040204" pitchFamily="34" charset="0"/>
              <a:cs typeface="Calibri" panose="020F0502020204030204" pitchFamily="34" charset="0"/>
            </a:endParaRPr>
          </a:p>
          <a:p>
            <a:pPr algn="ctr"/>
            <a:endParaRPr lang="pt-PT" sz="4400" b="1" u="sng" dirty="0">
              <a:solidFill>
                <a:srgbClr val="195457"/>
              </a:solidFill>
              <a:ea typeface="Tahoma" panose="020B0604030504040204" pitchFamily="34" charset="0"/>
              <a:cs typeface="Calibri" panose="020F0502020204030204" pitchFamily="34" charset="0"/>
            </a:endParaRPr>
          </a:p>
          <a:p>
            <a:pPr algn="ctr"/>
            <a:r>
              <a:rPr lang="pt-PT" sz="3600" u="sng" dirty="0">
                <a:highlight>
                  <a:srgbClr val="AFE3D0"/>
                </a:highlight>
                <a:hlinkClick r:id="rId6"/>
              </a:rPr>
              <a:t>https://forms.gle/bANKohhcvJ5Vn2ik9</a:t>
            </a:r>
            <a:endParaRPr lang="pt-PT" sz="2800" dirty="0">
              <a:highlight>
                <a:srgbClr val="AFE3D0"/>
              </a:highlight>
              <a:ea typeface="Tahoma" panose="020B0604030504040204" pitchFamily="34" charset="0"/>
              <a:cs typeface="DIN Condensed Bold"/>
            </a:endParaRPr>
          </a:p>
        </p:txBody>
      </p:sp>
      <p:pic>
        <p:nvPicPr>
          <p:cNvPr id="11266" name="Picture 2" descr="UMD PSYC E-News: Learn about yourself and enter a chance to win a $30  Amazon gift card!">
            <a:extLst>
              <a:ext uri="{FF2B5EF4-FFF2-40B4-BE49-F238E27FC236}">
                <a16:creationId xmlns:a16="http://schemas.microsoft.com/office/drawing/2014/main" id="{82F8AEFF-84F1-4CF8-8DAF-3F3968A07B1F}"/>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454089" y="836711"/>
            <a:ext cx="968744" cy="1937488"/>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m 11">
            <a:extLst>
              <a:ext uri="{FF2B5EF4-FFF2-40B4-BE49-F238E27FC236}">
                <a16:creationId xmlns:a16="http://schemas.microsoft.com/office/drawing/2014/main" id="{C9953360-5B11-4400-BFAD-D2317C24F5A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52536" y="4293096"/>
            <a:ext cx="3407989" cy="2555992"/>
          </a:xfrm>
          <a:prstGeom prst="rect">
            <a:avLst/>
          </a:prstGeom>
        </p:spPr>
      </p:pic>
      <p:pic>
        <p:nvPicPr>
          <p:cNvPr id="14" name="Imagem 13">
            <a:extLst>
              <a:ext uri="{FF2B5EF4-FFF2-40B4-BE49-F238E27FC236}">
                <a16:creationId xmlns:a16="http://schemas.microsoft.com/office/drawing/2014/main" id="{32EAE732-283D-4EEE-8E0E-8D1E2672FE8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771800" y="4288641"/>
            <a:ext cx="3419871" cy="2571289"/>
          </a:xfrm>
          <a:prstGeom prst="rect">
            <a:avLst/>
          </a:prstGeom>
        </p:spPr>
      </p:pic>
      <p:pic>
        <p:nvPicPr>
          <p:cNvPr id="15" name="Imagem 14">
            <a:extLst>
              <a:ext uri="{FF2B5EF4-FFF2-40B4-BE49-F238E27FC236}">
                <a16:creationId xmlns:a16="http://schemas.microsoft.com/office/drawing/2014/main" id="{988EA937-299A-420F-BDEE-C3B0B2EA376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96136" y="4288641"/>
            <a:ext cx="3419869" cy="2564902"/>
          </a:xfrm>
          <a:prstGeom prst="rect">
            <a:avLst/>
          </a:prstGeom>
        </p:spPr>
      </p:pic>
    </p:spTree>
    <p:extLst>
      <p:ext uri="{BB962C8B-B14F-4D97-AF65-F5344CB8AC3E}">
        <p14:creationId xmlns:p14="http://schemas.microsoft.com/office/powerpoint/2010/main" val="39669112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624" t="18652" r="22730" b="16719"/>
          <a:stretch/>
        </p:blipFill>
        <p:spPr bwMode="auto">
          <a:xfrm>
            <a:off x="2542273" y="2568337"/>
            <a:ext cx="3015916" cy="16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4" descr="https://www.visitportugal.com/sites/www.visitportugal.com/files/styles/experiencias_detalhe/public/mediateca/N2604d_0.jpg?itok=thKeHWfB"/>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491999" y="887502"/>
            <a:ext cx="2880000" cy="1620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http://cultura.cm-ribeiragrande.pt/imagens/250134452583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28822" y="887502"/>
            <a:ext cx="2430000" cy="1620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descr="http://cdn.olhares.pt/client/files/foto/big/132/132039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3528" y="2575162"/>
            <a:ext cx="2161922" cy="1620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8" descr="http://turismocadentro.com/wp-content/uploads/2010/06/ilha-das-flores.jp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15012" y="2572387"/>
            <a:ext cx="2438804" cy="1620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http://www.ponta-delgada.com/wp-content/uploads/2016/03/lagoa-do-fogo.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21425" y="4257272"/>
            <a:ext cx="2446201" cy="1620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2" descr="http://parquesnaturais.azores.gov.pt/images/pni_terceira/ap/rn/sbarbara/800/6.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14441" y="4249172"/>
            <a:ext cx="2160002" cy="1620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http://cultura.cm-ribeiragrande.pt/imagens/1941344525462.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15257"/>
          <a:stretch/>
        </p:blipFill>
        <p:spPr bwMode="auto">
          <a:xfrm>
            <a:off x="2160107" y="879402"/>
            <a:ext cx="1275069" cy="1620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http://cultura.cm-ribeiragrande.pt/imagens/5861344523923.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923869" y="4257272"/>
            <a:ext cx="2448130" cy="1620000"/>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upo 30"/>
          <p:cNvGrpSpPr/>
          <p:nvPr/>
        </p:nvGrpSpPr>
        <p:grpSpPr>
          <a:xfrm>
            <a:off x="-1588" y="-581"/>
            <a:ext cx="9145588" cy="621270"/>
            <a:chOff x="-1588" y="-581"/>
            <a:chExt cx="9145588" cy="621270"/>
          </a:xfrm>
        </p:grpSpPr>
        <p:sp>
          <p:nvSpPr>
            <p:cNvPr id="37" name="Retângulo 36"/>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39" name="Picture 10" descr="http://fnyh.org/wp-content/uploads/2015/01/LIFE.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8" descr="http://www.europarc.org/communication-skills/images/2.1%20N2000.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1" name="Imagem 40"/>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43" name="Título 1"/>
          <p:cNvSpPr>
            <a:spLocks noGrp="1"/>
          </p:cNvSpPr>
          <p:nvPr>
            <p:ph type="ctrTitle"/>
          </p:nvPr>
        </p:nvSpPr>
        <p:spPr>
          <a:xfrm>
            <a:off x="212993" y="1340768"/>
            <a:ext cx="1910735" cy="482783"/>
          </a:xfrm>
          <a:ln>
            <a:noFill/>
          </a:ln>
          <a:effectLst>
            <a:outerShdw blurRad="50800" dist="38100" dir="2700000" algn="tl" rotWithShape="0">
              <a:prstClr val="black">
                <a:alpha val="40000"/>
              </a:prstClr>
            </a:outerShdw>
            <a:reflection blurRad="6350" stA="52000" endA="300" endPos="35000" dir="5400000" sy="-100000" algn="bl" rotWithShape="0"/>
          </a:effectLst>
        </p:spPr>
        <p:txBody>
          <a:bodyPr>
            <a:noAutofit/>
          </a:bodyPr>
          <a:lstStyle/>
          <a:p>
            <a:pPr algn="l"/>
            <a:r>
              <a:rPr lang="pt-PT" sz="2800" b="1" dirty="0">
                <a:ln w="0"/>
                <a:solidFill>
                  <a:schemeClr val="accent5">
                    <a:lumMod val="50000"/>
                  </a:schemeClr>
                </a:solidFill>
                <a:effectLst>
                  <a:outerShdw blurRad="38100" dist="19050" dir="2700000" algn="tl" rotWithShape="0">
                    <a:schemeClr val="dk1">
                      <a:alpha val="40000"/>
                    </a:schemeClr>
                  </a:outerShdw>
                </a:effectLst>
                <a:latin typeface="Calisto MT" panose="02040603050505030304" pitchFamily="18" charset="0"/>
              </a:rPr>
              <a:t>Obrigada!</a:t>
            </a:r>
          </a:p>
        </p:txBody>
      </p:sp>
      <p:sp>
        <p:nvSpPr>
          <p:cNvPr id="25"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a:ln w="0"/>
                <a:solidFill>
                  <a:srgbClr val="1C3E48"/>
                </a:solidFill>
                <a:latin typeface="Century Gothic" panose="020B0502020202020204" pitchFamily="34" charset="0"/>
              </a:rPr>
              <a:t>LIFE IP AZORES NATURA – LIFE 17 IPE/PT 000010</a:t>
            </a:r>
            <a:endParaRPr lang="en-US" altLang="en-US" sz="1100" b="1" dirty="0">
              <a:solidFill>
                <a:srgbClr val="1C3E48"/>
              </a:solidFill>
              <a:latin typeface="Century Gothic" panose="020B0502020202020204" pitchFamily="34" charset="0"/>
            </a:endParaRPr>
          </a:p>
        </p:txBody>
      </p:sp>
      <p:sp>
        <p:nvSpPr>
          <p:cNvPr id="2" name="CaixaDeTexto 1"/>
          <p:cNvSpPr txBox="1"/>
          <p:nvPr/>
        </p:nvSpPr>
        <p:spPr>
          <a:xfrm>
            <a:off x="3023441" y="5877272"/>
            <a:ext cx="3817116" cy="1323439"/>
          </a:xfrm>
          <a:prstGeom prst="rect">
            <a:avLst/>
          </a:prstGeom>
          <a:noFill/>
        </p:spPr>
        <p:txBody>
          <a:bodyPr wrap="square" rtlCol="0">
            <a:spAutoFit/>
          </a:bodyPr>
          <a:lstStyle/>
          <a:p>
            <a:r>
              <a:rPr lang="en-US" sz="2000" b="1" dirty="0">
                <a:hlinkClick r:id="rId16"/>
              </a:rPr>
              <a:t>lifeip.azoresnatura@azores.gov.pt</a:t>
            </a:r>
            <a:endParaRPr lang="en-US" sz="2000" b="1" dirty="0"/>
          </a:p>
          <a:p>
            <a:endParaRPr lang="en-US" sz="2000" b="1" dirty="0">
              <a:hlinkClick r:id="" action="ppaction://noaction"/>
            </a:endParaRPr>
          </a:p>
          <a:p>
            <a:r>
              <a:rPr lang="en-US" sz="2000" b="1" dirty="0">
                <a:hlinkClick r:id="" action="ppaction://noaction"/>
              </a:rPr>
              <a:t>https://www.lifeazoresnatura.eu/</a:t>
            </a:r>
            <a:endParaRPr lang="en-US" sz="2000" b="1" dirty="0"/>
          </a:p>
          <a:p>
            <a:r>
              <a:rPr lang="en-US" sz="2000" b="1" dirty="0"/>
              <a:t> </a:t>
            </a:r>
          </a:p>
        </p:txBody>
      </p:sp>
      <p:pic>
        <p:nvPicPr>
          <p:cNvPr id="3074" name="Picture 2" descr="Email Symbol clipart - Mail, Apple, Email, transparent clip art"/>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18074" t="18005" r="18927" b="19304"/>
          <a:stretch/>
        </p:blipFill>
        <p:spPr bwMode="auto">
          <a:xfrm>
            <a:off x="2627784" y="5886778"/>
            <a:ext cx="481168" cy="43625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acebook Icon | | Vector Images Icon Sign And Symbols"/>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688842" y="6511137"/>
            <a:ext cx="331831" cy="331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781558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1588" y="-581"/>
            <a:ext cx="9172305" cy="621270"/>
            <a:chOff x="-1588" y="-581"/>
            <a:chExt cx="9172305" cy="621270"/>
          </a:xfrm>
        </p:grpSpPr>
        <p:sp>
          <p:nvSpPr>
            <p:cNvPr id="40" name="Retângulo 39"/>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sp>
          <p:nvSpPr>
            <p:cNvPr id="4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a:ln w="0"/>
                  <a:solidFill>
                    <a:srgbClr val="1C3E48"/>
                  </a:solidFill>
                  <a:latin typeface="Century Gothic" panose="020B0502020202020204" pitchFamily="34" charset="0"/>
                </a:rPr>
                <a:t>LIFE IP AZORES NATURA – LIFE 17 IPE/PT 000010</a:t>
              </a:r>
              <a:endParaRPr lang="en-US" altLang="en-US" sz="1100" b="1" dirty="0">
                <a:solidFill>
                  <a:srgbClr val="1C3E48"/>
                </a:solidFill>
                <a:latin typeface="Century Gothic" panose="020B0502020202020204" pitchFamily="34" charset="0"/>
              </a:endParaRPr>
            </a:p>
          </p:txBody>
        </p:sp>
        <p:pic>
          <p:nvPicPr>
            <p:cNvPr id="39"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 name="Imagem 19"/>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5" name="Rectangle 57">
            <a:extLst>
              <a:ext uri="{FF2B5EF4-FFF2-40B4-BE49-F238E27FC236}">
                <a16:creationId xmlns:a16="http://schemas.microsoft.com/office/drawing/2014/main" id="{5F7EC3A0-356E-4B53-9D13-8440E9763B83}"/>
              </a:ext>
            </a:extLst>
          </p:cNvPr>
          <p:cNvSpPr>
            <a:spLocks noChangeArrowheads="1"/>
          </p:cNvSpPr>
          <p:nvPr/>
        </p:nvSpPr>
        <p:spPr bwMode="auto">
          <a:xfrm>
            <a:off x="314732" y="1412776"/>
            <a:ext cx="1968809" cy="784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eaLnBrk="1" hangingPunct="1">
              <a:lnSpc>
                <a:spcPct val="150000"/>
              </a:lnSpc>
            </a:pPr>
            <a:r>
              <a:rPr lang="fr-BE" altLang="en-US" sz="1600" b="1" dirty="0" err="1">
                <a:latin typeface="Century Gothic" panose="020B0502020202020204" pitchFamily="34" charset="0"/>
                <a:cs typeface="Calibri" panose="020F0502020204030204" pitchFamily="34" charset="0"/>
              </a:rPr>
              <a:t>Orçamento</a:t>
            </a:r>
            <a:r>
              <a:rPr lang="fr-BE" altLang="en-US" sz="1600" b="1" dirty="0">
                <a:latin typeface="Century Gothic" panose="020B0502020202020204" pitchFamily="34" charset="0"/>
                <a:cs typeface="Calibri" panose="020F0502020204030204" pitchFamily="34" charset="0"/>
              </a:rPr>
              <a:t> Total: </a:t>
            </a:r>
          </a:p>
          <a:p>
            <a:pPr marL="285750" indent="-285750" eaLnBrk="1" hangingPunct="1">
              <a:lnSpc>
                <a:spcPct val="150000"/>
              </a:lnSpc>
              <a:buFont typeface="Arial" panose="020B0604020202020204" pitchFamily="34" charset="0"/>
              <a:buChar char="•"/>
            </a:pPr>
            <a:r>
              <a:rPr lang="fr-BE" altLang="en-US" sz="1600" dirty="0">
                <a:latin typeface="Century Gothic" panose="020B0502020202020204" pitchFamily="34" charset="0"/>
                <a:cs typeface="Calibri" panose="020F0502020204030204" pitchFamily="34" charset="0"/>
              </a:rPr>
              <a:t>19 087 522€</a:t>
            </a:r>
            <a:endParaRPr lang="en-US" altLang="en-US" sz="1600" dirty="0">
              <a:latin typeface="Century Gothic" panose="020B0502020202020204" pitchFamily="34" charset="0"/>
              <a:cs typeface="Calibri" panose="020F0502020204030204" pitchFamily="34" charset="0"/>
            </a:endParaRPr>
          </a:p>
        </p:txBody>
      </p:sp>
      <p:sp>
        <p:nvSpPr>
          <p:cNvPr id="16" name="Rectangle 59">
            <a:extLst>
              <a:ext uri="{FF2B5EF4-FFF2-40B4-BE49-F238E27FC236}">
                <a16:creationId xmlns:a16="http://schemas.microsoft.com/office/drawing/2014/main" id="{57F9E528-A27E-4252-98BE-30FC8C401A0C}"/>
              </a:ext>
            </a:extLst>
          </p:cNvPr>
          <p:cNvSpPr>
            <a:spLocks noChangeArrowheads="1"/>
          </p:cNvSpPr>
          <p:nvPr/>
        </p:nvSpPr>
        <p:spPr bwMode="auto">
          <a:xfrm>
            <a:off x="315828" y="2060848"/>
            <a:ext cx="25795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eaLnBrk="1" hangingPunct="1">
              <a:lnSpc>
                <a:spcPct val="150000"/>
              </a:lnSpc>
            </a:pPr>
            <a:r>
              <a:rPr lang="fr-BE" altLang="en-US" sz="1600" b="1" dirty="0">
                <a:latin typeface="Century Gothic" panose="020B0502020202020204" pitchFamily="34" charset="0"/>
                <a:cs typeface="Calibri" panose="020F0502020204030204" pitchFamily="34" charset="0"/>
              </a:rPr>
              <a:t>Co-</a:t>
            </a:r>
            <a:r>
              <a:rPr lang="fr-BE" altLang="en-US" sz="1600" b="1" dirty="0" err="1">
                <a:latin typeface="Century Gothic" panose="020B0502020202020204" pitchFamily="34" charset="0"/>
                <a:cs typeface="Calibri" panose="020F0502020204030204" pitchFamily="34" charset="0"/>
              </a:rPr>
              <a:t>financiamento</a:t>
            </a:r>
            <a:r>
              <a:rPr lang="fr-BE" altLang="en-US" sz="1600" b="1" dirty="0">
                <a:latin typeface="Century Gothic" panose="020B0502020202020204" pitchFamily="34" charset="0"/>
                <a:cs typeface="Calibri" panose="020F0502020204030204" pitchFamily="34" charset="0"/>
              </a:rPr>
              <a:t> (UE): </a:t>
            </a:r>
          </a:p>
          <a:p>
            <a:pPr marL="285750" indent="-285750" eaLnBrk="1" hangingPunct="1">
              <a:lnSpc>
                <a:spcPct val="150000"/>
              </a:lnSpc>
              <a:buFont typeface="Arial" panose="020B0604020202020204" pitchFamily="34" charset="0"/>
              <a:buChar char="•"/>
            </a:pPr>
            <a:r>
              <a:rPr lang="fr-BE" altLang="en-US" sz="1600" dirty="0">
                <a:latin typeface="Century Gothic" panose="020B0502020202020204" pitchFamily="34" charset="0"/>
                <a:cs typeface="Calibri" panose="020F0502020204030204" pitchFamily="34" charset="0"/>
              </a:rPr>
              <a:t>11 452 513€ </a:t>
            </a:r>
            <a:r>
              <a:rPr lang="fr-BE" altLang="en-US" sz="1600" b="1" dirty="0">
                <a:latin typeface="Century Gothic" panose="020B0502020202020204" pitchFamily="34" charset="0"/>
                <a:cs typeface="Calibri" panose="020F0502020204030204" pitchFamily="34" charset="0"/>
              </a:rPr>
              <a:t>(60%) </a:t>
            </a:r>
            <a:endParaRPr lang="en-US" altLang="en-US" sz="1600" b="1" dirty="0">
              <a:latin typeface="Century Gothic" panose="020B0502020202020204" pitchFamily="34" charset="0"/>
              <a:cs typeface="Calibri" panose="020F0502020204030204" pitchFamily="34" charset="0"/>
            </a:endParaRPr>
          </a:p>
        </p:txBody>
      </p:sp>
      <p:sp>
        <p:nvSpPr>
          <p:cNvPr id="17" name="Rectangle 61">
            <a:extLst>
              <a:ext uri="{FF2B5EF4-FFF2-40B4-BE49-F238E27FC236}">
                <a16:creationId xmlns:a16="http://schemas.microsoft.com/office/drawing/2014/main" id="{CD9BE98C-0417-4187-88DC-A51473944AED}"/>
              </a:ext>
            </a:extLst>
          </p:cNvPr>
          <p:cNvSpPr>
            <a:spLocks noChangeArrowheads="1"/>
          </p:cNvSpPr>
          <p:nvPr/>
        </p:nvSpPr>
        <p:spPr bwMode="auto">
          <a:xfrm>
            <a:off x="380190" y="3462099"/>
            <a:ext cx="8964612" cy="784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eaLnBrk="1" hangingPunct="1">
              <a:lnSpc>
                <a:spcPct val="150000"/>
              </a:lnSpc>
            </a:pPr>
            <a:r>
              <a:rPr lang="fr-BE" altLang="en-US" sz="1600" b="1" dirty="0" err="1">
                <a:latin typeface="Century Gothic" panose="020B0502020202020204" pitchFamily="34" charset="0"/>
                <a:cs typeface="Calibri" panose="020F0502020204030204" pitchFamily="34" charset="0"/>
              </a:rPr>
              <a:t>Beneficiário</a:t>
            </a:r>
            <a:r>
              <a:rPr lang="fr-BE" altLang="en-US" sz="1600" b="1" dirty="0">
                <a:latin typeface="Century Gothic" panose="020B0502020202020204" pitchFamily="34" charset="0"/>
                <a:cs typeface="Calibri" panose="020F0502020204030204" pitchFamily="34" charset="0"/>
              </a:rPr>
              <a:t> </a:t>
            </a:r>
            <a:r>
              <a:rPr lang="fr-BE" altLang="en-US" sz="1600" b="1" dirty="0" err="1">
                <a:latin typeface="Century Gothic" panose="020B0502020202020204" pitchFamily="34" charset="0"/>
                <a:cs typeface="Calibri" panose="020F0502020204030204" pitchFamily="34" charset="0"/>
              </a:rPr>
              <a:t>Coordenador</a:t>
            </a:r>
            <a:r>
              <a:rPr lang="fr-BE" altLang="en-US" sz="1600" b="1" dirty="0">
                <a:latin typeface="Century Gothic" panose="020B0502020202020204" pitchFamily="34" charset="0"/>
                <a:cs typeface="Calibri" panose="020F0502020204030204" pitchFamily="34" charset="0"/>
              </a:rPr>
              <a:t>: </a:t>
            </a:r>
          </a:p>
          <a:p>
            <a:pPr marL="285750" indent="-285750" eaLnBrk="1" hangingPunct="1">
              <a:lnSpc>
                <a:spcPct val="150000"/>
              </a:lnSpc>
              <a:buFont typeface="Arial" panose="020B0604020202020204" pitchFamily="34" charset="0"/>
              <a:buChar char="•"/>
            </a:pPr>
            <a:r>
              <a:rPr lang="fr-BE" altLang="en-US" sz="1600" u="sng" dirty="0" err="1">
                <a:latin typeface="Century Gothic" panose="020B0502020202020204" pitchFamily="34" charset="0"/>
                <a:cs typeface="Calibri" panose="020F0502020204030204" pitchFamily="34" charset="0"/>
              </a:rPr>
              <a:t>Secretaria</a:t>
            </a:r>
            <a:r>
              <a:rPr lang="fr-BE" altLang="en-US" sz="1600" u="sng" dirty="0">
                <a:latin typeface="Century Gothic" panose="020B0502020202020204" pitchFamily="34" charset="0"/>
                <a:cs typeface="Calibri" panose="020F0502020204030204" pitchFamily="34" charset="0"/>
              </a:rPr>
              <a:t> </a:t>
            </a:r>
            <a:r>
              <a:rPr lang="fr-BE" altLang="en-US" sz="1600" u="sng" dirty="0" err="1">
                <a:latin typeface="Century Gothic" panose="020B0502020202020204" pitchFamily="34" charset="0"/>
                <a:cs typeface="Calibri" panose="020F0502020204030204" pitchFamily="34" charset="0"/>
              </a:rPr>
              <a:t>Regional</a:t>
            </a:r>
            <a:r>
              <a:rPr lang="fr-BE" altLang="en-US" sz="1600" u="sng" dirty="0">
                <a:latin typeface="Century Gothic" panose="020B0502020202020204" pitchFamily="34" charset="0"/>
                <a:cs typeface="Calibri" panose="020F0502020204030204" pitchFamily="34" charset="0"/>
              </a:rPr>
              <a:t> do </a:t>
            </a:r>
            <a:r>
              <a:rPr lang="fr-BE" altLang="en-US" sz="1600" u="sng" dirty="0" err="1">
                <a:latin typeface="Century Gothic" panose="020B0502020202020204" pitchFamily="34" charset="0"/>
                <a:cs typeface="Calibri" panose="020F0502020204030204" pitchFamily="34" charset="0"/>
              </a:rPr>
              <a:t>Ambiente</a:t>
            </a:r>
            <a:r>
              <a:rPr lang="fr-BE" altLang="en-US" sz="1600" u="sng" dirty="0">
                <a:latin typeface="Century Gothic" panose="020B0502020202020204" pitchFamily="34" charset="0"/>
                <a:cs typeface="Calibri" panose="020F0502020204030204" pitchFamily="34" charset="0"/>
              </a:rPr>
              <a:t> e </a:t>
            </a:r>
            <a:r>
              <a:rPr lang="fr-BE" altLang="en-US" sz="1600" u="sng" dirty="0" err="1">
                <a:latin typeface="Century Gothic" panose="020B0502020202020204" pitchFamily="34" charset="0"/>
                <a:cs typeface="Calibri" panose="020F0502020204030204" pitchFamily="34" charset="0"/>
              </a:rPr>
              <a:t>Alterações</a:t>
            </a:r>
            <a:r>
              <a:rPr lang="fr-BE" altLang="en-US" sz="1600" u="sng" dirty="0">
                <a:latin typeface="Century Gothic" panose="020B0502020202020204" pitchFamily="34" charset="0"/>
                <a:cs typeface="Calibri" panose="020F0502020204030204" pitchFamily="34" charset="0"/>
              </a:rPr>
              <a:t> </a:t>
            </a:r>
            <a:r>
              <a:rPr lang="fr-BE" altLang="en-US" sz="1600" u="sng" dirty="0" err="1">
                <a:latin typeface="Century Gothic" panose="020B0502020202020204" pitchFamily="34" charset="0"/>
                <a:cs typeface="Calibri" panose="020F0502020204030204" pitchFamily="34" charset="0"/>
              </a:rPr>
              <a:t>Climáticas</a:t>
            </a:r>
            <a:endParaRPr lang="en-US" altLang="en-US" sz="1600" u="sng" dirty="0">
              <a:latin typeface="Century Gothic" panose="020B0502020202020204" pitchFamily="34" charset="0"/>
              <a:cs typeface="Calibri" panose="020F0502020204030204" pitchFamily="34" charset="0"/>
            </a:endParaRPr>
          </a:p>
        </p:txBody>
      </p:sp>
      <p:sp>
        <p:nvSpPr>
          <p:cNvPr id="18" name="Rectangle 62">
            <a:extLst>
              <a:ext uri="{FF2B5EF4-FFF2-40B4-BE49-F238E27FC236}">
                <a16:creationId xmlns:a16="http://schemas.microsoft.com/office/drawing/2014/main" id="{6DDF09A2-993F-4D8F-884B-491F27DB4E66}"/>
              </a:ext>
            </a:extLst>
          </p:cNvPr>
          <p:cNvSpPr>
            <a:spLocks noChangeArrowheads="1"/>
          </p:cNvSpPr>
          <p:nvPr/>
        </p:nvSpPr>
        <p:spPr bwMode="auto">
          <a:xfrm>
            <a:off x="374438" y="4277414"/>
            <a:ext cx="6599884" cy="1769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eaLnBrk="1" hangingPunct="1"/>
            <a:r>
              <a:rPr lang="fr-BE" altLang="en-US" sz="1600" b="1" dirty="0" err="1">
                <a:latin typeface="Century Gothic" panose="020B0502020202020204" pitchFamily="34" charset="0"/>
                <a:cs typeface="Calibri" panose="020F0502020204030204" pitchFamily="34" charset="0"/>
              </a:rPr>
              <a:t>Beneficiários</a:t>
            </a:r>
            <a:r>
              <a:rPr lang="fr-BE" altLang="en-US" sz="1600" b="1" dirty="0">
                <a:latin typeface="Century Gothic" panose="020B0502020202020204" pitchFamily="34" charset="0"/>
                <a:cs typeface="Calibri" panose="020F0502020204030204" pitchFamily="34" charset="0"/>
              </a:rPr>
              <a:t> </a:t>
            </a:r>
            <a:r>
              <a:rPr lang="fr-BE" altLang="en-US" sz="1600" b="1" dirty="0" err="1">
                <a:latin typeface="Century Gothic" panose="020B0502020202020204" pitchFamily="34" charset="0"/>
                <a:cs typeface="Calibri" panose="020F0502020204030204" pitchFamily="34" charset="0"/>
              </a:rPr>
              <a:t>Associados</a:t>
            </a:r>
            <a:r>
              <a:rPr lang="fr-BE" altLang="en-US" sz="1600" b="1" dirty="0">
                <a:latin typeface="Century Gothic" panose="020B0502020202020204" pitchFamily="34" charset="0"/>
                <a:cs typeface="Calibri" panose="020F0502020204030204" pitchFamily="34" charset="0"/>
              </a:rPr>
              <a:t>: </a:t>
            </a:r>
          </a:p>
          <a:p>
            <a:pPr marL="342900" indent="-342900">
              <a:lnSpc>
                <a:spcPct val="150000"/>
              </a:lnSpc>
              <a:buFont typeface="Arial" panose="020B0604020202020204" pitchFamily="34" charset="0"/>
              <a:buChar char="•"/>
            </a:pPr>
            <a:r>
              <a:rPr lang="fr-BE" altLang="en-US" sz="1600" dirty="0" err="1">
                <a:latin typeface="Century Gothic" panose="020B0502020202020204" pitchFamily="34" charset="0"/>
                <a:cs typeface="Calibri" panose="020F0502020204030204" pitchFamily="34" charset="0"/>
              </a:rPr>
              <a:t>Direção</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Regional</a:t>
            </a:r>
            <a:r>
              <a:rPr lang="fr-BE" altLang="en-US" sz="1600" dirty="0">
                <a:latin typeface="Century Gothic" panose="020B0502020202020204" pitchFamily="34" charset="0"/>
                <a:cs typeface="Calibri" panose="020F0502020204030204" pitchFamily="34" charset="0"/>
              </a:rPr>
              <a:t> do </a:t>
            </a:r>
            <a:r>
              <a:rPr lang="fr-BE" altLang="en-US" sz="1600" dirty="0" err="1">
                <a:latin typeface="Century Gothic" panose="020B0502020202020204" pitchFamily="34" charset="0"/>
                <a:cs typeface="Calibri" panose="020F0502020204030204" pitchFamily="34" charset="0"/>
              </a:rPr>
              <a:t>Ambiente</a:t>
            </a:r>
            <a:r>
              <a:rPr lang="fr-BE" altLang="en-US" sz="1600" dirty="0">
                <a:latin typeface="Century Gothic" panose="020B0502020202020204" pitchFamily="34" charset="0"/>
                <a:cs typeface="Calibri" panose="020F0502020204030204" pitchFamily="34" charset="0"/>
              </a:rPr>
              <a:t> e </a:t>
            </a:r>
            <a:r>
              <a:rPr lang="fr-BE" altLang="en-US" sz="1600" dirty="0" err="1">
                <a:latin typeface="Century Gothic" panose="020B0502020202020204" pitchFamily="34" charset="0"/>
                <a:cs typeface="Calibri" panose="020F0502020204030204" pitchFamily="34" charset="0"/>
              </a:rPr>
              <a:t>Alterações</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Climáticas</a:t>
            </a:r>
            <a:endParaRPr lang="fr-BE" altLang="en-US" sz="1600" dirty="0">
              <a:latin typeface="Century Gothic" panose="020B0502020202020204" pitchFamily="34" charset="0"/>
              <a:cs typeface="Calibri" panose="020F0502020204030204" pitchFamily="34" charset="0"/>
            </a:endParaRPr>
          </a:p>
          <a:p>
            <a:pPr marL="342900" indent="-342900">
              <a:lnSpc>
                <a:spcPct val="150000"/>
              </a:lnSpc>
              <a:buFont typeface="Arial" panose="020B0604020202020204" pitchFamily="34" charset="0"/>
              <a:buChar char="•"/>
            </a:pPr>
            <a:r>
              <a:rPr lang="fr-BE" altLang="en-US" sz="1600" dirty="0" err="1">
                <a:latin typeface="Century Gothic" panose="020B0502020202020204" pitchFamily="34" charset="0"/>
                <a:cs typeface="Calibri" panose="020F0502020204030204" pitchFamily="34" charset="0"/>
              </a:rPr>
              <a:t>Direção</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Regional</a:t>
            </a:r>
            <a:r>
              <a:rPr lang="fr-BE" altLang="en-US" sz="1600" dirty="0">
                <a:latin typeface="Century Gothic" panose="020B0502020202020204" pitchFamily="34" charset="0"/>
                <a:cs typeface="Calibri" panose="020F0502020204030204" pitchFamily="34" charset="0"/>
              </a:rPr>
              <a:t> dos </a:t>
            </a:r>
            <a:r>
              <a:rPr lang="fr-BE" altLang="en-US" sz="1600" dirty="0" err="1">
                <a:latin typeface="Century Gothic" panose="020B0502020202020204" pitchFamily="34" charset="0"/>
                <a:cs typeface="Calibri" panose="020F0502020204030204" pitchFamily="34" charset="0"/>
              </a:rPr>
              <a:t>Assuntos</a:t>
            </a:r>
            <a:r>
              <a:rPr lang="fr-BE" altLang="en-US" sz="1600" dirty="0">
                <a:latin typeface="Century Gothic" panose="020B0502020202020204" pitchFamily="34" charset="0"/>
                <a:cs typeface="Calibri" panose="020F0502020204030204" pitchFamily="34" charset="0"/>
              </a:rPr>
              <a:t> do Mar</a:t>
            </a:r>
          </a:p>
          <a:p>
            <a:pPr marL="342900" indent="-342900" eaLnBrk="1" hangingPunct="1">
              <a:lnSpc>
                <a:spcPct val="150000"/>
              </a:lnSpc>
              <a:buFont typeface="Arial" panose="020B0604020202020204" pitchFamily="34" charset="0"/>
              <a:buChar char="•"/>
            </a:pPr>
            <a:r>
              <a:rPr lang="fr-BE" altLang="en-US" sz="1600" dirty="0" err="1">
                <a:latin typeface="Century Gothic" panose="020B0502020202020204" pitchFamily="34" charset="0"/>
                <a:cs typeface="Calibri" panose="020F0502020204030204" pitchFamily="34" charset="0"/>
              </a:rPr>
              <a:t>Sociedade</a:t>
            </a:r>
            <a:r>
              <a:rPr lang="fr-BE" altLang="en-US" sz="1600" dirty="0">
                <a:latin typeface="Century Gothic" panose="020B0502020202020204" pitchFamily="34" charset="0"/>
                <a:cs typeface="Calibri" panose="020F0502020204030204" pitchFamily="34" charset="0"/>
              </a:rPr>
              <a:t> Portuguesa para o </a:t>
            </a:r>
            <a:r>
              <a:rPr lang="fr-BE" altLang="en-US" sz="1600" dirty="0" err="1">
                <a:latin typeface="Century Gothic" panose="020B0502020202020204" pitchFamily="34" charset="0"/>
                <a:cs typeface="Calibri" panose="020F0502020204030204" pitchFamily="34" charset="0"/>
              </a:rPr>
              <a:t>Estudo</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das</a:t>
            </a:r>
            <a:r>
              <a:rPr lang="fr-BE" altLang="en-US" sz="1600" dirty="0">
                <a:latin typeface="Century Gothic" panose="020B0502020202020204" pitchFamily="34" charset="0"/>
                <a:cs typeface="Calibri" panose="020F0502020204030204" pitchFamily="34" charset="0"/>
              </a:rPr>
              <a:t> Aves - SPEA</a:t>
            </a:r>
          </a:p>
          <a:p>
            <a:pPr marL="342900" indent="-342900" eaLnBrk="1" hangingPunct="1">
              <a:lnSpc>
                <a:spcPct val="150000"/>
              </a:lnSpc>
              <a:buFont typeface="Arial" panose="020B0604020202020204" pitchFamily="34" charset="0"/>
              <a:buChar char="•"/>
            </a:pPr>
            <a:r>
              <a:rPr lang="fr-BE" altLang="en-US" sz="1600" dirty="0" err="1">
                <a:latin typeface="Century Gothic" panose="020B0502020202020204" pitchFamily="34" charset="0"/>
                <a:cs typeface="Calibri" panose="020F0502020204030204" pitchFamily="34" charset="0"/>
              </a:rPr>
              <a:t>Fundación</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Canaria</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Reserva</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Mundial</a:t>
            </a:r>
            <a:r>
              <a:rPr lang="fr-BE" altLang="en-US" sz="1600" dirty="0">
                <a:latin typeface="Century Gothic" panose="020B0502020202020204" pitchFamily="34" charset="0"/>
                <a:cs typeface="Calibri" panose="020F0502020204030204" pitchFamily="34" charset="0"/>
              </a:rPr>
              <a:t> de La </a:t>
            </a:r>
            <a:r>
              <a:rPr lang="fr-BE" altLang="en-US" sz="1600" dirty="0" err="1">
                <a:latin typeface="Century Gothic" panose="020B0502020202020204" pitchFamily="34" charset="0"/>
                <a:cs typeface="Calibri" panose="020F0502020204030204" pitchFamily="34" charset="0"/>
              </a:rPr>
              <a:t>Biosfera</a:t>
            </a:r>
            <a:r>
              <a:rPr lang="fr-BE" altLang="en-US" sz="1600" dirty="0">
                <a:latin typeface="Century Gothic" panose="020B0502020202020204" pitchFamily="34" charset="0"/>
                <a:cs typeface="Calibri" panose="020F0502020204030204" pitchFamily="34" charset="0"/>
              </a:rPr>
              <a:t> La Palma</a:t>
            </a:r>
            <a:endParaRPr lang="en-US" altLang="en-US" sz="1600" dirty="0">
              <a:latin typeface="Century Gothic" panose="020B0502020202020204" pitchFamily="34" charset="0"/>
              <a:cs typeface="Calibri" panose="020F0502020204030204" pitchFamily="34" charset="0"/>
            </a:endParaRPr>
          </a:p>
        </p:txBody>
      </p:sp>
      <p:sp>
        <p:nvSpPr>
          <p:cNvPr id="19" name="Rectangle 71">
            <a:extLst>
              <a:ext uri="{FF2B5EF4-FFF2-40B4-BE49-F238E27FC236}">
                <a16:creationId xmlns:a16="http://schemas.microsoft.com/office/drawing/2014/main" id="{7459E938-978F-4805-88B2-A3622787E2B7}"/>
              </a:ext>
            </a:extLst>
          </p:cNvPr>
          <p:cNvSpPr>
            <a:spLocks noChangeArrowheads="1"/>
          </p:cNvSpPr>
          <p:nvPr/>
        </p:nvSpPr>
        <p:spPr bwMode="auto">
          <a:xfrm>
            <a:off x="354747" y="620688"/>
            <a:ext cx="376096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eaLnBrk="1" hangingPunct="1">
              <a:lnSpc>
                <a:spcPct val="150000"/>
              </a:lnSpc>
            </a:pPr>
            <a:r>
              <a:rPr lang="fr-BE" altLang="en-US" sz="1600" b="1" dirty="0" err="1">
                <a:latin typeface="Century Gothic" panose="020B0502020202020204" pitchFamily="34" charset="0"/>
                <a:cs typeface="Calibri" panose="020F0502020204030204" pitchFamily="34" charset="0"/>
              </a:rPr>
              <a:t>Duração</a:t>
            </a:r>
            <a:r>
              <a:rPr lang="fr-BE" altLang="en-US" sz="1600" b="1" dirty="0">
                <a:latin typeface="Century Gothic" panose="020B0502020202020204" pitchFamily="34" charset="0"/>
                <a:cs typeface="Calibri" panose="020F0502020204030204" pitchFamily="34" charset="0"/>
              </a:rPr>
              <a:t>: </a:t>
            </a:r>
          </a:p>
          <a:p>
            <a:pPr marL="285750" indent="-285750" eaLnBrk="1" hangingPunct="1">
              <a:lnSpc>
                <a:spcPct val="150000"/>
              </a:lnSpc>
              <a:buFont typeface="Arial" panose="020B0604020202020204" pitchFamily="34" charset="0"/>
              <a:buChar char="•"/>
            </a:pPr>
            <a:r>
              <a:rPr lang="fr-BE" altLang="en-US" sz="1600" dirty="0">
                <a:latin typeface="Century Gothic" panose="020B0502020202020204" pitchFamily="34" charset="0"/>
                <a:cs typeface="Calibri" panose="020F0502020204030204" pitchFamily="34" charset="0"/>
              </a:rPr>
              <a:t>9 </a:t>
            </a:r>
            <a:r>
              <a:rPr lang="fr-BE" altLang="en-US" sz="1600" dirty="0" err="1">
                <a:latin typeface="Century Gothic" panose="020B0502020202020204" pitchFamily="34" charset="0"/>
                <a:cs typeface="Calibri" panose="020F0502020204030204" pitchFamily="34" charset="0"/>
              </a:rPr>
              <a:t>anos</a:t>
            </a:r>
            <a:r>
              <a:rPr lang="fr-BE" altLang="en-US" sz="1600" dirty="0">
                <a:latin typeface="Century Gothic" panose="020B0502020202020204" pitchFamily="34" charset="0"/>
                <a:cs typeface="Calibri" panose="020F0502020204030204" pitchFamily="34" charset="0"/>
              </a:rPr>
              <a:t> (01/01/2019 a 31/12/2027)</a:t>
            </a:r>
            <a:endParaRPr lang="en-US" altLang="en-US" sz="1600" dirty="0">
              <a:latin typeface="Century Gothic" panose="020B0502020202020204" pitchFamily="34" charset="0"/>
              <a:cs typeface="Calibri" panose="020F0502020204030204" pitchFamily="34" charset="0"/>
            </a:endParaRPr>
          </a:p>
        </p:txBody>
      </p:sp>
      <p:sp>
        <p:nvSpPr>
          <p:cNvPr id="21" name="Rectangle 71">
            <a:extLst>
              <a:ext uri="{FF2B5EF4-FFF2-40B4-BE49-F238E27FC236}">
                <a16:creationId xmlns:a16="http://schemas.microsoft.com/office/drawing/2014/main" id="{58C1E152-2743-4D7A-A85F-9BD729B65A22}"/>
              </a:ext>
            </a:extLst>
          </p:cNvPr>
          <p:cNvSpPr>
            <a:spLocks noChangeArrowheads="1"/>
          </p:cNvSpPr>
          <p:nvPr/>
        </p:nvSpPr>
        <p:spPr bwMode="auto">
          <a:xfrm>
            <a:off x="355781" y="2780928"/>
            <a:ext cx="27927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eaLnBrk="1" hangingPunct="1">
              <a:lnSpc>
                <a:spcPct val="150000"/>
              </a:lnSpc>
            </a:pPr>
            <a:r>
              <a:rPr lang="fr-BE" altLang="en-US" sz="1600" b="1" dirty="0" err="1">
                <a:latin typeface="Century Gothic" panose="020B0502020202020204" pitchFamily="34" charset="0"/>
                <a:cs typeface="Calibri" panose="020F0502020204030204" pitchFamily="34" charset="0"/>
              </a:rPr>
              <a:t>Fundos</a:t>
            </a:r>
            <a:r>
              <a:rPr lang="fr-BE" altLang="en-US" sz="1600" b="1" dirty="0">
                <a:latin typeface="Century Gothic" panose="020B0502020202020204" pitchFamily="34" charset="0"/>
                <a:cs typeface="Calibri" panose="020F0502020204030204" pitchFamily="34" charset="0"/>
              </a:rPr>
              <a:t> </a:t>
            </a:r>
            <a:r>
              <a:rPr lang="fr-BE" altLang="en-US" sz="1600" b="1" dirty="0" err="1">
                <a:latin typeface="Century Gothic" panose="020B0502020202020204" pitchFamily="34" charset="0"/>
                <a:cs typeface="Calibri" panose="020F0502020204030204" pitchFamily="34" charset="0"/>
              </a:rPr>
              <a:t>Complementares</a:t>
            </a:r>
            <a:r>
              <a:rPr lang="fr-BE" altLang="en-US" sz="1600" b="1" dirty="0">
                <a:latin typeface="Century Gothic" panose="020B0502020202020204" pitchFamily="34" charset="0"/>
                <a:cs typeface="Calibri" panose="020F0502020204030204" pitchFamily="34" charset="0"/>
              </a:rPr>
              <a:t>: </a:t>
            </a:r>
          </a:p>
          <a:p>
            <a:pPr marL="285750" indent="-285750" eaLnBrk="1" hangingPunct="1">
              <a:lnSpc>
                <a:spcPct val="150000"/>
              </a:lnSpc>
              <a:buFont typeface="Arial" panose="020B0604020202020204" pitchFamily="34" charset="0"/>
              <a:buChar char="•"/>
            </a:pPr>
            <a:r>
              <a:rPr lang="fr-BE" altLang="en-US" sz="1600" dirty="0" err="1">
                <a:latin typeface="Century Gothic" panose="020B0502020202020204" pitchFamily="34" charset="0"/>
                <a:cs typeface="Calibri" panose="020F0502020204030204" pitchFamily="34" charset="0"/>
              </a:rPr>
              <a:t>Cerca</a:t>
            </a:r>
            <a:r>
              <a:rPr lang="fr-BE" altLang="en-US" sz="1600" dirty="0">
                <a:latin typeface="Century Gothic" panose="020B0502020202020204" pitchFamily="34" charset="0"/>
                <a:cs typeface="Calibri" panose="020F0502020204030204" pitchFamily="34" charset="0"/>
              </a:rPr>
              <a:t> de 12 M€</a:t>
            </a:r>
            <a:endParaRPr lang="en-US" altLang="en-US" sz="1600" dirty="0">
              <a:latin typeface="Century Gothic" panose="020B0502020202020204" pitchFamily="34" charset="0"/>
              <a:cs typeface="Calibri" panose="020F0502020204030204" pitchFamily="34" charset="0"/>
            </a:endParaRPr>
          </a:p>
        </p:txBody>
      </p:sp>
      <p:pic>
        <p:nvPicPr>
          <p:cNvPr id="4" name="Imagem 3">
            <a:extLst>
              <a:ext uri="{FF2B5EF4-FFF2-40B4-BE49-F238E27FC236}">
                <a16:creationId xmlns:a16="http://schemas.microsoft.com/office/drawing/2014/main" id="{018C0BF6-553E-4392-871E-763077EA1E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78705" y="908720"/>
            <a:ext cx="4956043" cy="2787774"/>
          </a:xfrm>
          <a:prstGeom prst="rect">
            <a:avLst/>
          </a:prstGeom>
        </p:spPr>
      </p:pic>
    </p:spTree>
    <p:extLst>
      <p:ext uri="{BB962C8B-B14F-4D97-AF65-F5344CB8AC3E}">
        <p14:creationId xmlns:p14="http://schemas.microsoft.com/office/powerpoint/2010/main" val="284434208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2469" y="1319365"/>
            <a:ext cx="7631832" cy="5087888"/>
          </a:xfrm>
          <a:prstGeom prst="rect">
            <a:avLst/>
          </a:prstGeom>
        </p:spPr>
      </p:pic>
      <p:sp>
        <p:nvSpPr>
          <p:cNvPr id="20" name="Rectangle 71"/>
          <p:cNvSpPr>
            <a:spLocks noChangeArrowheads="1"/>
          </p:cNvSpPr>
          <p:nvPr/>
        </p:nvSpPr>
        <p:spPr bwMode="auto">
          <a:xfrm>
            <a:off x="354747" y="620688"/>
            <a:ext cx="809228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nSpc>
                <a:spcPct val="150000"/>
              </a:lnSpc>
            </a:pPr>
            <a:r>
              <a:rPr lang="fr-BE" altLang="en-US" sz="2000" b="1" dirty="0" err="1">
                <a:latin typeface="Century Gothic" panose="020B0502020202020204" pitchFamily="34" charset="0"/>
                <a:cs typeface="Calibri" panose="020F0502020204030204" pitchFamily="34" charset="0"/>
              </a:rPr>
              <a:t>Área</a:t>
            </a:r>
            <a:r>
              <a:rPr lang="fr-BE" altLang="en-US" sz="2000" b="1" dirty="0">
                <a:latin typeface="Century Gothic" panose="020B0502020202020204" pitchFamily="34" charset="0"/>
                <a:cs typeface="Calibri" panose="020F0502020204030204" pitchFamily="34" charset="0"/>
              </a:rPr>
              <a:t> do </a:t>
            </a:r>
            <a:r>
              <a:rPr lang="fr-BE" altLang="en-US" sz="2000" b="1" dirty="0" err="1">
                <a:latin typeface="Century Gothic" panose="020B0502020202020204" pitchFamily="34" charset="0"/>
                <a:cs typeface="Calibri" panose="020F0502020204030204" pitchFamily="34" charset="0"/>
              </a:rPr>
              <a:t>projeto</a:t>
            </a:r>
            <a:r>
              <a:rPr lang="fr-BE" altLang="en-US" sz="2000" b="1" dirty="0">
                <a:latin typeface="Century Gothic" panose="020B0502020202020204" pitchFamily="34" charset="0"/>
                <a:cs typeface="Calibri" panose="020F0502020204030204" pitchFamily="34" charset="0"/>
              </a:rPr>
              <a:t> </a:t>
            </a:r>
            <a:r>
              <a:rPr lang="fr-BE" altLang="en-US" sz="1600" dirty="0">
                <a:latin typeface="Century Gothic" panose="020B0502020202020204" pitchFamily="34" charset="0"/>
                <a:cs typeface="Calibri" panose="020F0502020204030204" pitchFamily="34" charset="0"/>
              </a:rPr>
              <a:t>[</a:t>
            </a:r>
            <a:r>
              <a:rPr lang="pt-PT" sz="1600" dirty="0">
                <a:latin typeface="Century Gothic" panose="020B0502020202020204" pitchFamily="34" charset="0"/>
              </a:rPr>
              <a:t>Todos os sítios da Rede Natura 2000 (24 ZEC; 15 ZPE; 2 SIC)]</a:t>
            </a:r>
          </a:p>
        </p:txBody>
      </p:sp>
      <p:grpSp>
        <p:nvGrpSpPr>
          <p:cNvPr id="2" name="Grupo 1"/>
          <p:cNvGrpSpPr/>
          <p:nvPr/>
        </p:nvGrpSpPr>
        <p:grpSpPr>
          <a:xfrm>
            <a:off x="-1588" y="-531440"/>
            <a:ext cx="9145588" cy="1656184"/>
            <a:chOff x="-1588" y="-531440"/>
            <a:chExt cx="9145588" cy="1656184"/>
          </a:xfrm>
        </p:grpSpPr>
        <p:grpSp>
          <p:nvGrpSpPr>
            <p:cNvPr id="31" name="Grupo 30"/>
            <p:cNvGrpSpPr/>
            <p:nvPr/>
          </p:nvGrpSpPr>
          <p:grpSpPr>
            <a:xfrm>
              <a:off x="-1588" y="-581"/>
              <a:ext cx="9145588" cy="621270"/>
              <a:chOff x="-1588" y="-581"/>
              <a:chExt cx="9145588" cy="621270"/>
            </a:xfrm>
          </p:grpSpPr>
          <p:sp>
            <p:nvSpPr>
              <p:cNvPr id="38" name="Retângulo 37"/>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40" name="Picture 10" descr="http://fnyh.org/wp-content/uploads/2015/01/LIF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8" descr="http://www.europarc.org/communication-skills/images/2.1%20N200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5" name="Imagem 44"/>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grpSp>
      <p:sp>
        <p:nvSpPr>
          <p:cNvPr id="18"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a:ln w="0"/>
                <a:solidFill>
                  <a:srgbClr val="1C3E48"/>
                </a:solidFill>
                <a:latin typeface="Century Gothic" panose="020B0502020202020204" pitchFamily="34" charset="0"/>
              </a:rPr>
              <a:t>LIFE IP AZORES NATURA – LIFE 17 IPE/PT 000010</a:t>
            </a:r>
            <a:endParaRPr lang="en-US" altLang="en-US" sz="1100" b="1" dirty="0">
              <a:solidFill>
                <a:srgbClr val="1C3E48"/>
              </a:solidFill>
              <a:latin typeface="Century Gothic" panose="020B0502020202020204" pitchFamily="34" charset="0"/>
            </a:endParaRPr>
          </a:p>
        </p:txBody>
      </p:sp>
      <p:pic>
        <p:nvPicPr>
          <p:cNvPr id="4" name="Imagem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50412" y="639722"/>
            <a:ext cx="5025946" cy="6504165"/>
          </a:xfrm>
          <a:prstGeom prst="rect">
            <a:avLst/>
          </a:prstGeom>
        </p:spPr>
      </p:pic>
    </p:spTree>
    <p:extLst>
      <p:ext uri="{BB962C8B-B14F-4D97-AF65-F5344CB8AC3E}">
        <p14:creationId xmlns:p14="http://schemas.microsoft.com/office/powerpoint/2010/main" val="31481590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upo 26"/>
          <p:cNvGrpSpPr/>
          <p:nvPr/>
        </p:nvGrpSpPr>
        <p:grpSpPr>
          <a:xfrm>
            <a:off x="-1588" y="-581"/>
            <a:ext cx="9145588" cy="621270"/>
            <a:chOff x="-1588" y="-581"/>
            <a:chExt cx="9145588" cy="621270"/>
          </a:xfrm>
        </p:grpSpPr>
        <p:sp>
          <p:nvSpPr>
            <p:cNvPr id="28" name="Retângulo 27"/>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30" name="Picture 10" descr="http://fnyh.org/wp-content/uploads/2015/01/LIFE.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 descr="http://www.europarc.org/communication-skills/images/2.1%20N2000.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Rectangle 62"/>
          <p:cNvSpPr>
            <a:spLocks noChangeArrowheads="1"/>
          </p:cNvSpPr>
          <p:nvPr/>
        </p:nvSpPr>
        <p:spPr bwMode="auto">
          <a:xfrm>
            <a:off x="374438" y="1540237"/>
            <a:ext cx="8553662" cy="387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2000" b="1" dirty="0" err="1">
                <a:latin typeface="Century Gothic" panose="020B0502020202020204" pitchFamily="34" charset="0"/>
                <a:cs typeface="Calibri" panose="020F0502020204030204" pitchFamily="34" charset="0"/>
              </a:rPr>
              <a:t>Principais</a:t>
            </a:r>
            <a:r>
              <a:rPr lang="fr-BE" altLang="en-US" sz="2000" b="1" dirty="0">
                <a:latin typeface="Century Gothic" panose="020B0502020202020204" pitchFamily="34" charset="0"/>
                <a:cs typeface="Calibri" panose="020F0502020204030204" pitchFamily="34" charset="0"/>
              </a:rPr>
              <a:t> </a:t>
            </a:r>
            <a:r>
              <a:rPr lang="fr-BE" altLang="en-US" sz="2000" b="1" dirty="0" err="1">
                <a:latin typeface="Century Gothic" panose="020B0502020202020204" pitchFamily="34" charset="0"/>
                <a:cs typeface="Calibri" panose="020F0502020204030204" pitchFamily="34" charset="0"/>
              </a:rPr>
              <a:t>objetivos</a:t>
            </a:r>
            <a:r>
              <a:rPr lang="fr-BE" altLang="en-US" sz="2000" b="1" dirty="0">
                <a:latin typeface="Century Gothic" panose="020B0502020202020204" pitchFamily="34" charset="0"/>
                <a:cs typeface="Calibri" panose="020F0502020204030204" pitchFamily="34" charset="0"/>
              </a:rPr>
              <a:t>:</a:t>
            </a:r>
          </a:p>
          <a:p>
            <a:r>
              <a:rPr lang="fr-BE" altLang="en-US" sz="1800" b="1" dirty="0">
                <a:latin typeface="Century Gothic" panose="020B0502020202020204" pitchFamily="34" charset="0"/>
                <a:cs typeface="Calibri" panose="020F0502020204030204" pitchFamily="34" charset="0"/>
              </a:rPr>
              <a:t> </a:t>
            </a:r>
          </a:p>
          <a:p>
            <a:pPr marL="285750" indent="-285750" algn="just">
              <a:lnSpc>
                <a:spcPct val="150000"/>
              </a:lnSpc>
              <a:buFont typeface="Arial" panose="020B0604020202020204" pitchFamily="34" charset="0"/>
              <a:buChar char="•"/>
              <a:defRPr/>
            </a:pPr>
            <a:r>
              <a:rPr lang="fr-BE" altLang="en-US" sz="1600" dirty="0" err="1">
                <a:latin typeface="Century Gothic" panose="020B0502020202020204" pitchFamily="34" charset="0"/>
                <a:cs typeface="Calibri" panose="020F0502020204030204" pitchFamily="34" charset="0"/>
              </a:rPr>
              <a:t>Implementação</a:t>
            </a:r>
            <a:r>
              <a:rPr lang="fr-BE" altLang="en-US" sz="1600" dirty="0">
                <a:latin typeface="Century Gothic" panose="020B0502020202020204" pitchFamily="34" charset="0"/>
                <a:cs typeface="Calibri" panose="020F0502020204030204" pitchFamily="34" charset="0"/>
              </a:rPr>
              <a:t> do </a:t>
            </a:r>
            <a:r>
              <a:rPr lang="fr-BE" altLang="en-US" sz="1600" dirty="0" err="1">
                <a:latin typeface="Century Gothic" panose="020B0502020202020204" pitchFamily="34" charset="0"/>
                <a:cs typeface="Calibri" panose="020F0502020204030204" pitchFamily="34" charset="0"/>
              </a:rPr>
              <a:t>Quadro</a:t>
            </a:r>
            <a:r>
              <a:rPr lang="fr-BE" altLang="en-US" sz="1600" dirty="0">
                <a:latin typeface="Century Gothic" panose="020B0502020202020204" pitchFamily="34" charset="0"/>
                <a:cs typeface="Calibri" panose="020F0502020204030204" pitchFamily="34" charset="0"/>
              </a:rPr>
              <a:t> de </a:t>
            </a:r>
            <a:r>
              <a:rPr lang="fr-BE" altLang="en-US" sz="1600" dirty="0" err="1">
                <a:latin typeface="Century Gothic" panose="020B0502020202020204" pitchFamily="34" charset="0"/>
                <a:cs typeface="Calibri" panose="020F0502020204030204" pitchFamily="34" charset="0"/>
              </a:rPr>
              <a:t>Ação</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Prioritária</a:t>
            </a:r>
            <a:r>
              <a:rPr lang="fr-BE" altLang="en-US" sz="1600" dirty="0">
                <a:latin typeface="Century Gothic" panose="020B0502020202020204" pitchFamily="34" charset="0"/>
                <a:cs typeface="Calibri" panose="020F0502020204030204" pitchFamily="34" charset="0"/>
              </a:rPr>
              <a:t> para a </a:t>
            </a:r>
            <a:r>
              <a:rPr lang="fr-BE" altLang="en-US" sz="1600" dirty="0" err="1">
                <a:latin typeface="Century Gothic" panose="020B0502020202020204" pitchFamily="34" charset="0"/>
                <a:cs typeface="Calibri" panose="020F0502020204030204" pitchFamily="34" charset="0"/>
              </a:rPr>
              <a:t>Rede</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Natura</a:t>
            </a:r>
            <a:r>
              <a:rPr lang="fr-BE" altLang="en-US" sz="1600" dirty="0">
                <a:latin typeface="Century Gothic" panose="020B0502020202020204" pitchFamily="34" charset="0"/>
                <a:cs typeface="Calibri" panose="020F0502020204030204" pitchFamily="34" charset="0"/>
              </a:rPr>
              <a:t> 2000 (PAF);</a:t>
            </a:r>
          </a:p>
          <a:p>
            <a:pPr algn="just">
              <a:lnSpc>
                <a:spcPct val="150000"/>
              </a:lnSpc>
              <a:defRPr/>
            </a:pPr>
            <a:endParaRPr lang="fr-BE" altLang="en-US" sz="1600" dirty="0">
              <a:latin typeface="Century Gothic" panose="020B0502020202020204" pitchFamily="34" charset="0"/>
              <a:cs typeface="Calibri" panose="020F0502020204030204" pitchFamily="34" charset="0"/>
            </a:endParaRPr>
          </a:p>
          <a:p>
            <a:pPr marL="285750" indent="-285750" algn="just">
              <a:lnSpc>
                <a:spcPct val="150000"/>
              </a:lnSpc>
              <a:buFont typeface="Arial" panose="020B0604020202020204" pitchFamily="34" charset="0"/>
              <a:buChar char="•"/>
              <a:defRPr/>
            </a:pPr>
            <a:r>
              <a:rPr lang="fr-BE" altLang="en-US" sz="1600" dirty="0" err="1">
                <a:latin typeface="Century Gothic" panose="020B0502020202020204" pitchFamily="34" charset="0"/>
                <a:cs typeface="Calibri" panose="020F0502020204030204" pitchFamily="34" charset="0"/>
              </a:rPr>
              <a:t>Melhoria</a:t>
            </a:r>
            <a:r>
              <a:rPr lang="fr-BE" altLang="en-US" sz="1600" dirty="0">
                <a:latin typeface="Century Gothic" panose="020B0502020202020204" pitchFamily="34" charset="0"/>
                <a:cs typeface="Calibri" panose="020F0502020204030204" pitchFamily="34" charset="0"/>
              </a:rPr>
              <a:t> do </a:t>
            </a:r>
            <a:r>
              <a:rPr lang="fr-BE" altLang="en-US" sz="1600" dirty="0" err="1">
                <a:latin typeface="Century Gothic" panose="020B0502020202020204" pitchFamily="34" charset="0"/>
                <a:cs typeface="Calibri" panose="020F0502020204030204" pitchFamily="34" charset="0"/>
              </a:rPr>
              <a:t>estado</a:t>
            </a:r>
            <a:r>
              <a:rPr lang="fr-BE" altLang="en-US" sz="1600" dirty="0">
                <a:latin typeface="Century Gothic" panose="020B0502020202020204" pitchFamily="34" charset="0"/>
                <a:cs typeface="Calibri" panose="020F0502020204030204" pitchFamily="34" charset="0"/>
              </a:rPr>
              <a:t> de </a:t>
            </a:r>
            <a:r>
              <a:rPr lang="fr-BE" altLang="en-US" sz="1600" dirty="0" err="1">
                <a:latin typeface="Century Gothic" panose="020B0502020202020204" pitchFamily="34" charset="0"/>
                <a:cs typeface="Calibri" panose="020F0502020204030204" pitchFamily="34" charset="0"/>
              </a:rPr>
              <a:t>conservação</a:t>
            </a:r>
            <a:r>
              <a:rPr lang="fr-BE" altLang="en-US" sz="1600" dirty="0">
                <a:latin typeface="Century Gothic" panose="020B0502020202020204" pitchFamily="34" charset="0"/>
                <a:cs typeface="Calibri" panose="020F0502020204030204" pitchFamily="34" charset="0"/>
              </a:rPr>
              <a:t> para 100% dos habitats e, </a:t>
            </a:r>
            <a:r>
              <a:rPr lang="fr-BE" altLang="en-US" sz="1600" dirty="0" err="1">
                <a:latin typeface="Century Gothic" panose="020B0502020202020204" pitchFamily="34" charset="0"/>
                <a:cs typeface="Calibri" panose="020F0502020204030204" pitchFamily="34" charset="0"/>
              </a:rPr>
              <a:t>pelo</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menos</a:t>
            </a:r>
            <a:r>
              <a:rPr lang="fr-BE" altLang="en-US" sz="1600" dirty="0">
                <a:latin typeface="Century Gothic" panose="020B0502020202020204" pitchFamily="34" charset="0"/>
                <a:cs typeface="Calibri" panose="020F0502020204030204" pitchFamily="34" charset="0"/>
              </a:rPr>
              <a:t>, 50% de </a:t>
            </a:r>
            <a:r>
              <a:rPr lang="fr-BE" altLang="en-US" sz="1600" dirty="0" err="1">
                <a:latin typeface="Century Gothic" panose="020B0502020202020204" pitchFamily="34" charset="0"/>
                <a:cs typeface="Calibri" panose="020F0502020204030204" pitchFamily="34" charset="0"/>
              </a:rPr>
              <a:t>espécies</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flora</a:t>
            </a:r>
            <a:r>
              <a:rPr lang="fr-BE" altLang="en-US" sz="1600" dirty="0">
                <a:latin typeface="Century Gothic" panose="020B0502020202020204" pitchFamily="34" charset="0"/>
                <a:cs typeface="Calibri" panose="020F0502020204030204" pitchFamily="34" charset="0"/>
              </a:rPr>
              <a:t> e </a:t>
            </a:r>
            <a:r>
              <a:rPr lang="fr-BE" altLang="en-US" sz="1600" dirty="0" err="1">
                <a:latin typeface="Century Gothic" panose="020B0502020202020204" pitchFamily="34" charset="0"/>
                <a:cs typeface="Calibri" panose="020F0502020204030204" pitchFamily="34" charset="0"/>
              </a:rPr>
              <a:t>fauna</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descritas</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como</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desfavoráveis</a:t>
            </a:r>
            <a:r>
              <a:rPr lang="fr-BE" altLang="en-US" sz="1600" dirty="0">
                <a:latin typeface="Century Gothic" panose="020B0502020202020204" pitchFamily="34" charset="0"/>
                <a:cs typeface="Calibri" panose="020F0502020204030204" pitchFamily="34" charset="0"/>
              </a:rPr>
              <a:t> no </a:t>
            </a:r>
            <a:r>
              <a:rPr lang="fr-BE" altLang="en-US" sz="1600" dirty="0" err="1">
                <a:latin typeface="Century Gothic" panose="020B0502020202020204" pitchFamily="34" charset="0"/>
                <a:cs typeface="Calibri" panose="020F0502020204030204" pitchFamily="34" charset="0"/>
              </a:rPr>
              <a:t>último</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relatório</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submetido</a:t>
            </a:r>
            <a:r>
              <a:rPr lang="fr-BE" altLang="en-US" sz="1600" dirty="0">
                <a:latin typeface="Century Gothic" panose="020B0502020202020204" pitchFamily="34" charset="0"/>
                <a:cs typeface="Calibri" panose="020F0502020204030204" pitchFamily="34" charset="0"/>
              </a:rPr>
              <a:t> à UE;</a:t>
            </a:r>
          </a:p>
          <a:p>
            <a:pPr algn="just">
              <a:lnSpc>
                <a:spcPct val="150000"/>
              </a:lnSpc>
              <a:defRPr/>
            </a:pPr>
            <a:endParaRPr lang="fr-BE" altLang="en-US" sz="1600" dirty="0">
              <a:latin typeface="Century Gothic" panose="020B0502020202020204" pitchFamily="34" charset="0"/>
              <a:cs typeface="Calibri" panose="020F0502020204030204" pitchFamily="34" charset="0"/>
            </a:endParaRPr>
          </a:p>
          <a:p>
            <a:pPr marL="285750" indent="-285750" algn="just">
              <a:lnSpc>
                <a:spcPct val="150000"/>
              </a:lnSpc>
              <a:buFont typeface="Arial" panose="020B0604020202020204" pitchFamily="34" charset="0"/>
              <a:buChar char="•"/>
              <a:defRPr/>
            </a:pPr>
            <a:r>
              <a:rPr lang="fr-BE" altLang="en-US" sz="1600" dirty="0" err="1">
                <a:latin typeface="Century Gothic" panose="020B0502020202020204" pitchFamily="34" charset="0"/>
                <a:cs typeface="Calibri" panose="020F0502020204030204" pitchFamily="34" charset="0"/>
              </a:rPr>
              <a:t>Mobilização</a:t>
            </a:r>
            <a:r>
              <a:rPr lang="fr-BE" altLang="en-US" sz="1600" dirty="0">
                <a:latin typeface="Century Gothic" panose="020B0502020202020204" pitchFamily="34" charset="0"/>
                <a:cs typeface="Calibri" panose="020F0502020204030204" pitchFamily="34" charset="0"/>
              </a:rPr>
              <a:t> de </a:t>
            </a:r>
            <a:r>
              <a:rPr lang="fr-BE" altLang="en-US" sz="1600" dirty="0" err="1">
                <a:latin typeface="Century Gothic" panose="020B0502020202020204" pitchFamily="34" charset="0"/>
                <a:cs typeface="Calibri" panose="020F0502020204030204" pitchFamily="34" charset="0"/>
              </a:rPr>
              <a:t>fundos</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complementares</a:t>
            </a:r>
            <a:r>
              <a:rPr lang="fr-BE" altLang="en-US" sz="1600" dirty="0">
                <a:latin typeface="Century Gothic" panose="020B0502020202020204" pitchFamily="34" charset="0"/>
                <a:cs typeface="Calibri" panose="020F0502020204030204" pitchFamily="34" charset="0"/>
              </a:rPr>
              <a:t> para a </a:t>
            </a:r>
            <a:r>
              <a:rPr lang="fr-BE" altLang="en-US" sz="1600" dirty="0" err="1">
                <a:latin typeface="Century Gothic" panose="020B0502020202020204" pitchFamily="34" charset="0"/>
                <a:cs typeface="Calibri" panose="020F0502020204030204" pitchFamily="34" charset="0"/>
              </a:rPr>
              <a:t>gestão</a:t>
            </a:r>
            <a:r>
              <a:rPr lang="fr-BE" altLang="en-US" sz="1600" dirty="0">
                <a:latin typeface="Century Gothic" panose="020B0502020202020204" pitchFamily="34" charset="0"/>
                <a:cs typeface="Calibri" panose="020F0502020204030204" pitchFamily="34" charset="0"/>
              </a:rPr>
              <a:t> dos </a:t>
            </a:r>
            <a:r>
              <a:rPr lang="fr-BE" altLang="en-US" sz="1600" dirty="0" err="1">
                <a:latin typeface="Century Gothic" panose="020B0502020202020204" pitchFamily="34" charset="0"/>
                <a:cs typeface="Calibri" panose="020F0502020204030204" pitchFamily="34" charset="0"/>
              </a:rPr>
              <a:t>sítios</a:t>
            </a:r>
            <a:r>
              <a:rPr lang="fr-BE" altLang="en-US" sz="1600" dirty="0">
                <a:latin typeface="Century Gothic" panose="020B0502020202020204" pitchFamily="34" charset="0"/>
                <a:cs typeface="Calibri" panose="020F0502020204030204" pitchFamily="34" charset="0"/>
              </a:rPr>
              <a:t> da </a:t>
            </a:r>
            <a:r>
              <a:rPr lang="fr-BE" altLang="en-US" sz="1600" dirty="0" err="1">
                <a:latin typeface="Century Gothic" panose="020B0502020202020204" pitchFamily="34" charset="0"/>
                <a:cs typeface="Calibri" panose="020F0502020204030204" pitchFamily="34" charset="0"/>
              </a:rPr>
              <a:t>Rede</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Natura</a:t>
            </a:r>
            <a:r>
              <a:rPr lang="fr-BE" altLang="en-US" sz="1600" dirty="0">
                <a:latin typeface="Century Gothic" panose="020B0502020202020204" pitchFamily="34" charset="0"/>
                <a:cs typeface="Calibri" panose="020F0502020204030204" pitchFamily="34" charset="0"/>
              </a:rPr>
              <a:t> 2000, </a:t>
            </a:r>
            <a:r>
              <a:rPr lang="fr-BE" altLang="en-US" sz="1600" dirty="0" err="1">
                <a:latin typeface="Century Gothic" panose="020B0502020202020204" pitchFamily="34" charset="0"/>
                <a:cs typeface="Calibri" panose="020F0502020204030204" pitchFamily="34" charset="0"/>
              </a:rPr>
              <a:t>através</a:t>
            </a:r>
            <a:r>
              <a:rPr lang="fr-BE" altLang="en-US" sz="1600" dirty="0">
                <a:latin typeface="Century Gothic" panose="020B0502020202020204" pitchFamily="34" charset="0"/>
                <a:cs typeface="Calibri" panose="020F0502020204030204" pitchFamily="34" charset="0"/>
              </a:rPr>
              <a:t> de </a:t>
            </a:r>
            <a:r>
              <a:rPr lang="fr-BE" altLang="en-US" sz="1600" dirty="0" err="1">
                <a:latin typeface="Century Gothic" panose="020B0502020202020204" pitchFamily="34" charset="0"/>
                <a:cs typeface="Calibri" panose="020F0502020204030204" pitchFamily="34" charset="0"/>
              </a:rPr>
              <a:t>outros</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financiamentos</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disponíveis</a:t>
            </a:r>
            <a:r>
              <a:rPr lang="fr-BE" altLang="en-US" sz="1600" dirty="0">
                <a:latin typeface="Century Gothic" panose="020B0502020202020204" pitchFamily="34" charset="0"/>
                <a:cs typeface="Calibri" panose="020F0502020204030204" pitchFamily="34" charset="0"/>
              </a:rPr>
              <a:t>.</a:t>
            </a:r>
          </a:p>
          <a:p>
            <a:pPr>
              <a:lnSpc>
                <a:spcPct val="150000"/>
              </a:lnSpc>
              <a:defRPr/>
            </a:pPr>
            <a:endParaRPr lang="pt-BR" altLang="en-US" sz="1050" dirty="0">
              <a:latin typeface="Century Gothic" panose="020B0502020202020204" pitchFamily="34" charset="0"/>
              <a:cs typeface="Calibri" panose="020F0502020204030204" pitchFamily="34" charset="0"/>
            </a:endParaRPr>
          </a:p>
        </p:txBody>
      </p:sp>
      <p:pic>
        <p:nvPicPr>
          <p:cNvPr id="26" name="Imagem 2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47664" y="-531440"/>
            <a:ext cx="1656184" cy="1656184"/>
          </a:xfrm>
          <a:prstGeom prst="rect">
            <a:avLst/>
          </a:prstGeom>
        </p:spPr>
      </p:pic>
      <p:sp>
        <p:nvSpPr>
          <p:cNvPr id="16"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a:ln w="0"/>
                <a:solidFill>
                  <a:srgbClr val="1C3E48"/>
                </a:solidFill>
                <a:latin typeface="Century Gothic" panose="020B0502020202020204" pitchFamily="34" charset="0"/>
              </a:rPr>
              <a:t>LIFE IP AZORES NATURA – LIFE 17 IPE/PT 000010</a:t>
            </a:r>
            <a:endParaRPr lang="en-US" altLang="en-US" sz="1100" b="1" dirty="0">
              <a:solidFill>
                <a:srgbClr val="1C3E48"/>
              </a:solidFill>
              <a:latin typeface="Century Gothic" panose="020B0502020202020204" pitchFamily="34" charset="0"/>
            </a:endParaRPr>
          </a:p>
        </p:txBody>
      </p:sp>
    </p:spTree>
    <p:extLst>
      <p:ext uri="{BB962C8B-B14F-4D97-AF65-F5344CB8AC3E}">
        <p14:creationId xmlns:p14="http://schemas.microsoft.com/office/powerpoint/2010/main" val="345743647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o 14"/>
          <p:cNvGrpSpPr/>
          <p:nvPr/>
        </p:nvGrpSpPr>
        <p:grpSpPr>
          <a:xfrm>
            <a:off x="-1588" y="-581"/>
            <a:ext cx="9145588" cy="621270"/>
            <a:chOff x="-1588" y="-581"/>
            <a:chExt cx="9145588" cy="621270"/>
          </a:xfrm>
        </p:grpSpPr>
        <p:sp>
          <p:nvSpPr>
            <p:cNvPr id="16" name="Retângulo 15"/>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3" name="Picture 10" descr="http://fnyh.org/wp-content/uploads/2015/01/LIFE.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http://www.europarc.org/communication-skills/images/2.1%20N2000.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Imagem 2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47664" y="-531440"/>
            <a:ext cx="1656184" cy="1656184"/>
          </a:xfrm>
          <a:prstGeom prst="rect">
            <a:avLst/>
          </a:prstGeom>
        </p:spPr>
      </p:pic>
      <p:sp>
        <p:nvSpPr>
          <p:cNvPr id="17"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a:ln w="0"/>
                <a:solidFill>
                  <a:srgbClr val="1C3E48"/>
                </a:solidFill>
                <a:latin typeface="Century Gothic" panose="020B0502020202020204" pitchFamily="34" charset="0"/>
              </a:rPr>
              <a:t>LIFE IP AZORES NATURA – LIFE 17 IPE/PT 000010</a:t>
            </a:r>
            <a:endParaRPr lang="en-US" altLang="en-US" sz="1100" b="1" dirty="0">
              <a:solidFill>
                <a:srgbClr val="1C3E48"/>
              </a:solidFill>
              <a:latin typeface="Century Gothic" panose="020B0502020202020204" pitchFamily="34" charset="0"/>
            </a:endParaRPr>
          </a:p>
        </p:txBody>
      </p:sp>
      <p:sp>
        <p:nvSpPr>
          <p:cNvPr id="13" name="Rectangle 62"/>
          <p:cNvSpPr>
            <a:spLocks noChangeArrowheads="1"/>
          </p:cNvSpPr>
          <p:nvPr/>
        </p:nvSpPr>
        <p:spPr bwMode="auto">
          <a:xfrm>
            <a:off x="1198091" y="611860"/>
            <a:ext cx="855366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nSpc>
                <a:spcPct val="150000"/>
              </a:lnSpc>
            </a:pPr>
            <a:r>
              <a:rPr lang="fr-BE" altLang="en-US" sz="1800" b="1" dirty="0" err="1">
                <a:latin typeface="Century Gothic" panose="020B0502020202020204" pitchFamily="34" charset="0"/>
                <a:cs typeface="Calibri" panose="020F0502020204030204" pitchFamily="34" charset="0"/>
              </a:rPr>
              <a:t>Áreas</a:t>
            </a:r>
            <a:r>
              <a:rPr lang="fr-BE" altLang="en-US" sz="1800" b="1" dirty="0">
                <a:latin typeface="Century Gothic" panose="020B0502020202020204" pitchFamily="34" charset="0"/>
                <a:cs typeface="Calibri" panose="020F0502020204030204" pitchFamily="34" charset="0"/>
              </a:rPr>
              <a:t> de </a:t>
            </a:r>
            <a:r>
              <a:rPr lang="fr-BE" altLang="en-US" sz="1800" b="1" dirty="0" err="1">
                <a:latin typeface="Century Gothic" panose="020B0502020202020204" pitchFamily="34" charset="0"/>
                <a:cs typeface="Calibri" panose="020F0502020204030204" pitchFamily="34" charset="0"/>
              </a:rPr>
              <a:t>intervenção</a:t>
            </a:r>
            <a:r>
              <a:rPr lang="fr-BE" altLang="en-US" sz="1800" b="1" dirty="0">
                <a:latin typeface="Century Gothic" panose="020B0502020202020204" pitchFamily="34" charset="0"/>
                <a:cs typeface="Calibri" panose="020F0502020204030204" pitchFamily="34" charset="0"/>
              </a:rPr>
              <a:t> - </a:t>
            </a:r>
            <a:r>
              <a:rPr lang="fr-BE" altLang="en-US" sz="1800" b="1" dirty="0" err="1">
                <a:latin typeface="Century Gothic" panose="020B0502020202020204" pitchFamily="34" charset="0"/>
                <a:cs typeface="Calibri" panose="020F0502020204030204" pitchFamily="34" charset="0"/>
              </a:rPr>
              <a:t>Ilha</a:t>
            </a:r>
            <a:r>
              <a:rPr lang="fr-BE" altLang="en-US" sz="1800" b="1" dirty="0">
                <a:latin typeface="Century Gothic" panose="020B0502020202020204" pitchFamily="34" charset="0"/>
                <a:cs typeface="Calibri" panose="020F0502020204030204" pitchFamily="34" charset="0"/>
              </a:rPr>
              <a:t> do Corvo </a:t>
            </a:r>
            <a:r>
              <a:rPr lang="fr-BE" altLang="en-US" sz="1800" b="1" dirty="0">
                <a:solidFill>
                  <a:srgbClr val="FFFF00"/>
                </a:solidFill>
                <a:latin typeface="Century Gothic" panose="020B0502020202020204" pitchFamily="34" charset="0"/>
                <a:cs typeface="Calibri" panose="020F0502020204030204" pitchFamily="34" charset="0"/>
              </a:rPr>
              <a:t>:</a:t>
            </a:r>
          </a:p>
        </p:txBody>
      </p:sp>
      <p:pic>
        <p:nvPicPr>
          <p:cNvPr id="27" name="Imagem 26"/>
          <p:cNvPicPr>
            <a:picLocks noChangeAspect="1"/>
          </p:cNvPicPr>
          <p:nvPr/>
        </p:nvPicPr>
        <p:blipFill rotWithShape="1">
          <a:blip r:embed="rId6" cstate="screen">
            <a:extLst>
              <a:ext uri="{28A0092B-C50C-407E-A947-70E740481C1C}">
                <a14:useLocalDpi xmlns:a14="http://schemas.microsoft.com/office/drawing/2010/main"/>
              </a:ext>
            </a:extLst>
          </a:blip>
          <a:srcRect l="4326" t="5901" r="4326" b="5901"/>
          <a:stretch/>
        </p:blipFill>
        <p:spPr>
          <a:xfrm>
            <a:off x="1248644" y="1205583"/>
            <a:ext cx="7248422" cy="5248857"/>
          </a:xfrm>
          <a:prstGeom prst="rect">
            <a:avLst/>
          </a:prstGeom>
        </p:spPr>
      </p:pic>
      <p:pic>
        <p:nvPicPr>
          <p:cNvPr id="4" name="Imagem 3">
            <a:extLst>
              <a:ext uri="{FF2B5EF4-FFF2-40B4-BE49-F238E27FC236}">
                <a16:creationId xmlns:a16="http://schemas.microsoft.com/office/drawing/2014/main" id="{1C2BBBF9-31FB-405D-9A8F-EC16FE8957A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5169" y="1151547"/>
            <a:ext cx="8553662" cy="5702441"/>
          </a:xfrm>
          <a:prstGeom prst="rect">
            <a:avLst/>
          </a:prstGeom>
        </p:spPr>
      </p:pic>
    </p:spTree>
    <p:extLst>
      <p:ext uri="{BB962C8B-B14F-4D97-AF65-F5344CB8AC3E}">
        <p14:creationId xmlns:p14="http://schemas.microsoft.com/office/powerpoint/2010/main" val="10807103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 name="Picture 16" descr="http://siaram.azores.gov.pt/flora/infestantes/chorao/imagens/5.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23329" y="3642669"/>
            <a:ext cx="4847388" cy="3220449"/>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upo 15"/>
          <p:cNvGrpSpPr/>
          <p:nvPr/>
        </p:nvGrpSpPr>
        <p:grpSpPr>
          <a:xfrm>
            <a:off x="-1588" y="-581"/>
            <a:ext cx="9145588" cy="621270"/>
            <a:chOff x="-1588" y="-581"/>
            <a:chExt cx="9145588" cy="621270"/>
          </a:xfrm>
        </p:grpSpPr>
        <p:sp>
          <p:nvSpPr>
            <p:cNvPr id="17" name="Retângulo 16"/>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5" name="Picture 10" descr="http://fnyh.org/wp-content/uploads/2015/01/LIFE.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 descr="http://www.europarc.org/communication-skills/images/2.1%20N2000.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 name="Imagem 2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47664" y="-531440"/>
            <a:ext cx="1656184" cy="1656184"/>
          </a:xfrm>
          <a:prstGeom prst="rect">
            <a:avLst/>
          </a:prstGeom>
        </p:spPr>
      </p:pic>
      <p:sp>
        <p:nvSpPr>
          <p:cNvPr id="19"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a:ln w="0"/>
                <a:solidFill>
                  <a:srgbClr val="1C3E48"/>
                </a:solidFill>
                <a:latin typeface="Century Gothic" panose="020B0502020202020204" pitchFamily="34" charset="0"/>
              </a:rPr>
              <a:t>LIFE IP AZORES NATURA – LIFE 17 IPE/PT 000010</a:t>
            </a:r>
            <a:endParaRPr lang="en-US" altLang="en-US" sz="1100" b="1" dirty="0">
              <a:solidFill>
                <a:srgbClr val="1C3E48"/>
              </a:solidFill>
              <a:latin typeface="Century Gothic" panose="020B0502020202020204" pitchFamily="34" charset="0"/>
            </a:endParaRPr>
          </a:p>
        </p:txBody>
      </p:sp>
      <p:sp>
        <p:nvSpPr>
          <p:cNvPr id="14" name="Rectangle 62"/>
          <p:cNvSpPr>
            <a:spLocks noChangeArrowheads="1"/>
          </p:cNvSpPr>
          <p:nvPr/>
        </p:nvSpPr>
        <p:spPr bwMode="auto">
          <a:xfrm>
            <a:off x="0" y="764704"/>
            <a:ext cx="9172304"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a:solidFill>
                  <a:srgbClr val="195457"/>
                </a:solidFill>
                <a:latin typeface="Century Gothic" panose="020B0502020202020204" pitchFamily="34" charset="0"/>
                <a:cs typeface="Calibri" panose="020F0502020204030204" pitchFamily="34" charset="0"/>
              </a:rPr>
              <a:t>A – </a:t>
            </a:r>
            <a:r>
              <a:rPr lang="fr-BE" altLang="en-US" sz="1800" b="1" dirty="0" err="1">
                <a:solidFill>
                  <a:srgbClr val="195457"/>
                </a:solidFill>
                <a:latin typeface="Century Gothic" panose="020B0502020202020204" pitchFamily="34" charset="0"/>
                <a:cs typeface="Calibri" panose="020F0502020204030204" pitchFamily="34" charset="0"/>
              </a:rPr>
              <a:t>Ações</a:t>
            </a:r>
            <a:r>
              <a:rPr lang="fr-BE" altLang="en-US" sz="1800" b="1" dirty="0">
                <a:solidFill>
                  <a:srgbClr val="195457"/>
                </a:solidFill>
                <a:latin typeface="Century Gothic" panose="020B0502020202020204" pitchFamily="34" charset="0"/>
                <a:cs typeface="Calibri" panose="020F0502020204030204" pitchFamily="34" charset="0"/>
              </a:rPr>
              <a:t> </a:t>
            </a:r>
            <a:r>
              <a:rPr lang="fr-BE" altLang="en-US" sz="1800" b="1" dirty="0" err="1">
                <a:solidFill>
                  <a:srgbClr val="195457"/>
                </a:solidFill>
                <a:latin typeface="Century Gothic" panose="020B0502020202020204" pitchFamily="34" charset="0"/>
                <a:cs typeface="Calibri" panose="020F0502020204030204" pitchFamily="34" charset="0"/>
              </a:rPr>
              <a:t>Preparatórias</a:t>
            </a:r>
            <a:r>
              <a:rPr lang="fr-BE" altLang="en-US" sz="1800" b="1" dirty="0">
                <a:solidFill>
                  <a:srgbClr val="195457"/>
                </a:solidFill>
                <a:latin typeface="Century Gothic" panose="020B0502020202020204" pitchFamily="34" charset="0"/>
                <a:cs typeface="Calibri" panose="020F0502020204030204" pitchFamily="34" charset="0"/>
              </a:rPr>
              <a:t>:</a:t>
            </a:r>
          </a:p>
          <a:p>
            <a:r>
              <a:rPr lang="fr-BE" altLang="en-US" sz="1800" dirty="0">
                <a:solidFill>
                  <a:srgbClr val="195457"/>
                </a:solidFill>
                <a:latin typeface="Century Gothic" panose="020B0502020202020204" pitchFamily="34" charset="0"/>
                <a:cs typeface="Calibri" panose="020F0502020204030204" pitchFamily="34" charset="0"/>
              </a:rPr>
              <a:t>A1 – </a:t>
            </a:r>
            <a:r>
              <a:rPr lang="pt-BR" altLang="en-US" sz="1800" dirty="0">
                <a:solidFill>
                  <a:srgbClr val="195457"/>
                </a:solidFill>
                <a:latin typeface="Century Gothic" panose="020B0502020202020204" pitchFamily="34" charset="0"/>
                <a:cs typeface="Calibri" panose="020F0502020204030204" pitchFamily="34" charset="0"/>
              </a:rPr>
              <a:t>Planeamento operacional preparatório para os trabalhos de conservação</a:t>
            </a:r>
            <a:endParaRPr lang="en-US" altLang="en-US" sz="1800" dirty="0">
              <a:solidFill>
                <a:srgbClr val="195457"/>
              </a:solidFill>
              <a:latin typeface="Century Gothic" panose="020B0502020202020204" pitchFamily="34" charset="0"/>
              <a:cs typeface="Calibri" panose="020F0502020204030204" pitchFamily="34" charset="0"/>
            </a:endParaRPr>
          </a:p>
          <a:p>
            <a:pPr marL="1028700" lvl="1">
              <a:buFont typeface="Wingdings" panose="05000000000000000000" pitchFamily="2" charset="2"/>
              <a:buChar char="Ø"/>
            </a:pPr>
            <a:r>
              <a:rPr lang="pt-PT" altLang="en-US" sz="1600" i="1" dirty="0" err="1">
                <a:solidFill>
                  <a:srgbClr val="195457"/>
                </a:solidFill>
                <a:latin typeface="Century Gothic" panose="020B0502020202020204" pitchFamily="34" charset="0"/>
                <a:cs typeface="Calibri" panose="020F0502020204030204" pitchFamily="34" charset="0"/>
              </a:rPr>
              <a:t>Task</a:t>
            </a:r>
            <a:r>
              <a:rPr lang="pt-PT" altLang="en-US" sz="1600" i="1" dirty="0">
                <a:solidFill>
                  <a:srgbClr val="195457"/>
                </a:solidFill>
                <a:latin typeface="Century Gothic" panose="020B0502020202020204" pitchFamily="34" charset="0"/>
                <a:cs typeface="Calibri" panose="020F0502020204030204" pitchFamily="34" charset="0"/>
              </a:rPr>
              <a:t> 1: Planeamento Técnico:</a:t>
            </a:r>
            <a:endParaRPr lang="en-US" altLang="en-US" sz="1600" i="1" dirty="0">
              <a:solidFill>
                <a:srgbClr val="195457"/>
              </a:solidFill>
              <a:latin typeface="Century Gothic" panose="020B0502020202020204" pitchFamily="34" charset="0"/>
              <a:cs typeface="Calibri" panose="020F0502020204030204" pitchFamily="34" charset="0"/>
            </a:endParaRPr>
          </a:p>
        </p:txBody>
      </p:sp>
      <p:sp>
        <p:nvSpPr>
          <p:cNvPr id="5" name="CaixaDeTexto 4"/>
          <p:cNvSpPr txBox="1"/>
          <p:nvPr/>
        </p:nvSpPr>
        <p:spPr>
          <a:xfrm>
            <a:off x="-1588" y="1556792"/>
            <a:ext cx="8822060" cy="2339102"/>
          </a:xfrm>
          <a:prstGeom prst="rect">
            <a:avLst/>
          </a:prstGeom>
          <a:noFill/>
        </p:spPr>
        <p:txBody>
          <a:bodyPr wrap="square" rtlCol="0">
            <a:spAutoFit/>
          </a:bodyPr>
          <a:lstStyle/>
          <a:p>
            <a:pPr algn="just"/>
            <a:endParaRPr lang="en-US" sz="1600" dirty="0">
              <a:solidFill>
                <a:schemeClr val="accent6">
                  <a:lumMod val="50000"/>
                </a:schemeClr>
              </a:solidFill>
            </a:endParaRPr>
          </a:p>
          <a:p>
            <a:pPr marL="742950" lvl="1" indent="-285750" algn="just">
              <a:buFont typeface="Arial" panose="020B0604020202020204" pitchFamily="34" charset="0"/>
              <a:buChar char="•"/>
            </a:pPr>
            <a:r>
              <a:rPr lang="pt-BR" b="1" u="sng" dirty="0">
                <a:solidFill>
                  <a:schemeClr val="accent6">
                    <a:lumMod val="50000"/>
                  </a:schemeClr>
                </a:solidFill>
              </a:rPr>
              <a:t>Estratégia Regional para a Prevenção e Controlo de Espécies Exóticas Invasoras</a:t>
            </a:r>
            <a:r>
              <a:rPr lang="pt-BR" b="1" dirty="0">
                <a:solidFill>
                  <a:schemeClr val="accent6">
                    <a:lumMod val="50000"/>
                  </a:schemeClr>
                </a:solidFill>
              </a:rPr>
              <a:t>:</a:t>
            </a:r>
          </a:p>
          <a:p>
            <a:pPr marL="1200150" lvl="2" indent="-285750" algn="just">
              <a:buFont typeface="Arial" panose="020B0604020202020204" pitchFamily="34" charset="0"/>
              <a:buChar char="•"/>
            </a:pPr>
            <a:r>
              <a:rPr lang="pt-BR" sz="1600" dirty="0">
                <a:latin typeface="Calibri" panose="020F0502020204030204" pitchFamily="34" charset="0"/>
                <a:cs typeface="Calibri" panose="020F0502020204030204" pitchFamily="34" charset="0"/>
              </a:rPr>
              <a:t>Foi entregue em Maio de 2021 a </a:t>
            </a:r>
            <a:r>
              <a:rPr lang="pt-BR" sz="1600" b="1" dirty="0">
                <a:latin typeface="Calibri" panose="020F0502020204030204" pitchFamily="34" charset="0"/>
                <a:cs typeface="Calibri" panose="020F0502020204030204" pitchFamily="34" charset="0"/>
              </a:rPr>
              <a:t>caraterização e avaliação das EEI e ecossitemas invadidos</a:t>
            </a:r>
            <a:r>
              <a:rPr lang="pt-BR" sz="1600" dirty="0">
                <a:latin typeface="Calibri" panose="020F0502020204030204" pitchFamily="34" charset="0"/>
                <a:cs typeface="Calibri" panose="020F0502020204030204" pitchFamily="34" charset="0"/>
              </a:rPr>
              <a:t> (inclui toda a cartografia de distribuição atual e potencial).</a:t>
            </a:r>
          </a:p>
          <a:p>
            <a:pPr marL="1200150" lvl="2" indent="-285750" algn="just">
              <a:buFont typeface="Arial" panose="020B0604020202020204" pitchFamily="34" charset="0"/>
              <a:buChar char="•"/>
            </a:pPr>
            <a:endParaRPr lang="pt-BR" sz="1600" dirty="0">
              <a:latin typeface="Calibri" panose="020F0502020204030204" pitchFamily="34" charset="0"/>
              <a:cs typeface="Calibri" panose="020F0502020204030204" pitchFamily="34" charset="0"/>
            </a:endParaRPr>
          </a:p>
          <a:p>
            <a:pPr marL="1200150" lvl="2" indent="-285750" algn="just">
              <a:buFont typeface="Arial" panose="020B0604020202020204" pitchFamily="34" charset="0"/>
              <a:buChar char="•"/>
            </a:pPr>
            <a:r>
              <a:rPr lang="pt-BR" sz="1600" dirty="0">
                <a:latin typeface="Calibri" panose="020F0502020204030204" pitchFamily="34" charset="0"/>
                <a:cs typeface="Calibri" panose="020F0502020204030204" pitchFamily="34" charset="0"/>
              </a:rPr>
              <a:t>Até ao fim do </a:t>
            </a:r>
            <a:r>
              <a:rPr lang="pt-BR" sz="1600" i="1" u="sng" dirty="0">
                <a:latin typeface="Calibri" panose="020F0502020204030204" pitchFamily="34" charset="0"/>
                <a:cs typeface="Calibri" panose="020F0502020204030204" pitchFamily="34" charset="0"/>
              </a:rPr>
              <a:t>2º semestre de 2021 </a:t>
            </a:r>
            <a:r>
              <a:rPr lang="pt-BR" sz="1600" dirty="0">
                <a:latin typeface="Calibri" panose="020F0502020204030204" pitchFamily="34" charset="0"/>
                <a:cs typeface="Calibri" panose="020F0502020204030204" pitchFamily="34" charset="0"/>
              </a:rPr>
              <a:t>será entregue um </a:t>
            </a:r>
            <a:r>
              <a:rPr lang="pt-BR" sz="1600" b="1" dirty="0">
                <a:latin typeface="Calibri" panose="020F0502020204030204" pitchFamily="34" charset="0"/>
                <a:cs typeface="Calibri" panose="020F0502020204030204" pitchFamily="34" charset="0"/>
              </a:rPr>
              <a:t>plano de ação (Estratégia Regional) </a:t>
            </a:r>
            <a:r>
              <a:rPr lang="pt-BR" sz="1600" dirty="0">
                <a:latin typeface="Calibri" panose="020F0502020204030204" pitchFamily="34" charset="0"/>
                <a:cs typeface="Calibri" panose="020F0502020204030204" pitchFamily="34" charset="0"/>
              </a:rPr>
              <a:t>para as invasões biológicas.</a:t>
            </a:r>
          </a:p>
          <a:p>
            <a:pPr marL="1200150" lvl="2" indent="-285750" algn="just">
              <a:buFont typeface="Arial" panose="020B0604020202020204" pitchFamily="34" charset="0"/>
              <a:buChar char="•"/>
            </a:pPr>
            <a:endParaRPr lang="pt-BR" sz="1600" dirty="0">
              <a:latin typeface="Calibri" panose="020F0502020204030204" pitchFamily="34" charset="0"/>
              <a:cs typeface="Calibri" panose="020F0502020204030204" pitchFamily="34" charset="0"/>
            </a:endParaRPr>
          </a:p>
          <a:p>
            <a:pPr algn="just"/>
            <a:endParaRPr lang="en-US" sz="1600" b="1" dirty="0">
              <a:latin typeface="Century" panose="02040604050505020304" pitchFamily="18" charset="0"/>
            </a:endParaRPr>
          </a:p>
        </p:txBody>
      </p:sp>
      <p:pic>
        <p:nvPicPr>
          <p:cNvPr id="1034" name="Picture 10" descr="http://siaram.azores.gov.pt/flora/infestantes/roca-da-velha/imagens/1.jp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t="6477" b="12547"/>
          <a:stretch/>
        </p:blipFill>
        <p:spPr bwMode="auto">
          <a:xfrm>
            <a:off x="3563889" y="3642669"/>
            <a:ext cx="2643166" cy="319814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iaram.azores.gov.pt/flora/infestantes/incenso/imagens/1.jp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r="25324"/>
          <a:stretch/>
        </p:blipFill>
        <p:spPr bwMode="auto">
          <a:xfrm>
            <a:off x="1" y="3648181"/>
            <a:ext cx="3563888" cy="3192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720550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tângulo 37">
            <a:extLst>
              <a:ext uri="{FF2B5EF4-FFF2-40B4-BE49-F238E27FC236}">
                <a16:creationId xmlns:a16="http://schemas.microsoft.com/office/drawing/2014/main" id="{30DE2E15-1861-4EFC-9BED-3CA3475283B9}"/>
              </a:ext>
            </a:extLst>
          </p:cNvPr>
          <p:cNvSpPr/>
          <p:nvPr/>
        </p:nvSpPr>
        <p:spPr bwMode="auto">
          <a:xfrm>
            <a:off x="-1588" y="-27384"/>
            <a:ext cx="9145588" cy="693274"/>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sp>
        <p:nvSpPr>
          <p:cNvPr id="15" name="Rectangle 62"/>
          <p:cNvSpPr>
            <a:spLocks noChangeArrowheads="1"/>
          </p:cNvSpPr>
          <p:nvPr/>
        </p:nvSpPr>
        <p:spPr bwMode="auto">
          <a:xfrm>
            <a:off x="374438" y="908720"/>
            <a:ext cx="8553662"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a:latin typeface="Calibri" panose="020F0502020204030204" pitchFamily="34" charset="0"/>
                <a:cs typeface="Calibri" panose="020F0502020204030204" pitchFamily="34" charset="0"/>
              </a:rPr>
              <a:t>C – </a:t>
            </a:r>
            <a:r>
              <a:rPr lang="fr-BE" altLang="en-US" sz="1800" b="1" dirty="0" err="1">
                <a:latin typeface="Calibri" panose="020F0502020204030204" pitchFamily="34" charset="0"/>
                <a:cs typeface="Calibri" panose="020F0502020204030204" pitchFamily="34" charset="0"/>
              </a:rPr>
              <a:t>Ações</a:t>
            </a:r>
            <a:r>
              <a:rPr lang="fr-BE" altLang="en-US" sz="1800" b="1" dirty="0">
                <a:latin typeface="Calibri" panose="020F0502020204030204" pitchFamily="34" charset="0"/>
                <a:cs typeface="Calibri" panose="020F0502020204030204" pitchFamily="34" charset="0"/>
              </a:rPr>
              <a:t> de </a:t>
            </a:r>
            <a:r>
              <a:rPr lang="fr-BE" altLang="en-US" sz="1800" b="1" dirty="0" err="1">
                <a:latin typeface="Calibri" panose="020F0502020204030204" pitchFamily="34" charset="0"/>
                <a:cs typeface="Calibri" panose="020F0502020204030204" pitchFamily="34" charset="0"/>
              </a:rPr>
              <a:t>conservação</a:t>
            </a:r>
            <a:r>
              <a:rPr lang="fr-BE" altLang="en-US" sz="1800" b="1" dirty="0">
                <a:latin typeface="Calibri" panose="020F0502020204030204" pitchFamily="34" charset="0"/>
                <a:cs typeface="Calibri" panose="020F0502020204030204" pitchFamily="34" charset="0"/>
              </a:rPr>
              <a:t>:</a:t>
            </a:r>
          </a:p>
          <a:p>
            <a:endParaRPr lang="fr-BE" altLang="en-US" sz="1800" b="1" dirty="0">
              <a:latin typeface="Calibri" panose="020F0502020204030204" pitchFamily="34" charset="0"/>
              <a:cs typeface="Calibri" panose="020F0502020204030204" pitchFamily="34" charset="0"/>
            </a:endParaRPr>
          </a:p>
          <a:p>
            <a:r>
              <a:rPr lang="fr-BE" altLang="en-US" sz="1800" dirty="0">
                <a:latin typeface="Calibri" panose="020F0502020204030204" pitchFamily="34" charset="0"/>
                <a:cs typeface="Calibri" panose="020F0502020204030204" pitchFamily="34" charset="0"/>
              </a:rPr>
              <a:t>C2 – </a:t>
            </a:r>
            <a:r>
              <a:rPr lang="fr-BE" altLang="en-US" sz="1800" dirty="0" err="1">
                <a:latin typeface="Calibri" panose="020F0502020204030204" pitchFamily="34" charset="0"/>
                <a:cs typeface="Calibri" panose="020F0502020204030204" pitchFamily="34" charset="0"/>
              </a:rPr>
              <a:t>Estratégia</a:t>
            </a:r>
            <a:r>
              <a:rPr lang="fr-BE" altLang="en-US" sz="1800" dirty="0">
                <a:latin typeface="Calibri" panose="020F0502020204030204" pitchFamily="34" charset="0"/>
                <a:cs typeface="Calibri" panose="020F0502020204030204" pitchFamily="34" charset="0"/>
              </a:rPr>
              <a:t> e </a:t>
            </a:r>
            <a:r>
              <a:rPr lang="fr-BE" altLang="en-US" sz="1800" dirty="0" err="1">
                <a:latin typeface="Calibri" panose="020F0502020204030204" pitchFamily="34" charset="0"/>
                <a:cs typeface="Calibri" panose="020F0502020204030204" pitchFamily="34" charset="0"/>
              </a:rPr>
              <a:t>trabalhos</a:t>
            </a:r>
            <a:r>
              <a:rPr lang="fr-BE" altLang="en-US" sz="1800" dirty="0">
                <a:latin typeface="Calibri" panose="020F0502020204030204" pitchFamily="34" charset="0"/>
                <a:cs typeface="Calibri" panose="020F0502020204030204" pitchFamily="34" charset="0"/>
              </a:rPr>
              <a:t> de </a:t>
            </a:r>
            <a:r>
              <a:rPr lang="fr-BE" altLang="en-US" sz="1800" dirty="0" err="1">
                <a:latin typeface="Calibri" panose="020F0502020204030204" pitchFamily="34" charset="0"/>
                <a:cs typeface="Calibri" panose="020F0502020204030204" pitchFamily="34" charset="0"/>
              </a:rPr>
              <a:t>capacitação</a:t>
            </a:r>
            <a:endParaRPr lang="fr-BE" altLang="en-US" sz="1800" i="1" dirty="0">
              <a:latin typeface="Calibri" panose="020F0502020204030204" pitchFamily="34" charset="0"/>
              <a:cs typeface="Calibri" panose="020F0502020204030204" pitchFamily="34" charset="0"/>
            </a:endParaRPr>
          </a:p>
          <a:p>
            <a:pPr marL="1028700" lvl="1">
              <a:spcBef>
                <a:spcPts val="600"/>
              </a:spcBef>
              <a:buFont typeface="Wingdings" panose="05000000000000000000" pitchFamily="2" charset="2"/>
              <a:buChar char="Ø"/>
            </a:pPr>
            <a:r>
              <a:rPr lang="fr-BE" altLang="en-US" sz="1800" i="1" dirty="0">
                <a:latin typeface="Calibri" panose="020F0502020204030204" pitchFamily="34" charset="0"/>
                <a:cs typeface="Calibri" panose="020F0502020204030204" pitchFamily="34" charset="0"/>
              </a:rPr>
              <a:t>C2.2 – </a:t>
            </a:r>
            <a:r>
              <a:rPr lang="pt-PT" altLang="en-US" sz="1800" i="1" dirty="0">
                <a:latin typeface="Calibri" panose="020F0502020204030204" pitchFamily="34" charset="0"/>
                <a:cs typeface="Calibri" panose="020F0502020204030204" pitchFamily="34" charset="0"/>
              </a:rPr>
              <a:t>Capacitação Externa</a:t>
            </a:r>
            <a:endParaRPr lang="fr-BE" altLang="en-US" sz="1800" i="1" dirty="0">
              <a:latin typeface="Calibri" panose="020F0502020204030204" pitchFamily="34" charset="0"/>
              <a:cs typeface="Calibri" panose="020F0502020204030204" pitchFamily="34" charset="0"/>
            </a:endParaRPr>
          </a:p>
        </p:txBody>
      </p:sp>
      <p:grpSp>
        <p:nvGrpSpPr>
          <p:cNvPr id="45" name="Group 44">
            <a:extLst>
              <a:ext uri="{FF2B5EF4-FFF2-40B4-BE49-F238E27FC236}">
                <a16:creationId xmlns:a16="http://schemas.microsoft.com/office/drawing/2014/main" id="{DE727178-637B-4419-A686-A33506BF99B0}"/>
              </a:ext>
            </a:extLst>
          </p:cNvPr>
          <p:cNvGrpSpPr/>
          <p:nvPr/>
        </p:nvGrpSpPr>
        <p:grpSpPr>
          <a:xfrm>
            <a:off x="-1588" y="-531440"/>
            <a:ext cx="9172305" cy="1656184"/>
            <a:chOff x="-1588" y="-499624"/>
            <a:chExt cx="9172305" cy="1656184"/>
          </a:xfrm>
        </p:grpSpPr>
        <p:sp>
          <p:nvSpPr>
            <p:cNvPr id="46" name="Retângulo 37">
              <a:extLst>
                <a:ext uri="{FF2B5EF4-FFF2-40B4-BE49-F238E27FC236}">
                  <a16:creationId xmlns:a16="http://schemas.microsoft.com/office/drawing/2014/main" id="{ECB757CE-3C9B-450F-96C4-DBA74DAE4C18}"/>
                </a:ext>
              </a:extLst>
            </p:cNvPr>
            <p:cNvSpPr/>
            <p:nvPr/>
          </p:nvSpPr>
          <p:spPr bwMode="auto">
            <a:xfrm>
              <a:off x="-1588" y="-581"/>
              <a:ext cx="9145588" cy="693274"/>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sp>
          <p:nvSpPr>
            <p:cNvPr id="47" name="Rectangle 53">
              <a:extLst>
                <a:ext uri="{FF2B5EF4-FFF2-40B4-BE49-F238E27FC236}">
                  <a16:creationId xmlns:a16="http://schemas.microsoft.com/office/drawing/2014/main" id="{BB760626-C795-478E-BE99-828485942198}"/>
                </a:ext>
              </a:extLst>
            </p:cNvPr>
            <p:cNvSpPr>
              <a:spLocks noChangeArrowheads="1"/>
            </p:cNvSpPr>
            <p:nvPr/>
          </p:nvSpPr>
          <p:spPr bwMode="auto">
            <a:xfrm>
              <a:off x="1259632" y="91722"/>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a:defRPr/>
              </a:pPr>
              <a:r>
                <a:rPr lang="pt-PT" sz="1400" b="1" dirty="0">
                  <a:ln w="0"/>
                  <a:solidFill>
                    <a:srgbClr val="1C3E48"/>
                  </a:solidFill>
                  <a:latin typeface="Century Gothic" panose="020B0502020202020204" pitchFamily="34" charset="0"/>
                </a:rPr>
                <a:t>Proteção ativa e gestão integrada da Rede Natura 2000 nos Açores</a:t>
              </a:r>
            </a:p>
            <a:p>
              <a:pPr algn="r">
                <a:defRPr/>
              </a:pPr>
              <a:r>
                <a:rPr lang="pt-PT" sz="1100" b="1" dirty="0">
                  <a:ln w="0"/>
                  <a:solidFill>
                    <a:srgbClr val="1C3E48"/>
                  </a:solidFill>
                  <a:latin typeface="Century Gothic" panose="020B0502020202020204" pitchFamily="34" charset="0"/>
                </a:rPr>
                <a:t>LIFE IP AZORES NATURA – LIFE 17 IPE/PT 000010</a:t>
              </a:r>
              <a:endParaRPr lang="en-US" altLang="en-US" sz="1100" b="1" dirty="0">
                <a:solidFill>
                  <a:srgbClr val="1C3E48"/>
                </a:solidFill>
                <a:latin typeface="Century Gothic" panose="020B0502020202020204" pitchFamily="34" charset="0"/>
              </a:endParaRPr>
            </a:p>
          </p:txBody>
        </p:sp>
        <p:pic>
          <p:nvPicPr>
            <p:cNvPr id="48" name="Picture 10" descr="http://fnyh.org/wp-content/uploads/2015/01/LIFE.jpg">
              <a:extLst>
                <a:ext uri="{FF2B5EF4-FFF2-40B4-BE49-F238E27FC236}">
                  <a16:creationId xmlns:a16="http://schemas.microsoft.com/office/drawing/2014/main" id="{913691C8-2F90-4332-8CA9-BF5EAA5FD40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4627" y="4177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8" descr="http://www.europarc.org/communication-skills/images/2.1%20N2000.jpg">
              <a:extLst>
                <a:ext uri="{FF2B5EF4-FFF2-40B4-BE49-F238E27FC236}">
                  <a16:creationId xmlns:a16="http://schemas.microsoft.com/office/drawing/2014/main" id="{9208FFC0-7C97-4629-9B79-172EE4141D8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605" y="4177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Imagem 44">
              <a:extLst>
                <a:ext uri="{FF2B5EF4-FFF2-40B4-BE49-F238E27FC236}">
                  <a16:creationId xmlns:a16="http://schemas.microsoft.com/office/drawing/2014/main" id="{60FDAFDC-158B-425C-9E1F-F83FE19D01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87856" y="-499624"/>
              <a:ext cx="1656184" cy="1656184"/>
            </a:xfrm>
            <a:prstGeom prst="rect">
              <a:avLst/>
            </a:prstGeom>
          </p:spPr>
        </p:pic>
      </p:grpSp>
      <p:grpSp>
        <p:nvGrpSpPr>
          <p:cNvPr id="18" name="Agrupar 17">
            <a:extLst>
              <a:ext uri="{FF2B5EF4-FFF2-40B4-BE49-F238E27FC236}">
                <a16:creationId xmlns:a16="http://schemas.microsoft.com/office/drawing/2014/main" id="{40661BC2-6810-4184-8289-C189C5A13B6A}"/>
              </a:ext>
            </a:extLst>
          </p:cNvPr>
          <p:cNvGrpSpPr/>
          <p:nvPr/>
        </p:nvGrpSpPr>
        <p:grpSpPr>
          <a:xfrm>
            <a:off x="6134545" y="6304639"/>
            <a:ext cx="2973959" cy="436729"/>
            <a:chOff x="6134545" y="6304639"/>
            <a:chExt cx="2973959" cy="436729"/>
          </a:xfrm>
        </p:grpSpPr>
        <p:pic>
          <p:nvPicPr>
            <p:cNvPr id="24" name="Picture 6" descr="http://www.azores.gov.pt/NR/rdonlyres/A1197A03-23BB-40F6-AA68-6C3FEC711B55/335484/LogotipoGovernodosAores2.JPG">
              <a:extLst>
                <a:ext uri="{FF2B5EF4-FFF2-40B4-BE49-F238E27FC236}">
                  <a16:creationId xmlns:a16="http://schemas.microsoft.com/office/drawing/2014/main" id="{3F05F0C3-4CFE-45C6-BEC4-A70E836C269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34545" y="6403451"/>
              <a:ext cx="1101751" cy="337917"/>
            </a:xfrm>
            <a:prstGeom prst="rect">
              <a:avLst/>
            </a:prstGeom>
            <a:noFill/>
            <a:extLst>
              <a:ext uri="{909E8E84-426E-40DD-AFC4-6F175D3DCCD1}">
                <a14:hiddenFill xmlns:a14="http://schemas.microsoft.com/office/drawing/2010/main">
                  <a:solidFill>
                    <a:srgbClr val="FFFFFF"/>
                  </a:solidFill>
                </a14:hiddenFill>
              </a:ext>
            </a:extLst>
          </p:spPr>
        </p:pic>
        <p:pic>
          <p:nvPicPr>
            <p:cNvPr id="25" name="Imagem 16">
              <a:extLst>
                <a:ext uri="{FF2B5EF4-FFF2-40B4-BE49-F238E27FC236}">
                  <a16:creationId xmlns:a16="http://schemas.microsoft.com/office/drawing/2014/main" id="{AF2AC554-FF8C-4676-B987-DB86E6FAAD86}"/>
                </a:ext>
              </a:extLst>
            </p:cNvPr>
            <p:cNvPicPr>
              <a:picLocks noChangeAspect="1"/>
            </p:cNvPicPr>
            <p:nvPr/>
          </p:nvPicPr>
          <p:blipFill>
            <a:blip r:embed="rId7" cstate="print">
              <a:extLst>
                <a:ext uri="{28A0092B-C50C-407E-A947-70E740481C1C}">
                  <a14:useLocalDpi xmlns:a14="http://schemas.microsoft.com/office/drawing/2010/main" val="0"/>
                </a:ext>
              </a:extLst>
            </a:blip>
            <a:srcRect l="20705" t="3252" r="21651" b="10634"/>
            <a:stretch>
              <a:fillRect/>
            </a:stretch>
          </p:blipFill>
          <p:spPr bwMode="auto">
            <a:xfrm>
              <a:off x="8122579" y="6304639"/>
              <a:ext cx="985925" cy="4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Imagem 25">
              <a:extLst>
                <a:ext uri="{FF2B5EF4-FFF2-40B4-BE49-F238E27FC236}">
                  <a16:creationId xmlns:a16="http://schemas.microsoft.com/office/drawing/2014/main" id="{A3A397AA-E275-4E7F-B5F3-CE92F2D5A729}"/>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t="13157" r="6666" b="12408"/>
            <a:stretch/>
          </p:blipFill>
          <p:spPr>
            <a:xfrm>
              <a:off x="7236296" y="6349689"/>
              <a:ext cx="913917" cy="391679"/>
            </a:xfrm>
            <a:prstGeom prst="rect">
              <a:avLst/>
            </a:prstGeom>
          </p:spPr>
        </p:pic>
      </p:grpSp>
      <p:pic>
        <p:nvPicPr>
          <p:cNvPr id="27" name="Picture 23">
            <a:extLst>
              <a:ext uri="{FF2B5EF4-FFF2-40B4-BE49-F238E27FC236}">
                <a16:creationId xmlns:a16="http://schemas.microsoft.com/office/drawing/2014/main" id="{D0492B8B-9587-45CE-B5A4-CD1E96E8D704}"/>
              </a:ext>
            </a:extLst>
          </p:cNvPr>
          <p:cNvPicPr/>
          <p:nvPr/>
        </p:nvPicPr>
        <p:blipFill>
          <a:blip r:embed="rId9">
            <a:extLst>
              <a:ext uri="{28A0092B-C50C-407E-A947-70E740481C1C}">
                <a14:useLocalDpi xmlns:a14="http://schemas.microsoft.com/office/drawing/2010/main" val="0"/>
              </a:ext>
            </a:extLst>
          </a:blip>
          <a:stretch>
            <a:fillRect/>
          </a:stretch>
        </p:blipFill>
        <p:spPr>
          <a:xfrm>
            <a:off x="539552" y="2272193"/>
            <a:ext cx="3024336" cy="5331161"/>
          </a:xfrm>
          <a:prstGeom prst="rect">
            <a:avLst/>
          </a:prstGeom>
        </p:spPr>
      </p:pic>
      <p:pic>
        <p:nvPicPr>
          <p:cNvPr id="28" name="Picture 29">
            <a:extLst>
              <a:ext uri="{FF2B5EF4-FFF2-40B4-BE49-F238E27FC236}">
                <a16:creationId xmlns:a16="http://schemas.microsoft.com/office/drawing/2014/main" id="{D1AA255A-9D4E-4E1C-8D12-07EB9CE9283C}"/>
              </a:ext>
            </a:extLst>
          </p:cNvPr>
          <p:cNvPicPr/>
          <p:nvPr/>
        </p:nvPicPr>
        <p:blipFill>
          <a:blip r:embed="rId10">
            <a:extLst>
              <a:ext uri="{28A0092B-C50C-407E-A947-70E740481C1C}">
                <a14:useLocalDpi xmlns:a14="http://schemas.microsoft.com/office/drawing/2010/main" val="0"/>
              </a:ext>
            </a:extLst>
          </a:blip>
          <a:stretch>
            <a:fillRect/>
          </a:stretch>
        </p:blipFill>
        <p:spPr>
          <a:xfrm>
            <a:off x="3848405" y="2477988"/>
            <a:ext cx="4252595" cy="2599055"/>
          </a:xfrm>
          <a:prstGeom prst="rect">
            <a:avLst/>
          </a:prstGeom>
        </p:spPr>
      </p:pic>
      <p:pic>
        <p:nvPicPr>
          <p:cNvPr id="29" name="Picture 30">
            <a:extLst>
              <a:ext uri="{FF2B5EF4-FFF2-40B4-BE49-F238E27FC236}">
                <a16:creationId xmlns:a16="http://schemas.microsoft.com/office/drawing/2014/main" id="{F6F396AD-7D86-4673-A172-97B7B663764B}"/>
              </a:ext>
            </a:extLst>
          </p:cNvPr>
          <p:cNvPicPr/>
          <p:nvPr/>
        </p:nvPicPr>
        <p:blipFill>
          <a:blip r:embed="rId11">
            <a:extLst>
              <a:ext uri="{28A0092B-C50C-407E-A947-70E740481C1C}">
                <a14:useLocalDpi xmlns:a14="http://schemas.microsoft.com/office/drawing/2010/main" val="0"/>
              </a:ext>
            </a:extLst>
          </a:blip>
          <a:stretch>
            <a:fillRect/>
          </a:stretch>
        </p:blipFill>
        <p:spPr>
          <a:xfrm>
            <a:off x="1692037" y="3999352"/>
            <a:ext cx="7254992" cy="2093944"/>
          </a:xfrm>
          <a:prstGeom prst="rect">
            <a:avLst/>
          </a:prstGeom>
        </p:spPr>
      </p:pic>
      <p:pic>
        <p:nvPicPr>
          <p:cNvPr id="30" name="Picture 39">
            <a:extLst>
              <a:ext uri="{FF2B5EF4-FFF2-40B4-BE49-F238E27FC236}">
                <a16:creationId xmlns:a16="http://schemas.microsoft.com/office/drawing/2014/main" id="{382A8827-BDD9-4DAE-A78F-312C0E8BD0CC}"/>
              </a:ext>
            </a:extLst>
          </p:cNvPr>
          <p:cNvPicPr/>
          <p:nvPr/>
        </p:nvPicPr>
        <p:blipFill>
          <a:blip r:embed="rId12">
            <a:extLst>
              <a:ext uri="{28A0092B-C50C-407E-A947-70E740481C1C}">
                <a14:useLocalDpi xmlns:a14="http://schemas.microsoft.com/office/drawing/2010/main" val="0"/>
              </a:ext>
            </a:extLst>
          </a:blip>
          <a:stretch>
            <a:fillRect/>
          </a:stretch>
        </p:blipFill>
        <p:spPr>
          <a:xfrm>
            <a:off x="1514259" y="2857189"/>
            <a:ext cx="7560840" cy="3404350"/>
          </a:xfrm>
          <a:prstGeom prst="rect">
            <a:avLst/>
          </a:prstGeom>
        </p:spPr>
      </p:pic>
      <p:pic>
        <p:nvPicPr>
          <p:cNvPr id="31" name="Picture 40">
            <a:extLst>
              <a:ext uri="{FF2B5EF4-FFF2-40B4-BE49-F238E27FC236}">
                <a16:creationId xmlns:a16="http://schemas.microsoft.com/office/drawing/2014/main" id="{E8635C28-951F-40E8-A115-87CDE806EFB5}"/>
              </a:ext>
            </a:extLst>
          </p:cNvPr>
          <p:cNvPicPr/>
          <p:nvPr/>
        </p:nvPicPr>
        <p:blipFill>
          <a:blip r:embed="rId13">
            <a:extLst>
              <a:ext uri="{28A0092B-C50C-407E-A947-70E740481C1C}">
                <a14:useLocalDpi xmlns:a14="http://schemas.microsoft.com/office/drawing/2010/main" val="0"/>
              </a:ext>
            </a:extLst>
          </a:blip>
          <a:stretch>
            <a:fillRect/>
          </a:stretch>
        </p:blipFill>
        <p:spPr>
          <a:xfrm>
            <a:off x="993787" y="3239082"/>
            <a:ext cx="7560840" cy="3164369"/>
          </a:xfrm>
          <a:prstGeom prst="rect">
            <a:avLst/>
          </a:prstGeom>
        </p:spPr>
      </p:pic>
      <p:graphicFrame>
        <p:nvGraphicFramePr>
          <p:cNvPr id="19" name="Marcador de Posição de Conteúdo 3">
            <a:extLst>
              <a:ext uri="{FF2B5EF4-FFF2-40B4-BE49-F238E27FC236}">
                <a16:creationId xmlns:a16="http://schemas.microsoft.com/office/drawing/2014/main" id="{AEBA6FE7-491A-4872-B2F9-4524F0D8CE8B}"/>
              </a:ext>
            </a:extLst>
          </p:cNvPr>
          <p:cNvGraphicFramePr>
            <a:graphicFrameLocks/>
          </p:cNvGraphicFramePr>
          <p:nvPr>
            <p:extLst>
              <p:ext uri="{D42A27DB-BD31-4B8C-83A1-F6EECF244321}">
                <p14:modId xmlns:p14="http://schemas.microsoft.com/office/powerpoint/2010/main" val="128923263"/>
              </p:ext>
            </p:extLst>
          </p:nvPr>
        </p:nvGraphicFramePr>
        <p:xfrm>
          <a:off x="1126245" y="2339512"/>
          <a:ext cx="7272807" cy="4037058"/>
        </p:xfrm>
        <a:graphic>
          <a:graphicData uri="http://schemas.openxmlformats.org/drawingml/2006/table">
            <a:tbl>
              <a:tblPr firstRow="1" firstCol="1" bandRow="1">
                <a:tableStyleId>{5C22544A-7EE6-4342-B048-85BDC9FD1C3A}</a:tableStyleId>
              </a:tblPr>
              <a:tblGrid>
                <a:gridCol w="2708548">
                  <a:extLst>
                    <a:ext uri="{9D8B030D-6E8A-4147-A177-3AD203B41FA5}">
                      <a16:colId xmlns:a16="http://schemas.microsoft.com/office/drawing/2014/main" val="1841096077"/>
                    </a:ext>
                  </a:extLst>
                </a:gridCol>
                <a:gridCol w="891852">
                  <a:extLst>
                    <a:ext uri="{9D8B030D-6E8A-4147-A177-3AD203B41FA5}">
                      <a16:colId xmlns:a16="http://schemas.microsoft.com/office/drawing/2014/main" val="4248007900"/>
                    </a:ext>
                  </a:extLst>
                </a:gridCol>
                <a:gridCol w="792088">
                  <a:extLst>
                    <a:ext uri="{9D8B030D-6E8A-4147-A177-3AD203B41FA5}">
                      <a16:colId xmlns:a16="http://schemas.microsoft.com/office/drawing/2014/main" val="1170244803"/>
                    </a:ext>
                  </a:extLst>
                </a:gridCol>
                <a:gridCol w="1944216">
                  <a:extLst>
                    <a:ext uri="{9D8B030D-6E8A-4147-A177-3AD203B41FA5}">
                      <a16:colId xmlns:a16="http://schemas.microsoft.com/office/drawing/2014/main" val="2668077798"/>
                    </a:ext>
                  </a:extLst>
                </a:gridCol>
                <a:gridCol w="936103">
                  <a:extLst>
                    <a:ext uri="{9D8B030D-6E8A-4147-A177-3AD203B41FA5}">
                      <a16:colId xmlns:a16="http://schemas.microsoft.com/office/drawing/2014/main" val="2142662711"/>
                    </a:ext>
                  </a:extLst>
                </a:gridCol>
              </a:tblGrid>
              <a:tr h="325334">
                <a:tc>
                  <a:txBody>
                    <a:bodyPr/>
                    <a:lstStyle/>
                    <a:p>
                      <a:pPr algn="ctr">
                        <a:spcAft>
                          <a:spcPts val="0"/>
                        </a:spcAft>
                      </a:pPr>
                      <a:r>
                        <a:rPr lang="pt-PT" sz="1200" dirty="0">
                          <a:effectLst/>
                        </a:rPr>
                        <a:t>Nome da Formação</a:t>
                      </a:r>
                      <a:endParaRPr lang="pt-PT" sz="1200" dirty="0">
                        <a:effectLst/>
                        <a:latin typeface="Calibri" panose="020F0502020204030204" pitchFamily="34" charset="0"/>
                        <a:ea typeface="Calibri" panose="020F0502020204030204" pitchFamily="34" charset="0"/>
                      </a:endParaRPr>
                    </a:p>
                  </a:txBody>
                  <a:tcPr marL="16636" marR="16636" marT="0" marB="0"/>
                </a:tc>
                <a:tc>
                  <a:txBody>
                    <a:bodyPr/>
                    <a:lstStyle/>
                    <a:p>
                      <a:pPr algn="ctr">
                        <a:spcAft>
                          <a:spcPts val="0"/>
                        </a:spcAft>
                      </a:pPr>
                      <a:r>
                        <a:rPr lang="pt-PT" sz="1200" dirty="0">
                          <a:effectLst/>
                        </a:rPr>
                        <a:t>Formador</a:t>
                      </a:r>
                      <a:endParaRPr lang="pt-PT" sz="1200" dirty="0">
                        <a:effectLst/>
                        <a:latin typeface="Calibri" panose="020F0502020204030204" pitchFamily="34" charset="0"/>
                        <a:ea typeface="Calibri" panose="020F0502020204030204" pitchFamily="34" charset="0"/>
                      </a:endParaRPr>
                    </a:p>
                  </a:txBody>
                  <a:tcPr marL="16636" marR="16636" marT="0" marB="0"/>
                </a:tc>
                <a:tc>
                  <a:txBody>
                    <a:bodyPr/>
                    <a:lstStyle/>
                    <a:p>
                      <a:pPr algn="ctr">
                        <a:spcAft>
                          <a:spcPts val="0"/>
                        </a:spcAft>
                      </a:pPr>
                      <a:r>
                        <a:rPr lang="pt-PT" sz="1200" dirty="0">
                          <a:effectLst/>
                        </a:rPr>
                        <a:t>Duração</a:t>
                      </a:r>
                      <a:endParaRPr lang="pt-PT" sz="1200" dirty="0">
                        <a:effectLst/>
                        <a:latin typeface="Calibri" panose="020F0502020204030204" pitchFamily="34" charset="0"/>
                        <a:ea typeface="Calibri" panose="020F0502020204030204" pitchFamily="34" charset="0"/>
                      </a:endParaRPr>
                    </a:p>
                  </a:txBody>
                  <a:tcPr marL="16636" marR="16636" marT="0" marB="0"/>
                </a:tc>
                <a:tc>
                  <a:txBody>
                    <a:bodyPr/>
                    <a:lstStyle/>
                    <a:p>
                      <a:pPr algn="ctr">
                        <a:spcAft>
                          <a:spcPts val="0"/>
                        </a:spcAft>
                      </a:pPr>
                      <a:r>
                        <a:rPr lang="pt-PT" sz="1200" dirty="0">
                          <a:effectLst/>
                        </a:rPr>
                        <a:t>Observações</a:t>
                      </a:r>
                      <a:endParaRPr lang="pt-PT" sz="1200" dirty="0">
                        <a:effectLst/>
                        <a:latin typeface="Calibri" panose="020F0502020204030204" pitchFamily="34" charset="0"/>
                        <a:ea typeface="Calibri" panose="020F0502020204030204" pitchFamily="34" charset="0"/>
                      </a:endParaRPr>
                    </a:p>
                  </a:txBody>
                  <a:tcPr marL="16636" marR="16636" marT="0" marB="0"/>
                </a:tc>
                <a:tc>
                  <a:txBody>
                    <a:bodyPr/>
                    <a:lstStyle/>
                    <a:p>
                      <a:pPr>
                        <a:spcAft>
                          <a:spcPts val="0"/>
                        </a:spcAft>
                      </a:pPr>
                      <a:r>
                        <a:rPr lang="pt-PT" sz="1200" dirty="0">
                          <a:effectLst/>
                        </a:rPr>
                        <a:t>Público-alvo</a:t>
                      </a:r>
                      <a:endParaRPr lang="pt-PT" sz="1200" dirty="0">
                        <a:effectLst/>
                        <a:latin typeface="Calibri" panose="020F0502020204030204" pitchFamily="34" charset="0"/>
                        <a:ea typeface="Calibri" panose="020F0502020204030204" pitchFamily="34" charset="0"/>
                      </a:endParaRPr>
                    </a:p>
                  </a:txBody>
                  <a:tcPr marL="16636" marR="16636" marT="0" marB="0"/>
                </a:tc>
                <a:extLst>
                  <a:ext uri="{0D108BD9-81ED-4DB2-BD59-A6C34878D82A}">
                    <a16:rowId xmlns:a16="http://schemas.microsoft.com/office/drawing/2014/main" val="3299829213"/>
                  </a:ext>
                </a:extLst>
              </a:tr>
              <a:tr h="920005">
                <a:tc>
                  <a:txBody>
                    <a:bodyPr/>
                    <a:lstStyle/>
                    <a:p>
                      <a:pPr>
                        <a:spcAft>
                          <a:spcPts val="0"/>
                        </a:spcAft>
                      </a:pPr>
                      <a:r>
                        <a:rPr lang="pt-PT" sz="1200" dirty="0">
                          <a:effectLst/>
                        </a:rPr>
                        <a:t>Impacto dos sítios das Rede Natura 2000 no desenvolvimento regional</a:t>
                      </a:r>
                      <a:endParaRPr lang="pt-PT" sz="1200" dirty="0">
                        <a:effectLst/>
                        <a:latin typeface="Calibri" panose="020F0502020204030204" pitchFamily="34" charset="0"/>
                        <a:ea typeface="Calibri" panose="020F0502020204030204" pitchFamily="34" charset="0"/>
                      </a:endParaRPr>
                    </a:p>
                  </a:txBody>
                  <a:tcPr marL="16636" marR="16636" marT="0" marB="0"/>
                </a:tc>
                <a:tc>
                  <a:txBody>
                    <a:bodyPr/>
                    <a:lstStyle/>
                    <a:p>
                      <a:pPr>
                        <a:spcAft>
                          <a:spcPts val="0"/>
                        </a:spcAft>
                      </a:pPr>
                      <a:r>
                        <a:rPr lang="pt-PT" sz="1200" dirty="0">
                          <a:effectLst/>
                        </a:rPr>
                        <a:t>APA + Direção Regional do Desenvolvimento Rural</a:t>
                      </a:r>
                      <a:endParaRPr lang="pt-PT" sz="1200" dirty="0">
                        <a:effectLst/>
                        <a:latin typeface="Calibri" panose="020F0502020204030204" pitchFamily="34" charset="0"/>
                        <a:ea typeface="Calibri" panose="020F0502020204030204" pitchFamily="34" charset="0"/>
                      </a:endParaRPr>
                    </a:p>
                  </a:txBody>
                  <a:tcPr marL="16636" marR="16636" marT="0" marB="0"/>
                </a:tc>
                <a:tc>
                  <a:txBody>
                    <a:bodyPr/>
                    <a:lstStyle/>
                    <a:p>
                      <a:pPr>
                        <a:spcAft>
                          <a:spcPts val="0"/>
                        </a:spcAft>
                      </a:pPr>
                      <a:r>
                        <a:rPr lang="pt-PT" sz="1200" dirty="0">
                          <a:effectLst/>
                        </a:rPr>
                        <a:t>1 dia</a:t>
                      </a:r>
                      <a:endParaRPr lang="pt-PT" sz="1200" dirty="0">
                        <a:effectLst/>
                        <a:latin typeface="Calibri" panose="020F0502020204030204" pitchFamily="34" charset="0"/>
                        <a:ea typeface="Calibri" panose="020F0502020204030204" pitchFamily="34" charset="0"/>
                      </a:endParaRPr>
                    </a:p>
                  </a:txBody>
                  <a:tcPr marL="16636" marR="16636" marT="0" marB="0"/>
                </a:tc>
                <a:tc>
                  <a:txBody>
                    <a:bodyPr/>
                    <a:lstStyle/>
                    <a:p>
                      <a:pPr>
                        <a:spcAft>
                          <a:spcPts val="0"/>
                        </a:spcAft>
                      </a:pPr>
                      <a:r>
                        <a:rPr lang="pt-PT" sz="1200" dirty="0">
                          <a:effectLst/>
                        </a:rPr>
                        <a:t>Podíamos tentar colocar aqui a parte dos financiamentos do pró-rural + </a:t>
                      </a:r>
                      <a:endParaRPr lang="pt-PT" sz="1200" dirty="0">
                        <a:effectLst/>
                        <a:latin typeface="Calibri" panose="020F0502020204030204" pitchFamily="34" charset="0"/>
                        <a:ea typeface="Calibri" panose="020F0502020204030204" pitchFamily="34" charset="0"/>
                      </a:endParaRPr>
                    </a:p>
                  </a:txBody>
                  <a:tcPr marL="16636" marR="16636" marT="0" marB="0"/>
                </a:tc>
                <a:tc>
                  <a:txBody>
                    <a:bodyPr/>
                    <a:lstStyle/>
                    <a:p>
                      <a:pPr>
                        <a:spcAft>
                          <a:spcPts val="0"/>
                        </a:spcAft>
                      </a:pPr>
                      <a:r>
                        <a:rPr lang="pt-PT" sz="1200" dirty="0">
                          <a:effectLst/>
                        </a:rPr>
                        <a:t> </a:t>
                      </a:r>
                      <a:endParaRPr lang="pt-PT" sz="1200" dirty="0">
                        <a:effectLst/>
                        <a:latin typeface="Calibri" panose="020F0502020204030204" pitchFamily="34" charset="0"/>
                        <a:ea typeface="Calibri" panose="020F0502020204030204" pitchFamily="34" charset="0"/>
                      </a:endParaRPr>
                    </a:p>
                  </a:txBody>
                  <a:tcPr marL="16636" marR="16636" marT="0" marB="0"/>
                </a:tc>
                <a:extLst>
                  <a:ext uri="{0D108BD9-81ED-4DB2-BD59-A6C34878D82A}">
                    <a16:rowId xmlns:a16="http://schemas.microsoft.com/office/drawing/2014/main" val="2602709718"/>
                  </a:ext>
                </a:extLst>
              </a:tr>
              <a:tr h="576064">
                <a:tc>
                  <a:txBody>
                    <a:bodyPr/>
                    <a:lstStyle/>
                    <a:p>
                      <a:pPr>
                        <a:spcAft>
                          <a:spcPts val="0"/>
                        </a:spcAft>
                      </a:pPr>
                      <a:r>
                        <a:rPr lang="pt-PT" sz="1200">
                          <a:effectLst/>
                        </a:rPr>
                        <a:t>Biodiversidade dos Açores (flora e ecossistemas)</a:t>
                      </a:r>
                      <a:endParaRPr lang="pt-PT" sz="1200">
                        <a:effectLst/>
                        <a:latin typeface="Calibri" panose="020F0502020204030204" pitchFamily="34" charset="0"/>
                        <a:ea typeface="Calibri" panose="020F0502020204030204" pitchFamily="34" charset="0"/>
                      </a:endParaRPr>
                    </a:p>
                  </a:txBody>
                  <a:tcPr marL="16636" marR="16636" marT="0" marB="0"/>
                </a:tc>
                <a:tc>
                  <a:txBody>
                    <a:bodyPr/>
                    <a:lstStyle/>
                    <a:p>
                      <a:pPr>
                        <a:spcAft>
                          <a:spcPts val="0"/>
                        </a:spcAft>
                      </a:pPr>
                      <a:r>
                        <a:rPr lang="pt-PT" sz="1200" dirty="0">
                          <a:effectLst/>
                        </a:rPr>
                        <a:t>Universidade dos Açores</a:t>
                      </a:r>
                      <a:endParaRPr lang="pt-PT" sz="1200" dirty="0">
                        <a:effectLst/>
                        <a:latin typeface="Calibri" panose="020F0502020204030204" pitchFamily="34" charset="0"/>
                        <a:ea typeface="Calibri" panose="020F0502020204030204" pitchFamily="34" charset="0"/>
                      </a:endParaRPr>
                    </a:p>
                  </a:txBody>
                  <a:tcPr marL="16636" marR="16636" marT="0" marB="0"/>
                </a:tc>
                <a:tc>
                  <a:txBody>
                    <a:bodyPr/>
                    <a:lstStyle/>
                    <a:p>
                      <a:pPr>
                        <a:spcAft>
                          <a:spcPts val="0"/>
                        </a:spcAft>
                      </a:pPr>
                      <a:r>
                        <a:rPr lang="pt-PT" sz="1200" dirty="0">
                          <a:effectLst/>
                        </a:rPr>
                        <a:t>1 dia</a:t>
                      </a:r>
                      <a:endParaRPr lang="pt-PT" sz="1200" dirty="0">
                        <a:effectLst/>
                        <a:latin typeface="Calibri" panose="020F0502020204030204" pitchFamily="34" charset="0"/>
                        <a:ea typeface="Calibri" panose="020F0502020204030204" pitchFamily="34" charset="0"/>
                      </a:endParaRPr>
                    </a:p>
                  </a:txBody>
                  <a:tcPr marL="16636" marR="16636" marT="0" marB="0"/>
                </a:tc>
                <a:tc>
                  <a:txBody>
                    <a:bodyPr/>
                    <a:lstStyle/>
                    <a:p>
                      <a:pPr>
                        <a:spcAft>
                          <a:spcPts val="0"/>
                        </a:spcAft>
                      </a:pPr>
                      <a:r>
                        <a:rPr lang="pt-PT" sz="1200">
                          <a:effectLst/>
                        </a:rPr>
                        <a:t> </a:t>
                      </a:r>
                      <a:endParaRPr lang="pt-PT" sz="1200">
                        <a:effectLst/>
                        <a:latin typeface="Calibri" panose="020F0502020204030204" pitchFamily="34" charset="0"/>
                        <a:ea typeface="Calibri" panose="020F0502020204030204" pitchFamily="34" charset="0"/>
                      </a:endParaRPr>
                    </a:p>
                  </a:txBody>
                  <a:tcPr marL="16636" marR="16636" marT="0" marB="0"/>
                </a:tc>
                <a:tc>
                  <a:txBody>
                    <a:bodyPr/>
                    <a:lstStyle/>
                    <a:p>
                      <a:pPr>
                        <a:spcAft>
                          <a:spcPts val="0"/>
                        </a:spcAft>
                      </a:pPr>
                      <a:r>
                        <a:rPr lang="pt-PT" sz="1200" dirty="0">
                          <a:effectLst/>
                        </a:rPr>
                        <a:t> </a:t>
                      </a:r>
                      <a:endParaRPr lang="pt-PT" sz="1200" dirty="0">
                        <a:effectLst/>
                        <a:latin typeface="Calibri" panose="020F0502020204030204" pitchFamily="34" charset="0"/>
                        <a:ea typeface="Calibri" panose="020F0502020204030204" pitchFamily="34" charset="0"/>
                      </a:endParaRPr>
                    </a:p>
                  </a:txBody>
                  <a:tcPr marL="16636" marR="16636" marT="0" marB="0"/>
                </a:tc>
                <a:extLst>
                  <a:ext uri="{0D108BD9-81ED-4DB2-BD59-A6C34878D82A}">
                    <a16:rowId xmlns:a16="http://schemas.microsoft.com/office/drawing/2014/main" val="3285746959"/>
                  </a:ext>
                </a:extLst>
              </a:tr>
              <a:tr h="81333">
                <a:tc>
                  <a:txBody>
                    <a:bodyPr/>
                    <a:lstStyle/>
                    <a:p>
                      <a:pPr>
                        <a:spcAft>
                          <a:spcPts val="0"/>
                        </a:spcAft>
                      </a:pPr>
                      <a:r>
                        <a:rPr lang="pt-PT" sz="1200">
                          <a:effectLst/>
                        </a:rPr>
                        <a:t>Valores naturais nos sítios da Rede Natura 2000</a:t>
                      </a:r>
                      <a:endParaRPr lang="pt-PT" sz="1200">
                        <a:effectLst/>
                        <a:latin typeface="Calibri" panose="020F0502020204030204" pitchFamily="34" charset="0"/>
                        <a:ea typeface="Calibri" panose="020F0502020204030204" pitchFamily="34" charset="0"/>
                      </a:endParaRPr>
                    </a:p>
                  </a:txBody>
                  <a:tcPr marL="16636" marR="16636" marT="0" marB="0"/>
                </a:tc>
                <a:tc>
                  <a:txBody>
                    <a:bodyPr/>
                    <a:lstStyle/>
                    <a:p>
                      <a:pPr>
                        <a:spcAft>
                          <a:spcPts val="0"/>
                        </a:spcAft>
                      </a:pPr>
                      <a:r>
                        <a:rPr lang="pt-PT" sz="1200">
                          <a:effectLst/>
                        </a:rPr>
                        <a:t> </a:t>
                      </a:r>
                      <a:endParaRPr lang="pt-PT" sz="1200">
                        <a:effectLst/>
                        <a:latin typeface="Calibri" panose="020F0502020204030204" pitchFamily="34" charset="0"/>
                        <a:ea typeface="Calibri" panose="020F0502020204030204" pitchFamily="34" charset="0"/>
                      </a:endParaRPr>
                    </a:p>
                  </a:txBody>
                  <a:tcPr marL="16636" marR="16636" marT="0" marB="0"/>
                </a:tc>
                <a:tc>
                  <a:txBody>
                    <a:bodyPr/>
                    <a:lstStyle/>
                    <a:p>
                      <a:pPr>
                        <a:spcAft>
                          <a:spcPts val="0"/>
                        </a:spcAft>
                      </a:pPr>
                      <a:r>
                        <a:rPr lang="pt-PT" sz="1200" dirty="0">
                          <a:effectLst/>
                        </a:rPr>
                        <a:t> </a:t>
                      </a:r>
                      <a:endParaRPr lang="pt-PT" sz="1200" dirty="0">
                        <a:effectLst/>
                        <a:latin typeface="Calibri" panose="020F0502020204030204" pitchFamily="34" charset="0"/>
                        <a:ea typeface="Calibri" panose="020F0502020204030204" pitchFamily="34" charset="0"/>
                      </a:endParaRPr>
                    </a:p>
                  </a:txBody>
                  <a:tcPr marL="16636" marR="16636" marT="0" marB="0"/>
                </a:tc>
                <a:tc>
                  <a:txBody>
                    <a:bodyPr/>
                    <a:lstStyle/>
                    <a:p>
                      <a:pPr>
                        <a:spcAft>
                          <a:spcPts val="0"/>
                        </a:spcAft>
                      </a:pPr>
                      <a:r>
                        <a:rPr lang="pt-PT" sz="1200">
                          <a:effectLst/>
                        </a:rPr>
                        <a:t>Operadores turísticos</a:t>
                      </a:r>
                      <a:endParaRPr lang="pt-PT" sz="1200">
                        <a:effectLst/>
                        <a:latin typeface="Calibri" panose="020F0502020204030204" pitchFamily="34" charset="0"/>
                        <a:ea typeface="Calibri" panose="020F0502020204030204" pitchFamily="34" charset="0"/>
                      </a:endParaRPr>
                    </a:p>
                  </a:txBody>
                  <a:tcPr marL="16636" marR="16636" marT="0" marB="0"/>
                </a:tc>
                <a:tc>
                  <a:txBody>
                    <a:bodyPr/>
                    <a:lstStyle/>
                    <a:p>
                      <a:pPr>
                        <a:spcAft>
                          <a:spcPts val="0"/>
                        </a:spcAft>
                      </a:pPr>
                      <a:r>
                        <a:rPr lang="pt-PT" sz="1200">
                          <a:effectLst/>
                        </a:rPr>
                        <a:t> </a:t>
                      </a:r>
                      <a:endParaRPr lang="pt-PT" sz="1200">
                        <a:effectLst/>
                        <a:latin typeface="Calibri" panose="020F0502020204030204" pitchFamily="34" charset="0"/>
                        <a:ea typeface="Calibri" panose="020F0502020204030204" pitchFamily="34" charset="0"/>
                      </a:endParaRPr>
                    </a:p>
                  </a:txBody>
                  <a:tcPr marL="16636" marR="16636" marT="0" marB="0"/>
                </a:tc>
                <a:extLst>
                  <a:ext uri="{0D108BD9-81ED-4DB2-BD59-A6C34878D82A}">
                    <a16:rowId xmlns:a16="http://schemas.microsoft.com/office/drawing/2014/main" val="1405962971"/>
                  </a:ext>
                </a:extLst>
              </a:tr>
              <a:tr h="81333">
                <a:tc>
                  <a:txBody>
                    <a:bodyPr/>
                    <a:lstStyle/>
                    <a:p>
                      <a:pPr>
                        <a:spcAft>
                          <a:spcPts val="0"/>
                        </a:spcAft>
                      </a:pPr>
                      <a:r>
                        <a:rPr lang="pt-PT" sz="1200">
                          <a:effectLst/>
                        </a:rPr>
                        <a:t>Visita de campo na identificação de valores naturais?</a:t>
                      </a:r>
                      <a:endParaRPr lang="pt-PT" sz="1200">
                        <a:effectLst/>
                        <a:latin typeface="Calibri" panose="020F0502020204030204" pitchFamily="34" charset="0"/>
                        <a:ea typeface="Calibri" panose="020F0502020204030204" pitchFamily="34" charset="0"/>
                      </a:endParaRPr>
                    </a:p>
                  </a:txBody>
                  <a:tcPr marL="16636" marR="16636" marT="0" marB="0"/>
                </a:tc>
                <a:tc>
                  <a:txBody>
                    <a:bodyPr/>
                    <a:lstStyle/>
                    <a:p>
                      <a:pPr>
                        <a:spcAft>
                          <a:spcPts val="0"/>
                        </a:spcAft>
                      </a:pPr>
                      <a:r>
                        <a:rPr lang="pt-PT" sz="1200">
                          <a:effectLst/>
                        </a:rPr>
                        <a:t> </a:t>
                      </a:r>
                      <a:endParaRPr lang="pt-PT" sz="1200">
                        <a:effectLst/>
                        <a:latin typeface="Calibri" panose="020F0502020204030204" pitchFamily="34" charset="0"/>
                        <a:ea typeface="Calibri" panose="020F0502020204030204" pitchFamily="34" charset="0"/>
                      </a:endParaRPr>
                    </a:p>
                  </a:txBody>
                  <a:tcPr marL="16636" marR="16636" marT="0" marB="0"/>
                </a:tc>
                <a:tc>
                  <a:txBody>
                    <a:bodyPr/>
                    <a:lstStyle/>
                    <a:p>
                      <a:pPr>
                        <a:spcAft>
                          <a:spcPts val="0"/>
                        </a:spcAft>
                      </a:pPr>
                      <a:r>
                        <a:rPr lang="pt-PT" sz="1200" dirty="0">
                          <a:effectLst/>
                        </a:rPr>
                        <a:t> </a:t>
                      </a:r>
                      <a:endParaRPr lang="pt-PT" sz="1200" dirty="0">
                        <a:effectLst/>
                        <a:latin typeface="Calibri" panose="020F0502020204030204" pitchFamily="34" charset="0"/>
                        <a:ea typeface="Calibri" panose="020F0502020204030204" pitchFamily="34" charset="0"/>
                      </a:endParaRPr>
                    </a:p>
                  </a:txBody>
                  <a:tcPr marL="16636" marR="16636" marT="0" marB="0"/>
                </a:tc>
                <a:tc>
                  <a:txBody>
                    <a:bodyPr/>
                    <a:lstStyle/>
                    <a:p>
                      <a:pPr>
                        <a:spcAft>
                          <a:spcPts val="0"/>
                        </a:spcAft>
                      </a:pPr>
                      <a:r>
                        <a:rPr lang="pt-PT" sz="1200" dirty="0">
                          <a:effectLst/>
                        </a:rPr>
                        <a:t> </a:t>
                      </a:r>
                      <a:endParaRPr lang="pt-PT" sz="1200" dirty="0">
                        <a:effectLst/>
                        <a:latin typeface="Calibri" panose="020F0502020204030204" pitchFamily="34" charset="0"/>
                        <a:ea typeface="Calibri" panose="020F0502020204030204" pitchFamily="34" charset="0"/>
                      </a:endParaRPr>
                    </a:p>
                  </a:txBody>
                  <a:tcPr marL="16636" marR="16636" marT="0" marB="0"/>
                </a:tc>
                <a:tc>
                  <a:txBody>
                    <a:bodyPr/>
                    <a:lstStyle/>
                    <a:p>
                      <a:pPr>
                        <a:spcAft>
                          <a:spcPts val="0"/>
                        </a:spcAft>
                      </a:pPr>
                      <a:r>
                        <a:rPr lang="pt-PT" sz="1200" dirty="0" err="1">
                          <a:effectLst/>
                        </a:rPr>
                        <a:t>Municipios</a:t>
                      </a:r>
                      <a:r>
                        <a:rPr lang="pt-PT" sz="1200" dirty="0">
                          <a:effectLst/>
                        </a:rPr>
                        <a:t>? Juntas?</a:t>
                      </a:r>
                      <a:endParaRPr lang="pt-PT" sz="1200" dirty="0">
                        <a:effectLst/>
                        <a:latin typeface="Calibri" panose="020F0502020204030204" pitchFamily="34" charset="0"/>
                        <a:ea typeface="Calibri" panose="020F0502020204030204" pitchFamily="34" charset="0"/>
                      </a:endParaRPr>
                    </a:p>
                  </a:txBody>
                  <a:tcPr marL="16636" marR="16636" marT="0" marB="0"/>
                </a:tc>
                <a:extLst>
                  <a:ext uri="{0D108BD9-81ED-4DB2-BD59-A6C34878D82A}">
                    <a16:rowId xmlns:a16="http://schemas.microsoft.com/office/drawing/2014/main" val="1355158710"/>
                  </a:ext>
                </a:extLst>
              </a:tr>
              <a:tr h="1179335">
                <a:tc>
                  <a:txBody>
                    <a:bodyPr/>
                    <a:lstStyle/>
                    <a:p>
                      <a:pPr>
                        <a:spcAft>
                          <a:spcPts val="0"/>
                        </a:spcAft>
                      </a:pPr>
                      <a:r>
                        <a:rPr lang="pt-PT" sz="1200">
                          <a:effectLst/>
                        </a:rPr>
                        <a:t>Voluntariado e formação de jovens na conservação dos sítios da Rede Natura 2000 </a:t>
                      </a:r>
                      <a:endParaRPr lang="pt-PT" sz="1200">
                        <a:effectLst/>
                        <a:latin typeface="Calibri" panose="020F0502020204030204" pitchFamily="34" charset="0"/>
                        <a:ea typeface="Calibri" panose="020F0502020204030204" pitchFamily="34" charset="0"/>
                      </a:endParaRPr>
                    </a:p>
                  </a:txBody>
                  <a:tcPr marL="16636" marR="16636" marT="0" marB="0"/>
                </a:tc>
                <a:tc>
                  <a:txBody>
                    <a:bodyPr/>
                    <a:lstStyle/>
                    <a:p>
                      <a:pPr>
                        <a:spcAft>
                          <a:spcPts val="0"/>
                        </a:spcAft>
                      </a:pPr>
                      <a:r>
                        <a:rPr lang="pt-PT" sz="1200" dirty="0">
                          <a:effectLst/>
                        </a:rPr>
                        <a:t>Miguel Teles - Plantar uma Arvore</a:t>
                      </a:r>
                      <a:endParaRPr lang="pt-PT" sz="1200" dirty="0">
                        <a:effectLst/>
                        <a:latin typeface="Calibri" panose="020F0502020204030204" pitchFamily="34" charset="0"/>
                        <a:ea typeface="Calibri" panose="020F0502020204030204" pitchFamily="34" charset="0"/>
                      </a:endParaRPr>
                    </a:p>
                  </a:txBody>
                  <a:tcPr marL="16636" marR="16636" marT="0" marB="0"/>
                </a:tc>
                <a:tc>
                  <a:txBody>
                    <a:bodyPr/>
                    <a:lstStyle/>
                    <a:p>
                      <a:pPr>
                        <a:spcAft>
                          <a:spcPts val="0"/>
                        </a:spcAft>
                      </a:pPr>
                      <a:r>
                        <a:rPr lang="pt-PT" sz="1200" dirty="0">
                          <a:effectLst/>
                        </a:rPr>
                        <a:t> </a:t>
                      </a:r>
                      <a:endParaRPr lang="pt-PT" sz="1200" dirty="0">
                        <a:effectLst/>
                        <a:latin typeface="Calibri" panose="020F0502020204030204" pitchFamily="34" charset="0"/>
                        <a:ea typeface="Calibri" panose="020F0502020204030204" pitchFamily="34" charset="0"/>
                      </a:endParaRPr>
                    </a:p>
                  </a:txBody>
                  <a:tcPr marL="16636" marR="16636" marT="0" marB="0"/>
                </a:tc>
                <a:tc>
                  <a:txBody>
                    <a:bodyPr/>
                    <a:lstStyle/>
                    <a:p>
                      <a:pPr>
                        <a:spcAft>
                          <a:spcPts val="0"/>
                        </a:spcAft>
                      </a:pPr>
                      <a:r>
                        <a:rPr lang="pt-PT" sz="1200" dirty="0">
                          <a:effectLst/>
                        </a:rPr>
                        <a:t>- Corpo europeu de solidariedade</a:t>
                      </a:r>
                      <a:endParaRPr lang="pt-PT" sz="1200" dirty="0">
                        <a:effectLst/>
                        <a:latin typeface="Calibri" panose="020F0502020204030204" pitchFamily="34" charset="0"/>
                        <a:ea typeface="Calibri" panose="020F0502020204030204" pitchFamily="34" charset="0"/>
                      </a:endParaRPr>
                    </a:p>
                  </a:txBody>
                  <a:tcPr marL="16636" marR="16636" marT="0" marB="0"/>
                </a:tc>
                <a:tc>
                  <a:txBody>
                    <a:bodyPr/>
                    <a:lstStyle/>
                    <a:p>
                      <a:pPr>
                        <a:spcAft>
                          <a:spcPts val="0"/>
                        </a:spcAft>
                      </a:pPr>
                      <a:r>
                        <a:rPr lang="pt-PT" sz="1200" dirty="0">
                          <a:effectLst/>
                        </a:rPr>
                        <a:t>Escolas</a:t>
                      </a:r>
                      <a:endParaRPr lang="pt-PT" sz="1200" dirty="0">
                        <a:effectLst/>
                        <a:latin typeface="Calibri" panose="020F0502020204030204" pitchFamily="34" charset="0"/>
                        <a:ea typeface="Calibri" panose="020F0502020204030204" pitchFamily="34" charset="0"/>
                      </a:endParaRPr>
                    </a:p>
                  </a:txBody>
                  <a:tcPr marL="16636" marR="16636" marT="0" marB="0"/>
                </a:tc>
                <a:extLst>
                  <a:ext uri="{0D108BD9-81ED-4DB2-BD59-A6C34878D82A}">
                    <a16:rowId xmlns:a16="http://schemas.microsoft.com/office/drawing/2014/main" val="3131155351"/>
                  </a:ext>
                </a:extLst>
              </a:tr>
              <a:tr h="40667">
                <a:tc>
                  <a:txBody>
                    <a:bodyPr/>
                    <a:lstStyle/>
                    <a:p>
                      <a:pPr>
                        <a:spcAft>
                          <a:spcPts val="0"/>
                        </a:spcAft>
                      </a:pPr>
                      <a:r>
                        <a:rPr lang="pt-PT" sz="1000">
                          <a:effectLst/>
                        </a:rPr>
                        <a:t> </a:t>
                      </a:r>
                      <a:endParaRPr lang="pt-PT" sz="1000">
                        <a:effectLst/>
                        <a:latin typeface="Calibri" panose="020F0502020204030204" pitchFamily="34" charset="0"/>
                        <a:ea typeface="Calibri" panose="020F0502020204030204" pitchFamily="34" charset="0"/>
                      </a:endParaRPr>
                    </a:p>
                  </a:txBody>
                  <a:tcPr marL="16636" marR="16636" marT="0" marB="0"/>
                </a:tc>
                <a:tc>
                  <a:txBody>
                    <a:bodyPr/>
                    <a:lstStyle/>
                    <a:p>
                      <a:pPr>
                        <a:spcAft>
                          <a:spcPts val="0"/>
                        </a:spcAft>
                      </a:pPr>
                      <a:r>
                        <a:rPr lang="pt-PT" sz="1000">
                          <a:effectLst/>
                        </a:rPr>
                        <a:t> </a:t>
                      </a:r>
                      <a:endParaRPr lang="pt-PT" sz="1000">
                        <a:effectLst/>
                        <a:latin typeface="Calibri" panose="020F0502020204030204" pitchFamily="34" charset="0"/>
                        <a:ea typeface="Calibri" panose="020F0502020204030204" pitchFamily="34" charset="0"/>
                      </a:endParaRPr>
                    </a:p>
                  </a:txBody>
                  <a:tcPr marL="16636" marR="16636" marT="0" marB="0"/>
                </a:tc>
                <a:tc>
                  <a:txBody>
                    <a:bodyPr/>
                    <a:lstStyle/>
                    <a:p>
                      <a:pPr>
                        <a:spcAft>
                          <a:spcPts val="0"/>
                        </a:spcAft>
                      </a:pPr>
                      <a:r>
                        <a:rPr lang="pt-PT" sz="1000">
                          <a:effectLst/>
                        </a:rPr>
                        <a:t> </a:t>
                      </a:r>
                      <a:endParaRPr lang="pt-PT" sz="1000">
                        <a:effectLst/>
                        <a:latin typeface="Calibri" panose="020F0502020204030204" pitchFamily="34" charset="0"/>
                        <a:ea typeface="Calibri" panose="020F0502020204030204" pitchFamily="34" charset="0"/>
                      </a:endParaRPr>
                    </a:p>
                  </a:txBody>
                  <a:tcPr marL="16636" marR="16636" marT="0" marB="0"/>
                </a:tc>
                <a:tc>
                  <a:txBody>
                    <a:bodyPr/>
                    <a:lstStyle/>
                    <a:p>
                      <a:pPr>
                        <a:spcAft>
                          <a:spcPts val="0"/>
                        </a:spcAft>
                      </a:pPr>
                      <a:r>
                        <a:rPr lang="pt-PT" sz="1000">
                          <a:effectLst/>
                        </a:rPr>
                        <a:t> </a:t>
                      </a:r>
                      <a:endParaRPr lang="pt-PT" sz="1000">
                        <a:effectLst/>
                        <a:latin typeface="Calibri" panose="020F0502020204030204" pitchFamily="34" charset="0"/>
                        <a:ea typeface="Calibri" panose="020F0502020204030204" pitchFamily="34" charset="0"/>
                      </a:endParaRPr>
                    </a:p>
                  </a:txBody>
                  <a:tcPr marL="16636" marR="16636" marT="0" marB="0"/>
                </a:tc>
                <a:tc>
                  <a:txBody>
                    <a:bodyPr/>
                    <a:lstStyle/>
                    <a:p>
                      <a:pPr>
                        <a:spcAft>
                          <a:spcPts val="0"/>
                        </a:spcAft>
                      </a:pPr>
                      <a:r>
                        <a:rPr lang="pt-PT" sz="1000">
                          <a:effectLst/>
                        </a:rPr>
                        <a:t> </a:t>
                      </a:r>
                      <a:endParaRPr lang="pt-PT" sz="1000">
                        <a:effectLst/>
                        <a:latin typeface="Calibri" panose="020F0502020204030204" pitchFamily="34" charset="0"/>
                        <a:ea typeface="Calibri" panose="020F0502020204030204" pitchFamily="34" charset="0"/>
                      </a:endParaRPr>
                    </a:p>
                  </a:txBody>
                  <a:tcPr marL="16636" marR="16636" marT="0" marB="0"/>
                </a:tc>
                <a:extLst>
                  <a:ext uri="{0D108BD9-81ED-4DB2-BD59-A6C34878D82A}">
                    <a16:rowId xmlns:a16="http://schemas.microsoft.com/office/drawing/2014/main" val="3877082831"/>
                  </a:ext>
                </a:extLst>
              </a:tr>
              <a:tr h="40667">
                <a:tc>
                  <a:txBody>
                    <a:bodyPr/>
                    <a:lstStyle/>
                    <a:p>
                      <a:pPr>
                        <a:spcAft>
                          <a:spcPts val="0"/>
                        </a:spcAft>
                      </a:pPr>
                      <a:r>
                        <a:rPr lang="pt-PT" sz="1000">
                          <a:effectLst/>
                        </a:rPr>
                        <a:t> </a:t>
                      </a:r>
                      <a:endParaRPr lang="pt-PT" sz="1000">
                        <a:effectLst/>
                        <a:latin typeface="Calibri" panose="020F0502020204030204" pitchFamily="34" charset="0"/>
                        <a:ea typeface="Calibri" panose="020F0502020204030204" pitchFamily="34" charset="0"/>
                      </a:endParaRPr>
                    </a:p>
                  </a:txBody>
                  <a:tcPr marL="16636" marR="16636" marT="0" marB="0"/>
                </a:tc>
                <a:tc>
                  <a:txBody>
                    <a:bodyPr/>
                    <a:lstStyle/>
                    <a:p>
                      <a:pPr>
                        <a:spcAft>
                          <a:spcPts val="0"/>
                        </a:spcAft>
                      </a:pPr>
                      <a:r>
                        <a:rPr lang="pt-PT" sz="1000">
                          <a:effectLst/>
                        </a:rPr>
                        <a:t> </a:t>
                      </a:r>
                      <a:endParaRPr lang="pt-PT" sz="1000">
                        <a:effectLst/>
                        <a:latin typeface="Calibri" panose="020F0502020204030204" pitchFamily="34" charset="0"/>
                        <a:ea typeface="Calibri" panose="020F0502020204030204" pitchFamily="34" charset="0"/>
                      </a:endParaRPr>
                    </a:p>
                  </a:txBody>
                  <a:tcPr marL="16636" marR="16636" marT="0" marB="0"/>
                </a:tc>
                <a:tc>
                  <a:txBody>
                    <a:bodyPr/>
                    <a:lstStyle/>
                    <a:p>
                      <a:pPr>
                        <a:spcAft>
                          <a:spcPts val="0"/>
                        </a:spcAft>
                      </a:pPr>
                      <a:r>
                        <a:rPr lang="pt-PT" sz="1000">
                          <a:effectLst/>
                        </a:rPr>
                        <a:t> </a:t>
                      </a:r>
                      <a:endParaRPr lang="pt-PT" sz="1000">
                        <a:effectLst/>
                        <a:latin typeface="Calibri" panose="020F0502020204030204" pitchFamily="34" charset="0"/>
                        <a:ea typeface="Calibri" panose="020F0502020204030204" pitchFamily="34" charset="0"/>
                      </a:endParaRPr>
                    </a:p>
                  </a:txBody>
                  <a:tcPr marL="16636" marR="16636" marT="0" marB="0"/>
                </a:tc>
                <a:tc>
                  <a:txBody>
                    <a:bodyPr/>
                    <a:lstStyle/>
                    <a:p>
                      <a:pPr>
                        <a:spcAft>
                          <a:spcPts val="0"/>
                        </a:spcAft>
                      </a:pPr>
                      <a:r>
                        <a:rPr lang="pt-PT" sz="1000">
                          <a:effectLst/>
                        </a:rPr>
                        <a:t> </a:t>
                      </a:r>
                      <a:endParaRPr lang="pt-PT" sz="1000">
                        <a:effectLst/>
                        <a:latin typeface="Calibri" panose="020F0502020204030204" pitchFamily="34" charset="0"/>
                        <a:ea typeface="Calibri" panose="020F0502020204030204" pitchFamily="34" charset="0"/>
                      </a:endParaRPr>
                    </a:p>
                  </a:txBody>
                  <a:tcPr marL="16636" marR="16636" marT="0" marB="0"/>
                </a:tc>
                <a:tc>
                  <a:txBody>
                    <a:bodyPr/>
                    <a:lstStyle/>
                    <a:p>
                      <a:pPr>
                        <a:spcAft>
                          <a:spcPts val="0"/>
                        </a:spcAft>
                      </a:pPr>
                      <a:r>
                        <a:rPr lang="pt-PT" sz="1000" dirty="0">
                          <a:effectLst/>
                        </a:rPr>
                        <a:t> </a:t>
                      </a:r>
                      <a:endParaRPr lang="pt-PT" sz="1000" dirty="0">
                        <a:effectLst/>
                        <a:latin typeface="Calibri" panose="020F0502020204030204" pitchFamily="34" charset="0"/>
                        <a:ea typeface="Calibri" panose="020F0502020204030204" pitchFamily="34" charset="0"/>
                      </a:endParaRPr>
                    </a:p>
                  </a:txBody>
                  <a:tcPr marL="16636" marR="16636" marT="0" marB="0"/>
                </a:tc>
                <a:extLst>
                  <a:ext uri="{0D108BD9-81ED-4DB2-BD59-A6C34878D82A}">
                    <a16:rowId xmlns:a16="http://schemas.microsoft.com/office/drawing/2014/main" val="2257311176"/>
                  </a:ext>
                </a:extLst>
              </a:tr>
            </a:tbl>
          </a:graphicData>
        </a:graphic>
      </p:graphicFrame>
    </p:spTree>
    <p:extLst>
      <p:ext uri="{BB962C8B-B14F-4D97-AF65-F5344CB8AC3E}">
        <p14:creationId xmlns:p14="http://schemas.microsoft.com/office/powerpoint/2010/main" val="2869028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o 14"/>
          <p:cNvGrpSpPr/>
          <p:nvPr/>
        </p:nvGrpSpPr>
        <p:grpSpPr>
          <a:xfrm>
            <a:off x="-1588" y="-581"/>
            <a:ext cx="9145588" cy="621270"/>
            <a:chOff x="-1588" y="-581"/>
            <a:chExt cx="9145588" cy="621270"/>
          </a:xfrm>
        </p:grpSpPr>
        <p:sp>
          <p:nvSpPr>
            <p:cNvPr id="16" name="Retângulo 15"/>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3"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Imagem 24"/>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7"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a:ln w="0"/>
                <a:solidFill>
                  <a:srgbClr val="1C3E48"/>
                </a:solidFill>
                <a:latin typeface="Century Gothic" panose="020B0502020202020204" pitchFamily="34" charset="0"/>
              </a:rPr>
              <a:t>LIFE IP AZORES NATURA – LIFE 17 IPE/PT 000010</a:t>
            </a:r>
            <a:endParaRPr lang="en-US" altLang="en-US" sz="1100" b="1" dirty="0">
              <a:solidFill>
                <a:srgbClr val="1C3E48"/>
              </a:solidFill>
              <a:latin typeface="Century Gothic" panose="020B0502020202020204" pitchFamily="34" charset="0"/>
            </a:endParaRPr>
          </a:p>
        </p:txBody>
      </p:sp>
      <p:sp>
        <p:nvSpPr>
          <p:cNvPr id="13" name="Rectangle 62"/>
          <p:cNvSpPr>
            <a:spLocks noChangeArrowheads="1"/>
          </p:cNvSpPr>
          <p:nvPr/>
        </p:nvSpPr>
        <p:spPr bwMode="auto">
          <a:xfrm>
            <a:off x="107504" y="668401"/>
            <a:ext cx="8676456" cy="5676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nSpc>
                <a:spcPct val="150000"/>
              </a:lnSpc>
            </a:pPr>
            <a:r>
              <a:rPr lang="fr-BE" altLang="en-US" sz="1800" b="1" dirty="0" err="1">
                <a:latin typeface="Century Gothic" panose="020B0502020202020204" pitchFamily="34" charset="0"/>
                <a:cs typeface="Calibri" panose="020F0502020204030204" pitchFamily="34" charset="0"/>
              </a:rPr>
              <a:t>Ação</a:t>
            </a:r>
            <a:r>
              <a:rPr lang="fr-BE" altLang="en-US" sz="1800" b="1" dirty="0">
                <a:latin typeface="Century Gothic" panose="020B0502020202020204" pitchFamily="34" charset="0"/>
                <a:cs typeface="Calibri" panose="020F0502020204030204" pitchFamily="34" charset="0"/>
              </a:rPr>
              <a:t> C3– </a:t>
            </a:r>
            <a:r>
              <a:rPr lang="fr-BE" altLang="en-US" sz="1800" b="1" dirty="0" err="1">
                <a:latin typeface="Century Gothic" panose="020B0502020202020204" pitchFamily="34" charset="0"/>
                <a:cs typeface="Calibri" panose="020F0502020204030204" pitchFamily="34" charset="0"/>
              </a:rPr>
              <a:t>Implementação</a:t>
            </a:r>
            <a:r>
              <a:rPr lang="fr-BE" altLang="en-US" sz="1800" b="1" dirty="0">
                <a:latin typeface="Century Gothic" panose="020B0502020202020204" pitchFamily="34" charset="0"/>
                <a:cs typeface="Calibri" panose="020F0502020204030204" pitchFamily="34" charset="0"/>
              </a:rPr>
              <a:t> de </a:t>
            </a:r>
            <a:r>
              <a:rPr lang="fr-BE" altLang="en-US" sz="1800" b="1" dirty="0" err="1">
                <a:latin typeface="Century Gothic" panose="020B0502020202020204" pitchFamily="34" charset="0"/>
                <a:cs typeface="Calibri" panose="020F0502020204030204" pitchFamily="34" charset="0"/>
              </a:rPr>
              <a:t>trabalhos</a:t>
            </a:r>
            <a:r>
              <a:rPr lang="fr-BE" altLang="en-US" sz="1800" b="1" dirty="0">
                <a:latin typeface="Century Gothic" panose="020B0502020202020204" pitchFamily="34" charset="0"/>
                <a:cs typeface="Calibri" panose="020F0502020204030204" pitchFamily="34" charset="0"/>
              </a:rPr>
              <a:t> </a:t>
            </a:r>
            <a:r>
              <a:rPr lang="fr-BE" altLang="en-US" sz="1800" b="1" dirty="0" err="1">
                <a:latin typeface="Century Gothic" panose="020B0502020202020204" pitchFamily="34" charset="0"/>
                <a:cs typeface="Calibri" panose="020F0502020204030204" pitchFamily="34" charset="0"/>
              </a:rPr>
              <a:t>piloto</a:t>
            </a:r>
            <a:r>
              <a:rPr lang="fr-BE" altLang="en-US" sz="1800" b="1" dirty="0">
                <a:latin typeface="Century Gothic" panose="020B0502020202020204" pitchFamily="34" charset="0"/>
                <a:cs typeface="Calibri" panose="020F0502020204030204" pitchFamily="34" charset="0"/>
              </a:rPr>
              <a:t> para </a:t>
            </a:r>
            <a:r>
              <a:rPr lang="fr-BE" altLang="en-US" sz="1800" b="1" dirty="0" err="1">
                <a:latin typeface="Century Gothic" panose="020B0502020202020204" pitchFamily="34" charset="0"/>
                <a:cs typeface="Calibri" panose="020F0502020204030204" pitchFamily="34" charset="0"/>
              </a:rPr>
              <a:t>conservação</a:t>
            </a:r>
            <a:r>
              <a:rPr lang="fr-BE" altLang="en-US" sz="1800" b="1" dirty="0">
                <a:latin typeface="Century Gothic" panose="020B0502020202020204" pitchFamily="34" charset="0"/>
                <a:cs typeface="Calibri" panose="020F0502020204030204" pitchFamily="34" charset="0"/>
              </a:rPr>
              <a:t> de flora </a:t>
            </a:r>
            <a:r>
              <a:rPr lang="fr-BE" altLang="en-US" sz="1800" b="1" dirty="0" err="1">
                <a:latin typeface="Century Gothic" panose="020B0502020202020204" pitchFamily="34" charset="0"/>
                <a:cs typeface="Calibri" panose="020F0502020204030204" pitchFamily="34" charset="0"/>
              </a:rPr>
              <a:t>endémica</a:t>
            </a:r>
            <a:r>
              <a:rPr lang="fr-BE" altLang="en-US" sz="1800" b="1" dirty="0">
                <a:latin typeface="Century Gothic" panose="020B0502020202020204" pitchFamily="34" charset="0"/>
                <a:cs typeface="Calibri" panose="020F0502020204030204" pitchFamily="34" charset="0"/>
              </a:rPr>
              <a:t>  </a:t>
            </a:r>
            <a:endParaRPr lang="fr-BE" altLang="en-US" sz="1800" b="1" dirty="0">
              <a:solidFill>
                <a:srgbClr val="FFFF00"/>
              </a:solidFill>
              <a:latin typeface="Century Gothic" panose="020B0502020202020204" pitchFamily="34" charset="0"/>
              <a:cs typeface="Calibri" panose="020F0502020204030204" pitchFamily="34" charset="0"/>
            </a:endParaRPr>
          </a:p>
          <a:p>
            <a:pPr marL="1028700" lvl="1">
              <a:lnSpc>
                <a:spcPct val="150000"/>
              </a:lnSpc>
              <a:buFont typeface="Arial" panose="020B0604020202020204" pitchFamily="34" charset="0"/>
              <a:buChar char="•"/>
            </a:pPr>
            <a:r>
              <a:rPr lang="fr-BE" altLang="en-US" sz="1600" b="1" i="1" dirty="0">
                <a:solidFill>
                  <a:schemeClr val="accent5">
                    <a:lumMod val="75000"/>
                  </a:schemeClr>
                </a:solidFill>
                <a:latin typeface="Century Gothic" panose="020B0502020202020204" pitchFamily="34" charset="0"/>
                <a:cs typeface="Calibri" panose="020F0502020204030204" pitchFamily="34" charset="0"/>
              </a:rPr>
              <a:t>Ammi </a:t>
            </a:r>
            <a:r>
              <a:rPr lang="fr-BE" altLang="en-US" sz="1600" b="1" i="1" dirty="0" err="1">
                <a:solidFill>
                  <a:schemeClr val="accent5">
                    <a:lumMod val="75000"/>
                  </a:schemeClr>
                </a:solidFill>
                <a:latin typeface="Century Gothic" panose="020B0502020202020204" pitchFamily="34" charset="0"/>
                <a:cs typeface="Calibri" panose="020F0502020204030204" pitchFamily="34" charset="0"/>
              </a:rPr>
              <a:t>trifoliatum</a:t>
            </a:r>
            <a:endParaRPr lang="fr-BE" altLang="en-US" sz="1600" b="1" i="1" dirty="0">
              <a:solidFill>
                <a:schemeClr val="accent5">
                  <a:lumMod val="75000"/>
                </a:schemeClr>
              </a:solidFill>
              <a:latin typeface="Century Gothic" panose="020B0502020202020204" pitchFamily="34" charset="0"/>
              <a:cs typeface="Calibri" panose="020F0502020204030204" pitchFamily="34" charset="0"/>
            </a:endParaRPr>
          </a:p>
          <a:p>
            <a:pPr lvl="1" indent="0">
              <a:lnSpc>
                <a:spcPct val="150000"/>
              </a:lnSpc>
            </a:pPr>
            <a:endParaRPr lang="fr-BE" altLang="en-US" sz="1600" b="1" i="1" dirty="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buFont typeface="Arial" panose="020B0604020202020204" pitchFamily="34" charset="0"/>
              <a:buChar char="•"/>
            </a:pPr>
            <a:r>
              <a:rPr lang="fr-BE" altLang="en-US" sz="1600" b="1" i="1" dirty="0" err="1">
                <a:solidFill>
                  <a:schemeClr val="accent5">
                    <a:lumMod val="75000"/>
                  </a:schemeClr>
                </a:solidFill>
                <a:latin typeface="Century Gothic" panose="020B0502020202020204" pitchFamily="34" charset="0"/>
                <a:cs typeface="Calibri" panose="020F0502020204030204" pitchFamily="34" charset="0"/>
              </a:rPr>
              <a:t>Azorina</a:t>
            </a:r>
            <a:r>
              <a:rPr lang="fr-BE" altLang="en-US" sz="1600" b="1" i="1" dirty="0">
                <a:solidFill>
                  <a:schemeClr val="accent5">
                    <a:lumMod val="75000"/>
                  </a:schemeClr>
                </a:solidFill>
                <a:latin typeface="Century Gothic" panose="020B0502020202020204" pitchFamily="34" charset="0"/>
                <a:cs typeface="Calibri" panose="020F0502020204030204" pitchFamily="34" charset="0"/>
              </a:rPr>
              <a:t> </a:t>
            </a:r>
            <a:r>
              <a:rPr lang="fr-BE" altLang="en-US" sz="1600" b="1" i="1" dirty="0" err="1">
                <a:solidFill>
                  <a:schemeClr val="accent5">
                    <a:lumMod val="75000"/>
                  </a:schemeClr>
                </a:solidFill>
                <a:latin typeface="Century Gothic" panose="020B0502020202020204" pitchFamily="34" charset="0"/>
                <a:cs typeface="Calibri" panose="020F0502020204030204" pitchFamily="34" charset="0"/>
              </a:rPr>
              <a:t>vidalii</a:t>
            </a:r>
            <a:endParaRPr lang="fr-BE" altLang="en-US" sz="1600" b="1" i="1" dirty="0">
              <a:solidFill>
                <a:schemeClr val="accent5">
                  <a:lumMod val="75000"/>
                </a:schemeClr>
              </a:solidFill>
              <a:latin typeface="Century Gothic" panose="020B0502020202020204" pitchFamily="34" charset="0"/>
              <a:cs typeface="Calibri" panose="020F0502020204030204" pitchFamily="34" charset="0"/>
            </a:endParaRPr>
          </a:p>
          <a:p>
            <a:pPr lvl="1" indent="0">
              <a:lnSpc>
                <a:spcPct val="150000"/>
              </a:lnSpc>
            </a:pPr>
            <a:endParaRPr lang="fr-BE" altLang="en-US" sz="1600" b="1" i="1" dirty="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buFont typeface="Arial" panose="020B0604020202020204" pitchFamily="34" charset="0"/>
              <a:buChar char="•"/>
            </a:pPr>
            <a:r>
              <a:rPr lang="fr-BE" altLang="en-US" sz="1600" b="1" i="1" dirty="0" err="1">
                <a:solidFill>
                  <a:schemeClr val="accent5">
                    <a:lumMod val="75000"/>
                  </a:schemeClr>
                </a:solidFill>
                <a:latin typeface="Century Gothic" panose="020B0502020202020204" pitchFamily="34" charset="0"/>
                <a:cs typeface="Calibri" panose="020F0502020204030204" pitchFamily="34" charset="0"/>
              </a:rPr>
              <a:t>Euphorbia</a:t>
            </a:r>
            <a:r>
              <a:rPr lang="fr-BE" altLang="en-US" sz="1600" b="1" i="1" dirty="0">
                <a:solidFill>
                  <a:schemeClr val="accent5">
                    <a:lumMod val="75000"/>
                  </a:schemeClr>
                </a:solidFill>
                <a:latin typeface="Century Gothic" panose="020B0502020202020204" pitchFamily="34" charset="0"/>
                <a:cs typeface="Calibri" panose="020F0502020204030204" pitchFamily="34" charset="0"/>
              </a:rPr>
              <a:t> </a:t>
            </a:r>
            <a:r>
              <a:rPr lang="fr-BE" altLang="en-US" sz="1600" b="1" i="1" dirty="0" err="1">
                <a:solidFill>
                  <a:schemeClr val="accent5">
                    <a:lumMod val="75000"/>
                  </a:schemeClr>
                </a:solidFill>
                <a:latin typeface="Century Gothic" panose="020B0502020202020204" pitchFamily="34" charset="0"/>
                <a:cs typeface="Calibri" panose="020F0502020204030204" pitchFamily="34" charset="0"/>
              </a:rPr>
              <a:t>stygiana</a:t>
            </a:r>
            <a:endParaRPr lang="fr-BE" altLang="en-US" sz="1600" b="1" i="1" dirty="0">
              <a:solidFill>
                <a:schemeClr val="accent5">
                  <a:lumMod val="75000"/>
                </a:schemeClr>
              </a:solidFill>
              <a:latin typeface="Century Gothic" panose="020B0502020202020204" pitchFamily="34" charset="0"/>
              <a:cs typeface="Calibri" panose="020F0502020204030204" pitchFamily="34" charset="0"/>
            </a:endParaRPr>
          </a:p>
          <a:p>
            <a:pPr lvl="1" indent="0">
              <a:lnSpc>
                <a:spcPct val="150000"/>
              </a:lnSpc>
            </a:pPr>
            <a:endParaRPr lang="fr-BE" altLang="en-US" sz="1600" b="1" i="1" dirty="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buFont typeface="Arial" panose="020B0604020202020204" pitchFamily="34" charset="0"/>
              <a:buChar char="•"/>
            </a:pPr>
            <a:r>
              <a:rPr lang="fr-BE" altLang="en-US" sz="1600" b="1" i="1" dirty="0" err="1">
                <a:solidFill>
                  <a:schemeClr val="accent5">
                    <a:lumMod val="75000"/>
                  </a:schemeClr>
                </a:solidFill>
                <a:latin typeface="Century Gothic" panose="020B0502020202020204" pitchFamily="34" charset="0"/>
                <a:cs typeface="Calibri" panose="020F0502020204030204" pitchFamily="34" charset="0"/>
              </a:rPr>
              <a:t>Euphrasia</a:t>
            </a:r>
            <a:r>
              <a:rPr lang="fr-BE" altLang="en-US" sz="1600" b="1" i="1" dirty="0">
                <a:solidFill>
                  <a:schemeClr val="accent5">
                    <a:lumMod val="75000"/>
                  </a:schemeClr>
                </a:solidFill>
                <a:latin typeface="Century Gothic" panose="020B0502020202020204" pitchFamily="34" charset="0"/>
                <a:cs typeface="Calibri" panose="020F0502020204030204" pitchFamily="34" charset="0"/>
              </a:rPr>
              <a:t> </a:t>
            </a:r>
            <a:r>
              <a:rPr lang="fr-BE" altLang="en-US" sz="1600" b="1" i="1" dirty="0" err="1">
                <a:solidFill>
                  <a:schemeClr val="accent5">
                    <a:lumMod val="75000"/>
                  </a:schemeClr>
                </a:solidFill>
                <a:latin typeface="Century Gothic" panose="020B0502020202020204" pitchFamily="34" charset="0"/>
                <a:cs typeface="Calibri" panose="020F0502020204030204" pitchFamily="34" charset="0"/>
              </a:rPr>
              <a:t>azorica</a:t>
            </a:r>
            <a:endParaRPr lang="fr-BE" altLang="en-US" sz="1600" b="1" i="1" dirty="0">
              <a:solidFill>
                <a:schemeClr val="accent5">
                  <a:lumMod val="75000"/>
                </a:schemeClr>
              </a:solidFill>
              <a:latin typeface="Century Gothic" panose="020B0502020202020204" pitchFamily="34" charset="0"/>
              <a:cs typeface="Calibri" panose="020F0502020204030204" pitchFamily="34" charset="0"/>
            </a:endParaRPr>
          </a:p>
          <a:p>
            <a:pPr lvl="1" indent="0">
              <a:lnSpc>
                <a:spcPct val="150000"/>
              </a:lnSpc>
            </a:pPr>
            <a:endParaRPr lang="fr-BE" altLang="en-US" sz="1600" b="1" i="1" dirty="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buFont typeface="Arial" panose="020B0604020202020204" pitchFamily="34" charset="0"/>
              <a:buChar char="•"/>
            </a:pPr>
            <a:r>
              <a:rPr lang="fr-BE" altLang="en-US" sz="1600" b="1" i="1" dirty="0" err="1">
                <a:solidFill>
                  <a:schemeClr val="accent5">
                    <a:lumMod val="75000"/>
                  </a:schemeClr>
                </a:solidFill>
                <a:latin typeface="Century Gothic" panose="020B0502020202020204" pitchFamily="34" charset="0"/>
                <a:cs typeface="Calibri" panose="020F0502020204030204" pitchFamily="34" charset="0"/>
              </a:rPr>
              <a:t>Frangula</a:t>
            </a:r>
            <a:r>
              <a:rPr lang="fr-BE" altLang="en-US" sz="1600" b="1" i="1" dirty="0">
                <a:solidFill>
                  <a:schemeClr val="accent5">
                    <a:lumMod val="75000"/>
                  </a:schemeClr>
                </a:solidFill>
                <a:latin typeface="Century Gothic" panose="020B0502020202020204" pitchFamily="34" charset="0"/>
                <a:cs typeface="Calibri" panose="020F0502020204030204" pitchFamily="34" charset="0"/>
              </a:rPr>
              <a:t> </a:t>
            </a:r>
            <a:r>
              <a:rPr lang="fr-BE" altLang="en-US" sz="1600" b="1" i="1" dirty="0" err="1">
                <a:solidFill>
                  <a:schemeClr val="accent5">
                    <a:lumMod val="75000"/>
                  </a:schemeClr>
                </a:solidFill>
                <a:latin typeface="Century Gothic" panose="020B0502020202020204" pitchFamily="34" charset="0"/>
                <a:cs typeface="Calibri" panose="020F0502020204030204" pitchFamily="34" charset="0"/>
              </a:rPr>
              <a:t>azorica</a:t>
            </a:r>
            <a:endParaRPr lang="fr-BE" altLang="en-US" sz="1600" b="1" i="1" dirty="0">
              <a:solidFill>
                <a:schemeClr val="accent5">
                  <a:lumMod val="75000"/>
                </a:schemeClr>
              </a:solidFill>
              <a:latin typeface="Century Gothic" panose="020B0502020202020204" pitchFamily="34" charset="0"/>
              <a:cs typeface="Calibri" panose="020F0502020204030204" pitchFamily="34" charset="0"/>
            </a:endParaRPr>
          </a:p>
          <a:p>
            <a:pPr lvl="1" indent="0">
              <a:lnSpc>
                <a:spcPct val="150000"/>
              </a:lnSpc>
            </a:pPr>
            <a:endParaRPr lang="fr-BE" altLang="en-US" sz="1600" b="1" i="1" dirty="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buFont typeface="Arial" panose="020B0604020202020204" pitchFamily="34" charset="0"/>
              <a:buChar char="•"/>
            </a:pPr>
            <a:r>
              <a:rPr lang="fr-BE" altLang="en-US" sz="1600" b="1" i="1" dirty="0" err="1">
                <a:solidFill>
                  <a:schemeClr val="accent5">
                    <a:lumMod val="75000"/>
                  </a:schemeClr>
                </a:solidFill>
                <a:latin typeface="Century Gothic" panose="020B0502020202020204" pitchFamily="34" charset="0"/>
                <a:cs typeface="Calibri" panose="020F0502020204030204" pitchFamily="34" charset="0"/>
              </a:rPr>
              <a:t>Isõetes</a:t>
            </a:r>
            <a:r>
              <a:rPr lang="fr-BE" altLang="en-US" sz="1600" b="1" i="1" dirty="0">
                <a:solidFill>
                  <a:schemeClr val="accent5">
                    <a:lumMod val="75000"/>
                  </a:schemeClr>
                </a:solidFill>
                <a:latin typeface="Century Gothic" panose="020B0502020202020204" pitchFamily="34" charset="0"/>
                <a:cs typeface="Calibri" panose="020F0502020204030204" pitchFamily="34" charset="0"/>
              </a:rPr>
              <a:t> </a:t>
            </a:r>
            <a:r>
              <a:rPr lang="fr-BE" altLang="en-US" sz="1600" b="1" i="1" dirty="0" err="1">
                <a:solidFill>
                  <a:schemeClr val="accent5">
                    <a:lumMod val="75000"/>
                  </a:schemeClr>
                </a:solidFill>
                <a:latin typeface="Century Gothic" panose="020B0502020202020204" pitchFamily="34" charset="0"/>
                <a:cs typeface="Calibri" panose="020F0502020204030204" pitchFamily="34" charset="0"/>
              </a:rPr>
              <a:t>azorica</a:t>
            </a:r>
            <a:endParaRPr lang="fr-BE" altLang="en-US" sz="1600" b="1" i="1" dirty="0">
              <a:solidFill>
                <a:schemeClr val="accent5">
                  <a:lumMod val="75000"/>
                </a:schemeClr>
              </a:solidFill>
              <a:latin typeface="Century Gothic" panose="020B0502020202020204" pitchFamily="34" charset="0"/>
              <a:cs typeface="Calibri" panose="020F0502020204030204" pitchFamily="34" charset="0"/>
            </a:endParaRPr>
          </a:p>
          <a:p>
            <a:pPr lvl="1" indent="0">
              <a:lnSpc>
                <a:spcPct val="150000"/>
              </a:lnSpc>
            </a:pPr>
            <a:endParaRPr lang="fr-BE" altLang="en-US" sz="1600" b="1" i="1" dirty="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buFont typeface="Arial" panose="020B0604020202020204" pitchFamily="34" charset="0"/>
              <a:buChar char="•"/>
            </a:pPr>
            <a:r>
              <a:rPr lang="fr-BE" altLang="en-US" sz="1600" b="1" i="1" dirty="0" err="1">
                <a:solidFill>
                  <a:schemeClr val="accent5">
                    <a:lumMod val="75000"/>
                  </a:schemeClr>
                </a:solidFill>
                <a:latin typeface="Century Gothic" panose="020B0502020202020204" pitchFamily="34" charset="0"/>
                <a:cs typeface="Calibri" panose="020F0502020204030204" pitchFamily="34" charset="0"/>
              </a:rPr>
              <a:t>Scabiosa</a:t>
            </a:r>
            <a:r>
              <a:rPr lang="fr-BE" altLang="en-US" sz="1600" b="1" i="1" dirty="0">
                <a:solidFill>
                  <a:schemeClr val="accent5">
                    <a:lumMod val="75000"/>
                  </a:schemeClr>
                </a:solidFill>
                <a:latin typeface="Century Gothic" panose="020B0502020202020204" pitchFamily="34" charset="0"/>
                <a:cs typeface="Calibri" panose="020F0502020204030204" pitchFamily="34" charset="0"/>
              </a:rPr>
              <a:t> </a:t>
            </a:r>
            <a:r>
              <a:rPr lang="fr-BE" altLang="en-US" sz="1600" b="1" i="1" dirty="0" err="1">
                <a:solidFill>
                  <a:schemeClr val="accent5">
                    <a:lumMod val="75000"/>
                  </a:schemeClr>
                </a:solidFill>
                <a:latin typeface="Century Gothic" panose="020B0502020202020204" pitchFamily="34" charset="0"/>
                <a:cs typeface="Calibri" panose="020F0502020204030204" pitchFamily="34" charset="0"/>
              </a:rPr>
              <a:t>nitens</a:t>
            </a:r>
            <a:endParaRPr lang="fr-BE" altLang="en-US" sz="1600" b="1" i="1" dirty="0">
              <a:solidFill>
                <a:schemeClr val="accent5">
                  <a:lumMod val="75000"/>
                </a:schemeClr>
              </a:solidFill>
              <a:latin typeface="Century Gothic" panose="020B0502020202020204" pitchFamily="34" charset="0"/>
              <a:cs typeface="Calibri" panose="020F0502020204030204" pitchFamily="34" charset="0"/>
            </a:endParaRPr>
          </a:p>
        </p:txBody>
      </p:sp>
      <p:pic>
        <p:nvPicPr>
          <p:cNvPr id="7" name="Imagem 6">
            <a:extLst>
              <a:ext uri="{FF2B5EF4-FFF2-40B4-BE49-F238E27FC236}">
                <a16:creationId xmlns:a16="http://schemas.microsoft.com/office/drawing/2014/main" id="{5F24FBE3-3FC9-4908-8151-A9D42B8763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66663" y="3717031"/>
            <a:ext cx="4612310" cy="3107223"/>
          </a:xfrm>
          <a:prstGeom prst="rect">
            <a:avLst/>
          </a:prstGeom>
        </p:spPr>
      </p:pic>
      <p:pic>
        <p:nvPicPr>
          <p:cNvPr id="5" name="Imagem 4">
            <a:extLst>
              <a:ext uri="{FF2B5EF4-FFF2-40B4-BE49-F238E27FC236}">
                <a16:creationId xmlns:a16="http://schemas.microsoft.com/office/drawing/2014/main" id="{64E76DAA-D85D-40D9-90CF-8A2C174F8D3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2222" r="7270"/>
          <a:stretch/>
        </p:blipFill>
        <p:spPr>
          <a:xfrm>
            <a:off x="4171650" y="1124744"/>
            <a:ext cx="4607323" cy="2910498"/>
          </a:xfrm>
          <a:prstGeom prst="rect">
            <a:avLst/>
          </a:prstGeom>
        </p:spPr>
      </p:pic>
      <p:pic>
        <p:nvPicPr>
          <p:cNvPr id="2050" name="Picture 2">
            <a:extLst>
              <a:ext uri="{FF2B5EF4-FFF2-40B4-BE49-F238E27FC236}">
                <a16:creationId xmlns:a16="http://schemas.microsoft.com/office/drawing/2014/main" id="{0D19E6DE-8243-4D0B-B848-93A3EB635635}"/>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2437" r="22439"/>
          <a:stretch/>
        </p:blipFill>
        <p:spPr bwMode="auto">
          <a:xfrm>
            <a:off x="4857095" y="1041168"/>
            <a:ext cx="3231445" cy="3077650"/>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m 8">
            <a:extLst>
              <a:ext uri="{FF2B5EF4-FFF2-40B4-BE49-F238E27FC236}">
                <a16:creationId xmlns:a16="http://schemas.microsoft.com/office/drawing/2014/main" id="{0DE447DB-6268-4A4F-B58D-2FA7DD661D2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55696" y="3878524"/>
            <a:ext cx="4607323" cy="3084241"/>
          </a:xfrm>
          <a:prstGeom prst="rect">
            <a:avLst/>
          </a:prstGeom>
        </p:spPr>
      </p:pic>
    </p:spTree>
    <p:extLst>
      <p:ext uri="{BB962C8B-B14F-4D97-AF65-F5344CB8AC3E}">
        <p14:creationId xmlns:p14="http://schemas.microsoft.com/office/powerpoint/2010/main" val="32475353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Tema1">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ller"/>
        <a:ea typeface=""/>
        <a:cs typeface="Arial"/>
      </a:majorFont>
      <a:minorFont>
        <a:latin typeface="Aller Light"/>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a1" id="{989DCC3F-69DE-4502-8A42-567E0FB94171}" vid="{DAF75155-9354-4DCE-9D62-F1E195550355}"/>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TM02900771[[fn=Setor]]</Template>
  <TotalTime>12731</TotalTime>
  <Words>3968</Words>
  <Application>Microsoft Office PowerPoint</Application>
  <PresentationFormat>Apresentação no Ecrã (4:3)</PresentationFormat>
  <Paragraphs>446</Paragraphs>
  <Slides>28</Slides>
  <Notes>28</Notes>
  <HiddenSlides>0</HiddenSlides>
  <MMClips>0</MMClips>
  <ScaleCrop>false</ScaleCrop>
  <HeadingPairs>
    <vt:vector size="6" baseType="variant">
      <vt:variant>
        <vt:lpstr>Tipos de letra usados</vt:lpstr>
      </vt:variant>
      <vt:variant>
        <vt:i4>14</vt:i4>
      </vt:variant>
      <vt:variant>
        <vt:lpstr>Tema</vt:lpstr>
      </vt:variant>
      <vt:variant>
        <vt:i4>2</vt:i4>
      </vt:variant>
      <vt:variant>
        <vt:lpstr>Títulos dos diapositivos</vt:lpstr>
      </vt:variant>
      <vt:variant>
        <vt:i4>28</vt:i4>
      </vt:variant>
    </vt:vector>
  </HeadingPairs>
  <TitlesOfParts>
    <vt:vector size="44" baseType="lpstr">
      <vt:lpstr>MS PGothic</vt:lpstr>
      <vt:lpstr>Aller</vt:lpstr>
      <vt:lpstr>Aller Light</vt:lpstr>
      <vt:lpstr>Arial</vt:lpstr>
      <vt:lpstr>Calibri</vt:lpstr>
      <vt:lpstr>Calibri Light</vt:lpstr>
      <vt:lpstr>Calisto MT</vt:lpstr>
      <vt:lpstr>Century</vt:lpstr>
      <vt:lpstr>Century Gothic</vt:lpstr>
      <vt:lpstr>DIN Condensed Bold</vt:lpstr>
      <vt:lpstr>Open Sans</vt:lpstr>
      <vt:lpstr>Tahoma</vt:lpstr>
      <vt:lpstr>Wingdings</vt:lpstr>
      <vt:lpstr>Wingdings 2</vt:lpstr>
      <vt:lpstr>HDOfficeLightV0</vt:lpstr>
      <vt:lpstr>Tema1</vt:lpstr>
      <vt:lpstr>Proteção ativa e gestão integrada da  Rede Natura 2000 nos Açores LIFE IP AZORES NATURA – LIFE 17 IPE/PT 000010</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Obrigada!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Diana Pernes</dc:creator>
  <cp:lastModifiedBy>Diana C. Pereira</cp:lastModifiedBy>
  <cp:revision>410</cp:revision>
  <dcterms:created xsi:type="dcterms:W3CDTF">2016-04-06T10:33:31Z</dcterms:created>
  <dcterms:modified xsi:type="dcterms:W3CDTF">2021-07-27T16:58:08Z</dcterms:modified>
</cp:coreProperties>
</file>