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4"/>
  </p:notesMasterIdLst>
  <p:handoutMasterIdLst>
    <p:handoutMasterId r:id="rId25"/>
  </p:handoutMasterIdLst>
  <p:sldIdLst>
    <p:sldId id="571" r:id="rId2"/>
    <p:sldId id="687" r:id="rId3"/>
    <p:sldId id="720" r:id="rId4"/>
    <p:sldId id="763" r:id="rId5"/>
    <p:sldId id="735" r:id="rId6"/>
    <p:sldId id="761" r:id="rId7"/>
    <p:sldId id="757" r:id="rId8"/>
    <p:sldId id="762" r:id="rId9"/>
    <p:sldId id="724" r:id="rId10"/>
    <p:sldId id="727" r:id="rId11"/>
    <p:sldId id="262" r:id="rId12"/>
    <p:sldId id="264" r:id="rId13"/>
    <p:sldId id="734" r:id="rId14"/>
    <p:sldId id="758" r:id="rId15"/>
    <p:sldId id="736" r:id="rId16"/>
    <p:sldId id="742" r:id="rId17"/>
    <p:sldId id="738" r:id="rId18"/>
    <p:sldId id="746" r:id="rId19"/>
    <p:sldId id="750" r:id="rId20"/>
    <p:sldId id="760" r:id="rId21"/>
    <p:sldId id="759" r:id="rId22"/>
    <p:sldId id="711" r:id="rId23"/>
  </p:sldIdLst>
  <p:sldSz cx="9144000" cy="6858000" type="screen4x3"/>
  <p:notesSz cx="6858000" cy="9723438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6600"/>
    <a:srgbClr val="1EAE69"/>
    <a:srgbClr val="99CC00"/>
    <a:srgbClr val="FF9900"/>
    <a:srgbClr val="336600"/>
    <a:srgbClr val="339933"/>
    <a:srgbClr val="00CCFF"/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com Tema 1 - Destaqu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com Tema 1 - Destaqu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com Tema 1 - Destaqu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2349" autoAdjust="0"/>
  </p:normalViewPr>
  <p:slideViewPr>
    <p:cSldViewPr snapToGrid="0">
      <p:cViewPr varScale="1">
        <p:scale>
          <a:sx n="58" d="100"/>
          <a:sy n="58" d="100"/>
        </p:scale>
        <p:origin x="1436" y="56"/>
      </p:cViewPr>
      <p:guideLst>
        <p:guide orient="horz" pos="1457"/>
        <p:guide pos="2880"/>
      </p:guideLst>
    </p:cSldViewPr>
  </p:slideViewPr>
  <p:outlineViewPr>
    <p:cViewPr>
      <p:scale>
        <a:sx n="33" d="100"/>
        <a:sy n="33" d="100"/>
      </p:scale>
      <p:origin x="0" y="9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598" y="-96"/>
      </p:cViewPr>
      <p:guideLst>
        <p:guide orient="horz" pos="306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90" tIns="43795" rIns="87590" bIns="43795" numCol="1" anchor="t" anchorCtr="0" compatLnSpc="1">
            <a:prstTxWarp prst="textNoShape">
              <a:avLst/>
            </a:prstTxWarp>
          </a:bodyPr>
          <a:lstStyle>
            <a:lvl1pPr algn="l" defTabSz="876300">
              <a:defRPr sz="1100" b="0"/>
            </a:lvl1pPr>
          </a:lstStyle>
          <a:p>
            <a:endParaRPr lang="pt-PT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90" tIns="43795" rIns="87590" bIns="43795" numCol="1" anchor="t" anchorCtr="0" compatLnSpc="1">
            <a:prstTxWarp prst="textNoShape">
              <a:avLst/>
            </a:prstTxWarp>
          </a:bodyPr>
          <a:lstStyle>
            <a:lvl1pPr algn="r" defTabSz="876300">
              <a:defRPr sz="1100" b="0"/>
            </a:lvl1pPr>
          </a:lstStyle>
          <a:p>
            <a:endParaRPr lang="pt-PT"/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90" tIns="43795" rIns="87590" bIns="43795" numCol="1" anchor="b" anchorCtr="0" compatLnSpc="1">
            <a:prstTxWarp prst="textNoShape">
              <a:avLst/>
            </a:prstTxWarp>
          </a:bodyPr>
          <a:lstStyle>
            <a:lvl1pPr algn="l" defTabSz="876300">
              <a:defRPr sz="1100" b="0"/>
            </a:lvl1pPr>
          </a:lstStyle>
          <a:p>
            <a:endParaRPr lang="pt-PT"/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90" tIns="43795" rIns="87590" bIns="43795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 b="0"/>
            </a:lvl1pPr>
          </a:lstStyle>
          <a:p>
            <a:fld id="{CD031774-E8C3-447A-9FF2-6F1159FE716A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6758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3" rIns="94747" bIns="4737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/>
            </a:lvl1pPr>
          </a:lstStyle>
          <a:p>
            <a:endParaRPr lang="pt-P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3" rIns="94747" bIns="4737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endParaRPr lang="pt-PT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538" y="728663"/>
            <a:ext cx="4860925" cy="3646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8038"/>
            <a:ext cx="54864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3" rIns="94747" bIns="473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3" rIns="94747" bIns="4737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/>
            </a:lvl1pPr>
          </a:lstStyle>
          <a:p>
            <a:endParaRPr lang="pt-PT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3" rIns="94747" bIns="4737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fld id="{4AC9106A-F273-43B1-A7B2-E94C49BA2A3A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79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23phpoCy6kU3Wc7HA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ocs.google.com/spreadsheets/d/1pWfGLcUIHKDbmJqdY59PuvwyzfEzAeSc5xrQDZ8MGhI/edit?usp=sharing" TargetMode="External"/><Relationship Id="rId4" Type="http://schemas.openxmlformats.org/officeDocument/2006/relationships/hyperlink" Target="mailto:rede-inveco@googlegroups.co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728663"/>
            <a:ext cx="4860925" cy="3646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Para </a:t>
            </a:r>
            <a:r>
              <a:rPr lang="pt-PT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15min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(apontar para</a:t>
            </a:r>
            <a:r>
              <a:rPr lang="pt-PT" sz="1200" b="1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12 + </a:t>
            </a:r>
            <a:r>
              <a:rPr lang="pt-PT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3min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perguntas)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9106A-F273-43B1-A7B2-E94C49BA2A3A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998538" y="728663"/>
            <a:ext cx="4860925" cy="3646487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Apesar de as espécies exóticas invasoras e as suas consequências sejam reconhecidas pela legislação Portuguesa desde 1999, uma grande parte da população desconhece a problemática das invasões biológicas.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9106A-F273-43B1-A7B2-E94C49BA2A3A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073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9106A-F273-43B1-A7B2-E94C49BA2A3A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100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9106A-F273-43B1-A7B2-E94C49BA2A3A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3827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Rede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InvECO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que decorreu no passado dia 14 de abril! A reunião contou com a participação de 85 pessoas, superando as nossas expectativas J. Se não participou na reunião, isso não limita de forma nenhuma a participação na Rede. É muito bem-vindo/a! 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 Zoom deu alguns problemas nesse dia e sabemos que algumas pessoas não conseguiram entrar na reunião; apesar de sermos alheios ao problema, pedimos desculpa a quem foi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afectado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A sessão foi gravada, pelo que quem tiver interesse pode solicitar-nos o envio. Pedimos também que nos digam se ficaram algumas mensagens por responder!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 reunião foi breve (ca. 1h15) e decorreu num tom informal, como de resto esperamos que a Rede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InvECO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possa ser. Além de uma breve apresentação da Rede (em anexo), foi discutido o modo de funcionamento da mesma e as primeiras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acções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Os pontos a seguir, para os quais precisamos da sua ajuda, resumem os passos seguintes da Rede: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1. Concordou-se que seria útil partilhar o contacto e informação geral das áreas de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actuação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cada membro da Rede com os restantes membros, de forma a facilitar e promover a comunicação entre todos. Adicionalmente, essa informação facilitará a procura de possíveis parceiros para colaborações no contexto da Rede ou fora desta. Assim, criamos um pequeno formulário (demora menos de 5min) para recolha dessa informação e pedimos que o preencha 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3"/>
              </a:rPr>
              <a:t>aqui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3"/>
              </a:rPr>
              <a:t>https://forms.gle/23phpoCy6kU3Wc7HA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. 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 conhece alguém interessado em participar nesta Rede e que ainda não se tenha inscrito, por favor, partilhe o Link.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2. Criamos um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Googlegroups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para a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4"/>
              </a:rPr>
              <a:t>Rede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forma a facilitar a comunicação entre os membros. Em breve receberá um convite, pelo que pedimos que o aceite. O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objectivo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é que sempre que deseje comunicar com todos os elementos da Rede utilize este endereço: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4"/>
              </a:rPr>
              <a:t>rede-inveco@googlegroups.com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 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3. Vamos começar a criar Grupos de Trabalho (GT) nos quais as pessoas possam trabalhar em temas que lhes interessem. O ponto de partida está disponível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5"/>
              </a:rPr>
              <a:t>aqui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 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5"/>
              </a:rPr>
              <a:t>https://docs.google.com/spreadsheets/d/1pWfGLcUIHKDbmJqdY59PuvwyzfEzAeSc5xrQDZ8MGhI/edit?usp=sharing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Ainda precisa de trabalho, mas vamos melhorando. Os 2 GT que propomos começarem a trabalhar assim que possível são o GT Ciclo de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Webinars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mensais e GT Agenda de Atividades (abrangente, por ex., palestras,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webinars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ações de voluntariado, workshops, congressos, ações divulgação, cursos, estágios, publicações,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Calls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projetos, etc.) -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alguém disponível?</a:t>
            </a:r>
            <a:endParaRPr lang="pt-PT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9106A-F273-43B1-A7B2-E94C49BA2A3A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31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56AE3AC-CE33-4648-AA57-C0C6FF1BE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297" y="6379909"/>
            <a:ext cx="588085" cy="4780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3" y="1333500"/>
            <a:ext cx="8645525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dirty="0"/>
              <a:t>Clique para 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</p:txBody>
      </p:sp>
      <p:sp>
        <p:nvSpPr>
          <p:cNvPr id="36456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266701" y="446090"/>
            <a:ext cx="866933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dirty="0"/>
              <a:t>Clique para editar o estilo</a:t>
            </a: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203962" y="6454521"/>
            <a:ext cx="7311136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schemeClr val="bg1">
                    <a:lumMod val="50000"/>
                  </a:schemeClr>
                </a:solidFill>
                <a:cs typeface="+mn-cs"/>
              </a:rPr>
              <a:t>Corvo</a:t>
            </a:r>
            <a:r>
              <a:rPr lang="en-US" baseline="0" dirty="0">
                <a:solidFill>
                  <a:schemeClr val="bg1">
                    <a:lumMod val="50000"/>
                  </a:schemeClr>
                </a:solidFill>
                <a:cs typeface="+mn-cs"/>
              </a:rPr>
              <a:t>| 5 </a:t>
            </a:r>
            <a:r>
              <a:rPr lang="en-US" baseline="0" dirty="0" err="1">
                <a:solidFill>
                  <a:schemeClr val="bg1">
                    <a:lumMod val="50000"/>
                  </a:schemeClr>
                </a:solidFill>
                <a:cs typeface="+mn-cs"/>
              </a:rPr>
              <a:t>agosto</a:t>
            </a:r>
            <a:r>
              <a:rPr lang="en-US" baseline="0" dirty="0">
                <a:solidFill>
                  <a:schemeClr val="bg1">
                    <a:lumMod val="50000"/>
                  </a:schemeClr>
                </a:solidFill>
                <a:cs typeface="+mn-cs"/>
              </a:rPr>
              <a:t> 2021 | </a:t>
            </a:r>
            <a:r>
              <a:rPr lang="en-US" baseline="0" dirty="0" err="1">
                <a:solidFill>
                  <a:schemeClr val="bg1">
                    <a:lumMod val="50000"/>
                  </a:schemeClr>
                </a:solidFill>
                <a:cs typeface="+mn-cs"/>
              </a:rPr>
              <a:t>Combate</a:t>
            </a:r>
            <a:r>
              <a:rPr lang="en-US" baseline="0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en-US" baseline="0" dirty="0" err="1">
                <a:solidFill>
                  <a:schemeClr val="bg1">
                    <a:lumMod val="50000"/>
                  </a:schemeClr>
                </a:solidFill>
                <a:cs typeface="+mn-cs"/>
              </a:rPr>
              <a:t>às</a:t>
            </a:r>
            <a:r>
              <a:rPr lang="en-US" baseline="0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en-US" baseline="0" dirty="0" err="1">
                <a:solidFill>
                  <a:schemeClr val="bg1">
                    <a:lumMod val="50000"/>
                  </a:schemeClr>
                </a:solidFill>
                <a:cs typeface="+mn-cs"/>
              </a:rPr>
              <a:t>espécies</a:t>
            </a:r>
            <a:r>
              <a:rPr lang="en-US" baseline="0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en-US" baseline="0" dirty="0" err="1">
                <a:solidFill>
                  <a:schemeClr val="bg1">
                    <a:lumMod val="50000"/>
                  </a:schemeClr>
                </a:solidFill>
                <a:cs typeface="+mn-cs"/>
              </a:rPr>
              <a:t>invasoras</a:t>
            </a:r>
            <a:r>
              <a:rPr lang="en-US" baseline="0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en-US" baseline="0" dirty="0" err="1">
                <a:solidFill>
                  <a:schemeClr val="bg1">
                    <a:lumMod val="50000"/>
                  </a:schemeClr>
                </a:solidFill>
                <a:cs typeface="+mn-cs"/>
              </a:rPr>
              <a:t>em</a:t>
            </a:r>
            <a:r>
              <a:rPr lang="en-US" baseline="0" dirty="0">
                <a:solidFill>
                  <a:schemeClr val="bg1">
                    <a:lumMod val="50000"/>
                  </a:schemeClr>
                </a:solidFill>
                <a:cs typeface="+mn-cs"/>
              </a:rPr>
              <a:t> Portugal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282390" y="6376494"/>
            <a:ext cx="8622471" cy="45719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50000">
                <a:srgbClr val="669900"/>
              </a:gs>
              <a:gs pos="100000">
                <a:srgbClr val="0066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39D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82388" y="449023"/>
            <a:ext cx="5544000" cy="45719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50000">
                <a:srgbClr val="669900"/>
              </a:gs>
              <a:gs pos="100000">
                <a:srgbClr val="0066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39D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82390" y="6376494"/>
            <a:ext cx="8622471" cy="45719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50000">
                <a:srgbClr val="669900"/>
              </a:gs>
              <a:gs pos="100000">
                <a:srgbClr val="0066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39D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1341" y="6422213"/>
            <a:ext cx="1483520" cy="3947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132" y="156783"/>
            <a:ext cx="3005301" cy="5139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9900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png"/><Relationship Id="rId2" Type="http://schemas.openxmlformats.org/officeDocument/2006/relationships/image" Target="../media/image39.png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jpeg"/><Relationship Id="rId7" Type="http://schemas.openxmlformats.org/officeDocument/2006/relationships/image" Target="../media/image83.png"/><Relationship Id="rId12" Type="http://schemas.openxmlformats.org/officeDocument/2006/relationships/image" Target="../media/image88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7.jpeg"/><Relationship Id="rId5" Type="http://schemas.openxmlformats.org/officeDocument/2006/relationships/image" Target="../media/image81.png"/><Relationship Id="rId10" Type="http://schemas.openxmlformats.org/officeDocument/2006/relationships/image" Target="../media/image86.jpeg"/><Relationship Id="rId4" Type="http://schemas.openxmlformats.org/officeDocument/2006/relationships/image" Target="../media/image80.jpeg"/><Relationship Id="rId9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orms.gle/23phpoCy6kU3Wc7HA" TargetMode="External"/><Relationship Id="rId4" Type="http://schemas.openxmlformats.org/officeDocument/2006/relationships/hyperlink" Target="https://www.speco.pt/pt/plataformas/inveco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nvasoras.pt/" TargetMode="External"/><Relationship Id="rId2" Type="http://schemas.openxmlformats.org/officeDocument/2006/relationships/hyperlink" Target="mailto:hmarchante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InvasorasP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307978" y="3366921"/>
            <a:ext cx="8593652" cy="1840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2800" dirty="0">
                <a:solidFill>
                  <a:srgbClr val="006600"/>
                </a:solidFill>
                <a:latin typeface="+mj-lt"/>
              </a:rPr>
              <a:t>Combate às espécies invasoras (em Portugal)</a:t>
            </a:r>
            <a:r>
              <a:rPr lang="en-GB" sz="2800" dirty="0">
                <a:solidFill>
                  <a:srgbClr val="006600"/>
                </a:solidFill>
                <a:latin typeface="+mj-lt"/>
              </a:rPr>
              <a:t>: </a:t>
            </a:r>
            <a:r>
              <a:rPr lang="en-GB" sz="2800" dirty="0" err="1">
                <a:solidFill>
                  <a:srgbClr val="006600"/>
                </a:solidFill>
                <a:latin typeface="+mj-lt"/>
              </a:rPr>
              <a:t>todos</a:t>
            </a:r>
            <a:r>
              <a:rPr lang="en-GB" sz="28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006600"/>
                </a:solidFill>
                <a:latin typeface="+mj-lt"/>
              </a:rPr>
              <a:t>temos</a:t>
            </a:r>
            <a:r>
              <a:rPr lang="en-GB" sz="2800" dirty="0">
                <a:solidFill>
                  <a:srgbClr val="006600"/>
                </a:solidFill>
                <a:latin typeface="+mj-lt"/>
              </a:rPr>
              <a:t> um </a:t>
            </a:r>
            <a:r>
              <a:rPr lang="en-GB" sz="2800" dirty="0" err="1">
                <a:solidFill>
                  <a:srgbClr val="006600"/>
                </a:solidFill>
                <a:latin typeface="+mj-lt"/>
              </a:rPr>
              <a:t>papel</a:t>
            </a:r>
            <a:r>
              <a:rPr lang="en-GB" sz="2800" dirty="0">
                <a:solidFill>
                  <a:srgbClr val="006600"/>
                </a:solidFill>
                <a:latin typeface="+mj-lt"/>
              </a:rPr>
              <a:t>?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800" dirty="0">
              <a:solidFill>
                <a:srgbClr val="006600"/>
              </a:solidFill>
              <a:latin typeface="+mj-lt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Hélia Marchante</a:t>
            </a:r>
            <a:endParaRPr kumimoji="0" lang="en-GB" sz="2000" i="0" u="none" strike="noStrike" kern="1200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AutoShape 2" descr="data:image/png;base64,iVBORw0KGgoAAAANSUhEUgAAAJwAAABOCAYAAADVTn9pAAAgAElEQVR4Xu2dB5BlZ3Xnz/R0zjlMjpqkMKOEAgrGkjBQFtiYNaACG9a72IaVzcIa8IKNAS+LVexiXLZhvRQsGOwtG2OzmCwwkgGJQdIoTU4909M5p+k8W7//uef1mzf9erpnenBD6XZ1vQ7v3fvd7/t//5PPXWFmdu7cuXO8XqmD0/M9NT1jY+PjdvbsuJ0dm7DRs2M2cnbMpqambXxy0sbHJ21qetpWrDDLXbnSigoLLCcnx4ZHz9qZ9i47crzFHt37rD1z4JgNjYzOO9zrdmy2P//Q2+32G6++Ure1pOdlfvY+fcje8PYP2eHjLfOeu7io0LZvXmc3XbfdNq5ttLrqSisoyLfJyUmbnJq26enp5PMrbGZmxnJW5lh+Xq7l5+VZQb5/FxbmW0Fenua4rKTYykqLraKsxIqKCmxlTo6tYBEcG+eNZfZ3/u//473x/vkGvoIjG+AcJH5BffN17pzNzJwTCOLvK1fm2Aq+kosm45x3AALf1LRNTE7a2PikjU9MJpM1pfNzrtzcXCssyLPc3JUCZltHrx0/1WqP7ztgD3//CTt8/LQmN9uxdeMa+6uPvNPuetHuJQXGlTwZ9/Yrv/kH1tLWlfUyzM2axjq765brBLhN61ZZdWWZ5eXlasMyl1NTU1o7jmkAt2KF/i/QBeDy8/VzUWG+AeDiZHPPnJux6ekZ/+z0TDLHviasDQDmyMmZXXN+zlmRY2ABsLJmc4FwTsA5E03bxMSUjY1P6AIzAboEKAE4bgYmCpBxIS7M/8VSuSu1m1bmrNRgsh0O5BndEF9+Qz54Bs6Nw2iw3I+fOWTf+N5e+84Pn7SOrr6s52yqr7HPfPQ9du8dNyxo911JIC3k3Nz/9x5/2l75G//Vhoazs3dxUYHdcM02e9V9L7Y9u7bamqY6qygvsZUrV9r4+ISNT0zZ5NSUQBeswytzyRqI5QryrDA/XyDk7zDi2fEJm5iYtInJKYGUA1IAC8FiKfI5dy61Nk4OKwVAsABRsOYlRYUp4MX9zwk42GRweFRgY7dwEQYU7MYAgvnSkR6DYjdx8wAO0BTk52v3lJUWib4XQr3ZFojxHD5x2h7+1yfsC//0sD313JHUhGR+hhv+9EffrYVhYpf7wXx/+Vvft9c/+KE0kXjhqNlIr7zvdvulX7jDrt2+2Woqy1MLGww0PTPtm1drNyMwsCZiooyNPDA0bP2Dw3Z2bDyl0gTB8FnWmzVl3YSBc+dSEi0nx3TeADPEkpeHKlRo5aXFVlVZps8GNuYEHHQ+MDQiXUtoF60i6pyB+D3Ea9A250ztJpu9QDBcYUG+VVeUWVNDjUB3sSNY1q+H6GXHugju6R+UDvfXX/qWPfLY0zY6Nj7n6Zjcj77vrfam17xMuslyP3r7B+1Tf/tV+70Pf2LeoW7dsMbe8Mv32X133WTrVzckTIUEmV14QHWxg/XsGxi29s4e6x0cSsTxhK9vokrBdNIBcwCbn9F/n5U+YrZEsuXnu57IegM4xsd700TshTrcswePW9/AUIrhWGQGEYAD8a7HrRAQQDAADMAhUkPEcrGg8MryUtu4pkkiAGoPep5OQAWwJienbWJqyiYnp2x8YkLn52d2HwzA77x29w3Ytx/9sX3zkb3W3Td4gWIbk/22X/sle+dbXqsbX+5Hc0u7ffDjn7VP/d+vZh0qoNqza4sAt2PLem1exCNz7AudZ3m5Ky0fcZmba7noVIg5vbp6Et8jo2ft+Kk2O9XaacMjo5JmfIeOBsBgSkmxFQ7gMBjSz8X1BKqVsFsCuMJ8q6oosy3rV+u6gC+57oWA++4Pn7LO7j4tcuhyMFzQKwPyXeBW51wHZ/XBrZCiyqQg4jaubbLtW9ZpcsKaQm8YTxhMOsgkesSkjY35azrwgvlQjhEDX/3u4/bEs4eyLtAN11xlf/ZHD9ot1++6LFF+pcHKfaGbPvA7H7IjJ7JbqGzal9y2x+6980YBis2O4i9woS/n5fmiY4UWJKADgKxBfl6iYzkwunr67cDRU9ba0WUjo2MCGxua9Q1QQgL8HIwZgON6/vcVujagijGgG7LetVWVds32DQJ8Y111otfPYaX+w9cf0WBGzwarYPVMS3YDDmgWwDGYUC7TLedgrlgkJgWTHXN7bWOdbd+yXiY4Si2GCaDi/IAaEOpaMlS4RhgTM7oWzArjsRF433d+8KQ98qOnNdbQE9LNeCb9kx9+p73mFXfLGluuB3rzF7/2iP36Oz6se8x2rF1Vb/ffc5tdt3NLwirOLCty2OHoU26wBRDcePNNzzeLH9bqmbYu23+02Tp7+uWmYn5xq0icIrFshf4GeaCbcc448vLyBHau58y2MgU4yATmbaittBuu3ab/r1/TGEbGhQz3mb/7uqxB/GNhtYB8FhK2CabjdxY/FMyg3HRZLzpO5D2Aa6ytth1b19vqxtpETCcuFymjoSM6kEPhnVWEZ/8fYnfv0wcNRu7pG8y6SG/+dy+333/bA7Z5/erlijc7cbrN/vB/fNo+9w/fnHeMuEAwGHZu3SBNGVZL6UfmCnyATOBLdJswFgRGKf9mR06cFsOhOyLN2OyxWZ3hLDEYZnUw39RmATiuDZARuehvsFxhYYEVFeRrjW+9fpfGd9XGtSHSLwTcxz719/IDjZw9K+YIkImBEpNZQINtZEz4jky3jNL9d/yPi7KzMBx279xiN123QwMIMLGj4ueUcTKDAzNRYM39dnxzQNlYvwePNosZDh5rTim1mSu2pqne/teH32H33XmjFmS5HeEO+dXffr919Q5kHR4gAHD333ub7bpqg97nbgi/J7cU3f8FqILp4jXdRQLAHntyvz1z8JgNDZ8Vsbj3YVYXBxmsiXxrAq+zZbg/OG+wJeNw0e4WKrokevM9d7jox0md6H0XAu4Df/p/7GRLuw2PnE0p62EhMihAEFYjkxX6HUwXLJcyMpK/hTOwrKTIrr/6KnvZ3S+S70iKKQaJI1QeOES19ESxnFtFTAQ3hYOyvKzESosLdfMHj52yv/nyd+yRxxGrYynTPXPVfu83X2e/8+ZX26qG2uWGN7HzRz7xBXvoE38779jQwW68dpvdf8/ttmn9Ks2TR2Vc1AXIZK0m7JbujI+fWYuO7j772ncfd8CNjNrUlBuFwXDpVm7oaMF6AbS85DqwXYhs3os4LSkutM0bVtur7rtD/9u2aR6Ge9eHPynFFf8MDOeKO5EA17GC6QQ+6VRhxc6KR3ebzEYp4gbwx+25eqt0qk3rmhJAnRM7hp8vvNwuBlYIZKXFRVZcXCiqLi8tMYA7cnbcnnrusH3+n76tycOIyHbcsmen/c8/eJu9aM+OZWU8cM/HTrXaAw9+0H607+C8gMPq+4W7btZm3bJxtTYgm4w1grEUUUgc7qHGuAh0yzR8afzv4PFT9vf//C9yL3EO1jH9SHdzhY8tnMc4dvkb7AajpSIYSdgMkYqBiBX9a7/yUhkrqDNZGe6t7/uYPX/4hHX3DqREKq4IuSxQ8BOWuxSqAP2EnF565012x83XaoLYWfJmJ0ovSmdpSaGVFLujWGArKtDP0hdycrQBms902ONP7bevPPxDhbp6+4fmFUdveeB+e9+Db1hWLNfe2Wvv/9hn7JOf/7LGHs7VuW4ES+8X77nNXnL79ZIS9TWVmjcszNHRMTs7Pq71Gh0b01rFxs3NxaWBCeD6NPP9/See1bwdb2614dGxrG6lucYRjBpAhNXCNUN8lnWqKC2WYfOetz4ga7m2qiK7lfqW93zUfrTvgHX29Olmwj0yn/V0MfAxSMxlPM+4Rm6+brvdesNOKy4q0m5hwEUFBVZcXKD3BdC4gQi/xI0ykV29/Xbo2Cl74tnD9r3H9tm/7n3WegeyA47xQfN/8cG32y+/7E4rLSm62JCv+P+Z2y9941F78zs/Iqkx3wHjNNRW27133KhkBEJaWzassaqK0sR1RUx6wsF3ljWbsLGJCTlzXeWZlrrCXCMJWN/H9h2wltZO/Y7zHAl2qUdYq8FurPPtN1xtH3nPW1JEkdUP9x/e9ZAsv9aOHt1EupvhUgaEUgtLIQqZIBy/u67aaLfs2WEo9LAXuwDAhYUjkCWOysxronNg1e0/0mzPHjhmjz21Xz4swnEXO1C6P/Hf/rMC3zDpv9XB4v7gyeft9W/7gLV29lx0GKgWsMTNu3fardfvtOt2bpYijpsk7iPi0ejXwXS4O5AGYxOTbolOTllHd6/h3H/+0Elr6+pRVInYbYQzw/F70UHN8QYRS0G+1VVX2Ovu/3n7w7f/+nmRpTlDW//lj//SPvvFb4rhLudAeUV+o2/hsFRsraJMTsAtG9fYi/bstF1bN7i4xEmZiMv5Yq1YUywQmSIYDM8dOm5PPndE5j07O475RNOdN19rD733tySW0IN+0gdss2//MXvD7/6xHTjavODLV5SV2o3XXiXDAbBt27zetqxfJamReR9yKcmvRsTGweZ+1XE7cbrd9u0/YkdPnpG/FYbDUmUjkwYmkCa+0QUPLuONAO69D77RUGPAQNq6XGil/tXffMXe8cG/uGi+WbbBoEiC8qBXmK2yvETWJcBjMBvXrjKiANds3yQncLYjnMhENBANA4MjmijSlI42n7EDsNzB43aqtUOW80LZ+O5bd9tH3/vbdt2OLfNmsVzqhGf7HCDA0PmNdz1kT+8/tqjTszF3bF5v1+zYrGjNto1rbMuG1UYwH30XSZKexxYnD38mvsvBoRGBHGOBkFZP34D1D44otAXLoc8BTgE0gvmI5CR7ZKEDhlw+//H32kvvullukXkBh4vhFW96t9wiCz0Qf4RV8MWEgi/zGAuzpEjMFixXXVkusQrY2KlYoZmHnMpT08nOHJNugiMaFjvd2inAYd0BOJgO5+XFUkgzWe/m3Tvsv7/7P9qLb7zmJ5JNgmtp3/6jskgPzxO+yjbnMAW+LSI1V21aa1dtXCO/HBvY1RJ3RzCfGFdzSQpYDN/l84dPSmUiZo5IHRwesaER/K4+xxFlQqUaG/Nwo3spPMR5saO2qty+/rmHbPfOredt6KzZIj/32t+1Y82tczJGOBIV0sj1uB1hI1gNZ6z7YQqSpD4HHGCrKCu2yvIyiQAsLAK768h2KJgNOQE0LOHh4bPWN+hpM0wIVM8uBHiIARjtZEuHHWs+Y2fau6VrXsrB4vzJe95iD7zqHqsoL70iLhPuiXF/9ovfsAff//EFLdhc9wKAqsrLbPP6Jtu6aa1tXr/Kc+HI0hXY0JOLrbKiTPoe6WCZohbmwsdK0L6rp0+G1uDQqKTZyAib+qyYTaAjvqoE2QlPkh335AmFJJOkCkiBCJEcxkkSLuu/e9cW++InP6DUqXTgzwk4duLr/tMHZDiAdE4WyZPE1BROQT8jS0GAIzCMCPW8Ny7IQvqOKxDgYLWK0hJDD4HtaqrKbe2qOqurqUxRLsoqLNY/MKydx2TAXHzDtnwzMQCwraNHgAN4/L5QUTqXbodf6ZX33mbv+q3XSxlfSmOCe3rm4HF770Ofsn/+zg8vZU+c9xk25+rGOvkw2axNddWaX5iNNHHUFuaalHNYht9hxlh0YtftXT3apGTcoKIMjoxoQzC/MN3o6LiAp3zI8Um5WwAqINM3PtmMqJOnaXhsFdATDfnAO/79eWTCjWRNMf/EX3/Z/vJz/6jFRH6jG3BITyCMkcqPj5RlZzaUfwL1UDzilIkoKSoSq7ETnelKrLa6QpMS7glADosBLiaiu3dQ+kVQPkznyu2o/oZ3vq2zR7lxfHY+I2Ghq8xGeO0vvsQefNOrU47VhX42830A7cSpNvvTT39R6UbpBs2lnpPPsQ7lZcW2blWDrW6qU2o5GxlgoSszt9xHfS2Aq7Da6kr9TqiJOUIcoscxx8wdP0ucDgO2UUkRGE41J1F7IuDNilW5WqY9zCndOnGnRMIA13vrG19l9993+3n627yAQxH//T/539bd2y8rR17mxE2BUeBBWy/GiFcoXe6NJEcesAGoUgBXUaaJQmwBuqryUokABsn5AbbA1usTgdjk5wBX36BTP9EPJmtoyC0qPrvUB1b1PS++UTlnGBeMOYLgF7sWTtdvfm+vrPyvf+9HYoalPpjzGsCUMFhsYtQVJAcgbKir1obmd8QarOcFSSvETrAZ84w0cXXF2Y1XidMEdLAcwEOPg90kVqc8V5FwWMTWEzBp/Vc31MrhS3QhPcNkXsChRyEGsAiZRJy+yr9KsjsVrM2jyAV3Rp4V5OVacQI4sRthKBkNRXKLALgydLgyF6ueam7SDWAu2IzAdXdPv/UODFpnd7919PRZX/+g9fS7aAV8WFRDwyPnZTYs9YKmWVTWWF9tN1+3w26SK2K9bVzfpAUMMcWmYI5wzzz1/BF75PFn5JRe6iOTwdnwzG1lRYlVV5RrE/MtINZUWGNtlTXUVul3QAfbATrWBh08JAoMh7EA6GSlJoBzAw2mI4LhDIcvD1wAssgiSo86QUioUiRnvPlXX55Kukyfi3mrtv7ft35g33jkRxoQVOy5Vp5wl85wTD75UDh3AaAznYNOukUxE4MfrkSMF0YCg2aXkY/V2+eiFGYL8LV39Vl3H7878wG4qLFY6gVd6Pni/iMbdiEW20LPvdj3AULmXoZCgK0aMVoh3Y7NQhJkCnT8r6oixXSMnWgEICP7F5EK6ACbu0YmktexVGUdfrwAnOLquKKSgTM3EMsrXnKrNijGZOYxL+B6+gfs777yL6mIAzco52xSpYMbBPAoj51CmSRiEK4Q0lTI6kCZJTME0Rup5dB66GEArrsHhuuXs5lXAEackawGYqRMyGJ9QYtdwEt5fyjjCzVaFnuNheimrAfMAoO5blxhqxpr5WCHjcVw1ZUy0PAO8B7WKBIqmFdEJGoKoJM4TSxVRCkAdEuVqIUnzEYihxdXeY4c4N+wtsledvfNIpe53DLzAg663LvvYCqFBbEKaGKXe05afCeAy8+3khKC7e4PkuFQVHAe2jkvOwmlH19Qe1evQAYAYTjS29u7eyVW0SFh2Etd0EipiZuPSqbFLvxC378QAC4ERAu93qz4NzEX4rWhrkrukvoaRCqAq5B4BWj8jf8DRMgifbyAKERp6HEqWqeehNhs4h4R4GSlehpZZAfjhiFgj3M6W5XcRQuh0a8ee+qA9fYPSO5HsUSIVNhNlikMV4wrBJHqRbV8w3zpiiN5b9wAoAJwmOe8AjTYTGwHu3X16GeYbbFJAy5qcqXjhG+KaAZin0nivGc6um3sCij0iwVKhn6T+vVSNhj3zdzDcE0NtWIzDAe9itkqZb2SBAAASYbNBAZiVrFXAc1FKvM0Crslvjh0uXCLeCTIJOUQ17t3bZXOni08OS/guHsQfPJMh1FRBMo5kM1QaFQJyfErwLl+5kBz8Zl5sIvwrwXYSGWH4ShoJqgstusZECiwmuYLJGcyBb8DfqxKLDW32Mo9ylFWKisZ1kUXPHT8tFKsWzt6rX9waNGgvhxgxWcxvNBt0b+Yt2h3ERbh6Fm3whez4SAEFhxxCrjqYLTaqhT4sF75HyxHuj8AnaukUBV0U9Na85GxMYHOIw5uoUZdSUR3YNd1q+ulO86XVX1RwEXdQkt7l6zJMB4wHNgdLlLdB4evh9+z1URyLnYMoILZTrd1WWt7l4Lxrq/1Wltnr8A2MDictcB5rsWGRWEzdnPs4LqaCvdJ1bg4YbeTG0YtJmzqma7Tii2S5kTI7FIiFosVkWxE9NqdW9fbzi0b5DBXhkfiisDpigtIPsgk0oJrYqHAA8hsNABXX1uVYjnmobGuyprqa1UfvKqhRhtzPkd31K9EmaYquxJrVSUBSQU+/j/AjMtsvuSLiwKOxVW4aWrK+vqHpDCK5ShHS6IMRBsi02O+nQ9boZSysIDt1JkOA8htHS5WARuWqVujCw9VcYNYv+xkem4wkdy89JXEPcDEI0Jw8bS0dQtwYYiIWSYmBXgyncnkYFPMNoRZHJ9lAyCbkRgoxSWAn0jBmsZasQxBc1mIo2Pa2MyBu4GGxf7ahEPZM5ozRwhjoqfJAVxdqflgLmA1rk+qPXoebIexNx9IQtKhe6OShC8u/o57DFdXFPPMN1sLAlyALlJe+D2yEi420PSLQ8MYBs1n2pWtS04bGQuux3WL5ZjYxbAM10eEu6JcbxvWNCrATQYFExzWGkzHYp443WrNLR1ikwAUjNxUXy3lGvfMj589rExi6l3RJ6NW4yITOadhA5sxDvL/8OetX0Mluqd8Y1CxERCpzC3WuEJ6+BwHhxRt6ejqtZb2blXRsSGICCxEv5N6UVhgNZVlEqvahLUuZtc21aXminw63CoLqdSP+w+mna1/WFjnJD6/YMAtbo/P/W7Ykd1KpgdxUF4BHozX2tEtVllsXJRUdHbwqnpERK0SEtm565oa9HNjPfpLlXQOwM01AX1UmCEy0O0AKilTLPbT+48KbPsOHLMnnz28qDGlW42AiVoKcvthFXn6k8on14VzfcxN9UpMheEU1sMfmTi+pXpoftyaxy+5UNC5PlcskEmnq6mUKGVDEhoj85r7niufbinWe65zXBHARQ6b9yCJ8rUcLTqThs5EEqBSjJrP+IR2ulWKfrCQI4LEODbR1VhcWI3JBHAEuDeuadSuhuo5txj1TEfKeRx96HgPeWV8Ft2JkkPSiIgckElMZsViWBelecOaBlX733nTtbZxXZMMqI7ufomjsNqVCV1SZBtWw8qNCgkODI/Kgm+F1Tq6VK6J+sH4YTvmDyMHZ+18rcpiDqM0k7kBdACfomTuldQm6kuwLufrbLWQ9Vjoe5YccIAtwiaERlhUlFh2MJYrIorkPzJ2SaBkMbGAcVMgTi6mGLvLg74VnnUi5RhDAaurrlqMAdhWN9TY2lUNYi8C0afbOu3k6XZFNrwMkfpLLyphsbduXC0mJIxz5Phpe/7ISTEdLHfgyEnplwsRZagaMAd92268brtdu32jbVm/RhkZJ093CCwhvqIIBZFL3JFNQ6ELVnwwG/OCYYXO6U5wkhoI9w2KeS+2QdNFN2DDkqS/C6CjdI+CauaRCqZoUqRi6gU2GFwo0GaZP1HClqIDZmSWDgyPKAsBEYHPZmZ6WhYkOwkAArKnDxwV0x072WonWtpkNKBjZTsYJoxQXIhHvUyAi3AO7g+3wKrFbugr/IyoZSJxICNOYQisLVg33C0ozFs3rrVNa5s0RvxLbIBDx0/ZMwdPKDv3wLFTdvREiyzJLGIiBUYUdcCGA/TaHZvVW2PDmibr6UV37ZDqEP3vPJ3HowSIOHRQMqMBPaoH741v9FvyA5XUkGTREHgHnPjM5tuozBtzz2ZEhMLmm9etUs7atk3rZPBFMxuYLjK1syVxLhZk6e9fUoYjRDIyQoqRK74AD+oPyxZLhl2MFxv2eOr5o1pY0niYYOJ6cx0ONPrLFStkAuCwOEk0jJ/dEqtSpgITy++4aYhS0EMDXyKbIFgqwmQAhHRtPsMEAyqMikMnTtnBI2TGNtuRky124OhJuVMyj3SLFMt9x5Z1KbBdvW2jKuTxTZF0wMaCZVEtIgIiXS4vT45ZxBzzQ6cjxs0mxGoHdABN0ZjeAYEMjwGGhadvYd26z24uFkaEM/dsRMAP4K7ZtlF9P5AQuIdItuSzpJbhx0P3Q9wjTTIzPpYF4LDkcA4iMrUD+4c1IexCXBHSgc6ZdIgdWzcIkLTaosUoDlicvdFpUVYwKetJfNYTC4u9D21JsQejKx1wMB2gA2AwXWNdjTztuAW4JmKopa1TmyA6A0V4i8gDrLJt0xotCKIO8Yt+ebS5Rc5hpbAfP6XewsSW50pjd/Cs0L1RFIS3fdfW9ao8R2whsthMZ9q67ehJCsxHtGbhII1ib4AJ8Lkf0hl5H7FlgMdrJDEoCxrXSeI+IYkSgHrg3YGHWpMOPlwvnJss4Ruv2WZ337pHPjlUBcDLBiRUqblOev162lOp/r4Yb8RFrPnsPX4Xg2T0InaxYqFMDqZ9wnQxGYgrdg3pK+TlHzx6yr7y8A/kgkChdrOZRim5qk1ltzFRTACfw7nopYbObMqrC5ar9EyI2mrP+2ICyTrBuoM9JUpTrSi8DwrnwpLdvK5J1+KAMWAhDIxDJ07boWOnVSxM100YJlvdBGKRxUREXbN9o2o1YBKUcrJoVEvb0y+2ZENGwBuxiohV1KEcFvKgO/fLfLFhI2sm9LdIuweAzDERGfybytJVo27veuWVV977JQBHb7lX/PxtdvXWDbpHvAX4PHGIl5Jkkcyxz22pJ86WejvXpQDdkohUr0OYEtCUx9bdJ+qH4QQ8HJgDw5oE3AIb1jaqqw6MgPvhW4/+WPUTWF3RQE/hsiSZk4lgAWL3CWRJUQ4T4mEsjypESRqiHIsOdmAc0RQn1ShxRY6iDwrH1NfIiY3oB6AsBGKeMR0+edqrxJpbL6h7DXHKK2OgQxAAQ4zSpRLrdP1qXB7lAjtjwlBCRMJC0eQvNjasjFoQLAcIEb+ax74h+Qh7Bnw+YbW+AU+gVF3pyKg2Fe0vlA6e1lyQ8XFuxnPP7TfYrTfskhP58ScPKAcRaaJO5qVFqplQZnZFaSI13DAj3WyhSahXnOHYQehlrZ3dKcBFihE7MHxL7LyVFPRWV9hVG9fZi2+6WkCipwa9epkEdrt6mCWNiSO/LpguUqjJGFb2sERqudgqwiqK1/YPyjJFxKuYO8m55/yAD0Cj76FEcw4mE5GEYs83LIfL5vDJFoEPwMEY2YwGQEv7epRxRClW57pV9YomsLGwSAl+y+/Y1plmIHk2mSrXc3PFREQDguX4n8ojhwAYurFHHwYHR1I1H6pDIMBO1X0a2KKa34P6ReqcSUd3xrL3mYP23KETAqdaayQ5i2K2ylKrqSRh0zcyBhkFUEvReWpJGA5xij7BzpX5rlBMnydTYsb3ejavdnXOCt0cN7F712a79YoZo4QAABTHSURBVPqrNQFYrSyG73y3SFkAFHlVJJUkRSJJMbVPDLuxVAZFpL9jfaJEk20Slm+moYAYA7jUBKBI4/EHhHjycUdI1MhP2Cajhlf8hPOFugA94KW4ZRsV8Y11yg1DZGMMACQ+j3gEcIj72f7Is43+uF8WGsBhSAAGuZroITIy5iEv1XdgMLguR1iMQL8ydMdnO5HHfTM3gP9Fu3dok+JffOKZw1ovJBObWlnZMsbKrVoZwp7WhFHlmSYV5xXjLEbdWlIrNepHu3pRzmG4PoWoupS92yeGgf5hL2U+nCOnLlfijwWiRwaVUrAk1qHiqJPUUCTxWgHOnyMQiZ2RYVFWQlKnF9mG1Qebue7Wq3MhJuWIFsOpI5jAifcdhgP46IzsdHxep890SpQ2t7ZrPOhugI8NlA6QTGsQQOHaoBIe0UXfjwAbhgmGDPcoFm3tkIsGBgL8ETqLjkXePRI3T402hjd09k6gMFh6QRFzq2r5JGky2qbG5og4M9EOHNy4oh578nmVCmK1UwSDZIABJUYToAEwnOr8Xq/MkiqtwWJCYFmkweUZDbH70DHoFas0I4CmVHFigl5txc0xWedmZnRzZAAzqeGARNnmbzL3k1RyuQwoQVSxjufbeSVYkdH9k4n2mkpK2sa1cIhiDALCP1jNAlqiuEUEBDFOKAyGYxIBIiILr/7JFtfd8NvBuIhVRGpYltl2Nroj4hMmod4WLz7AA4REHYhnqqPk1LRUDyxW5ibT5RAP18AFxGIjxtDHuA+uESn6M9PnUiWT3rzGWzlEt3k2R0gTwMPPFIyTFUOEB9Ecz3GgJqWQlhylJVZTVZZkCVdYdRX1rZWKM5NhAvgvNyKxJCKVhST1GMBhNESaOHqc3COJ7oE1hPhUUmQZfUbKdTMsFLoPOpDcGRMk/nnOFQyAWa4eZGpevFKshVWGnuYuAlegAQWfY2FxEFNMkl5kHWDB4CAaAeA5L4vDWAmxUecaOhxJBidOtdvJM84G2fQ37h/Rh9MZcGE8uMHQKAASeUAssVhYz7A+4ozu6yy6GDopIgYYiPeoA4XVwuHNhsQS94aMRZabBxh9rtThXV0sZ9vca2OXlWgeARv9fJtPt+va+PJYDwAOkItIUcfNlDjVEaeIdiQAa9RYW7Mk7pElARwTxsTAKnTjgd1kqSZhGNVA9g1q9xEvlE5WVJiyhFh4AthYjIjadEaKRY6/oXOQfUwmRZQQRkVXFE7DeMQsmfDtm9aqWyQLRONlQMv1YDcMDUCAfuTV/J0SqRKnZLMkliri52LlfiwagGPjbFrvcVkyQwAdP3NNgAM4iah4skJfqmsn4wAYnb39Sc+2s9qc6rVW7pVZuCnQwQBRgIP7gtkjXBftaqNJIP/D8qbfHyqCankpgE6qtdhtRBbcQnUDzItuyqyu2hMfSIDAUxC1yZeqvyWqz+WJ1PSLh/GADkdWA2wXRgO7mZtTH7ikySBiA4B54W6VrWmolTN3LtqORFCYDTYKg0S+KRkm/koNBADvH/DwGroV/jB8fzSzBgDu66pK5fSzEdA9m8+QKtUlne1UW4c1n+5Q/xJY72J9VrgndDZZqrJQPYkAtwgMx/0h7v0+pnUPLL4ntWJMeAutA8eabXhkLFWNhRRAJHoor8SqqDFFsU+6FwAONnE23Qq1A+bGEOIauFYwNrBs9eSZiSnpwbL+SWWqrkyzTj2PDqZbqi5TS8ZwAC/0OUQGCwjI0sMx3j4/aTyYtFHVzkqC8EysK8nnp6angw3dwwtuYDmPaqRbwlyX/8F27GImc3VDnSxHHLI8YZDcNAwWwAhzetpUr51u7ZJCr1BYC+4LWK5djIeuON/BuQAzuWYb162SKIXh1jTyWi8DIHyEiEyARvIp+hSNZR5/6oAsYqQDeiUKPBZiCnCJvxGwYYAopJcUOAPGeOpi+hgxUgCWJwB0e7hxCAOO1g4YGi6KPQO5yP1uMFy1F914EY5nBC+F03fJGS5Ahy6BlUrpH4CIlPH0xyCFf02NCtUCwtsUzPUsLhgI6y4SFIPhQqRGnBHXC8BRZf4w6TtT8rcxeQTn8Y9t3bBaFiQhJwDB9XE4C3CkAiV6HGAglQm2Q4dDT5zvwCkNw6HDwWgYQ85wLlJxc0SJJGoBBgrF0/jC6KRERyPYFPZhnpSYkJT4of+5qCu3uqSwmf9XK7JSIbZj7pjT9M2Kvsi8+SZ0sHlbB6ISFMV4HziAiTHikRpPxfcqr0qx51KB7YoALkDHIrKjQvQhkrxFBHUQXrGvulVFELysML3pyux56Gnm+f1U5GMNR8YETBapOjADgENsuLmftNfPz5M4kxOWpENZjp4ZTCB7dZM7ZQNwco0oBb5TgEPv4WdEUbbHdbAgLBTp7eihAJpr4AyONHIPyvO0v0k70dJqR0+2SlcjqeAkkY2WNjEs9wmj8142opf2uR9MztiUFUkLB6+q5xspER0NwvJ1Y87baHBe5kU+Oz11xkNfEXdVSrpi0Z6az8/pZYSXo7ctqR8u20DcP+cp5QAD+k6VFiaPQsJ4UPFNYf6cOgIWHBPkHZTcy+4gpljaRSl/A2wo2wJg/2CquoyxhU8L9pGYI/2cfP5Gz+kHEMRqEc8suADX1pliupOn2u10u0cssqUAwSqqp2iqk0jF4Qu4YdBV9SQ8Nog9ODCmSHPHQMEY8fSjHoGPhEvuJ6r5UfxhOfQoVaCF3lbprR3Q3+pqXQyq1YOq085nOowI5h5mS/X/TUr+1Cg8efYF7IuobqyvOa86f6mAlmb8LZ3RkDk4j7HSO4REQQecRw9mC3Dm6tjIeVCk8dvhSUcXTFmi/UOKCKjpTdICIprf8LvqWBMPLcyDJeqVSjUKMQE8XCIAblXyijjiHCw8yY6n2jqttb1H4MNSRbzCnNmaLsPMnF+AA9jUVqxtShWq8Hd8avjgVDzU2iGRSlQDwAG0U2c8zZ57jaRKr9dw9w7ZMeobkohQFHwBjor66ooU4AAlxlh6LlswXVRekRGD6ynABjGwabgGzuHoP7LUYLtiIjV9oJ6U6Q+wiMcrRjrPfOzI7iM6wY4HSMFuAA+dMCr1ZZmiK/ZSxzp6XjdwJhEweWp1AgZEXdJ3A0V+VWONGCIdcIACMAA0RGpLe6eeRh15fZnjRh0AVPirlC6+pjEFbonVVSRWliqMBKsJaHx3eiiQXnf4/NSzjUcVpBVop6fSkwkTbgs3GLAqKxLL1X1oqsMtL1WiQzyhJsarxxNQa5p6+rY/c8OjEis0RsC6FO6PbGu7pFbqUu2IMBJcZJ4vTgEf+hZGibInkhZfvA+9JD19KDJdARwLT9wUBsItotyzRl5rtFBkXQAwWA0rVYXaHd0yGvg77Ad7znWwULAnoIbd1q/F9VIjC1V/b6iVo5tNRAVWgA1l/kxHj67Htahcw5WUGdXAso9WXNF6i1eFn9DtEnEbLiZcJ/w/m8LvYbLZZ5tF9nM8/G2p1nGu8yw7wGFZ0SJKulkYBX0eUYi2Xt6LZOC8fnKkSGfqWOhv0U9DAKC4hvgp5YMNNQKbUtFrKhUmoj7WC7RdpKK7wXD4FaMQPDOGCqgRa5HWTh0FeqJfbxZwuE1Q0PHzATJAF4mVcX5e6amCgp/elUlF3klTR491upEQIrUG5pM/01nPG3dXit0XUit6JQGWee5lBTgAQ0zUgeXtu1INCZN6TazUzm5nOHf2utc8HvqWppxKf4sSuahaIoaKYiy9LmE6FoksC0QbWSFkCKtWFlHX2qFXGGguPQ5x6rHGGtcTG7wqKmorxKb1Nan0dQAHWyrJoYuGPWT0OqD1e5LwkFklJl8Z8dVU2pCLVzYLBkkYDpGQiiuFnwF6ehfxnyS4ljXDyWk85V2VcNqm8umSOKwDb7Y7ZjBcPHoxMxMXF4x2elJ9D+Mg8ryvhleh8zxP9DgWRtEGpXP3JgBzn5yA0BkFLTxEY7auIRIvXVw7sFSGp1JFRDditVZMxME1AC/AIqyVAl1Pn0RtiFT3I17oaEa0itkS/U0MV+NWaohTLzBy57AnpXrfkqX0pV0OaJcNw6FHkB6Nr83FqYepZDSkdDnX6chIkQ7XPygH71x5aqSoY93hU4LlgoEAHAmOZNbyzf/xdxE8B0yIOUQqwABsYU16Gwoa7fSnjAdl6BKXTdpLhK4IwxEbDjGLr9GNpxll0mCNdnZh+DjAVYcKg9I9Sh2k+pTTl3lfSnygQXeSVs9mwkcXxoKLVfIEy62eptIKiZV5oD95xOXlgGUpPrtsAMfkEnSPsJX772a/3embAA6R2ku81NPWMw90Hqw0RA36Gt8OBmc3b2PlQOTvOJ6xaDkXgHJWczGHC6Ojqz9pteBisB/nrJnOT5dJzgvDRW+TsFIBoj/UzPPZABwxZkDmiaoeFYmSQFjPmb1fEYe5EgZwKUXhkJIjk7aqXsWWBN9Vq+vO26jfXS4st2wAh8sA3S1ioTBcVCpFelNEFjxOO5C0gvWIQvrBorg49V2OAo3OBtgEOjoK1XhXIcSqcuL0lGRyzM4m/Tyi6r1T4ItmO4wJ0PFeIgvqYZIUYbtRkrhfVtdr0dMf+4NBhGVNRg3WqDp+Julc7VRm8bek7SzukeHRCw0hdDkybdQaX/rbbEsy+egQr7hLFALzbpi8Xknf2mKYb9kADv2NtOkz7T0SNd4jzoGV6YeDHaJWYQ4rSJNL2AcGU/xRjfic5RqSDpBymNI/raryvDwvpagPjghUWKkYDwDOe3v0eJuv4VEBFFeHfHlJ4bVX/XuvkOglkj4+zo0TnPviPPQPiTaz6pHH72rIGMmrJEleuKEAMRsK9lScNTqVJ+4RAvzO7O4U9oeELK5hzWJAtJj3LhvAwRh6rFHidMVFgcU4GzcNn5zrcBRZz9XQmXBQBL7TGc7bQcButJP3hZLTtKJsTtcBLgx1empp94Lk7l7pjDxYgyPazqrNadIWS89OaKixivKyOYuHiYAQx4wNE3UfgM4t1gRselaF67DxYJb0RVVPXzpdJioD2R2RHycxm9aeC+Cz0RjncjiWDeCYDKIRMBeFyAS0sRLb0HMiHSkJZbFQgDPTMlUoqMgBMJtZUaF0G7FbdIJMXAlkQ8xXjcQmkP9vwJsjesjMQ/jepsGfRBg9StCTEGvZcsc4H3piiFOlV1Fg1NfvdSDn5fmRpNCn6MlcLMe1/Ikzfn9yBCehL8YA0EhOUHekirk3wL8FAJcV4JgAPZ6yo8f2Hz2pelCsRFl1Se/fcJfMZSwAAALxkUGhB2Ok5XcJcAnDxeLMpduwwDRX9oeVuEjneRIBLl7BXjzsTM8nKCx010RSYhdO1/RFjYIjDAfEKVnL3Tq/d2xnI4VVnhKrA0NiucwDUJMJ7Hqc66kReUCvpBCb+ljueSnK+5YKnMsOcGK6Ke/ltvfpg8rF5+fIqkDEehjrwhpRMUzyYAxlxconRRuIMBy8IV88EghgZqZETU5Ouh+wh3YVQ4p3hnKPdTqZtImPKioMjnjwRuSteYkfYq78PHdEfMbP7y6feOIO7hJP5cLd471DuK4nTWI8nP8EP6xq3B3u2uGevGE0hgzJpjfv3q4Y7nICm2/YJeyetFS7wEE3Le8+bSC8R1ur+8Rgu+6+CzoZseOVtYojNAn9yAOfKNSpLt7J//kfuh46X3oNBSnZEnNJ1jLWIwuPQg/rIGKD4WA2z1NLno+g5yC4cSKDpbJCnv44IoaZajwYGS+k46c9HCXcP5H/B+gyGV3lf8XeQRMWI2pC4gC1vrfs2aXuBkuVFr6U67psAeeLSor0qJju4e8/qSaBlPEBvPQaA68sd5EWXvgIYLvPKixVbyMfzy7AV5deP6HrDY0qtw5wodzLXUF2SpLgyaOYovMS7BGWotrQq4CZ0Bn6ogMu8+HDbhx50x/YTE7tPk+5UpVbRFaS7kjyRfYOegPsJKk0RDtFQljG5NtdfdUGu/uWPXbbDbvkBlkukYVMsC5rwKUPFubhUeNf+vqj9rXvPqaiEHx3iBYq79FnyKiIdvkRU6RXhhf4ho6Dcu2gyxSnWL1EG0JPVAZxAjgA2NnD05OHUsPiUZ5cB/EZwAv3C2KOhUenTF/80OOil29UtsHayoxJmknr574h6x9CvHriAnMQBgSRA5gUNnvNK+6yn7ttjzbTcj9+agAXE0nW6sPff8K+8I/ftieeOyxrlbQadntUgWU2ukGX8voALDp3lEqpz+gI5AyHn8zT1eXk7exJHqc5ILFKVgrvi0Lj0BEBHPoUEQycy6HMx+M508UqwIaxZh3a7gIR+JIn/EUXczJ145n03jeEutscZRa/+uV32RtffZ/8fpdbEf+TAupPHeBiYhCpiNhvPrrX9h9uVhhILQuStl48CCSesKcKqORxj+GzUjcgyvczDgDsD5kDYB5+CncFfyddO0RadCWKMFI4mKMFbGakIR10ZNymuparTsPreFP1B8OjaliDv5ExYSQBVNw4t95wtb3y3tvVrDrbI4Z+UgBa7HV+agEXN4pegwW77/mjaoUFENGtaF2gAh2etMdTqEnJTpR7xFy2fmf+pJzBlNdfj2NC3BHxGKA/cOKHS7Aafd0QpRG7dZ8f6UG0arjwaTwRVwVMSp3v98d3Aja1xUjVH3ifN6x27oW6WrofobMtR4NgIeD7qQdc+k3KqUqPOp7RxSM3Z2bEAOp9VlKUPI26dN4uQCFWvbzRyw4j/BSPfkrMe+lmsGQ4fD2c5lYqDtlMgyF9rDiRKdObbVVBn7fh5NGRE8peJj+QzUGfEpodpnclWMjiLsf3/EwB7rwFnfGqMbJQAAZMs9Du3LSJ6KZ2IvqkJE+BQW9Lz/hNLwAirhqGCbFV3CUXS3wU6CYm1IYrOiDF49QxhCory/Ss2Z82sTkf0H9mAXc5uxtQUZ6I6wKGowNl9MwljOXtUr2vbzxVhqYwWMqIbTz9mcbC5YznZ+mzLwAuy2rCjliKgC4MBbdOeb7D7KN+ABwWIiodVf6RxbFcEh6XG1hfANw8KxIPp52a8ofQcqQnDKjrpjnLAbro3Llckh2XG9gS3ffKFUIvxxtezJheANxiZmth732B4RY2Ty+8a4lm4AXALdFEvnCahc0AgPv/HKhMemOUfNAAAAAASUVORK5CYII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AutoShape 4" descr="data:image/png;base64,iVBORw0KGgoAAAANSUhEUgAAAJwAAABOCAYAAADVTn9pAAAgAElEQVR4Xu2dB5BlZ3Xnz/R0zjlMjpqkMKOEAgrGkjBQFtiYNaACG9a72IaVzcIa8IKNAS+LVexiXLZhvRQsGOwtG2OzmCwwkgGJQdIoTU4909M5p+k8W7//uef1mzf9erpnenBD6XZ1vQ7v3fvd7/t//5PPXWFmdu7cuXO8XqmD0/M9NT1jY+PjdvbsuJ0dm7DRs2M2cnbMpqambXxy0sbHJ21qetpWrDDLXbnSigoLLCcnx4ZHz9qZ9i47crzFHt37rD1z4JgNjYzOO9zrdmy2P//Q2+32G6++Ure1pOdlfvY+fcje8PYP2eHjLfOeu7io0LZvXmc3XbfdNq5ttLrqSisoyLfJyUmbnJq26enp5PMrbGZmxnJW5lh+Xq7l5+VZQb5/FxbmW0Fenua4rKTYykqLraKsxIqKCmxlTo6tYBEcG+eNZfZ3/u//473x/vkGvoIjG+AcJH5BffN17pzNzJwTCOLvK1fm2Aq+kosm45x3AALf1LRNTE7a2PikjU9MJpM1pfNzrtzcXCssyLPc3JUCZltHrx0/1WqP7ztgD3//CTt8/LQmN9uxdeMa+6uPvNPuetHuJQXGlTwZ9/Yrv/kH1tLWlfUyzM2axjq765brBLhN61ZZdWWZ5eXlasMyl1NTU1o7jmkAt2KF/i/QBeDy8/VzUWG+AeDiZHPPnJux6ekZ/+z0TDLHviasDQDmyMmZXXN+zlmRY2ABsLJmc4FwTsA5E03bxMSUjY1P6AIzAboEKAE4bgYmCpBxIS7M/8VSuSu1m1bmrNRgsh0O5BndEF9+Qz54Bs6Nw2iw3I+fOWTf+N5e+84Pn7SOrr6s52yqr7HPfPQ9du8dNyxo911JIC3k3Nz/9x5/2l75G//Vhoazs3dxUYHdcM02e9V9L7Y9u7bamqY6qygvsZUrV9r4+ISNT0zZ5NSUQBeswytzyRqI5QryrDA/XyDk7zDi2fEJm5iYtInJKYGUA1IAC8FiKfI5dy61Nk4OKwVAsABRsOYlRYUp4MX9zwk42GRweFRgY7dwEQYU7MYAgvnSkR6DYjdx8wAO0BTk52v3lJUWib4XQr3ZFojxHD5x2h7+1yfsC//0sD313JHUhGR+hhv+9EffrYVhYpf7wXx/+Vvft9c/+KE0kXjhqNlIr7zvdvulX7jDrt2+2Woqy1MLGww0PTPtm1drNyMwsCZiooyNPDA0bP2Dw3Z2bDyl0gTB8FnWmzVl3YSBc+dSEi0nx3TeADPEkpeHKlRo5aXFVlVZps8GNuYEHHQ+MDQiXUtoF60i6pyB+D3Ea9A250ztJpu9QDBcYUG+VVeUWVNDjUB3sSNY1q+H6GXHugju6R+UDvfXX/qWPfLY0zY6Nj7n6Zjcj77vrfam17xMuslyP3r7B+1Tf/tV+70Pf2LeoW7dsMbe8Mv32X133WTrVzckTIUEmV14QHWxg/XsGxi29s4e6x0cSsTxhK9vokrBdNIBcwCbn9F/n5U+YrZEsuXnu57IegM4xsd700TshTrcswePW9/AUIrhWGQGEYAD8a7HrRAQQDAADMAhUkPEcrGg8MryUtu4pkkiAGoPep5OQAWwJienbWJqyiYnp2x8YkLn52d2HwzA77x29w3Ytx/9sX3zkb3W3Td4gWIbk/22X/sle+dbXqsbX+5Hc0u7ffDjn7VP/d+vZh0qoNqza4sAt2PLem1exCNz7AudZ3m5Ky0fcZmba7noVIg5vbp6Et8jo2ft+Kk2O9XaacMjo5JmfIeOBsBgSkmxFQ7gMBjSz8X1BKqVsFsCuMJ8q6oosy3rV+u6gC+57oWA++4Pn7LO7j4tcuhyMFzQKwPyXeBW51wHZ/XBrZCiyqQg4jaubbLtW9ZpcsKaQm8YTxhMOsgkesSkjY35azrwgvlQjhEDX/3u4/bEs4eyLtAN11xlf/ZHD9ot1++6LFF+pcHKfaGbPvA7H7IjJ7JbqGzal9y2x+6980YBis2O4i9woS/n5fmiY4UWJKADgKxBfl6iYzkwunr67cDRU9ba0WUjo2MCGxua9Q1QQgL8HIwZgON6/vcVujagijGgG7LetVWVds32DQJ8Y111otfPYaX+w9cf0WBGzwarYPVMS3YDDmgWwDGYUC7TLedgrlgkJgWTHXN7bWOdbd+yXiY4Si2GCaDi/IAaEOpaMlS4RhgTM7oWzArjsRF433d+8KQ98qOnNdbQE9LNeCb9kx9+p73mFXfLGluuB3rzF7/2iP36Oz6se8x2rF1Vb/ffc5tdt3NLwirOLCty2OHoU26wBRDcePNNzzeLH9bqmbYu23+02Tp7+uWmYn5xq0icIrFshf4GeaCbcc448vLyBHau58y2MgU4yATmbaittBuu3ab/r1/TGEbGhQz3mb/7uqxB/GNhtYB8FhK2CabjdxY/FMyg3HRZLzpO5D2Aa6ytth1b19vqxtpETCcuFymjoSM6kEPhnVWEZ/8fYnfv0wcNRu7pG8y6SG/+dy+333/bA7Z5/erlijc7cbrN/vB/fNo+9w/fnHeMuEAwGHZu3SBNGVZL6UfmCnyATOBLdJswFgRGKf9mR06cFsOhOyLN2OyxWZ3hLDEYZnUw39RmATiuDZARuehvsFxhYYEVFeRrjW+9fpfGd9XGtSHSLwTcxz719/IDjZw9K+YIkImBEpNZQINtZEz4jky3jNL9d/yPi7KzMBx279xiN123QwMIMLGj4ueUcTKDAzNRYM39dnxzQNlYvwePNosZDh5rTim1mSu2pqne/teH32H33XmjFmS5HeEO+dXffr919Q5kHR4gAHD333ub7bpqg97nbgi/J7cU3f8FqILp4jXdRQLAHntyvz1z8JgNDZ8Vsbj3YVYXBxmsiXxrAq+zZbg/OG+wJeNw0e4WKrokevM9d7jox0md6H0XAu4Df/p/7GRLuw2PnE0p62EhMihAEFYjkxX6HUwXLJcyMpK/hTOwrKTIrr/6KnvZ3S+S70iKKQaJI1QeOES19ESxnFtFTAQ3hYOyvKzESosLdfMHj52yv/nyd+yRxxGrYynTPXPVfu83X2e/8+ZX26qG2uWGN7HzRz7xBXvoE38779jQwW68dpvdf8/ttmn9Ks2TR2Vc1AXIZK0m7JbujI+fWYuO7j772ncfd8CNjNrUlBuFwXDpVm7oaMF6AbS85DqwXYhs3os4LSkutM0bVtur7rtD/9u2aR6Ge9eHPynFFf8MDOeKO5EA17GC6QQ+6VRhxc6KR3ebzEYp4gbwx+25eqt0qk3rmhJAnRM7hp8vvNwuBlYIZKXFRVZcXCiqLi8tMYA7cnbcnnrusH3+n76tycOIyHbcsmen/c8/eJu9aM+OZWU8cM/HTrXaAw9+0H607+C8gMPq+4W7btZm3bJxtTYgm4w1grEUUUgc7qHGuAh0yzR8afzv4PFT9vf//C9yL3EO1jH9SHdzhY8tnMc4dvkb7AajpSIYSdgMkYqBiBX9a7/yUhkrqDNZGe6t7/uYPX/4hHX3DqREKq4IuSxQ8BOWuxSqAP2EnF565012x83XaoLYWfJmJ0ovSmdpSaGVFLujWGArKtDP0hdycrQBms902ONP7bevPPxDhbp6+4fmFUdveeB+e9+Db1hWLNfe2Wvv/9hn7JOf/7LGHs7VuW4ES+8X77nNXnL79ZIS9TWVmjcszNHRMTs7Pq71Gh0b01rFxs3NxaWBCeD6NPP9/See1bwdb2614dGxrG6lucYRjBpAhNXCNUN8lnWqKC2WYfOetz4ga7m2qiK7lfqW93zUfrTvgHX29Olmwj0yn/V0MfAxSMxlPM+4Rm6+brvdesNOKy4q0m5hwEUFBVZcXKD3BdC4gQi/xI0ykV29/Xbo2Cl74tnD9r3H9tm/7n3WegeyA47xQfN/8cG32y+/7E4rLSm62JCv+P+Z2y9941F78zs/Iqkx3wHjNNRW27133KhkBEJaWzassaqK0sR1RUx6wsF3ljWbsLGJCTlzXeWZlrrCXCMJWN/H9h2wltZO/Y7zHAl2qUdYq8FurPPtN1xtH3nPW1JEkdUP9x/e9ZAsv9aOHt1EupvhUgaEUgtLIQqZIBy/u67aaLfs2WEo9LAXuwDAhYUjkCWOysxronNg1e0/0mzPHjhmjz21Xz4swnEXO1C6P/Hf/rMC3zDpv9XB4v7gyeft9W/7gLV29lx0GKgWsMTNu3fardfvtOt2bpYijpsk7iPi0ejXwXS4O5AGYxOTbolOTllHd6/h3H/+0Elr6+pRVInYbYQzw/F70UHN8QYRS0G+1VVX2Ovu/3n7w7f/+nmRpTlDW//lj//SPvvFb4rhLudAeUV+o2/hsFRsraJMTsAtG9fYi/bstF1bN7i4xEmZiMv5Yq1YUywQmSIYDM8dOm5PPndE5j07O475RNOdN19rD733tySW0IN+0gdss2//MXvD7/6xHTjavODLV5SV2o3XXiXDAbBt27zetqxfJamReR9yKcmvRsTGweZ+1XE7cbrd9u0/YkdPnpG/FYbDUmUjkwYmkCa+0QUPLuONAO69D77RUGPAQNq6XGil/tXffMXe8cG/uGi+WbbBoEiC8qBXmK2yvETWJcBjMBvXrjKiANds3yQncLYjnMhENBANA4MjmijSlI42n7EDsNzB43aqtUOW80LZ+O5bd9tH3/vbdt2OLfNmsVzqhGf7HCDA0PmNdz1kT+8/tqjTszF3bF5v1+zYrGjNto1rbMuG1UYwH30XSZKexxYnD38mvsvBoRGBHGOBkFZP34D1D44otAXLoc8BTgE0gvmI5CR7ZKEDhlw+//H32kvvullukXkBh4vhFW96t9wiCz0Qf4RV8MWEgi/zGAuzpEjMFixXXVkusQrY2KlYoZmHnMpT08nOHJNugiMaFjvd2inAYd0BOJgO5+XFUkgzWe/m3Tvsv7/7P9qLb7zmJ5JNgmtp3/6jskgPzxO+yjbnMAW+LSI1V21aa1dtXCO/HBvY1RJ3RzCfGFdzSQpYDN/l84dPSmUiZo5IHRwesaER/K4+xxFlQqUaG/Nwo3spPMR5saO2qty+/rmHbPfOredt6KzZIj/32t+1Y82tczJGOBIV0sj1uB1hI1gNZ6z7YQqSpD4HHGCrKCu2yvIyiQAsLAK768h2KJgNOQE0LOHh4bPWN+hpM0wIVM8uBHiIARjtZEuHHWs+Y2fau6VrXsrB4vzJe95iD7zqHqsoL70iLhPuiXF/9ovfsAff//EFLdhc9wKAqsrLbPP6Jtu6aa1tXr/Kc+HI0hXY0JOLrbKiTPoe6WCZohbmwsdK0L6rp0+G1uDQqKTZyAib+qyYTaAjvqoE2QlPkh335AmFJJOkCkiBCJEcxkkSLuu/e9cW++InP6DUqXTgzwk4duLr/tMHZDiAdE4WyZPE1BROQT8jS0GAIzCMCPW8Ny7IQvqOKxDgYLWK0hJDD4HtaqrKbe2qOqurqUxRLsoqLNY/MKydx2TAXHzDtnwzMQCwraNHgAN4/L5QUTqXbodf6ZX33mbv+q3XSxlfSmOCe3rm4HF770Ofsn/+zg8vZU+c9xk25+rGOvkw2axNddWaX5iNNHHUFuaalHNYht9hxlh0YtftXT3apGTcoKIMjoxoQzC/MN3o6LiAp3zI8Um5WwAqINM3PtmMqJOnaXhsFdATDfnAO/79eWTCjWRNMf/EX3/Z/vJz/6jFRH6jG3BITyCMkcqPj5RlZzaUfwL1UDzilIkoKSoSq7ETnelKrLa6QpMS7glADosBLiaiu3dQ+kVQPkznyu2o/oZ3vq2zR7lxfHY+I2Ghq8xGeO0vvsQefNOrU47VhX42830A7cSpNvvTT39R6UbpBs2lnpPPsQ7lZcW2blWDrW6qU2o5GxlgoSszt9xHfS2Aq7Da6kr9TqiJOUIcoscxx8wdP0ucDgO2UUkRGE41J1F7IuDNilW5WqY9zCndOnGnRMIA13vrG19l9993+3n627yAQxH//T/539bd2y8rR17mxE2BUeBBWy/GiFcoXe6NJEcesAGoUgBXUaaJQmwBuqryUokABsn5AbbA1usTgdjk5wBX36BTP9EPJmtoyC0qPrvUB1b1PS++UTlnGBeMOYLgF7sWTtdvfm+vrPyvf+9HYoalPpjzGsCUMFhsYtQVJAcgbKir1obmd8QarOcFSSvETrAZ84w0cXXF2Y1XidMEdLAcwEOPg90kVqc8V5FwWMTWEzBp/Vc31MrhS3QhPcNkXsChRyEGsAiZRJy+yr9KsjsVrM2jyAV3Rp4V5OVacQI4sRthKBkNRXKLALgydLgyF6ueam7SDWAu2IzAdXdPv/UODFpnd7919PRZX/+g9fS7aAV8WFRDwyPnZTYs9YKmWVTWWF9tN1+3w26SK2K9bVzfpAUMMcWmYI5wzzz1/BF75PFn5JRe6iOTwdnwzG1lRYlVV5RrE/MtINZUWGNtlTXUVul3QAfbATrWBh08JAoMh7EA6GSlJoBzAw2mI4LhDIcvD1wAssgiSo86QUioUiRnvPlXX55Kukyfi3mrtv7ft35g33jkRxoQVOy5Vp5wl85wTD75UDh3AaAznYNOukUxE4MfrkSMF0YCg2aXkY/V2+eiFGYL8LV39Vl3H7878wG4qLFY6gVd6Pni/iMbdiEW20LPvdj3AULmXoZCgK0aMVoh3Y7NQhJkCnT8r6oixXSMnWgEICP7F5EK6ACbu0YmktexVGUdfrwAnOLquKKSgTM3EMsrXnKrNijGZOYxL+B6+gfs777yL6mIAzco52xSpYMbBPAoj51CmSRiEK4Q0lTI6kCZJTME0Rup5dB66GEArrsHhuuXs5lXAEackawGYqRMyGJ9QYtdwEt5fyjjCzVaFnuNheimrAfMAoO5blxhqxpr5WCHjcVw1ZUy0PAO8B7WKBIqmFdEJGoKoJM4TSxVRCkAdEuVqIUnzEYihxdXeY4c4N+wtsledvfNIpe53DLzAg663LvvYCqFBbEKaGKXe05afCeAy8+3khKC7e4PkuFQVHAe2jkvOwmlH19Qe1evQAYAYTjS29u7eyVW0SFh2Etd0EipiZuPSqbFLvxC378QAC4ERAu93qz4NzEX4rWhrkrukvoaRCqAq5B4BWj8jf8DRMgifbyAKERp6HEqWqeehNhs4h4R4GSlehpZZAfjhiFgj3M6W5XcRQuh0a8ee+qA9fYPSO5HsUSIVNhNlikMV4wrBJHqRbV8w3zpiiN5b9wAoAJwmOe8AjTYTGwHu3X16GeYbbFJAy5qcqXjhG+KaAZin0nivGc6um3sCij0iwVKhn6T+vVSNhj3zdzDcE0NtWIzDAe9itkqZb2SBAAASYbNBAZiVrFXAc1FKvM0Crslvjh0uXCLeCTIJOUQ17t3bZXOni08OS/guHsQfPJMh1FRBMo5kM1QaFQJyfErwLl+5kBz8Zl5sIvwrwXYSGWH4ShoJqgstusZECiwmuYLJGcyBb8DfqxKLDW32Mo9ylFWKisZ1kUXPHT8tFKsWzt6rX9waNGgvhxgxWcxvNBt0b+Yt2h3ERbh6Fm3whez4SAEFhxxCrjqYLTaqhT4sF75HyxHuj8AnaukUBV0U9Na85GxMYHOIw5uoUZdSUR3YNd1q+ulO86XVX1RwEXdQkt7l6zJMB4wHNgdLlLdB4evh9+z1URyLnYMoILZTrd1WWt7l4Lxrq/1Wltnr8A2MDictcB5rsWGRWEzdnPs4LqaCvdJ1bg4YbeTG0YtJmzqma7Tii2S5kTI7FIiFosVkWxE9NqdW9fbzi0b5DBXhkfiisDpigtIPsgk0oJrYqHAA8hsNABXX1uVYjnmobGuyprqa1UfvKqhRhtzPkd31K9EmaYquxJrVSUBSQU+/j/AjMtsvuSLiwKOxVW4aWrK+vqHpDCK5ShHS6IMRBsi02O+nQ9boZSysIDt1JkOA8htHS5WARuWqVujCw9VcYNYv+xkem4wkdy89JXEPcDEI0Jw8bS0dQtwYYiIWSYmBXgyncnkYFPMNoRZHJ9lAyCbkRgoxSWAn0jBmsZasQxBc1mIo2Pa2MyBu4GGxf7ahEPZM5ozRwhjoqfJAVxdqflgLmA1rk+qPXoebIexNx9IQtKhe6OShC8u/o57DFdXFPPMN1sLAlyALlJe+D2yEi420PSLQ8MYBs1n2pWtS04bGQuux3WL5ZjYxbAM10eEu6JcbxvWNCrATQYFExzWGkzHYp443WrNLR1ikwAUjNxUXy3lGvfMj589rExi6l3RJ6NW4yITOadhA5sxDvL/8OetX0Mluqd8Y1CxERCpzC3WuEJ6+BwHhxRt6ejqtZb2blXRsSGICCxEv5N6UVhgNZVlEqvahLUuZtc21aXminw63CoLqdSP+w+mna1/WFjnJD6/YMAtbo/P/W7Ykd1KpgdxUF4BHozX2tEtVllsXJRUdHbwqnpERK0SEtm565oa9HNjPfpLlXQOwM01AX1UmCEy0O0AKilTLPbT+48KbPsOHLMnnz28qDGlW42AiVoKcvthFXn6k8on14VzfcxN9UpMheEU1sMfmTi+pXpoftyaxy+5UNC5PlcskEmnq6mUKGVDEhoj85r7niufbinWe65zXBHARQ6b9yCJ8rUcLTqThs5EEqBSjJrP+IR2ulWKfrCQI4LEODbR1VhcWI3JBHAEuDeuadSuhuo5txj1TEfKeRx96HgPeWV8Ft2JkkPSiIgckElMZsViWBelecOaBlX733nTtbZxXZMMqI7ufomjsNqVCV1SZBtWw8qNCgkODI/Kgm+F1Tq6VK6J+sH4YTvmDyMHZ+18rcpiDqM0k7kBdACfomTuldQm6kuwLufrbLWQ9Vjoe5YccIAtwiaERlhUlFh2MJYrIorkPzJ2SaBkMbGAcVMgTi6mGLvLg74VnnUi5RhDAaurrlqMAdhWN9TY2lUNYi8C0afbOu3k6XZFNrwMkfpLLyphsbduXC0mJIxz5Phpe/7ISTEdLHfgyEnplwsRZagaMAd92268brtdu32jbVm/RhkZJ093CCwhvqIIBZFL3JFNQ6ELVnwwG/OCYYXO6U5wkhoI9w2KeS+2QdNFN2DDkqS/C6CjdI+CauaRCqZoUqRi6gU2GFwo0GaZP1HClqIDZmSWDgyPKAsBEYHPZmZ6WhYkOwkAArKnDxwV0x072WonWtpkNKBjZTsYJoxQXIhHvUyAi3AO7g+3wKrFbugr/IyoZSJxICNOYQisLVg33C0ozFs3rrVNa5s0RvxLbIBDx0/ZMwdPKDv3wLFTdvREiyzJLGIiBUYUdcCGA/TaHZvVW2PDmibr6UV37ZDqEP3vPJ3HowSIOHRQMqMBPaoH741v9FvyA5XUkGTREHgHnPjM5tuozBtzz2ZEhMLmm9etUs7atk3rZPBFMxuYLjK1syVxLhZk6e9fUoYjRDIyQoqRK74AD+oPyxZLhl2MFxv2eOr5o1pY0niYYOJ6cx0ONPrLFStkAuCwOEk0jJ/dEqtSpgITy++4aYhS0EMDXyKbIFgqwmQAhHRtPsMEAyqMikMnTtnBI2TGNtuRky124OhJuVMyj3SLFMt9x5Z1KbBdvW2jKuTxTZF0wMaCZVEtIgIiXS4vT45ZxBzzQ6cjxs0mxGoHdABN0ZjeAYEMjwGGhadvYd26z24uFkaEM/dsRMAP4K7ZtlF9P5AQuIdItuSzpJbhx0P3Q9wjTTIzPpYF4LDkcA4iMrUD+4c1IexCXBHSgc6ZdIgdWzcIkLTaosUoDlicvdFpUVYwKetJfNYTC4u9D21JsQejKx1wMB2gA2AwXWNdjTztuAW4JmKopa1TmyA6A0V4i8gDrLJt0xotCKIO8Yt+ebS5Rc5hpbAfP6XewsSW50pjd/Cs0L1RFIS3fdfW9ao8R2whsthMZ9q67ehJCsxHtGbhII1ib4AJ8Lkf0hl5H7FlgMdrJDEoCxrXSeI+IYkSgHrg3YGHWpMOPlwvnJss4Ruv2WZ337pHPjlUBcDLBiRUqblOev162lOp/r4Yb8RFrPnsPX4Xg2T0InaxYqFMDqZ9wnQxGYgrdg3pK+TlHzx6yr7y8A/kgkChdrOZRim5qk1ltzFRTACfw7nopYbObMqrC5ar9EyI2mrP+2ICyTrBuoM9JUpTrSi8DwrnwpLdvK5J1+KAMWAhDIxDJ07boWOnVSxM100YJlvdBGKRxUREXbN9o2o1YBKUcrJoVEvb0y+2ZENGwBuxiohV1KEcFvKgO/fLfLFhI2sm9LdIuweAzDERGfybytJVo27veuWVV977JQBHb7lX/PxtdvXWDbpHvAX4PHGIl5Jkkcyxz22pJ86WejvXpQDdkohUr0OYEtCUx9bdJ+qH4QQ8HJgDw5oE3AIb1jaqqw6MgPvhW4/+WPUTWF3RQE/hsiSZk4lgAWL3CWRJUQ4T4mEsjypESRqiHIsOdmAc0RQn1ShxRY6iDwrH1NfIiY3oB6AsBGKeMR0+edqrxJpbL6h7DXHKK2OgQxAAQ4zSpRLrdP1qXB7lAjtjwlBCRMJC0eQvNjasjFoQLAcIEb+ax74h+Qh7Bnw+YbW+AU+gVF3pyKg2Fe0vlA6e1lyQ8XFuxnPP7TfYrTfskhP58ScPKAcRaaJO5qVFqplQZnZFaSI13DAj3WyhSahXnOHYQehlrZ3dKcBFihE7MHxL7LyVFPRWV9hVG9fZi2+6WkCipwa9epkEdrt6mCWNiSO/LpguUqjJGFb2sERqudgqwiqK1/YPyjJFxKuYO8m55/yAD0Cj76FEcw4mE5GEYs83LIfL5vDJFoEPwMEY2YwGQEv7epRxRClW57pV9YomsLGwSAl+y+/Y1plmIHk2mSrXc3PFREQDguX4n8ojhwAYurFHHwYHR1I1H6pDIMBO1X0a2KKa34P6ReqcSUd3xrL3mYP23KETAqdaayQ5i2K2ylKrqSRh0zcyBhkFUEvReWpJGA5xij7BzpX5rlBMnydTYsb3ejavdnXOCt0cN7F712a79YoZo4QAABTHSURBVPqrNQFYrSyG73y3SFkAFHlVJJUkRSJJMbVPDLuxVAZFpL9jfaJEk20Slm+moYAYA7jUBKBI4/EHhHjycUdI1MhP2Cajhlf8hPOFugA94KW4ZRsV8Y11yg1DZGMMACQ+j3gEcIj72f7Is43+uF8WGsBhSAAGuZroITIy5iEv1XdgMLguR1iMQL8ydMdnO5HHfTM3gP9Fu3dok+JffOKZw1ovJBObWlnZMsbKrVoZwp7WhFHlmSYV5xXjLEbdWlIrNepHu3pRzmG4PoWoupS92yeGgf5hL2U+nCOnLlfijwWiRwaVUrAk1qHiqJPUUCTxWgHOnyMQiZ2RYVFWQlKnF9mG1Qebue7Wq3MhJuWIFsOpI5jAifcdhgP46IzsdHxep890SpQ2t7ZrPOhugI8NlA6QTGsQQOHaoBIe0UXfjwAbhgmGDPcoFm3tkIsGBgL8ETqLjkXePRI3T402hjd09k6gMFh6QRFzq2r5JGky2qbG5og4M9EOHNy4oh578nmVCmK1UwSDZIABJUYToAEwnOr8Xq/MkiqtwWJCYFmkweUZDbH70DHoFas0I4CmVHFigl5txc0xWedmZnRzZAAzqeGARNnmbzL3k1RyuQwoQVSxjufbeSVYkdH9k4n2mkpK2sa1cIhiDALCP1jNAlqiuEUEBDFOKAyGYxIBIiILr/7JFtfd8NvBuIhVRGpYltl2Nroj4hMmod4WLz7AA4REHYhnqqPk1LRUDyxW5ibT5RAP18AFxGIjxtDHuA+uESn6M9PnUiWT3rzGWzlEt3k2R0gTwMPPFIyTFUOEB9Ecz3GgJqWQlhylJVZTVZZkCVdYdRX1rZWKM5NhAvgvNyKxJCKVhST1GMBhNESaOHqc3COJ7oE1hPhUUmQZfUbKdTMsFLoPOpDcGRMk/nnOFQyAWa4eZGpevFKshVWGnuYuAlegAQWfY2FxEFNMkl5kHWDB4CAaAeA5L4vDWAmxUecaOhxJBidOtdvJM84G2fQ37h/Rh9MZcGE8uMHQKAASeUAssVhYz7A+4ozu6yy6GDopIgYYiPeoA4XVwuHNhsQS94aMRZabBxh9rtThXV0sZ9vca2OXlWgeARv9fJtPt+va+PJYDwAOkItIUcfNlDjVEaeIdiQAa9RYW7Mk7pElARwTxsTAKnTjgd1kqSZhGNVA9g1q9xEvlE5WVJiyhFh4AthYjIjadEaKRY6/oXOQfUwmRZQQRkVXFE7DeMQsmfDtm9aqWyQLRONlQMv1YDcMDUCAfuTV/J0SqRKnZLMkliri52LlfiwagGPjbFrvcVkyQwAdP3NNgAM4iah4skJfqmsn4wAYnb39Sc+2s9qc6rVW7pVZuCnQwQBRgIP7gtkjXBftaqNJIP/D8qbfHyqCankpgE6qtdhtRBbcQnUDzItuyqyu2hMfSIDAUxC1yZeqvyWqz+WJ1PSLh/GADkdWA2wXRgO7mZtTH7ikySBiA4B54W6VrWmolTN3LtqORFCYDTYKg0S+KRkm/koNBADvH/DwGroV/jB8fzSzBgDu66pK5fSzEdA9m8+QKtUlne1UW4c1n+5Q/xJY72J9VrgndDZZqrJQPYkAtwgMx/0h7v0+pnUPLL4ntWJMeAutA8eabXhkLFWNhRRAJHoor8SqqDFFsU+6FwAONnE23Qq1A+bGEOIauFYwNrBs9eSZiSnpwbL+SWWqrkyzTj2PDqZbqi5TS8ZwAC/0OUQGCwjI0sMx3j4/aTyYtFHVzkqC8EysK8nnp6angw3dwwtuYDmPaqRbwlyX/8F27GImc3VDnSxHHLI8YZDcNAwWwAhzetpUr51u7ZJCr1BYC+4LWK5djIeuON/BuQAzuWYb162SKIXh1jTyWi8DIHyEiEyARvIp+hSNZR5/6oAsYqQDeiUKPBZiCnCJvxGwYYAopJcUOAPGeOpi+hgxUgCWJwB0e7hxCAOO1g4YGi6KPQO5yP1uMFy1F914EY5nBC+F03fJGS5Ahy6BlUrpH4CIlPH0xyCFf02NCtUCwtsUzPUsLhgI6y4SFIPhQqRGnBHXC8BRZf4w6TtT8rcxeQTn8Y9t3bBaFiQhJwDB9XE4C3CkAiV6HGAglQm2Q4dDT5zvwCkNw6HDwWgYQ85wLlJxc0SJJGoBBgrF0/jC6KRERyPYFPZhnpSYkJT4of+5qCu3uqSwmf9XK7JSIbZj7pjT9M2Kvsi8+SZ0sHlbB6ISFMV4HziAiTHikRpPxfcqr0qx51KB7YoALkDHIrKjQvQhkrxFBHUQXrGvulVFELysML3pyux56Gnm+f1U5GMNR8YETBapOjADgENsuLmftNfPz5M4kxOWpENZjp4ZTCB7dZM7ZQNwco0oBb5TgEPv4WdEUbbHdbAgLBTp7eihAJpr4AyONHIPyvO0v0k70dJqR0+2SlcjqeAkkY2WNjEs9wmj8142opf2uR9MztiUFUkLB6+q5xspER0NwvJ1Y87baHBe5kU+Oz11xkNfEXdVSrpi0Z6az8/pZYSXo7ctqR8u20DcP+cp5QAD+k6VFiaPQsJ4UPFNYf6cOgIWHBPkHZTcy+4gpljaRSl/A2wo2wJg/2CquoyxhU8L9pGYI/2cfP5Gz+kHEMRqEc8suADX1pliupOn2u10u0cssqUAwSqqp2iqk0jF4Qu4YdBV9SQ8Nog9ODCmSHPHQMEY8fSjHoGPhEvuJ6r5UfxhOfQoVaCF3lbprR3Q3+pqXQyq1YOq085nOowI5h5mS/X/TUr+1Cg8efYF7IuobqyvOa86f6mAlmb8LZ3RkDk4j7HSO4REQQecRw9mC3Dm6tjIeVCk8dvhSUcXTFmi/UOKCKjpTdICIprf8LvqWBMPLcyDJeqVSjUKMQE8XCIAblXyijjiHCw8yY6n2jqttb1H4MNSRbzCnNmaLsPMnF+AA9jUVqxtShWq8Hd8avjgVDzU2iGRSlQDwAG0U2c8zZ57jaRKr9dw9w7ZMeobkohQFHwBjor66ooU4AAlxlh6LlswXVRekRGD6ynABjGwabgGzuHoP7LUYLtiIjV9oJ6U6Q+wiMcrRjrPfOzI7iM6wY4HSMFuAA+dMCr1ZZmiK/ZSxzp6XjdwJhEweWp1AgZEXdJ3A0V+VWONGCIdcIACMAA0RGpLe6eeRh15fZnjRh0AVPirlC6+pjEFbonVVSRWliqMBKsJaHx3eiiQXnf4/NSzjUcVpBVop6fSkwkTbgs3GLAqKxLL1X1oqsMtL1WiQzyhJsarxxNQa5p6+rY/c8OjEis0RsC6FO6PbGu7pFbqUu2IMBJcZJ4vTgEf+hZGibInkhZfvA+9JD19KDJdARwLT9wUBsItotyzRl5rtFBkXQAwWA0rVYXaHd0yGvg77Ad7znWwULAnoIbd1q/F9VIjC1V/b6iVo5tNRAVWgA1l/kxHj67Htahcw5WUGdXAso9WXNF6i1eFn9DtEnEbLiZcJ/w/m8LvYbLZZ5tF9nM8/G2p1nGu8yw7wGFZ0SJKulkYBX0eUYi2Xt6LZOC8fnKkSGfqWOhv0U9DAKC4hvgp5YMNNQKbUtFrKhUmoj7WC7RdpKK7wXD4FaMQPDOGCqgRa5HWTh0FeqJfbxZwuE1Q0PHzATJAF4mVcX5e6amCgp/elUlF3klTR491upEQIrUG5pM/01nPG3dXit0XUit6JQGWee5lBTgAQ0zUgeXtu1INCZN6TazUzm5nOHf2utc8HvqWppxKf4sSuahaIoaKYiy9LmE6FoksC0QbWSFkCKtWFlHX2qFXGGguPQ5x6rHGGtcTG7wqKmorxKb1Nan0dQAHWyrJoYuGPWT0OqD1e5LwkFklJl8Z8dVU2pCLVzYLBkkYDpGQiiuFnwF6ehfxnyS4ljXDyWk85V2VcNqm8umSOKwDb7Y7ZjBcPHoxMxMXF4x2elJ9D+Mg8ryvhleh8zxP9DgWRtEGpXP3JgBzn5yA0BkFLTxEY7auIRIvXVw7sFSGp1JFRDditVZMxME1AC/AIqyVAl1Pn0RtiFT3I17oaEa0itkS/U0MV+NWaohTLzBy57AnpXrfkqX0pV0OaJcNw6FHkB6Nr83FqYepZDSkdDnX6chIkQ7XPygH71x5aqSoY93hU4LlgoEAHAmOZNbyzf/xdxE8B0yIOUQqwABsYU16Gwoa7fSnjAdl6BKXTdpLhK4IwxEbDjGLr9GNpxll0mCNdnZh+DjAVYcKg9I9Sh2k+pTTl3lfSnygQXeSVs9mwkcXxoKLVfIEy62eptIKiZV5oD95xOXlgGUpPrtsAMfkEnSPsJX772a/3embAA6R2ku81NPWMw90Hqw0RA36Gt8OBmc3b2PlQOTvOJ6xaDkXgHJWczGHC6Ojqz9pteBisB/nrJnOT5dJzgvDRW+TsFIBoj/UzPPZABwxZkDmiaoeFYmSQFjPmb1fEYe5EgZwKUXhkJIjk7aqXsWWBN9Vq+vO26jfXS4st2wAh8sA3S1ioTBcVCpFelNEFjxOO5C0gvWIQvrBorg49V2OAo3OBtgEOjoK1XhXIcSqcuL0lGRyzM4m/Tyi6r1T4ItmO4wJ0PFeIgvqYZIUYbtRkrhfVtdr0dMf+4NBhGVNRg3WqDp+Julc7VRm8bek7SzukeHRCw0hdDkybdQaX/rbbEsy+egQr7hLFALzbpi8Xknf2mKYb9kADv2NtOkz7T0SNd4jzoGV6YeDHaJWYQ4rSJNL2AcGU/xRjfic5RqSDpBymNI/raryvDwvpagPjghUWKkYDwDOe3v0eJuv4VEBFFeHfHlJ4bVX/XuvkOglkj4+zo0TnPviPPQPiTaz6pHH72rIGMmrJEleuKEAMRsK9lScNTqVJ+4RAvzO7O4U9oeELK5hzWJAtJj3LhvAwRh6rFHidMVFgcU4GzcNn5zrcBRZz9XQmXBQBL7TGc7bQcButJP3hZLTtKJsTtcBLgx1empp94Lk7l7pjDxYgyPazqrNadIWS89OaKixivKyOYuHiYAQx4wNE3UfgM4t1gRselaF67DxYJb0RVVPXzpdJioD2R2RHycxm9aeC+Cz0RjncjiWDeCYDKIRMBeFyAS0sRLb0HMiHSkJZbFQgDPTMlUoqMgBMJtZUaF0G7FbdIJMXAlkQ8xXjcQmkP9vwJsjesjMQ/jepsGfRBg9StCTEGvZcsc4H3piiFOlV1Fg1NfvdSDn5fmRpNCn6MlcLMe1/Ikzfn9yBCehL8YA0EhOUHekirk3wL8FAJcV4JgAPZ6yo8f2Hz2pelCsRFl1Se/fcJfMZSwAAALxkUGhB2Ok5XcJcAnDxeLMpduwwDRX9oeVuEjneRIBLl7BXjzsTM8nKCx010RSYhdO1/RFjYIjDAfEKVnL3Tq/d2xnI4VVnhKrA0NiucwDUJMJ7Hqc66kReUCvpBCb+ljueSnK+5YKnMsOcGK6Ke/ltvfpg8rF5+fIqkDEehjrwhpRMUzyYAxlxconRRuIMBy8IV88EghgZqZETU5Ouh+wh3YVQ4p3hnKPdTqZtImPKioMjnjwRuSteYkfYq78PHdEfMbP7y6feOIO7hJP5cLd471DuK4nTWI8nP8EP6xq3B3u2uGevGE0hgzJpjfv3q4Y7nICm2/YJeyetFS7wEE3Le8+bSC8R1ur+8Rgu+6+CzoZseOVtYojNAn9yAOfKNSpLt7J//kfuh46X3oNBSnZEnNJ1jLWIwuPQg/rIGKD4WA2z1NLno+g5yC4cSKDpbJCnv44IoaZajwYGS+k46c9HCXcP5H/B+gyGV3lf8XeQRMWI2pC4gC1vrfs2aXuBkuVFr6U67psAeeLSor0qJju4e8/qSaBlPEBvPQaA68sd5EWXvgIYLvPKixVbyMfzy7AV5deP6HrDY0qtw5wodzLXUF2SpLgyaOYovMS7BGWotrQq4CZ0Bn6ogMu8+HDbhx50x/YTE7tPk+5UpVbRFaS7kjyRfYOegPsJKk0RDtFQljG5NtdfdUGu/uWPXbbDbvkBlkukYVMsC5rwKUPFubhUeNf+vqj9rXvPqaiEHx3iBYq79FnyKiIdvkRU6RXhhf4ho6Dcu2gyxSnWL1EG0JPVAZxAjgA2NnD05OHUsPiUZ5cB/EZwAv3C2KOhUenTF/80OOil29UtsHayoxJmknr574h6x9CvHriAnMQBgSRA5gUNnvNK+6yn7ttjzbTcj9+agAXE0nW6sPff8K+8I/ftieeOyxrlbQadntUgWU2ukGX8voALDp3lEqpz+gI5AyHn8zT1eXk7exJHqc5ILFKVgrvi0Lj0BEBHPoUEQycy6HMx+M508UqwIaxZh3a7gIR+JIn/EUXczJ145n03jeEutscZRa/+uV32RtffZ/8fpdbEf+TAupPHeBiYhCpiNhvPrrX9h9uVhhILQuStl48CCSesKcKqORxj+GzUjcgyvczDgDsD5kDYB5+CncFfyddO0RadCWKMFI4mKMFbGakIR10ZNymuparTsPreFP1B8OjaliDv5ExYSQBVNw4t95wtb3y3tvVrDrbI4Z+UgBa7HV+agEXN4pegwW77/mjaoUFENGtaF2gAh2etMdTqEnJTpR7xFy2fmf+pJzBlNdfj2NC3BHxGKA/cOKHS7Aafd0QpRG7dZ8f6UG0arjwaTwRVwVMSp3v98d3Aja1xUjVH3ifN6x27oW6WrofobMtR4NgIeD7qQdc+k3KqUqPOp7RxSM3Z2bEAOp9VlKUPI26dN4uQCFWvbzRyw4j/BSPfkrMe+lmsGQ4fD2c5lYqDtlMgyF9rDiRKdObbVVBn7fh5NGRE8peJj+QzUGfEpodpnclWMjiLsf3/EwB7rwFnfGqMbJQAAZMs9Du3LSJ6KZ2IvqkJE+BQW9Lz/hNLwAirhqGCbFV3CUXS3wU6CYm1IYrOiDF49QxhCory/Ss2Z82sTkf0H9mAXc5uxtQUZ6I6wKGowNl9MwljOXtUr2vbzxVhqYwWMqIbTz9mcbC5YznZ+mzLwAuy2rCjliKgC4MBbdOeb7D7KN+ABwWIiodVf6RxbFcEh6XG1hfANw8KxIPp52a8ofQcqQnDKjrpjnLAbro3Llckh2XG9gS3ffKFUIvxxtezJheANxiZmth732B4RY2Ty+8a4lm4AXALdFEvnCahc0AgPv/HKhMemOUfNAAAAAASUVORK5CYII=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pSp>
        <p:nvGrpSpPr>
          <p:cNvPr id="12" name="Grupo 11"/>
          <p:cNvGrpSpPr/>
          <p:nvPr/>
        </p:nvGrpSpPr>
        <p:grpSpPr>
          <a:xfrm>
            <a:off x="5737797" y="5349490"/>
            <a:ext cx="2057092" cy="775188"/>
            <a:chOff x="4572000" y="5114658"/>
            <a:chExt cx="2057092" cy="775188"/>
          </a:xfrm>
        </p:grpSpPr>
        <p:pic>
          <p:nvPicPr>
            <p:cNvPr id="14" name="Picture 2" descr="C:\Users\WILDGUM\Desktop\Beta\Invasoras em Portugal - Visitas, protocolos pontuais\Invasoras Polo II UC\logo ODS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2000" y="5114658"/>
              <a:ext cx="2057092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ixaDeTexto 14"/>
            <p:cNvSpPr txBox="1"/>
            <p:nvPr/>
          </p:nvSpPr>
          <p:spPr>
            <a:xfrm>
              <a:off x="5446710" y="5582069"/>
              <a:ext cx="11557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 dirty="0">
                  <a:solidFill>
                    <a:srgbClr val="0094C8"/>
                  </a:solidFill>
                  <a:latin typeface="+mj-lt"/>
                </a:rPr>
                <a:t>Embaixadora</a:t>
              </a:r>
            </a:p>
          </p:txBody>
        </p:sp>
      </p:grp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783" y="5467084"/>
            <a:ext cx="2029257" cy="540000"/>
          </a:xfrm>
          <a:prstGeom prst="rect">
            <a:avLst/>
          </a:prstGeom>
        </p:spPr>
      </p:pic>
      <p:pic>
        <p:nvPicPr>
          <p:cNvPr id="18" name="Picture 2" descr="https://ods.pt/wp-content/uploads/2017/08/17ODS-15-a.gif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241"/>
          <a:stretch/>
        </p:blipFill>
        <p:spPr bwMode="auto">
          <a:xfrm>
            <a:off x="7570470" y="5348955"/>
            <a:ext cx="560243" cy="5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8A43BE0-0AD2-47BA-A58E-9AFD6CA71B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924" y="5173290"/>
            <a:ext cx="1199787" cy="97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Exemplos de projectos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>
                <a:solidFill>
                  <a:srgbClr val="669900"/>
                </a:solidFill>
              </a:rPr>
              <a:t>Projecto Cabeço Santo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31" y="1782306"/>
            <a:ext cx="8067938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3882571" y="1897467"/>
            <a:ext cx="4572000" cy="1323439"/>
          </a:xfrm>
          <a:prstGeom prst="rect">
            <a:avLst/>
          </a:prstGeom>
          <a:solidFill>
            <a:schemeClr val="tx1">
              <a:alpha val="59000"/>
            </a:schemeClr>
          </a:solidFill>
        </p:spPr>
        <p:txBody>
          <a:bodyPr>
            <a:spAutoFit/>
          </a:bodyPr>
          <a:lstStyle/>
          <a:p>
            <a:pPr algn="r"/>
            <a:r>
              <a:rPr lang="pt-PT" sz="2000" b="0" dirty="0">
                <a:solidFill>
                  <a:schemeClr val="bg1"/>
                </a:solidFill>
                <a:latin typeface="+mj-lt"/>
              </a:rPr>
              <a:t>Promover a recuperação ecológica e paisagística do Cabeço Santo e actividades associadas, em particular a educação para a sustentabilidade</a:t>
            </a:r>
            <a:endParaRPr lang="pt-PT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Conexão recta 5"/>
          <p:cNvCxnSpPr/>
          <p:nvPr/>
        </p:nvCxnSpPr>
        <p:spPr bwMode="auto">
          <a:xfrm>
            <a:off x="5856937" y="2243318"/>
            <a:ext cx="248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exão recta 6"/>
          <p:cNvCxnSpPr/>
          <p:nvPr/>
        </p:nvCxnSpPr>
        <p:spPr bwMode="auto">
          <a:xfrm>
            <a:off x="3984594" y="2559186"/>
            <a:ext cx="302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420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445" y="1131094"/>
            <a:ext cx="8705006" cy="994172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pt-PT" sz="2000" dirty="0">
                <a:ea typeface="+mn-ea"/>
                <a:cs typeface="+mn-cs"/>
              </a:rPr>
              <a:t>GANHA Gestão sustentável de </a:t>
            </a:r>
            <a:r>
              <a:rPr lang="pt-PT" sz="2000" i="1" dirty="0">
                <a:ea typeface="+mn-ea"/>
                <a:cs typeface="+mn-cs"/>
              </a:rPr>
              <a:t>Acacia</a:t>
            </a:r>
            <a:r>
              <a:rPr lang="pt-PT" sz="2000" dirty="0">
                <a:ea typeface="+mn-ea"/>
                <a:cs typeface="+mn-cs"/>
              </a:rPr>
              <a:t> </a:t>
            </a:r>
            <a:r>
              <a:rPr lang="pt-PT" sz="2000" dirty="0" err="1">
                <a:ea typeface="+mn-ea"/>
                <a:cs typeface="+mn-cs"/>
              </a:rPr>
              <a:t>spp</a:t>
            </a:r>
            <a:r>
              <a:rPr lang="pt-PT" sz="2000" dirty="0">
                <a:ea typeface="+mn-ea"/>
                <a:cs typeface="+mn-cs"/>
              </a:rPr>
              <a:t>.: controlo Natural e </a:t>
            </a:r>
            <a:br>
              <a:rPr lang="pt-PT" sz="2000" dirty="0">
                <a:ea typeface="+mn-ea"/>
                <a:cs typeface="+mn-cs"/>
              </a:rPr>
            </a:br>
            <a:r>
              <a:rPr lang="pt-PT" sz="2000" dirty="0">
                <a:ea typeface="+mn-ea"/>
                <a:cs typeface="+mn-cs"/>
              </a:rPr>
              <a:t>outras métodos para recuperação de Habitats em Áreas Classificadas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45444" y="2226469"/>
            <a:ext cx="3401139" cy="32635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AutoNum type="arabicParenR"/>
            </a:pPr>
            <a:r>
              <a:rPr lang="pt-PT" sz="1800" dirty="0"/>
              <a:t> Diminuir áreas invadidas por </a:t>
            </a:r>
            <a:r>
              <a:rPr lang="pt-PT" sz="1800" i="1" dirty="0"/>
              <a:t>Acacia dealbata</a:t>
            </a:r>
            <a:r>
              <a:rPr lang="pt-PT" sz="1800" dirty="0"/>
              <a:t>, </a:t>
            </a:r>
            <a:r>
              <a:rPr lang="pt-PT" sz="1800" i="1" dirty="0"/>
              <a:t>Acacia longifolia </a:t>
            </a:r>
            <a:r>
              <a:rPr lang="pt-PT" sz="1800" dirty="0"/>
              <a:t>e </a:t>
            </a:r>
            <a:r>
              <a:rPr lang="pt-PT" sz="1800" i="1" dirty="0"/>
              <a:t>Acacia melanoxylon</a:t>
            </a:r>
            <a:r>
              <a:rPr lang="pt-PT" sz="1800" dirty="0"/>
              <a:t>| </a:t>
            </a:r>
            <a:r>
              <a:rPr lang="pt-PT" sz="1800" b="1" dirty="0"/>
              <a:t>investigação aplicada = resolução de problemas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AutoNum type="arabicParenR"/>
            </a:pPr>
            <a:endParaRPr lang="pt-PT" sz="450" b="1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Font typeface="+mj-lt"/>
              <a:buAutoNum type="arabicParenR"/>
            </a:pPr>
            <a:r>
              <a:rPr lang="pt-PT" sz="1800" dirty="0"/>
              <a:t> </a:t>
            </a:r>
            <a:r>
              <a:rPr lang="pt-PT" sz="1800" dirty="0" err="1"/>
              <a:t>Biocontrolo</a:t>
            </a:r>
            <a:r>
              <a:rPr lang="pt-PT" sz="1800" dirty="0"/>
              <a:t>| </a:t>
            </a:r>
            <a:r>
              <a:rPr lang="pt-PT" sz="1800" b="1" dirty="0"/>
              <a:t>soluções inovadoras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Font typeface="+mj-lt"/>
              <a:buAutoNum type="arabicParenR"/>
            </a:pPr>
            <a:endParaRPr lang="pt-PT" sz="450" b="1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Font typeface="+mj-lt"/>
              <a:buAutoNum type="arabicParenR"/>
            </a:pPr>
            <a:r>
              <a:rPr lang="pt-PT" sz="1800" dirty="0">
                <a:sym typeface="Wingdings" panose="05000000000000000000" pitchFamily="2" charset="2"/>
              </a:rPr>
              <a:t>| </a:t>
            </a:r>
            <a:r>
              <a:rPr lang="pt-PT" sz="1800" b="1" dirty="0">
                <a:sym typeface="Wingdings" panose="05000000000000000000" pitchFamily="2" charset="2"/>
              </a:rPr>
              <a:t>Sessões de Formação &amp; Manual de Boas Práticas</a:t>
            </a:r>
            <a:endParaRPr lang="pt-PT" sz="1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44" y="5500559"/>
            <a:ext cx="5713004" cy="64536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046" y="5667819"/>
            <a:ext cx="1760254" cy="3980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51" y="5726906"/>
            <a:ext cx="870200" cy="3075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3675" y="1916505"/>
            <a:ext cx="2749559" cy="37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7093085" y="3175301"/>
            <a:ext cx="1225015" cy="277718"/>
            <a:chOff x="2279008" y="2924944"/>
            <a:chExt cx="2115494" cy="437716"/>
          </a:xfrm>
        </p:grpSpPr>
        <p:sp>
          <p:nvSpPr>
            <p:cNvPr id="10" name="Oval 9"/>
            <p:cNvSpPr/>
            <p:nvPr/>
          </p:nvSpPr>
          <p:spPr>
            <a:xfrm>
              <a:off x="2987824" y="2924944"/>
              <a:ext cx="648072" cy="3600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279008" y="2962459"/>
              <a:ext cx="2115494" cy="40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050" dirty="0"/>
                <a:t>SIC Serra Lousã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424448" y="2959278"/>
            <a:ext cx="2252377" cy="379408"/>
            <a:chOff x="2307050" y="2636912"/>
            <a:chExt cx="2985809" cy="597991"/>
          </a:xfrm>
        </p:grpSpPr>
        <p:sp>
          <p:nvSpPr>
            <p:cNvPr id="13" name="Oval 12"/>
            <p:cNvSpPr/>
            <p:nvPr/>
          </p:nvSpPr>
          <p:spPr>
            <a:xfrm>
              <a:off x="3413437" y="2636912"/>
              <a:ext cx="648072" cy="3600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sp>
          <p:nvSpPr>
            <p:cNvPr id="14" name="Rectângulo 10"/>
            <p:cNvSpPr/>
            <p:nvPr/>
          </p:nvSpPr>
          <p:spPr>
            <a:xfrm>
              <a:off x="2307050" y="2689174"/>
              <a:ext cx="2985809" cy="545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pt-PT" altLang="pt-PT" sz="825" dirty="0"/>
                <a:t>SIC Dunas de Mira, Gândara e </a:t>
              </a:r>
              <a:r>
                <a:rPr lang="pt-PT" altLang="pt-PT" sz="825" dirty="0" err="1"/>
                <a:t>Gafanhas</a:t>
              </a:r>
              <a:endParaRPr lang="pt-PT" altLang="pt-PT" sz="825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538960" y="4288696"/>
            <a:ext cx="1872629" cy="414780"/>
            <a:chOff x="1748455" y="4365104"/>
            <a:chExt cx="3233863" cy="653740"/>
          </a:xfrm>
        </p:grpSpPr>
        <p:sp>
          <p:nvSpPr>
            <p:cNvPr id="16" name="Oval 15"/>
            <p:cNvSpPr/>
            <p:nvPr/>
          </p:nvSpPr>
          <p:spPr>
            <a:xfrm>
              <a:off x="2843808" y="4365104"/>
              <a:ext cx="297150" cy="6480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sp>
          <p:nvSpPr>
            <p:cNvPr id="17" name="Rectângulo 11"/>
            <p:cNvSpPr/>
            <p:nvPr/>
          </p:nvSpPr>
          <p:spPr>
            <a:xfrm>
              <a:off x="1748455" y="4618644"/>
              <a:ext cx="3233863" cy="400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algn="ctr"/>
              <a:r>
                <a:rPr lang="pt-PT" altLang="pt-PT" sz="1050" dirty="0"/>
                <a:t>SIC Comporta/Galé</a:t>
              </a:r>
            </a:p>
          </p:txBody>
        </p:sp>
      </p:grp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583" y="3843529"/>
            <a:ext cx="3225453" cy="1824289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30766113-36EC-430D-B13E-CFA0DFE0937C}"/>
              </a:ext>
            </a:extLst>
          </p:cNvPr>
          <p:cNvSpPr txBox="1">
            <a:spLocks/>
          </p:cNvSpPr>
          <p:nvPr/>
        </p:nvSpPr>
        <p:spPr bwMode="auto">
          <a:xfrm>
            <a:off x="266701" y="446090"/>
            <a:ext cx="866933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9900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pt-PT" kern="0" dirty="0"/>
              <a:t>Exemplos de </a:t>
            </a:r>
            <a:r>
              <a:rPr lang="pt-PT" kern="0" dirty="0" err="1"/>
              <a:t>projectos</a:t>
            </a:r>
            <a:endParaRPr lang="pt-PT" kern="0" dirty="0"/>
          </a:p>
        </p:txBody>
      </p:sp>
      <p:pic>
        <p:nvPicPr>
          <p:cNvPr id="23" name="Picture 2" descr="C:\Users\WILDGUM\Desktop\Beta\PO SEUR - GANHA - controlo natural\Protocolos e campo\Ribeira Alge 19jul17s.JPG">
            <a:extLst>
              <a:ext uri="{FF2B5EF4-FFF2-40B4-BE49-F238E27FC236}">
                <a16:creationId xmlns:a16="http://schemas.microsoft.com/office/drawing/2014/main" id="{9ED8AB36-5953-4D0A-89B9-3BB591415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5410" y="1955479"/>
            <a:ext cx="3216627" cy="199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00" y="5508942"/>
            <a:ext cx="4112646" cy="75284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529" y="3909804"/>
            <a:ext cx="3465463" cy="19457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882" y="1131094"/>
            <a:ext cx="8255468" cy="994172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pt-PT" sz="2000" dirty="0">
                <a:ea typeface="+mn-ea"/>
                <a:cs typeface="+mn-cs"/>
              </a:rPr>
              <a:t>STOP </a:t>
            </a:r>
            <a:r>
              <a:rPr lang="pt-PT" sz="2000" dirty="0" err="1">
                <a:ea typeface="+mn-ea"/>
                <a:cs typeface="+mn-cs"/>
              </a:rPr>
              <a:t>Cortaderia</a:t>
            </a:r>
            <a:r>
              <a:rPr lang="pt-PT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medidas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urgentes</a:t>
            </a:r>
            <a:r>
              <a:rPr lang="en-US" sz="2000" dirty="0">
                <a:ea typeface="+mn-ea"/>
                <a:cs typeface="+mn-cs"/>
              </a:rPr>
              <a:t> para </a:t>
            </a:r>
            <a:r>
              <a:rPr lang="en-US" sz="2000" dirty="0" err="1">
                <a:ea typeface="+mn-ea"/>
                <a:cs typeface="+mn-cs"/>
              </a:rPr>
              <a:t>controlar</a:t>
            </a:r>
            <a:r>
              <a:rPr lang="en-US" sz="2000" dirty="0">
                <a:ea typeface="+mn-ea"/>
                <a:cs typeface="+mn-cs"/>
              </a:rPr>
              <a:t> a </a:t>
            </a:r>
            <a:br>
              <a:rPr lang="en-US" sz="2000" dirty="0">
                <a:ea typeface="+mn-ea"/>
                <a:cs typeface="+mn-cs"/>
              </a:rPr>
            </a:br>
            <a:r>
              <a:rPr lang="en-US" sz="2000" dirty="0" err="1">
                <a:ea typeface="+mn-ea"/>
                <a:cs typeface="+mn-cs"/>
              </a:rPr>
              <a:t>expansão</a:t>
            </a:r>
            <a:r>
              <a:rPr lang="en-US" sz="2000" dirty="0">
                <a:ea typeface="+mn-ea"/>
                <a:cs typeface="+mn-cs"/>
              </a:rPr>
              <a:t> da </a:t>
            </a:r>
            <a:r>
              <a:rPr lang="en-US" sz="2000" dirty="0" err="1">
                <a:ea typeface="+mn-ea"/>
                <a:cs typeface="+mn-cs"/>
              </a:rPr>
              <a:t>erva</a:t>
            </a:r>
            <a:r>
              <a:rPr lang="en-US" sz="2000" dirty="0">
                <a:ea typeface="+mn-ea"/>
                <a:cs typeface="+mn-cs"/>
              </a:rPr>
              <a:t>-das-Pampas (</a:t>
            </a:r>
            <a:r>
              <a:rPr lang="en-US" sz="2000" dirty="0" err="1">
                <a:ea typeface="+mn-ea"/>
                <a:cs typeface="+mn-cs"/>
              </a:rPr>
              <a:t>Cortaderia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selloana</a:t>
            </a:r>
            <a:r>
              <a:rPr lang="en-US" sz="2000" dirty="0">
                <a:ea typeface="+mn-ea"/>
                <a:cs typeface="+mn-cs"/>
              </a:rPr>
              <a:t>) </a:t>
            </a:r>
            <a:r>
              <a:rPr lang="en-US" sz="2000" dirty="0" err="1">
                <a:ea typeface="+mn-ea"/>
                <a:cs typeface="+mn-cs"/>
              </a:rPr>
              <a:t>na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área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Atlântica</a:t>
            </a:r>
            <a:endParaRPr lang="pt-PT" sz="2000" dirty="0">
              <a:ea typeface="+mn-ea"/>
              <a:cs typeface="+mn-cs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73966" y="2169820"/>
            <a:ext cx="3575497" cy="3263504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pt-PT" sz="1800" b="1" dirty="0"/>
              <a:t>Arco Atlântico</a:t>
            </a:r>
            <a:r>
              <a:rPr lang="pt-PT" sz="1800" dirty="0"/>
              <a:t>: </a:t>
            </a:r>
          </a:p>
          <a:p>
            <a:pPr marL="0" indent="0">
              <a:buAutoNum type="arabicParenR"/>
            </a:pPr>
            <a:r>
              <a:rPr lang="pt-PT" sz="1800" dirty="0"/>
              <a:t> Mapeamento de </a:t>
            </a:r>
            <a:r>
              <a:rPr lang="pt-PT" sz="1800" i="1" dirty="0"/>
              <a:t>C. selloana</a:t>
            </a:r>
            <a:endParaRPr lang="pt-PT" sz="1800" dirty="0"/>
          </a:p>
          <a:p>
            <a:pPr marL="0" indent="0">
              <a:buAutoNum type="arabicParenR"/>
            </a:pPr>
            <a:r>
              <a:rPr lang="pt-PT" sz="1800" dirty="0"/>
              <a:t> Ações de disseminação e formação de </a:t>
            </a:r>
            <a:r>
              <a:rPr lang="pt-PT" sz="1800" i="1" dirty="0" err="1"/>
              <a:t>stakeholders</a:t>
            </a:r>
            <a:r>
              <a:rPr lang="pt-PT" sz="1800" dirty="0"/>
              <a:t> | </a:t>
            </a:r>
            <a:r>
              <a:rPr lang="pt-PT" sz="1800" b="1" dirty="0"/>
              <a:t>envolvimento do público </a:t>
            </a:r>
          </a:p>
          <a:p>
            <a:pPr marL="0" indent="0">
              <a:buAutoNum type="arabicParenR"/>
            </a:pPr>
            <a:r>
              <a:rPr lang="pt-PT" sz="1800" dirty="0"/>
              <a:t> Estratégia de Luta Contra</a:t>
            </a:r>
            <a:r>
              <a:rPr lang="pt-PT" sz="1800" i="1" dirty="0"/>
              <a:t> </a:t>
            </a:r>
            <a:r>
              <a:rPr lang="pt-PT" sz="1800" i="1" dirty="0" err="1"/>
              <a:t>C.selloana</a:t>
            </a:r>
            <a:r>
              <a:rPr lang="pt-PT" sz="1800" i="1" dirty="0"/>
              <a:t> </a:t>
            </a:r>
            <a:r>
              <a:rPr lang="pt-PT" sz="1800" dirty="0"/>
              <a:t>|</a:t>
            </a:r>
            <a:r>
              <a:rPr lang="pt-PT" sz="1800" b="1" dirty="0"/>
              <a:t>rede de </a:t>
            </a:r>
            <a:r>
              <a:rPr lang="pt-PT" sz="1800" b="1" dirty="0" err="1"/>
              <a:t>entidades</a:t>
            </a:r>
            <a:r>
              <a:rPr lang="pt-PT" sz="1800" dirty="0" err="1"/>
              <a:t>|deteção</a:t>
            </a:r>
            <a:r>
              <a:rPr lang="pt-PT" sz="1800" dirty="0"/>
              <a:t> precoce e resposta rápida</a:t>
            </a:r>
          </a:p>
          <a:p>
            <a:pPr marL="0" indent="0"/>
            <a:r>
              <a:rPr lang="pt-PT" sz="1800" b="1" dirty="0"/>
              <a:t>Cantábria:</a:t>
            </a:r>
            <a:r>
              <a:rPr lang="pt-PT" sz="1800" dirty="0"/>
              <a:t> </a:t>
            </a:r>
          </a:p>
          <a:p>
            <a:pPr marL="0" indent="0"/>
            <a:r>
              <a:rPr lang="pt-PT" sz="1800" dirty="0"/>
              <a:t>4) Controlo de </a:t>
            </a:r>
            <a:r>
              <a:rPr lang="pt-PT" sz="1800" i="1" dirty="0"/>
              <a:t>C. selloana</a:t>
            </a:r>
            <a:r>
              <a:rPr lang="pt-PT" sz="1800" dirty="0"/>
              <a:t> (áreas Rede Natura 2000, etc.) &amp; avaliação métodos</a:t>
            </a:r>
          </a:p>
          <a:p>
            <a:pPr marL="0" indent="0"/>
            <a:endParaRPr lang="pt-PT" sz="18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4699" y="1953677"/>
            <a:ext cx="2632684" cy="19237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546" y="1935178"/>
            <a:ext cx="2632684" cy="19457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695" y="3895907"/>
            <a:ext cx="2441334" cy="1830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498" y="590196"/>
            <a:ext cx="1466900" cy="98282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7866" y="5831070"/>
            <a:ext cx="3932765" cy="51851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049" y="5811303"/>
            <a:ext cx="1164464" cy="450486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340835CA-858F-4E55-B9C5-8D3AE8C11BA6}"/>
              </a:ext>
            </a:extLst>
          </p:cNvPr>
          <p:cNvSpPr txBox="1">
            <a:spLocks/>
          </p:cNvSpPr>
          <p:nvPr/>
        </p:nvSpPr>
        <p:spPr bwMode="auto">
          <a:xfrm>
            <a:off x="266701" y="446090"/>
            <a:ext cx="866933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9900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pt-PT" kern="0" dirty="0"/>
              <a:t>Exemplos de </a:t>
            </a:r>
            <a:r>
              <a:rPr lang="pt-PT" kern="0" dirty="0" err="1"/>
              <a:t>projectos</a:t>
            </a:r>
            <a:endParaRPr lang="pt-PT" kern="0" dirty="0"/>
          </a:p>
        </p:txBody>
      </p:sp>
    </p:spTree>
    <p:extLst>
      <p:ext uri="{BB962C8B-B14F-4D97-AF65-F5344CB8AC3E}">
        <p14:creationId xmlns:p14="http://schemas.microsoft.com/office/powerpoint/2010/main" val="242349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Exemplos de projectos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>
                <a:solidFill>
                  <a:srgbClr val="669900"/>
                </a:solidFill>
              </a:rPr>
              <a:t>Semana Ibérica sobre Espécies Invasoras</a:t>
            </a:r>
          </a:p>
          <a:p>
            <a:r>
              <a:rPr lang="pt-PT" b="1" dirty="0">
                <a:solidFill>
                  <a:srgbClr val="669900"/>
                </a:solidFill>
              </a:rPr>
              <a:t>                                                            </a:t>
            </a:r>
            <a:r>
              <a:rPr lang="pt-PT" sz="2400" dirty="0"/>
              <a:t>+ 127 entidades</a:t>
            </a:r>
            <a:endParaRPr lang="pt-PT" dirty="0"/>
          </a:p>
          <a:p>
            <a:endParaRPr lang="pt-PT" b="1" dirty="0">
              <a:solidFill>
                <a:srgbClr val="669900"/>
              </a:solidFill>
            </a:endParaRPr>
          </a:p>
          <a:p>
            <a:endParaRPr lang="pt-PT" b="1" dirty="0">
              <a:solidFill>
                <a:srgbClr val="669900"/>
              </a:solidFill>
            </a:endParaRPr>
          </a:p>
          <a:p>
            <a:endParaRPr lang="pt-PT" b="1" dirty="0">
              <a:solidFill>
                <a:srgbClr val="669900"/>
              </a:solidFill>
            </a:endParaRPr>
          </a:p>
          <a:p>
            <a:endParaRPr lang="pt-PT" b="1" dirty="0">
              <a:solidFill>
                <a:srgbClr val="669900"/>
              </a:solidFill>
            </a:endParaRPr>
          </a:p>
          <a:p>
            <a:endParaRPr lang="pt-PT" b="1" dirty="0">
              <a:solidFill>
                <a:srgbClr val="669900"/>
              </a:solidFill>
            </a:endParaRPr>
          </a:p>
          <a:p>
            <a:endParaRPr lang="pt-PT" b="1" dirty="0">
              <a:solidFill>
                <a:srgbClr val="669900"/>
              </a:solidFill>
            </a:endParaRPr>
          </a:p>
          <a:p>
            <a:endParaRPr lang="pt-PT" b="1" dirty="0">
              <a:solidFill>
                <a:srgbClr val="669900"/>
              </a:solidFill>
            </a:endParaRPr>
          </a:p>
        </p:txBody>
      </p:sp>
      <p:pic>
        <p:nvPicPr>
          <p:cNvPr id="2050" name="Picture 2" descr="https://www.invasoras.pt/sites/default/files/logo%20SIEI%201%20-%20preto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5242" y="586048"/>
            <a:ext cx="2906036" cy="134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992" y="1911851"/>
            <a:ext cx="1463461" cy="25029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42" y="1795484"/>
            <a:ext cx="853176" cy="4830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894" y="1762108"/>
            <a:ext cx="852262" cy="54977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6927" y="1736374"/>
            <a:ext cx="871493" cy="60124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76" y="2799603"/>
            <a:ext cx="5868715" cy="315036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817270" y="2799603"/>
            <a:ext cx="2825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latin typeface="+mj-lt"/>
              </a:rPr>
              <a:t>167 </a:t>
            </a:r>
            <a:r>
              <a:rPr lang="en-US" b="0" dirty="0" err="1">
                <a:latin typeface="+mj-lt"/>
              </a:rPr>
              <a:t>actividades</a:t>
            </a:r>
            <a:endParaRPr lang="en-US" b="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185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Exemplos de projectos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>
                <a:solidFill>
                  <a:srgbClr val="669900"/>
                </a:solidFill>
              </a:rPr>
              <a:t>Semana Ibérica sobre Espécies Invasoras</a:t>
            </a:r>
          </a:p>
        </p:txBody>
      </p:sp>
      <p:pic>
        <p:nvPicPr>
          <p:cNvPr id="2050" name="Picture 2" descr="https://www.invasoras.pt/sites/default/files/logo%20SIEI%201%20-%20preto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5242" y="586048"/>
            <a:ext cx="2906036" cy="134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ode ser uma imagem de 2 pessoas, pessoas em pé, ao ar livre e árvor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51" y="1823887"/>
            <a:ext cx="3168000" cy="2376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C:\Users\WILDGUM\Desktop\Beta\Semana IAS 2021\Logos\P1A_LogoCircular - Mariana Dia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560" y="1833218"/>
            <a:ext cx="286418" cy="2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ode ser uma imagem de montanha, árvore e natureza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8075" y="1823887"/>
            <a:ext cx="3457473" cy="2376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255" y="1833218"/>
            <a:ext cx="1190569" cy="2864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4526" y="1833218"/>
            <a:ext cx="1452769" cy="286418"/>
          </a:xfrm>
          <a:prstGeom prst="rect">
            <a:avLst/>
          </a:prstGeom>
        </p:spPr>
      </p:pic>
      <p:pic>
        <p:nvPicPr>
          <p:cNvPr id="15" name="Picture 6" descr="Pode ser uma imagem de em pé, ao ar livre e árvore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1"/>
          <a:stretch/>
        </p:blipFill>
        <p:spPr bwMode="auto">
          <a:xfrm>
            <a:off x="6784695" y="4248242"/>
            <a:ext cx="2030853" cy="208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2825" y="4248242"/>
            <a:ext cx="1035808" cy="2864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8" descr="Pode ser uma imagem de 1 pessoa, em pé e ao ar livre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479" y="1823887"/>
            <a:ext cx="1583615" cy="2376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0081" y="1833218"/>
            <a:ext cx="438786" cy="2864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2" descr="Pode ser uma imagem de ao ar livre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6718" y="4248242"/>
            <a:ext cx="1566000" cy="208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425" y="4248242"/>
            <a:ext cx="608320" cy="2864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481" y="4248242"/>
            <a:ext cx="575653" cy="286418"/>
          </a:xfrm>
          <a:prstGeom prst="rect">
            <a:avLst/>
          </a:prstGeom>
        </p:spPr>
      </p:pic>
      <p:pic>
        <p:nvPicPr>
          <p:cNvPr id="22" name="Picture 14" descr="Pode ser uma imagem de 2 pessoas, pessoas em pé, ao ar livre e texto que diz &quot;Life&quot;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7480" y="4248242"/>
            <a:ext cx="2217262" cy="208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751" y="4248242"/>
            <a:ext cx="2520753" cy="2088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954" y="4248242"/>
            <a:ext cx="521622" cy="2864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278" y="4248242"/>
            <a:ext cx="891636" cy="28641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0039983-E6E8-4DC2-9A4B-DF78DF136E5B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166" y="583164"/>
            <a:ext cx="1795495" cy="81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24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Exemplos de projectos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800" b="1" dirty="0">
                <a:solidFill>
                  <a:srgbClr val="669900"/>
                </a:solidFill>
              </a:rPr>
              <a:t>Plataforma de ciência-cidadã INVASORAS.PT </a:t>
            </a:r>
          </a:p>
          <a:p>
            <a:pPr marL="0" indent="0"/>
            <a:r>
              <a:rPr lang="pt-PT" sz="2000" dirty="0"/>
              <a:t>Website Invasoras.pt desde 2013 (2003) – ajudar a esclarecer, identificar e controlar</a:t>
            </a:r>
          </a:p>
          <a:p>
            <a:endParaRPr lang="pt-PT" b="1" dirty="0">
              <a:solidFill>
                <a:srgbClr val="6699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6255" y="2423898"/>
            <a:ext cx="3404684" cy="388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3970" y="2423898"/>
            <a:ext cx="3264277" cy="3888000"/>
          </a:xfrm>
          <a:prstGeom prst="rect">
            <a:avLst/>
          </a:prstGeom>
        </p:spPr>
      </p:pic>
      <p:pic>
        <p:nvPicPr>
          <p:cNvPr id="6" name="Picture 2" descr="C:\Users\WILDGUM\Desktop\Beta\CFE\Logos UC DCV\Logos UC\FCTUC-DCV-H.png">
            <a:extLst>
              <a:ext uri="{FF2B5EF4-FFF2-40B4-BE49-F238E27FC236}">
                <a16:creationId xmlns:a16="http://schemas.microsoft.com/office/drawing/2014/main" id="{E25722C6-1904-4BCA-A63C-0BDFC5EF8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3" y="3310396"/>
            <a:ext cx="1676372" cy="32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D54A127-D08A-4E90-89CF-A0519A49FA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760" y="2563164"/>
            <a:ext cx="1670157" cy="44444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840AB3A-5BAF-43CE-BB3E-0770716F04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40" y="3938357"/>
            <a:ext cx="957665" cy="74107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B7074B5-3211-41D1-8364-26B7CE68DF7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48" y="4995198"/>
            <a:ext cx="1656780" cy="2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94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662543F-7FBD-4447-93AE-9C481A35E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9908" y="2423897"/>
            <a:ext cx="5566979" cy="265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Exemplos de projectos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800" b="1" dirty="0">
                <a:solidFill>
                  <a:srgbClr val="669900"/>
                </a:solidFill>
              </a:rPr>
              <a:t>Plataforma de ciência-cidadã INVASORAS.PT </a:t>
            </a:r>
          </a:p>
          <a:p>
            <a:pPr marL="0" indent="0"/>
            <a:r>
              <a:rPr lang="pt-PT" sz="2000" dirty="0"/>
              <a:t>Formações, workshops, palestras, </a:t>
            </a:r>
            <a:r>
              <a:rPr lang="pt-PT" sz="2000" dirty="0" err="1"/>
              <a:t>acções</a:t>
            </a:r>
            <a:r>
              <a:rPr lang="pt-PT" sz="2000" dirty="0"/>
              <a:t> de campo, etc. desde 2005 – ajudar a esclarecer, identificar e controlar</a:t>
            </a:r>
          </a:p>
          <a:p>
            <a:endParaRPr lang="pt-PT" b="1" dirty="0">
              <a:solidFill>
                <a:srgbClr val="669900"/>
              </a:solidFill>
            </a:endParaRPr>
          </a:p>
        </p:txBody>
      </p:sp>
      <p:pic>
        <p:nvPicPr>
          <p:cNvPr id="6" name="Picture 2" descr="http://4.bp.blogspot.com/-4bSOD0UENsg/VYGbmA9TI8I/AAAAAAABM-o/wJ-gMyvZcxY/s1600/DSCN217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2423898"/>
            <a:ext cx="4301816" cy="2588777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7194BF28-48FA-42DD-962B-4823857F6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0974" y="5047739"/>
            <a:ext cx="3283025" cy="1859607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DGUM\Desktop\Beta\Fotos\2015-11-27 seminario invader-b\helia\DSC09399.JPG">
            <a:extLst>
              <a:ext uri="{FF2B5EF4-FFF2-40B4-BE49-F238E27FC236}">
                <a16:creationId xmlns:a16="http://schemas.microsoft.com/office/drawing/2014/main" id="{2D988491-CE3D-40B9-B348-AFF38E275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78066" y="4548990"/>
            <a:ext cx="3639907" cy="2336323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oshiba\Desktop\Beta\INVADER2\educacao ambiental\jogo1.jpg">
            <a:extLst>
              <a:ext uri="{FF2B5EF4-FFF2-40B4-BE49-F238E27FC236}">
                <a16:creationId xmlns:a16="http://schemas.microsoft.com/office/drawing/2014/main" id="{296E2AA1-B8B7-4759-88EE-39C290430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1167" y="5058123"/>
            <a:ext cx="3139808" cy="17998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63264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Exemplos de projectos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800" b="1" dirty="0">
                <a:solidFill>
                  <a:srgbClr val="669900"/>
                </a:solidFill>
              </a:rPr>
              <a:t>Plataforma de ciência-cidadã INVASORAS.PT </a:t>
            </a:r>
          </a:p>
          <a:p>
            <a:pPr marL="0" indent="0"/>
            <a:r>
              <a:rPr lang="pt-PT" sz="2000" dirty="0" err="1"/>
              <a:t>Facebook</a:t>
            </a:r>
            <a:r>
              <a:rPr lang="pt-PT" sz="2000" dirty="0"/>
              <a:t> (18 299), Instagram (2 816), YouTube (1 400, 490 600 </a:t>
            </a:r>
            <a:r>
              <a:rPr lang="pt-PT" sz="2000" dirty="0" err="1"/>
              <a:t>views</a:t>
            </a:r>
            <a:r>
              <a:rPr lang="pt-PT" sz="2000" dirty="0"/>
              <a:t>), </a:t>
            </a:r>
            <a:r>
              <a:rPr lang="pt-PT" sz="2000" dirty="0" err="1"/>
              <a:t>Twitter</a:t>
            </a:r>
            <a:r>
              <a:rPr lang="pt-PT" sz="2000" dirty="0"/>
              <a:t> (870), </a:t>
            </a:r>
            <a:r>
              <a:rPr lang="pt-PT" sz="2000" dirty="0" err="1"/>
              <a:t>Slideshare</a:t>
            </a:r>
            <a:r>
              <a:rPr lang="pt-PT" sz="2000" dirty="0"/>
              <a:t> (6 583 </a:t>
            </a:r>
            <a:r>
              <a:rPr lang="pt-PT" sz="2000" dirty="0" err="1"/>
              <a:t>views</a:t>
            </a:r>
            <a:r>
              <a:rPr lang="pt-PT" sz="2000" dirty="0"/>
              <a:t> último ano) desde 2013 – ajudar a alertar</a:t>
            </a:r>
          </a:p>
          <a:p>
            <a:endParaRPr lang="pt-PT" b="1" dirty="0">
              <a:solidFill>
                <a:srgbClr val="6699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207" y="2466148"/>
            <a:ext cx="4767942" cy="388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3948" y="2466148"/>
            <a:ext cx="3430745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90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Exemplos de projectos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800" b="1" dirty="0">
                <a:solidFill>
                  <a:srgbClr val="669900"/>
                </a:solidFill>
              </a:rPr>
              <a:t>Plataforma de ciência-cidadã INVASORAS.PT </a:t>
            </a:r>
          </a:p>
          <a:p>
            <a:pPr marL="0" indent="0"/>
            <a:r>
              <a:rPr lang="pt-PT" sz="2000" dirty="0"/>
              <a:t>Campos de Trabalho Científico para Controlo Plantas Invasoras desde 2003 –</a:t>
            </a:r>
            <a:r>
              <a:rPr lang="pt-PT" sz="2000" b="1" dirty="0"/>
              <a:t> voluntariado </a:t>
            </a:r>
            <a:r>
              <a:rPr lang="pt-PT" sz="2000" dirty="0"/>
              <a:t>para ajudar a controlar, mas também identificar, sensibilizar, etc. </a:t>
            </a:r>
          </a:p>
          <a:p>
            <a:endParaRPr lang="pt-PT" b="1" dirty="0">
              <a:solidFill>
                <a:srgbClr val="669900"/>
              </a:solidFill>
            </a:endParaRPr>
          </a:p>
        </p:txBody>
      </p:sp>
      <p:pic>
        <p:nvPicPr>
          <p:cNvPr id="6" name="Picture 2" descr="C:\Users\WILDGUM\Desktop\Beta\CTC 2018 - Gerês\CTC Geres 2018 - draft pos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3" y="2447484"/>
            <a:ext cx="3040651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3907" y="2447484"/>
            <a:ext cx="5494340" cy="38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69DDFBE-DDB7-480A-9433-D78BE4971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9778" y="764098"/>
            <a:ext cx="2002479" cy="112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314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Exemplos de projectos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800" b="1" dirty="0">
                <a:solidFill>
                  <a:srgbClr val="669900"/>
                </a:solidFill>
              </a:rPr>
              <a:t>Plataforma de ciência-cidadã INVASORAS.PT </a:t>
            </a:r>
          </a:p>
          <a:p>
            <a:pPr marL="0" indent="0"/>
            <a:r>
              <a:rPr lang="pt-PT" sz="2000" dirty="0"/>
              <a:t>Controlo de plantas invasoras no Pólo II da UC desde 2018 - </a:t>
            </a:r>
            <a:r>
              <a:rPr lang="pt-PT" sz="2000" b="1" dirty="0"/>
              <a:t>voluntariado </a:t>
            </a:r>
            <a:r>
              <a:rPr lang="pt-PT" sz="2000" dirty="0"/>
              <a:t>para ajudar a controlar, mas também identificar, sensibilizar, etc. 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898" y="2472611"/>
            <a:ext cx="3672457" cy="3852000"/>
          </a:xfrm>
          <a:prstGeom prst="rect">
            <a:avLst/>
          </a:prstGeom>
        </p:spPr>
      </p:pic>
      <p:pic>
        <p:nvPicPr>
          <p:cNvPr id="24" name="Picture 2" descr="C:\output\ControloInvasoras7 24nov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121352"/>
            <a:ext cx="6840000" cy="7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ângulo 9"/>
          <p:cNvSpPr/>
          <p:nvPr/>
        </p:nvSpPr>
        <p:spPr>
          <a:xfrm>
            <a:off x="764704" y="8121352"/>
            <a:ext cx="2592288" cy="704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92" y="8312807"/>
            <a:ext cx="1241392" cy="4049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167" y="8481312"/>
            <a:ext cx="1188000" cy="2719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764704" y="8162546"/>
            <a:ext cx="1330111" cy="318766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9" name="Grupo 28"/>
          <p:cNvGrpSpPr/>
          <p:nvPr/>
        </p:nvGrpSpPr>
        <p:grpSpPr>
          <a:xfrm>
            <a:off x="3328414" y="8312807"/>
            <a:ext cx="1416345" cy="440467"/>
            <a:chOff x="3356992" y="9393007"/>
            <a:chExt cx="1416345" cy="440467"/>
          </a:xfrm>
        </p:grpSpPr>
        <p:sp>
          <p:nvSpPr>
            <p:cNvPr id="30" name="Rectângulo 2"/>
            <p:cNvSpPr/>
            <p:nvPr/>
          </p:nvSpPr>
          <p:spPr>
            <a:xfrm>
              <a:off x="3356992" y="9393007"/>
              <a:ext cx="1416345" cy="4404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7555" y="9456450"/>
              <a:ext cx="1415782" cy="25200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386" y="3618842"/>
            <a:ext cx="4281929" cy="888588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02" y="2591030"/>
            <a:ext cx="4585672" cy="888568"/>
          </a:xfrm>
          <a:prstGeom prst="rect">
            <a:avLst/>
          </a:prstGeom>
        </p:spPr>
      </p:pic>
      <p:pic>
        <p:nvPicPr>
          <p:cNvPr id="15" name="Picture 2" descr="A imagem pode conter: 1 pessoa, Ã¡rvore, planta, sapatos, ar livre e natureza">
            <a:extLst>
              <a:ext uri="{FF2B5EF4-FFF2-40B4-BE49-F238E27FC236}">
                <a16:creationId xmlns:a16="http://schemas.microsoft.com/office/drawing/2014/main" id="{9EA2C3FB-5DB9-4DCC-A4B0-CA68D7DD7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63" y="4606924"/>
            <a:ext cx="1752554" cy="172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 imagem pode conter: uma ou mais pessoas, Ã¡rvore, planta, ar livre e natureza">
            <a:extLst>
              <a:ext uri="{FF2B5EF4-FFF2-40B4-BE49-F238E27FC236}">
                <a16:creationId xmlns:a16="http://schemas.microsoft.com/office/drawing/2014/main" id="{F4ECF836-A917-4683-9A12-DE7D44CB7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8098" y="4629834"/>
            <a:ext cx="1766494" cy="172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A imagem pode conter: 1 pessoa, a sorrir, em pÃ©, relva, Ã¡rvore, planta, ar livre e natureza">
            <a:extLst>
              <a:ext uri="{FF2B5EF4-FFF2-40B4-BE49-F238E27FC236}">
                <a16:creationId xmlns:a16="http://schemas.microsoft.com/office/drawing/2014/main" id="{8D8FB5DC-67EA-427B-A7CB-827EBA602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8972" y="4650991"/>
            <a:ext cx="1984003" cy="17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92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Objectivos de Desenvolvimento Sustentável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85750" y="1771650"/>
            <a:ext cx="8645525" cy="4927600"/>
          </a:xfrm>
        </p:spPr>
        <p:txBody>
          <a:bodyPr/>
          <a:lstStyle/>
          <a:p>
            <a:endParaRPr lang="pt-PT" dirty="0"/>
          </a:p>
          <a:p>
            <a:endParaRPr lang="pt-PT" dirty="0"/>
          </a:p>
          <a:p>
            <a:endParaRPr lang="pt-PT" sz="1600" dirty="0"/>
          </a:p>
          <a:p>
            <a:endParaRPr lang="pt-PT" sz="2400" dirty="0"/>
          </a:p>
          <a:p>
            <a:pPr marL="0" indent="0" algn="just"/>
            <a:r>
              <a:rPr lang="pt-PT" sz="2000" i="1" dirty="0"/>
              <a:t>Meta </a:t>
            </a:r>
            <a:r>
              <a:rPr lang="en-US" sz="2000" b="1" i="1" cap="all" dirty="0"/>
              <a:t>15.8 </a:t>
            </a:r>
            <a:r>
              <a:rPr lang="pt-PT" sz="2000" i="1" dirty="0"/>
              <a:t>Até </a:t>
            </a:r>
            <a:r>
              <a:rPr lang="pt-PT" sz="2000" i="1" dirty="0">
                <a:solidFill>
                  <a:srgbClr val="FF0000"/>
                </a:solidFill>
              </a:rPr>
              <a:t>2020 (!)</a:t>
            </a:r>
            <a:r>
              <a:rPr lang="pt-PT" sz="2000" i="1" dirty="0"/>
              <a:t>, implementar medidas para evitar a introdução e </a:t>
            </a:r>
            <a:r>
              <a:rPr lang="pt-PT" sz="2000" b="1" i="1" dirty="0"/>
              <a:t>reduzir significativamente o impacto de espécies exóticas invasoras nos ecossistemas terrestres e aquáticos, e controlar ou erradicar as espécies prioritárias.</a:t>
            </a:r>
          </a:p>
          <a:p>
            <a:pPr marL="0" indent="0" algn="just"/>
            <a:endParaRPr lang="pt-PT" sz="1200" i="1" dirty="0"/>
          </a:p>
          <a:p>
            <a:pPr marL="0" indent="0" algn="just"/>
            <a:r>
              <a:rPr lang="pt-PT" sz="2400" b="1" dirty="0">
                <a:solidFill>
                  <a:srgbClr val="669900"/>
                </a:solidFill>
                <a:sym typeface="Wingdings" panose="05000000000000000000" pitchFamily="2" charset="2"/>
              </a:rPr>
              <a:t> A</a:t>
            </a:r>
            <a:r>
              <a:rPr lang="pt-PT" sz="2400" b="1" dirty="0">
                <a:solidFill>
                  <a:srgbClr val="669900"/>
                </a:solidFill>
              </a:rPr>
              <a:t> participação dos cidadãos (todos nós!) é essencial:</a:t>
            </a:r>
          </a:p>
          <a:p>
            <a:pPr marL="533400" indent="-266700" algn="just">
              <a:buFontTx/>
              <a:buChar char="-"/>
            </a:pPr>
            <a:r>
              <a:rPr lang="pt-PT" sz="2200" dirty="0"/>
              <a:t>vectores de introdução e disseminação de espécies exóticas invasoras</a:t>
            </a:r>
          </a:p>
          <a:p>
            <a:pPr marL="533400" indent="-266700" algn="just">
              <a:buFontTx/>
              <a:buChar char="-"/>
            </a:pPr>
            <a:r>
              <a:rPr lang="pt-PT" sz="2200" dirty="0"/>
              <a:t>papel importante na prevenção e controlo destas espécies</a:t>
            </a:r>
          </a:p>
        </p:txBody>
      </p:sp>
      <p:pic>
        <p:nvPicPr>
          <p:cNvPr id="2050" name="Picture 2" descr="https://ods.pt/wp-content/uploads/2017/08/17ODS-15-a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9832" y="1459159"/>
            <a:ext cx="4804337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48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B5BE2BD-DEFB-4436-AF22-C6661AA892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10" b="17333"/>
          <a:stretch/>
        </p:blipFill>
        <p:spPr>
          <a:xfrm>
            <a:off x="3332406" y="1166668"/>
            <a:ext cx="5598872" cy="32841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413EE5-AC7B-4992-93D4-7437EAE2A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721515"/>
            <a:ext cx="8669338" cy="836612"/>
          </a:xfrm>
        </p:spPr>
        <p:txBody>
          <a:bodyPr/>
          <a:lstStyle/>
          <a:p>
            <a:r>
              <a:rPr lang="pt-PT" dirty="0"/>
              <a:t>Rede Portuguesa de Estudo e Gestão de Espécies  Invasoras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A6EB830-20CF-4722-AE59-26D24A86A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>
                <a:hlinkClick r:id="rId4"/>
              </a:rPr>
              <a:t>https://www.speco.pt/pt/plataformas/inveco</a:t>
            </a:r>
            <a:r>
              <a:rPr lang="pt-PT" dirty="0"/>
              <a:t> </a:t>
            </a:r>
          </a:p>
          <a:p>
            <a:endParaRPr lang="pt-PT" sz="1050" dirty="0"/>
          </a:p>
          <a:p>
            <a:r>
              <a:rPr lang="pt-PT" b="1" dirty="0"/>
              <a:t>Rede </a:t>
            </a:r>
            <a:r>
              <a:rPr lang="pt-PT" b="1" dirty="0" err="1"/>
              <a:t>InvECO</a:t>
            </a:r>
            <a:r>
              <a:rPr lang="pt-PT" dirty="0"/>
              <a:t>: </a:t>
            </a:r>
            <a:r>
              <a:rPr lang="pt-PT" dirty="0">
                <a:hlinkClick r:id="rId5"/>
              </a:rPr>
              <a:t>https://forms.gle/23phpoCy6kU3Wc7HA</a:t>
            </a:r>
            <a:endParaRPr lang="pt-PT" dirty="0"/>
          </a:p>
          <a:p>
            <a:r>
              <a:rPr lang="pt-PT" dirty="0"/>
              <a:t>Participar nesta Rede, por favor, partilhe o Link.</a:t>
            </a:r>
          </a:p>
          <a:p>
            <a:r>
              <a:rPr lang="pt-PT" dirty="0"/>
              <a:t>Grupos de Trabalho (GT)</a:t>
            </a:r>
          </a:p>
        </p:txBody>
      </p:sp>
    </p:spTree>
    <p:extLst>
      <p:ext uri="{BB962C8B-B14F-4D97-AF65-F5344CB8AC3E}">
        <p14:creationId xmlns:p14="http://schemas.microsoft.com/office/powerpoint/2010/main" val="2640678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endParaRPr lang="en-US" sz="3200" b="1" dirty="0">
              <a:solidFill>
                <a:srgbClr val="669900"/>
              </a:solidFill>
            </a:endParaRPr>
          </a:p>
          <a:p>
            <a:pPr marL="0" indent="0" algn="ctr"/>
            <a:endParaRPr lang="en-US" sz="3200" b="1" dirty="0">
              <a:solidFill>
                <a:srgbClr val="669900"/>
              </a:solidFill>
            </a:endParaRPr>
          </a:p>
          <a:p>
            <a:pPr marL="0" indent="0" algn="ctr"/>
            <a:r>
              <a:rPr lang="en-US" sz="3200" b="1" dirty="0">
                <a:solidFill>
                  <a:srgbClr val="669900"/>
                </a:solidFill>
              </a:rPr>
              <a:t>ETC.! </a:t>
            </a:r>
            <a:r>
              <a:rPr lang="en-US" sz="3200" b="1" dirty="0" err="1">
                <a:solidFill>
                  <a:srgbClr val="669900"/>
                </a:solidFill>
              </a:rPr>
              <a:t>Muitos</a:t>
            </a:r>
            <a:r>
              <a:rPr lang="en-US" sz="3200" b="1" dirty="0">
                <a:solidFill>
                  <a:srgbClr val="669900"/>
                </a:solidFill>
              </a:rPr>
              <a:t> outros </a:t>
            </a:r>
            <a:r>
              <a:rPr lang="en-US" sz="3200" b="1" dirty="0" err="1">
                <a:solidFill>
                  <a:srgbClr val="669900"/>
                </a:solidFill>
              </a:rPr>
              <a:t>projectos</a:t>
            </a:r>
            <a:r>
              <a:rPr lang="en-US" sz="3200" b="1" dirty="0">
                <a:solidFill>
                  <a:srgbClr val="669900"/>
                </a:solidFill>
              </a:rPr>
              <a:t> e </a:t>
            </a:r>
            <a:r>
              <a:rPr lang="en-US" sz="3200" b="1" dirty="0" err="1">
                <a:solidFill>
                  <a:srgbClr val="669900"/>
                </a:solidFill>
              </a:rPr>
              <a:t>ações</a:t>
            </a:r>
            <a:r>
              <a:rPr lang="en-US" sz="3200" b="1" dirty="0">
                <a:solidFill>
                  <a:srgbClr val="669900"/>
                </a:solidFill>
              </a:rPr>
              <a:t> (</a:t>
            </a:r>
            <a:r>
              <a:rPr lang="en-US" sz="3200" b="1" dirty="0" err="1">
                <a:solidFill>
                  <a:srgbClr val="669900"/>
                </a:solidFill>
              </a:rPr>
              <a:t>incluindo</a:t>
            </a:r>
            <a:r>
              <a:rPr lang="en-US" sz="3200" b="1" dirty="0">
                <a:solidFill>
                  <a:srgbClr val="669900"/>
                </a:solidFill>
              </a:rPr>
              <a:t> de </a:t>
            </a:r>
            <a:r>
              <a:rPr lang="en-US" sz="3200" b="1" dirty="0" err="1">
                <a:solidFill>
                  <a:srgbClr val="669900"/>
                </a:solidFill>
              </a:rPr>
              <a:t>voluntariado</a:t>
            </a:r>
            <a:r>
              <a:rPr lang="en-US" sz="3200" b="1" dirty="0">
                <a:solidFill>
                  <a:srgbClr val="669900"/>
                </a:solidFill>
              </a:rPr>
              <a:t> </a:t>
            </a:r>
            <a:r>
              <a:rPr lang="en-US" sz="3200" b="1" dirty="0" err="1">
                <a:solidFill>
                  <a:srgbClr val="669900"/>
                </a:solidFill>
              </a:rPr>
              <a:t>ajudam</a:t>
            </a:r>
            <a:r>
              <a:rPr lang="en-US" sz="3200" b="1" dirty="0">
                <a:solidFill>
                  <a:srgbClr val="669900"/>
                </a:solidFill>
              </a:rPr>
              <a:t>) no </a:t>
            </a:r>
            <a:r>
              <a:rPr lang="en-US" sz="3200" b="1" dirty="0" err="1">
                <a:solidFill>
                  <a:srgbClr val="669900"/>
                </a:solidFill>
              </a:rPr>
              <a:t>combate</a:t>
            </a:r>
            <a:r>
              <a:rPr lang="en-US" sz="3200" b="1" dirty="0">
                <a:solidFill>
                  <a:srgbClr val="669900"/>
                </a:solidFill>
              </a:rPr>
              <a:t> </a:t>
            </a:r>
            <a:r>
              <a:rPr lang="en-US" sz="3200" b="1" dirty="0" err="1">
                <a:solidFill>
                  <a:srgbClr val="669900"/>
                </a:solidFill>
              </a:rPr>
              <a:t>às</a:t>
            </a:r>
            <a:r>
              <a:rPr lang="en-US" sz="3200" b="1" dirty="0">
                <a:solidFill>
                  <a:srgbClr val="669900"/>
                </a:solidFill>
              </a:rPr>
              <a:t> </a:t>
            </a:r>
            <a:r>
              <a:rPr lang="en-US" sz="3200" b="1" dirty="0" err="1">
                <a:solidFill>
                  <a:srgbClr val="669900"/>
                </a:solidFill>
              </a:rPr>
              <a:t>espécies</a:t>
            </a:r>
            <a:r>
              <a:rPr lang="en-US" sz="3200" b="1" dirty="0">
                <a:solidFill>
                  <a:srgbClr val="669900"/>
                </a:solidFill>
              </a:rPr>
              <a:t> </a:t>
            </a:r>
            <a:r>
              <a:rPr lang="en-US" sz="3200" b="1" dirty="0" err="1">
                <a:solidFill>
                  <a:srgbClr val="669900"/>
                </a:solidFill>
              </a:rPr>
              <a:t>invasoras</a:t>
            </a:r>
            <a:r>
              <a:rPr lang="en-US" sz="3200" b="1" dirty="0">
                <a:solidFill>
                  <a:srgbClr val="669900"/>
                </a:solidFill>
              </a:rPr>
              <a:t> por </a:t>
            </a:r>
            <a:r>
              <a:rPr lang="en-US" sz="3200" b="1" dirty="0" err="1">
                <a:solidFill>
                  <a:srgbClr val="669900"/>
                </a:solidFill>
              </a:rPr>
              <a:t>todo</a:t>
            </a:r>
            <a:r>
              <a:rPr lang="en-US" sz="3200" b="1" dirty="0">
                <a:solidFill>
                  <a:srgbClr val="669900"/>
                </a:solidFill>
              </a:rPr>
              <a:t> o </a:t>
            </a:r>
            <a:r>
              <a:rPr lang="en-US" sz="3200" b="1" dirty="0" err="1">
                <a:solidFill>
                  <a:srgbClr val="669900"/>
                </a:solidFill>
              </a:rPr>
              <a:t>país</a:t>
            </a:r>
            <a:r>
              <a:rPr lang="en-US" sz="3200" b="1" dirty="0">
                <a:solidFill>
                  <a:srgbClr val="669900"/>
                </a:solidFill>
              </a:rPr>
              <a:t> </a:t>
            </a:r>
            <a:r>
              <a:rPr lang="en-US" sz="3200" dirty="0">
                <a:solidFill>
                  <a:srgbClr val="669900"/>
                </a:solidFill>
              </a:rPr>
              <a:t>(e </a:t>
            </a:r>
            <a:r>
              <a:rPr lang="en-US" sz="3200" dirty="0" err="1">
                <a:solidFill>
                  <a:srgbClr val="669900"/>
                </a:solidFill>
              </a:rPr>
              <a:t>mundo</a:t>
            </a:r>
            <a:r>
              <a:rPr lang="en-US" sz="3200" dirty="0">
                <a:solidFill>
                  <a:srgbClr val="669900"/>
                </a:solidFill>
              </a:rPr>
              <a:t>)</a:t>
            </a:r>
            <a:r>
              <a:rPr lang="en-US" sz="3200" b="1" dirty="0">
                <a:solidFill>
                  <a:srgbClr val="669900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118447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sz="2800" b="1" dirty="0">
              <a:solidFill>
                <a:srgbClr val="3366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85753" y="2080260"/>
            <a:ext cx="8645525" cy="4927600"/>
          </a:xfrm>
        </p:spPr>
        <p:txBody>
          <a:bodyPr/>
          <a:lstStyle/>
          <a:p>
            <a:endParaRPr lang="pt-PT" dirty="0"/>
          </a:p>
          <a:p>
            <a:endParaRPr lang="pt-PT" dirty="0"/>
          </a:p>
          <a:p>
            <a:pPr algn="ctr"/>
            <a:r>
              <a:rPr lang="pt-PT" sz="2800" b="1" dirty="0">
                <a:solidFill>
                  <a:srgbClr val="669900"/>
                </a:solidFill>
              </a:rPr>
              <a:t>Questões?</a:t>
            </a:r>
          </a:p>
          <a:p>
            <a:pPr algn="ctr"/>
            <a:endParaRPr lang="pt-PT" sz="2800" b="1" dirty="0">
              <a:solidFill>
                <a:srgbClr val="669900"/>
              </a:solidFill>
            </a:endParaRPr>
          </a:p>
          <a:p>
            <a:pPr algn="ctr"/>
            <a:endParaRPr lang="pt-PT" sz="2800" b="1" dirty="0">
              <a:solidFill>
                <a:srgbClr val="669900"/>
              </a:solidFill>
            </a:endParaRPr>
          </a:p>
          <a:p>
            <a:pPr algn="ctr"/>
            <a:endParaRPr lang="pt-PT" sz="1400" dirty="0"/>
          </a:p>
          <a:p>
            <a:pPr algn="ctr"/>
            <a:r>
              <a:rPr lang="pt-PT" sz="2000" dirty="0">
                <a:hlinkClick r:id="rId2"/>
              </a:rPr>
              <a:t>hmarchante@gmail.com</a:t>
            </a:r>
            <a:r>
              <a:rPr lang="pt-PT" sz="2000" dirty="0"/>
              <a:t> | </a:t>
            </a:r>
            <a:r>
              <a:rPr lang="pt-PT" sz="2000" dirty="0">
                <a:hlinkClick r:id="rId3"/>
              </a:rPr>
              <a:t>http://invasoras.pt/</a:t>
            </a:r>
            <a:r>
              <a:rPr lang="pt-PT" sz="2000" dirty="0"/>
              <a:t>  </a:t>
            </a:r>
            <a:r>
              <a:rPr lang="pt-PT" sz="2000" dirty="0">
                <a:hlinkClick r:id="rId4"/>
              </a:rPr>
              <a:t>https://www.facebook.com/InvasorasPt</a:t>
            </a:r>
            <a:r>
              <a:rPr lang="pt-PT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181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24" y="446090"/>
            <a:ext cx="9143999" cy="836612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pt-PT" dirty="0"/>
              <a:t>Gestão das invasões biológicas inclui: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3" y="1333500"/>
            <a:ext cx="8718288" cy="49276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PT" sz="2200" dirty="0"/>
              <a:t>Prevenção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PT" sz="2200" dirty="0"/>
              <a:t>Deteção-precoce e resposta-rápida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PT" sz="2200" dirty="0"/>
              <a:t>Controlo e contenção a longo prazo (</a:t>
            </a:r>
            <a:r>
              <a:rPr lang="pt-PT" sz="2200" dirty="0" err="1"/>
              <a:t>CBD</a:t>
            </a:r>
            <a:r>
              <a:rPr lang="pt-PT" sz="2200" dirty="0"/>
              <a:t>, 2005 &amp; Regulamento EU 1143/2014)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PT" sz="2400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</a:pPr>
            <a:r>
              <a:rPr lang="pt-PT" sz="2400" b="1" dirty="0">
                <a:solidFill>
                  <a:srgbClr val="336600"/>
                </a:solidFill>
              </a:rPr>
              <a:t>Envolvimento dos cidadãos (incluindo voluntários, mas não só!) é essencial para os 3 níveis!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</a:pPr>
            <a:r>
              <a:rPr lang="pt-PT" sz="2400" b="1" dirty="0">
                <a:solidFill>
                  <a:srgbClr val="336600"/>
                </a:solidFill>
              </a:rPr>
              <a:t>A gestão de plantas </a:t>
            </a:r>
            <a:r>
              <a:rPr lang="pt-PT" sz="2400" dirty="0">
                <a:solidFill>
                  <a:srgbClr val="336600"/>
                </a:solidFill>
              </a:rPr>
              <a:t>(espécies) </a:t>
            </a:r>
            <a:r>
              <a:rPr lang="pt-PT" sz="2400" b="1" dirty="0">
                <a:solidFill>
                  <a:srgbClr val="336600"/>
                </a:solidFill>
              </a:rPr>
              <a:t>invasoras </a:t>
            </a:r>
            <a:r>
              <a:rPr lang="pt-PT" sz="2400" dirty="0">
                <a:solidFill>
                  <a:srgbClr val="336600"/>
                </a:solidFill>
              </a:rPr>
              <a:t>(&amp; conservação) </a:t>
            </a:r>
            <a:r>
              <a:rPr lang="pt-PT" sz="2400" b="1" dirty="0">
                <a:solidFill>
                  <a:srgbClr val="336600"/>
                </a:solidFill>
              </a:rPr>
              <a:t>é um desafio de TODOS!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</a:pPr>
            <a:r>
              <a:rPr lang="pt-PT" sz="2200" b="1" dirty="0">
                <a:solidFill>
                  <a:srgbClr val="FF0000"/>
                </a:solidFill>
              </a:rPr>
              <a:t>		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200" b="1" dirty="0">
                <a:solidFill>
                  <a:srgbClr val="FF0000"/>
                </a:solidFill>
              </a:rPr>
              <a:t>		</a:t>
            </a:r>
            <a:endParaRPr lang="pt-PT" sz="2200" dirty="0"/>
          </a:p>
        </p:txBody>
      </p:sp>
      <p:pic>
        <p:nvPicPr>
          <p:cNvPr id="11" name="Imagem 10" descr="Uma imagem com exterior, árvore, rocha, natureza&#10;&#10;Descrição gerada automaticamente">
            <a:extLst>
              <a:ext uri="{FF2B5EF4-FFF2-40B4-BE49-F238E27FC236}">
                <a16:creationId xmlns:a16="http://schemas.microsoft.com/office/drawing/2014/main" id="{0B731FCB-AC8E-41EE-8B96-AE8A6C7A77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223F1B1-1E2F-4648-BE43-EB5415EE1941}"/>
              </a:ext>
            </a:extLst>
          </p:cNvPr>
          <p:cNvSpPr txBox="1"/>
          <p:nvPr/>
        </p:nvSpPr>
        <p:spPr>
          <a:xfrm>
            <a:off x="661013" y="1586429"/>
            <a:ext cx="377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highlight>
                  <a:srgbClr val="FFFF00"/>
                </a:highlight>
              </a:rPr>
              <a:t>conteira!</a:t>
            </a:r>
          </a:p>
        </p:txBody>
      </p:sp>
    </p:spTree>
    <p:extLst>
      <p:ext uri="{BB962C8B-B14F-4D97-AF65-F5344CB8AC3E}">
        <p14:creationId xmlns:p14="http://schemas.microsoft.com/office/powerpoint/2010/main" val="12004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24" y="446090"/>
            <a:ext cx="9143999" cy="836612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pt-PT" dirty="0"/>
              <a:t>Gestão das invasões biológicas inclui: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3" y="1333500"/>
            <a:ext cx="8718288" cy="49276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PT" sz="2200" dirty="0"/>
              <a:t>Prevenção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PT" sz="2200" dirty="0"/>
              <a:t>Deteção-precoce e resposta-rápida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PT" sz="2200" dirty="0"/>
              <a:t>Controlo e contenção a longo prazo (</a:t>
            </a:r>
            <a:r>
              <a:rPr lang="pt-PT" sz="2200" dirty="0" err="1"/>
              <a:t>CBD</a:t>
            </a:r>
            <a:r>
              <a:rPr lang="pt-PT" sz="2200" dirty="0"/>
              <a:t>, 2005 &amp; Regulamento EU 1143/2014)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PT" sz="2400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</a:pPr>
            <a:r>
              <a:rPr lang="pt-PT" sz="2400" b="1" dirty="0">
                <a:solidFill>
                  <a:srgbClr val="336600"/>
                </a:solidFill>
              </a:rPr>
              <a:t>Envolvimento dos cidadãos (incluindo voluntários, mas não só!) é essencial para os 3 níveis!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</a:pPr>
            <a:r>
              <a:rPr lang="pt-PT" sz="2400" b="1" dirty="0">
                <a:solidFill>
                  <a:srgbClr val="336600"/>
                </a:solidFill>
              </a:rPr>
              <a:t>A gestão de plantas </a:t>
            </a:r>
            <a:r>
              <a:rPr lang="pt-PT" sz="2400" dirty="0">
                <a:solidFill>
                  <a:srgbClr val="336600"/>
                </a:solidFill>
              </a:rPr>
              <a:t>(espécies) </a:t>
            </a:r>
            <a:r>
              <a:rPr lang="pt-PT" sz="2400" b="1" dirty="0">
                <a:solidFill>
                  <a:srgbClr val="336600"/>
                </a:solidFill>
              </a:rPr>
              <a:t>invasoras </a:t>
            </a:r>
            <a:r>
              <a:rPr lang="pt-PT" sz="2400" dirty="0">
                <a:solidFill>
                  <a:srgbClr val="336600"/>
                </a:solidFill>
              </a:rPr>
              <a:t>(&amp; conservação) </a:t>
            </a:r>
            <a:r>
              <a:rPr lang="pt-PT" sz="2400" b="1" dirty="0">
                <a:solidFill>
                  <a:srgbClr val="336600"/>
                </a:solidFill>
              </a:rPr>
              <a:t>é um desafio de TODOS!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</a:pPr>
            <a:r>
              <a:rPr lang="pt-PT" sz="2200" b="1" dirty="0">
                <a:solidFill>
                  <a:srgbClr val="FF0000"/>
                </a:solidFill>
              </a:rPr>
              <a:t>		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200" b="1" dirty="0">
                <a:solidFill>
                  <a:srgbClr val="FF0000"/>
                </a:solidFill>
              </a:rPr>
              <a:t>		</a:t>
            </a:r>
            <a:endParaRPr lang="pt-PT" sz="2200" dirty="0"/>
          </a:p>
        </p:txBody>
      </p:sp>
      <p:pic>
        <p:nvPicPr>
          <p:cNvPr id="5" name="Imagem 4" descr="Uma imagem com exterior, relva, natureza, campo&#10;&#10;Descrição gerada automaticamente">
            <a:extLst>
              <a:ext uri="{FF2B5EF4-FFF2-40B4-BE49-F238E27FC236}">
                <a16:creationId xmlns:a16="http://schemas.microsoft.com/office/drawing/2014/main" id="{7C7662A9-74F1-4087-B488-CF5DBC1B0C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3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85753" y="997598"/>
            <a:ext cx="8645525" cy="4927600"/>
          </a:xfrm>
        </p:spPr>
        <p:txBody>
          <a:bodyPr/>
          <a:lstStyle/>
          <a:p>
            <a:pPr marL="0" indent="0" algn="ctr">
              <a:spcBef>
                <a:spcPct val="0"/>
              </a:spcBef>
            </a:pPr>
            <a:r>
              <a:rPr lang="pt-PT" sz="3200" dirty="0">
                <a:solidFill>
                  <a:srgbClr val="669900"/>
                </a:solidFill>
                <a:ea typeface="+mj-ea"/>
                <a:cs typeface="+mj-cs"/>
              </a:rPr>
              <a:t>Há vários desafios! </a:t>
            </a:r>
            <a:r>
              <a:rPr lang="pt-PT" sz="3200" b="1" dirty="0">
                <a:solidFill>
                  <a:srgbClr val="669900"/>
                </a:solidFill>
                <a:ea typeface="+mj-ea"/>
                <a:cs typeface="+mj-cs"/>
              </a:rPr>
              <a:t>É crucial envolver cidadãos (-cientistas e não só!) na gestão &amp; controlo de plantas invasoras</a:t>
            </a:r>
          </a:p>
          <a:p>
            <a:pPr marL="457200" indent="-457200" algn="ctr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PT" sz="2400" dirty="0"/>
              <a:t>Prevenir (</a:t>
            </a:r>
            <a:r>
              <a:rPr lang="pt-PT" sz="2400" i="1" dirty="0">
                <a:solidFill>
                  <a:srgbClr val="C00000"/>
                </a:solidFill>
              </a:rPr>
              <a:t>a introdução e dispersão de espécies…)</a:t>
            </a:r>
          </a:p>
          <a:p>
            <a:pPr marL="457200" indent="-457200" algn="ctr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PT" sz="2400" dirty="0" err="1"/>
              <a:t>Detectar</a:t>
            </a:r>
            <a:r>
              <a:rPr lang="pt-PT" sz="2400" dirty="0"/>
              <a:t> </a:t>
            </a:r>
            <a:r>
              <a:rPr lang="pt-PT" sz="2400" i="1" dirty="0">
                <a:solidFill>
                  <a:srgbClr val="C00000"/>
                </a:solidFill>
              </a:rPr>
              <a:t>(o que procurar?)</a:t>
            </a:r>
          </a:p>
          <a:p>
            <a:pPr marL="457200" indent="-457200" algn="ctr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PT" sz="2400" dirty="0"/>
              <a:t>Identificar </a:t>
            </a:r>
            <a:r>
              <a:rPr lang="pt-PT" sz="2400" i="1" dirty="0">
                <a:solidFill>
                  <a:srgbClr val="C00000"/>
                </a:solidFill>
              </a:rPr>
              <a:t>(dar nome ao “verde”)</a:t>
            </a:r>
          </a:p>
          <a:p>
            <a:pPr marL="457200" indent="-457200" algn="ctr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PT" sz="2400" dirty="0"/>
              <a:t>Contribuir com dados científicos/monitorização (</a:t>
            </a:r>
            <a:r>
              <a:rPr lang="pt-PT" sz="2400" i="1" dirty="0">
                <a:solidFill>
                  <a:srgbClr val="C00000"/>
                </a:solidFill>
              </a:rPr>
              <a:t>cidadãos-cientistas)</a:t>
            </a:r>
          </a:p>
          <a:p>
            <a:pPr marL="457200" indent="-457200" algn="ctr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PT" sz="2400" dirty="0"/>
              <a:t>Controlar </a:t>
            </a:r>
            <a:r>
              <a:rPr lang="pt-PT" sz="2400" i="1" dirty="0">
                <a:solidFill>
                  <a:srgbClr val="C00000"/>
                </a:solidFill>
              </a:rPr>
              <a:t>(como controlar)</a:t>
            </a:r>
          </a:p>
          <a:p>
            <a:pPr marL="457200" indent="-457200" algn="ctr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PT" sz="2400" dirty="0"/>
              <a:t>Comunicar </a:t>
            </a:r>
            <a:r>
              <a:rPr lang="pt-PT" sz="2400" i="1" dirty="0">
                <a:solidFill>
                  <a:srgbClr val="C00000"/>
                </a:solidFill>
              </a:rPr>
              <a:t>(falar para público não-cativo)</a:t>
            </a:r>
          </a:p>
          <a:p>
            <a:pPr marL="457200" indent="-457200" algn="ctr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PT" sz="2400" dirty="0"/>
              <a:t>Motivar </a:t>
            </a:r>
            <a:r>
              <a:rPr lang="pt-PT" sz="2400" i="1" dirty="0">
                <a:solidFill>
                  <a:srgbClr val="C00000"/>
                </a:solidFill>
              </a:rPr>
              <a:t>(manter participação)</a:t>
            </a:r>
          </a:p>
          <a:p>
            <a:pPr marL="457200" indent="-457200" algn="ctr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PT" sz="2400" i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2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63578-3B35-416A-8276-31F12D9A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Exemplos de </a:t>
            </a:r>
            <a:r>
              <a:rPr lang="pt-PT" dirty="0" err="1"/>
              <a:t>projectos</a:t>
            </a:r>
            <a:endParaRPr lang="pt-PT" dirty="0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1414AA6B-E553-4199-97EF-E1349E75C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661633"/>
            <a:ext cx="2564619" cy="1805919"/>
          </a:xfrm>
        </p:spPr>
      </p:pic>
      <p:pic>
        <p:nvPicPr>
          <p:cNvPr id="9" name="Imagem 8" descr="Uma imagem com céu, exterior, pessoa, mamífero&#10;&#10;Descrição gerada automaticamente">
            <a:extLst>
              <a:ext uri="{FF2B5EF4-FFF2-40B4-BE49-F238E27FC236}">
                <a16:creationId xmlns:a16="http://schemas.microsoft.com/office/drawing/2014/main" id="{00059650-5BC5-41B0-A727-423845C7A4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038" y="3225147"/>
            <a:ext cx="5516962" cy="4137722"/>
          </a:xfrm>
          <a:prstGeom prst="rect">
            <a:avLst/>
          </a:prstGeom>
        </p:spPr>
      </p:pic>
      <p:pic>
        <p:nvPicPr>
          <p:cNvPr id="11" name="Imagem 10" descr="Uma imagem com planta, flor, rocha, pedra&#10;&#10;Descrição gerada automaticamente">
            <a:extLst>
              <a:ext uri="{FF2B5EF4-FFF2-40B4-BE49-F238E27FC236}">
                <a16:creationId xmlns:a16="http://schemas.microsoft.com/office/drawing/2014/main" id="{C29E89EE-93D0-4207-9738-12EC6D560C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520" y="1767110"/>
            <a:ext cx="1809484" cy="2458538"/>
          </a:xfrm>
          <a:prstGeom prst="rect">
            <a:avLst/>
          </a:prstGeom>
        </p:spPr>
      </p:pic>
      <p:pic>
        <p:nvPicPr>
          <p:cNvPr id="13" name="Imagem 12" descr="Uma imagem com texto&#10;&#10;Descrição gerada automaticamente">
            <a:extLst>
              <a:ext uri="{FF2B5EF4-FFF2-40B4-BE49-F238E27FC236}">
                <a16:creationId xmlns:a16="http://schemas.microsoft.com/office/drawing/2014/main" id="{838086CE-96CF-48F7-91C7-6199151BF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1" y="3305062"/>
            <a:ext cx="2865079" cy="912666"/>
          </a:xfrm>
          <a:prstGeom prst="rect">
            <a:avLst/>
          </a:prstGeom>
        </p:spPr>
      </p:pic>
      <p:pic>
        <p:nvPicPr>
          <p:cNvPr id="15" name="Imagem 14" descr="Uma imagem com texto, exterior, rua, símbolo&#10;&#10;Descrição gerada automaticamente">
            <a:extLst>
              <a:ext uri="{FF2B5EF4-FFF2-40B4-BE49-F238E27FC236}">
                <a16:creationId xmlns:a16="http://schemas.microsoft.com/office/drawing/2014/main" id="{2BA5A0A6-4929-4DF7-A19F-8109FC47E6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134" y="1664105"/>
            <a:ext cx="4375736" cy="2484424"/>
          </a:xfrm>
          <a:prstGeom prst="rect">
            <a:avLst/>
          </a:prstGeom>
        </p:spPr>
      </p:pic>
      <p:pic>
        <p:nvPicPr>
          <p:cNvPr id="17" name="Imagem 16" descr="Uma imagem com céu, exterior, rua, relva&#10;&#10;Descrição gerada automaticamente">
            <a:extLst>
              <a:ext uri="{FF2B5EF4-FFF2-40B4-BE49-F238E27FC236}">
                <a16:creationId xmlns:a16="http://schemas.microsoft.com/office/drawing/2014/main" id="{562D8DFE-0908-44A6-8276-884A3116F2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034" y="4225648"/>
            <a:ext cx="3727072" cy="275334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7B68A862-82CB-45C1-90E0-C3FE114A6BA3}"/>
              </a:ext>
            </a:extLst>
          </p:cNvPr>
          <p:cNvSpPr/>
          <p:nvPr/>
        </p:nvSpPr>
        <p:spPr>
          <a:xfrm>
            <a:off x="284874" y="1299900"/>
            <a:ext cx="8947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PT" dirty="0">
                <a:solidFill>
                  <a:srgbClr val="669900"/>
                </a:solidFill>
              </a:rPr>
              <a:t>LIFE IP AZORES NATURA</a:t>
            </a:r>
          </a:p>
        </p:txBody>
      </p:sp>
    </p:spTree>
    <p:extLst>
      <p:ext uri="{BB962C8B-B14F-4D97-AF65-F5344CB8AC3E}">
        <p14:creationId xmlns:p14="http://schemas.microsoft.com/office/powerpoint/2010/main" val="156742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Exemplos de projectos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>
                <a:solidFill>
                  <a:srgbClr val="669900"/>
                </a:solidFill>
              </a:rPr>
              <a:t>LIFE </a:t>
            </a:r>
            <a:r>
              <a:rPr lang="pt-PT" b="1" i="1" dirty="0" err="1">
                <a:solidFill>
                  <a:srgbClr val="669900"/>
                </a:solidFill>
              </a:rPr>
              <a:t>Volunteer</a:t>
            </a:r>
            <a:r>
              <a:rPr lang="pt-PT" b="1" i="1" dirty="0">
                <a:solidFill>
                  <a:srgbClr val="669900"/>
                </a:solidFill>
              </a:rPr>
              <a:t> Escapes</a:t>
            </a:r>
          </a:p>
        </p:txBody>
      </p:sp>
      <p:pic>
        <p:nvPicPr>
          <p:cNvPr id="1026" name="Picture 2" descr="Nenhuma descrição de foto disponível.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01" y="1854715"/>
            <a:ext cx="3328000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2034" y="3730498"/>
            <a:ext cx="38446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b="0" dirty="0">
                <a:solidFill>
                  <a:srgbClr val="050505"/>
                </a:solidFill>
                <a:latin typeface="+mj-lt"/>
              </a:rPr>
              <a:t>MTV - controlo de espécies invasoras (pesca </a:t>
            </a:r>
            <a:r>
              <a:rPr lang="pt-PT" sz="1200" b="0" dirty="0" err="1">
                <a:solidFill>
                  <a:srgbClr val="050505"/>
                </a:solidFill>
                <a:latin typeface="+mj-lt"/>
              </a:rPr>
              <a:t>eléctrica</a:t>
            </a:r>
            <a:r>
              <a:rPr lang="pt-PT" sz="1200" b="0" dirty="0">
                <a:solidFill>
                  <a:srgbClr val="050505"/>
                </a:solidFill>
                <a:latin typeface="+mj-lt"/>
              </a:rPr>
              <a:t>)</a:t>
            </a:r>
            <a:endParaRPr lang="en-US" sz="1200" dirty="0">
              <a:latin typeface="+mj-lt"/>
            </a:endParaRPr>
          </a:p>
        </p:txBody>
      </p:sp>
      <p:pic>
        <p:nvPicPr>
          <p:cNvPr id="1028" name="Picture 4" descr="Pode ser uma imagem de 2 pessoas, árvore e ao ar livr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8356" y="1854715"/>
            <a:ext cx="2259466" cy="30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527522" y="4888426"/>
            <a:ext cx="25717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b="0" dirty="0" err="1">
                <a:solidFill>
                  <a:srgbClr val="050505"/>
                </a:solidFill>
                <a:latin typeface="+mj-lt"/>
              </a:rPr>
              <a:t>Montis</a:t>
            </a:r>
            <a:r>
              <a:rPr lang="pt-PT" sz="1200" b="0" dirty="0">
                <a:solidFill>
                  <a:srgbClr val="050505"/>
                </a:solidFill>
                <a:latin typeface="+mj-lt"/>
              </a:rPr>
              <a:t> - Controlo de plantas invasoras</a:t>
            </a:r>
            <a:endParaRPr lang="en-US" sz="1200" dirty="0">
              <a:latin typeface="+mj-lt"/>
            </a:endParaRPr>
          </a:p>
        </p:txBody>
      </p:sp>
      <p:pic>
        <p:nvPicPr>
          <p:cNvPr id="1030" name="Picture 6" descr="Pode ser uma imagem de 2 pessoas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2709" y="1854715"/>
            <a:ext cx="2917639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3617765" y="3730533"/>
            <a:ext cx="3133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b="0" dirty="0">
                <a:solidFill>
                  <a:srgbClr val="050505"/>
                </a:solidFill>
                <a:latin typeface="+mj-lt"/>
              </a:rPr>
              <a:t>Plantar uma Árvore - Controlo plantas invasoras</a:t>
            </a:r>
            <a:endParaRPr lang="en-US" sz="1200" dirty="0">
              <a:latin typeface="+mj-lt"/>
            </a:endParaRPr>
          </a:p>
        </p:txBody>
      </p:sp>
      <p:pic>
        <p:nvPicPr>
          <p:cNvPr id="1032" name="Picture 8" descr="Nenhuma descrição de foto disponível.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4426" y="4095471"/>
            <a:ext cx="4305299" cy="223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5437190" y="4565260"/>
            <a:ext cx="782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b="0" dirty="0">
                <a:solidFill>
                  <a:srgbClr val="050505"/>
                </a:solidFill>
                <a:latin typeface="+mj-lt"/>
              </a:rPr>
              <a:t>Plantar uma Árvore - Controlo plantas invasoras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490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céu, exterior, terra, relva&#10;&#10;Descrição gerada automaticamente">
            <a:extLst>
              <a:ext uri="{FF2B5EF4-FFF2-40B4-BE49-F238E27FC236}">
                <a16:creationId xmlns:a16="http://schemas.microsoft.com/office/drawing/2014/main" id="{84631FEC-AC3C-4919-86AB-A4E31CDAFF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5565" y="544572"/>
            <a:ext cx="6906405" cy="41045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EA80BB-1C38-4C43-982A-DF245D2B4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02" y="1661550"/>
            <a:ext cx="2060184" cy="836612"/>
          </a:xfrm>
        </p:spPr>
        <p:txBody>
          <a:bodyPr/>
          <a:lstStyle/>
          <a:p>
            <a:r>
              <a:rPr lang="pt-PT" sz="2800" dirty="0"/>
              <a:t>LIFE </a:t>
            </a:r>
            <a:r>
              <a:rPr lang="pt-PT" sz="2800" dirty="0" err="1"/>
              <a:t>Volunteer</a:t>
            </a:r>
            <a:r>
              <a:rPr lang="pt-PT" sz="2800" dirty="0"/>
              <a:t> Escapes </a:t>
            </a:r>
            <a:br>
              <a:rPr lang="pt-PT" sz="2800" dirty="0"/>
            </a:br>
            <a:r>
              <a:rPr lang="pt-PT" sz="2800" dirty="0"/>
              <a:t>&amp;</a:t>
            </a:r>
            <a:br>
              <a:rPr lang="pt-PT" sz="2800" dirty="0"/>
            </a:br>
            <a:r>
              <a:rPr lang="pt-PT" sz="2800" dirty="0"/>
              <a:t>LIFE IP AZORES NATURA</a:t>
            </a:r>
          </a:p>
        </p:txBody>
      </p:sp>
      <p:pic>
        <p:nvPicPr>
          <p:cNvPr id="5" name="Marcador de Posição de Conteúdo 4" descr="Uma imagem com relva, árvore, exterior, pessoa&#10;&#10;Descrição gerada automaticamente">
            <a:extLst>
              <a:ext uri="{FF2B5EF4-FFF2-40B4-BE49-F238E27FC236}">
                <a16:creationId xmlns:a16="http://schemas.microsoft.com/office/drawing/2014/main" id="{BD5D1729-9433-416F-8872-29A0D50F6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696" y="3665997"/>
            <a:ext cx="4770304" cy="3180203"/>
          </a:xfrm>
        </p:spPr>
      </p:pic>
      <p:pic>
        <p:nvPicPr>
          <p:cNvPr id="11" name="Imagem 10" descr="Uma imagem com árvore, relva, exterior, pessoa&#10;&#10;Descrição gerada automaticamente">
            <a:extLst>
              <a:ext uri="{FF2B5EF4-FFF2-40B4-BE49-F238E27FC236}">
                <a16:creationId xmlns:a16="http://schemas.microsoft.com/office/drawing/2014/main" id="{59A765BF-7438-4D3E-A604-3907B30C1E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65997"/>
            <a:ext cx="4770304" cy="318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6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Exemplos de projectos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85753" y="1333500"/>
            <a:ext cx="8703264" cy="4927600"/>
          </a:xfrm>
        </p:spPr>
        <p:txBody>
          <a:bodyPr/>
          <a:lstStyle/>
          <a:p>
            <a:r>
              <a:rPr lang="pt-PT" b="1" dirty="0">
                <a:solidFill>
                  <a:srgbClr val="669900"/>
                </a:solidFill>
              </a:rPr>
              <a:t>FUTURO – </a:t>
            </a:r>
            <a:r>
              <a:rPr lang="pt-PT" b="1" dirty="0" err="1">
                <a:solidFill>
                  <a:srgbClr val="669900"/>
                </a:solidFill>
              </a:rPr>
              <a:t>projeto</a:t>
            </a:r>
            <a:r>
              <a:rPr lang="pt-PT" b="1" dirty="0">
                <a:solidFill>
                  <a:srgbClr val="669900"/>
                </a:solidFill>
              </a:rPr>
              <a:t> das 100.000 árvores na Área Metropolitana do Porto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53351" y="2247244"/>
            <a:ext cx="10403279" cy="52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xão recta 5"/>
          <p:cNvCxnSpPr/>
          <p:nvPr/>
        </p:nvCxnSpPr>
        <p:spPr bwMode="auto">
          <a:xfrm>
            <a:off x="860623" y="4573868"/>
            <a:ext cx="68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exão recta 6"/>
          <p:cNvCxnSpPr/>
          <p:nvPr/>
        </p:nvCxnSpPr>
        <p:spPr bwMode="auto">
          <a:xfrm>
            <a:off x="2965967" y="4573868"/>
            <a:ext cx="68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29544257"/>
      </p:ext>
    </p:extLst>
  </p:cSld>
  <p:clrMapOvr>
    <a:masterClrMapping/>
  </p:clrMapOvr>
</p:sld>
</file>

<file path=ppt/theme/theme1.xml><?xml version="1.0" encoding="utf-8"?>
<a:theme xmlns:a="http://schemas.openxmlformats.org/drawingml/2006/main" name="ctc 2013 introducao">
  <a:themeElements>
    <a:clrScheme name="Modelo de apresentaçã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delo de apresentaçã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ctc 2013 introducao</Template>
  <TotalTime>19078</TotalTime>
  <Words>1333</Words>
  <Application>Microsoft Office PowerPoint</Application>
  <PresentationFormat>Apresentação no Ecrã (4:3)</PresentationFormat>
  <Paragraphs>138</Paragraphs>
  <Slides>22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ctc 2013 introducao</vt:lpstr>
      <vt:lpstr>Apresentação do PowerPoint</vt:lpstr>
      <vt:lpstr>Objectivos de Desenvolvimento Sustentável</vt:lpstr>
      <vt:lpstr>Gestão das invasões biológicas inclui:</vt:lpstr>
      <vt:lpstr>Gestão das invasões biológicas inclui:</vt:lpstr>
      <vt:lpstr>Apresentação do PowerPoint</vt:lpstr>
      <vt:lpstr>Exemplos de projectos</vt:lpstr>
      <vt:lpstr>Exemplos de projectos</vt:lpstr>
      <vt:lpstr>LIFE Volunteer Escapes  &amp; LIFE IP AZORES NATURA</vt:lpstr>
      <vt:lpstr>Exemplos de projectos</vt:lpstr>
      <vt:lpstr>Exemplos de projectos</vt:lpstr>
      <vt:lpstr>GANHA Gestão sustentável de Acacia spp.: controlo Natural e  outras métodos para recuperação de Habitats em Áreas Classificadas</vt:lpstr>
      <vt:lpstr>STOP Cortaderia medidas urgentes para controlar a  expansão da erva-das-Pampas (Cortaderia selloana) na área Atlântica</vt:lpstr>
      <vt:lpstr>Exemplos de projectos</vt:lpstr>
      <vt:lpstr>Exemplos de projectos</vt:lpstr>
      <vt:lpstr>Exemplos de projectos</vt:lpstr>
      <vt:lpstr>Exemplos de projectos</vt:lpstr>
      <vt:lpstr>Exemplos de projectos</vt:lpstr>
      <vt:lpstr>Exemplos de projectos</vt:lpstr>
      <vt:lpstr>Exemplos de projectos</vt:lpstr>
      <vt:lpstr>Rede Portuguesa de Estudo e Gestão de Espécies  Invasoras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hmarchante</dc:creator>
  <cp:lastModifiedBy>Hélia Marchante</cp:lastModifiedBy>
  <cp:revision>744</cp:revision>
  <dcterms:created xsi:type="dcterms:W3CDTF">2013-09-06T22:35:11Z</dcterms:created>
  <dcterms:modified xsi:type="dcterms:W3CDTF">2021-08-05T18:05:09Z</dcterms:modified>
</cp:coreProperties>
</file>