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16"/>
  </p:notesMasterIdLst>
  <p:sldIdLst>
    <p:sldId id="315" r:id="rId3"/>
    <p:sldId id="368" r:id="rId4"/>
    <p:sldId id="409" r:id="rId5"/>
    <p:sldId id="374" r:id="rId6"/>
    <p:sldId id="358" r:id="rId7"/>
    <p:sldId id="410" r:id="rId8"/>
    <p:sldId id="391" r:id="rId9"/>
    <p:sldId id="387" r:id="rId10"/>
    <p:sldId id="539" r:id="rId11"/>
    <p:sldId id="411" r:id="rId12"/>
    <p:sldId id="508" r:id="rId13"/>
    <p:sldId id="538" r:id="rId14"/>
    <p:sldId id="32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8EC"/>
    <a:srgbClr val="AFE3D0"/>
    <a:srgbClr val="ADE7D8"/>
    <a:srgbClr val="195457"/>
    <a:srgbClr val="1C3E4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71" autoAdjust="0"/>
  </p:normalViewPr>
  <p:slideViewPr>
    <p:cSldViewPr>
      <p:cViewPr varScale="1">
        <p:scale>
          <a:sx n="52" d="100"/>
          <a:sy n="52" d="100"/>
        </p:scale>
        <p:origin x="17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108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C926-7832-4548-AC48-0418C91244CA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0E2D-B2DC-483B-B509-2EA1D20150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60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embarcação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foi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entregue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mês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passado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75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972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ação C14.1 “Avaliação integrada e mitigação dos impactos negativos do turismo em trilhos na Rede Natura 2000” do projeto LIFE IP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Azores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Natura prevê a instalação de um contador com sensor piroelétrico por ilha, para começar a recolher dados sobre a taxa de visitação dos trilhos nos Açores.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contadores no Caminho dos Burros (Pico) e no trilho Entre Montes (Faial), Santa Maria, Flores e Corvo foram já instalados. O da Terceira e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S.Jorge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serão finalizados na próxima semana.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a instalação dos contadores começa então a recolha de dados sobre a dimensão concreta da utilização dos trilhos naturais e dos impactos pelos turistas, de forma a definir medidas e ferramentas de apoio à gestão adequadas que possam ser aplicadas de forma mais ampla em todos os trilhos N2000 existentes nos Açores.</a:t>
            </a:r>
          </a:p>
        </p:txBody>
      </p:sp>
    </p:spTree>
    <p:extLst>
      <p:ext uri="{BB962C8B-B14F-4D97-AF65-F5344CB8AC3E}">
        <p14:creationId xmlns:p14="http://schemas.microsoft.com/office/powerpoint/2010/main" val="296574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516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Apresentação do projeto – LIFE IP AZORES NATURA: A (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Proteçao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ativa e gestão integrada da Rede Natura 2000 nos Açores)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o primeiro projeto integrado português aprovado e o maior projeto de conservação da natureza alguma vez concebido para os Açores.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91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Em janeiro de 2019, a Direção Regional do Ambiente (DRA) deu início à execução do projeto LIFE IP </a:t>
            </a:r>
            <a:r>
              <a:rPr lang="pt-PT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Azores</a:t>
            </a:r>
            <a:r>
              <a:rPr lang="pt-PT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Natura, do qual foi a entidade coordenadora até à reestruturação da orgânica pelo XIII Governo Regional no final de 2020. Depois destas reestruturações, a Secretaria Regional do Ambiente e Alterações Climáticas (SRAAC) passou a ser o Beneficiário coordenador do projeto LIFE IP AZORES NATURA, enquanto a Direção Regional do Ambiente e Alterações Climáticas (DRAAC) passa a ser beneficiário associado.</a:t>
            </a:r>
          </a:p>
          <a:p>
            <a:pPr eaLnBrk="1" hangingPunct="1"/>
            <a:r>
              <a:rPr lang="pt-PT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planeamento das ações de conservação terrestre iniciou-se em janeiro de 2020. Desde novembro de 2020, e com a finalização das contratações dos Assistentes Operacionais, toda a estrutura da SRAAC e DRAAC no âmbito deste projeto encontra-se em pleno funcionamento.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88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-</a:t>
            </a:r>
            <a:r>
              <a:rPr lang="pt-BR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projeto LIFE IP Azores Natura abrange todos os sítios da RN2000: 24 ZEC’s (Zonas Especiais de Conservação), 15 ZPE’s (Zonas de Proteção Especial) e 2 SIC's (Sítios de Interesse Comunitário) da Rede Natura 2000 nos Açores, procurando obter um contributo significativo para a conservação de espécies e habitats protegidos pelas Diretivas Habitats e Aves que fundamentam a sua designação.</a:t>
            </a:r>
          </a:p>
          <a:p>
            <a:pPr eaLnBrk="1" hangingPunct="1"/>
            <a:endParaRPr lang="pt-BR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pt-BR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-</a:t>
            </a:r>
            <a:r>
              <a:rPr lang="pt-BR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 projeto também ira intervir no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Parque Marinho dos Açores, que inclui a área prioritária de intervenção para a conservação de espécies marinhas.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06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7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Iremos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intervir no Caldeirão do Corvo em 99ha. Esta área é ocupada por um habitat prioritário da Diretiva Habitats -  Turfeiras de Cobertura (7130), pertencente à Rede Natura 2000.</a:t>
            </a:r>
          </a:p>
          <a:p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área a restaurar para melhorar o estado de conservação deste habitat passará pelo controlo de EEI, assim como o plantio de cedro do mato (</a:t>
            </a:r>
            <a:r>
              <a:rPr lang="pt-PT" sz="1200" i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Juniperus</a:t>
            </a:r>
            <a:r>
              <a:rPr lang="pt-PT" sz="1200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i="1" u="non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brevifolia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 introdução de outras espécies nas encostas para estabilizar: </a:t>
            </a:r>
          </a:p>
          <a:p>
            <a:pPr marL="171450" indent="-171450">
              <a:buFontTx/>
              <a:buChar char="-"/>
            </a:pPr>
            <a:r>
              <a:rPr lang="pt-PT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Festuca </a:t>
            </a:r>
            <a:r>
              <a:rPr lang="pt-PT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francoi</a:t>
            </a:r>
            <a:r>
              <a:rPr lang="pt-PT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semente</a:t>
            </a:r>
          </a:p>
          <a:p>
            <a:pPr marL="171450" indent="-171450">
              <a:buFontTx/>
              <a:buChar char="-"/>
            </a:pP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Sementeira de </a:t>
            </a:r>
            <a:r>
              <a:rPr lang="pt-PT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Calluna</a:t>
            </a:r>
            <a:r>
              <a:rPr lang="pt-PT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vulgaris</a:t>
            </a:r>
            <a:endParaRPr lang="pt-PT" sz="120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fundo da caldeira serão plantados </a:t>
            </a:r>
            <a:r>
              <a:rPr lang="pt-PT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Sphagnum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reconstrução da turfeira.</a:t>
            </a:r>
          </a:p>
          <a:p>
            <a:pPr marL="0" indent="0">
              <a:buFontTx/>
              <a:buNone/>
            </a:pP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 ser colocada sinalética na área referente ao projeto, condicionando o uso ao longo da sebe e nas principais zonas visitáveis. </a:t>
            </a:r>
            <a:b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PT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 contratados 2 assistentes operacionais afetos ao projeto LIFE IP até 2027, para implementação das ações de conservação.</a:t>
            </a:r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Tx/>
              <a:buNone/>
            </a:pPr>
            <a:endParaRPr lang="en-US" dirty="0">
              <a:effectLst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187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pt-PT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Desde modo será feita uma primeira prospeção no terreno para avaliar o estado atual das populações e se estão presentes, de acordo com os dados de distribuição atual, e após essa avaliação controlar as ameaças e pressões, e reforçar populações, quando necessário, através de conservação in </a:t>
            </a:r>
            <a:r>
              <a:rPr lang="pt-PT" altLang="en-US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situ</a:t>
            </a:r>
            <a:r>
              <a:rPr lang="pt-PT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 </a:t>
            </a:r>
            <a:r>
              <a:rPr lang="pt-PT" altLang="en-US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ex</a:t>
            </a:r>
            <a:r>
              <a:rPr lang="pt-PT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t-PT" altLang="en-US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situ</a:t>
            </a:r>
            <a:r>
              <a:rPr lang="pt-PT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pt-PT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Será feito por estes dias a prospeção ao </a:t>
            </a:r>
            <a:r>
              <a:rPr lang="pt-PT" altLang="en-US" i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Ammi</a:t>
            </a:r>
            <a:r>
              <a:rPr lang="pt-PT" altLang="en-US" i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t-PT" altLang="en-US" i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trifoliatum</a:t>
            </a:r>
            <a:r>
              <a:rPr lang="pt-PT" altLang="en-US" i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t-PT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 </a:t>
            </a:r>
            <a:r>
              <a:rPr lang="pt-PT" altLang="en-US" i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Azorina</a:t>
            </a:r>
            <a:r>
              <a:rPr lang="pt-PT" altLang="en-US" i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t-PT" altLang="en-US" i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vidalli</a:t>
            </a:r>
            <a:r>
              <a:rPr lang="pt-PT" altLang="en-US" i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171450" indent="-171450">
              <a:buFontTx/>
              <a:buChar char="-"/>
            </a:pPr>
            <a:endParaRPr lang="pt-PT" altLang="en-US" i="1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71450" indent="-171450">
              <a:buFontTx/>
              <a:buChar char="-"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13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Esta ação tem por objetivo o desenho, teste e avaliação da eficácia dos quadros operacionais ao nível das ilhas, dirigidos para a prevenção efetiva da introdução, aviso prévio e resposta rápida a novas espécies de flora exótica e invasora, recentemente descobertas, que possam ameaçar as espécies protegidas.</a:t>
            </a:r>
          </a:p>
          <a:p>
            <a:pPr marL="171450" indent="-171450" eaLnBrk="1" hangingPunct="1">
              <a:buFontTx/>
              <a:buChar char="-"/>
            </a:pPr>
            <a:r>
              <a:rPr lang="pt-BR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Os trabalhos serão realizados em conjunto pelas equipas da SRAAC – com enfoque na ilha do Corvo,– e de LA PALMA que têm trabalhado em conjunto na conservação da natureza e EEI durante vários</a:t>
            </a:r>
          </a:p>
          <a:p>
            <a:pPr marL="171450" indent="-171450" eaLnBrk="1" hangingPunct="1">
              <a:buFontTx/>
              <a:buChar char="-"/>
            </a:pPr>
            <a:r>
              <a:rPr lang="pt-BR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anos.</a:t>
            </a:r>
          </a:p>
          <a:p>
            <a:pPr marL="171450" indent="-171450" eaLnBrk="1" hangingPunct="1">
              <a:buFontTx/>
              <a:buChar char="-"/>
            </a:pPr>
            <a:endParaRPr lang="pt-BR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71450" indent="-171450" eaLnBrk="1" hangingPunct="1">
              <a:buFontTx/>
              <a:buChar char="-"/>
            </a:pPr>
            <a:endParaRPr lang="pt-BR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Estas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espécies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é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uma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lista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preliminar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nesta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visita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já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foram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identificadas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espécies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E no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Corvo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há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umas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dezenas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largas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espécies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com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cariz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invasor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 que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temos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estar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alerta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92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24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00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8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66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4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13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22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1767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1767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99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36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34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2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3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494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64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87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040312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040312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72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5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40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1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1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4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A9867E-B66E-4B4E-9A5E-EB30D1EC63CE}" type="datetimeFigureOut">
              <a:rPr lang="pt-PT" smtClean="0"/>
              <a:t>05/08/2021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H2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165850"/>
            <a:ext cx="981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54B0BE"/>
                </a:solidFill>
                <a:latin typeface="+mn-lt"/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4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758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087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0879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0879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0879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087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Diana.C.Pereira@azores.gov.pt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hyperlink" Target="http://novoportal.uac.pt/pt-pt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9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13.jpeg"/><Relationship Id="rId18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hyperlink" Target="https://www.google.pt/url?sa=i&amp;rct=j&amp;q=&amp;esrc=s&amp;source=images&amp;cd=&amp;cad=rja&amp;uact=8&amp;ved=0ahUKEwjM787Mv__LAhWDNhoKHdECCcYQjRwIBw&amp;url=http://turismocadentro.com/ilha-das-flores-um-hino-a-natureza/&amp;bvm=bv.118817766,bs.1,d.d24&amp;psig=AFQjCNFn15k-MVhNeHDyWWHy7qZ2MqABVg&amp;ust=1460220551454673" TargetMode="External"/><Relationship Id="rId12" Type="http://schemas.openxmlformats.org/officeDocument/2006/relationships/image" Target="../media/image48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6" Type="http://schemas.openxmlformats.org/officeDocument/2006/relationships/hyperlink" Target="mailto:lifeip.azoresnatura@azores.gov.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jpeg"/><Relationship Id="rId15" Type="http://schemas.openxmlformats.org/officeDocument/2006/relationships/image" Target="../media/image11.pn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1.png"/><Relationship Id="rId4" Type="http://schemas.openxmlformats.org/officeDocument/2006/relationships/image" Target="../media/image14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1.png"/><Relationship Id="rId10" Type="http://schemas.openxmlformats.org/officeDocument/2006/relationships/image" Target="../media/image28.jpeg"/><Relationship Id="rId4" Type="http://schemas.openxmlformats.org/officeDocument/2006/relationships/image" Target="../media/image10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iaram.azores.gov.pt/reservas-biosfera/ilha-corvo/galeria/imagens/2.jpg">
            <a:extLst>
              <a:ext uri="{FF2B5EF4-FFF2-40B4-BE49-F238E27FC236}">
                <a16:creationId xmlns:a16="http://schemas.microsoft.com/office/drawing/2014/main" id="{17A53115-052C-4155-8B0A-0359EFE5B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7"/>
          <a:stretch/>
        </p:blipFill>
        <p:spPr bwMode="auto">
          <a:xfrm>
            <a:off x="-36513" y="-90512"/>
            <a:ext cx="9216302" cy="55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-36513" y="-27383"/>
            <a:ext cx="9194799" cy="1540767"/>
          </a:xfrm>
          <a:prstGeom prst="rect">
            <a:avLst/>
          </a:prstGeom>
          <a:gradFill flip="none" rotWithShape="1">
            <a:gsLst>
              <a:gs pos="44000">
                <a:srgbClr val="AFE3D0">
                  <a:tint val="66000"/>
                  <a:satMod val="160000"/>
                  <a:alpha val="44000"/>
                  <a:lumMod val="94000"/>
                  <a:lumOff val="6000"/>
                </a:srgbClr>
              </a:gs>
              <a:gs pos="82000">
                <a:srgbClr val="AFE3D0">
                  <a:tint val="44500"/>
                  <a:satMod val="160000"/>
                </a:srgbClr>
              </a:gs>
              <a:gs pos="15000">
                <a:srgbClr val="AFE3D0">
                  <a:tint val="23500"/>
                  <a:satMod val="160000"/>
                  <a:alpha val="76000"/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3" y="-315416"/>
            <a:ext cx="9216303" cy="1828800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r"/>
            <a:r>
              <a:rPr lang="pt-PT" sz="3600" b="1" dirty="0">
                <a:ln w="0"/>
                <a:latin typeface="Calisto MT" panose="02040603050505030304" pitchFamily="18" charset="0"/>
              </a:rPr>
              <a:t>Proteção ativa e gestão integrada da </a:t>
            </a:r>
            <a:br>
              <a:rPr lang="pt-PT" sz="3600" b="1" dirty="0">
                <a:ln w="0"/>
                <a:latin typeface="Calisto MT" panose="02040603050505030304" pitchFamily="18" charset="0"/>
              </a:rPr>
            </a:br>
            <a:r>
              <a:rPr lang="pt-PT" sz="3600" b="1" dirty="0">
                <a:ln w="0"/>
                <a:latin typeface="Calisto MT" panose="02040603050505030304" pitchFamily="18" charset="0"/>
              </a:rPr>
              <a:t>Rede Natura 2000 nos Açores</a:t>
            </a:r>
            <a:br>
              <a:rPr lang="pt-PT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pt-PT" sz="2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LIFE IP </a:t>
            </a:r>
            <a:r>
              <a:rPr lang="pt-P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AZORES NATURA – LIFE 17 IPE/PT 000010</a:t>
            </a:r>
            <a:endParaRPr lang="pt-P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259" y="5445224"/>
            <a:ext cx="9144000" cy="0"/>
          </a:xfrm>
          <a:prstGeom prst="line">
            <a:avLst/>
          </a:prstGeom>
          <a:ln w="1905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4" tooltip="Início"/>
              </a:rPr>
              <a:t>  </a:t>
            </a:r>
            <a:r>
              <a:rPr kumimoji="0" lang="pt-PT" altLang="pt-PT" sz="7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</a:t>
            </a:r>
            <a:endParaRPr kumimoji="0" lang="pt-PT" altLang="pt-PT" b="0" i="0" u="none" strike="noStrike" cap="none" normalizeH="0" baseline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>
                <a:ln>
                  <a:noFill/>
                </a:ln>
                <a:solidFill>
                  <a:srgbClr val="404A54"/>
                </a:solidFill>
                <a:effectLst/>
                <a:latin typeface="Open Sans"/>
                <a:cs typeface="Arial" pitchFamily="34" charset="0"/>
                <a:hlinkClick r:id="rId4" tooltip="Início"/>
              </a:rPr>
              <a:t>Universidade dos Açores</a:t>
            </a:r>
            <a:endParaRPr kumimoji="0" lang="pt-PT" altLang="pt-PT" b="0" i="0" u="none" strike="noStrike" cap="none" normalizeH="0" baseline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800" b="0" i="0" u="none" strike="noStrike" cap="none" normalizeH="0" baseline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  </a:t>
            </a:r>
            <a:r>
              <a:rPr kumimoji="0" lang="pt-PT" altLang="pt-PT" sz="900" b="0" i="0" u="none" strike="noStrike" cap="none" normalizeH="0" baseline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800" b="0" i="0" u="none" strike="noStrike" cap="none" normalizeH="0" baseline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>
              <a:ln>
                <a:noFill/>
              </a:ln>
              <a:solidFill>
                <a:srgbClr val="353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esquis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375" y="-256667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1DBAC18-2315-4E9B-9A19-DA2CF541F4B9}"/>
              </a:ext>
            </a:extLst>
          </p:cNvPr>
          <p:cNvSpPr txBox="1"/>
          <p:nvPr/>
        </p:nvSpPr>
        <p:spPr>
          <a:xfrm>
            <a:off x="-56441" y="5134835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>
                <a:solidFill>
                  <a:schemeClr val="bg1">
                    <a:lumMod val="95000"/>
                  </a:schemeClr>
                </a:solidFill>
              </a:rPr>
              <a:t>SIARAM©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0FE0BF1-1BEF-41BC-9806-9DAE8868C7D0}"/>
              </a:ext>
            </a:extLst>
          </p:cNvPr>
          <p:cNvSpPr txBox="1"/>
          <p:nvPr/>
        </p:nvSpPr>
        <p:spPr>
          <a:xfrm>
            <a:off x="4745823" y="4334418"/>
            <a:ext cx="4223552" cy="92333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u="sng" dirty="0"/>
              <a:t>Sessão Pública – Ação Piloto em Espécies Exóticas Invasoras</a:t>
            </a:r>
            <a:r>
              <a:rPr lang="pt-PT" b="1" dirty="0"/>
              <a:t>:</a:t>
            </a:r>
          </a:p>
          <a:p>
            <a:r>
              <a:rPr lang="pt-PT" i="1" dirty="0"/>
              <a:t>Corvo, 5 de agosto de 2021</a:t>
            </a:r>
          </a:p>
        </p:txBody>
      </p:sp>
      <p:pic>
        <p:nvPicPr>
          <p:cNvPr id="25" name="Picture 8" descr="http://www.europarc.org/communication-skills/images/2.1%20N2000.jpg">
            <a:extLst>
              <a:ext uri="{FF2B5EF4-FFF2-40B4-BE49-F238E27FC236}">
                <a16:creationId xmlns:a16="http://schemas.microsoft.com/office/drawing/2014/main" id="{A82918FE-CC2E-4302-9B48-127C6B9C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402" y="6246811"/>
            <a:ext cx="696980" cy="5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fnyh.org/wp-content/uploads/2015/01/LIFE.jpg">
            <a:extLst>
              <a:ext uri="{FF2B5EF4-FFF2-40B4-BE49-F238E27FC236}">
                <a16:creationId xmlns:a16="http://schemas.microsoft.com/office/drawing/2014/main" id="{2994AF59-7E86-4AAA-AD32-8C872D75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600" y="6250988"/>
            <a:ext cx="838800" cy="5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E794370F-830E-49F8-8876-B0FA3CBBED70}"/>
              </a:ext>
            </a:extLst>
          </p:cNvPr>
          <p:cNvSpPr txBox="1"/>
          <p:nvPr/>
        </p:nvSpPr>
        <p:spPr>
          <a:xfrm>
            <a:off x="6300192" y="5556193"/>
            <a:ext cx="3310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195457"/>
                </a:solidFill>
                <a:latin typeface="Calisto MT" panose="02040603050505030304" pitchFamily="18" charset="0"/>
              </a:rPr>
              <a:t>Diana Pereira</a:t>
            </a:r>
          </a:p>
          <a:p>
            <a:r>
              <a:rPr lang="pt-PT" sz="1400" b="1" dirty="0">
                <a:solidFill>
                  <a:srgbClr val="195457"/>
                </a:solidFill>
                <a:latin typeface="Century Gothic" panose="020B0502020202020204" pitchFamily="34" charset="0"/>
                <a:hlinkClick r:id="rId8"/>
              </a:rPr>
              <a:t>Diana.C.Pereira@azores.gov.pt</a:t>
            </a:r>
            <a:r>
              <a:rPr lang="pt-PT" sz="1400" b="1" dirty="0">
                <a:solidFill>
                  <a:srgbClr val="195457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pt-PT" sz="1400" b="1" dirty="0">
              <a:solidFill>
                <a:srgbClr val="19545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9DCDBC7D-DC04-4EF8-9FD4-8BF62D421C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" y="5717690"/>
            <a:ext cx="3002031" cy="68189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933A6CB-6EA5-457F-876C-F4C30F71E0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3252" r="21651" b="10634"/>
          <a:stretch>
            <a:fillRect/>
          </a:stretch>
        </p:blipFill>
        <p:spPr bwMode="auto">
          <a:xfrm>
            <a:off x="4364904" y="5727736"/>
            <a:ext cx="1268923" cy="5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8443FC05-A5A9-4FE0-A609-E69B905559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242" y="5727736"/>
            <a:ext cx="1268923" cy="6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588" y="1556792"/>
            <a:ext cx="914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Embarcação pneumática para patrulha e deteção de Espécies Exóticas Invasoras ao longo da costa da ilha do Corvo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id="{B698ECB6-7F4A-4CF8-AEFF-4383EE0F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11860"/>
            <a:ext cx="9108504" cy="6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en-US" sz="14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Ação C11 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– Desenho, ensaio e avaliação do projeto piloto de prevenção, de estruturas operacionais de aviso prévio e resposta rápida às Espécies Exóticas Invasoras (ilha do Corvo e La Palma)</a:t>
            </a:r>
            <a:endParaRPr lang="fr-BE" altLang="en-US" sz="1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E5261E-1134-41A9-AB4A-EE69F1797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96" y="2203123"/>
            <a:ext cx="5606157" cy="42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015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588" y="1556792"/>
            <a:ext cx="914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Veículo utilitário elétrico para patrulha e deteção de Espécies Exóticas Invasoras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id="{B698ECB6-7F4A-4CF8-AEFF-4383EE0F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11860"/>
            <a:ext cx="9108504" cy="6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en-US" sz="14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Ação C11 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– Desenho, ensaio e avaliação do projeto piloto de prevenção, de estruturas operacionais de aviso prévio e resposta rápida às Espécies Exóticas Invasoras (ilha do Corvo e La Palma)</a:t>
            </a:r>
            <a:endParaRPr lang="fr-BE" altLang="en-US" sz="1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5567E7-1D54-46D7-A11C-EE1A9C59BA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2383712"/>
            <a:ext cx="4716016" cy="35370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1A7EB06-F7E6-4DD8-AA4E-ABD8254E4F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83712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831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9950F4B-2112-40ED-8F39-DA24E27064ED}"/>
              </a:ext>
            </a:extLst>
          </p:cNvPr>
          <p:cNvSpPr txBox="1"/>
          <p:nvPr/>
        </p:nvSpPr>
        <p:spPr>
          <a:xfrm>
            <a:off x="395537" y="2876743"/>
            <a:ext cx="284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Escolha de um trilho por ilha (menos Graciosa e São Miguel) para instalação de contadores</a:t>
            </a:r>
          </a:p>
        </p:txBody>
      </p:sp>
      <p:sp>
        <p:nvSpPr>
          <p:cNvPr id="51" name="Retângulo 37">
            <a:extLst>
              <a:ext uri="{FF2B5EF4-FFF2-40B4-BE49-F238E27FC236}">
                <a16:creationId xmlns:a16="http://schemas.microsoft.com/office/drawing/2014/main" id="{30DE2E15-1861-4EFC-9BED-3CA3475283B9}"/>
              </a:ext>
            </a:extLst>
          </p:cNvPr>
          <p:cNvSpPr/>
          <p:nvPr/>
        </p:nvSpPr>
        <p:spPr bwMode="auto">
          <a:xfrm>
            <a:off x="-1588" y="-27384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908720"/>
            <a:ext cx="855366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 – </a:t>
            </a:r>
            <a:r>
              <a:rPr lang="fr-BE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fr-BE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C14 – </a:t>
            </a:r>
            <a:r>
              <a:rPr lang="pt-PT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Integração das políticas da RN2000 com o turismo</a:t>
            </a: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BE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C14.1 – </a:t>
            </a:r>
            <a:r>
              <a:rPr lang="pt-PT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Avaliação e mitigação dos impactos negativos do turismo nos trilhos da RN2000</a:t>
            </a:r>
            <a:endParaRPr lang="fr-BE" alt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E727178-637B-4419-A686-A33506BF99B0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46" name="Retângulo 37">
              <a:extLst>
                <a:ext uri="{FF2B5EF4-FFF2-40B4-BE49-F238E27FC236}">
                  <a16:creationId xmlns:a16="http://schemas.microsoft.com/office/drawing/2014/main" id="{ECB757CE-3C9B-450F-96C4-DBA74DAE4C18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7" name="Rectangle 53">
              <a:extLst>
                <a:ext uri="{FF2B5EF4-FFF2-40B4-BE49-F238E27FC236}">
                  <a16:creationId xmlns:a16="http://schemas.microsoft.com/office/drawing/2014/main" id="{BB760626-C795-478E-BE99-828485942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8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913691C8-2F90-4332-8CA9-BF5EAA5FD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9208FFC0-7C97-4629-9B79-172EE4141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m 44">
              <a:extLst>
                <a:ext uri="{FF2B5EF4-FFF2-40B4-BE49-F238E27FC236}">
                  <a16:creationId xmlns:a16="http://schemas.microsoft.com/office/drawing/2014/main" id="{60FDAFDC-158B-425C-9E1F-F83FE19D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AF87E5-90C6-4D88-8856-36BE243C6919}"/>
              </a:ext>
            </a:extLst>
          </p:cNvPr>
          <p:cNvSpPr txBox="1"/>
          <p:nvPr/>
        </p:nvSpPr>
        <p:spPr>
          <a:xfrm>
            <a:off x="395277" y="3917955"/>
            <a:ext cx="2848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Contadores do Pico, Faial, Santa Maria, </a:t>
            </a:r>
            <a:r>
              <a:rPr lang="pt-PT" b="1" dirty="0"/>
              <a:t>Corvo</a:t>
            </a:r>
            <a:r>
              <a:rPr lang="pt-PT" dirty="0"/>
              <a:t> e Flores em pleno funcionamento.</a:t>
            </a:r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00C062-6819-48D0-B2A2-AD93F371A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96" y="2273956"/>
            <a:ext cx="5112568" cy="38344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D1BB7C-6BFB-4209-A893-214E311DDB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74" y="2254892"/>
            <a:ext cx="2875820" cy="383442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E028E34-25FB-4732-9FBD-E9770BA166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49" y="2260393"/>
            <a:ext cx="5101616" cy="382621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BB9BD1D-B45D-4CBE-B913-A57B53CD51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904162"/>
            <a:ext cx="9364290" cy="567740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35AD63D-C852-46CE-B607-E79C17FE690A}"/>
              </a:ext>
            </a:extLst>
          </p:cNvPr>
          <p:cNvSpPr/>
          <p:nvPr/>
        </p:nvSpPr>
        <p:spPr>
          <a:xfrm>
            <a:off x="1078577" y="3652781"/>
            <a:ext cx="4136595" cy="15542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2352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18652" r="22730" b="16719"/>
          <a:stretch/>
        </p:blipFill>
        <p:spPr bwMode="auto">
          <a:xfrm>
            <a:off x="2542273" y="2568337"/>
            <a:ext cx="301591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https://www.visitportugal.com/sites/www.visitportugal.com/files/styles/experiencias_detalhe/public/mediateca/N2604d_0.jpg?itok=thKeHWf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99" y="887502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cultura.cm-ribeiragrande.pt/imagens/2501344525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22" y="887502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cdn.olhares.pt/client/files/foto/big/132/1320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5162"/>
            <a:ext cx="216192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turismocadentro.com/wp-content/uploads/2010/06/ilha-das-flor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12" y="2572387"/>
            <a:ext cx="243880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ponta-delgada.com/wp-content/uploads/2016/03/lagoa-do-f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25" y="4257272"/>
            <a:ext cx="24462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parquesnaturais.azores.gov.pt/images/pni_terceira/ap/rn/sbarbara/800/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41" y="4249172"/>
            <a:ext cx="216000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cultura.cm-ribeiragrande.pt/imagens/194134452546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/>
          <a:stretch/>
        </p:blipFill>
        <p:spPr bwMode="auto">
          <a:xfrm>
            <a:off x="2160107" y="879402"/>
            <a:ext cx="127506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ultura.cm-ribeiragrande.pt/imagens/586134452392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69" y="4257272"/>
            <a:ext cx="244813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o 30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37" name="Retângulo 3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Imagem 4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43" name="Título 1"/>
          <p:cNvSpPr>
            <a:spLocks noGrp="1"/>
          </p:cNvSpPr>
          <p:nvPr>
            <p:ph type="ctrTitle"/>
          </p:nvPr>
        </p:nvSpPr>
        <p:spPr>
          <a:xfrm>
            <a:off x="212993" y="1340768"/>
            <a:ext cx="1910735" cy="482783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l"/>
            <a:r>
              <a:rPr lang="pt-PT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Obrigada!</a:t>
            </a: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23441" y="5877272"/>
            <a:ext cx="3817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linkClick r:id="rId16"/>
              </a:rPr>
              <a:t>lifeip.azoresnatura@azores.gov.pt</a:t>
            </a:r>
            <a:endParaRPr lang="en-US" sz="2000" b="1" dirty="0"/>
          </a:p>
          <a:p>
            <a:endParaRPr lang="en-US" sz="2000" b="1" dirty="0">
              <a:hlinkClick r:id="" action="ppaction://noaction"/>
            </a:endParaRPr>
          </a:p>
          <a:p>
            <a:r>
              <a:rPr lang="en-US" sz="2000" b="1" dirty="0">
                <a:hlinkClick r:id="" action="ppaction://noaction"/>
              </a:rPr>
              <a:t>https://www.lifeazoresnatura.eu/</a:t>
            </a:r>
            <a:endParaRPr lang="en-US" sz="2000" b="1" dirty="0"/>
          </a:p>
          <a:p>
            <a:r>
              <a:rPr lang="en-US" sz="2000" b="1" dirty="0"/>
              <a:t> </a:t>
            </a:r>
          </a:p>
        </p:txBody>
      </p:sp>
      <p:pic>
        <p:nvPicPr>
          <p:cNvPr id="3074" name="Picture 2" descr="Email Symbol clipart - Mail, Apple, Email, transparent clip art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18005" r="18927" b="19304"/>
          <a:stretch/>
        </p:blipFill>
        <p:spPr bwMode="auto">
          <a:xfrm>
            <a:off x="2627784" y="5886778"/>
            <a:ext cx="481168" cy="4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ebook Icon | | Vector Images Icon Sign And Symbol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42" y="6511137"/>
            <a:ext cx="331831" cy="3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155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588" y="-581"/>
            <a:ext cx="9172305" cy="621270"/>
            <a:chOff x="-1588" y="-581"/>
            <a:chExt cx="9172305" cy="621270"/>
          </a:xfrm>
        </p:grpSpPr>
        <p:sp>
          <p:nvSpPr>
            <p:cNvPr id="40" name="Retângulo 39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259632" y="71626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 eaLnBrk="1" hangingPunct="1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00" b="32151"/>
          <a:stretch/>
        </p:blipFill>
        <p:spPr>
          <a:xfrm>
            <a:off x="-684584" y="679927"/>
            <a:ext cx="10287000" cy="378042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-35496" y="4460347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latin typeface="Century Gothic" panose="020B0502020202020204" pitchFamily="34" charset="0"/>
              </a:rPr>
              <a:t>LIFE 17 IPE/PT 000010</a:t>
            </a:r>
          </a:p>
          <a:p>
            <a:pPr algn="ctr"/>
            <a:endParaRPr lang="pt-PT" b="1" dirty="0">
              <a:latin typeface="Century Gothic" panose="020B0502020202020204" pitchFamily="34" charset="0"/>
            </a:endParaRPr>
          </a:p>
          <a:p>
            <a:pPr algn="ctr"/>
            <a:r>
              <a:rPr lang="pt-PT" b="1" dirty="0"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ctr"/>
            <a:endParaRPr lang="pt-P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52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588" y="-581"/>
            <a:ext cx="9172305" cy="621270"/>
            <a:chOff x="-1588" y="-581"/>
            <a:chExt cx="9172305" cy="621270"/>
          </a:xfrm>
        </p:grpSpPr>
        <p:sp>
          <p:nvSpPr>
            <p:cNvPr id="40" name="Retângulo 39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259632" y="71626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 eaLnBrk="1" hangingPunct="1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5" name="Rectangle 57">
            <a:extLst>
              <a:ext uri="{FF2B5EF4-FFF2-40B4-BE49-F238E27FC236}">
                <a16:creationId xmlns:a16="http://schemas.microsoft.com/office/drawing/2014/main" id="{5F7EC3A0-356E-4B53-9D13-8440E976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32" y="1412776"/>
            <a:ext cx="1968809" cy="7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Orçamento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Total: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19 087 522€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59">
            <a:extLst>
              <a:ext uri="{FF2B5EF4-FFF2-40B4-BE49-F238E27FC236}">
                <a16:creationId xmlns:a16="http://schemas.microsoft.com/office/drawing/2014/main" id="{57F9E528-A27E-4252-98BE-30FC8C401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28" y="2060848"/>
            <a:ext cx="2579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Co-</a:t>
            </a:r>
            <a:r>
              <a:rPr lang="fr-BE" altLang="en-US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financiamento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(UE):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11 452 513€ 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(60%) </a:t>
            </a:r>
            <a:endParaRPr lang="en-US" altLang="en-US" sz="16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61">
            <a:extLst>
              <a:ext uri="{FF2B5EF4-FFF2-40B4-BE49-F238E27FC236}">
                <a16:creationId xmlns:a16="http://schemas.microsoft.com/office/drawing/2014/main" id="{CD9BE98C-0417-4187-88DC-A51473944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90" y="3462099"/>
            <a:ext cx="8964612" cy="7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Beneficiário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Coordenador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Secretaria</a:t>
            </a:r>
            <a:r>
              <a:rPr lang="fr-BE" altLang="en-US" sz="1600" u="sng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u="sng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r>
              <a:rPr lang="fr-BE" altLang="en-US" sz="1600" u="sng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Alterações</a:t>
            </a:r>
            <a:r>
              <a:rPr lang="fr-BE" altLang="en-US" sz="1600" u="sng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Climáticas</a:t>
            </a:r>
            <a:endParaRPr lang="en-US" altLang="en-US" sz="1600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62">
            <a:extLst>
              <a:ext uri="{FF2B5EF4-FFF2-40B4-BE49-F238E27FC236}">
                <a16:creationId xmlns:a16="http://schemas.microsoft.com/office/drawing/2014/main" id="{6DDF09A2-993F-4D8F-884B-491F27DB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38" y="4277414"/>
            <a:ext cx="6599884" cy="176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Beneficiários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Associados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Direção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Alterações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Climáticas</a:t>
            </a: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Direção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Assuntos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Mar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Sociedade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Portuguesa para 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Estudo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Aves - SPEA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Fundación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Canaria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Reserva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Mundial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La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Biosfera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La Palma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71">
            <a:extLst>
              <a:ext uri="{FF2B5EF4-FFF2-40B4-BE49-F238E27FC236}">
                <a16:creationId xmlns:a16="http://schemas.microsoft.com/office/drawing/2014/main" id="{7459E938-978F-4805-88B2-A3622787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47" y="620688"/>
            <a:ext cx="3760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Duração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9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anos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(01/01/2019 a 31/12/2027)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71">
            <a:extLst>
              <a:ext uri="{FF2B5EF4-FFF2-40B4-BE49-F238E27FC236}">
                <a16:creationId xmlns:a16="http://schemas.microsoft.com/office/drawing/2014/main" id="{58C1E152-2743-4D7A-A85F-9BD729B65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81" y="2780928"/>
            <a:ext cx="2792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Cerca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12 M€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8F7E96-F1B2-4B2E-87A8-CF4E71B5D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66" y="854671"/>
            <a:ext cx="3961234" cy="29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420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9" y="1319365"/>
            <a:ext cx="7631832" cy="5087888"/>
          </a:xfrm>
          <a:prstGeom prst="rect">
            <a:avLst/>
          </a:prstGeom>
        </p:spPr>
      </p:pic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354747" y="620688"/>
            <a:ext cx="80922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projeto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[</a:t>
            </a:r>
            <a:r>
              <a:rPr lang="pt-PT" sz="1600" dirty="0">
                <a:latin typeface="Century Gothic" panose="020B0502020202020204" pitchFamily="34" charset="0"/>
              </a:rPr>
              <a:t>Todos os sítios da Rede Natura 2000 (24 ZEC; 15 ZPE; 2 SIC)]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1588" y="-531440"/>
            <a:ext cx="9145588" cy="1656184"/>
            <a:chOff x="-1588" y="-531440"/>
            <a:chExt cx="9145588" cy="1656184"/>
          </a:xfrm>
        </p:grpSpPr>
        <p:grpSp>
          <p:nvGrpSpPr>
            <p:cNvPr id="31" name="Grupo 30"/>
            <p:cNvGrpSpPr/>
            <p:nvPr/>
          </p:nvGrpSpPr>
          <p:grpSpPr>
            <a:xfrm>
              <a:off x="-1588" y="-581"/>
              <a:ext cx="9145588" cy="621270"/>
              <a:chOff x="-1588" y="-581"/>
              <a:chExt cx="9145588" cy="621270"/>
            </a:xfrm>
          </p:grpSpPr>
          <p:sp>
            <p:nvSpPr>
              <p:cNvPr id="38" name="Retângulo 37"/>
              <p:cNvSpPr/>
              <p:nvPr/>
            </p:nvSpPr>
            <p:spPr bwMode="auto">
              <a:xfrm>
                <a:off x="-1588" y="-581"/>
                <a:ext cx="9145588" cy="621269"/>
              </a:xfrm>
              <a:prstGeom prst="rect">
                <a:avLst/>
              </a:prstGeom>
              <a:gradFill flip="none" rotWithShape="1">
                <a:gsLst>
                  <a:gs pos="46000">
                    <a:srgbClr val="AFE3D0">
                      <a:tint val="66000"/>
                      <a:satMod val="160000"/>
                      <a:alpha val="79000"/>
                    </a:srgbClr>
                  </a:gs>
                  <a:gs pos="0">
                    <a:srgbClr val="D3F8EA"/>
                  </a:gs>
                  <a:gs pos="69000">
                    <a:srgbClr val="AFE3D0">
                      <a:tint val="44500"/>
                      <a:satMod val="160000"/>
                    </a:srgbClr>
                  </a:gs>
                  <a:gs pos="93000">
                    <a:srgbClr val="AFE3D0">
                      <a:tint val="23500"/>
                      <a:satMod val="160000"/>
                      <a:alpha val="76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dist="1524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>
                    <a:outerShdw blurRad="952500" dist="50800" dir="5400000" sx="173000" sy="173000" algn="ctr" rotWithShape="0">
                      <a:srgbClr val="000000">
                        <a:alpha val="0"/>
                      </a:srgbClr>
                    </a:outerShdw>
                  </a:effectLst>
                </a:endParaRPr>
              </a:p>
            </p:txBody>
          </p:sp>
          <p:pic>
            <p:nvPicPr>
              <p:cNvPr id="40" name="Picture 10" descr="http://fnyh.org/wp-content/uploads/2015/01/LIF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387" y="30055"/>
                <a:ext cx="887409" cy="590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8" descr="http://www.europarc.org/communication-skills/images/2.1%20N200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7" y="30055"/>
                <a:ext cx="712273" cy="59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-531440"/>
              <a:ext cx="1656184" cy="1656184"/>
            </a:xfrm>
            <a:prstGeom prst="rect">
              <a:avLst/>
            </a:prstGeom>
          </p:spPr>
        </p:pic>
      </p:grpSp>
      <p:sp>
        <p:nvSpPr>
          <p:cNvPr id="18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12" y="639722"/>
            <a:ext cx="5025946" cy="65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59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28" name="Retângulo 27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30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1540237"/>
            <a:ext cx="8553662" cy="38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objetivos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Implementação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Quadro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Prioritária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2000 (PAF);</a:t>
            </a:r>
          </a:p>
          <a:p>
            <a:pPr algn="just">
              <a:lnSpc>
                <a:spcPct val="150000"/>
              </a:lnSpc>
              <a:defRPr/>
            </a:pP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estado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100% dos habitats e,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pelo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menos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, 50%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)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descritas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como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desfavoráveis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no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último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relatório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submetido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à UE;</a:t>
            </a:r>
          </a:p>
          <a:p>
            <a:pPr algn="just">
              <a:lnSpc>
                <a:spcPct val="150000"/>
              </a:lnSpc>
              <a:defRPr/>
            </a:pP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Mobilização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gestão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sítios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2000,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através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outros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financiamentos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disponíveis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pt-BR" altLang="en-US" sz="105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364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3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1198091" y="611860"/>
            <a:ext cx="85536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Áreas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intervenção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-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Ilha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do Corvo </a:t>
            </a:r>
            <a:r>
              <a:rPr lang="fr-BE" altLang="en-US" sz="1800" b="1" dirty="0">
                <a:solidFill>
                  <a:srgbClr val="FFF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6" t="5901" r="4326" b="5901"/>
          <a:stretch/>
        </p:blipFill>
        <p:spPr>
          <a:xfrm>
            <a:off x="1248644" y="1205583"/>
            <a:ext cx="7248422" cy="524885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C2BBBF9-31FB-405D-9A8F-EC16FE895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" y="1151547"/>
            <a:ext cx="8553662" cy="57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1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3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107504" y="668401"/>
            <a:ext cx="8676456" cy="56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C3–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Implementação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trabalhos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piloto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para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de flora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endémica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 </a:t>
            </a:r>
            <a:endParaRPr lang="fr-BE" altLang="en-US" sz="1800" b="1" dirty="0">
              <a:solidFill>
                <a:srgbClr val="FFF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Ammi </a:t>
            </a: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trifoliatum</a:t>
            </a: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</a:pP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Azorina</a:t>
            </a:r>
            <a:r>
              <a:rPr lang="fr-BE" altLang="en-US" sz="16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vidalii</a:t>
            </a: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</a:pP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Euphorbia</a:t>
            </a:r>
            <a:r>
              <a:rPr lang="fr-BE" altLang="en-US" sz="16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stygiana</a:t>
            </a: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</a:pP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Euphrasia</a:t>
            </a:r>
            <a:r>
              <a:rPr lang="fr-BE" altLang="en-US" sz="16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azorica</a:t>
            </a: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</a:pP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Frangula</a:t>
            </a:r>
            <a:r>
              <a:rPr lang="fr-BE" altLang="en-US" sz="16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azorica</a:t>
            </a: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</a:pP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Isõetes</a:t>
            </a:r>
            <a:r>
              <a:rPr lang="fr-BE" altLang="en-US" sz="16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azorica</a:t>
            </a: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</a:pP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Scabiosa</a:t>
            </a:r>
            <a:r>
              <a:rPr lang="fr-BE" altLang="en-US" sz="16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i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nitens</a:t>
            </a:r>
            <a:endParaRPr lang="fr-BE" altLang="en-US" sz="1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24FBE3-3FC9-4908-8151-A9D42B876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63" y="3717031"/>
            <a:ext cx="4612310" cy="31072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4E76DAA-D85D-40D9-90CF-8A2C174F8D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7270"/>
          <a:stretch/>
        </p:blipFill>
        <p:spPr>
          <a:xfrm>
            <a:off x="4171650" y="1124744"/>
            <a:ext cx="4607323" cy="291049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D19E6DE-8243-4D0B-B848-93A3EB635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r="22439"/>
          <a:stretch/>
        </p:blipFill>
        <p:spPr bwMode="auto">
          <a:xfrm>
            <a:off x="4857095" y="1041168"/>
            <a:ext cx="3231445" cy="30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E447DB-6268-4A4F-B58D-2FA7DD661D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96" y="3878524"/>
            <a:ext cx="4607323" cy="30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3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3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1" y="611860"/>
            <a:ext cx="9108504" cy="6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en-US" sz="14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Ação C11 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– Desenho, ensaio e avaliação do projeto piloto de prevenção, de estruturas operacionais de aviso prévio e resposta rápida às Espécies Exóticas Invasoras (ilha do Corvo e La Palma)</a:t>
            </a:r>
            <a:endParaRPr lang="fr-BE" altLang="en-US" sz="1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25" t="5901" r="7476" b="5901"/>
          <a:stretch/>
        </p:blipFill>
        <p:spPr>
          <a:xfrm>
            <a:off x="4355976" y="1346575"/>
            <a:ext cx="5328592" cy="466251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54356" y="1350524"/>
            <a:ext cx="44103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Esta ação prevê trabalhos-piloto destinados a intervenções precoces, visando novas espécies invasoras ou recentemente detetadas, em todos os territórios insulares, como forma de prevenir novas invasões nos sítios da Rede Natura 2000.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Na ilha do Corvo, as EEI recentemente detetadas incluem: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Aptenia</a:t>
            </a:r>
            <a:r>
              <a:rPr lang="pt-P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cordifilia</a:t>
            </a:r>
            <a:endParaRPr lang="pt-P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Carpobrotus</a:t>
            </a:r>
            <a:r>
              <a:rPr lang="pt-P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edulis</a:t>
            </a:r>
            <a:endParaRPr lang="pt-P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Cyrtomium</a:t>
            </a:r>
            <a:r>
              <a:rPr lang="pt-P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falcatum</a:t>
            </a:r>
            <a:endParaRPr lang="pt-P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Drosanthemum</a:t>
            </a:r>
            <a:r>
              <a:rPr lang="pt-P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floribundum</a:t>
            </a:r>
            <a:endParaRPr lang="pt-P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Tetragonia</a:t>
            </a:r>
            <a:r>
              <a:rPr lang="pt-P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tetragonoides</a:t>
            </a:r>
            <a:r>
              <a:rPr lang="pt-P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Tradescantia</a:t>
            </a:r>
            <a:r>
              <a:rPr lang="pt-P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latin typeface="Calibri" panose="020F0502020204030204" pitchFamily="34" charset="0"/>
                <a:cs typeface="Calibri" panose="020F0502020204030204" pitchFamily="34" charset="0"/>
              </a:rPr>
              <a:t>fluminensis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Aptenia cordifolia is a fast-growing, evergreen, mat-forming perennial, growing in flat clumps... #aptenia #succulentopedia #succulents #CactiAndSucculents #WorldOfSucculents #SucculentLove #succulent #SucculentPlant #SucculentPlants #succulentmania #SucculentLover #SucculentObsession #SucculentCollection #plant #plants #SucculentGarden #garden #DesertPlants #nature #blooming #BloomingSucculent #flower #flowers #SucculentFlower #SucculentFlow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468" y="1304683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orão das praias - Carpobrotus edulis | Suculentas, Cobertura de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25" y="1420699"/>
            <a:ext cx="5343158" cy="36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villagenurseries.com/wp-content/uploads/2015/08/Crytomium-falcatum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468" y="1525941"/>
            <a:ext cx="5344666" cy="37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osanthemum floribundum 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468" y="1354473"/>
            <a:ext cx="5703090" cy="39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tragonia tetragonoides – Wikipédia, a enciclopédia livr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008" y="1276210"/>
            <a:ext cx="3602435" cy="48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cheiro:Tradescantia fluminensis1.jpg – Wikipédia, a enciclopédia ...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889" y="1276210"/>
            <a:ext cx="5717669" cy="42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0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3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1" y="611860"/>
            <a:ext cx="9108504" cy="6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en-US" sz="14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Ação C11 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– Desenho, ensaio e avaliação do projeto piloto de prevenção, de estruturas operacionais de aviso prévio e resposta rápida às Espécies Exóticas Invasoras (ilha do Corvo e La Palma)</a:t>
            </a:r>
            <a:endParaRPr lang="fr-BE" altLang="en-US" sz="1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54356" y="1755388"/>
            <a:ext cx="45543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workshops participados para apoio ao estabelecimento de linhas de ação e prioridades de intervenção;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sessões de trabalho dedicadas com sectores relacionados com a agricultura, escolas e movimentos associativos;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atividades de formação/capacitação dirigidas ao registo e identificação de espécies invasoras com recurso a smartphone e ao controlo de espécies invasoras, por parte da comunidade mais jovem e população em geral.</a:t>
            </a: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F94AA2-47C0-4049-80F1-C42791236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91080"/>
            <a:ext cx="3887924" cy="2915943"/>
          </a:xfrm>
          <a:prstGeom prst="rect">
            <a:avLst/>
          </a:prstGeom>
        </p:spPr>
      </p:pic>
      <p:pic>
        <p:nvPicPr>
          <p:cNvPr id="1026" name="Picture 2" descr="Nenhuma descrição disponível.">
            <a:extLst>
              <a:ext uri="{FF2B5EF4-FFF2-40B4-BE49-F238E27FC236}">
                <a16:creationId xmlns:a16="http://schemas.microsoft.com/office/drawing/2014/main" id="{C800A31F-920A-4AEA-941C-E82B2CB3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42057"/>
            <a:ext cx="3887924" cy="29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270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ller"/>
        <a:ea typeface=""/>
        <a:cs typeface="Arial"/>
      </a:majorFont>
      <a:minorFont>
        <a:latin typeface="Aller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989DCC3F-69DE-4502-8A42-567E0FB94171}" vid="{DAF75155-9354-4DCE-9D62-F1E19555035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TM02900771[[fn=Setor]]</Template>
  <TotalTime>12827</TotalTime>
  <Words>1772</Words>
  <Application>Microsoft Office PowerPoint</Application>
  <PresentationFormat>Apresentação no Ecrã (4:3)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13</vt:i4>
      </vt:variant>
    </vt:vector>
  </HeadingPairs>
  <TitlesOfParts>
    <vt:vector size="26" baseType="lpstr">
      <vt:lpstr>ＭＳ Ｐゴシック</vt:lpstr>
      <vt:lpstr>Aller</vt:lpstr>
      <vt:lpstr>Aller Light</vt:lpstr>
      <vt:lpstr>Arial</vt:lpstr>
      <vt:lpstr>Calibri</vt:lpstr>
      <vt:lpstr>Calibri Light</vt:lpstr>
      <vt:lpstr>Calisto MT</vt:lpstr>
      <vt:lpstr>Century Gothic</vt:lpstr>
      <vt:lpstr>Open Sans</vt:lpstr>
      <vt:lpstr>Wingdings</vt:lpstr>
      <vt:lpstr>Wingdings 2</vt:lpstr>
      <vt:lpstr>HDOfficeLightV0</vt:lpstr>
      <vt:lpstr>Tema1</vt:lpstr>
      <vt:lpstr>Proteção ativa e gestão integrada da  Rede Natura 2000 nos Açores LIFE IP AZORES NATURA – LIFE 17 IPE/PT 000010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Pernes</dc:creator>
  <cp:lastModifiedBy>Diana C. Pereira</cp:lastModifiedBy>
  <cp:revision>414</cp:revision>
  <dcterms:created xsi:type="dcterms:W3CDTF">2016-04-06T10:33:31Z</dcterms:created>
  <dcterms:modified xsi:type="dcterms:W3CDTF">2021-08-05T18:05:23Z</dcterms:modified>
</cp:coreProperties>
</file>