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</p:sldMasterIdLst>
  <p:notesMasterIdLst>
    <p:notesMasterId r:id="rId46"/>
  </p:notesMasterIdLst>
  <p:sldIdLst>
    <p:sldId id="315" r:id="rId3"/>
    <p:sldId id="413" r:id="rId4"/>
    <p:sldId id="505" r:id="rId5"/>
    <p:sldId id="507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06" r:id="rId15"/>
    <p:sldId id="418" r:id="rId16"/>
    <p:sldId id="518" r:id="rId17"/>
    <p:sldId id="516" r:id="rId18"/>
    <p:sldId id="517" r:id="rId19"/>
    <p:sldId id="519" r:id="rId20"/>
    <p:sldId id="520" r:id="rId21"/>
    <p:sldId id="521" r:id="rId22"/>
    <p:sldId id="523" r:id="rId23"/>
    <p:sldId id="522" r:id="rId24"/>
    <p:sldId id="524" r:id="rId25"/>
    <p:sldId id="525" r:id="rId26"/>
    <p:sldId id="526" r:id="rId27"/>
    <p:sldId id="425" r:id="rId28"/>
    <p:sldId id="527" r:id="rId29"/>
    <p:sldId id="529" r:id="rId30"/>
    <p:sldId id="528" r:id="rId31"/>
    <p:sldId id="537" r:id="rId32"/>
    <p:sldId id="430" r:id="rId33"/>
    <p:sldId id="530" r:id="rId34"/>
    <p:sldId id="489" r:id="rId35"/>
    <p:sldId id="531" r:id="rId36"/>
    <p:sldId id="532" r:id="rId37"/>
    <p:sldId id="533" r:id="rId38"/>
    <p:sldId id="534" r:id="rId39"/>
    <p:sldId id="536" r:id="rId40"/>
    <p:sldId id="538" r:id="rId41"/>
    <p:sldId id="488" r:id="rId42"/>
    <p:sldId id="475" r:id="rId43"/>
    <p:sldId id="502" r:id="rId44"/>
    <p:sldId id="32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Jordao" initials="LJ" lastIdx="32" clrIdx="0">
    <p:extLst>
      <p:ext uri="{19B8F6BF-5375-455C-9EA6-DF929625EA0E}">
        <p15:presenceInfo xmlns:p15="http://schemas.microsoft.com/office/powerpoint/2012/main" userId="abecc5b02bfc0cd5" providerId="Windows Live"/>
      </p:ext>
    </p:extLst>
  </p:cmAuthor>
  <p:cmAuthor id="2" name="Diana CP. Pernes" initials="DCP" lastIdx="3" clrIdx="1">
    <p:extLst>
      <p:ext uri="{19B8F6BF-5375-455C-9EA6-DF929625EA0E}">
        <p15:presenceInfo xmlns:p15="http://schemas.microsoft.com/office/powerpoint/2012/main" userId="S-1-5-21-1123561945-329068152-682003330-311134" providerId="AD"/>
      </p:ext>
    </p:extLst>
  </p:cmAuthor>
  <p:cmAuthor id="3" name="DP881206@azores.gov.pt" initials="D" lastIdx="1" clrIdx="2">
    <p:extLst>
      <p:ext uri="{19B8F6BF-5375-455C-9EA6-DF929625EA0E}">
        <p15:presenceInfo xmlns:p15="http://schemas.microsoft.com/office/powerpoint/2012/main" userId="DP881206@azores.gov.pt" providerId="None"/>
      </p:ext>
    </p:extLst>
  </p:cmAuthor>
  <p:cmAuthor id="4" name="Sol Heber" initials="SH" lastIdx="1" clrIdx="3">
    <p:extLst>
      <p:ext uri="{19B8F6BF-5375-455C-9EA6-DF929625EA0E}">
        <p15:presenceInfo xmlns:p15="http://schemas.microsoft.com/office/powerpoint/2012/main" userId="S-1-5-21-1123561945-329068152-682003330-340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95457"/>
    <a:srgbClr val="ADE7D8"/>
    <a:srgbClr val="1C3E48"/>
    <a:srgbClr val="AFE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07" autoAdjust="0"/>
    <p:restoredTop sz="78324" autoAdjust="0"/>
  </p:normalViewPr>
  <p:slideViewPr>
    <p:cSldViewPr>
      <p:cViewPr varScale="1">
        <p:scale>
          <a:sx n="50" d="100"/>
          <a:sy n="50" d="100"/>
        </p:scale>
        <p:origin x="10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73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C926-7832-4548-AC48-0418C91244CA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0E2D-B2DC-483B-B509-2EA1D2015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67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1602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7 espécies-alvo – 5 espécies de procellariiformes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1586774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7 espécies-alvo – 2 espécies de charadriiformes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4160890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7 espécies-alvo – 2 espécies de charadriiformes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3847865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sz="800" dirty="0"/>
              <a:t>Temos um conjunto de ações que permitirão melhorar o estado de conservação das espécies de aves marinhas abrangidas pela Diretiva Aves, melhorando as condições de habitat através do seu restauro e da implementação de medidas para incentivar a nidificação destas espécies nos ilhéus, e combatendo as espécies invasoras de flora e fauna.</a:t>
            </a:r>
          </a:p>
        </p:txBody>
      </p:sp>
    </p:spTree>
    <p:extLst>
      <p:ext uri="{BB962C8B-B14F-4D97-AF65-F5344CB8AC3E}">
        <p14:creationId xmlns:p14="http://schemas.microsoft.com/office/powerpoint/2010/main" val="370968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1210 – vegetação anual das zonas de acumulação de detritos pela maré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1220 – vegetação perene das praias de calhaus rolados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1250 – falésias com flora endémica das costas macaronésicas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Asplenium marinum; dispersão esporos (Vila)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Atriplex prostrata; sementeira (Topo?)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Azorina vidalii – </a:t>
            </a:r>
            <a:r>
              <a:rPr lang="pt-PT" b="1" dirty="0"/>
              <a:t>vidália</a:t>
            </a:r>
            <a:r>
              <a:rPr lang="pt-PT" dirty="0"/>
              <a:t>; plantação (Vila, Topo?)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Crithmum maritimum - </a:t>
            </a:r>
            <a:r>
              <a:rPr lang="pt-PT" b="1" dirty="0"/>
              <a:t>funcho-do-mar</a:t>
            </a:r>
            <a:r>
              <a:rPr lang="pt-PT" dirty="0"/>
              <a:t>; plantação (Praia, Baixo, Vila)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Daucus carota subsp. azoricus; sementeira (Baixo, Vila, Topo?)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Erica azorica; sementeira (Praia, Baixo, Topo?)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Euphorbia azorica – </a:t>
            </a:r>
            <a:r>
              <a:rPr lang="pt-PT" b="1" dirty="0"/>
              <a:t>erva-leiteira</a:t>
            </a:r>
            <a:r>
              <a:rPr lang="pt-PT" dirty="0"/>
              <a:t>; plantação (Praia, Baixo, Vila)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Festuca petraea; sementeira (Vila, Topo?)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Frankenia pulverulenta; sementeira/estacaria (Praia, Baixo, Vila, Topo?)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Limonium vulgare; plantação (Vila)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Morella faya; sementeira (Praia)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Myosotis maritima – </a:t>
            </a:r>
            <a:r>
              <a:rPr lang="pt-PT" b="1" dirty="0"/>
              <a:t>não-me-esqueças</a:t>
            </a:r>
            <a:r>
              <a:rPr lang="pt-PT" dirty="0"/>
              <a:t>; plantação (Praia, Baixo, Vila)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Plantago coronopus; sementeira (Topo?)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Solidago azorica; sementeira (Praia, Baixo)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Spergularia azorica; sementeira (Praia, Baixo)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Tolpis succulenta - </a:t>
            </a:r>
            <a:r>
              <a:rPr lang="pt-PT" b="1" dirty="0"/>
              <a:t>visgo</a:t>
            </a:r>
            <a:r>
              <a:rPr lang="pt-PT" dirty="0"/>
              <a:t>; plantação (Praia, Baixo)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07830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21800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54667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753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93856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861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O projeto tem uma duração de 9 anos e abrange todos os sítios da RN2000 dos Açores (24 </a:t>
            </a:r>
            <a:r>
              <a:rPr lang="pt-PT" dirty="0" err="1"/>
              <a:t>ZEC’s</a:t>
            </a:r>
            <a:r>
              <a:rPr lang="pt-PT" dirty="0"/>
              <a:t>, 15 </a:t>
            </a:r>
            <a:r>
              <a:rPr lang="pt-PT" dirty="0" err="1"/>
              <a:t>ZPE’s</a:t>
            </a:r>
            <a:r>
              <a:rPr lang="pt-PT" dirty="0"/>
              <a:t> e 2 </a:t>
            </a:r>
            <a:r>
              <a:rPr lang="pt-PT" dirty="0" err="1"/>
              <a:t>SIC’s</a:t>
            </a:r>
            <a:r>
              <a:rPr lang="pt-PT" dirty="0"/>
              <a:t>) e tem como objetivo principal a </a:t>
            </a: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conservação de espécies e habitats protegidos pelas Diretivas Habitats e Aves.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00616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83325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4039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22958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82889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76043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54651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Praia: </a:t>
            </a:r>
            <a:r>
              <a:rPr lang="pt-PT" i="1" dirty="0"/>
              <a:t>Tamarix africana</a:t>
            </a:r>
            <a:r>
              <a:rPr lang="pt-PT" dirty="0"/>
              <a:t>, </a:t>
            </a:r>
            <a:r>
              <a:rPr lang="pt-PT" i="1" dirty="0"/>
              <a:t>Lantana camara</a:t>
            </a:r>
            <a:r>
              <a:rPr lang="pt-PT" dirty="0"/>
              <a:t>, </a:t>
            </a:r>
            <a:r>
              <a:rPr lang="pt-PT" i="1" dirty="0"/>
              <a:t>Carpobrotus edulis</a:t>
            </a:r>
            <a:r>
              <a:rPr lang="pt-PT" dirty="0"/>
              <a:t>, </a:t>
            </a:r>
            <a:r>
              <a:rPr lang="pt-PT" i="1" dirty="0"/>
              <a:t>Tetragonia tetragonoides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Baixo: </a:t>
            </a:r>
            <a:r>
              <a:rPr lang="pt-PT" i="1" dirty="0"/>
              <a:t>Tetragonia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Vila: </a:t>
            </a:r>
            <a:r>
              <a:rPr lang="pt-PT" i="1" dirty="0"/>
              <a:t>Tetragonia</a:t>
            </a:r>
            <a:r>
              <a:rPr lang="pt-PT" dirty="0"/>
              <a:t>, </a:t>
            </a:r>
            <a:r>
              <a:rPr lang="pt-PT" i="1" dirty="0"/>
              <a:t>Opuntia </a:t>
            </a:r>
            <a:r>
              <a:rPr lang="pt-PT" i="1" dirty="0" err="1"/>
              <a:t>maxima</a:t>
            </a:r>
            <a:r>
              <a:rPr lang="pt-PT" dirty="0"/>
              <a:t>, </a:t>
            </a:r>
            <a:r>
              <a:rPr lang="pt-PT" i="1" dirty="0"/>
              <a:t>Acacia</a:t>
            </a:r>
            <a:r>
              <a:rPr lang="pt-PT" dirty="0"/>
              <a:t> sp., </a:t>
            </a:r>
            <a:r>
              <a:rPr lang="pt-PT" i="1" dirty="0"/>
              <a:t>Galactites tomentosus - </a:t>
            </a:r>
            <a:r>
              <a:rPr lang="pt-PT" b="1" i="1" dirty="0"/>
              <a:t>cardo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Topo: 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Outras: </a:t>
            </a:r>
            <a:r>
              <a:rPr lang="pt-PT" i="1" dirty="0"/>
              <a:t>Holcus lanatus</a:t>
            </a:r>
            <a:r>
              <a:rPr lang="pt-PT" dirty="0"/>
              <a:t>, </a:t>
            </a:r>
            <a:r>
              <a:rPr lang="pt-PT" i="1" dirty="0" err="1"/>
              <a:t>Paspalum</a:t>
            </a:r>
            <a:r>
              <a:rPr lang="pt-PT" i="1" dirty="0"/>
              <a:t> </a:t>
            </a:r>
            <a:r>
              <a:rPr lang="pt-PT" i="1" dirty="0" err="1"/>
              <a:t>dilatatum</a:t>
            </a:r>
            <a:r>
              <a:rPr lang="pt-PT" dirty="0"/>
              <a:t>, </a:t>
            </a:r>
            <a:r>
              <a:rPr lang="pt-PT" i="1" dirty="0"/>
              <a:t>Plantago lanceolata</a:t>
            </a:r>
            <a:r>
              <a:rPr lang="pt-PT" dirty="0"/>
              <a:t>, </a:t>
            </a:r>
            <a:r>
              <a:rPr lang="pt-PT" i="1" dirty="0"/>
              <a:t>Portulaca </a:t>
            </a:r>
            <a:r>
              <a:rPr lang="pt-PT" i="1" dirty="0" err="1"/>
              <a:t>oleracea</a:t>
            </a:r>
            <a:r>
              <a:rPr lang="pt-PT" i="1" dirty="0"/>
              <a:t> </a:t>
            </a:r>
            <a:r>
              <a:rPr lang="pt-PT" dirty="0"/>
              <a:t>(beldroega), </a:t>
            </a:r>
            <a:r>
              <a:rPr lang="pt-PT" i="1" dirty="0" err="1"/>
              <a:t>Solanum</a:t>
            </a:r>
            <a:r>
              <a:rPr lang="pt-PT" i="1" dirty="0"/>
              <a:t> </a:t>
            </a:r>
            <a:r>
              <a:rPr lang="pt-PT" i="1" dirty="0" err="1"/>
              <a:t>nigrum</a:t>
            </a: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3778634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Plano de resposta: kit de contingência pronto para resposta rápida a uma potencial incursão.</a:t>
            </a:r>
          </a:p>
        </p:txBody>
      </p:sp>
    </p:spTree>
    <p:extLst>
      <p:ext uri="{BB962C8B-B14F-4D97-AF65-F5344CB8AC3E}">
        <p14:creationId xmlns:p14="http://schemas.microsoft.com/office/powerpoint/2010/main" val="4273230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“Motéis” de roedores e caixas rateiras com blocos de cera aromatizados como dispositivos de deteção.</a:t>
            </a:r>
          </a:p>
        </p:txBody>
      </p:sp>
    </p:spTree>
    <p:extLst>
      <p:ext uri="{BB962C8B-B14F-4D97-AF65-F5344CB8AC3E}">
        <p14:creationId xmlns:p14="http://schemas.microsoft.com/office/powerpoint/2010/main" val="3472943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Armadilhas </a:t>
            </a:r>
            <a:r>
              <a:rPr lang="pt-PT" i="1" dirty="0" err="1"/>
              <a:t>snap-trap</a:t>
            </a:r>
            <a:r>
              <a:rPr lang="pt-PT" dirty="0"/>
              <a:t> e </a:t>
            </a:r>
            <a:r>
              <a:rPr lang="pt-PT" i="1" dirty="0" err="1"/>
              <a:t>GoodNature</a:t>
            </a:r>
            <a:r>
              <a:rPr lang="pt-PT" dirty="0"/>
              <a:t> nas principais áreas de incursão nos ilhéus (ex. zona de desembarque, zona mais próxima da ilha principal), e também nos pontos de origem (portos). </a:t>
            </a:r>
          </a:p>
        </p:txBody>
      </p:sp>
    </p:spTree>
    <p:extLst>
      <p:ext uri="{BB962C8B-B14F-4D97-AF65-F5344CB8AC3E}">
        <p14:creationId xmlns:p14="http://schemas.microsoft.com/office/powerpoint/2010/main" val="415194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Graciosa – Ilhéus da Praia e de Baixo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273532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Instalação de câmaras para ajudar a determinar o impacte das lagartixas no sucesso reprodutor.</a:t>
            </a:r>
          </a:p>
        </p:txBody>
      </p:sp>
    </p:spTree>
    <p:extLst>
      <p:ext uri="{BB962C8B-B14F-4D97-AF65-F5344CB8AC3E}">
        <p14:creationId xmlns:p14="http://schemas.microsoft.com/office/powerpoint/2010/main" val="659927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108756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Equipa dedicada da SPEA a efetuar 3 visitas anuais por espécie</a:t>
            </a:r>
          </a:p>
        </p:txBody>
      </p:sp>
    </p:spTree>
    <p:extLst>
      <p:ext uri="{BB962C8B-B14F-4D97-AF65-F5344CB8AC3E}">
        <p14:creationId xmlns:p14="http://schemas.microsoft.com/office/powerpoint/2010/main" val="3354636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pt-PT" dirty="0"/>
              <a:t>Rede de galinheiro de 50 cm de altura,</a:t>
            </a:r>
            <a:r>
              <a:rPr lang="pt-PT" baseline="0" dirty="0"/>
              <a:t> </a:t>
            </a:r>
            <a:r>
              <a:rPr lang="pt-PT" dirty="0"/>
              <a:t>antes da época de nidificação dos Garajaus. Crias emancipadas/sucesso reprodutor só possível de contabilizar dentro da cerca.</a:t>
            </a:r>
          </a:p>
          <a:p>
            <a:pPr marL="0" indent="0">
              <a:buFontTx/>
              <a:buNone/>
            </a:pP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Dados 2021: sucesso reprodutor garajau rosado 57%, garajau comum – não houve ninhos dentro da cerca</a:t>
            </a:r>
          </a:p>
          <a:p>
            <a:pPr marL="0" indent="0">
              <a:buFontTx/>
              <a:buNone/>
            </a:pP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188 ninhos de garajau rosado, 161 de garajau comum; média de postura 1,3 ovos garajau rosado, e 1,4 ovos garajau comum (normalmente ronda os 2 ovos por casal)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6500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Equipa dedicada da SPEA a efetuar 3 visitas anuais por espécie, a trabalhar de dia….</a:t>
            </a:r>
          </a:p>
        </p:txBody>
      </p:sp>
    </p:spTree>
    <p:extLst>
      <p:ext uri="{BB962C8B-B14F-4D97-AF65-F5344CB8AC3E}">
        <p14:creationId xmlns:p14="http://schemas.microsoft.com/office/powerpoint/2010/main" val="4140560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….e de noite….!</a:t>
            </a:r>
          </a:p>
        </p:txBody>
      </p:sp>
    </p:spTree>
    <p:extLst>
      <p:ext uri="{BB962C8B-B14F-4D97-AF65-F5344CB8AC3E}">
        <p14:creationId xmlns:p14="http://schemas.microsoft.com/office/powerpoint/2010/main" val="10482628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Monitorização de todos os ninhos naturais e artificiais conhecidos/marcados.</a:t>
            </a:r>
          </a:p>
        </p:txBody>
      </p:sp>
    </p:spTree>
    <p:extLst>
      <p:ext uri="{BB962C8B-B14F-4D97-AF65-F5344CB8AC3E}">
        <p14:creationId xmlns:p14="http://schemas.microsoft.com/office/powerpoint/2010/main" val="1183422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Anilhagem de todos os adultos e crias.</a:t>
            </a:r>
          </a:p>
        </p:txBody>
      </p:sp>
    </p:spTree>
    <p:extLst>
      <p:ext uri="{BB962C8B-B14F-4D97-AF65-F5344CB8AC3E}">
        <p14:creationId xmlns:p14="http://schemas.microsoft.com/office/powerpoint/2010/main" val="34686298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Até a data, as monitorizações no Ilhéu de Baixo estavam limitadas às partes baixas do ilhéu. Com a instalação de uma escada quebra-costas e uma linha de segurança, podem agora começar os trabalhos no planalto.</a:t>
            </a:r>
          </a:p>
        </p:txBody>
      </p:sp>
    </p:spTree>
    <p:extLst>
      <p:ext uri="{BB962C8B-B14F-4D97-AF65-F5344CB8AC3E}">
        <p14:creationId xmlns:p14="http://schemas.microsoft.com/office/powerpoint/2010/main" val="12964036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Em determinadas alturas do ano, CMR (capture-</a:t>
            </a:r>
            <a:r>
              <a:rPr lang="pt-PT" dirty="0" err="1"/>
              <a:t>mark</a:t>
            </a:r>
            <a:r>
              <a:rPr lang="pt-PT" dirty="0"/>
              <a:t>-recapture) para anilhagem e cálculos de taxa de sobrevivência.</a:t>
            </a:r>
          </a:p>
        </p:txBody>
      </p:sp>
    </p:spTree>
    <p:extLst>
      <p:ext uri="{BB962C8B-B14F-4D97-AF65-F5344CB8AC3E}">
        <p14:creationId xmlns:p14="http://schemas.microsoft.com/office/powerpoint/2010/main" val="3255195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Santa Maria – Ilhéu da Vila 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1326885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altLang="en-US" dirty="0">
                <a:latin typeface="Calibri" panose="020F0502020204030204" pitchFamily="34" charset="0"/>
                <a:cs typeface="Calibri" panose="020F0502020204030204" pitchFamily="34" charset="0"/>
              </a:rPr>
              <a:t>Os dados de monitorização recolhidos entram todos numa base de dados georreferenciada partilhada.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1517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dirty="0"/>
              <a:t>Monitorizações de momento a decorrer nos ilhéus Praia e Baixo (Graciosa) e Vila (Santa Maria)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174948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101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168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São Jorge – Ilhéu do Topo – 11 hectares – Processo de expropriação encontra-se na fase final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216982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7 espécies-alvo – 5 espécies de procellariiformes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3149519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7 espécies-alvo – 5 espécies de procellariiformes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664574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7 espécies-alvo – 5 espécies de procellariiformes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721419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en-US" sz="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7 espécies-alvo – 5 espécies de procellariiformes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318470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05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981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66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44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813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022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17671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17671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899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236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34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426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334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494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7644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3874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36613"/>
            <a:ext cx="2057400" cy="5040312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19800" cy="5040312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725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054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340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9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114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012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94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5A9867E-B66E-4B4E-9A5E-EB30D1EC63CE}" type="datetimeFigureOut">
              <a:rPr lang="pt-PT" smtClean="0"/>
              <a:t>19/08/2021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603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6613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H2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8850" y="6165850"/>
            <a:ext cx="9810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solidFill>
                  <a:srgbClr val="54B0BE"/>
                </a:solidFill>
                <a:latin typeface="+mn-lt"/>
              </a:defRPr>
            </a:lvl1pPr>
          </a:lstStyle>
          <a:p>
            <a:fld id="{9AE0B49A-C9CC-48C3-A4A5-3A78EE7AF4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84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7587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3087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308794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308794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308794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3087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hyperlink" Target="http://novoportal.uac.pt/pt-pt" TargetMode="Externa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3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4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5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6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7.jpg"/><Relationship Id="rId7" Type="http://schemas.openxmlformats.org/officeDocument/2006/relationships/image" Target="../media/image13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7.jpeg"/><Relationship Id="rId5" Type="http://schemas.openxmlformats.org/officeDocument/2006/relationships/image" Target="../media/image11.jpeg"/><Relationship Id="rId10" Type="http://schemas.openxmlformats.org/officeDocument/2006/relationships/image" Target="../media/image6.png"/><Relationship Id="rId4" Type="http://schemas.openxmlformats.org/officeDocument/2006/relationships/image" Target="../media/image28.jpeg"/><Relationship Id="rId9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0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31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32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33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34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35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36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37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38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41.jpeg"/><Relationship Id="rId3" Type="http://schemas.openxmlformats.org/officeDocument/2006/relationships/image" Target="../media/image39.jpeg"/><Relationship Id="rId7" Type="http://schemas.openxmlformats.org/officeDocument/2006/relationships/image" Target="../media/image4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png"/><Relationship Id="rId1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8.jpeg"/><Relationship Id="rId5" Type="http://schemas.openxmlformats.org/officeDocument/2006/relationships/image" Target="../media/image13.png"/><Relationship Id="rId10" Type="http://schemas.openxmlformats.org/officeDocument/2006/relationships/image" Target="../media/image7.jpe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44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6.jpg"/><Relationship Id="rId7" Type="http://schemas.openxmlformats.org/officeDocument/2006/relationships/image" Target="../media/image47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7.jpeg"/><Relationship Id="rId5" Type="http://schemas.openxmlformats.org/officeDocument/2006/relationships/image" Target="../media/image12.jpeg"/><Relationship Id="rId10" Type="http://schemas.openxmlformats.org/officeDocument/2006/relationships/image" Target="../media/image6.png"/><Relationship Id="rId4" Type="http://schemas.openxmlformats.org/officeDocument/2006/relationships/image" Target="../media/image11.jpeg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8.jpeg"/><Relationship Id="rId5" Type="http://schemas.openxmlformats.org/officeDocument/2006/relationships/image" Target="../media/image13.png"/><Relationship Id="rId10" Type="http://schemas.openxmlformats.org/officeDocument/2006/relationships/image" Target="../media/image7.jpe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0.jpeg"/><Relationship Id="rId7" Type="http://schemas.openxmlformats.org/officeDocument/2006/relationships/image" Target="../media/image4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52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53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54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56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58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60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8.jpeg"/><Relationship Id="rId5" Type="http://schemas.openxmlformats.org/officeDocument/2006/relationships/image" Target="../media/image13.png"/><Relationship Id="rId10" Type="http://schemas.openxmlformats.org/officeDocument/2006/relationships/image" Target="../media/image7.jpe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66.jpeg"/><Relationship Id="rId3" Type="http://schemas.openxmlformats.org/officeDocument/2006/relationships/image" Target="../media/image64.jpeg"/><Relationship Id="rId7" Type="http://schemas.openxmlformats.org/officeDocument/2006/relationships/image" Target="../media/image7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jpeg"/><Relationship Id="rId5" Type="http://schemas.openxmlformats.org/officeDocument/2006/relationships/image" Target="../media/image5.jpeg"/><Relationship Id="rId15" Type="http://schemas.openxmlformats.org/officeDocument/2006/relationships/image" Target="../media/image68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65.jpeg"/><Relationship Id="rId1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18" Type="http://schemas.openxmlformats.org/officeDocument/2006/relationships/image" Target="../media/image77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74.jpe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73.jpeg"/><Relationship Id="rId5" Type="http://schemas.openxmlformats.org/officeDocument/2006/relationships/image" Target="../media/image6.png"/><Relationship Id="rId15" Type="http://schemas.openxmlformats.org/officeDocument/2006/relationships/image" Target="../media/image12.jpeg"/><Relationship Id="rId10" Type="http://schemas.openxmlformats.org/officeDocument/2006/relationships/image" Target="../media/image72.jpeg"/><Relationship Id="rId4" Type="http://schemas.openxmlformats.org/officeDocument/2006/relationships/image" Target="../media/image5.jpeg"/><Relationship Id="rId9" Type="http://schemas.openxmlformats.org/officeDocument/2006/relationships/image" Target="../media/image71.jpeg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0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2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81" y="0"/>
            <a:ext cx="9180000" cy="6885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10F4F4-5B34-4A0C-9747-0E4C9C8D012B}"/>
              </a:ext>
            </a:extLst>
          </p:cNvPr>
          <p:cNvSpPr txBox="1"/>
          <p:nvPr/>
        </p:nvSpPr>
        <p:spPr>
          <a:xfrm>
            <a:off x="-37893" y="5465102"/>
            <a:ext cx="9208466" cy="1540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cxnSp>
        <p:nvCxnSpPr>
          <p:cNvPr id="5" name="Conexão recta 4"/>
          <p:cNvCxnSpPr/>
          <p:nvPr/>
        </p:nvCxnSpPr>
        <p:spPr>
          <a:xfrm>
            <a:off x="259" y="5445224"/>
            <a:ext cx="9144000" cy="0"/>
          </a:xfrm>
          <a:prstGeom prst="line">
            <a:avLst/>
          </a:prstGeom>
          <a:ln w="28575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640370" y="5480542"/>
            <a:ext cx="7540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i="1" dirty="0" err="1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</a:t>
            </a:r>
            <a:r>
              <a:rPr lang="pt-PT" sz="1400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IOMA, 19 de agosto 2021 | Oradora: Sol Heber</a:t>
            </a:r>
          </a:p>
          <a:p>
            <a:pPr algn="r"/>
            <a:endParaRPr lang="pt-PT" sz="1400" dirty="0">
              <a:solidFill>
                <a:srgbClr val="195457"/>
              </a:solidFill>
              <a:latin typeface="Century" panose="020406040505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 tooltip="Início"/>
              </a:rPr>
              <a:t>  </a:t>
            </a:r>
            <a:r>
              <a:rPr kumimoji="0" lang="pt-PT" altLang="pt-PT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b="0" i="0" u="none" strike="noStrike" cap="none" normalizeH="0" baseline="0">
                <a:ln>
                  <a:noFill/>
                </a:ln>
                <a:solidFill>
                  <a:srgbClr val="404A54"/>
                </a:solidFill>
                <a:effectLst/>
                <a:latin typeface="Open Sans"/>
                <a:cs typeface="Arial" pitchFamily="34" charset="0"/>
                <a:hlinkClick r:id="rId4" tooltip="Início"/>
              </a:rPr>
              <a:t>Universidade dos Açores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  </a:t>
            </a:r>
            <a:r>
              <a:rPr kumimoji="0" lang="pt-PT" altLang="pt-PT" sz="9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rgbClr val="35343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Pesquis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5" y="-25666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2E7611A-30C8-4166-8F55-D635CF5051EA}"/>
              </a:ext>
            </a:extLst>
          </p:cNvPr>
          <p:cNvGrpSpPr/>
          <p:nvPr/>
        </p:nvGrpSpPr>
        <p:grpSpPr>
          <a:xfrm>
            <a:off x="117993" y="5808541"/>
            <a:ext cx="8927582" cy="1292867"/>
            <a:chOff x="117993" y="5808541"/>
            <a:chExt cx="8927582" cy="1292867"/>
          </a:xfrm>
        </p:grpSpPr>
        <p:pic>
          <p:nvPicPr>
            <p:cNvPr id="1032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09258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846" y="5808541"/>
              <a:ext cx="1829637" cy="1292867"/>
            </a:xfrm>
            <a:prstGeom prst="rect">
              <a:avLst/>
            </a:prstGeom>
          </p:spPr>
        </p:pic>
        <p:pic>
          <p:nvPicPr>
            <p:cNvPr id="25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93" y="6309320"/>
              <a:ext cx="1285655" cy="394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1475656" y="6241956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EC4251-9D21-4929-80D1-2C0C590A37AD}"/>
              </a:ext>
            </a:extLst>
          </p:cNvPr>
          <p:cNvGrpSpPr/>
          <p:nvPr/>
        </p:nvGrpSpPr>
        <p:grpSpPr>
          <a:xfrm>
            <a:off x="-26938" y="-373255"/>
            <a:ext cx="9423474" cy="1903036"/>
            <a:chOff x="-27954" y="-373255"/>
            <a:chExt cx="9423474" cy="1903036"/>
          </a:xfrm>
        </p:grpSpPr>
        <p:sp>
          <p:nvSpPr>
            <p:cNvPr id="10" name="Retângulo 9"/>
            <p:cNvSpPr/>
            <p:nvPr/>
          </p:nvSpPr>
          <p:spPr>
            <a:xfrm>
              <a:off x="-27954" y="-13968"/>
              <a:ext cx="9194799" cy="1540767"/>
            </a:xfrm>
            <a:prstGeom prst="rect">
              <a:avLst/>
            </a:prstGeom>
            <a:gradFill flip="none" rotWithShape="1">
              <a:gsLst>
                <a:gs pos="44000">
                  <a:srgbClr val="AFE3D0">
                    <a:tint val="66000"/>
                    <a:satMod val="160000"/>
                    <a:alpha val="44000"/>
                    <a:lumMod val="94000"/>
                    <a:lumOff val="6000"/>
                  </a:srgbClr>
                </a:gs>
                <a:gs pos="82000">
                  <a:srgbClr val="AFE3D0">
                    <a:tint val="44500"/>
                    <a:satMod val="160000"/>
                  </a:srgbClr>
                </a:gs>
                <a:gs pos="15000">
                  <a:srgbClr val="AFE3D0">
                    <a:tint val="23500"/>
                    <a:satMod val="160000"/>
                    <a:alpha val="76000"/>
                    <a:lumMod val="0"/>
                    <a:lumOff val="10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35F421-5095-4275-8EBE-1F61F149D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1520" y="-373255"/>
              <a:ext cx="9144000" cy="1903036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1" t="32150" r="10101" b="35300"/>
            <a:stretch/>
          </p:blipFill>
          <p:spPr>
            <a:xfrm>
              <a:off x="24442" y="404664"/>
              <a:ext cx="2531334" cy="1032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19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6D2919-8866-47B0-8FE8-72EC357CB7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9" y="1279116"/>
            <a:ext cx="6453330" cy="4286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8310F-E0A5-4846-88B4-6536E17A2F50}"/>
              </a:ext>
            </a:extLst>
          </p:cNvPr>
          <p:cNvSpPr txBox="1"/>
          <p:nvPr/>
        </p:nvSpPr>
        <p:spPr>
          <a:xfrm>
            <a:off x="5337846" y="5158124"/>
            <a:ext cx="28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© LIFE IP </a:t>
            </a:r>
            <a:r>
              <a:rPr lang="pt-PT" dirty="0" err="1">
                <a:solidFill>
                  <a:schemeClr val="bg1"/>
                </a:solidFill>
              </a:rPr>
              <a:t>Azores</a:t>
            </a:r>
            <a:r>
              <a:rPr lang="pt-PT" dirty="0">
                <a:solidFill>
                  <a:schemeClr val="bg1"/>
                </a:solidFill>
              </a:rPr>
              <a:t> Natura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F1888-3EB3-4ADF-88A9-E34350DF54E8}"/>
              </a:ext>
            </a:extLst>
          </p:cNvPr>
          <p:cNvSpPr txBox="1"/>
          <p:nvPr/>
        </p:nvSpPr>
        <p:spPr>
          <a:xfrm>
            <a:off x="2759180" y="775275"/>
            <a:ext cx="3715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Frulho – </a:t>
            </a:r>
            <a:r>
              <a:rPr lang="pt-PT" sz="2400" i="1" dirty="0"/>
              <a:t>Puffinus lherminieri</a:t>
            </a:r>
          </a:p>
        </p:txBody>
      </p:sp>
    </p:spTree>
    <p:extLst>
      <p:ext uri="{BB962C8B-B14F-4D97-AF65-F5344CB8AC3E}">
        <p14:creationId xmlns:p14="http://schemas.microsoft.com/office/powerpoint/2010/main" val="31367999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6D2919-8866-47B0-8FE8-72EC357CB7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9" y="1279116"/>
            <a:ext cx="6453330" cy="4286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8310F-E0A5-4846-88B4-6536E17A2F50}"/>
              </a:ext>
            </a:extLst>
          </p:cNvPr>
          <p:cNvSpPr txBox="1"/>
          <p:nvPr/>
        </p:nvSpPr>
        <p:spPr>
          <a:xfrm>
            <a:off x="1390139" y="5173542"/>
            <a:ext cx="28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© LIFE IP </a:t>
            </a:r>
            <a:r>
              <a:rPr lang="pt-PT" dirty="0" err="1">
                <a:solidFill>
                  <a:schemeClr val="bg1"/>
                </a:solidFill>
              </a:rPr>
              <a:t>Azores</a:t>
            </a:r>
            <a:r>
              <a:rPr lang="pt-PT" dirty="0">
                <a:solidFill>
                  <a:schemeClr val="bg1"/>
                </a:solidFill>
              </a:rPr>
              <a:t> Natura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F1888-3EB3-4ADF-88A9-E34350DF54E8}"/>
              </a:ext>
            </a:extLst>
          </p:cNvPr>
          <p:cNvSpPr txBox="1"/>
          <p:nvPr/>
        </p:nvSpPr>
        <p:spPr>
          <a:xfrm>
            <a:off x="2404266" y="748167"/>
            <a:ext cx="4333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Garajau-comum – </a:t>
            </a:r>
            <a:r>
              <a:rPr lang="pt-PT" sz="2400" i="1" dirty="0"/>
              <a:t>Sterna hirundo</a:t>
            </a:r>
          </a:p>
        </p:txBody>
      </p:sp>
    </p:spTree>
    <p:extLst>
      <p:ext uri="{BB962C8B-B14F-4D97-AF65-F5344CB8AC3E}">
        <p14:creationId xmlns:p14="http://schemas.microsoft.com/office/powerpoint/2010/main" val="235642346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6D2919-8866-47B0-8FE8-72EC357CB7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08" y="1279116"/>
            <a:ext cx="6402792" cy="4286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8310F-E0A5-4846-88B4-6536E17A2F50}"/>
              </a:ext>
            </a:extLst>
          </p:cNvPr>
          <p:cNvSpPr txBox="1"/>
          <p:nvPr/>
        </p:nvSpPr>
        <p:spPr>
          <a:xfrm>
            <a:off x="5337846" y="5158124"/>
            <a:ext cx="28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© LIFE IP </a:t>
            </a:r>
            <a:r>
              <a:rPr lang="pt-PT" dirty="0" err="1">
                <a:solidFill>
                  <a:schemeClr val="bg1"/>
                </a:solidFill>
              </a:rPr>
              <a:t>Azores</a:t>
            </a:r>
            <a:r>
              <a:rPr lang="pt-PT" dirty="0">
                <a:solidFill>
                  <a:schemeClr val="bg1"/>
                </a:solidFill>
              </a:rPr>
              <a:t> Natura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F1888-3EB3-4ADF-88A9-E34350DF54E8}"/>
              </a:ext>
            </a:extLst>
          </p:cNvPr>
          <p:cNvSpPr txBox="1"/>
          <p:nvPr/>
        </p:nvSpPr>
        <p:spPr>
          <a:xfrm>
            <a:off x="2382213" y="761751"/>
            <a:ext cx="432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Garajau-rosado – </a:t>
            </a:r>
            <a:r>
              <a:rPr lang="pt-PT" sz="2400" i="1" dirty="0"/>
              <a:t>Sterna dougallii</a:t>
            </a:r>
          </a:p>
        </p:txBody>
      </p:sp>
    </p:spTree>
    <p:extLst>
      <p:ext uri="{BB962C8B-B14F-4D97-AF65-F5344CB8AC3E}">
        <p14:creationId xmlns:p14="http://schemas.microsoft.com/office/powerpoint/2010/main" val="269488190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D59B0A-6EF0-4927-8FE0-57704B7697C3}"/>
              </a:ext>
            </a:extLst>
          </p:cNvPr>
          <p:cNvGrpSpPr/>
          <p:nvPr/>
        </p:nvGrpSpPr>
        <p:grpSpPr>
          <a:xfrm>
            <a:off x="390523" y="1531215"/>
            <a:ext cx="8573965" cy="4130033"/>
            <a:chOff x="374438" y="908720"/>
            <a:chExt cx="8573965" cy="4130033"/>
          </a:xfrm>
        </p:grpSpPr>
        <p:sp>
          <p:nvSpPr>
            <p:cNvPr id="15" name="Rectangle 62"/>
            <p:cNvSpPr>
              <a:spLocks noChangeArrowheads="1"/>
            </p:cNvSpPr>
            <p:nvPr/>
          </p:nvSpPr>
          <p:spPr bwMode="auto">
            <a:xfrm>
              <a:off x="374438" y="908720"/>
              <a:ext cx="8553662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BE" alt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 – </a:t>
              </a:r>
              <a:r>
                <a:rPr lang="fr-BE" altLang="en-U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Ações</a:t>
              </a:r>
              <a:r>
                <a:rPr lang="fr-BE" alt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fr-BE" altLang="en-U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conservação</a:t>
              </a:r>
              <a:r>
                <a:rPr lang="fr-BE" alt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endPara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BE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C6 – </a:t>
              </a:r>
              <a:r>
                <a:rPr lang="pt-PT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Implementação de trabalhos integrados de conservação para as aves marinhas</a:t>
              </a:r>
            </a:p>
            <a:p>
              <a:pPr marL="1028700" lvl="1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fr-BE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C6.1 – </a:t>
              </a:r>
              <a:r>
                <a:rPr lang="pt-PT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Restauro de habitat nos ilhéus para as aves marinhas</a:t>
              </a:r>
            </a:p>
            <a:p>
              <a:pPr marL="1028700" lvl="1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endPara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BE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C8 – </a:t>
              </a:r>
              <a:r>
                <a:rPr lang="pt-PT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Implementação de trabalhos de controlo de EEI em habitats terrestres restaurados</a:t>
              </a:r>
            </a:p>
            <a:p>
              <a:pPr marL="1028700" lvl="1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fr-BE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C8.1 – </a:t>
              </a:r>
              <a:r>
                <a:rPr lang="fr-BE" altLang="en-US" sz="1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Controlo</a:t>
              </a:r>
              <a:r>
                <a:rPr lang="fr-BE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e </a:t>
              </a:r>
              <a:r>
                <a:rPr lang="fr-BE" altLang="en-US" sz="1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erradicação</a:t>
              </a:r>
              <a:r>
                <a:rPr lang="fr-BE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de EEI flora</a:t>
              </a:r>
            </a:p>
            <a:p>
              <a:pPr marL="1028700" lvl="1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fr-BE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C8.2 – </a:t>
              </a:r>
              <a:r>
                <a:rPr lang="pt-PT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Controlo e erradicação de EEI animais</a:t>
              </a:r>
              <a:endPara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1" indent="0">
                <a:spcBef>
                  <a:spcPts val="600"/>
                </a:spcBef>
              </a:pPr>
              <a:endPara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1" indent="0">
                <a:spcBef>
                  <a:spcPts val="600"/>
                </a:spcBef>
              </a:pPr>
              <a:endPara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62">
              <a:extLst>
                <a:ext uri="{FF2B5EF4-FFF2-40B4-BE49-F238E27FC236}">
                  <a16:creationId xmlns:a16="http://schemas.microsoft.com/office/drawing/2014/main" id="{4D904ACE-ACAC-4CFF-BCDA-FE4D8DE1B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741" y="3761480"/>
              <a:ext cx="855366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BE" alt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D – </a:t>
              </a:r>
              <a:r>
                <a:rPr lang="fr-BE" altLang="en-U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Ações</a:t>
              </a:r>
              <a:r>
                <a:rPr lang="fr-BE" alt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fr-BE" altLang="en-U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monitorização</a:t>
              </a:r>
              <a:r>
                <a:rPr lang="fr-BE" alt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endPara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BE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D5 – </a:t>
              </a:r>
              <a:r>
                <a:rPr lang="pt-PT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Monitorização de resultados concretos das ações de conservação</a:t>
              </a:r>
            </a:p>
            <a:p>
              <a:pPr marL="1028700" lvl="1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fr-BE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D5.1 – </a:t>
              </a:r>
              <a:r>
                <a:rPr lang="pt-PT" alt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Monitorização de habitats e espécies terrestres</a:t>
              </a:r>
              <a:endPara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9B9DD2-8FB6-4DDD-A045-CE3EAC3929CB}"/>
              </a:ext>
            </a:extLst>
          </p:cNvPr>
          <p:cNvSpPr txBox="1"/>
          <p:nvPr/>
        </p:nvSpPr>
        <p:spPr>
          <a:xfrm>
            <a:off x="410826" y="836712"/>
            <a:ext cx="828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Ações com aves marinhas do projeto LIFE IP </a:t>
            </a:r>
            <a:r>
              <a:rPr lang="pt-PT" b="1" dirty="0" err="1"/>
              <a:t>Azores</a:t>
            </a:r>
            <a:r>
              <a:rPr lang="pt-PT" b="1" dirty="0"/>
              <a:t> Natura: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9041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C6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integrados de conservação para as aves marinhas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C6.1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Restauro de habitat nos ilhéus para 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A46C3FF-104B-4775-953D-36C89059A688}"/>
              </a:ext>
            </a:extLst>
          </p:cNvPr>
          <p:cNvSpPr txBox="1"/>
          <p:nvPr/>
        </p:nvSpPr>
        <p:spPr>
          <a:xfrm>
            <a:off x="394741" y="2348880"/>
            <a:ext cx="3529187" cy="309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Tarefa 1: </a:t>
            </a:r>
            <a:r>
              <a:rPr lang="pt-PT" dirty="0"/>
              <a:t>Restauro do habitat</a:t>
            </a:r>
          </a:p>
          <a:p>
            <a:endParaRPr lang="pt-PT" dirty="0"/>
          </a:p>
          <a:p>
            <a:pPr>
              <a:lnSpc>
                <a:spcPct val="150000"/>
              </a:lnSpc>
            </a:pPr>
            <a:r>
              <a:rPr lang="pt-PT" dirty="0"/>
              <a:t>Recolha de sementes de espécies dos habitats costeiros 1210, 1220 e 1250 para sementeira direta ou propagação no Jardim Botânico do Faial e subsequente plantação nos ilhéus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28A639-439F-4F8C-96A5-1AAFC6C7E290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6" name="Conexão reta 7">
              <a:extLst>
                <a:ext uri="{FF2B5EF4-FFF2-40B4-BE49-F238E27FC236}">
                  <a16:creationId xmlns:a16="http://schemas.microsoft.com/office/drawing/2014/main" id="{70086891-4E6B-4C9B-96A5-80D0B1BB192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9ABE53F-AC0C-42B5-B5C0-50A3770BB552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8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A949211C-529C-41B0-91AD-8F35D9A461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0F623ED6-0777-430E-876D-3BB81C638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Imagem 2">
                <a:extLst>
                  <a:ext uri="{FF2B5EF4-FFF2-40B4-BE49-F238E27FC236}">
                    <a16:creationId xmlns:a16="http://schemas.microsoft.com/office/drawing/2014/main" id="{A9CC6AC1-436D-46C6-81AB-3F0B1CD84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1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949B7476-4EB9-4D2D-BDEB-99D2A8533F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Imagem 16">
                <a:extLst>
                  <a:ext uri="{FF2B5EF4-FFF2-40B4-BE49-F238E27FC236}">
                    <a16:creationId xmlns:a16="http://schemas.microsoft.com/office/drawing/2014/main" id="{AA6F8C8B-F667-40D8-BF0D-9542BD384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61CEE8-424D-4CCB-98C3-B687D08DC0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64" y="2321397"/>
            <a:ext cx="4839999" cy="324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B05E31-FBB1-46DB-B2B7-54F3190ED9D2}"/>
              </a:ext>
            </a:extLst>
          </p:cNvPr>
          <p:cNvSpPr txBox="1"/>
          <p:nvPr/>
        </p:nvSpPr>
        <p:spPr>
          <a:xfrm>
            <a:off x="6250170" y="5184174"/>
            <a:ext cx="28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© LIFE IP </a:t>
            </a:r>
            <a:r>
              <a:rPr lang="pt-PT" dirty="0" err="1">
                <a:solidFill>
                  <a:schemeClr val="bg1"/>
                </a:solidFill>
              </a:rPr>
              <a:t>Azores</a:t>
            </a:r>
            <a:r>
              <a:rPr lang="pt-PT" dirty="0">
                <a:solidFill>
                  <a:schemeClr val="bg1"/>
                </a:solidFill>
              </a:rPr>
              <a:t> Natura</a:t>
            </a:r>
          </a:p>
        </p:txBody>
      </p:sp>
    </p:spTree>
    <p:extLst>
      <p:ext uri="{BB962C8B-B14F-4D97-AF65-F5344CB8AC3E}">
        <p14:creationId xmlns:p14="http://schemas.microsoft.com/office/powerpoint/2010/main" val="25192181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73906-3437-4E70-A54E-F6826F219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95" y="3995772"/>
            <a:ext cx="2603177" cy="1951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BE658-1F0B-43CB-8FAF-993BDDCB0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98" y="626476"/>
            <a:ext cx="3680398" cy="5317790"/>
          </a:xfrm>
          <a:prstGeom prst="rect">
            <a:avLst/>
          </a:prstGeom>
        </p:spPr>
      </p:pic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836712"/>
            <a:ext cx="4485594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C6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integrados de conservação para as aves marinhas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C6.1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Restauro de habitat nos ilhéus para 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B6FDE4A-C890-44DD-B93C-2D4386723B96}"/>
              </a:ext>
            </a:extLst>
          </p:cNvPr>
          <p:cNvSpPr txBox="1"/>
          <p:nvPr/>
        </p:nvSpPr>
        <p:spPr>
          <a:xfrm>
            <a:off x="394741" y="2760017"/>
            <a:ext cx="4786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Tarefa 2: </a:t>
            </a:r>
            <a:r>
              <a:rPr lang="pt-PT" dirty="0"/>
              <a:t>Outras medidas para incentivar nidificação</a:t>
            </a:r>
          </a:p>
          <a:p>
            <a:endParaRPr lang="pt-PT" dirty="0"/>
          </a:p>
          <a:p>
            <a:pPr marL="342900" indent="-342900">
              <a:buFont typeface="+mj-lt"/>
              <a:buAutoNum type="arabicParenR"/>
            </a:pPr>
            <a:r>
              <a:rPr lang="pt-PT" dirty="0"/>
              <a:t>Construção de caixas de abrigo para crias de garajau</a:t>
            </a:r>
          </a:p>
        </p:txBody>
      </p:sp>
    </p:spTree>
    <p:extLst>
      <p:ext uri="{BB962C8B-B14F-4D97-AF65-F5344CB8AC3E}">
        <p14:creationId xmlns:p14="http://schemas.microsoft.com/office/powerpoint/2010/main" val="2591537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BE658-1F0B-43CB-8FAF-993BDDCB0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1033" y="1321302"/>
            <a:ext cx="5283390" cy="3962542"/>
          </a:xfrm>
          <a:prstGeom prst="rect">
            <a:avLst/>
          </a:prstGeom>
        </p:spPr>
      </p:pic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836712"/>
            <a:ext cx="4485594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C6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integrados de conservação para as aves marinhas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C6.1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Restauro de habitat nos ilhéus para 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3EEA1BF-057A-4635-9724-4DC55FDB8BFE}"/>
              </a:ext>
            </a:extLst>
          </p:cNvPr>
          <p:cNvSpPr txBox="1"/>
          <p:nvPr/>
        </p:nvSpPr>
        <p:spPr>
          <a:xfrm>
            <a:off x="394741" y="2760017"/>
            <a:ext cx="47867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Tarefa 2: </a:t>
            </a:r>
            <a:r>
              <a:rPr lang="pt-PT" dirty="0"/>
              <a:t>Outras medidas para incentivar nidificação</a:t>
            </a:r>
          </a:p>
          <a:p>
            <a:endParaRPr lang="pt-PT" dirty="0"/>
          </a:p>
          <a:p>
            <a:pPr marL="342900" indent="-342900">
              <a:buFont typeface="+mj-lt"/>
              <a:buAutoNum type="arabicParenR"/>
            </a:pPr>
            <a:r>
              <a:rPr lang="pt-PT" dirty="0"/>
              <a:t>Construção de caixas de abrigo para crias de garajau</a:t>
            </a:r>
          </a:p>
          <a:p>
            <a:pPr marL="342900" indent="-342900">
              <a:buFont typeface="+mj-lt"/>
              <a:buAutoNum type="arabicParenR"/>
            </a:pPr>
            <a:endParaRPr lang="pt-PT" dirty="0"/>
          </a:p>
          <a:p>
            <a:pPr marL="342900" indent="-342900">
              <a:buFont typeface="+mj-lt"/>
              <a:buAutoNum type="arabicParenR"/>
            </a:pPr>
            <a:r>
              <a:rPr lang="pt-PT" dirty="0"/>
              <a:t>Remoção dos ninhos artificiais antigos (de plástico, destruídos)</a:t>
            </a:r>
          </a:p>
          <a:p>
            <a:pPr marL="342900" indent="-342900">
              <a:buFont typeface="+mj-lt"/>
              <a:buAutoNum type="arabicParenR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1894365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BE658-1F0B-43CB-8FAF-993BDDCB0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1033" y="1321302"/>
            <a:ext cx="5283389" cy="3962542"/>
          </a:xfrm>
          <a:prstGeom prst="rect">
            <a:avLst/>
          </a:prstGeom>
        </p:spPr>
      </p:pic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836712"/>
            <a:ext cx="4485594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C6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integrados de conservação para as aves marinhas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C6.1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Restauro de habitat nos ilhéus para 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8161E7-200D-4328-9266-B39FF936EECA}"/>
              </a:ext>
            </a:extLst>
          </p:cNvPr>
          <p:cNvSpPr txBox="1"/>
          <p:nvPr/>
        </p:nvSpPr>
        <p:spPr>
          <a:xfrm>
            <a:off x="394741" y="2760017"/>
            <a:ext cx="47867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Tarefa 2: </a:t>
            </a:r>
            <a:r>
              <a:rPr lang="pt-PT" dirty="0"/>
              <a:t>Outras medidas para incentivar nidificação</a:t>
            </a:r>
          </a:p>
          <a:p>
            <a:endParaRPr lang="pt-PT" dirty="0"/>
          </a:p>
          <a:p>
            <a:pPr marL="342900" indent="-342900">
              <a:buFont typeface="+mj-lt"/>
              <a:buAutoNum type="arabicParenR"/>
            </a:pPr>
            <a:r>
              <a:rPr lang="pt-PT" dirty="0"/>
              <a:t>Construção de caixas de abrigo para crias de garajau</a:t>
            </a:r>
          </a:p>
          <a:p>
            <a:pPr marL="342900" indent="-342900">
              <a:buFont typeface="+mj-lt"/>
              <a:buAutoNum type="arabicParenR"/>
            </a:pPr>
            <a:endParaRPr lang="pt-PT" dirty="0"/>
          </a:p>
          <a:p>
            <a:pPr marL="342900" indent="-342900">
              <a:buFont typeface="+mj-lt"/>
              <a:buAutoNum type="arabicParenR"/>
            </a:pPr>
            <a:r>
              <a:rPr lang="pt-PT" dirty="0"/>
              <a:t>Remoção dos ninhos artificiais antigos (de plástico, destruídos)</a:t>
            </a:r>
          </a:p>
          <a:p>
            <a:pPr marL="342900" indent="-342900">
              <a:buFont typeface="+mj-lt"/>
              <a:buAutoNum type="arabicParenR"/>
            </a:pPr>
            <a:endParaRPr lang="pt-PT" dirty="0"/>
          </a:p>
          <a:p>
            <a:pPr marL="342900" indent="-342900">
              <a:buFont typeface="+mj-lt"/>
              <a:buAutoNum type="arabicParenR"/>
            </a:pPr>
            <a:r>
              <a:rPr lang="pt-PT" dirty="0"/>
              <a:t>Instalação de ninhos artificiais para procellariiformes (de barro)</a:t>
            </a:r>
          </a:p>
          <a:p>
            <a:pPr marL="342900" indent="-342900">
              <a:buFont typeface="+mj-lt"/>
              <a:buAutoNum type="arabicParenR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960530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C94C16-57C4-405A-8AF4-7C9A28AA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07" y="764704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8924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C94C16-57C4-405A-8AF4-7C9A28AA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07" y="764704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2773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9B9DD2-8FB6-4DDD-A045-CE3EAC3929CB}"/>
              </a:ext>
            </a:extLst>
          </p:cNvPr>
          <p:cNvSpPr txBox="1"/>
          <p:nvPr/>
        </p:nvSpPr>
        <p:spPr>
          <a:xfrm>
            <a:off x="394741" y="836713"/>
            <a:ext cx="828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O projeto LIFE IP </a:t>
            </a:r>
            <a:r>
              <a:rPr lang="pt-PT" b="1" dirty="0" err="1"/>
              <a:t>Azores</a:t>
            </a:r>
            <a:r>
              <a:rPr lang="pt-PT" b="1" dirty="0"/>
              <a:t> Natura: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A4D70-0F3C-496D-8850-35AEBC453135}"/>
              </a:ext>
            </a:extLst>
          </p:cNvPr>
          <p:cNvSpPr txBox="1"/>
          <p:nvPr/>
        </p:nvSpPr>
        <p:spPr>
          <a:xfrm>
            <a:off x="539552" y="1412777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Orçamento total ~20 M€ (60% de</a:t>
            </a:r>
          </a:p>
          <a:p>
            <a:pPr marL="88900"/>
            <a:r>
              <a:rPr lang="pt-PT" dirty="0"/>
              <a:t>     </a:t>
            </a:r>
            <a:r>
              <a:rPr lang="pt-PT" dirty="0" err="1"/>
              <a:t>co-financiamento</a:t>
            </a:r>
            <a:r>
              <a:rPr lang="pt-PT" dirty="0"/>
              <a:t> da UE)</a:t>
            </a:r>
          </a:p>
          <a:p>
            <a:pPr marL="88900"/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Janeiro 2019 – Dezembro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Abrange as 9 ilhas do arquipélago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38812E-4790-42B1-8B81-8376B0B910C3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8" name="Conexão reta 7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4F887F9-C512-49C7-B9D4-7D25F9E6D8D2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5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FC3EDB7F-EB57-4D6F-980F-D22D8CF3A4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7139DF1-498B-4DE5-AE23-314D0810C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Imagem 2">
                <a:extLst>
                  <a:ext uri="{FF2B5EF4-FFF2-40B4-BE49-F238E27FC236}">
                    <a16:creationId xmlns:a16="http://schemas.microsoft.com/office/drawing/2014/main" id="{626A70D9-A758-4F95-A197-2E577F1B1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28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96816FA-ADFE-4956-85FF-BD5D8D4C1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16">
                <a:extLst>
                  <a:ext uri="{FF2B5EF4-FFF2-40B4-BE49-F238E27FC236}">
                    <a16:creationId xmlns:a16="http://schemas.microsoft.com/office/drawing/2014/main" id="{36D29B6A-3EC1-460B-B0D8-67B5F8BE0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48B46A-9078-4139-A40D-03490601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6937"/>
            <a:ext cx="4237051" cy="2996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54B068-274F-4D6D-9EAE-C081A1A86E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824645"/>
            <a:ext cx="1229782" cy="1908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7E98B-00E9-49B2-BC3A-CE17AD52DADD}"/>
              </a:ext>
            </a:extLst>
          </p:cNvPr>
          <p:cNvSpPr txBox="1"/>
          <p:nvPr/>
        </p:nvSpPr>
        <p:spPr>
          <a:xfrm>
            <a:off x="533906" y="4230665"/>
            <a:ext cx="302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Beneficiários Associados </a:t>
            </a:r>
            <a:r>
              <a:rPr lang="pt-PT" dirty="0"/>
              <a:t>– </a:t>
            </a:r>
          </a:p>
          <a:p>
            <a:endParaRPr lang="pt-P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60A6B-E071-41C8-984E-51B74A9F7B0C}"/>
              </a:ext>
            </a:extLst>
          </p:cNvPr>
          <p:cNvSpPr txBox="1"/>
          <p:nvPr/>
        </p:nvSpPr>
        <p:spPr>
          <a:xfrm>
            <a:off x="527613" y="4554413"/>
            <a:ext cx="654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pt-PT" dirty="0"/>
              <a:t>Direção Regional do Ambiente e Alterações Climáticas (DRAAC)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411393-5460-4C1C-B869-F2D083E7EB0F}"/>
              </a:ext>
            </a:extLst>
          </p:cNvPr>
          <p:cNvSpPr txBox="1"/>
          <p:nvPr/>
        </p:nvSpPr>
        <p:spPr>
          <a:xfrm>
            <a:off x="533906" y="4849048"/>
            <a:ext cx="503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pt-PT" dirty="0"/>
              <a:t>Direção Regional dos Assuntos do Mar (DRAM)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109AA-2428-4DB5-8847-CE9B02266128}"/>
              </a:ext>
            </a:extLst>
          </p:cNvPr>
          <p:cNvSpPr txBox="1"/>
          <p:nvPr/>
        </p:nvSpPr>
        <p:spPr>
          <a:xfrm>
            <a:off x="540313" y="5144753"/>
            <a:ext cx="558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pt-PT" dirty="0"/>
              <a:t>Sociedade Portuguesa para o Estudo das Aves (SPEA)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418A0-CB02-45BA-B8C8-27B1C0F8281A}"/>
              </a:ext>
            </a:extLst>
          </p:cNvPr>
          <p:cNvSpPr txBox="1"/>
          <p:nvPr/>
        </p:nvSpPr>
        <p:spPr>
          <a:xfrm>
            <a:off x="989848" y="5448190"/>
            <a:ext cx="574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chemeClr val="accent3"/>
                </a:solidFill>
              </a:rPr>
              <a:t>Fundación</a:t>
            </a:r>
            <a:r>
              <a:rPr lang="pt-PT" dirty="0">
                <a:solidFill>
                  <a:schemeClr val="accent3"/>
                </a:solidFill>
              </a:rPr>
              <a:t> Canaria Reserva Mundial de la Biosfera La Palma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C1488-9F96-462C-B0C8-24519B3CAFF8}"/>
              </a:ext>
            </a:extLst>
          </p:cNvPr>
          <p:cNvSpPr txBox="1"/>
          <p:nvPr/>
        </p:nvSpPr>
        <p:spPr>
          <a:xfrm>
            <a:off x="532097" y="3436838"/>
            <a:ext cx="6729599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Beneficiário Coordenador </a:t>
            </a:r>
            <a:r>
              <a:rPr lang="pt-PT" dirty="0"/>
              <a:t>– </a:t>
            </a:r>
          </a:p>
          <a:p>
            <a:pPr lvl="1">
              <a:spcBef>
                <a:spcPts val="600"/>
              </a:spcBef>
            </a:pPr>
            <a:r>
              <a:rPr lang="pt-PT" dirty="0"/>
              <a:t>Secretaria Regional do Ambiente e Alterações Climáticas (SRAAC)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2655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C94C16-57C4-405A-8AF4-7C9A28AA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07" y="764704"/>
            <a:ext cx="6771785" cy="50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1046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C94C16-57C4-405A-8AF4-7C9A28AA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07" y="764704"/>
            <a:ext cx="6771784" cy="50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1739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C94C16-57C4-405A-8AF4-7C9A28AA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07" y="764704"/>
            <a:ext cx="6771784" cy="50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911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C94C16-57C4-405A-8AF4-7C9A28AA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07" y="764704"/>
            <a:ext cx="6771784" cy="50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9133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C94C16-57C4-405A-8AF4-7C9A28AA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07" y="764704"/>
            <a:ext cx="6771784" cy="50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506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0FCCAC-DAF1-41BD-BE2E-A7FE899AAA6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65DBB5B2-901D-40DF-8846-21FD9C2B0EE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417C4B-88B1-4803-B318-343A07DCD149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FC6F99-2C0D-4ED6-A7BC-4C210B260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1A38D4E6-7468-4558-93C9-F1A825026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B7CE828B-52AF-442F-8DBC-0FCA39B7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147818F-4CE7-4C30-B0CD-B9AECE21A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6DD34963-2A7C-4B9D-9920-51A3C0D8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C94C16-57C4-405A-8AF4-7C9A28AA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35" y="764704"/>
            <a:ext cx="3809128" cy="50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5949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DBD59-AE33-4444-895B-46E38ADE5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01321"/>
            <a:ext cx="3923928" cy="2942946"/>
          </a:xfrm>
          <a:prstGeom prst="rect">
            <a:avLst/>
          </a:prstGeom>
        </p:spPr>
      </p:pic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flora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5E6DB3-6809-419F-A36F-B5AF494DC9E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7" name="Conexão reta 7">
              <a:extLst>
                <a:ext uri="{FF2B5EF4-FFF2-40B4-BE49-F238E27FC236}">
                  <a16:creationId xmlns:a16="http://schemas.microsoft.com/office/drawing/2014/main" id="{FADDFE4B-4E21-4F05-8DA9-832BCA2F9AB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9DCC29-9EAD-4934-A725-44CED4560A7C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9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A4A639-4C72-457E-ACF9-2BBB3A3A01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211C498A-A2BF-4ACD-9CCE-790999F868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2">
                <a:extLst>
                  <a:ext uri="{FF2B5EF4-FFF2-40B4-BE49-F238E27FC236}">
                    <a16:creationId xmlns:a16="http://schemas.microsoft.com/office/drawing/2014/main" id="{9BFF7381-F442-4BE5-8347-64B33F2FA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2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0B15B0E1-658F-4DAA-B502-05E649F488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Imagem 16">
                <a:extLst>
                  <a:ext uri="{FF2B5EF4-FFF2-40B4-BE49-F238E27FC236}">
                    <a16:creationId xmlns:a16="http://schemas.microsoft.com/office/drawing/2014/main" id="{335F51B3-AE92-493C-A1B2-3B9C6C024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8EB005-7E33-4BB6-9864-DA8A16DD2F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14" y="2159769"/>
            <a:ext cx="3923928" cy="2942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D8EAA-301F-4E28-A1BD-334BC86831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66772" y="2039805"/>
            <a:ext cx="1916831" cy="1437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BBCB94-0A0A-465E-8852-FA570AEEA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275" y="3849488"/>
            <a:ext cx="3007861" cy="207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78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395537" y="2455332"/>
            <a:ext cx="4942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Elaboração de um Plano de Biossegurança para cada um dos ilhéus (Baixo, Praia, Vila e Topo):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PT" dirty="0"/>
              <a:t>Medidas de prevenção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pt-PT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PT" dirty="0"/>
              <a:t>Estratégia de vigilância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pt-PT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PT" dirty="0"/>
              <a:t>Plano de resposta à incursão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C8.2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animais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7F7F6C1-B6FC-4AF2-81BC-1BBB18416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26429"/>
            <a:ext cx="2856646" cy="4032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5E6DB3-6809-419F-A36F-B5AF494DC9E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7" name="Conexão reta 7">
              <a:extLst>
                <a:ext uri="{FF2B5EF4-FFF2-40B4-BE49-F238E27FC236}">
                  <a16:creationId xmlns:a16="http://schemas.microsoft.com/office/drawing/2014/main" id="{FADDFE4B-4E21-4F05-8DA9-832BCA2F9AB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9DCC29-9EAD-4934-A725-44CED4560A7C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9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CFA4A639-4C72-457E-ACF9-2BBB3A3A01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211C498A-A2BF-4ACD-9CCE-790999F868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2">
                <a:extLst>
                  <a:ext uri="{FF2B5EF4-FFF2-40B4-BE49-F238E27FC236}">
                    <a16:creationId xmlns:a16="http://schemas.microsoft.com/office/drawing/2014/main" id="{9BFF7381-F442-4BE5-8347-64B33F2FA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2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0B15B0E1-658F-4DAA-B502-05E649F488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Imagem 16">
                <a:extLst>
                  <a:ext uri="{FF2B5EF4-FFF2-40B4-BE49-F238E27FC236}">
                    <a16:creationId xmlns:a16="http://schemas.microsoft.com/office/drawing/2014/main" id="{335F51B3-AE92-493C-A1B2-3B9C6C024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43305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395537" y="2455332"/>
            <a:ext cx="3312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Verificação da presença de EEI animais nos ilhéus</a:t>
            </a:r>
          </a:p>
          <a:p>
            <a:endParaRPr lang="pt-PT" dirty="0"/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C8.2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animais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52A3B-476B-469E-A38A-F95C6D62A10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6" name="Conexão reta 7">
              <a:extLst>
                <a:ext uri="{FF2B5EF4-FFF2-40B4-BE49-F238E27FC236}">
                  <a16:creationId xmlns:a16="http://schemas.microsoft.com/office/drawing/2014/main" id="{73B80F68-91B8-4B35-9B5D-8E90E6D64104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240276-6627-4D86-ABE2-D8910B2351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8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791078AB-ECC4-41D0-8B60-BC72327C4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7C848CB6-4AE0-4526-8EB5-CEC80B870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Imagem 2">
                <a:extLst>
                  <a:ext uri="{FF2B5EF4-FFF2-40B4-BE49-F238E27FC236}">
                    <a16:creationId xmlns:a16="http://schemas.microsoft.com/office/drawing/2014/main" id="{8DA6E478-A553-410D-9052-7199F8744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1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9650CAE3-C459-4C1C-92C2-3E5BE9F430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Imagem 16">
                <a:extLst>
                  <a:ext uri="{FF2B5EF4-FFF2-40B4-BE49-F238E27FC236}">
                    <a16:creationId xmlns:a16="http://schemas.microsoft.com/office/drawing/2014/main" id="{52A05CC5-E003-4594-AD49-E3A5BD33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FAA8E87-D055-4DE9-BDD5-7642B03870A7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40" y="2540620"/>
            <a:ext cx="5399405" cy="14039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25F71B-3376-4CD7-8BA3-813F7BBCA6D7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69" y="4049929"/>
            <a:ext cx="3740150" cy="1619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638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1FA8C6-8391-4A0B-992D-56E91262F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35" y="3789040"/>
            <a:ext cx="2257425" cy="2028825"/>
          </a:xfrm>
          <a:prstGeom prst="rect">
            <a:avLst/>
          </a:prstGeom>
        </p:spPr>
      </p:pic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C8.2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animais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FAEE0E-B31D-46E5-86DF-668A31D34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85" y="2150547"/>
            <a:ext cx="3513250" cy="264660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52A3B-476B-469E-A38A-F95C6D62A10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6" name="Conexão reta 7">
              <a:extLst>
                <a:ext uri="{FF2B5EF4-FFF2-40B4-BE49-F238E27FC236}">
                  <a16:creationId xmlns:a16="http://schemas.microsoft.com/office/drawing/2014/main" id="{73B80F68-91B8-4B35-9B5D-8E90E6D64104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240276-6627-4D86-ABE2-D8910B2351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8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791078AB-ECC4-41D0-8B60-BC72327C4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7C848CB6-4AE0-4526-8EB5-CEC80B870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Imagem 2">
                <a:extLst>
                  <a:ext uri="{FF2B5EF4-FFF2-40B4-BE49-F238E27FC236}">
                    <a16:creationId xmlns:a16="http://schemas.microsoft.com/office/drawing/2014/main" id="{8DA6E478-A553-410D-9052-7199F8744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1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9650CAE3-C459-4C1C-92C2-3E5BE9F430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Imagem 16">
                <a:extLst>
                  <a:ext uri="{FF2B5EF4-FFF2-40B4-BE49-F238E27FC236}">
                    <a16:creationId xmlns:a16="http://schemas.microsoft.com/office/drawing/2014/main" id="{52A05CC5-E003-4594-AD49-E3A5BD33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DA9FD94-1A8E-4CEF-B5AF-7E92DED5F0AE}"/>
              </a:ext>
            </a:extLst>
          </p:cNvPr>
          <p:cNvSpPr txBox="1"/>
          <p:nvPr/>
        </p:nvSpPr>
        <p:spPr>
          <a:xfrm>
            <a:off x="395537" y="2455332"/>
            <a:ext cx="33123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Verificação da presença de EEI animais nos ilhéus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Instalação dos dispositivos para deteção / erradicação de roedores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90119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388152-E8C0-4224-A3F4-52895B966F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9" y="765264"/>
            <a:ext cx="7127128" cy="50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4565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C8.2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animais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FAEE0E-B31D-46E5-86DF-668A31D34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57" y="2200860"/>
            <a:ext cx="4839591" cy="36296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52A3B-476B-469E-A38A-F95C6D62A10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6" name="Conexão reta 7">
              <a:extLst>
                <a:ext uri="{FF2B5EF4-FFF2-40B4-BE49-F238E27FC236}">
                  <a16:creationId xmlns:a16="http://schemas.microsoft.com/office/drawing/2014/main" id="{73B80F68-91B8-4B35-9B5D-8E90E6D64104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240276-6627-4D86-ABE2-D8910B2351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8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791078AB-ECC4-41D0-8B60-BC72327C4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7C848CB6-4AE0-4526-8EB5-CEC80B870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Imagem 2">
                <a:extLst>
                  <a:ext uri="{FF2B5EF4-FFF2-40B4-BE49-F238E27FC236}">
                    <a16:creationId xmlns:a16="http://schemas.microsoft.com/office/drawing/2014/main" id="{8DA6E478-A553-410D-9052-7199F8744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1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9650CAE3-C459-4C1C-92C2-3E5BE9F430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Imagem 16">
                <a:extLst>
                  <a:ext uri="{FF2B5EF4-FFF2-40B4-BE49-F238E27FC236}">
                    <a16:creationId xmlns:a16="http://schemas.microsoft.com/office/drawing/2014/main" id="{52A05CC5-E003-4594-AD49-E3A5BD33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EBFFF45-F48D-4093-8644-311EB35B8231}"/>
              </a:ext>
            </a:extLst>
          </p:cNvPr>
          <p:cNvSpPr txBox="1"/>
          <p:nvPr/>
        </p:nvSpPr>
        <p:spPr>
          <a:xfrm>
            <a:off x="395537" y="2455332"/>
            <a:ext cx="33123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Verificação da presença de EEI animais nos ilhéus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Instalação dos dispositivos para deteção / erradicação de roedores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Avaliação do impacte de algumas das espécies exóticas (formigas, lagartixas) no sucesso reprodutor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7003914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3C384-E932-42F0-8ABE-EA413BF98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39482"/>
            <a:ext cx="3534797" cy="4993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411901" y="2382321"/>
            <a:ext cx="5528251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Elaboração de protocolos de:</a:t>
            </a:r>
          </a:p>
          <a:p>
            <a:pPr marL="265113">
              <a:lnSpc>
                <a:spcPct val="150000"/>
              </a:lnSpc>
            </a:pPr>
            <a:r>
              <a:rPr lang="pt-PT" dirty="0"/>
              <a:t>- Levantamento de vegetação;</a:t>
            </a:r>
          </a:p>
          <a:p>
            <a:pPr marL="265113">
              <a:lnSpc>
                <a:spcPct val="150000"/>
              </a:lnSpc>
            </a:pPr>
            <a:r>
              <a:rPr lang="pt-PT" dirty="0"/>
              <a:t>- Recolha de sementes;</a:t>
            </a:r>
          </a:p>
          <a:p>
            <a:pPr marL="265113">
              <a:lnSpc>
                <a:spcPct val="150000"/>
              </a:lnSpc>
            </a:pPr>
            <a:r>
              <a:rPr lang="pt-PT" dirty="0"/>
              <a:t>- Sementeira direta;</a:t>
            </a:r>
          </a:p>
          <a:p>
            <a:pPr marL="265113">
              <a:lnSpc>
                <a:spcPct val="150000"/>
              </a:lnSpc>
            </a:pPr>
            <a:r>
              <a:rPr lang="pt-PT" dirty="0"/>
              <a:t>- Plantação;</a:t>
            </a:r>
          </a:p>
          <a:p>
            <a:pPr marL="265113">
              <a:lnSpc>
                <a:spcPct val="150000"/>
              </a:lnSpc>
            </a:pPr>
            <a:r>
              <a:rPr lang="pt-PT" dirty="0"/>
              <a:t>- Levantamento/monitorização de roedores.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 espécies 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DE9BFA-FB73-40E7-B938-3CE5454B02E1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8" name="Conexão reta 7">
              <a:extLst>
                <a:ext uri="{FF2B5EF4-FFF2-40B4-BE49-F238E27FC236}">
                  <a16:creationId xmlns:a16="http://schemas.microsoft.com/office/drawing/2014/main" id="{504F8F76-EB32-4454-92DC-C9EE3A64EAEC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A6A7810-96D5-4257-98F0-B5B81C32B6A2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0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BCD14B2B-456A-4244-BDE3-4208344DB1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B4550FD9-1E62-4D1E-958F-889D984CE1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Imagem 2">
                <a:extLst>
                  <a:ext uri="{FF2B5EF4-FFF2-40B4-BE49-F238E27FC236}">
                    <a16:creationId xmlns:a16="http://schemas.microsoft.com/office/drawing/2014/main" id="{D3D36957-2664-438D-87E5-0153B37BC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3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CB7E7AEB-0C33-42D9-9D00-654B8856C4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16">
                <a:extLst>
                  <a:ext uri="{FF2B5EF4-FFF2-40B4-BE49-F238E27FC236}">
                    <a16:creationId xmlns:a16="http://schemas.microsoft.com/office/drawing/2014/main" id="{739F5D42-B8AA-432E-BDE1-DBEA0FB9D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95579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56FFD0BF-24DB-4A74-9A80-4DEA30129A6F}"/>
              </a:ext>
            </a:extLst>
          </p:cNvPr>
          <p:cNvSpPr txBox="1"/>
          <p:nvPr/>
        </p:nvSpPr>
        <p:spPr>
          <a:xfrm>
            <a:off x="288672" y="3280977"/>
            <a:ext cx="8565067" cy="20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Avaliação do estado das populações com base 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900" dirty="0"/>
          </a:p>
          <a:p>
            <a:pPr marL="1657350" lvl="3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PT" dirty="0"/>
              <a:t>Abundância</a:t>
            </a:r>
          </a:p>
          <a:p>
            <a:pPr marL="1657350" lvl="3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PT" dirty="0"/>
              <a:t>Sucesso reprodutor e </a:t>
            </a:r>
          </a:p>
          <a:p>
            <a:pPr marL="1657350" lvl="3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PT" dirty="0"/>
              <a:t>Taxa de sobrevivência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237F8B5-19A9-410E-ABF5-0C859AF0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909" y="362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C799C-25C1-4FB5-BCA2-8CF3CA5E92E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9" name="Conexão reta 7">
              <a:extLst>
                <a:ext uri="{FF2B5EF4-FFF2-40B4-BE49-F238E27FC236}">
                  <a16:creationId xmlns:a16="http://schemas.microsoft.com/office/drawing/2014/main" id="{B504A4DC-330E-4690-9DA2-9A48F29DBFB9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A2B3E4-4C78-4ADA-B7D8-C0B31F8942DE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2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37F98583-6CEC-4788-B9E9-4B09D446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124303B-7AA3-4ECA-8035-77EF9CDE5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2">
                <a:extLst>
                  <a:ext uri="{FF2B5EF4-FFF2-40B4-BE49-F238E27FC236}">
                    <a16:creationId xmlns:a16="http://schemas.microsoft.com/office/drawing/2014/main" id="{51F1B512-DDF1-4B0D-8789-11AAE4D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5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A3067FE-C22F-4CB8-82D0-0E4E9049A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Imagem 16">
                <a:extLst>
                  <a:ext uri="{FF2B5EF4-FFF2-40B4-BE49-F238E27FC236}">
                    <a16:creationId xmlns:a16="http://schemas.microsoft.com/office/drawing/2014/main" id="{126561B9-EAE7-4D25-998E-0EC99D64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FEEC43B-CB26-4A40-8F0B-054AA81113F8}"/>
              </a:ext>
            </a:extLst>
          </p:cNvPr>
          <p:cNvSpPr txBox="1"/>
          <p:nvPr/>
        </p:nvSpPr>
        <p:spPr>
          <a:xfrm>
            <a:off x="296114" y="2420888"/>
            <a:ext cx="552825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Censos de garajau e gaivota-de-patas-amarelas.</a:t>
            </a:r>
          </a:p>
        </p:txBody>
      </p:sp>
    </p:spTree>
    <p:extLst>
      <p:ext uri="{BB962C8B-B14F-4D97-AF65-F5344CB8AC3E}">
        <p14:creationId xmlns:p14="http://schemas.microsoft.com/office/powerpoint/2010/main" val="1675401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spect="1"/>
          </p:cNvSpPr>
          <p:nvPr/>
        </p:nvSpPr>
        <p:spPr>
          <a:xfrm>
            <a:off x="430092" y="2173213"/>
            <a:ext cx="87098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dirty="0"/>
              <a:t>Sucesso reprodutor dos Garajaus</a:t>
            </a:r>
          </a:p>
          <a:p>
            <a:pPr marL="285750" indent="-285750">
              <a:buFont typeface="Arial" charset="0"/>
              <a:buChar char="•"/>
            </a:pPr>
            <a:r>
              <a:rPr lang="pt-PT" dirty="0"/>
              <a:t>Estimativa de casais reprodutores, número e tamanho de postura;</a:t>
            </a:r>
          </a:p>
          <a:p>
            <a:pPr marL="285750" indent="-285750">
              <a:buFont typeface="Arial" charset="0"/>
              <a:buChar char="•"/>
            </a:pPr>
            <a:r>
              <a:rPr lang="pt-PT" dirty="0"/>
              <a:t>Instalação de cerca de 25 m</a:t>
            </a:r>
            <a:r>
              <a:rPr lang="pt-PT" baseline="30000" dirty="0"/>
              <a:t>2</a:t>
            </a:r>
            <a:r>
              <a:rPr lang="pt-PT" dirty="0"/>
              <a:t> no Ilhéu da Praia para calcular sucesso reprodutor;</a:t>
            </a:r>
          </a:p>
          <a:p>
            <a:pPr marL="285750" indent="-285750">
              <a:buFont typeface="Arial" charset="0"/>
              <a:buChar char="•"/>
            </a:pPr>
            <a:r>
              <a:rPr lang="pt-PT" dirty="0"/>
              <a:t>2022: Instalação de duas câmaras </a:t>
            </a:r>
            <a:r>
              <a:rPr lang="pt-PT" i="1" dirty="0" err="1"/>
              <a:t>Nature</a:t>
            </a:r>
            <a:r>
              <a:rPr lang="pt-PT" i="1" dirty="0"/>
              <a:t> </a:t>
            </a:r>
            <a:r>
              <a:rPr lang="pt-PT" i="1" dirty="0" err="1"/>
              <a:t>View</a:t>
            </a:r>
            <a:r>
              <a:rPr lang="pt-PT" i="1" dirty="0"/>
              <a:t> </a:t>
            </a:r>
            <a:r>
              <a:rPr lang="pt-PT" dirty="0"/>
              <a:t>(</a:t>
            </a:r>
            <a:r>
              <a:rPr lang="pt-PT" dirty="0" err="1"/>
              <a:t>Bushnell</a:t>
            </a:r>
            <a:r>
              <a:rPr lang="pt-PT" dirty="0"/>
              <a:t>) para avaliação do impacto dos estorninhos (ação C8.2).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6000" y="331463"/>
            <a:ext cx="2032000" cy="914400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-13195" y="5596956"/>
            <a:ext cx="26821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0" dirty="0" err="1">
                <a:solidFill>
                  <a:schemeClr val="bg1"/>
                </a:solidFill>
              </a:rPr>
              <a:t>Censo</a:t>
            </a:r>
            <a:r>
              <a:rPr lang="en-GB" sz="1300" dirty="0">
                <a:solidFill>
                  <a:schemeClr val="bg1"/>
                </a:solidFill>
              </a:rPr>
              <a:t> </a:t>
            </a:r>
            <a:r>
              <a:rPr lang="en-GB" sz="1300" dirty="0" err="1">
                <a:solidFill>
                  <a:schemeClr val="bg1"/>
                </a:solidFill>
              </a:rPr>
              <a:t>garajau</a:t>
            </a:r>
            <a:r>
              <a:rPr lang="en-GB" sz="1300" dirty="0">
                <a:solidFill>
                  <a:schemeClr val="bg1"/>
                </a:solidFill>
              </a:rPr>
              <a:t> 2020 © PNI </a:t>
            </a:r>
            <a:r>
              <a:rPr lang="en-GB" sz="1300" dirty="0" err="1">
                <a:solidFill>
                  <a:schemeClr val="bg1"/>
                </a:solidFill>
              </a:rPr>
              <a:t>Graciosa</a:t>
            </a:r>
            <a:endParaRPr lang="en-GB" sz="1300" dirty="0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F22E80-2BAC-451D-95BF-E0B37475D3D3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33" name="Retângulo 37">
              <a:extLst>
                <a:ext uri="{FF2B5EF4-FFF2-40B4-BE49-F238E27FC236}">
                  <a16:creationId xmlns:a16="http://schemas.microsoft.com/office/drawing/2014/main" id="{7A478AA5-E722-4148-A066-5D8977BA142F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34" name="Rectangle 53">
              <a:extLst>
                <a:ext uri="{FF2B5EF4-FFF2-40B4-BE49-F238E27FC236}">
                  <a16:creationId xmlns:a16="http://schemas.microsoft.com/office/drawing/2014/main" id="{557D1AFB-3CCA-403B-B053-A3C58E1FE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160EBDA1-AA0E-429F-809B-2BE7B30F5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B8429C6E-DC88-46D0-9681-AA70D0891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m 44">
              <a:extLst>
                <a:ext uri="{FF2B5EF4-FFF2-40B4-BE49-F238E27FC236}">
                  <a16:creationId xmlns:a16="http://schemas.microsoft.com/office/drawing/2014/main" id="{30A4CFA8-B708-4442-AFD5-C3D001276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6F632A-E99D-4743-86BA-CBFB72761355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2" name="Conexão reta 7">
              <a:extLst>
                <a:ext uri="{FF2B5EF4-FFF2-40B4-BE49-F238E27FC236}">
                  <a16:creationId xmlns:a16="http://schemas.microsoft.com/office/drawing/2014/main" id="{82CD2817-DD75-42CE-859B-C90E22F0DBB2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61ED17F-3FAA-4092-A163-97661DA6381F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4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7FB0C6FA-1D06-4B8C-B469-E13AC83443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40BFBE-77AE-496F-893F-35AF4E34BA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agem 2">
                <a:extLst>
                  <a:ext uri="{FF2B5EF4-FFF2-40B4-BE49-F238E27FC236}">
                    <a16:creationId xmlns:a16="http://schemas.microsoft.com/office/drawing/2014/main" id="{06461536-66B0-4BC4-B851-32E58AEDC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8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97AA6721-C4C7-4743-BBF3-D68217A5EA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Imagem 16">
                <a:extLst>
                  <a:ext uri="{FF2B5EF4-FFF2-40B4-BE49-F238E27FC236}">
                    <a16:creationId xmlns:a16="http://schemas.microsoft.com/office/drawing/2014/main" id="{D99C1467-E937-478D-8CF5-D882A9049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8" name="Imagem 2">
            <a:extLst>
              <a:ext uri="{FF2B5EF4-FFF2-40B4-BE49-F238E27FC236}">
                <a16:creationId xmlns:a16="http://schemas.microsoft.com/office/drawing/2014/main" id="{D6A3901A-323D-4D03-9847-862D3E3C2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29" y="3883272"/>
            <a:ext cx="3609599" cy="2030400"/>
          </a:xfrm>
          <a:prstGeom prst="rect">
            <a:avLst/>
          </a:prstGeom>
        </p:spPr>
      </p:pic>
      <p:sp>
        <p:nvSpPr>
          <p:cNvPr id="29" name="CaixaDeTexto 27">
            <a:extLst>
              <a:ext uri="{FF2B5EF4-FFF2-40B4-BE49-F238E27FC236}">
                <a16:creationId xmlns:a16="http://schemas.microsoft.com/office/drawing/2014/main" id="{43BA0AE5-5A5D-4D8D-BB36-D83C8DD09F2C}"/>
              </a:ext>
            </a:extLst>
          </p:cNvPr>
          <p:cNvSpPr txBox="1"/>
          <p:nvPr/>
        </p:nvSpPr>
        <p:spPr>
          <a:xfrm>
            <a:off x="6426387" y="5593212"/>
            <a:ext cx="26821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0" dirty="0" err="1">
                <a:solidFill>
                  <a:prstClr val="white"/>
                </a:solidFill>
                <a:latin typeface="Calibri"/>
              </a:rPr>
              <a:t>Cerca</a:t>
            </a:r>
            <a:r>
              <a:rPr lang="en-GB" sz="13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GB" sz="1300" dirty="0" err="1">
                <a:solidFill>
                  <a:prstClr val="white"/>
                </a:solidFill>
                <a:latin typeface="Calibri"/>
              </a:rPr>
              <a:t>garajaus</a:t>
            </a:r>
            <a:r>
              <a:rPr lang="en-GB" sz="1300" dirty="0">
                <a:solidFill>
                  <a:prstClr val="white"/>
                </a:solidFill>
                <a:latin typeface="Calibri"/>
              </a:rPr>
              <a:t> 2021 © PNI Flores</a:t>
            </a:r>
          </a:p>
        </p:txBody>
      </p:sp>
      <p:sp>
        <p:nvSpPr>
          <p:cNvPr id="30" name="Rectangle 62">
            <a:extLst>
              <a:ext uri="{FF2B5EF4-FFF2-40B4-BE49-F238E27FC236}">
                <a16:creationId xmlns:a16="http://schemas.microsoft.com/office/drawing/2014/main" id="{EF8FA3CD-CB86-4D3F-98C9-0252BD4DD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 (Charadriiformes)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3411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 (Procellariiformes)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F237F8B5-19A9-410E-ABF5-0C859AF0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909" y="362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C799C-25C1-4FB5-BCA2-8CF3CA5E92E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9" name="Conexão reta 7">
              <a:extLst>
                <a:ext uri="{FF2B5EF4-FFF2-40B4-BE49-F238E27FC236}">
                  <a16:creationId xmlns:a16="http://schemas.microsoft.com/office/drawing/2014/main" id="{B504A4DC-330E-4690-9DA2-9A48F29DBFB9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A2B3E4-4C78-4ADA-B7D8-C0B31F8942DE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2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37F98583-6CEC-4788-B9E9-4B09D446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124303B-7AA3-4ECA-8035-77EF9CDE5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2">
                <a:extLst>
                  <a:ext uri="{FF2B5EF4-FFF2-40B4-BE49-F238E27FC236}">
                    <a16:creationId xmlns:a16="http://schemas.microsoft.com/office/drawing/2014/main" id="{51F1B512-DDF1-4B0D-8789-11AAE4D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5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A3067FE-C22F-4CB8-82D0-0E4E9049A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Imagem 16">
                <a:extLst>
                  <a:ext uri="{FF2B5EF4-FFF2-40B4-BE49-F238E27FC236}">
                    <a16:creationId xmlns:a16="http://schemas.microsoft.com/office/drawing/2014/main" id="{126561B9-EAE7-4D25-998E-0EC99D64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47990F-D5AB-48AD-AC95-E9FC8403E2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08" y="2217956"/>
            <a:ext cx="4761796" cy="35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3404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 (Procellariiformes)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F237F8B5-19A9-410E-ABF5-0C859AF0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909" y="362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C799C-25C1-4FB5-BCA2-8CF3CA5E92E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9" name="Conexão reta 7">
              <a:extLst>
                <a:ext uri="{FF2B5EF4-FFF2-40B4-BE49-F238E27FC236}">
                  <a16:creationId xmlns:a16="http://schemas.microsoft.com/office/drawing/2014/main" id="{B504A4DC-330E-4690-9DA2-9A48F29DBFB9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A2B3E4-4C78-4ADA-B7D8-C0B31F8942DE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2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37F98583-6CEC-4788-B9E9-4B09D446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124303B-7AA3-4ECA-8035-77EF9CDE5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2">
                <a:extLst>
                  <a:ext uri="{FF2B5EF4-FFF2-40B4-BE49-F238E27FC236}">
                    <a16:creationId xmlns:a16="http://schemas.microsoft.com/office/drawing/2014/main" id="{51F1B512-DDF1-4B0D-8789-11AAE4D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5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A3067FE-C22F-4CB8-82D0-0E4E9049A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Imagem 16">
                <a:extLst>
                  <a:ext uri="{FF2B5EF4-FFF2-40B4-BE49-F238E27FC236}">
                    <a16:creationId xmlns:a16="http://schemas.microsoft.com/office/drawing/2014/main" id="{126561B9-EAE7-4D25-998E-0EC99D64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47990F-D5AB-48AD-AC95-E9FC8403E2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08" y="2217956"/>
            <a:ext cx="4761796" cy="35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9278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F237F8B5-19A9-410E-ABF5-0C859AF0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909" y="362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C799C-25C1-4FB5-BCA2-8CF3CA5E92E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9" name="Conexão reta 7">
              <a:extLst>
                <a:ext uri="{FF2B5EF4-FFF2-40B4-BE49-F238E27FC236}">
                  <a16:creationId xmlns:a16="http://schemas.microsoft.com/office/drawing/2014/main" id="{B504A4DC-330E-4690-9DA2-9A48F29DBFB9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A2B3E4-4C78-4ADA-B7D8-C0B31F8942DE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2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37F98583-6CEC-4788-B9E9-4B09D446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124303B-7AA3-4ECA-8035-77EF9CDE5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2">
                <a:extLst>
                  <a:ext uri="{FF2B5EF4-FFF2-40B4-BE49-F238E27FC236}">
                    <a16:creationId xmlns:a16="http://schemas.microsoft.com/office/drawing/2014/main" id="{51F1B512-DDF1-4B0D-8789-11AAE4D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5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A3067FE-C22F-4CB8-82D0-0E4E9049A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Imagem 16">
                <a:extLst>
                  <a:ext uri="{FF2B5EF4-FFF2-40B4-BE49-F238E27FC236}">
                    <a16:creationId xmlns:a16="http://schemas.microsoft.com/office/drawing/2014/main" id="{126561B9-EAE7-4D25-998E-0EC99D64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47990F-D5AB-48AD-AC95-E9FC8403E2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7309" y="2302520"/>
            <a:ext cx="4062180" cy="3046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78117-585A-407D-9B3D-9A8A5FC59C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9" y="2168922"/>
            <a:ext cx="4923958" cy="36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6040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 (Procellariiformes)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F237F8B5-19A9-410E-ABF5-0C859AF0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909" y="362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C799C-25C1-4FB5-BCA2-8CF3CA5E92E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9" name="Conexão reta 7">
              <a:extLst>
                <a:ext uri="{FF2B5EF4-FFF2-40B4-BE49-F238E27FC236}">
                  <a16:creationId xmlns:a16="http://schemas.microsoft.com/office/drawing/2014/main" id="{B504A4DC-330E-4690-9DA2-9A48F29DBFB9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A2B3E4-4C78-4ADA-B7D8-C0B31F8942DE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2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37F98583-6CEC-4788-B9E9-4B09D446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124303B-7AA3-4ECA-8035-77EF9CDE5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2">
                <a:extLst>
                  <a:ext uri="{FF2B5EF4-FFF2-40B4-BE49-F238E27FC236}">
                    <a16:creationId xmlns:a16="http://schemas.microsoft.com/office/drawing/2014/main" id="{51F1B512-DDF1-4B0D-8789-11AAE4D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5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A3067FE-C22F-4CB8-82D0-0E4E9049A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Imagem 16">
                <a:extLst>
                  <a:ext uri="{FF2B5EF4-FFF2-40B4-BE49-F238E27FC236}">
                    <a16:creationId xmlns:a16="http://schemas.microsoft.com/office/drawing/2014/main" id="{126561B9-EAE7-4D25-998E-0EC99D64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6CA7814-3F66-4BB6-B2CD-CE79127394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44" y="2636911"/>
            <a:ext cx="4258189" cy="3193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47990F-D5AB-48AD-AC95-E9FC8403E2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1" y="2166014"/>
            <a:ext cx="4564301" cy="342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2616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F237F8B5-19A9-410E-ABF5-0C859AF0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909" y="362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C799C-25C1-4FB5-BCA2-8CF3CA5E92E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9" name="Conexão reta 7">
              <a:extLst>
                <a:ext uri="{FF2B5EF4-FFF2-40B4-BE49-F238E27FC236}">
                  <a16:creationId xmlns:a16="http://schemas.microsoft.com/office/drawing/2014/main" id="{B504A4DC-330E-4690-9DA2-9A48F29DBFB9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A2B3E4-4C78-4ADA-B7D8-C0B31F8942DE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2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37F98583-6CEC-4788-B9E9-4B09D446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124303B-7AA3-4ECA-8035-77EF9CDE5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2">
                <a:extLst>
                  <a:ext uri="{FF2B5EF4-FFF2-40B4-BE49-F238E27FC236}">
                    <a16:creationId xmlns:a16="http://schemas.microsoft.com/office/drawing/2014/main" id="{51F1B512-DDF1-4B0D-8789-11AAE4D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5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A3067FE-C22F-4CB8-82D0-0E4E9049A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Imagem 16">
                <a:extLst>
                  <a:ext uri="{FF2B5EF4-FFF2-40B4-BE49-F238E27FC236}">
                    <a16:creationId xmlns:a16="http://schemas.microsoft.com/office/drawing/2014/main" id="{126561B9-EAE7-4D25-998E-0EC99D64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47990F-D5AB-48AD-AC95-E9FC8403E2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0" y="2132027"/>
            <a:ext cx="4186242" cy="3139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1510F-CCF4-4458-9396-0BAA838841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4" y="2645881"/>
            <a:ext cx="4256666" cy="31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5023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 (Procellariiformes)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F237F8B5-19A9-410E-ABF5-0C859AF0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909" y="362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C799C-25C1-4FB5-BCA2-8CF3CA5E92E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9" name="Conexão reta 7">
              <a:extLst>
                <a:ext uri="{FF2B5EF4-FFF2-40B4-BE49-F238E27FC236}">
                  <a16:creationId xmlns:a16="http://schemas.microsoft.com/office/drawing/2014/main" id="{B504A4DC-330E-4690-9DA2-9A48F29DBFB9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A2B3E4-4C78-4ADA-B7D8-C0B31F8942DE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2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37F98583-6CEC-4788-B9E9-4B09D446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124303B-7AA3-4ECA-8035-77EF9CDE5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2">
                <a:extLst>
                  <a:ext uri="{FF2B5EF4-FFF2-40B4-BE49-F238E27FC236}">
                    <a16:creationId xmlns:a16="http://schemas.microsoft.com/office/drawing/2014/main" id="{51F1B512-DDF1-4B0D-8789-11AAE4D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5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A3067FE-C22F-4CB8-82D0-0E4E9049A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Imagem 16">
                <a:extLst>
                  <a:ext uri="{FF2B5EF4-FFF2-40B4-BE49-F238E27FC236}">
                    <a16:creationId xmlns:a16="http://schemas.microsoft.com/office/drawing/2014/main" id="{126561B9-EAE7-4D25-998E-0EC99D64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47990F-D5AB-48AD-AC95-E9FC8403E2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0" y="2132026"/>
            <a:ext cx="4186242" cy="3139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1510F-CCF4-4458-9396-0BAA838841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4" y="2645881"/>
            <a:ext cx="4256666" cy="31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6379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388152-E8C0-4224-A3F4-52895B966F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9" y="765264"/>
            <a:ext cx="7127127" cy="50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1275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" y="2252882"/>
            <a:ext cx="9099121" cy="34702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9F5C7F-3C3E-4CFC-9631-92A4D0D79798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7" name="Retângulo 37">
              <a:extLst>
                <a:ext uri="{FF2B5EF4-FFF2-40B4-BE49-F238E27FC236}">
                  <a16:creationId xmlns:a16="http://schemas.microsoft.com/office/drawing/2014/main" id="{300CD752-FB74-4AA7-A752-9AA653E7FA6B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8" name="Rectangle 53">
              <a:extLst>
                <a:ext uri="{FF2B5EF4-FFF2-40B4-BE49-F238E27FC236}">
                  <a16:creationId xmlns:a16="http://schemas.microsoft.com/office/drawing/2014/main" id="{112F6C88-CE82-4DB2-A0AD-A86AE1639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9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3ACC14A2-D47F-4BA3-AC80-A36C894A9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E7A3970-4AC3-4432-A3DF-3BC5375CF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m 44">
              <a:extLst>
                <a:ext uri="{FF2B5EF4-FFF2-40B4-BE49-F238E27FC236}">
                  <a16:creationId xmlns:a16="http://schemas.microsoft.com/office/drawing/2014/main" id="{EDB2281F-8CAB-4678-81D2-5A39A019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239E84-AAB8-4F7D-B7E6-C13F0FD6A868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2" name="Conexão reta 7">
              <a:extLst>
                <a:ext uri="{FF2B5EF4-FFF2-40B4-BE49-F238E27FC236}">
                  <a16:creationId xmlns:a16="http://schemas.microsoft.com/office/drawing/2014/main" id="{2B5F4DCC-F98D-4AD0-A17E-2A009142DCA2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A2C21D0-A2CB-4743-A03A-46C6963EC7FA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4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0ECB8011-0B88-4FD4-B27F-3F1C40D289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A426290D-3CFD-4F4E-A6D4-6E4AA11279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agem 2">
                <a:extLst>
                  <a:ext uri="{FF2B5EF4-FFF2-40B4-BE49-F238E27FC236}">
                    <a16:creationId xmlns:a16="http://schemas.microsoft.com/office/drawing/2014/main" id="{0019CFA0-586E-4339-83CA-0A4424C1D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28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5C7E844B-16B7-4AA8-9EDF-97661FC6F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Imagem 16">
                <a:extLst>
                  <a:ext uri="{FF2B5EF4-FFF2-40B4-BE49-F238E27FC236}">
                    <a16:creationId xmlns:a16="http://schemas.microsoft.com/office/drawing/2014/main" id="{557A5E5B-5C71-4AC0-8919-0BB68A44F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9" name="Rectangle 62">
            <a:extLst>
              <a:ext uri="{FF2B5EF4-FFF2-40B4-BE49-F238E27FC236}">
                <a16:creationId xmlns:a16="http://schemas.microsoft.com/office/drawing/2014/main" id="{A1061418-8E9B-4B30-870D-9914958C0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8068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296114" y="891649"/>
            <a:ext cx="69338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monitorização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D5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Monitorização de resultados concretos das ações de conservação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D5.1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Monitorização das aves marinhas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F237F8B5-19A9-410E-ABF5-0C859AF0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909" y="362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11F058A-9ACE-4C44-B33B-946059D2A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91" y="2088878"/>
            <a:ext cx="5803291" cy="362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1">
            <a:extLst>
              <a:ext uri="{FF2B5EF4-FFF2-40B4-BE49-F238E27FC236}">
                <a16:creationId xmlns:a16="http://schemas.microsoft.com/office/drawing/2014/main" id="{E59B57F1-B425-4B69-8AB8-96FFE4CF7D65}"/>
              </a:ext>
            </a:extLst>
          </p:cNvPr>
          <p:cNvSpPr txBox="1"/>
          <p:nvPr/>
        </p:nvSpPr>
        <p:spPr>
          <a:xfrm>
            <a:off x="38604" y="5644168"/>
            <a:ext cx="910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>
                <a:effectLst/>
                <a:ea typeface="Arial" panose="020B0604020202020204" pitchFamily="34" charset="0"/>
              </a:rPr>
              <a:t>Taxas de ocupação de ninhos, sucesso de eclosão, sobrevivência das crias e sucesso da reprodução, </a:t>
            </a:r>
            <a:r>
              <a:rPr lang="pt-PT" sz="1200" i="1" dirty="0">
                <a:effectLst/>
                <a:ea typeface="Arial" panose="020B0604020202020204" pitchFamily="34" charset="0"/>
              </a:rPr>
              <a:t>Calonectris borealis, 2020</a:t>
            </a:r>
            <a:endParaRPr lang="pt-PT" sz="12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C799C-25C1-4FB5-BCA2-8CF3CA5E92E4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9" name="Conexão reta 7">
              <a:extLst>
                <a:ext uri="{FF2B5EF4-FFF2-40B4-BE49-F238E27FC236}">
                  <a16:creationId xmlns:a16="http://schemas.microsoft.com/office/drawing/2014/main" id="{B504A4DC-330E-4690-9DA2-9A48F29DBFB9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A2B3E4-4C78-4ADA-B7D8-C0B31F8942DE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2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37F98583-6CEC-4788-B9E9-4B09D446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6124303B-7AA3-4ECA-8035-77EF9CDE5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Imagem 2">
                <a:extLst>
                  <a:ext uri="{FF2B5EF4-FFF2-40B4-BE49-F238E27FC236}">
                    <a16:creationId xmlns:a16="http://schemas.microsoft.com/office/drawing/2014/main" id="{51F1B512-DDF1-4B0D-8789-11AAE4D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5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AA3067FE-C22F-4CB8-82D0-0E4E9049A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Imagem 16">
                <a:extLst>
                  <a:ext uri="{FF2B5EF4-FFF2-40B4-BE49-F238E27FC236}">
                    <a16:creationId xmlns:a16="http://schemas.microsoft.com/office/drawing/2014/main" id="{126561B9-EAE7-4D25-998E-0EC99D64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1637275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125BFA2-A305-45D6-A647-6B50C441C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00" y="3527636"/>
            <a:ext cx="3207000" cy="24052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6AFCC3E-2C47-4964-B8D5-AAC945C6CEB1}"/>
              </a:ext>
            </a:extLst>
          </p:cNvPr>
          <p:cNvGrpSpPr/>
          <p:nvPr/>
        </p:nvGrpSpPr>
        <p:grpSpPr>
          <a:xfrm>
            <a:off x="117993" y="5808541"/>
            <a:ext cx="8927582" cy="1292867"/>
            <a:chOff x="117993" y="5808541"/>
            <a:chExt cx="8927582" cy="1292867"/>
          </a:xfrm>
        </p:grpSpPr>
        <p:pic>
          <p:nvPicPr>
            <p:cNvPr id="3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B7E60428-0F00-4114-A93B-C7990992A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85E05DFD-9092-403E-AD48-9AC26B562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09258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Imagem 2">
              <a:extLst>
                <a:ext uri="{FF2B5EF4-FFF2-40B4-BE49-F238E27FC236}">
                  <a16:creationId xmlns:a16="http://schemas.microsoft.com/office/drawing/2014/main" id="{C52BBE88-2ED5-41A6-AFFA-489048B8E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846" y="5808541"/>
              <a:ext cx="1829637" cy="1292867"/>
            </a:xfrm>
            <a:prstGeom prst="rect">
              <a:avLst/>
            </a:prstGeom>
          </p:spPr>
        </p:pic>
        <p:pic>
          <p:nvPicPr>
            <p:cNvPr id="41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151E3FE8-2577-4742-9255-41BC9DA08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93" y="6309320"/>
              <a:ext cx="1285655" cy="394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Imagem 16">
              <a:extLst>
                <a:ext uri="{FF2B5EF4-FFF2-40B4-BE49-F238E27FC236}">
                  <a16:creationId xmlns:a16="http://schemas.microsoft.com/office/drawing/2014/main" id="{CD99B62C-CCD6-4859-B800-B7F35327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1475656" y="6241956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54080D5-0928-4397-94FE-EB59FB766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90" y="3416228"/>
            <a:ext cx="1900721" cy="2534294"/>
          </a:xfrm>
          <a:prstGeom prst="rect">
            <a:avLst/>
          </a:prstGeom>
        </p:spPr>
      </p:pic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CkAt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RFwoqWO8VawlugBzyaet4uK6nE57nQLqKj2p51AeornftSk/MaPtUfr+tLlHc25rxX71XacNwTmsl76EetC6lDn7tVysLmiSnpmmMo7VWF/E3pUiXKEZAH50rMBWVscZph3j1qYSqw9Kcuw/xigCrhye9I0b461c8vI+8tMeDj7+aaKsUMuD96pE5PvUzREfwg0gB9MVQCxcGpu3AqIIO5pTj+9SGPOfSkqN29GB+lQPI3Y0WAuq4qQSf7VZyMzHrUoWTsaLAXvMPvSq2etUgXB+9j8akWR+nWiwyztDHqaf5MeOTiqxafGVHFTpI3lkyCiwCmFf4WpphPZqj+0hWwVqxFcRsMYBNIQqLKvfirKzYHzdajSRf7tTARuMFefWkxjWljNM82FeoNLPb5H7s4qqVWM4kGfxosO5P58Ge9SxzRthRzVeI2nUrip1mtV+6tKwFgKWHApwiA6rUcMyycICKtxRgctICPrSYJEShV5xT2uVXrg06QxAcsKoXCw8ndn2oSGWftiHsKhuWDoSOtUt0eTuBpyzQ9MsPxp2JY3zCPUUCb60/wDdN0YU112jIwR7UwHCfHWnLMvaoAQOopwVWPAxTsBOJiTxUq5Peq6JtPSpd+BUsETUhOKhNwegUmo2lkJPGKVhlnzBnHekL4qqrS7s4qTzG/iQ0WAm3E0q9ai80Yzg0qzD+6RQKxYCntS4YdaSKRcdzUjSAjpxSKsN3fhTW9jTmKk+lAVSfvUWEMH+1S49DUoSMDqDSFV7EUARge9SKvFNKUwh1OQc0WFYkMbUjREqex7EionmmzToZn/j6UWHYc0WO9ReVJvJ3rsxwMc5+tT+YrHg0u0Hvii4WIFDKfvE0/ce5qTZ+NNKcUCGhgTmnbsmoWUA9xQqt/CaALCgY+brTxjtVYxyY606NXU/ezQMsUlGVx70qrxnNMBDTWXNSAUFfekIqvEDziozEy9Gq6VqIK7A+YoU7jjBzkdjRcLFYq9KMj3qcL9aaaLhYru3PFNExX71TSLnpUTwt25p6BYcXDDcKdH8wpqQ/hVmOMAcYpXAiMdIVPbmraoCOtNSCOMFUUAEljj1NIlohG7HNPVuKeFpdgoYWIyxppapClI0Y60hDN1NkZXRkYZUjBHrSlKYUNAD42VUCLwoGAPal381EOKWgB5egtxTOKM8U7gcm1kAf9YfypDa7TzJis4XNwOjfrQ00zHqCfrXTysyuaPkqBzIPxpjQqeki1mP9obv+tNX7QvQE/jRyhc1PsanlpgBTlsocf64Gswvcf8A66eDcY7fnTs+47mgbS2zzNinrBAv3bj9KoRm4A7fnTw0xPapafcdzRSGPPy3AP41LsVBw4J+tZiJKxyDn8KnSOTHLqv1qbDLyNIPTFWEIZctIoPpWT+9H/LYUmGY/NIfwp2Kuaki+j5+lVZGIP8AF+VV13A/6x6nRvUuaLDuRtJJn5QfxpjSTd+KtBoz/C1O2wsMFT+dAFRZZM44p3zH+GrqRxDooFSqI+6qaLjM0Rk9M5oxIp+8wrTymfljGaCrsM+Xn8KdwsZwaTPrTh5h/hx+NWJVkU/6ikDSD/lnQFiICbPBP51JH52eQxp3nY+8pH4U8XQH8FAWHBmxtMIP1qRQ2ciID8ai+07j0x+NH2oj+ICgCYednoBUitMP/wBdVTdDu1J9q9CPzpWC5eBfPzZFDIrev51SW6Y+hqtqGtWWnoZL29t7ZR18yQA/l1o5QuaghH900qw+gNeY698Z/DenyPFZJcanIoOWiwkeR/tGvO/EXxp8U6qGi0qJNNiOQBEd0n4selPlFzI+kLm7trKMyXV9b26L1MkoXH5msmy8Y+F7+7+y2vijTZpv7izjNfI+o6ldTEf2sz3UjHcR5pc5P1qa2ZJ1C/ZJFiI+YsAM+wqXZDUj7MDwFdxuYmHqJBj+dUdW1fQ9LTfqer2VqM/8tJwP0r5WiusARqt1swBtWUgDFPmbznMkloScfM0mC351k6iRV0fTdn4m8L3x22ev6bMwPQTj+taSbJl3QyRTL6owYfmK+THlsIFLNpoxxtyFJJPHStbTNam0+1aW3+12saDLCOXaB+A/Gj2vkLTufT4iXHIwaeq8ffbFfPWm/EzVrViIdUu5Ap/1ciCQYrq9J+LsxUG8t7ecdyoKN+XSq9ouqBWezPWvKyf9YTTljx3JridL+KHhu8wJZWtWPaQZH5iul0/xDpV8oa0vrSb/AHZBn8qtNPYDXjVjwqsaUxy/88m/KoVvSoyBx6g05dTb1P50WYCuWAO5GX8KgMhUdT+VTtfM3qajM+7+Giw7kXnYPLGnLdL3cipBhxgwg/hSNGgGDFj60WAekkb/AMWfpT9yj7rD8ahXyweABSlo+/NFhlgXDL2H4Uv2gEfM2KrjZ/ewKQhT3yKOUCz5kZH3qVXXHWqu0diKXGPX8KVhMs719TRuXs1VcA/3qkQN2z+VKwkSvJ5ZXcx+Y4BpRMAfmakG/oV/SkYE8bRQMnV42HbNGI+1VtjZ5GKkGQPWkBN5YIyMUGNscGoPMOehFPEnH3uaLAO2yA9TTk3iohKe7Cl831pWAmYMR0pmWHRcUxZ8dKd9o/2aLDEMjUeZ9aPOGfuU4yQ91osAI3PWn+Z71E0kB6cU0+X/AAyCnYCwJKXfVPLdAQfelBYDvQ0IteYKR2VhgkjnPBqqZPUUnmL70rAXNwpDtNVhOvTNKJFPTrSsBIwPamZYUofHFDPRYBu45pfMYetNJU0mU7NSAcs8m9gwG3jBzz71ItxxULYI6imdvWiwmiyZvekEwB6k/U1WLfhULluxosI0PPHrTTcAcZrLYyg9aFZ+9OwjU+0J0yKa0g61msSDxmk3t6H86LCNISqetJvU1RRvWpF555osBM7H3pjSn3po3FQcEex60hzVJAcsHhzwad5ka+lYseqaUespX67v8Kk/tDSP+flT+D/4V0OJzpmv9shAxgUhvIcdMfjWSNS0Yf8ALUH6I/8AhQdV0b+8T/2yf/ClZdh3Zq/aoT2WlF1COwrIGraPnr/5Cb/Cl/tbR/X/AMhNRYabNkXUH94Z+lJ9qi/vj8hWUur6H/FI34QmpBrPh8D/AFkn/fil8i1c0Rcwk/639KcJ4e8hP4VnjXNBA4eb8IB/jTx4g0NR964/CEf40fIdjQSaD+/UgkgP8WazF8R6EDk/bCPQRL/jUq+KvD6/8u94f+AD/Gk79ikaQkth1I/OnrPaj3/Css+LvD4H/Hndn/gI/wAajPi7Qc8WF4fy/wAaVn2H8zbFxb54j/SpEnTP+rH5Vg/8JhogPGn3R+pH+NA8Z6QBxptwfqRRyvsK/mdGLhf7oH4UC6gH3iB+Fc6fG2ldtLl/MUh8b6f/AA6XL+Y/wqlF9h38zpVvLc9HWlN1ARkS1wfiLxtqMunTw6Bplra3bAeVczsHCHIySm3B4z3rmz4m+IL6hDdSXGhrEi4ktktTsk565PzA/Q4qlTuFz137XETjzcfWjzo8cTKRXGf8JdMyjFqqnvhR/hUN14qvhAxtbOCSXHAkYIufqFNUqRPO+x3DSIwx5imoSE7MD+NeDazf/GO8mZodY0m2jJ4SDC4H18vNYGoab8XrwnzvEcrJ/dS+ZR+QAoVLzHzH0VrGpaXo9qbrVb6Gzi/vSyAZ+g6n8K5u4+I3gaKQJ/biyn/pmjEfyr5+uPB3j6Ry9xHNdP8A3vtSN+PzHrVW48M+PogrSaHczlTu+SaLr/33mlKDWwXPoi8+I3hC3t/NjuZ7jI4WOPk/99YrldY+Lse500nSkJUfeuJd2PwXp+deLT2Pj5mEc/h7VjEfvqBuH4YNTWFv4l37LzwlqdvGvyq0VlJI7D/a5waxl7RLYrRnZax488RX4dptWlSP/njbAKpH4cmuelvJr5C7NclurMwLH8z0qVbbUJ1Rf7L1m3KLyzaTJtb8Oo/M1QuF1hUYXGh6s0I+XEdm67ufpxWN5N6i5WPWxtnjLPIIh/FmQc/lVyK1toE3I0cI249m/OqUMka2flw+HdbhwQQTZsc+vYVBDLJvDNa6tb7shy2nyOR9Mg9fwqXGbGl5D5bi1t5PMht95PAcjC59vWrdvO1ojeeELzDevl4LfTHJ/lVIXC+Ww+y3+N+MPZSsceoBHAqZt03y+XdGIgfObWZcD3Gz+tDjLsJK2xLi5aSKVpGtiTtDNgkj0C4/U1sWojuYfJhlLvzk5Xdn6Cs3Sbmyt3kikuo4ItvEslrMxI9BxkGoX1XTE81LS8SEA53SSSoZMegCZ/OsnGb6GuiLs+mx6fMJ5Lhm2/MCVyVP0p8NtHdWMnnz3BEjbgZCBn8KoprFveTRv9rslCLhh5bBevfK5OcDtUi69YyLJLJrmlRyIcKnknj6Dy6VqgrRK7w3cd6kaq0MAHDLjJPrwKsQJdRo7SXX7sEsGVMlh6ZqVPFttIjQNqlpcZJ+/FkH6AgYFOs9b02Qtv1G3iQD7igLk+3BFac07aohRjcglu7ZmRozIcL8xwAQf0p5aMhJmlETgn5j1b8AaoLLD9ukVbiJt74YtJ8uP7wPUVd0zypCVkmgghVi2ftSbs/8CI6+1N6A0amn+Jte0sedaatOpBB2LMRkf7prrtF+LusIw+2La3SEdJI9pGBzyuOfrXDXMei3VpJJFdSuYwCzZ+UfUjpms+4tITHby2P71pCDhX3uPwDE9vSlGqyI3Z7xbfFbw7tUagstnKcBlA3ge+R2rdi8eeFjaG6/tePaBkLsfcfoMc18+waPDEGmZoWZyJVWVNjj8zkj600Xn2eYx+WsSnnJZSrk/wDAsiqeIeyNVFX1PZ7r41eErYsrPqQI4x5IBP61h3P7QmgxylItG1C4QdWMyrx9MV5jq2j6ZqKpdTh0mA5zwB7cDmsDVfD8G/8A4lzJF7AFg345/pVQrp7kzuj2lv2hvD5j3JoGobvQzpj+VJD+0F4dZR5mh6gr5+YCZSB+leBX3he8hXzTNDtYZARs/nnBH5VRt9G1Fp1Ty3U5wpWM4I9z0FbqUWtGZ87PqbRPjV4I1FwlxcXWnOTgefHlfzH+FdxpGvaLq8hi0zWLS6lC7vLR/mx64PNfGR0vULaMm6s3dB0ePDfn3/Sn2c2oW0u63+1Rkf6uRVZSp7YPY0lLsx8/c+3f3g6MKBJMtfNvhT4peOtKeNNST+17VQFKzBVkA9dw5J+ua1NV+MGt6g1zDZi10tYULlSSJCvsWGM/TFPnj3KUrn0Gtw38S/lUqz4/iYfWvj28+IOvahAps72/nuA5baHzuUHlcDnOM81StviN4ot5LZbe/lhkMhR1LncffI+orD6xFu1itT7LvdZsdOh86/voLaPs0sgUH6ZpLTxBpF4dttqlhOT/AApcoT+Wc18nah4pur+486+uUuZj/HMMnH41XOpByGaOAf7SED+Vdfse5g63kfYhmH91hTDL7Zr5e0Txz4i022WO31S6ECcKjTcAe3P9K7HRfjJf2sLLqcaXPHDMoUj64xn8ql02i1WTPb/M/wB4U0SqD1z+FeLt8YdSebdGmlNFnoYpBj6ndWnYfGzwvNcRQ3r/AGZsHzWUF1ByBx3H4is5OMPiZcZc2x6v5m70pC1c5pXirQ9SkSK31G38+QBkiEoLEMxC8DucA47ZrZV852v0PNCs9ii1/Ok+b1Iqr5hPRvyNZ2veItL0C2+0avqUFohGVEh+Zvoo5P4CnYVzaO7sxpNz+ua8Y8TfHS2j3w6DpzTN0Fxc/Kv1CD+p/CuAn+KXiu7lZrrWLvDZ4hfYoH+6vFFmLnifU+CepwaQo3ZhXzRoXxS1vTmGzVLiRP7kwEin8Dmuqi+M2oOn/MM3EcGSNlx+oFRzNbopNPqe17JM8OBS/wCkf3gfxrxhfjZdwqFn0/S529YpmGPwyaePjdL5i79LsAh6jzWB/DnFDkhNo9mXzjwRTsMPvAV5Cvxqtt4A0dWx98LdZOPYba6vSPiZ4T1CJWe9ks3IyY7iJh+oyP1ouh3R2JC0qsFPcVm6brOkann+z9QtrkjkrFKGI+o6irpaPHDnNMCwWyPvU3zPWqpb0akMvvQBZLc8GmNn1qAS00yEmpsFyfzHA9aUXDL2quW/zmmMzYPzCnYLlvz89qa0ynqtUxIfUUpcjoaLEFwFKRtv96qgkz1NAYnoRSC5ZJHrR8tVWZsdBSCTHUU7CLO4A1Ksi49Ko+Yp6A0FyAfkJ+lFhXLxlX1phk96wbjXtNj0sX63MLRvEZIdz7fMA+vTkgZxxmvPdF+M+h6hdQ290q6e7PJ53mSbliRdwBJHUkhcY9fak5xi7Ngk2Wdq+1HyfSotwpC3sa6rmZOCvtTiV/vCq26jcc9qLjLHB7imsB7VDuPoKQu3ai4yQrSbRnnFRFz7fnQGOehouMm2j2o281DvOKBJzyw+lNMCfbRt+lReYKdn/aouMeU9qbs9qTd/tfWuR+JOpa9Z29imgX8NrM8jNK0kSuGVR935iAOce/pUymoq7Kp05VJKMd2deVo2/SqWg3zX2j2d3IV8yWJTJgFRv6NgHkcg1fDZqk76ktWdmN2e1Ls9qcD+NBZqdwRHtpwX2pQT3p3XuKLgIq/SnbfpUF7HcS2zR21wltKfuyeXvx+Bxmo9Ph1OGRPtWpQXEQ++ptMM30IcY/I0rsaL647inDbWXfHWVUtYfYrggHEcjNCc/U5GPfNctqeufETToXuG8EwXcKKWP2a+Lkj/AICp/wA4qfaJDsz0BdtSArXhF38Z9esndbnwWyMjbWDXjDB7j7lWLD49oAsd94VuBLk8w3IYfkyij2sQ5We6Iy/3v1qVWX+8fzrxeL486Fg+foGqR4/u+W382FXYPjt4VZ4w2nawit1PkIcH8Ho9pHuPlZ66WGOp/Ok3L61xGm/E3wvqMW+B77GOc2Tn8OAc/hUsPxG8GSytF/bMSOpIZZVZCuM+o9qXtYdx8sux2Q2e1L8tcj/wn/g7yvO/ty2EW/Z5mCE3em7GK37S/s7qJZrW7gmjboyOGB/KmpJ7CszQwvoKeoXHRfyqosnoQR7VDHqtgZ/s4uU83dt2kEHP40pTS3YJN7GkQv8AdWopFj/ur+VIz444rM13WLfSbL7ZdrIYAfnZFzsHqR6U3JJXYrF9o4T1jQ/8BqvdjT7aE3FzHBHGuMuyjArx/wAQfF28h1R102KL7Eyjy3kTJVsHOcdj/SsjVfG+oa9ppttUkeGMjmRIhtPAwdueeRu9s1xyx1NbFKDPYPEOreGdMWFtSW2InO1D5YYH9KbpeneEdcs1vbTR9KuIicEm1QlT6HjrXzU2rX19evD5clygyWBbJ3YxkZ7+ldP4W8T+IPCvkpbxMbFY8eQ5zl2/irJZhaXvbDcD3ebwj4XlAD+HdLOOmLZBj9KwR4d8AzeJH0L+w7f7WtuJsIxAKk4PQ/T8652T4oXK6PEswhgv3Y5JXjrwMfSuU0PxpdaXrE9+JxeSTgoWlHzxDOcZ649KqWYUrqwlBnri/DbwZghdHkQHkhLqUfyaqt38MvBIBaSG6gUHr9rbg/ViawtB+Jl3PPKdQgCwmL900a4ywOMc+uc1leP/ABje6tZlrKF4Vjbor4ZlI7469/zqnjaPLdbjVOR10fgXwpqdj9ns9d1k20DbdkN/lFP0wRSN8LNO3hx4i11iownmSo2we3y15J4U1zWNE1aO+tWkmh8zbLEx+UnjhgPT1r2Lwz47tbl7qHUryJXRjskHCYPQU6eJpy0luOUWitdeAJLSKS7j8V6mqwqXx5KMVA546Vxl9bnThG8fiRprWVWuVaSzXEjbvnXrwR1wevPFdB4g+I0u+W2s2i2oSrO4+Vs8YPoK4a712xt5LeO80wXETu8jOfmySp44rlq4um5csBqLtqd5p3hjUL2eRrfWdHmmiYFoGtSijIyB8p54x61IfA/iyW4eSWXw7LGcbUjMkW3/AMdOa4jwX4hI12W4uLhoTBGWjUEktjAC/lxz616HpPxCsrS0FoLKRxANobzQc8ZyzHjPX8a1pYmi17+gnT7IdF4K1JGDPp1q3ADCDUiuf++oain8E37PuTS0hX0W6Vz+oWlt/i3ZN9tSXTpUlhP7pcjDAgYJP1zWQvxL1yS4aYJDHGyjbEMFVI684z6U54nCxQlSb6GofBVwq7ns78uAT8vkFSfTPm5/HH4V5dqXh/Vl8RxQ3cF3bXe9XWJo+XTPIHY8An3r0HWPipqMenLHFbxQzhhvmT5gfbB6H3rzPxx4w1TxHqCzXEh/cn5VViqo20fMvPtWc6tGdnApQ5SPWIYNL8QN9hY+aEBMpidN5yB8qd/pTdIu7bT74fbYba4jILoHyp3HjHFc/cX1xNst7ySWWW2TZES5O1e2KhguJr7UhJK/mybRzyCDwvJ/AVk+60KSO0t9RE0IV4YWuHn3bQAC6n+HOMEAfjmrljeWUkklvNZRCbd8kATaScegxXJx3t1sWNo3t0ifCkNyD3x6d60bBrUXY8wyNIp3eYM7mPb2qPrE4rRgknuja+x3c08pt0mVB9xRDIzL/vH096qaqr6dJseZ/NHL7kK4HrgnPH+cUsOo3yXAvbC/dGjT5mV2UntzjvVfVrpr5S17fTXHAyGclvfk+prRZhJxt1IdGO5itqd68s8cTuyyP+7ZR9Ky2u7mGdzIGLg4YY4zkf8A1qtXKSwWv2iPPkrJtXI6Z9fX9Kpy3UrI2I8HHXHU445qfjKS7GjpWqXkV4bxLho5YwuGJ5AHXFdl4e+I3iXS/ONvqFxskQ7S7k4BOcAHiuL0CBbt8eYTKM/KeFYj+dXWtPOmbzlNvEp+6DwD3rN1OWWjGkjs7D4seJYbB9NtdSeMTOCZdg3Lj0PasDUtZvdSuJNQ1K/numOd8srbiTnjmsm204NdNIrEwR/MWwME9hipLxjJabbeHa7Eh0PQj2FVHEyjpcUoplmJnliEjIyg5GOac0YUZYuoH8WePpWZBPJHcKpYiOPhhnOP8a2bSaCaSKCcgib0PA/zxXXHMXCykjNUFLqV1kMh+Vl47k4xSC4RmDKxb3xVu8t7S4RhAqRMjE5zj8SOlRCOK3iDpcQgty2Dnj296h5mnK6Wg1h9NyqjBZmcByfoTU/mBnyx3Nj8qrreRtMsMkzIdw4ChsD0q9NNZrGOd6nnOwgH2z2q3mEHuifq77ldrxkbAcjjrxxT49XmJB3HI6VDN/Zq5dJG39RFgsv0JxVzS9GOoReaDHbjjDblO44z0BrX6zRZm6ckixa69fR4eKQqRyDjBB/Cul0r4l+JbMpH/bF4CvRTL5i/TBz/ACrmpdDjjCLJfLub7pXGMfn/AFrHMUKzv5DmZQSC2CAKiVakuoRjNnuml/G+e3jVNW0+G5IHzPGxic++MEE/lU+pftAaRDGDZ6DdTnv5syxgH8A2f0r57kkjiKsu+WHd87LwV+nXNaeiw6bMyzTAW6sSELzBmJ/Lil9Zh3NFCZ6xJ+0POJTt8MwBOwN2xb89v9KaP2hrvzFJ8N2+z+I/ajnH/fNefDTNJuo2MCxz7ThsSkVDqnh60n0xp7SHy3VN6FWzu46HNCxEWynTl0Z9C+CPi54W8UMtt539nX5IH2e5YDcf9lujfofau8E//TOvg0hnXcECFfujGMGu68DfFjxT4bZI5ZX1OxVdv2e5YnaB/dbqv6j2rqWpGp9aNMM9KcJo8c14fp/7QGjyMo1DQryAnqYZFkA/PbXT6P8AF/wVqMwha9ltGPQ3MZRfxYZA/E1ViWz0jzo88fzpfMj9f1rAtdc0e6iE1tfW00bdGjmBBq0t7bN91s/R80cpPManmL2b9aN6kdf1rON3CByzAe5FMN9bIMtOqj3Ip8gcxqiTHTiuT+Ivi2z0TQtUU3ssN3Fb7ohGAWZ2+6Bnj6+2avXXiDRLRS1zqlvCO+5wP6188fHPxpBrF89tbXRNsDt+UlQ2D8pyPvDvXNiKqpx31LhFyOI8T654j1drePUCQLceXGyvgFCd2Bg4PJNc/eCXIUEEkn5j3P8A+rFZ97cGPmIHAOA+ckg9qbHdXDzP58hKEZGD05ryXGUnzGtz7ALLnqKQyADFQFie4NJuHvX0VzlLBk5700tn2qIuB/8ArpPMHYii4yUFs9aNzeoP4VCJG6/0oL8ck0XGT+bFxmFjjrh8Z/TinC5tVHNnMx9PPHH/AI7VQvnjPFM3c/1pDuW2u7cjC6en1eVs5/ACpRqEAX5dKt1bPVpnb/CqIy2OmMU7aMdqaFcmeeab+GBFPO1U/qeaVflTkZPqKiXaT1p/y54c/nTKuJdXK21rLcylViiQsx9ABmvDfHPxDv11S2iuZVhi5ka1ghDbEOdu5iQS4I5UDAz1Nev+LNKudY0KSxtNRk0+ZnSRJ1XcRtYNgjuDjFfJXiF1bxDfPHMZkM7ASScF8HGSO2cdK5MTd+70OjDtR95bn0B8HPH02uFdC1aIpe7HmtpdoAmi3HqB3A798V6ejH0r5n+DOheJ38YadrdrpdybO0kUXErqVURsccZ69a+l/wAc1tQleJlWVpXJd2P4sUoYfxfpUGTnr+lOB5xuGa2uZIlLDOFDUqsPWoRn607eqj5iB+lS5xW7LUW+hNuX0pwYVAkkZBwynHUZp4lVT2Ix2NR9YpXtzIfJLsWFZR0P507YMhgAG7EVWWTngGnln9iO2Kcq1OLs5IahJ7IluQs0ZW5ihuVI+ZZ4xICPTkVyvifwV4a19EjGhQ2jKMNJbyFGfJz3zgj6e1dG8irglQR6Zq3YX2nrcKskKqRj7qk/nmsJ4mh1ki4059j5p8V/CnxRpunzahFpkv2SJjulMokJGeCVGSvavP76zvLNYzdo0cbEhXYHaceh719wePpFu9Kt7fTdSktXk3Apbxg7jjjJBGOeK+XNd8BeKZpxFqGiXatnCyDDKg+q/LzWTqQvoy1F22POra+urSbfaXssRHVlOMn6Z5/Guh0bxZfxXBaZraQkYQSRqFB9elTN4C8RWxk3eH7ySInI/dndt/pVzwb4T1VNXNxeeDL2+tlBYRum0Y/Pk+1Y1alLlbbTNKfOnoZsllquv3n2iGEqOhSBS8a57jau3uKjm8O3tjMUkuYoih3MItyueOnTvXumjaDdM7F9CtdNg25QIoznHQgV0EekwJaLHNEC5HzYiXP8q8yeZOGkUdMsOpK99Twnw1r11pEcvk6pqkEJXDqHbHA7Eg4+tbHw8+J8lz41todYvHjsWDZkdlVgQPlDNgEj6mvXoLW2hQIsN04z8ylRz7Yx0r5O+IFmNP8AG2s2sWFSO6faB2B5x+tdGDxX1iTT3RlOHsY6dT6A034xW+s6tfRaXHMDGu2FZiPKdQcFxgZz6c1U8X+KdZ1aL7NLLGkDfu3jhBKMOuTmofA/ws09PDyXdvqNxJc3SLJ5rIEwuAdgA/nWjqXw4uMTeRrDRhwNm8cZ9K5q+PUpOKnoL2Ttsed/2LZTOWjlmliLDcm/g9ePpmtCHT7GOJFMjGJcqAGJyT0//XXZWHw/a3sRbyahGZhJnIQgDOM4P1pD4Bn3rKL2KLaTjAOMev1rjeJi3bmF7KXY5NbewM4uLcRb8Dnd/Wn3EBe3Nwt0CwO4ZGdvqK6CfwJqiSvILy1uDIeFxgH6ntU1j4BvLWFoTqEMsmwkYU4JpOtC3xC9nLsc0yxzrB9oEcqn+ILgofXNV00uzEks1pP51znJ44DdQfpWnqHgnxosxMEUAgX7u2UYz6iqGk+H9bstQd7iGeN2+QZUtub8K0Ula6kQ4tdCs9yTpsj3IZmUj5U5AOePxFTqWktlaTPTCgHBJGeMetaknhfXvPltYNLnQshlD+XwzZHUmn6L4B8UXUTLcw/YpUyAZSMSdB+H8XT0q1KDV7opQl2MiOOZm3WqMzOxZmc9cYGM1ElxLLPNJbXKQFS6iFmB3+pxXVD4c+KLSWIQy2zAJh5g+Dn6UXXw01O6towPJS4RixcTAdfXHWl7anf4hunLschp9vJiVpFSQtgNFu5K5qO8ZrOF0WACIkyLK5zjjpn9K6XUfAfim0mia0jW5dBgyROCxHoQahvfDXivcI7zRy8GCr+WMjd61XtYt3uiXCSWxgWs8YtzcSxlSsePl6564rb0/Rda/wCEbudamt7qz03YGt3dCfPJYDAPYcn5vWsM2M1vqtu10s626TKLoFMttyM4H0zXo8/xHj1rQ7jw3YaLJNPPGqMpy0SBSPkxx0A7V0RgpRchwS+0ee6pNCvzzXTLdtGq7+hYZ+7VJNaeFfJiwQpwDnrXeat8O7/xLqENxHYWGghAYnKTM6yHrvCt93qe/cVdX4K2aQRxnV7hnUHkRgg+2KxdbDw0lK5SpVJdDy46v5k+y6yzKc9MfiKy9ZuS1zLdw/LGxwQOOa9m0/4PaVEzm+1Ce5GCAqpt/wAmpZvgt4fm3ldSu4YGB2xkA7T7U45hhoS0Y/q9Q8T0mK4kBughl8tgcnqQev8ASujiWDyGuE2QtyHTg4PrXq4+Fmh2liLez1C7jP8ADkggn3pP+FX6I1myS39wLtskyhhtHX+HvWc8xoye5X1eZ5FtuZYxBPEzxs+5CB174H61p21vaRSubi42ynDLGO1eg3/w0uf3f2HWYnRTx5iEFB7Y+tZWq/DXxD8xhltboAfeWTax/A0vrdOWnNYzdGa6HLw2UusX0Wn6JiW+aRYvLUnJY5OBgenOSQKi8R6Tqei65JpGtxQLNCcyLA4bGOnzDjv2rofBFh4g8DeKZvEmoaYsNncoLKA+YDJHIxA3EH8efem+IhcapeX+q21nM9tPIzRSlM5A4wcV2VJU4xThqu4pK0fM46J0kxbsrsMnKMOvr+maIbaBUd1RpoQfuN/ewf1xVuaPyGCSwGFmXgk84OV/pSPdW4t4AtvsA+U545xgn6jFTzvoZ2MWG/lghCJb4QHEo28jP+RUkWo3H+rZjJGDnk8n2p91cQ70jwrOyDcyjrjoD78VbsrFtUje2s7aYzZyo2c59T7VcpRtdoWrY4arG1usduVUH/WD3xTprzdCJS3mgDaM8deMVBp/hfWPMFuLOXnIkYocL70l/pepaXsjvIpBvYEZXAPPGKn923oyuWW5VkZrCVWuArLI52EHPGBz7jmr0c95OI5URiiMMtgjAyKZHHHIiyXKmQxP90j2qwNYj3RwQI3ls+0nHfsDTk29kC0HhXkOZbgdSrfSpJ4Vt7eMsVnVDuwfTvTruOCWVUCbH2lW565rOijSG7jggkkkIzmQjj2rNajuXYWhEhnltVcN/q1wCQe1Pu5GZGhuI2+zt1XgEnr+lIJY1d4ZFUMQCd3bHen2zzX4ikRfuAqC3T6e9T5lGc8dkU3o0oCkJkj7vPUGmCG+juDL5jGCMHDbuMY7D6ZrsdB0/T5Gn85QV4AVsHfwDke1dDZ6XFKcw6bCQvAYZJxQ6yiVGg3rc8muby6WXyxvCBc89MfhRplpqEqOzQ3OCCRlDj617E2kvhVGmruZR8uwcCrR0q9jgO8oiZxnzOfpWbxdNIf1fzPM38NXH9jWOoQrcvdTu6yRlflRR3Bzz+NZs2japLMJJdKuWVTtCj/PSvV4NHgtZLi5e6djMwLKqEhSBiq81rNKwFrG0wUHPy0pYuLfug6COA0zQ7vSY5dQ1BVFuFJKeftKEngnn9P/ANVXtJa5vhO0GpGK1DFW80hjjHpjvmtDxvp2pp4WvZFtWYsqqkaEEsxYcYrJ+EmhTT6Pcah9oK72ERiYcDbzkf8AfWPwrdVI/V3Vb6go2kopET+HYZQT/aiN83BVSP6c9qaPDOnLIqrqtyOecxjr9c13Y0tYAzvdQhSODtzk+9LHY2sh3NcB84xsj7VzxzOVPRSNfYxe6OPi0izhUxpDJc7TgNkY/HFXI7O3W1MK6faHBzluoP1roGs1jxb284EY67lP8806LTbCNizB5MDPJ6n6CsZ5pJq/Mx+yj2OcFsV2oi2qYGCBEeo6VbhutRs5TPHqC2kp4DodpI9+mRxWxLZ+ZIZIUtMbhkOSD+VSvp1nIiyT28EhH3SBkZ9qyWYPd3Gqa7Gat/4gvJDJN4iupI+R5IbAPv605otUnQefNPLg/wDPQnP4GtLyLaAgxwqEGN20c01VhVpGBfD9AOtZ1MfNvRjVNIzH0m6uGZWUIjclmPQ/Suf1nwZcSSm4jmVsD5sc5H0PArrzHKrhBvmi6kluaU3ElrEpNncSAnBOP51Cx1RMTimrM81/4RbTpJQpM4dT2I4NRT+AbiJJJbC7M/mEYEqAYHXrXoyXGk3Uwjm0+RH55C7atJa5RvKkZIlPGO1dH1+VtNPUlUoPdHZGTHJBphn54zimBM87h+VIzY45PtX3B4yJPM9sUpbPXioNyjO7+WMUFufSk2kVYl/4D+tMLfh9DTNx47nHrSOy5KmTBx93NRKrCKu2NQk3sKW5+9SIxXOM/lTPtESuFXDMeBhhg063uFmeWJ49phIyMj/JrhqZpRg0tzojhZtEgkbr8oqRJB94tnjsaqXM8Qm2KAD029/wqxbeWsIZUIY/3/5Ulm1DluH1Wdy1Hk5KsDgZOT0qRCcYDD8qpMhniltbiZUUqfu8cUwubeLyFO9lUNx1x2Nck87192OhusGrasuzTRxoQzYODxmvlzwVfaX4a+LCSeJrUTWMN1LDMCobZu3KsmDwQMhq+gri0naf7RPI2wJyNw5zxj8q8L8fWMNx8YUNpH50M00Dz4X5VY8EH8v1xTo5l7ebTWyuTKhyLc+s7HUIrvwnFc6VdJbWc8J2kuJE2A8DI4xxwBXLWOqyXDeU0eJAMqNv3q8D0XWda0Xx5H4WTULweH7LUJXt7dc+WobkfXGQK9Mk8WWcbGRfNEo48odfrXJmFSo5RdNuzRrRirO56Gs0vk7mCs3YDiqj6jsvmg8tl2gHcV4P41gaLrD6hE8y4iXae/JIGenvVDVbnUb63VYZJYnyCCRkMMjIx64rzIYitFuPM18zp5IPodY8ysjzO77Y8MAh5x3zUc98sto/lMGYDKjvx/WuI0a212GSe4aR9m7agOcHPQkfpXSae8kigTRGOTOGIPX6VjWqVE9XcNjOWe/uYlkjnKMTtxjoP/rU6W71mxuAqstwMZ3etX7nT7EzrJPJKrA9Q5C0sl/bbjFEqSrnnPJFZ+0uCYsGvXE0a7h5ZK8huAD7HvVu1v8AVmLfuY2Q/cZW4I9/eq9lGkIX7QwdSTweevtV9XjWQiIY5weKJTUfMtMZ/aGpSlGhtUYZw+/gj3zQ7yeaPOnkbPICjim6hfXEMYaGNpolIDnjgHqR7VUtJribbI0TxI2TyMdfX060O71toCZsx3q7NzSKhxkAt1/wpEvI1lUq0h3cZByKhe1tpFCzFXQ9itSxQWkcQjh2qqcgE849qm6fUdwjuLqS5YiTZx8rFOtWWvTGyJctvzkBiMLn0qp9odB5kQDgjkg9KRHW6IjkwcYYEnoad1exNzQjlhnYq3ykDjBqzGsHys/zEcAsc1kyR28abZJwp6kK1AvVhOIh5ink56VU9HoOxqETxtmMRMh6gDn868t134W+ClvJ9Qmgvbm7vbgBVmujhpHbJGPzrtU16H7aLdt0TuQBzWV4nWaXxtYSAO9lp4aVQATmc8KSPQDNenl05RhUkZVYptI6uG1On2sVvBBthRQqKB90DimmTI3SLJ6bQBTra9vJYMgrj3/wqOS5Zdu5tpPPBrzJNLU25SQWi3PzMvllegPpT5LchgrKH4HbgGmwzFfmaQZHZj2+tWY5wzdcFR2/n9KxcwIYrNURxIAoPXjFSxW6twpUAnH4UsrlsjjB4P8AhSSu8UQAXoP8mp5wsh7RmIkDaQOvFOSF2xmbeucjI6VQW7kaUxSYyMZJyKes2OsqjZ1CnnpTUroFY1BZlW3MpY+m7pml+zwh/ugjqSfpWJNq1wQyqjZ2kZbgZBqrFqFzI6oRtZPmKg+vof8AGmm7XNErnSTQweWoK9ec5qq32W3JaONPqepqlFdyyQ+WVZiBndSMWDZ2tJGwJyOx9KW6E7GjF9llJZVRHJ54walW3gjV2UsCc9TmsVLmSLDGLHOBnuamF3cMx7MuOMdfx6Uk0Csyef7CpHmQxP7sgPNUdO03w5p801xaWEEM0zmSRkGCSepP/wBaprvy5oDIWG37x469cj8qzYFt52Ee3zGEZAyeBz3/AB/lV060ovyY3BPU2prhLiVdpV0UYyO/41LA9v5zLyjDkZNUYCbdRyrfKMLn86FumG6OP7xBwMZ4NTKpqBqeTGRuc/KCep6VXuLa3VwZ1cYPy4bjFUoZriOFo50Ty8/ez19qtRzbUBlbHHPofQVF2GgLp9vjd50pXHAJ4BqCTTUcmZMFumT2FT7hJIAJMegz1x/npTw9mhY/OT0YZyM5oTvqPQow6Y8UpnNwzyDqN2Bj2FSGxuNzTRpuYjGzPBNWTLCAcoNjdCeq+386a9z9nVmO4q3RT0qr3E0cn4j0nUNUu7SG4t5BbW0on+TpI46L9O9T6RCNAtGsrSxlCljKwxuyWPJroo9SKxAzIwIA3cdPwqXzpcFo/mQ8Y9KqdeTioNaIy5Fe5zjKmoMrS2MMOM7maFcn2pW0/SbpR9o0u2lMJyB5YyD1z/n1ro0c8rJGCuTzjriqlxd28EjeXECcZPHP+eKn2shqJzV9pvh0KZL7Q40jYZ3BORjP5VoaPN4btYhNp8MMYdcB8cnFXZpba4/dyxfK2M8VRGlaW8hjtbUxtGeMEheRgGrhU51Zth7Ozui6ZxM4WKbYG6M0eR9Ko+I9MsdUjgXUzK6QtlMJwGqK8guLOVYbeMyKMMQTnn2qWO5vAyvDDK0hO1lduKuLad4sdk9yhJ4C8M3EaFmlik2kkh8ZH0qBfh14RggETxXMuWyGEv3W9R710/mbm3sw3cBl28ioZZL7O5bZGhByNo5qliauykR7ON72OJuvhXpkz+bYX13brnOJG3cZ6flS2vws06Dj+0bgtnOdgArvIZZhESYdn+8Ka/nSOrMzEdSF5HFN42ula4vYwetjh5PhNp0yM0mpT+Z/eyMH0p9p8O9Ps2RZL+aTA+XAwBXX6jeQRxOLhAseMccHNU4biOSHyoZZEYAcuc8VLxWIa1egeyh2K1hoNpaBTClsXU/Mzxc4qeGe3Nx9nt7hiACMAAAEdsVE9rJJL5jvIp7ujcOPQin2NvY2busUB3yHeWJyTzWbqN6yZdkivfLaw7zL9omLEZUvjHtU1la2kcRkj89tw+5JKSu72qS9twZ1kMYJUAqxPTn0qtPHL5YlkvsE52qV4J9KnmutxWHW93KzeXMkMUhP3FbOfTmoLzUbqJ9oh3LtztTnnPNQ2tneyxGa9VRKuCu0dfwFMuftFjCssdvuc91Oav3eYm5XmmtykU99ERNE3mwo5x84HH86x/C7NZWyWcTFlt1ETgDAZu5X8ea1bKO81JyuqQDy87oXPX6GrU9hB5+5cqxBAI6A10Sr2p+yk9NxJK9+ok8TRxAEq7ZB2j+VQaZLJNbSvJaiKRGxsU8VHawzWQc3TtMxbIAXP/66uW9zIgDJGFi6g9D+Vc89FoUtSjeS+UmZIfNU/wAK85pqXkiREwwxpnIIzmrktuzv5kk20nkDHXNLHZRSAmGMB1JyTxmoVuoncy1tryWV5ZZMZPRhjip4hLFbmNW8zC4Kjjn/APXVmfKzANHwBzzx+FTLBHL86ZVlXAPrVe2jsxGI7XimOa6CKgJ+UNk9Tj+X60j67aWkwjmwXboAMmugFuoxGYw5z0POM96oXOi2LTCX7PH5/UEjjiqVSk/iQmmupNpdxBdkhfOAA3N5agMPpnipryQ2dt5nmAIDy0x5/HHenwrIFiWFcL/Ec9x2FTXUUjQlCFYMCWLJ0rCc10WgFa2v9PuET5Srjq7r7dKmlvLazhRp/JZm7pyM45/nTY9PVrd8R4bAY7exqK50rzIMbvNY88cY96UZKSsNXNmNkm8vYP8AWdCeMj1p22Ldt8wE4496baRLJHGqgoChwWORnPp+n4Gm3cLCHbHdKoQnczjnGf8ACvp4ZzNuzOV4SBHdPsZ41LkhQVYLnkmqqvcRlirLISwG5eoye4qSF4pfK83y5ELA5QcNj3OP5VLew28ZDxQEFnAyO+ecmuSvjp1Zas2hTjBaFG7muokkX52+UsNvXg4x9eM1WBvMJdvGEiYcjeOAQefyArXGyRWjZWZghXcuCRnqah1j7PPYh4WzcMwWNV4Uf5/yRXK68naLKcVuctp9611ekb7lYZCFMuzgnrwCOOnUZFdC5t1vRfqzh3i8tkB+QgcDOPT196wU0+SBpRDbkxSsLpZj85Uhhlck5Hp9KtJb3UkFxd2EO1XUywo7Dr3GOp47c4IrSTi9mQ5OxsWzCBpnkm3oQHZmXID+mevFLDqKjC79yBvXr+FQtH9svFEKqkMiEkF+Vx0yM+tXF0tZrF43KQMZPnMajYF3ZzjI+npWbjcqMizLIlxbl9qGMkg4b075/GsTVLy6j+ZUYsHwrhc46jHB9iPwrcvlga1AhVYo1JwEwSp+nvjv61QezWaAfatuW6h3ycdfrxjrx09qw23NG7lrRrO41C0t5ZbiF1cA7Adwxwcgj6iuS8WeDom1BNQC/LBdK7NnLSrggfT+H8RmuxiuJLC2RfJfylG4SE56DJyfp+dMuLi3ubBS0i+Uchj1wPUfQnPrV06koO8SZxujldC8L6TJri6uVlaTDxsrDHX/AAPOauXHgWwj1J9RikkbzDx0+Xjp/Kr+jTWaW20M6+SSCy/dLD73r7fnV2SS9+0JHEqJHIoOHOPyHfipdespbkqNkcjL9s0uYNdXZHlZYpHCWIHqMdqe3ii3vFMEQdMMTyuCfXPoa646al1Oq3ccXmRtmMrINrqexzyO3BqddO0WMCUWsSTu/wAwI6nrtOfda054NXluVyswNN1SK0/c3UmyUsMKW5Hpn8/1rQu7zzITJEqzOxG1EIz346jvVTWdG+13r3FtNbRwsWk8xVZnJKjA4xwPT3qxp2ipZq0kcokRznZt+VTjqOeO/wCeKyrQgrNMLGbDqyzEQTwkS5K49DnkH0NTSy+Xma2hiUM4DBlAI9+eta5s7CNDJHAuWO5yehPufWoZIrcu8Srvi7dMg+9KMYt3RSiULO+md5WYbiDgjaAT/n1qW3vb6KRBNAJ42YgMhIKgZ9qo6rpOrNE8di21lX7pIGD6ZPf6Vkadpni20v8AOpSxxRudsJL5Un1Ygccetb06cZvdIWz2O2hlvQwbyY/LkPzN0wPp3q1/aVtNGIpbmPcGywXBwfXjtXKNZ3jzTRXpfCjLFQcdeq8fhxmq8emTQ3B8q9VsIQMMWwMgkjv+fpVShTta5aZ2+6CRgfNLIwygU8flUN08EciyFgGjGMnvmsHSIpoy1usoPksQm7JI56cYI/X61tm3d9kk0kbIww4UY/OuV07PcLLcS3+zqy+W0YVuDt4//X+NTP5duVVWd3PDZqGDSY4XaaNndeCE37l4HUVU1O3ubXbJbuJAQTJub0zyPfHFNx10KsZnihTNHmzLb0+/tbkemaXwpZateyb7kyRRYwDnO7A5yc8fWtTSIDCDdNbukrH5TtyScfT+tbFpeW7OsMzNGwxgHjOfrzj8K1c/d5bDuPfSbcKrliSBguQODUg8mbzZIJ8SDDEEDnAq6RG6GFi7RkHuPz/+tWVItvahBCgU52sFGOK5nWlHZj5Uym+pSwXaw/uhuG7cWqK+1JRKqAp5h6EDIpt9bfar9IcbAo545Iqrc+GriZ1LM5jZizR5+bH174qqUVUd2Q0yPzr6acSR73VMszAcEdP6/wCcGtqyNxIxm86VATyr4z/+r6c1Jbq2nxRJbyMYTgbpDlh689/oaTzE3SRwMzyjJx1xnqQPx/lWkqTk/d2AtNMpUr8z98gHg+tNk1TKhSuGH8Qqk9zOJJrdImMgjLAHqSeePWoLq3kmnhVoSZDHwVOFz6d+awdCVxsvTalFdFYnYeYmCpzjNSRSo0xdQAXYCUH09vwrCMe5tyb1kVsFiMlgPy/OpmmkhbdtTAGfv5qFG2lyFYfDNO7vH5cUnODuLcDH0+laUEl1FF5PkqFwCHxgHPUH/Peqtne+cjbJUPIJxwenc+tXXk3gbVy2Om7r/jVuXL0LTFiYCLaBtPfioZLiSLd5YyccDH681XuLiWKYbI4yw4KtnI+n4U6S8hCgtsDY5XdxVK0t0NNMLe4a6LBgDj72Ow960ZJo4bVB8xyNowOprGg1mz8x4hsWXnIABz9KurfoUEO3HcBxgn+VQ4pu1rA0SSXSbGkfKJ0c7c4PanQRMHZ1ZW3dtv3gOnB6Uy2BhZFkYHyydmRggHt7/Xj8aluZVDkZYEd+4olyw2GVLh5fO2rIpGfl6/XrUkEkgjDbY9wbhj2pjeWzs4U7+dy47+tQteKilwwUL37VDkpbInmNJnMoYMpCdqqyOEKqrHg5xWMdVnkDtG+GHpzj8KrT6jJ5i28zMS4wSR90/h0q1h53uO5qeZM+RCvnPk4Ofu574z7Vo2NtJJCk+7dgYcN8p/n0rl9N0/UEuDLMvy/wsH46+vXpiuotvMG3dsKYGAu1iPb3rWpTjBrldxJ3ZZtdKjjuCZrh5QifKik/L3zxUWqxzpl7cebgHao6/kaYu6O5JjdlDAkgpyPb3qeGTy0PB5GfmPU9u3H05rJPUq6KsFyixxi6j2EjK55q8k8e0OzqE6j2rImVp78zrGVVFy6qM5+nFS/PM3+oLZHB4wB/j9abo2JsX7i432fmW8e75uCOx/HtVc38ciFGjAZtykbeowcg1BKywQOsYZpV5VSfm/HsfzprQyfagJN3QEBRzj3pRg9x7MtM0cgEYUAOCwJI4JzTBdONnm4DL8pGf19KpSWcquoSYxoByoODVkzosKM0LMf75GAT7iqSXQTdy8rRyoCqhznGCf8AGiNoFkEioEbnIB5qqkjSw7lZfLPUgVHLMqTxopAOPmYdh1z1rB3crIdy9/aCCTasakgcHHP1oTUGkVvL6DkZXr7YrBtboS3zOIWPO0889M8eprQVxJ8zOUXopJI9/wBaqUbOxDbLb3cjPtVULAdPX2pWuZlhRRswxwRn7vfms+di7qYwAwGAxHJJ64pLe++Ro5B5mT97fnP4VTilEETXTW9ygjmYbfQjpTPsGnqNyp5nPIJ6e2O9RyLBLndlR/exxTfOghwFlVucnLc1gqkrWuPcuGSRlAGFA4UDiq/lxiMTNgOOrDjIqB7hZVkEUmD94FuACOv4VFmV8llU4427qqEZXFKVizO8bcrnOckZ/wA5qJltQokCg7Twe1Q3EpjgBTbFzg7jzimvcJDCZJnUsBwAeOtacraJUmwmaMgySO4I9/u/hTVmZjtVnYE9DUEMkM1wzMyMD6nOP8TVkllBCwnOAQd35fSiUWl5ksr3cEahZGn4B6DpzUqmFo4+iheRnuf8iqtvBNukeZgedwG3BAwev+e1ZtzqU6uI7eMsV+9lcZPXH69a2p0J1LIrmstTdMsUjBhtIYfKB3+lVJDA9yirGQ6jI7AVR0i6aaI+d+7kz8gJGT34x3q39sRlEb8OBjO0Z9OlN4dwunuSpmiU8wYk3HkD6CoonjKskB3Fc8E1UkmZGXc5CFhuXdVlLpY3kCRhYT3VfasnSsryY+bUrR211Mc3EYBJO0A81WuRPCkcVvnYjHcXYHj09f8A9VaB1K3KmF4mUfwjoSPrUMttb3ZZo5NyEHejE+h4/WinG6bsL0Hw3HmOjqASR1/h/Clv/nZfLR5CV5ycf/rrPjtpo3Lwt5QOQc7vXOcE/wAqntb7zvMtZlLH5l+XgkDrg03ScXe2grjrddQ837RHCixD5WXJJHvUGq+JTbz29utu80rsFG0fKue5NWo4JbYpPHdOtsVwV25B+vvVTUtZube6SOKxjmiJ+VgvDe5Iq40ITkktR30LQu5poZo4S0TK2MsNu4+vpj/69Kq3pnxK8iRNhlEcnI4PHuKqJH5qG8mzvd1YI3G36EduamW6uVmkAsZUgX/VySOBuOT/AJ/GipTjDSO4JhdakbOz84KiqgQNux82T165Gcnmkvb5ZrUbWcFhux6Y/wD11RlsYrqTT5NUEjtHEQ6qD8+0Hap9enP1p3kNmO3t4X2O/wC9dhwgYYC57ev5VqkkrkybtoVJ9c27ud0ioctxxjipNR11Y1tVDHErZDA9gOma4TXpbi0eWOSN0nP8JGMgnr9KTQ2m1AQ2RYlUkZk2ltynHUdu3SuuFHmszmjN3sel6Te29xbGSC48xtwLxgYIAOCAfxP1rUnEU0flkICCGAIx8x/iH59f/wBdctb6fqdvp8d5cSQlI03JM4CyMmR19RyPzqpf6zMvltJF5JUhk54H+IIrCdPXQ6eayOrtHV/LnbfAVlKmJpCfmznoe3DY9PxqS3hKyXTWMBeX5XMaLyrnv6Y9frVC0vLC50+J7mZoHkQsmV5RgfXuDgj/APXTdUlvWvf7SsNl0qhFukwC8WB1Yf178VKV9iGF1qNzb3CI1osaSsd4ki+aNu2e49qnspdQtoFuriEzW+f3oH3kXoSfT1FbBSW6u479ol8pFAKSLyA3DD+o9K0XjEcMiMySME2F3P3wT0P4d6mVVIFT1vc5yVWV0hZZIxJciMzRtvG1yArkdhlv0qvcrbW15FDdSPFJGGIlB5YAkZI6kHkVpJNDDi0RwgRgY884UNkDPsc1yuvLMfFa3M0JIkf5XBIEYxhhn0KtTotTlYu1mjqpJ7Wa1G24HljcxydwyRjOPb/GsxTLIrC6IVATsyx5wccfiCe365MeiWN1NOZ8DyTC0cakDDnCj8z8zflV+7sZNW0y+t5rj7HNJLGIp1bpggYJ7c/54qlo+Vs2l5E2m3FitlJtiWM7d5A43444HpUzyRXkeYfvFAFUMRtHf9Oa5rQtNv7OLyZ7gJCsh2jJZupHU+2Dj61t6dDZ287L55mZiShHb2olTUOoRd0a+nrBDZG1LhgECj+I7ck9Tz2qeGCzmljDK/BUyA89BjP6VltfxwuoYnng4HQg4xWnY30cjLuk2hQFwfyP9PyrlnK7NNLHP6ta3FpqLtHKfszqVSOEEbAABuJ/76J9cCsu31K7inexkuLh3ErxIrZIYKSCd2OhPrxXZXF1BDiaXCKziPJXO7PX/Pua5TXNStpLz7OkrQyq5UFSNzE4zjH06+9dMXzLYyasa+nXUk0aRStJ5fO+KRRnPr/kVqyWtnJbBWUgqD91yMfU9war2CR3FmykguF3DJ6nv0qXTo5lmAToR90j7wrnlJJjFhUwzRqqLLEzZPqBz/hShRKsYmhfgYyw4UkZx78f4VfhVAu112Pj74HTmi6hlVkljKsyMdo9flwKV0CM04aAJuaRBlVI6Aen0qrDb2KXzzTBWXO7PQnPqPzqS/8AMtLyKa3lYKI/OeAYPQYJ9ugBx61lWEd/dAXEs7Esd5GCCQRzx6irjTla9xdTRm0qOC2n/fGSaWclSVOcHkdOvf8AKsgTX1lrMgtj59qWZduMnI+gP9PrW8lwptI5iwYqwCnP60RzWcUZecCKSRyQQMbs9RWqn3Vy2LBfJH88kiws3OzbnNQT6rp88RieRVyeGxwTjBrTj0yxmTbKAzFflbOfoQe1ZEvhwDUPtAfzYSpilgbvngsPfHP1rmSTluJpkEmozWM8swkFxE65KJg8k+mf6VPb30N4dzEoYuGjf5xk/qPqK5SD7fp8T2N7BIIM5jcgDPXg/ip/Kk0zW20+6VIyysxzsZMcfSu/2TdMIPuehLcI4UxzLtI5BJyD/KpTcW5yreV5i5G7H3veuYh1WJh5oR7fcMlf4T9RU809v5Xn7nJU/MOMY9q4/YNu5ZsvGzXK3SyJnuG549vQ1dNwn3ZWK8Eqev5VyN3qi26+ZAUYY/vdB+dLZalPdxBLdjMu75mUEYPocE1ryNK6C6R0N+kkkG1PMQl9yuM5/HHHaqcOlR5VizKQMbsdAfp2/wD10z7VNC4gmjlibkjJ6H+WKkn1JGYKXDyEdF6j61nKpUk9DKUi+qSwzqzN5wRfu/eJH1/KlkO0L9nUBF+6O6cdc96ym1gKV3K6EDr3xU0GpIytlwSQMemfWk60ktRKZLq8lvb6fH56iS42YVsnG3vWTDIrW8bMytGQRtAJwfT3qXxG7zwQ7ciKMENtHJB5wPxrn5tQFuHdWIwCxUADGP8AIrWFNVVdbgmdNaJbRKrxwpEo6krj/wDXTJruaQs+1TGAdzKePr7VzlnfrLbRzXczq0pxFGh/X/PrVyW8mWMCGHzUTC4JH6f561tUwfIlfcasiyNUkY7WXzo/u4OGAP8ASqOr3TSh7e1tkjZDwIhyfr6frU2naVObgXyTxqJQBIGGSRjj2Bx3x2rWW1BbayyA/wARIwTj3qFFR0WoRZzf9nW8W2UXjiaU4H7sHBHJyMkEe9bmmCSMps2OiD5wqDbn2IHX8KqXTopk3RkMWwgDAAD1PFU5b5bWAyM+1sjGDyTSqxctEhTmb9xqsg38DABxzwPqfWss6nMFOcSKf73y59h1rNZpmkU3CssZAKqx3Drz16ng/Slvbi3SEz3EmyCLKkD+96AfWqjhbqzGmbBmjaX9wyCLaM5JwCRzjmrSL5g+ZWIPGduP/rVhaf8AaLwKIZ40iWQKy4yQMA8dv610EE91FJ5KIUQ8jdLgkH9M1y16EqfUVupDJamSTbLD+6wQsqrgg44z26+lYAguXu7iF8rLGvmAYJ3DsMZHvXby3EARMxShj8rZ5z9fWqsdrE1wZYlEbYwWx1FFHEOD5Zg5WM20a+t5IVEMrQMFPO35ifx4A/WrZvdL01XX94znLMC/C59qt3ESRoqxH96eM54+p/KuX1a1lkLrG22MHLE5J92Pr6AV0ucar5YomUmaC6y10SIVwq9s8qOufb8abFqk/mhCgePICksOaoWNvFHaZUOfl6f3ie59Twa1rRVigZvJjMiqM4UbVJ6CsalKKexKubVgkZIdZDE3XaHwCe+c1PNIPMaJWO7tkYz+NZNlJsSPzDGJDztA6VLPeR24I80Fuuz+tcs4SejdyuYSeOVQY5JgjPnATGee59cUtvM0UaqiyeWoAye+PU/h+lZUmtSNdKghjIyf4huUf3vatrTbmW4tMRvETkKw3dTznitXNxjZovm0HNZysBKuXjYfOob7oPXHeqckMkEnVgE+7hj0rXjkeNgvmK8Y4DYKj8qbcqjSIyt8nf0xWPtmPmKcbGMZumJHVcAcjtRLDDIwwu4bOVyKjnKhmOV2b/kPcVBcTxwo07yBVjI+Unr64q1CU37oSZNbRpbqY44FCd/m5PfiqkVxieV5CVXIVVIOF6dT/npT5L9WtGkjQNIjbcA8ZGciobC6jml3DDP/ABB1GRx/jW2Hg4yvURLYiLNFK11OredI6kKxzjgj6f8A6qkE0MGZiuZX52Ivb3rPvdSRrxPLV2IyNoH8/Xofyp+nSRxzma5mcAMR8vqeACK1rU5VdbWRJPFeXV5OGjVUhDYCk8n3I7VMZf3pSXau77uAM8deB0p3l28a7pQyZBPXg49RUDXKbJo7dW8wD5yvOP8AIrN0Y2skUnYSSWLzv3cabgP4hgY+maLhrqRm4WJGb+CTDMenTPTp271HPDvZNiF5JSN244IH1/XFLNeJbxKskioyn5cj8xUaR+HUEipezIsAWcxMw+bJbOB3GM8dKij3SrJuUTRMPlROWBH9e/FVpYzdP+5jWU5zJnkduD7Y/kK1IrdVAiiO1sl9nv6/pWqUYJOTEyKB1hg3RK3mg5GBz7n1qSLUYxa/64SEAgN1LfWi5Y8yybUlXAOV/M+9c9e3TS3Zt1zsIIY8gKCp/DNbVaSk+YEzbN4HVmUFVGMkHqM0KGwwQqZHXEbNyF4/n2rBsLoR3yncPJUKu1yD8vfHr0NdHAyPOyyKPJZiQMcof6g0qEnh5XSuKS5jntecQXcBtyA6Sr5oThV4wf1qhqevRR+UoKtdDOPmweO+K6LXLDz5DIluN6jIzyG9/rXOto1vHeQs0TyzMxJwvQ+5/LivVi4VveZjK8RYrlnjX7ZchWkO/AOQfcGug05YJYSsV22SSpjJ+8PaububeN7iPTkcRsCAcJ0I71bnkTTreNTsBX5GlC8DPp71xYnDqS0ZUG+pszRXUbHY29WO1g+SMDsf1p895axsGKumVCnZ3wOvPoeciqWnX002nGe3aO6gIJQjO7IzwfwqyBDMEmViCy7gcZ2n0/CuOFGSejKJp/P/ALNWaGRZVB53kgj1FUL2e8tlEkFm7MeNyKSAe5zWlp4WFGj3jDnePmzk85B+vNYN/HdWGrRNYSMsMpbejsSA2ckEdPoa1pycZOMl94SehNaa1qhhKqifuyA+/gNnqc9K0V1hFnVrixgSJY9y7mG4k/jxS2/2ae3Zre6ggmOV353Afgaq3XhzzczXk7SuWygADR4x971rnU6c5a6CTNlNTtJbVLhoSqynCktndionkSYsVjjYsckK/LH6fl+A/PmrzTpoXjSVjOMYOMgjuMY4Aq1EkdjCTGZ3JKkgkjbkdAetdUcJCSumHMdxLbM0qBYjC0alzg5K7uuPUDp+NYmr6feTyvZWZAguMuGztKvk4+mDx9K6CB0SJ457tZRHgIpHzeh5FEt5HIkluYgTygbbzjtn9DXnqrZ6h0OH1LwpDqGnpNeXrSXtplJI5PvBf7px1AJ4NZnh7RdQaVIvswsvLiaKKbHEjA/K31wcGvQTHbRTLcrbq0u3G4DkDPI9xVmaO6urbzlCrFD95V/u+tdkcXZWQcqvdGXqVncOsWm3USTW7QExNkqQQvzD8R+uK5nV/DFm9qtu13cx4tlkQSLuAVsnaSOcjn8PpXV3d7M0YZm3bCYtwHK7sYP0I/nXP6/rF7GttDCheSchGC87yPlAHvnNKjVk9IlSSscx9j1Cy+zrNcRFxgFyM4TPHHY+vuK6vTdaDskdysBDKQWePaZFz6/UfhxXIy61Ixkt76Jok3EK8ibSG9fyIqH7VfRKsfnQ3UH3lLHbt+ldEqLkrsxi2enJf2qmRYs+XgYVuqqRjIPfnvVebUNkSLJ8ysOvXgCuesr6NYFSTdLGwARkxujB9QKZetIISiMu6NidvfBrz6lF3sbvREOtTXTXe23YjrIAD3OAT9MjFbmm2z6lJD52FmUZCsOCQOv8vyqrps6XlrbmW0jmaEEK4X5sHsf8966E2zWoMkEY/wBZ8iHIIRhhue/XFd1OKUVZ6kx8x8NvNb2slukIE8dzu2x9Scf4IBRbWs3mTpgxIxJQb+clhgfnSWbMNQkvFmeORgGk3HILZBz+YP51amaZZgWj3DcSW6ck5x/Kuad1K7NLpmPqc63F4LEsYLmb548rlARwQf8AGs6eG/jt1VYYZpS7Rs3OJV6hge3pXRXEew3Vwu0McKoP908EVX1FLqN7D7MqoAu1wOqj1/lVKSuFyjbW7SlFZHWT7+DznIwQf89qs2kV1CTaTKS6Sboye47jP0qWyS5up5BI5wUYZH98dj/L8arSXcv9oqZ/NALBic5Az/XIrOUeZ2Qrsta1C0tuy2RY+QQ65H3mVTu/DJ/WuO0+COPUTf3kixXT3L8hfuoBuAA/GumGrtHKVY5WSI5x/EpHOPy/SqFzBYagVlVstvLAZwM7Mda3oz5VysHIboGpMkLXl1GY9vOX+8WPYD8a3otQvFjDxfKM5G5Tg1hW1xpOlwS29xdSvKWzvVFYZ/nVWe/juJvJN9KLKTJinY4CP2H0NaSo8+yKjI9AtblrhfMuGAfb8wGD271Um1JbV1hkmQA8jJ65rl/D8txD9vt72Z/MjiEkeDkkHoQe/aoPEUrXGnQCT/WRswcMpVgOxHqMEfrXJ7GSnZlPRXOua9tpvPt5/wB224xFgfunOCf1pzaXEqyPBJ++4wc4zkfeHsQPzriYYdSE32qG6TdNCm7cfukMoDe4x/Ku709rm3sxNeWgW4hOVMPzRlSeq/nnHaj2fJsyY6mJcWGqNvltvKWNpcMhHTjr04BPatm18xrXyr6NNy4CAcbTVm6aVmeS3AaKUc49e4rKvsrYG9892h6OpHK8+1TKblsNovy3ccMbwy53qfvD7pHrUqagjH5iqE7ec1haRNpV6WaS+mA53CU4UDHYH9auaXHZtFKk8bKFUbCZNwJzgrn34+m6o9nccSXXYLbUookVdjZI81uRz2/U/jXMavpUFrPBNY2oubk/6x3PzkJnc+O3YfhXWyM8WnPaiHy1gHEh5IOR/wDFcH1zVUaLfm1urm3lRJ8EKW6jBOfy5P5V0UKkoaPYbOWsrxpJfNwkeFO9F7E/wkdM8VbnlcRGRWJjAH0qgsdpo7+XNI80ilnLvgIxx0A9ferOnpLen91alFcbmCyFx9c/WuxryJ5mY+o3ttb+bJIrSxZ5Cjkfh3rbsILh0gkW4YDZuEfCNg8jIHsf0qt/Y93HI10Im8yJmOHUcjuR9MGtWzt0uvLMi+UjNh2IIaTnjac9M8VlNtRIu2XJZroBYZdxB5XccLjHrVd7PT45DcFwknbac/r1FaaLH9mUt5pTlShfOCPrWJfuuyTypfNcdUT+tcHM3omS13C9a2aJfKmIlIJPTDVjLqklvcCCdPlPKuvQex9KSa+uBA8fkqsgkH+sXbjj86vLo322G3u/7SVY2P75SAdjd/wq1T094lq5ct74zQINx2luorJv/Dq3cjNHI4aRhuOeFHYAehNWp7GGzuLPTrOSR8uR9pK7g7MMgYHRcjAPrWrpNlcRg3d0h8g5TzIzkq3oR9a6aV6VmmVFdzmRp81rcM11tiniJiSNmJb0/DtzWhYRSBRN9m3gOUJyeMH0/lV99Pmurr7a0iSuhCTrnliOmGPatTC2Yjht48F+jMcDn3ruq10436j20JIcRRiUxeTwPlb5iKw/EOuSRuYbbfNNkKzqPu5Pt0pdduJFtpFSRvNVSeuQf89M+tYJiuHsyY2WKUvv8zGOMYP1rmw8XzczFIlluPs8sKO8f7wk7GJz1/8Ar1bex+0XsMx8yF4xlflDKG9/auNfnWooLmGSSIcs56jceAD+v4V3ll5EDqI0kPHJZ+CfSurExUVeJKdya8hkm08RyLGnlOSrKOFJHb2zWHqGnRaha20tq8i7c74COQS33z69Mc9q6N7pWuRDg7W42lev+NTLpEhvftcQbEqYJ6H5T0+vauBYlw30LuUdC0m4sD5LORHIvzhRwxx1/l+VaohlEHlhTvhIAyc7hnsaUaXJHG0yyNCCe3I9xWcdQWF9sshGfunuT61yVasqkuZalNpI0mku5pmG7AXP4ew9afBIsKlgfPYdfm79wPes2K5bMbyE7CcEIMkZ/pVmJN0rCPyQkPA2E7ST/k0oxvrILrcszzqWjdnxI6sNpH3vb8v51m3BSWaROdki7NpGMEdee3GKl1nzFjZFCGQD5fl+4eO/5/lWXZy3kckqXLK5/hG7r6GuqjPk1Rm5K5ea7+ywPCNjSOdkeF4jXufrVf7a3kNZWrkvLIGLsuQMCqt3dR3cfCO209SNrE57+tGj2l1G8jqTLu4yOAvtW9XkkuZC5rvQtyXUdlC+6dzK3Bdjy3sB6Vx2va9O1xJb26+WwHmSyvzsUDqf8PeuiEJubiYSBTLGvU9B7VkT6I7RPCF3C5O6VyQQT2/Lk1pRhBayE72J9L0K6l0eLUS8itdK5DMQZNqgtn2yBnFa+hedHZzbTMqKxO8nLuN2M/jj+daMDLJaWEXmxosUbrGFzlhjBUj6Yyfc1K8kdvbeWY8ADaMdfQf41M5qcWmjZJJE1nNcSR5jhkPVVV+Mepp+64UKrTKSDztYZP4VAl0Iow8mfIZVwGOARnsKrxzWiqTJMYo+xYfMR2H5V5k4X2RN0XpyGTPlo7j7ue3rVYRNcRSySBAANqqx9xTbS8jm8xk3bRwoxnd7mpI8LH5ozjBy/UsAOetVRk6a1GtUQlVaxkUKJI1+cEDG7AwR+Jzn6VUdmjM32dFSdGVWY9HB/wAj86utJDBGblj5asnMQPJz7VlajcxyTI9ohcZKvj3Peu+lXXM4tbikWkmhuLySdUG/tI3TjjGKLXS7jUJZZLdwsan598gXGDnj860dG0gyW0jfaLaKRRkiRgoHOeM9+RWK5iN68G0iV8qW6qv+1+lPnc3aPQTNy3WK6SPbMv7jKvtOfwqORfORljKoScfKeg9/U1k2Mn2SKdbRPMj3DJJyS+eeO1ajXkkVustukYYTLjHAwTmsq9NxGndDTp99CY551uDbqMZKkL65z+fNRXVrHeF5JIyyuoyp6f5wav33iy/Ef2OST7TGzBSkgyv97BH0rEmvDEC8kiO0KF3VT8qtt4Ge/eskuq3Gn0LbSG1gwygvHwpA5KDAAqtYlryJ5jJ5ZjO5Qvc571e8N6pZRWc8l/YR3kyuY5MtypwOn681mRxwwarNHbs0cD4eMO2cr3X9K1dN8rk9xWZdkn3u0DLgkZ3t6egrF12xaGMuYw8YIH7s4Jyf4s1rz5mtZC7bj/DtPQ46U29WF442CmTA2upNKnP3htHOwzQ4DQoGYHaVPBbAGPwzVyPUDBYRvNvVvuCTZjIzjJ/T8hVa3s2a9aaMBvJDDawxk5+X9adr1hq9xpontzGtxFu8xOq7R0X34A6fWutQpu12Zyk+htresH+dtwJA+pPXHtTWmWdTJGQuMjDDJU/57Vzng2S8hs3TXLiBw78BVwwI449/f3rZMsjb/s5jYYDZAwxOMj60/YqCkkxKV0itHprtrc94EUpJjOD/ABVY1O0hNisMwwqq2W7gkYz+tSRXMv2gTyQ+UCg8xAAQzeo9Mf1o+0wXZ8psBs7SGPT61wVK1VWT6Btqctp8kuk3KNEhVXGN3VXUdz6fT3rpLb7JqFsVjkMMbEFlBztboearXujrdTRRuoKxcbC204zz9e/4VTi0+WDUFhs47poQMKcDJA/vevGK6qTjW1vZk8xs2/yWskcLCSRnySDnaueo9Kw/E1rfwww3Ubb5lG5oyDtHUfj/APqqK7upYf3dm9xvhyJwoxzgj5R1IyO/UmtqxmXVISkkxVwmUbbjIx39/Wt/YPn55ajTT0OcsJpmhcMiluu1F7+n/wBet7Tbm9tbNJpi6HbhELd89CKrraSWN7tkkBjfdtAXlWGCDn0Jq5bzQ3qolzyJQwHPcHkj+lebiFra2g4xaJbTVJL4lVVGkjRpJFbptA5qrf6jHMdhXhfuAYyOabbWY+1MxnKLtJDEgMQCBtz3z0/Gsa/tZmvGmmJUbif3fQg8Yx2wentWlBQWg/U7a5uryGJZIrjDOV3YHTcQQDj8v+BA1mHxESrORI7qo3/KCAoHc9v06VtX8El5fTm0RTvIYKB9z5cDPp069OlcnqDTW+ofarMSJcRqUK7N21+wbua5aUIzWxL0OjtNVivbmKOO8jQyAAFiD839Qfardnqn2GRg93b7nYq8G7qO/J4ripYDeR3N1byRpdx/N9k2Eq/HIBxgHvgipNOkubuCyurRI2RztmiKhpI2HqCe/Yj8cV0U8InHQqL1O5mlCkquGil+4QOi56H6VWbSzqV0kbKqyR88NtYEOGBX9fzptnc2d9cSWcMwfKCSB2UoS4HKEZ4P+HetGFluAJArEhPmKjDDHJHocZHI+tZ08PKF3cp7nIeNkjinSPakkWEI8pPmLbeSxPplsVxWuX0VjPPazW5AtSMnI+72P45H517Xd6Vp19FOuI3aSLZuAxg5JU47c8fhWHL4e0+XUruW6s7eTzdORZCQTudCFA5/3FrrpzjH3ZEyjfY8gsPEdvIWkhCLt77cj9CK27bWI2KsJHlYdAc8j0FaV54Fso0bbJK+pyTB1SOH5WdgSVznsSMn24qjD4cNrcm3u5pJZUb7+0BR+H9a7HSpTV0SuZaM2tP1KVrdoYWUTh9wMa7RtxyD6sPWur0zUGuNKQtMXkQENuXkd/y7VydtZTW4j23WwZyS4U7h+XFa6BiolSSENjBeNv59B1xz6cV51WEehpE2FvI2YABQwDKR3HOf0zQdQVspvO44wO2PSuV1QyT2xuI5Atwrcop68ccVRtrsT2pkFzIkoYFk2HgDuO49x+IrOMG1chvU9HM0clojNJmRmyAOgpmp3UcbwALtYZYP7jnBrL8O3UM1t5Fw26RDw3A3dA1XLe2uJLva/wAkrMS2eVbH3WH14rFJXfMXvYnddqGbcqtKx345BYc8fofxqC6jaCSW4nXKECdgFzgn7n8+ntTrK8WXU47edMM0btgfdZ1H88Y/Kprq5EujBY2E0kqnJJ4ySNo/Ln60lFwl6l2OJ1y7aMnerIluywR85BBySPYdOfc1m6Ra6tfqzRsYoZHZVAIDoByXK5yy8jJHrW5pmnyatqywySC2tlAkuHI5AC5zyMZwvH51WudNVtbjexYtGgO2ZHC7QcnbjqV6fjk+1epTSUfMzab1MufR7yC8ljwWbbuO0HB9s1rWkEjWwt7iOJnAAMe7bux0JzwSPXFdNbW6rtKrDHcoSzAAASKR+Xbr7dM0t8LaOH7SkLS/OARnkH1APtWMsRJ6IuMLFO40+SaKO5gge3iI2xo7fOCOo46gEflS3Gh286RmYSGRlIDCXaRnofQggDg1qaTdRXjmLzNvQxkQ4Ofp64/PFMuCbgta+YsbRn92zRnYR9fQg/hXPL2id2VJaFOz0k6PZeW8MctuzfIT/D9PQ8dK2tMuDHGiRNuwcfKfboRWZbSXkeYLiDKZ+6FyMge3IP6etaNgsdu63lnFnjJQHaTjqCMda5qk7vVkx0J7y286xdrfdHHLkDaeAR3H5iuduZNU+wyWrSGCbkHjIOD+ma1ri9hZ/s4d4o2lYiMnAPvn2xWde30sCLLdbDLvKHkEOMcH8RTpyknpqDkQaLGnlAyQyLI/yyoXD4A6Omf1BrYuLizjtikKxuVH730bHTj8q52fXIIx/qTGPoTt/SqC61Z3UrQTGWObaTBhcFm7A5HINdkYSqO9gjI7KXUluJJGh+VZowXTP5j86Y91Ib+S4e78pGt2Ds33Bk88epArgE1pYriPzd0RZsDPIwSOntn69a6zQriG7tozMxIkP7pcH5gO/uM/yrGpSnReuxo2Y2oWN1rT3c+pTDTPLG4K8ZOFJGMDvx+oqTwpcXF9ldDtbn7FHiN2blnx/Ec4UH2UnFdbqcSXu5bgW9xuAJKqQ/6CsmDTNCtp9xSRphgKhkUhPQrtwwP5V3xrp09RcprQfa9zWuofMQCAWPOCPWmxWyRZEjqAOFb0wOOetKJhMqm8VmEa7UkJOSPcknP1qK5mjz8uFX0zmvKq17qxm9hIo1urwQzXYUScYHDBvUDv0P5037LDHdvbTKYJID+9dOc8gcE9B7fWqt6jTR+ZCRvQjaR0OO/H4f8A16ualG84jv1k2faAY25zjC4INFJJ7sEivr0FpqF9Kp3t8+SApyfYH+lWLKPT7SwkhaNApxmN+/qcfzqrdf6Nb3L/AGn99INgAXGWDDGPXjNVI0nns5V8xLmdBu2AqksXr8ucEe3X6V2ckVHcu6NW+0O2uLKEQqpTYfLk3nKZOQMg5Iz35q5brNI4SHzYnwqyA/MXI4y2ev161n+GLiSO2dp1hmhUkARlPlHfkdR65Ga0Zbh4JEubb99aDhuitF9McH+VcspyWhJIIYrcv5rMCThiOM/h+FZ83JeOIrIEy21gOee38600Y6gZeWntSm+OVTjD+n1z/KuUuJ5YdTjK3QjR1JB25BPT/Oex9eKybnN7mcrmhA1v5jgqihuCHqtPa7ZyCI/I4aMqvQdCDU+jNFJMI72ZZo+FVtvAB9fXg1cs57C11KWz3LMFTMbHBPHVeamEpxe443sZSaD5zfaFWNl3Z464HT8q1m0KFLCz3OzpGA0vyffG4Z5+hxj2rStpLdbEmFhtckZ6jBzx/KoXmla2aEuBHnll5wOPWulYyTSRSVkMs9PtzfXF+FIeRsgKeeeSPpwePepLy7UQYjVopFyNhyc81FZztFaMS8YkJ654wB0JqvceYttFcrGcE7c7sAH0JrOTcnqrlc2gkV1NIuy44Ei4ZUX7w9f5flWde6ddpdQRyxx3MHLAsAMfQHn8q0hZyzw/aQ+5WXqp4z6HI6e/SqszSMqsdzPG20J1IHb3/CtFJroZuXcrw26W6tCIvLDEny8Egc9u9aEEMaR5jiyp5IC8k1YeFv7LW7JC7W2sruFbJ6cf0qhI0soO19zDhVHUn8axak9SJMZPbzbyGZnjY/dfkAfnxWfcm3DsXRkCMCNre/X/AOtV8IiruvZvKHY53An34/rVWW3tnYTGRZIkwD+7IYseg7f5FOMmZ3ZXucLEWjaKVCeGOW2n3Aqnp90jS5kuXKqSfkXqenQ+lWdNtwGmvIQZicgKjHjHUc1p+XDC7PsOMBlPHA7jNb8zWhOrZkWWmvZ3813C8kgkwSc5XH0FaJjiuZBGGXbjcqn5WB/wqdZIVDASRpGw4UkBSfX2+oqCccjdHwACHVhx7ev86aqzbsyo6F17WS0S3R5I1JXLBCPlJH6HvVjW4reG4DIhZGRchgSC2O3c9qx5J2llfgllGOh5Ufzq1qERurSO2EzI8YyjF8H04P1xRCTi9TbmdipqlxL5m2QbHY7VyOCAegFQ3ds8zLC1uDd8rvTgOPcVXn1K5tZ4o72CSZRIG2FRyw5yD71LqV+r3vnFprV2UFAkmHBI6HHINaq/QnmuS/ZtWtkX/VJHCDkyt2/uYGanhvGZ1hmVRH1bYMDJ9M9ves+7uknto4obq9Dxtli7LKkg9N2B0qrfNcWKSRSQISeY+R86kZyKU43RTmarvsRl/wBaifdQ85OeKo6fbyQ3Et9cNKWLAIuMH6mpre9iBVWtTJ5iKQGGSCOcexq7GT5gC/ul/hJUkD+tYRnyaBzXMr/TNRd/3beU4Ls+cADOAMn6VdjzAQ8ULzs/G9ULDOf4ff3PFTtAsRd2eafCbTjGeT75qNlgmsGtGW/jeUjaLeYEjvggr0POcGvSp1V02GcomualHqMlrKIi8h2shkViBnrkE4Hr3rs7Y29vFFbkeeXiK7icbTj7w/lWDb+E7RIg0czQSmTzG86IAvjogfPT1wOtankosUbzsIWjYLtSeNyynvjII/I1OKqQnFKO4RTW44wPdTlILiDduY8nDAY6/wBM84qikgYXEcnlIqLsjyu3kk5ycegzn3FMmhtptVjmsrxmJ3IUfCsh3dRzyM5/KtbRYYpGlmuJtsm3ypVdTtKdAQccY4/KsKaildlRKNy0EP2nzCYHJXHy52kADJx19eKtXMRA+Zk8+MHynXkFf89qralbC4LweYJY1OFVQRkYJzg+zdfpUUaxbXhhdnJcMuSOD1P4VvKacdRplmCZra0iYMGDKDKT1Yk/4GpLmZo548SIQGHmk88/X6Ypqw3FwXhMR8tipCgg49SMcGoIpIXu3jmUvtVgHRuDjp+PSvPlKKY9i9FNsQyRqjMxII2Hr2PtTXlYkExDK9drYOKzb2O6NlNbWtz9luUIAZGIPTIVsHHtnpVjTbl7kRRzW7QzFCWZjyWHbjg55pJtXkZSlqZt1ZzW8rm3JKFd0SgAhST+Y/8ArVa0WGS1limurxJIXzgCPDAj3P3fyIFW5POuIQsW2KcgjAOdrY59KzJb64gj2zyzSOHKMD9xQfc8k9enFd0asqkbMWiEkKCcKiSmKQboiWy3Xtj71EiQ2dy0JmEiy5ck+oH3fbGKjm3wqYFfcFUfvWPOSM8d/QUv7ptNa54kY/uw24AhR1x6nGeaymKTNbR5w0YW4bJKB4gR8wB7/Tg03VY7q3gMluivGRl2XIbtz/jWGouWu3uY13rEcDZ1x0/EY/z1rp9OvY5I/JuHVlY7WGfu/wCPsayTdGfMthW0MiZY1kMqSAwyDYxc5+cds/UdO1UoLfZeyNdybIwQ0Zib95yOhzx/9ati5sxbl4JI/NUjeGGCGGchvr1/Ws65i81dzSEmPIV3PC9+ew/+tXsxqc0bxElcjmvGjdWjJMYjP3mztA7/AFqrazq01vP+5YCUhkByEznv2OSMVWvJY0iupBNLKkQVd7jaCT0Cgck8Zp2gx/a9LndYhbxguzsx7jkEc9fpXPUirXZq2auoGFVjkkZ/s74Y7/8Alk3bHt/+qpbW2i84yLKjbhuVpG4P4fn3/lWNpH9oXGpz6e8EksD7dpYELnHVT9avzRSLeR2ca740XB2khhxnp/nr+eDivhJTRfivHk1Nf3cauFP7xchsEkY69KveJNNtbSwOo26mK8Zx5kynDSfKfvdj/wDWoorlWkkC+FmJYX1zPqNpcXD+bMjhd5GCQT0OP59au3AW4a9uHVVkinZAVGNwB/i9T70UV2tWtYuJS1W4kSxS7VsSxOMEcA5x1x1roNA1K7lmtoZHDRSodyFeM7Scj37Z9KKK56j91k/aN2DKqXX5WZ2UkAc4Iwfrg9aW7RUgk2qBmPafcbhRRXJFvnRo9zLuPlvrW4GfM8+Rc56DArntzXd7I87Fi0jKR2ABIGPSiivZwz1l/XUiZhXqpa3nlxqGGAfm5PWs46pcR3SRhYmV5SDuXpjj19zRRTmtSUWdQQw3DGOWVcyFfvn35/SrmiN51/DG6rl1DbgOQckcenT9TRRWdlyAviOy0rTbY3R+X5omBDALk9PbH6V0ccSxTBVZtpzgZ+7x2oorxqrd2b9BktnbyahErRg5UyZ7ht2CR+FZsCpi2UopU3LcdMcD0ooog3ylM0dd0+0XTLXy4vLN5cwpMVPVQrcfQ9D7GuUt9Pto3tJFDbp9Xmt3OeiDbjAHGfmNFFetRb5GSy5rdusdm7rJIDE/yc9Oen6Ul+32PS7a4hxumKhlP3Rkc4FFFcvYp7GjbrFa61apFbw4uIQ7ZQZB254/GtC8tLdf3giXMiLJjHCk4Jx7ZoorGq2LoLGS7FWwchhnAzwMg1SiuJFdmVsFCGGPXI5/WiiuOotCZbItajDES7GNch1YcdCev86xvFkIjt2njZlcHPAGP9Wfb2oorfC62J6Hnv8AaNw+3d5fKAn5BySaffk2xkIxIFi3bZBkZLAfXvRRXs00jJbnJ+KdQuWuWZWWJZmW4aNBhRJkAkDtx2rs/DF/cJp+lSbgWdShLZOAADx+ZoorbFJexRUPiZ3VrH5uwM7hZMB1U8GoYriSV/sshDRpIVTI5X6HtRRXmx/hnXHYdrOoXNncR20bK6MADvXJNQJj+zLi42jfDIoHoQ2cgj04oorz+rOXqTWuVcqGO1nKMOxGQOfz/SrUrMmmFVY48/P4jAz+VFFOmV0KN3PMsRuEkZJNyksp2k5UHqKz9G2zWT6g0aCdryQMVUAMAvcD60UV3w2F1OntrOH7JaXCgI7ZHyqq457YGa27axt2ut20rJsGZFOGb6460UV59du6LjsyvZboZ5YVdjGx3FWwRxUN9a28k0kTRLtZt2QMENjqCOhoornk2rDXwlEabDdxyXEskwMacKrYU5zVKzhR1WSRQ7OOcgcYooroj0IeyNKT9z5cSABXYE/jWcs0hSUFj0xn6GiijqEuo2ZeHw7DCFhjsdwrU0CZp7K4Wb5wtuXGSeoyfWiiuyAoleV5I3gaORlJ+UgYwQfbpVO7mY6Yb/CidSUyBwRRRRJaoyqbmJ4bupNQjea4C7zuBK/LkD19a2cC3svtKAFsFdpHy4zRRWdT4rGUTa08R3mjs08KFvNKBhkEc+v41RtLSHzGiCkKZTkbif5/SiioRrJFe6C2+oC3hjjRCzDIQA9+470qpFNIqyQo2WPPIP6UUVU29CXuVo0EixJ91JXYMuMjr2znFF/AtpeFYmcrtAwxyOTiiitY/ED2MEM0kSSsTu87GAcDhsVemuJQxXIOCxGR05oord7ocXoK6h4W3ZIRxgE57A/1rR0DSrLVJp7m+j81lm8sLnAA/Ciis5aN2NOqMPxTeSf2lNaRLHBDDjYsa4xWRrkkl9FCbhstESqMowQAenHXpRRW9JLQwk9zsvh15SwPcy28VxIWKjzcsFAIxgZ46mq32qY3E0O7Ee9iB6cZwKKK4cSlc0+ygtmeaIxySMwKjJzg8ioJ4jJ96aUfLj5W29CR26/jRRVYZ6mq2Rj6hm0sQsDFRKWRuegHpWfomVsvMyd6hSD7lqKK7vsy9SZHSJZQQ2kE8agSFypYgHhRkdR7mrOkT3DS3Fobh/LiY7MAZAz06dKKKwqfAynuan/LZbFvmjVThm+98uCPr1/lWHY4voHvJgQ8buoVHZUOCRkrnGeKKKlbSKgMklaNLe6i/duAXABOMg8cE0x7lry58yREUkvuCjhsMB3z1oorliN7F0R+XGZ4pHibeM7cYPOP61VjhRpSnzLtOcg4JyACD+f6CiilBs53sF3M/wDZzXQOJQzDd6hTwP6VA8Md1qMjSqMxsG4H3jjv60UVvDZFPYr3p22lqnaWWUPyRnn2qvpjeZBYxMBtE7AY4xg4H6UUV0L4RyNjW3aLR7i9jwk6zFVZRjCqVGB6Dn9BV0bZYxcPGhkDRjOPvArnB9etFFc0fhQzTto1lcQSZZcsgOeQAM8GuI16Rre6vbWP/UoCwX3De1FFdWXPdEsxdRAW3HA+ZN+fQk44/Crdvcyme5t8gRQQlY07KMDNFFejWXuiRRXVLyLUZ1jkC7WQKwHK9ela9hcyXOl299KFMjR+Yy8lSScHrz3z17CiiuOcUloiFuz/2Q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 flipV="1">
            <a:off x="-1" y="-1"/>
            <a:ext cx="101468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6EBE8B-3A35-4B90-AC67-E772A3A1811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33" name="Retângulo 37">
              <a:extLst>
                <a:ext uri="{FF2B5EF4-FFF2-40B4-BE49-F238E27FC236}">
                  <a16:creationId xmlns:a16="http://schemas.microsoft.com/office/drawing/2014/main" id="{9949C811-81C7-4BAA-9B95-A786A72CF0F0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34" name="Rectangle 53">
              <a:extLst>
                <a:ext uri="{FF2B5EF4-FFF2-40B4-BE49-F238E27FC236}">
                  <a16:creationId xmlns:a16="http://schemas.microsoft.com/office/drawing/2014/main" id="{8DF1E10C-4590-43C0-8C34-3E4DCBB61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D8BD3B1A-D72B-4898-A151-338564E9D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AB5AAF9B-ABB8-43B1-BBEF-7327CA754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m 44">
              <a:extLst>
                <a:ext uri="{FF2B5EF4-FFF2-40B4-BE49-F238E27FC236}">
                  <a16:creationId xmlns:a16="http://schemas.microsoft.com/office/drawing/2014/main" id="{3B94AFD6-3C3B-4295-B78A-7E2411048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0676571-7FBE-412A-B570-7E9B62131D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09" y="3493371"/>
            <a:ext cx="1829637" cy="2439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9EE0E-6B40-4DF5-A700-23D49EB839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99927"/>
            <a:ext cx="4955012" cy="2405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F8BDB0-359E-4622-9AC4-7E650EA461C2}"/>
              </a:ext>
            </a:extLst>
          </p:cNvPr>
          <p:cNvSpPr txBox="1"/>
          <p:nvPr/>
        </p:nvSpPr>
        <p:spPr>
          <a:xfrm>
            <a:off x="304800" y="764704"/>
            <a:ext cx="837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Agradecemos a colaboração dos </a:t>
            </a:r>
            <a:r>
              <a:rPr lang="pt-PT" dirty="0" err="1"/>
              <a:t>PNIs</a:t>
            </a:r>
            <a:r>
              <a:rPr lang="pt-PT" dirty="0"/>
              <a:t> de Ilha: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35DF4-CECE-4CEF-AF9C-7A68DAA91F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" y="3605132"/>
            <a:ext cx="3125531" cy="2344148"/>
          </a:xfrm>
          <a:prstGeom prst="rect">
            <a:avLst/>
          </a:prstGeom>
        </p:spPr>
      </p:pic>
      <p:cxnSp>
        <p:nvCxnSpPr>
          <p:cNvPr id="25" name="Conexão reta 7">
            <a:extLst>
              <a:ext uri="{FF2B5EF4-FFF2-40B4-BE49-F238E27FC236}">
                <a16:creationId xmlns:a16="http://schemas.microsoft.com/office/drawing/2014/main" id="{CB7C638C-0D53-4D6E-99E3-242C4A56D1B4}"/>
              </a:ext>
            </a:extLst>
          </p:cNvPr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0EDF8D7-CFCC-4FE4-8165-2086657BDE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1" y="1099281"/>
            <a:ext cx="3339480" cy="250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8603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B9EA5F-E88D-44CC-8497-325282C8AB0C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8" name="Conexão reta 7">
              <a:extLst>
                <a:ext uri="{FF2B5EF4-FFF2-40B4-BE49-F238E27FC236}">
                  <a16:creationId xmlns:a16="http://schemas.microsoft.com/office/drawing/2014/main" id="{9C600AB6-D02C-41D0-87A2-B934D3EBE81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D1D2063-553E-460F-B94B-3886FE64997C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33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BA05D27E-BE84-452D-949A-B7877210F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D3E53F35-E63A-4A4F-90F0-F70428902F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Imagem 2">
                <a:extLst>
                  <a:ext uri="{FF2B5EF4-FFF2-40B4-BE49-F238E27FC236}">
                    <a16:creationId xmlns:a16="http://schemas.microsoft.com/office/drawing/2014/main" id="{1C521288-505C-44AE-87F8-7935202B4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6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FAA302C7-0BD7-4904-A5D1-A9F8337FB6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Imagem 16">
                <a:extLst>
                  <a:ext uri="{FF2B5EF4-FFF2-40B4-BE49-F238E27FC236}">
                    <a16:creationId xmlns:a16="http://schemas.microsoft.com/office/drawing/2014/main" id="{DF54B488-72AB-4FEC-B4FE-C4255CADA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44" y="785935"/>
            <a:ext cx="3062179" cy="229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170" y="773320"/>
            <a:ext cx="215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612" y="3149756"/>
            <a:ext cx="1794707" cy="23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272790" y="2867852"/>
            <a:ext cx="3027862" cy="22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ítulo 1"/>
          <p:cNvSpPr>
            <a:spLocks noGrp="1"/>
          </p:cNvSpPr>
          <p:nvPr>
            <p:ph type="ctrTitle"/>
          </p:nvPr>
        </p:nvSpPr>
        <p:spPr>
          <a:xfrm>
            <a:off x="4014527" y="2773623"/>
            <a:ext cx="1869752" cy="348913"/>
          </a:xfrm>
          <a:ln>
            <a:noFill/>
          </a:ln>
          <a:effectLst>
            <a:outerShdw blurRad="50800" dist="177800" dir="5400000" sx="1000" sy="1000" algn="ctr" rotWithShape="0">
              <a:srgbClr val="000000">
                <a:alpha val="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pt-PT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Obrigada</a:t>
            </a:r>
            <a:r>
              <a:rPr lang="pt-PT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0190C9-E121-49B6-B657-464AF0461019}"/>
              </a:ext>
            </a:extLst>
          </p:cNvPr>
          <p:cNvGrpSpPr/>
          <p:nvPr/>
        </p:nvGrpSpPr>
        <p:grpSpPr>
          <a:xfrm>
            <a:off x="217612" y="5542632"/>
            <a:ext cx="9538964" cy="646331"/>
            <a:chOff x="217612" y="5542632"/>
            <a:chExt cx="9538964" cy="6463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A7954B-C0CA-44AA-AA79-1C7D035A5FA6}"/>
                </a:ext>
              </a:extLst>
            </p:cNvPr>
            <p:cNvGrpSpPr/>
            <p:nvPr/>
          </p:nvGrpSpPr>
          <p:grpSpPr>
            <a:xfrm>
              <a:off x="217612" y="5542632"/>
              <a:ext cx="9538964" cy="646331"/>
              <a:chOff x="84656" y="5589240"/>
              <a:chExt cx="8974688" cy="646331"/>
            </a:xfrm>
          </p:grpSpPr>
          <p:sp>
            <p:nvSpPr>
              <p:cNvPr id="25" name="CaixaDeTexto 24"/>
              <p:cNvSpPr txBox="1"/>
              <p:nvPr/>
            </p:nvSpPr>
            <p:spPr>
              <a:xfrm>
                <a:off x="323528" y="5589240"/>
                <a:ext cx="87358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lifeip.azoresnatura@azores.gov.pt                                         https://www.lifeazoresnatura.eu</a:t>
                </a:r>
              </a:p>
              <a:p>
                <a:endParaRPr lang="en-US" dirty="0"/>
              </a:p>
            </p:txBody>
          </p:sp>
          <p:pic>
            <p:nvPicPr>
              <p:cNvPr id="26" name="Picture 2" descr="Email Symbol clipart - Mail, Apple, Email, transparent clip art">
                <a:extLst>
                  <a:ext uri="{FF2B5EF4-FFF2-40B4-BE49-F238E27FC236}">
                    <a16:creationId xmlns:a16="http://schemas.microsoft.com/office/drawing/2014/main" id="{1783F8E2-FD20-49D3-A6D3-811E19E42B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74" t="18005" r="18927" b="19304"/>
              <a:stretch/>
            </p:blipFill>
            <p:spPr bwMode="auto">
              <a:xfrm>
                <a:off x="84656" y="5650739"/>
                <a:ext cx="277941" cy="2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E8D164E-74D7-4CA3-956B-F7B679867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66088" y="5621824"/>
              <a:ext cx="230048" cy="23004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AA947C-E377-4716-B4B3-7263C2175F31}"/>
              </a:ext>
            </a:extLst>
          </p:cNvPr>
          <p:cNvGrpSpPr/>
          <p:nvPr/>
        </p:nvGrpSpPr>
        <p:grpSpPr>
          <a:xfrm>
            <a:off x="-1588" y="-499624"/>
            <a:ext cx="9172305" cy="1656184"/>
            <a:chOff x="-1588" y="-499624"/>
            <a:chExt cx="9172305" cy="1656184"/>
          </a:xfrm>
        </p:grpSpPr>
        <p:sp>
          <p:nvSpPr>
            <p:cNvPr id="30" name="Retângulo 37">
              <a:extLst>
                <a:ext uri="{FF2B5EF4-FFF2-40B4-BE49-F238E27FC236}">
                  <a16:creationId xmlns:a16="http://schemas.microsoft.com/office/drawing/2014/main" id="{0FA744B3-0DF8-422E-8E2C-390EF9B71646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2" name="Rectangle 53">
              <a:extLst>
                <a:ext uri="{FF2B5EF4-FFF2-40B4-BE49-F238E27FC236}">
                  <a16:creationId xmlns:a16="http://schemas.microsoft.com/office/drawing/2014/main" id="{673CF21D-9481-4D23-B72C-14EA2700E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4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6137A8DA-49A3-4707-82A3-CD4DC6C93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8C90A1ED-F9D2-4BD8-B737-BCB9685C7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Imagem 44">
              <a:extLst>
                <a:ext uri="{FF2B5EF4-FFF2-40B4-BE49-F238E27FC236}">
                  <a16:creationId xmlns:a16="http://schemas.microsoft.com/office/drawing/2014/main" id="{3A0FE24B-C4A2-4437-8F2F-D380A1D8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B2E4E0-1777-47AD-979C-A8B29BF19D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33" y="3149476"/>
            <a:ext cx="3561303" cy="2366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3C89E5-43A4-4AD5-8D87-7661496D43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31" y="776868"/>
            <a:ext cx="2851869" cy="18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558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388152-E8C0-4224-A3F4-52895B966F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9" y="765264"/>
            <a:ext cx="7127127" cy="50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959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8533BD-0E17-4608-A480-89EF9ADC9057}"/>
              </a:ext>
            </a:extLst>
          </p:cNvPr>
          <p:cNvGrpSpPr/>
          <p:nvPr/>
        </p:nvGrpSpPr>
        <p:grpSpPr>
          <a:xfrm>
            <a:off x="1384383" y="1262200"/>
            <a:ext cx="6459088" cy="4327040"/>
            <a:chOff x="1384383" y="1105128"/>
            <a:chExt cx="6459088" cy="43270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6D2919-8866-47B0-8FE8-72EC357CB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138" y="1105128"/>
              <a:ext cx="6453333" cy="4320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48310F-E0A5-4846-88B4-6536E17A2F50}"/>
                </a:ext>
              </a:extLst>
            </p:cNvPr>
            <p:cNvSpPr txBox="1"/>
            <p:nvPr/>
          </p:nvSpPr>
          <p:spPr>
            <a:xfrm>
              <a:off x="1384383" y="5062836"/>
              <a:ext cx="2893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</a:rPr>
                <a:t>© LIFE IP </a:t>
              </a:r>
              <a:r>
                <a:rPr lang="pt-PT" dirty="0" err="1">
                  <a:solidFill>
                    <a:schemeClr val="bg1"/>
                  </a:solidFill>
                </a:rPr>
                <a:t>Azores</a:t>
              </a:r>
              <a:r>
                <a:rPr lang="pt-PT" dirty="0">
                  <a:solidFill>
                    <a:schemeClr val="bg1"/>
                  </a:solidFill>
                </a:rPr>
                <a:t> Natura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DF1888-3EB3-4ADF-88A9-E34350DF54E8}"/>
              </a:ext>
            </a:extLst>
          </p:cNvPr>
          <p:cNvSpPr txBox="1"/>
          <p:nvPr/>
        </p:nvSpPr>
        <p:spPr>
          <a:xfrm>
            <a:off x="2580252" y="750369"/>
            <a:ext cx="407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Alma negra – </a:t>
            </a:r>
            <a:r>
              <a:rPr lang="pt-PT" sz="2400" i="1" dirty="0"/>
              <a:t>Bulweria bulwerii</a:t>
            </a:r>
          </a:p>
        </p:txBody>
      </p:sp>
    </p:spTree>
    <p:extLst>
      <p:ext uri="{BB962C8B-B14F-4D97-AF65-F5344CB8AC3E}">
        <p14:creationId xmlns:p14="http://schemas.microsoft.com/office/powerpoint/2010/main" val="1603992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6D2919-8866-47B0-8FE8-72EC357CB7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8" y="1262200"/>
            <a:ext cx="6453333" cy="4319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8310F-E0A5-4846-88B4-6536E17A2F50}"/>
              </a:ext>
            </a:extLst>
          </p:cNvPr>
          <p:cNvSpPr txBox="1"/>
          <p:nvPr/>
        </p:nvSpPr>
        <p:spPr>
          <a:xfrm>
            <a:off x="1384383" y="5219908"/>
            <a:ext cx="28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© LIFE IP </a:t>
            </a:r>
            <a:r>
              <a:rPr lang="pt-PT" dirty="0" err="1">
                <a:solidFill>
                  <a:schemeClr val="bg1"/>
                </a:solidFill>
              </a:rPr>
              <a:t>Azores</a:t>
            </a:r>
            <a:r>
              <a:rPr lang="pt-PT" dirty="0">
                <a:solidFill>
                  <a:schemeClr val="bg1"/>
                </a:solidFill>
              </a:rPr>
              <a:t> Natura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F1888-3EB3-4ADF-88A9-E34350DF54E8}"/>
              </a:ext>
            </a:extLst>
          </p:cNvPr>
          <p:cNvSpPr txBox="1"/>
          <p:nvPr/>
        </p:nvSpPr>
        <p:spPr>
          <a:xfrm>
            <a:off x="1968618" y="762889"/>
            <a:ext cx="5137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Painho-da-Madeira – </a:t>
            </a:r>
            <a:r>
              <a:rPr lang="pt-PT" sz="2400" i="1" dirty="0"/>
              <a:t>Hydrobates castro</a:t>
            </a:r>
          </a:p>
        </p:txBody>
      </p:sp>
    </p:spTree>
    <p:extLst>
      <p:ext uri="{BB962C8B-B14F-4D97-AF65-F5344CB8AC3E}">
        <p14:creationId xmlns:p14="http://schemas.microsoft.com/office/powerpoint/2010/main" val="130589242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6D2919-8866-47B0-8FE8-72EC357CB7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9" y="1262200"/>
            <a:ext cx="6453331" cy="4319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8310F-E0A5-4846-88B4-6536E17A2F50}"/>
              </a:ext>
            </a:extLst>
          </p:cNvPr>
          <p:cNvSpPr txBox="1"/>
          <p:nvPr/>
        </p:nvSpPr>
        <p:spPr>
          <a:xfrm>
            <a:off x="5344717" y="1275801"/>
            <a:ext cx="28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© LIFE IP </a:t>
            </a:r>
            <a:r>
              <a:rPr lang="pt-PT" dirty="0" err="1">
                <a:solidFill>
                  <a:schemeClr val="bg1"/>
                </a:solidFill>
              </a:rPr>
              <a:t>Azores</a:t>
            </a:r>
            <a:r>
              <a:rPr lang="pt-PT" dirty="0">
                <a:solidFill>
                  <a:schemeClr val="bg1"/>
                </a:solidFill>
              </a:rPr>
              <a:t> Natura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F1888-3EB3-4ADF-88A9-E34350DF54E8}"/>
              </a:ext>
            </a:extLst>
          </p:cNvPr>
          <p:cNvSpPr txBox="1"/>
          <p:nvPr/>
        </p:nvSpPr>
        <p:spPr>
          <a:xfrm>
            <a:off x="1753776" y="748167"/>
            <a:ext cx="572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Painho-de-Monteiro – </a:t>
            </a:r>
            <a:r>
              <a:rPr lang="pt-PT" sz="2400" i="1" dirty="0"/>
              <a:t>Hydrobates monteiroi</a:t>
            </a:r>
          </a:p>
        </p:txBody>
      </p:sp>
    </p:spTree>
    <p:extLst>
      <p:ext uri="{BB962C8B-B14F-4D97-AF65-F5344CB8AC3E}">
        <p14:creationId xmlns:p14="http://schemas.microsoft.com/office/powerpoint/2010/main" val="36484193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56C43-EE4C-44F4-8494-D3B6E6FD227A}"/>
              </a:ext>
            </a:extLst>
          </p:cNvPr>
          <p:cNvGrpSpPr/>
          <p:nvPr/>
        </p:nvGrpSpPr>
        <p:grpSpPr>
          <a:xfrm>
            <a:off x="0" y="5808541"/>
            <a:ext cx="9144000" cy="1292867"/>
            <a:chOff x="0" y="5808541"/>
            <a:chExt cx="9144000" cy="1292867"/>
          </a:xfrm>
        </p:grpSpPr>
        <p:cxnSp>
          <p:nvCxnSpPr>
            <p:cNvPr id="25" name="Conexão reta 7">
              <a:extLst>
                <a:ext uri="{FF2B5EF4-FFF2-40B4-BE49-F238E27FC236}">
                  <a16:creationId xmlns:a16="http://schemas.microsoft.com/office/drawing/2014/main" id="{0E842A56-A48F-4C55-8891-F138C7E776C8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59482-B097-4E17-A039-EEA1235A62A7}"/>
                </a:ext>
              </a:extLst>
            </p:cNvPr>
            <p:cNvGrpSpPr/>
            <p:nvPr/>
          </p:nvGrpSpPr>
          <p:grpSpPr>
            <a:xfrm>
              <a:off x="117993" y="5808541"/>
              <a:ext cx="8927582" cy="1292867"/>
              <a:chOff x="117993" y="5808541"/>
              <a:chExt cx="8927582" cy="1292867"/>
            </a:xfrm>
          </p:grpSpPr>
          <p:pic>
            <p:nvPicPr>
              <p:cNvPr id="27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8DC69E08-D4F2-4ED9-BD5C-124C705E7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76" y="6068008"/>
                <a:ext cx="850020" cy="704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fnyh.org/wp-content/uploads/2015/01/LIFE.jpg">
                <a:extLst>
                  <a:ext uri="{FF2B5EF4-FFF2-40B4-BE49-F238E27FC236}">
                    <a16:creationId xmlns:a16="http://schemas.microsoft.com/office/drawing/2014/main" id="{F9BC6E5F-F8BA-4834-AC6A-1E9AA207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81" y="6109258"/>
                <a:ext cx="934994" cy="62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m 2">
                <a:extLst>
                  <a:ext uri="{FF2B5EF4-FFF2-40B4-BE49-F238E27FC236}">
                    <a16:creationId xmlns:a16="http://schemas.microsoft.com/office/drawing/2014/main" id="{F8DD556D-43E3-44A0-89CB-AF86DDAE4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7846" y="5808541"/>
                <a:ext cx="1829637" cy="1292867"/>
              </a:xfrm>
              <a:prstGeom prst="rect">
                <a:avLst/>
              </a:prstGeom>
            </p:spPr>
          </p:pic>
          <p:pic>
            <p:nvPicPr>
              <p:cNvPr id="30" name="Picture 6" descr="http://www.azores.gov.pt/NR/rdonlyres/A1197A03-23BB-40F6-AA68-6C3FEC711B55/335484/LogotipoGovernodosAores2.JPG">
                <a:extLst>
                  <a:ext uri="{FF2B5EF4-FFF2-40B4-BE49-F238E27FC236}">
                    <a16:creationId xmlns:a16="http://schemas.microsoft.com/office/drawing/2014/main" id="{DC3779D4-5940-4045-A215-199068E92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93" y="6309320"/>
                <a:ext cx="1285655" cy="39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Imagem 16">
                <a:extLst>
                  <a:ext uri="{FF2B5EF4-FFF2-40B4-BE49-F238E27FC236}">
                    <a16:creationId xmlns:a16="http://schemas.microsoft.com/office/drawing/2014/main" id="{4D32821C-05E2-4FA3-ADDB-ABE17EDD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1475656" y="6241956"/>
                <a:ext cx="985925" cy="43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6D2919-8866-47B0-8FE8-72EC357CB7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9" y="1279116"/>
            <a:ext cx="6453331" cy="4286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8310F-E0A5-4846-88B4-6536E17A2F50}"/>
              </a:ext>
            </a:extLst>
          </p:cNvPr>
          <p:cNvSpPr txBox="1"/>
          <p:nvPr/>
        </p:nvSpPr>
        <p:spPr>
          <a:xfrm>
            <a:off x="5337846" y="5158124"/>
            <a:ext cx="28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>
                    <a:lumMod val="95000"/>
                    <a:lumOff val="5000"/>
                  </a:schemeClr>
                </a:solidFill>
              </a:rPr>
              <a:t>© LIFE IP </a:t>
            </a:r>
            <a:r>
              <a:rPr lang="pt-PT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Azores</a:t>
            </a:r>
            <a:r>
              <a:rPr lang="pt-P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Natura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F1888-3EB3-4ADF-88A9-E34350DF54E8}"/>
              </a:ext>
            </a:extLst>
          </p:cNvPr>
          <p:cNvSpPr txBox="1"/>
          <p:nvPr/>
        </p:nvSpPr>
        <p:spPr>
          <a:xfrm>
            <a:off x="2673515" y="775275"/>
            <a:ext cx="388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Cagarro – </a:t>
            </a:r>
            <a:r>
              <a:rPr lang="pt-PT" sz="2400" i="1" dirty="0"/>
              <a:t>Calonectris borealis</a:t>
            </a:r>
          </a:p>
        </p:txBody>
      </p:sp>
    </p:spTree>
    <p:extLst>
      <p:ext uri="{BB962C8B-B14F-4D97-AF65-F5344CB8AC3E}">
        <p14:creationId xmlns:p14="http://schemas.microsoft.com/office/powerpoint/2010/main" val="380776417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ller"/>
        <a:ea typeface=""/>
        <a:cs typeface="Arial"/>
      </a:majorFont>
      <a:minorFont>
        <a:latin typeface="Aller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989DCC3F-69DE-4502-8A42-567E0FB94171}" vid="{DAF75155-9354-4DCE-9D62-F1E195550355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TM02900771[[fn=Setor]]</Template>
  <TotalTime>13349</TotalTime>
  <Words>2910</Words>
  <Application>Microsoft Office PowerPoint</Application>
  <PresentationFormat>On-screen Show (4:3)</PresentationFormat>
  <Paragraphs>363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ＭＳ Ｐゴシック</vt:lpstr>
      <vt:lpstr>Aller</vt:lpstr>
      <vt:lpstr>Aller Light</vt:lpstr>
      <vt:lpstr>Arial</vt:lpstr>
      <vt:lpstr>Calibri</vt:lpstr>
      <vt:lpstr>Calibri Light</vt:lpstr>
      <vt:lpstr>Century</vt:lpstr>
      <vt:lpstr>Century Gothic</vt:lpstr>
      <vt:lpstr>Comic Sans MS</vt:lpstr>
      <vt:lpstr>Courier New</vt:lpstr>
      <vt:lpstr>Open Sans</vt:lpstr>
      <vt:lpstr>Wingdings</vt:lpstr>
      <vt:lpstr>Wingdings 2</vt:lpstr>
      <vt:lpstr>HDOfficeLightV0</vt:lpstr>
      <vt:lpstr>Tema1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Diana Pernes</dc:creator>
  <cp:lastModifiedBy>Sol Heber</cp:lastModifiedBy>
  <cp:revision>703</cp:revision>
  <dcterms:created xsi:type="dcterms:W3CDTF">2016-04-06T10:33:31Z</dcterms:created>
  <dcterms:modified xsi:type="dcterms:W3CDTF">2021-08-19T16:58:29Z</dcterms:modified>
</cp:coreProperties>
</file>