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79" r:id="rId3"/>
    <p:sldId id="258" r:id="rId4"/>
    <p:sldId id="259" r:id="rId5"/>
    <p:sldId id="416" r:id="rId6"/>
    <p:sldId id="417" r:id="rId7"/>
    <p:sldId id="280" r:id="rId8"/>
    <p:sldId id="281" r:id="rId9"/>
    <p:sldId id="282" r:id="rId10"/>
    <p:sldId id="285" r:id="rId11"/>
    <p:sldId id="265" r:id="rId12"/>
    <p:sldId id="290" r:id="rId13"/>
    <p:sldId id="291" r:id="rId14"/>
    <p:sldId id="292" r:id="rId15"/>
    <p:sldId id="293" r:id="rId16"/>
    <p:sldId id="274" r:id="rId17"/>
    <p:sldId id="296" r:id="rId18"/>
    <p:sldId id="400" r:id="rId19"/>
    <p:sldId id="295" r:id="rId20"/>
    <p:sldId id="343" r:id="rId21"/>
    <p:sldId id="415" r:id="rId22"/>
    <p:sldId id="276" r:id="rId23"/>
    <p:sldId id="300" r:id="rId24"/>
    <p:sldId id="306" r:id="rId25"/>
    <p:sldId id="307" r:id="rId26"/>
    <p:sldId id="344" r:id="rId27"/>
    <p:sldId id="345" r:id="rId28"/>
    <p:sldId id="286" r:id="rId29"/>
    <p:sldId id="310" r:id="rId30"/>
    <p:sldId id="319" r:id="rId31"/>
    <p:sldId id="270" r:id="rId32"/>
    <p:sldId id="327" r:id="rId33"/>
    <p:sldId id="330" r:id="rId34"/>
    <p:sldId id="335" r:id="rId35"/>
    <p:sldId id="336" r:id="rId36"/>
    <p:sldId id="261" r:id="rId37"/>
    <p:sldId id="262" r:id="rId3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C. Pereira" initials="DCP" lastIdx="1" clrIdx="0">
    <p:extLst>
      <p:ext uri="{19B8F6BF-5375-455C-9EA6-DF929625EA0E}">
        <p15:presenceInfo xmlns:p15="http://schemas.microsoft.com/office/powerpoint/2012/main" userId="S-1-5-21-1123561945-329068152-682003330-311134" providerId="AD"/>
      </p:ext>
    </p:extLst>
  </p:cmAuthor>
  <p:cmAuthor id="2" name="Maria CC. Magalhães" initials="MCM" lastIdx="3" clrIdx="1">
    <p:extLst>
      <p:ext uri="{19B8F6BF-5375-455C-9EA6-DF929625EA0E}">
        <p15:presenceInfo xmlns:p15="http://schemas.microsoft.com/office/powerpoint/2012/main" userId="S-1-5-21-1123561945-329068152-682003330-3330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7C99"/>
    <a:srgbClr val="C53957"/>
    <a:srgbClr val="2EABC0"/>
    <a:srgbClr val="3E587A"/>
    <a:srgbClr val="6687B3"/>
    <a:srgbClr val="4A6282"/>
    <a:srgbClr val="95BD39"/>
    <a:srgbClr val="AEDB27"/>
    <a:srgbClr val="ABA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467" autoAdjust="0"/>
  </p:normalViewPr>
  <p:slideViewPr>
    <p:cSldViewPr snapToGrid="0">
      <p:cViewPr varScale="1">
        <p:scale>
          <a:sx n="83" d="100"/>
          <a:sy n="83" d="100"/>
        </p:scale>
        <p:origin x="76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C. Pereira" userId="624d9e8d-af39-4181-8737-11fb408aaaa2" providerId="ADAL" clId="{A7DF1595-FC21-4A35-A505-CA9F5D45616D}"/>
    <pc:docChg chg="custSel modSld">
      <pc:chgData name="Diana C. Pereira" userId="624d9e8d-af39-4181-8737-11fb408aaaa2" providerId="ADAL" clId="{A7DF1595-FC21-4A35-A505-CA9F5D45616D}" dt="2021-10-25T06:26:27.965" v="15" actId="14100"/>
      <pc:docMkLst>
        <pc:docMk/>
      </pc:docMkLst>
      <pc:sldChg chg="addSp modSp modNotesTx">
        <pc:chgData name="Diana C. Pereira" userId="624d9e8d-af39-4181-8737-11fb408aaaa2" providerId="ADAL" clId="{A7DF1595-FC21-4A35-A505-CA9F5D45616D}" dt="2021-10-25T06:26:27.965" v="15" actId="14100"/>
        <pc:sldMkLst>
          <pc:docMk/>
          <pc:sldMk cId="4085756971" sldId="401"/>
        </pc:sldMkLst>
        <pc:spChg chg="mod">
          <ac:chgData name="Diana C. Pereira" userId="624d9e8d-af39-4181-8737-11fb408aaaa2" providerId="ADAL" clId="{A7DF1595-FC21-4A35-A505-CA9F5D45616D}" dt="2021-10-25T06:25:12.766" v="8" actId="14100"/>
          <ac:spMkLst>
            <pc:docMk/>
            <pc:sldMk cId="4085756971" sldId="401"/>
            <ac:spMk id="5" creationId="{82E376E6-4A11-467C-ABB9-EA98585E5B97}"/>
          </ac:spMkLst>
        </pc:spChg>
        <pc:picChg chg="add mod">
          <ac:chgData name="Diana C. Pereira" userId="624d9e8d-af39-4181-8737-11fb408aaaa2" providerId="ADAL" clId="{A7DF1595-FC21-4A35-A505-CA9F5D45616D}" dt="2021-10-25T06:26:10.910" v="11" actId="1076"/>
          <ac:picMkLst>
            <pc:docMk/>
            <pc:sldMk cId="4085756971" sldId="401"/>
            <ac:picMk id="3" creationId="{4C918E9C-328F-4FA2-9823-3E44BCEDCE09}"/>
          </ac:picMkLst>
        </pc:picChg>
        <pc:picChg chg="add mod">
          <ac:chgData name="Diana C. Pereira" userId="624d9e8d-af39-4181-8737-11fb408aaaa2" providerId="ADAL" clId="{A7DF1595-FC21-4A35-A505-CA9F5D45616D}" dt="2021-10-25T06:26:27.965" v="15" actId="14100"/>
          <ac:picMkLst>
            <pc:docMk/>
            <pc:sldMk cId="4085756971" sldId="401"/>
            <ac:picMk id="6" creationId="{1792906C-7B83-4AEE-89C2-7C6919D3060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8886E-10E2-4179-8E4E-78030F126994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45A3B-755F-46A2-8ADB-41C14E9C532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059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4937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955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963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8760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4021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3030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Recolha de sementes de espécies dos habitats costeiros 1210, 1220 e 1250 para sementeira direta ou propagação no Jardim Botânico do Faial e subsequente plantação nos ilhéus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4254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4560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1105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080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01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2559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6282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1651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694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3655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294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8914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8075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8336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altLang="pt-PT" sz="12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O LIFE IP promoveu campos de voluntariado gratuitos em várias ilhas (5 em total), com o objetivo de sensibilizar os jovens e as comunidades circundantes para a importância da prática de ações concretas de conservação da natureza e da biodiversidade.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O primeiro campo de voluntariado decorreu de 13-21 julho na Graciosa onde se realizou diversas atividades com escuteiros, empresas locais, IPSS (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Instituições Particulares de Solidariedade Social) </a:t>
            </a:r>
            <a:r>
              <a:rPr lang="pt-BR" sz="120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e </a:t>
            </a:r>
            <a:r>
              <a:rPr lang="pt-BR" sz="12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a comunidade em geral.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4697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336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5553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6267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4788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569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Espécies caraterísticas dos habitats a ser restaurados.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594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CC91840-31B0-4251-86BD-F931CB9FC4EB}"/>
              </a:ext>
            </a:extLst>
          </p:cNvPr>
          <p:cNvSpPr/>
          <p:nvPr/>
        </p:nvSpPr>
        <p:spPr>
          <a:xfrm>
            <a:off x="1" y="0"/>
            <a:ext cx="12192000" cy="7021285"/>
          </a:xfrm>
          <a:prstGeom prst="rect">
            <a:avLst/>
          </a:prstGeom>
          <a:solidFill>
            <a:srgbClr val="668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B526ABFD-1E70-45C9-900B-8D32DA829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353"/>
            <a:ext cx="12191999" cy="530473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FEF916C-6F56-4844-B0AC-1AEE29505AA1}"/>
              </a:ext>
            </a:extLst>
          </p:cNvPr>
          <p:cNvSpPr>
            <a:spLocks noGrp="1"/>
          </p:cNvSpPr>
          <p:nvPr/>
        </p:nvSpPr>
        <p:spPr>
          <a:xfrm>
            <a:off x="4427338" y="1770675"/>
            <a:ext cx="7643045" cy="69551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t-PT" sz="2800" b="1" dirty="0">
                <a:solidFill>
                  <a:schemeClr val="bg1">
                    <a:lumMod val="50000"/>
                  </a:schemeClr>
                </a:solidFill>
                <a:latin typeface="Century Gothic"/>
              </a:rPr>
              <a:t>Conselho Consultivo – </a:t>
            </a:r>
            <a:r>
              <a:rPr lang="pt-PT" sz="2800" b="1" dirty="0" err="1">
                <a:solidFill>
                  <a:schemeClr val="bg1">
                    <a:lumMod val="50000"/>
                  </a:schemeClr>
                </a:solidFill>
                <a:latin typeface="Century Gothic"/>
              </a:rPr>
              <a:t>Stakeholder</a:t>
            </a:r>
            <a:r>
              <a:rPr lang="pt-PT" sz="2800" b="1" dirty="0">
                <a:solidFill>
                  <a:schemeClr val="bg1">
                    <a:lumMod val="50000"/>
                  </a:schemeClr>
                </a:solidFill>
                <a:latin typeface="Century Gothic"/>
              </a:rPr>
              <a:t> </a:t>
            </a:r>
            <a:r>
              <a:rPr lang="pt-PT" sz="2800" b="1" dirty="0" err="1">
                <a:solidFill>
                  <a:schemeClr val="bg1">
                    <a:lumMod val="50000"/>
                  </a:schemeClr>
                </a:solidFill>
                <a:latin typeface="Century Gothic"/>
              </a:rPr>
              <a:t>Board</a:t>
            </a:r>
            <a:endParaRPr lang="pt-PT" sz="1400" dirty="0">
              <a:solidFill>
                <a:schemeClr val="bg1">
                  <a:lumMod val="50000"/>
                </a:schemeClr>
              </a:solidFill>
              <a:latin typeface="Century Gothic"/>
            </a:endParaRPr>
          </a:p>
          <a:p>
            <a:pPr algn="r"/>
            <a:r>
              <a:rPr lang="pt-PT" sz="1400" dirty="0">
                <a:solidFill>
                  <a:schemeClr val="bg1">
                    <a:lumMod val="50000"/>
                  </a:schemeClr>
                </a:solidFill>
                <a:latin typeface="Century Gothic"/>
              </a:rPr>
              <a:t>Graciosa, 3 de dezembro de 2021</a:t>
            </a:r>
            <a:endParaRPr lang="pt-PT" sz="3600" dirty="0">
              <a:solidFill>
                <a:schemeClr val="bg1">
                  <a:lumMod val="50000"/>
                </a:schemeClr>
              </a:solidFill>
              <a:latin typeface="Century Gothic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3B3B06-4925-4C57-9571-7A863C2E39EC}"/>
              </a:ext>
            </a:extLst>
          </p:cNvPr>
          <p:cNvGrpSpPr/>
          <p:nvPr/>
        </p:nvGrpSpPr>
        <p:grpSpPr>
          <a:xfrm>
            <a:off x="1980166" y="5736462"/>
            <a:ext cx="8231665" cy="1121538"/>
            <a:chOff x="3691534" y="5736462"/>
            <a:chExt cx="8231665" cy="1121538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1BE7C3CF-CFFD-438B-8AF2-5C046A5DA3E1}"/>
                </a:ext>
              </a:extLst>
            </p:cNvPr>
            <p:cNvSpPr/>
            <p:nvPr/>
          </p:nvSpPr>
          <p:spPr>
            <a:xfrm>
              <a:off x="3691534" y="5736462"/>
              <a:ext cx="8231665" cy="11215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E58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4" name="Imagem 4">
              <a:extLst>
                <a:ext uri="{FF2B5EF4-FFF2-40B4-BE49-F238E27FC236}">
                  <a16:creationId xmlns:a16="http://schemas.microsoft.com/office/drawing/2014/main" id="{936AAFBE-C7C2-4A07-A51F-1000E545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85902" y="6085495"/>
              <a:ext cx="711352" cy="490617"/>
            </a:xfrm>
            <a:prstGeom prst="rect">
              <a:avLst/>
            </a:prstGeom>
          </p:spPr>
        </p:pic>
        <p:pic>
          <p:nvPicPr>
            <p:cNvPr id="24" name="Imagem 7">
              <a:extLst>
                <a:ext uri="{FF2B5EF4-FFF2-40B4-BE49-F238E27FC236}">
                  <a16:creationId xmlns:a16="http://schemas.microsoft.com/office/drawing/2014/main" id="{F66439DB-3D8F-4422-98D2-607BC4A2A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7507" y="6038724"/>
              <a:ext cx="1258684" cy="506053"/>
            </a:xfrm>
            <a:prstGeom prst="rect">
              <a:avLst/>
            </a:prstGeom>
          </p:spPr>
        </p:pic>
        <p:pic>
          <p:nvPicPr>
            <p:cNvPr id="26" name="Imagem 11">
              <a:extLst>
                <a:ext uri="{FF2B5EF4-FFF2-40B4-BE49-F238E27FC236}">
                  <a16:creationId xmlns:a16="http://schemas.microsoft.com/office/drawing/2014/main" id="{AD744F09-C878-4F8A-BE2A-2BDDE1656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91534" y="5813265"/>
              <a:ext cx="2682066" cy="900787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084DE9E9-C2C0-49DE-B803-85A7862F7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436605" y="5982845"/>
              <a:ext cx="1175762" cy="506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53BD18D7-C40A-4ADD-80A5-54BF0432B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6852" y="5942439"/>
              <a:ext cx="1230393" cy="642438"/>
            </a:xfrm>
            <a:prstGeom prst="rect">
              <a:avLst/>
            </a:prstGeom>
          </p:spPr>
        </p:pic>
        <p:pic>
          <p:nvPicPr>
            <p:cNvPr id="20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E6789740-1E17-4CDF-B38F-1731D0862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9896" y="6014180"/>
              <a:ext cx="708799" cy="570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242C3AC-85EE-4A15-9BAD-8A67E9E90177}"/>
              </a:ext>
            </a:extLst>
          </p:cNvPr>
          <p:cNvSpPr txBox="1"/>
          <p:nvPr/>
        </p:nvSpPr>
        <p:spPr>
          <a:xfrm>
            <a:off x="3172152" y="224540"/>
            <a:ext cx="8898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6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  <a:br>
              <a:rPr lang="pt-PT" dirty="0"/>
            </a:br>
            <a:r>
              <a:rPr lang="pt-PT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LIFE IP AZORES NATURA – LIFE17 IPE/PT/000010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885FD80-4686-4B4C-8243-8E3DCFC327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t="34960" r="9693" b="34026"/>
          <a:stretch/>
        </p:blipFill>
        <p:spPr>
          <a:xfrm>
            <a:off x="425708" y="391169"/>
            <a:ext cx="3206666" cy="12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559444"/>
            <a:ext cx="6188914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Gather Knowledge (new data)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C3 -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 de trabalhos piloto para a conservação da flora endémica </a:t>
            </a:r>
          </a:p>
          <a:p>
            <a:pPr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Sub-ação C3.1 </a:t>
            </a: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– Conservação </a:t>
            </a:r>
            <a:r>
              <a:rPr lang="pt-PT" sz="1800" i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ex-situ</a:t>
            </a:r>
          </a:p>
          <a:p>
            <a:pPr marL="26670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NZ" sz="1800" i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Unforeseen</a:t>
            </a:r>
            <a:r>
              <a:rPr lang="pt-PT" sz="1800" i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:</a:t>
            </a:r>
          </a:p>
          <a:p>
            <a:pPr marL="447675" indent="-180975">
              <a:lnSpc>
                <a:spcPct val="100000"/>
              </a:lnSpc>
            </a:pP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625319" y="3238500"/>
            <a:ext cx="6775606" cy="361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-180975"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pt-PT" sz="2200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2200" b="0" i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Tolpis succulenta</a:t>
            </a:r>
            <a:r>
              <a:rPr lang="pt-PT" sz="2200" b="0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: 95% taxa de germinação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sz="2200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pt-PT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D809D-B7AA-4960-93AB-4381A4C5F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56" y="-1"/>
            <a:ext cx="5156344" cy="686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019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-4082" y="-121103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C8C2AD29-66F7-4F97-BC0F-A903F90B1757}"/>
              </a:ext>
            </a:extLst>
          </p:cNvPr>
          <p:cNvSpPr txBox="1">
            <a:spLocks/>
          </p:cNvSpPr>
          <p:nvPr/>
        </p:nvSpPr>
        <p:spPr>
          <a:xfrm>
            <a:off x="838200" y="2054225"/>
            <a:ext cx="433387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pt-PT" sz="1800" dirty="0">
              <a:solidFill>
                <a:srgbClr val="FFFFFF"/>
              </a:solidFill>
              <a:latin typeface="Century Gothic"/>
              <a:cs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336" y="2717232"/>
            <a:ext cx="3879794" cy="13446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We Capacitate</a:t>
            </a:r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7C58F807-89F9-4F50-BF41-8519F7147216}"/>
              </a:ext>
            </a:extLst>
          </p:cNvPr>
          <p:cNvSpPr txBox="1">
            <a:spLocks/>
          </p:cNvSpPr>
          <p:nvPr/>
        </p:nvSpPr>
        <p:spPr>
          <a:xfrm>
            <a:off x="6762750" y="825321"/>
            <a:ext cx="4430923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</a:endParaRPr>
          </a:p>
          <a:p>
            <a:pPr>
              <a:buNone/>
            </a:pPr>
            <a:endParaRPr lang="pt-PT" sz="2000" dirty="0">
              <a:solidFill>
                <a:srgbClr val="7F7F7F"/>
              </a:solidFill>
              <a:cs typeface="Calibri" panose="020F0502020204030204"/>
            </a:endParaRP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DF0B95-BC06-423C-9D1C-4D9E14B8084B}"/>
              </a:ext>
            </a:extLst>
          </p:cNvPr>
          <p:cNvSpPr txBox="1"/>
          <p:nvPr/>
        </p:nvSpPr>
        <p:spPr>
          <a:xfrm>
            <a:off x="8303692" y="2260124"/>
            <a:ext cx="17523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chemeClr val="bg2">
                    <a:lumMod val="50000"/>
                  </a:schemeClr>
                </a:solidFill>
              </a:rPr>
              <a:t>Ações:</a:t>
            </a:r>
          </a:p>
          <a:p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C2.1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C2.2 </a:t>
            </a:r>
          </a:p>
        </p:txBody>
      </p:sp>
    </p:spTree>
    <p:extLst>
      <p:ext uri="{BB962C8B-B14F-4D97-AF65-F5344CB8AC3E}">
        <p14:creationId xmlns:p14="http://schemas.microsoft.com/office/powerpoint/2010/main" val="21968352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559444"/>
            <a:ext cx="6188914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Capacitate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C2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Capacitação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C2.1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Capacitação Interna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535736" y="2569887"/>
            <a:ext cx="6005218" cy="4203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Em total, </a:t>
            </a:r>
            <a:r>
              <a:rPr lang="pt-PT" sz="18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18 formações </a:t>
            </a: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já realizadas, com participação total de </a:t>
            </a:r>
            <a:r>
              <a:rPr lang="pt-PT" sz="18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216 elementos.</a:t>
            </a:r>
          </a:p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Na Graciosa: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Técnicas de monitorização de aves marinhas –        março-outubro 2021;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Carta de Patrão local – abril-maio 2021;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Aplicação de fitofarmacêuticos – novembro-dezembro 2021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7CFA1-7744-4C33-88B2-3A04C1D2D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37" y="0"/>
            <a:ext cx="5340364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11510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559444"/>
            <a:ext cx="6188914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Capacitate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C2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Capacitação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</a:p>
          <a:p>
            <a:pPr marL="447675" indent="-180975">
              <a:lnSpc>
                <a:spcPct val="100000"/>
              </a:lnSpc>
              <a:tabLst>
                <a:tab pos="447675" algn="l"/>
              </a:tabLst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C2.1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Capacitação Interna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276058" y="2574470"/>
            <a:ext cx="6005218" cy="4203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Formações em fase de organização concreta:</a:t>
            </a:r>
          </a:p>
          <a:p>
            <a:pPr marL="265113" lvl="1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09625" lvl="1" indent="-2667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Primeiros socorros – janeiro 2022</a:t>
            </a:r>
          </a:p>
          <a:p>
            <a:pPr marL="809625" lvl="1" indent="-2667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Utilização avançada de </a:t>
            </a:r>
            <a:r>
              <a:rPr lang="pt-P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drones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março-abril 2022</a:t>
            </a:r>
          </a:p>
          <a:p>
            <a:pPr marL="809625" lvl="1" indent="-2667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Processamento e análise de imagens drone</a:t>
            </a:r>
          </a:p>
          <a:p>
            <a:pPr marL="809625" lvl="1" indent="-2667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Trabalhos em altura</a:t>
            </a:r>
          </a:p>
          <a:p>
            <a:pPr marL="809625" lvl="1" indent="-2667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Curso básico de motosserrista</a:t>
            </a:r>
          </a:p>
          <a:p>
            <a:pPr marL="809625" lvl="1" indent="-2667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Curso avançado de motosserrista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7CFA1-7744-4C33-88B2-3A04C1D2D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80" y="-7631"/>
            <a:ext cx="5175620" cy="6864325"/>
          </a:xfrm>
          <a:prstGeom prst="rect">
            <a:avLst/>
          </a:prstGeom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14CA66-4385-41A9-80C8-15CC63CD20D3}"/>
              </a:ext>
            </a:extLst>
          </p:cNvPr>
          <p:cNvCxnSpPr>
            <a:cxnSpLocks/>
          </p:cNvCxnSpPr>
          <p:nvPr/>
        </p:nvCxnSpPr>
        <p:spPr>
          <a:xfrm>
            <a:off x="7016380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62747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559444"/>
            <a:ext cx="6188914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Capacitate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C2 –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Capacitação</a:t>
            </a:r>
            <a:endParaRPr lang="en-US" sz="22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C2.2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Capacitação Externa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526210" y="2704233"/>
            <a:ext cx="6005218" cy="2701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Inquérito enviado a </a:t>
            </a: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578 stakeholders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 julho 2021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95 respostas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recebidas e avaliadas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 2022 será elaborado o Plano de Capacitação Externa com base nas necessidades verificadas através do inquérito, </a:t>
            </a:r>
            <a:r>
              <a:rPr lang="pt-P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adaptando-lo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às necessidades de cada ilha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7CFA1-7744-4C33-88B2-3A04C1D2D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54" y="0"/>
            <a:ext cx="5305246" cy="6858000"/>
          </a:xfrm>
          <a:prstGeom prst="rect">
            <a:avLst/>
          </a:prstGeom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14CA66-4385-41A9-80C8-15CC63CD20D3}"/>
              </a:ext>
            </a:extLst>
          </p:cNvPr>
          <p:cNvCxnSpPr>
            <a:cxnSpLocks/>
          </p:cNvCxnSpPr>
          <p:nvPr/>
        </p:nvCxnSpPr>
        <p:spPr>
          <a:xfrm>
            <a:off x="6873880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641052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559444"/>
            <a:ext cx="6188914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Capacitate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C2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Capacitação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C2.2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Capacitação Externa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618059" y="2684040"/>
            <a:ext cx="6005218" cy="3268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pt-PT" sz="2000" dirty="0">
                <a:solidFill>
                  <a:srgbClr val="6687B3"/>
                </a:solidFill>
                <a:ea typeface="+mn-lt"/>
                <a:cs typeface="+mn-lt"/>
              </a:rPr>
              <a:t>Necessidades das partes interessadas:</a:t>
            </a:r>
            <a:endParaRPr lang="pt-PT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Biodiversidade nos Açores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Rede Natura 2000 nos Açores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Divulgação / sensibilização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Legislação ambiental aplicada na Região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Instrumentos de financiamento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Informática / comunicação e </a:t>
            </a:r>
            <a:r>
              <a:rPr lang="pt-PT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networking</a:t>
            </a:r>
            <a:r>
              <a:rPr lang="pt-PT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digital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7CFA1-7744-4C33-88B2-3A04C1D2D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32" y="-7631"/>
            <a:ext cx="5161916" cy="6864325"/>
          </a:xfrm>
          <a:prstGeom prst="rect">
            <a:avLst/>
          </a:prstGeom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14CA66-4385-41A9-80C8-15CC63CD20D3}"/>
              </a:ext>
            </a:extLst>
          </p:cNvPr>
          <p:cNvCxnSpPr>
            <a:cxnSpLocks/>
          </p:cNvCxnSpPr>
          <p:nvPr/>
        </p:nvCxnSpPr>
        <p:spPr>
          <a:xfrm>
            <a:off x="7016380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50288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0" y="-248694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C8C2AD29-66F7-4F97-BC0F-A903F90B1757}"/>
              </a:ext>
            </a:extLst>
          </p:cNvPr>
          <p:cNvSpPr txBox="1">
            <a:spLocks/>
          </p:cNvSpPr>
          <p:nvPr/>
        </p:nvSpPr>
        <p:spPr>
          <a:xfrm>
            <a:off x="838200" y="2054225"/>
            <a:ext cx="433387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pt-PT" sz="1800" dirty="0">
              <a:solidFill>
                <a:srgbClr val="FFFFFF"/>
              </a:solidFill>
              <a:latin typeface="Century Gothic"/>
              <a:cs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36" y="3261948"/>
            <a:ext cx="5440479" cy="1344613"/>
          </a:xfrm>
        </p:spPr>
        <p:txBody>
          <a:bodyPr>
            <a:normAutofit fontScale="90000"/>
          </a:bodyPr>
          <a:lstStyle/>
          <a:p>
            <a:pPr>
              <a:lnSpc>
                <a:spcPct val="108000"/>
              </a:lnSpc>
            </a:pPr>
            <a: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We Manage </a:t>
            </a:r>
            <a:b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</a:br>
            <a: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(Marine Conservation)</a:t>
            </a:r>
            <a:b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</a:br>
            <a:b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</a:br>
            <a:b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</a:br>
            <a:endParaRPr lang="en-US" sz="3600" b="1" dirty="0">
              <a:solidFill>
                <a:srgbClr val="FFFFFF"/>
              </a:solidFill>
              <a:latin typeface="Century Gothic"/>
              <a:cs typeface="Calibri Light" panose="020F0302020204030204"/>
            </a:endParaRPr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7C58F807-89F9-4F50-BF41-8519F7147216}"/>
              </a:ext>
            </a:extLst>
          </p:cNvPr>
          <p:cNvSpPr txBox="1">
            <a:spLocks/>
          </p:cNvSpPr>
          <p:nvPr/>
        </p:nvSpPr>
        <p:spPr>
          <a:xfrm>
            <a:off x="6762750" y="825321"/>
            <a:ext cx="4430923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</a:endParaRPr>
          </a:p>
          <a:p>
            <a:pPr>
              <a:buNone/>
            </a:pPr>
            <a:endParaRPr lang="pt-PT" sz="2000" dirty="0">
              <a:solidFill>
                <a:srgbClr val="7F7F7F"/>
              </a:solidFill>
              <a:cs typeface="Calibri" panose="020F0502020204030204"/>
            </a:endParaRP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DF0B95-BC06-423C-9D1C-4D9E14B8084B}"/>
              </a:ext>
            </a:extLst>
          </p:cNvPr>
          <p:cNvSpPr txBox="1"/>
          <p:nvPr/>
        </p:nvSpPr>
        <p:spPr>
          <a:xfrm>
            <a:off x="8378120" y="2217548"/>
            <a:ext cx="1603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chemeClr val="bg2">
                    <a:lumMod val="50000"/>
                  </a:schemeClr>
                </a:solidFill>
              </a:rPr>
              <a:t>Ação:</a:t>
            </a:r>
          </a:p>
          <a:p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C6.1</a:t>
            </a:r>
          </a:p>
        </p:txBody>
      </p:sp>
    </p:spTree>
    <p:extLst>
      <p:ext uri="{BB962C8B-B14F-4D97-AF65-F5344CB8AC3E}">
        <p14:creationId xmlns:p14="http://schemas.microsoft.com/office/powerpoint/2010/main" val="4149764477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6483315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(marine conservation)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C6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trabalhos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integrados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para a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conservação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das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aves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marinhas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50850" lvl="1" indent="-177800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C6.1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Restauro de habitat nos ilhéus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695175" y="3346159"/>
            <a:ext cx="6005218" cy="3427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Instalação de uma escada quebra-costas e uma linha de segurança no Ilhéu de Baixo, para viabilizar o acesso ao planalto</a:t>
            </a:r>
          </a:p>
          <a:p>
            <a:pPr marL="265113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7CFA1-7744-4C33-88B2-3A04C1D2D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535943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6483315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(marine conservation)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C6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trabalhos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integrados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para a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conservação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das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aves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marinhas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50850" lvl="1" indent="-177800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C6.1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Restauro de habitat nos ilhéus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526210" y="3405794"/>
            <a:ext cx="6005218" cy="3427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Tarefa 1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Restauro de habitat: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Recolha de sementes das espécies nativas costeiras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Propagação no JBF / sementeira direta</a:t>
            </a:r>
          </a:p>
          <a:p>
            <a:pPr marL="265113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7CFA1-7744-4C33-88B2-3A04C1D2D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65" y="0"/>
            <a:ext cx="5345635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188251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6483315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(marine conservation)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C6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trabalhos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integrados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para a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conservação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das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aves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marinhas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50850" lvl="1" indent="-177800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C6.1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Restauro de habitat nos ilhéus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526210" y="3405794"/>
            <a:ext cx="6005218" cy="3427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Tarefa 2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Medidas para incentivar nidificação:</a:t>
            </a:r>
          </a:p>
          <a:p>
            <a:pPr marL="265113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Construção de 30 caixas de abrigo para garajaus;</a:t>
            </a:r>
          </a:p>
          <a:p>
            <a:pPr marL="608013" lvl="1" indent="-342900">
              <a:lnSpc>
                <a:spcPct val="100000"/>
              </a:lnSpc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Fabricação de 10 chamarizes de garajau.</a:t>
            </a:r>
          </a:p>
          <a:p>
            <a:pPr marL="265113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7CFA1-7744-4C33-88B2-3A04C1D2D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73" y="0"/>
            <a:ext cx="5324427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39869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-4082" y="-121103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C8C2AD29-66F7-4F97-BC0F-A903F90B1757}"/>
              </a:ext>
            </a:extLst>
          </p:cNvPr>
          <p:cNvSpPr txBox="1">
            <a:spLocks/>
          </p:cNvSpPr>
          <p:nvPr/>
        </p:nvSpPr>
        <p:spPr>
          <a:xfrm>
            <a:off x="838200" y="3400701"/>
            <a:ext cx="4333875" cy="12350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PT" sz="3200" dirty="0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LIFE IP </a:t>
            </a:r>
            <a:r>
              <a:rPr lang="pt-PT" sz="3200" dirty="0" err="1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Azores</a:t>
            </a:r>
            <a:r>
              <a:rPr lang="pt-PT" sz="3200" dirty="0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 Natura</a:t>
            </a:r>
          </a:p>
          <a:p>
            <a:pPr>
              <a:lnSpc>
                <a:spcPct val="80000"/>
              </a:lnSpc>
              <a:buNone/>
            </a:pPr>
            <a:r>
              <a:rPr lang="pt-PT" sz="3200" dirty="0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(</a:t>
            </a:r>
            <a:r>
              <a:rPr lang="pt-PT" sz="32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LIFE17 IPE/PT/000010)</a:t>
            </a:r>
            <a:endParaRPr lang="pt-PT" sz="3200" dirty="0">
              <a:solidFill>
                <a:srgbClr val="FFFFFF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pt-PT" sz="3200" dirty="0">
              <a:solidFill>
                <a:srgbClr val="FFFFFF"/>
              </a:solidFill>
              <a:latin typeface="Century Gothic"/>
              <a:cs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4926"/>
            <a:ext cx="4800600" cy="13446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PT" sz="48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Pilares</a:t>
            </a:r>
            <a:endParaRPr lang="pt-PT" sz="3600" b="1" dirty="0">
              <a:solidFill>
                <a:srgbClr val="FFFFFF"/>
              </a:solidFill>
              <a:latin typeface="Century Gothic"/>
              <a:cs typeface="Calibri Light" panose="020F0302020204030204"/>
            </a:endParaRPr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7C58F807-89F9-4F50-BF41-8519F7147216}"/>
              </a:ext>
            </a:extLst>
          </p:cNvPr>
          <p:cNvSpPr txBox="1">
            <a:spLocks/>
          </p:cNvSpPr>
          <p:nvPr/>
        </p:nvSpPr>
        <p:spPr>
          <a:xfrm>
            <a:off x="6615432" y="738806"/>
            <a:ext cx="5128798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We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Gather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Knowledge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(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new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data)</a:t>
            </a:r>
          </a:p>
          <a:p>
            <a:pPr>
              <a:buNone/>
            </a:pPr>
            <a:endParaRPr lang="pt-PT" sz="2400" dirty="0">
              <a:solidFill>
                <a:srgbClr val="7F7F7F"/>
              </a:solidFill>
              <a:cs typeface="Calibri" panose="020F0502020204030204"/>
            </a:endParaRPr>
          </a:p>
          <a:p>
            <a:pPr>
              <a:buNone/>
            </a:pP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We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Capacitate</a:t>
            </a:r>
            <a:endParaRPr lang="pt-PT" sz="2400" dirty="0">
              <a:solidFill>
                <a:srgbClr val="7F7F7F"/>
              </a:solidFill>
              <a:cs typeface="Calibri" panose="020F0502020204030204"/>
            </a:endParaRPr>
          </a:p>
          <a:p>
            <a:pPr>
              <a:buNone/>
            </a:pPr>
            <a:endParaRPr lang="pt-PT" sz="2400" dirty="0">
              <a:solidFill>
                <a:srgbClr val="7F7F7F"/>
              </a:solidFill>
              <a:cs typeface="Calibri" panose="020F0502020204030204"/>
            </a:endParaRPr>
          </a:p>
          <a:p>
            <a:pPr>
              <a:buNone/>
            </a:pP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We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Manage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(marine conservation)</a:t>
            </a:r>
          </a:p>
          <a:p>
            <a:pPr>
              <a:buNone/>
            </a:pPr>
            <a:endParaRPr lang="pt-PT" sz="2400" dirty="0">
              <a:solidFill>
                <a:srgbClr val="7F7F7F"/>
              </a:solidFill>
              <a:cs typeface="Calibri" panose="020F0502020204030204"/>
            </a:endParaRPr>
          </a:p>
          <a:p>
            <a:pPr>
              <a:buNone/>
            </a:pP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We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Manage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(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terrestrial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conservation)</a:t>
            </a:r>
          </a:p>
          <a:p>
            <a:pPr>
              <a:buNone/>
            </a:pPr>
            <a:endParaRPr lang="pt-PT" sz="2400" dirty="0">
              <a:solidFill>
                <a:srgbClr val="7F7F7F"/>
              </a:solidFill>
              <a:cs typeface="Calibri" panose="020F0502020204030204"/>
            </a:endParaRPr>
          </a:p>
          <a:p>
            <a:pPr>
              <a:buNone/>
            </a:pP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We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Integrate</a:t>
            </a:r>
            <a:endParaRPr lang="pt-PT" sz="2400" dirty="0">
              <a:solidFill>
                <a:srgbClr val="7F7F7F"/>
              </a:solidFill>
              <a:cs typeface="Calibri" panose="020F0502020204030204"/>
            </a:endParaRPr>
          </a:p>
          <a:p>
            <a:pPr>
              <a:buNone/>
            </a:pPr>
            <a:endParaRPr lang="pt-PT" sz="2400" dirty="0">
              <a:solidFill>
                <a:srgbClr val="7F7F7F"/>
              </a:solidFill>
              <a:cs typeface="Calibri" panose="020F0502020204030204"/>
            </a:endParaRPr>
          </a:p>
          <a:p>
            <a:pPr>
              <a:buNone/>
            </a:pP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We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Disseminate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, 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Participate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and 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Raise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Awareness</a:t>
            </a:r>
            <a:endParaRPr lang="pt-PT" sz="2400" dirty="0">
              <a:solidFill>
                <a:srgbClr val="7F7F7F"/>
              </a:solidFill>
              <a:cs typeface="Calibri" panose="020F0502020204030204"/>
            </a:endParaRPr>
          </a:p>
          <a:p>
            <a:pPr>
              <a:buNone/>
            </a:pPr>
            <a:endParaRPr lang="pt-PT" sz="2400" dirty="0">
              <a:solidFill>
                <a:srgbClr val="7F7F7F"/>
              </a:solidFill>
              <a:cs typeface="Calibri" panose="020F0502020204030204"/>
            </a:endParaRPr>
          </a:p>
          <a:p>
            <a:pPr>
              <a:buNone/>
            </a:pP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We</a:t>
            </a:r>
            <a:r>
              <a:rPr lang="pt-PT" sz="2400" dirty="0">
                <a:solidFill>
                  <a:srgbClr val="7F7F7F"/>
                </a:solidFill>
                <a:cs typeface="Calibri" panose="020F0502020204030204"/>
              </a:rPr>
              <a:t> </a:t>
            </a:r>
            <a:r>
              <a:rPr lang="pt-PT" sz="2400" dirty="0" err="1">
                <a:solidFill>
                  <a:srgbClr val="7F7F7F"/>
                </a:solidFill>
                <a:cs typeface="Calibri" panose="020F0502020204030204"/>
              </a:rPr>
              <a:t>Coordinate</a:t>
            </a:r>
            <a:endParaRPr lang="pt-PT" sz="2400" dirty="0">
              <a:solidFill>
                <a:srgbClr val="7F7F7F"/>
              </a:solidFill>
              <a:cs typeface="Calibri" panose="020F0502020204030204"/>
            </a:endParaRP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031471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6707" y="1"/>
            <a:ext cx="4515293" cy="338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343614" y="218978"/>
            <a:ext cx="7333093" cy="28732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(Marine Conservation)</a:t>
            </a: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2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C6.1 –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</a:t>
            </a:r>
            <a:r>
              <a:rPr lang="en-US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trabalhos</a:t>
            </a:r>
            <a:r>
              <a:rPr lang="en-US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integrados</a:t>
            </a:r>
            <a:r>
              <a:rPr lang="en-US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para a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conservação</a:t>
            </a:r>
            <a:r>
              <a:rPr lang="en-US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das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aves</a:t>
            </a:r>
            <a:r>
              <a:rPr lang="en-US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marinhas</a:t>
            </a:r>
            <a:endParaRPr lang="en-US" sz="22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50850" lvl="1" indent="-177800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C6.1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Restauro de habitat nos ilhéus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65113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Tarefa 2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Medidas para incentivar nidificação: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7C13DE9-B40C-4E2E-9E2E-7BF8D2D4C9BE}"/>
              </a:ext>
            </a:extLst>
          </p:cNvPr>
          <p:cNvGrpSpPr/>
          <p:nvPr/>
        </p:nvGrpSpPr>
        <p:grpSpPr>
          <a:xfrm>
            <a:off x="7640612" y="-77675"/>
            <a:ext cx="4531854" cy="4184274"/>
            <a:chOff x="7668604" y="163955"/>
            <a:chExt cx="4531854" cy="5547356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3A069C4-8CE6-4FE1-B110-1B520CE3146F}"/>
                </a:ext>
              </a:extLst>
            </p:cNvPr>
            <p:cNvSpPr txBox="1"/>
            <p:nvPr/>
          </p:nvSpPr>
          <p:spPr>
            <a:xfrm>
              <a:off x="7668604" y="4854429"/>
              <a:ext cx="4180935" cy="8568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PT" sz="1200" b="1" dirty="0">
                  <a:solidFill>
                    <a:srgbClr val="7F7F7F"/>
                  </a:solidFill>
                  <a:latin typeface="Century Gothic"/>
                </a:rPr>
                <a:t>Instalação de ninhos artificiais no Ilhéu da Praia </a:t>
              </a:r>
              <a:r>
                <a:rPr lang="pt-PT" sz="1200" b="1" dirty="0">
                  <a:solidFill>
                    <a:srgbClr val="7F7F7F"/>
                  </a:solidFill>
                  <a:latin typeface="Century Gothic"/>
                  <a:sym typeface="Symbol" panose="05050102010706020507" pitchFamily="18" charset="2"/>
                </a:rPr>
                <a:t></a:t>
              </a:r>
              <a:r>
                <a:rPr lang="pt-PT" sz="1200" b="1" dirty="0">
                  <a:solidFill>
                    <a:srgbClr val="7F7F7F"/>
                  </a:solidFill>
                  <a:latin typeface="Century Gothic"/>
                </a:rPr>
                <a:t> </a:t>
              </a:r>
            </a:p>
            <a:p>
              <a:pPr algn="l"/>
              <a:endParaRPr lang="pt-PT" sz="1200" b="1" dirty="0">
                <a:solidFill>
                  <a:srgbClr val="7F7F7F"/>
                </a:solidFill>
                <a:latin typeface="Century Gothic"/>
              </a:endParaRPr>
            </a:p>
            <a:p>
              <a:pPr algn="l"/>
              <a:r>
                <a:rPr lang="pt-PT" sz="1200" b="1" dirty="0">
                  <a:solidFill>
                    <a:srgbClr val="7F7F7F"/>
                  </a:solidFill>
                  <a:latin typeface="Century Gothic"/>
                </a:rPr>
                <a:t>Tampas para ninhos em cimento </a:t>
              </a:r>
              <a:r>
                <a:rPr lang="pt-PT" sz="1200" b="1" dirty="0">
                  <a:solidFill>
                    <a:srgbClr val="7F7F7F"/>
                  </a:solidFill>
                  <a:latin typeface="Century Gothic"/>
                  <a:sym typeface="Symbol" panose="05050102010706020507" pitchFamily="18" charset="2"/>
                </a:rPr>
                <a:t></a:t>
              </a:r>
              <a:endParaRPr lang="pt-PT" sz="1200" b="1" dirty="0">
                <a:solidFill>
                  <a:srgbClr val="7F7F7F"/>
                </a:solidFill>
                <a:latin typeface="Century Gothic"/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8930A4DE-2B42-4EE8-8629-8B9D91E73760}"/>
                </a:ext>
              </a:extLst>
            </p:cNvPr>
            <p:cNvSpPr txBox="1"/>
            <p:nvPr/>
          </p:nvSpPr>
          <p:spPr>
            <a:xfrm rot="16200000">
              <a:off x="10002269" y="2146700"/>
              <a:ext cx="4180934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PT" sz="800" dirty="0">
                  <a:solidFill>
                    <a:schemeClr val="bg1"/>
                  </a:solidFill>
                  <a:latin typeface="Century Gothic"/>
                </a:rPr>
                <a:t>Rita</a:t>
              </a:r>
              <a:r>
                <a:rPr lang="pt-PT" sz="800" dirty="0">
                  <a:solidFill>
                    <a:srgbClr val="7F7F7F"/>
                  </a:solidFill>
                  <a:latin typeface="Century Gothic"/>
                </a:rPr>
                <a:t> </a:t>
              </a:r>
              <a:r>
                <a:rPr lang="pt-PT" sz="800" dirty="0">
                  <a:solidFill>
                    <a:schemeClr val="bg1"/>
                  </a:solidFill>
                  <a:latin typeface="Century Gothic"/>
                </a:rPr>
                <a:t>Camara</a:t>
              </a:r>
              <a:endParaRPr lang="pt-PT" sz="800" dirty="0">
                <a:solidFill>
                  <a:schemeClr val="bg1"/>
                </a:solidFill>
                <a:cs typeface="Calibri" panose="020F0502020204030204"/>
              </a:endParaRPr>
            </a:p>
          </p:txBody>
        </p:sp>
      </p:grp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324079" y="2513002"/>
            <a:ext cx="7272963" cy="41260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-180975"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550863" lvl="1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Instalados </a:t>
            </a: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 ninhos artificiais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para aves marinhas, nomeadamente, para </a:t>
            </a:r>
            <a:r>
              <a:rPr lang="pt-PT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Puffinus lherminieri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pt-PT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Bulweria bulwerii, Hydrobates castro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 </a:t>
            </a:r>
            <a:r>
              <a:rPr lang="pt-PT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Hydrobates monteiroi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nos ilhéus da Praia e de Baixo;</a:t>
            </a:r>
          </a:p>
          <a:p>
            <a:pPr marL="550863" lvl="1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 preparação melhoramentos para os ninhos para reduzir os riscos de predação e melhorar a sua conservação;</a:t>
            </a:r>
          </a:p>
          <a:p>
            <a:pPr marL="550863" lvl="1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Durante a próxima época serão colocados sons e cheiros para promover a ocupação destes ninhos.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9079" r="58" b="10393"/>
          <a:stretch/>
        </p:blipFill>
        <p:spPr>
          <a:xfrm>
            <a:off x="7676707" y="4122537"/>
            <a:ext cx="4527146" cy="273546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930A4DE-2B42-4EE8-8629-8B9D91E73760}"/>
              </a:ext>
            </a:extLst>
          </p:cNvPr>
          <p:cNvSpPr txBox="1"/>
          <p:nvPr/>
        </p:nvSpPr>
        <p:spPr>
          <a:xfrm rot="16200000">
            <a:off x="10511991" y="5178912"/>
            <a:ext cx="249080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 sz="800" dirty="0">
                <a:solidFill>
                  <a:srgbClr val="7F7F7F"/>
                </a:solidFill>
                <a:latin typeface="Century Gothic"/>
              </a:rPr>
              <a:t>Pedro Raposo</a:t>
            </a:r>
            <a:endParaRPr lang="pt-PT" sz="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8071817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343614" y="218978"/>
            <a:ext cx="10814537" cy="28732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(Marine Conservation)</a:t>
            </a: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2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C6.1 –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</a:t>
            </a:r>
            <a:r>
              <a:rPr lang="en-US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trabalhos</a:t>
            </a:r>
            <a:r>
              <a:rPr lang="en-US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integrados</a:t>
            </a:r>
            <a:r>
              <a:rPr lang="en-US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para a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conservação</a:t>
            </a:r>
            <a:r>
              <a:rPr lang="en-US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das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aves</a:t>
            </a:r>
            <a:r>
              <a:rPr lang="en-US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marinhas</a:t>
            </a:r>
            <a:endParaRPr lang="en-US" sz="22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50850" lvl="1" indent="-177800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C6.1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Restauro de habitat nos ilhéus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930A4DE-2B42-4EE8-8629-8B9D91E73760}"/>
              </a:ext>
            </a:extLst>
          </p:cNvPr>
          <p:cNvSpPr txBox="1"/>
          <p:nvPr/>
        </p:nvSpPr>
        <p:spPr>
          <a:xfrm rot="16200000">
            <a:off x="10487941" y="1391406"/>
            <a:ext cx="315360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 sz="800" dirty="0">
                <a:solidFill>
                  <a:schemeClr val="bg1"/>
                </a:solidFill>
                <a:latin typeface="Century Gothic"/>
              </a:rPr>
              <a:t>Rita</a:t>
            </a:r>
            <a:r>
              <a:rPr lang="pt-PT" sz="800" dirty="0">
                <a:solidFill>
                  <a:srgbClr val="7F7F7F"/>
                </a:solidFill>
                <a:latin typeface="Century Gothic"/>
              </a:rPr>
              <a:t> </a:t>
            </a:r>
            <a:r>
              <a:rPr lang="pt-PT" sz="800" dirty="0">
                <a:solidFill>
                  <a:schemeClr val="bg1"/>
                </a:solidFill>
                <a:latin typeface="Century Gothic"/>
              </a:rPr>
              <a:t>Camara</a:t>
            </a:r>
            <a:endParaRPr lang="pt-PT" sz="800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324079" y="2513002"/>
            <a:ext cx="7272963" cy="41260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-180975"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6088" lvl="1" indent="-180975"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Aquisição da embarcação para aceder aos ilhéus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99AFF35-FA57-46EE-82FA-1B2D60368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40" y="2410605"/>
            <a:ext cx="5929860" cy="44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68588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0" y="-248694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C8C2AD29-66F7-4F97-BC0F-A903F90B1757}"/>
              </a:ext>
            </a:extLst>
          </p:cNvPr>
          <p:cNvSpPr txBox="1">
            <a:spLocks/>
          </p:cNvSpPr>
          <p:nvPr/>
        </p:nvSpPr>
        <p:spPr>
          <a:xfrm>
            <a:off x="838200" y="2054225"/>
            <a:ext cx="433387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pt-PT" sz="1800" dirty="0">
              <a:solidFill>
                <a:srgbClr val="FFFFFF"/>
              </a:solidFill>
              <a:latin typeface="Century Gothic"/>
              <a:cs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8" y="3022569"/>
            <a:ext cx="5440479" cy="1344613"/>
          </a:xfrm>
        </p:spPr>
        <p:txBody>
          <a:bodyPr>
            <a:normAutofit fontScale="90000"/>
          </a:bodyPr>
          <a:lstStyle/>
          <a:p>
            <a:pPr>
              <a:lnSpc>
                <a:spcPct val="108000"/>
              </a:lnSpc>
            </a:pPr>
            <a: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We Manage </a:t>
            </a:r>
            <a:b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</a:br>
            <a: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(Terrestrial Conservation)</a:t>
            </a:r>
            <a:b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</a:br>
            <a:b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</a:br>
            <a:b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</a:br>
            <a:endParaRPr lang="en-US" sz="3600" b="1" dirty="0">
              <a:solidFill>
                <a:srgbClr val="FFFFFF"/>
              </a:solidFill>
              <a:latin typeface="Century Gothic"/>
              <a:cs typeface="Calibri Light" panose="020F0302020204030204"/>
            </a:endParaRPr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7C58F807-89F9-4F50-BF41-8519F7147216}"/>
              </a:ext>
            </a:extLst>
          </p:cNvPr>
          <p:cNvSpPr txBox="1">
            <a:spLocks/>
          </p:cNvSpPr>
          <p:nvPr/>
        </p:nvSpPr>
        <p:spPr>
          <a:xfrm>
            <a:off x="6762750" y="825321"/>
            <a:ext cx="4430923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</a:endParaRPr>
          </a:p>
          <a:p>
            <a:pPr>
              <a:buNone/>
            </a:pPr>
            <a:endParaRPr lang="pt-PT" sz="2000" dirty="0">
              <a:solidFill>
                <a:srgbClr val="7F7F7F"/>
              </a:solidFill>
              <a:cs typeface="Calibri" panose="020F0502020204030204"/>
            </a:endParaRP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DF0B95-BC06-423C-9D1C-4D9E14B8084B}"/>
              </a:ext>
            </a:extLst>
          </p:cNvPr>
          <p:cNvSpPr txBox="1"/>
          <p:nvPr/>
        </p:nvSpPr>
        <p:spPr>
          <a:xfrm>
            <a:off x="8297605" y="1538399"/>
            <a:ext cx="176467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chemeClr val="bg2">
                    <a:lumMod val="50000"/>
                  </a:schemeClr>
                </a:solidFill>
              </a:rPr>
              <a:t>Ações:</a:t>
            </a:r>
          </a:p>
          <a:p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C3.2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C8.1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C8.2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D5.1</a:t>
            </a:r>
          </a:p>
          <a:p>
            <a:endParaRPr lang="pt-PT" sz="3200" b="1" dirty="0"/>
          </a:p>
        </p:txBody>
      </p:sp>
    </p:spTree>
    <p:extLst>
      <p:ext uri="{BB962C8B-B14F-4D97-AF65-F5344CB8AC3E}">
        <p14:creationId xmlns:p14="http://schemas.microsoft.com/office/powerpoint/2010/main" val="3774369081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0C9F5618-7291-47AC-8DA5-8C8507D3732D}"/>
              </a:ext>
            </a:extLst>
          </p:cNvPr>
          <p:cNvSpPr txBox="1">
            <a:spLocks/>
          </p:cNvSpPr>
          <p:nvPr/>
        </p:nvSpPr>
        <p:spPr>
          <a:xfrm>
            <a:off x="526211" y="559444"/>
            <a:ext cx="6203774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(terrestrial conservation)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3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C3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trabalhos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piloto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para a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conservação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da flora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endémica</a:t>
            </a:r>
            <a:endParaRPr lang="en-US" sz="2000" i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1400" i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20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C3.2 </a:t>
            </a:r>
            <a:r>
              <a:rPr lang="pt-PT" sz="20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Conservação in-situ</a:t>
            </a:r>
          </a:p>
          <a:p>
            <a:pPr marL="447675" indent="-180975">
              <a:lnSpc>
                <a:spcPct val="100000"/>
              </a:lnSpc>
            </a:pPr>
            <a:endParaRPr lang="pt-PT" sz="16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73050" lvl="1" indent="0">
              <a:lnSpc>
                <a:spcPts val="2400"/>
              </a:lnSpc>
              <a:buNone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Recolha de sementes de espécies lenhosas para sementeira direta nos ilhéus: </a:t>
            </a:r>
          </a:p>
          <a:p>
            <a:pPr marL="273050" lvl="1" indent="0">
              <a:lnSpc>
                <a:spcPct val="100000"/>
              </a:lnSpc>
              <a:buNone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buNone/>
            </a:pPr>
            <a:r>
              <a:rPr lang="pt-PT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Erica azorica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(38 g)</a:t>
            </a:r>
          </a:p>
          <a:p>
            <a:pPr marL="273050" lvl="1" indent="0">
              <a:lnSpc>
                <a:spcPct val="100000"/>
              </a:lnSpc>
              <a:buNone/>
            </a:pPr>
            <a:r>
              <a:rPr lang="pt-PT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Morella faya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(191 g)</a:t>
            </a:r>
            <a:endParaRPr lang="pt-PT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buNone/>
            </a:pPr>
            <a:endParaRPr lang="pt-PT" sz="2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C7521-7D7B-4D0C-A5F7-B25DB88F6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82" y="663"/>
            <a:ext cx="5136409" cy="685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73803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0C9F5618-7291-47AC-8DA5-8C8507D3732D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6731840" cy="61979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6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(terrestrial conservation)</a:t>
            </a:r>
          </a:p>
          <a:p>
            <a:pPr>
              <a:lnSpc>
                <a:spcPct val="100000"/>
              </a:lnSpc>
              <a:buNone/>
            </a:pPr>
            <a:endParaRPr lang="en-US" sz="9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28000"/>
              </a:lnSpc>
            </a:pPr>
            <a:r>
              <a:rPr lang="pt-PT" sz="22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C8 – </a:t>
            </a:r>
            <a:r>
              <a:rPr lang="pt-PT" sz="22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 de trabalhos de controlo de espécies exóticas invasoras</a:t>
            </a:r>
          </a:p>
          <a:p>
            <a:pPr>
              <a:lnSpc>
                <a:spcPct val="100000"/>
              </a:lnSpc>
            </a:pPr>
            <a:endParaRPr lang="en-US" sz="1200" i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9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C8.1 </a:t>
            </a:r>
            <a:r>
              <a:rPr lang="pt-PT" sz="19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Controlo e erradicação de espécies de flora invasora</a:t>
            </a:r>
            <a:endParaRPr lang="pt-PT" sz="19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100000"/>
              </a:lnSpc>
            </a:pPr>
            <a:endParaRPr lang="pt-PT" sz="9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730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PT" sz="1900" dirty="0">
                <a:solidFill>
                  <a:schemeClr val="accent3">
                    <a:lumMod val="75000"/>
                  </a:schemeClr>
                </a:solidFill>
              </a:rPr>
              <a:t>Remoção de cerca de 5000 m</a:t>
            </a:r>
            <a:r>
              <a:rPr lang="pt-PT" sz="1900" baseline="30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pt-PT" sz="1900" dirty="0">
                <a:solidFill>
                  <a:schemeClr val="accent3">
                    <a:lumMod val="75000"/>
                  </a:schemeClr>
                </a:solidFill>
              </a:rPr>
              <a:t> de: </a:t>
            </a:r>
          </a:p>
          <a:p>
            <a:pPr marL="2730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PT" sz="1900" dirty="0">
                <a:solidFill>
                  <a:schemeClr val="accent3">
                    <a:lumMod val="75000"/>
                  </a:schemeClr>
                </a:solidFill>
              </a:rPr>
              <a:t>   	</a:t>
            </a:r>
            <a:r>
              <a:rPr lang="pt-PT" sz="1900" i="1" dirty="0">
                <a:solidFill>
                  <a:schemeClr val="accent3">
                    <a:lumMod val="75000"/>
                  </a:schemeClr>
                </a:solidFill>
              </a:rPr>
              <a:t>Tetragonia tetragonoides</a:t>
            </a:r>
          </a:p>
          <a:p>
            <a:pPr marL="2730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PT" sz="1900" i="1" dirty="0">
                <a:solidFill>
                  <a:schemeClr val="accent3">
                    <a:lumMod val="75000"/>
                  </a:schemeClr>
                </a:solidFill>
              </a:rPr>
              <a:t>	Carpobrotus edulis</a:t>
            </a:r>
          </a:p>
          <a:p>
            <a:pPr marL="2730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PT" sz="1900" i="1" dirty="0">
                <a:solidFill>
                  <a:schemeClr val="accent3">
                    <a:lumMod val="75000"/>
                  </a:schemeClr>
                </a:solidFill>
              </a:rPr>
              <a:t>	Arundo donax</a:t>
            </a:r>
          </a:p>
          <a:p>
            <a:pPr marL="2730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PT" sz="1900" i="1" dirty="0">
                <a:solidFill>
                  <a:schemeClr val="accent3">
                    <a:lumMod val="75000"/>
                  </a:schemeClr>
                </a:solidFill>
              </a:rPr>
              <a:t>	Tamarix africana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06A65-38E1-4DC2-9E08-9C61B8560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79" y="0"/>
            <a:ext cx="5149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67467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0C9F5618-7291-47AC-8DA5-8C8507D3732D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11137706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(terrestrial conservation)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pt-PT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C8 –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 de trabalhos de controlo de espécies exóticas invasoras</a:t>
            </a:r>
          </a:p>
          <a:p>
            <a:pPr>
              <a:lnSpc>
                <a:spcPct val="100000"/>
              </a:lnSpc>
            </a:pPr>
            <a:endParaRPr lang="en-US" sz="1600" i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C8.2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Controlo e erradicação de espécies de fauna invasora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Elaboração de Planos de Biossegurança para os ilhéus</a:t>
            </a: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Armadilhas para roedores prontas para serem instaladas</a:t>
            </a: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Motéis de roedores a serem construídos</a:t>
            </a:r>
          </a:p>
          <a:p>
            <a:pPr marL="273050" lvl="1" indent="0">
              <a:lnSpc>
                <a:spcPct val="100000"/>
              </a:lnSpc>
              <a:buNone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buNone/>
            </a:pP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06A65-38E1-4DC2-9E08-9C61B8560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93" y="3636335"/>
            <a:ext cx="4839657" cy="3221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622D89-1233-4E03-8D18-098F7EE95B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3849"/>
            <a:ext cx="7218993" cy="2014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46CFC8-C015-40F3-BD11-43A4555EC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876" y="2452828"/>
            <a:ext cx="3513250" cy="2646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C8F3C5-D753-4752-B694-146AAB9DC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93" y="4422131"/>
            <a:ext cx="22574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3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75765" y="368276"/>
            <a:ext cx="9131761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(terrestrial conservation)</a:t>
            </a: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pt-PT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C8 –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 de trabalhos de controlo de espécies exóticas invasoras</a:t>
            </a:r>
          </a:p>
          <a:p>
            <a:pPr>
              <a:lnSpc>
                <a:spcPct val="100000"/>
              </a:lnSpc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3A069C4-8CE6-4FE1-B110-1B520CE3146F}"/>
              </a:ext>
            </a:extLst>
          </p:cNvPr>
          <p:cNvSpPr txBox="1"/>
          <p:nvPr/>
        </p:nvSpPr>
        <p:spPr>
          <a:xfrm>
            <a:off x="9586236" y="3506037"/>
            <a:ext cx="290011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 sz="1200" b="1" dirty="0">
                <a:solidFill>
                  <a:srgbClr val="7F7F7F"/>
                </a:solidFill>
                <a:latin typeface="Century Gothic"/>
              </a:rPr>
              <a:t>Camaras de vídeo-</a:t>
            </a:r>
            <a:r>
              <a:rPr lang="pt-PT" sz="1200" b="1" i="1" dirty="0" err="1">
                <a:solidFill>
                  <a:srgbClr val="7F7F7F"/>
                </a:solidFill>
                <a:latin typeface="Century Gothic"/>
              </a:rPr>
              <a:t>trapping</a:t>
            </a:r>
            <a:endParaRPr lang="pt-PT" sz="1200" b="1" i="1" dirty="0">
              <a:solidFill>
                <a:srgbClr val="7F7F7F"/>
              </a:solidFill>
              <a:latin typeface="Century Gothic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87840" y="2068677"/>
            <a:ext cx="8739202" cy="667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indent="-169863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Sub-ação</a:t>
            </a:r>
            <a:r>
              <a:rPr lang="pt-PT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 C8.2 </a:t>
            </a:r>
            <a:r>
              <a:rPr lang="pt-PT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– Controlo de lagartixa em ilhéus para proteção de aves marinhas sensíveis</a:t>
            </a:r>
            <a:endParaRPr lang="pt-PT" i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</p:txBody>
      </p:sp>
      <p:sp>
        <p:nvSpPr>
          <p:cNvPr id="22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841430" y="2860874"/>
            <a:ext cx="8479141" cy="19597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0863" lvl="1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Em curso monitorização com câmaras de vídeo-</a:t>
            </a:r>
            <a:r>
              <a:rPr lang="pt-PT" sz="2000" i="1" dirty="0" err="1">
                <a:solidFill>
                  <a:schemeClr val="accent3">
                    <a:lumMod val="75000"/>
                  </a:schemeClr>
                </a:solidFill>
              </a:rPr>
              <a:t>trapping</a:t>
            </a: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 para deteção de eventos de predação pela lagartixa-da-madeira;</a:t>
            </a:r>
          </a:p>
          <a:p>
            <a:pPr marL="550863" lvl="1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Ainda sem deteção de eventos de predação, mas com densidades elevadas em todos os ilhéus.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7" name="Shape 7"/>
          <p:cNvPicPr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86236" y="-11491"/>
            <a:ext cx="2605764" cy="34731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o 2"/>
          <p:cNvGrpSpPr/>
          <p:nvPr/>
        </p:nvGrpSpPr>
        <p:grpSpPr>
          <a:xfrm>
            <a:off x="0" y="4820600"/>
            <a:ext cx="12192000" cy="2026562"/>
            <a:chOff x="591993" y="4869222"/>
            <a:chExt cx="10470968" cy="1479550"/>
          </a:xfrm>
        </p:grpSpPr>
        <p:grpSp>
          <p:nvGrpSpPr>
            <p:cNvPr id="38" name="Agrupar 45"/>
            <p:cNvGrpSpPr/>
            <p:nvPr/>
          </p:nvGrpSpPr>
          <p:grpSpPr>
            <a:xfrm>
              <a:off x="5539299" y="4869222"/>
              <a:ext cx="5523662" cy="1479550"/>
              <a:chOff x="-5752607" y="405782"/>
              <a:chExt cx="5523811" cy="1479550"/>
            </a:xfrm>
          </p:grpSpPr>
          <p:pic>
            <p:nvPicPr>
              <p:cNvPr id="39" name="Shape 29"/>
              <p:cNvPicPr preferRelativeResize="0"/>
              <p:nvPr/>
            </p:nvPicPr>
            <p:blipFill rotWithShape="1">
              <a:blip r:embed="rId3">
                <a:alphaModFix/>
              </a:blip>
              <a:srcRect l="13739" t="8824" r="3889" b="9412"/>
              <a:stretch/>
            </p:blipFill>
            <p:spPr>
              <a:xfrm>
                <a:off x="-2910401" y="405782"/>
                <a:ext cx="2681605" cy="147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Shape 30"/>
              <p:cNvPicPr preferRelativeResize="0"/>
              <p:nvPr/>
            </p:nvPicPr>
            <p:blipFill rotWithShape="1">
              <a:blip r:embed="rId4">
                <a:alphaModFix/>
              </a:blip>
              <a:srcRect l="8583" t="22651" r="14382"/>
              <a:stretch/>
            </p:blipFill>
            <p:spPr>
              <a:xfrm>
                <a:off x="-5752607" y="405782"/>
                <a:ext cx="2628971" cy="1479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" name="Agrupar 43"/>
            <p:cNvGrpSpPr/>
            <p:nvPr/>
          </p:nvGrpSpPr>
          <p:grpSpPr>
            <a:xfrm>
              <a:off x="591993" y="4869222"/>
              <a:ext cx="4734077" cy="1479550"/>
              <a:chOff x="1752600" y="0"/>
              <a:chExt cx="3787262" cy="1183640"/>
            </a:xfrm>
          </p:grpSpPr>
          <p:pic>
            <p:nvPicPr>
              <p:cNvPr id="43" name="image7.png"/>
              <p:cNvPicPr/>
              <p:nvPr/>
            </p:nvPicPr>
            <p:blipFill>
              <a:blip r:embed="rId5"/>
              <a:srcRect l="2915" t="25675" r="47727" b="11166"/>
              <a:stretch>
                <a:fillRect/>
              </a:stretch>
            </p:blipFill>
            <p:spPr>
              <a:xfrm>
                <a:off x="1752600" y="0"/>
                <a:ext cx="1666240" cy="1183640"/>
              </a:xfrm>
              <a:prstGeom prst="rect">
                <a:avLst/>
              </a:prstGeom>
              <a:ln/>
            </p:spPr>
          </p:pic>
          <p:pic>
            <p:nvPicPr>
              <p:cNvPr id="44" name="image28.png"/>
              <p:cNvPicPr/>
              <p:nvPr/>
            </p:nvPicPr>
            <p:blipFill>
              <a:blip r:embed="rId6"/>
              <a:srcRect l="27825" r="33757" b="57649"/>
              <a:stretch>
                <a:fillRect/>
              </a:stretch>
            </p:blipFill>
            <p:spPr>
              <a:xfrm>
                <a:off x="3607557" y="0"/>
                <a:ext cx="1932305" cy="1183640"/>
              </a:xfrm>
              <a:prstGeom prst="rect">
                <a:avLst/>
              </a:prstGeom>
              <a:ln/>
            </p:spPr>
          </p:pic>
        </p:grpSp>
      </p:grpSp>
    </p:spTree>
    <p:extLst>
      <p:ext uri="{BB962C8B-B14F-4D97-AF65-F5344CB8AC3E}">
        <p14:creationId xmlns:p14="http://schemas.microsoft.com/office/powerpoint/2010/main" val="3223366456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17304" y="493222"/>
            <a:ext cx="7237727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(terrestrial conservation)</a:t>
            </a: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C8 –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 de trabalhos de controlo de espécies exóticas invasoras</a:t>
            </a: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17304" y="2285200"/>
            <a:ext cx="6588822" cy="667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Sub-ação</a:t>
            </a:r>
            <a:r>
              <a:rPr lang="pt-PT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 C8.2 </a:t>
            </a:r>
            <a:r>
              <a:rPr lang="pt-PT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– Controlo de lagartixa em ilhéus para proteção de aves marinhas sensíveis</a:t>
            </a:r>
            <a:endParaRPr lang="pt-PT" i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</p:txBody>
      </p:sp>
      <p:sp>
        <p:nvSpPr>
          <p:cNvPr id="22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878017" y="3113500"/>
            <a:ext cx="6186982" cy="35449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0863" lvl="1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A densidade detetada assim como o fato da lagartixa-da-madeira estar considerada como espécie protegida no Decreto Legislativo Regional n.º 15/2012/A;</a:t>
            </a:r>
          </a:p>
          <a:p>
            <a:pPr marL="550863" lvl="1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Por este motivo, e pelo desconhecimento do impacto real desta espécie na sobrevivência das aves marinhas, decidiu-se alterar essa ação para a </a:t>
            </a:r>
            <a:r>
              <a:rPr lang="pt-PT" sz="2000" b="1" dirty="0">
                <a:solidFill>
                  <a:schemeClr val="accent3">
                    <a:lumMod val="75000"/>
                  </a:schemeClr>
                </a:solidFill>
              </a:rPr>
              <a:t>criação de zonas de exclusão</a:t>
            </a: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 em torno de ninhos no Ilhéu da Praia.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7066C4-7CFD-4949-BFF5-18E02235A783}"/>
              </a:ext>
            </a:extLst>
          </p:cNvPr>
          <p:cNvGrpSpPr/>
          <p:nvPr/>
        </p:nvGrpSpPr>
        <p:grpSpPr>
          <a:xfrm>
            <a:off x="7553387" y="16801"/>
            <a:ext cx="4704692" cy="6781449"/>
            <a:chOff x="7553387" y="16801"/>
            <a:chExt cx="4704692" cy="6781449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3A069C4-8CE6-4FE1-B110-1B520CE3146F}"/>
                </a:ext>
              </a:extLst>
            </p:cNvPr>
            <p:cNvSpPr txBox="1"/>
            <p:nvPr/>
          </p:nvSpPr>
          <p:spPr>
            <a:xfrm>
              <a:off x="7560421" y="1955091"/>
              <a:ext cx="418093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PT" sz="1200" b="1" dirty="0">
                  <a:solidFill>
                    <a:srgbClr val="7F7F7F"/>
                  </a:solidFill>
                  <a:latin typeface="Century Gothic"/>
                </a:rPr>
                <a:t>Exemplos de áreas de exclusão para lagartixas </a:t>
              </a:r>
              <a:r>
                <a:rPr lang="pt-PT" sz="1200" b="1" dirty="0">
                  <a:solidFill>
                    <a:srgbClr val="7F7F7F"/>
                  </a:solidFill>
                  <a:latin typeface="Century Gothic"/>
                  <a:sym typeface="Symbol" panose="05050102010706020507" pitchFamily="18" charset="2"/>
                </a:rPr>
                <a:t></a:t>
              </a:r>
            </a:p>
            <a:p>
              <a:endParaRPr lang="pt-PT" sz="1200" b="1" dirty="0">
                <a:solidFill>
                  <a:srgbClr val="7F7F7F"/>
                </a:solidFill>
                <a:latin typeface="Century Gothic"/>
                <a:sym typeface="Symbol" panose="05050102010706020507" pitchFamily="18" charset="2"/>
              </a:endParaRPr>
            </a:p>
            <a:p>
              <a:r>
                <a:rPr lang="pt-PT" sz="1200" b="1" dirty="0">
                  <a:solidFill>
                    <a:srgbClr val="7F7F7F"/>
                  </a:solidFill>
                  <a:latin typeface="Century Gothic"/>
                  <a:sym typeface="Symbol" panose="05050102010706020507" pitchFamily="18" charset="2"/>
                </a:rPr>
                <a:t>Zonas de exclusão  </a:t>
              </a:r>
              <a:endParaRPr lang="pt-PT" sz="1200" b="1" dirty="0">
                <a:solidFill>
                  <a:srgbClr val="7F7F7F"/>
                </a:solidFill>
                <a:latin typeface="Century Gothic"/>
              </a:endParaRPr>
            </a:p>
          </p:txBody>
        </p:sp>
        <p:pic>
          <p:nvPicPr>
            <p:cNvPr id="28" name="Shape 11"/>
            <p:cNvPicPr preferRelativeResize="0"/>
            <p:nvPr/>
          </p:nvPicPr>
          <p:blipFill rotWithShape="1">
            <a:blip r:embed="rId3">
              <a:alphaModFix/>
            </a:blip>
            <a:srcRect l="25301" t="20993" r="7386"/>
            <a:stretch/>
          </p:blipFill>
          <p:spPr>
            <a:xfrm>
              <a:off x="7611017" y="16801"/>
              <a:ext cx="2209988" cy="1881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" name="Agrupar 53"/>
            <p:cNvGrpSpPr/>
            <p:nvPr/>
          </p:nvGrpSpPr>
          <p:grpSpPr>
            <a:xfrm>
              <a:off x="7599339" y="16802"/>
              <a:ext cx="4574337" cy="1978712"/>
              <a:chOff x="39193" y="1"/>
              <a:chExt cx="4546590" cy="2000029"/>
            </a:xfrm>
          </p:grpSpPr>
          <p:sp>
            <p:nvSpPr>
              <p:cNvPr id="31" name="Retângulo 30"/>
              <p:cNvSpPr/>
              <p:nvPr/>
            </p:nvSpPr>
            <p:spPr>
              <a:xfrm>
                <a:off x="2286879" y="1711105"/>
                <a:ext cx="1525642" cy="288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pt-PT" sz="8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Richardson </a:t>
                </a:r>
                <a:r>
                  <a:rPr lang="pt-PT" sz="800" i="1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et al.</a:t>
                </a:r>
                <a:r>
                  <a:rPr lang="pt-PT" sz="8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2017</a:t>
                </a:r>
                <a:endParaRPr lang="pt-PT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39193" y="1707587"/>
                <a:ext cx="1181100" cy="288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pt-PT" sz="800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Vieira </a:t>
                </a:r>
                <a:r>
                  <a:rPr lang="pt-PT" sz="800" i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et al.</a:t>
                </a:r>
                <a:r>
                  <a:rPr lang="pt-PT" sz="800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2020</a:t>
                </a:r>
                <a:endParaRPr lang="pt-P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34" name="Shape 17"/>
              <p:cNvPicPr preferRelativeResize="0"/>
              <p:nvPr/>
            </p:nvPicPr>
            <p:blipFill rotWithShape="1">
              <a:blip r:embed="rId4">
                <a:alphaModFix/>
              </a:blip>
              <a:srcRect l="1790" r="16133"/>
              <a:stretch/>
            </p:blipFill>
            <p:spPr>
              <a:xfrm>
                <a:off x="2365122" y="1"/>
                <a:ext cx="2220661" cy="18952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Retângulo 35"/>
              <p:cNvSpPr/>
              <p:nvPr/>
            </p:nvSpPr>
            <p:spPr>
              <a:xfrm>
                <a:off x="2311111" y="1691567"/>
                <a:ext cx="1477176" cy="27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pt-PT" sz="800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Lemon </a:t>
                </a:r>
                <a:r>
                  <a:rPr lang="pt-PT" sz="800" dirty="0" err="1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Bay</a:t>
                </a:r>
                <a:r>
                  <a:rPr lang="pt-PT" sz="800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pt-PT" sz="800" dirty="0" err="1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Conservancy</a:t>
                </a:r>
                <a:endParaRPr lang="pt-P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7553387" y="4811750"/>
              <a:ext cx="4704692" cy="1986500"/>
              <a:chOff x="7219191" y="4700212"/>
              <a:chExt cx="4704692" cy="1986500"/>
            </a:xfrm>
          </p:grpSpPr>
          <p:sp>
            <p:nvSpPr>
              <p:cNvPr id="37" name="Retângulo 36"/>
              <p:cNvSpPr/>
              <p:nvPr/>
            </p:nvSpPr>
            <p:spPr>
              <a:xfrm>
                <a:off x="7686939" y="5646014"/>
                <a:ext cx="97784" cy="45690"/>
              </a:xfrm>
              <a:prstGeom prst="rect">
                <a:avLst/>
              </a:prstGeom>
              <a:solidFill>
                <a:schemeClr val="accent5"/>
              </a:solidFill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/>
              </a:p>
            </p:txBody>
          </p:sp>
          <p:sp>
            <p:nvSpPr>
              <p:cNvPr id="38" name="Retângulo 37"/>
              <p:cNvSpPr/>
              <p:nvPr/>
            </p:nvSpPr>
            <p:spPr>
              <a:xfrm>
                <a:off x="7687751" y="5289206"/>
                <a:ext cx="97784" cy="45690"/>
              </a:xfrm>
              <a:prstGeom prst="rect">
                <a:avLst/>
              </a:prstGeom>
              <a:solidFill>
                <a:schemeClr val="accent5"/>
              </a:solidFill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/>
              </a:p>
            </p:txBody>
          </p:sp>
          <p:grpSp>
            <p:nvGrpSpPr>
              <p:cNvPr id="39" name="Agrupar 120"/>
              <p:cNvGrpSpPr/>
              <p:nvPr/>
            </p:nvGrpSpPr>
            <p:grpSpPr>
              <a:xfrm>
                <a:off x="7219191" y="4760750"/>
                <a:ext cx="3082932" cy="1925962"/>
                <a:chOff x="0" y="0"/>
                <a:chExt cx="3083120" cy="1927181"/>
              </a:xfrm>
            </p:grpSpPr>
            <p:grpSp>
              <p:nvGrpSpPr>
                <p:cNvPr id="43" name="Agrupar 115"/>
                <p:cNvGrpSpPr/>
                <p:nvPr/>
              </p:nvGrpSpPr>
              <p:grpSpPr>
                <a:xfrm>
                  <a:off x="0" y="203982"/>
                  <a:ext cx="1227249" cy="1723199"/>
                  <a:chOff x="0" y="0"/>
                  <a:chExt cx="1227249" cy="1723199"/>
                </a:xfrm>
              </p:grpSpPr>
              <p:sp>
                <p:nvSpPr>
                  <p:cNvPr id="57" name="Retângulo: Cantos Arredondados 4"/>
                  <p:cNvSpPr/>
                  <p:nvPr/>
                </p:nvSpPr>
                <p:spPr>
                  <a:xfrm>
                    <a:off x="463404" y="106338"/>
                    <a:ext cx="45085" cy="129794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cxnSp>
                <p:nvCxnSpPr>
                  <p:cNvPr id="58" name="Conexão: Ângulo Reto 2"/>
                  <p:cNvCxnSpPr/>
                  <p:nvPr/>
                </p:nvCxnSpPr>
                <p:spPr>
                  <a:xfrm flipH="1" flipV="1">
                    <a:off x="687019" y="160557"/>
                    <a:ext cx="116205" cy="1116330"/>
                  </a:xfrm>
                  <a:prstGeom prst="bentConnector3">
                    <a:avLst>
                      <a:gd name="adj1" fmla="val 228239"/>
                    </a:avLst>
                  </a:prstGeom>
                  <a:ln w="285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Corda 58"/>
                  <p:cNvSpPr/>
                  <p:nvPr/>
                </p:nvSpPr>
                <p:spPr>
                  <a:xfrm rot="12040315">
                    <a:off x="539853" y="315009"/>
                    <a:ext cx="46765" cy="60148"/>
                  </a:xfrm>
                  <a:prstGeom prst="chord">
                    <a:avLst>
                      <a:gd name="adj1" fmla="val 2374173"/>
                      <a:gd name="adj2" fmla="val 16352422"/>
                    </a:avLst>
                  </a:prstGeom>
                  <a:solidFill>
                    <a:schemeClr val="accent5"/>
                  </a:solidFill>
                  <a:ln w="952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cxnSp>
                <p:nvCxnSpPr>
                  <p:cNvPr id="60" name="Conexão reta unidirecional 59"/>
                  <p:cNvCxnSpPr/>
                  <p:nvPr/>
                </p:nvCxnSpPr>
                <p:spPr>
                  <a:xfrm rot="5400000">
                    <a:off x="-181096" y="527806"/>
                    <a:ext cx="795655" cy="0"/>
                  </a:xfrm>
                  <a:prstGeom prst="straightConnector1">
                    <a:avLst/>
                  </a:prstGeom>
                  <a:noFill/>
                  <a:ln w="15875" cap="flat" cmpd="sng">
                    <a:solidFill>
                      <a:srgbClr val="595959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</p:spPr>
              </p:cxnSp>
              <p:sp>
                <p:nvSpPr>
                  <p:cNvPr id="61" name="Retângulo 60"/>
                  <p:cNvSpPr/>
                  <p:nvPr/>
                </p:nvSpPr>
                <p:spPr>
                  <a:xfrm rot="16200000">
                    <a:off x="-434340" y="434340"/>
                    <a:ext cx="1111250" cy="242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0"/>
                      </a:spcAft>
                    </a:pPr>
                    <a:r>
                      <a:rPr lang="pt-PT" sz="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50 cm</a:t>
                    </a:r>
                    <a:endParaRPr lang="pt-PT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2" name="Retângulo 61"/>
                  <p:cNvSpPr/>
                  <p:nvPr/>
                </p:nvSpPr>
                <p:spPr>
                  <a:xfrm rot="16200000">
                    <a:off x="-427306" y="1046289"/>
                    <a:ext cx="1111250" cy="242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0"/>
                      </a:spcAft>
                    </a:pPr>
                    <a:r>
                      <a:rPr lang="pt-PT" sz="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20 cm</a:t>
                    </a:r>
                    <a:endParaRPr lang="pt-PT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63" name="Conexão reta unidirecional 62"/>
                  <p:cNvCxnSpPr/>
                  <p:nvPr/>
                </p:nvCxnSpPr>
                <p:spPr>
                  <a:xfrm rot="5400000" flipV="1">
                    <a:off x="80499" y="1156289"/>
                    <a:ext cx="284480" cy="1270"/>
                  </a:xfrm>
                  <a:prstGeom prst="straightConnector1">
                    <a:avLst/>
                  </a:prstGeom>
                  <a:noFill/>
                  <a:ln w="15875" cap="flat" cmpd="sng">
                    <a:solidFill>
                      <a:srgbClr val="595959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</p:spPr>
              </p:cxnSp>
              <p:cxnSp>
                <p:nvCxnSpPr>
                  <p:cNvPr id="64" name="Conexão reta unidirecional 63"/>
                  <p:cNvCxnSpPr/>
                  <p:nvPr/>
                </p:nvCxnSpPr>
                <p:spPr>
                  <a:xfrm flipH="1">
                    <a:off x="499357" y="1470904"/>
                    <a:ext cx="324262" cy="4494"/>
                  </a:xfrm>
                  <a:prstGeom prst="straightConnector1">
                    <a:avLst/>
                  </a:prstGeom>
                  <a:noFill/>
                  <a:ln w="15875" cap="flat" cmpd="sng">
                    <a:solidFill>
                      <a:srgbClr val="595959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</p:spPr>
              </p:cxnSp>
              <p:sp>
                <p:nvSpPr>
                  <p:cNvPr id="65" name="Retângulo 64"/>
                  <p:cNvSpPr/>
                  <p:nvPr/>
                </p:nvSpPr>
                <p:spPr>
                  <a:xfrm>
                    <a:off x="115999" y="1501192"/>
                    <a:ext cx="1111250" cy="19710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0"/>
                      </a:spcAft>
                    </a:pPr>
                    <a:r>
                      <a:rPr lang="pt-PT" sz="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20 cm</a:t>
                    </a:r>
                    <a:endParaRPr lang="pt-PT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4" name="Agrupar 118"/>
                <p:cNvGrpSpPr/>
                <p:nvPr/>
              </p:nvGrpSpPr>
              <p:grpSpPr>
                <a:xfrm>
                  <a:off x="1000873" y="0"/>
                  <a:ext cx="2001936" cy="1621448"/>
                  <a:chOff x="-4967" y="0"/>
                  <a:chExt cx="2001936" cy="1621448"/>
                </a:xfrm>
              </p:grpSpPr>
              <p:grpSp>
                <p:nvGrpSpPr>
                  <p:cNvPr id="46" name="Agrupar 113"/>
                  <p:cNvGrpSpPr/>
                  <p:nvPr/>
                </p:nvGrpSpPr>
                <p:grpSpPr>
                  <a:xfrm>
                    <a:off x="-4967" y="316523"/>
                    <a:ext cx="2001936" cy="1304925"/>
                    <a:chOff x="-4968" y="0"/>
                    <a:chExt cx="2002406" cy="1305131"/>
                  </a:xfrm>
                </p:grpSpPr>
                <p:sp>
                  <p:nvSpPr>
                    <p:cNvPr id="49" name="Retângulo 48"/>
                    <p:cNvSpPr/>
                    <p:nvPr/>
                  </p:nvSpPr>
                  <p:spPr>
                    <a:xfrm>
                      <a:off x="-4968" y="857933"/>
                      <a:ext cx="2002406" cy="298450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  <p:sp>
                  <p:nvSpPr>
                    <p:cNvPr id="50" name="Retângulo 49"/>
                    <p:cNvSpPr/>
                    <p:nvPr/>
                  </p:nvSpPr>
                  <p:spPr>
                    <a:xfrm>
                      <a:off x="0" y="40044"/>
                      <a:ext cx="1989287" cy="798195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  <p:sp>
                  <p:nvSpPr>
                    <p:cNvPr id="51" name="Retângulo: Cantos Arredondados 17"/>
                    <p:cNvSpPr/>
                    <p:nvPr/>
                  </p:nvSpPr>
                  <p:spPr>
                    <a:xfrm>
                      <a:off x="197809" y="0"/>
                      <a:ext cx="45085" cy="1304925"/>
                    </a:xfrm>
                    <a:prstGeom prst="round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  <p:sp>
                  <p:nvSpPr>
                    <p:cNvPr id="52" name="Retângulo: Cantos Arredondados 19"/>
                    <p:cNvSpPr/>
                    <p:nvPr/>
                  </p:nvSpPr>
                  <p:spPr>
                    <a:xfrm>
                      <a:off x="1765352" y="0"/>
                      <a:ext cx="45719" cy="1305131"/>
                    </a:xfrm>
                    <a:prstGeom prst="round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186613" y="197809"/>
                      <a:ext cx="65405" cy="59055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  <p:sp>
                  <p:nvSpPr>
                    <p:cNvPr id="54" name="Oval 53"/>
                    <p:cNvSpPr/>
                    <p:nvPr/>
                  </p:nvSpPr>
                  <p:spPr>
                    <a:xfrm>
                      <a:off x="190345" y="541175"/>
                      <a:ext cx="65405" cy="59055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  <p:sp>
                  <p:nvSpPr>
                    <p:cNvPr id="55" name="Oval 54"/>
                    <p:cNvSpPr/>
                    <p:nvPr/>
                  </p:nvSpPr>
                  <p:spPr>
                    <a:xfrm>
                      <a:off x="1757888" y="556104"/>
                      <a:ext cx="65405" cy="59055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  <p:sp>
                  <p:nvSpPr>
                    <p:cNvPr id="56" name="Oval 55"/>
                    <p:cNvSpPr/>
                    <p:nvPr/>
                  </p:nvSpPr>
                  <p:spPr>
                    <a:xfrm>
                      <a:off x="1754155" y="197809"/>
                      <a:ext cx="65405" cy="59055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</p:grpSp>
              <p:cxnSp>
                <p:nvCxnSpPr>
                  <p:cNvPr id="47" name="Conexão reta unidirecional 46"/>
                  <p:cNvCxnSpPr/>
                  <p:nvPr/>
                </p:nvCxnSpPr>
                <p:spPr>
                  <a:xfrm rot="10800000">
                    <a:off x="220980" y="228307"/>
                    <a:ext cx="1550731" cy="5"/>
                  </a:xfrm>
                  <a:prstGeom prst="straightConnector1">
                    <a:avLst/>
                  </a:prstGeom>
                  <a:noFill/>
                  <a:ln w="15875" cap="flat" cmpd="sng">
                    <a:solidFill>
                      <a:srgbClr val="595959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</p:spPr>
              </p:cxnSp>
              <p:sp>
                <p:nvSpPr>
                  <p:cNvPr id="48" name="Retângulo 47"/>
                  <p:cNvSpPr/>
                  <p:nvPr/>
                </p:nvSpPr>
                <p:spPr>
                  <a:xfrm>
                    <a:off x="478301" y="0"/>
                    <a:ext cx="1111250" cy="242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0"/>
                      </a:spcAft>
                    </a:pPr>
                    <a:r>
                      <a:rPr lang="pt-PT" sz="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1 metro</a:t>
                    </a:r>
                    <a:endParaRPr lang="pt-PT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45" name="Conexão reta 44"/>
                <p:cNvCxnSpPr/>
                <p:nvPr/>
              </p:nvCxnSpPr>
              <p:spPr>
                <a:xfrm flipH="1" flipV="1">
                  <a:off x="211015" y="1173971"/>
                  <a:ext cx="2872105" cy="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50000"/>
                      <a:alpha val="50196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Retângulo 39"/>
              <p:cNvSpPr/>
              <p:nvPr/>
            </p:nvSpPr>
            <p:spPr>
              <a:xfrm>
                <a:off x="8223017" y="5107092"/>
                <a:ext cx="1994637" cy="4569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/>
              </a:p>
            </p:txBody>
          </p:sp>
          <p:sp>
            <p:nvSpPr>
              <p:cNvPr id="41" name="Retângulo 40"/>
              <p:cNvSpPr/>
              <p:nvPr/>
            </p:nvSpPr>
            <p:spPr>
              <a:xfrm>
                <a:off x="7681244" y="5110344"/>
                <a:ext cx="88784" cy="4569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/>
              </a:p>
            </p:txBody>
          </p:sp>
          <p:sp>
            <p:nvSpPr>
              <p:cNvPr id="42" name="Corda 41"/>
              <p:cNvSpPr/>
              <p:nvPr/>
            </p:nvSpPr>
            <p:spPr>
              <a:xfrm rot="12040315">
                <a:off x="7757920" y="5637356"/>
                <a:ext cx="46759" cy="60098"/>
              </a:xfrm>
              <a:prstGeom prst="chord">
                <a:avLst>
                  <a:gd name="adj1" fmla="val 2374173"/>
                  <a:gd name="adj2" fmla="val 16352422"/>
                </a:avLst>
              </a:prstGeom>
              <a:solidFill>
                <a:schemeClr val="accent5"/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/>
              </a:p>
            </p:txBody>
          </p:sp>
          <p:grpSp>
            <p:nvGrpSpPr>
              <p:cNvPr id="17" name="Agrupar 180"/>
              <p:cNvGrpSpPr/>
              <p:nvPr/>
            </p:nvGrpSpPr>
            <p:grpSpPr>
              <a:xfrm>
                <a:off x="10430725" y="4700212"/>
                <a:ext cx="1493158" cy="1152495"/>
                <a:chOff x="-5658" y="-68226"/>
                <a:chExt cx="1493158" cy="1152495"/>
              </a:xfrm>
            </p:grpSpPr>
            <p:grpSp>
              <p:nvGrpSpPr>
                <p:cNvPr id="18" name="Agrupar 170"/>
                <p:cNvGrpSpPr/>
                <p:nvPr/>
              </p:nvGrpSpPr>
              <p:grpSpPr>
                <a:xfrm>
                  <a:off x="6477" y="-68226"/>
                  <a:ext cx="1481023" cy="1152495"/>
                  <a:chOff x="200764" y="-368582"/>
                  <a:chExt cx="1828918" cy="1392865"/>
                </a:xfrm>
              </p:grpSpPr>
              <p:sp>
                <p:nvSpPr>
                  <p:cNvPr id="25" name="Retângulo: Cantos Arredondados 173"/>
                  <p:cNvSpPr/>
                  <p:nvPr/>
                </p:nvSpPr>
                <p:spPr>
                  <a:xfrm>
                    <a:off x="200764" y="-204027"/>
                    <a:ext cx="149859" cy="114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19050" cap="flat" cmpd="sng">
                    <a:solidFill>
                      <a:srgbClr val="595959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pt-P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 </a:t>
                    </a:r>
                  </a:p>
                </p:txBody>
              </p:sp>
              <p:sp>
                <p:nvSpPr>
                  <p:cNvPr id="26" name="Retângulo 25"/>
                  <p:cNvSpPr/>
                  <p:nvPr/>
                </p:nvSpPr>
                <p:spPr>
                  <a:xfrm>
                    <a:off x="335854" y="-368582"/>
                    <a:ext cx="1693828" cy="13928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pt-PT" sz="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Tela de plástico</a:t>
                    </a:r>
                    <a:endParaRPr lang="pt-PT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pt-PT" sz="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Tela de plástico soterrada</a:t>
                    </a:r>
                    <a:endParaRPr lang="pt-PT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pt-PT" sz="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Nível do solo</a:t>
                    </a:r>
                    <a:endParaRPr lang="pt-PT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pt-PT" sz="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Postes de fixação</a:t>
                    </a:r>
                    <a:endParaRPr lang="pt-PT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pt-PT" sz="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Peças de fixação</a:t>
                    </a:r>
                    <a:endParaRPr lang="pt-PT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pt-PT" sz="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Fita </a:t>
                    </a:r>
                    <a:r>
                      <a:rPr lang="pt-PT" sz="800" dirty="0" err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reflectora</a:t>
                    </a:r>
                    <a:endParaRPr lang="pt-PT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9" name="Retângulo: Cantos Arredondados 175"/>
                <p:cNvSpPr/>
                <p:nvPr/>
              </p:nvSpPr>
              <p:spPr>
                <a:xfrm>
                  <a:off x="6477" y="243305"/>
                  <a:ext cx="121405" cy="9457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9050" cap="flat" cmpd="sng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t-PT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cxnSp>
              <p:nvCxnSpPr>
                <p:cNvPr id="20" name="Conexão reta 19"/>
                <p:cNvCxnSpPr/>
                <p:nvPr/>
              </p:nvCxnSpPr>
              <p:spPr>
                <a:xfrm flipH="1" flipV="1">
                  <a:off x="-5658" y="463204"/>
                  <a:ext cx="149225" cy="0"/>
                </a:xfrm>
                <a:prstGeom prst="line">
                  <a:avLst/>
                </a:prstGeom>
                <a:ln w="28575">
                  <a:solidFill>
                    <a:srgbClr val="843C0C">
                      <a:alpha val="60000"/>
                    </a:srgb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exão reta 20"/>
                <p:cNvCxnSpPr/>
                <p:nvPr/>
              </p:nvCxnSpPr>
              <p:spPr>
                <a:xfrm rot="5400000" flipH="1" flipV="1">
                  <a:off x="-3094" y="629877"/>
                  <a:ext cx="149604" cy="0"/>
                </a:xfrm>
                <a:prstGeom prst="line">
                  <a:avLst/>
                </a:prstGeom>
                <a:ln w="57150">
                  <a:solidFill>
                    <a:schemeClr val="bg1">
                      <a:lumMod val="6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>
                <a:xfrm>
                  <a:off x="38856" y="771987"/>
                  <a:ext cx="76416" cy="76416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cxnSp>
              <p:nvCxnSpPr>
                <p:cNvPr id="24" name="Conexão reta 23"/>
                <p:cNvCxnSpPr/>
                <p:nvPr/>
              </p:nvCxnSpPr>
              <p:spPr>
                <a:xfrm flipH="1" flipV="1">
                  <a:off x="6477" y="985045"/>
                  <a:ext cx="149604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Grupo 3"/>
            <p:cNvGrpSpPr/>
            <p:nvPr/>
          </p:nvGrpSpPr>
          <p:grpSpPr>
            <a:xfrm>
              <a:off x="7637789" y="2580974"/>
              <a:ext cx="4535887" cy="2003329"/>
              <a:chOff x="7656393" y="4860650"/>
              <a:chExt cx="3794292" cy="1790065"/>
            </a:xfrm>
          </p:grpSpPr>
          <p:grpSp>
            <p:nvGrpSpPr>
              <p:cNvPr id="66" name="Agrupar 65"/>
              <p:cNvGrpSpPr/>
              <p:nvPr/>
            </p:nvGrpSpPr>
            <p:grpSpPr>
              <a:xfrm rot="5400000">
                <a:off x="9327562" y="4527593"/>
                <a:ext cx="1790065" cy="2456180"/>
                <a:chOff x="-17011" y="-33344"/>
                <a:chExt cx="2209238" cy="2967044"/>
              </a:xfrm>
            </p:grpSpPr>
            <p:grpSp>
              <p:nvGrpSpPr>
                <p:cNvPr id="72" name="Agrupar 66"/>
                <p:cNvGrpSpPr/>
                <p:nvPr/>
              </p:nvGrpSpPr>
              <p:grpSpPr>
                <a:xfrm>
                  <a:off x="-17011" y="-33344"/>
                  <a:ext cx="2209238" cy="2967044"/>
                  <a:chOff x="-17011" y="-33344"/>
                  <a:chExt cx="2209238" cy="2967044"/>
                </a:xfrm>
              </p:grpSpPr>
              <p:grpSp>
                <p:nvGrpSpPr>
                  <p:cNvPr id="74" name="Agrupar 67"/>
                  <p:cNvGrpSpPr/>
                  <p:nvPr/>
                </p:nvGrpSpPr>
                <p:grpSpPr>
                  <a:xfrm>
                    <a:off x="-17011" y="-33344"/>
                    <a:ext cx="2025785" cy="2967044"/>
                    <a:chOff x="1510164" y="-33344"/>
                    <a:chExt cx="2025785" cy="2967044"/>
                  </a:xfrm>
                </p:grpSpPr>
                <p:grpSp>
                  <p:nvGrpSpPr>
                    <p:cNvPr id="78" name="Agrupar 68"/>
                    <p:cNvGrpSpPr/>
                    <p:nvPr/>
                  </p:nvGrpSpPr>
                  <p:grpSpPr>
                    <a:xfrm>
                      <a:off x="1758950" y="196295"/>
                      <a:ext cx="1776999" cy="2737405"/>
                      <a:chOff x="0" y="-25955"/>
                      <a:chExt cx="1776999" cy="2737405"/>
                    </a:xfrm>
                  </p:grpSpPr>
                  <p:sp>
                    <p:nvSpPr>
                      <p:cNvPr id="86" name="Retângulo: Cantos Arredondados 69"/>
                      <p:cNvSpPr/>
                      <p:nvPr/>
                    </p:nvSpPr>
                    <p:spPr>
                      <a:xfrm>
                        <a:off x="163642" y="115833"/>
                        <a:ext cx="1612900" cy="2595617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noFill/>
                      <a:ln w="28575" cap="flat" cmpd="sng">
                        <a:solidFill>
                          <a:srgbClr val="595959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pt-PT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87" name="Oval 86"/>
                      <p:cNvSpPr/>
                      <p:nvPr/>
                    </p:nvSpPr>
                    <p:spPr>
                      <a:xfrm>
                        <a:off x="751864" y="732285"/>
                        <a:ext cx="184150" cy="171450"/>
                      </a:xfrm>
                      <a:prstGeom prst="ellipse">
                        <a:avLst/>
                      </a:prstGeom>
                      <a:solidFill>
                        <a:srgbClr val="D0CECE"/>
                      </a:solidFill>
                      <a:ln w="12700" cap="flat" cmpd="sng">
                        <a:solidFill>
                          <a:srgbClr val="7F7F7F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pt-PT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88" name="Oval 87"/>
                      <p:cNvSpPr/>
                      <p:nvPr/>
                    </p:nvSpPr>
                    <p:spPr>
                      <a:xfrm>
                        <a:off x="762455" y="1060622"/>
                        <a:ext cx="184150" cy="171450"/>
                      </a:xfrm>
                      <a:prstGeom prst="ellipse">
                        <a:avLst/>
                      </a:prstGeom>
                      <a:solidFill>
                        <a:srgbClr val="D0CECE"/>
                      </a:solidFill>
                      <a:ln w="12700" cap="flat" cmpd="sng">
                        <a:solidFill>
                          <a:srgbClr val="7F7F7F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pt-PT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89" name="Oval 88"/>
                      <p:cNvSpPr/>
                      <p:nvPr/>
                    </p:nvSpPr>
                    <p:spPr>
                      <a:xfrm>
                        <a:off x="953102" y="901749"/>
                        <a:ext cx="184150" cy="171450"/>
                      </a:xfrm>
                      <a:prstGeom prst="ellipse">
                        <a:avLst/>
                      </a:prstGeom>
                      <a:solidFill>
                        <a:srgbClr val="D0CECE"/>
                      </a:solidFill>
                      <a:ln w="12700" cap="flat" cmpd="sng">
                        <a:solidFill>
                          <a:srgbClr val="7F7F7F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pt-PT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90" name="Oval 89"/>
                      <p:cNvSpPr/>
                      <p:nvPr/>
                    </p:nvSpPr>
                    <p:spPr>
                      <a:xfrm>
                        <a:off x="995468" y="1191250"/>
                        <a:ext cx="184150" cy="171450"/>
                      </a:xfrm>
                      <a:prstGeom prst="ellipse">
                        <a:avLst/>
                      </a:prstGeom>
                      <a:solidFill>
                        <a:srgbClr val="D0CECE"/>
                      </a:solidFill>
                      <a:ln w="12700" cap="flat" cmpd="sng">
                        <a:solidFill>
                          <a:srgbClr val="7F7F7F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pt-PT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91" name="Oval 90"/>
                      <p:cNvSpPr/>
                      <p:nvPr/>
                    </p:nvSpPr>
                    <p:spPr>
                      <a:xfrm>
                        <a:off x="765986" y="1374836"/>
                        <a:ext cx="184150" cy="171450"/>
                      </a:xfrm>
                      <a:prstGeom prst="ellipse">
                        <a:avLst/>
                      </a:prstGeom>
                      <a:solidFill>
                        <a:srgbClr val="D0CECE"/>
                      </a:solidFill>
                      <a:ln w="12700" cap="flat" cmpd="sng">
                        <a:solidFill>
                          <a:srgbClr val="7F7F7F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pt-PT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92" name="Oval 91"/>
                      <p:cNvSpPr/>
                      <p:nvPr/>
                    </p:nvSpPr>
                    <p:spPr>
                      <a:xfrm>
                        <a:off x="977816" y="1463099"/>
                        <a:ext cx="184150" cy="171450"/>
                      </a:xfrm>
                      <a:prstGeom prst="ellipse">
                        <a:avLst/>
                      </a:prstGeom>
                      <a:solidFill>
                        <a:srgbClr val="D0CECE"/>
                      </a:solidFill>
                      <a:ln w="12700" cap="flat" cmpd="sng">
                        <a:solidFill>
                          <a:srgbClr val="7F7F7F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pt-PT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93" name="Oval 92"/>
                      <p:cNvSpPr/>
                      <p:nvPr/>
                    </p:nvSpPr>
                    <p:spPr>
                      <a:xfrm>
                        <a:off x="765986" y="1653746"/>
                        <a:ext cx="184150" cy="171450"/>
                      </a:xfrm>
                      <a:prstGeom prst="ellipse">
                        <a:avLst/>
                      </a:prstGeom>
                      <a:solidFill>
                        <a:srgbClr val="D0CECE"/>
                      </a:solidFill>
                      <a:ln w="12700" cap="flat" cmpd="sng">
                        <a:solidFill>
                          <a:srgbClr val="7F7F7F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pt-PT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94" name="Oval 93"/>
                      <p:cNvSpPr/>
                      <p:nvPr/>
                    </p:nvSpPr>
                    <p:spPr>
                      <a:xfrm>
                        <a:off x="995468" y="1759661"/>
                        <a:ext cx="184150" cy="171450"/>
                      </a:xfrm>
                      <a:prstGeom prst="ellipse">
                        <a:avLst/>
                      </a:prstGeom>
                      <a:solidFill>
                        <a:srgbClr val="D0CECE"/>
                      </a:solidFill>
                      <a:ln w="12700" cap="flat" cmpd="sng">
                        <a:solidFill>
                          <a:srgbClr val="7F7F7F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pt-PT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95" name="Oval 94"/>
                      <p:cNvSpPr/>
                      <p:nvPr/>
                    </p:nvSpPr>
                    <p:spPr>
                      <a:xfrm>
                        <a:off x="765986" y="1950308"/>
                        <a:ext cx="184150" cy="171450"/>
                      </a:xfrm>
                      <a:prstGeom prst="ellipse">
                        <a:avLst/>
                      </a:prstGeom>
                      <a:solidFill>
                        <a:srgbClr val="D0CECE"/>
                      </a:solidFill>
                      <a:ln w="12700" cap="flat" cmpd="sng">
                        <a:solidFill>
                          <a:srgbClr val="7F7F7F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pt-PT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96" name="Oval 95"/>
                      <p:cNvSpPr/>
                      <p:nvPr/>
                    </p:nvSpPr>
                    <p:spPr>
                      <a:xfrm>
                        <a:off x="1002529" y="2052693"/>
                        <a:ext cx="184150" cy="171450"/>
                      </a:xfrm>
                      <a:prstGeom prst="ellipse">
                        <a:avLst/>
                      </a:prstGeom>
                      <a:solidFill>
                        <a:srgbClr val="D0CECE"/>
                      </a:solidFill>
                      <a:ln w="12700" cap="flat" cmpd="sng">
                        <a:solidFill>
                          <a:srgbClr val="7F7F7F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pt-PT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 </a:t>
                        </a:r>
                      </a:p>
                    </p:txBody>
                  </p:sp>
                  <p:cxnSp>
                    <p:nvCxnSpPr>
                      <p:cNvPr id="97" name="Conexão reta unidirecional 96"/>
                      <p:cNvCxnSpPr/>
                      <p:nvPr/>
                    </p:nvCxnSpPr>
                    <p:spPr>
                      <a:xfrm>
                        <a:off x="155209" y="-25955"/>
                        <a:ext cx="1621790" cy="3943"/>
                      </a:xfrm>
                      <a:prstGeom prst="straightConnector1">
                        <a:avLst/>
                      </a:prstGeom>
                      <a:noFill/>
                      <a:ln w="15875" cap="flat" cmpd="sng">
                        <a:solidFill>
                          <a:srgbClr val="595959"/>
                        </a:solidFill>
                        <a:prstDash val="solid"/>
                        <a:miter lim="800000"/>
                        <a:headEnd type="stealth" w="med" len="med"/>
                        <a:tailEnd type="stealth" w="med" len="med"/>
                      </a:ln>
                    </p:spPr>
                  </p:cxnSp>
                  <p:cxnSp>
                    <p:nvCxnSpPr>
                      <p:cNvPr id="98" name="Conexão reta unidirecional 97"/>
                      <p:cNvCxnSpPr/>
                      <p:nvPr/>
                    </p:nvCxnSpPr>
                    <p:spPr>
                      <a:xfrm rot="5400000">
                        <a:off x="-1324439" y="1375891"/>
                        <a:ext cx="2651760" cy="2881"/>
                      </a:xfrm>
                      <a:prstGeom prst="straightConnector1">
                        <a:avLst/>
                      </a:prstGeom>
                      <a:noFill/>
                      <a:ln w="15875" cap="flat" cmpd="sng">
                        <a:solidFill>
                          <a:srgbClr val="595959"/>
                        </a:solidFill>
                        <a:prstDash val="solid"/>
                        <a:miter lim="800000"/>
                        <a:headEnd type="stealth" w="med" len="med"/>
                        <a:tailEnd type="stealth" w="med" len="med"/>
                      </a:ln>
                    </p:spPr>
                  </p:cxnSp>
                </p:grpSp>
                <p:sp>
                  <p:nvSpPr>
                    <p:cNvPr id="79" name="Oval 78"/>
                    <p:cNvSpPr/>
                    <p:nvPr/>
                  </p:nvSpPr>
                  <p:spPr>
                    <a:xfrm>
                      <a:off x="2895600" y="546100"/>
                      <a:ext cx="209550" cy="203200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12700" cap="flat" cmpd="sng">
                      <a:solidFill>
                        <a:srgbClr val="C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p:txBody>
                </p:sp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2095500" y="1009650"/>
                      <a:ext cx="209550" cy="203200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12700" cap="flat" cmpd="sng">
                      <a:solidFill>
                        <a:srgbClr val="C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3143250" y="1447800"/>
                      <a:ext cx="209550" cy="203200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12700" cap="flat" cmpd="sng">
                      <a:solidFill>
                        <a:srgbClr val="C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2076450" y="2152650"/>
                      <a:ext cx="209550" cy="203200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12700" cap="flat" cmpd="sng">
                      <a:solidFill>
                        <a:srgbClr val="C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2965450" y="2603500"/>
                      <a:ext cx="209550" cy="203200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12700" cap="flat" cmpd="sng">
                      <a:solidFill>
                        <a:srgbClr val="C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p:txBody>
                </p:sp>
                <p:sp>
                  <p:nvSpPr>
                    <p:cNvPr id="84" name="Retângulo 83"/>
                    <p:cNvSpPr/>
                    <p:nvPr/>
                  </p:nvSpPr>
                  <p:spPr>
                    <a:xfrm>
                      <a:off x="2133566" y="-33344"/>
                      <a:ext cx="1187449" cy="3070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 metros</a:t>
                      </a:r>
                      <a:endParaRPr lang="pt-P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5" name="Retângulo 84"/>
                    <p:cNvSpPr/>
                    <p:nvPr/>
                  </p:nvSpPr>
                  <p:spPr>
                    <a:xfrm rot="16200000">
                      <a:off x="1066233" y="1335904"/>
                      <a:ext cx="1187450" cy="2995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 metros</a:t>
                      </a:r>
                      <a:endParaRPr lang="pt-P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p:grpSp>
              <p:cxnSp>
                <p:nvCxnSpPr>
                  <p:cNvPr id="75" name="Conexão reta unidirecional 74"/>
                  <p:cNvCxnSpPr/>
                  <p:nvPr/>
                </p:nvCxnSpPr>
                <p:spPr>
                  <a:xfrm>
                    <a:off x="1267485" y="900258"/>
                    <a:ext cx="688064" cy="45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595959"/>
                    </a:solidFill>
                    <a:prstDash val="dash"/>
                    <a:miter lim="800000"/>
                    <a:headEnd type="none" w="sm" len="sm"/>
                    <a:tailEnd type="stealth" w="med" len="med"/>
                  </a:ln>
                </p:spPr>
              </p:cxnSp>
              <p:sp>
                <p:nvSpPr>
                  <p:cNvPr id="76" name="Retângulo 75"/>
                  <p:cNvSpPr/>
                  <p:nvPr/>
                </p:nvSpPr>
                <p:spPr>
                  <a:xfrm>
                    <a:off x="233368" y="688061"/>
                    <a:ext cx="1187291" cy="25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0"/>
                      </a:spcAft>
                    </a:pPr>
                    <a:r>
                      <a:rPr lang="pt-PT" sz="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3 m</a:t>
                    </a:r>
                    <a:endParaRPr lang="pt-PT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7" name="Retângulo 76"/>
                  <p:cNvSpPr/>
                  <p:nvPr/>
                </p:nvSpPr>
                <p:spPr>
                  <a:xfrm>
                    <a:off x="1004936" y="697115"/>
                    <a:ext cx="1187291" cy="25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0"/>
                      </a:spcAft>
                    </a:pPr>
                    <a:r>
                      <a:rPr lang="pt-PT" sz="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3 m</a:t>
                    </a:r>
                    <a:endParaRPr lang="pt-PT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  <a:p>
                    <a:pPr>
                      <a:spcAft>
                        <a:spcPts val="0"/>
                      </a:spcAft>
                    </a:pPr>
                    <a:r>
                      <a:rPr lang="pt-P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 </a:t>
                    </a:r>
                  </a:p>
                </p:txBody>
              </p:sp>
            </p:grpSp>
            <p:cxnSp>
              <p:nvCxnSpPr>
                <p:cNvPr id="73" name="Conexão reta unidirecional 72"/>
                <p:cNvCxnSpPr/>
                <p:nvPr/>
              </p:nvCxnSpPr>
              <p:spPr>
                <a:xfrm flipH="1">
                  <a:off x="443620" y="901974"/>
                  <a:ext cx="688004" cy="4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595959"/>
                  </a:solidFill>
                  <a:prstDash val="dash"/>
                  <a:miter lim="800000"/>
                  <a:headEnd type="none" w="sm" len="sm"/>
                  <a:tailEnd type="stealth" w="med" len="med"/>
                </a:ln>
              </p:spPr>
            </p:cxnSp>
          </p:grpSp>
          <p:grpSp>
            <p:nvGrpSpPr>
              <p:cNvPr id="67" name="Agrupar 95"/>
              <p:cNvGrpSpPr/>
              <p:nvPr/>
            </p:nvGrpSpPr>
            <p:grpSpPr>
              <a:xfrm>
                <a:off x="7656393" y="5119760"/>
                <a:ext cx="1196982" cy="793117"/>
                <a:chOff x="-49841" y="-124966"/>
                <a:chExt cx="1477096" cy="958528"/>
              </a:xfrm>
            </p:grpSpPr>
            <p:sp>
              <p:nvSpPr>
                <p:cNvPr id="68" name="Oval 67"/>
                <p:cNvSpPr/>
                <p:nvPr/>
              </p:nvSpPr>
              <p:spPr>
                <a:xfrm>
                  <a:off x="-45139" y="366700"/>
                  <a:ext cx="143393" cy="133988"/>
                </a:xfrm>
                <a:prstGeom prst="ellipse">
                  <a:avLst/>
                </a:prstGeom>
                <a:solidFill>
                  <a:srgbClr val="D0CECE"/>
                </a:solidFill>
                <a:ln w="9525" cap="flat" cmpd="sng">
                  <a:solidFill>
                    <a:srgbClr val="7F7F7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t-PT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-45139" y="557102"/>
                  <a:ext cx="142455" cy="134159"/>
                </a:xfrm>
                <a:prstGeom prst="ellipse">
                  <a:avLst/>
                </a:prstGeom>
                <a:solidFill>
                  <a:srgbClr val="FF7C80"/>
                </a:solidFill>
                <a:ln w="9525" cap="flat" cmpd="sng">
                  <a:solidFill>
                    <a:srgbClr val="C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t-PT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70" name="Retângulo: Cantos Arredondados 98"/>
                <p:cNvSpPr/>
                <p:nvPr/>
              </p:nvSpPr>
              <p:spPr>
                <a:xfrm>
                  <a:off x="-49841" y="183350"/>
                  <a:ext cx="149859" cy="114300"/>
                </a:xfrm>
                <a:prstGeom prst="roundRect">
                  <a:avLst>
                    <a:gd name="adj" fmla="val 16667"/>
                  </a:avLst>
                </a:prstGeom>
                <a:noFill/>
                <a:ln w="19050" cap="flat" cmpd="sng">
                  <a:solidFill>
                    <a:srgbClr val="59595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pt-PT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71" name="Retângulo 70"/>
                <p:cNvSpPr/>
                <p:nvPr/>
              </p:nvSpPr>
              <p:spPr>
                <a:xfrm>
                  <a:off x="60513" y="-124966"/>
                  <a:ext cx="1366742" cy="9585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pt-PT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pt-PT" sz="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Vedação</a:t>
                  </a:r>
                  <a:endParaRPr lang="pt-PT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pt-PT" sz="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Ninhos</a:t>
                  </a:r>
                  <a:endParaRPr lang="pt-PT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pt-PT" sz="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Armadilhas </a:t>
                  </a:r>
                  <a:r>
                    <a:rPr lang="pt-PT" sz="800" i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pitfall</a:t>
                  </a:r>
                  <a:endParaRPr lang="pt-PT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23580113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559444"/>
            <a:ext cx="6188914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Calibri" panose="020F0502020204030204"/>
              </a:rPr>
              <a:t>We Manage (terrestrial conservation)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Calibri" panose="020F050202020403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2000" b="1" dirty="0">
                <a:solidFill>
                  <a:srgbClr val="2EABC0"/>
                </a:solidFill>
                <a:latin typeface="Century Gothic"/>
                <a:ea typeface="+mn-lt"/>
                <a:cs typeface="Calibri" panose="020F0502020204030204"/>
              </a:rPr>
              <a:t>Ação D5 –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Calibri" panose="020F0502020204030204"/>
              </a:rPr>
              <a:t>Monitorização de resultados concretos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i="1" dirty="0">
              <a:solidFill>
                <a:srgbClr val="2EABC0"/>
              </a:solidFill>
              <a:latin typeface="Century Gothic"/>
              <a:ea typeface="+mn-lt"/>
              <a:cs typeface="Calibri" panose="020F0502020204030204"/>
            </a:endParaRPr>
          </a:p>
          <a:p>
            <a:pPr marL="447675" lvl="0" indent="-180975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Calibri" panose="020F0502020204030204"/>
              </a:rPr>
              <a:t>Sub-ação D5.1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Calibri" panose="020F0502020204030204"/>
              </a:rPr>
              <a:t>– Monitorização de espécies e habitats terrestres, e problemas de conservação</a:t>
            </a:r>
            <a:endParaRPr lang="pt-PT" sz="1800" i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625319" y="2771774"/>
            <a:ext cx="5575456" cy="373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-180975"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2200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Utilização da aplicação </a:t>
            </a:r>
            <a:r>
              <a:rPr lang="pt-PT" sz="2200" dirty="0" err="1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QField</a:t>
            </a:r>
            <a:r>
              <a:rPr lang="pt-PT" sz="2200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 para a prospeção para as espécies-alvo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sz="2200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608013" lvl="1" indent="-342900">
              <a:lnSpc>
                <a:spcPct val="100000"/>
              </a:lnSpc>
            </a:pPr>
            <a:r>
              <a:rPr lang="pt-PT" sz="2200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Confirmação de uma população de </a:t>
            </a:r>
            <a:r>
              <a:rPr lang="pt-PT" sz="2200" i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Ammi trifoliatum</a:t>
            </a:r>
          </a:p>
          <a:p>
            <a:pPr marL="608013" lvl="1" indent="-342900">
              <a:lnSpc>
                <a:spcPct val="100000"/>
              </a:lnSpc>
            </a:pPr>
            <a:endParaRPr lang="pt-PT" sz="2200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608013" lvl="1" indent="-342900">
              <a:lnSpc>
                <a:spcPct val="100000"/>
              </a:lnSpc>
            </a:pPr>
            <a:r>
              <a:rPr lang="pt-PT" sz="2200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Confirmação de uma população de </a:t>
            </a:r>
            <a:r>
              <a:rPr lang="pt-PT" sz="2200" i="1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Azorina vidalii</a:t>
            </a:r>
            <a:endParaRPr lang="pt-PT" sz="2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D08DF-9A1D-4911-AF71-486E199BF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68" y="0"/>
            <a:ext cx="5149932" cy="68594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EF6C8-2EEE-49D4-BA77-6CC9373CA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068" y="0"/>
            <a:ext cx="5149932" cy="43201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08446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0C9F5618-7291-47AC-8DA5-8C8507D3732D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7076206" cy="6298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(terrestrial conservation)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pt-PT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D5 –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Monitorização de resultados concretos</a:t>
            </a:r>
          </a:p>
          <a:p>
            <a:pPr>
              <a:lnSpc>
                <a:spcPct val="100000"/>
              </a:lnSpc>
            </a:pPr>
            <a:endParaRPr lang="en-US" sz="1600" i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D5.1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Monitorização de espécies e habitats terrestres, e problemas de conservação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6088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Protocolos desenvolvidos para: </a:t>
            </a: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Levantamento de vegetação</a:t>
            </a: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Monitorização do progresso do restauro de habitat</a:t>
            </a: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Plantação/sementeira direta</a:t>
            </a: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Levantamento / monitorização roedores</a:t>
            </a:r>
          </a:p>
          <a:p>
            <a:pPr marL="273050" lvl="1" indent="0">
              <a:lnSpc>
                <a:spcPct val="100000"/>
              </a:lnSpc>
              <a:buNone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73050" lvl="1" indent="0">
              <a:lnSpc>
                <a:spcPct val="100000"/>
              </a:lnSpc>
              <a:buNone/>
            </a:pP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A0963-BF0C-4EA9-828D-BDC4EC4FB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985" y="0"/>
            <a:ext cx="4247409" cy="67958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08601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-4082" y="-121103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C8C2AD29-66F7-4F97-BC0F-A903F90B1757}"/>
              </a:ext>
            </a:extLst>
          </p:cNvPr>
          <p:cNvSpPr txBox="1">
            <a:spLocks/>
          </p:cNvSpPr>
          <p:nvPr/>
        </p:nvSpPr>
        <p:spPr>
          <a:xfrm>
            <a:off x="838200" y="2054225"/>
            <a:ext cx="433387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pt-PT" sz="1800" dirty="0">
              <a:solidFill>
                <a:srgbClr val="FFFFFF"/>
              </a:solidFill>
              <a:latin typeface="Century Gothic"/>
              <a:cs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57" y="2717232"/>
            <a:ext cx="5440479" cy="1344613"/>
          </a:xfrm>
        </p:spPr>
        <p:txBody>
          <a:bodyPr>
            <a:normAutofit/>
          </a:bodyPr>
          <a:lstStyle/>
          <a:p>
            <a:pPr>
              <a:lnSpc>
                <a:spcPct val="108000"/>
              </a:lnSpc>
            </a:pPr>
            <a: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We Gather Knowledge (new data)</a:t>
            </a:r>
            <a:endParaRPr lang="pt-PT" sz="3600" b="1" dirty="0">
              <a:solidFill>
                <a:srgbClr val="FFFFFF"/>
              </a:solidFill>
              <a:latin typeface="Century Gothic"/>
              <a:cs typeface="Calibri Light" panose="020F0302020204030204"/>
            </a:endParaRPr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7C58F807-89F9-4F50-BF41-8519F7147216}"/>
              </a:ext>
            </a:extLst>
          </p:cNvPr>
          <p:cNvSpPr txBox="1">
            <a:spLocks/>
          </p:cNvSpPr>
          <p:nvPr/>
        </p:nvSpPr>
        <p:spPr>
          <a:xfrm>
            <a:off x="6762750" y="825321"/>
            <a:ext cx="4430923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</a:endParaRPr>
          </a:p>
          <a:p>
            <a:pPr>
              <a:buNone/>
            </a:pPr>
            <a:endParaRPr lang="pt-PT" sz="2000" dirty="0">
              <a:solidFill>
                <a:srgbClr val="7F7F7F"/>
              </a:solidFill>
              <a:cs typeface="Calibri" panose="020F0502020204030204"/>
            </a:endParaRP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DF0B95-BC06-423C-9D1C-4D9E14B8084B}"/>
              </a:ext>
            </a:extLst>
          </p:cNvPr>
          <p:cNvSpPr txBox="1"/>
          <p:nvPr/>
        </p:nvSpPr>
        <p:spPr>
          <a:xfrm>
            <a:off x="8314764" y="2460179"/>
            <a:ext cx="1730356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4000" b="1" dirty="0">
                <a:solidFill>
                  <a:schemeClr val="bg2">
                    <a:lumMod val="50000"/>
                  </a:schemeClr>
                </a:solidFill>
              </a:rPr>
              <a:t>Ações: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A1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C3.1</a:t>
            </a:r>
          </a:p>
        </p:txBody>
      </p:sp>
    </p:spTree>
    <p:extLst>
      <p:ext uri="{BB962C8B-B14F-4D97-AF65-F5344CB8AC3E}">
        <p14:creationId xmlns:p14="http://schemas.microsoft.com/office/powerpoint/2010/main" val="2572300991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0C9F5618-7291-47AC-8DA5-8C8507D3732D}"/>
              </a:ext>
            </a:extLst>
          </p:cNvPr>
          <p:cNvSpPr txBox="1">
            <a:spLocks/>
          </p:cNvSpPr>
          <p:nvPr/>
        </p:nvSpPr>
        <p:spPr>
          <a:xfrm>
            <a:off x="526210" y="559444"/>
            <a:ext cx="6383876" cy="6298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Manage (terrestrial conservation)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pt-PT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D5 –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Monitorização de resultados concretos</a:t>
            </a:r>
          </a:p>
          <a:p>
            <a:pPr>
              <a:lnSpc>
                <a:spcPct val="100000"/>
              </a:lnSpc>
            </a:pPr>
            <a:endParaRPr lang="en-US" sz="1600" i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Sub-ação D5.1 </a:t>
            </a:r>
            <a:r>
              <a:rPr lang="pt-PT" sz="1800" dirty="0">
                <a:solidFill>
                  <a:srgbClr val="6687B3"/>
                </a:solidFill>
                <a:latin typeface="Century Gothic" panose="020B0502020202020204" pitchFamily="34" charset="0"/>
                <a:ea typeface="+mn-lt"/>
                <a:cs typeface="+mn-lt"/>
              </a:rPr>
              <a:t>– Monitorização de espécies e habitats terrestres, e problemas de conservação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6088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Monitorizações regulares dos procellariiformes nos ilhéus:  </a:t>
            </a: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Sucesso reprodutor</a:t>
            </a: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Taxa de sobrevivência</a:t>
            </a: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Abundância</a:t>
            </a:r>
          </a:p>
          <a:p>
            <a:pPr marL="273050" lvl="1" indent="0">
              <a:lnSpc>
                <a:spcPct val="100000"/>
              </a:lnSpc>
              <a:buNone/>
            </a:pPr>
            <a:endParaRPr lang="pt-PT" sz="2000" dirty="0"/>
          </a:p>
          <a:p>
            <a:pPr marL="444500" lvl="1" indent="0">
              <a:lnSpc>
                <a:spcPct val="100000"/>
              </a:lnSpc>
              <a:buNone/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Censos de garajau e gaivota-de-patas-amarelas</a:t>
            </a:r>
          </a:p>
          <a:p>
            <a:pPr marL="273050" lvl="1" indent="0">
              <a:lnSpc>
                <a:spcPct val="100000"/>
              </a:lnSpc>
              <a:buNone/>
            </a:pP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A0963-BF0C-4EA9-828D-BDC4EC4FB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1" y="0"/>
            <a:ext cx="51435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AA83FA-E950-4483-B2FD-ACC06063A27A}"/>
              </a:ext>
            </a:extLst>
          </p:cNvPr>
          <p:cNvCxnSpPr>
            <a:cxnSpLocks/>
          </p:cNvCxnSpPr>
          <p:nvPr/>
        </p:nvCxnSpPr>
        <p:spPr>
          <a:xfrm>
            <a:off x="7040720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162887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0" y="-248694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C8C2AD29-66F7-4F97-BC0F-A903F90B1757}"/>
              </a:ext>
            </a:extLst>
          </p:cNvPr>
          <p:cNvSpPr txBox="1">
            <a:spLocks/>
          </p:cNvSpPr>
          <p:nvPr/>
        </p:nvSpPr>
        <p:spPr>
          <a:xfrm>
            <a:off x="838200" y="2054225"/>
            <a:ext cx="433387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pt-PT" sz="1800" dirty="0">
              <a:solidFill>
                <a:srgbClr val="FFFFFF"/>
              </a:solidFill>
              <a:latin typeface="Century Gothic"/>
              <a:cs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99" y="3022569"/>
            <a:ext cx="5440479" cy="1344613"/>
          </a:xfrm>
        </p:spPr>
        <p:txBody>
          <a:bodyPr>
            <a:normAutofit fontScale="90000"/>
          </a:bodyPr>
          <a:lstStyle/>
          <a:p>
            <a:pPr>
              <a:lnSpc>
                <a:spcPct val="108000"/>
              </a:lnSpc>
            </a:pPr>
            <a: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We Disseminate, Participate and Raise Awareness</a:t>
            </a:r>
            <a:b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</a:br>
            <a:br>
              <a:rPr lang="en-US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</a:br>
            <a:endParaRPr lang="en-US" sz="3600" b="1" dirty="0">
              <a:solidFill>
                <a:srgbClr val="FFFFFF"/>
              </a:solidFill>
              <a:latin typeface="Century Gothic"/>
              <a:cs typeface="Calibri Light" panose="020F0302020204030204"/>
            </a:endParaRPr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7C58F807-89F9-4F50-BF41-8519F7147216}"/>
              </a:ext>
            </a:extLst>
          </p:cNvPr>
          <p:cNvSpPr txBox="1">
            <a:spLocks/>
          </p:cNvSpPr>
          <p:nvPr/>
        </p:nvSpPr>
        <p:spPr>
          <a:xfrm>
            <a:off x="6762750" y="825321"/>
            <a:ext cx="4430923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</a:endParaRPr>
          </a:p>
          <a:p>
            <a:pPr>
              <a:buNone/>
            </a:pPr>
            <a:endParaRPr lang="pt-PT" sz="2000" dirty="0">
              <a:solidFill>
                <a:srgbClr val="7F7F7F"/>
              </a:solidFill>
              <a:cs typeface="Calibri" panose="020F0502020204030204"/>
            </a:endParaRP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DF0B95-BC06-423C-9D1C-4D9E14B8084B}"/>
              </a:ext>
            </a:extLst>
          </p:cNvPr>
          <p:cNvSpPr txBox="1"/>
          <p:nvPr/>
        </p:nvSpPr>
        <p:spPr>
          <a:xfrm>
            <a:off x="8282482" y="1791462"/>
            <a:ext cx="17949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chemeClr val="bg2">
                    <a:lumMod val="50000"/>
                  </a:schemeClr>
                </a:solidFill>
              </a:rPr>
              <a:t>Ações:</a:t>
            </a:r>
          </a:p>
          <a:p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E1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E4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200" b="1" dirty="0"/>
              <a:t>E5</a:t>
            </a:r>
          </a:p>
        </p:txBody>
      </p:sp>
    </p:spTree>
    <p:extLst>
      <p:ext uri="{BB962C8B-B14F-4D97-AF65-F5344CB8AC3E}">
        <p14:creationId xmlns:p14="http://schemas.microsoft.com/office/powerpoint/2010/main" val="2288382257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470267" y="559444"/>
            <a:ext cx="6183922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Disseminate, Participate and Raise Awareness</a:t>
            </a:r>
            <a:endParaRPr lang="en-US" sz="24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E1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Comunicação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do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Projeto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712788" lvl="1" indent="-2667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PT" sz="2000" dirty="0" err="1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pt-PT" sz="2000" i="1" dirty="0" err="1">
                <a:solidFill>
                  <a:schemeClr val="accent3">
                    <a:lumMod val="75000"/>
                  </a:schemeClr>
                </a:solidFill>
              </a:rPr>
              <a:t>lyer</a:t>
            </a: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 com informações sobre o projeto, áreas de intervenção e espécies-alvo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B081EE4-12D7-45B1-8DBA-F2B1BE85B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70" y="0"/>
            <a:ext cx="481623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019980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818707" y="641558"/>
            <a:ext cx="6114528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Disseminate, Participate and Raise Awareness</a:t>
            </a:r>
            <a:endParaRPr lang="en-US" sz="24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</a:t>
            </a: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E1 – Plano de Comunicação do </a:t>
            </a: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Projeto</a:t>
            </a: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265113" indent="0">
              <a:lnSpc>
                <a:spcPct val="100000"/>
              </a:lnSpc>
              <a:buNone/>
            </a:pPr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</a:rPr>
              <a:t>Sinalética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625475">
              <a:lnSpc>
                <a:spcPct val="100000"/>
              </a:lnSpc>
            </a:pP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Elaboração do conteúdo e dos mapas para placas de sinalização para as áreas de intervenção Ilhéu da Praia e Ilhéu de Baixo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D814A-6BDC-438A-800D-15BC40B069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60" y="0"/>
            <a:ext cx="5132439" cy="5132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C931FE-B695-4313-B29A-0589314E8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54" y="0"/>
            <a:ext cx="4572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91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10363" y="559444"/>
            <a:ext cx="6731235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Disseminate, Participate and Raise Awareness</a:t>
            </a:r>
            <a:endParaRPr lang="en-US" sz="24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</a:t>
            </a: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E4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Educação</a:t>
            </a:r>
            <a:r>
              <a:rPr lang="en-US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Ambiental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265113" indent="0">
              <a:lnSpc>
                <a:spcPct val="100000"/>
              </a:lnSpc>
              <a:buNone/>
            </a:pPr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</a:rPr>
              <a:t>Guia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do Educador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06751CFF-84D7-4253-B5A9-D4B9CBF17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918479"/>
              </p:ext>
            </p:extLst>
          </p:nvPr>
        </p:nvGraphicFramePr>
        <p:xfrm>
          <a:off x="829426" y="3407736"/>
          <a:ext cx="352992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453">
                  <a:extLst>
                    <a:ext uri="{9D8B030D-6E8A-4147-A177-3AD203B41FA5}">
                      <a16:colId xmlns:a16="http://schemas.microsoft.com/office/drawing/2014/main" val="1145712463"/>
                    </a:ext>
                  </a:extLst>
                </a:gridCol>
                <a:gridCol w="2243470">
                  <a:extLst>
                    <a:ext uri="{9D8B030D-6E8A-4147-A177-3AD203B41FA5}">
                      <a16:colId xmlns:a16="http://schemas.microsoft.com/office/drawing/2014/main" val="361774560"/>
                    </a:ext>
                  </a:extLst>
                </a:gridCol>
              </a:tblGrid>
              <a:tr h="360162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Ciclo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Nº de atividades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504695"/>
                  </a:ext>
                </a:extLst>
              </a:tr>
              <a:tr h="360162">
                <a:tc>
                  <a:txBody>
                    <a:bodyPr/>
                    <a:lstStyle/>
                    <a:p>
                      <a:pPr algn="l"/>
                      <a:r>
                        <a:rPr lang="pt-PT" dirty="0">
                          <a:latin typeface="Century Gothic" panose="020B0502020202020204" pitchFamily="34" charset="0"/>
                        </a:rPr>
                        <a:t>3º </a:t>
                      </a:r>
                      <a:r>
                        <a:rPr lang="pt-P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ciclo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289851"/>
                  </a:ext>
                </a:extLst>
              </a:tr>
              <a:tr h="360162">
                <a:tc>
                  <a:txBody>
                    <a:bodyPr/>
                    <a:lstStyle/>
                    <a:p>
                      <a:pPr algn="l"/>
                      <a:r>
                        <a:rPr lang="pt-P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Secundário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647580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2B634CEA-1743-4BA2-A723-67C02D033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56" y="0"/>
            <a:ext cx="5131443" cy="6867189"/>
          </a:xfrm>
          <a:prstGeom prst="rect">
            <a:avLst/>
          </a:prstGeom>
        </p:spPr>
      </p:pic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4FF15498-C479-4BB3-9745-9A964182E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424175"/>
              </p:ext>
            </p:extLst>
          </p:nvPr>
        </p:nvGraphicFramePr>
        <p:xfrm>
          <a:off x="829426" y="4794665"/>
          <a:ext cx="526608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3560">
                  <a:extLst>
                    <a:ext uri="{9D8B030D-6E8A-4147-A177-3AD203B41FA5}">
                      <a16:colId xmlns:a16="http://schemas.microsoft.com/office/drawing/2014/main" val="1145712463"/>
                    </a:ext>
                  </a:extLst>
                </a:gridCol>
                <a:gridCol w="2182526">
                  <a:extLst>
                    <a:ext uri="{9D8B030D-6E8A-4147-A177-3AD203B41FA5}">
                      <a16:colId xmlns:a16="http://schemas.microsoft.com/office/drawing/2014/main" val="361774560"/>
                    </a:ext>
                  </a:extLst>
                </a:gridCol>
              </a:tblGrid>
              <a:tr h="360162">
                <a:tc>
                  <a:txBody>
                    <a:bodyPr/>
                    <a:lstStyle/>
                    <a:p>
                      <a:endParaRPr lang="pt-PT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Nº de guias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504695"/>
                  </a:ext>
                </a:extLst>
              </a:tr>
              <a:tr h="360162">
                <a:tc>
                  <a:txBody>
                    <a:bodyPr/>
                    <a:lstStyle/>
                    <a:p>
                      <a:pPr algn="l"/>
                      <a:r>
                        <a:rPr lang="pt-P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Distribuídos nas ilhas e escolas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289851"/>
                  </a:ext>
                </a:extLst>
              </a:tr>
              <a:tr h="360162">
                <a:tc>
                  <a:txBody>
                    <a:bodyPr/>
                    <a:lstStyle/>
                    <a:p>
                      <a:pPr algn="l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Distribuídos aos parceiros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647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609006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80C2270-664C-4764-B185-BE8595469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3435750"/>
            <a:ext cx="5143500" cy="3429000"/>
          </a:xfrm>
          <a:prstGeom prst="rect">
            <a:avLst/>
          </a:prstGeom>
        </p:spPr>
      </p:pic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366988" y="559444"/>
            <a:ext cx="6357903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Disseminate, Participate and Raise Awareness</a:t>
            </a:r>
          </a:p>
          <a:p>
            <a:pPr>
              <a:lnSpc>
                <a:spcPct val="100000"/>
              </a:lnSpc>
              <a:buNone/>
            </a:pPr>
            <a:endParaRPr lang="en-US" sz="2000" b="1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</a:t>
            </a: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 E5 – </a:t>
            </a:r>
            <a:r>
              <a:rPr lang="en-US" sz="2000" dirty="0" err="1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Voluntariado</a:t>
            </a:r>
            <a:endParaRPr lang="en-US" sz="2000" dirty="0">
              <a:solidFill>
                <a:srgbClr val="2EABC0"/>
              </a:solidFill>
              <a:latin typeface="Century Gothic"/>
              <a:ea typeface="+mn-lt"/>
              <a:cs typeface="+mn-lt"/>
            </a:endParaRPr>
          </a:p>
          <a:p>
            <a:pPr marL="265113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Campos de </a:t>
            </a:r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</a:rPr>
              <a:t>voluntariado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pt-PT" sz="2000" dirty="0">
                <a:solidFill>
                  <a:schemeClr val="accent3">
                    <a:lumMod val="75000"/>
                  </a:schemeClr>
                </a:solidFill>
              </a:rPr>
              <a:t>6 dias de trabalho, com uma jornada de 5 horas diárias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5F77225D-6433-4850-99B0-A4A8824C3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088989"/>
              </p:ext>
            </p:extLst>
          </p:nvPr>
        </p:nvGraphicFramePr>
        <p:xfrm>
          <a:off x="717678" y="3059745"/>
          <a:ext cx="5656521" cy="3238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1239">
                  <a:extLst>
                    <a:ext uri="{9D8B030D-6E8A-4147-A177-3AD203B41FA5}">
                      <a16:colId xmlns:a16="http://schemas.microsoft.com/office/drawing/2014/main" val="3433605157"/>
                    </a:ext>
                  </a:extLst>
                </a:gridCol>
                <a:gridCol w="1349566">
                  <a:extLst>
                    <a:ext uri="{9D8B030D-6E8A-4147-A177-3AD203B41FA5}">
                      <a16:colId xmlns:a16="http://schemas.microsoft.com/office/drawing/2014/main" val="2566091984"/>
                    </a:ext>
                  </a:extLst>
                </a:gridCol>
                <a:gridCol w="1505716">
                  <a:extLst>
                    <a:ext uri="{9D8B030D-6E8A-4147-A177-3AD203B41FA5}">
                      <a16:colId xmlns:a16="http://schemas.microsoft.com/office/drawing/2014/main" val="3108691061"/>
                    </a:ext>
                  </a:extLst>
                </a:gridCol>
              </a:tblGrid>
              <a:tr h="678742">
                <a:tc>
                  <a:txBody>
                    <a:bodyPr/>
                    <a:lstStyle/>
                    <a:p>
                      <a:r>
                        <a:rPr lang="pt-PT" b="1" dirty="0">
                          <a:latin typeface="Century Gothic" panose="020B0502020202020204" pitchFamily="34" charset="0"/>
                        </a:rPr>
                        <a:t>Datas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latin typeface="Century Gothic" panose="020B0502020202020204" pitchFamily="34" charset="0"/>
                        </a:rPr>
                        <a:t>Ilha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>
                          <a:latin typeface="Century Gothic" panose="020B0502020202020204" pitchFamily="34" charset="0"/>
                        </a:rPr>
                        <a:t>Nº Voluntários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599348"/>
                  </a:ext>
                </a:extLst>
              </a:tr>
              <a:tr h="4751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13-21 de julho de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Graciosa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5737597"/>
                  </a:ext>
                </a:extLst>
              </a:tr>
              <a:tr h="5366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15-23 de agosto de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Flores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678481"/>
                  </a:ext>
                </a:extLst>
              </a:tr>
              <a:tr h="5366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14-22 de setembro de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9297898"/>
                  </a:ext>
                </a:extLst>
              </a:tr>
              <a:tr h="5366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5-13 de novembro de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Santa Maria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9002098"/>
                  </a:ext>
                </a:extLst>
              </a:tr>
              <a:tr h="4751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17-25 Março de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Terceira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PT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11236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8850E23-A4AB-4570-AAD2-2A5898C8D6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88029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A914C-DFED-40EB-A38C-38998938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25" y="818027"/>
            <a:ext cx="10684349" cy="1325563"/>
          </a:xfrm>
        </p:spPr>
        <p:txBody>
          <a:bodyPr/>
          <a:lstStyle/>
          <a:p>
            <a:r>
              <a:rPr lang="pt-PT" dirty="0">
                <a:latin typeface="Century Gothic"/>
                <a:cs typeface="Calibri Light"/>
              </a:rPr>
              <a:t>Acompanhe e participe neste projeto!</a:t>
            </a:r>
            <a:endParaRPr lang="pt-PT" dirty="0">
              <a:latin typeface="Century Gothic"/>
            </a:endParaRP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9D2A839A-4860-4FC8-B1C4-44D8D09B7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138" y="2185059"/>
            <a:ext cx="1041008" cy="2856093"/>
          </a:xfr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70DB290-16F2-4E21-8279-D7CCCCC4CB1D}"/>
              </a:ext>
            </a:extLst>
          </p:cNvPr>
          <p:cNvSpPr txBox="1">
            <a:spLocks/>
          </p:cNvSpPr>
          <p:nvPr/>
        </p:nvSpPr>
        <p:spPr>
          <a:xfrm>
            <a:off x="2255809" y="1480809"/>
            <a:ext cx="11953335" cy="4100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pt-P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alibri Light"/>
              </a:rPr>
              <a:t>LIFEIPNATURA</a:t>
            </a:r>
            <a:endParaRPr lang="pt-PT" sz="4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/>
              <a:cs typeface="Calibri Light"/>
            </a:endParaRPr>
          </a:p>
          <a:p>
            <a:pPr>
              <a:lnSpc>
                <a:spcPct val="160000"/>
              </a:lnSpc>
            </a:pPr>
            <a:r>
              <a:rPr lang="pt-P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@LIFEIPNATURA</a:t>
            </a:r>
          </a:p>
          <a:p>
            <a:pPr>
              <a:lnSpc>
                <a:spcPct val="160000"/>
              </a:lnSpc>
            </a:pPr>
            <a:r>
              <a:rPr lang="pt-P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j-lt"/>
                <a:cs typeface="+mj-lt"/>
              </a:rPr>
              <a:t>lifeip.azoresnatura@azores.gov.pt</a:t>
            </a:r>
            <a:endParaRPr lang="pt-PT" sz="40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alibri Light"/>
            </a:endParaRPr>
          </a:p>
          <a:p>
            <a:pPr>
              <a:lnSpc>
                <a:spcPct val="160000"/>
              </a:lnSpc>
            </a:pPr>
            <a:r>
              <a:rPr lang="pt-P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(+351) 296 206 700</a:t>
            </a:r>
          </a:p>
        </p:txBody>
      </p:sp>
    </p:spTree>
    <p:extLst>
      <p:ext uri="{BB962C8B-B14F-4D97-AF65-F5344CB8AC3E}">
        <p14:creationId xmlns:p14="http://schemas.microsoft.com/office/powerpoint/2010/main" val="1777071762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2AF1ED-1E61-4E9C-A1C0-6A16F344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15" y="12045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PT" sz="6000" b="1" dirty="0">
                <a:solidFill>
                  <a:srgbClr val="547C99"/>
                </a:solidFill>
              </a:rPr>
              <a:t>Muito Obrigada!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A623E5D0-C5F6-4A5A-BE65-BB0BBE2B0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542" y="4628333"/>
            <a:ext cx="926087" cy="678687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FD869AB-A77D-45E0-8EB6-B370E3BC1833}"/>
              </a:ext>
            </a:extLst>
          </p:cNvPr>
          <p:cNvSpPr/>
          <p:nvPr/>
        </p:nvSpPr>
        <p:spPr>
          <a:xfrm>
            <a:off x="251396" y="4156561"/>
            <a:ext cx="11667839" cy="1662125"/>
          </a:xfrm>
          <a:prstGeom prst="roundRect">
            <a:avLst/>
          </a:prstGeom>
          <a:noFill/>
          <a:ln w="28575"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7">
            <a:extLst>
              <a:ext uri="{FF2B5EF4-FFF2-40B4-BE49-F238E27FC236}">
                <a16:creationId xmlns:a16="http://schemas.microsoft.com/office/drawing/2014/main" id="{41DD63F1-48FA-48FA-8979-00C63A88B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143" y="4620550"/>
            <a:ext cx="1638639" cy="700038"/>
          </a:xfrm>
          <a:prstGeom prst="rect">
            <a:avLst/>
          </a:prstGeom>
        </p:spPr>
      </p:pic>
      <p:pic>
        <p:nvPicPr>
          <p:cNvPr id="11" name="Imagem 11">
            <a:extLst>
              <a:ext uri="{FF2B5EF4-FFF2-40B4-BE49-F238E27FC236}">
                <a16:creationId xmlns:a16="http://schemas.microsoft.com/office/drawing/2014/main" id="{DF1DB71F-1A8E-4933-A61F-7D7875077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3288" y="4156561"/>
            <a:ext cx="4657492" cy="1662125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80AB38D-396D-49F9-ADC0-30D8848C8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t="3252" r="21651" b="10634"/>
          <a:stretch>
            <a:fillRect/>
          </a:stretch>
        </p:blipFill>
        <p:spPr bwMode="auto">
          <a:xfrm>
            <a:off x="6455658" y="4628333"/>
            <a:ext cx="1247110" cy="5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C0F2E6C-DCAD-4162-940A-C607F6FD84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779" y="4595538"/>
            <a:ext cx="1638639" cy="8805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9865D96-0BC5-43C2-B2C2-D9F1D43994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109" y="4576313"/>
            <a:ext cx="1081287" cy="74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8639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10289" y="559444"/>
            <a:ext cx="6884681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Gather Knowledge (new data)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A1 -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Planeamento operacional preparatório </a:t>
            </a:r>
            <a:b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para os trabalhos de conservação</a:t>
            </a:r>
            <a:r>
              <a:rPr lang="pt-PT" sz="24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 </a:t>
            </a:r>
          </a:p>
          <a:p>
            <a:pPr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6088" lvl="1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Sub-ação A1.1 </a:t>
            </a: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– Planeamento técnico</a:t>
            </a:r>
          </a:p>
          <a:p>
            <a:pPr marL="446088" lvl="1" indent="-180975">
              <a:lnSpc>
                <a:spcPct val="100000"/>
              </a:lnSpc>
            </a:pPr>
            <a:endParaRPr lang="pt-PT" sz="18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Plano Operacional</a:t>
            </a:r>
          </a:p>
          <a:p>
            <a:pPr marL="446088" lvl="1" indent="-180975">
              <a:lnSpc>
                <a:spcPct val="100000"/>
              </a:lnSpc>
            </a:pPr>
            <a:endParaRPr lang="pt-PT" sz="18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48D7D-8377-429C-8E74-DD24CB09E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70" y="269043"/>
            <a:ext cx="4476696" cy="6316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4C3A19-8268-45A4-A17A-32D34F04D18E}"/>
              </a:ext>
            </a:extLst>
          </p:cNvPr>
          <p:cNvSpPr/>
          <p:nvPr/>
        </p:nvSpPr>
        <p:spPr>
          <a:xfrm>
            <a:off x="3713496" y="3125163"/>
            <a:ext cx="1718337" cy="938954"/>
          </a:xfrm>
          <a:custGeom>
            <a:avLst/>
            <a:gdLst>
              <a:gd name="connsiteX0" fmla="*/ 0 w 1855530"/>
              <a:gd name="connsiteY0" fmla="*/ 656099 h 1312197"/>
              <a:gd name="connsiteX1" fmla="*/ 927765 w 1855530"/>
              <a:gd name="connsiteY1" fmla="*/ 0 h 1312197"/>
              <a:gd name="connsiteX2" fmla="*/ 1855530 w 1855530"/>
              <a:gd name="connsiteY2" fmla="*/ 656099 h 1312197"/>
              <a:gd name="connsiteX3" fmla="*/ 927765 w 1855530"/>
              <a:gd name="connsiteY3" fmla="*/ 1312198 h 1312197"/>
              <a:gd name="connsiteX4" fmla="*/ 0 w 1855530"/>
              <a:gd name="connsiteY4" fmla="*/ 656099 h 131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530" h="1312197">
                <a:moveTo>
                  <a:pt x="0" y="656099"/>
                </a:moveTo>
                <a:cubicBezTo>
                  <a:pt x="0" y="293746"/>
                  <a:pt x="415375" y="0"/>
                  <a:pt x="927765" y="0"/>
                </a:cubicBezTo>
                <a:cubicBezTo>
                  <a:pt x="1440155" y="0"/>
                  <a:pt x="1855530" y="293746"/>
                  <a:pt x="1855530" y="656099"/>
                </a:cubicBezTo>
                <a:cubicBezTo>
                  <a:pt x="1855530" y="1018452"/>
                  <a:pt x="1440155" y="1312198"/>
                  <a:pt x="927765" y="1312198"/>
                </a:cubicBezTo>
                <a:cubicBezTo>
                  <a:pt x="415375" y="1312198"/>
                  <a:pt x="0" y="1018452"/>
                  <a:pt x="0" y="65609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056" tIns="212487" rIns="292056" bIns="21248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PT" sz="1600" kern="1200" dirty="0"/>
              <a:t>Plano Operacional</a:t>
            </a:r>
          </a:p>
        </p:txBody>
      </p:sp>
    </p:spTree>
    <p:extLst>
      <p:ext uri="{BB962C8B-B14F-4D97-AF65-F5344CB8AC3E}">
        <p14:creationId xmlns:p14="http://schemas.microsoft.com/office/powerpoint/2010/main" val="254552591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10289" y="559444"/>
            <a:ext cx="6884681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Gather Knowledge (new data)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A1 -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Planeamento operacional preparatório </a:t>
            </a:r>
            <a:b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para os trabalhos de conservação</a:t>
            </a:r>
            <a:r>
              <a:rPr lang="pt-PT" sz="24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 </a:t>
            </a:r>
          </a:p>
          <a:p>
            <a:pPr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6088" lvl="1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Sub-ação A1.1 </a:t>
            </a: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– Planeamento técnico</a:t>
            </a:r>
          </a:p>
          <a:p>
            <a:pPr marL="446088" lvl="1" indent="-180975">
              <a:lnSpc>
                <a:spcPct val="100000"/>
              </a:lnSpc>
            </a:pPr>
            <a:endParaRPr lang="pt-PT" sz="18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Plano de Colheita</a:t>
            </a:r>
          </a:p>
          <a:p>
            <a:pPr marL="446088" lvl="1" indent="-180975">
              <a:lnSpc>
                <a:spcPct val="100000"/>
              </a:lnSpc>
            </a:pPr>
            <a:endParaRPr lang="pt-PT" sz="18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48D7D-8377-429C-8E74-DD24CB09E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70" y="275865"/>
            <a:ext cx="4476696" cy="6303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75B934-AF27-4A4C-A78D-3E7B013CABB4}"/>
              </a:ext>
            </a:extLst>
          </p:cNvPr>
          <p:cNvGrpSpPr/>
          <p:nvPr/>
        </p:nvGrpSpPr>
        <p:grpSpPr>
          <a:xfrm>
            <a:off x="3656966" y="3125164"/>
            <a:ext cx="1831397" cy="2058647"/>
            <a:chOff x="3437045" y="3125164"/>
            <a:chExt cx="1831397" cy="205864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8C0045D-FF50-449D-9A73-D64ADEA401D2}"/>
                </a:ext>
              </a:extLst>
            </p:cNvPr>
            <p:cNvSpPr/>
            <p:nvPr/>
          </p:nvSpPr>
          <p:spPr>
            <a:xfrm>
              <a:off x="3493576" y="3125164"/>
              <a:ext cx="1718337" cy="938954"/>
            </a:xfrm>
            <a:custGeom>
              <a:avLst/>
              <a:gdLst>
                <a:gd name="connsiteX0" fmla="*/ 0 w 1855530"/>
                <a:gd name="connsiteY0" fmla="*/ 656099 h 1312197"/>
                <a:gd name="connsiteX1" fmla="*/ 927765 w 1855530"/>
                <a:gd name="connsiteY1" fmla="*/ 0 h 1312197"/>
                <a:gd name="connsiteX2" fmla="*/ 1855530 w 1855530"/>
                <a:gd name="connsiteY2" fmla="*/ 656099 h 1312197"/>
                <a:gd name="connsiteX3" fmla="*/ 927765 w 1855530"/>
                <a:gd name="connsiteY3" fmla="*/ 1312198 h 1312197"/>
                <a:gd name="connsiteX4" fmla="*/ 0 w 1855530"/>
                <a:gd name="connsiteY4" fmla="*/ 656099 h 131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530" h="1312197">
                  <a:moveTo>
                    <a:pt x="0" y="656099"/>
                  </a:moveTo>
                  <a:cubicBezTo>
                    <a:pt x="0" y="293746"/>
                    <a:pt x="415375" y="0"/>
                    <a:pt x="927765" y="0"/>
                  </a:cubicBezTo>
                  <a:cubicBezTo>
                    <a:pt x="1440155" y="0"/>
                    <a:pt x="1855530" y="293746"/>
                    <a:pt x="1855530" y="656099"/>
                  </a:cubicBezTo>
                  <a:cubicBezTo>
                    <a:pt x="1855530" y="1018452"/>
                    <a:pt x="1440155" y="1312198"/>
                    <a:pt x="927765" y="1312198"/>
                  </a:cubicBezTo>
                  <a:cubicBezTo>
                    <a:pt x="415375" y="1312198"/>
                    <a:pt x="0" y="1018452"/>
                    <a:pt x="0" y="656099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056" tIns="212487" rIns="292056" bIns="21248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Plano Operacional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E7A3215-5D3C-4C1F-B3CA-0A6D042C92E2}"/>
                </a:ext>
              </a:extLst>
            </p:cNvPr>
            <p:cNvSpPr/>
            <p:nvPr/>
          </p:nvSpPr>
          <p:spPr>
            <a:xfrm>
              <a:off x="4239934" y="4088526"/>
              <a:ext cx="225621" cy="174335"/>
            </a:xfrm>
            <a:custGeom>
              <a:avLst/>
              <a:gdLst>
                <a:gd name="connsiteX0" fmla="*/ 32294 w 243635"/>
                <a:gd name="connsiteY0" fmla="*/ 93166 h 243635"/>
                <a:gd name="connsiteX1" fmla="*/ 93166 w 243635"/>
                <a:gd name="connsiteY1" fmla="*/ 93166 h 243635"/>
                <a:gd name="connsiteX2" fmla="*/ 93166 w 243635"/>
                <a:gd name="connsiteY2" fmla="*/ 32294 h 243635"/>
                <a:gd name="connsiteX3" fmla="*/ 150469 w 243635"/>
                <a:gd name="connsiteY3" fmla="*/ 32294 h 243635"/>
                <a:gd name="connsiteX4" fmla="*/ 150469 w 243635"/>
                <a:gd name="connsiteY4" fmla="*/ 93166 h 243635"/>
                <a:gd name="connsiteX5" fmla="*/ 211341 w 243635"/>
                <a:gd name="connsiteY5" fmla="*/ 93166 h 243635"/>
                <a:gd name="connsiteX6" fmla="*/ 211341 w 243635"/>
                <a:gd name="connsiteY6" fmla="*/ 150469 h 243635"/>
                <a:gd name="connsiteX7" fmla="*/ 150469 w 243635"/>
                <a:gd name="connsiteY7" fmla="*/ 150469 h 243635"/>
                <a:gd name="connsiteX8" fmla="*/ 150469 w 243635"/>
                <a:gd name="connsiteY8" fmla="*/ 211341 h 243635"/>
                <a:gd name="connsiteX9" fmla="*/ 93166 w 243635"/>
                <a:gd name="connsiteY9" fmla="*/ 211341 h 243635"/>
                <a:gd name="connsiteX10" fmla="*/ 93166 w 243635"/>
                <a:gd name="connsiteY10" fmla="*/ 150469 h 243635"/>
                <a:gd name="connsiteX11" fmla="*/ 32294 w 243635"/>
                <a:gd name="connsiteY11" fmla="*/ 150469 h 243635"/>
                <a:gd name="connsiteX12" fmla="*/ 32294 w 243635"/>
                <a:gd name="connsiteY12" fmla="*/ 93166 h 24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635" h="243635">
                  <a:moveTo>
                    <a:pt x="32294" y="93166"/>
                  </a:moveTo>
                  <a:lnTo>
                    <a:pt x="93166" y="93166"/>
                  </a:lnTo>
                  <a:lnTo>
                    <a:pt x="93166" y="32294"/>
                  </a:lnTo>
                  <a:lnTo>
                    <a:pt x="150469" y="32294"/>
                  </a:lnTo>
                  <a:lnTo>
                    <a:pt x="150469" y="93166"/>
                  </a:lnTo>
                  <a:lnTo>
                    <a:pt x="211341" y="93166"/>
                  </a:lnTo>
                  <a:lnTo>
                    <a:pt x="211341" y="150469"/>
                  </a:lnTo>
                  <a:lnTo>
                    <a:pt x="150469" y="150469"/>
                  </a:lnTo>
                  <a:lnTo>
                    <a:pt x="150469" y="211341"/>
                  </a:lnTo>
                  <a:lnTo>
                    <a:pt x="93166" y="211341"/>
                  </a:lnTo>
                  <a:lnTo>
                    <a:pt x="93166" y="150469"/>
                  </a:lnTo>
                  <a:lnTo>
                    <a:pt x="32294" y="150469"/>
                  </a:lnTo>
                  <a:lnTo>
                    <a:pt x="32294" y="9316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94" tIns="93166" rIns="32294" bIns="93166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PT" sz="5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22B455A-F62D-4B2F-86B1-F6D3EEE2DF07}"/>
                </a:ext>
              </a:extLst>
            </p:cNvPr>
            <p:cNvSpPr/>
            <p:nvPr/>
          </p:nvSpPr>
          <p:spPr>
            <a:xfrm>
              <a:off x="3437045" y="4287269"/>
              <a:ext cx="1831397" cy="896542"/>
            </a:xfrm>
            <a:custGeom>
              <a:avLst/>
              <a:gdLst>
                <a:gd name="connsiteX0" fmla="*/ 0 w 1977617"/>
                <a:gd name="connsiteY0" fmla="*/ 626463 h 1252926"/>
                <a:gd name="connsiteX1" fmla="*/ 988809 w 1977617"/>
                <a:gd name="connsiteY1" fmla="*/ 0 h 1252926"/>
                <a:gd name="connsiteX2" fmla="*/ 1977618 w 1977617"/>
                <a:gd name="connsiteY2" fmla="*/ 626463 h 1252926"/>
                <a:gd name="connsiteX3" fmla="*/ 988809 w 1977617"/>
                <a:gd name="connsiteY3" fmla="*/ 1252926 h 1252926"/>
                <a:gd name="connsiteX4" fmla="*/ 0 w 1977617"/>
                <a:gd name="connsiteY4" fmla="*/ 626463 h 125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617" h="1252926">
                  <a:moveTo>
                    <a:pt x="0" y="626463"/>
                  </a:moveTo>
                  <a:cubicBezTo>
                    <a:pt x="0" y="280477"/>
                    <a:pt x="442705" y="0"/>
                    <a:pt x="988809" y="0"/>
                  </a:cubicBezTo>
                  <a:cubicBezTo>
                    <a:pt x="1534913" y="0"/>
                    <a:pt x="1977618" y="280477"/>
                    <a:pt x="1977618" y="626463"/>
                  </a:cubicBezTo>
                  <a:cubicBezTo>
                    <a:pt x="1977618" y="972449"/>
                    <a:pt x="1534913" y="1252926"/>
                    <a:pt x="988809" y="1252926"/>
                  </a:cubicBezTo>
                  <a:cubicBezTo>
                    <a:pt x="442705" y="1252926"/>
                    <a:pt x="0" y="972449"/>
                    <a:pt x="0" y="62646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9935" tIns="203807" rIns="309935" bIns="20380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Plano de Colheita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98764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10289" y="559444"/>
            <a:ext cx="6884681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Gather Knowledge (new data)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A1 -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Planeamento operacional preparatório </a:t>
            </a:r>
            <a:b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para os trabalhos de conservação</a:t>
            </a:r>
            <a:r>
              <a:rPr lang="pt-PT" sz="24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 </a:t>
            </a:r>
          </a:p>
          <a:p>
            <a:pPr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6088" lvl="1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Sub-ação A1.1 </a:t>
            </a: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– Planeamento técnico</a:t>
            </a:r>
          </a:p>
          <a:p>
            <a:pPr marL="446088" lvl="1" indent="-180975">
              <a:lnSpc>
                <a:spcPct val="100000"/>
              </a:lnSpc>
            </a:pPr>
            <a:endParaRPr lang="pt-PT" sz="18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Plano de Biossegurança</a:t>
            </a:r>
          </a:p>
          <a:p>
            <a:pPr marL="446088" lvl="1" indent="-180975">
              <a:lnSpc>
                <a:spcPct val="100000"/>
              </a:lnSpc>
            </a:pPr>
            <a:endParaRPr lang="pt-PT" sz="18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48D7D-8377-429C-8E74-DD24CB09E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56" y="275865"/>
            <a:ext cx="4461723" cy="6303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5BDC2A-17A7-4902-9B38-821721513C47}"/>
              </a:ext>
            </a:extLst>
          </p:cNvPr>
          <p:cNvGrpSpPr/>
          <p:nvPr/>
        </p:nvGrpSpPr>
        <p:grpSpPr>
          <a:xfrm>
            <a:off x="3634448" y="3125164"/>
            <a:ext cx="4067967" cy="3310360"/>
            <a:chOff x="3414529" y="3125164"/>
            <a:chExt cx="4067967" cy="331036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74F153A-7499-46CC-B77A-0F784316A9F8}"/>
                </a:ext>
              </a:extLst>
            </p:cNvPr>
            <p:cNvSpPr/>
            <p:nvPr/>
          </p:nvSpPr>
          <p:spPr>
            <a:xfrm>
              <a:off x="3493576" y="3125164"/>
              <a:ext cx="1718337" cy="938954"/>
            </a:xfrm>
            <a:custGeom>
              <a:avLst/>
              <a:gdLst>
                <a:gd name="connsiteX0" fmla="*/ 0 w 1855530"/>
                <a:gd name="connsiteY0" fmla="*/ 656099 h 1312197"/>
                <a:gd name="connsiteX1" fmla="*/ 927765 w 1855530"/>
                <a:gd name="connsiteY1" fmla="*/ 0 h 1312197"/>
                <a:gd name="connsiteX2" fmla="*/ 1855530 w 1855530"/>
                <a:gd name="connsiteY2" fmla="*/ 656099 h 1312197"/>
                <a:gd name="connsiteX3" fmla="*/ 927765 w 1855530"/>
                <a:gd name="connsiteY3" fmla="*/ 1312198 h 1312197"/>
                <a:gd name="connsiteX4" fmla="*/ 0 w 1855530"/>
                <a:gd name="connsiteY4" fmla="*/ 656099 h 131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530" h="1312197">
                  <a:moveTo>
                    <a:pt x="0" y="656099"/>
                  </a:moveTo>
                  <a:cubicBezTo>
                    <a:pt x="0" y="293746"/>
                    <a:pt x="415375" y="0"/>
                    <a:pt x="927765" y="0"/>
                  </a:cubicBezTo>
                  <a:cubicBezTo>
                    <a:pt x="1440155" y="0"/>
                    <a:pt x="1855530" y="293746"/>
                    <a:pt x="1855530" y="656099"/>
                  </a:cubicBezTo>
                  <a:cubicBezTo>
                    <a:pt x="1855530" y="1018452"/>
                    <a:pt x="1440155" y="1312198"/>
                    <a:pt x="927765" y="1312198"/>
                  </a:cubicBezTo>
                  <a:cubicBezTo>
                    <a:pt x="415375" y="1312198"/>
                    <a:pt x="0" y="1018452"/>
                    <a:pt x="0" y="656099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056" tIns="212487" rIns="292056" bIns="21248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Plano Operacional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8D4A69A-34A7-453D-B42B-A247E73D7AB7}"/>
                </a:ext>
              </a:extLst>
            </p:cNvPr>
            <p:cNvSpPr/>
            <p:nvPr/>
          </p:nvSpPr>
          <p:spPr>
            <a:xfrm>
              <a:off x="4239934" y="4088526"/>
              <a:ext cx="225621" cy="174335"/>
            </a:xfrm>
            <a:custGeom>
              <a:avLst/>
              <a:gdLst>
                <a:gd name="connsiteX0" fmla="*/ 32294 w 243635"/>
                <a:gd name="connsiteY0" fmla="*/ 93166 h 243635"/>
                <a:gd name="connsiteX1" fmla="*/ 93166 w 243635"/>
                <a:gd name="connsiteY1" fmla="*/ 93166 h 243635"/>
                <a:gd name="connsiteX2" fmla="*/ 93166 w 243635"/>
                <a:gd name="connsiteY2" fmla="*/ 32294 h 243635"/>
                <a:gd name="connsiteX3" fmla="*/ 150469 w 243635"/>
                <a:gd name="connsiteY3" fmla="*/ 32294 h 243635"/>
                <a:gd name="connsiteX4" fmla="*/ 150469 w 243635"/>
                <a:gd name="connsiteY4" fmla="*/ 93166 h 243635"/>
                <a:gd name="connsiteX5" fmla="*/ 211341 w 243635"/>
                <a:gd name="connsiteY5" fmla="*/ 93166 h 243635"/>
                <a:gd name="connsiteX6" fmla="*/ 211341 w 243635"/>
                <a:gd name="connsiteY6" fmla="*/ 150469 h 243635"/>
                <a:gd name="connsiteX7" fmla="*/ 150469 w 243635"/>
                <a:gd name="connsiteY7" fmla="*/ 150469 h 243635"/>
                <a:gd name="connsiteX8" fmla="*/ 150469 w 243635"/>
                <a:gd name="connsiteY8" fmla="*/ 211341 h 243635"/>
                <a:gd name="connsiteX9" fmla="*/ 93166 w 243635"/>
                <a:gd name="connsiteY9" fmla="*/ 211341 h 243635"/>
                <a:gd name="connsiteX10" fmla="*/ 93166 w 243635"/>
                <a:gd name="connsiteY10" fmla="*/ 150469 h 243635"/>
                <a:gd name="connsiteX11" fmla="*/ 32294 w 243635"/>
                <a:gd name="connsiteY11" fmla="*/ 150469 h 243635"/>
                <a:gd name="connsiteX12" fmla="*/ 32294 w 243635"/>
                <a:gd name="connsiteY12" fmla="*/ 93166 h 24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635" h="243635">
                  <a:moveTo>
                    <a:pt x="32294" y="93166"/>
                  </a:moveTo>
                  <a:lnTo>
                    <a:pt x="93166" y="93166"/>
                  </a:lnTo>
                  <a:lnTo>
                    <a:pt x="93166" y="32294"/>
                  </a:lnTo>
                  <a:lnTo>
                    <a:pt x="150469" y="32294"/>
                  </a:lnTo>
                  <a:lnTo>
                    <a:pt x="150469" y="93166"/>
                  </a:lnTo>
                  <a:lnTo>
                    <a:pt x="211341" y="93166"/>
                  </a:lnTo>
                  <a:lnTo>
                    <a:pt x="211341" y="150469"/>
                  </a:lnTo>
                  <a:lnTo>
                    <a:pt x="150469" y="150469"/>
                  </a:lnTo>
                  <a:lnTo>
                    <a:pt x="150469" y="211341"/>
                  </a:lnTo>
                  <a:lnTo>
                    <a:pt x="93166" y="211341"/>
                  </a:lnTo>
                  <a:lnTo>
                    <a:pt x="93166" y="150469"/>
                  </a:lnTo>
                  <a:lnTo>
                    <a:pt x="32294" y="150469"/>
                  </a:lnTo>
                  <a:lnTo>
                    <a:pt x="32294" y="9316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94" tIns="93166" rIns="32294" bIns="93166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PT" sz="500" kern="12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328A42E-542F-4E4C-92A7-FAACB0DEB781}"/>
                </a:ext>
              </a:extLst>
            </p:cNvPr>
            <p:cNvSpPr/>
            <p:nvPr/>
          </p:nvSpPr>
          <p:spPr>
            <a:xfrm>
              <a:off x="3414529" y="5450805"/>
              <a:ext cx="1853914" cy="984719"/>
            </a:xfrm>
            <a:custGeom>
              <a:avLst/>
              <a:gdLst>
                <a:gd name="connsiteX0" fmla="*/ 0 w 2026244"/>
                <a:gd name="connsiteY0" fmla="*/ 823855 h 1647709"/>
                <a:gd name="connsiteX1" fmla="*/ 1013122 w 2026244"/>
                <a:gd name="connsiteY1" fmla="*/ 0 h 1647709"/>
                <a:gd name="connsiteX2" fmla="*/ 2026244 w 2026244"/>
                <a:gd name="connsiteY2" fmla="*/ 823855 h 1647709"/>
                <a:gd name="connsiteX3" fmla="*/ 1013122 w 2026244"/>
                <a:gd name="connsiteY3" fmla="*/ 1647710 h 1647709"/>
                <a:gd name="connsiteX4" fmla="*/ 0 w 2026244"/>
                <a:gd name="connsiteY4" fmla="*/ 823855 h 164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244" h="1647709">
                  <a:moveTo>
                    <a:pt x="0" y="823855"/>
                  </a:moveTo>
                  <a:cubicBezTo>
                    <a:pt x="0" y="368852"/>
                    <a:pt x="453590" y="0"/>
                    <a:pt x="1013122" y="0"/>
                  </a:cubicBezTo>
                  <a:cubicBezTo>
                    <a:pt x="1572654" y="0"/>
                    <a:pt x="2026244" y="368852"/>
                    <a:pt x="2026244" y="823855"/>
                  </a:cubicBezTo>
                  <a:cubicBezTo>
                    <a:pt x="2026244" y="1278858"/>
                    <a:pt x="1572654" y="1647710"/>
                    <a:pt x="1013122" y="1647710"/>
                  </a:cubicBezTo>
                  <a:cubicBezTo>
                    <a:pt x="453590" y="1647710"/>
                    <a:pt x="0" y="1278858"/>
                    <a:pt x="0" y="82385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057" tIns="261621" rIns="317057" bIns="26162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Plano de Biossegurança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0CEE7F-1ADB-4CE1-A3CE-248169CAF0C9}"/>
                </a:ext>
              </a:extLst>
            </p:cNvPr>
            <p:cNvSpPr/>
            <p:nvPr/>
          </p:nvSpPr>
          <p:spPr>
            <a:xfrm>
              <a:off x="4239934" y="5232627"/>
              <a:ext cx="225621" cy="174335"/>
            </a:xfrm>
            <a:custGeom>
              <a:avLst/>
              <a:gdLst>
                <a:gd name="connsiteX0" fmla="*/ 32294 w 243635"/>
                <a:gd name="connsiteY0" fmla="*/ 93166 h 243635"/>
                <a:gd name="connsiteX1" fmla="*/ 93166 w 243635"/>
                <a:gd name="connsiteY1" fmla="*/ 93166 h 243635"/>
                <a:gd name="connsiteX2" fmla="*/ 93166 w 243635"/>
                <a:gd name="connsiteY2" fmla="*/ 32294 h 243635"/>
                <a:gd name="connsiteX3" fmla="*/ 150469 w 243635"/>
                <a:gd name="connsiteY3" fmla="*/ 32294 h 243635"/>
                <a:gd name="connsiteX4" fmla="*/ 150469 w 243635"/>
                <a:gd name="connsiteY4" fmla="*/ 93166 h 243635"/>
                <a:gd name="connsiteX5" fmla="*/ 211341 w 243635"/>
                <a:gd name="connsiteY5" fmla="*/ 93166 h 243635"/>
                <a:gd name="connsiteX6" fmla="*/ 211341 w 243635"/>
                <a:gd name="connsiteY6" fmla="*/ 150469 h 243635"/>
                <a:gd name="connsiteX7" fmla="*/ 150469 w 243635"/>
                <a:gd name="connsiteY7" fmla="*/ 150469 h 243635"/>
                <a:gd name="connsiteX8" fmla="*/ 150469 w 243635"/>
                <a:gd name="connsiteY8" fmla="*/ 211341 h 243635"/>
                <a:gd name="connsiteX9" fmla="*/ 93166 w 243635"/>
                <a:gd name="connsiteY9" fmla="*/ 211341 h 243635"/>
                <a:gd name="connsiteX10" fmla="*/ 93166 w 243635"/>
                <a:gd name="connsiteY10" fmla="*/ 150469 h 243635"/>
                <a:gd name="connsiteX11" fmla="*/ 32294 w 243635"/>
                <a:gd name="connsiteY11" fmla="*/ 150469 h 243635"/>
                <a:gd name="connsiteX12" fmla="*/ 32294 w 243635"/>
                <a:gd name="connsiteY12" fmla="*/ 93166 h 24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635" h="243635">
                  <a:moveTo>
                    <a:pt x="32294" y="93166"/>
                  </a:moveTo>
                  <a:lnTo>
                    <a:pt x="93166" y="93166"/>
                  </a:lnTo>
                  <a:lnTo>
                    <a:pt x="93166" y="32294"/>
                  </a:lnTo>
                  <a:lnTo>
                    <a:pt x="150469" y="32294"/>
                  </a:lnTo>
                  <a:lnTo>
                    <a:pt x="150469" y="93166"/>
                  </a:lnTo>
                  <a:lnTo>
                    <a:pt x="211341" y="93166"/>
                  </a:lnTo>
                  <a:lnTo>
                    <a:pt x="211341" y="150469"/>
                  </a:lnTo>
                  <a:lnTo>
                    <a:pt x="150469" y="150469"/>
                  </a:lnTo>
                  <a:lnTo>
                    <a:pt x="150469" y="211341"/>
                  </a:lnTo>
                  <a:lnTo>
                    <a:pt x="93166" y="211341"/>
                  </a:lnTo>
                  <a:lnTo>
                    <a:pt x="93166" y="150469"/>
                  </a:lnTo>
                  <a:lnTo>
                    <a:pt x="32294" y="150469"/>
                  </a:lnTo>
                  <a:lnTo>
                    <a:pt x="32294" y="9316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294" tIns="93166" rIns="32294" bIns="93166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PT" sz="5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007B905-5077-42C6-8316-D3807137C06D}"/>
                </a:ext>
              </a:extLst>
            </p:cNvPr>
            <p:cNvSpPr/>
            <p:nvPr/>
          </p:nvSpPr>
          <p:spPr>
            <a:xfrm>
              <a:off x="3437045" y="4287269"/>
              <a:ext cx="1831397" cy="896542"/>
            </a:xfrm>
            <a:custGeom>
              <a:avLst/>
              <a:gdLst>
                <a:gd name="connsiteX0" fmla="*/ 0 w 1977617"/>
                <a:gd name="connsiteY0" fmla="*/ 626463 h 1252926"/>
                <a:gd name="connsiteX1" fmla="*/ 988809 w 1977617"/>
                <a:gd name="connsiteY1" fmla="*/ 0 h 1252926"/>
                <a:gd name="connsiteX2" fmla="*/ 1977618 w 1977617"/>
                <a:gd name="connsiteY2" fmla="*/ 626463 h 1252926"/>
                <a:gd name="connsiteX3" fmla="*/ 988809 w 1977617"/>
                <a:gd name="connsiteY3" fmla="*/ 1252926 h 1252926"/>
                <a:gd name="connsiteX4" fmla="*/ 0 w 1977617"/>
                <a:gd name="connsiteY4" fmla="*/ 626463 h 125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617" h="1252926">
                  <a:moveTo>
                    <a:pt x="0" y="626463"/>
                  </a:moveTo>
                  <a:cubicBezTo>
                    <a:pt x="0" y="280477"/>
                    <a:pt x="442705" y="0"/>
                    <a:pt x="988809" y="0"/>
                  </a:cubicBezTo>
                  <a:cubicBezTo>
                    <a:pt x="1534913" y="0"/>
                    <a:pt x="1977618" y="280477"/>
                    <a:pt x="1977618" y="626463"/>
                  </a:cubicBezTo>
                  <a:cubicBezTo>
                    <a:pt x="1977618" y="972449"/>
                    <a:pt x="1534913" y="1252926"/>
                    <a:pt x="988809" y="1252926"/>
                  </a:cubicBezTo>
                  <a:cubicBezTo>
                    <a:pt x="442705" y="1252926"/>
                    <a:pt x="0" y="972449"/>
                    <a:pt x="0" y="62646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9935" tIns="203807" rIns="309935" bIns="20380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Plano de Colheita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4678663-1606-4150-A63F-E556DFD12301}"/>
                </a:ext>
              </a:extLst>
            </p:cNvPr>
            <p:cNvSpPr/>
            <p:nvPr/>
          </p:nvSpPr>
          <p:spPr>
            <a:xfrm>
              <a:off x="5349310" y="4799672"/>
              <a:ext cx="123703" cy="111815"/>
            </a:xfrm>
            <a:custGeom>
              <a:avLst/>
              <a:gdLst>
                <a:gd name="connsiteX0" fmla="*/ 0 w 133579"/>
                <a:gd name="connsiteY0" fmla="*/ 31253 h 156263"/>
                <a:gd name="connsiteX1" fmla="*/ 66790 w 133579"/>
                <a:gd name="connsiteY1" fmla="*/ 31253 h 156263"/>
                <a:gd name="connsiteX2" fmla="*/ 66790 w 133579"/>
                <a:gd name="connsiteY2" fmla="*/ 0 h 156263"/>
                <a:gd name="connsiteX3" fmla="*/ 133579 w 133579"/>
                <a:gd name="connsiteY3" fmla="*/ 78132 h 156263"/>
                <a:gd name="connsiteX4" fmla="*/ 66790 w 133579"/>
                <a:gd name="connsiteY4" fmla="*/ 156263 h 156263"/>
                <a:gd name="connsiteX5" fmla="*/ 66790 w 133579"/>
                <a:gd name="connsiteY5" fmla="*/ 125010 h 156263"/>
                <a:gd name="connsiteX6" fmla="*/ 0 w 133579"/>
                <a:gd name="connsiteY6" fmla="*/ 125010 h 156263"/>
                <a:gd name="connsiteX7" fmla="*/ 0 w 133579"/>
                <a:gd name="connsiteY7" fmla="*/ 31253 h 15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579" h="156263">
                  <a:moveTo>
                    <a:pt x="0" y="31253"/>
                  </a:moveTo>
                  <a:lnTo>
                    <a:pt x="66790" y="31253"/>
                  </a:lnTo>
                  <a:lnTo>
                    <a:pt x="66790" y="0"/>
                  </a:lnTo>
                  <a:lnTo>
                    <a:pt x="133579" y="78132"/>
                  </a:lnTo>
                  <a:lnTo>
                    <a:pt x="66790" y="156263"/>
                  </a:lnTo>
                  <a:lnTo>
                    <a:pt x="66790" y="125010"/>
                  </a:lnTo>
                  <a:lnTo>
                    <a:pt x="0" y="125010"/>
                  </a:lnTo>
                  <a:lnTo>
                    <a:pt x="0" y="31253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31253" rIns="40074" bIns="3125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PT" sz="6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752FF50-F9B8-4A90-A30E-635529228FA1}"/>
                </a:ext>
              </a:extLst>
            </p:cNvPr>
            <p:cNvSpPr/>
            <p:nvPr/>
          </p:nvSpPr>
          <p:spPr>
            <a:xfrm>
              <a:off x="5531020" y="4246167"/>
              <a:ext cx="1951476" cy="1107009"/>
            </a:xfrm>
            <a:custGeom>
              <a:avLst/>
              <a:gdLst>
                <a:gd name="connsiteX0" fmla="*/ 0 w 2019959"/>
                <a:gd name="connsiteY0" fmla="*/ 718726 h 1437451"/>
                <a:gd name="connsiteX1" fmla="*/ 1009980 w 2019959"/>
                <a:gd name="connsiteY1" fmla="*/ 0 h 1437451"/>
                <a:gd name="connsiteX2" fmla="*/ 2019960 w 2019959"/>
                <a:gd name="connsiteY2" fmla="*/ 718726 h 1437451"/>
                <a:gd name="connsiteX3" fmla="*/ 1009980 w 2019959"/>
                <a:gd name="connsiteY3" fmla="*/ 1437452 h 1437451"/>
                <a:gd name="connsiteX4" fmla="*/ 0 w 2019959"/>
                <a:gd name="connsiteY4" fmla="*/ 718726 h 1437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959" h="1437451">
                  <a:moveTo>
                    <a:pt x="0" y="718726"/>
                  </a:moveTo>
                  <a:cubicBezTo>
                    <a:pt x="0" y="321785"/>
                    <a:pt x="452183" y="0"/>
                    <a:pt x="1009980" y="0"/>
                  </a:cubicBezTo>
                  <a:cubicBezTo>
                    <a:pt x="1567777" y="0"/>
                    <a:pt x="2019960" y="321785"/>
                    <a:pt x="2019960" y="718726"/>
                  </a:cubicBezTo>
                  <a:cubicBezTo>
                    <a:pt x="2019960" y="1115667"/>
                    <a:pt x="1567777" y="1437452"/>
                    <a:pt x="1009980" y="1437452"/>
                  </a:cubicBezTo>
                  <a:cubicBezTo>
                    <a:pt x="452183" y="1437452"/>
                    <a:pt x="0" y="1115667"/>
                    <a:pt x="0" y="71872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8676" tIns="233370" rIns="318676" bIns="23337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Ações de conservação nos ilhéus da Praia e de Baixo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28980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2" y="613913"/>
            <a:ext cx="6884681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Gather Knowledge (new data)</a:t>
            </a: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1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A1 -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Planeamento operacional preparatório </a:t>
            </a:r>
            <a:b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para os trabalhos de conservação</a:t>
            </a:r>
            <a:r>
              <a:rPr lang="pt-PT" sz="24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 </a:t>
            </a:r>
          </a:p>
          <a:p>
            <a:pPr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6088" lvl="1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Sub-ação A1.2 </a:t>
            </a: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– Pedidos de licenças:</a:t>
            </a:r>
          </a:p>
          <a:p>
            <a:pPr marL="446088" lvl="1" indent="-180975">
              <a:lnSpc>
                <a:spcPct val="100000"/>
              </a:lnSpc>
            </a:pPr>
            <a:endParaRPr lang="pt-PT" sz="18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Licenças de recolha de sementes (a ser renovadas em 	breve)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sz="1800" dirty="0">
              <a:solidFill>
                <a:schemeClr val="bg2">
                  <a:lumMod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Credencial de anilhagem e licença para manuseamento 	de aves marinhas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sz="1800" dirty="0">
              <a:solidFill>
                <a:schemeClr val="bg2">
                  <a:lumMod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Licenças Piloto de Drone (A1/A3)</a:t>
            </a: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48D7D-8377-429C-8E74-DD24CB09E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078" y="980081"/>
            <a:ext cx="3802710" cy="5006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734370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2" y="559444"/>
            <a:ext cx="11456681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Gather Knowledge (new data)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A1 -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Planeamento operacional preparatório para os trabalhos de conservação</a:t>
            </a:r>
            <a:r>
              <a:rPr lang="pt-PT" sz="24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 </a:t>
            </a:r>
          </a:p>
          <a:p>
            <a:pPr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6088" lvl="1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Sub-ação A1.3 </a:t>
            </a: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– Envolvimento das partes interessadas: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69A93-9537-4DC8-92F5-3DF388277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85" y="2807245"/>
            <a:ext cx="7060018" cy="3584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68C3CA54-84C0-4DE2-9D00-2AE432E15B04}"/>
              </a:ext>
            </a:extLst>
          </p:cNvPr>
          <p:cNvSpPr txBox="1">
            <a:spLocks/>
          </p:cNvSpPr>
          <p:nvPr/>
        </p:nvSpPr>
        <p:spPr>
          <a:xfrm>
            <a:off x="526211" y="2508739"/>
            <a:ext cx="11329092" cy="42624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-180975"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Lista das partes interessadas 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(</a:t>
            </a:r>
            <a:r>
              <a:rPr lang="pt-PT" sz="1800" i="1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stakeholders</a:t>
            </a: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) com </a:t>
            </a:r>
            <a:r>
              <a:rPr lang="pt-PT" sz="1800" b="1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578</a:t>
            </a: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 elementos 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dos setores da 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sz="1800" dirty="0">
              <a:solidFill>
                <a:schemeClr val="bg2">
                  <a:lumMod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	- agricultura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	- pesca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	- turismo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	- administração pública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	- autoridade pública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	- empresas</a:t>
            </a: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1800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	- </a:t>
            </a:r>
            <a:r>
              <a:rPr lang="pt-PT" sz="1800" dirty="0" err="1">
                <a:solidFill>
                  <a:schemeClr val="bg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ONGs</a:t>
            </a:r>
            <a:endParaRPr lang="pt-PT" sz="1800" dirty="0">
              <a:solidFill>
                <a:schemeClr val="bg2">
                  <a:lumMod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pt-PT" sz="1800" dirty="0">
              <a:solidFill>
                <a:schemeClr val="bg2">
                  <a:lumMod val="50000"/>
                </a:schemeClr>
              </a:solidFill>
              <a:latin typeface="Century Gothic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891852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526211" y="559444"/>
            <a:ext cx="6188914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We Gather Knowledge (new data)</a:t>
            </a:r>
          </a:p>
          <a:p>
            <a:pPr>
              <a:lnSpc>
                <a:spcPct val="100000"/>
              </a:lnSpc>
              <a:buNone/>
            </a:pPr>
            <a:endParaRPr lang="en-US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8000"/>
              </a:lnSpc>
            </a:pPr>
            <a:r>
              <a:rPr lang="en-US" sz="2000" b="1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Ação C3 - </a:t>
            </a:r>
            <a:r>
              <a:rPr lang="pt-PT" sz="2000" dirty="0">
                <a:solidFill>
                  <a:srgbClr val="2EABC0"/>
                </a:solidFill>
                <a:latin typeface="Century Gothic"/>
                <a:ea typeface="+mn-lt"/>
                <a:cs typeface="+mn-lt"/>
              </a:rPr>
              <a:t>Implementação de trabalhos piloto para a conservação da flora endêmica </a:t>
            </a:r>
          </a:p>
          <a:p>
            <a:pPr>
              <a:lnSpc>
                <a:spcPct val="100000"/>
              </a:lnSpc>
            </a:pPr>
            <a:endParaRPr lang="pt-PT" sz="12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447675" indent="-180975">
              <a:lnSpc>
                <a:spcPct val="100000"/>
              </a:lnSpc>
            </a:pPr>
            <a:r>
              <a:rPr lang="pt-PT" sz="1800" b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Sub-ação C3.1 </a:t>
            </a:r>
            <a:r>
              <a:rPr lang="pt-PT" sz="18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– Conservação </a:t>
            </a:r>
            <a:r>
              <a:rPr lang="pt-PT" sz="1800" i="1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ex-situ</a:t>
            </a:r>
            <a:endParaRPr lang="pt-PT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A4AF198-ED4B-4F1F-8E90-2DF6BCDA8D3B}"/>
              </a:ext>
            </a:extLst>
          </p:cNvPr>
          <p:cNvSpPr txBox="1">
            <a:spLocks/>
          </p:cNvSpPr>
          <p:nvPr/>
        </p:nvSpPr>
        <p:spPr>
          <a:xfrm>
            <a:off x="699702" y="2891044"/>
            <a:ext cx="5747397" cy="3739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-180975">
              <a:lnSpc>
                <a:spcPct val="100000"/>
              </a:lnSpc>
            </a:pPr>
            <a:endParaRPr lang="pt-PT" sz="12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Graciosa: 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sz="2200" dirty="0">
              <a:solidFill>
                <a:schemeClr val="bg1">
                  <a:lumMod val="50000"/>
                </a:schemeClr>
              </a:solidFill>
              <a:ea typeface="+mn-lt"/>
              <a:cs typeface="Calibri" panose="020F0502020204030204"/>
            </a:endParaRPr>
          </a:p>
          <a:p>
            <a:pPr marL="265113" lvl="1" indent="0">
              <a:lnSpc>
                <a:spcPct val="100000"/>
              </a:lnSpc>
              <a:buNone/>
            </a:pPr>
            <a:r>
              <a:rPr lang="pt-PT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Recolha de </a:t>
            </a:r>
            <a:r>
              <a:rPr lang="pt-PT" sz="2200" b="1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635 g</a:t>
            </a:r>
            <a:r>
              <a:rPr lang="pt-PT" sz="2200" dirty="0">
                <a:solidFill>
                  <a:schemeClr val="bg1">
                    <a:lumMod val="50000"/>
                  </a:schemeClr>
                </a:solidFill>
                <a:ea typeface="+mn-lt"/>
                <a:cs typeface="Calibri" panose="020F0502020204030204"/>
              </a:rPr>
              <a:t> de sementes (9 amostras de 7 espécies-alvo)</a:t>
            </a:r>
          </a:p>
          <a:p>
            <a:pPr marL="265113" lvl="1" indent="0">
              <a:lnSpc>
                <a:spcPct val="100000"/>
              </a:lnSpc>
              <a:buNone/>
            </a:pPr>
            <a:endParaRPr lang="pt-PT" sz="1800" dirty="0">
              <a:solidFill>
                <a:schemeClr val="bg2">
                  <a:lumMod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pt-PT" sz="1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D6445-FEFD-448C-856F-E3C470F1F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07" y="0"/>
            <a:ext cx="5129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934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1817</Words>
  <Application>Microsoft Office PowerPoint</Application>
  <PresentationFormat>Widescreen</PresentationFormat>
  <Paragraphs>421</Paragraphs>
  <Slides>37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DIN Condensed Bold</vt:lpstr>
      <vt:lpstr>Symbol</vt:lpstr>
      <vt:lpstr>Tahoma</vt:lpstr>
      <vt:lpstr>Times New Roman</vt:lpstr>
      <vt:lpstr>Wingdings</vt:lpstr>
      <vt:lpstr>Tema do Office</vt:lpstr>
      <vt:lpstr>PowerPoint Presentation</vt:lpstr>
      <vt:lpstr>Pilares</vt:lpstr>
      <vt:lpstr>We Gather Knowledge (new data)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Capacitate</vt:lpstr>
      <vt:lpstr>PowerPoint Presentation</vt:lpstr>
      <vt:lpstr>PowerPoint Presentation</vt:lpstr>
      <vt:lpstr>PowerPoint Presentation</vt:lpstr>
      <vt:lpstr>PowerPoint Presentation</vt:lpstr>
      <vt:lpstr>We Manage  (Marine Conservation)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Manage  (Terrestrial Conservation)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Disseminate, Participate and Raise Awareness  </vt:lpstr>
      <vt:lpstr>PowerPoint Presentation</vt:lpstr>
      <vt:lpstr>PowerPoint Presentation</vt:lpstr>
      <vt:lpstr>PowerPoint Presentation</vt:lpstr>
      <vt:lpstr>PowerPoint Presentation</vt:lpstr>
      <vt:lpstr>Acompanhe e participe neste projeto!</vt:lpstr>
      <vt:lpstr>Muito 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Diana C. Pereira</dc:creator>
  <cp:lastModifiedBy>Sol Heber</cp:lastModifiedBy>
  <cp:revision>403</cp:revision>
  <dcterms:created xsi:type="dcterms:W3CDTF">2021-06-17T10:25:21Z</dcterms:created>
  <dcterms:modified xsi:type="dcterms:W3CDTF">2021-11-29T12:16:09Z</dcterms:modified>
</cp:coreProperties>
</file>