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59" r:id="rId4"/>
    <p:sldId id="401" r:id="rId5"/>
    <p:sldId id="264" r:id="rId6"/>
    <p:sldId id="283" r:id="rId7"/>
    <p:sldId id="289" r:id="rId8"/>
    <p:sldId id="290" r:id="rId9"/>
    <p:sldId id="291" r:id="rId10"/>
    <p:sldId id="294" r:id="rId11"/>
    <p:sldId id="343" r:id="rId12"/>
    <p:sldId id="298" r:id="rId13"/>
    <p:sldId id="300" r:id="rId14"/>
    <p:sldId id="302" r:id="rId15"/>
    <p:sldId id="306" r:id="rId16"/>
    <p:sldId id="286" r:id="rId17"/>
    <p:sldId id="310" r:id="rId18"/>
    <p:sldId id="319" r:id="rId19"/>
    <p:sldId id="312" r:id="rId20"/>
    <p:sldId id="402" r:id="rId21"/>
    <p:sldId id="328" r:id="rId22"/>
    <p:sldId id="330" r:id="rId23"/>
    <p:sldId id="335" r:id="rId24"/>
    <p:sldId id="287" r:id="rId25"/>
    <p:sldId id="262" r:id="rId2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C. Pereira" initials="DCP" lastIdx="1" clrIdx="0">
    <p:extLst>
      <p:ext uri="{19B8F6BF-5375-455C-9EA6-DF929625EA0E}">
        <p15:presenceInfo xmlns:p15="http://schemas.microsoft.com/office/powerpoint/2012/main" userId="S-1-5-21-1123561945-329068152-682003330-311134" providerId="AD"/>
      </p:ext>
    </p:extLst>
  </p:cmAuthor>
  <p:cmAuthor id="2" name="Maria CC. Magalhães" initials="MCM" lastIdx="3" clrIdx="1">
    <p:extLst>
      <p:ext uri="{19B8F6BF-5375-455C-9EA6-DF929625EA0E}">
        <p15:presenceInfo xmlns:p15="http://schemas.microsoft.com/office/powerpoint/2012/main" userId="S-1-5-21-1123561945-329068152-682003330-333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C99"/>
    <a:srgbClr val="C53957"/>
    <a:srgbClr val="2EABC0"/>
    <a:srgbClr val="3E587A"/>
    <a:srgbClr val="6687B3"/>
    <a:srgbClr val="4A6282"/>
    <a:srgbClr val="95BD39"/>
    <a:srgbClr val="AEDB27"/>
    <a:srgbClr val="ABA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75467" autoAdjust="0"/>
  </p:normalViewPr>
  <p:slideViewPr>
    <p:cSldViewPr snapToGrid="0">
      <p:cViewPr varScale="1">
        <p:scale>
          <a:sx n="51" d="100"/>
          <a:sy n="51" d="100"/>
        </p:scale>
        <p:origin x="104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C. Pereira" userId="624d9e8d-af39-4181-8737-11fb408aaaa2" providerId="ADAL" clId="{3665D62F-CFEF-43B8-BF48-8122AD7C9813}"/>
    <pc:docChg chg="undo custSel addSld delSld modSld">
      <pc:chgData name="Diana C. Pereira" userId="624d9e8d-af39-4181-8737-11fb408aaaa2" providerId="ADAL" clId="{3665D62F-CFEF-43B8-BF48-8122AD7C9813}" dt="2022-03-03T10:47:52.669" v="2285" actId="313"/>
      <pc:docMkLst>
        <pc:docMk/>
      </pc:docMkLst>
      <pc:sldChg chg="modNotesTx">
        <pc:chgData name="Diana C. Pereira" userId="624d9e8d-af39-4181-8737-11fb408aaaa2" providerId="ADAL" clId="{3665D62F-CFEF-43B8-BF48-8122AD7C9813}" dt="2022-03-03T00:45:40.324" v="304" actId="20577"/>
        <pc:sldMkLst>
          <pc:docMk/>
          <pc:sldMk cId="988977761" sldId="256"/>
        </pc:sldMkLst>
      </pc:sldChg>
      <pc:sldChg chg="modNotesTx">
        <pc:chgData name="Diana C. Pereira" userId="624d9e8d-af39-4181-8737-11fb408aaaa2" providerId="ADAL" clId="{3665D62F-CFEF-43B8-BF48-8122AD7C9813}" dt="2022-03-03T00:49:53.598" v="855" actId="20577"/>
        <pc:sldMkLst>
          <pc:docMk/>
          <pc:sldMk cId="2545525911" sldId="259"/>
        </pc:sldMkLst>
      </pc:sldChg>
      <pc:sldChg chg="modNotesTx">
        <pc:chgData name="Diana C. Pereira" userId="624d9e8d-af39-4181-8737-11fb408aaaa2" providerId="ADAL" clId="{3665D62F-CFEF-43B8-BF48-8122AD7C9813}" dt="2022-03-03T00:49:01.847" v="751" actId="20577"/>
        <pc:sldMkLst>
          <pc:docMk/>
          <pc:sldMk cId="3298031471" sldId="279"/>
        </pc:sldMkLst>
      </pc:sldChg>
      <pc:sldChg chg="modNotesTx">
        <pc:chgData name="Diana C. Pereira" userId="624d9e8d-af39-4181-8737-11fb408aaaa2" providerId="ADAL" clId="{3665D62F-CFEF-43B8-BF48-8122AD7C9813}" dt="2022-03-03T00:52:08.117" v="1065" actId="20577"/>
        <pc:sldMkLst>
          <pc:docMk/>
          <pc:sldMk cId="115095397" sldId="283"/>
        </pc:sldMkLst>
      </pc:sldChg>
      <pc:sldChg chg="modNotesTx">
        <pc:chgData name="Diana C. Pereira" userId="624d9e8d-af39-4181-8737-11fb408aaaa2" providerId="ADAL" clId="{3665D62F-CFEF-43B8-BF48-8122AD7C9813}" dt="2022-03-03T08:46:09.466" v="2284" actId="20577"/>
        <pc:sldMkLst>
          <pc:docMk/>
          <pc:sldMk cId="2278420309" sldId="287"/>
        </pc:sldMkLst>
      </pc:sldChg>
      <pc:sldChg chg="addSp modSp modAnim">
        <pc:chgData name="Diana C. Pereira" userId="624d9e8d-af39-4181-8737-11fb408aaaa2" providerId="ADAL" clId="{3665D62F-CFEF-43B8-BF48-8122AD7C9813}" dt="2022-03-03T00:03:23.884" v="33"/>
        <pc:sldMkLst>
          <pc:docMk/>
          <pc:sldMk cId="63719828" sldId="289"/>
        </pc:sldMkLst>
        <pc:picChg chg="add mod modCrop">
          <ac:chgData name="Diana C. Pereira" userId="624d9e8d-af39-4181-8737-11fb408aaaa2" providerId="ADAL" clId="{3665D62F-CFEF-43B8-BF48-8122AD7C9813}" dt="2022-03-03T00:03:20.016" v="32" actId="1037"/>
          <ac:picMkLst>
            <pc:docMk/>
            <pc:sldMk cId="63719828" sldId="289"/>
            <ac:picMk id="6" creationId="{E648AAE0-65E3-4520-B4F9-84853EC9039E}"/>
          </ac:picMkLst>
        </pc:picChg>
      </pc:sldChg>
      <pc:sldChg chg="modSp">
        <pc:chgData name="Diana C. Pereira" userId="624d9e8d-af39-4181-8737-11fb408aaaa2" providerId="ADAL" clId="{3665D62F-CFEF-43B8-BF48-8122AD7C9813}" dt="2022-03-03T00:53:28.413" v="1067" actId="27636"/>
        <pc:sldMkLst>
          <pc:docMk/>
          <pc:sldMk cId="2924881529" sldId="298"/>
        </pc:sldMkLst>
        <pc:spChg chg="mod">
          <ac:chgData name="Diana C. Pereira" userId="624d9e8d-af39-4181-8737-11fb408aaaa2" providerId="ADAL" clId="{3665D62F-CFEF-43B8-BF48-8122AD7C9813}" dt="2022-03-03T00:53:28.413" v="1067" actId="27636"/>
          <ac:spMkLst>
            <pc:docMk/>
            <pc:sldMk cId="2924881529" sldId="298"/>
            <ac:spMk id="9" creationId="{0C9F5618-7291-47AC-8DA5-8C8507D3732D}"/>
          </ac:spMkLst>
        </pc:spChg>
      </pc:sldChg>
      <pc:sldChg chg="modNotesTx">
        <pc:chgData name="Diana C. Pereira" userId="624d9e8d-af39-4181-8737-11fb408aaaa2" providerId="ADAL" clId="{3665D62F-CFEF-43B8-BF48-8122AD7C9813}" dt="2022-03-03T00:54:16.255" v="1201" actId="20577"/>
        <pc:sldMkLst>
          <pc:docMk/>
          <pc:sldMk cId="3184873803" sldId="300"/>
        </pc:sldMkLst>
      </pc:sldChg>
      <pc:sldChg chg="modNotesTx">
        <pc:chgData name="Diana C. Pereira" userId="624d9e8d-af39-4181-8737-11fb408aaaa2" providerId="ADAL" clId="{3665D62F-CFEF-43B8-BF48-8122AD7C9813}" dt="2022-03-03T00:55:40.457" v="1463" actId="20577"/>
        <pc:sldMkLst>
          <pc:docMk/>
          <pc:sldMk cId="1686852126" sldId="302"/>
        </pc:sldMkLst>
      </pc:sldChg>
      <pc:sldChg chg="modNotesTx">
        <pc:chgData name="Diana C. Pereira" userId="624d9e8d-af39-4181-8737-11fb408aaaa2" providerId="ADAL" clId="{3665D62F-CFEF-43B8-BF48-8122AD7C9813}" dt="2022-03-03T08:33:59.579" v="1951" actId="20577"/>
        <pc:sldMkLst>
          <pc:docMk/>
          <pc:sldMk cId="2310267467" sldId="306"/>
        </pc:sldMkLst>
      </pc:sldChg>
      <pc:sldChg chg="modNotesTx">
        <pc:chgData name="Diana C. Pereira" userId="624d9e8d-af39-4181-8737-11fb408aaaa2" providerId="ADAL" clId="{3665D62F-CFEF-43B8-BF48-8122AD7C9813}" dt="2022-03-03T00:57:01.966" v="1617" actId="20577"/>
        <pc:sldMkLst>
          <pc:docMk/>
          <pc:sldMk cId="2206086018" sldId="310"/>
        </pc:sldMkLst>
      </pc:sldChg>
      <pc:sldChg chg="modSp">
        <pc:chgData name="Diana C. Pereira" userId="624d9e8d-af39-4181-8737-11fb408aaaa2" providerId="ADAL" clId="{3665D62F-CFEF-43B8-BF48-8122AD7C9813}" dt="2022-03-03T00:57:39.545" v="1619" actId="20577"/>
        <pc:sldMkLst>
          <pc:docMk/>
          <pc:sldMk cId="1838836752" sldId="312"/>
        </pc:sldMkLst>
        <pc:spChg chg="mod">
          <ac:chgData name="Diana C. Pereira" userId="624d9e8d-af39-4181-8737-11fb408aaaa2" providerId="ADAL" clId="{3665D62F-CFEF-43B8-BF48-8122AD7C9813}" dt="2022-03-03T00:57:39.545" v="1619" actId="20577"/>
          <ac:spMkLst>
            <pc:docMk/>
            <pc:sldMk cId="1838836752" sldId="312"/>
            <ac:spMk id="9" creationId="{0C9F5618-7291-47AC-8DA5-8C8507D3732D}"/>
          </ac:spMkLst>
        </pc:spChg>
      </pc:sldChg>
      <pc:sldChg chg="modNotesTx">
        <pc:chgData name="Diana C. Pereira" userId="624d9e8d-af39-4181-8737-11fb408aaaa2" providerId="ADAL" clId="{3665D62F-CFEF-43B8-BF48-8122AD7C9813}" dt="2022-03-03T00:59:30.664" v="1934" actId="20577"/>
        <pc:sldMkLst>
          <pc:docMk/>
          <pc:sldMk cId="385109141" sldId="330"/>
        </pc:sldMkLst>
      </pc:sldChg>
      <pc:sldChg chg="modNotesTx">
        <pc:chgData name="Diana C. Pereira" userId="624d9e8d-af39-4181-8737-11fb408aaaa2" providerId="ADAL" clId="{3665D62F-CFEF-43B8-BF48-8122AD7C9813}" dt="2022-03-03T00:50:48.391" v="1062" actId="20577"/>
        <pc:sldMkLst>
          <pc:docMk/>
          <pc:sldMk cId="4085756971" sldId="401"/>
        </pc:sldMkLst>
      </pc:sldChg>
      <pc:sldChg chg="add del">
        <pc:chgData name="Diana C. Pereira" userId="624d9e8d-af39-4181-8737-11fb408aaaa2" providerId="ADAL" clId="{3665D62F-CFEF-43B8-BF48-8122AD7C9813}" dt="2022-03-03T00:12:28.054" v="35"/>
        <pc:sldMkLst>
          <pc:docMk/>
          <pc:sldMk cId="243744847" sldId="402"/>
        </pc:sldMkLst>
      </pc:sldChg>
      <pc:sldChg chg="addSp delSp modSp add modNotesTx">
        <pc:chgData name="Diana C. Pereira" userId="624d9e8d-af39-4181-8737-11fb408aaaa2" providerId="ADAL" clId="{3665D62F-CFEF-43B8-BF48-8122AD7C9813}" dt="2022-03-03T10:47:52.669" v="2285" actId="313"/>
        <pc:sldMkLst>
          <pc:docMk/>
          <pc:sldMk cId="4005214615" sldId="402"/>
        </pc:sldMkLst>
        <pc:spChg chg="mod">
          <ac:chgData name="Diana C. Pereira" userId="624d9e8d-af39-4181-8737-11fb408aaaa2" providerId="ADAL" clId="{3665D62F-CFEF-43B8-BF48-8122AD7C9813}" dt="2022-03-03T00:18:16.135" v="70" actId="20577"/>
          <ac:spMkLst>
            <pc:docMk/>
            <pc:sldMk cId="4005214615" sldId="402"/>
            <ac:spMk id="5" creationId="{82E376E6-4A11-467C-ABB9-EA98585E5B97}"/>
          </ac:spMkLst>
        </pc:spChg>
        <pc:graphicFrameChg chg="add del">
          <ac:chgData name="Diana C. Pereira" userId="624d9e8d-af39-4181-8737-11fb408aaaa2" providerId="ADAL" clId="{3665D62F-CFEF-43B8-BF48-8122AD7C9813}" dt="2022-03-03T00:15:31.070" v="43"/>
          <ac:graphicFrameMkLst>
            <pc:docMk/>
            <pc:sldMk cId="4005214615" sldId="402"/>
            <ac:graphicFrameMk id="6" creationId="{C8FB982A-129F-41E0-8106-7D7414C3761A}"/>
          </ac:graphicFrameMkLst>
        </pc:graphicFrameChg>
        <pc:graphicFrameChg chg="add mod modGraphic">
          <ac:chgData name="Diana C. Pereira" userId="624d9e8d-af39-4181-8737-11fb408aaaa2" providerId="ADAL" clId="{3665D62F-CFEF-43B8-BF48-8122AD7C9813}" dt="2022-03-03T00:17:24.161" v="52" actId="404"/>
          <ac:graphicFrameMkLst>
            <pc:docMk/>
            <pc:sldMk cId="4005214615" sldId="402"/>
            <ac:graphicFrameMk id="7" creationId="{2A2E3F19-C457-4D8F-8E3F-8FE469CE674C}"/>
          </ac:graphicFrameMkLst>
        </pc:graphicFrameChg>
        <pc:graphicFrameChg chg="add mod modGraphic">
          <ac:chgData name="Diana C. Pereira" userId="624d9e8d-af39-4181-8737-11fb408aaaa2" providerId="ADAL" clId="{3665D62F-CFEF-43B8-BF48-8122AD7C9813}" dt="2022-03-03T00:18:01.353" v="62" actId="1076"/>
          <ac:graphicFrameMkLst>
            <pc:docMk/>
            <pc:sldMk cId="4005214615" sldId="402"/>
            <ac:graphicFrameMk id="8" creationId="{C9CCC8A4-E808-4756-A0D4-AF2FCBF9BE35}"/>
          </ac:graphicFrameMkLst>
        </pc:graphicFrameChg>
        <pc:picChg chg="del">
          <ac:chgData name="Diana C. Pereira" userId="624d9e8d-af39-4181-8737-11fb408aaaa2" providerId="ADAL" clId="{3665D62F-CFEF-43B8-BF48-8122AD7C9813}" dt="2022-03-03T00:12:41.055" v="37" actId="478"/>
          <ac:picMkLst>
            <pc:docMk/>
            <pc:sldMk cId="4005214615" sldId="402"/>
            <ac:picMk id="2" creationId="{2913B5CC-B73D-4129-8EBC-8285FC149384}"/>
          </ac:picMkLst>
        </pc:picChg>
        <pc:picChg chg="del">
          <ac:chgData name="Diana C. Pereira" userId="624d9e8d-af39-4181-8737-11fb408aaaa2" providerId="ADAL" clId="{3665D62F-CFEF-43B8-BF48-8122AD7C9813}" dt="2022-03-03T00:12:46.154" v="40" actId="478"/>
          <ac:picMkLst>
            <pc:docMk/>
            <pc:sldMk cId="4005214615" sldId="402"/>
            <ac:picMk id="3" creationId="{4E9C7DCB-25BC-4784-957D-C3E0FB785EC5}"/>
          </ac:picMkLst>
        </pc:picChg>
        <pc:picChg chg="del">
          <ac:chgData name="Diana C. Pereira" userId="624d9e8d-af39-4181-8737-11fb408aaaa2" providerId="ADAL" clId="{3665D62F-CFEF-43B8-BF48-8122AD7C9813}" dt="2022-03-03T00:12:44.555" v="39" actId="478"/>
          <ac:picMkLst>
            <pc:docMk/>
            <pc:sldMk cId="4005214615" sldId="402"/>
            <ac:picMk id="4" creationId="{37975F4A-AD3B-4A96-BF64-D9C1ACA11579}"/>
          </ac:picMkLst>
        </pc:picChg>
        <pc:picChg chg="add del mod">
          <ac:chgData name="Diana C. Pereira" userId="624d9e8d-af39-4181-8737-11fb408aaaa2" providerId="ADAL" clId="{3665D62F-CFEF-43B8-BF48-8122AD7C9813}" dt="2022-03-03T00:20:27.814" v="75" actId="478"/>
          <ac:picMkLst>
            <pc:docMk/>
            <pc:sldMk cId="4005214615" sldId="402"/>
            <ac:picMk id="10" creationId="{996523DD-D5F9-4059-9301-64D9B23765C3}"/>
          </ac:picMkLst>
        </pc:picChg>
        <pc:picChg chg="add mod modCrop">
          <ac:chgData name="Diana C. Pereira" userId="624d9e8d-af39-4181-8737-11fb408aaaa2" providerId="ADAL" clId="{3665D62F-CFEF-43B8-BF48-8122AD7C9813}" dt="2022-03-03T00:21:19.127" v="84" actId="14100"/>
          <ac:picMkLst>
            <pc:docMk/>
            <pc:sldMk cId="4005214615" sldId="402"/>
            <ac:picMk id="12" creationId="{119D9D00-C2C7-4F4E-9D24-C0FFBB962F5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C7D72-A368-4AFA-8C55-DF878D8F2D7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3C7DD8E9-0873-4E06-804C-BC19F5777A2A}">
      <dgm:prSet phldrT="[Texto]" custT="1"/>
      <dgm:spPr/>
      <dgm:t>
        <a:bodyPr/>
        <a:lstStyle/>
        <a:p>
          <a:r>
            <a:rPr lang="pt-PT" sz="1600" dirty="0" err="1"/>
            <a:t>We</a:t>
          </a:r>
          <a:r>
            <a:rPr lang="pt-PT" sz="1600" dirty="0"/>
            <a:t> </a:t>
          </a:r>
          <a:r>
            <a:rPr lang="pt-PT" sz="1600" dirty="0" err="1"/>
            <a:t>Gather</a:t>
          </a:r>
          <a:r>
            <a:rPr lang="pt-PT" sz="1600" dirty="0"/>
            <a:t> </a:t>
          </a:r>
          <a:r>
            <a:rPr lang="pt-PT" sz="1600" dirty="0" err="1"/>
            <a:t>Knowledge</a:t>
          </a:r>
          <a:r>
            <a:rPr lang="pt-PT" sz="1600" dirty="0"/>
            <a:t> (New Data)</a:t>
          </a:r>
        </a:p>
      </dgm:t>
    </dgm:pt>
    <dgm:pt modelId="{4B5A6188-8B6D-47D5-A619-30A0F878B298}" type="parTrans" cxnId="{90423B26-8F41-4CB3-9CEC-4B0F38BB1555}">
      <dgm:prSet/>
      <dgm:spPr/>
      <dgm:t>
        <a:bodyPr/>
        <a:lstStyle/>
        <a:p>
          <a:endParaRPr lang="pt-PT"/>
        </a:p>
      </dgm:t>
    </dgm:pt>
    <dgm:pt modelId="{54D8F02E-D356-46A8-A8D7-AF4EACCF9344}" type="sibTrans" cxnId="{90423B26-8F41-4CB3-9CEC-4B0F38BB1555}">
      <dgm:prSet/>
      <dgm:spPr/>
      <dgm:t>
        <a:bodyPr/>
        <a:lstStyle/>
        <a:p>
          <a:endParaRPr lang="pt-PT"/>
        </a:p>
      </dgm:t>
    </dgm:pt>
    <dgm:pt modelId="{A42E0C00-16E0-438F-BE47-14E9ED5FC6C8}">
      <dgm:prSet phldrT="[Texto]" custT="1"/>
      <dgm:spPr/>
      <dgm:t>
        <a:bodyPr/>
        <a:lstStyle/>
        <a:p>
          <a:r>
            <a:rPr lang="pt-PT" sz="1600" dirty="0" err="1"/>
            <a:t>We</a:t>
          </a:r>
          <a:r>
            <a:rPr lang="pt-PT" sz="1600" dirty="0"/>
            <a:t> </a:t>
          </a:r>
          <a:r>
            <a:rPr lang="pt-PT" sz="1600" dirty="0" err="1"/>
            <a:t>Capacitate</a:t>
          </a:r>
          <a:endParaRPr lang="pt-PT" sz="1600" dirty="0"/>
        </a:p>
      </dgm:t>
    </dgm:pt>
    <dgm:pt modelId="{8B3DA4C1-85DD-4846-AC4F-249B4A3D22E6}" type="parTrans" cxnId="{C6CA2A70-3E14-45A2-B8C2-F8F0F71ECD3A}">
      <dgm:prSet/>
      <dgm:spPr/>
      <dgm:t>
        <a:bodyPr/>
        <a:lstStyle/>
        <a:p>
          <a:endParaRPr lang="pt-PT"/>
        </a:p>
      </dgm:t>
    </dgm:pt>
    <dgm:pt modelId="{E3D6E03F-EC4C-4601-A4A8-DD1695B7DE24}" type="sibTrans" cxnId="{C6CA2A70-3E14-45A2-B8C2-F8F0F71ECD3A}">
      <dgm:prSet/>
      <dgm:spPr/>
      <dgm:t>
        <a:bodyPr/>
        <a:lstStyle/>
        <a:p>
          <a:endParaRPr lang="pt-PT"/>
        </a:p>
      </dgm:t>
    </dgm:pt>
    <dgm:pt modelId="{13C22B07-8746-4B55-826A-97320C60B2DD}">
      <dgm:prSet phldrT="[Texto]" custT="1"/>
      <dgm:spPr/>
      <dgm:t>
        <a:bodyPr/>
        <a:lstStyle/>
        <a:p>
          <a:r>
            <a:rPr lang="pt-PT" sz="1600" dirty="0" err="1"/>
            <a:t>We</a:t>
          </a:r>
          <a:r>
            <a:rPr lang="pt-PT" sz="1600" dirty="0"/>
            <a:t> </a:t>
          </a:r>
          <a:r>
            <a:rPr lang="pt-PT" sz="1600" dirty="0" err="1"/>
            <a:t>Manage</a:t>
          </a:r>
          <a:r>
            <a:rPr lang="pt-PT" sz="1600" dirty="0"/>
            <a:t> (marine </a:t>
          </a:r>
          <a:r>
            <a:rPr lang="pt-PT" sz="1600" dirty="0" err="1"/>
            <a:t>conservation</a:t>
          </a:r>
          <a:r>
            <a:rPr lang="pt-PT" sz="1600" dirty="0"/>
            <a:t>)</a:t>
          </a:r>
        </a:p>
      </dgm:t>
    </dgm:pt>
    <dgm:pt modelId="{74B067DC-A681-42C3-B906-8B89FDA53C0B}" type="parTrans" cxnId="{01CBCC0D-83BF-443D-B235-B8E3CEF2EFD1}">
      <dgm:prSet/>
      <dgm:spPr/>
      <dgm:t>
        <a:bodyPr/>
        <a:lstStyle/>
        <a:p>
          <a:endParaRPr lang="pt-PT"/>
        </a:p>
      </dgm:t>
    </dgm:pt>
    <dgm:pt modelId="{375A1D5C-83E5-4308-9158-5F9A11F0C163}" type="sibTrans" cxnId="{01CBCC0D-83BF-443D-B235-B8E3CEF2EFD1}">
      <dgm:prSet/>
      <dgm:spPr/>
      <dgm:t>
        <a:bodyPr/>
        <a:lstStyle/>
        <a:p>
          <a:endParaRPr lang="pt-PT"/>
        </a:p>
      </dgm:t>
    </dgm:pt>
    <dgm:pt modelId="{29EFD80C-C8D6-437B-9307-A9C2D6399FE6}">
      <dgm:prSet custT="1"/>
      <dgm:spPr/>
      <dgm:t>
        <a:bodyPr/>
        <a:lstStyle/>
        <a:p>
          <a:r>
            <a:rPr lang="pt-PT" sz="1600" dirty="0" err="1"/>
            <a:t>We</a:t>
          </a:r>
          <a:r>
            <a:rPr lang="pt-PT" sz="1600" dirty="0"/>
            <a:t> </a:t>
          </a:r>
          <a:r>
            <a:rPr lang="pt-PT" sz="1600" dirty="0" err="1"/>
            <a:t>Manage</a:t>
          </a:r>
          <a:r>
            <a:rPr lang="pt-PT" sz="1600" dirty="0"/>
            <a:t> (</a:t>
          </a:r>
          <a:r>
            <a:rPr lang="pt-PT" sz="1600" dirty="0" err="1"/>
            <a:t>terrestrial</a:t>
          </a:r>
          <a:r>
            <a:rPr lang="pt-PT" sz="1600" dirty="0"/>
            <a:t> </a:t>
          </a:r>
          <a:r>
            <a:rPr lang="pt-PT" sz="1600" dirty="0" err="1"/>
            <a:t>conservation</a:t>
          </a:r>
          <a:r>
            <a:rPr lang="pt-PT" sz="1600" dirty="0"/>
            <a:t>)</a:t>
          </a:r>
        </a:p>
      </dgm:t>
    </dgm:pt>
    <dgm:pt modelId="{415F925B-3FC8-4CCD-BDAD-7ABCB5E8136A}" type="parTrans" cxnId="{60FC0636-0C71-4387-A589-8FD18BCB4B1A}">
      <dgm:prSet/>
      <dgm:spPr/>
      <dgm:t>
        <a:bodyPr/>
        <a:lstStyle/>
        <a:p>
          <a:endParaRPr lang="pt-PT"/>
        </a:p>
      </dgm:t>
    </dgm:pt>
    <dgm:pt modelId="{FFD40717-6DDC-4863-AC82-0917A66D8980}" type="sibTrans" cxnId="{60FC0636-0C71-4387-A589-8FD18BCB4B1A}">
      <dgm:prSet/>
      <dgm:spPr/>
      <dgm:t>
        <a:bodyPr/>
        <a:lstStyle/>
        <a:p>
          <a:endParaRPr lang="pt-PT"/>
        </a:p>
      </dgm:t>
    </dgm:pt>
    <dgm:pt modelId="{BDD21302-4046-4D63-8264-15C331E3C016}">
      <dgm:prSet custT="1"/>
      <dgm:spPr/>
      <dgm:t>
        <a:bodyPr/>
        <a:lstStyle/>
        <a:p>
          <a:r>
            <a:rPr lang="pt-PT" sz="1600" dirty="0" err="1"/>
            <a:t>We</a:t>
          </a:r>
          <a:r>
            <a:rPr lang="pt-PT" sz="1600" dirty="0"/>
            <a:t> </a:t>
          </a:r>
          <a:r>
            <a:rPr lang="pt-PT" sz="1600" dirty="0" err="1"/>
            <a:t>Integrate</a:t>
          </a:r>
          <a:endParaRPr lang="pt-PT" sz="1600" dirty="0"/>
        </a:p>
      </dgm:t>
    </dgm:pt>
    <dgm:pt modelId="{6C5F1A35-38E4-4CC9-8502-057B4D5E17A8}" type="parTrans" cxnId="{63BE9F21-5E13-480D-AFCD-376E30B32D5D}">
      <dgm:prSet/>
      <dgm:spPr/>
      <dgm:t>
        <a:bodyPr/>
        <a:lstStyle/>
        <a:p>
          <a:endParaRPr lang="pt-PT"/>
        </a:p>
      </dgm:t>
    </dgm:pt>
    <dgm:pt modelId="{648BFA2B-6613-4E57-85B2-EF6DF49F89C3}" type="sibTrans" cxnId="{63BE9F21-5E13-480D-AFCD-376E30B32D5D}">
      <dgm:prSet/>
      <dgm:spPr/>
      <dgm:t>
        <a:bodyPr/>
        <a:lstStyle/>
        <a:p>
          <a:endParaRPr lang="pt-PT"/>
        </a:p>
      </dgm:t>
    </dgm:pt>
    <dgm:pt modelId="{2BA690BB-8644-4CC6-9779-4EA79B4532E4}">
      <dgm:prSet custT="1"/>
      <dgm:spPr/>
      <dgm:t>
        <a:bodyPr/>
        <a:lstStyle/>
        <a:p>
          <a:r>
            <a:rPr lang="pt-PT" sz="1600" dirty="0" err="1"/>
            <a:t>We</a:t>
          </a:r>
          <a:r>
            <a:rPr lang="pt-PT" sz="1600" dirty="0"/>
            <a:t> </a:t>
          </a:r>
          <a:r>
            <a:rPr lang="pt-PT" sz="1600" dirty="0" err="1"/>
            <a:t>Disseminate</a:t>
          </a:r>
          <a:r>
            <a:rPr lang="pt-PT" sz="1600" dirty="0"/>
            <a:t>, </a:t>
          </a:r>
          <a:r>
            <a:rPr lang="pt-PT" sz="1600" dirty="0" err="1"/>
            <a:t>Participate</a:t>
          </a:r>
          <a:r>
            <a:rPr lang="pt-PT" sz="1600" dirty="0"/>
            <a:t> </a:t>
          </a:r>
          <a:r>
            <a:rPr lang="pt-PT" sz="1600" dirty="0" err="1"/>
            <a:t>and</a:t>
          </a:r>
          <a:r>
            <a:rPr lang="pt-PT" sz="1600" dirty="0"/>
            <a:t> </a:t>
          </a:r>
          <a:r>
            <a:rPr lang="pt-PT" sz="1600" dirty="0" err="1"/>
            <a:t>Raise</a:t>
          </a:r>
          <a:r>
            <a:rPr lang="pt-PT" sz="1600" dirty="0"/>
            <a:t> </a:t>
          </a:r>
          <a:r>
            <a:rPr lang="pt-PT" sz="1600" dirty="0" err="1"/>
            <a:t>Awareness</a:t>
          </a:r>
          <a:endParaRPr lang="pt-PT" sz="1600" dirty="0"/>
        </a:p>
      </dgm:t>
    </dgm:pt>
    <dgm:pt modelId="{1B0F7EC0-883C-4101-ADFA-2F04E3F27117}" type="parTrans" cxnId="{F58E7E01-996F-4912-AC78-0BC49E3F2BD8}">
      <dgm:prSet/>
      <dgm:spPr/>
      <dgm:t>
        <a:bodyPr/>
        <a:lstStyle/>
        <a:p>
          <a:endParaRPr lang="pt-PT"/>
        </a:p>
      </dgm:t>
    </dgm:pt>
    <dgm:pt modelId="{DF9461D8-5466-4350-B902-AA9AF31BEE78}" type="sibTrans" cxnId="{F58E7E01-996F-4912-AC78-0BC49E3F2BD8}">
      <dgm:prSet/>
      <dgm:spPr/>
      <dgm:t>
        <a:bodyPr/>
        <a:lstStyle/>
        <a:p>
          <a:endParaRPr lang="pt-PT"/>
        </a:p>
      </dgm:t>
    </dgm:pt>
    <dgm:pt modelId="{4D93707E-8016-4A26-9E56-4DFE7C9B0541}">
      <dgm:prSet custT="1"/>
      <dgm:spPr/>
      <dgm:t>
        <a:bodyPr/>
        <a:lstStyle/>
        <a:p>
          <a:r>
            <a:rPr lang="pt-PT" sz="1600" dirty="0" err="1"/>
            <a:t>We</a:t>
          </a:r>
          <a:r>
            <a:rPr lang="pt-PT" sz="1600" dirty="0"/>
            <a:t> </a:t>
          </a:r>
          <a:r>
            <a:rPr lang="pt-PT" sz="1600" dirty="0" err="1"/>
            <a:t>coordinate</a:t>
          </a:r>
          <a:endParaRPr lang="pt-PT" sz="1600" dirty="0"/>
        </a:p>
      </dgm:t>
    </dgm:pt>
    <dgm:pt modelId="{AC78FC79-2E49-4061-BADE-738E42463866}" type="parTrans" cxnId="{79EBEA2B-8EBF-45E9-BD32-477EA317DBDC}">
      <dgm:prSet/>
      <dgm:spPr/>
      <dgm:t>
        <a:bodyPr/>
        <a:lstStyle/>
        <a:p>
          <a:endParaRPr lang="pt-PT"/>
        </a:p>
      </dgm:t>
    </dgm:pt>
    <dgm:pt modelId="{DF7945D6-958E-4AB7-9CB5-867059AFF1BA}" type="sibTrans" cxnId="{79EBEA2B-8EBF-45E9-BD32-477EA317DBDC}">
      <dgm:prSet/>
      <dgm:spPr/>
      <dgm:t>
        <a:bodyPr/>
        <a:lstStyle/>
        <a:p>
          <a:endParaRPr lang="pt-PT"/>
        </a:p>
      </dgm:t>
    </dgm:pt>
    <dgm:pt modelId="{AA0DA468-2436-4AF3-A59C-D6555A7448F3}" type="pres">
      <dgm:prSet presAssocID="{832C7D72-A368-4AFA-8C55-DF878D8F2D75}" presName="linear" presStyleCnt="0">
        <dgm:presLayoutVars>
          <dgm:dir/>
          <dgm:animLvl val="lvl"/>
          <dgm:resizeHandles val="exact"/>
        </dgm:presLayoutVars>
      </dgm:prSet>
      <dgm:spPr/>
    </dgm:pt>
    <dgm:pt modelId="{01869A23-D8A0-482E-82AC-FD09CE43253E}" type="pres">
      <dgm:prSet presAssocID="{3C7DD8E9-0873-4E06-804C-BC19F5777A2A}" presName="parentLin" presStyleCnt="0"/>
      <dgm:spPr/>
    </dgm:pt>
    <dgm:pt modelId="{A0F2261C-F0DF-4C37-AC9D-1B93F92E41F8}" type="pres">
      <dgm:prSet presAssocID="{3C7DD8E9-0873-4E06-804C-BC19F5777A2A}" presName="parentLeftMargin" presStyleLbl="node1" presStyleIdx="0" presStyleCnt="7"/>
      <dgm:spPr/>
    </dgm:pt>
    <dgm:pt modelId="{CF17D393-6CCC-42EF-8A7D-0E95E7B93832}" type="pres">
      <dgm:prSet presAssocID="{3C7DD8E9-0873-4E06-804C-BC19F5777A2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71EC2B9-E32B-4339-8B29-33EF759A94F9}" type="pres">
      <dgm:prSet presAssocID="{3C7DD8E9-0873-4E06-804C-BC19F5777A2A}" presName="negativeSpace" presStyleCnt="0"/>
      <dgm:spPr/>
    </dgm:pt>
    <dgm:pt modelId="{35C4CB45-AFE2-494A-9828-4E4C80F3F30C}" type="pres">
      <dgm:prSet presAssocID="{3C7DD8E9-0873-4E06-804C-BC19F5777A2A}" presName="childText" presStyleLbl="conFgAcc1" presStyleIdx="0" presStyleCnt="7">
        <dgm:presLayoutVars>
          <dgm:bulletEnabled val="1"/>
        </dgm:presLayoutVars>
      </dgm:prSet>
      <dgm:spPr/>
    </dgm:pt>
    <dgm:pt modelId="{320581E2-5033-421B-83D1-7779BE760956}" type="pres">
      <dgm:prSet presAssocID="{54D8F02E-D356-46A8-A8D7-AF4EACCF9344}" presName="spaceBetweenRectangles" presStyleCnt="0"/>
      <dgm:spPr/>
    </dgm:pt>
    <dgm:pt modelId="{3D98FA74-4E93-48D9-9C83-9BA627FBB723}" type="pres">
      <dgm:prSet presAssocID="{A42E0C00-16E0-438F-BE47-14E9ED5FC6C8}" presName="parentLin" presStyleCnt="0"/>
      <dgm:spPr/>
    </dgm:pt>
    <dgm:pt modelId="{09F585E5-B228-40FA-AA2F-453E50985001}" type="pres">
      <dgm:prSet presAssocID="{A42E0C00-16E0-438F-BE47-14E9ED5FC6C8}" presName="parentLeftMargin" presStyleLbl="node1" presStyleIdx="0" presStyleCnt="7"/>
      <dgm:spPr/>
    </dgm:pt>
    <dgm:pt modelId="{6C5FD595-459E-4CFF-B196-B2FC97A81BF8}" type="pres">
      <dgm:prSet presAssocID="{A42E0C00-16E0-438F-BE47-14E9ED5FC6C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1BB570F-5EEF-4472-B59D-E76C1F08F0F5}" type="pres">
      <dgm:prSet presAssocID="{A42E0C00-16E0-438F-BE47-14E9ED5FC6C8}" presName="negativeSpace" presStyleCnt="0"/>
      <dgm:spPr/>
    </dgm:pt>
    <dgm:pt modelId="{0FFBB37E-2C59-49D5-8082-AA2787F7ED3B}" type="pres">
      <dgm:prSet presAssocID="{A42E0C00-16E0-438F-BE47-14E9ED5FC6C8}" presName="childText" presStyleLbl="conFgAcc1" presStyleIdx="1" presStyleCnt="7">
        <dgm:presLayoutVars>
          <dgm:bulletEnabled val="1"/>
        </dgm:presLayoutVars>
      </dgm:prSet>
      <dgm:spPr/>
    </dgm:pt>
    <dgm:pt modelId="{F9103D0D-FC62-4564-B967-BB6C98243138}" type="pres">
      <dgm:prSet presAssocID="{E3D6E03F-EC4C-4601-A4A8-DD1695B7DE24}" presName="spaceBetweenRectangles" presStyleCnt="0"/>
      <dgm:spPr/>
    </dgm:pt>
    <dgm:pt modelId="{E767CBA5-4E26-4DAF-ABF7-0000D5C55992}" type="pres">
      <dgm:prSet presAssocID="{13C22B07-8746-4B55-826A-97320C60B2DD}" presName="parentLin" presStyleCnt="0"/>
      <dgm:spPr/>
    </dgm:pt>
    <dgm:pt modelId="{8AB0D112-CB10-488A-87A1-0C5FFDC2EC4A}" type="pres">
      <dgm:prSet presAssocID="{13C22B07-8746-4B55-826A-97320C60B2DD}" presName="parentLeftMargin" presStyleLbl="node1" presStyleIdx="1" presStyleCnt="7"/>
      <dgm:spPr/>
    </dgm:pt>
    <dgm:pt modelId="{536756F0-F255-48AE-AFD7-AD2506EA170F}" type="pres">
      <dgm:prSet presAssocID="{13C22B07-8746-4B55-826A-97320C60B2D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EF1B9E4-8777-48E8-A01D-516FE31FB97E}" type="pres">
      <dgm:prSet presAssocID="{13C22B07-8746-4B55-826A-97320C60B2DD}" presName="negativeSpace" presStyleCnt="0"/>
      <dgm:spPr/>
    </dgm:pt>
    <dgm:pt modelId="{96C93F4C-D443-46DD-88AC-DE53A3C88976}" type="pres">
      <dgm:prSet presAssocID="{13C22B07-8746-4B55-826A-97320C60B2DD}" presName="childText" presStyleLbl="conFgAcc1" presStyleIdx="2" presStyleCnt="7">
        <dgm:presLayoutVars>
          <dgm:bulletEnabled val="1"/>
        </dgm:presLayoutVars>
      </dgm:prSet>
      <dgm:spPr/>
    </dgm:pt>
    <dgm:pt modelId="{A94F2FFD-8E3A-461C-9CFB-17BD72B3D83C}" type="pres">
      <dgm:prSet presAssocID="{375A1D5C-83E5-4308-9158-5F9A11F0C163}" presName="spaceBetweenRectangles" presStyleCnt="0"/>
      <dgm:spPr/>
    </dgm:pt>
    <dgm:pt modelId="{09D9CF8B-A7A9-4698-A475-9295D6903369}" type="pres">
      <dgm:prSet presAssocID="{29EFD80C-C8D6-437B-9307-A9C2D6399FE6}" presName="parentLin" presStyleCnt="0"/>
      <dgm:spPr/>
    </dgm:pt>
    <dgm:pt modelId="{458790C2-1BEF-4870-BF7B-07ED24A14CE7}" type="pres">
      <dgm:prSet presAssocID="{29EFD80C-C8D6-437B-9307-A9C2D6399FE6}" presName="parentLeftMargin" presStyleLbl="node1" presStyleIdx="2" presStyleCnt="7"/>
      <dgm:spPr/>
    </dgm:pt>
    <dgm:pt modelId="{E5B1FE31-33C8-4E56-BDB3-F5F2B461BD10}" type="pres">
      <dgm:prSet presAssocID="{29EFD80C-C8D6-437B-9307-A9C2D6399FE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EF083BA-B0E4-470C-B669-A9B7597B4703}" type="pres">
      <dgm:prSet presAssocID="{29EFD80C-C8D6-437B-9307-A9C2D6399FE6}" presName="negativeSpace" presStyleCnt="0"/>
      <dgm:spPr/>
    </dgm:pt>
    <dgm:pt modelId="{4F3E48D7-4EE6-4851-8527-DAAB05EAB3F8}" type="pres">
      <dgm:prSet presAssocID="{29EFD80C-C8D6-437B-9307-A9C2D6399FE6}" presName="childText" presStyleLbl="conFgAcc1" presStyleIdx="3" presStyleCnt="7">
        <dgm:presLayoutVars>
          <dgm:bulletEnabled val="1"/>
        </dgm:presLayoutVars>
      </dgm:prSet>
      <dgm:spPr/>
    </dgm:pt>
    <dgm:pt modelId="{0BE44841-AFDD-4C76-958A-4270CED0C255}" type="pres">
      <dgm:prSet presAssocID="{FFD40717-6DDC-4863-AC82-0917A66D8980}" presName="spaceBetweenRectangles" presStyleCnt="0"/>
      <dgm:spPr/>
    </dgm:pt>
    <dgm:pt modelId="{B3E795A0-926D-4D40-B9CD-E7974DAA18D4}" type="pres">
      <dgm:prSet presAssocID="{BDD21302-4046-4D63-8264-15C331E3C016}" presName="parentLin" presStyleCnt="0"/>
      <dgm:spPr/>
    </dgm:pt>
    <dgm:pt modelId="{9EDF4F97-6E15-4191-90B6-CA2506321116}" type="pres">
      <dgm:prSet presAssocID="{BDD21302-4046-4D63-8264-15C331E3C016}" presName="parentLeftMargin" presStyleLbl="node1" presStyleIdx="3" presStyleCnt="7"/>
      <dgm:spPr/>
    </dgm:pt>
    <dgm:pt modelId="{FF06BC40-A30D-4878-BB93-09EB7B4907AA}" type="pres">
      <dgm:prSet presAssocID="{BDD21302-4046-4D63-8264-15C331E3C01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BD34FEF-D09F-48DC-9A8F-9D1E5F530CA0}" type="pres">
      <dgm:prSet presAssocID="{BDD21302-4046-4D63-8264-15C331E3C016}" presName="negativeSpace" presStyleCnt="0"/>
      <dgm:spPr/>
    </dgm:pt>
    <dgm:pt modelId="{CE14ACE6-50BE-4C60-B019-87AFFBEAEA1C}" type="pres">
      <dgm:prSet presAssocID="{BDD21302-4046-4D63-8264-15C331E3C016}" presName="childText" presStyleLbl="conFgAcc1" presStyleIdx="4" presStyleCnt="7">
        <dgm:presLayoutVars>
          <dgm:bulletEnabled val="1"/>
        </dgm:presLayoutVars>
      </dgm:prSet>
      <dgm:spPr/>
    </dgm:pt>
    <dgm:pt modelId="{055AC709-4E04-451B-8707-6C5EBACDA636}" type="pres">
      <dgm:prSet presAssocID="{648BFA2B-6613-4E57-85B2-EF6DF49F89C3}" presName="spaceBetweenRectangles" presStyleCnt="0"/>
      <dgm:spPr/>
    </dgm:pt>
    <dgm:pt modelId="{9F69D9A8-E0BC-4E38-A865-BA82FD11B113}" type="pres">
      <dgm:prSet presAssocID="{2BA690BB-8644-4CC6-9779-4EA79B4532E4}" presName="parentLin" presStyleCnt="0"/>
      <dgm:spPr/>
    </dgm:pt>
    <dgm:pt modelId="{271AE55E-5AF7-4114-AF9B-D70F5665E30D}" type="pres">
      <dgm:prSet presAssocID="{2BA690BB-8644-4CC6-9779-4EA79B4532E4}" presName="parentLeftMargin" presStyleLbl="node1" presStyleIdx="4" presStyleCnt="7"/>
      <dgm:spPr/>
    </dgm:pt>
    <dgm:pt modelId="{4456AD0F-9DEF-4858-B49D-D1C2F04C3FB3}" type="pres">
      <dgm:prSet presAssocID="{2BA690BB-8644-4CC6-9779-4EA79B4532E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DC573B4-3B2A-426E-BE23-8CE8EBC25BC8}" type="pres">
      <dgm:prSet presAssocID="{2BA690BB-8644-4CC6-9779-4EA79B4532E4}" presName="negativeSpace" presStyleCnt="0"/>
      <dgm:spPr/>
    </dgm:pt>
    <dgm:pt modelId="{E290E30D-75AC-4112-998F-722E869C407E}" type="pres">
      <dgm:prSet presAssocID="{2BA690BB-8644-4CC6-9779-4EA79B4532E4}" presName="childText" presStyleLbl="conFgAcc1" presStyleIdx="5" presStyleCnt="7">
        <dgm:presLayoutVars>
          <dgm:bulletEnabled val="1"/>
        </dgm:presLayoutVars>
      </dgm:prSet>
      <dgm:spPr/>
    </dgm:pt>
    <dgm:pt modelId="{1A30FB41-D16F-4DA4-94FC-2EF43D96A40A}" type="pres">
      <dgm:prSet presAssocID="{DF9461D8-5466-4350-B902-AA9AF31BEE78}" presName="spaceBetweenRectangles" presStyleCnt="0"/>
      <dgm:spPr/>
    </dgm:pt>
    <dgm:pt modelId="{D1687028-40B0-46EF-BABE-A0251ED70E1C}" type="pres">
      <dgm:prSet presAssocID="{4D93707E-8016-4A26-9E56-4DFE7C9B0541}" presName="parentLin" presStyleCnt="0"/>
      <dgm:spPr/>
    </dgm:pt>
    <dgm:pt modelId="{B2499840-0DFB-46D2-9F04-69C316259BC6}" type="pres">
      <dgm:prSet presAssocID="{4D93707E-8016-4A26-9E56-4DFE7C9B0541}" presName="parentLeftMargin" presStyleLbl="node1" presStyleIdx="5" presStyleCnt="7"/>
      <dgm:spPr/>
    </dgm:pt>
    <dgm:pt modelId="{E1AB8F5A-B4B8-4EA7-B563-EE135EEB521F}" type="pres">
      <dgm:prSet presAssocID="{4D93707E-8016-4A26-9E56-4DFE7C9B0541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62D8E4FC-CB59-434A-ADFD-4FEE5C03C044}" type="pres">
      <dgm:prSet presAssocID="{4D93707E-8016-4A26-9E56-4DFE7C9B0541}" presName="negativeSpace" presStyleCnt="0"/>
      <dgm:spPr/>
    </dgm:pt>
    <dgm:pt modelId="{B0E099CF-258B-4097-8C77-C37AF8DDA3C6}" type="pres">
      <dgm:prSet presAssocID="{4D93707E-8016-4A26-9E56-4DFE7C9B054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58E7E01-996F-4912-AC78-0BC49E3F2BD8}" srcId="{832C7D72-A368-4AFA-8C55-DF878D8F2D75}" destId="{2BA690BB-8644-4CC6-9779-4EA79B4532E4}" srcOrd="5" destOrd="0" parTransId="{1B0F7EC0-883C-4101-ADFA-2F04E3F27117}" sibTransId="{DF9461D8-5466-4350-B902-AA9AF31BEE78}"/>
    <dgm:cxn modelId="{E147FD07-0386-488C-A43B-A7B7622D612F}" type="presOf" srcId="{4D93707E-8016-4A26-9E56-4DFE7C9B0541}" destId="{B2499840-0DFB-46D2-9F04-69C316259BC6}" srcOrd="0" destOrd="0" presId="urn:microsoft.com/office/officeart/2005/8/layout/list1"/>
    <dgm:cxn modelId="{E1C0A208-75D7-4D5F-83B9-FDF3EBAFC660}" type="presOf" srcId="{832C7D72-A368-4AFA-8C55-DF878D8F2D75}" destId="{AA0DA468-2436-4AF3-A59C-D6555A7448F3}" srcOrd="0" destOrd="0" presId="urn:microsoft.com/office/officeart/2005/8/layout/list1"/>
    <dgm:cxn modelId="{01CBCC0D-83BF-443D-B235-B8E3CEF2EFD1}" srcId="{832C7D72-A368-4AFA-8C55-DF878D8F2D75}" destId="{13C22B07-8746-4B55-826A-97320C60B2DD}" srcOrd="2" destOrd="0" parTransId="{74B067DC-A681-42C3-B906-8B89FDA53C0B}" sibTransId="{375A1D5C-83E5-4308-9158-5F9A11F0C163}"/>
    <dgm:cxn modelId="{DD87FF0D-877D-4BF2-A2F6-C752C7071BE8}" type="presOf" srcId="{2BA690BB-8644-4CC6-9779-4EA79B4532E4}" destId="{4456AD0F-9DEF-4858-B49D-D1C2F04C3FB3}" srcOrd="1" destOrd="0" presId="urn:microsoft.com/office/officeart/2005/8/layout/list1"/>
    <dgm:cxn modelId="{C68C3412-38C3-4644-9ABA-DB06743BC13B}" type="presOf" srcId="{3C7DD8E9-0873-4E06-804C-BC19F5777A2A}" destId="{CF17D393-6CCC-42EF-8A7D-0E95E7B93832}" srcOrd="1" destOrd="0" presId="urn:microsoft.com/office/officeart/2005/8/layout/list1"/>
    <dgm:cxn modelId="{63BE9F21-5E13-480D-AFCD-376E30B32D5D}" srcId="{832C7D72-A368-4AFA-8C55-DF878D8F2D75}" destId="{BDD21302-4046-4D63-8264-15C331E3C016}" srcOrd="4" destOrd="0" parTransId="{6C5F1A35-38E4-4CC9-8502-057B4D5E17A8}" sibTransId="{648BFA2B-6613-4E57-85B2-EF6DF49F89C3}"/>
    <dgm:cxn modelId="{90423B26-8F41-4CB3-9CEC-4B0F38BB1555}" srcId="{832C7D72-A368-4AFA-8C55-DF878D8F2D75}" destId="{3C7DD8E9-0873-4E06-804C-BC19F5777A2A}" srcOrd="0" destOrd="0" parTransId="{4B5A6188-8B6D-47D5-A619-30A0F878B298}" sibTransId="{54D8F02E-D356-46A8-A8D7-AF4EACCF9344}"/>
    <dgm:cxn modelId="{B6DA5127-3888-40A6-935F-9F37AEDBFC44}" type="presOf" srcId="{A42E0C00-16E0-438F-BE47-14E9ED5FC6C8}" destId="{6C5FD595-459E-4CFF-B196-B2FC97A81BF8}" srcOrd="1" destOrd="0" presId="urn:microsoft.com/office/officeart/2005/8/layout/list1"/>
    <dgm:cxn modelId="{79EBEA2B-8EBF-45E9-BD32-477EA317DBDC}" srcId="{832C7D72-A368-4AFA-8C55-DF878D8F2D75}" destId="{4D93707E-8016-4A26-9E56-4DFE7C9B0541}" srcOrd="6" destOrd="0" parTransId="{AC78FC79-2E49-4061-BADE-738E42463866}" sibTransId="{DF7945D6-958E-4AB7-9CB5-867059AFF1BA}"/>
    <dgm:cxn modelId="{2D7AF32E-9793-4410-9CB8-FCFE53E0DEF0}" type="presOf" srcId="{4D93707E-8016-4A26-9E56-4DFE7C9B0541}" destId="{E1AB8F5A-B4B8-4EA7-B563-EE135EEB521F}" srcOrd="1" destOrd="0" presId="urn:microsoft.com/office/officeart/2005/8/layout/list1"/>
    <dgm:cxn modelId="{C648C734-7C9E-4338-ACE4-3A90CED1321E}" type="presOf" srcId="{13C22B07-8746-4B55-826A-97320C60B2DD}" destId="{536756F0-F255-48AE-AFD7-AD2506EA170F}" srcOrd="1" destOrd="0" presId="urn:microsoft.com/office/officeart/2005/8/layout/list1"/>
    <dgm:cxn modelId="{60FC0636-0C71-4387-A589-8FD18BCB4B1A}" srcId="{832C7D72-A368-4AFA-8C55-DF878D8F2D75}" destId="{29EFD80C-C8D6-437B-9307-A9C2D6399FE6}" srcOrd="3" destOrd="0" parTransId="{415F925B-3FC8-4CCD-BDAD-7ABCB5E8136A}" sibTransId="{FFD40717-6DDC-4863-AC82-0917A66D8980}"/>
    <dgm:cxn modelId="{7462DC5B-028C-4385-9B75-AFBBB2071DD8}" type="presOf" srcId="{3C7DD8E9-0873-4E06-804C-BC19F5777A2A}" destId="{A0F2261C-F0DF-4C37-AC9D-1B93F92E41F8}" srcOrd="0" destOrd="0" presId="urn:microsoft.com/office/officeart/2005/8/layout/list1"/>
    <dgm:cxn modelId="{45DF1D62-1448-4057-A41A-934092EBA8B3}" type="presOf" srcId="{2BA690BB-8644-4CC6-9779-4EA79B4532E4}" destId="{271AE55E-5AF7-4114-AF9B-D70F5665E30D}" srcOrd="0" destOrd="0" presId="urn:microsoft.com/office/officeart/2005/8/layout/list1"/>
    <dgm:cxn modelId="{92F8146E-5E48-48EE-BF4B-203D8C8AD7E8}" type="presOf" srcId="{29EFD80C-C8D6-437B-9307-A9C2D6399FE6}" destId="{E5B1FE31-33C8-4E56-BDB3-F5F2B461BD10}" srcOrd="1" destOrd="0" presId="urn:microsoft.com/office/officeart/2005/8/layout/list1"/>
    <dgm:cxn modelId="{C6CA2A70-3E14-45A2-B8C2-F8F0F71ECD3A}" srcId="{832C7D72-A368-4AFA-8C55-DF878D8F2D75}" destId="{A42E0C00-16E0-438F-BE47-14E9ED5FC6C8}" srcOrd="1" destOrd="0" parTransId="{8B3DA4C1-85DD-4846-AC4F-249B4A3D22E6}" sibTransId="{E3D6E03F-EC4C-4601-A4A8-DD1695B7DE24}"/>
    <dgm:cxn modelId="{D4A8EA76-ED20-4BC2-B776-F0B08237F13F}" type="presOf" srcId="{29EFD80C-C8D6-437B-9307-A9C2D6399FE6}" destId="{458790C2-1BEF-4870-BF7B-07ED24A14CE7}" srcOrd="0" destOrd="0" presId="urn:microsoft.com/office/officeart/2005/8/layout/list1"/>
    <dgm:cxn modelId="{F58D2A9B-9B70-4F8E-818B-E6A9DD743BBC}" type="presOf" srcId="{A42E0C00-16E0-438F-BE47-14E9ED5FC6C8}" destId="{09F585E5-B228-40FA-AA2F-453E50985001}" srcOrd="0" destOrd="0" presId="urn:microsoft.com/office/officeart/2005/8/layout/list1"/>
    <dgm:cxn modelId="{DE8237B7-1968-4C3F-9DAD-0208EB3DBB26}" type="presOf" srcId="{BDD21302-4046-4D63-8264-15C331E3C016}" destId="{9EDF4F97-6E15-4191-90B6-CA2506321116}" srcOrd="0" destOrd="0" presId="urn:microsoft.com/office/officeart/2005/8/layout/list1"/>
    <dgm:cxn modelId="{95DD45CC-AE03-4CA3-A42B-B6A1FB056DDA}" type="presOf" srcId="{13C22B07-8746-4B55-826A-97320C60B2DD}" destId="{8AB0D112-CB10-488A-87A1-0C5FFDC2EC4A}" srcOrd="0" destOrd="0" presId="urn:microsoft.com/office/officeart/2005/8/layout/list1"/>
    <dgm:cxn modelId="{2FDC2CF7-062F-4E49-B0FC-379E9C0CB8A7}" type="presOf" srcId="{BDD21302-4046-4D63-8264-15C331E3C016}" destId="{FF06BC40-A30D-4878-BB93-09EB7B4907AA}" srcOrd="1" destOrd="0" presId="urn:microsoft.com/office/officeart/2005/8/layout/list1"/>
    <dgm:cxn modelId="{51B2C4E4-73AD-4749-A881-9091B2044218}" type="presParOf" srcId="{AA0DA468-2436-4AF3-A59C-D6555A7448F3}" destId="{01869A23-D8A0-482E-82AC-FD09CE43253E}" srcOrd="0" destOrd="0" presId="urn:microsoft.com/office/officeart/2005/8/layout/list1"/>
    <dgm:cxn modelId="{809FD3BF-9AFE-4828-ABAF-1831BEAC7302}" type="presParOf" srcId="{01869A23-D8A0-482E-82AC-FD09CE43253E}" destId="{A0F2261C-F0DF-4C37-AC9D-1B93F92E41F8}" srcOrd="0" destOrd="0" presId="urn:microsoft.com/office/officeart/2005/8/layout/list1"/>
    <dgm:cxn modelId="{C0053FA6-DB57-4A4A-ADF2-E1E4EC2C9C3A}" type="presParOf" srcId="{01869A23-D8A0-482E-82AC-FD09CE43253E}" destId="{CF17D393-6CCC-42EF-8A7D-0E95E7B93832}" srcOrd="1" destOrd="0" presId="urn:microsoft.com/office/officeart/2005/8/layout/list1"/>
    <dgm:cxn modelId="{CCB29B10-160E-4149-94C9-166014F7B4F7}" type="presParOf" srcId="{AA0DA468-2436-4AF3-A59C-D6555A7448F3}" destId="{371EC2B9-E32B-4339-8B29-33EF759A94F9}" srcOrd="1" destOrd="0" presId="urn:microsoft.com/office/officeart/2005/8/layout/list1"/>
    <dgm:cxn modelId="{2F065511-0A9D-48BF-AC0E-C18C76467370}" type="presParOf" srcId="{AA0DA468-2436-4AF3-A59C-D6555A7448F3}" destId="{35C4CB45-AFE2-494A-9828-4E4C80F3F30C}" srcOrd="2" destOrd="0" presId="urn:microsoft.com/office/officeart/2005/8/layout/list1"/>
    <dgm:cxn modelId="{6BB9A927-14CE-4EA6-AD7B-2044D31D6346}" type="presParOf" srcId="{AA0DA468-2436-4AF3-A59C-D6555A7448F3}" destId="{320581E2-5033-421B-83D1-7779BE760956}" srcOrd="3" destOrd="0" presId="urn:microsoft.com/office/officeart/2005/8/layout/list1"/>
    <dgm:cxn modelId="{FB99D74F-1005-4A4D-B5DF-78A84D2C7071}" type="presParOf" srcId="{AA0DA468-2436-4AF3-A59C-D6555A7448F3}" destId="{3D98FA74-4E93-48D9-9C83-9BA627FBB723}" srcOrd="4" destOrd="0" presId="urn:microsoft.com/office/officeart/2005/8/layout/list1"/>
    <dgm:cxn modelId="{40FD329B-7BDB-40BE-BA18-E7DAA75E79C7}" type="presParOf" srcId="{3D98FA74-4E93-48D9-9C83-9BA627FBB723}" destId="{09F585E5-B228-40FA-AA2F-453E50985001}" srcOrd="0" destOrd="0" presId="urn:microsoft.com/office/officeart/2005/8/layout/list1"/>
    <dgm:cxn modelId="{11210A67-163A-419D-B5E9-37FFA1670E6E}" type="presParOf" srcId="{3D98FA74-4E93-48D9-9C83-9BA627FBB723}" destId="{6C5FD595-459E-4CFF-B196-B2FC97A81BF8}" srcOrd="1" destOrd="0" presId="urn:microsoft.com/office/officeart/2005/8/layout/list1"/>
    <dgm:cxn modelId="{DF7D0097-4028-4A09-B1E9-E6B1855FADA5}" type="presParOf" srcId="{AA0DA468-2436-4AF3-A59C-D6555A7448F3}" destId="{A1BB570F-5EEF-4472-B59D-E76C1F08F0F5}" srcOrd="5" destOrd="0" presId="urn:microsoft.com/office/officeart/2005/8/layout/list1"/>
    <dgm:cxn modelId="{BB6F9387-A592-4A80-B077-A20E9799652E}" type="presParOf" srcId="{AA0DA468-2436-4AF3-A59C-D6555A7448F3}" destId="{0FFBB37E-2C59-49D5-8082-AA2787F7ED3B}" srcOrd="6" destOrd="0" presId="urn:microsoft.com/office/officeart/2005/8/layout/list1"/>
    <dgm:cxn modelId="{AA34A39B-56FE-447E-ADAB-9B57D7625B12}" type="presParOf" srcId="{AA0DA468-2436-4AF3-A59C-D6555A7448F3}" destId="{F9103D0D-FC62-4564-B967-BB6C98243138}" srcOrd="7" destOrd="0" presId="urn:microsoft.com/office/officeart/2005/8/layout/list1"/>
    <dgm:cxn modelId="{5922E006-5A80-4776-BD13-BC514D92DD58}" type="presParOf" srcId="{AA0DA468-2436-4AF3-A59C-D6555A7448F3}" destId="{E767CBA5-4E26-4DAF-ABF7-0000D5C55992}" srcOrd="8" destOrd="0" presId="urn:microsoft.com/office/officeart/2005/8/layout/list1"/>
    <dgm:cxn modelId="{91C521DF-C0DA-45D6-B246-D4E4171C0941}" type="presParOf" srcId="{E767CBA5-4E26-4DAF-ABF7-0000D5C55992}" destId="{8AB0D112-CB10-488A-87A1-0C5FFDC2EC4A}" srcOrd="0" destOrd="0" presId="urn:microsoft.com/office/officeart/2005/8/layout/list1"/>
    <dgm:cxn modelId="{A9158571-1FEE-4D66-80E4-8DA20FE61688}" type="presParOf" srcId="{E767CBA5-4E26-4DAF-ABF7-0000D5C55992}" destId="{536756F0-F255-48AE-AFD7-AD2506EA170F}" srcOrd="1" destOrd="0" presId="urn:microsoft.com/office/officeart/2005/8/layout/list1"/>
    <dgm:cxn modelId="{AED32DC1-FE05-43B6-B7B2-9CD1D53DD431}" type="presParOf" srcId="{AA0DA468-2436-4AF3-A59C-D6555A7448F3}" destId="{1EF1B9E4-8777-48E8-A01D-516FE31FB97E}" srcOrd="9" destOrd="0" presId="urn:microsoft.com/office/officeart/2005/8/layout/list1"/>
    <dgm:cxn modelId="{AF095A8D-DBCB-42C7-9C58-7350E1D783BA}" type="presParOf" srcId="{AA0DA468-2436-4AF3-A59C-D6555A7448F3}" destId="{96C93F4C-D443-46DD-88AC-DE53A3C88976}" srcOrd="10" destOrd="0" presId="urn:microsoft.com/office/officeart/2005/8/layout/list1"/>
    <dgm:cxn modelId="{41AC30EF-6A69-47CC-BF31-47F26D8533F4}" type="presParOf" srcId="{AA0DA468-2436-4AF3-A59C-D6555A7448F3}" destId="{A94F2FFD-8E3A-461C-9CFB-17BD72B3D83C}" srcOrd="11" destOrd="0" presId="urn:microsoft.com/office/officeart/2005/8/layout/list1"/>
    <dgm:cxn modelId="{E3794319-909C-492B-AF7C-444D8ADAE97D}" type="presParOf" srcId="{AA0DA468-2436-4AF3-A59C-D6555A7448F3}" destId="{09D9CF8B-A7A9-4698-A475-9295D6903369}" srcOrd="12" destOrd="0" presId="urn:microsoft.com/office/officeart/2005/8/layout/list1"/>
    <dgm:cxn modelId="{20D4A943-1251-436E-8FE8-050225D56D02}" type="presParOf" srcId="{09D9CF8B-A7A9-4698-A475-9295D6903369}" destId="{458790C2-1BEF-4870-BF7B-07ED24A14CE7}" srcOrd="0" destOrd="0" presId="urn:microsoft.com/office/officeart/2005/8/layout/list1"/>
    <dgm:cxn modelId="{A26E4B99-9089-4FBD-AFBE-BA9CB7AB1C41}" type="presParOf" srcId="{09D9CF8B-A7A9-4698-A475-9295D6903369}" destId="{E5B1FE31-33C8-4E56-BDB3-F5F2B461BD10}" srcOrd="1" destOrd="0" presId="urn:microsoft.com/office/officeart/2005/8/layout/list1"/>
    <dgm:cxn modelId="{D6324D37-427B-46FE-86EA-9AE11B95929A}" type="presParOf" srcId="{AA0DA468-2436-4AF3-A59C-D6555A7448F3}" destId="{BEF083BA-B0E4-470C-B669-A9B7597B4703}" srcOrd="13" destOrd="0" presId="urn:microsoft.com/office/officeart/2005/8/layout/list1"/>
    <dgm:cxn modelId="{97EC0453-3798-455F-AC86-452C24BF6CA8}" type="presParOf" srcId="{AA0DA468-2436-4AF3-A59C-D6555A7448F3}" destId="{4F3E48D7-4EE6-4851-8527-DAAB05EAB3F8}" srcOrd="14" destOrd="0" presId="urn:microsoft.com/office/officeart/2005/8/layout/list1"/>
    <dgm:cxn modelId="{534FF574-E1DB-45B2-ABD1-DA3DCDA0FEB0}" type="presParOf" srcId="{AA0DA468-2436-4AF3-A59C-D6555A7448F3}" destId="{0BE44841-AFDD-4C76-958A-4270CED0C255}" srcOrd="15" destOrd="0" presId="urn:microsoft.com/office/officeart/2005/8/layout/list1"/>
    <dgm:cxn modelId="{7BD6064D-F79E-49B8-B978-D53E6D9697D6}" type="presParOf" srcId="{AA0DA468-2436-4AF3-A59C-D6555A7448F3}" destId="{B3E795A0-926D-4D40-B9CD-E7974DAA18D4}" srcOrd="16" destOrd="0" presId="urn:microsoft.com/office/officeart/2005/8/layout/list1"/>
    <dgm:cxn modelId="{BB969C6F-E334-4D94-B50B-A02399A650BC}" type="presParOf" srcId="{B3E795A0-926D-4D40-B9CD-E7974DAA18D4}" destId="{9EDF4F97-6E15-4191-90B6-CA2506321116}" srcOrd="0" destOrd="0" presId="urn:microsoft.com/office/officeart/2005/8/layout/list1"/>
    <dgm:cxn modelId="{B82D68F9-B71A-4A00-B35B-01B56E5723D9}" type="presParOf" srcId="{B3E795A0-926D-4D40-B9CD-E7974DAA18D4}" destId="{FF06BC40-A30D-4878-BB93-09EB7B4907AA}" srcOrd="1" destOrd="0" presId="urn:microsoft.com/office/officeart/2005/8/layout/list1"/>
    <dgm:cxn modelId="{4CCE4083-C5E9-4E5E-A579-077E66F0429A}" type="presParOf" srcId="{AA0DA468-2436-4AF3-A59C-D6555A7448F3}" destId="{FBD34FEF-D09F-48DC-9A8F-9D1E5F530CA0}" srcOrd="17" destOrd="0" presId="urn:microsoft.com/office/officeart/2005/8/layout/list1"/>
    <dgm:cxn modelId="{0645A7E4-B811-48C0-84B8-5621279EEBA1}" type="presParOf" srcId="{AA0DA468-2436-4AF3-A59C-D6555A7448F3}" destId="{CE14ACE6-50BE-4C60-B019-87AFFBEAEA1C}" srcOrd="18" destOrd="0" presId="urn:microsoft.com/office/officeart/2005/8/layout/list1"/>
    <dgm:cxn modelId="{8A2D4637-8121-4529-AC86-5AF645E130E5}" type="presParOf" srcId="{AA0DA468-2436-4AF3-A59C-D6555A7448F3}" destId="{055AC709-4E04-451B-8707-6C5EBACDA636}" srcOrd="19" destOrd="0" presId="urn:microsoft.com/office/officeart/2005/8/layout/list1"/>
    <dgm:cxn modelId="{D654A289-8340-492D-8CD2-F61C2ABBC295}" type="presParOf" srcId="{AA0DA468-2436-4AF3-A59C-D6555A7448F3}" destId="{9F69D9A8-E0BC-4E38-A865-BA82FD11B113}" srcOrd="20" destOrd="0" presId="urn:microsoft.com/office/officeart/2005/8/layout/list1"/>
    <dgm:cxn modelId="{58049ED6-60A3-4D02-BE48-0205D9DD82F6}" type="presParOf" srcId="{9F69D9A8-E0BC-4E38-A865-BA82FD11B113}" destId="{271AE55E-5AF7-4114-AF9B-D70F5665E30D}" srcOrd="0" destOrd="0" presId="urn:microsoft.com/office/officeart/2005/8/layout/list1"/>
    <dgm:cxn modelId="{6D7A58CB-0AB9-47D4-9EFE-D3AD1415D5F7}" type="presParOf" srcId="{9F69D9A8-E0BC-4E38-A865-BA82FD11B113}" destId="{4456AD0F-9DEF-4858-B49D-D1C2F04C3FB3}" srcOrd="1" destOrd="0" presId="urn:microsoft.com/office/officeart/2005/8/layout/list1"/>
    <dgm:cxn modelId="{AC7C2C10-788C-444D-B64B-28942F38942D}" type="presParOf" srcId="{AA0DA468-2436-4AF3-A59C-D6555A7448F3}" destId="{CDC573B4-3B2A-426E-BE23-8CE8EBC25BC8}" srcOrd="21" destOrd="0" presId="urn:microsoft.com/office/officeart/2005/8/layout/list1"/>
    <dgm:cxn modelId="{A28C6286-99D7-4A5B-BD97-7965E6AE62E4}" type="presParOf" srcId="{AA0DA468-2436-4AF3-A59C-D6555A7448F3}" destId="{E290E30D-75AC-4112-998F-722E869C407E}" srcOrd="22" destOrd="0" presId="urn:microsoft.com/office/officeart/2005/8/layout/list1"/>
    <dgm:cxn modelId="{2CBF1815-FDDF-40BD-B65D-3BF4D7ABAB7E}" type="presParOf" srcId="{AA0DA468-2436-4AF3-A59C-D6555A7448F3}" destId="{1A30FB41-D16F-4DA4-94FC-2EF43D96A40A}" srcOrd="23" destOrd="0" presId="urn:microsoft.com/office/officeart/2005/8/layout/list1"/>
    <dgm:cxn modelId="{43B17FFB-9F8E-4F86-B262-57B238C71673}" type="presParOf" srcId="{AA0DA468-2436-4AF3-A59C-D6555A7448F3}" destId="{D1687028-40B0-46EF-BABE-A0251ED70E1C}" srcOrd="24" destOrd="0" presId="urn:microsoft.com/office/officeart/2005/8/layout/list1"/>
    <dgm:cxn modelId="{DE0CF2F4-D447-4F71-B31A-A8F32696A2A9}" type="presParOf" srcId="{D1687028-40B0-46EF-BABE-A0251ED70E1C}" destId="{B2499840-0DFB-46D2-9F04-69C316259BC6}" srcOrd="0" destOrd="0" presId="urn:microsoft.com/office/officeart/2005/8/layout/list1"/>
    <dgm:cxn modelId="{F1D839BB-102B-4961-90ED-9D1A661AD149}" type="presParOf" srcId="{D1687028-40B0-46EF-BABE-A0251ED70E1C}" destId="{E1AB8F5A-B4B8-4EA7-B563-EE135EEB521F}" srcOrd="1" destOrd="0" presId="urn:microsoft.com/office/officeart/2005/8/layout/list1"/>
    <dgm:cxn modelId="{5C06849D-6826-40C4-A829-E7F40A8EF59B}" type="presParOf" srcId="{AA0DA468-2436-4AF3-A59C-D6555A7448F3}" destId="{62D8E4FC-CB59-434A-ADFD-4FEE5C03C044}" srcOrd="25" destOrd="0" presId="urn:microsoft.com/office/officeart/2005/8/layout/list1"/>
    <dgm:cxn modelId="{BB8A297D-EA22-4B9B-B8DA-1049FFB61126}" type="presParOf" srcId="{AA0DA468-2436-4AF3-A59C-D6555A7448F3}" destId="{B0E099CF-258B-4097-8C77-C37AF8DDA3C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CB45-AFE2-494A-9828-4E4C80F3F30C}">
      <dsp:nvSpPr>
        <dsp:cNvPr id="0" name=""/>
        <dsp:cNvSpPr/>
      </dsp:nvSpPr>
      <dsp:spPr>
        <a:xfrm>
          <a:off x="0" y="379878"/>
          <a:ext cx="546555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7D393-6CCC-42EF-8A7D-0E95E7B93832}">
      <dsp:nvSpPr>
        <dsp:cNvPr id="0" name=""/>
        <dsp:cNvSpPr/>
      </dsp:nvSpPr>
      <dsp:spPr>
        <a:xfrm>
          <a:off x="273277" y="128958"/>
          <a:ext cx="3825891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10" tIns="0" rIns="1446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 err="1"/>
            <a:t>We</a:t>
          </a:r>
          <a:r>
            <a:rPr lang="pt-PT" sz="1600" kern="1200" dirty="0"/>
            <a:t> </a:t>
          </a:r>
          <a:r>
            <a:rPr lang="pt-PT" sz="1600" kern="1200" dirty="0" err="1"/>
            <a:t>Gather</a:t>
          </a:r>
          <a:r>
            <a:rPr lang="pt-PT" sz="1600" kern="1200" dirty="0"/>
            <a:t> </a:t>
          </a:r>
          <a:r>
            <a:rPr lang="pt-PT" sz="1600" kern="1200" dirty="0" err="1"/>
            <a:t>Knowledge</a:t>
          </a:r>
          <a:r>
            <a:rPr lang="pt-PT" sz="1600" kern="1200" dirty="0"/>
            <a:t> (New Data)</a:t>
          </a:r>
        </a:p>
      </dsp:txBody>
      <dsp:txXfrm>
        <a:off x="297775" y="153456"/>
        <a:ext cx="3776895" cy="452844"/>
      </dsp:txXfrm>
    </dsp:sp>
    <dsp:sp modelId="{0FFBB37E-2C59-49D5-8082-AA2787F7ED3B}">
      <dsp:nvSpPr>
        <dsp:cNvPr id="0" name=""/>
        <dsp:cNvSpPr/>
      </dsp:nvSpPr>
      <dsp:spPr>
        <a:xfrm>
          <a:off x="0" y="1150998"/>
          <a:ext cx="546555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FD595-459E-4CFF-B196-B2FC97A81BF8}">
      <dsp:nvSpPr>
        <dsp:cNvPr id="0" name=""/>
        <dsp:cNvSpPr/>
      </dsp:nvSpPr>
      <dsp:spPr>
        <a:xfrm>
          <a:off x="273277" y="900078"/>
          <a:ext cx="3825891" cy="501840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10" tIns="0" rIns="1446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 err="1"/>
            <a:t>We</a:t>
          </a:r>
          <a:r>
            <a:rPr lang="pt-PT" sz="1600" kern="1200" dirty="0"/>
            <a:t> </a:t>
          </a:r>
          <a:r>
            <a:rPr lang="pt-PT" sz="1600" kern="1200" dirty="0" err="1"/>
            <a:t>Capacitate</a:t>
          </a:r>
          <a:endParaRPr lang="pt-PT" sz="1600" kern="1200" dirty="0"/>
        </a:p>
      </dsp:txBody>
      <dsp:txXfrm>
        <a:off x="297775" y="924576"/>
        <a:ext cx="3776895" cy="452844"/>
      </dsp:txXfrm>
    </dsp:sp>
    <dsp:sp modelId="{96C93F4C-D443-46DD-88AC-DE53A3C88976}">
      <dsp:nvSpPr>
        <dsp:cNvPr id="0" name=""/>
        <dsp:cNvSpPr/>
      </dsp:nvSpPr>
      <dsp:spPr>
        <a:xfrm>
          <a:off x="0" y="1922119"/>
          <a:ext cx="546555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756F0-F255-48AE-AFD7-AD2506EA170F}">
      <dsp:nvSpPr>
        <dsp:cNvPr id="0" name=""/>
        <dsp:cNvSpPr/>
      </dsp:nvSpPr>
      <dsp:spPr>
        <a:xfrm>
          <a:off x="273277" y="1671198"/>
          <a:ext cx="3825891" cy="501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10" tIns="0" rIns="1446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 err="1"/>
            <a:t>We</a:t>
          </a:r>
          <a:r>
            <a:rPr lang="pt-PT" sz="1600" kern="1200" dirty="0"/>
            <a:t> </a:t>
          </a:r>
          <a:r>
            <a:rPr lang="pt-PT" sz="1600" kern="1200" dirty="0" err="1"/>
            <a:t>Manage</a:t>
          </a:r>
          <a:r>
            <a:rPr lang="pt-PT" sz="1600" kern="1200" dirty="0"/>
            <a:t> (marine </a:t>
          </a:r>
          <a:r>
            <a:rPr lang="pt-PT" sz="1600" kern="1200" dirty="0" err="1"/>
            <a:t>conservation</a:t>
          </a:r>
          <a:r>
            <a:rPr lang="pt-PT" sz="1600" kern="1200" dirty="0"/>
            <a:t>)</a:t>
          </a:r>
        </a:p>
      </dsp:txBody>
      <dsp:txXfrm>
        <a:off x="297775" y="1695696"/>
        <a:ext cx="3776895" cy="452844"/>
      </dsp:txXfrm>
    </dsp:sp>
    <dsp:sp modelId="{4F3E48D7-4EE6-4851-8527-DAAB05EAB3F8}">
      <dsp:nvSpPr>
        <dsp:cNvPr id="0" name=""/>
        <dsp:cNvSpPr/>
      </dsp:nvSpPr>
      <dsp:spPr>
        <a:xfrm>
          <a:off x="0" y="2693239"/>
          <a:ext cx="546555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1FE31-33C8-4E56-BDB3-F5F2B461BD10}">
      <dsp:nvSpPr>
        <dsp:cNvPr id="0" name=""/>
        <dsp:cNvSpPr/>
      </dsp:nvSpPr>
      <dsp:spPr>
        <a:xfrm>
          <a:off x="273277" y="2442319"/>
          <a:ext cx="3825891" cy="5018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10" tIns="0" rIns="1446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 err="1"/>
            <a:t>We</a:t>
          </a:r>
          <a:r>
            <a:rPr lang="pt-PT" sz="1600" kern="1200" dirty="0"/>
            <a:t> </a:t>
          </a:r>
          <a:r>
            <a:rPr lang="pt-PT" sz="1600" kern="1200" dirty="0" err="1"/>
            <a:t>Manage</a:t>
          </a:r>
          <a:r>
            <a:rPr lang="pt-PT" sz="1600" kern="1200" dirty="0"/>
            <a:t> (</a:t>
          </a:r>
          <a:r>
            <a:rPr lang="pt-PT" sz="1600" kern="1200" dirty="0" err="1"/>
            <a:t>terrestrial</a:t>
          </a:r>
          <a:r>
            <a:rPr lang="pt-PT" sz="1600" kern="1200" dirty="0"/>
            <a:t> </a:t>
          </a:r>
          <a:r>
            <a:rPr lang="pt-PT" sz="1600" kern="1200" dirty="0" err="1"/>
            <a:t>conservation</a:t>
          </a:r>
          <a:r>
            <a:rPr lang="pt-PT" sz="1600" kern="1200" dirty="0"/>
            <a:t>)</a:t>
          </a:r>
        </a:p>
      </dsp:txBody>
      <dsp:txXfrm>
        <a:off x="297775" y="2466817"/>
        <a:ext cx="3776895" cy="452844"/>
      </dsp:txXfrm>
    </dsp:sp>
    <dsp:sp modelId="{CE14ACE6-50BE-4C60-B019-87AFFBEAEA1C}">
      <dsp:nvSpPr>
        <dsp:cNvPr id="0" name=""/>
        <dsp:cNvSpPr/>
      </dsp:nvSpPr>
      <dsp:spPr>
        <a:xfrm>
          <a:off x="0" y="3464359"/>
          <a:ext cx="546555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6BC40-A30D-4878-BB93-09EB7B4907AA}">
      <dsp:nvSpPr>
        <dsp:cNvPr id="0" name=""/>
        <dsp:cNvSpPr/>
      </dsp:nvSpPr>
      <dsp:spPr>
        <a:xfrm>
          <a:off x="273277" y="3213439"/>
          <a:ext cx="3825891" cy="501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10" tIns="0" rIns="1446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 err="1"/>
            <a:t>We</a:t>
          </a:r>
          <a:r>
            <a:rPr lang="pt-PT" sz="1600" kern="1200" dirty="0"/>
            <a:t> </a:t>
          </a:r>
          <a:r>
            <a:rPr lang="pt-PT" sz="1600" kern="1200" dirty="0" err="1"/>
            <a:t>Integrate</a:t>
          </a:r>
          <a:endParaRPr lang="pt-PT" sz="1600" kern="1200" dirty="0"/>
        </a:p>
      </dsp:txBody>
      <dsp:txXfrm>
        <a:off x="297775" y="3237937"/>
        <a:ext cx="3776895" cy="452844"/>
      </dsp:txXfrm>
    </dsp:sp>
    <dsp:sp modelId="{E290E30D-75AC-4112-998F-722E869C407E}">
      <dsp:nvSpPr>
        <dsp:cNvPr id="0" name=""/>
        <dsp:cNvSpPr/>
      </dsp:nvSpPr>
      <dsp:spPr>
        <a:xfrm>
          <a:off x="0" y="4235479"/>
          <a:ext cx="546555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6AD0F-9DEF-4858-B49D-D1C2F04C3FB3}">
      <dsp:nvSpPr>
        <dsp:cNvPr id="0" name=""/>
        <dsp:cNvSpPr/>
      </dsp:nvSpPr>
      <dsp:spPr>
        <a:xfrm>
          <a:off x="273277" y="3984559"/>
          <a:ext cx="3825891" cy="501840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10" tIns="0" rIns="1446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 err="1"/>
            <a:t>We</a:t>
          </a:r>
          <a:r>
            <a:rPr lang="pt-PT" sz="1600" kern="1200" dirty="0"/>
            <a:t> </a:t>
          </a:r>
          <a:r>
            <a:rPr lang="pt-PT" sz="1600" kern="1200" dirty="0" err="1"/>
            <a:t>Disseminate</a:t>
          </a:r>
          <a:r>
            <a:rPr lang="pt-PT" sz="1600" kern="1200" dirty="0"/>
            <a:t>, </a:t>
          </a:r>
          <a:r>
            <a:rPr lang="pt-PT" sz="1600" kern="1200" dirty="0" err="1"/>
            <a:t>Participate</a:t>
          </a:r>
          <a:r>
            <a:rPr lang="pt-PT" sz="1600" kern="1200" dirty="0"/>
            <a:t> </a:t>
          </a:r>
          <a:r>
            <a:rPr lang="pt-PT" sz="1600" kern="1200" dirty="0" err="1"/>
            <a:t>and</a:t>
          </a:r>
          <a:r>
            <a:rPr lang="pt-PT" sz="1600" kern="1200" dirty="0"/>
            <a:t> </a:t>
          </a:r>
          <a:r>
            <a:rPr lang="pt-PT" sz="1600" kern="1200" dirty="0" err="1"/>
            <a:t>Raise</a:t>
          </a:r>
          <a:r>
            <a:rPr lang="pt-PT" sz="1600" kern="1200" dirty="0"/>
            <a:t> </a:t>
          </a:r>
          <a:r>
            <a:rPr lang="pt-PT" sz="1600" kern="1200" dirty="0" err="1"/>
            <a:t>Awareness</a:t>
          </a:r>
          <a:endParaRPr lang="pt-PT" sz="1600" kern="1200" dirty="0"/>
        </a:p>
      </dsp:txBody>
      <dsp:txXfrm>
        <a:off x="297775" y="4009057"/>
        <a:ext cx="3776895" cy="452844"/>
      </dsp:txXfrm>
    </dsp:sp>
    <dsp:sp modelId="{B0E099CF-258B-4097-8C77-C37AF8DDA3C6}">
      <dsp:nvSpPr>
        <dsp:cNvPr id="0" name=""/>
        <dsp:cNvSpPr/>
      </dsp:nvSpPr>
      <dsp:spPr>
        <a:xfrm>
          <a:off x="0" y="5006599"/>
          <a:ext cx="546555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B8F5A-B4B8-4EA7-B563-EE135EEB521F}">
      <dsp:nvSpPr>
        <dsp:cNvPr id="0" name=""/>
        <dsp:cNvSpPr/>
      </dsp:nvSpPr>
      <dsp:spPr>
        <a:xfrm>
          <a:off x="273277" y="4755679"/>
          <a:ext cx="3825891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10" tIns="0" rIns="1446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 err="1"/>
            <a:t>We</a:t>
          </a:r>
          <a:r>
            <a:rPr lang="pt-PT" sz="1600" kern="1200" dirty="0"/>
            <a:t> </a:t>
          </a:r>
          <a:r>
            <a:rPr lang="pt-PT" sz="1600" kern="1200" dirty="0" err="1"/>
            <a:t>coordinate</a:t>
          </a:r>
          <a:endParaRPr lang="pt-PT" sz="1600" kern="1200" dirty="0"/>
        </a:p>
      </dsp:txBody>
      <dsp:txXfrm>
        <a:off x="297775" y="4780177"/>
        <a:ext cx="377689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8886E-10E2-4179-8E4E-78030F126994}" type="datetimeFigureOut">
              <a:rPr lang="pt-PT" smtClean="0"/>
              <a:t>03/03/2022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45A3B-755F-46A2-8ADB-41C14E9C532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059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Pipistrellus_maderensi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- Vou fazer o ponto de situação do LIFE  IP AZORES NATURA. Começou em 2019 e fechamos a 1ª fase do projeto no fim de 2021., estando agora a preparar o 1º </a:t>
            </a:r>
            <a:r>
              <a:rPr lang="pt-PT" dirty="0" err="1"/>
              <a:t>Mid-term</a:t>
            </a:r>
            <a:r>
              <a:rPr lang="pt-PT" dirty="0"/>
              <a:t> </a:t>
            </a:r>
            <a:r>
              <a:rPr lang="pt-PT" dirty="0" err="1"/>
              <a:t>report</a:t>
            </a:r>
            <a:r>
              <a:rPr lang="pt-PT" dirty="0"/>
              <a:t> que será entregue até ao fim do mês.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7369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4655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PT" dirty="0"/>
              <a:t>Foram colhidas sementes em todas as ilhas e a produção quer de herbáceas, quer de lenhosas já começou, tendo algumas populações que foram plantadas e outras que vão ser introduzidas este ano no terreno.</a:t>
            </a:r>
          </a:p>
          <a:p>
            <a:pPr marL="171450" indent="-171450">
              <a:buFontTx/>
              <a:buChar char="-"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665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PT" dirty="0"/>
              <a:t>Já foram colhidas mais de 35 Kg de sementes das espécies lenhosas e entregue aos Serviços Florestais para propagação.</a:t>
            </a:r>
            <a:br>
              <a:rPr lang="pt-PT" dirty="0"/>
            </a:br>
            <a:br>
              <a:rPr lang="pt-PT" dirty="0"/>
            </a:br>
            <a:r>
              <a:rPr lang="pt-PT" dirty="0"/>
              <a:t>Por exemplo na Lagoa do Fogo uma grande parte da área já foi limpa de invasoras e de criptomérias e o plantio já está pronto para introduzir (produzido pelos Serviços Florestais do Nordeste):</a:t>
            </a:r>
          </a:p>
          <a:p>
            <a:pPr marL="628650" lvl="1" indent="-171450">
              <a:buFontTx/>
              <a:buChar char="-"/>
            </a:pP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Viburnum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(2000), Erica (5000),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Vaccinium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(2000),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Prunus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(2000),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Frangula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(5000) e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Ilex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(1000).</a:t>
            </a:r>
          </a:p>
          <a:p>
            <a:pPr marL="457200" lvl="1" indent="0">
              <a:buFontTx/>
              <a:buNone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plantação decorrerá este mês e em Abril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016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Relativamente à construção de vedação para exclusão do gado em algumas áreas de intervenção e que nestas áreas a interdição do gado à área é suficiente para que o habitat recupere por si só, sobre tudo em áreas de turfeiras.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004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 limpamos mais de 60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espécies invasoras nas diversas ilhas. </a:t>
            </a:r>
            <a:b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das áreas de intervenção na Terceira -  Turfeira da Lomba (30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terminamos os trabalhos de erradicação a 7 de janeiro de 2022 que foi o corte de criptomérias. Deste modo, o nº total de criptomérias mortas foi de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18.627.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6282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 os trabalhos de conservação no terreno são monitorizados e registados, quer na parte de controlo de invasoras, quer para os restantes trabalhos. Deste modo, desenvolveu-se uma aplicação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QField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prospeção às espécies alvo.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3655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Para além disso desenvolveu-se protocolos para: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2947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8914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0294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Mantemos todo o trabalho de comunicação do projeto, em que desde o inicio do projeto decorreram 79 atividades do Parque Aberto com o envolvimento de 2218 participantes e 294 atividades no Parque Escola com o envolvimento de 3926 participantes.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76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projeto por indicação da Comissão foi dividido em 7 pilares, em que dentro de cada pilar se enquadrou e agrupou as ações correspondentes:</a:t>
            </a:r>
          </a:p>
          <a:p>
            <a:pPr marL="171450" indent="-171450">
              <a:buFontTx/>
              <a:buChar char="-"/>
            </a:pPr>
            <a:r>
              <a:rPr lang="pt-PT" dirty="0"/>
              <a:t>Pilar do conhecimento e novos dados</a:t>
            </a:r>
          </a:p>
          <a:p>
            <a:pPr marL="171450" indent="-171450">
              <a:buFontTx/>
              <a:buChar char="-"/>
            </a:pPr>
            <a:r>
              <a:rPr lang="pt-PT" dirty="0"/>
              <a:t>Pilar da Capacitação</a:t>
            </a:r>
          </a:p>
          <a:p>
            <a:pPr marL="171450" indent="-171450">
              <a:buFontTx/>
              <a:buChar char="-"/>
            </a:pPr>
            <a:r>
              <a:rPr lang="pt-PT" dirty="0"/>
              <a:t>Pilar da conservação terrestre</a:t>
            </a:r>
          </a:p>
          <a:p>
            <a:pPr marL="171450" indent="-171450">
              <a:buFontTx/>
              <a:buChar char="-"/>
            </a:pPr>
            <a:r>
              <a:rPr lang="pt-PT" dirty="0"/>
              <a:t>Pilar da Conservação Marinha</a:t>
            </a:r>
          </a:p>
          <a:p>
            <a:pPr marL="171450" indent="-171450">
              <a:buFontTx/>
              <a:buChar char="-"/>
            </a:pPr>
            <a:r>
              <a:rPr lang="pt-PT" dirty="0"/>
              <a:t>Pilar da integração de outra politicas (turismo, pescas, agricultura)</a:t>
            </a:r>
          </a:p>
          <a:p>
            <a:pPr marL="171450" indent="-171450">
              <a:buFontTx/>
              <a:buChar char="-"/>
            </a:pPr>
            <a:r>
              <a:rPr lang="pt-PT" dirty="0"/>
              <a:t>Pilar da Divulgação, Participação e Sensibilização</a:t>
            </a:r>
          </a:p>
          <a:p>
            <a:pPr marL="171450" indent="-171450">
              <a:buFontTx/>
              <a:buChar char="-"/>
            </a:pPr>
            <a:r>
              <a:rPr lang="pt-PT" dirty="0"/>
              <a:t>Pilar da Coordenação</a:t>
            </a:r>
          </a:p>
          <a:p>
            <a:pPr marL="171450" indent="-171450">
              <a:buFontTx/>
              <a:buChar char="-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5166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Que podem subscrever no website do projeto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3919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Elaboração do conteúdo e dos mapas para 22 placas de sinalização nas áreas de intervenção. A informação detalhada para cada área de intervenção está no website no separador com das áreas de intervenção.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0667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exposição itinerante também já está finalizadas e impressa:</a:t>
            </a:r>
            <a:br>
              <a:rPr lang="pt-PT" dirty="0"/>
            </a:br>
            <a:r>
              <a:rPr lang="pt-PT" dirty="0"/>
              <a:t>A exposição fala sobre o património natural dos Açores, dividindo-se na componente terrestre do projeto e na componente marinha, desde os habitats, flora e fauna.</a:t>
            </a:r>
          </a:p>
          <a:p>
            <a:pPr marL="171450" indent="-171450">
              <a:buFontTx/>
              <a:buChar char="-"/>
            </a:pPr>
            <a:r>
              <a:rPr lang="pt-PT" dirty="0"/>
              <a:t>Público alvo:</a:t>
            </a:r>
          </a:p>
          <a:p>
            <a:pPr marL="628650" lvl="1" indent="-171450">
              <a:buFontTx/>
              <a:buChar char="-"/>
            </a:pPr>
            <a:r>
              <a:rPr lang="pt-PT" dirty="0"/>
              <a:t>3º ciclo e secundário</a:t>
            </a:r>
          </a:p>
          <a:p>
            <a:pPr marL="628650" lvl="1" indent="-171450">
              <a:buFontTx/>
              <a:buChar char="-"/>
            </a:pPr>
            <a:r>
              <a:rPr lang="pt-PT" dirty="0"/>
              <a:t>Público em geral</a:t>
            </a:r>
          </a:p>
          <a:p>
            <a:pPr marL="628650" lvl="1" indent="-171450">
              <a:buFontTx/>
              <a:buChar char="-"/>
            </a:pPr>
            <a:r>
              <a:rPr lang="pt-PT" dirty="0"/>
              <a:t>Centros Ambientais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9325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84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Os planos operacionais foram elaborados para todas as ilhas e para todas as áreas de intervenção.</a:t>
            </a:r>
          </a:p>
          <a:p>
            <a:r>
              <a:rPr lang="pt-PT" dirty="0"/>
              <a:t>- Para alem dos planos também foram elaborados planos de biossegurança e protocolos de levantamento e monitorização de vegetação. </a:t>
            </a:r>
          </a:p>
          <a:p>
            <a:r>
              <a:rPr lang="pt-PT" dirty="0"/>
              <a:t>No website no projeto já se acrescentou no separador das áreas de intervenção, de uma forma resumida o que se vai implementar em cada área de intervenção e que também é a informação que vai estar presente na sinalética.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755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Estratégia Regional para o Controlo e Prevenção de Espécies Exóticas Invasoras está concluída e em fase final de análise e revisão. Até ao fim do mês será divulgado.</a:t>
            </a: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Propostas de uma série de formações sobre invasoras e endémicas para os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SAACs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desenvolver este ano:</a:t>
            </a:r>
            <a:br>
              <a:rPr lang="pt-PT" dirty="0"/>
            </a:b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Como combatê-las? </a:t>
            </a:r>
          </a:p>
          <a:p>
            <a:pPr marL="171450" indent="-171450">
              <a:buFontTx/>
              <a:buChar char="-"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quantidades de fitofármacos? </a:t>
            </a:r>
          </a:p>
          <a:p>
            <a:pPr marL="171450" indent="-171450">
              <a:buFontTx/>
              <a:buChar char="-"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equipamentos utilizar?</a:t>
            </a:r>
          </a:p>
          <a:p>
            <a:pPr marL="0" indent="0">
              <a:buFontTx/>
              <a:buNone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 modo, propõe-se juntar todos os elementos que existem na SRAAC e convidar a DROTRH, DRRF, SPEA e fazer uma formação conjunta, com 4 temáticas a rodar pelas 9 ilhas.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FEB9-6F54-4E7A-9332-A4D93676E3C5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704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PT" dirty="0"/>
              <a:t>Ao longo do projeto toda a informação colhida e produzida será carregada na plataforma.</a:t>
            </a:r>
          </a:p>
          <a:p>
            <a:pPr marL="171450" indent="-171450">
              <a:buFontTx/>
              <a:buChar char="-"/>
            </a:pPr>
            <a:r>
              <a:rPr lang="pt-PT" dirty="0"/>
              <a:t>SIGMAR já disponível no website do projeto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535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i="0" dirty="0"/>
              <a:t>-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Recolha de &gt;37.4 kg de sementes (63 amostras de 23 espécies-alvo).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Atingida taxa de germinação de 93 – 97 % para </a:t>
            </a:r>
            <a:r>
              <a:rPr lang="pt-P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Angelica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lignescens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(KPI ≥ 70%).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Adaptação de protocolos de propagação de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Lactuca</a:t>
            </a:r>
            <a:r>
              <a:rPr lang="pt-P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watsoniana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nos viveiros do Jardim Botânico. Os indivíduos de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Lactuca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estão a estabelecer-se bem nos Viveiros. Muitos deles já têm folhas verdadeiras. Relativamente à germinação, esta encontra-se nos 63.5%.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pt-P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Sucesso de germinação do </a:t>
            </a:r>
            <a:r>
              <a:rPr lang="pt-PT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Asplenium</a:t>
            </a:r>
            <a:r>
              <a:rPr lang="pt-PT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hemionitis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foram iniciados os ensaios e os quais já começaram a germinar com sucesso. Esta germinação foi feita através de esporos colhidos nos indivíduos do Jardim Botânico do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Faial.Todo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este processo demorou 11 meses e está concluída a fase de germinação.  Após o sucesso de germinação e desenvolvimento inicial, vai ser acompanhado o estabelecimento, crescimento e endurecimento nos viveiros.</a:t>
            </a:r>
          </a:p>
          <a:p>
            <a:endParaRPr lang="pt-PT" i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9652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-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Pipistrellus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maderensis</a:t>
            </a:r>
            <a:endParaRPr lang="pt-P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171450" lvl="0" indent="-171450">
              <a:buFontTx/>
              <a:buChar char="-"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Amostragem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Acústica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Amostragem de pelo menos 215 (duzentos e quinze) pontos distribuídos proporcionalmente pelas nove ilhas da Região Autónoma dos Açores</a:t>
            </a:r>
          </a:p>
          <a:p>
            <a:pPr marL="171450" lvl="0" indent="-171450">
              <a:buFontTx/>
              <a:buChar char="-"/>
            </a:pP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Amostragem com redes</a:t>
            </a:r>
          </a:p>
          <a:p>
            <a:pPr marL="171450" lvl="0" indent="-171450">
              <a:buFontTx/>
              <a:buChar char="-"/>
            </a:pP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Monitorização de abrigos</a:t>
            </a:r>
          </a:p>
          <a:p>
            <a:pPr marL="171450" lvl="0" indent="-171450">
              <a:buFontTx/>
              <a:buChar char="-"/>
            </a:pP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Plano de Ação Regional para a conservação do </a:t>
            </a:r>
            <a:r>
              <a:rPr lang="pt-PT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Nyctalus</a:t>
            </a:r>
            <a:r>
              <a:rPr lang="pt-PT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azoreum</a:t>
            </a:r>
            <a:r>
              <a:rPr lang="pt-PT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2"/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situação de referência sobre a espécie;</a:t>
            </a:r>
            <a:endParaRPr lang="pt-PT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identificação de lacunas de conhecimento e propostas para estudos futuros;</a:t>
            </a:r>
            <a:endParaRPr lang="pt-PT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identificação e quantificação das ameaças/pressões;</a:t>
            </a:r>
            <a:endParaRPr lang="pt-PT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criação de plano de comunicação e de sensibilização para envolvimento das populações e agentes locais na conservação da espécie;</a:t>
            </a:r>
            <a:endParaRPr lang="pt-PT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integração de políticas de gestão e articulação de apoios para a conservação da espécie.</a:t>
            </a:r>
            <a:endParaRPr lang="pt-PT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7495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955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5A3B-755F-46A2-8ADB-41C14E9C5320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96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03/03/2022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36075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03/03/2022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5109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03/03/2022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71879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03/03/2022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5694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03/03/2022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462634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03/03/2022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642039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03/03/2022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91493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03/03/2022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550768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03/03/2022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993479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03/03/2022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916468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03/03/2022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066230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C0BB-DC71-4713-A787-95011EDB8CA8}" type="datetimeFigureOut">
              <a:rPr lang="pt-PT" smtClean="0"/>
              <a:t>03/03/2022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0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iff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gmar.dram.azores.gov.pt/#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CC91840-31B0-4251-86BD-F931CB9FC4EB}"/>
              </a:ext>
            </a:extLst>
          </p:cNvPr>
          <p:cNvSpPr/>
          <p:nvPr/>
        </p:nvSpPr>
        <p:spPr>
          <a:xfrm>
            <a:off x="1" y="0"/>
            <a:ext cx="12192000" cy="702128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42C3AC-85EE-4A15-9BAD-8A67E9E90177}"/>
              </a:ext>
            </a:extLst>
          </p:cNvPr>
          <p:cNvSpPr txBox="1"/>
          <p:nvPr/>
        </p:nvSpPr>
        <p:spPr>
          <a:xfrm>
            <a:off x="3172152" y="224540"/>
            <a:ext cx="8898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  <a:br>
              <a:rPr lang="pt-PT" dirty="0"/>
            </a:br>
            <a:r>
              <a:rPr lang="pt-PT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LIFE IP AZORES NATURA – LIFE17 IPE/PT/000010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B2B3DF-6866-4FE3-B1D4-89A8404A11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77"/>
          <a:stretch/>
        </p:blipFill>
        <p:spPr>
          <a:xfrm>
            <a:off x="1091106" y="1701868"/>
            <a:ext cx="10009787" cy="604940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885FD80-4686-4B4C-8243-8E3DCFC327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66" t="34960" r="9693" b="34026"/>
          <a:stretch/>
        </p:blipFill>
        <p:spPr>
          <a:xfrm>
            <a:off x="1568819" y="1701868"/>
            <a:ext cx="3206666" cy="125037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FEF916C-6F56-4844-B0AC-1AEE29505AA1}"/>
              </a:ext>
            </a:extLst>
          </p:cNvPr>
          <p:cNvSpPr>
            <a:spLocks noGrp="1"/>
          </p:cNvSpPr>
          <p:nvPr/>
        </p:nvSpPr>
        <p:spPr>
          <a:xfrm>
            <a:off x="4505484" y="4476064"/>
            <a:ext cx="6017522" cy="11215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800" b="1" dirty="0" err="1">
                <a:solidFill>
                  <a:schemeClr val="bg1"/>
                </a:solidFill>
                <a:latin typeface="Century Gothic"/>
              </a:rPr>
              <a:t>Advisory</a:t>
            </a:r>
            <a:r>
              <a:rPr lang="pt-PT" sz="2800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pt-PT" sz="2800" b="1" dirty="0" err="1">
                <a:solidFill>
                  <a:schemeClr val="bg1"/>
                </a:solidFill>
                <a:latin typeface="Century Gothic"/>
              </a:rPr>
              <a:t>Board</a:t>
            </a:r>
            <a:r>
              <a:rPr lang="pt-PT" sz="2800" b="1" dirty="0">
                <a:solidFill>
                  <a:schemeClr val="bg1"/>
                </a:solidFill>
                <a:latin typeface="Century Gothic"/>
              </a:rPr>
              <a:t> - CRADS</a:t>
            </a:r>
            <a:br>
              <a:rPr lang="pt-PT" sz="3600" dirty="0">
                <a:solidFill>
                  <a:schemeClr val="bg1"/>
                </a:solidFill>
                <a:latin typeface="Century Gothic"/>
              </a:rPr>
            </a:br>
            <a:r>
              <a:rPr lang="pt-PT" sz="1400" b="1" dirty="0">
                <a:solidFill>
                  <a:schemeClr val="bg1"/>
                </a:solidFill>
                <a:latin typeface="Century Gothic"/>
              </a:rPr>
              <a:t>Ponta Delgada, 03 de março de 2022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3B3B06-4925-4C57-9571-7A863C2E39EC}"/>
              </a:ext>
            </a:extLst>
          </p:cNvPr>
          <p:cNvGrpSpPr/>
          <p:nvPr/>
        </p:nvGrpSpPr>
        <p:grpSpPr>
          <a:xfrm>
            <a:off x="2291341" y="5726441"/>
            <a:ext cx="8231665" cy="1121538"/>
            <a:chOff x="3691534" y="5736462"/>
            <a:chExt cx="8231665" cy="1121538"/>
          </a:xfrm>
        </p:grpSpPr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1BE7C3CF-CFFD-438B-8AF2-5C046A5DA3E1}"/>
                </a:ext>
              </a:extLst>
            </p:cNvPr>
            <p:cNvSpPr/>
            <p:nvPr/>
          </p:nvSpPr>
          <p:spPr>
            <a:xfrm>
              <a:off x="3691534" y="5736462"/>
              <a:ext cx="8231665" cy="112153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E58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4" name="Imagem 4">
              <a:extLst>
                <a:ext uri="{FF2B5EF4-FFF2-40B4-BE49-F238E27FC236}">
                  <a16:creationId xmlns:a16="http://schemas.microsoft.com/office/drawing/2014/main" id="{936AAFBE-C7C2-4A07-A51F-1000E545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85902" y="6085495"/>
              <a:ext cx="711352" cy="490617"/>
            </a:xfrm>
            <a:prstGeom prst="rect">
              <a:avLst/>
            </a:prstGeom>
          </p:spPr>
        </p:pic>
        <p:pic>
          <p:nvPicPr>
            <p:cNvPr id="24" name="Imagem 7">
              <a:extLst>
                <a:ext uri="{FF2B5EF4-FFF2-40B4-BE49-F238E27FC236}">
                  <a16:creationId xmlns:a16="http://schemas.microsoft.com/office/drawing/2014/main" id="{F66439DB-3D8F-4422-98D2-607BC4A2A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7507" y="6038724"/>
              <a:ext cx="1258684" cy="506053"/>
            </a:xfrm>
            <a:prstGeom prst="rect">
              <a:avLst/>
            </a:prstGeom>
          </p:spPr>
        </p:pic>
        <p:pic>
          <p:nvPicPr>
            <p:cNvPr id="26" name="Imagem 11">
              <a:extLst>
                <a:ext uri="{FF2B5EF4-FFF2-40B4-BE49-F238E27FC236}">
                  <a16:creationId xmlns:a16="http://schemas.microsoft.com/office/drawing/2014/main" id="{AD744F09-C878-4F8A-BE2A-2BDDE1656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1534" y="5813265"/>
              <a:ext cx="2682066" cy="900787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084DE9E9-C2C0-49DE-B803-85A7862F7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705" t="3252" r="21651" b="10634"/>
            <a:stretch>
              <a:fillRect/>
            </a:stretch>
          </p:blipFill>
          <p:spPr bwMode="auto">
            <a:xfrm>
              <a:off x="7436605" y="5982845"/>
              <a:ext cx="1175762" cy="506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53BD18D7-C40A-4ADD-80A5-54BF0432B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852" y="5942439"/>
              <a:ext cx="1230393" cy="642438"/>
            </a:xfrm>
            <a:prstGeom prst="rect">
              <a:avLst/>
            </a:prstGeom>
          </p:spPr>
        </p:pic>
        <p:pic>
          <p:nvPicPr>
            <p:cNvPr id="20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E6789740-1E17-4CDF-B38F-1731D0862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896" y="6014180"/>
              <a:ext cx="708799" cy="570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897776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526210" y="559444"/>
            <a:ext cx="6483315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Manage (marine conservation)</a:t>
            </a:r>
          </a:p>
          <a:p>
            <a:pPr>
              <a:lnSpc>
                <a:spcPct val="100000"/>
              </a:lnSpc>
              <a:buNone/>
            </a:pPr>
            <a:endParaRPr lang="en-US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8000"/>
              </a:lnSpc>
            </a:pPr>
            <a:r>
              <a:rPr lang="en-US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C1 – </a:t>
            </a:r>
            <a:r>
              <a:rPr lang="en-US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Aquisição</a:t>
            </a:r>
            <a:r>
              <a:rPr lang="en-US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de </a:t>
            </a:r>
            <a:r>
              <a:rPr lang="en-US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terrenos</a:t>
            </a:r>
            <a:r>
              <a:rPr lang="en-US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privados para o </a:t>
            </a:r>
            <a:r>
              <a:rPr lang="en-US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restauro</a:t>
            </a:r>
            <a:r>
              <a:rPr lang="en-US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de habitats </a:t>
            </a:r>
            <a:r>
              <a:rPr lang="en-US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naturais</a:t>
            </a:r>
            <a:r>
              <a:rPr lang="en-US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e </a:t>
            </a:r>
            <a:r>
              <a:rPr lang="en-US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espécies</a:t>
            </a:r>
            <a:r>
              <a:rPr lang="en-US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protegidas</a:t>
            </a:r>
            <a:endParaRPr lang="en-US" sz="2000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lvl="1">
              <a:lnSpc>
                <a:spcPct val="100000"/>
              </a:lnSpc>
            </a:pPr>
            <a:endParaRPr lang="pt-PT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 marL="450850" lvl="1" indent="-177800">
              <a:lnSpc>
                <a:spcPct val="100000"/>
              </a:lnSpc>
            </a:pPr>
            <a:r>
              <a:rPr lang="pt-PT" sz="1800" b="1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Sub-ação C1.1 </a:t>
            </a:r>
            <a:r>
              <a:rPr lang="pt-PT" sz="1800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– Ilhéu do Topo (São Jorge)</a:t>
            </a:r>
            <a:endParaRPr lang="pt-PT" sz="18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9A4AF198-ED4B-4F1F-8E90-2DF6BCDA8D3B}"/>
              </a:ext>
            </a:extLst>
          </p:cNvPr>
          <p:cNvSpPr txBox="1">
            <a:spLocks/>
          </p:cNvSpPr>
          <p:nvPr/>
        </p:nvSpPr>
        <p:spPr>
          <a:xfrm>
            <a:off x="526210" y="3405794"/>
            <a:ext cx="6005218" cy="3427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Tomada de posse decorreu a 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 de novembro 2021</a:t>
            </a:r>
          </a:p>
          <a:p>
            <a:pPr marL="265113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Estamos a planear a primeira saída para prospeção à área de intervenção durante este semestre.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7CFA1-7744-4C33-88B2-3A04C1D2D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583" y="1107373"/>
            <a:ext cx="5182417" cy="46432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89354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fwsiBpwrrvU/YPBYdt6bOxI/AAAAAAAAae0/ZQvVf5IdYE8x8K-W6IBcsJEUMHnTKabXwCLcBGAsYHQ/s320/WhatsApp%2BImage%2B2021-07-06%2Bat%2B23.22.46%2B%25281%25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6707" y="0"/>
            <a:ext cx="4515293" cy="33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343614" y="218978"/>
            <a:ext cx="7333093" cy="28732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Manage (Marine Conservation)</a:t>
            </a: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8000"/>
              </a:lnSpc>
            </a:pPr>
            <a:r>
              <a:rPr lang="en-US" sz="22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C6.1 – </a:t>
            </a:r>
            <a:r>
              <a:rPr lang="en-US" sz="22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Implementação</a:t>
            </a:r>
            <a:r>
              <a:rPr lang="en-US" sz="22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de </a:t>
            </a:r>
            <a:r>
              <a:rPr lang="en-US" sz="22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trabalhos</a:t>
            </a:r>
            <a:r>
              <a:rPr lang="en-US" sz="22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integrados</a:t>
            </a:r>
            <a:r>
              <a:rPr lang="en-US" sz="22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para a </a:t>
            </a:r>
            <a:r>
              <a:rPr lang="en-US" sz="22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conservação</a:t>
            </a:r>
            <a:r>
              <a:rPr lang="en-US" sz="22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das </a:t>
            </a:r>
            <a:r>
              <a:rPr lang="en-US" sz="22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aves</a:t>
            </a:r>
            <a:r>
              <a:rPr lang="en-US" sz="22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marinhas</a:t>
            </a:r>
            <a:endParaRPr lang="en-US" sz="2200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lvl="1">
              <a:lnSpc>
                <a:spcPct val="100000"/>
              </a:lnSpc>
            </a:pPr>
            <a:endParaRPr lang="pt-PT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 marL="450850" lvl="1" indent="-177800">
              <a:lnSpc>
                <a:spcPct val="100000"/>
              </a:lnSpc>
            </a:pPr>
            <a:r>
              <a:rPr lang="pt-PT" sz="1800" b="1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Sub-ação C6.1 </a:t>
            </a:r>
            <a:r>
              <a:rPr lang="pt-PT" sz="1800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– Restauro de habitat nos ilhéus</a:t>
            </a:r>
            <a:endParaRPr lang="pt-PT" sz="18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265113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Tarefa 2 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Medidas para incentivar nidificação: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7C13DE9-B40C-4E2E-9E2E-7BF8D2D4C9BE}"/>
              </a:ext>
            </a:extLst>
          </p:cNvPr>
          <p:cNvGrpSpPr/>
          <p:nvPr/>
        </p:nvGrpSpPr>
        <p:grpSpPr>
          <a:xfrm>
            <a:off x="7640612" y="-77675"/>
            <a:ext cx="4531854" cy="4184274"/>
            <a:chOff x="7668604" y="163955"/>
            <a:chExt cx="4531854" cy="5547356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73A069C4-8CE6-4FE1-B110-1B520CE3146F}"/>
                </a:ext>
              </a:extLst>
            </p:cNvPr>
            <p:cNvSpPr txBox="1"/>
            <p:nvPr/>
          </p:nvSpPr>
          <p:spPr>
            <a:xfrm>
              <a:off x="7668604" y="4854429"/>
              <a:ext cx="4180935" cy="85688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PT" sz="1200" b="1" dirty="0">
                  <a:solidFill>
                    <a:srgbClr val="7F7F7F"/>
                  </a:solidFill>
                  <a:latin typeface="Century Gothic"/>
                </a:rPr>
                <a:t>Instalação de ninhos artificiais no ilhéu da Vila </a:t>
              </a:r>
              <a:r>
                <a:rPr lang="pt-PT" sz="1200" b="1" dirty="0">
                  <a:solidFill>
                    <a:srgbClr val="7F7F7F"/>
                  </a:solidFill>
                  <a:latin typeface="Century Gothic"/>
                  <a:sym typeface="Symbol" panose="05050102010706020507" pitchFamily="18" charset="2"/>
                </a:rPr>
                <a:t></a:t>
              </a:r>
              <a:r>
                <a:rPr lang="pt-PT" sz="1200" b="1" dirty="0">
                  <a:solidFill>
                    <a:srgbClr val="7F7F7F"/>
                  </a:solidFill>
                  <a:latin typeface="Century Gothic"/>
                </a:rPr>
                <a:t> </a:t>
              </a:r>
            </a:p>
            <a:p>
              <a:pPr algn="l"/>
              <a:endParaRPr lang="pt-PT" sz="1200" b="1" dirty="0">
                <a:solidFill>
                  <a:srgbClr val="7F7F7F"/>
                </a:solidFill>
                <a:latin typeface="Century Gothic"/>
              </a:endParaRPr>
            </a:p>
            <a:p>
              <a:pPr algn="l"/>
              <a:r>
                <a:rPr lang="pt-PT" sz="1200" b="1" dirty="0">
                  <a:solidFill>
                    <a:srgbClr val="7F7F7F"/>
                  </a:solidFill>
                  <a:latin typeface="Century Gothic"/>
                </a:rPr>
                <a:t>Tampas para ninhos em cimento </a:t>
              </a:r>
              <a:r>
                <a:rPr lang="pt-PT" sz="1200" b="1" dirty="0">
                  <a:solidFill>
                    <a:srgbClr val="7F7F7F"/>
                  </a:solidFill>
                  <a:latin typeface="Century Gothic"/>
                  <a:sym typeface="Symbol" panose="05050102010706020507" pitchFamily="18" charset="2"/>
                </a:rPr>
                <a:t></a:t>
              </a:r>
              <a:endParaRPr lang="pt-PT" sz="1200" b="1" dirty="0">
                <a:solidFill>
                  <a:srgbClr val="7F7F7F"/>
                </a:solidFill>
                <a:latin typeface="Century Gothic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8930A4DE-2B42-4EE8-8629-8B9D91E73760}"/>
                </a:ext>
              </a:extLst>
            </p:cNvPr>
            <p:cNvSpPr txBox="1"/>
            <p:nvPr/>
          </p:nvSpPr>
          <p:spPr>
            <a:xfrm rot="16200000">
              <a:off x="10002269" y="2146700"/>
              <a:ext cx="4180934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pt-PT" sz="800" dirty="0">
                  <a:solidFill>
                    <a:schemeClr val="bg1"/>
                  </a:solidFill>
                  <a:latin typeface="Century Gothic"/>
                </a:rPr>
                <a:t>Rita</a:t>
              </a:r>
              <a:r>
                <a:rPr lang="pt-PT" sz="800" dirty="0">
                  <a:solidFill>
                    <a:srgbClr val="7F7F7F"/>
                  </a:solidFill>
                  <a:latin typeface="Century Gothic"/>
                </a:rPr>
                <a:t> </a:t>
              </a:r>
              <a:r>
                <a:rPr lang="pt-PT" sz="800" dirty="0">
                  <a:solidFill>
                    <a:schemeClr val="bg1"/>
                  </a:solidFill>
                  <a:latin typeface="Century Gothic"/>
                </a:rPr>
                <a:t>Camara</a:t>
              </a:r>
              <a:endParaRPr lang="pt-PT" sz="800" dirty="0">
                <a:solidFill>
                  <a:schemeClr val="bg1"/>
                </a:solidFill>
                <a:cs typeface="Calibri" panose="020F0502020204030204"/>
              </a:endParaRPr>
            </a:p>
          </p:txBody>
        </p:sp>
      </p:grp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9A4AF198-ED4B-4F1F-8E90-2DF6BCDA8D3B}"/>
              </a:ext>
            </a:extLst>
          </p:cNvPr>
          <p:cNvSpPr txBox="1">
            <a:spLocks/>
          </p:cNvSpPr>
          <p:nvPr/>
        </p:nvSpPr>
        <p:spPr>
          <a:xfrm>
            <a:off x="324079" y="2513002"/>
            <a:ext cx="7272963" cy="41260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1" indent="-180975">
              <a:lnSpc>
                <a:spcPct val="100000"/>
              </a:lnSpc>
            </a:pPr>
            <a:endParaRPr lang="pt-PT" sz="1200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 marL="550863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Instalados 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300 ninhos artificiais 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aves marinhas, nomeadamente, para </a:t>
            </a:r>
            <a:r>
              <a:rPr lang="pt-PT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Puffinus lherminieri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Bulweria bulwerii, Hydrobates castro 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 </a:t>
            </a:r>
            <a:r>
              <a:rPr lang="pt-PT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Hydrobates monteiroi 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Graciosa (ilhéus da Praia e de Baixo) e em Santa Maria (Ilhéu da Vila);</a:t>
            </a:r>
          </a:p>
          <a:p>
            <a:pPr marL="550863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Instalação no Ilhéu do Topo prevista para este ano;</a:t>
            </a:r>
          </a:p>
          <a:p>
            <a:pPr marL="550863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 preparação melhoramentos para os ninhos para reduzir os riscos de predação e melhorar a sua conservação;</a:t>
            </a:r>
          </a:p>
          <a:p>
            <a:pPr marL="550863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Durante a próxima época serão colocados sons e cheiros para promover a ocupação destes ninhos.</a:t>
            </a:r>
          </a:p>
          <a:p>
            <a:pPr marL="265113" lvl="1" indent="0">
              <a:lnSpc>
                <a:spcPct val="100000"/>
              </a:lnSpc>
              <a:buNone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" t="9079" r="58" b="10393"/>
          <a:stretch/>
        </p:blipFill>
        <p:spPr>
          <a:xfrm>
            <a:off x="7676707" y="4122537"/>
            <a:ext cx="4527146" cy="273546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930A4DE-2B42-4EE8-8629-8B9D91E73760}"/>
              </a:ext>
            </a:extLst>
          </p:cNvPr>
          <p:cNvSpPr txBox="1"/>
          <p:nvPr/>
        </p:nvSpPr>
        <p:spPr>
          <a:xfrm rot="16200000">
            <a:off x="10511991" y="5178912"/>
            <a:ext cx="249080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800" dirty="0">
                <a:solidFill>
                  <a:srgbClr val="7F7F7F"/>
                </a:solidFill>
                <a:latin typeface="Century Gothic"/>
              </a:rPr>
              <a:t>Pedro Raposo</a:t>
            </a:r>
            <a:endParaRPr lang="pt-PT" sz="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807181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0C9F5618-7291-47AC-8DA5-8C8507D3732D}"/>
              </a:ext>
            </a:extLst>
          </p:cNvPr>
          <p:cNvSpPr txBox="1">
            <a:spLocks/>
          </p:cNvSpPr>
          <p:nvPr/>
        </p:nvSpPr>
        <p:spPr>
          <a:xfrm>
            <a:off x="526210" y="559444"/>
            <a:ext cx="6483315" cy="62318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31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Manage (terrestrial conservation)</a:t>
            </a:r>
          </a:p>
          <a:p>
            <a:pPr>
              <a:lnSpc>
                <a:spcPct val="100000"/>
              </a:lnSpc>
              <a:buNone/>
            </a:pPr>
            <a:endParaRPr lang="en-US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38000"/>
              </a:lnSpc>
            </a:pPr>
            <a:r>
              <a:rPr lang="en-US" sz="26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C3 – </a:t>
            </a:r>
            <a:r>
              <a:rPr lang="en-US" sz="26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Implementação</a:t>
            </a:r>
            <a:r>
              <a:rPr lang="en-US" sz="26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de </a:t>
            </a:r>
            <a:r>
              <a:rPr lang="en-US" sz="26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trabalhos</a:t>
            </a:r>
            <a:r>
              <a:rPr lang="en-US" sz="26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6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piloto</a:t>
            </a:r>
            <a:r>
              <a:rPr lang="en-US" sz="26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para a </a:t>
            </a:r>
            <a:r>
              <a:rPr lang="en-US" sz="26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conservação</a:t>
            </a:r>
            <a:r>
              <a:rPr lang="en-US" sz="26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da flora </a:t>
            </a:r>
            <a:r>
              <a:rPr lang="en-US" sz="26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endémica</a:t>
            </a:r>
            <a:endParaRPr lang="en-US" sz="2600" i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2000" i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447675" indent="-180975">
              <a:lnSpc>
                <a:spcPct val="100000"/>
              </a:lnSpc>
            </a:pPr>
            <a:r>
              <a:rPr lang="pt-PT" sz="2300" b="1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Sub-ação C3.2 </a:t>
            </a:r>
            <a:r>
              <a:rPr lang="pt-PT" sz="2300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– Conservação in-situ</a:t>
            </a:r>
            <a:endParaRPr lang="pt-PT" sz="23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t-PT" sz="26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 marL="273050" lvl="1" indent="0">
              <a:lnSpc>
                <a:spcPct val="100000"/>
              </a:lnSpc>
              <a:buNone/>
            </a:pPr>
            <a:r>
              <a:rPr lang="pt-PT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Produção de plantio de diversas espécies endémicas: </a:t>
            </a:r>
          </a:p>
          <a:p>
            <a:pPr marL="273050" lvl="1" indent="0">
              <a:lnSpc>
                <a:spcPct val="100000"/>
              </a:lnSpc>
              <a:buNone/>
            </a:pPr>
            <a:r>
              <a:rPr lang="pt-PT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pt-PT" sz="2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Myosotis maritima</a:t>
            </a:r>
          </a:p>
          <a:p>
            <a:pPr marL="273050" lvl="1" indent="0">
              <a:lnSpc>
                <a:spcPct val="100000"/>
              </a:lnSpc>
              <a:buNone/>
            </a:pPr>
            <a:r>
              <a:rPr lang="pt-PT" sz="2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Plantago coronopus</a:t>
            </a:r>
          </a:p>
          <a:p>
            <a:pPr marL="273050" lvl="1" indent="0">
              <a:lnSpc>
                <a:spcPct val="100000"/>
              </a:lnSpc>
              <a:buNone/>
            </a:pPr>
            <a:r>
              <a:rPr lang="pt-PT" sz="2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Azorina vidalii</a:t>
            </a:r>
          </a:p>
          <a:p>
            <a:pPr marL="273050" lvl="1" indent="0">
              <a:lnSpc>
                <a:spcPct val="100000"/>
              </a:lnSpc>
              <a:buNone/>
            </a:pPr>
            <a:r>
              <a:rPr lang="pt-PT" sz="2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Lactuca watsoniana</a:t>
            </a:r>
          </a:p>
          <a:p>
            <a:pPr marL="273050" lvl="1" indent="0">
              <a:lnSpc>
                <a:spcPct val="100000"/>
              </a:lnSpc>
              <a:buNone/>
            </a:pPr>
            <a:r>
              <a:rPr lang="pt-PT" sz="2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Angelica lignescens</a:t>
            </a:r>
          </a:p>
          <a:p>
            <a:pPr marL="273050" lvl="1" indent="0">
              <a:lnSpc>
                <a:spcPct val="100000"/>
              </a:lnSpc>
              <a:buNone/>
            </a:pPr>
            <a:r>
              <a:rPr lang="pt-PT" sz="2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Calluna vulgaris</a:t>
            </a:r>
          </a:p>
          <a:p>
            <a:pPr marL="273050" lvl="1" indent="0">
              <a:lnSpc>
                <a:spcPct val="100000"/>
              </a:lnSpc>
              <a:buNone/>
            </a:pPr>
            <a:endParaRPr lang="pt-PT" sz="2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15950" lvl="1" indent="-342900">
              <a:lnSpc>
                <a:spcPct val="100000"/>
              </a:lnSpc>
              <a:buFontTx/>
              <a:buChar char="-"/>
            </a:pPr>
            <a:r>
              <a:rPr lang="pt-PT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Plantação de </a:t>
            </a:r>
            <a:r>
              <a:rPr lang="pt-PT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159 indivíduos </a:t>
            </a:r>
            <a:r>
              <a:rPr lang="pt-PT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pt-PT" sz="2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Myosotis maritima</a:t>
            </a:r>
            <a:r>
              <a:rPr lang="pt-PT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efetuada na Fajã dos Cubres (São Jorge) a </a:t>
            </a:r>
            <a:r>
              <a:rPr lang="pt-PT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de outubro 2021</a:t>
            </a:r>
          </a:p>
          <a:p>
            <a:pPr marL="615950" lvl="1" indent="-342900">
              <a:lnSpc>
                <a:spcPct val="100000"/>
              </a:lnSpc>
              <a:buFontTx/>
              <a:buChar char="-"/>
            </a:pPr>
            <a:r>
              <a:rPr lang="pt-PT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Plantação de </a:t>
            </a:r>
            <a:r>
              <a:rPr lang="pt-PT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220 indivíduos </a:t>
            </a:r>
            <a:r>
              <a:rPr lang="pt-PT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pt-PT" sz="2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Chaerophyllum</a:t>
            </a:r>
            <a:r>
              <a:rPr lang="pt-PT" sz="2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azoricum</a:t>
            </a:r>
            <a:r>
              <a:rPr lang="pt-PT" sz="2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 </a:t>
            </a:r>
            <a:r>
              <a:rPr lang="pt-PT" sz="2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S.Miguel</a:t>
            </a:r>
            <a:r>
              <a:rPr lang="pt-PT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reforçar as populações existentes a </a:t>
            </a:r>
            <a:r>
              <a:rPr lang="pt-PT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 de outubro de 2021</a:t>
            </a:r>
          </a:p>
          <a:p>
            <a:pPr marL="615950" lvl="1" indent="-342900">
              <a:lnSpc>
                <a:spcPct val="100000"/>
              </a:lnSpc>
              <a:buFontTx/>
              <a:buChar char="-"/>
            </a:pPr>
            <a:r>
              <a:rPr lang="pt-PT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Plantação de 300 indivíduos de </a:t>
            </a:r>
            <a:r>
              <a:rPr lang="pt-PT" sz="2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Prunus</a:t>
            </a:r>
            <a:r>
              <a:rPr lang="pt-PT" sz="2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azorica </a:t>
            </a:r>
            <a:r>
              <a:rPr lang="pt-PT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Lagoa do Negro a</a:t>
            </a:r>
            <a:r>
              <a:rPr lang="pt-PT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19 de Março.</a:t>
            </a:r>
          </a:p>
          <a:p>
            <a:pPr marL="615950" lvl="1" indent="-342900">
              <a:lnSpc>
                <a:spcPct val="100000"/>
              </a:lnSpc>
              <a:buFontTx/>
              <a:buChar char="-"/>
            </a:pPr>
            <a:r>
              <a:rPr lang="pt-PT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Plantação de </a:t>
            </a:r>
            <a:r>
              <a:rPr lang="pt-PT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108 indivíduos de </a:t>
            </a:r>
            <a:r>
              <a:rPr lang="pt-PT" sz="2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Lactuca</a:t>
            </a:r>
            <a:r>
              <a:rPr lang="pt-PT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watsoniana</a:t>
            </a:r>
            <a:r>
              <a:rPr lang="pt-PT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Pico para Abril/Maio</a:t>
            </a:r>
            <a:r>
              <a:rPr lang="pt-PT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23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C7521-7D7B-4D0C-A5F7-B25DB88F64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2CCF78F-C62B-48EA-A46F-F256B685B9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815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0C9F5618-7291-47AC-8DA5-8C8507D3732D}"/>
              </a:ext>
            </a:extLst>
          </p:cNvPr>
          <p:cNvSpPr txBox="1">
            <a:spLocks/>
          </p:cNvSpPr>
          <p:nvPr/>
        </p:nvSpPr>
        <p:spPr>
          <a:xfrm>
            <a:off x="526211" y="559444"/>
            <a:ext cx="6203774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Manage (terrestrial conservation)</a:t>
            </a:r>
          </a:p>
          <a:p>
            <a:pPr>
              <a:lnSpc>
                <a:spcPct val="100000"/>
              </a:lnSpc>
              <a:buNone/>
            </a:pPr>
            <a:endParaRPr lang="en-US" sz="13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38000"/>
              </a:lnSpc>
            </a:pPr>
            <a:r>
              <a:rPr lang="en-US" sz="24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C3 – </a:t>
            </a:r>
            <a:r>
              <a:rPr lang="en-US" sz="24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Implementação</a:t>
            </a:r>
            <a:r>
              <a:rPr lang="en-US" sz="24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de </a:t>
            </a:r>
            <a:r>
              <a:rPr lang="en-US" sz="24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trabalhos</a:t>
            </a:r>
            <a:r>
              <a:rPr lang="en-US" sz="24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piloto</a:t>
            </a:r>
            <a:r>
              <a:rPr lang="en-US" sz="24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para a </a:t>
            </a:r>
            <a:r>
              <a:rPr lang="en-US" sz="24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conservação</a:t>
            </a:r>
            <a:r>
              <a:rPr lang="en-US" sz="24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da flora </a:t>
            </a:r>
            <a:r>
              <a:rPr lang="en-US" sz="24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endémica</a:t>
            </a:r>
            <a:endParaRPr lang="en-US" sz="2400" i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1600" i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447675" indent="-180975">
              <a:lnSpc>
                <a:spcPct val="100000"/>
              </a:lnSpc>
            </a:pPr>
            <a:r>
              <a:rPr lang="pt-PT" sz="2100" b="1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Sub-ação C3.2 </a:t>
            </a:r>
            <a:r>
              <a:rPr lang="pt-PT" sz="2100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– Conservação in-situ</a:t>
            </a:r>
          </a:p>
          <a:p>
            <a:pPr marL="447675" indent="-180975">
              <a:lnSpc>
                <a:spcPct val="100000"/>
              </a:lnSpc>
            </a:pPr>
            <a:endParaRPr lang="pt-PT" sz="18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273050" lvl="1" indent="0">
              <a:lnSpc>
                <a:spcPts val="2400"/>
              </a:lnSpc>
              <a:buNone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Recolha de sementes de espécies lenhosas, e entrega aos Serviços Florestais para propagação: </a:t>
            </a:r>
          </a:p>
          <a:p>
            <a:pPr marL="273050" lvl="1" indent="0">
              <a:lnSpc>
                <a:spcPct val="100000"/>
              </a:lnSpc>
              <a:buNone/>
            </a:pP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73050" lvl="1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pt-P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Juniperus brevifolia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(&gt;4.8 kg)</a:t>
            </a:r>
          </a:p>
          <a:p>
            <a:pPr marL="273050" lvl="1" indent="0">
              <a:lnSpc>
                <a:spcPct val="100000"/>
              </a:lnSpc>
              <a:buNone/>
            </a:pPr>
            <a:r>
              <a:rPr lang="pt-P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Ilex perado subsp. azorica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(13.5 kg)</a:t>
            </a:r>
          </a:p>
          <a:p>
            <a:pPr marL="273050" lvl="1" indent="0">
              <a:lnSpc>
                <a:spcPct val="100000"/>
              </a:lnSpc>
              <a:buNone/>
            </a:pPr>
            <a:r>
              <a:rPr lang="pt-P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Viburnum treleasei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(3.6 kg)</a:t>
            </a:r>
          </a:p>
          <a:p>
            <a:pPr marL="273050" lvl="1" indent="0">
              <a:lnSpc>
                <a:spcPct val="100000"/>
              </a:lnSpc>
              <a:buNone/>
            </a:pPr>
            <a:r>
              <a:rPr lang="pt-P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Vaccinium cylindraceum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(9.2 kg)</a:t>
            </a:r>
            <a:endParaRPr lang="pt-P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73050" lvl="1" indent="0">
              <a:lnSpc>
                <a:spcPct val="100000"/>
              </a:lnSpc>
              <a:buNone/>
            </a:pPr>
            <a:r>
              <a:rPr lang="pt-P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Erica azorica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(&gt;2.1 kg)</a:t>
            </a:r>
          </a:p>
          <a:p>
            <a:pPr marL="273050" lvl="1" indent="0">
              <a:lnSpc>
                <a:spcPct val="100000"/>
              </a:lnSpc>
              <a:buNone/>
            </a:pPr>
            <a:r>
              <a:rPr lang="pt-P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Morella faya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(191 g)</a:t>
            </a:r>
            <a:endParaRPr lang="pt-P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73050" lvl="1" indent="0">
              <a:lnSpc>
                <a:spcPct val="100000"/>
              </a:lnSpc>
              <a:buNone/>
            </a:pPr>
            <a:r>
              <a:rPr lang="pt-P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Frangula azorica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(sem dados)</a:t>
            </a:r>
            <a:endParaRPr lang="pt-P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73050" lvl="1" indent="0">
              <a:lnSpc>
                <a:spcPct val="100000"/>
              </a:lnSpc>
              <a:buNone/>
            </a:pPr>
            <a:endParaRPr lang="pt-PT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C7521-7D7B-4D0C-A5F7-B25DB88F64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8843"/>
            <a:ext cx="5143500" cy="68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7380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0C9F5618-7291-47AC-8DA5-8C8507D3732D}"/>
              </a:ext>
            </a:extLst>
          </p:cNvPr>
          <p:cNvSpPr txBox="1">
            <a:spLocks/>
          </p:cNvSpPr>
          <p:nvPr/>
        </p:nvSpPr>
        <p:spPr>
          <a:xfrm>
            <a:off x="544498" y="568588"/>
            <a:ext cx="6483315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6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Manage (terrestrial conservation)</a:t>
            </a:r>
          </a:p>
          <a:p>
            <a:pPr>
              <a:lnSpc>
                <a:spcPct val="100000"/>
              </a:lnSpc>
              <a:buNone/>
            </a:pPr>
            <a:endParaRPr lang="en-US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28000"/>
              </a:lnSpc>
            </a:pPr>
            <a:r>
              <a:rPr lang="en-US" sz="22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C4 – </a:t>
            </a:r>
            <a:r>
              <a:rPr lang="en-US" sz="22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Implementação</a:t>
            </a:r>
            <a:r>
              <a:rPr lang="en-US" sz="22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de boas </a:t>
            </a:r>
            <a:r>
              <a:rPr lang="en-US" sz="22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práticas</a:t>
            </a:r>
            <a:r>
              <a:rPr lang="en-US" sz="22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para a </a:t>
            </a:r>
            <a:r>
              <a:rPr lang="en-US" sz="22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conservação</a:t>
            </a:r>
            <a:r>
              <a:rPr lang="en-US" sz="22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de habitats </a:t>
            </a:r>
            <a:r>
              <a:rPr lang="en-US" sz="22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terrestres</a:t>
            </a:r>
            <a:endParaRPr lang="en-US" sz="2200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1600" b="1" i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447675" indent="-180975">
              <a:lnSpc>
                <a:spcPct val="100000"/>
              </a:lnSpc>
            </a:pPr>
            <a:r>
              <a:rPr lang="pt-PT" sz="1900" b="1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Sub-ação C4.1 </a:t>
            </a:r>
            <a:r>
              <a:rPr lang="pt-PT" sz="1900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– Boas práticas para a conservação terrestre</a:t>
            </a:r>
            <a:endParaRPr lang="pt-PT" sz="19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t-PT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 marL="27305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Construção de vedações: </a:t>
            </a:r>
          </a:p>
          <a:p>
            <a:pPr marL="615950" lvl="1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Faial – 6 km – finalizada e já reparada 4 vezes</a:t>
            </a:r>
          </a:p>
          <a:p>
            <a:pPr marL="615950" lvl="1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Pico – ~2km de 16.9 km construídos, depois avaria da maquinaria, vandalização e roubo dos postes</a:t>
            </a:r>
          </a:p>
          <a:p>
            <a:pPr marL="615950" lvl="1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Corvo – 1 km – Todo o material adquirido e entregue</a:t>
            </a:r>
          </a:p>
          <a:p>
            <a:pPr marL="273050" lvl="1" indent="0">
              <a:lnSpc>
                <a:spcPct val="100000"/>
              </a:lnSpc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06A65-38E1-4DC2-9E08-9C61B8560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850" y="-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5212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0C9F5618-7291-47AC-8DA5-8C8507D3732D}"/>
              </a:ext>
            </a:extLst>
          </p:cNvPr>
          <p:cNvSpPr txBox="1">
            <a:spLocks/>
          </p:cNvSpPr>
          <p:nvPr/>
        </p:nvSpPr>
        <p:spPr>
          <a:xfrm>
            <a:off x="526210" y="559444"/>
            <a:ext cx="6731840" cy="6197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6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Manage (terrestrial conservation)</a:t>
            </a:r>
          </a:p>
          <a:p>
            <a:pPr>
              <a:lnSpc>
                <a:spcPct val="100000"/>
              </a:lnSpc>
              <a:buNone/>
            </a:pPr>
            <a:endParaRPr lang="en-US" sz="9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28000"/>
              </a:lnSpc>
            </a:pPr>
            <a:r>
              <a:rPr lang="pt-PT" sz="22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C8 – </a:t>
            </a:r>
            <a:r>
              <a:rPr lang="pt-PT" sz="22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Implementação de trabalhos de controlo de espécies exóticas invasoras</a:t>
            </a:r>
            <a:endParaRPr lang="en-US" sz="1200" i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447675" indent="-180975">
              <a:lnSpc>
                <a:spcPct val="100000"/>
              </a:lnSpc>
            </a:pPr>
            <a:r>
              <a:rPr lang="pt-PT" sz="1900" b="1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Sub-ação C8.1 </a:t>
            </a:r>
            <a:r>
              <a:rPr lang="pt-PT" sz="1900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– Controlo e erradicação de espécies de flora invasora</a:t>
            </a:r>
            <a:endParaRPr lang="pt-PT" sz="19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t-PT" sz="9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F0751E-2309-4665-B95B-79D40E4943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17" y="1945210"/>
            <a:ext cx="6269060" cy="48122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D24E4A5-8D72-40DF-BFA9-E4A250CA63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043" y="-751562"/>
            <a:ext cx="4913957" cy="873592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5A34A6E-FFE2-4D70-87B6-6CCBBA1283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050" y="-663879"/>
            <a:ext cx="4913957" cy="368546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DE60D55-0055-4554-973F-D69F104ED3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050" y="2974341"/>
            <a:ext cx="6904282" cy="38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674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526211" y="559444"/>
            <a:ext cx="6188914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Calibri" panose="020F0502020204030204"/>
              </a:rPr>
              <a:t>We Manage (terrestrial conservation)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solidFill>
                <a:srgbClr val="6687B3"/>
              </a:solidFill>
              <a:latin typeface="Century Gothic"/>
              <a:ea typeface="+mn-lt"/>
              <a:cs typeface="Calibri" panose="020F0502020204030204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2000" b="1" dirty="0">
                <a:solidFill>
                  <a:srgbClr val="2EABC0"/>
                </a:solidFill>
                <a:latin typeface="Century Gothic"/>
                <a:ea typeface="+mn-lt"/>
                <a:cs typeface="Calibri" panose="020F0502020204030204"/>
              </a:rPr>
              <a:t>Ação D5 – </a:t>
            </a:r>
            <a:r>
              <a:rPr lang="pt-PT" sz="2000" dirty="0">
                <a:solidFill>
                  <a:srgbClr val="2EABC0"/>
                </a:solidFill>
                <a:latin typeface="Century Gothic"/>
                <a:ea typeface="+mn-lt"/>
                <a:cs typeface="Calibri" panose="020F0502020204030204"/>
              </a:rPr>
              <a:t>Monitorização de resultados concretos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i="1" dirty="0">
              <a:solidFill>
                <a:srgbClr val="2EABC0"/>
              </a:solidFill>
              <a:latin typeface="Century Gothic"/>
              <a:ea typeface="+mn-lt"/>
              <a:cs typeface="Calibri" panose="020F0502020204030204"/>
            </a:endParaRPr>
          </a:p>
          <a:p>
            <a:pPr marL="447675" lvl="0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800" b="1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Sub-ação D5.1 </a:t>
            </a:r>
            <a:r>
              <a:rPr lang="pt-PT" sz="1800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– Monitorização de espécies e habitats terrestres, e problemas de conservação</a:t>
            </a:r>
            <a:endParaRPr lang="pt-PT" sz="1800" i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t-PT"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9A4AF198-ED4B-4F1F-8E90-2DF6BCDA8D3B}"/>
              </a:ext>
            </a:extLst>
          </p:cNvPr>
          <p:cNvSpPr txBox="1">
            <a:spLocks/>
          </p:cNvSpPr>
          <p:nvPr/>
        </p:nvSpPr>
        <p:spPr>
          <a:xfrm>
            <a:off x="625319" y="2771774"/>
            <a:ext cx="5575456" cy="3739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1" indent="-180975">
              <a:lnSpc>
                <a:spcPct val="100000"/>
              </a:lnSpc>
            </a:pPr>
            <a:endParaRPr lang="pt-PT" sz="1200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 marL="265113" lvl="1" indent="0">
              <a:lnSpc>
                <a:spcPct val="100000"/>
              </a:lnSpc>
              <a:buNone/>
            </a:pPr>
            <a:r>
              <a:rPr lang="pt-PT" sz="22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Utilização da aplicação </a:t>
            </a:r>
            <a:r>
              <a:rPr lang="pt-PT" sz="22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QField</a:t>
            </a:r>
            <a:r>
              <a:rPr lang="pt-PT" sz="22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para a prospeção para as espécies-alvo</a:t>
            </a:r>
            <a:endParaRPr lang="pt-PT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D08DF-9A1D-4911-AF71-486E199BFB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068" y="0"/>
            <a:ext cx="5149932" cy="6859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AEF6C8-2EEE-49D4-BA77-6CC9373CA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068" y="0"/>
            <a:ext cx="5149932" cy="4320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0844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0C9F5618-7291-47AC-8DA5-8C8507D3732D}"/>
              </a:ext>
            </a:extLst>
          </p:cNvPr>
          <p:cNvSpPr txBox="1">
            <a:spLocks/>
          </p:cNvSpPr>
          <p:nvPr/>
        </p:nvSpPr>
        <p:spPr>
          <a:xfrm>
            <a:off x="526210" y="559444"/>
            <a:ext cx="7076206" cy="6298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Manage (terrestrial conservation)</a:t>
            </a:r>
          </a:p>
          <a:p>
            <a:pPr>
              <a:lnSpc>
                <a:spcPct val="100000"/>
              </a:lnSpc>
              <a:buNone/>
            </a:pPr>
            <a:endParaRPr lang="en-US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t-PT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D5 – </a:t>
            </a:r>
            <a:r>
              <a:rPr lang="pt-PT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Monitorização de resultados concretos</a:t>
            </a:r>
          </a:p>
          <a:p>
            <a:pPr>
              <a:lnSpc>
                <a:spcPct val="100000"/>
              </a:lnSpc>
            </a:pPr>
            <a:endParaRPr lang="en-US" sz="1600" i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447675" indent="-180975">
              <a:lnSpc>
                <a:spcPct val="100000"/>
              </a:lnSpc>
            </a:pPr>
            <a:r>
              <a:rPr lang="pt-PT" sz="1800" b="1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Sub-ação D5.1 </a:t>
            </a:r>
            <a:r>
              <a:rPr lang="pt-PT" sz="1800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– Monitorização de espécies e habitats terrestres, e problemas de conservação</a:t>
            </a:r>
            <a:endParaRPr lang="pt-PT" sz="18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t-PT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 marL="446088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Protocolos desenvolvidos para: </a:t>
            </a:r>
          </a:p>
          <a:p>
            <a:pPr marL="712788" lvl="1" indent="-266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Levantamento de vegetação</a:t>
            </a:r>
          </a:p>
          <a:p>
            <a:pPr marL="712788" lvl="1" indent="-266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Monitorização do progresso do restauro de habitat</a:t>
            </a:r>
          </a:p>
          <a:p>
            <a:pPr marL="712788" lvl="1" indent="-266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Plantação/sementeira direta</a:t>
            </a:r>
          </a:p>
          <a:p>
            <a:pPr marL="712788" lvl="1" indent="-266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Levantamento / monitorização roedores</a:t>
            </a:r>
          </a:p>
          <a:p>
            <a:pPr marL="273050" lvl="1" indent="0">
              <a:lnSpc>
                <a:spcPct val="100000"/>
              </a:lnSpc>
              <a:buNone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73050" lvl="1" indent="0">
              <a:lnSpc>
                <a:spcPct val="100000"/>
              </a:lnSpc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A0963-BF0C-4EA9-828D-BDC4EC4FB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985" y="0"/>
            <a:ext cx="4247409" cy="67958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08601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0C9F5618-7291-47AC-8DA5-8C8507D3732D}"/>
              </a:ext>
            </a:extLst>
          </p:cNvPr>
          <p:cNvSpPr txBox="1">
            <a:spLocks/>
          </p:cNvSpPr>
          <p:nvPr/>
        </p:nvSpPr>
        <p:spPr>
          <a:xfrm>
            <a:off x="526210" y="559444"/>
            <a:ext cx="6788990" cy="6298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Manage (terrestrial conservation)</a:t>
            </a:r>
          </a:p>
          <a:p>
            <a:pPr>
              <a:lnSpc>
                <a:spcPct val="100000"/>
              </a:lnSpc>
              <a:buNone/>
            </a:pPr>
            <a:endParaRPr lang="en-US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t-PT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D5 – </a:t>
            </a:r>
            <a:r>
              <a:rPr lang="pt-PT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Monitorização de resultados concretos</a:t>
            </a:r>
          </a:p>
          <a:p>
            <a:pPr>
              <a:lnSpc>
                <a:spcPct val="100000"/>
              </a:lnSpc>
            </a:pPr>
            <a:endParaRPr lang="en-US" sz="1600" i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447675" indent="-180975">
              <a:lnSpc>
                <a:spcPct val="100000"/>
              </a:lnSpc>
            </a:pPr>
            <a:r>
              <a:rPr lang="pt-PT" sz="1800" b="1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Sub-ação D5.1 </a:t>
            </a:r>
            <a:r>
              <a:rPr lang="pt-PT" sz="1800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– Monitorização de espécies e habitats terrestres, e problemas de conservação</a:t>
            </a:r>
            <a:endParaRPr lang="pt-PT" sz="18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t-PT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 marL="446088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Monitorizações regulares dos procellariiformes nos ilhéus:  </a:t>
            </a:r>
          </a:p>
          <a:p>
            <a:pPr marL="712788" lvl="1" indent="-266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Sucesso reprodutor</a:t>
            </a:r>
          </a:p>
          <a:p>
            <a:pPr marL="712788" lvl="1" indent="-266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Taxa de sobrevivência</a:t>
            </a:r>
          </a:p>
          <a:p>
            <a:pPr marL="712788" lvl="1" indent="-266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Abundância</a:t>
            </a:r>
          </a:p>
          <a:p>
            <a:pPr marL="273050" lvl="1" indent="0">
              <a:lnSpc>
                <a:spcPct val="100000"/>
              </a:lnSpc>
              <a:buNone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73050" lvl="1" indent="0">
              <a:lnSpc>
                <a:spcPct val="100000"/>
              </a:lnSpc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A0963-BF0C-4EA9-828D-BDC4EC4FB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959" y="0"/>
            <a:ext cx="480404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AA83FA-E950-4483-B2FD-ACC06063A27A}"/>
              </a:ext>
            </a:extLst>
          </p:cNvPr>
          <p:cNvCxnSpPr>
            <a:cxnSpLocks/>
          </p:cNvCxnSpPr>
          <p:nvPr/>
        </p:nvCxnSpPr>
        <p:spPr>
          <a:xfrm>
            <a:off x="7387959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62887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0C9F5618-7291-47AC-8DA5-8C8507D3732D}"/>
              </a:ext>
            </a:extLst>
          </p:cNvPr>
          <p:cNvSpPr txBox="1">
            <a:spLocks/>
          </p:cNvSpPr>
          <p:nvPr/>
        </p:nvSpPr>
        <p:spPr>
          <a:xfrm>
            <a:off x="526210" y="559444"/>
            <a:ext cx="6624867" cy="6298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Integrate (tourism, agriculture, fisheries)</a:t>
            </a:r>
          </a:p>
          <a:p>
            <a:pPr>
              <a:lnSpc>
                <a:spcPct val="100000"/>
              </a:lnSpc>
              <a:buNone/>
            </a:pPr>
            <a:endParaRPr lang="en-US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8000"/>
              </a:lnSpc>
            </a:pPr>
            <a:r>
              <a:rPr lang="pt-PT" sz="22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C14 – </a:t>
            </a:r>
            <a:r>
              <a:rPr lang="pt-PT" sz="22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Integração das políticas da RN2000 com o turismo</a:t>
            </a:r>
          </a:p>
          <a:p>
            <a:pPr>
              <a:lnSpc>
                <a:spcPct val="108000"/>
              </a:lnSpc>
            </a:pPr>
            <a:endParaRPr lang="en-US" sz="800" i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447675" indent="-180975">
              <a:lnSpc>
                <a:spcPct val="108000"/>
              </a:lnSpc>
            </a:pPr>
            <a:r>
              <a:rPr lang="pt-PT" sz="2000" b="1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Sub-ação C14.1 </a:t>
            </a:r>
            <a:r>
              <a:rPr lang="pt-PT" sz="2000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– Mitigação dos impactos negativos do turismo nos trilhos na RN2000</a:t>
            </a:r>
            <a:endParaRPr lang="pt-PT" sz="20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t-PT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 marL="712788" lvl="1" indent="-266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Instalação de contadores em 7 trilhos – vandalização dos mesmos na Terceira e em São Jorge</a:t>
            </a:r>
          </a:p>
          <a:p>
            <a:pPr marL="712788" lvl="1" indent="-266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Desenho do passadiço para o Caminho dos Burros finalizado – mapa de quantidades a ser elaborado</a:t>
            </a:r>
          </a:p>
          <a:p>
            <a:pPr marL="712788" lvl="1" indent="-266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Código de conduta dos trilhos revisto para ser atualizado no site dos trilhos dos Açores e na </a:t>
            </a:r>
            <a:r>
              <a:rPr lang="pt-PT" sz="2000" i="1" dirty="0">
                <a:solidFill>
                  <a:schemeClr val="accent3">
                    <a:lumMod val="75000"/>
                  </a:schemeClr>
                </a:solidFill>
              </a:rPr>
              <a:t>app</a:t>
            </a: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 dos Parques Naturais</a:t>
            </a:r>
          </a:p>
          <a:p>
            <a:pPr marL="273050" lvl="1" indent="0">
              <a:lnSpc>
                <a:spcPct val="100000"/>
              </a:lnSpc>
              <a:buNone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73050" lvl="1" indent="0">
              <a:lnSpc>
                <a:spcPct val="100000"/>
              </a:lnSpc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A0963-BF0C-4EA9-828D-BDC4EC4FB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407" y="0"/>
            <a:ext cx="4851594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83675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D419BFD-D998-42FF-8CB6-E69F086BE714}"/>
              </a:ext>
            </a:extLst>
          </p:cNvPr>
          <p:cNvSpPr/>
          <p:nvPr/>
        </p:nvSpPr>
        <p:spPr>
          <a:xfrm>
            <a:off x="-4082" y="-121103"/>
            <a:ext cx="6135460" cy="7021285"/>
          </a:xfrm>
          <a:prstGeom prst="rect">
            <a:avLst/>
          </a:prstGeom>
          <a:solidFill>
            <a:srgbClr val="6687B3"/>
          </a:solidFill>
          <a:ln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C8C2AD29-66F7-4F97-BC0F-A903F90B1757}"/>
              </a:ext>
            </a:extLst>
          </p:cNvPr>
          <p:cNvSpPr txBox="1">
            <a:spLocks/>
          </p:cNvSpPr>
          <p:nvPr/>
        </p:nvSpPr>
        <p:spPr>
          <a:xfrm>
            <a:off x="838200" y="3400701"/>
            <a:ext cx="4333875" cy="1235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PT" sz="3200" dirty="0">
                <a:solidFill>
                  <a:srgbClr val="FFFFFF"/>
                </a:solidFill>
                <a:latin typeface="Century Gothic"/>
                <a:ea typeface="+mn-lt"/>
                <a:cs typeface="+mn-lt"/>
              </a:rPr>
              <a:t>LIFE IP </a:t>
            </a:r>
            <a:r>
              <a:rPr lang="pt-PT" sz="3200" dirty="0" err="1">
                <a:solidFill>
                  <a:srgbClr val="FFFFFF"/>
                </a:solidFill>
                <a:latin typeface="Century Gothic"/>
                <a:ea typeface="+mn-lt"/>
                <a:cs typeface="+mn-lt"/>
              </a:rPr>
              <a:t>Azores</a:t>
            </a:r>
            <a:r>
              <a:rPr lang="pt-PT" sz="3200" dirty="0">
                <a:solidFill>
                  <a:srgbClr val="FFFFFF"/>
                </a:solidFill>
                <a:latin typeface="Century Gothic"/>
                <a:ea typeface="+mn-lt"/>
                <a:cs typeface="+mn-lt"/>
              </a:rPr>
              <a:t> Natura</a:t>
            </a:r>
          </a:p>
          <a:p>
            <a:pPr>
              <a:lnSpc>
                <a:spcPct val="80000"/>
              </a:lnSpc>
              <a:buNone/>
            </a:pPr>
            <a:r>
              <a:rPr lang="pt-PT" sz="3200" dirty="0">
                <a:solidFill>
                  <a:srgbClr val="FFFFFF"/>
                </a:solidFill>
                <a:latin typeface="Century Gothic"/>
                <a:ea typeface="+mn-lt"/>
                <a:cs typeface="+mn-lt"/>
              </a:rPr>
              <a:t>(</a:t>
            </a:r>
            <a:r>
              <a:rPr lang="pt-PT" sz="3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LIFE17 IPE/PT/000010)</a:t>
            </a:r>
            <a:endParaRPr lang="pt-PT" sz="3200" dirty="0">
              <a:solidFill>
                <a:srgbClr val="FFFFFF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pt-PT" sz="3200" dirty="0">
              <a:solidFill>
                <a:srgbClr val="FFFFFF"/>
              </a:solidFill>
              <a:latin typeface="Century Gothic"/>
              <a:cs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A07838-8DB0-410E-A090-3964167E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4926"/>
            <a:ext cx="4800600" cy="13446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PT" sz="4800" b="1" dirty="0">
                <a:solidFill>
                  <a:srgbClr val="FFFFFF"/>
                </a:solidFill>
                <a:latin typeface="Century Gothic"/>
                <a:cs typeface="Calibri Light" panose="020F0302020204030204"/>
              </a:rPr>
              <a:t>Pilares</a:t>
            </a:r>
            <a:endParaRPr lang="pt-PT" sz="3600" b="1" dirty="0">
              <a:solidFill>
                <a:srgbClr val="FFFFFF"/>
              </a:solidFill>
              <a:latin typeface="Century Gothic"/>
              <a:cs typeface="Calibri Light" panose="020F0302020204030204"/>
            </a:endParaRPr>
          </a:p>
        </p:txBody>
      </p: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C55AA089-52EE-4C1F-AA0B-C843F947FB5F}"/>
              </a:ext>
            </a:extLst>
          </p:cNvPr>
          <p:cNvCxnSpPr/>
          <p:nvPr/>
        </p:nvCxnSpPr>
        <p:spPr>
          <a:xfrm flipH="1">
            <a:off x="11744342" y="475805"/>
            <a:ext cx="0" cy="5940722"/>
          </a:xfrm>
          <a:prstGeom prst="straightConnector1">
            <a:avLst/>
          </a:prstGeom>
          <a:ln w="28575">
            <a:solidFill>
              <a:srgbClr val="3E5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077BA163-2EC6-4E41-A9E0-32E9C45322BE}"/>
              </a:ext>
            </a:extLst>
          </p:cNvPr>
          <p:cNvCxnSpPr>
            <a:cxnSpLocks/>
          </p:cNvCxnSpPr>
          <p:nvPr/>
        </p:nvCxnSpPr>
        <p:spPr>
          <a:xfrm flipH="1" flipV="1">
            <a:off x="6615433" y="474091"/>
            <a:ext cx="5129021" cy="6986"/>
          </a:xfrm>
          <a:prstGeom prst="straightConnector1">
            <a:avLst/>
          </a:prstGeom>
          <a:ln w="28575">
            <a:solidFill>
              <a:srgbClr val="3E5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35BF44F9-A550-4B42-8EBD-5D3C187CA16E}"/>
              </a:ext>
            </a:extLst>
          </p:cNvPr>
          <p:cNvCxnSpPr>
            <a:cxnSpLocks/>
          </p:cNvCxnSpPr>
          <p:nvPr/>
        </p:nvCxnSpPr>
        <p:spPr>
          <a:xfrm flipH="1" flipV="1">
            <a:off x="6615432" y="6411939"/>
            <a:ext cx="5129021" cy="6986"/>
          </a:xfrm>
          <a:prstGeom prst="straightConnector1">
            <a:avLst/>
          </a:prstGeom>
          <a:ln w="28575">
            <a:solidFill>
              <a:srgbClr val="3E5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31103E8-4DDD-40C2-B269-92C370CA7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89318"/>
              </p:ext>
            </p:extLst>
          </p:nvPr>
        </p:nvGraphicFramePr>
        <p:xfrm>
          <a:off x="6207630" y="658739"/>
          <a:ext cx="5465559" cy="556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803147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665467" y="477459"/>
            <a:ext cx="11040470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Disseminate, Participate and Raise Awareness</a:t>
            </a:r>
            <a:endParaRPr lang="en-US" sz="24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Ações</a:t>
            </a:r>
            <a:r>
              <a:rPr lang="en-US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E1/E4 – </a:t>
            </a:r>
            <a:r>
              <a:rPr lang="en-US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Comunicação do </a:t>
            </a:r>
            <a:r>
              <a:rPr lang="en-US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Projeto</a:t>
            </a:r>
            <a:endParaRPr lang="en-US" sz="2000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A2E3F19-C457-4D8F-8E3F-8FE469CE6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63635"/>
              </p:ext>
            </p:extLst>
          </p:nvPr>
        </p:nvGraphicFramePr>
        <p:xfrm>
          <a:off x="805841" y="2129219"/>
          <a:ext cx="5908110" cy="1829009"/>
        </p:xfrm>
        <a:graphic>
          <a:graphicData uri="http://schemas.openxmlformats.org/drawingml/2006/table">
            <a:tbl>
              <a:tblPr firstRow="1" firstCol="1" bandRow="1"/>
              <a:tblGrid>
                <a:gridCol w="999668">
                  <a:extLst>
                    <a:ext uri="{9D8B030D-6E8A-4147-A177-3AD203B41FA5}">
                      <a16:colId xmlns:a16="http://schemas.microsoft.com/office/drawing/2014/main" val="158720354"/>
                    </a:ext>
                  </a:extLst>
                </a:gridCol>
                <a:gridCol w="1244015">
                  <a:extLst>
                    <a:ext uri="{9D8B030D-6E8A-4147-A177-3AD203B41FA5}">
                      <a16:colId xmlns:a16="http://schemas.microsoft.com/office/drawing/2014/main" val="1695958067"/>
                    </a:ext>
                  </a:extLst>
                </a:gridCol>
                <a:gridCol w="1244015">
                  <a:extLst>
                    <a:ext uri="{9D8B030D-6E8A-4147-A177-3AD203B41FA5}">
                      <a16:colId xmlns:a16="http://schemas.microsoft.com/office/drawing/2014/main" val="4132495500"/>
                    </a:ext>
                  </a:extLst>
                </a:gridCol>
                <a:gridCol w="1210206">
                  <a:extLst>
                    <a:ext uri="{9D8B030D-6E8A-4147-A177-3AD203B41FA5}">
                      <a16:colId xmlns:a16="http://schemas.microsoft.com/office/drawing/2014/main" val="307059138"/>
                    </a:ext>
                  </a:extLst>
                </a:gridCol>
                <a:gridCol w="1210206">
                  <a:extLst>
                    <a:ext uri="{9D8B030D-6E8A-4147-A177-3AD203B41FA5}">
                      <a16:colId xmlns:a16="http://schemas.microsoft.com/office/drawing/2014/main" val="62637296"/>
                    </a:ext>
                  </a:extLst>
                </a:gridCol>
              </a:tblGrid>
              <a:tr h="2612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Parque Aberto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Parque Escola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616622"/>
                  </a:ext>
                </a:extLst>
              </a:tr>
              <a:tr h="26128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Atividades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Participantes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Atividades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Participantes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873446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1671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177128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1671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2042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865896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198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84669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39885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2218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3926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91275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9CCC8A4-E808-4756-A0D4-AF2FCBF9B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47022"/>
              </p:ext>
            </p:extLst>
          </p:nvPr>
        </p:nvGraphicFramePr>
        <p:xfrm>
          <a:off x="1472724" y="4292017"/>
          <a:ext cx="4727659" cy="2176206"/>
        </p:xfrm>
        <a:graphic>
          <a:graphicData uri="http://schemas.openxmlformats.org/drawingml/2006/table">
            <a:tbl>
              <a:tblPr firstRow="1" firstCol="1" bandRow="1"/>
              <a:tblGrid>
                <a:gridCol w="3412306">
                  <a:extLst>
                    <a:ext uri="{9D8B030D-6E8A-4147-A177-3AD203B41FA5}">
                      <a16:colId xmlns:a16="http://schemas.microsoft.com/office/drawing/2014/main" val="1096721344"/>
                    </a:ext>
                  </a:extLst>
                </a:gridCol>
                <a:gridCol w="1315353">
                  <a:extLst>
                    <a:ext uri="{9D8B030D-6E8A-4147-A177-3AD203B41FA5}">
                      <a16:colId xmlns:a16="http://schemas.microsoft.com/office/drawing/2014/main" val="3797652429"/>
                    </a:ext>
                  </a:extLst>
                </a:gridCol>
              </a:tblGrid>
              <a:tr h="463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Website do Projeto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234987"/>
                  </a:ext>
                </a:extLst>
              </a:tr>
              <a:tr h="46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Noticias publicadas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181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466779"/>
                  </a:ext>
                </a:extLst>
              </a:tr>
              <a:tr h="46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Fundos complementares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199271"/>
                  </a:ext>
                </a:extLst>
              </a:tr>
              <a:tr h="785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Utilizadores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alcançados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(por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semana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044094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119D9D00-C2C7-4F4E-9D24-C0FFBB962F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r="22637"/>
          <a:stretch/>
        </p:blipFill>
        <p:spPr>
          <a:xfrm>
            <a:off x="7139836" y="2129218"/>
            <a:ext cx="5104523" cy="408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14615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665467" y="477459"/>
            <a:ext cx="11040470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Disseminate, Participate and Raise Awareness</a:t>
            </a:r>
            <a:endParaRPr lang="en-US" sz="24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E1 – </a:t>
            </a:r>
            <a:r>
              <a:rPr lang="en-US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Comunicação</a:t>
            </a:r>
            <a:r>
              <a:rPr lang="en-US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do </a:t>
            </a:r>
            <a:r>
              <a:rPr lang="en-US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Projeto</a:t>
            </a:r>
            <a:endParaRPr lang="en-US" sz="2000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265113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Newsletter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975F4A-AD3B-4A96-BF64-D9C1ACA115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217" y="2389190"/>
            <a:ext cx="2971062" cy="4231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913B5CC-B73D-4129-8EBC-8285FC149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09" y="2389190"/>
            <a:ext cx="2978315" cy="4213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E9C7DCB-25BC-4784-957D-C3E0FB785E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972" y="2389190"/>
            <a:ext cx="3075911" cy="4213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674811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818707" y="641558"/>
            <a:ext cx="6811544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Disseminate, Participate and Raise Awareness</a:t>
            </a:r>
            <a:endParaRPr lang="en-US" sz="24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</a:t>
            </a:r>
            <a:r>
              <a:rPr lang="en-US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E1 – Plano de Comunicação do </a:t>
            </a:r>
            <a:r>
              <a:rPr lang="en-US" sz="2000" b="1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Projeto</a:t>
            </a: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265113" indent="0">
              <a:lnSpc>
                <a:spcPct val="100000"/>
              </a:lnSpc>
              <a:buNone/>
            </a:pP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Sinalética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PT" sz="2000" dirty="0">
                <a:solidFill>
                  <a:schemeClr val="accent3">
                    <a:lumMod val="75000"/>
                  </a:schemeClr>
                </a:solidFill>
              </a:rPr>
              <a:t>Elaboração do conteúdo e dos mapas para 22 placas de sinalização nas áreas de intervenção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D814A-6BDC-438A-800D-15BC40B069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560" y="0"/>
            <a:ext cx="5132439" cy="5132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C931FE-B695-4313-B29A-0589314E83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54" y="0"/>
            <a:ext cx="4572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9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510363" y="559444"/>
            <a:ext cx="6731235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Disseminate, Participate and Raise Awareness</a:t>
            </a:r>
            <a:endParaRPr lang="en-US" sz="24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</a:t>
            </a:r>
            <a:r>
              <a:rPr lang="en-US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E4 – </a:t>
            </a:r>
            <a:r>
              <a:rPr lang="en-US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Educação</a:t>
            </a:r>
            <a:r>
              <a:rPr lang="en-US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Ambiental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265113" indent="0">
              <a:lnSpc>
                <a:spcPct val="100000"/>
              </a:lnSpc>
              <a:buNone/>
            </a:pP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Guia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do Educador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6751CFF-84D7-4253-B5A9-D4B9CBF17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918479"/>
              </p:ext>
            </p:extLst>
          </p:nvPr>
        </p:nvGraphicFramePr>
        <p:xfrm>
          <a:off x="829426" y="3407736"/>
          <a:ext cx="352992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453">
                  <a:extLst>
                    <a:ext uri="{9D8B030D-6E8A-4147-A177-3AD203B41FA5}">
                      <a16:colId xmlns:a16="http://schemas.microsoft.com/office/drawing/2014/main" val="1145712463"/>
                    </a:ext>
                  </a:extLst>
                </a:gridCol>
                <a:gridCol w="2243470">
                  <a:extLst>
                    <a:ext uri="{9D8B030D-6E8A-4147-A177-3AD203B41FA5}">
                      <a16:colId xmlns:a16="http://schemas.microsoft.com/office/drawing/2014/main" val="361774560"/>
                    </a:ext>
                  </a:extLst>
                </a:gridCol>
              </a:tblGrid>
              <a:tr h="360162"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Ciclo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Nº de atividades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504695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latin typeface="Century Gothic" panose="020B0502020202020204" pitchFamily="34" charset="0"/>
                        </a:rPr>
                        <a:t>3º </a:t>
                      </a:r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289851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l"/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Secundário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647580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2B634CEA-1743-4BA2-A723-67C02D033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432" y="0"/>
            <a:ext cx="5605568" cy="7501690"/>
          </a:xfrm>
          <a:prstGeom prst="rect">
            <a:avLst/>
          </a:prstGeom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4FF15498-C479-4BB3-9745-9A964182E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047838"/>
              </p:ext>
            </p:extLst>
          </p:nvPr>
        </p:nvGraphicFramePr>
        <p:xfrm>
          <a:off x="829426" y="4794665"/>
          <a:ext cx="526608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560">
                  <a:extLst>
                    <a:ext uri="{9D8B030D-6E8A-4147-A177-3AD203B41FA5}">
                      <a16:colId xmlns:a16="http://schemas.microsoft.com/office/drawing/2014/main" val="1145712463"/>
                    </a:ext>
                  </a:extLst>
                </a:gridCol>
                <a:gridCol w="2182526">
                  <a:extLst>
                    <a:ext uri="{9D8B030D-6E8A-4147-A177-3AD203B41FA5}">
                      <a16:colId xmlns:a16="http://schemas.microsoft.com/office/drawing/2014/main" val="361774560"/>
                    </a:ext>
                  </a:extLst>
                </a:gridCol>
              </a:tblGrid>
              <a:tr h="360162">
                <a:tc>
                  <a:txBody>
                    <a:bodyPr/>
                    <a:lstStyle/>
                    <a:p>
                      <a:endParaRPr lang="pt-P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Nº de guias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504695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l"/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Distribuídos nas ilhas e 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289851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l"/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Distribuídos aos parceiros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647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609006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585249" y="857156"/>
            <a:ext cx="6864400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Disseminate, Participate and Raise Awareness</a:t>
            </a:r>
            <a:endParaRPr lang="en-US" sz="24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</a:t>
            </a:r>
            <a:r>
              <a:rPr lang="en-US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E4 – </a:t>
            </a:r>
            <a:r>
              <a:rPr lang="en-US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Educação</a:t>
            </a:r>
            <a:r>
              <a:rPr lang="en-US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Ambiental </a:t>
            </a:r>
          </a:p>
          <a:p>
            <a:pPr marL="265113" indent="0">
              <a:lnSpc>
                <a:spcPct val="100000"/>
              </a:lnSpc>
              <a:buNone/>
            </a:pP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Exposição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itinerante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542925" indent="-277813">
              <a:lnSpc>
                <a:spcPct val="100000"/>
              </a:lnSpc>
            </a:pP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Património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natural</a:t>
            </a:r>
          </a:p>
          <a:p>
            <a:pPr marL="542925" indent="-277813">
              <a:lnSpc>
                <a:spcPct val="100000"/>
              </a:lnSpc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3º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ciclo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secundário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542925" indent="-277813">
              <a:lnSpc>
                <a:spcPct val="100000"/>
              </a:lnSpc>
            </a:pP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Público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geral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542925" indent="-277813">
              <a:lnSpc>
                <a:spcPct val="100000"/>
              </a:lnSpc>
            </a:pP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Centros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ambientais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E614D94-25E1-41AE-8D21-F58914474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24" y="953655"/>
            <a:ext cx="2792361" cy="5909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AB9A853-D147-4CD9-874D-C79A32849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885" y="0"/>
            <a:ext cx="2876216" cy="59043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420309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AF1ED-1E61-4E9C-A1C0-6A16F344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15" y="57403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4800" b="1" dirty="0">
                <a:solidFill>
                  <a:srgbClr val="547C99"/>
                </a:solidFill>
              </a:rPr>
              <a:t>Muito Obrigada!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623E5D0-C5F6-4A5A-BE65-BB0BBE2B01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542" y="4628333"/>
            <a:ext cx="926087" cy="678687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FD869AB-A77D-45E0-8EB6-B370E3BC1833}"/>
              </a:ext>
            </a:extLst>
          </p:cNvPr>
          <p:cNvSpPr/>
          <p:nvPr/>
        </p:nvSpPr>
        <p:spPr>
          <a:xfrm>
            <a:off x="251396" y="4156561"/>
            <a:ext cx="11667839" cy="1662125"/>
          </a:xfrm>
          <a:prstGeom prst="roundRect">
            <a:avLst/>
          </a:prstGeom>
          <a:noFill/>
          <a:ln w="28575"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7">
            <a:extLst>
              <a:ext uri="{FF2B5EF4-FFF2-40B4-BE49-F238E27FC236}">
                <a16:creationId xmlns:a16="http://schemas.microsoft.com/office/drawing/2014/main" id="{41DD63F1-48FA-48FA-8979-00C63A88B9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143" y="4620550"/>
            <a:ext cx="1638639" cy="700038"/>
          </a:xfrm>
          <a:prstGeom prst="rect">
            <a:avLst/>
          </a:prstGeom>
        </p:spPr>
      </p:pic>
      <p:pic>
        <p:nvPicPr>
          <p:cNvPr id="11" name="Imagem 11">
            <a:extLst>
              <a:ext uri="{FF2B5EF4-FFF2-40B4-BE49-F238E27FC236}">
                <a16:creationId xmlns:a16="http://schemas.microsoft.com/office/drawing/2014/main" id="{DF1DB71F-1A8E-4933-A61F-7D7875077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88" y="4156561"/>
            <a:ext cx="4657492" cy="1662125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0AB38D-396D-49F9-ADC0-30D8848C84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05" t="3252" r="21651" b="10634"/>
          <a:stretch>
            <a:fillRect/>
          </a:stretch>
        </p:blipFill>
        <p:spPr bwMode="auto">
          <a:xfrm>
            <a:off x="6455658" y="4628333"/>
            <a:ext cx="1247110" cy="5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C0F2E6C-DCAD-4162-940A-C607F6FD84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779" y="4595538"/>
            <a:ext cx="1638639" cy="8805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9865D96-0BC5-43C2-B2C2-D9F1D439942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109" y="4576313"/>
            <a:ext cx="1081287" cy="74427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7920494A-0CC7-473C-BF20-CAF3F5107144}"/>
              </a:ext>
            </a:extLst>
          </p:cNvPr>
          <p:cNvSpPr txBox="1">
            <a:spLocks/>
          </p:cNvSpPr>
          <p:nvPr/>
        </p:nvSpPr>
        <p:spPr>
          <a:xfrm>
            <a:off x="753825" y="-106091"/>
            <a:ext cx="106843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>
                <a:latin typeface="Century Gothic"/>
                <a:cs typeface="Calibri Light"/>
              </a:rPr>
              <a:t>Acompanhe e participe neste projeto!</a:t>
            </a:r>
            <a:endParaRPr lang="pt-PT" dirty="0">
              <a:latin typeface="Century Gothic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2E40769-30DE-4017-8985-4FDC88C75A4E}"/>
              </a:ext>
            </a:extLst>
          </p:cNvPr>
          <p:cNvSpPr txBox="1">
            <a:spLocks/>
          </p:cNvSpPr>
          <p:nvPr/>
        </p:nvSpPr>
        <p:spPr>
          <a:xfrm>
            <a:off x="2975936" y="395823"/>
            <a:ext cx="11953335" cy="4100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pt-P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alibri Light"/>
              </a:rPr>
              <a:t>LIFEIPNATURA</a:t>
            </a:r>
            <a:endParaRPr lang="pt-PT" sz="2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/>
              <a:cs typeface="Calibri Light"/>
            </a:endParaRPr>
          </a:p>
          <a:p>
            <a:pPr>
              <a:lnSpc>
                <a:spcPct val="160000"/>
              </a:lnSpc>
            </a:pPr>
            <a:r>
              <a:rPr lang="pt-P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@LIFEIPNATURA</a:t>
            </a:r>
          </a:p>
          <a:p>
            <a:pPr>
              <a:lnSpc>
                <a:spcPct val="160000"/>
              </a:lnSpc>
            </a:pPr>
            <a:r>
              <a:rPr lang="pt-P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j-lt"/>
                <a:cs typeface="+mj-lt"/>
              </a:rPr>
              <a:t>lifeip.azoresnatura@azores.gov.pt</a:t>
            </a:r>
            <a:endParaRPr lang="pt-PT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alibri Light"/>
            </a:endParaRPr>
          </a:p>
          <a:p>
            <a:pPr>
              <a:lnSpc>
                <a:spcPct val="160000"/>
              </a:lnSpc>
            </a:pPr>
            <a:r>
              <a:rPr lang="pt-P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(+351) 296 206 700</a:t>
            </a:r>
          </a:p>
        </p:txBody>
      </p:sp>
      <p:pic>
        <p:nvPicPr>
          <p:cNvPr id="15" name="Imagem 5">
            <a:extLst>
              <a:ext uri="{FF2B5EF4-FFF2-40B4-BE49-F238E27FC236}">
                <a16:creationId xmlns:a16="http://schemas.microsoft.com/office/drawing/2014/main" id="{A00123AB-A0D8-449B-BBF8-156F633C155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744" y="1142549"/>
            <a:ext cx="1022375" cy="28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8639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510289" y="559444"/>
            <a:ext cx="6884681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Gather Knowledge (new data)</a:t>
            </a:r>
          </a:p>
          <a:p>
            <a:pPr>
              <a:lnSpc>
                <a:spcPct val="100000"/>
              </a:lnSpc>
              <a:buNone/>
            </a:pPr>
            <a:endParaRPr lang="en-US" sz="24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8000"/>
              </a:lnSpc>
            </a:pPr>
            <a:r>
              <a:rPr lang="en-US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A1 - </a:t>
            </a:r>
            <a:r>
              <a:rPr lang="pt-PT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Planeamento operacional preparatório </a:t>
            </a:r>
            <a:br>
              <a:rPr lang="pt-PT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</a:br>
            <a:r>
              <a:rPr lang="pt-PT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para os trabalhos de conservação</a:t>
            </a:r>
            <a:r>
              <a:rPr lang="pt-PT" sz="2400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</a:pPr>
            <a:endParaRPr lang="pt-PT" sz="1200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 marL="446088" lvl="1" indent="-180975">
              <a:lnSpc>
                <a:spcPct val="100000"/>
              </a:lnSpc>
            </a:pPr>
            <a:r>
              <a:rPr lang="pt-PT" sz="1800" b="1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Sub-ação A1.1 </a:t>
            </a:r>
            <a:r>
              <a:rPr lang="pt-PT" sz="1800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– Planeamento técnico / Planos Operacionais:</a:t>
            </a:r>
          </a:p>
          <a:p>
            <a:pPr marL="446088" lvl="1" indent="-180975">
              <a:lnSpc>
                <a:spcPct val="100000"/>
              </a:lnSpc>
            </a:pPr>
            <a:endParaRPr lang="pt-PT" sz="1800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 marL="265113" lvl="1" indent="0">
              <a:lnSpc>
                <a:spcPct val="100000"/>
              </a:lnSpc>
              <a:buNone/>
            </a:pPr>
            <a:r>
              <a:rPr lang="pt-PT" sz="1800" b="1" dirty="0">
                <a:solidFill>
                  <a:schemeClr val="bg2">
                    <a:lumMod val="50000"/>
                  </a:schemeClr>
                </a:solidFill>
                <a:latin typeface="Century Gothic"/>
                <a:ea typeface="+mn-lt"/>
                <a:cs typeface="+mn-lt"/>
              </a:rPr>
              <a:t>Planos Operacionais elaborados para todas as ilhas e para todas as áreas de intervenção.</a:t>
            </a:r>
            <a:endParaRPr lang="pt-PT" sz="1800" dirty="0">
              <a:solidFill>
                <a:schemeClr val="bg2">
                  <a:lumMod val="50000"/>
                </a:schemeClr>
              </a:solidFill>
              <a:latin typeface="Century Gothic"/>
              <a:ea typeface="+mn-lt"/>
              <a:cs typeface="+mn-lt"/>
            </a:endParaRPr>
          </a:p>
          <a:p>
            <a:pPr marL="265113" lvl="1" indent="0">
              <a:lnSpc>
                <a:spcPct val="100000"/>
              </a:lnSpc>
              <a:buNone/>
            </a:pPr>
            <a:endParaRPr lang="pt-PT" sz="1800" dirty="0">
              <a:solidFill>
                <a:schemeClr val="bg2">
                  <a:lumMod val="50000"/>
                </a:schemeClr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48D7D-8377-429C-8E74-DD24CB09E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001" y="685732"/>
            <a:ext cx="3802710" cy="5357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52591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510288" y="559444"/>
            <a:ext cx="7047186" cy="6209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6687B3"/>
                </a:solidFill>
                <a:effectLst/>
                <a:uLnTx/>
                <a:uFillTx/>
                <a:latin typeface="Century Gothic"/>
                <a:ea typeface="+mn-lt"/>
                <a:cs typeface="Calibri" panose="020F0502020204030204"/>
              </a:rPr>
              <a:t>We Gather Knowledge (new data)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87B3"/>
              </a:solidFill>
              <a:effectLst/>
              <a:uLnTx/>
              <a:uFillTx/>
              <a:latin typeface="Century Gothic"/>
              <a:ea typeface="+mn-lt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EABC0"/>
                </a:solidFill>
                <a:effectLst/>
                <a:uLnTx/>
                <a:uFillTx/>
                <a:latin typeface="Century Gothic"/>
                <a:ea typeface="+mn-lt"/>
                <a:cs typeface="Calibri" panose="020F0502020204030204"/>
              </a:rPr>
              <a:t>Ação A1 - 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2EABC0"/>
                </a:solidFill>
                <a:effectLst/>
                <a:uLnTx/>
                <a:uFillTx/>
                <a:latin typeface="Century Gothic"/>
                <a:ea typeface="+mn-lt"/>
                <a:cs typeface="Calibri" panose="020F0502020204030204"/>
              </a:rPr>
              <a:t>Planeamento operacional preparatório </a:t>
            </a:r>
            <a:b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2EABC0"/>
                </a:solidFill>
                <a:effectLst/>
                <a:uLnTx/>
                <a:uFillTx/>
                <a:latin typeface="Century Gothic"/>
                <a:ea typeface="+mn-lt"/>
                <a:cs typeface="Calibri" panose="020F0502020204030204"/>
              </a:rPr>
            </a:b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2EABC0"/>
                </a:solidFill>
                <a:effectLst/>
                <a:uLnTx/>
                <a:uFillTx/>
                <a:latin typeface="Century Gothic"/>
                <a:ea typeface="+mn-lt"/>
                <a:cs typeface="Calibri" panose="020F0502020204030204"/>
              </a:rPr>
              <a:t>para os trabalhos de conservação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6687B3"/>
                </a:solidFill>
                <a:effectLst/>
                <a:uLnTx/>
                <a:uFillTx/>
                <a:latin typeface="Century Gothic"/>
                <a:ea typeface="+mn-lt"/>
                <a:cs typeface="Calibri" panose="020F0502020204030204"/>
              </a:rPr>
              <a:t>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6687B3"/>
              </a:solidFill>
              <a:effectLst/>
              <a:uLnTx/>
              <a:uFillTx/>
              <a:latin typeface="Century Gothic"/>
              <a:ea typeface="+mn-lt"/>
              <a:cs typeface="Calibri" panose="020F0502020204030204"/>
            </a:endParaRPr>
          </a:p>
          <a:p>
            <a:pPr marL="446088" marR="0" lvl="1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6687B3"/>
                </a:solidFill>
                <a:effectLst/>
                <a:uLnTx/>
                <a:uFillTx/>
                <a:latin typeface="Century Gothic"/>
                <a:ea typeface="+mn-lt"/>
                <a:cs typeface="Calibri" panose="020F0502020204030204"/>
              </a:rPr>
              <a:t>Sub-ação A1.1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6687B3"/>
                </a:solidFill>
                <a:effectLst/>
                <a:uLnTx/>
                <a:uFillTx/>
                <a:latin typeface="Century Gothic"/>
                <a:ea typeface="+mn-lt"/>
                <a:cs typeface="Calibri" panose="020F0502020204030204"/>
              </a:rPr>
              <a:t>– Planeamento técnico</a:t>
            </a:r>
          </a:p>
          <a:p>
            <a:pPr marL="446088" marR="0" lvl="1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6687B3"/>
              </a:solidFill>
              <a:effectLst/>
              <a:uLnTx/>
              <a:uFillTx/>
              <a:latin typeface="Century Gothic"/>
              <a:ea typeface="+mn-lt"/>
              <a:cs typeface="Calibri" panose="020F0502020204030204"/>
            </a:endParaRPr>
          </a:p>
          <a:p>
            <a:pPr marL="265113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lt"/>
                <a:cs typeface="Calibri" panose="020F0502020204030204" pitchFamily="34" charset="0"/>
              </a:rPr>
              <a:t>Estratégia Regional para o Controlo e Prevenção de Espécies Exóticas Invasoras (EEI)</a:t>
            </a:r>
          </a:p>
          <a:p>
            <a:pPr marL="265113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lt"/>
              <a:cs typeface="Calibri" panose="020F0502020204030204" pitchFamily="34" charset="0"/>
            </a:endParaRPr>
          </a:p>
          <a:p>
            <a:pPr marL="804863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8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lt"/>
                <a:cs typeface="Calibri" panose="020F0502020204030204" pitchFamily="34" charset="0"/>
              </a:rPr>
              <a:t>Concluída e em fase final de revisão.</a:t>
            </a:r>
          </a:p>
          <a:p>
            <a:pPr marL="804863" lvl="1" indent="-285750">
              <a:lnSpc>
                <a:spcPct val="100000"/>
              </a:lnSpc>
              <a:defRPr/>
            </a:pP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lt"/>
                <a:cs typeface="Calibri" panose="020F0502020204030204" pitchFamily="34" charset="0"/>
              </a:rPr>
              <a:t>Criação do </a:t>
            </a:r>
            <a:r>
              <a:rPr lang="pt-PT" sz="1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lt"/>
                <a:cs typeface="Calibri" panose="020F0502020204030204" pitchFamily="34" charset="0"/>
              </a:rPr>
              <a:t>Grupo Interno de Trabalho em Invasoras </a:t>
            </a:r>
            <a:r>
              <a:rPr lang="pt-PT" sz="18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lt"/>
                <a:cs typeface="Calibri" panose="020F0502020204030204" pitchFamily="34" charset="0"/>
              </a:rPr>
              <a:t>pela DRAAC:</a:t>
            </a:r>
          </a:p>
          <a:p>
            <a:pPr marL="1433513" lvl="3" indent="0">
              <a:lnSpc>
                <a:spcPct val="100000"/>
              </a:lnSpc>
              <a:buNone/>
              <a:defRPr/>
            </a:pPr>
            <a:r>
              <a:rPr lang="pt-PT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lt"/>
                <a:cs typeface="Calibri" panose="020F0502020204030204" pitchFamily="34" charset="0"/>
              </a:rPr>
              <a:t>- Espécies invasoras;</a:t>
            </a:r>
          </a:p>
          <a:p>
            <a:pPr marL="1433513" lvl="3" indent="0">
              <a:lnSpc>
                <a:spcPct val="100000"/>
              </a:lnSpc>
              <a:buNone/>
              <a:defRPr/>
            </a:pPr>
            <a:r>
              <a:rPr lang="pt-PT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lt"/>
                <a:cs typeface="Calibri" panose="020F0502020204030204" pitchFamily="34" charset="0"/>
              </a:rPr>
              <a:t>- Espécies endémicas e recolha de sementes;</a:t>
            </a:r>
          </a:p>
          <a:p>
            <a:pPr marL="1433513" lvl="3" indent="0">
              <a:lnSpc>
                <a:spcPct val="100000"/>
              </a:lnSpc>
              <a:buNone/>
              <a:defRPr/>
            </a:pPr>
            <a:r>
              <a:rPr lang="pt-PT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lt"/>
                <a:cs typeface="Calibri" panose="020F0502020204030204" pitchFamily="34" charset="0"/>
              </a:rPr>
              <a:t>- Técnicas de controlo de invasoras;</a:t>
            </a:r>
          </a:p>
          <a:p>
            <a:pPr marL="1433513" lvl="3" indent="0">
              <a:lnSpc>
                <a:spcPct val="100000"/>
              </a:lnSpc>
              <a:buNone/>
              <a:defRPr/>
            </a:pPr>
            <a:r>
              <a:rPr lang="pt-PT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lt"/>
                <a:cs typeface="Calibri" panose="020F0502020204030204" pitchFamily="34" charset="0"/>
              </a:rPr>
              <a:t>- Equipamentos de Proteção Individual a utilizar no trabalho de campo.</a:t>
            </a:r>
            <a:endParaRPr kumimoji="0" lang="pt-PT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lt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918E9C-328F-4FA2-9823-3E44BCEDCE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474" y="0"/>
            <a:ext cx="4634526" cy="21477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792906C-7B83-4AEE-89C2-7C6919D30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474" y="2187669"/>
            <a:ext cx="4634526" cy="462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5697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526211" y="559444"/>
            <a:ext cx="11040470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Gather Knowledge (new data)</a:t>
            </a:r>
          </a:p>
          <a:p>
            <a:pPr>
              <a:lnSpc>
                <a:spcPct val="100000"/>
              </a:lnSpc>
              <a:buNone/>
            </a:pPr>
            <a:endParaRPr lang="en-US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8000"/>
              </a:lnSpc>
            </a:pPr>
            <a:r>
              <a:rPr lang="en-US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A2 - </a:t>
            </a:r>
            <a:r>
              <a:rPr lang="pt-PT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Elaboração de uma base de dados terrestre integrada </a:t>
            </a:r>
            <a:r>
              <a:rPr lang="pt-PT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WebGIS</a:t>
            </a:r>
            <a:r>
              <a:rPr lang="pt-PT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da Rede Natura 2000 dos Açores*</a:t>
            </a:r>
          </a:p>
          <a:p>
            <a:pPr>
              <a:lnSpc>
                <a:spcPct val="108000"/>
              </a:lnSpc>
            </a:pPr>
            <a:r>
              <a:rPr lang="en-US" sz="2000" b="1" dirty="0" err="1">
                <a:solidFill>
                  <a:srgbClr val="2EABC0"/>
                </a:solidFill>
                <a:latin typeface="Century Gothic"/>
                <a:ea typeface="+mn-lt"/>
                <a:cs typeface="Calibri" panose="020F0502020204030204"/>
              </a:rPr>
              <a:t>Ação</a:t>
            </a:r>
            <a:r>
              <a:rPr lang="en-US" sz="2000" b="1" dirty="0">
                <a:solidFill>
                  <a:srgbClr val="2EABC0"/>
                </a:solidFill>
                <a:latin typeface="Century Gothic"/>
                <a:ea typeface="+mn-lt"/>
                <a:cs typeface="Calibri" panose="020F0502020204030204"/>
              </a:rPr>
              <a:t> A3 - </a:t>
            </a:r>
            <a:r>
              <a:rPr lang="pt-PT" sz="2000" dirty="0">
                <a:solidFill>
                  <a:srgbClr val="2EABC0"/>
                </a:solidFill>
                <a:latin typeface="Century Gothic"/>
                <a:ea typeface="+mn-lt"/>
                <a:cs typeface="Calibri" panose="020F0502020204030204"/>
              </a:rPr>
              <a:t>Criação de uma base de dados marinha integrada em </a:t>
            </a:r>
            <a:r>
              <a:rPr lang="pt-PT" sz="2000" dirty="0" err="1">
                <a:solidFill>
                  <a:srgbClr val="2EABC0"/>
                </a:solidFill>
                <a:latin typeface="Century Gothic"/>
                <a:ea typeface="+mn-lt"/>
                <a:cs typeface="Calibri" panose="020F0502020204030204"/>
              </a:rPr>
              <a:t>WebGIS</a:t>
            </a:r>
            <a:r>
              <a:rPr lang="pt-PT" sz="2000" dirty="0">
                <a:solidFill>
                  <a:srgbClr val="2EABC0"/>
                </a:solidFill>
                <a:latin typeface="Century Gothic"/>
                <a:ea typeface="+mn-lt"/>
                <a:cs typeface="Calibri" panose="020F0502020204030204"/>
              </a:rPr>
              <a:t>, da Rede Natura 2000 dos Açores: </a:t>
            </a:r>
            <a:r>
              <a:rPr lang="pt-PT" sz="2000" dirty="0">
                <a:solidFill>
                  <a:srgbClr val="2EABC0"/>
                </a:solidFill>
                <a:latin typeface="Century Gothic"/>
                <a:ea typeface="+mn-lt"/>
                <a:cs typeface="Calibri" panose="020F0502020204030204"/>
                <a:hlinkClick r:id="rId3"/>
              </a:rPr>
              <a:t>https://sigmar.dram.azores.gov.pt/#/</a:t>
            </a:r>
            <a:endParaRPr lang="pt-PT" sz="2000" dirty="0">
              <a:solidFill>
                <a:srgbClr val="2EABC0"/>
              </a:solidFill>
              <a:latin typeface="Century Gothic"/>
              <a:ea typeface="+mn-lt"/>
              <a:cs typeface="Calibri" panose="020F0502020204030204"/>
            </a:endParaRPr>
          </a:p>
          <a:p>
            <a:pPr>
              <a:lnSpc>
                <a:spcPct val="108000"/>
              </a:lnSpc>
            </a:pP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9A4AF198-ED4B-4F1F-8E90-2DF6BCDA8D3B}"/>
              </a:ext>
            </a:extLst>
          </p:cNvPr>
          <p:cNvSpPr txBox="1">
            <a:spLocks/>
          </p:cNvSpPr>
          <p:nvPr/>
        </p:nvSpPr>
        <p:spPr>
          <a:xfrm>
            <a:off x="133441" y="3428999"/>
            <a:ext cx="3725676" cy="1639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1" indent="-180975">
              <a:lnSpc>
                <a:spcPct val="100000"/>
              </a:lnSpc>
            </a:pPr>
            <a:endParaRPr lang="pt-PT" sz="1200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 marL="265113" lvl="1" indent="0">
              <a:lnSpc>
                <a:spcPct val="100000"/>
              </a:lnSpc>
              <a:buNone/>
            </a:pPr>
            <a:r>
              <a:rPr lang="pt-PT" sz="18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* </a:t>
            </a:r>
            <a:r>
              <a:rPr lang="pt-PT" sz="1800" dirty="0">
                <a:solidFill>
                  <a:schemeClr val="bg2">
                    <a:lumMod val="50000"/>
                  </a:schemeClr>
                </a:solidFill>
                <a:latin typeface="Century Gothic"/>
                <a:ea typeface="+mn-lt"/>
                <a:cs typeface="+mn-lt"/>
              </a:rPr>
              <a:t>Plataforma disponível este mês com a distribuição dos habitats e espécies da Rede Natura 2000.</a:t>
            </a:r>
          </a:p>
          <a:p>
            <a:pPr marL="265113" lvl="1" indent="0">
              <a:lnSpc>
                <a:spcPct val="100000"/>
              </a:lnSpc>
              <a:buNone/>
            </a:pPr>
            <a:endParaRPr lang="pt-PT" sz="1800" dirty="0">
              <a:solidFill>
                <a:schemeClr val="bg2">
                  <a:lumMod val="50000"/>
                </a:schemeClr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14491E-8B6B-48E3-B1CA-3552BBB845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067" y="2831117"/>
            <a:ext cx="7843384" cy="3761835"/>
          </a:xfrm>
          <a:prstGeom prst="rect">
            <a:avLst/>
          </a:prstGeom>
        </p:spPr>
      </p:pic>
      <p:pic>
        <p:nvPicPr>
          <p:cNvPr id="6" name="Marcador de Posição de Conteúdo 3">
            <a:extLst>
              <a:ext uri="{FF2B5EF4-FFF2-40B4-BE49-F238E27FC236}">
                <a16:creationId xmlns:a16="http://schemas.microsoft.com/office/drawing/2014/main" id="{835718F7-268A-4D80-B6F9-076098595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353" y="2830154"/>
            <a:ext cx="7843384" cy="3760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641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526211" y="559444"/>
            <a:ext cx="6188914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Gather Knowledge (new data)</a:t>
            </a:r>
          </a:p>
          <a:p>
            <a:pPr>
              <a:lnSpc>
                <a:spcPct val="100000"/>
              </a:lnSpc>
              <a:buNone/>
            </a:pPr>
            <a:endParaRPr lang="en-US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8000"/>
              </a:lnSpc>
            </a:pPr>
            <a:r>
              <a:rPr lang="en-US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C3 - </a:t>
            </a:r>
            <a:r>
              <a:rPr lang="pt-PT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Implementação de trabalhos piloto para a conservação da flora endêmica </a:t>
            </a:r>
          </a:p>
          <a:p>
            <a:pPr>
              <a:lnSpc>
                <a:spcPct val="100000"/>
              </a:lnSpc>
            </a:pPr>
            <a:endParaRPr lang="pt-PT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 marL="447675" indent="-180975">
              <a:lnSpc>
                <a:spcPct val="100000"/>
              </a:lnSpc>
            </a:pPr>
            <a:r>
              <a:rPr lang="pt-PT" sz="1800" b="1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Sub-ação C3.1 </a:t>
            </a:r>
            <a:r>
              <a:rPr lang="pt-PT" sz="1800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– Conservação </a:t>
            </a:r>
            <a:r>
              <a:rPr lang="pt-PT" sz="1800" i="1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ex-situ</a:t>
            </a:r>
            <a:endParaRPr lang="pt-PT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pt-PT"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Posição de Conteúdo 2">
                <a:extLst>
                  <a:ext uri="{FF2B5EF4-FFF2-40B4-BE49-F238E27FC236}">
                    <a16:creationId xmlns:a16="http://schemas.microsoft.com/office/drawing/2014/main" id="{9A4AF198-ED4B-4F1F-8E90-2DF6BCDA8D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307" y="2910922"/>
                <a:ext cx="6012493" cy="373960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65113" lvl="1" indent="0">
                  <a:lnSpc>
                    <a:spcPct val="100000"/>
                  </a:lnSpc>
                  <a:buNone/>
                </a:pPr>
                <a:r>
                  <a:rPr lang="pt-PT" sz="2200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Recolha de &gt;37.4 kg de sementes (63 amostras de 23 espécies-alvo).</a:t>
                </a:r>
              </a:p>
              <a:p>
                <a:pPr marL="265113" lvl="1" indent="0">
                  <a:lnSpc>
                    <a:spcPct val="100000"/>
                  </a:lnSpc>
                  <a:buNone/>
                </a:pPr>
                <a:endParaRPr lang="pt-PT" sz="1200" dirty="0">
                  <a:solidFill>
                    <a:srgbClr val="6687B3"/>
                  </a:solidFill>
                  <a:latin typeface="Century Gothic"/>
                  <a:ea typeface="+mn-lt"/>
                  <a:cs typeface="+mn-lt"/>
                </a:endParaRPr>
              </a:p>
              <a:p>
                <a:pPr marL="265113" lvl="1" indent="0">
                  <a:lnSpc>
                    <a:spcPct val="100000"/>
                  </a:lnSpc>
                  <a:buNone/>
                </a:pPr>
                <a:r>
                  <a:rPr lang="pt-PT" sz="2200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Atingida taxa de germinação de </a:t>
                </a:r>
                <a:r>
                  <a:rPr lang="pt-PT" sz="2200" b="1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93 – 97 % </a:t>
                </a:r>
                <a:r>
                  <a:rPr lang="pt-PT" sz="2200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para </a:t>
                </a:r>
                <a:r>
                  <a:rPr lang="pt-PT" sz="2200" b="1" i="1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Angelica lignescens </a:t>
                </a:r>
                <a:r>
                  <a:rPr lang="pt-PT" sz="2200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(KPI </a:t>
                </a:r>
                <a14:m>
                  <m:oMath xmlns:m="http://schemas.openxmlformats.org/officeDocument/2006/math">
                    <m:r>
                      <a:rPr lang="pt-PT" sz="22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n-lt"/>
                        <a:cs typeface="Calibri" panose="020F0502020204030204"/>
                      </a:rPr>
                      <m:t>≥</m:t>
                    </m:r>
                  </m:oMath>
                </a14:m>
                <a:r>
                  <a:rPr lang="pt-PT" sz="2200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 70%).</a:t>
                </a:r>
              </a:p>
              <a:p>
                <a:pPr marL="265113" lvl="1" indent="0">
                  <a:lnSpc>
                    <a:spcPct val="100000"/>
                  </a:lnSpc>
                  <a:buNone/>
                </a:pPr>
                <a:endParaRPr lang="pt-PT" sz="2200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Calibri" panose="020F0502020204030204"/>
                </a:endParaRPr>
              </a:p>
              <a:p>
                <a:pPr marL="265113" lvl="1" indent="0">
                  <a:lnSpc>
                    <a:spcPct val="100000"/>
                  </a:lnSpc>
                  <a:buNone/>
                </a:pPr>
                <a:r>
                  <a:rPr lang="pt-PT" sz="2200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Adaptação de protocolos de propagação de </a:t>
                </a:r>
                <a:r>
                  <a:rPr lang="pt-PT" sz="2200" b="1" i="1" dirty="0" err="1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Lactuca</a:t>
                </a:r>
                <a:r>
                  <a:rPr lang="pt-PT" sz="2200" b="1" i="1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 </a:t>
                </a:r>
                <a:r>
                  <a:rPr lang="pt-PT" sz="2200" b="1" i="1" dirty="0" err="1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watsoniana</a:t>
                </a:r>
                <a:r>
                  <a:rPr lang="pt-PT" sz="2200" b="1" i="1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 </a:t>
                </a:r>
                <a:r>
                  <a:rPr lang="pt-PT" sz="2200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publicados</a:t>
                </a:r>
                <a:r>
                  <a:rPr lang="pt-PT" sz="2200" baseline="30000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1</a:t>
                </a:r>
                <a:r>
                  <a:rPr lang="pt-PT" sz="2200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 aos viveiros do Jardim Botânico.</a:t>
                </a:r>
              </a:p>
              <a:p>
                <a:pPr marL="265113" lvl="1" indent="0">
                  <a:lnSpc>
                    <a:spcPct val="100000"/>
                  </a:lnSpc>
                  <a:buNone/>
                </a:pPr>
                <a:r>
                  <a:rPr lang="pt-PT" sz="2200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Sucesso de germinação do </a:t>
                </a:r>
                <a:r>
                  <a:rPr lang="pt-PT" sz="2200" b="1" i="1" dirty="0" err="1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Asplenium</a:t>
                </a:r>
                <a:r>
                  <a:rPr lang="pt-PT" sz="2200" b="1" i="1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 </a:t>
                </a:r>
                <a:r>
                  <a:rPr lang="pt-PT" sz="2200" b="1" i="1" dirty="0" err="1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hemionitis</a:t>
                </a:r>
                <a:r>
                  <a:rPr lang="pt-PT" sz="2200" b="1" i="1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 </a:t>
                </a:r>
                <a:r>
                  <a:rPr lang="pt-PT" sz="2200" i="1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– </a:t>
                </a:r>
                <a:r>
                  <a:rPr lang="pt-PT" sz="2200" dirty="0">
                    <a:solidFill>
                      <a:schemeClr val="bg1">
                        <a:lumMod val="50000"/>
                      </a:schemeClr>
                    </a:solidFill>
                    <a:ea typeface="+mn-lt"/>
                    <a:cs typeface="Calibri" panose="020F0502020204030204"/>
                  </a:rPr>
                  <a:t>agora vai ser acompanhado o estabelecimento, crescimento e endurecimento nos viveiros</a:t>
                </a:r>
              </a:p>
              <a:p>
                <a:pPr marL="265113" lvl="1" indent="0">
                  <a:lnSpc>
                    <a:spcPct val="100000"/>
                  </a:lnSpc>
                  <a:buNone/>
                </a:pPr>
                <a:endParaRPr lang="pt-PT" sz="2200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Calibri" panose="020F0502020204030204"/>
                </a:endParaRPr>
              </a:p>
              <a:p>
                <a:pPr marL="265113" lvl="1" indent="0">
                  <a:lnSpc>
                    <a:spcPct val="100000"/>
                  </a:lnSpc>
                  <a:buNone/>
                </a:pPr>
                <a:endParaRPr lang="pt-PT" sz="180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+mn-lt"/>
                  <a:cs typeface="+mn-lt"/>
                </a:endParaRPr>
              </a:p>
              <a:p>
                <a:pPr>
                  <a:lnSpc>
                    <a:spcPct val="100000"/>
                  </a:lnSpc>
                  <a:buNone/>
                </a:pPr>
                <a:endParaRPr lang="pt-PT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Marcador de Posição de Conteúdo 2">
                <a:extLst>
                  <a:ext uri="{FF2B5EF4-FFF2-40B4-BE49-F238E27FC236}">
                    <a16:creationId xmlns:a16="http://schemas.microsoft.com/office/drawing/2014/main" id="{9A4AF198-ED4B-4F1F-8E90-2DF6BCDA8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07" y="2910922"/>
                <a:ext cx="6012493" cy="3739601"/>
              </a:xfrm>
              <a:prstGeom prst="rect">
                <a:avLst/>
              </a:prstGeom>
              <a:blipFill>
                <a:blip r:embed="rId3"/>
                <a:stretch>
                  <a:fillRect t="-1794" r="-3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4D0A417-B64B-4BEF-8989-0A21C87C2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19050"/>
            <a:ext cx="5181600" cy="2738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A9E38-C13D-43A5-834C-3569F5C45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804162"/>
            <a:ext cx="5181600" cy="2412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711635-15AC-4B28-8F56-C388E5F91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5301781"/>
            <a:ext cx="5181600" cy="15562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2891E8F-E1B9-4231-B4C2-000C037F29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82081"/>
            <a:ext cx="5181600" cy="3875919"/>
          </a:xfrm>
          <a:prstGeom prst="rect">
            <a:avLst/>
          </a:prstGeom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A0B953D3-18C5-4CEE-8D64-30006A3D7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87892"/>
              </p:ext>
            </p:extLst>
          </p:nvPr>
        </p:nvGraphicFramePr>
        <p:xfrm>
          <a:off x="6888616" y="988906"/>
          <a:ext cx="5353506" cy="4880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850">
                  <a:extLst>
                    <a:ext uri="{9D8B030D-6E8A-4147-A177-3AD203B41FA5}">
                      <a16:colId xmlns:a16="http://schemas.microsoft.com/office/drawing/2014/main" val="951409050"/>
                    </a:ext>
                  </a:extLst>
                </a:gridCol>
                <a:gridCol w="1706576">
                  <a:extLst>
                    <a:ext uri="{9D8B030D-6E8A-4147-A177-3AD203B41FA5}">
                      <a16:colId xmlns:a16="http://schemas.microsoft.com/office/drawing/2014/main" val="2252042194"/>
                    </a:ext>
                  </a:extLst>
                </a:gridCol>
                <a:gridCol w="1533341">
                  <a:extLst>
                    <a:ext uri="{9D8B030D-6E8A-4147-A177-3AD203B41FA5}">
                      <a16:colId xmlns:a16="http://schemas.microsoft.com/office/drawing/2014/main" val="1363465818"/>
                    </a:ext>
                  </a:extLst>
                </a:gridCol>
                <a:gridCol w="568859">
                  <a:extLst>
                    <a:ext uri="{9D8B030D-6E8A-4147-A177-3AD203B41FA5}">
                      <a16:colId xmlns:a16="http://schemas.microsoft.com/office/drawing/2014/main" val="1511147792"/>
                    </a:ext>
                  </a:extLst>
                </a:gridCol>
                <a:gridCol w="755880">
                  <a:extLst>
                    <a:ext uri="{9D8B030D-6E8A-4147-A177-3AD203B41FA5}">
                      <a16:colId xmlns:a16="http://schemas.microsoft.com/office/drawing/2014/main" val="1336353998"/>
                    </a:ext>
                  </a:extLst>
                </a:gridCol>
              </a:tblGrid>
              <a:tr h="470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Ilha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Local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Espécie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Ano de colheita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Nº amostras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3745026651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Flores</a:t>
                      </a:r>
                      <a:endParaRPr lang="pt-P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Miradouro Craveiro Lopes</a:t>
                      </a:r>
                      <a:endParaRPr lang="pt-P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 err="1">
                          <a:effectLst/>
                        </a:rPr>
                        <a:t>Euphrasia</a:t>
                      </a:r>
                      <a:r>
                        <a:rPr lang="pt-PT" sz="900" dirty="0">
                          <a:effectLst/>
                        </a:rPr>
                        <a:t> azorica</a:t>
                      </a:r>
                      <a:endParaRPr lang="pt-P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2017</a:t>
                      </a:r>
                      <a:endParaRPr lang="pt-P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1*</a:t>
                      </a:r>
                      <a:endParaRPr lang="pt-P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2881698689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Flores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Miradouro Craveiro Lopes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Euphrasia azorica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2019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2250942818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Flores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Lagoa Cumprida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Euphrasia azorica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2019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35014567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Jorge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Pico da Esperança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Euphrasia grandiflora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2019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3092325860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Jorge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Ponta dos Rosais</a:t>
                      </a:r>
                      <a:endParaRPr lang="pt-P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Myosotis maritima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2020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3210864653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Jorge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Fajã da Ribeira d’Areia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Plantago coronopus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2020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618813116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Jorge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Fajã da Ribeira d’Areia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Asplenium marinum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2020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981103789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Graciosa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Ilhéu da Praia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Festuca petraea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3216806139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Faial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Serra da Feteira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Frangula azorica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722380058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Jorge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Fajã dos Cubres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Euphorbia azorica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2704319725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Pico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Caveiro/Paúl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Angelica lignescens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3239406140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Terceira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Serra de Santa Bárbara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Angelica lignescens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508859033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Jorge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Ponta dos Rosaia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Rumex azoricus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3488400149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Jorge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Fajã Rasa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Rumex azoricus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2333994272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Jorge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Planalto Central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Euphrasia grandiflora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776471031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Jorge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Planalto Central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Chaerophyllum azoricum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2862759140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Flores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Miradouro Craveiro Lopes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Euphrasia azorica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553424939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Flores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Cedros (Ferros Velhos)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Angelica lignescens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801782708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Jorge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Fajã Caldeira de Santo Cristo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Ammi trifoliatum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3293329390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Pico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Santo Amaro/Prainha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Lactuca watsoniana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400620806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Pico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Santo Amaro/Prainha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Ammi trifoliatum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776955231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Miguel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Parque do Canário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Angelica lignescens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4107017196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Miguel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Grota do Inferno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Angelica lignescens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87207401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Miguel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Grota do Inferno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Angelica lignescens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3367287961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Graciosa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Ilhéu da Praia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Azorina vidalii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4002143625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Jorge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Fajã da Ribeira d’Areia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Azorina vidalii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2435102336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São Jorge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Fajã da Ribeira d’Areia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Crithmum maritimum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3018927721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Terceira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Pico Gaspar (Altares)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Angelica lignescens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1*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1775296036"/>
                  </a:ext>
                </a:extLst>
              </a:tr>
              <a:tr h="152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Graciosa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Carapacho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Crithmum maritimum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2021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1</a:t>
                      </a:r>
                      <a:endParaRPr lang="pt-P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3" marR="56063" marT="0" marB="0"/>
                </a:tc>
                <a:extLst>
                  <a:ext uri="{0D108BD9-81ED-4DB2-BD59-A6C34878D82A}">
                    <a16:rowId xmlns:a16="http://schemas.microsoft.com/office/drawing/2014/main" val="2434268483"/>
                  </a:ext>
                </a:extLst>
              </a:tr>
            </a:tbl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9A215FE7-211C-4B66-B4E1-361C168D28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818" y="-1589483"/>
            <a:ext cx="5181600" cy="587910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D084C9-9CA5-4AD0-A8DF-15D402AC605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982" y="0"/>
            <a:ext cx="5193018" cy="69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526211" y="559444"/>
            <a:ext cx="6188914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Gather Knowledge (new data)</a:t>
            </a:r>
          </a:p>
          <a:p>
            <a:pPr>
              <a:lnSpc>
                <a:spcPct val="100000"/>
              </a:lnSpc>
              <a:buNone/>
            </a:pPr>
            <a:endParaRPr lang="en-US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8000"/>
              </a:lnSpc>
            </a:pPr>
            <a:r>
              <a:rPr lang="en-US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C7 - </a:t>
            </a:r>
            <a:r>
              <a:rPr lang="pt-PT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Avaliação da distribuição e conservação de </a:t>
            </a:r>
            <a:r>
              <a:rPr lang="pt-PT" sz="2000" i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Nyctalus azoreum </a:t>
            </a:r>
            <a:endParaRPr lang="pt-PT"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9A4AF198-ED4B-4F1F-8E90-2DF6BCDA8D3B}"/>
              </a:ext>
            </a:extLst>
          </p:cNvPr>
          <p:cNvSpPr txBox="1">
            <a:spLocks/>
          </p:cNvSpPr>
          <p:nvPr/>
        </p:nvSpPr>
        <p:spPr>
          <a:xfrm>
            <a:off x="625319" y="2558954"/>
            <a:ext cx="5575456" cy="3739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lvl="1" indent="0">
              <a:lnSpc>
                <a:spcPct val="100000"/>
              </a:lnSpc>
              <a:buNone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65113" lvl="1" indent="0">
              <a:lnSpc>
                <a:spcPct val="100000"/>
              </a:lnSpc>
              <a:buNone/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Vai iniciar este ano a aquisição de serviços especializados de inventariação de campo, mapeamento e tratamento de dados das espécies de morcegos existentes na RAA e o desenvolvimento do Plano de Ação Regional para o </a:t>
            </a:r>
            <a:r>
              <a:rPr lang="pt-PT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Nyctalus</a:t>
            </a:r>
            <a:r>
              <a:rPr lang="pt-PT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azoreum</a:t>
            </a:r>
            <a:r>
              <a:rPr lang="pt-PT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65113" lvl="1" indent="0">
              <a:lnSpc>
                <a:spcPct val="100000"/>
              </a:lnSpc>
              <a:buNone/>
            </a:pP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7CFA1-7744-4C33-88B2-3A04C1D2D7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691" y="-1"/>
            <a:ext cx="5209309" cy="6855523"/>
          </a:xfrm>
          <a:prstGeom prst="rect">
            <a:avLst/>
          </a:prstGeom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48AAE0-65E3-4520-B4F9-84853EC90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43" r="15927"/>
          <a:stretch/>
        </p:blipFill>
        <p:spPr>
          <a:xfrm>
            <a:off x="6976999" y="0"/>
            <a:ext cx="6034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98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526211" y="559444"/>
            <a:ext cx="6188914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Capacitate</a:t>
            </a:r>
          </a:p>
          <a:p>
            <a:pPr>
              <a:lnSpc>
                <a:spcPct val="100000"/>
              </a:lnSpc>
              <a:buNone/>
            </a:pPr>
            <a:endParaRPr lang="en-US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C2 – </a:t>
            </a:r>
            <a:r>
              <a:rPr lang="en-US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Capacitação</a:t>
            </a:r>
            <a:endParaRPr lang="en-US" sz="2000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447675" indent="-180975">
              <a:lnSpc>
                <a:spcPct val="100000"/>
              </a:lnSpc>
            </a:pPr>
            <a:r>
              <a:rPr lang="pt-PT" sz="1800" b="1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Sub-ação C2.1 </a:t>
            </a:r>
            <a:r>
              <a:rPr lang="pt-PT" sz="1800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– Capacitação Interna</a:t>
            </a:r>
            <a:endParaRPr lang="pt-PT" sz="18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9A4AF198-ED4B-4F1F-8E90-2DF6BCDA8D3B}"/>
              </a:ext>
            </a:extLst>
          </p:cNvPr>
          <p:cNvSpPr txBox="1">
            <a:spLocks/>
          </p:cNvSpPr>
          <p:nvPr/>
        </p:nvSpPr>
        <p:spPr>
          <a:xfrm>
            <a:off x="535736" y="2569887"/>
            <a:ext cx="6005218" cy="42036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pt-PT" sz="1800" b="1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18 formações </a:t>
            </a:r>
            <a:r>
              <a:rPr lang="pt-PT" sz="1800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já realizadas, com participação total de </a:t>
            </a:r>
            <a:r>
              <a:rPr lang="pt-PT" sz="1800" b="1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304 elementos</a:t>
            </a:r>
            <a:r>
              <a:rPr lang="pt-PT" sz="1800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rgbClr val="2EABC0"/>
              </a:solidFill>
              <a:latin typeface="Century Gothic"/>
              <a:ea typeface="+mn-lt"/>
              <a:cs typeface="+mn-lt"/>
            </a:endParaRPr>
          </a:p>
          <a:p>
            <a:pPr marL="608013" lvl="1" indent="-34290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Técnicas de monitorização de aves marinhas –        março-outubro 2021;</a:t>
            </a:r>
          </a:p>
          <a:p>
            <a:pPr marL="608013" lvl="1" indent="-34290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Compras Publicas Ecológicas – março 2021;</a:t>
            </a:r>
          </a:p>
          <a:p>
            <a:pPr marL="608013" lvl="1" indent="-34290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Higiene e Segurança no trabalho – março 2021;</a:t>
            </a:r>
          </a:p>
          <a:p>
            <a:pPr marL="608013" lvl="1" indent="-34290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Introdução ao </a:t>
            </a:r>
            <a:r>
              <a:rPr lang="pt-PT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QGis</a:t>
            </a: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/utilização </a:t>
            </a:r>
            <a:r>
              <a:rPr lang="pt-PT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QField</a:t>
            </a: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abril 2021;</a:t>
            </a:r>
          </a:p>
          <a:p>
            <a:pPr marL="608013" lvl="1" indent="-34290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Ensaios piloto com herbicidas – junho 2021. </a:t>
            </a:r>
          </a:p>
          <a:p>
            <a:pPr marL="608013" lvl="1" indent="-34290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Aplicação de fitofarmacêuticos</a:t>
            </a:r>
          </a:p>
          <a:p>
            <a:pPr marL="608013" lvl="1" indent="-34290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Primeiros socorros</a:t>
            </a:r>
          </a:p>
          <a:p>
            <a:pPr marL="265113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pt-PT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08013" lvl="1" indent="-342900">
              <a:lnSpc>
                <a:spcPct val="100000"/>
              </a:lnSpc>
              <a:spcAft>
                <a:spcPts val="600"/>
              </a:spcAft>
            </a:pPr>
            <a:endParaRPr lang="pt-PT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7CFA1-7744-4C33-88B2-3A04C1D2D7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37" y="0"/>
            <a:ext cx="5340364" cy="6858000"/>
          </a:xfrm>
          <a:prstGeom prst="rect">
            <a:avLst/>
          </a:prstGeom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B57F82B-1DC2-4049-BE19-F7F6027802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36" y="-1"/>
            <a:ext cx="5340363" cy="71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15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526211" y="559444"/>
            <a:ext cx="6188914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We Capacitate</a:t>
            </a:r>
          </a:p>
          <a:p>
            <a:pPr>
              <a:lnSpc>
                <a:spcPct val="100000"/>
              </a:lnSpc>
              <a:buNone/>
            </a:pPr>
            <a:endParaRPr lang="en-US" sz="1200" b="1" dirty="0">
              <a:solidFill>
                <a:srgbClr val="6687B3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Ação C2 – </a:t>
            </a:r>
            <a:r>
              <a:rPr lang="en-US" sz="2000" dirty="0" err="1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Capacitação</a:t>
            </a:r>
            <a:r>
              <a:rPr lang="en-US" sz="2000" dirty="0">
                <a:solidFill>
                  <a:srgbClr val="2EABC0"/>
                </a:solidFill>
                <a:latin typeface="Century Gothic"/>
                <a:ea typeface="+mn-lt"/>
                <a:cs typeface="+mn-lt"/>
              </a:rPr>
              <a:t> </a:t>
            </a:r>
          </a:p>
          <a:p>
            <a:pPr marL="447675" indent="-180975">
              <a:lnSpc>
                <a:spcPct val="100000"/>
              </a:lnSpc>
              <a:tabLst>
                <a:tab pos="447675" algn="l"/>
              </a:tabLst>
            </a:pPr>
            <a:r>
              <a:rPr lang="pt-PT" sz="1800" b="1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Sub-ação C2.1 </a:t>
            </a:r>
            <a:r>
              <a:rPr lang="pt-PT" sz="1800" dirty="0">
                <a:solidFill>
                  <a:srgbClr val="6687B3"/>
                </a:solidFill>
                <a:latin typeface="Century Gothic" panose="020B0502020202020204" pitchFamily="34" charset="0"/>
                <a:ea typeface="+mn-lt"/>
                <a:cs typeface="+mn-lt"/>
              </a:rPr>
              <a:t>– Capacitação Interna</a:t>
            </a:r>
            <a:endParaRPr lang="pt-PT" sz="18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9A4AF198-ED4B-4F1F-8E90-2DF6BCDA8D3B}"/>
              </a:ext>
            </a:extLst>
          </p:cNvPr>
          <p:cNvSpPr txBox="1">
            <a:spLocks/>
          </p:cNvSpPr>
          <p:nvPr/>
        </p:nvSpPr>
        <p:spPr>
          <a:xfrm>
            <a:off x="276058" y="2574470"/>
            <a:ext cx="6005218" cy="42036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t-PT" sz="1800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Formações em fase de organização concreta:</a:t>
            </a:r>
          </a:p>
          <a:p>
            <a:pPr marL="265113" lvl="1" indent="0">
              <a:lnSpc>
                <a:spcPct val="100000"/>
              </a:lnSpc>
              <a:spcBef>
                <a:spcPts val="0"/>
              </a:spcBef>
              <a:buNone/>
            </a:pP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9625" lvl="1" indent="-266700">
              <a:lnSpc>
                <a:spcPct val="100000"/>
              </a:lnSpc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Trabalhos em altura</a:t>
            </a:r>
          </a:p>
          <a:p>
            <a:pPr marL="809625" lvl="1" indent="-266700">
              <a:lnSpc>
                <a:spcPct val="100000"/>
              </a:lnSpc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Curso básico de motosserrista</a:t>
            </a:r>
          </a:p>
          <a:p>
            <a:pPr marL="809625" lvl="1" indent="-266700">
              <a:lnSpc>
                <a:spcPct val="100000"/>
              </a:lnSpc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Curso avançado de motosserrista</a:t>
            </a:r>
          </a:p>
          <a:p>
            <a:pPr marL="809625" lvl="1" indent="-266700">
              <a:lnSpc>
                <a:spcPct val="100000"/>
              </a:lnSpc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Utilização avançada de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drones</a:t>
            </a: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9625" lvl="1" indent="-266700">
              <a:lnSpc>
                <a:spcPct val="100000"/>
              </a:lnSpc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Processamento e análise de imagens drone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14CA66-4385-41A9-80C8-15CC63CD20D3}"/>
              </a:ext>
            </a:extLst>
          </p:cNvPr>
          <p:cNvCxnSpPr>
            <a:cxnSpLocks/>
          </p:cNvCxnSpPr>
          <p:nvPr/>
        </p:nvCxnSpPr>
        <p:spPr>
          <a:xfrm>
            <a:off x="701638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Notícias dos Açores: &amp;#39;Montanheiros&amp;#39; escalam Rocha dos Bordões, nas Flores,  para operação de limpeza">
            <a:extLst>
              <a:ext uri="{FF2B5EF4-FFF2-40B4-BE49-F238E27FC236}">
                <a16:creationId xmlns:a16="http://schemas.microsoft.com/office/drawing/2014/main" id="{7467438D-6B0B-4D10-BBB5-BD070FE53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2" r="2644"/>
          <a:stretch/>
        </p:blipFill>
        <p:spPr bwMode="auto">
          <a:xfrm>
            <a:off x="6096000" y="0"/>
            <a:ext cx="65308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2747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2772</Words>
  <Application>Microsoft Office PowerPoint</Application>
  <PresentationFormat>Ecrã Panorâmico</PresentationFormat>
  <Paragraphs>495</Paragraphs>
  <Slides>25</Slides>
  <Notes>23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Century Gothic</vt:lpstr>
      <vt:lpstr>Symbol</vt:lpstr>
      <vt:lpstr>Times New Roman</vt:lpstr>
      <vt:lpstr>Tema do Office</vt:lpstr>
      <vt:lpstr>Apresentação do PowerPoint</vt:lpstr>
      <vt:lpstr>Pilares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Diana C. Pereira</dc:creator>
  <cp:lastModifiedBy>Diana C. Pereira</cp:lastModifiedBy>
  <cp:revision>427</cp:revision>
  <dcterms:created xsi:type="dcterms:W3CDTF">2021-06-17T10:25:21Z</dcterms:created>
  <dcterms:modified xsi:type="dcterms:W3CDTF">2022-03-03T15:23:56Z</dcterms:modified>
</cp:coreProperties>
</file>