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63" r:id="rId3"/>
    <p:sldId id="256" r:id="rId4"/>
    <p:sldId id="405" r:id="rId5"/>
    <p:sldId id="406" r:id="rId6"/>
    <p:sldId id="407" r:id="rId7"/>
    <p:sldId id="258" r:id="rId8"/>
    <p:sldId id="276" r:id="rId9"/>
    <p:sldId id="282" r:id="rId10"/>
    <p:sldId id="281" r:id="rId11"/>
    <p:sldId id="264" r:id="rId12"/>
    <p:sldId id="408" r:id="rId13"/>
    <p:sldId id="278" r:id="rId14"/>
    <p:sldId id="279" r:id="rId15"/>
    <p:sldId id="404" r:id="rId16"/>
    <p:sldId id="277" r:id="rId17"/>
    <p:sldId id="267" r:id="rId18"/>
    <p:sldId id="283" r:id="rId19"/>
    <p:sldId id="403" r:id="rId20"/>
    <p:sldId id="273" r:id="rId2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587A"/>
    <a:srgbClr val="6687B3"/>
    <a:srgbClr val="4A6282"/>
    <a:srgbClr val="95BD39"/>
    <a:srgbClr val="AEDB27"/>
    <a:srgbClr val="ABA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915" autoAdjust="0"/>
  </p:normalViewPr>
  <p:slideViewPr>
    <p:cSldViewPr snapToGrid="0">
      <p:cViewPr varScale="1">
        <p:scale>
          <a:sx n="50" d="100"/>
          <a:sy n="50" d="100"/>
        </p:scale>
        <p:origin x="126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8661F-A49E-4EDF-B999-8775AF6E9423}" type="datetimeFigureOut">
              <a:rPr lang="pt-PT" smtClean="0"/>
              <a:t>13/09/2022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F757-5B4B-41AD-999D-FF924847C8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5261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llenniumassessment.org/documents/document.354.aspx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4610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Toda aquela zona da envolvente, encostas e dentro do caldeirão é formada por turfeiras, embora algumas já se encontram degradadas e ameaçadas.</a:t>
            </a:r>
          </a:p>
          <a:p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turfeiras são ecossistemas de zonas húmidas, comuns nas zonas de interior dos Açores. Os solos são mal drenados, e geralmente impermeáveis, o que provoca o seu encharcamento e </a:t>
            </a:r>
            <a:r>
              <a:rPr lang="pt-P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anóxia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 espécies de plantas que aqui existem estão adaptadas à vida nestas condições.</a:t>
            </a:r>
          </a:p>
          <a:p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maioria dos ecossistemas, o pH encontra-se próximo da neutralidade, no entanto nas turfeiras, o pH é bastante ácido. O </a:t>
            </a:r>
            <a:r>
              <a:rPr lang="pt-PT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Sphagnum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“cria” um ambiente ideal para si próprio reduzindo a competição com outras plantas, pois a maioria não tolera níveis baixos de nutrientes ou ambientes ácidos, retendo assim enormes quantidades de água.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EF757-5B4B-41AD-999D-FF924847C888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445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Porque é que há necessidade de instalarmos vedações em algumas destas áreas?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EF757-5B4B-41AD-999D-FF924847C888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6266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PT" dirty="0"/>
              <a:t>Por exemplo esta nova invasora </a:t>
            </a:r>
            <a:r>
              <a:rPr lang="pt-PT" i="1" dirty="0" err="1"/>
              <a:t>Plecostachys</a:t>
            </a:r>
            <a:r>
              <a:rPr lang="pt-PT" i="1" dirty="0"/>
              <a:t> </a:t>
            </a:r>
            <a:r>
              <a:rPr lang="pt-PT" i="1" dirty="0" err="1"/>
              <a:t>serpyllifolia</a:t>
            </a:r>
            <a:r>
              <a:rPr lang="pt-PT" i="1" dirty="0"/>
              <a:t> </a:t>
            </a:r>
            <a:r>
              <a:rPr lang="pt-PT" dirty="0"/>
              <a:t>que está cá à poucos anos, começou a alastrar-se ao longo de sebes e caminhos, mas neste momento já ocupa várias pastagens. Dentro de uns anos, se não se fizer nada poderá tornar-se um problema muito maior e com um custo significativo para controlar, pelo que o seu controlo efetivo vai começar.</a:t>
            </a:r>
          </a:p>
          <a:p>
            <a:pPr marL="171450" indent="-171450">
              <a:buFontTx/>
              <a:buChar char="-"/>
            </a:pPr>
            <a:r>
              <a:rPr lang="pt-PT" dirty="0"/>
              <a:t>Agradeço que informem o Serviços de Ambiente do Corvo quando a observarem, para podermos atuar.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EF757-5B4B-41AD-999D-FF924847C888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486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EF757-5B4B-41AD-999D-FF924847C888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5066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O que é que nós queremos evitar?</a:t>
            </a:r>
          </a:p>
          <a:p>
            <a:r>
              <a:rPr lang="pt-PT" dirty="0"/>
              <a:t>Feteiras em </a:t>
            </a:r>
            <a:r>
              <a:rPr lang="pt-PT" dirty="0" err="1"/>
              <a:t>S.Miguel</a:t>
            </a:r>
            <a:endParaRPr lang="pt-PT" dirty="0"/>
          </a:p>
          <a:p>
            <a:endParaRPr lang="pt-PT" dirty="0"/>
          </a:p>
          <a:p>
            <a:r>
              <a:rPr lang="pt-PT" dirty="0"/>
              <a:t>Ou seja, é isto que queremos evitar. Apesar de na envolvente do Caldeirão não termos habitações, é importante prevenirmos o uso no caldeirão para os fins que falamos antes, e do serviço que as turfeiras naquela área prestam.</a:t>
            </a:r>
          </a:p>
          <a:p>
            <a:r>
              <a:rPr lang="pt-PT" dirty="0"/>
              <a:t>Cada ilha tem de ter espaço para os mais diversos usos: para a agricultura, para a floresta e para a conservação da natureza e dos serviços que estes prestam a todo o ambiente e por sua vez ao homem.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EF757-5B4B-41AD-999D-FF924847C888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42118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Relativamente à Ilha do Corvo e tendo em conta o Plano Operacional desenvolvido, iremos intervir no Caldeirão do Corvo em 161ha.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lagoas, são alimentadas pela água das chuvas, pela água acumulada nos espessos tufos de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Sphagnum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musgão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existentes nas vertentes viradas a norte e pela condensação da humidade atmosférica. 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Deste modo, estão previstas várias tarefas que permitirão melhorar o estado de conservação dos habitats 7110* (turfeiras altas ativas) e 7130 (turfeiras de cobertura) dentro da área de intervenção no Caldeirão do Corvo, pelo que há necessidade de instalar vedações para bloquear o acesso do gado.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restaurar as áreas degradadas pelo pastoreio na área de intervenção, serão efetuadas plantações de espécies selecionadas de porte arbustivo, nomeadamente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Juniperus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brevifolia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(cedro-do-mato),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Vaccinium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cylindraceum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(uva-da-serra) e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Calluna</a:t>
            </a:r>
            <a:r>
              <a:rPr lang="pt-PT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vulgaris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(rapa/torga).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EF757-5B4B-41AD-999D-FF924847C888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0794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Parque Natural do Corvo integra uma Área Protegida para a Gestão de Habitats ou Espécies e uma Área Protegida de Gestão de Recursos, três </a:t>
            </a:r>
            <a:r>
              <a:rPr lang="pt-P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geossítios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prioritários do Geoparque Açores – Geoparque Mundial da UNESCO, áreas da Rede Natura 2000 e uma Área Importante para as Aves e Biodiversidade da organização </a:t>
            </a:r>
            <a:r>
              <a:rPr lang="pt-P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BirdLife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também Reserva da Biosfera.</a:t>
            </a:r>
          </a:p>
          <a:p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partir da Carta de Ocupação do Solo dos Açores 2018(COS.A/2018) pode concluir-se que para a ilha do Corvo as florestas representam cerca de metade da sua ocupação total com 48,51%, desenvolvendo-se em toda a região norte e ocidente, seguindo-se as áreas agrícolas com 34,04% e as zonas</a:t>
            </a:r>
          </a:p>
          <a:p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descobertas e com pouca vegetação com 7,18 %.</a:t>
            </a:r>
            <a:endParaRPr lang="pt-P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dirty="0"/>
              <a:t>É importante que se entenda que deve haver espaço para tudo, para a agricultura, para a floresta e para a conservação da natureza. Todos prestam um serviço importante. Temos é de conseguir um equilíbrio entre todos estes sectores.</a:t>
            </a:r>
          </a:p>
          <a:p>
            <a:r>
              <a:rPr lang="pt-PT" dirty="0"/>
              <a:t>E estes trabalhos de conservação e manutenção destes habitats  </a:t>
            </a:r>
            <a:r>
              <a:rPr lang="pt-PT" b="1" dirty="0"/>
              <a:t>não deve ser olhado como um entrave ao desenvolvimento económico,</a:t>
            </a:r>
            <a:r>
              <a:rPr lang="pt-PT" dirty="0"/>
              <a:t> nomeadamente à lavoura, mas sim como um </a:t>
            </a:r>
            <a:r>
              <a:rPr lang="pt-PT" b="1" dirty="0"/>
              <a:t>motivo de orgulho</a:t>
            </a:r>
            <a:r>
              <a:rPr lang="pt-PT" dirty="0"/>
              <a:t>, de exemplo de boa capacidade de gestão do território. Deve ser também encarado como uma forma de </a:t>
            </a:r>
            <a:r>
              <a:rPr lang="pt-PT" b="1" dirty="0"/>
              <a:t>valorização do produto (da carne, leite e derivados)</a:t>
            </a:r>
            <a:r>
              <a:rPr lang="pt-PT" dirty="0"/>
              <a:t> e como forma de potenciar o aumento de preços no mercado.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EF757-5B4B-41AD-999D-FF924847C888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54425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 a prospeção à área de intervenção no Caldeirão, foi verificada a necessidade de instalar 6 km de vedação para limitar o acesso do gado à área de intervenção e permitir, deste modo, que estes 2 habitats prioritários de turfeiras possam ser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renaturalizados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limite foi decidido tendo em conta a cota dos 570 m e a vedação “pré-existente” feita de hortênsias (sebe), de modo a não alterarmos a circulação/mobilidade das pessoas e a presença do habitat que se estende para dentro e fora do caldeirão.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além dos benefícios em termos de conservação, assegura-se a proteção de parte da bacia hidrográfica que abastece as captações da Vila, contudo sem comprometer o acesso aos funcionários dos serviços para monitorizar a manutenção das captações de água.</a:t>
            </a:r>
          </a:p>
          <a:p>
            <a:pPr marL="171450" indent="-171450">
              <a:buFontTx/>
              <a:buChar char="-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EF757-5B4B-41AD-999D-FF924847C888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8355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“ Preservar a Natureza é investir no futuro” é a mensagem que o LIFE IP AZORES NATURA deixa hoje, nesta dupla comemoração, quer </a:t>
            </a:r>
            <a:r>
              <a:rPr lang="pt-PT"/>
              <a:t>dos 30 </a:t>
            </a:r>
            <a:r>
              <a:rPr lang="pt-PT" dirty="0"/>
              <a:t>anos do Programa LIFE, </a:t>
            </a:r>
            <a:r>
              <a:rPr lang="pt-PT"/>
              <a:t>quer dos 30 </a:t>
            </a:r>
            <a:r>
              <a:rPr lang="pt-PT" dirty="0"/>
              <a:t>anos da Rede Natura 2000.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18467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0843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pt-PT" dirty="0"/>
              <a:t>Nos Açores e coordenados pela Secretaria Regional do Ambiente e Alterações Climáticas, temos 5 projetos a decorrer:</a:t>
            </a:r>
          </a:p>
          <a:p>
            <a:pPr marL="171450" indent="-171450">
              <a:buFontTx/>
              <a:buChar char="-"/>
            </a:pPr>
            <a:r>
              <a:rPr lang="pt-PT" dirty="0"/>
              <a:t>LIFE IP AZORES NATURA</a:t>
            </a:r>
          </a:p>
          <a:p>
            <a:pPr marL="171450" indent="-171450">
              <a:buFontTx/>
              <a:buChar char="-"/>
            </a:pPr>
            <a:r>
              <a:rPr lang="pt-PT" dirty="0"/>
              <a:t>LIFE VIDALIA</a:t>
            </a:r>
          </a:p>
          <a:p>
            <a:pPr marL="171450" indent="-171450">
              <a:buFontTx/>
              <a:buChar char="-"/>
            </a:pPr>
            <a:r>
              <a:rPr lang="pt-PT" dirty="0"/>
              <a:t>LIFE BEETLES</a:t>
            </a:r>
          </a:p>
          <a:p>
            <a:pPr marL="171450" indent="-171450">
              <a:buFontTx/>
              <a:buChar char="-"/>
            </a:pPr>
            <a:r>
              <a:rPr lang="pt-PT" dirty="0"/>
              <a:t>LIFE IP CLIMAZ</a:t>
            </a:r>
          </a:p>
          <a:p>
            <a:pPr marL="171450" indent="-171450">
              <a:buFontTx/>
              <a:buChar char="-"/>
            </a:pPr>
            <a:r>
              <a:rPr lang="pt-PT"/>
              <a:t>LIFE SNAILS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EF757-5B4B-41AD-999D-FF924847C888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83745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Artigo 64.º</a:t>
            </a:r>
          </a:p>
          <a:p>
            <a:r>
              <a:rPr lang="pt-PT" dirty="0"/>
              <a:t>Populações ferais e espécimes </a:t>
            </a:r>
            <a:r>
              <a:rPr lang="pt-PT" dirty="0" err="1"/>
              <a:t>assilvestrados</a:t>
            </a:r>
            <a:endParaRPr lang="pt-PT" dirty="0"/>
          </a:p>
          <a:p>
            <a:r>
              <a:rPr lang="pt-PT" dirty="0"/>
              <a:t>1 — Nas áreas protegidas é proibido o abandono de animais domésticos e o pastoreio não autorizado.</a:t>
            </a:r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EF757-5B4B-41AD-999D-FF924847C888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5821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O projeto LIFE IP AZORES NATURA – Proteção ativa e gestão integrada da RN 2000 nos Açores é o primeiro projeto integrado português aprovado e o maior mais abrangente projeto de conservação da natureza dos Açores.</a:t>
            </a:r>
          </a:p>
          <a:p>
            <a:r>
              <a:rPr lang="pt-PT" dirty="0"/>
              <a:t>Começou em 2019 e termina em 2027.</a:t>
            </a:r>
          </a:p>
          <a:p>
            <a:pPr marL="171450" indent="-171450">
              <a:buFontTx/>
              <a:buChar char="-"/>
            </a:pPr>
            <a:r>
              <a:rPr lang="pt-PT" dirty="0"/>
              <a:t>Estes projetos não só têm em conta um conjunto de ações de conservação de habitats e espécies e também uma forte componente de educação e sensibilização ambiental, como em termos de postos de trabalho, só para a ilha do foram contratados 2 assistentes operacionais afetos ao projeto na ilha. </a:t>
            </a:r>
          </a:p>
          <a:p>
            <a:pPr marL="171450" indent="-171450">
              <a:buFontTx/>
              <a:buChar char="-"/>
            </a:pPr>
            <a:r>
              <a:rPr lang="pt-PT" dirty="0"/>
              <a:t>Aquisição de 1 veículo elétrico (Polaris) para patrulha às espécies invasoras (Ação C11 – Desenho, ensaio e avaliação de uma ação Piloto de Prevenção, Deteção Precoce e Resposta Rápida a Espécies Exóticas Invasoras);</a:t>
            </a:r>
          </a:p>
          <a:p>
            <a:pPr marL="171450" indent="-171450">
              <a:buFontTx/>
              <a:buChar char="-"/>
            </a:pPr>
            <a:r>
              <a:rPr lang="pt-PT" dirty="0"/>
              <a:t>Foi entregue uma embarcação semirrígida, em maio de 2021;</a:t>
            </a:r>
          </a:p>
          <a:p>
            <a:pPr marL="171450" indent="-171450">
              <a:buFontTx/>
              <a:buChar char="-"/>
            </a:pPr>
            <a:r>
              <a:rPr lang="pt-PT" dirty="0"/>
              <a:t>Foi entregue esta semana uma carrinha 4x4 para o serviço poder realizar todo o trabalho operacional.</a:t>
            </a:r>
          </a:p>
          <a:p>
            <a:endParaRPr lang="pt-PT" dirty="0"/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7369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Secretaria Regional do Ambiente e Alterações Climáticas (SRAAC) é o beneficiário coordenador deste projeto, e conta com a participação de mais 4 beneficiários associados: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 Direção Regional do Ambiente e Alterações Climáticas (DRAAC);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 Direção Regional das Politicas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Maritimas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(DRPM) (componente marinha)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 Sociedade Portuguesa para o Estudo das Aves (SPEA);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Fundación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Canaria – Reserva Mundial de la Biosfera La Palma (LA PALMA);</a:t>
            </a:r>
          </a:p>
          <a:p>
            <a:pPr marL="171450" indent="-171450">
              <a:buFontTx/>
              <a:buChar char="-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2596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projeto,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co-financiado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60% pela Comissão Europeia através do Programa LIFE, representa, em termos de volume de investimento, só à partida e sem contabilizar o acesso a outros fundos complementares associados aos seus objetivos, cerca de 19.1 M€.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termos de execução, terá uma duração temporal de nove anos (terminando em 2027) – a que se seguirão mais cinco anos de controlo dos resultados - e abrange todos os sítios da Rede Natura 2000 (24 Zonas Especiais de Conservação, 15 Zonas de Proteção Especial e 2 Sítios de Interesse Comunitário) ou seja, 15% do nosso território, para além do Parque Marinho dos Açores, que inclui a área prioritária de intervenção para a conservação de espécies marinhas.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5653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45A3B-755F-46A2-8ADB-41C14E9C5320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07313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 atividade humana levou à perda e à alteração dos serviços que a natureza providencia – serviços do ecossistema – e contribuiu para a redução de áreas de refúgio de espécies e da biodiversidade que nelas existia. Estas alterações </a:t>
            </a:r>
            <a:r>
              <a:rPr lang="pt-PT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foram mais rápidas</a:t>
            </a:r>
            <a:r>
              <a:rPr lang="pt-PT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nos últimos 50 anos do que em qualquer outro período da história humana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popularizou o conceito de serviços do ecossistema;</a:t>
            </a:r>
          </a:p>
          <a:p>
            <a:endParaRPr lang="pt-P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EF757-5B4B-41AD-999D-FF924847C888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3344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termo 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Serviços dos Ecossistemas 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(SE) é utilizado para referir genericamente os benefícios que o homem obtêm dos ecossistemas.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SE podem ser definidos como </a:t>
            </a:r>
            <a:r>
              <a:rPr lang="pt-P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contributos diretos e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indiretos dos ecossistemas para o bem-estar humano. 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Incluem benefícios como a redução da erosão, o controlo de inundações, a provisão de alimentos, oportunidades de recreio, etc.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 realçar, que estes serviços são providenciados pela natureza a </a:t>
            </a:r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 ZERO!</a:t>
            </a:r>
          </a:p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EF757-5B4B-41AD-999D-FF924847C888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9597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EEF757-5B4B-41AD-999D-FF924847C888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874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13/09/2022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13/09/2022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13/09/2022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13/09/2022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13/09/2022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13/09/2022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13/09/2022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13/09/2022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13/09/2022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13/09/2022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13/09/2022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13/09/2022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G"/><Relationship Id="rId9" Type="http://schemas.openxmlformats.org/officeDocument/2006/relationships/image" Target="../media/image37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jpeg"/><Relationship Id="rId7" Type="http://schemas.openxmlformats.org/officeDocument/2006/relationships/image" Target="../media/image3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CC91840-31B0-4251-86BD-F931CB9FC4EB}"/>
              </a:ext>
            </a:extLst>
          </p:cNvPr>
          <p:cNvSpPr/>
          <p:nvPr/>
        </p:nvSpPr>
        <p:spPr>
          <a:xfrm>
            <a:off x="0" y="0"/>
            <a:ext cx="12192000" cy="7021285"/>
          </a:xfrm>
          <a:prstGeom prst="rect">
            <a:avLst/>
          </a:prstGeom>
          <a:solidFill>
            <a:srgbClr val="668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8C3D95C-8819-4288-A34E-1EFBFF7B6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5000"/>
            <a:ext cx="3198282" cy="3198282"/>
          </a:xfrm>
          <a:prstGeom prst="rect">
            <a:avLst/>
          </a:prstGeom>
        </p:spPr>
      </p:pic>
      <p:pic>
        <p:nvPicPr>
          <p:cNvPr id="1030" name="Picture 6" descr="http://siaram.azores.gov.pt/vegetacao/zonas-humidas/corvo-caldeirao/imagens/1.jpg">
            <a:extLst>
              <a:ext uri="{FF2B5EF4-FFF2-40B4-BE49-F238E27FC236}">
                <a16:creationId xmlns:a16="http://schemas.microsoft.com/office/drawing/2014/main" id="{EDCDE1C2-0BEF-48CF-B989-D80A50A9E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7"/>
          <a:stretch/>
        </p:blipFill>
        <p:spPr bwMode="auto">
          <a:xfrm>
            <a:off x="0" y="1504683"/>
            <a:ext cx="12192000" cy="676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0269E252-ECC5-4DDD-AFAB-57A1AE75CBE5}"/>
              </a:ext>
            </a:extLst>
          </p:cNvPr>
          <p:cNvGrpSpPr/>
          <p:nvPr/>
        </p:nvGrpSpPr>
        <p:grpSpPr>
          <a:xfrm>
            <a:off x="2291341" y="5726441"/>
            <a:ext cx="8231665" cy="1121538"/>
            <a:chOff x="2291341" y="5726441"/>
            <a:chExt cx="8231665" cy="1121538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1BE7C3CF-CFFD-438B-8AF2-5C046A5DA3E1}"/>
                </a:ext>
              </a:extLst>
            </p:cNvPr>
            <p:cNvSpPr/>
            <p:nvPr/>
          </p:nvSpPr>
          <p:spPr>
            <a:xfrm>
              <a:off x="2291341" y="5726441"/>
              <a:ext cx="8231665" cy="11215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E58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83687D15-68BA-467F-B07D-A22245FF73F0}"/>
                </a:ext>
              </a:extLst>
            </p:cNvPr>
            <p:cNvGrpSpPr/>
            <p:nvPr/>
          </p:nvGrpSpPr>
          <p:grpSpPr>
            <a:xfrm>
              <a:off x="2291341" y="5803244"/>
              <a:ext cx="8047161" cy="900787"/>
              <a:chOff x="2291341" y="5803244"/>
              <a:chExt cx="8047161" cy="900787"/>
            </a:xfrm>
          </p:grpSpPr>
          <p:pic>
            <p:nvPicPr>
              <p:cNvPr id="14" name="Imagem 4">
                <a:extLst>
                  <a:ext uri="{FF2B5EF4-FFF2-40B4-BE49-F238E27FC236}">
                    <a16:creationId xmlns:a16="http://schemas.microsoft.com/office/drawing/2014/main" id="{936AAFBE-C7C2-4A07-A51F-1000E545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51749" y="6019594"/>
                <a:ext cx="711352" cy="490617"/>
              </a:xfrm>
              <a:prstGeom prst="rect">
                <a:avLst/>
              </a:prstGeom>
            </p:spPr>
          </p:pic>
          <p:pic>
            <p:nvPicPr>
              <p:cNvPr id="24" name="Imagem 7">
                <a:extLst>
                  <a:ext uri="{FF2B5EF4-FFF2-40B4-BE49-F238E27FC236}">
                    <a16:creationId xmlns:a16="http://schemas.microsoft.com/office/drawing/2014/main" id="{F66439DB-3D8F-4422-98D2-607BC4A2A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5901" y="6008383"/>
                <a:ext cx="1116149" cy="506053"/>
              </a:xfrm>
              <a:prstGeom prst="rect">
                <a:avLst/>
              </a:prstGeom>
            </p:spPr>
          </p:pic>
          <p:pic>
            <p:nvPicPr>
              <p:cNvPr id="26" name="Imagem 11">
                <a:extLst>
                  <a:ext uri="{FF2B5EF4-FFF2-40B4-BE49-F238E27FC236}">
                    <a16:creationId xmlns:a16="http://schemas.microsoft.com/office/drawing/2014/main" id="{AD744F09-C878-4F8A-BE2A-2BDDE1656F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91341" y="5803244"/>
                <a:ext cx="2682066" cy="900787"/>
              </a:xfrm>
              <a:prstGeom prst="rect">
                <a:avLst/>
              </a:prstGeom>
            </p:spPr>
          </p:pic>
          <p:pic>
            <p:nvPicPr>
              <p:cNvPr id="18" name="Imagem 17">
                <a:extLst>
                  <a:ext uri="{FF2B5EF4-FFF2-40B4-BE49-F238E27FC236}">
                    <a16:creationId xmlns:a16="http://schemas.microsoft.com/office/drawing/2014/main" id="{084DE9E9-C2C0-49DE-B803-85A7862F77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05" t="3252" r="21651" b="10634"/>
              <a:stretch>
                <a:fillRect/>
              </a:stretch>
            </p:blipFill>
            <p:spPr bwMode="auto">
              <a:xfrm>
                <a:off x="6036412" y="5962664"/>
                <a:ext cx="1175762" cy="5060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Imagem 18">
                <a:extLst>
                  <a:ext uri="{FF2B5EF4-FFF2-40B4-BE49-F238E27FC236}">
                    <a16:creationId xmlns:a16="http://schemas.microsoft.com/office/drawing/2014/main" id="{53BD18D7-C40A-4ADD-80A5-54BF0432B9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16659" y="5932418"/>
                <a:ext cx="1230393" cy="642438"/>
              </a:xfrm>
              <a:prstGeom prst="rect">
                <a:avLst/>
              </a:prstGeom>
            </p:spPr>
          </p:pic>
          <p:pic>
            <p:nvPicPr>
              <p:cNvPr id="20" name="Picture 8" descr="http://www.europarc.org/communication-skills/images/2.1%20N2000.jpg">
                <a:extLst>
                  <a:ext uri="{FF2B5EF4-FFF2-40B4-BE49-F238E27FC236}">
                    <a16:creationId xmlns:a16="http://schemas.microsoft.com/office/drawing/2014/main" id="{E6789740-1E17-4CDF-B38F-1731D08622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29703" y="5953359"/>
                <a:ext cx="708799" cy="5706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EFEF916C-6F56-4844-B0AC-1AEE29505AA1}"/>
              </a:ext>
            </a:extLst>
          </p:cNvPr>
          <p:cNvSpPr>
            <a:spLocks noGrp="1"/>
          </p:cNvSpPr>
          <p:nvPr/>
        </p:nvSpPr>
        <p:spPr>
          <a:xfrm>
            <a:off x="4505484" y="4476064"/>
            <a:ext cx="6017522" cy="11215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NZ" sz="1800" b="1" dirty="0" err="1">
                <a:solidFill>
                  <a:schemeClr val="bg1"/>
                </a:solidFill>
                <a:latin typeface="Century Gothic"/>
              </a:rPr>
              <a:t>Corvo</a:t>
            </a:r>
            <a:r>
              <a:rPr lang="en-NZ" sz="1800" b="1" dirty="0">
                <a:solidFill>
                  <a:schemeClr val="bg1"/>
                </a:solidFill>
                <a:latin typeface="Century Gothic"/>
              </a:rPr>
              <a:t>, 13 de </a:t>
            </a:r>
            <a:r>
              <a:rPr lang="en-NZ" sz="1800" b="1" dirty="0" err="1">
                <a:solidFill>
                  <a:schemeClr val="bg1"/>
                </a:solidFill>
                <a:latin typeface="Century Gothic"/>
              </a:rPr>
              <a:t>Setembro</a:t>
            </a:r>
            <a:r>
              <a:rPr lang="en-NZ" sz="1800" b="1" dirty="0">
                <a:solidFill>
                  <a:schemeClr val="bg1"/>
                </a:solidFill>
                <a:latin typeface="Century Gothic"/>
              </a:rPr>
              <a:t>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6ACDE1-2953-4511-9C28-E1C9BC4C93FB}"/>
              </a:ext>
            </a:extLst>
          </p:cNvPr>
          <p:cNvSpPr txBox="1"/>
          <p:nvPr/>
        </p:nvSpPr>
        <p:spPr>
          <a:xfrm>
            <a:off x="10087955" y="2078385"/>
            <a:ext cx="2104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b="1" dirty="0">
                <a:solidFill>
                  <a:schemeClr val="bg1">
                    <a:lumMod val="85000"/>
                  </a:schemeClr>
                </a:solidFill>
                <a:latin typeface="Century Gothic"/>
                <a:ea typeface="+mj-ea"/>
                <a:cs typeface="+mj-cs"/>
              </a:rPr>
              <a:t>Photo credits: SIARAM ©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242C3AC-85EE-4A15-9BAD-8A67E9E90177}"/>
              </a:ext>
            </a:extLst>
          </p:cNvPr>
          <p:cNvSpPr txBox="1"/>
          <p:nvPr/>
        </p:nvSpPr>
        <p:spPr>
          <a:xfrm>
            <a:off x="951978" y="221071"/>
            <a:ext cx="111184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3600" b="1" dirty="0">
                <a:solidFill>
                  <a:schemeClr val="bg1"/>
                </a:solidFill>
                <a:latin typeface="Century Gothic"/>
              </a:rPr>
              <a:t>Sessão de esclarecimentos acerca dos </a:t>
            </a:r>
            <a:br>
              <a:rPr lang="pt-PT" sz="3600" b="1" dirty="0">
                <a:solidFill>
                  <a:schemeClr val="bg1"/>
                </a:solidFill>
                <a:latin typeface="Century Gothic"/>
              </a:rPr>
            </a:br>
            <a:r>
              <a:rPr lang="pt-PT" sz="3600" b="1" dirty="0">
                <a:solidFill>
                  <a:schemeClr val="bg1"/>
                </a:solidFill>
                <a:latin typeface="Century Gothic"/>
              </a:rPr>
              <a:t>trabalhos a decorrer na ilha Corvo </a:t>
            </a:r>
          </a:p>
          <a:p>
            <a:pPr algn="r"/>
            <a:br>
              <a:rPr lang="en-NZ" dirty="0"/>
            </a:br>
            <a:r>
              <a:rPr lang="en-NZ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LIFE IP AZORES NATURA – LIFE17 IPE/PT/000010</a:t>
            </a:r>
          </a:p>
        </p:txBody>
      </p:sp>
    </p:spTree>
    <p:extLst>
      <p:ext uri="{BB962C8B-B14F-4D97-AF65-F5344CB8AC3E}">
        <p14:creationId xmlns:p14="http://schemas.microsoft.com/office/powerpoint/2010/main" val="3213563413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D419BFD-D998-42FF-8CB6-E69F086BE714}"/>
              </a:ext>
            </a:extLst>
          </p:cNvPr>
          <p:cNvSpPr/>
          <p:nvPr/>
        </p:nvSpPr>
        <p:spPr>
          <a:xfrm>
            <a:off x="-4082" y="-121103"/>
            <a:ext cx="6135460" cy="7021285"/>
          </a:xfrm>
          <a:prstGeom prst="rect">
            <a:avLst/>
          </a:prstGeom>
          <a:solidFill>
            <a:srgbClr val="6687B3"/>
          </a:solidFill>
          <a:ln>
            <a:solidFill>
              <a:srgbClr val="3E5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A07838-8DB0-410E-A090-3964167E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325"/>
            <a:ext cx="4800600" cy="1344613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pt-PT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  <a:t>Os efeitos positivos das turfeiras e áreas protegidas para as populações e lavoura</a:t>
            </a:r>
          </a:p>
        </p:txBody>
      </p:sp>
      <p:sp>
        <p:nvSpPr>
          <p:cNvPr id="11" name="Marcador de Posição de Conteúdo 2">
            <a:extLst>
              <a:ext uri="{FF2B5EF4-FFF2-40B4-BE49-F238E27FC236}">
                <a16:creationId xmlns:a16="http://schemas.microsoft.com/office/drawing/2014/main" id="{7C58F807-89F9-4F50-BF41-8519F7147216}"/>
              </a:ext>
            </a:extLst>
          </p:cNvPr>
          <p:cNvSpPr txBox="1">
            <a:spLocks/>
          </p:cNvSpPr>
          <p:nvPr/>
        </p:nvSpPr>
        <p:spPr>
          <a:xfrm>
            <a:off x="6481082" y="583489"/>
            <a:ext cx="5189545" cy="5786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pt-P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Toda a zona envolvente ao Caldeirão do Corvo, constitui a maior bacia hidrográfica da ilha do Corvo, sendo essencial para </a:t>
            </a:r>
            <a:r>
              <a:rPr lang="pt-PT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abastecer as captações da Vila do Corvo.</a:t>
            </a:r>
          </a:p>
          <a:p>
            <a:pPr>
              <a:lnSpc>
                <a:spcPct val="100000"/>
              </a:lnSpc>
              <a:buNone/>
            </a:pP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pt-P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As turfeiras conseguem absorver até 50x o seu peso em água, </a:t>
            </a:r>
            <a:r>
              <a:rPr lang="pt-PT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libertando-a lentamente nos açudes</a:t>
            </a:r>
            <a:r>
              <a:rPr lang="pt-P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; </a:t>
            </a:r>
          </a:p>
          <a:p>
            <a:pPr>
              <a:lnSpc>
                <a:spcPct val="100000"/>
              </a:lnSpc>
              <a:buNone/>
            </a:pP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pt-PT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As turfeiras </a:t>
            </a:r>
            <a:r>
              <a:rPr lang="pt-P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tem uma capacidade de “purificar” a água e o meio ambiente, </a:t>
            </a:r>
            <a:r>
              <a:rPr lang="pt-PT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libertando-a de substancias tóxicas </a:t>
            </a:r>
            <a:r>
              <a:rPr lang="pt-P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e acumulando CO</a:t>
            </a:r>
            <a:r>
              <a:rPr lang="pt-PT" sz="18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2;</a:t>
            </a: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</a:endParaRP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C55AA089-52EE-4C1F-AA0B-C843F947FB5F}"/>
              </a:ext>
            </a:extLst>
          </p:cNvPr>
          <p:cNvCxnSpPr/>
          <p:nvPr/>
        </p:nvCxnSpPr>
        <p:spPr>
          <a:xfrm flipH="1">
            <a:off x="11744342" y="475805"/>
            <a:ext cx="0" cy="5940722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077BA163-2EC6-4E41-A9E0-32E9C45322B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3" y="474091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35BF44F9-A550-4B42-8EBD-5D3C187CA16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2" y="6411939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Lagoa do Caldeirão no misteriosa Ilha do Corvo">
            <a:extLst>
              <a:ext uri="{FF2B5EF4-FFF2-40B4-BE49-F238E27FC236}">
                <a16:creationId xmlns:a16="http://schemas.microsoft.com/office/drawing/2014/main" id="{C7574C8D-C4F4-4A7F-B8EF-CDDD8ABBD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7" y="2727778"/>
            <a:ext cx="5991355" cy="302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359784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D419BFD-D998-42FF-8CB6-E69F086BE714}"/>
              </a:ext>
            </a:extLst>
          </p:cNvPr>
          <p:cNvSpPr/>
          <p:nvPr/>
        </p:nvSpPr>
        <p:spPr>
          <a:xfrm>
            <a:off x="-4082" y="-121103"/>
            <a:ext cx="6135460" cy="7021285"/>
          </a:xfrm>
          <a:prstGeom prst="rect">
            <a:avLst/>
          </a:prstGeom>
          <a:solidFill>
            <a:srgbClr val="6687B3"/>
          </a:solidFill>
          <a:ln>
            <a:solidFill>
              <a:srgbClr val="3E5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A07838-8DB0-410E-A090-3964167E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00" y="580278"/>
            <a:ext cx="4800600" cy="1344613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pt-PT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  <a:t>Porquê instalar vedações? </a:t>
            </a: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C55AA089-52EE-4C1F-AA0B-C843F947FB5F}"/>
              </a:ext>
            </a:extLst>
          </p:cNvPr>
          <p:cNvCxnSpPr/>
          <p:nvPr/>
        </p:nvCxnSpPr>
        <p:spPr>
          <a:xfrm flipH="1">
            <a:off x="11744342" y="475805"/>
            <a:ext cx="0" cy="5940722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077BA163-2EC6-4E41-A9E0-32E9C45322B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3" y="474091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35BF44F9-A550-4B42-8EBD-5D3C187CA16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2" y="6411939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A5EE24D5-FB3A-43F2-A40C-C41A9EB1BC7F}"/>
              </a:ext>
            </a:extLst>
          </p:cNvPr>
          <p:cNvSpPr txBox="1">
            <a:spLocks/>
          </p:cNvSpPr>
          <p:nvPr/>
        </p:nvSpPr>
        <p:spPr>
          <a:xfrm>
            <a:off x="6774816" y="2131702"/>
            <a:ext cx="4898577" cy="301179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Prevenir o pisoteio </a:t>
            </a:r>
          </a:p>
          <a:p>
            <a:pPr>
              <a:lnSpc>
                <a:spcPct val="10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Evitar o </a:t>
            </a:r>
            <a:r>
              <a:rPr lang="pt-PT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herbivorismo</a:t>
            </a: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Aumentar/manter a biodiversidade</a:t>
            </a:r>
          </a:p>
          <a:p>
            <a:pPr>
              <a:lnSpc>
                <a:spcPct val="10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Preservação das turfeiras</a:t>
            </a:r>
          </a:p>
          <a:p>
            <a:pPr>
              <a:lnSpc>
                <a:spcPct val="10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Evitar a degradação da água para consumo humano</a:t>
            </a:r>
          </a:p>
          <a:p>
            <a:pPr marL="0" indent="0">
              <a:lnSpc>
                <a:spcPct val="100000"/>
              </a:lnSpc>
              <a:buNone/>
            </a:pP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</a:endParaRPr>
          </a:p>
        </p:txBody>
      </p:sp>
      <p:pic>
        <p:nvPicPr>
          <p:cNvPr id="1028" name="Picture 4" descr="https://www.lifeazoresnatura.eu/wp-content/uploads/2021/05/IMG_9939-min-scaled.jpg">
            <a:extLst>
              <a:ext uri="{FF2B5EF4-FFF2-40B4-BE49-F238E27FC236}">
                <a16:creationId xmlns:a16="http://schemas.microsoft.com/office/drawing/2014/main" id="{EE23A74C-9B55-42E1-8B7A-D93D0FFAE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2131702"/>
            <a:ext cx="5946131" cy="445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65455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D419BFD-D998-42FF-8CB6-E69F086BE714}"/>
              </a:ext>
            </a:extLst>
          </p:cNvPr>
          <p:cNvSpPr/>
          <p:nvPr/>
        </p:nvSpPr>
        <p:spPr>
          <a:xfrm>
            <a:off x="-4082" y="-121103"/>
            <a:ext cx="6135460" cy="7021285"/>
          </a:xfrm>
          <a:prstGeom prst="rect">
            <a:avLst/>
          </a:prstGeom>
          <a:solidFill>
            <a:srgbClr val="6687B3"/>
          </a:solidFill>
          <a:ln>
            <a:solidFill>
              <a:srgbClr val="3E5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A07838-8DB0-410E-A090-3964167E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00" y="580278"/>
            <a:ext cx="5111100" cy="1344613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pt-PT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  <a:t>Porquê controlar invasoras/infestantes? </a:t>
            </a: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C55AA089-52EE-4C1F-AA0B-C843F947FB5F}"/>
              </a:ext>
            </a:extLst>
          </p:cNvPr>
          <p:cNvCxnSpPr/>
          <p:nvPr/>
        </p:nvCxnSpPr>
        <p:spPr>
          <a:xfrm flipH="1">
            <a:off x="11744342" y="475805"/>
            <a:ext cx="0" cy="5940722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077BA163-2EC6-4E41-A9E0-32E9C45322B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3" y="474091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35BF44F9-A550-4B42-8EBD-5D3C187CA16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2" y="6411939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A5EE24D5-FB3A-43F2-A40C-C41A9EB1BC7F}"/>
              </a:ext>
            </a:extLst>
          </p:cNvPr>
          <p:cNvSpPr txBox="1">
            <a:spLocks/>
          </p:cNvSpPr>
          <p:nvPr/>
        </p:nvSpPr>
        <p:spPr>
          <a:xfrm>
            <a:off x="6544372" y="2131702"/>
            <a:ext cx="5129021" cy="328992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Prevenir a degradação de culturas</a:t>
            </a:r>
          </a:p>
          <a:p>
            <a:pPr>
              <a:lnSpc>
                <a:spcPct val="10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Evitar pragas e prejuízos nas atividades económicas</a:t>
            </a:r>
          </a:p>
          <a:p>
            <a:pPr>
              <a:lnSpc>
                <a:spcPct val="10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Manter a capacidade de produção de espaços agrícolas</a:t>
            </a:r>
          </a:p>
          <a:p>
            <a:pPr>
              <a:lnSpc>
                <a:spcPct val="10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Preservação da biodiversidade</a:t>
            </a:r>
          </a:p>
          <a:p>
            <a:pPr>
              <a:lnSpc>
                <a:spcPct val="10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Evitar a degradação dos ecossistemas naturais</a:t>
            </a:r>
          </a:p>
          <a:p>
            <a:pPr marL="0" indent="0">
              <a:lnSpc>
                <a:spcPct val="100000"/>
              </a:lnSpc>
              <a:buNone/>
            </a:pP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</a:endParaRPr>
          </a:p>
        </p:txBody>
      </p:sp>
      <p:pic>
        <p:nvPicPr>
          <p:cNvPr id="1026" name="Picture 2" descr="Nenhuma descrição disponível.">
            <a:extLst>
              <a:ext uri="{FF2B5EF4-FFF2-40B4-BE49-F238E27FC236}">
                <a16:creationId xmlns:a16="http://schemas.microsoft.com/office/drawing/2014/main" id="{652ABCEB-60DE-4383-AC2B-2660F2531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4" y="1924891"/>
            <a:ext cx="613545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598931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15A21-7C59-4482-9DFE-10866D0A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11" y="0"/>
            <a:ext cx="10515600" cy="1325563"/>
          </a:xfrm>
        </p:spPr>
        <p:txBody>
          <a:bodyPr/>
          <a:lstStyle/>
          <a:p>
            <a:r>
              <a:rPr lang="pt-PT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alibri Light"/>
              </a:rPr>
              <a:t>Exemplos concretos </a:t>
            </a: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8C1634D2-719D-4E87-A2A5-A3F1888B841A}"/>
              </a:ext>
            </a:extLst>
          </p:cNvPr>
          <p:cNvCxnSpPr/>
          <p:nvPr/>
        </p:nvCxnSpPr>
        <p:spPr>
          <a:xfrm flipH="1">
            <a:off x="587512" y="1129231"/>
            <a:ext cx="0" cy="1066798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D84C58DC-27D4-492D-8E97-A0E251D77985}"/>
              </a:ext>
            </a:extLst>
          </p:cNvPr>
          <p:cNvCxnSpPr>
            <a:cxnSpLocks/>
          </p:cNvCxnSpPr>
          <p:nvPr/>
        </p:nvCxnSpPr>
        <p:spPr>
          <a:xfrm flipH="1">
            <a:off x="587512" y="1129231"/>
            <a:ext cx="11336069" cy="10885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arcador de Posição de Conteúdo 6">
            <a:extLst>
              <a:ext uri="{FF2B5EF4-FFF2-40B4-BE49-F238E27FC236}">
                <a16:creationId xmlns:a16="http://schemas.microsoft.com/office/drawing/2014/main" id="{8C999473-537D-4B54-AB69-F2041C6ED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1623117"/>
            <a:ext cx="5175472" cy="3885054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CB98A9F-8015-475B-BADB-0B8D17B7C3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23117"/>
            <a:ext cx="5827581" cy="388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92996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15A21-7C59-4482-9DFE-10866D0A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11" y="0"/>
            <a:ext cx="10515600" cy="1325563"/>
          </a:xfrm>
        </p:spPr>
        <p:txBody>
          <a:bodyPr/>
          <a:lstStyle/>
          <a:p>
            <a:r>
              <a:rPr lang="pt-PT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alibri Light"/>
              </a:rPr>
              <a:t>Exemplos concretos </a:t>
            </a: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8C1634D2-719D-4E87-A2A5-A3F1888B841A}"/>
              </a:ext>
            </a:extLst>
          </p:cNvPr>
          <p:cNvCxnSpPr/>
          <p:nvPr/>
        </p:nvCxnSpPr>
        <p:spPr>
          <a:xfrm flipH="1">
            <a:off x="587512" y="1129231"/>
            <a:ext cx="0" cy="1066798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D84C58DC-27D4-492D-8E97-A0E251D77985}"/>
              </a:ext>
            </a:extLst>
          </p:cNvPr>
          <p:cNvCxnSpPr>
            <a:cxnSpLocks/>
          </p:cNvCxnSpPr>
          <p:nvPr/>
        </p:nvCxnSpPr>
        <p:spPr>
          <a:xfrm flipH="1">
            <a:off x="587513" y="1129231"/>
            <a:ext cx="11348146" cy="10885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EDEF4A8F-7067-4847-9AB6-FA4FB60185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671"/>
          <a:stretch/>
        </p:blipFill>
        <p:spPr>
          <a:xfrm>
            <a:off x="659448" y="1721704"/>
            <a:ext cx="5602138" cy="379442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270D131-FE63-4264-9355-44E0C40BC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521" y="1721704"/>
            <a:ext cx="5602138" cy="379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63847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15A21-7C59-4482-9DFE-10866D0A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300" y="0"/>
            <a:ext cx="10515600" cy="1325563"/>
          </a:xfrm>
        </p:spPr>
        <p:txBody>
          <a:bodyPr/>
          <a:lstStyle/>
          <a:p>
            <a:r>
              <a:rPr lang="pt-PT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alibri Light"/>
              </a:rPr>
              <a:t>Onde e porquê instalar vedações  </a:t>
            </a: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8C1634D2-719D-4E87-A2A5-A3F1888B841A}"/>
              </a:ext>
            </a:extLst>
          </p:cNvPr>
          <p:cNvCxnSpPr/>
          <p:nvPr/>
        </p:nvCxnSpPr>
        <p:spPr>
          <a:xfrm flipH="1">
            <a:off x="587512" y="1129231"/>
            <a:ext cx="0" cy="1066798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D84C58DC-27D4-492D-8E97-A0E251D77985}"/>
              </a:ext>
            </a:extLst>
          </p:cNvPr>
          <p:cNvCxnSpPr>
            <a:cxnSpLocks/>
          </p:cNvCxnSpPr>
          <p:nvPr/>
        </p:nvCxnSpPr>
        <p:spPr>
          <a:xfrm flipH="1">
            <a:off x="587512" y="1118347"/>
            <a:ext cx="11038114" cy="21769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DE9A1FBD-F451-49A8-9CC9-ABD1402E04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325563"/>
            <a:ext cx="4825973" cy="5320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Marcador de Posição de Conteúdo 2">
            <a:extLst>
              <a:ext uri="{FF2B5EF4-FFF2-40B4-BE49-F238E27FC236}">
                <a16:creationId xmlns:a16="http://schemas.microsoft.com/office/drawing/2014/main" id="{3430FA50-D25E-4FC0-BB36-26BD5231A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700" y="1914524"/>
            <a:ext cx="7353300" cy="4511675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buFontTx/>
              <a:buChar char="-"/>
            </a:pPr>
            <a:r>
              <a:rPr lang="pt-PT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Propomos intervir em </a:t>
            </a:r>
            <a:r>
              <a:rPr lang="pt-PT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161 </a:t>
            </a:r>
            <a:r>
              <a:rPr lang="pt-PT" sz="21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ha</a:t>
            </a:r>
            <a:endParaRPr lang="pt-PT" sz="21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 algn="just">
              <a:buFontTx/>
              <a:buChar char="-"/>
            </a:pPr>
            <a:r>
              <a:rPr lang="pt-PT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Estão previstas várias tarefas que permitirão </a:t>
            </a:r>
            <a:r>
              <a:rPr lang="pt-PT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melhorar o estado de conservação</a:t>
            </a:r>
            <a:r>
              <a:rPr lang="pt-PT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 dos habitats 7110* (</a:t>
            </a:r>
            <a:r>
              <a:rPr lang="pt-PT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turfeiras altas ativas</a:t>
            </a:r>
            <a:r>
              <a:rPr lang="pt-PT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) e 7130 (</a:t>
            </a:r>
            <a:r>
              <a:rPr lang="pt-PT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turfeiras de cobertura</a:t>
            </a:r>
            <a:r>
              <a:rPr lang="pt-PT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) dentro da área de intervenção</a:t>
            </a:r>
          </a:p>
          <a:p>
            <a:pPr algn="just">
              <a:buFontTx/>
              <a:buChar char="-"/>
            </a:pPr>
            <a:r>
              <a:rPr lang="pt-PT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 Necessidade de instalar vedações para evitar o acesso do gado a zonas muito declivosas</a:t>
            </a:r>
          </a:p>
          <a:p>
            <a:pPr algn="just">
              <a:buFontTx/>
              <a:buChar char="-"/>
            </a:pPr>
            <a:r>
              <a:rPr lang="pt-PT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Plantações</a:t>
            </a:r>
            <a:r>
              <a:rPr lang="pt-PT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 de espécies selecionadas de porte arbustivo, nomeadamente </a:t>
            </a:r>
            <a:r>
              <a:rPr lang="pt-PT" sz="21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Juniperus</a:t>
            </a:r>
            <a:r>
              <a:rPr lang="pt-PT" sz="2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pt-PT" sz="21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brevifolia</a:t>
            </a:r>
            <a:r>
              <a:rPr lang="pt-PT" sz="2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pt-PT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(cedro-do-mato), </a:t>
            </a:r>
            <a:r>
              <a:rPr lang="pt-PT" sz="21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Vaccinium</a:t>
            </a:r>
            <a:r>
              <a:rPr lang="pt-PT" sz="2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pt-PT" sz="21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cylindraceum</a:t>
            </a:r>
            <a:r>
              <a:rPr lang="pt-PT" sz="2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pt-PT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(uva-da-serra) e </a:t>
            </a:r>
            <a:r>
              <a:rPr lang="pt-PT" sz="21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Calluna</a:t>
            </a:r>
            <a:r>
              <a:rPr lang="pt-PT" sz="2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pt-PT" sz="21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vulgaris</a:t>
            </a:r>
            <a:r>
              <a:rPr lang="pt-PT" sz="2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pt-PT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(torga).</a:t>
            </a:r>
          </a:p>
          <a:p>
            <a:pPr algn="just">
              <a:buFontTx/>
              <a:buChar char="-"/>
            </a:pPr>
            <a:endParaRPr lang="pt-PT" sz="20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 algn="just">
              <a:buFontTx/>
              <a:buChar char="-"/>
            </a:pP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6172484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15A21-7C59-4482-9DFE-10866D0A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300" y="0"/>
            <a:ext cx="10515600" cy="1325563"/>
          </a:xfrm>
        </p:spPr>
        <p:txBody>
          <a:bodyPr/>
          <a:lstStyle/>
          <a:p>
            <a:r>
              <a:rPr lang="pt-PT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alibri Light"/>
              </a:rPr>
              <a:t>Onde e porquê instalar vedações  </a:t>
            </a: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8C1634D2-719D-4E87-A2A5-A3F1888B841A}"/>
              </a:ext>
            </a:extLst>
          </p:cNvPr>
          <p:cNvCxnSpPr/>
          <p:nvPr/>
        </p:nvCxnSpPr>
        <p:spPr>
          <a:xfrm flipH="1">
            <a:off x="587512" y="1129231"/>
            <a:ext cx="0" cy="1066798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D84C58DC-27D4-492D-8E97-A0E251D77985}"/>
              </a:ext>
            </a:extLst>
          </p:cNvPr>
          <p:cNvCxnSpPr>
            <a:cxnSpLocks/>
          </p:cNvCxnSpPr>
          <p:nvPr/>
        </p:nvCxnSpPr>
        <p:spPr>
          <a:xfrm flipH="1">
            <a:off x="587512" y="1118347"/>
            <a:ext cx="11038114" cy="21769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Marcador de Posição de Conteúdo 5">
            <a:extLst>
              <a:ext uri="{FF2B5EF4-FFF2-40B4-BE49-F238E27FC236}">
                <a16:creationId xmlns:a16="http://schemas.microsoft.com/office/drawing/2014/main" id="{9347D918-84D5-4484-ABFF-FF9B39D89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696" y="1140116"/>
            <a:ext cx="8424427" cy="5616284"/>
          </a:xfrm>
        </p:spPr>
      </p:pic>
    </p:spTree>
    <p:extLst>
      <p:ext uri="{BB962C8B-B14F-4D97-AF65-F5344CB8AC3E}">
        <p14:creationId xmlns:p14="http://schemas.microsoft.com/office/powerpoint/2010/main" val="3801589993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15A21-7C59-4482-9DFE-10866D0A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300" y="0"/>
            <a:ext cx="10515600" cy="1325563"/>
          </a:xfrm>
        </p:spPr>
        <p:txBody>
          <a:bodyPr/>
          <a:lstStyle/>
          <a:p>
            <a:r>
              <a:rPr lang="pt-PT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alibri Light"/>
              </a:rPr>
              <a:t>Onde e porquê instalar vedações  </a:t>
            </a: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8C1634D2-719D-4E87-A2A5-A3F1888B841A}"/>
              </a:ext>
            </a:extLst>
          </p:cNvPr>
          <p:cNvCxnSpPr/>
          <p:nvPr/>
        </p:nvCxnSpPr>
        <p:spPr>
          <a:xfrm flipH="1">
            <a:off x="587512" y="1129231"/>
            <a:ext cx="0" cy="1066798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D84C58DC-27D4-492D-8E97-A0E251D77985}"/>
              </a:ext>
            </a:extLst>
          </p:cNvPr>
          <p:cNvCxnSpPr>
            <a:cxnSpLocks/>
          </p:cNvCxnSpPr>
          <p:nvPr/>
        </p:nvCxnSpPr>
        <p:spPr>
          <a:xfrm flipH="1">
            <a:off x="587512" y="1118347"/>
            <a:ext cx="11038114" cy="21769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e Conteúdo 2">
            <a:extLst>
              <a:ext uri="{FF2B5EF4-FFF2-40B4-BE49-F238E27FC236}">
                <a16:creationId xmlns:a16="http://schemas.microsoft.com/office/drawing/2014/main" id="{FD5A47CC-939F-4E8B-931A-187B78061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5993" y="3316538"/>
            <a:ext cx="3808777" cy="1528822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pt-PT" sz="2400" b="1" dirty="0">
                <a:solidFill>
                  <a:srgbClr val="3E587A"/>
                </a:solidFill>
                <a:latin typeface="Century Gothic"/>
                <a:ea typeface="+mn-lt"/>
                <a:cs typeface="+mn-lt"/>
              </a:rPr>
              <a:t>Caldeirão do Corvo</a:t>
            </a:r>
            <a:endParaRPr lang="pt-PT" sz="3200" b="1" dirty="0">
              <a:solidFill>
                <a:srgbClr val="3E587A"/>
              </a:solidFill>
              <a:latin typeface="Century Gothic"/>
            </a:endParaRPr>
          </a:p>
          <a:p>
            <a:pPr algn="ctr">
              <a:buNone/>
            </a:pPr>
            <a:endParaRPr lang="pt-PT" sz="2400" b="1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59A695-AE61-4023-A67E-C8CDC37D0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1" y="1178216"/>
            <a:ext cx="8385214" cy="559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80189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7920494A-0CC7-473C-BF20-CAF3F5107144}"/>
              </a:ext>
            </a:extLst>
          </p:cNvPr>
          <p:cNvSpPr txBox="1">
            <a:spLocks/>
          </p:cNvSpPr>
          <p:nvPr/>
        </p:nvSpPr>
        <p:spPr>
          <a:xfrm>
            <a:off x="429103" y="0"/>
            <a:ext cx="113337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b="1" i="1" dirty="0">
                <a:solidFill>
                  <a:srgbClr val="466C9D"/>
                </a:solidFill>
                <a:latin typeface="Century Gothic"/>
                <a:cs typeface="Calibri Light"/>
              </a:rPr>
              <a:t>“Preservar a Natureza é investir no futuro.”</a:t>
            </a:r>
            <a:endParaRPr lang="pt-PT" sz="4000" b="1" i="1" dirty="0">
              <a:solidFill>
                <a:srgbClr val="466C9D"/>
              </a:solidFill>
              <a:latin typeface="Century Gothic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BEAEC8EE-BB77-469D-8329-68E41E1A4B92}"/>
              </a:ext>
            </a:extLst>
          </p:cNvPr>
          <p:cNvGrpSpPr/>
          <p:nvPr/>
        </p:nvGrpSpPr>
        <p:grpSpPr>
          <a:xfrm>
            <a:off x="1356456" y="1170627"/>
            <a:ext cx="9479084" cy="4754184"/>
            <a:chOff x="516686" y="1959767"/>
            <a:chExt cx="8764636" cy="4065252"/>
          </a:xfrm>
        </p:grpSpPr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345FB7D8-352C-4596-8BA3-FAD8696B8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0647" y="4018127"/>
              <a:ext cx="3010339" cy="2006892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652E3899-CB70-4B1A-88C3-5A43A722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27022" y="1960155"/>
              <a:ext cx="2743964" cy="2057972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074315DD-1845-4CCE-8F1E-078FCFD4C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686" y="2011235"/>
              <a:ext cx="3010336" cy="4013784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DA239A4D-DB55-4FE5-81A3-33261D520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70983" y="1959767"/>
              <a:ext cx="3010339" cy="4065252"/>
            </a:xfrm>
            <a:prstGeom prst="rect">
              <a:avLst/>
            </a:prstGeom>
          </p:spPr>
        </p:pic>
      </p:grpSp>
      <p:pic>
        <p:nvPicPr>
          <p:cNvPr id="24" name="Imagem 4">
            <a:extLst>
              <a:ext uri="{FF2B5EF4-FFF2-40B4-BE49-F238E27FC236}">
                <a16:creationId xmlns:a16="http://schemas.microsoft.com/office/drawing/2014/main" id="{25B68761-EB53-41E8-9C74-216DEC521A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0436" y="6142634"/>
            <a:ext cx="718335" cy="526435"/>
          </a:xfrm>
          <a:prstGeom prst="rect">
            <a:avLst/>
          </a:prstGeom>
        </p:spPr>
      </p:pic>
      <p:pic>
        <p:nvPicPr>
          <p:cNvPr id="25" name="Imagem 11">
            <a:extLst>
              <a:ext uri="{FF2B5EF4-FFF2-40B4-BE49-F238E27FC236}">
                <a16:creationId xmlns:a16="http://schemas.microsoft.com/office/drawing/2014/main" id="{F9A583F2-19FB-4329-90F5-4FA36512F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8" y="5911621"/>
            <a:ext cx="3125039" cy="1115237"/>
          </a:xfr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3FEA9B34-4CCF-40C5-B267-09FEA574839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3640" y="6105328"/>
            <a:ext cx="838718" cy="57730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C7CAC53F-E70E-466E-8B0E-58BEF71A362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t="29041" r="4505" b="27381"/>
          <a:stretch/>
        </p:blipFill>
        <p:spPr>
          <a:xfrm>
            <a:off x="8852300" y="6142634"/>
            <a:ext cx="1383268" cy="662486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97B4E903-CF0B-422B-843F-25025B985BA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-500" r="62680" b="85426"/>
          <a:stretch/>
        </p:blipFill>
        <p:spPr>
          <a:xfrm>
            <a:off x="4864130" y="5978541"/>
            <a:ext cx="2175648" cy="90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25740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2AF1ED-1E61-4E9C-A1C0-6A16F344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15" y="57403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PT" sz="4800" b="1" dirty="0">
                <a:solidFill>
                  <a:srgbClr val="6687B3"/>
                </a:solidFill>
                <a:latin typeface="+mn-lt"/>
              </a:rPr>
              <a:t>Muito Obrigada!</a:t>
            </a:r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A623E5D0-C5F6-4A5A-BE65-BB0BBE2B01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8542" y="4628333"/>
            <a:ext cx="926087" cy="678687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FD869AB-A77D-45E0-8EB6-B370E3BC1833}"/>
              </a:ext>
            </a:extLst>
          </p:cNvPr>
          <p:cNvSpPr/>
          <p:nvPr/>
        </p:nvSpPr>
        <p:spPr>
          <a:xfrm>
            <a:off x="251396" y="4156561"/>
            <a:ext cx="11667839" cy="1662125"/>
          </a:xfrm>
          <a:prstGeom prst="roundRect">
            <a:avLst/>
          </a:prstGeom>
          <a:noFill/>
          <a:ln w="28575">
            <a:solidFill>
              <a:srgbClr val="3E5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" name="Imagem 11">
            <a:extLst>
              <a:ext uri="{FF2B5EF4-FFF2-40B4-BE49-F238E27FC236}">
                <a16:creationId xmlns:a16="http://schemas.microsoft.com/office/drawing/2014/main" id="{DF1DB71F-1A8E-4933-A61F-7D7875077D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88" y="4156561"/>
            <a:ext cx="4657492" cy="1662125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80AB38D-396D-49F9-ADC0-30D8848C84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05" t="3252" r="21651" b="10634"/>
          <a:stretch>
            <a:fillRect/>
          </a:stretch>
        </p:blipFill>
        <p:spPr bwMode="auto">
          <a:xfrm>
            <a:off x="6455658" y="4628333"/>
            <a:ext cx="1247110" cy="5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C0F2E6C-DCAD-4162-940A-C607F6FD842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779" y="4595538"/>
            <a:ext cx="1638639" cy="8805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9865D96-0BC5-43C2-B2C2-D9F1D43994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109" y="4576313"/>
            <a:ext cx="1081287" cy="74427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7920494A-0CC7-473C-BF20-CAF3F5107144}"/>
              </a:ext>
            </a:extLst>
          </p:cNvPr>
          <p:cNvSpPr txBox="1">
            <a:spLocks/>
          </p:cNvSpPr>
          <p:nvPr/>
        </p:nvSpPr>
        <p:spPr>
          <a:xfrm>
            <a:off x="753825" y="-106091"/>
            <a:ext cx="106843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>
                <a:latin typeface="Century Gothic"/>
                <a:cs typeface="Calibri Light"/>
              </a:rPr>
              <a:t>Acompanhe e participe neste projeto!</a:t>
            </a:r>
            <a:endParaRPr lang="pt-PT" dirty="0">
              <a:latin typeface="Century Gothic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B2E40769-30DE-4017-8985-4FDC88C75A4E}"/>
              </a:ext>
            </a:extLst>
          </p:cNvPr>
          <p:cNvSpPr txBox="1">
            <a:spLocks/>
          </p:cNvSpPr>
          <p:nvPr/>
        </p:nvSpPr>
        <p:spPr>
          <a:xfrm>
            <a:off x="2975936" y="395823"/>
            <a:ext cx="11953335" cy="41003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6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alibri Light"/>
              </a:rPr>
              <a:t>LIFEIPNATURA</a:t>
            </a: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/>
              <a:cs typeface="Calibri Light"/>
            </a:endParaRPr>
          </a:p>
          <a:p>
            <a:pPr>
              <a:lnSpc>
                <a:spcPct val="16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@LIFEIPNATURA</a:t>
            </a:r>
          </a:p>
          <a:p>
            <a:pPr>
              <a:lnSpc>
                <a:spcPct val="16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j-lt"/>
                <a:cs typeface="+mj-lt"/>
              </a:rPr>
              <a:t>lifeip.azoresnatura@azores.gov.pt</a:t>
            </a:r>
            <a:endParaRPr lang="pt-PT" sz="24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alibri Light"/>
            </a:endParaRPr>
          </a:p>
          <a:p>
            <a:pPr>
              <a:lnSpc>
                <a:spcPct val="160000"/>
              </a:lnSpc>
            </a:pPr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(+351) 296 206 700</a:t>
            </a:r>
          </a:p>
        </p:txBody>
      </p:sp>
      <p:pic>
        <p:nvPicPr>
          <p:cNvPr id="15" name="Imagem 5">
            <a:extLst>
              <a:ext uri="{FF2B5EF4-FFF2-40B4-BE49-F238E27FC236}">
                <a16:creationId xmlns:a16="http://schemas.microsoft.com/office/drawing/2014/main" id="{A00123AB-A0D8-449B-BBF8-156F633C155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744" y="1142549"/>
            <a:ext cx="1022375" cy="280497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77147F0-74B3-4159-AD6B-A14A8C4A4E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t="29041" r="4505" b="27381"/>
          <a:stretch/>
        </p:blipFill>
        <p:spPr>
          <a:xfrm>
            <a:off x="7771353" y="4493123"/>
            <a:ext cx="1788603" cy="85661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1218099-F28C-4146-AFA7-0674E6C311D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-500" r="62680" b="85426"/>
          <a:stretch/>
        </p:blipFill>
        <p:spPr>
          <a:xfrm>
            <a:off x="286386" y="5925007"/>
            <a:ext cx="2175648" cy="90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778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15A21-7C59-4482-9DFE-10866D0A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12" y="255585"/>
            <a:ext cx="10515600" cy="1325563"/>
          </a:xfrm>
        </p:spPr>
        <p:txBody>
          <a:bodyPr/>
          <a:lstStyle/>
          <a:p>
            <a:r>
              <a:rPr lang="pt-PT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alibri Light"/>
              </a:rPr>
              <a:t>O que são os projetos LIFE 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5891F5B-CF00-4C8D-9090-FFD6467E8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269" y="1933202"/>
            <a:ext cx="11111747" cy="4351338"/>
          </a:xfr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buNone/>
            </a:pPr>
            <a:r>
              <a:rPr lang="pt-PT" dirty="0">
                <a:solidFill>
                  <a:srgbClr val="3E587A"/>
                </a:solidFill>
                <a:latin typeface="Century Gothic"/>
                <a:ea typeface="+mn-lt"/>
                <a:cs typeface="+mn-lt"/>
              </a:rPr>
              <a:t>O Programa LIFE é um instrumento financeiro para o ambiente e a ação climática, com vista a contribuir para a transição para uma economia sustentável, circular, energeticamente eficiente, baseada nas energias renováveis, neutra para o clima e resiliente.</a:t>
            </a:r>
            <a:endParaRPr lang="pt-PT" sz="2000" dirty="0">
              <a:solidFill>
                <a:srgbClr val="3E587A"/>
              </a:solidFill>
              <a:latin typeface="Century Gothic"/>
              <a:ea typeface="+mn-lt"/>
              <a:cs typeface="+mn-lt"/>
            </a:endParaRPr>
          </a:p>
          <a:p>
            <a:pPr algn="just">
              <a:buNone/>
            </a:pPr>
            <a:endParaRPr lang="pt-PT" dirty="0">
              <a:solidFill>
                <a:srgbClr val="3E587A"/>
              </a:solidFill>
              <a:latin typeface="Century Gothic"/>
            </a:endParaRPr>
          </a:p>
          <a:p>
            <a:pPr algn="just">
              <a:buNone/>
            </a:pPr>
            <a:endParaRPr lang="pt-PT" dirty="0">
              <a:solidFill>
                <a:srgbClr val="3E587A"/>
              </a:solidFill>
              <a:latin typeface="Century Gothic"/>
            </a:endParaRPr>
          </a:p>
          <a:p>
            <a:pPr>
              <a:buNone/>
            </a:pPr>
            <a:endParaRPr lang="pt-PT" dirty="0">
              <a:solidFill>
                <a:srgbClr val="3E587A"/>
              </a:solidFill>
              <a:latin typeface="Century Gothic"/>
            </a:endParaRPr>
          </a:p>
          <a:p>
            <a:pPr>
              <a:buNone/>
            </a:pPr>
            <a:endParaRPr lang="pt-PT" sz="2000" dirty="0">
              <a:solidFill>
                <a:srgbClr val="3E587A"/>
              </a:solidFill>
              <a:latin typeface="Century Gothic"/>
              <a:cs typeface="Calibri"/>
            </a:endParaRP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8C1634D2-719D-4E87-A2A5-A3F1888B841A}"/>
              </a:ext>
            </a:extLst>
          </p:cNvPr>
          <p:cNvCxnSpPr/>
          <p:nvPr/>
        </p:nvCxnSpPr>
        <p:spPr>
          <a:xfrm flipH="1">
            <a:off x="587512" y="1568485"/>
            <a:ext cx="0" cy="1066798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D84C58DC-27D4-492D-8E97-A0E251D77985}"/>
              </a:ext>
            </a:extLst>
          </p:cNvPr>
          <p:cNvCxnSpPr>
            <a:cxnSpLocks/>
          </p:cNvCxnSpPr>
          <p:nvPr/>
        </p:nvCxnSpPr>
        <p:spPr>
          <a:xfrm flipH="1">
            <a:off x="576943" y="1559379"/>
            <a:ext cx="11038114" cy="21769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4">
            <a:extLst>
              <a:ext uri="{FF2B5EF4-FFF2-40B4-BE49-F238E27FC236}">
                <a16:creationId xmlns:a16="http://schemas.microsoft.com/office/drawing/2014/main" id="{FD47152F-A19D-4DB0-BDBC-7D672E602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900" y="4108871"/>
            <a:ext cx="3736412" cy="257699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8C71CF7-16C9-4BC8-B5FE-0498F05D6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95404"/>
            <a:ext cx="4127500" cy="284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43780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15A21-7C59-4482-9DFE-10866D0A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119871"/>
            <a:ext cx="11814235" cy="1325563"/>
          </a:xfrm>
        </p:spPr>
        <p:txBody>
          <a:bodyPr>
            <a:noAutofit/>
          </a:bodyPr>
          <a:lstStyle/>
          <a:p>
            <a:r>
              <a:rPr lang="pt-PT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alibri Light"/>
              </a:rPr>
              <a:t>DLR Nº 15/2012/A - Regime jurídico da conservação da natureza e da proteção da biodiversidade.</a:t>
            </a: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8C1634D2-719D-4E87-A2A5-A3F1888B841A}"/>
              </a:ext>
            </a:extLst>
          </p:cNvPr>
          <p:cNvCxnSpPr/>
          <p:nvPr/>
        </p:nvCxnSpPr>
        <p:spPr>
          <a:xfrm flipH="1">
            <a:off x="587512" y="1568485"/>
            <a:ext cx="0" cy="1066798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D84C58DC-27D4-492D-8E97-A0E251D77985}"/>
              </a:ext>
            </a:extLst>
          </p:cNvPr>
          <p:cNvCxnSpPr>
            <a:cxnSpLocks/>
          </p:cNvCxnSpPr>
          <p:nvPr/>
        </p:nvCxnSpPr>
        <p:spPr>
          <a:xfrm flipH="1">
            <a:off x="576943" y="1559379"/>
            <a:ext cx="11038114" cy="21769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95E761E8-F218-4D96-BDFE-2F01B145A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686" y="1829741"/>
            <a:ext cx="11027545" cy="4163252"/>
          </a:xfrm>
          <a:ln>
            <a:noFill/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buNone/>
            </a:pPr>
            <a:r>
              <a:rPr lang="pt-PT" sz="3000" b="1" dirty="0">
                <a:solidFill>
                  <a:srgbClr val="3E587A"/>
                </a:solidFill>
                <a:latin typeface="Century Gothic"/>
                <a:ea typeface="+mn-lt"/>
                <a:cs typeface="+mn-lt"/>
              </a:rPr>
              <a:t>Artigo nº 149</a:t>
            </a:r>
          </a:p>
          <a:p>
            <a:pPr>
              <a:buNone/>
            </a:pPr>
            <a:r>
              <a:rPr lang="pt-PT" sz="2000" b="1" dirty="0">
                <a:solidFill>
                  <a:srgbClr val="3E587A"/>
                </a:solidFill>
                <a:latin typeface="Century Gothic"/>
                <a:ea typeface="+mn-lt"/>
                <a:cs typeface="+mn-lt"/>
              </a:rPr>
              <a:t>(...)</a:t>
            </a:r>
          </a:p>
          <a:p>
            <a:pPr algn="just">
              <a:buNone/>
            </a:pPr>
            <a:r>
              <a:rPr lang="pt-PT" sz="3000" dirty="0">
                <a:solidFill>
                  <a:srgbClr val="3E587A"/>
                </a:solidFill>
                <a:latin typeface="Century Gothic"/>
                <a:ea typeface="+mn-lt"/>
                <a:cs typeface="+mn-lt"/>
              </a:rPr>
              <a:t>3- Constitui contraordenação ambiental leve, nos termos do disposto na Lei Quadro das Contraordenações Ambientais, aprovada pela Lei n.º 50/2006, de 29 de agosto, a prática dos seguintes atos:</a:t>
            </a:r>
          </a:p>
          <a:p>
            <a:pPr algn="just">
              <a:buNone/>
            </a:pPr>
            <a:r>
              <a:rPr lang="pt-PT" sz="3000" dirty="0">
                <a:solidFill>
                  <a:srgbClr val="3E587A"/>
                </a:solidFill>
                <a:latin typeface="Century Gothic"/>
                <a:ea typeface="+mn-lt"/>
                <a:cs typeface="+mn-lt"/>
              </a:rPr>
              <a:t>	c) O abandono de animais domésticos e o </a:t>
            </a:r>
            <a:r>
              <a:rPr lang="pt-PT" sz="3000" b="1" dirty="0">
                <a:solidFill>
                  <a:srgbClr val="3E587A"/>
                </a:solidFill>
                <a:latin typeface="Century Gothic"/>
                <a:ea typeface="+mn-lt"/>
                <a:cs typeface="+mn-lt"/>
              </a:rPr>
              <a:t>pastoreio não autorizado</a:t>
            </a:r>
            <a:r>
              <a:rPr lang="pt-PT" sz="3000" dirty="0">
                <a:solidFill>
                  <a:srgbClr val="3E587A"/>
                </a:solidFill>
                <a:latin typeface="Century Gothic"/>
                <a:ea typeface="+mn-lt"/>
                <a:cs typeface="+mn-lt"/>
              </a:rPr>
              <a:t>, em violação do disposto no n.º 1 do artigo 64.º;</a:t>
            </a:r>
          </a:p>
          <a:p>
            <a:pPr algn="just">
              <a:buNone/>
            </a:pPr>
            <a:r>
              <a:rPr lang="pt-PT" sz="2000" b="1" dirty="0">
                <a:solidFill>
                  <a:srgbClr val="3E587A"/>
                </a:solidFill>
                <a:latin typeface="Century Gothic"/>
                <a:ea typeface="+mn-lt"/>
                <a:cs typeface="+mn-lt"/>
              </a:rPr>
              <a:t>(...)</a:t>
            </a:r>
          </a:p>
          <a:p>
            <a:pPr algn="just">
              <a:buNone/>
            </a:pPr>
            <a:endParaRPr lang="pt-PT" sz="2000" dirty="0">
              <a:solidFill>
                <a:srgbClr val="3E587A"/>
              </a:solidFill>
              <a:latin typeface="Century Gothic"/>
              <a:ea typeface="+mn-lt"/>
              <a:cs typeface="+mn-lt"/>
            </a:endParaRPr>
          </a:p>
          <a:p>
            <a:pPr algn="just">
              <a:buNone/>
            </a:pPr>
            <a:endParaRPr lang="pt-PT" sz="2000" dirty="0">
              <a:solidFill>
                <a:srgbClr val="3E587A"/>
              </a:solidFill>
              <a:latin typeface="Century Gothic"/>
              <a:ea typeface="+mn-lt"/>
              <a:cs typeface="+mn-lt"/>
            </a:endParaRPr>
          </a:p>
          <a:p>
            <a:pPr algn="just">
              <a:buNone/>
            </a:pPr>
            <a:endParaRPr lang="pt-PT" sz="2000" dirty="0">
              <a:solidFill>
                <a:srgbClr val="3E587A"/>
              </a:solidFill>
              <a:latin typeface="Century Gothic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1605527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CC91840-31B0-4251-86BD-F931CB9FC4EB}"/>
              </a:ext>
            </a:extLst>
          </p:cNvPr>
          <p:cNvSpPr/>
          <p:nvPr/>
        </p:nvSpPr>
        <p:spPr>
          <a:xfrm>
            <a:off x="1" y="0"/>
            <a:ext cx="12192000" cy="7021285"/>
          </a:xfrm>
          <a:prstGeom prst="rect">
            <a:avLst/>
          </a:prstGeom>
          <a:solidFill>
            <a:srgbClr val="668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3B3B06-4925-4C57-9571-7A863C2E39EC}"/>
              </a:ext>
            </a:extLst>
          </p:cNvPr>
          <p:cNvGrpSpPr/>
          <p:nvPr/>
        </p:nvGrpSpPr>
        <p:grpSpPr>
          <a:xfrm>
            <a:off x="2291341" y="5726441"/>
            <a:ext cx="8231665" cy="1121538"/>
            <a:chOff x="3691534" y="5736462"/>
            <a:chExt cx="8231665" cy="1121538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1BE7C3CF-CFFD-438B-8AF2-5C046A5DA3E1}"/>
                </a:ext>
              </a:extLst>
            </p:cNvPr>
            <p:cNvSpPr/>
            <p:nvPr/>
          </p:nvSpPr>
          <p:spPr>
            <a:xfrm>
              <a:off x="3691534" y="5736462"/>
              <a:ext cx="8231665" cy="112153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E58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4" name="Imagem 4">
              <a:extLst>
                <a:ext uri="{FF2B5EF4-FFF2-40B4-BE49-F238E27FC236}">
                  <a16:creationId xmlns:a16="http://schemas.microsoft.com/office/drawing/2014/main" id="{936AAFBE-C7C2-4A07-A51F-1000E545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85902" y="6085495"/>
              <a:ext cx="711352" cy="490617"/>
            </a:xfrm>
            <a:prstGeom prst="rect">
              <a:avLst/>
            </a:prstGeom>
          </p:spPr>
        </p:pic>
        <p:pic>
          <p:nvPicPr>
            <p:cNvPr id="24" name="Imagem 7">
              <a:extLst>
                <a:ext uri="{FF2B5EF4-FFF2-40B4-BE49-F238E27FC236}">
                  <a16:creationId xmlns:a16="http://schemas.microsoft.com/office/drawing/2014/main" id="{F66439DB-3D8F-4422-98D2-607BC4A2A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7507" y="6038724"/>
              <a:ext cx="1258684" cy="506053"/>
            </a:xfrm>
            <a:prstGeom prst="rect">
              <a:avLst/>
            </a:prstGeom>
          </p:spPr>
        </p:pic>
        <p:pic>
          <p:nvPicPr>
            <p:cNvPr id="26" name="Imagem 11">
              <a:extLst>
                <a:ext uri="{FF2B5EF4-FFF2-40B4-BE49-F238E27FC236}">
                  <a16:creationId xmlns:a16="http://schemas.microsoft.com/office/drawing/2014/main" id="{AD744F09-C878-4F8A-BE2A-2BDDE1656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1534" y="5813265"/>
              <a:ext cx="2682066" cy="900787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084DE9E9-C2C0-49DE-B803-85A7862F7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705" t="3252" r="21651" b="10634"/>
            <a:stretch>
              <a:fillRect/>
            </a:stretch>
          </p:blipFill>
          <p:spPr bwMode="auto">
            <a:xfrm>
              <a:off x="7436605" y="5982845"/>
              <a:ext cx="1175762" cy="506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53BD18D7-C40A-4ADD-80A5-54BF0432B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6852" y="5942439"/>
              <a:ext cx="1230393" cy="642438"/>
            </a:xfrm>
            <a:prstGeom prst="rect">
              <a:avLst/>
            </a:prstGeom>
          </p:spPr>
        </p:pic>
        <p:pic>
          <p:nvPicPr>
            <p:cNvPr id="20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E6789740-1E17-4CDF-B38F-1731D0862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9896" y="6014180"/>
              <a:ext cx="708799" cy="570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517719F9-FE1E-498E-B058-0805CBC2F1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601"/>
            <a:ext cx="12192002" cy="638129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242C3AC-85EE-4A15-9BAD-8A67E9E90177}"/>
              </a:ext>
            </a:extLst>
          </p:cNvPr>
          <p:cNvSpPr txBox="1"/>
          <p:nvPr/>
        </p:nvSpPr>
        <p:spPr>
          <a:xfrm>
            <a:off x="3156771" y="27609"/>
            <a:ext cx="8898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400" b="1" dirty="0">
                <a:solidFill>
                  <a:schemeClr val="bg1">
                    <a:lumMod val="95000"/>
                  </a:schemeClr>
                </a:solidFill>
              </a:rPr>
              <a:t>Proteção ativa e gestão integrada da Rede Natura 2000 nos Açores</a:t>
            </a:r>
            <a:br>
              <a:rPr lang="pt-PT" sz="1200" b="1" dirty="0"/>
            </a:br>
            <a:r>
              <a:rPr lang="pt-PT" sz="1200" b="1" dirty="0">
                <a:solidFill>
                  <a:schemeClr val="bg1">
                    <a:lumMod val="95000"/>
                  </a:schemeClr>
                </a:solidFill>
              </a:rPr>
              <a:t>LIFE IP AZORES NATURA – LIFE17 IPE/PT/000010</a:t>
            </a:r>
          </a:p>
        </p:txBody>
      </p:sp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D419BFD-D998-42FF-8CB6-E69F086BE714}"/>
              </a:ext>
            </a:extLst>
          </p:cNvPr>
          <p:cNvSpPr/>
          <p:nvPr/>
        </p:nvSpPr>
        <p:spPr>
          <a:xfrm>
            <a:off x="-4082" y="-121103"/>
            <a:ext cx="6135460" cy="7021285"/>
          </a:xfrm>
          <a:prstGeom prst="rect">
            <a:avLst/>
          </a:prstGeom>
          <a:solidFill>
            <a:srgbClr val="6687B3"/>
          </a:solidFill>
          <a:ln>
            <a:solidFill>
              <a:srgbClr val="3E5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A07838-8DB0-410E-A090-3964167E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4926"/>
            <a:ext cx="4800600" cy="134461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PT" sz="48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  <a:t>Beneficiários</a:t>
            </a:r>
            <a:endParaRPr lang="pt-PT" sz="3600" b="1" dirty="0">
              <a:solidFill>
                <a:srgbClr val="FFFFFF"/>
              </a:solidFill>
              <a:latin typeface="Century Gothic"/>
              <a:cs typeface="Calibri Light" panose="020F0302020204030204"/>
            </a:endParaRP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C55AA089-52EE-4C1F-AA0B-C843F947FB5F}"/>
              </a:ext>
            </a:extLst>
          </p:cNvPr>
          <p:cNvCxnSpPr/>
          <p:nvPr/>
        </p:nvCxnSpPr>
        <p:spPr>
          <a:xfrm flipH="1">
            <a:off x="11744342" y="475805"/>
            <a:ext cx="0" cy="5940722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077BA163-2EC6-4E41-A9E0-32E9C45322B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3" y="474091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35BF44F9-A550-4B42-8EBD-5D3C187CA16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2" y="6411939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Texto 2">
            <a:extLst>
              <a:ext uri="{FF2B5EF4-FFF2-40B4-BE49-F238E27FC236}">
                <a16:creationId xmlns:a16="http://schemas.microsoft.com/office/drawing/2014/main" id="{656DA9F9-1AB8-42B2-9768-41406585F9A8}"/>
              </a:ext>
            </a:extLst>
          </p:cNvPr>
          <p:cNvSpPr txBox="1">
            <a:spLocks/>
          </p:cNvSpPr>
          <p:nvPr/>
        </p:nvSpPr>
        <p:spPr>
          <a:xfrm>
            <a:off x="6264704" y="927326"/>
            <a:ext cx="6426300" cy="284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Secretaria Regional do Ambiente e </a:t>
            </a:r>
            <a:b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</a:br>
            <a: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Alterações Climáticas (Coordenador)</a:t>
            </a:r>
            <a:b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</a:br>
            <a:endParaRPr lang="pt-PT" sz="20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Direção Regional do Ambiente e </a:t>
            </a:r>
            <a:b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</a:br>
            <a: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Alterações Climáticas</a:t>
            </a:r>
          </a:p>
          <a:p>
            <a:endParaRPr lang="pt-PT" sz="20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Direção Regional das Políticas Marítimas</a:t>
            </a:r>
          </a:p>
          <a:p>
            <a:pPr marL="0" indent="0">
              <a:buNone/>
            </a:pPr>
            <a:endParaRPr lang="pt-PT" sz="20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Sociedade Portuguesa para o Estudo </a:t>
            </a:r>
            <a:b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</a:br>
            <a: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das Aves – SPEA</a:t>
            </a:r>
          </a:p>
          <a:p>
            <a:endParaRPr lang="pt-PT" sz="20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r>
              <a:rPr lang="es-ES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Fundación Canaria Reserva Mundial de </a:t>
            </a:r>
            <a:br>
              <a:rPr lang="es-ES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</a:br>
            <a:r>
              <a:rPr lang="es-ES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la Biosfera La Palma</a:t>
            </a:r>
            <a:endParaRPr lang="pt-PT" sz="20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C4F6F3C-3E9C-403A-81CE-A10279076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01" y="4031236"/>
            <a:ext cx="3722893" cy="372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82125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82E376E6-4A11-467C-ABB9-EA98585E5B97}"/>
              </a:ext>
            </a:extLst>
          </p:cNvPr>
          <p:cNvSpPr txBox="1">
            <a:spLocks/>
          </p:cNvSpPr>
          <p:nvPr/>
        </p:nvSpPr>
        <p:spPr>
          <a:xfrm>
            <a:off x="397555" y="183663"/>
            <a:ext cx="6884681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sz="2400" b="1" u="sng" dirty="0" err="1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Áreas</a:t>
            </a:r>
            <a:r>
              <a:rPr lang="en-US" sz="2400" b="1" u="sng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 de </a:t>
            </a:r>
            <a:r>
              <a:rPr lang="en-US" sz="2400" b="1" u="sng" dirty="0" err="1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Intervenção</a:t>
            </a:r>
            <a:endParaRPr lang="en-US" sz="2400" b="1" u="sng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en-US" sz="2400" b="1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pPr marL="265113" lvl="1" indent="0">
              <a:lnSpc>
                <a:spcPct val="100000"/>
              </a:lnSpc>
              <a:buNone/>
            </a:pPr>
            <a:endParaRPr lang="pt-PT" sz="1800" dirty="0">
              <a:solidFill>
                <a:schemeClr val="bg2">
                  <a:lumMod val="50000"/>
                </a:schemeClr>
              </a:solidFill>
              <a:latin typeface="Century Gothic"/>
              <a:ea typeface="+mn-lt"/>
              <a:cs typeface="+mn-lt"/>
            </a:endParaRPr>
          </a:p>
          <a:p>
            <a:pPr>
              <a:lnSpc>
                <a:spcPct val="100000"/>
              </a:lnSpc>
              <a:buNone/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F2008B8-276C-415E-9ACF-D57ACD452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108" y="935226"/>
            <a:ext cx="8277784" cy="551852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57D95C3-5714-4DB0-9EDA-04ECC79EA6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735" y="404252"/>
            <a:ext cx="4940850" cy="639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260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D419BFD-D998-42FF-8CB6-E69F086BE714}"/>
              </a:ext>
            </a:extLst>
          </p:cNvPr>
          <p:cNvSpPr/>
          <p:nvPr/>
        </p:nvSpPr>
        <p:spPr>
          <a:xfrm>
            <a:off x="-4082" y="-121103"/>
            <a:ext cx="6135460" cy="7021285"/>
          </a:xfrm>
          <a:prstGeom prst="rect">
            <a:avLst/>
          </a:prstGeom>
          <a:solidFill>
            <a:srgbClr val="6687B3"/>
          </a:solidFill>
          <a:ln>
            <a:solidFill>
              <a:srgbClr val="3E5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A07838-8DB0-410E-A090-3964167E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91" y="2084387"/>
            <a:ext cx="4800600" cy="1344613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pt-PT" sz="48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  <a:t>Principais</a:t>
            </a:r>
            <a:br>
              <a:rPr lang="pt-PT" sz="48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</a:br>
            <a:r>
              <a:rPr lang="pt-PT" sz="48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  <a:t>Objetivos</a:t>
            </a:r>
            <a:endParaRPr lang="pt-PT" sz="3600" b="1" dirty="0">
              <a:solidFill>
                <a:srgbClr val="FFFFFF"/>
              </a:solidFill>
              <a:latin typeface="Century Gothic"/>
              <a:cs typeface="Calibri Light" panose="020F0302020204030204"/>
            </a:endParaRP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C55AA089-52EE-4C1F-AA0B-C843F947FB5F}"/>
              </a:ext>
            </a:extLst>
          </p:cNvPr>
          <p:cNvCxnSpPr/>
          <p:nvPr/>
        </p:nvCxnSpPr>
        <p:spPr>
          <a:xfrm flipH="1">
            <a:off x="11744342" y="475805"/>
            <a:ext cx="0" cy="5940722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077BA163-2EC6-4E41-A9E0-32E9C45322B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3" y="474091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35BF44F9-A550-4B42-8EBD-5D3C187CA16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2" y="6411939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osição do Texto 2">
            <a:extLst>
              <a:ext uri="{FF2B5EF4-FFF2-40B4-BE49-F238E27FC236}">
                <a16:creationId xmlns:a16="http://schemas.microsoft.com/office/drawing/2014/main" id="{656DA9F9-1AB8-42B2-9768-41406585F9A8}"/>
              </a:ext>
            </a:extLst>
          </p:cNvPr>
          <p:cNvSpPr txBox="1">
            <a:spLocks/>
          </p:cNvSpPr>
          <p:nvPr/>
        </p:nvSpPr>
        <p:spPr>
          <a:xfrm>
            <a:off x="6314808" y="1297032"/>
            <a:ext cx="6426300" cy="284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Implementação do Quadro de Ação </a:t>
            </a:r>
            <a:b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</a:br>
            <a: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Prioritária para a Rede Natura 2000 (PAF)</a:t>
            </a:r>
          </a:p>
          <a:p>
            <a:endParaRPr lang="pt-PT" sz="20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Melhoria do estado de conservação </a:t>
            </a:r>
            <a:b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</a:br>
            <a: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para 100% dos habitats e, pelo menos, </a:t>
            </a:r>
            <a:b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</a:br>
            <a: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50% de espécies (flora e fauna) descritas </a:t>
            </a:r>
            <a:b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</a:br>
            <a: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como desfavoráveis no último relatório submetido à UE</a:t>
            </a:r>
          </a:p>
          <a:p>
            <a:endParaRPr lang="pt-PT" sz="2000" dirty="0">
              <a:solidFill>
                <a:srgbClr val="6687B3"/>
              </a:solidFill>
              <a:latin typeface="Century Gothic"/>
              <a:ea typeface="+mn-lt"/>
              <a:cs typeface="+mn-lt"/>
            </a:endParaRPr>
          </a:p>
          <a:p>
            <a: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Mobilização de fundos complementares </a:t>
            </a:r>
            <a:b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</a:br>
            <a: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para a gestão dos sítios da Rede Natura </a:t>
            </a:r>
            <a:b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</a:br>
            <a:r>
              <a:rPr lang="pt-PT" sz="2000" dirty="0">
                <a:solidFill>
                  <a:srgbClr val="6687B3"/>
                </a:solidFill>
                <a:latin typeface="Century Gothic"/>
                <a:ea typeface="+mn-lt"/>
                <a:cs typeface="+mn-lt"/>
              </a:rPr>
              <a:t>2000, através de outros financiamentos disponíveis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B58C6CB-397B-4C82-B066-A33F6D23A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01" y="4106392"/>
            <a:ext cx="3722893" cy="372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93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D419BFD-D998-42FF-8CB6-E69F086BE714}"/>
              </a:ext>
            </a:extLst>
          </p:cNvPr>
          <p:cNvSpPr/>
          <p:nvPr/>
        </p:nvSpPr>
        <p:spPr>
          <a:xfrm>
            <a:off x="-4082" y="-121103"/>
            <a:ext cx="6135460" cy="7021285"/>
          </a:xfrm>
          <a:prstGeom prst="rect">
            <a:avLst/>
          </a:prstGeom>
          <a:solidFill>
            <a:srgbClr val="6687B3"/>
          </a:solidFill>
          <a:ln>
            <a:solidFill>
              <a:srgbClr val="3E5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A07838-8DB0-410E-A090-3964167E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5" y="822325"/>
            <a:ext cx="5827059" cy="1344613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pt-PT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  <a:t>A importância da conservação da natureza para a comunidade</a:t>
            </a:r>
          </a:p>
        </p:txBody>
      </p:sp>
      <p:sp>
        <p:nvSpPr>
          <p:cNvPr id="11" name="Marcador de Posição de Conteúdo 2">
            <a:extLst>
              <a:ext uri="{FF2B5EF4-FFF2-40B4-BE49-F238E27FC236}">
                <a16:creationId xmlns:a16="http://schemas.microsoft.com/office/drawing/2014/main" id="{7C58F807-89F9-4F50-BF41-8519F7147216}"/>
              </a:ext>
            </a:extLst>
          </p:cNvPr>
          <p:cNvSpPr txBox="1">
            <a:spLocks/>
          </p:cNvSpPr>
          <p:nvPr/>
        </p:nvSpPr>
        <p:spPr>
          <a:xfrm>
            <a:off x="6330150" y="822325"/>
            <a:ext cx="5271238" cy="57391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A biodiversidade aumenta o potencial dos </a:t>
            </a:r>
            <a:r>
              <a:rPr lang="pt-PT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serviços de ecossistemas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, de uma forma geral: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P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Valorização dos produtos agrícolas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P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Mitigação dos efeitos das alterações climáticas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P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Turismo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PT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Lazer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Regulação dos cursos hídricos (</a:t>
            </a:r>
            <a:r>
              <a:rPr lang="pt-PT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prevenção de cheias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, enxurradas,  erosão e disponibilização de água);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Os insetos promovem a polinização, contribuindo para a riqueza das pastagens, </a:t>
            </a:r>
            <a:r>
              <a:rPr lang="pt-PT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reduzindo a quantidade de adubos necessária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lt"/>
                <a:cs typeface="+mn-lt"/>
              </a:rPr>
              <a:t>;</a:t>
            </a:r>
          </a:p>
          <a:p>
            <a:pPr>
              <a:buNone/>
            </a:pPr>
            <a:endParaRPr lang="pt-PT" sz="2000" dirty="0">
              <a:solidFill>
                <a:srgbClr val="7F7F7F"/>
              </a:solidFill>
              <a:cs typeface="Calibri" panose="020F0502020204030204"/>
            </a:endParaRP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C55AA089-52EE-4C1F-AA0B-C843F947FB5F}"/>
              </a:ext>
            </a:extLst>
          </p:cNvPr>
          <p:cNvCxnSpPr/>
          <p:nvPr/>
        </p:nvCxnSpPr>
        <p:spPr>
          <a:xfrm flipH="1">
            <a:off x="11744342" y="475805"/>
            <a:ext cx="0" cy="5940722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077BA163-2EC6-4E41-A9E0-32E9C45322B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3" y="474091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35BF44F9-A550-4B42-8EBD-5D3C187CA16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2" y="6411939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Nenhuma descrição disponível.">
            <a:extLst>
              <a:ext uri="{FF2B5EF4-FFF2-40B4-BE49-F238E27FC236}">
                <a16:creationId xmlns:a16="http://schemas.microsoft.com/office/drawing/2014/main" id="{FEA5DB1A-44BE-44FD-BF2D-3CF6D0F0F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11" y="2122251"/>
            <a:ext cx="3490063" cy="469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300991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89BC76B-C79B-45B9-83D2-D7758C88D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32" y="-2"/>
            <a:ext cx="10611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15778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D419BFD-D998-42FF-8CB6-E69F086BE714}"/>
              </a:ext>
            </a:extLst>
          </p:cNvPr>
          <p:cNvSpPr/>
          <p:nvPr/>
        </p:nvSpPr>
        <p:spPr>
          <a:xfrm>
            <a:off x="-4082" y="-121103"/>
            <a:ext cx="6135460" cy="7021285"/>
          </a:xfrm>
          <a:prstGeom prst="rect">
            <a:avLst/>
          </a:prstGeom>
          <a:solidFill>
            <a:srgbClr val="6687B3"/>
          </a:solidFill>
          <a:ln>
            <a:solidFill>
              <a:srgbClr val="3E58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A07838-8DB0-410E-A090-3964167E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2325"/>
            <a:ext cx="4800600" cy="1344613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pt-PT" sz="3600" b="1" dirty="0">
                <a:solidFill>
                  <a:srgbClr val="FFFFFF"/>
                </a:solidFill>
                <a:latin typeface="Century Gothic"/>
                <a:cs typeface="Calibri Light" panose="020F0302020204030204"/>
              </a:rPr>
              <a:t>Bens e serviços </a:t>
            </a:r>
            <a:r>
              <a:rPr lang="pt-PT" sz="3600" b="1" dirty="0" err="1">
                <a:solidFill>
                  <a:srgbClr val="FFFFFF"/>
                </a:solidFill>
                <a:latin typeface="Century Gothic"/>
                <a:cs typeface="Calibri Light" panose="020F0302020204030204"/>
              </a:rPr>
              <a:t>ecossistémicos</a:t>
            </a:r>
            <a:endParaRPr lang="pt-PT" sz="3600" b="1" dirty="0">
              <a:solidFill>
                <a:srgbClr val="FFFFFF"/>
              </a:solidFill>
              <a:latin typeface="Century Gothic"/>
              <a:cs typeface="Calibri Light" panose="020F0302020204030204"/>
            </a:endParaRPr>
          </a:p>
        </p:txBody>
      </p:sp>
      <p:sp>
        <p:nvSpPr>
          <p:cNvPr id="11" name="Marcador de Posição de Conteúdo 2">
            <a:extLst>
              <a:ext uri="{FF2B5EF4-FFF2-40B4-BE49-F238E27FC236}">
                <a16:creationId xmlns:a16="http://schemas.microsoft.com/office/drawing/2014/main" id="{7C58F807-89F9-4F50-BF41-8519F7147216}"/>
              </a:ext>
            </a:extLst>
          </p:cNvPr>
          <p:cNvSpPr txBox="1">
            <a:spLocks/>
          </p:cNvSpPr>
          <p:nvPr/>
        </p:nvSpPr>
        <p:spPr>
          <a:xfrm>
            <a:off x="6481082" y="583489"/>
            <a:ext cx="5189545" cy="6070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t-PT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Os ecossistemas estão na base de toda a vida e atividade humana. </a:t>
            </a:r>
          </a:p>
          <a:p>
            <a:pPr>
              <a:lnSpc>
                <a:spcPct val="100000"/>
              </a:lnSpc>
            </a:pPr>
            <a:r>
              <a:rPr lang="pt-PT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Entre os benefícios oferecidos pelos ecossistemas contam-se os </a:t>
            </a:r>
            <a:r>
              <a:rPr lang="pt-PT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alimentos</a:t>
            </a:r>
            <a:r>
              <a:rPr lang="pt-PT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, a </a:t>
            </a:r>
            <a:r>
              <a:rPr lang="pt-PT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água</a:t>
            </a:r>
            <a:r>
              <a:rPr lang="pt-PT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, a </a:t>
            </a:r>
            <a:r>
              <a:rPr lang="pt-PT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madeira</a:t>
            </a:r>
            <a:r>
              <a:rPr lang="pt-PT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, a </a:t>
            </a:r>
            <a:r>
              <a:rPr lang="pt-PT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purificação do ar</a:t>
            </a:r>
            <a:r>
              <a:rPr lang="pt-PT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, a </a:t>
            </a:r>
            <a:r>
              <a:rPr lang="pt-PT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formação do solo</a:t>
            </a:r>
            <a:r>
              <a:rPr lang="pt-PT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 e a </a:t>
            </a:r>
            <a:r>
              <a:rPr lang="pt-PT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polinização</a:t>
            </a:r>
            <a:r>
              <a:rPr lang="pt-PT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pt-PT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Porém, as atividades humanas estão a destruir a biodiversidade e a alterar a capacidade dos ecossistemas saudáveis para produzirem esta vasta gama de bens e serviços.</a:t>
            </a:r>
          </a:p>
          <a:p>
            <a:pPr>
              <a:lnSpc>
                <a:spcPct val="100000"/>
              </a:lnSpc>
            </a:pPr>
            <a:r>
              <a:rPr lang="pt-PT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Estudos recentes revelam que: 11% das áreas naturais existentes no mundo em 2000 poderão desaparecer até 2050.:</a:t>
            </a:r>
          </a:p>
          <a:p>
            <a:pPr lvl="1">
              <a:lnSpc>
                <a:spcPct val="100000"/>
              </a:lnSpc>
            </a:pPr>
            <a:r>
              <a:rPr lang="pt-PT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Quase </a:t>
            </a:r>
            <a:r>
              <a:rPr lang="pt-PT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40%</a:t>
            </a:r>
            <a:r>
              <a:rPr lang="pt-PT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 dos atuais </a:t>
            </a:r>
            <a:r>
              <a:rPr lang="pt-PT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terrenos agrícolas </a:t>
            </a:r>
            <a:r>
              <a:rPr lang="pt-PT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correm o risco de ser transformados em culturas intensivas. </a:t>
            </a:r>
          </a:p>
          <a:p>
            <a:pPr lvl="1">
              <a:lnSpc>
                <a:spcPct val="100000"/>
              </a:lnSpc>
            </a:pPr>
            <a:r>
              <a:rPr lang="pt-PT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Na Europa, </a:t>
            </a:r>
            <a:r>
              <a:rPr lang="pt-PT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até 80%</a:t>
            </a:r>
            <a:r>
              <a:rPr lang="pt-PT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 dos diferentes tipos de habitats protegidos estão ameaçados. </a:t>
            </a:r>
          </a:p>
          <a:p>
            <a:pPr lvl="1">
              <a:lnSpc>
                <a:spcPct val="100000"/>
              </a:lnSpc>
            </a:pPr>
            <a:r>
              <a:rPr lang="pt-PT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Nos últimos 100 anos, as atividades humanas multiplicaram a extinção de espécies </a:t>
            </a:r>
            <a:r>
              <a:rPr lang="pt-PT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por 50-1000.</a:t>
            </a:r>
          </a:p>
        </p:txBody>
      </p:sp>
      <p:cxnSp>
        <p:nvCxnSpPr>
          <p:cNvPr id="13" name="Conexão reta unidirecional 12">
            <a:extLst>
              <a:ext uri="{FF2B5EF4-FFF2-40B4-BE49-F238E27FC236}">
                <a16:creationId xmlns:a16="http://schemas.microsoft.com/office/drawing/2014/main" id="{C55AA089-52EE-4C1F-AA0B-C843F947FB5F}"/>
              </a:ext>
            </a:extLst>
          </p:cNvPr>
          <p:cNvCxnSpPr>
            <a:cxnSpLocks/>
          </p:cNvCxnSpPr>
          <p:nvPr/>
        </p:nvCxnSpPr>
        <p:spPr>
          <a:xfrm>
            <a:off x="11744342" y="475805"/>
            <a:ext cx="112" cy="6043134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>
            <a:extLst>
              <a:ext uri="{FF2B5EF4-FFF2-40B4-BE49-F238E27FC236}">
                <a16:creationId xmlns:a16="http://schemas.microsoft.com/office/drawing/2014/main" id="{077BA163-2EC6-4E41-A9E0-32E9C45322B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3" y="474091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>
            <a:extLst>
              <a:ext uri="{FF2B5EF4-FFF2-40B4-BE49-F238E27FC236}">
                <a16:creationId xmlns:a16="http://schemas.microsoft.com/office/drawing/2014/main" id="{35BF44F9-A550-4B42-8EBD-5D3C187CA16E}"/>
              </a:ext>
            </a:extLst>
          </p:cNvPr>
          <p:cNvCxnSpPr>
            <a:cxnSpLocks/>
          </p:cNvCxnSpPr>
          <p:nvPr/>
        </p:nvCxnSpPr>
        <p:spPr>
          <a:xfrm flipH="1" flipV="1">
            <a:off x="6615433" y="6511953"/>
            <a:ext cx="5129021" cy="6986"/>
          </a:xfrm>
          <a:prstGeom prst="straightConnector1">
            <a:avLst/>
          </a:prstGeom>
          <a:ln w="28575">
            <a:solidFill>
              <a:srgbClr val="3E58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Pode ser uma imagem de texto que diz &quot;Procedimento dos 000p, 00778 Serviços dos Ecossistemas TIPOS DE SERVIÇOS DOS ECOSSISTEMAS BIODIVERSIDADE CARBONO ÁGUA SOLO LAZER/RECREIO FLORESTAS 5 PARA TODOS FSC SEMPRE&quot;">
            <a:extLst>
              <a:ext uri="{FF2B5EF4-FFF2-40B4-BE49-F238E27FC236}">
                <a16:creationId xmlns:a16="http://schemas.microsoft.com/office/drawing/2014/main" id="{0CA5642F-98E9-42D7-99D7-E1E124A5B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t="31597" r="10535" b="9815"/>
          <a:stretch/>
        </p:blipFill>
        <p:spPr bwMode="auto">
          <a:xfrm>
            <a:off x="116568" y="2351975"/>
            <a:ext cx="5894160" cy="401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455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2389</Words>
  <Application>Microsoft Office PowerPoint</Application>
  <PresentationFormat>Ecrã Panorâmico</PresentationFormat>
  <Paragraphs>161</Paragraphs>
  <Slides>20</Slides>
  <Notes>20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Wingdings</vt:lpstr>
      <vt:lpstr>Tema do Office</vt:lpstr>
      <vt:lpstr>Apresentação do PowerPoint</vt:lpstr>
      <vt:lpstr>O que são os projetos LIFE </vt:lpstr>
      <vt:lpstr>Apresentação do PowerPoint</vt:lpstr>
      <vt:lpstr>Beneficiários</vt:lpstr>
      <vt:lpstr>Apresentação do PowerPoint</vt:lpstr>
      <vt:lpstr>Principais Objetivos</vt:lpstr>
      <vt:lpstr>A importância da conservação da natureza para a comunidade</vt:lpstr>
      <vt:lpstr>Apresentação do PowerPoint</vt:lpstr>
      <vt:lpstr>Bens e serviços ecossistémicos</vt:lpstr>
      <vt:lpstr>Os efeitos positivos das turfeiras e áreas protegidas para as populações e lavoura</vt:lpstr>
      <vt:lpstr>Porquê instalar vedações? </vt:lpstr>
      <vt:lpstr>Porquê controlar invasoras/infestantes? </vt:lpstr>
      <vt:lpstr>Exemplos concretos </vt:lpstr>
      <vt:lpstr>Exemplos concretos </vt:lpstr>
      <vt:lpstr>Onde e porquê instalar vedações  </vt:lpstr>
      <vt:lpstr>Onde e porquê instalar vedações  </vt:lpstr>
      <vt:lpstr>Onde e porquê instalar vedações  </vt:lpstr>
      <vt:lpstr>Apresentação do PowerPoint</vt:lpstr>
      <vt:lpstr>Muito Obrigada!</vt:lpstr>
      <vt:lpstr>DLR Nº 15/2012/A - Regime jurídico da conservação da natureza e da proteção da biodiversidade.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Sónia MF. Manso</dc:creator>
  <cp:lastModifiedBy>Diana C. Pereira</cp:lastModifiedBy>
  <cp:revision>107</cp:revision>
  <dcterms:created xsi:type="dcterms:W3CDTF">2021-06-17T10:25:21Z</dcterms:created>
  <dcterms:modified xsi:type="dcterms:W3CDTF">2022-09-13T17:52:02Z</dcterms:modified>
</cp:coreProperties>
</file>