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58" r:id="rId5"/>
    <p:sldId id="271" r:id="rId6"/>
    <p:sldId id="270" r:id="rId7"/>
    <p:sldId id="269" r:id="rId8"/>
    <p:sldId id="268" r:id="rId9"/>
    <p:sldId id="259" r:id="rId10"/>
    <p:sldId id="273" r:id="rId11"/>
    <p:sldId id="274" r:id="rId12"/>
    <p:sldId id="275" r:id="rId13"/>
    <p:sldId id="276" r:id="rId14"/>
    <p:sldId id="261" r:id="rId15"/>
    <p:sldId id="262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87A"/>
    <a:srgbClr val="6687B3"/>
    <a:srgbClr val="4A6282"/>
    <a:srgbClr val="95BD39"/>
    <a:srgbClr val="AEDB27"/>
    <a:srgbClr val="ABA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ACF69-EDD7-F68F-0A78-3B4D39A34916}" v="171" dt="2021-09-15T12:25:50.864"/>
    <p1510:client id="{10B4479A-5745-6379-EF16-3F0198A471A9}" v="9" dt="2021-09-15T12:27:10.498"/>
    <p1510:client id="{5EA6CFC4-7412-789B-FB3A-64E56301DEF7}" v="3" dt="2021-09-15T14:14:21.588"/>
    <p1510:client id="{65097016-54BB-4373-A6EB-6230BF5E798A}" v="2" dt="2021-09-15T14:13:00.956"/>
    <p1510:client id="{7D288AF0-C7A0-7FF8-F630-15071DDE7BBB}" v="29" dt="2021-06-21T09:29:44.956"/>
    <p1510:client id="{9D2E83BA-81C4-4592-8B0E-C3A74BEFBAF2}" v="993" dt="2021-06-17T14:27:30.353"/>
    <p1510:client id="{F33CFE0D-0D6D-23F2-D404-44E658EDD3FC}" v="34" dt="2021-06-18T10:30:37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FE827-1DB5-4A75-BC91-C1005FE7B13D}" type="datetimeFigureOut">
              <a:rPr lang="pt-PT" smtClean="0"/>
              <a:t>12/07/2023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B7039-38FE-4EBB-9E0D-05AC263994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044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Jogo de cartas redondas com símbolos ou personagens (geralmente);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Normalmente possuem 55 cartas, contudo, o jogo do LIFE IP AZORES NATURA possui 31 (adaptado para crianças);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Todas as cartas são diferentes, e todas elas têm, entre si, 1 símbolo em comum;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Existem várias formas de jogar este jogo que iremos ver mais à frente;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Contudo existem regras comuns, nomeadamente, todos os jogadores têm de identificar que símbolo tem a sua carta em comum com a carta dos adversários ou de uma carta no centro do jogo. Este símbolo, depois de identificado, tem de ser dito em voz alta para todos ouvirem;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Existem várias faixas etárias para o jogo, havendo jogos com mais símbolos por carta e outros com menos símbolos por carta.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B7039-38FE-4EBB-9E0D-05AC263994DB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4726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B7039-38FE-4EBB-9E0D-05AC263994DB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489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Enquadra-se na Ação C11, que tem a particularidade de ser um bocadinho diferente de todas as outras. No Corvo, existe uma ação para o desenvolvimento de uma estratégia piloto no combate a espécies invasoras (devido às características que esta ilha possui).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Desta forma, a sensibilização ambiental é também uma arma para a prevenção e combate a novas invasões de flora, é aliás a melhor.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Deixar 1 jogo na escola onde se for realizar </a:t>
            </a:r>
            <a:r>
              <a:rPr lang="pt-PT"/>
              <a:t>a atividade.</a:t>
            </a: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E como a brincar também se aprende, nasceu este jogo que pretende dar a conhecer algumas espécies invasoras de fauna e flora, bem como alguns métodos de expansão destas espécies e respetivas formas de controlo.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B7039-38FE-4EBB-9E0D-05AC263994DB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775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B7039-38FE-4EBB-9E0D-05AC263994DB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586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B7039-38FE-4EBB-9E0D-05AC263994DB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848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B7039-38FE-4EBB-9E0D-05AC263994DB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0584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As ferramentas de controlo podem ainda dividir-se em 2 grupos: as preventivas e as de ação.</a:t>
            </a:r>
          </a:p>
          <a:p>
            <a:r>
              <a:rPr lang="pt-PT" dirty="0"/>
              <a:t>São meios que podem ser utilizados no controlo e prevenção de invasões de espécies exóticas e invasoras.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B7039-38FE-4EBB-9E0D-05AC263994DB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164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B7039-38FE-4EBB-9E0D-05AC263994DB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1881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B7039-38FE-4EBB-9E0D-05AC263994DB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61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B7039-38FE-4EBB-9E0D-05AC263994DB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775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536075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51094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171879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05694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462634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12/07/2023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642039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12/07/2023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914932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12/07/2023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550768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12/07/2023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993479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12/07/2023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916468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0BB-DC71-4713-A787-95011EDB8CA8}" type="datetimeFigureOut">
              <a:rPr lang="pt-PT" smtClean="0"/>
              <a:t>12/07/2023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066230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C0BB-DC71-4713-A787-95011EDB8CA8}" type="datetimeFigureOut">
              <a:rPr lang="pt-PT" smtClean="0"/>
              <a:t>12/07/2023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16595-07AD-4646-803E-1CCE41789BE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0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CC91840-31B0-4251-86BD-F931CB9FC4EB}"/>
              </a:ext>
            </a:extLst>
          </p:cNvPr>
          <p:cNvSpPr/>
          <p:nvPr/>
        </p:nvSpPr>
        <p:spPr>
          <a:xfrm>
            <a:off x="8965" y="-81643"/>
            <a:ext cx="12583885" cy="7021285"/>
          </a:xfrm>
          <a:prstGeom prst="rect">
            <a:avLst/>
          </a:prstGeom>
          <a:solidFill>
            <a:srgbClr val="66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FEF916C-6F56-4844-B0AC-1AEE29505AA1}"/>
              </a:ext>
            </a:extLst>
          </p:cNvPr>
          <p:cNvSpPr>
            <a:spLocks noGrp="1"/>
          </p:cNvSpPr>
          <p:nvPr/>
        </p:nvSpPr>
        <p:spPr>
          <a:xfrm>
            <a:off x="405413" y="3759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7200" dirty="0">
                <a:solidFill>
                  <a:schemeClr val="bg1"/>
                </a:solidFill>
                <a:latin typeface="Century Gothic"/>
              </a:rPr>
              <a:t>Jogo “</a:t>
            </a:r>
            <a:r>
              <a:rPr lang="pt-PT" sz="7200" i="1" dirty="0" err="1">
                <a:solidFill>
                  <a:schemeClr val="bg1"/>
                </a:solidFill>
                <a:latin typeface="Century Gothic"/>
              </a:rPr>
              <a:t>Dobble</a:t>
            </a:r>
            <a:r>
              <a:rPr lang="pt-PT" sz="7200" dirty="0">
                <a:solidFill>
                  <a:schemeClr val="bg1"/>
                </a:solidFill>
                <a:latin typeface="Century Gothic"/>
              </a:rPr>
              <a:t> Invasoras” – </a:t>
            </a:r>
          </a:p>
          <a:p>
            <a:pPr algn="l"/>
            <a:r>
              <a:rPr lang="pt-PT" sz="5200" dirty="0">
                <a:solidFill>
                  <a:schemeClr val="bg1"/>
                </a:solidFill>
                <a:latin typeface="Century Gothic"/>
              </a:rPr>
              <a:t>LIFE IP AZORES NATURA</a:t>
            </a:r>
            <a:endParaRPr lang="pt-PT" sz="7200" dirty="0">
              <a:solidFill>
                <a:schemeClr val="bg1"/>
              </a:solidFill>
              <a:latin typeface="Century Gothic"/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485459BF-27E5-45DE-98D4-D01C93662124}"/>
              </a:ext>
            </a:extLst>
          </p:cNvPr>
          <p:cNvGrpSpPr/>
          <p:nvPr/>
        </p:nvGrpSpPr>
        <p:grpSpPr>
          <a:xfrm>
            <a:off x="7284198" y="5218912"/>
            <a:ext cx="4312579" cy="900145"/>
            <a:chOff x="1203532" y="7538821"/>
            <a:chExt cx="9881410" cy="2129422"/>
          </a:xfrm>
        </p:grpSpPr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1BE7C3CF-CFFD-438B-8AF2-5C046A5DA3E1}"/>
                </a:ext>
              </a:extLst>
            </p:cNvPr>
            <p:cNvSpPr/>
            <p:nvPr/>
          </p:nvSpPr>
          <p:spPr>
            <a:xfrm>
              <a:off x="1203532" y="7538821"/>
              <a:ext cx="9881410" cy="21294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3E58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14" name="Imagem 4">
              <a:extLst>
                <a:ext uri="{FF2B5EF4-FFF2-40B4-BE49-F238E27FC236}">
                  <a16:creationId xmlns:a16="http://schemas.microsoft.com/office/drawing/2014/main" id="{936AAFBE-C7C2-4A07-A51F-1000E5451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67425" y="7645746"/>
              <a:ext cx="1306925" cy="957785"/>
            </a:xfrm>
            <a:prstGeom prst="rect">
              <a:avLst/>
            </a:prstGeom>
          </p:spPr>
        </p:pic>
        <p:pic>
          <p:nvPicPr>
            <p:cNvPr id="26" name="Imagem 11">
              <a:extLst>
                <a:ext uri="{FF2B5EF4-FFF2-40B4-BE49-F238E27FC236}">
                  <a16:creationId xmlns:a16="http://schemas.microsoft.com/office/drawing/2014/main" id="{AD744F09-C878-4F8A-BE2A-2BDDE1656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6219" y="7747898"/>
              <a:ext cx="4927601" cy="1758519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F53C9DBF-C413-4910-9E27-9B1447A407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364" y="5682912"/>
            <a:ext cx="615696" cy="42381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FE11AE0-2E52-4557-8CB3-91611A6AC1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13" y="5056583"/>
            <a:ext cx="1119522" cy="1119522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99709A3A-7B52-4D27-89EA-26B74B9A58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7" t="227" r="1"/>
          <a:stretch/>
        </p:blipFill>
        <p:spPr>
          <a:xfrm>
            <a:off x="7584141" y="618565"/>
            <a:ext cx="4141446" cy="415027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3DBAD66-DAEF-43C8-A93B-7F249EE683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53540">
            <a:off x="697301" y="3314435"/>
            <a:ext cx="2897810" cy="29088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1D5A516-EAFF-4ECE-B582-7D7017F92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8546" y="2763590"/>
            <a:ext cx="2271912" cy="22719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D3D56BD-6D9D-4176-9432-0B4D84EE4D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7886" y="5218912"/>
            <a:ext cx="1608786" cy="160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7776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D419BFD-D998-42FF-8CB6-E69F086BE714}"/>
              </a:ext>
            </a:extLst>
          </p:cNvPr>
          <p:cNvSpPr/>
          <p:nvPr/>
        </p:nvSpPr>
        <p:spPr>
          <a:xfrm>
            <a:off x="-4082" y="-121103"/>
            <a:ext cx="12267800" cy="7021285"/>
          </a:xfrm>
          <a:prstGeom prst="rect">
            <a:avLst/>
          </a:prstGeom>
          <a:solidFill>
            <a:srgbClr val="6687B3"/>
          </a:solidFill>
          <a:ln>
            <a:solidFill>
              <a:srgbClr val="3E5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A07838-8DB0-410E-A090-3964167E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4" y="143437"/>
            <a:ext cx="10958952" cy="231303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pt-PT" sz="3600" b="1" dirty="0">
                <a:solidFill>
                  <a:srgbClr val="FFFFFF"/>
                </a:solidFill>
                <a:latin typeface="Century Gothic"/>
                <a:cs typeface="Calibri Light" panose="020F0302020204030204"/>
              </a:rPr>
              <a:t>Agora que já sabem jogar…</a:t>
            </a:r>
            <a:br>
              <a:rPr lang="pt-PT" sz="3600" b="1" dirty="0">
                <a:solidFill>
                  <a:srgbClr val="FFFFFF"/>
                </a:solidFill>
                <a:latin typeface="Century Gothic"/>
                <a:cs typeface="Calibri Light" panose="020F0302020204030204"/>
              </a:rPr>
            </a:br>
            <a:r>
              <a:rPr lang="pt-PT" sz="3600" b="1" dirty="0">
                <a:solidFill>
                  <a:srgbClr val="FFFFFF"/>
                </a:solidFill>
                <a:latin typeface="Century Gothic"/>
                <a:cs typeface="Calibri Light" panose="020F0302020204030204"/>
              </a:rPr>
              <a:t>Vamos a uma ronda de </a:t>
            </a:r>
            <a:r>
              <a:rPr lang="pt-PT" sz="3600" b="1" dirty="0" err="1">
                <a:solidFill>
                  <a:srgbClr val="FFFFFF"/>
                </a:solidFill>
                <a:latin typeface="Century Gothic"/>
                <a:cs typeface="Calibri Light" panose="020F0302020204030204"/>
              </a:rPr>
              <a:t>Dobble</a:t>
            </a:r>
            <a:r>
              <a:rPr lang="pt-PT" sz="3600" b="1" dirty="0">
                <a:solidFill>
                  <a:srgbClr val="FFFFFF"/>
                </a:solidFill>
                <a:latin typeface="Century Gothic"/>
                <a:cs typeface="Calibri Light" panose="020F0302020204030204"/>
              </a:rPr>
              <a:t> Invasoras?</a:t>
            </a:r>
          </a:p>
        </p:txBody>
      </p:sp>
    </p:spTree>
    <p:extLst>
      <p:ext uri="{BB962C8B-B14F-4D97-AF65-F5344CB8AC3E}">
        <p14:creationId xmlns:p14="http://schemas.microsoft.com/office/powerpoint/2010/main" val="79278192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D419BFD-D998-42FF-8CB6-E69F086BE714}"/>
              </a:ext>
            </a:extLst>
          </p:cNvPr>
          <p:cNvSpPr/>
          <p:nvPr/>
        </p:nvSpPr>
        <p:spPr>
          <a:xfrm>
            <a:off x="-4082" y="-121103"/>
            <a:ext cx="12267800" cy="7021285"/>
          </a:xfrm>
          <a:prstGeom prst="rect">
            <a:avLst/>
          </a:prstGeom>
          <a:solidFill>
            <a:srgbClr val="6687B3"/>
          </a:solidFill>
          <a:ln>
            <a:solidFill>
              <a:srgbClr val="3E5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0F8B284-1FD2-461C-AB4C-8286269FE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81" y="895477"/>
            <a:ext cx="5323399" cy="531329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7131D89-F866-427F-AD68-2512B5D80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999" y="865096"/>
            <a:ext cx="5323399" cy="534368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D7356BA-41DB-4343-91D7-D16A44674BC9}"/>
              </a:ext>
            </a:extLst>
          </p:cNvPr>
          <p:cNvSpPr/>
          <p:nvPr/>
        </p:nvSpPr>
        <p:spPr>
          <a:xfrm>
            <a:off x="2649638" y="1566207"/>
            <a:ext cx="2708069" cy="311211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42CA27-2DD5-403E-BC0D-3BF7EE924C7E}"/>
              </a:ext>
            </a:extLst>
          </p:cNvPr>
          <p:cNvSpPr/>
          <p:nvPr/>
        </p:nvSpPr>
        <p:spPr>
          <a:xfrm>
            <a:off x="10171614" y="3662551"/>
            <a:ext cx="1278894" cy="111714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7407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D419BFD-D998-42FF-8CB6-E69F086BE714}"/>
              </a:ext>
            </a:extLst>
          </p:cNvPr>
          <p:cNvSpPr/>
          <p:nvPr/>
        </p:nvSpPr>
        <p:spPr>
          <a:xfrm>
            <a:off x="-4082" y="-121103"/>
            <a:ext cx="12267800" cy="7021285"/>
          </a:xfrm>
          <a:prstGeom prst="rect">
            <a:avLst/>
          </a:prstGeom>
          <a:solidFill>
            <a:srgbClr val="6687B3"/>
          </a:solidFill>
          <a:ln>
            <a:solidFill>
              <a:srgbClr val="3E5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82C12E8-5879-4321-8997-DBA492FD8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37" y="539832"/>
            <a:ext cx="5892663" cy="590384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D7356BA-41DB-4343-91D7-D16A44674BC9}"/>
              </a:ext>
            </a:extLst>
          </p:cNvPr>
          <p:cNvSpPr/>
          <p:nvPr/>
        </p:nvSpPr>
        <p:spPr>
          <a:xfrm>
            <a:off x="1013149" y="851648"/>
            <a:ext cx="2136519" cy="203498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8896B1B-008C-48DC-AECD-BD02F5527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540" y="539831"/>
            <a:ext cx="5892637" cy="590384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A42CA27-2DD5-403E-BC0D-3BF7EE924C7E}"/>
              </a:ext>
            </a:extLst>
          </p:cNvPr>
          <p:cNvSpPr/>
          <p:nvPr/>
        </p:nvSpPr>
        <p:spPr>
          <a:xfrm>
            <a:off x="8229600" y="4662895"/>
            <a:ext cx="1921863" cy="165527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4568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D419BFD-D998-42FF-8CB6-E69F086BE714}"/>
              </a:ext>
            </a:extLst>
          </p:cNvPr>
          <p:cNvSpPr/>
          <p:nvPr/>
        </p:nvSpPr>
        <p:spPr>
          <a:xfrm>
            <a:off x="-4082" y="-121103"/>
            <a:ext cx="12267800" cy="7021285"/>
          </a:xfrm>
          <a:prstGeom prst="rect">
            <a:avLst/>
          </a:prstGeom>
          <a:solidFill>
            <a:srgbClr val="6687B3"/>
          </a:solidFill>
          <a:ln>
            <a:solidFill>
              <a:srgbClr val="3E5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A07838-8DB0-410E-A090-3964167E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4" y="-188257"/>
            <a:ext cx="10958952" cy="231303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pt-PT" sz="3600" b="1" dirty="0">
                <a:solidFill>
                  <a:srgbClr val="FFFFFF"/>
                </a:solidFill>
                <a:latin typeface="Century Gothic"/>
                <a:cs typeface="Calibri Light" panose="020F0302020204030204"/>
              </a:rPr>
              <a:t>Última oportunidade…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CE03599-47A1-4970-8F1B-066ABC74A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24" y="1625633"/>
            <a:ext cx="5088930" cy="508893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CEDD77-D2FC-4E0F-91DE-0A64DC985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46" y="1691546"/>
            <a:ext cx="5088930" cy="507931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A42CA27-2DD5-403E-BC0D-3BF7EE924C7E}"/>
              </a:ext>
            </a:extLst>
          </p:cNvPr>
          <p:cNvSpPr/>
          <p:nvPr/>
        </p:nvSpPr>
        <p:spPr>
          <a:xfrm>
            <a:off x="7746492" y="3389539"/>
            <a:ext cx="1800919" cy="166570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7356BA-41DB-4343-91D7-D16A44674BC9}"/>
              </a:ext>
            </a:extLst>
          </p:cNvPr>
          <p:cNvSpPr/>
          <p:nvPr/>
        </p:nvSpPr>
        <p:spPr>
          <a:xfrm>
            <a:off x="2776139" y="1691807"/>
            <a:ext cx="1792941" cy="176410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22874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A914C-DFED-40EB-A38C-38998938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46" y="853956"/>
            <a:ext cx="11953335" cy="1325563"/>
          </a:xfrm>
        </p:spPr>
        <p:txBody>
          <a:bodyPr/>
          <a:lstStyle/>
          <a:p>
            <a:r>
              <a:rPr lang="pt-PT" dirty="0">
                <a:latin typeface="Century Gothic"/>
                <a:cs typeface="Calibri Light"/>
              </a:rPr>
              <a:t>Acompanhe e participe neste projeto!</a:t>
            </a:r>
            <a:endParaRPr lang="pt-PT" dirty="0">
              <a:latin typeface="Century Gothic"/>
            </a:endParaRP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9D2A839A-4860-4FC8-B1C4-44D8D09B7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138" y="2185059"/>
            <a:ext cx="1041008" cy="2856093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70DB290-16F2-4E21-8279-D7CCCCC4CB1D}"/>
              </a:ext>
            </a:extLst>
          </p:cNvPr>
          <p:cNvSpPr txBox="1">
            <a:spLocks/>
          </p:cNvSpPr>
          <p:nvPr/>
        </p:nvSpPr>
        <p:spPr>
          <a:xfrm>
            <a:off x="2255809" y="1480809"/>
            <a:ext cx="11953335" cy="4100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pt-P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alibri Light"/>
              </a:rPr>
              <a:t>LIFEIPAZORESNATURA</a:t>
            </a:r>
            <a:endParaRPr lang="pt-PT" sz="40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/>
              <a:cs typeface="Calibri Light"/>
            </a:endParaRPr>
          </a:p>
          <a:p>
            <a:pPr>
              <a:lnSpc>
                <a:spcPct val="160000"/>
              </a:lnSpc>
            </a:pPr>
            <a:r>
              <a:rPr lang="pt-P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@LIFEIPAZORESNATURA</a:t>
            </a:r>
          </a:p>
          <a:p>
            <a:pPr>
              <a:lnSpc>
                <a:spcPct val="160000"/>
              </a:lnSpc>
            </a:pPr>
            <a:r>
              <a:rPr lang="pt-P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j-lt"/>
                <a:cs typeface="+mj-lt"/>
              </a:rPr>
              <a:t>lifeip.azoresnatura@azores.gov.pt</a:t>
            </a:r>
            <a:endParaRPr lang="pt-PT" sz="40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alibri Light"/>
            </a:endParaRPr>
          </a:p>
          <a:p>
            <a:pPr>
              <a:lnSpc>
                <a:spcPct val="160000"/>
              </a:lnSpc>
            </a:pPr>
            <a:r>
              <a:rPr lang="pt-P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</a:rPr>
              <a:t>(+351) 296 206 700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78CCE5D-7494-4D82-93C6-E80123EF3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83" y="6199204"/>
            <a:ext cx="636515" cy="466473"/>
          </a:xfrm>
          <a:prstGeom prst="rect">
            <a:avLst/>
          </a:prstGeom>
        </p:spPr>
      </p:pic>
      <p:pic>
        <p:nvPicPr>
          <p:cNvPr id="8" name="Imagem 4">
            <a:extLst>
              <a:ext uri="{FF2B5EF4-FFF2-40B4-BE49-F238E27FC236}">
                <a16:creationId xmlns:a16="http://schemas.microsoft.com/office/drawing/2014/main" id="{197568D4-5CC0-4200-BD93-A4B6EDBB5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084" y="5730696"/>
            <a:ext cx="636515" cy="46647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CB569D7-00F0-462E-B191-EF1460B8FF89}"/>
              </a:ext>
            </a:extLst>
          </p:cNvPr>
          <p:cNvSpPr/>
          <p:nvPr/>
        </p:nvSpPr>
        <p:spPr>
          <a:xfrm>
            <a:off x="3756212" y="5682356"/>
            <a:ext cx="4875321" cy="1051398"/>
          </a:xfrm>
          <a:prstGeom prst="roundRect">
            <a:avLst/>
          </a:prstGeom>
          <a:noFill/>
          <a:ln w="28575">
            <a:solidFill>
              <a:srgbClr val="3E5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11">
            <a:extLst>
              <a:ext uri="{FF2B5EF4-FFF2-40B4-BE49-F238E27FC236}">
                <a16:creationId xmlns:a16="http://schemas.microsoft.com/office/drawing/2014/main" id="{0F82EB60-E8FD-4706-B288-0D13AA6F8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777" y="5755087"/>
            <a:ext cx="2399902" cy="85645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CAD8DEE-B8BB-4A77-9AF7-68A6799B7F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42" y="5624634"/>
            <a:ext cx="1109120" cy="11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71762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AF1ED-1E61-4E9C-A1C0-6A16F344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1558" y="-2251554"/>
            <a:ext cx="10515600" cy="1325563"/>
          </a:xfrm>
        </p:spPr>
        <p:txBody>
          <a:bodyPr/>
          <a:lstStyle/>
          <a:p>
            <a:endParaRPr lang="pt-PT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A623E5D0-C5F6-4A5A-BE65-BB0BBE2B0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449" y="2379774"/>
            <a:ext cx="1306925" cy="957786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FD869AB-A77D-45E0-8EB6-B370E3BC1833}"/>
              </a:ext>
            </a:extLst>
          </p:cNvPr>
          <p:cNvSpPr/>
          <p:nvPr/>
        </p:nvSpPr>
        <p:spPr>
          <a:xfrm>
            <a:off x="1217909" y="2127849"/>
            <a:ext cx="9881410" cy="2573545"/>
          </a:xfrm>
          <a:prstGeom prst="roundRect">
            <a:avLst/>
          </a:prstGeom>
          <a:noFill/>
          <a:ln w="28575">
            <a:solidFill>
              <a:srgbClr val="3E5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1">
            <a:extLst>
              <a:ext uri="{FF2B5EF4-FFF2-40B4-BE49-F238E27FC236}">
                <a16:creationId xmlns:a16="http://schemas.microsoft.com/office/drawing/2014/main" id="{DF1DB71F-1A8E-4933-A61F-7D7875077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0596" y="2572049"/>
            <a:ext cx="4927601" cy="1758519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82D7A6E-F767-47B6-8CC1-308993F5A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02" y="2198909"/>
            <a:ext cx="2277302" cy="227730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0912576-0634-4C97-B39A-687D3299D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49" y="3414621"/>
            <a:ext cx="1306925" cy="957786"/>
          </a:xfrm>
          <a:prstGeom prst="rect">
            <a:avLst/>
          </a:prstGeom>
        </p:spPr>
      </p:pic>
      <p:pic>
        <p:nvPicPr>
          <p:cNvPr id="12" name="Imagem 4">
            <a:extLst>
              <a:ext uri="{FF2B5EF4-FFF2-40B4-BE49-F238E27FC236}">
                <a16:creationId xmlns:a16="http://schemas.microsoft.com/office/drawing/2014/main" id="{4AFD0990-96A3-40A3-B3C7-F3A5F14B1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449" y="2361486"/>
            <a:ext cx="1306925" cy="957786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2FC3C719-B40F-4181-9F21-DBDCFC9AE40E}"/>
              </a:ext>
            </a:extLst>
          </p:cNvPr>
          <p:cNvSpPr/>
          <p:nvPr/>
        </p:nvSpPr>
        <p:spPr>
          <a:xfrm>
            <a:off x="1217909" y="2109561"/>
            <a:ext cx="9881410" cy="2573545"/>
          </a:xfrm>
          <a:prstGeom prst="roundRect">
            <a:avLst/>
          </a:prstGeom>
          <a:noFill/>
          <a:ln w="28575">
            <a:solidFill>
              <a:srgbClr val="3E5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9A02622-C004-4DB7-8844-C691DD48C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02" y="2180621"/>
            <a:ext cx="2277302" cy="2277302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25BF21D0-F9F0-4E59-B35D-B9A1A1F63B3E}"/>
              </a:ext>
            </a:extLst>
          </p:cNvPr>
          <p:cNvSpPr txBox="1">
            <a:spLocks/>
          </p:cNvSpPr>
          <p:nvPr/>
        </p:nvSpPr>
        <p:spPr>
          <a:xfrm>
            <a:off x="119332" y="520808"/>
            <a:ext cx="119533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dirty="0">
                <a:latin typeface="Century Gothic"/>
                <a:cs typeface="Calibri Light"/>
              </a:rPr>
              <a:t>Questões e partilhas!</a:t>
            </a:r>
            <a:endParaRPr lang="pt-PT" dirty="0">
              <a:latin typeface="Century Gothic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E15DA5E-1712-49F4-95A8-A5E169A298A9}"/>
              </a:ext>
            </a:extLst>
          </p:cNvPr>
          <p:cNvSpPr txBox="1">
            <a:spLocks/>
          </p:cNvSpPr>
          <p:nvPr/>
        </p:nvSpPr>
        <p:spPr>
          <a:xfrm>
            <a:off x="6095999" y="6280839"/>
            <a:ext cx="7269479" cy="577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dirty="0">
                <a:latin typeface="Century Gothic"/>
                <a:cs typeface="Calibri Light"/>
              </a:rPr>
              <a:t>Obrigado pela vossa atenção!</a:t>
            </a:r>
            <a:endParaRPr lang="pt-PT" sz="24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408639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15A21-7C59-4482-9DFE-10866D0A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12" y="120683"/>
            <a:ext cx="10515600" cy="1325563"/>
          </a:xfrm>
        </p:spPr>
        <p:txBody>
          <a:bodyPr/>
          <a:lstStyle/>
          <a:p>
            <a:r>
              <a:rPr lang="pt-PT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alibri Light"/>
              </a:rPr>
              <a:t>O que é o jogo “</a:t>
            </a:r>
            <a:r>
              <a:rPr lang="pt-PT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alibri Light"/>
              </a:rPr>
              <a:t>Dobble</a:t>
            </a:r>
            <a:r>
              <a:rPr lang="pt-PT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alibri Light"/>
              </a:rPr>
              <a:t>”?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69A293A1-F617-40E8-B968-129B830D3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29" y="1802679"/>
            <a:ext cx="3836601" cy="3836601"/>
          </a:xfrm>
          <a:ln>
            <a:noFill/>
          </a:ln>
        </p:spPr>
      </p:pic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8C1634D2-719D-4E87-A2A5-A3F1888B841A}"/>
              </a:ext>
            </a:extLst>
          </p:cNvPr>
          <p:cNvCxnSpPr/>
          <p:nvPr/>
        </p:nvCxnSpPr>
        <p:spPr>
          <a:xfrm flipH="1">
            <a:off x="587512" y="1568485"/>
            <a:ext cx="0" cy="1066798"/>
          </a:xfrm>
          <a:prstGeom prst="straightConnector1">
            <a:avLst/>
          </a:prstGeom>
          <a:ln w="28575">
            <a:solidFill>
              <a:srgbClr val="3E5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D84C58DC-27D4-492D-8E97-A0E251D77985}"/>
              </a:ext>
            </a:extLst>
          </p:cNvPr>
          <p:cNvCxnSpPr>
            <a:cxnSpLocks/>
          </p:cNvCxnSpPr>
          <p:nvPr/>
        </p:nvCxnSpPr>
        <p:spPr>
          <a:xfrm flipH="1">
            <a:off x="576943" y="1559379"/>
            <a:ext cx="11038114" cy="21769"/>
          </a:xfrm>
          <a:prstGeom prst="straightConnector1">
            <a:avLst/>
          </a:prstGeom>
          <a:ln w="28575">
            <a:solidFill>
              <a:srgbClr val="3E5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8691D30-A9D3-4F40-833D-68C7D93D40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82" y="1900038"/>
            <a:ext cx="3543282" cy="373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5044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15A21-7C59-4482-9DFE-10866D0A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12" y="120683"/>
            <a:ext cx="10515600" cy="1325563"/>
          </a:xfrm>
        </p:spPr>
        <p:txBody>
          <a:bodyPr/>
          <a:lstStyle/>
          <a:p>
            <a:r>
              <a:rPr lang="pt-PT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alibri Light"/>
              </a:rPr>
              <a:t>“</a:t>
            </a:r>
            <a:r>
              <a:rPr lang="pt-PT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alibri Light"/>
              </a:rPr>
              <a:t>Dobble</a:t>
            </a:r>
            <a:r>
              <a:rPr lang="pt-PT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alibri Light"/>
              </a:rPr>
              <a:t> invasoras” – LIFE IP AZORES NATURA</a:t>
            </a:r>
          </a:p>
        </p:txBody>
      </p: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8C1634D2-719D-4E87-A2A5-A3F1888B841A}"/>
              </a:ext>
            </a:extLst>
          </p:cNvPr>
          <p:cNvCxnSpPr/>
          <p:nvPr/>
        </p:nvCxnSpPr>
        <p:spPr>
          <a:xfrm flipH="1">
            <a:off x="587512" y="1568485"/>
            <a:ext cx="0" cy="1066798"/>
          </a:xfrm>
          <a:prstGeom prst="straightConnector1">
            <a:avLst/>
          </a:prstGeom>
          <a:ln w="28575">
            <a:solidFill>
              <a:srgbClr val="3E5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D84C58DC-27D4-492D-8E97-A0E251D77985}"/>
              </a:ext>
            </a:extLst>
          </p:cNvPr>
          <p:cNvCxnSpPr>
            <a:cxnSpLocks/>
          </p:cNvCxnSpPr>
          <p:nvPr/>
        </p:nvCxnSpPr>
        <p:spPr>
          <a:xfrm flipH="1">
            <a:off x="576943" y="1559379"/>
            <a:ext cx="11038114" cy="21769"/>
          </a:xfrm>
          <a:prstGeom prst="straightConnector1">
            <a:avLst/>
          </a:prstGeom>
          <a:ln w="28575">
            <a:solidFill>
              <a:srgbClr val="3E5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C9E4830-DAE9-436E-935A-4E053F7C0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485" y="1700070"/>
            <a:ext cx="10515600" cy="4351338"/>
          </a:xfrm>
        </p:spPr>
        <p:txBody>
          <a:bodyPr>
            <a:normAutofit/>
          </a:bodyPr>
          <a:lstStyle/>
          <a:p>
            <a:endParaRPr lang="pt-PT" dirty="0"/>
          </a:p>
          <a:p>
            <a:r>
              <a:rPr lang="pt-PT" dirty="0"/>
              <a:t>Participação das escolas de forma a sensibilizar a população escolar para o reconhecimento das espécies invasoras, métodos de introdução e formas de combater possíveis invasões.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dirty="0"/>
              <a:t>O jogo:</a:t>
            </a:r>
          </a:p>
          <a:p>
            <a:r>
              <a:rPr lang="pt-PT" dirty="0"/>
              <a:t>Nº de jogadores – 2-6;</a:t>
            </a:r>
          </a:p>
          <a:p>
            <a:r>
              <a:rPr lang="pt-PT" dirty="0"/>
              <a:t>Público-alvo: 1º e 2º ciclos (8-12 anos)</a:t>
            </a:r>
          </a:p>
          <a:p>
            <a:r>
              <a:rPr lang="pt-PT" dirty="0"/>
              <a:t>Material: 1 caixa de cartão | 31 cartas | 1 livro de regras</a:t>
            </a:r>
          </a:p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5E289A1-F21B-40D6-A222-CF52B5952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339" y="3064303"/>
            <a:ext cx="2241176" cy="22369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E5EC2E9-5F3C-434C-8748-DC1AB9A89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0286" y="5298621"/>
            <a:ext cx="1496458" cy="14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8411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D419BFD-D998-42FF-8CB6-E69F086BE714}"/>
              </a:ext>
            </a:extLst>
          </p:cNvPr>
          <p:cNvSpPr/>
          <p:nvPr/>
        </p:nvSpPr>
        <p:spPr>
          <a:xfrm>
            <a:off x="-4082" y="-121103"/>
            <a:ext cx="6135460" cy="7021285"/>
          </a:xfrm>
          <a:prstGeom prst="rect">
            <a:avLst/>
          </a:prstGeom>
          <a:solidFill>
            <a:srgbClr val="6687B3"/>
          </a:solidFill>
          <a:ln>
            <a:solidFill>
              <a:srgbClr val="3E5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C8C2AD29-66F7-4F97-BC0F-A903F90B1757}"/>
              </a:ext>
            </a:extLst>
          </p:cNvPr>
          <p:cNvSpPr txBox="1">
            <a:spLocks/>
          </p:cNvSpPr>
          <p:nvPr/>
        </p:nvSpPr>
        <p:spPr>
          <a:xfrm>
            <a:off x="838200" y="2054225"/>
            <a:ext cx="433387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PT" sz="1800" dirty="0">
                <a:solidFill>
                  <a:srgbClr val="FFFFFF"/>
                </a:solidFill>
                <a:latin typeface="Century Gothic"/>
                <a:ea typeface="+mn-lt"/>
                <a:cs typeface="+mn-lt"/>
              </a:rPr>
              <a:t>Podem dividir-se em 4 grandes grupos: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pt-PT" sz="1800" dirty="0">
              <a:solidFill>
                <a:srgbClr val="FFFFFF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r>
              <a:rPr lang="pt-PT" sz="1800" dirty="0">
                <a:solidFill>
                  <a:srgbClr val="FFFFFF"/>
                </a:solidFill>
                <a:latin typeface="Century Gothic"/>
                <a:ea typeface="+mn-lt"/>
                <a:cs typeface="+mn-lt"/>
              </a:rPr>
              <a:t>Flora invasora;</a:t>
            </a:r>
          </a:p>
          <a:p>
            <a:pPr>
              <a:lnSpc>
                <a:spcPct val="80000"/>
              </a:lnSpc>
            </a:pPr>
            <a:endParaRPr lang="pt-PT" sz="1800" dirty="0">
              <a:solidFill>
                <a:srgbClr val="FFFFFF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r>
              <a:rPr lang="pt-PT" sz="1800" dirty="0">
                <a:solidFill>
                  <a:srgbClr val="FFFFFF"/>
                </a:solidFill>
                <a:latin typeface="Century Gothic"/>
                <a:ea typeface="+mn-lt"/>
                <a:cs typeface="+mn-lt"/>
              </a:rPr>
              <a:t>Fauna exótica/invasora;</a:t>
            </a:r>
          </a:p>
          <a:p>
            <a:pPr>
              <a:lnSpc>
                <a:spcPct val="80000"/>
              </a:lnSpc>
            </a:pPr>
            <a:endParaRPr lang="pt-PT" sz="1800" dirty="0">
              <a:solidFill>
                <a:srgbClr val="FFFFFF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r>
              <a:rPr lang="pt-PT" sz="1800" dirty="0">
                <a:solidFill>
                  <a:srgbClr val="FFFFFF"/>
                </a:solidFill>
                <a:latin typeface="Century Gothic"/>
                <a:ea typeface="+mn-lt"/>
                <a:cs typeface="+mn-lt"/>
              </a:rPr>
              <a:t>Métodos de introdução/expansão;</a:t>
            </a:r>
          </a:p>
          <a:p>
            <a:pPr>
              <a:lnSpc>
                <a:spcPct val="80000"/>
              </a:lnSpc>
            </a:pPr>
            <a:endParaRPr lang="pt-PT" sz="1800" dirty="0">
              <a:solidFill>
                <a:srgbClr val="FFFFFF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r>
              <a:rPr lang="pt-PT" sz="1800" dirty="0">
                <a:solidFill>
                  <a:srgbClr val="FFFFFF"/>
                </a:solidFill>
                <a:latin typeface="Century Gothic"/>
                <a:ea typeface="+mn-lt"/>
                <a:cs typeface="+mn-lt"/>
              </a:rPr>
              <a:t>Ferramentas de controlo.</a:t>
            </a:r>
          </a:p>
          <a:p>
            <a:pPr>
              <a:lnSpc>
                <a:spcPct val="80000"/>
              </a:lnSpc>
            </a:pPr>
            <a:endParaRPr lang="pt-PT" sz="1800" dirty="0">
              <a:solidFill>
                <a:srgbClr val="FFFFFF"/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80000"/>
              </a:lnSpc>
            </a:pPr>
            <a:endParaRPr lang="pt-PT" sz="1800" dirty="0">
              <a:solidFill>
                <a:srgbClr val="FFFFFF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A07838-8DB0-410E-A090-3964167E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4800600" cy="13446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PT" sz="3600" b="1" dirty="0">
                <a:solidFill>
                  <a:srgbClr val="FFFFFF"/>
                </a:solidFill>
                <a:latin typeface="Century Gothic"/>
                <a:cs typeface="Calibri Light" panose="020F0302020204030204"/>
              </a:rPr>
              <a:t>As personagens</a:t>
            </a:r>
          </a:p>
        </p:txBody>
      </p: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7C58F807-89F9-4F50-BF41-8519F7147216}"/>
              </a:ext>
            </a:extLst>
          </p:cNvPr>
          <p:cNvSpPr txBox="1">
            <a:spLocks/>
          </p:cNvSpPr>
          <p:nvPr/>
        </p:nvSpPr>
        <p:spPr>
          <a:xfrm>
            <a:off x="6762750" y="825321"/>
            <a:ext cx="4430923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solidFill>
                  <a:srgbClr val="7F7F7F"/>
                </a:solidFill>
                <a:cs typeface="Calibri" panose="020F0502020204030204"/>
              </a:rPr>
              <a:t>Neste jogo são apresentadas 31 personagens e/ou símbolos;</a:t>
            </a:r>
          </a:p>
          <a:p>
            <a:endParaRPr lang="pt-PT" sz="2000" dirty="0">
              <a:solidFill>
                <a:srgbClr val="7F7F7F"/>
              </a:solidFill>
              <a:cs typeface="Calibri" panose="020F0502020204030204"/>
            </a:endParaRPr>
          </a:p>
          <a:p>
            <a:r>
              <a:rPr lang="pt-PT" sz="2000" dirty="0">
                <a:solidFill>
                  <a:srgbClr val="7F7F7F"/>
                </a:solidFill>
                <a:cs typeface="Calibri" panose="020F0502020204030204"/>
              </a:rPr>
              <a:t>Os 3 primeiros grupos representam um problema e o último uma solução;</a:t>
            </a:r>
          </a:p>
          <a:p>
            <a:endParaRPr lang="pt-PT" sz="2000" dirty="0">
              <a:solidFill>
                <a:srgbClr val="7F7F7F"/>
              </a:solidFill>
              <a:cs typeface="Calibri" panose="020F0502020204030204"/>
            </a:endParaRPr>
          </a:p>
          <a:p>
            <a:endParaRPr lang="pt-PT" sz="2000" dirty="0">
              <a:solidFill>
                <a:srgbClr val="7F7F7F"/>
              </a:solidFill>
              <a:cs typeface="Calibri" panose="020F0502020204030204"/>
            </a:endParaRPr>
          </a:p>
          <a:p>
            <a:pPr>
              <a:buNone/>
            </a:pPr>
            <a:endParaRPr lang="pt-PT" sz="2000" dirty="0">
              <a:solidFill>
                <a:srgbClr val="7F7F7F"/>
              </a:solidFill>
              <a:cs typeface="Calibri" panose="020F0502020204030204"/>
            </a:endParaRPr>
          </a:p>
        </p:txBody>
      </p: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C55AA089-52EE-4C1F-AA0B-C843F947FB5F}"/>
              </a:ext>
            </a:extLst>
          </p:cNvPr>
          <p:cNvCxnSpPr/>
          <p:nvPr/>
        </p:nvCxnSpPr>
        <p:spPr>
          <a:xfrm flipH="1">
            <a:off x="11744342" y="475805"/>
            <a:ext cx="0" cy="5940722"/>
          </a:xfrm>
          <a:prstGeom prst="straightConnector1">
            <a:avLst/>
          </a:prstGeom>
          <a:ln w="28575">
            <a:solidFill>
              <a:srgbClr val="3E5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077BA163-2EC6-4E41-A9E0-32E9C45322BE}"/>
              </a:ext>
            </a:extLst>
          </p:cNvPr>
          <p:cNvCxnSpPr>
            <a:cxnSpLocks/>
          </p:cNvCxnSpPr>
          <p:nvPr/>
        </p:nvCxnSpPr>
        <p:spPr>
          <a:xfrm flipH="1" flipV="1">
            <a:off x="6615433" y="474091"/>
            <a:ext cx="5129021" cy="6986"/>
          </a:xfrm>
          <a:prstGeom prst="straightConnector1">
            <a:avLst/>
          </a:prstGeom>
          <a:ln w="28575">
            <a:solidFill>
              <a:srgbClr val="3E5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35BF44F9-A550-4B42-8EBD-5D3C187CA16E}"/>
              </a:ext>
            </a:extLst>
          </p:cNvPr>
          <p:cNvCxnSpPr>
            <a:cxnSpLocks/>
          </p:cNvCxnSpPr>
          <p:nvPr/>
        </p:nvCxnSpPr>
        <p:spPr>
          <a:xfrm flipH="1" flipV="1">
            <a:off x="6615432" y="6411939"/>
            <a:ext cx="5129021" cy="6986"/>
          </a:xfrm>
          <a:prstGeom prst="straightConnector1">
            <a:avLst/>
          </a:prstGeom>
          <a:ln w="28575">
            <a:solidFill>
              <a:srgbClr val="3E5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C1CB4975-2BDE-4E68-A543-10A0CEBAE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32677">
            <a:off x="6349128" y="2711306"/>
            <a:ext cx="1967138" cy="19671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52DD027-51E1-40E4-87FE-FD47CD354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278" y="2885188"/>
            <a:ext cx="2689412" cy="26894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196DFD8-47BC-45DA-9348-A4E5ED5FD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886" y="4776374"/>
            <a:ext cx="1490058" cy="14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0099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D419BFD-D998-42FF-8CB6-E69F086BE714}"/>
              </a:ext>
            </a:extLst>
          </p:cNvPr>
          <p:cNvSpPr/>
          <p:nvPr/>
        </p:nvSpPr>
        <p:spPr>
          <a:xfrm>
            <a:off x="0" y="-163285"/>
            <a:ext cx="12267800" cy="7021285"/>
          </a:xfrm>
          <a:prstGeom prst="rect">
            <a:avLst/>
          </a:prstGeom>
          <a:solidFill>
            <a:srgbClr val="6687B3"/>
          </a:solidFill>
          <a:ln>
            <a:solidFill>
              <a:srgbClr val="3E5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A07838-8DB0-410E-A090-3964167E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5" y="71834"/>
            <a:ext cx="7561094" cy="13446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PT" sz="3600" b="1" dirty="0">
                <a:solidFill>
                  <a:srgbClr val="FFFFFF"/>
                </a:solidFill>
                <a:latin typeface="Century Gothic"/>
                <a:cs typeface="Calibri Light" panose="020F0302020204030204"/>
              </a:rPr>
              <a:t>Flora invasora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9299902-0C53-4D88-BCEC-28E70F5E6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188" y="256312"/>
            <a:ext cx="3172689" cy="317268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F115E5-BC27-4231-8772-2B8ECF628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99" y="1416447"/>
            <a:ext cx="3734916" cy="355706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DCEA455-AE69-47DA-B059-1E993D4AD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0883" y="160281"/>
            <a:ext cx="3216063" cy="317268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E13C7A-9210-4BA7-8B10-0208AC6B6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029" y="3510644"/>
            <a:ext cx="3216063" cy="324778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11D88A4-D709-48BF-83CE-AF1FDEFEAB97}"/>
              </a:ext>
            </a:extLst>
          </p:cNvPr>
          <p:cNvSpPr/>
          <p:nvPr/>
        </p:nvSpPr>
        <p:spPr>
          <a:xfrm>
            <a:off x="4509247" y="6239435"/>
            <a:ext cx="1111624" cy="98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675378F-1D0B-4D73-AF46-FD2DCCFBAF2E}"/>
              </a:ext>
            </a:extLst>
          </p:cNvPr>
          <p:cNvGrpSpPr/>
          <p:nvPr/>
        </p:nvGrpSpPr>
        <p:grpSpPr>
          <a:xfrm>
            <a:off x="4155114" y="3642101"/>
            <a:ext cx="3197706" cy="3002798"/>
            <a:chOff x="4155114" y="3642101"/>
            <a:chExt cx="3197706" cy="3002798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EC6256D5-4A05-47F1-987C-AF5547613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55114" y="3642101"/>
              <a:ext cx="3197706" cy="3002798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3930550-9C47-4A07-9062-8FE5F3840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74150" y="5902255"/>
              <a:ext cx="1443372" cy="566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41402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D419BFD-D998-42FF-8CB6-E69F086BE714}"/>
              </a:ext>
            </a:extLst>
          </p:cNvPr>
          <p:cNvSpPr/>
          <p:nvPr/>
        </p:nvSpPr>
        <p:spPr>
          <a:xfrm>
            <a:off x="0" y="-163285"/>
            <a:ext cx="12267800" cy="7021285"/>
          </a:xfrm>
          <a:prstGeom prst="rect">
            <a:avLst/>
          </a:prstGeom>
          <a:solidFill>
            <a:srgbClr val="6687B3"/>
          </a:solidFill>
          <a:ln>
            <a:solidFill>
              <a:srgbClr val="3E5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A07838-8DB0-410E-A090-3964167E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5" y="71834"/>
            <a:ext cx="7561094" cy="13446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PT" sz="3600" b="1" dirty="0">
                <a:solidFill>
                  <a:srgbClr val="FFFFFF"/>
                </a:solidFill>
                <a:latin typeface="Century Gothic"/>
                <a:cs typeface="Calibri Light" panose="020F0302020204030204"/>
              </a:rPr>
              <a:t>Fauna exótica / invasora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EB3F38-7823-45AF-95CE-7AB0E01E8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48" y="1651566"/>
            <a:ext cx="4292647" cy="414519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69B609B-85C4-40D3-921E-E27F638D2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759" y="3890682"/>
            <a:ext cx="2869221" cy="285785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41B93D8-9722-4820-BE4E-58AB513BE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760" y="992094"/>
            <a:ext cx="2869220" cy="284680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B455DCC-BC75-48CA-BC02-5539B1A11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452" y="1416447"/>
            <a:ext cx="4129400" cy="41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3559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D419BFD-D998-42FF-8CB6-E69F086BE714}"/>
              </a:ext>
            </a:extLst>
          </p:cNvPr>
          <p:cNvSpPr/>
          <p:nvPr/>
        </p:nvSpPr>
        <p:spPr>
          <a:xfrm>
            <a:off x="-4082" y="-121103"/>
            <a:ext cx="12267800" cy="7021285"/>
          </a:xfrm>
          <a:prstGeom prst="rect">
            <a:avLst/>
          </a:prstGeom>
          <a:solidFill>
            <a:srgbClr val="6687B3"/>
          </a:solidFill>
          <a:ln>
            <a:solidFill>
              <a:srgbClr val="3E5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A07838-8DB0-410E-A090-3964167E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5" y="71834"/>
            <a:ext cx="7561094" cy="13446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PT" sz="3600" b="1" dirty="0">
                <a:solidFill>
                  <a:srgbClr val="FFFFFF"/>
                </a:solidFill>
                <a:latin typeface="Century Gothic"/>
                <a:cs typeface="Calibri Light" panose="020F0302020204030204"/>
              </a:rPr>
              <a:t>Vias de introdução / expansão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3E6EDFE-EA81-4B62-9D61-510D63E56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85" y="1187847"/>
            <a:ext cx="3710120" cy="242674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7223935-FFF4-43DC-BBD5-BEE7538BF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313" y="2053286"/>
            <a:ext cx="3781242" cy="360224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D22B861-8798-4DFA-A8E4-093C65854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69" y="3710975"/>
            <a:ext cx="3100770" cy="302110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47A36E8-4215-4FFF-83F7-E9FE770F3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733" y="0"/>
            <a:ext cx="3338470" cy="32527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709E43E-4284-4424-A719-D906DF3B37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0953" y="3429000"/>
            <a:ext cx="3307250" cy="320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4220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D419BFD-D998-42FF-8CB6-E69F086BE714}"/>
              </a:ext>
            </a:extLst>
          </p:cNvPr>
          <p:cNvSpPr/>
          <p:nvPr/>
        </p:nvSpPr>
        <p:spPr>
          <a:xfrm>
            <a:off x="-4082" y="-121103"/>
            <a:ext cx="12267800" cy="7021285"/>
          </a:xfrm>
          <a:prstGeom prst="rect">
            <a:avLst/>
          </a:prstGeom>
          <a:solidFill>
            <a:srgbClr val="6687B3"/>
          </a:solidFill>
          <a:ln>
            <a:solidFill>
              <a:srgbClr val="3E5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A07838-8DB0-410E-A090-3964167E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5" y="71834"/>
            <a:ext cx="7561094" cy="13446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PT" sz="3600" b="1" dirty="0">
                <a:solidFill>
                  <a:srgbClr val="FFFFFF"/>
                </a:solidFill>
                <a:latin typeface="Century Gothic"/>
                <a:cs typeface="Calibri Light" panose="020F0302020204030204"/>
              </a:rPr>
              <a:t>Ferramentas de controlo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7F3D6B-F748-45DE-B5E3-A70C6AB76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4" y="2474259"/>
            <a:ext cx="3585880" cy="358588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9BB1BFA-86B5-447C-B3EA-DB125EF9E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145" y="1390689"/>
            <a:ext cx="4051914" cy="40766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4156A78-DD04-4E45-9931-69BD6386E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078" y="71834"/>
            <a:ext cx="3818962" cy="37808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8C224A0-9F8D-4DEC-A987-951E587F0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4057" y="3897532"/>
            <a:ext cx="2923003" cy="29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7432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82E376E6-4A11-467C-ABB9-EA98585E5B97}"/>
              </a:ext>
            </a:extLst>
          </p:cNvPr>
          <p:cNvSpPr txBox="1">
            <a:spLocks/>
          </p:cNvSpPr>
          <p:nvPr/>
        </p:nvSpPr>
        <p:spPr>
          <a:xfrm>
            <a:off x="695505" y="609661"/>
            <a:ext cx="10440658" cy="57391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pt-PT" sz="2400" b="1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Torre do Caos</a:t>
            </a:r>
            <a:endParaRPr lang="pt-PT" sz="2400" b="1" dirty="0">
              <a:solidFill>
                <a:srgbClr val="6687B3"/>
              </a:solidFill>
              <a:latin typeface="Century Gothic"/>
              <a:ea typeface="+mn-lt"/>
              <a:cs typeface="Aharoni"/>
            </a:endParaRPr>
          </a:p>
          <a:p>
            <a:pPr lvl="1"/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lt"/>
                <a:cs typeface="+mn-lt"/>
              </a:rPr>
              <a:t>As cartas são colocadas no centro do jogo voltadas para cima</a:t>
            </a:r>
          </a:p>
          <a:p>
            <a:pPr lvl="1"/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lt"/>
                <a:cs typeface="+mn-lt"/>
              </a:rPr>
              <a:t>É distribuída uma carta por jogador</a:t>
            </a:r>
          </a:p>
          <a:p>
            <a:pPr lvl="1"/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lt"/>
                <a:cs typeface="+mn-lt"/>
              </a:rPr>
              <a:t>Identificar o símbolo em comum entre a carta da “torre” </a:t>
            </a:r>
          </a:p>
          <a:p>
            <a:pPr marL="457200" lvl="1" indent="0">
              <a:buNone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lt"/>
                <a:cs typeface="+mn-lt"/>
              </a:rPr>
              <a:t>e a carta que estiver na mão</a:t>
            </a:r>
          </a:p>
          <a:p>
            <a:pPr lvl="1"/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lt"/>
                <a:cs typeface="+mn-lt"/>
              </a:rPr>
              <a:t>Ganha quem tiver mais cartas</a:t>
            </a:r>
          </a:p>
          <a:p>
            <a:pPr>
              <a:lnSpc>
                <a:spcPct val="100000"/>
              </a:lnSpc>
              <a:buNone/>
            </a:pPr>
            <a:r>
              <a:rPr lang="pt-PT" sz="2400" b="1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Poço </a:t>
            </a:r>
            <a:endParaRPr lang="pt-PT" sz="2400" dirty="0">
              <a:solidFill>
                <a:srgbClr val="6687B3"/>
              </a:solidFill>
              <a:ea typeface="+mn-lt"/>
              <a:cs typeface="+mn-lt"/>
            </a:endParaRPr>
          </a:p>
          <a:p>
            <a:pPr lvl="1"/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lt"/>
                <a:cs typeface="+mn-lt"/>
              </a:rPr>
              <a:t>Todas as cartas são distribuídas pelos jogadores</a:t>
            </a:r>
          </a:p>
          <a:p>
            <a:pPr lvl="1"/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lt"/>
                <a:cs typeface="+mn-lt"/>
              </a:rPr>
              <a:t>Coloca-se 1 carta no centro do jogo voltada para cima</a:t>
            </a:r>
          </a:p>
          <a:p>
            <a:pPr lvl="1"/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lt"/>
                <a:cs typeface="+mn-lt"/>
              </a:rPr>
              <a:t>Identificar o símbolo em comum entre a carta no “poço” </a:t>
            </a:r>
          </a:p>
          <a:p>
            <a:pPr marL="457200" lvl="1" indent="0">
              <a:buNone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lt"/>
                <a:cs typeface="+mn-lt"/>
              </a:rPr>
              <a:t>e a carta que estiver na mão</a:t>
            </a:r>
          </a:p>
          <a:p>
            <a:pPr lvl="1"/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lt"/>
                <a:cs typeface="+mn-lt"/>
              </a:rPr>
              <a:t>Ganha o jogador que ficar sem as suas cartas</a:t>
            </a:r>
          </a:p>
          <a:p>
            <a:pPr lvl="1"/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ea typeface="+mn-lt"/>
              <a:cs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pt-PT" sz="2400" b="1" dirty="0">
                <a:solidFill>
                  <a:srgbClr val="6687B3"/>
                </a:solidFill>
                <a:latin typeface="Century Gothic"/>
                <a:ea typeface="+mn-lt"/>
                <a:cs typeface="+mn-lt"/>
              </a:rPr>
              <a:t>Presente envenenado</a:t>
            </a:r>
          </a:p>
          <a:p>
            <a:pPr lvl="1"/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lt"/>
                <a:cs typeface="+mn-lt"/>
              </a:rPr>
              <a:t>Distribui-se uma carta por cada jogador</a:t>
            </a:r>
          </a:p>
          <a:p>
            <a:pPr lvl="1"/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lt"/>
                <a:cs typeface="+mn-lt"/>
              </a:rPr>
              <a:t>O objetivo é identificar o símbolo em comum com as cartas dos adversários</a:t>
            </a:r>
          </a:p>
          <a:p>
            <a:pPr lvl="1"/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lt"/>
                <a:cs typeface="+mn-lt"/>
              </a:rPr>
              <a:t>Quem identificar corretamente o seu símbolo com a sua carta e passa-lhe a “batata quente”</a:t>
            </a:r>
          </a:p>
          <a:p>
            <a:pPr lvl="1"/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lt"/>
                <a:cs typeface="+mn-lt"/>
              </a:rPr>
              <a:t>Repetem-se as rondas até não haver mais  cartas no baralho</a:t>
            </a:r>
          </a:p>
          <a:p>
            <a:pPr lvl="1"/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ea typeface="+mn-lt"/>
                <a:cs typeface="+mn-lt"/>
              </a:rPr>
              <a:t>Ganha o jogador com menos cartas.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7C13DE9-B40C-4E2E-9E2E-7BF8D2D4C9BE}"/>
              </a:ext>
            </a:extLst>
          </p:cNvPr>
          <p:cNvGrpSpPr/>
          <p:nvPr/>
        </p:nvGrpSpPr>
        <p:grpSpPr>
          <a:xfrm>
            <a:off x="7879301" y="215375"/>
            <a:ext cx="4412303" cy="4435388"/>
            <a:chOff x="7484853" y="564999"/>
            <a:chExt cx="4412303" cy="4435388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F6B3708A-6407-4432-915B-E757881730CD}"/>
                </a:ext>
              </a:extLst>
            </p:cNvPr>
            <p:cNvSpPr/>
            <p:nvPr/>
          </p:nvSpPr>
          <p:spPr>
            <a:xfrm>
              <a:off x="7550988" y="613913"/>
              <a:ext cx="4097545" cy="4040036"/>
            </a:xfrm>
            <a:prstGeom prst="rect">
              <a:avLst/>
            </a:prstGeom>
            <a:solidFill>
              <a:srgbClr val="668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73A069C4-8CE6-4FE1-B110-1B520CE3146F}"/>
                </a:ext>
              </a:extLst>
            </p:cNvPr>
            <p:cNvSpPr txBox="1"/>
            <p:nvPr/>
          </p:nvSpPr>
          <p:spPr>
            <a:xfrm>
              <a:off x="7484853" y="4738777"/>
              <a:ext cx="4180935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pt-PT" sz="1100" dirty="0">
                <a:solidFill>
                  <a:srgbClr val="7F7F7F"/>
                </a:solidFill>
                <a:latin typeface="Century Gothic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8930A4DE-2B42-4EE8-8629-8B9D91E73760}"/>
                </a:ext>
              </a:extLst>
            </p:cNvPr>
            <p:cNvSpPr txBox="1"/>
            <p:nvPr/>
          </p:nvSpPr>
          <p:spPr>
            <a:xfrm rot="16200000">
              <a:off x="9698966" y="2547745"/>
              <a:ext cx="4180935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pt-PT" sz="800" dirty="0">
                <a:cs typeface="Calibri" panose="020F0502020204030204"/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A647D26D-7F33-4BEF-B300-922D55783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05" y="848447"/>
            <a:ext cx="3759126" cy="2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2591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658</Words>
  <Application>Microsoft Office PowerPoint</Application>
  <PresentationFormat>Ecrã Panorâmico</PresentationFormat>
  <Paragraphs>79</Paragraphs>
  <Slides>15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Century Gothic</vt:lpstr>
      <vt:lpstr>Tema do Office</vt:lpstr>
      <vt:lpstr>Apresentação do PowerPoint</vt:lpstr>
      <vt:lpstr>O que é o jogo “Dobble”?</vt:lpstr>
      <vt:lpstr>“Dobble invasoras” – LIFE IP AZORES NATURA</vt:lpstr>
      <vt:lpstr>As personagens</vt:lpstr>
      <vt:lpstr>Flora invasora</vt:lpstr>
      <vt:lpstr>Fauna exótica / invasora</vt:lpstr>
      <vt:lpstr>Vias de introdução / expansão</vt:lpstr>
      <vt:lpstr>Ferramentas de controlo</vt:lpstr>
      <vt:lpstr>Apresentação do PowerPoint</vt:lpstr>
      <vt:lpstr>Agora que já sabem jogar… Vamos a uma ronda de Dobble Invasoras?</vt:lpstr>
      <vt:lpstr>Apresentação do PowerPoint</vt:lpstr>
      <vt:lpstr>Apresentação do PowerPoint</vt:lpstr>
      <vt:lpstr>Última oportunidade…</vt:lpstr>
      <vt:lpstr>Acompanhe e participe neste projeto!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Ricardo MP. Correia</cp:lastModifiedBy>
  <cp:revision>76</cp:revision>
  <dcterms:created xsi:type="dcterms:W3CDTF">2021-06-17T10:25:21Z</dcterms:created>
  <dcterms:modified xsi:type="dcterms:W3CDTF">2023-07-12T12:28:01Z</dcterms:modified>
</cp:coreProperties>
</file>