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6"/>
  </p:notesMasterIdLst>
  <p:handoutMasterIdLst>
    <p:handoutMasterId r:id="rId47"/>
  </p:handoutMasterIdLst>
  <p:sldIdLst>
    <p:sldId id="539" r:id="rId2"/>
    <p:sldId id="308" r:id="rId3"/>
    <p:sldId id="540" r:id="rId4"/>
    <p:sldId id="544" r:id="rId5"/>
    <p:sldId id="541" r:id="rId6"/>
    <p:sldId id="542" r:id="rId7"/>
    <p:sldId id="543" r:id="rId8"/>
    <p:sldId id="549" r:id="rId9"/>
    <p:sldId id="545" r:id="rId10"/>
    <p:sldId id="546" r:id="rId11"/>
    <p:sldId id="547" r:id="rId12"/>
    <p:sldId id="548" r:id="rId13"/>
    <p:sldId id="550" r:id="rId14"/>
    <p:sldId id="551" r:id="rId15"/>
    <p:sldId id="552" r:id="rId16"/>
    <p:sldId id="566" r:id="rId17"/>
    <p:sldId id="555" r:id="rId18"/>
    <p:sldId id="556" r:id="rId19"/>
    <p:sldId id="557" r:id="rId20"/>
    <p:sldId id="558" r:id="rId21"/>
    <p:sldId id="559" r:id="rId22"/>
    <p:sldId id="560" r:id="rId23"/>
    <p:sldId id="588" r:id="rId24"/>
    <p:sldId id="553" r:id="rId25"/>
    <p:sldId id="576" r:id="rId26"/>
    <p:sldId id="562" r:id="rId27"/>
    <p:sldId id="554" r:id="rId28"/>
    <p:sldId id="563" r:id="rId29"/>
    <p:sldId id="565" r:id="rId30"/>
    <p:sldId id="573" r:id="rId31"/>
    <p:sldId id="583" r:id="rId32"/>
    <p:sldId id="580" r:id="rId33"/>
    <p:sldId id="581" r:id="rId34"/>
    <p:sldId id="568" r:id="rId35"/>
    <p:sldId id="582" r:id="rId36"/>
    <p:sldId id="574" r:id="rId37"/>
    <p:sldId id="575" r:id="rId38"/>
    <p:sldId id="584" r:id="rId39"/>
    <p:sldId id="585" r:id="rId40"/>
    <p:sldId id="587" r:id="rId41"/>
    <p:sldId id="578" r:id="rId42"/>
    <p:sldId id="570" r:id="rId43"/>
    <p:sldId id="572" r:id="rId44"/>
    <p:sldId id="571" r:id="rId45"/>
  </p:sldIdLst>
  <p:sldSz cx="9144000" cy="6858000" type="screen4x3"/>
  <p:notesSz cx="6797675" cy="9926638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19" autoAdjust="0"/>
    <p:restoredTop sz="86423" autoAdjust="0"/>
  </p:normalViewPr>
  <p:slideViewPr>
    <p:cSldViewPr>
      <p:cViewPr varScale="1">
        <p:scale>
          <a:sx n="94" d="100"/>
          <a:sy n="94" d="100"/>
        </p:scale>
        <p:origin x="161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/>
          <a:lstStyle>
            <a:lvl1pPr algn="r">
              <a:defRPr sz="1200"/>
            </a:lvl1pPr>
          </a:lstStyle>
          <a:p>
            <a:fld id="{67CFCECE-8EA0-42FD-987E-39E383B2B86E}" type="datetimeFigureOut">
              <a:rPr lang="en-GB" smtClean="0"/>
              <a:t>09/11/2022</a:t>
            </a:fld>
            <a:endParaRPr lang="en-GB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2"/>
          </p:nvPr>
        </p:nvSpPr>
        <p:spPr>
          <a:xfrm>
            <a:off x="0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3"/>
          </p:nvPr>
        </p:nvSpPr>
        <p:spPr>
          <a:xfrm>
            <a:off x="3850294" y="9429305"/>
            <a:ext cx="2945862" cy="497333"/>
          </a:xfrm>
          <a:prstGeom prst="rect">
            <a:avLst/>
          </a:prstGeom>
        </p:spPr>
        <p:txBody>
          <a:bodyPr vert="horz" lIns="88221" tIns="44111" rIns="88221" bIns="44111" rtlCol="0" anchor="b"/>
          <a:lstStyle>
            <a:lvl1pPr algn="r">
              <a:defRPr sz="1200"/>
            </a:lvl1pPr>
          </a:lstStyle>
          <a:p>
            <a:fld id="{EB082B2C-5581-464B-B115-5A3E441FCD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520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2D40D31A-6B2E-4CAA-8E25-7A276F749FA2}" type="datetimeFigureOut">
              <a:rPr lang="pt-PT" smtClean="0"/>
              <a:pPr/>
              <a:t>09/11/2022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2" tIns="47781" rIns="95562" bIns="47781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8F74E908-C835-42AF-91D5-C9E31F5E800E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6033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0E2D-B2DC-483B-B509-2EA1D20150CF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23136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Floração no tronco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1766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Descoberta em setembro 2021!!!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34097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Descoberta em setembro 2021!!!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9565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Descoberta em setembro 2021!!!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33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23465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43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88360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pt-PT" sz="1200" dirty="0"/>
              <a:t>Crescem rápido e assumem o controle, sombreando as plantas nativas;</a:t>
            </a:r>
          </a:p>
          <a:p>
            <a:pPr marL="171450" indent="-171450">
              <a:buFontTx/>
              <a:buChar char="-"/>
            </a:pPr>
            <a:r>
              <a:rPr lang="pt-PT" sz="1200" dirty="0"/>
              <a:t>Produção de muita semente ou propagação vegetativa a partir de fragmentos de planta ou rizoma;</a:t>
            </a:r>
          </a:p>
          <a:p>
            <a:pPr marL="171450" indent="-171450">
              <a:buFontTx/>
              <a:buChar char="-"/>
            </a:pPr>
            <a:r>
              <a:rPr lang="pt-PT" sz="1200" dirty="0"/>
              <a:t>Algumas têm flores grandes e vistosas que atraem os polinizadores para longe das flores nativas;</a:t>
            </a:r>
          </a:p>
          <a:p>
            <a:pPr marL="171450" indent="-171450">
              <a:buFontTx/>
              <a:buChar char="-"/>
            </a:pPr>
            <a:r>
              <a:rPr lang="pt-PT" sz="1200" dirty="0"/>
              <a:t>Atratividade dos frutos e dispersão pela fauna existente (ingerido);</a:t>
            </a:r>
          </a:p>
          <a:p>
            <a:pPr marL="171450" indent="-171450">
              <a:buFontTx/>
              <a:buChar char="-"/>
            </a:pPr>
            <a:r>
              <a:rPr lang="pt-PT" sz="1200" dirty="0"/>
              <a:t>Dispersão por vento, ribeiras, equipamento recreativo (material de pesca, barcos), equipamento de campismo, pneus, etc.</a:t>
            </a:r>
          </a:p>
          <a:p>
            <a:pPr marL="171450" indent="-171450">
              <a:buFontTx/>
              <a:buChar char="-"/>
            </a:pPr>
            <a:r>
              <a:rPr lang="pt-PT" sz="1200" dirty="0"/>
              <a:t>Podem ter sistemas radiculares fortes e expansivos, o que não deixa “espaço” para as espécies nativas se desenvolverem (ex. roca-da-velha);</a:t>
            </a:r>
          </a:p>
          <a:p>
            <a:pPr marL="171450" indent="-171450">
              <a:buFontTx/>
              <a:buChar char="-"/>
            </a:pPr>
            <a:r>
              <a:rPr lang="pt-PT" sz="1200" dirty="0"/>
              <a:t>Alteram a tipologia de habitat naturais, afetando os insetos e outros animais que ali vivem, assim como as espécies de flora estruturantes.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663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dirty="0">
                <a:latin typeface="+mn-lt"/>
              </a:rPr>
              <a:t>Porque queremos erradicar/controlar Espécies Exóticas Invasoras? </a:t>
            </a:r>
          </a:p>
          <a:p>
            <a:pPr indent="-180000">
              <a:lnSpc>
                <a:spcPct val="100000"/>
              </a:lnSpc>
              <a:spcBef>
                <a:spcPts val="1200"/>
              </a:spcBef>
            </a:pPr>
            <a:r>
              <a:rPr lang="pt-PT" sz="1200" dirty="0"/>
              <a:t>- Para proteger a nossa flora nativa, que muitas vezes fica subjugada, na sombra das espécies invasoras;</a:t>
            </a:r>
          </a:p>
          <a:p>
            <a:pPr indent="-180000">
              <a:lnSpc>
                <a:spcPct val="100000"/>
              </a:lnSpc>
              <a:spcBef>
                <a:spcPts val="1200"/>
              </a:spcBef>
            </a:pPr>
            <a:r>
              <a:rPr lang="pt-PT" sz="1200" dirty="0"/>
              <a:t>- Manter o fornecimento dos serviços </a:t>
            </a:r>
            <a:r>
              <a:rPr lang="pt-PT" sz="1200" dirty="0" err="1"/>
              <a:t>ecossistémicos</a:t>
            </a:r>
            <a:r>
              <a:rPr lang="pt-PT" sz="1200" dirty="0"/>
              <a:t> (p. ex. regulação hidrológica, polinização);</a:t>
            </a:r>
          </a:p>
          <a:p>
            <a:pPr indent="-180000">
              <a:lnSpc>
                <a:spcPct val="100000"/>
              </a:lnSpc>
              <a:spcBef>
                <a:spcPts val="1200"/>
              </a:spcBef>
            </a:pPr>
            <a:r>
              <a:rPr lang="pt-PT" sz="1200" dirty="0"/>
              <a:t>- Evitar a hibridização de espécies endémicas com espécies exóticas semelhantes; </a:t>
            </a:r>
            <a:endParaRPr lang="pt-PT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indent="-180000">
              <a:lnSpc>
                <a:spcPct val="100000"/>
              </a:lnSpc>
              <a:spcBef>
                <a:spcPts val="1200"/>
              </a:spcBef>
            </a:pPr>
            <a:r>
              <a:rPr lang="pt-PT" sz="1200" dirty="0"/>
              <a:t>- Salvaguardar a nossa diversidade genética única no mundo;</a:t>
            </a:r>
          </a:p>
          <a:p>
            <a:pPr indent="-180000">
              <a:lnSpc>
                <a:spcPct val="100000"/>
              </a:lnSpc>
              <a:spcBef>
                <a:spcPts val="1200"/>
              </a:spcBef>
            </a:pPr>
            <a:r>
              <a:rPr lang="pt-PT" sz="1200" dirty="0"/>
              <a:t>- Prevenir uma maior degradação paisagística; </a:t>
            </a:r>
          </a:p>
          <a:p>
            <a:pPr indent="-180000">
              <a:lnSpc>
                <a:spcPct val="100000"/>
              </a:lnSpc>
              <a:spcBef>
                <a:spcPts val="1200"/>
              </a:spcBef>
            </a:pPr>
            <a:r>
              <a:rPr lang="pt-PT" sz="1200" dirty="0"/>
              <a:t>- Permitir o bom desenvolvimento de culturas (agrícolas e florestais); </a:t>
            </a:r>
          </a:p>
          <a:p>
            <a:pPr indent="-180000">
              <a:lnSpc>
                <a:spcPct val="100000"/>
              </a:lnSpc>
              <a:spcBef>
                <a:spcPts val="1200"/>
              </a:spcBef>
            </a:pPr>
            <a:r>
              <a:rPr lang="pt-PT" sz="1200" dirty="0"/>
              <a:t>- Evitar grandes danos econômicos;</a:t>
            </a:r>
          </a:p>
          <a:p>
            <a:pPr indent="-180000">
              <a:lnSpc>
                <a:spcPct val="100000"/>
              </a:lnSpc>
              <a:spcBef>
                <a:spcPts val="1200"/>
              </a:spcBef>
            </a:pPr>
            <a:r>
              <a:rPr lang="pt-PT" sz="1200" dirty="0"/>
              <a:t>- Reestabelecer a estabilidade do solo, e evitar erosão; </a:t>
            </a:r>
          </a:p>
          <a:p>
            <a:pPr indent="-180000">
              <a:lnSpc>
                <a:spcPct val="100000"/>
              </a:lnSpc>
              <a:spcBef>
                <a:spcPts val="1200"/>
              </a:spcBef>
            </a:pPr>
            <a:r>
              <a:rPr lang="pt-PT" sz="1200" dirty="0"/>
              <a:t>- Salvar ecossistemas aquáticos (caso das lagoas nas Flores</a:t>
            </a:r>
            <a:r>
              <a:rPr lang="pt-PT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r>
              <a:rPr lang="pt-PT" sz="1200" dirty="0"/>
              <a:t>;</a:t>
            </a:r>
          </a:p>
          <a:p>
            <a:pPr indent="-180000">
              <a:lnSpc>
                <a:spcPct val="100000"/>
              </a:lnSpc>
              <a:spcBef>
                <a:spcPts val="1200"/>
              </a:spcBef>
            </a:pPr>
            <a:r>
              <a:rPr lang="pt-PT" sz="1200" dirty="0"/>
              <a:t>- Publicitar e rentabilizar a nossa singularidade, com as espécies endémicas.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3956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Inventário Florestal de 2007: incenso ocupa 49,3% de todos os espaços florestais dos Açores!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6079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Lantana camara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é um arbusto semi-herbáceo.</a:t>
            </a:r>
            <a:endParaRPr lang="en-NZ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1295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Lantana camara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é um arbusto semi-herbáceo.</a:t>
            </a:r>
            <a:endParaRPr lang="en-NZ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23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18688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Herbácea rizomatosa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6464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Aquando setembro 2021, esta espécie está dada só para Terceira e São Miguel – outras ilhas devem estar em alerta para a deteção precoce desta espécie! Floração em julho/agosto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27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93331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Atenção a diferentes aspetos em estádios iniciais de estabelecimento - regeneração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74E908-C835-42AF-91D5-C9E31F5E800E}" type="slidenum">
              <a:rPr lang="pt-PT" smtClean="0"/>
              <a:pPr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79355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51E8D-3A67-497E-8088-7ABB4B1A6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465582-1330-426B-AB25-B4C1792BAA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062E3-8128-4F37-B36E-FF140B653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DEC78-4C1E-4C91-9672-00F37C489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EA246-CFA8-49D8-B3AB-DB0FE7D1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2469901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9A01B-6173-435F-ADBF-AD918B6ED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A7CC26-9C72-450D-88E3-632B880E9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F7E2E-1CC2-4024-89DA-279324809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C40B2-C61F-4A51-A19E-6CC06CD32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30006-32FA-4693-B183-E6A1984C2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012780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33FBF2-A354-44E5-9D09-41F30F7DFE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01BBB2-F8DF-4B5B-B534-81ACDFE5CE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0675C-7C35-48A2-8A57-14AFFE281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26E0E-AD6E-4D0D-926D-8C80F9381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99A79-FD33-46B2-80E1-BA76006D2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1217050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4924E-649E-46E8-8575-48DE21919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641D7-33A1-4C6B-9CDB-B0CF33CA91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8E59C2-61BB-4BB8-9806-7BF0C3A6A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620C6-C3CE-4642-9C2E-A11ACDD14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81DD97-5D0F-4F91-BF27-AB8D1F53E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859052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A8CEE-FD8C-477E-9E45-1D80FD2C1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FD40B-FC8A-4694-9470-916285C36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FBB5C-0660-4566-A15C-EA4453A0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6F73A-C194-45D7-889C-0E8C9033A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EA30E-960A-439A-93D0-E70B5BB04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332236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FB95D-E0BF-41B6-AE1B-2FE490D05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E3C55-460D-4D29-B0A0-FC6477B791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B39F3E-3537-4D47-94D8-4AFFBBA24C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6166D-575A-4748-ABD0-ABA8D3457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1F6F63-571A-426C-AB9A-CAEC543C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33561-D708-4A01-9FD6-4C3E4B5B0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6548553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2DDD6-253E-447F-A908-81AFF41A1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B5610-0243-4A1A-B2C3-8AC438E7B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48A540-69BE-4942-BD45-F63363AF2B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84D5A2-F52B-4E8E-B52D-E804166787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C42F24-E6CC-4659-9881-8126E5FCC8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0BEF76-C95C-4F3F-AB26-447A833B6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B2572F-3681-4EE7-8BBA-2B95A430B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704BBD-51AB-49BC-A019-77D49AD37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445107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508C2-C67D-4939-8F1A-C04DFCA26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C22E8E-7E45-4851-9BE9-9B368097F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3532F4-FB2B-4294-83CB-5FD470B2D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B55552-0EC9-47FD-B574-682B4F16C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503371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E6FB92-9591-46AF-8010-2778B03CC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F76337-6104-47A6-B35B-AEFB120DB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C8CE6-FB9E-4F26-8630-77D52101B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82977965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C467F-B29D-461D-A029-92A1E34F3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D8014-DCD4-4764-8D96-761232315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17AF17-DD07-40CA-B3DE-21CCD2327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2F3D13-B2CE-4541-8518-992F34270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92DF33-20BA-4268-9D8D-5AEE73FC2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14A374-4B5B-467F-9E62-82723F8DD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130420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A85A1-4F65-4A04-B7E4-268C18502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25B209-A58B-464E-A1DE-DAB88E699A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P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900770-6B1F-43F5-9FE5-D76C7B9D4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35BB3-C931-4244-A542-39BECC535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64D5A4-FC64-4FE7-B3FB-601FCF2D7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418360-2B4E-4A0D-9EB6-9CDC2CF52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520577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BAB3E6-8AE4-40F3-B969-5C452DDF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DE4D2F-0131-4756-B305-AC72706B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09F77-2D6A-4D5A-BA54-2445542EF7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1FDFC-52F6-48A0-A474-4A18C2258457}" type="datetime1">
              <a:rPr lang="pt-PT" smtClean="0"/>
              <a:t>09/11/2022</a:t>
            </a:fld>
            <a:endParaRPr lang="pt-P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C11A6-6619-4A7E-A819-6EF1F69AE3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8764F-A068-4603-8018-16DF3F6901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CB97C-E748-4033-8004-DF3A3C4F8783}" type="slidenum">
              <a:rPr lang="pt-PT" smtClean="0"/>
              <a:pPr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4411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hyperlink" Target="http://novoportal.uac.pt/pt-p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5.png"/><Relationship Id="rId10" Type="http://schemas.openxmlformats.org/officeDocument/2006/relationships/image" Target="../media/image32.jpeg"/><Relationship Id="rId4" Type="http://schemas.openxmlformats.org/officeDocument/2006/relationships/image" Target="../media/image4.jpeg"/><Relationship Id="rId9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.jpe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Relationship Id="rId9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acores.flora-on.pt/" TargetMode="External"/><Relationship Id="rId3" Type="http://schemas.openxmlformats.org/officeDocument/2006/relationships/image" Target="../media/image4.jpeg"/><Relationship Id="rId7" Type="http://schemas.openxmlformats.org/officeDocument/2006/relationships/hyperlink" Target="http://siaram.azores.gov.pt/flora/infestantes/_intro.html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zoresbioportal.uac.pt/pt/" TargetMode="External"/><Relationship Id="rId5" Type="http://schemas.openxmlformats.org/officeDocument/2006/relationships/hyperlink" Target="http://www.azores.gov.pt/Gra/srrn-natureza/conteudos/projectos/2012/Abril/PRECEFIAS.htm?lang=pt&amp;area=ct" TargetMode="External"/><Relationship Id="rId10" Type="http://schemas.openxmlformats.org/officeDocument/2006/relationships/hyperlink" Target="https://www.icnf.pt/biodiversidade/uniaoeuropeiaeambitointernacional/especiesexoticasinvasorasue" TargetMode="External"/><Relationship Id="rId4" Type="http://schemas.openxmlformats.org/officeDocument/2006/relationships/image" Target="../media/image5.png"/><Relationship Id="rId9" Type="http://schemas.openxmlformats.org/officeDocument/2006/relationships/hyperlink" Target="http://drrf.azores.gov.pt/areas/inventario-florestal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399990E-DFCA-4509-AB9C-D72C76B1B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37" y="4515"/>
            <a:ext cx="9148506" cy="5563137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-9626" y="1"/>
            <a:ext cx="9163251" cy="1511166"/>
          </a:xfrm>
          <a:prstGeom prst="rect">
            <a:avLst/>
          </a:prstGeom>
          <a:gradFill flip="none" rotWithShape="1">
            <a:gsLst>
              <a:gs pos="44000">
                <a:srgbClr val="AFE3D0">
                  <a:tint val="66000"/>
                  <a:satMod val="160000"/>
                  <a:alpha val="44000"/>
                  <a:lumMod val="94000"/>
                  <a:lumOff val="6000"/>
                </a:srgbClr>
              </a:gs>
              <a:gs pos="82000">
                <a:srgbClr val="AFE3D0">
                  <a:tint val="44500"/>
                  <a:satMod val="160000"/>
                </a:srgbClr>
              </a:gs>
              <a:gs pos="15000">
                <a:srgbClr val="AFE3D0">
                  <a:tint val="23500"/>
                  <a:satMod val="160000"/>
                  <a:alpha val="76000"/>
                  <a:lumMod val="0"/>
                  <a:lumOff val="10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cxnSp>
        <p:nvCxnSpPr>
          <p:cNvPr id="5" name="Conexão recta 4"/>
          <p:cNvCxnSpPr>
            <a:cxnSpLocks/>
          </p:cNvCxnSpPr>
          <p:nvPr/>
        </p:nvCxnSpPr>
        <p:spPr>
          <a:xfrm>
            <a:off x="-10557" y="5567652"/>
            <a:ext cx="9151426" cy="0"/>
          </a:xfrm>
          <a:prstGeom prst="line">
            <a:avLst/>
          </a:prstGeom>
          <a:ln w="28575">
            <a:solidFill>
              <a:srgbClr val="AFE3D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1568362" y="5624558"/>
            <a:ext cx="7540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400" dirty="0">
                <a:solidFill>
                  <a:srgbClr val="1954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Novembro 2022 | Direção Regional do Ambiente e Alterações Climáticas (DRAAC)</a:t>
            </a:r>
          </a:p>
          <a:p>
            <a:pPr algn="r"/>
            <a:endParaRPr lang="pt-PT" sz="1400" dirty="0">
              <a:solidFill>
                <a:srgbClr val="195457"/>
              </a:solidFill>
              <a:latin typeface="Century" panose="02040604050505020304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0"/>
            <a:ext cx="0" cy="0"/>
          </a:xfrm>
          <a:prstGeom prst="rect">
            <a:avLst/>
          </a:prstGeom>
          <a:solidFill>
            <a:srgbClr val="47C96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501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4" tooltip="Início"/>
              </a:rPr>
              <a:t>  </a:t>
            </a:r>
            <a:r>
              <a:rPr kumimoji="0" lang="pt-PT" altLang="pt-PT" sz="7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pt-PT" altLang="pt-PT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</a:t>
            </a:r>
            <a:endParaRPr kumimoji="0" lang="pt-PT" altLang="pt-PT" b="0" i="0" u="none" strike="noStrike" cap="none" normalizeH="0" baseline="0">
              <a:ln>
                <a:noFill/>
              </a:ln>
              <a:solidFill>
                <a:srgbClr val="404A54"/>
              </a:solidFill>
              <a:effectLst/>
              <a:latin typeface="Open Sans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PT" altLang="pt-PT" b="0" i="0" u="none" strike="noStrike" cap="none" normalizeH="0" baseline="0">
                <a:ln>
                  <a:noFill/>
                </a:ln>
                <a:solidFill>
                  <a:srgbClr val="404A54"/>
                </a:solidFill>
                <a:effectLst/>
                <a:latin typeface="Open Sans"/>
                <a:cs typeface="Arial" pitchFamily="34" charset="0"/>
                <a:hlinkClick r:id="rId4" tooltip="Início"/>
              </a:rPr>
              <a:t>Universidade dos Açores</a:t>
            </a:r>
            <a:endParaRPr kumimoji="0" lang="pt-PT" altLang="pt-PT" b="0" i="0" u="none" strike="noStrike" cap="none" normalizeH="0" baseline="0">
              <a:ln>
                <a:noFill/>
              </a:ln>
              <a:solidFill>
                <a:srgbClr val="404A54"/>
              </a:solidFill>
              <a:effectLst/>
              <a:latin typeface="Open Sans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PT" altLang="pt-PT" sz="800" b="0" i="0" u="none" strike="noStrike" cap="none" normalizeH="0" baseline="0">
                <a:ln>
                  <a:noFill/>
                </a:ln>
                <a:solidFill>
                  <a:srgbClr val="353434"/>
                </a:solidFill>
                <a:effectLst/>
                <a:latin typeface="Arial" pitchFamily="34" charset="0"/>
                <a:cs typeface="Arial" pitchFamily="34" charset="0"/>
                <a:hlinkClick r:id="rId4"/>
              </a:rPr>
              <a:t>  </a:t>
            </a:r>
            <a:r>
              <a:rPr kumimoji="0" lang="pt-PT" altLang="pt-PT" sz="900" b="0" i="0" u="none" strike="noStrike" cap="none" normalizeH="0" baseline="0">
                <a:ln>
                  <a:noFill/>
                </a:ln>
                <a:solidFill>
                  <a:srgbClr val="353434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pt-PT" altLang="pt-PT" sz="800" b="0" i="0" u="none" strike="noStrike" cap="none" normalizeH="0" baseline="0">
                <a:ln>
                  <a:noFill/>
                </a:ln>
                <a:solidFill>
                  <a:srgbClr val="353434"/>
                </a:solidFill>
                <a:effectLst/>
                <a:latin typeface="Arial" pitchFamily="34" charset="0"/>
                <a:cs typeface="Arial" pitchFamily="34" charset="0"/>
              </a:rPr>
              <a:t>    </a:t>
            </a:r>
            <a:endParaRPr kumimoji="0" lang="pt-PT" altLang="pt-P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PT" altLang="pt-PT" sz="1800" b="0" i="0" u="none" strike="noStrike" cap="none" normalizeH="0" baseline="0">
              <a:ln>
                <a:noFill/>
              </a:ln>
              <a:solidFill>
                <a:srgbClr val="353434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Pesquisa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75" y="-25666700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europarc.org/communication-skills/images/2.1%20N2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76" y="6068008"/>
            <a:ext cx="850020" cy="70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fnyh.org/wp-content/uploads/2015/01/LIF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581" y="6138335"/>
            <a:ext cx="934994" cy="62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57" y="5640717"/>
            <a:ext cx="4362963" cy="155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3286D2-A8E3-49F0-8300-EF556C12280E}"/>
              </a:ext>
            </a:extLst>
          </p:cNvPr>
          <p:cNvSpPr txBox="1"/>
          <p:nvPr/>
        </p:nvSpPr>
        <p:spPr>
          <a:xfrm>
            <a:off x="107504" y="116632"/>
            <a:ext cx="8861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/>
              <a:t>Gestão</a:t>
            </a:r>
            <a:r>
              <a:rPr lang="en-GB" sz="4000" b="1" dirty="0"/>
              <a:t> e </a:t>
            </a:r>
            <a:r>
              <a:rPr lang="en-GB" sz="4000" b="1" dirty="0" err="1"/>
              <a:t>Controlo</a:t>
            </a:r>
            <a:r>
              <a:rPr lang="en-GB" sz="4000" b="1" dirty="0"/>
              <a:t> de </a:t>
            </a:r>
            <a:r>
              <a:rPr lang="en-GB" sz="4000" b="1" dirty="0" err="1"/>
              <a:t>Espécies</a:t>
            </a:r>
            <a:r>
              <a:rPr lang="en-GB" sz="4000" b="1" dirty="0"/>
              <a:t> </a:t>
            </a:r>
            <a:r>
              <a:rPr lang="en-GB" sz="4000" b="1" dirty="0" err="1"/>
              <a:t>Invasoras</a:t>
            </a:r>
            <a:r>
              <a:rPr lang="en-GB" sz="4000" b="1" dirty="0"/>
              <a:t> </a:t>
            </a:r>
            <a:r>
              <a:rPr lang="en-GB" sz="4000" b="1" dirty="0" err="1"/>
              <a:t>nos</a:t>
            </a:r>
            <a:r>
              <a:rPr lang="en-GB" sz="4000" b="1" dirty="0"/>
              <a:t> </a:t>
            </a:r>
            <a:r>
              <a:rPr lang="en-GB" sz="4000" b="1" dirty="0" err="1"/>
              <a:t>Açores</a:t>
            </a:r>
            <a:endParaRPr lang="pt-PT" sz="4000" dirty="0"/>
          </a:p>
        </p:txBody>
      </p:sp>
    </p:spTree>
    <p:extLst>
      <p:ext uri="{BB962C8B-B14F-4D97-AF65-F5344CB8AC3E}">
        <p14:creationId xmlns:p14="http://schemas.microsoft.com/office/powerpoint/2010/main" val="248101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B856E8-DB7F-4BC0-A382-4D8EBD1FEA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836" y="692696"/>
            <a:ext cx="3532744" cy="5278815"/>
          </a:xfrm>
          <a:prstGeom prst="rect">
            <a:avLst/>
          </a:prstGeom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ítulo 1">
            <a:extLst>
              <a:ext uri="{FF2B5EF4-FFF2-40B4-BE49-F238E27FC236}">
                <a16:creationId xmlns:a16="http://schemas.microsoft.com/office/drawing/2014/main" id="{C093265D-AE37-482A-85CA-32024D8FA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711800"/>
            <a:ext cx="5411275" cy="994430"/>
          </a:xfrm>
        </p:spPr>
        <p:txBody>
          <a:bodyPr>
            <a:normAutofit/>
          </a:bodyPr>
          <a:lstStyle/>
          <a:p>
            <a:r>
              <a:rPr lang="pt-PT" sz="3200" dirty="0">
                <a:latin typeface="+mn-lt"/>
              </a:rPr>
              <a:t>A entrada de vegetação </a:t>
            </a:r>
            <a:r>
              <a:rPr lang="pt-PT" sz="3200" dirty="0">
                <a:solidFill>
                  <a:srgbClr val="FF0000"/>
                </a:solidFill>
                <a:latin typeface="+mn-lt"/>
              </a:rPr>
              <a:t>exótica</a:t>
            </a:r>
            <a:endParaRPr lang="en-GB" sz="32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CaixaDeTexto 2">
            <a:extLst>
              <a:ext uri="{FF2B5EF4-FFF2-40B4-BE49-F238E27FC236}">
                <a16:creationId xmlns:a16="http://schemas.microsoft.com/office/drawing/2014/main" id="{BBE2CE74-7C1A-432C-AC6B-E25FAB021485}"/>
              </a:ext>
            </a:extLst>
          </p:cNvPr>
          <p:cNvSpPr txBox="1"/>
          <p:nvPr/>
        </p:nvSpPr>
        <p:spPr>
          <a:xfrm>
            <a:off x="379201" y="1700688"/>
            <a:ext cx="497763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/>
              <a:t>Culturas agrícolas para cultivo </a:t>
            </a:r>
            <a:r>
              <a:rPr lang="pt-PT" sz="2400" dirty="0">
                <a:solidFill>
                  <a:schemeClr val="bg2">
                    <a:lumMod val="75000"/>
                  </a:schemeClr>
                </a:solidFill>
              </a:rPr>
              <a:t>(consumo e exportação); </a:t>
            </a:r>
          </a:p>
          <a:p>
            <a:endParaRPr lang="pt-PT" sz="24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/>
              <a:t>Essências florestais </a:t>
            </a:r>
            <a:r>
              <a:rPr lang="pt-PT" sz="2400" dirty="0">
                <a:solidFill>
                  <a:schemeClr val="bg2">
                    <a:lumMod val="75000"/>
                  </a:schemeClr>
                </a:solidFill>
              </a:rPr>
              <a:t>(após a sobre-exploração da floresta Laurissilva);</a:t>
            </a:r>
          </a:p>
          <a:p>
            <a:endParaRPr lang="pt-PT" sz="24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/>
              <a:t>Coleções botânicas para jardins </a:t>
            </a:r>
            <a:r>
              <a:rPr lang="pt-PT" sz="2400" dirty="0">
                <a:solidFill>
                  <a:schemeClr val="bg2">
                    <a:lumMod val="75000"/>
                  </a:schemeClr>
                </a:solidFill>
              </a:rPr>
              <a:t>(ex. </a:t>
            </a:r>
            <a:r>
              <a:rPr lang="pt-PT" sz="2400" i="1" dirty="0">
                <a:solidFill>
                  <a:schemeClr val="bg2">
                    <a:lumMod val="75000"/>
                  </a:schemeClr>
                </a:solidFill>
              </a:rPr>
              <a:t>gentleman </a:t>
            </a:r>
            <a:r>
              <a:rPr lang="pt-PT" sz="2400" i="1" dirty="0" err="1">
                <a:solidFill>
                  <a:schemeClr val="bg2">
                    <a:lumMod val="75000"/>
                  </a:schemeClr>
                </a:solidFill>
              </a:rPr>
              <a:t>farmers</a:t>
            </a:r>
            <a:r>
              <a:rPr lang="pt-PT" sz="2400" i="1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pt-PT" sz="2400" dirty="0">
                <a:solidFill>
                  <a:schemeClr val="bg2">
                    <a:lumMod val="75000"/>
                  </a:schemeClr>
                </a:solidFill>
              </a:rPr>
              <a:t>de S. Miguel);</a:t>
            </a:r>
          </a:p>
          <a:p>
            <a:endParaRPr lang="pt-PT" sz="240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PT" sz="2400" dirty="0"/>
              <a:t>Introduções acidentais </a:t>
            </a:r>
            <a:r>
              <a:rPr lang="pt-PT" sz="2400" dirty="0">
                <a:solidFill>
                  <a:schemeClr val="bg2">
                    <a:lumMod val="75000"/>
                  </a:schemeClr>
                </a:solidFill>
              </a:rPr>
              <a:t>(com disseminação antrópica).</a:t>
            </a:r>
          </a:p>
        </p:txBody>
      </p:sp>
    </p:spTree>
    <p:extLst>
      <p:ext uri="{BB962C8B-B14F-4D97-AF65-F5344CB8AC3E}">
        <p14:creationId xmlns:p14="http://schemas.microsoft.com/office/powerpoint/2010/main" val="3517556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5">
            <a:extLst>
              <a:ext uri="{FF2B5EF4-FFF2-40B4-BE49-F238E27FC236}">
                <a16:creationId xmlns:a16="http://schemas.microsoft.com/office/drawing/2014/main" id="{79B33A2C-4843-4ABD-A20E-48043AF4A4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8305" y="3990846"/>
            <a:ext cx="1835696" cy="1988340"/>
          </a:xfrm>
          <a:prstGeom prst="rect">
            <a:avLst/>
          </a:prstGeom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ítulo 1">
            <a:extLst>
              <a:ext uri="{FF2B5EF4-FFF2-40B4-BE49-F238E27FC236}">
                <a16:creationId xmlns:a16="http://schemas.microsoft.com/office/drawing/2014/main" id="{AD3DF97F-E06C-4A7C-8B4F-EA8B02D56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692696"/>
            <a:ext cx="8568952" cy="994430"/>
          </a:xfrm>
        </p:spPr>
        <p:txBody>
          <a:bodyPr>
            <a:normAutofit/>
          </a:bodyPr>
          <a:lstStyle/>
          <a:p>
            <a:pPr algn="ctr"/>
            <a:r>
              <a:rPr lang="pt-PT" sz="2800" dirty="0">
                <a:latin typeface="+mn-lt"/>
              </a:rPr>
              <a:t>Porque algumas exóticas se tornam invasoras?</a:t>
            </a:r>
            <a:endParaRPr lang="en-GB" sz="2800" dirty="0">
              <a:latin typeface="+mn-lt"/>
            </a:endParaRPr>
          </a:p>
        </p:txBody>
      </p:sp>
      <p:sp>
        <p:nvSpPr>
          <p:cNvPr id="11" name="CaixaDeTexto 2">
            <a:extLst>
              <a:ext uri="{FF2B5EF4-FFF2-40B4-BE49-F238E27FC236}">
                <a16:creationId xmlns:a16="http://schemas.microsoft.com/office/drawing/2014/main" id="{9C943EC1-D935-4FA3-B95D-30D8835B6CD7}"/>
              </a:ext>
            </a:extLst>
          </p:cNvPr>
          <p:cNvSpPr txBox="1"/>
          <p:nvPr/>
        </p:nvSpPr>
        <p:spPr>
          <a:xfrm>
            <a:off x="433535" y="1679839"/>
            <a:ext cx="8458945" cy="405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90000"/>
              </a:lnSpc>
              <a:buFont typeface="+mj-lt"/>
              <a:buAutoNum type="arabicPeriod"/>
            </a:pPr>
            <a:r>
              <a:rPr lang="pt-PT" sz="2200" dirty="0"/>
              <a:t>Biologia adaptativa e competitiva: </a:t>
            </a:r>
          </a:p>
          <a:p>
            <a:pPr marL="728857" lvl="1" indent="-385865">
              <a:lnSpc>
                <a:spcPct val="90000"/>
              </a:lnSpc>
              <a:buFont typeface="+mj-lt"/>
              <a:buAutoNum type="romanLcPeriod"/>
            </a:pPr>
            <a:r>
              <a:rPr lang="pt-PT" sz="2200" dirty="0"/>
              <a:t>crescimento rápido; </a:t>
            </a:r>
          </a:p>
          <a:p>
            <a:pPr marL="728857" lvl="1" indent="-385865">
              <a:lnSpc>
                <a:spcPct val="90000"/>
              </a:lnSpc>
              <a:buFont typeface="+mj-lt"/>
              <a:buAutoNum type="romanLcPeriod"/>
            </a:pPr>
            <a:r>
              <a:rPr lang="pt-PT" sz="2200" dirty="0"/>
              <a:t>fácil regeneração natural; </a:t>
            </a:r>
          </a:p>
          <a:p>
            <a:pPr marL="728857" lvl="1" indent="-385865">
              <a:lnSpc>
                <a:spcPct val="90000"/>
              </a:lnSpc>
              <a:buFont typeface="+mj-lt"/>
              <a:buAutoNum type="romanLcPeriod"/>
            </a:pPr>
            <a:r>
              <a:rPr lang="pt-PT" sz="2200" dirty="0"/>
              <a:t>abundante produção de sementes ou propágulos vegetativos;</a:t>
            </a:r>
          </a:p>
          <a:p>
            <a:pPr marL="728857" lvl="1" indent="-385865">
              <a:lnSpc>
                <a:spcPct val="90000"/>
              </a:lnSpc>
              <a:buFont typeface="+mj-lt"/>
              <a:buAutoNum type="romanLcPeriod"/>
            </a:pPr>
            <a:r>
              <a:rPr lang="pt-PT" sz="2200" dirty="0"/>
              <a:t>frutos atrativos à avifauna; </a:t>
            </a:r>
          </a:p>
          <a:p>
            <a:pPr marL="385865" indent="-385865">
              <a:lnSpc>
                <a:spcPct val="90000"/>
              </a:lnSpc>
              <a:buFont typeface="+mj-lt"/>
              <a:buAutoNum type="arabicPeriod"/>
            </a:pPr>
            <a:endParaRPr lang="pt-PT" sz="2200" dirty="0"/>
          </a:p>
          <a:p>
            <a:pPr marL="385865" indent="-385865">
              <a:lnSpc>
                <a:spcPct val="90000"/>
              </a:lnSpc>
              <a:buFont typeface="+mj-lt"/>
              <a:buAutoNum type="arabicPeriod"/>
            </a:pPr>
            <a:r>
              <a:rPr lang="pt-PT" sz="2200" dirty="0"/>
              <a:t>Ornamentais apelativas e de fácil propagação (vegetativa); </a:t>
            </a:r>
          </a:p>
          <a:p>
            <a:pPr marL="385865" indent="-385865">
              <a:lnSpc>
                <a:spcPct val="90000"/>
              </a:lnSpc>
              <a:buFont typeface="+mj-lt"/>
              <a:buAutoNum type="arabicPeriod"/>
            </a:pPr>
            <a:endParaRPr lang="pt-PT" sz="2200" dirty="0"/>
          </a:p>
          <a:p>
            <a:pPr marL="385865" indent="-385865">
              <a:lnSpc>
                <a:spcPct val="90000"/>
              </a:lnSpc>
              <a:buFont typeface="+mj-lt"/>
              <a:buAutoNum type="arabicPeriod"/>
            </a:pPr>
            <a:r>
              <a:rPr lang="pt-PT" sz="2200" dirty="0"/>
              <a:t>Abandono de terras agrícolas e florestais; </a:t>
            </a:r>
          </a:p>
          <a:p>
            <a:pPr marL="385865" indent="-385865">
              <a:lnSpc>
                <a:spcPct val="90000"/>
              </a:lnSpc>
              <a:buFont typeface="+mj-lt"/>
              <a:buAutoNum type="arabicPeriod"/>
            </a:pPr>
            <a:endParaRPr lang="pt-PT" sz="2200" dirty="0"/>
          </a:p>
          <a:p>
            <a:pPr marL="385865" indent="-385865">
              <a:lnSpc>
                <a:spcPct val="90000"/>
              </a:lnSpc>
              <a:buFont typeface="+mj-lt"/>
              <a:buAutoNum type="arabicPeriod"/>
            </a:pPr>
            <a:r>
              <a:rPr lang="pt-PT" sz="2200" dirty="0"/>
              <a:t>Falta de conhecimento; </a:t>
            </a:r>
          </a:p>
          <a:p>
            <a:pPr marL="385865" indent="-385865">
              <a:lnSpc>
                <a:spcPct val="90000"/>
              </a:lnSpc>
              <a:buFont typeface="+mj-lt"/>
              <a:buAutoNum type="arabicPeriod"/>
            </a:pPr>
            <a:endParaRPr lang="pt-PT" sz="2200" dirty="0"/>
          </a:p>
          <a:p>
            <a:pPr marL="385865" indent="-385865">
              <a:lnSpc>
                <a:spcPct val="90000"/>
              </a:lnSpc>
              <a:buFont typeface="+mj-lt"/>
              <a:buAutoNum type="arabicPeriod"/>
            </a:pPr>
            <a:r>
              <a:rPr lang="pt-PT" sz="2200" dirty="0"/>
              <a:t>Clima propício.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3513832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5101867F-F7AC-47BE-BBC8-947A897EA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17" y="799399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pt-PT" sz="2800" dirty="0">
                <a:latin typeface="+mn-lt"/>
              </a:rPr>
              <a:t>A dispersão de sementes pelas aves</a:t>
            </a:r>
            <a:endParaRPr lang="en-GB" sz="28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5271F1-F80B-443B-A6D8-AAC3E399B9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77199"/>
            <a:ext cx="8524406" cy="401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60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5101867F-F7AC-47BE-BBC8-947A897EA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2041" y="610486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pt-PT" sz="2800" dirty="0">
                <a:latin typeface="+mn-lt"/>
              </a:rPr>
              <a:t>Flora invasora de todo o mundo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59031C-C5AC-4D5B-B268-60423C38F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412776"/>
            <a:ext cx="4417060" cy="3938835"/>
          </a:xfrm>
          <a:prstGeom prst="rect">
            <a:avLst/>
          </a:prstGeom>
        </p:spPr>
      </p:pic>
      <p:cxnSp>
        <p:nvCxnSpPr>
          <p:cNvPr id="18" name="Conexão curva 2">
            <a:extLst>
              <a:ext uri="{FF2B5EF4-FFF2-40B4-BE49-F238E27FC236}">
                <a16:creationId xmlns:a16="http://schemas.microsoft.com/office/drawing/2014/main" id="{F7BB1B6C-BF0F-4A5E-8EB4-220A8271284F}"/>
              </a:ext>
            </a:extLst>
          </p:cNvPr>
          <p:cNvCxnSpPr>
            <a:cxnSpLocks/>
          </p:cNvCxnSpPr>
          <p:nvPr/>
        </p:nvCxnSpPr>
        <p:spPr>
          <a:xfrm>
            <a:off x="1696635" y="2002730"/>
            <a:ext cx="2245457" cy="1088267"/>
          </a:xfrm>
          <a:prstGeom prst="curvedConnector3">
            <a:avLst>
              <a:gd name="adj1" fmla="val 33315"/>
            </a:avLst>
          </a:prstGeom>
          <a:ln w="28575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">
            <a:extLst>
              <a:ext uri="{FF2B5EF4-FFF2-40B4-BE49-F238E27FC236}">
                <a16:creationId xmlns:a16="http://schemas.microsoft.com/office/drawing/2014/main" id="{EDBD3C40-6B57-4981-9596-73D4EBFEFC68}"/>
              </a:ext>
            </a:extLst>
          </p:cNvPr>
          <p:cNvSpPr txBox="1"/>
          <p:nvPr/>
        </p:nvSpPr>
        <p:spPr>
          <a:xfrm>
            <a:off x="-18737" y="1667057"/>
            <a:ext cx="2146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América do Norte</a:t>
            </a:r>
          </a:p>
          <a:p>
            <a:r>
              <a:rPr lang="en-US" sz="1400" i="1" dirty="0" err="1"/>
              <a:t>Phytolacca</a:t>
            </a:r>
            <a:r>
              <a:rPr lang="en-US" sz="1400" i="1" dirty="0"/>
              <a:t> </a:t>
            </a:r>
            <a:r>
              <a:rPr lang="en-US" sz="1400" i="1" dirty="0" err="1"/>
              <a:t>americana</a:t>
            </a:r>
            <a:endParaRPr lang="en-US" sz="1400" i="1" dirty="0"/>
          </a:p>
        </p:txBody>
      </p:sp>
      <p:sp>
        <p:nvSpPr>
          <p:cNvPr id="20" name="TextBox 2">
            <a:extLst>
              <a:ext uri="{FF2B5EF4-FFF2-40B4-BE49-F238E27FC236}">
                <a16:creationId xmlns:a16="http://schemas.microsoft.com/office/drawing/2014/main" id="{9A545E0E-0410-49E0-99D3-170D7F1C1F1A}"/>
              </a:ext>
            </a:extLst>
          </p:cNvPr>
          <p:cNvSpPr txBox="1"/>
          <p:nvPr/>
        </p:nvSpPr>
        <p:spPr>
          <a:xfrm>
            <a:off x="-29137" y="2978821"/>
            <a:ext cx="21970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América do Sul e Central</a:t>
            </a:r>
          </a:p>
          <a:p>
            <a:r>
              <a:rPr lang="en-US" sz="1400" i="1" dirty="0" err="1"/>
              <a:t>Gunnera</a:t>
            </a:r>
            <a:r>
              <a:rPr lang="en-US" sz="1400" i="1" dirty="0"/>
              <a:t> </a:t>
            </a:r>
            <a:r>
              <a:rPr lang="en-US" sz="1400" i="1" dirty="0" err="1"/>
              <a:t>tinctoria</a:t>
            </a:r>
            <a:r>
              <a:rPr lang="en-US" sz="1400" i="1" dirty="0"/>
              <a:t> </a:t>
            </a:r>
          </a:p>
          <a:p>
            <a:r>
              <a:rPr lang="en-US" sz="1400" i="1" dirty="0"/>
              <a:t>Solanum </a:t>
            </a:r>
            <a:r>
              <a:rPr lang="en-US" sz="1400" i="1" dirty="0" err="1"/>
              <a:t>mauritianum</a:t>
            </a:r>
            <a:endParaRPr lang="en-US" sz="1400" i="1" dirty="0"/>
          </a:p>
          <a:p>
            <a:r>
              <a:rPr lang="en-US" sz="1400" i="1" dirty="0"/>
              <a:t>Lantana </a:t>
            </a:r>
            <a:r>
              <a:rPr lang="en-US" sz="1400" i="1" dirty="0" err="1"/>
              <a:t>camara</a:t>
            </a:r>
            <a:endParaRPr lang="en-US" sz="1400" i="1" dirty="0"/>
          </a:p>
          <a:p>
            <a:r>
              <a:rPr lang="en-US" sz="1400" i="1" dirty="0"/>
              <a:t>Agave </a:t>
            </a:r>
            <a:r>
              <a:rPr lang="en-US" sz="1400" i="1" dirty="0" err="1"/>
              <a:t>americana</a:t>
            </a:r>
            <a:endParaRPr lang="en-US" sz="1400" i="1" dirty="0"/>
          </a:p>
          <a:p>
            <a:r>
              <a:rPr lang="en-US" sz="1400" i="1" dirty="0"/>
              <a:t>Fuchsia </a:t>
            </a:r>
            <a:r>
              <a:rPr lang="en-US" sz="1400" i="1" dirty="0" err="1"/>
              <a:t>boliviana</a:t>
            </a:r>
            <a:endParaRPr lang="en-US" sz="1400" i="1" dirty="0"/>
          </a:p>
          <a:p>
            <a:r>
              <a:rPr lang="en-US" sz="1400" i="1" dirty="0"/>
              <a:t>Ipomoea </a:t>
            </a:r>
            <a:r>
              <a:rPr lang="en-US" sz="1400" i="1" dirty="0" err="1"/>
              <a:t>indica</a:t>
            </a:r>
            <a:endParaRPr lang="en-US" sz="1400" i="1" dirty="0"/>
          </a:p>
          <a:p>
            <a:r>
              <a:rPr lang="en-US" sz="1400" i="1" dirty="0"/>
              <a:t>Erigeron </a:t>
            </a:r>
            <a:r>
              <a:rPr lang="en-US" sz="1400" i="1" dirty="0" err="1"/>
              <a:t>karvinskianus</a:t>
            </a:r>
            <a:endParaRPr lang="en-US" sz="1400" i="1" dirty="0"/>
          </a:p>
          <a:p>
            <a:r>
              <a:rPr lang="en-US" sz="1400" i="1" dirty="0" err="1"/>
              <a:t>Paspalum</a:t>
            </a:r>
            <a:r>
              <a:rPr lang="en-US" sz="1400" i="1" dirty="0"/>
              <a:t> </a:t>
            </a:r>
            <a:r>
              <a:rPr lang="en-US" sz="1400" i="1" dirty="0" err="1"/>
              <a:t>dilatatum</a:t>
            </a:r>
            <a:endParaRPr lang="en-US" sz="1400" i="1" dirty="0"/>
          </a:p>
          <a:p>
            <a:r>
              <a:rPr lang="en-US" sz="1400" i="1" dirty="0"/>
              <a:t>Egeria </a:t>
            </a:r>
            <a:r>
              <a:rPr lang="en-US" sz="1400" i="1" dirty="0" err="1"/>
              <a:t>densa</a:t>
            </a:r>
            <a:endParaRPr lang="en-US" sz="1400" i="1" dirty="0"/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EF90238E-B110-42EF-A4BE-4F9B1C4FD707}"/>
              </a:ext>
            </a:extLst>
          </p:cNvPr>
          <p:cNvSpPr txBox="1"/>
          <p:nvPr/>
        </p:nvSpPr>
        <p:spPr>
          <a:xfrm>
            <a:off x="5089426" y="4958248"/>
            <a:ext cx="2198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África</a:t>
            </a:r>
            <a:endParaRPr lang="en-US" dirty="0"/>
          </a:p>
          <a:p>
            <a:r>
              <a:rPr lang="en-US" sz="1400" i="1" dirty="0" err="1"/>
              <a:t>Carpobrotus</a:t>
            </a:r>
            <a:r>
              <a:rPr lang="en-US" sz="1400" i="1" dirty="0"/>
              <a:t> edulis </a:t>
            </a:r>
          </a:p>
          <a:p>
            <a:r>
              <a:rPr lang="en-US" sz="1400" i="1" dirty="0" err="1"/>
              <a:t>Halleria</a:t>
            </a:r>
            <a:r>
              <a:rPr lang="en-US" sz="1400" i="1" dirty="0"/>
              <a:t> lucida</a:t>
            </a:r>
          </a:p>
          <a:p>
            <a:r>
              <a:rPr lang="en-US" sz="1400" i="1" dirty="0" err="1"/>
              <a:t>Pennisetum</a:t>
            </a:r>
            <a:r>
              <a:rPr lang="en-US" sz="1400" i="1" dirty="0"/>
              <a:t> </a:t>
            </a:r>
            <a:r>
              <a:rPr lang="en-US" sz="1400" i="1" dirty="0" err="1"/>
              <a:t>clandestinum</a:t>
            </a:r>
            <a:endParaRPr lang="en-US" sz="1400" i="1" dirty="0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3F693E03-AB65-4F84-97A1-28C479ED95CB}"/>
              </a:ext>
            </a:extLst>
          </p:cNvPr>
          <p:cNvSpPr txBox="1"/>
          <p:nvPr/>
        </p:nvSpPr>
        <p:spPr>
          <a:xfrm>
            <a:off x="7084023" y="4900250"/>
            <a:ext cx="20866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Nova </a:t>
            </a:r>
            <a:r>
              <a:rPr lang="en-US" dirty="0" err="1"/>
              <a:t>Zelândia</a:t>
            </a:r>
            <a:endParaRPr lang="en-US" dirty="0"/>
          </a:p>
          <a:p>
            <a:r>
              <a:rPr lang="en-US" sz="1400" i="1" dirty="0" err="1"/>
              <a:t>Metrosideros</a:t>
            </a:r>
            <a:r>
              <a:rPr lang="en-US" sz="1400" i="1" dirty="0"/>
              <a:t> </a:t>
            </a:r>
            <a:r>
              <a:rPr lang="en-US" sz="1400" i="1" dirty="0" err="1"/>
              <a:t>excelsa</a:t>
            </a:r>
            <a:endParaRPr lang="en-US" sz="1400" i="1" dirty="0"/>
          </a:p>
          <a:p>
            <a:r>
              <a:rPr lang="en-US" sz="1400" i="1" dirty="0"/>
              <a:t>Leptospermum </a:t>
            </a:r>
            <a:r>
              <a:rPr lang="en-US" sz="1400" i="1" dirty="0" err="1"/>
              <a:t>scoparium</a:t>
            </a:r>
            <a:endParaRPr lang="en-US" sz="1400" i="1" dirty="0"/>
          </a:p>
        </p:txBody>
      </p:sp>
      <p:cxnSp>
        <p:nvCxnSpPr>
          <p:cNvPr id="24" name="Conexão curva 21">
            <a:extLst>
              <a:ext uri="{FF2B5EF4-FFF2-40B4-BE49-F238E27FC236}">
                <a16:creationId xmlns:a16="http://schemas.microsoft.com/office/drawing/2014/main" id="{8C9BD051-CFB0-43A5-B7D2-64980E7B0745}"/>
              </a:ext>
            </a:extLst>
          </p:cNvPr>
          <p:cNvCxnSpPr>
            <a:cxnSpLocks/>
          </p:cNvCxnSpPr>
          <p:nvPr/>
        </p:nvCxnSpPr>
        <p:spPr>
          <a:xfrm flipV="1">
            <a:off x="1475656" y="3226193"/>
            <a:ext cx="2466436" cy="1242695"/>
          </a:xfrm>
          <a:prstGeom prst="curvedConnector3">
            <a:avLst>
              <a:gd name="adj1" fmla="val 53089"/>
            </a:avLst>
          </a:prstGeom>
          <a:ln w="28575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xão curva 25">
            <a:extLst>
              <a:ext uri="{FF2B5EF4-FFF2-40B4-BE49-F238E27FC236}">
                <a16:creationId xmlns:a16="http://schemas.microsoft.com/office/drawing/2014/main" id="{E8796F43-1BB1-46F7-B53F-39DD899FA6EB}"/>
              </a:ext>
            </a:extLst>
          </p:cNvPr>
          <p:cNvCxnSpPr>
            <a:cxnSpLocks/>
            <a:stCxn id="31" idx="1"/>
          </p:cNvCxnSpPr>
          <p:nvPr/>
        </p:nvCxnSpPr>
        <p:spPr>
          <a:xfrm rot="10800000" flipV="1">
            <a:off x="4090954" y="1264999"/>
            <a:ext cx="3388454" cy="1654996"/>
          </a:xfrm>
          <a:prstGeom prst="curvedConnector3">
            <a:avLst>
              <a:gd name="adj1" fmla="val 50000"/>
            </a:avLst>
          </a:prstGeom>
          <a:ln w="28575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xão curva 29">
            <a:extLst>
              <a:ext uri="{FF2B5EF4-FFF2-40B4-BE49-F238E27FC236}">
                <a16:creationId xmlns:a16="http://schemas.microsoft.com/office/drawing/2014/main" id="{A756BFB0-7C0B-41E8-B68D-DA7702459F46}"/>
              </a:ext>
            </a:extLst>
          </p:cNvPr>
          <p:cNvCxnSpPr>
            <a:cxnSpLocks/>
          </p:cNvCxnSpPr>
          <p:nvPr/>
        </p:nvCxnSpPr>
        <p:spPr>
          <a:xfrm rot="10800000" flipV="1">
            <a:off x="4307522" y="2661916"/>
            <a:ext cx="2305275" cy="429079"/>
          </a:xfrm>
          <a:prstGeom prst="curvedConnector3">
            <a:avLst>
              <a:gd name="adj1" fmla="val 50000"/>
            </a:avLst>
          </a:prstGeom>
          <a:ln w="28575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xão curva 31">
            <a:extLst>
              <a:ext uri="{FF2B5EF4-FFF2-40B4-BE49-F238E27FC236}">
                <a16:creationId xmlns:a16="http://schemas.microsoft.com/office/drawing/2014/main" id="{495251F6-6BF4-4353-B03F-7CF8A612700F}"/>
              </a:ext>
            </a:extLst>
          </p:cNvPr>
          <p:cNvCxnSpPr>
            <a:cxnSpLocks/>
          </p:cNvCxnSpPr>
          <p:nvPr/>
        </p:nvCxnSpPr>
        <p:spPr>
          <a:xfrm rot="10800000">
            <a:off x="4572001" y="3226198"/>
            <a:ext cx="1652143" cy="481659"/>
          </a:xfrm>
          <a:prstGeom prst="curvedConnector3">
            <a:avLst>
              <a:gd name="adj1" fmla="val 50000"/>
            </a:avLst>
          </a:prstGeom>
          <a:ln w="28575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xão curva 36">
            <a:extLst>
              <a:ext uri="{FF2B5EF4-FFF2-40B4-BE49-F238E27FC236}">
                <a16:creationId xmlns:a16="http://schemas.microsoft.com/office/drawing/2014/main" id="{B32BCE7D-2FEE-4F19-AC27-43CA222A92C9}"/>
              </a:ext>
            </a:extLst>
          </p:cNvPr>
          <p:cNvCxnSpPr>
            <a:cxnSpLocks/>
          </p:cNvCxnSpPr>
          <p:nvPr/>
        </p:nvCxnSpPr>
        <p:spPr>
          <a:xfrm rot="10800000">
            <a:off x="4307520" y="3262432"/>
            <a:ext cx="2737498" cy="1827218"/>
          </a:xfrm>
          <a:prstGeom prst="curvedConnector3">
            <a:avLst>
              <a:gd name="adj1" fmla="val 50000"/>
            </a:avLst>
          </a:prstGeom>
          <a:ln w="28575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xão curva 39">
            <a:extLst>
              <a:ext uri="{FF2B5EF4-FFF2-40B4-BE49-F238E27FC236}">
                <a16:creationId xmlns:a16="http://schemas.microsoft.com/office/drawing/2014/main" id="{D013F916-8860-4EC3-89E8-16E80774399E}"/>
              </a:ext>
            </a:extLst>
          </p:cNvPr>
          <p:cNvCxnSpPr>
            <a:cxnSpLocks/>
          </p:cNvCxnSpPr>
          <p:nvPr/>
        </p:nvCxnSpPr>
        <p:spPr>
          <a:xfrm rot="16200000" flipV="1">
            <a:off x="3945974" y="3501282"/>
            <a:ext cx="1601947" cy="1311986"/>
          </a:xfrm>
          <a:prstGeom prst="curvedConnector3">
            <a:avLst>
              <a:gd name="adj1" fmla="val 50000"/>
            </a:avLst>
          </a:prstGeom>
          <a:ln w="28575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">
            <a:extLst>
              <a:ext uri="{FF2B5EF4-FFF2-40B4-BE49-F238E27FC236}">
                <a16:creationId xmlns:a16="http://schemas.microsoft.com/office/drawing/2014/main" id="{E8C436A9-4F2A-4544-ADAE-6BC5871872C2}"/>
              </a:ext>
            </a:extLst>
          </p:cNvPr>
          <p:cNvSpPr txBox="1"/>
          <p:nvPr/>
        </p:nvSpPr>
        <p:spPr>
          <a:xfrm>
            <a:off x="6612796" y="1755213"/>
            <a:ext cx="2317087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Asia</a:t>
            </a:r>
          </a:p>
          <a:p>
            <a:r>
              <a:rPr lang="en-US" sz="1400" i="1" dirty="0"/>
              <a:t>Hedychium gardnerianum</a:t>
            </a:r>
          </a:p>
          <a:p>
            <a:r>
              <a:rPr lang="en-US" sz="1400" i="1" dirty="0" err="1"/>
              <a:t>Leycesteria</a:t>
            </a:r>
            <a:r>
              <a:rPr lang="en-US" sz="1400" i="1" dirty="0"/>
              <a:t> </a:t>
            </a:r>
            <a:r>
              <a:rPr lang="en-US" sz="1400" i="1" dirty="0" err="1"/>
              <a:t>formosa</a:t>
            </a:r>
            <a:endParaRPr lang="en-US" sz="1400" i="1" dirty="0"/>
          </a:p>
          <a:p>
            <a:r>
              <a:rPr lang="en-US" sz="1400" i="1" dirty="0"/>
              <a:t>Hydrangea </a:t>
            </a:r>
            <a:r>
              <a:rPr lang="en-US" sz="1400" i="1" dirty="0" err="1"/>
              <a:t>macrophylla</a:t>
            </a:r>
            <a:endParaRPr lang="en-US" sz="1400" i="1" dirty="0"/>
          </a:p>
          <a:p>
            <a:r>
              <a:rPr lang="en-US" sz="1400" i="1" dirty="0" err="1"/>
              <a:t>Phyllostachys</a:t>
            </a:r>
            <a:r>
              <a:rPr lang="en-US" sz="1400" i="1" dirty="0"/>
              <a:t> </a:t>
            </a:r>
            <a:r>
              <a:rPr lang="en-US" sz="1400" i="1" dirty="0" err="1"/>
              <a:t>bambusoides</a:t>
            </a:r>
            <a:endParaRPr lang="en-US" sz="1400" i="1" dirty="0"/>
          </a:p>
          <a:p>
            <a:r>
              <a:rPr lang="en-US" sz="1400" i="1" dirty="0" err="1"/>
              <a:t>Polygonum</a:t>
            </a:r>
            <a:r>
              <a:rPr lang="en-US" sz="1400" i="1" dirty="0"/>
              <a:t> </a:t>
            </a:r>
            <a:r>
              <a:rPr lang="en-US" sz="1400" i="1" dirty="0" err="1"/>
              <a:t>capitatum</a:t>
            </a:r>
            <a:endParaRPr lang="en-US" sz="1400" i="1" dirty="0"/>
          </a:p>
          <a:p>
            <a:r>
              <a:rPr lang="en-US" sz="1400" i="1" dirty="0" err="1"/>
              <a:t>Lonicera</a:t>
            </a:r>
            <a:r>
              <a:rPr lang="en-US" sz="1400" i="1" dirty="0"/>
              <a:t> japonica</a:t>
            </a:r>
          </a:p>
          <a:p>
            <a:endParaRPr lang="en-US" sz="900" i="1" dirty="0"/>
          </a:p>
        </p:txBody>
      </p:sp>
      <p:sp>
        <p:nvSpPr>
          <p:cNvPr id="31" name="TextBox 2">
            <a:extLst>
              <a:ext uri="{FF2B5EF4-FFF2-40B4-BE49-F238E27FC236}">
                <a16:creationId xmlns:a16="http://schemas.microsoft.com/office/drawing/2014/main" id="{258F96BB-7912-4870-B039-3AAAAA0E5188}"/>
              </a:ext>
            </a:extLst>
          </p:cNvPr>
          <p:cNvSpPr txBox="1"/>
          <p:nvPr/>
        </p:nvSpPr>
        <p:spPr>
          <a:xfrm>
            <a:off x="7479408" y="649446"/>
            <a:ext cx="179186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Europa</a:t>
            </a:r>
          </a:p>
          <a:p>
            <a:r>
              <a:rPr lang="en-US" sz="1400" i="1" dirty="0" err="1"/>
              <a:t>Ulex</a:t>
            </a:r>
            <a:r>
              <a:rPr lang="en-US" sz="1400" i="1" dirty="0"/>
              <a:t> </a:t>
            </a:r>
            <a:r>
              <a:rPr lang="en-US" sz="1400" i="1" dirty="0" err="1"/>
              <a:t>europaeus</a:t>
            </a:r>
            <a:endParaRPr lang="en-US" sz="1400" i="1" dirty="0"/>
          </a:p>
          <a:p>
            <a:r>
              <a:rPr lang="en-US" sz="1400" i="1" dirty="0" err="1"/>
              <a:t>Arundo</a:t>
            </a:r>
            <a:r>
              <a:rPr lang="en-US" sz="1400" i="1" dirty="0"/>
              <a:t> </a:t>
            </a:r>
            <a:r>
              <a:rPr lang="en-US" sz="1400" i="1" dirty="0" err="1"/>
              <a:t>donax</a:t>
            </a:r>
            <a:endParaRPr lang="en-US" sz="1400" i="1" dirty="0"/>
          </a:p>
          <a:p>
            <a:r>
              <a:rPr lang="en-US" sz="1400" i="1" dirty="0" err="1"/>
              <a:t>Mentha</a:t>
            </a:r>
            <a:r>
              <a:rPr lang="en-US" sz="1400" i="1" dirty="0"/>
              <a:t> </a:t>
            </a:r>
            <a:r>
              <a:rPr lang="en-US" sz="1400" i="1" dirty="0" err="1"/>
              <a:t>suaveolens</a:t>
            </a:r>
            <a:endParaRPr lang="en-US" sz="1400" i="1" dirty="0"/>
          </a:p>
          <a:p>
            <a:r>
              <a:rPr lang="en-US" sz="1400" i="1" dirty="0" err="1"/>
              <a:t>Cyperus</a:t>
            </a:r>
            <a:r>
              <a:rPr lang="en-US" sz="1400" i="1" dirty="0"/>
              <a:t> </a:t>
            </a:r>
            <a:r>
              <a:rPr lang="en-US" sz="1400" i="1" dirty="0" err="1"/>
              <a:t>esculentus</a:t>
            </a:r>
            <a:endParaRPr lang="en-US" sz="1400" i="1" dirty="0"/>
          </a:p>
        </p:txBody>
      </p:sp>
      <p:sp>
        <p:nvSpPr>
          <p:cNvPr id="32" name="TextBox 2">
            <a:extLst>
              <a:ext uri="{FF2B5EF4-FFF2-40B4-BE49-F238E27FC236}">
                <a16:creationId xmlns:a16="http://schemas.microsoft.com/office/drawing/2014/main" id="{EAE1E03B-FB0F-4449-B91E-D3016EDE7DFA}"/>
              </a:ext>
            </a:extLst>
          </p:cNvPr>
          <p:cNvSpPr txBox="1"/>
          <p:nvPr/>
        </p:nvSpPr>
        <p:spPr>
          <a:xfrm>
            <a:off x="6188904" y="3475449"/>
            <a:ext cx="208669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Austrália</a:t>
            </a:r>
            <a:endParaRPr lang="en-US" dirty="0"/>
          </a:p>
          <a:p>
            <a:r>
              <a:rPr lang="en-US" sz="1400" i="1" dirty="0"/>
              <a:t>Pittosporum </a:t>
            </a:r>
            <a:r>
              <a:rPr lang="en-US" sz="1400" i="1" dirty="0" err="1"/>
              <a:t>undulatum</a:t>
            </a:r>
            <a:endParaRPr lang="en-US" sz="1400" i="1" dirty="0"/>
          </a:p>
          <a:p>
            <a:r>
              <a:rPr lang="en-US" sz="1400" i="1" dirty="0"/>
              <a:t>Acacia </a:t>
            </a:r>
            <a:r>
              <a:rPr lang="en-US" sz="1400" i="1" dirty="0" err="1"/>
              <a:t>melanoxylon</a:t>
            </a:r>
            <a:endParaRPr lang="en-US" sz="1400" i="1" dirty="0"/>
          </a:p>
          <a:p>
            <a:r>
              <a:rPr lang="en-US" sz="1400" i="1" dirty="0" err="1"/>
              <a:t>Sphaeropteris</a:t>
            </a:r>
            <a:r>
              <a:rPr lang="en-US" sz="1400" i="1" dirty="0"/>
              <a:t> </a:t>
            </a:r>
            <a:r>
              <a:rPr lang="en-US" sz="1400" i="1" dirty="0" err="1"/>
              <a:t>cooperi</a:t>
            </a:r>
            <a:r>
              <a:rPr lang="en-US" sz="1400" i="1" dirty="0"/>
              <a:t> </a:t>
            </a:r>
          </a:p>
          <a:p>
            <a:r>
              <a:rPr lang="en-US" sz="1400" i="1" dirty="0" err="1"/>
              <a:t>Dicksonia</a:t>
            </a:r>
            <a:r>
              <a:rPr lang="en-US" sz="1400" i="1" dirty="0"/>
              <a:t> </a:t>
            </a:r>
            <a:r>
              <a:rPr lang="en-US" sz="1400" i="1" dirty="0" err="1"/>
              <a:t>antarctica</a:t>
            </a:r>
            <a:endParaRPr lang="en-US" sz="1400" i="1" dirty="0"/>
          </a:p>
        </p:txBody>
      </p:sp>
      <p:sp>
        <p:nvSpPr>
          <p:cNvPr id="33" name="TextBox 2">
            <a:extLst>
              <a:ext uri="{FF2B5EF4-FFF2-40B4-BE49-F238E27FC236}">
                <a16:creationId xmlns:a16="http://schemas.microsoft.com/office/drawing/2014/main" id="{F79836C0-2071-4A6A-9200-F595AF927390}"/>
              </a:ext>
            </a:extLst>
          </p:cNvPr>
          <p:cNvSpPr txBox="1"/>
          <p:nvPr/>
        </p:nvSpPr>
        <p:spPr>
          <a:xfrm>
            <a:off x="1686836" y="5190943"/>
            <a:ext cx="168989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Cosmopolitas</a:t>
            </a:r>
            <a:endParaRPr lang="en-US" dirty="0"/>
          </a:p>
          <a:p>
            <a:r>
              <a:rPr lang="en-US" sz="1400" i="1" dirty="0" err="1"/>
              <a:t>Pteridium</a:t>
            </a:r>
            <a:r>
              <a:rPr lang="en-US" sz="1400" i="1" dirty="0"/>
              <a:t> </a:t>
            </a:r>
            <a:r>
              <a:rPr lang="en-US" sz="1400" i="1" dirty="0" err="1"/>
              <a:t>aquilinum</a:t>
            </a:r>
            <a:r>
              <a:rPr lang="en-US" sz="1400" i="1" dirty="0"/>
              <a:t> </a:t>
            </a:r>
          </a:p>
          <a:p>
            <a:r>
              <a:rPr lang="en-US" sz="1400" i="1" dirty="0" err="1"/>
              <a:t>Rubus</a:t>
            </a:r>
            <a:r>
              <a:rPr lang="en-US" sz="1400" i="1" dirty="0"/>
              <a:t> </a:t>
            </a:r>
            <a:r>
              <a:rPr lang="en-US" sz="1400" i="1" dirty="0" err="1"/>
              <a:t>ulmifolius</a:t>
            </a:r>
            <a:endParaRPr lang="en-US" sz="1400" i="1" dirty="0"/>
          </a:p>
        </p:txBody>
      </p:sp>
      <p:sp>
        <p:nvSpPr>
          <p:cNvPr id="22" name="TextBox 2">
            <a:extLst>
              <a:ext uri="{FF2B5EF4-FFF2-40B4-BE49-F238E27FC236}">
                <a16:creationId xmlns:a16="http://schemas.microsoft.com/office/drawing/2014/main" id="{CD37DC43-A5E7-4390-9437-22136E078B8F}"/>
              </a:ext>
            </a:extLst>
          </p:cNvPr>
          <p:cNvSpPr txBox="1"/>
          <p:nvPr/>
        </p:nvSpPr>
        <p:spPr>
          <a:xfrm>
            <a:off x="2904949" y="3734417"/>
            <a:ext cx="20742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Madeira island</a:t>
            </a:r>
          </a:p>
          <a:p>
            <a:r>
              <a:rPr lang="en-US" sz="1400" i="1" dirty="0" err="1">
                <a:solidFill>
                  <a:schemeClr val="bg1"/>
                </a:solidFill>
              </a:rPr>
              <a:t>Clethra</a:t>
            </a:r>
            <a:r>
              <a:rPr lang="en-US" sz="1400" i="1" dirty="0">
                <a:solidFill>
                  <a:schemeClr val="bg1"/>
                </a:solidFill>
              </a:rPr>
              <a:t> </a:t>
            </a:r>
            <a:r>
              <a:rPr lang="en-US" sz="1400" i="1" dirty="0" err="1">
                <a:solidFill>
                  <a:schemeClr val="bg1"/>
                </a:solidFill>
              </a:rPr>
              <a:t>arborea</a:t>
            </a:r>
            <a:endParaRPr lang="en-US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183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5101867F-F7AC-47BE-BBC8-947A897EA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517" y="620688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pt-PT" sz="2800" dirty="0">
                <a:latin typeface="+mn-lt"/>
              </a:rPr>
              <a:t>Impacte das Espécies Exóticas Invasoras (EEI)</a:t>
            </a:r>
            <a:endParaRPr lang="en-GB" sz="2800" dirty="0"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A59834-4517-4489-9E77-89E52C2494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969" y="1340768"/>
            <a:ext cx="5586873" cy="46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11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Título 1">
            <a:extLst>
              <a:ext uri="{FF2B5EF4-FFF2-40B4-BE49-F238E27FC236}">
                <a16:creationId xmlns:a16="http://schemas.microsoft.com/office/drawing/2014/main" id="{77FFBBB6-8C02-40BD-A8FA-68AA44BD0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93" y="478628"/>
            <a:ext cx="8272825" cy="1143000"/>
          </a:xfrm>
        </p:spPr>
        <p:txBody>
          <a:bodyPr>
            <a:noAutofit/>
          </a:bodyPr>
          <a:lstStyle/>
          <a:p>
            <a:r>
              <a:rPr lang="pt-PT" sz="2800" dirty="0">
                <a:latin typeface="+mn-lt"/>
              </a:rPr>
              <a:t>EEI mais comuns e problemáticas nos Açores - </a:t>
            </a:r>
            <a:r>
              <a:rPr lang="pt-PT" sz="2800" dirty="0">
                <a:solidFill>
                  <a:srgbClr val="FFC000"/>
                </a:solidFill>
                <a:latin typeface="+mn-lt"/>
              </a:rPr>
              <a:t>Arbóreas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44AC86-0E71-4476-A801-4F7BD7677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64" y="1407559"/>
            <a:ext cx="6043484" cy="40428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5DA252-4807-4E2F-B7DF-115D33D9118A}"/>
              </a:ext>
            </a:extLst>
          </p:cNvPr>
          <p:cNvSpPr txBox="1"/>
          <p:nvPr/>
        </p:nvSpPr>
        <p:spPr>
          <a:xfrm>
            <a:off x="3355777" y="5478277"/>
            <a:ext cx="2430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i="1" dirty="0"/>
              <a:t>Pittosporum undulatum</a:t>
            </a:r>
          </a:p>
        </p:txBody>
      </p:sp>
    </p:spTree>
    <p:extLst>
      <p:ext uri="{BB962C8B-B14F-4D97-AF65-F5344CB8AC3E}">
        <p14:creationId xmlns:p14="http://schemas.microsoft.com/office/powerpoint/2010/main" val="3491062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ítulo 2">
            <a:extLst>
              <a:ext uri="{FF2B5EF4-FFF2-40B4-BE49-F238E27FC236}">
                <a16:creationId xmlns:a16="http://schemas.microsoft.com/office/drawing/2014/main" id="{27ED0B75-0698-495C-9B03-56298F9E86F8}"/>
              </a:ext>
            </a:extLst>
          </p:cNvPr>
          <p:cNvSpPr txBox="1">
            <a:spLocks/>
          </p:cNvSpPr>
          <p:nvPr/>
        </p:nvSpPr>
        <p:spPr>
          <a:xfrm>
            <a:off x="249600" y="476672"/>
            <a:ext cx="8643211" cy="887128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PT" sz="2800" dirty="0">
                <a:solidFill>
                  <a:schemeClr val="tx1"/>
                </a:solidFill>
                <a:latin typeface="+mn-lt"/>
              </a:rPr>
              <a:t>O incenso na floresta açoriana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FEAD0-EBEB-4068-BEC9-85E088A0C7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1797017"/>
            <a:ext cx="9202859" cy="1639542"/>
          </a:xfrm>
          <a:prstGeom prst="rect">
            <a:avLst/>
          </a:prstGeom>
        </p:spPr>
      </p:pic>
      <p:sp>
        <p:nvSpPr>
          <p:cNvPr id="18" name="CaixaDeTexto 10">
            <a:extLst>
              <a:ext uri="{FF2B5EF4-FFF2-40B4-BE49-F238E27FC236}">
                <a16:creationId xmlns:a16="http://schemas.microsoft.com/office/drawing/2014/main" id="{93D9C91B-7658-4597-AA68-CC8E65871F00}"/>
              </a:ext>
            </a:extLst>
          </p:cNvPr>
          <p:cNvSpPr txBox="1"/>
          <p:nvPr/>
        </p:nvSpPr>
        <p:spPr>
          <a:xfrm>
            <a:off x="-10557" y="3429000"/>
            <a:ext cx="2763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400" dirty="0"/>
              <a:t>Fonte: Inventário Florestal Regional</a:t>
            </a:r>
          </a:p>
        </p:txBody>
      </p:sp>
      <p:sp>
        <p:nvSpPr>
          <p:cNvPr id="19" name="CaixaDeTexto 11">
            <a:extLst>
              <a:ext uri="{FF2B5EF4-FFF2-40B4-BE49-F238E27FC236}">
                <a16:creationId xmlns:a16="http://schemas.microsoft.com/office/drawing/2014/main" id="{79208745-2673-41F0-84F3-CEBE6292B733}"/>
              </a:ext>
            </a:extLst>
          </p:cNvPr>
          <p:cNvSpPr txBox="1"/>
          <p:nvPr/>
        </p:nvSpPr>
        <p:spPr>
          <a:xfrm>
            <a:off x="640114" y="3968431"/>
            <a:ext cx="79194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dirty="0">
                <a:solidFill>
                  <a:srgbClr val="FF0000"/>
                </a:solidFill>
              </a:rPr>
              <a:t>Apenas uma espécie, invasora, ocupa </a:t>
            </a:r>
            <a:r>
              <a:rPr lang="pt-PT" sz="2800" b="1" dirty="0">
                <a:solidFill>
                  <a:srgbClr val="FF0000"/>
                </a:solidFill>
              </a:rPr>
              <a:t>49.3%</a:t>
            </a:r>
            <a:r>
              <a:rPr lang="pt-PT" sz="2800" dirty="0">
                <a:solidFill>
                  <a:srgbClr val="FF0000"/>
                </a:solidFill>
              </a:rPr>
              <a:t> de toda a área florestal dos Açores</a:t>
            </a:r>
          </a:p>
          <a:p>
            <a:pPr algn="ctr"/>
            <a:r>
              <a:rPr lang="pt-PT" sz="1200" dirty="0">
                <a:solidFill>
                  <a:srgbClr val="FF0000"/>
                </a:solidFill>
              </a:rPr>
              <a:t>(dados do Inventário Florestal de 2007)</a:t>
            </a:r>
          </a:p>
        </p:txBody>
      </p:sp>
    </p:spTree>
    <p:extLst>
      <p:ext uri="{BB962C8B-B14F-4D97-AF65-F5344CB8AC3E}">
        <p14:creationId xmlns:p14="http://schemas.microsoft.com/office/powerpoint/2010/main" val="1044835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344AC86-0E71-4476-A801-4F7BD7677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64" y="1407559"/>
            <a:ext cx="6043483" cy="40428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5DA252-4807-4E2F-B7DF-115D33D9118A}"/>
              </a:ext>
            </a:extLst>
          </p:cNvPr>
          <p:cNvSpPr txBox="1"/>
          <p:nvPr/>
        </p:nvSpPr>
        <p:spPr>
          <a:xfrm>
            <a:off x="3435317" y="5476534"/>
            <a:ext cx="227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i="1" dirty="0" err="1"/>
              <a:t>Solanum</a:t>
            </a:r>
            <a:r>
              <a:rPr lang="pt-PT" i="1" dirty="0"/>
              <a:t> </a:t>
            </a:r>
            <a:r>
              <a:rPr lang="pt-PT" i="1" dirty="0" err="1"/>
              <a:t>mauritianum</a:t>
            </a:r>
            <a:endParaRPr lang="pt-PT" i="1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50184D07-4C20-43F8-8754-A7F5EB304869}"/>
              </a:ext>
            </a:extLst>
          </p:cNvPr>
          <p:cNvSpPr txBox="1">
            <a:spLocks/>
          </p:cNvSpPr>
          <p:nvPr/>
        </p:nvSpPr>
        <p:spPr>
          <a:xfrm>
            <a:off x="432522" y="478628"/>
            <a:ext cx="827736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z="2800" dirty="0">
                <a:latin typeface="+mn-lt"/>
              </a:rPr>
              <a:t>EEI mais comuns e problemáticas nos Açores - </a:t>
            </a:r>
            <a:r>
              <a:rPr lang="pt-PT" sz="2800" dirty="0">
                <a:solidFill>
                  <a:srgbClr val="FFC000"/>
                </a:solidFill>
                <a:latin typeface="+mn-lt"/>
              </a:rPr>
              <a:t>Arbóreas</a:t>
            </a:r>
          </a:p>
        </p:txBody>
      </p:sp>
    </p:spTree>
    <p:extLst>
      <p:ext uri="{BB962C8B-B14F-4D97-AF65-F5344CB8AC3E}">
        <p14:creationId xmlns:p14="http://schemas.microsoft.com/office/powerpoint/2010/main" val="557168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344AC86-0E71-4476-A801-4F7BD7677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64" y="1421452"/>
            <a:ext cx="6043483" cy="40150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5DA252-4807-4E2F-B7DF-115D33D9118A}"/>
              </a:ext>
            </a:extLst>
          </p:cNvPr>
          <p:cNvSpPr txBox="1"/>
          <p:nvPr/>
        </p:nvSpPr>
        <p:spPr>
          <a:xfrm>
            <a:off x="3743702" y="5467752"/>
            <a:ext cx="1655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i="1" dirty="0" err="1"/>
              <a:t>Clethra</a:t>
            </a:r>
            <a:r>
              <a:rPr lang="pt-PT" i="1" dirty="0"/>
              <a:t> arborea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A1918B6C-64D9-4489-87C4-B2FB3300D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520" y="485574"/>
            <a:ext cx="8277367" cy="1143000"/>
          </a:xfrm>
        </p:spPr>
        <p:txBody>
          <a:bodyPr>
            <a:noAutofit/>
          </a:bodyPr>
          <a:lstStyle/>
          <a:p>
            <a:r>
              <a:rPr lang="pt-PT" sz="2800" dirty="0">
                <a:latin typeface="+mn-lt"/>
              </a:rPr>
              <a:t>EEI mais comuns e problemáticas nos Açores - </a:t>
            </a:r>
            <a:r>
              <a:rPr lang="pt-PT" sz="2800" dirty="0">
                <a:solidFill>
                  <a:srgbClr val="FFC000"/>
                </a:solidFill>
                <a:latin typeface="+mn-lt"/>
              </a:rPr>
              <a:t>Arbóreas</a:t>
            </a:r>
          </a:p>
        </p:txBody>
      </p:sp>
    </p:spTree>
    <p:extLst>
      <p:ext uri="{BB962C8B-B14F-4D97-AF65-F5344CB8AC3E}">
        <p14:creationId xmlns:p14="http://schemas.microsoft.com/office/powerpoint/2010/main" val="3274879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344AC86-0E71-4476-A801-4F7BD7677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16" y="1421452"/>
            <a:ext cx="4818114" cy="40150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5DA252-4807-4E2F-B7DF-115D33D9118A}"/>
              </a:ext>
            </a:extLst>
          </p:cNvPr>
          <p:cNvSpPr txBox="1"/>
          <p:nvPr/>
        </p:nvSpPr>
        <p:spPr>
          <a:xfrm>
            <a:off x="1995913" y="5482443"/>
            <a:ext cx="204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i="1" dirty="0"/>
              <a:t>Acacia melanoxylon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84B797-B35B-4FE4-B2B5-8761A58B9116}"/>
              </a:ext>
            </a:extLst>
          </p:cNvPr>
          <p:cNvSpPr txBox="1"/>
          <p:nvPr/>
        </p:nvSpPr>
        <p:spPr>
          <a:xfrm>
            <a:off x="2325590" y="5168957"/>
            <a:ext cx="44912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https://www.specialitytrees.com.au/trees/acacia-melanoxylon-t08kk</a:t>
            </a:r>
            <a:endParaRPr lang="pt-PT" sz="1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F9556-B340-457B-B2ED-D5911340F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19" y="1421452"/>
            <a:ext cx="3135329" cy="40363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B3184EC-A881-4815-A63A-794B00588722}"/>
              </a:ext>
            </a:extLst>
          </p:cNvPr>
          <p:cNvSpPr txBox="1"/>
          <p:nvPr/>
        </p:nvSpPr>
        <p:spPr>
          <a:xfrm>
            <a:off x="6131264" y="5485906"/>
            <a:ext cx="172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i="1" dirty="0"/>
              <a:t>Acacia </a:t>
            </a:r>
            <a:r>
              <a:rPr lang="pt-PT" i="1" dirty="0" err="1"/>
              <a:t>longifolia</a:t>
            </a:r>
            <a:endParaRPr lang="pt-PT" i="1" dirty="0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1AC23DF9-16C3-4F60-9A4C-9538DB7B6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90" y="485574"/>
            <a:ext cx="8272827" cy="1143000"/>
          </a:xfrm>
        </p:spPr>
        <p:txBody>
          <a:bodyPr>
            <a:noAutofit/>
          </a:bodyPr>
          <a:lstStyle/>
          <a:p>
            <a:r>
              <a:rPr lang="pt-PT" sz="2800" dirty="0">
                <a:latin typeface="+mn-lt"/>
              </a:rPr>
              <a:t>EEI mais comuns e problemáticas nos Açores - </a:t>
            </a:r>
            <a:r>
              <a:rPr lang="pt-PT" sz="2800" dirty="0">
                <a:solidFill>
                  <a:srgbClr val="FFC000"/>
                </a:solidFill>
                <a:latin typeface="+mn-lt"/>
              </a:rPr>
              <a:t>Arbóreas</a:t>
            </a:r>
          </a:p>
        </p:txBody>
      </p:sp>
    </p:spTree>
    <p:extLst>
      <p:ext uri="{BB962C8B-B14F-4D97-AF65-F5344CB8AC3E}">
        <p14:creationId xmlns:p14="http://schemas.microsoft.com/office/powerpoint/2010/main" val="3010314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EC5BAE6-2CC5-4879-9F50-B74846B2E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" y="651726"/>
            <a:ext cx="9134684" cy="532944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A8FBFA2-2B87-4715-8F43-92B42DD0EF8E}"/>
              </a:ext>
            </a:extLst>
          </p:cNvPr>
          <p:cNvSpPr/>
          <p:nvPr/>
        </p:nvSpPr>
        <p:spPr>
          <a:xfrm>
            <a:off x="513182" y="1105755"/>
            <a:ext cx="8064896" cy="432048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CDAB024-BB8F-4079-B04A-ABDBDBFF2837}"/>
              </a:ext>
            </a:extLst>
          </p:cNvPr>
          <p:cNvSpPr txBox="1"/>
          <p:nvPr/>
        </p:nvSpPr>
        <p:spPr>
          <a:xfrm>
            <a:off x="1259632" y="2519235"/>
            <a:ext cx="6621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dirty="0"/>
              <a:t>Parte 2 – Espécies nativas e endémicas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847066-D2EB-4AF5-8D98-86A4FAEAA0CF}"/>
              </a:ext>
            </a:extLst>
          </p:cNvPr>
          <p:cNvSpPr txBox="1"/>
          <p:nvPr/>
        </p:nvSpPr>
        <p:spPr>
          <a:xfrm>
            <a:off x="1259632" y="1548325"/>
            <a:ext cx="67153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dirty="0"/>
              <a:t>Parte 1 – Espécies invasoras nos Açores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686ADF-E469-4E1B-9965-ADA70A70A655}"/>
              </a:ext>
            </a:extLst>
          </p:cNvPr>
          <p:cNvSpPr txBox="1"/>
          <p:nvPr/>
        </p:nvSpPr>
        <p:spPr>
          <a:xfrm>
            <a:off x="1259632" y="3487779"/>
            <a:ext cx="5141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dirty="0"/>
              <a:t>Parte 3 – Técnicas de controlo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1259632" y="4456323"/>
            <a:ext cx="6564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dirty="0"/>
              <a:t>Parte 4 – Equipamentos e ferramentas</a:t>
            </a:r>
          </a:p>
        </p:txBody>
      </p:sp>
    </p:spTree>
    <p:extLst>
      <p:ext uri="{BB962C8B-B14F-4D97-AF65-F5344CB8AC3E}">
        <p14:creationId xmlns:p14="http://schemas.microsoft.com/office/powerpoint/2010/main" val="216570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344AC86-0E71-4476-A801-4F7BD7677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877" y="1457080"/>
            <a:ext cx="5936654" cy="3813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5DA252-4807-4E2F-B7DF-115D33D9118A}"/>
              </a:ext>
            </a:extLst>
          </p:cNvPr>
          <p:cNvSpPr txBox="1"/>
          <p:nvPr/>
        </p:nvSpPr>
        <p:spPr>
          <a:xfrm>
            <a:off x="3499403" y="5302169"/>
            <a:ext cx="214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i="1" dirty="0"/>
              <a:t>Metrosideros excelsa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84B797-B35B-4FE4-B2B5-8761A58B9116}"/>
              </a:ext>
            </a:extLst>
          </p:cNvPr>
          <p:cNvSpPr txBox="1"/>
          <p:nvPr/>
        </p:nvSpPr>
        <p:spPr>
          <a:xfrm>
            <a:off x="2957845" y="5010203"/>
            <a:ext cx="3226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https://jb.utad.pt/especie/Metrosideros_excelsa</a:t>
            </a:r>
            <a:endParaRPr lang="pt-PT" sz="1200" dirty="0">
              <a:solidFill>
                <a:schemeClr val="bg1"/>
              </a:solidFill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B96DCB89-F91A-43DF-9AA6-F1FBCCB1E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632" y="469898"/>
            <a:ext cx="8263142" cy="1143000"/>
          </a:xfrm>
        </p:spPr>
        <p:txBody>
          <a:bodyPr>
            <a:noAutofit/>
          </a:bodyPr>
          <a:lstStyle/>
          <a:p>
            <a:r>
              <a:rPr lang="pt-PT" sz="2800" dirty="0">
                <a:latin typeface="+mn-lt"/>
              </a:rPr>
              <a:t>EEI mais comuns e problemáticas nos Açores - </a:t>
            </a:r>
            <a:r>
              <a:rPr lang="pt-PT" sz="2800" dirty="0">
                <a:solidFill>
                  <a:srgbClr val="FFC000"/>
                </a:solidFill>
                <a:latin typeface="+mn-lt"/>
              </a:rPr>
              <a:t>Arbóreas</a:t>
            </a:r>
          </a:p>
        </p:txBody>
      </p:sp>
    </p:spTree>
    <p:extLst>
      <p:ext uri="{BB962C8B-B14F-4D97-AF65-F5344CB8AC3E}">
        <p14:creationId xmlns:p14="http://schemas.microsoft.com/office/powerpoint/2010/main" val="802316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04D896E2-7718-412A-881E-2E7DD707B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07" y="429759"/>
            <a:ext cx="8767198" cy="1143000"/>
          </a:xfrm>
        </p:spPr>
        <p:txBody>
          <a:bodyPr>
            <a:noAutofit/>
          </a:bodyPr>
          <a:lstStyle/>
          <a:p>
            <a:r>
              <a:rPr lang="pt-PT" sz="2800" dirty="0">
                <a:latin typeface="+mn-lt"/>
              </a:rPr>
              <a:t>EEI mais comuns e problemáticas nos Açores - </a:t>
            </a:r>
            <a:r>
              <a:rPr lang="pt-PT" sz="2800" dirty="0">
                <a:solidFill>
                  <a:srgbClr val="FFC000"/>
                </a:solidFill>
                <a:latin typeface="+mn-lt"/>
              </a:rPr>
              <a:t>Arbustivas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053D6F-F54D-403B-B6CC-C03511EFA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95" y="1342974"/>
            <a:ext cx="6192810" cy="41427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FBB9B1-3C8A-4C5C-876D-0BDFD04FC242}"/>
              </a:ext>
            </a:extLst>
          </p:cNvPr>
          <p:cNvSpPr txBox="1"/>
          <p:nvPr/>
        </p:nvSpPr>
        <p:spPr>
          <a:xfrm>
            <a:off x="3360457" y="5485751"/>
            <a:ext cx="2421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i="1" dirty="0"/>
              <a:t>Hydrangea macrophylla</a:t>
            </a:r>
          </a:p>
        </p:txBody>
      </p:sp>
    </p:spTree>
    <p:extLst>
      <p:ext uri="{BB962C8B-B14F-4D97-AF65-F5344CB8AC3E}">
        <p14:creationId xmlns:p14="http://schemas.microsoft.com/office/powerpoint/2010/main" val="222279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04D896E2-7718-412A-881E-2E7DD707B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07" y="429759"/>
            <a:ext cx="8767198" cy="1143000"/>
          </a:xfrm>
        </p:spPr>
        <p:txBody>
          <a:bodyPr>
            <a:noAutofit/>
          </a:bodyPr>
          <a:lstStyle/>
          <a:p>
            <a:r>
              <a:rPr lang="pt-PT" sz="2800" dirty="0">
                <a:latin typeface="+mn-lt"/>
              </a:rPr>
              <a:t>EEI mais comuns e problemáticas nos Açores - </a:t>
            </a:r>
            <a:r>
              <a:rPr lang="pt-PT" sz="2800" dirty="0">
                <a:solidFill>
                  <a:srgbClr val="FFC000"/>
                </a:solidFill>
                <a:latin typeface="+mn-lt"/>
              </a:rPr>
              <a:t>Arbustivas</a:t>
            </a:r>
          </a:p>
        </p:txBody>
      </p:sp>
      <p:sp>
        <p:nvSpPr>
          <p:cNvPr id="13" name="CaixaDeTexto 7">
            <a:extLst>
              <a:ext uri="{FF2B5EF4-FFF2-40B4-BE49-F238E27FC236}">
                <a16:creationId xmlns:a16="http://schemas.microsoft.com/office/drawing/2014/main" id="{FDC2A79A-1A8B-4697-A4F5-916B7F22F7A8}"/>
              </a:ext>
            </a:extLst>
          </p:cNvPr>
          <p:cNvSpPr txBox="1"/>
          <p:nvPr/>
        </p:nvSpPr>
        <p:spPr>
          <a:xfrm>
            <a:off x="5889352" y="4166313"/>
            <a:ext cx="1846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Lantana camara</a:t>
            </a:r>
            <a:endParaRPr lang="en-GB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Imagem 3">
            <a:extLst>
              <a:ext uri="{FF2B5EF4-FFF2-40B4-BE49-F238E27FC236}">
                <a16:creationId xmlns:a16="http://schemas.microsoft.com/office/drawing/2014/main" id="{309D9A4F-3931-43FE-BB9C-DB721356D1D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3357" y="2136411"/>
            <a:ext cx="2771061" cy="2078296"/>
          </a:xfrm>
          <a:prstGeom prst="rect">
            <a:avLst/>
          </a:prstGeom>
        </p:spPr>
      </p:pic>
      <p:pic>
        <p:nvPicPr>
          <p:cNvPr id="22" name="Imagem 4">
            <a:extLst>
              <a:ext uri="{FF2B5EF4-FFF2-40B4-BE49-F238E27FC236}">
                <a16:creationId xmlns:a16="http://schemas.microsoft.com/office/drawing/2014/main" id="{757053E1-AB29-4655-BC3B-4DFA0E7AAD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660" y="2139163"/>
            <a:ext cx="3124090" cy="2075544"/>
          </a:xfrm>
          <a:prstGeom prst="rect">
            <a:avLst/>
          </a:prstGeom>
        </p:spPr>
      </p:pic>
      <p:pic>
        <p:nvPicPr>
          <p:cNvPr id="23" name="Picture 6" descr="\\S041sqlb\fotos\Parcelas\38 B\38 B Maio 2008 (72).JPG">
            <a:extLst>
              <a:ext uri="{FF2B5EF4-FFF2-40B4-BE49-F238E27FC236}">
                <a16:creationId xmlns:a16="http://schemas.microsoft.com/office/drawing/2014/main" id="{6BF9E8D2-2555-47CA-81DB-0490478CB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55" y="2136823"/>
            <a:ext cx="2771061" cy="2078173"/>
          </a:xfrm>
          <a:prstGeom prst="rect">
            <a:avLst/>
          </a:prstGeom>
          <a:noFill/>
        </p:spPr>
      </p:pic>
      <p:sp>
        <p:nvSpPr>
          <p:cNvPr id="33" name="Retângulo 2">
            <a:extLst>
              <a:ext uri="{FF2B5EF4-FFF2-40B4-BE49-F238E27FC236}">
                <a16:creationId xmlns:a16="http://schemas.microsoft.com/office/drawing/2014/main" id="{54695CA9-B1D2-41AE-9F07-E85C785C893A}"/>
              </a:ext>
            </a:extLst>
          </p:cNvPr>
          <p:cNvSpPr/>
          <p:nvPr/>
        </p:nvSpPr>
        <p:spPr>
          <a:xfrm>
            <a:off x="2967861" y="4174426"/>
            <a:ext cx="20502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Ulex</a:t>
            </a:r>
            <a:r>
              <a:rPr lang="en-GB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europaeus</a:t>
            </a:r>
            <a:endParaRPr lang="en-GB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CaixaDeTexto 22">
            <a:extLst>
              <a:ext uri="{FF2B5EF4-FFF2-40B4-BE49-F238E27FC236}">
                <a16:creationId xmlns:a16="http://schemas.microsoft.com/office/drawing/2014/main" id="{0C2E8803-CE8E-4F79-AD7C-BE9DB681C470}"/>
              </a:ext>
            </a:extLst>
          </p:cNvPr>
          <p:cNvSpPr txBox="1"/>
          <p:nvPr/>
        </p:nvSpPr>
        <p:spPr>
          <a:xfrm>
            <a:off x="18745" y="4162803"/>
            <a:ext cx="2235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err="1">
                <a:latin typeface="Times New Roman" panose="02020603050405020304" pitchFamily="18" charset="0"/>
                <a:cs typeface="Times New Roman" pitchFamily="18" charset="0"/>
              </a:rPr>
              <a:t>Rubus</a:t>
            </a:r>
            <a:r>
              <a:rPr lang="en-GB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1600" i="1" dirty="0" err="1">
                <a:latin typeface="Times New Roman" pitchFamily="18" charset="0"/>
                <a:cs typeface="Times New Roman" pitchFamily="18" charset="0"/>
              </a:rPr>
              <a:t>ulmifolius</a:t>
            </a:r>
            <a:endParaRPr lang="en-GB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264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04D896E2-7718-412A-881E-2E7DD707B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07" y="429759"/>
            <a:ext cx="8767198" cy="1143000"/>
          </a:xfrm>
        </p:spPr>
        <p:txBody>
          <a:bodyPr>
            <a:noAutofit/>
          </a:bodyPr>
          <a:lstStyle/>
          <a:p>
            <a:r>
              <a:rPr lang="pt-PT" sz="2800" dirty="0">
                <a:latin typeface="+mn-lt"/>
              </a:rPr>
              <a:t>EEI mais comuns e problemáticas nos Açores - </a:t>
            </a:r>
            <a:r>
              <a:rPr lang="pt-PT" sz="2800" dirty="0">
                <a:solidFill>
                  <a:srgbClr val="FFC000"/>
                </a:solidFill>
                <a:latin typeface="+mn-lt"/>
              </a:rPr>
              <a:t>Herbáceas</a:t>
            </a:r>
          </a:p>
        </p:txBody>
      </p:sp>
      <p:pic>
        <p:nvPicPr>
          <p:cNvPr id="20" name="Imagem 6">
            <a:extLst>
              <a:ext uri="{FF2B5EF4-FFF2-40B4-BE49-F238E27FC236}">
                <a16:creationId xmlns:a16="http://schemas.microsoft.com/office/drawing/2014/main" id="{7DACF795-2A70-4C07-BFA4-ABE734891E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0"/>
          <a:stretch/>
        </p:blipFill>
        <p:spPr>
          <a:xfrm>
            <a:off x="144972" y="1301719"/>
            <a:ext cx="2871661" cy="1956762"/>
          </a:xfrm>
          <a:prstGeom prst="rect">
            <a:avLst/>
          </a:prstGeom>
        </p:spPr>
      </p:pic>
      <p:sp>
        <p:nvSpPr>
          <p:cNvPr id="26" name="Retângulo 3">
            <a:extLst>
              <a:ext uri="{FF2B5EF4-FFF2-40B4-BE49-F238E27FC236}">
                <a16:creationId xmlns:a16="http://schemas.microsoft.com/office/drawing/2014/main" id="{8A909033-4606-4346-B303-8EA57F10FD06}"/>
              </a:ext>
            </a:extLst>
          </p:cNvPr>
          <p:cNvSpPr/>
          <p:nvPr/>
        </p:nvSpPr>
        <p:spPr>
          <a:xfrm>
            <a:off x="6060250" y="3203946"/>
            <a:ext cx="24950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Carpobrotus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edulis</a:t>
            </a:r>
          </a:p>
        </p:txBody>
      </p:sp>
      <p:sp>
        <p:nvSpPr>
          <p:cNvPr id="27" name="Retângulo 4">
            <a:extLst>
              <a:ext uri="{FF2B5EF4-FFF2-40B4-BE49-F238E27FC236}">
                <a16:creationId xmlns:a16="http://schemas.microsoft.com/office/drawing/2014/main" id="{EE13A293-0CFA-4639-B304-E51A7ADD8568}"/>
              </a:ext>
            </a:extLst>
          </p:cNvPr>
          <p:cNvSpPr/>
          <p:nvPr/>
        </p:nvSpPr>
        <p:spPr>
          <a:xfrm>
            <a:off x="3027222" y="3213359"/>
            <a:ext cx="17564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Arundo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donax</a:t>
            </a:r>
            <a:endParaRPr lang="en-GB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Imagem 5">
            <a:extLst>
              <a:ext uri="{FF2B5EF4-FFF2-40B4-BE49-F238E27FC236}">
                <a16:creationId xmlns:a16="http://schemas.microsoft.com/office/drawing/2014/main" id="{ADEA8D13-04B8-4DF2-97F4-AD2EF1EA1F6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2069" y="1297831"/>
            <a:ext cx="2957003" cy="1964538"/>
          </a:xfrm>
          <a:prstGeom prst="rect">
            <a:avLst/>
          </a:prstGeom>
        </p:spPr>
      </p:pic>
      <p:pic>
        <p:nvPicPr>
          <p:cNvPr id="29" name="Imagem 6">
            <a:extLst>
              <a:ext uri="{FF2B5EF4-FFF2-40B4-BE49-F238E27FC236}">
                <a16:creationId xmlns:a16="http://schemas.microsoft.com/office/drawing/2014/main" id="{7D069FCD-85C1-4106-BA85-544B53E28C0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917" y="1293028"/>
            <a:ext cx="2969690" cy="1972967"/>
          </a:xfrm>
          <a:prstGeom prst="rect">
            <a:avLst/>
          </a:prstGeom>
        </p:spPr>
      </p:pic>
      <p:sp>
        <p:nvSpPr>
          <p:cNvPr id="30" name="Retângulo 5">
            <a:extLst>
              <a:ext uri="{FF2B5EF4-FFF2-40B4-BE49-F238E27FC236}">
                <a16:creationId xmlns:a16="http://schemas.microsoft.com/office/drawing/2014/main" id="{8B3C0FB9-1134-4206-BB87-903C1349E7F5}"/>
              </a:ext>
            </a:extLst>
          </p:cNvPr>
          <p:cNvSpPr/>
          <p:nvPr/>
        </p:nvSpPr>
        <p:spPr>
          <a:xfrm>
            <a:off x="90064" y="3213359"/>
            <a:ext cx="28645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Phytolacca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americana</a:t>
            </a:r>
            <a:endParaRPr lang="en-GB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tângulo 3">
            <a:extLst>
              <a:ext uri="{FF2B5EF4-FFF2-40B4-BE49-F238E27FC236}">
                <a16:creationId xmlns:a16="http://schemas.microsoft.com/office/drawing/2014/main" id="{FFDF51A9-3C6B-483A-BDBD-C1103C8A75D8}"/>
              </a:ext>
            </a:extLst>
          </p:cNvPr>
          <p:cNvSpPr/>
          <p:nvPr/>
        </p:nvSpPr>
        <p:spPr>
          <a:xfrm>
            <a:off x="6033054" y="5531375"/>
            <a:ext cx="24950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Egeria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densa</a:t>
            </a:r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aquática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GB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tângulo 4">
            <a:extLst>
              <a:ext uri="{FF2B5EF4-FFF2-40B4-BE49-F238E27FC236}">
                <a16:creationId xmlns:a16="http://schemas.microsoft.com/office/drawing/2014/main" id="{9A3BF8A6-0AD3-4146-899A-6FF673217BF7}"/>
              </a:ext>
            </a:extLst>
          </p:cNvPr>
          <p:cNvSpPr/>
          <p:nvPr/>
        </p:nvSpPr>
        <p:spPr>
          <a:xfrm>
            <a:off x="3027222" y="5529091"/>
            <a:ext cx="17564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Agave </a:t>
            </a:r>
            <a:r>
              <a:rPr lang="en-GB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americana</a:t>
            </a:r>
            <a:endParaRPr lang="en-GB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Imagem 5">
            <a:extLst>
              <a:ext uri="{FF2B5EF4-FFF2-40B4-BE49-F238E27FC236}">
                <a16:creationId xmlns:a16="http://schemas.microsoft.com/office/drawing/2014/main" id="{4C29D5C9-F4FB-49DC-AF85-A86A58055D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069" y="3608317"/>
            <a:ext cx="2980427" cy="1980099"/>
          </a:xfrm>
          <a:prstGeom prst="rect">
            <a:avLst/>
          </a:prstGeom>
        </p:spPr>
      </p:pic>
      <p:pic>
        <p:nvPicPr>
          <p:cNvPr id="32" name="Imagem 6">
            <a:extLst>
              <a:ext uri="{FF2B5EF4-FFF2-40B4-BE49-F238E27FC236}">
                <a16:creationId xmlns:a16="http://schemas.microsoft.com/office/drawing/2014/main" id="{BE63D962-BF20-47BC-9C97-249FBFEACB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605" y="3611730"/>
            <a:ext cx="2969690" cy="1966139"/>
          </a:xfrm>
          <a:prstGeom prst="rect">
            <a:avLst/>
          </a:prstGeom>
        </p:spPr>
      </p:pic>
      <p:sp>
        <p:nvSpPr>
          <p:cNvPr id="35" name="CaixaDeTexto 22">
            <a:extLst>
              <a:ext uri="{FF2B5EF4-FFF2-40B4-BE49-F238E27FC236}">
                <a16:creationId xmlns:a16="http://schemas.microsoft.com/office/drawing/2014/main" id="{71D00706-6340-473F-AF9B-FF121A4EE0D5}"/>
              </a:ext>
            </a:extLst>
          </p:cNvPr>
          <p:cNvSpPr txBox="1"/>
          <p:nvPr/>
        </p:nvSpPr>
        <p:spPr>
          <a:xfrm>
            <a:off x="27984" y="5529091"/>
            <a:ext cx="2235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latin typeface="Times New Roman" panose="02020603050405020304" pitchFamily="18" charset="0"/>
                <a:cs typeface="Times New Roman" pitchFamily="18" charset="0"/>
              </a:rPr>
              <a:t>Gunnera tinctoria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0C66197-880F-4592-A474-8681632562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546" y="3608316"/>
            <a:ext cx="2973973" cy="19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47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04D896E2-7718-412A-881E-2E7DD707B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85" y="419516"/>
            <a:ext cx="8416841" cy="1143000"/>
          </a:xfrm>
        </p:spPr>
        <p:txBody>
          <a:bodyPr>
            <a:noAutofit/>
          </a:bodyPr>
          <a:lstStyle/>
          <a:p>
            <a:r>
              <a:rPr lang="pt-PT" sz="2800" dirty="0">
                <a:latin typeface="+mn-lt"/>
              </a:rPr>
              <a:t>EEI mais comuns e problemáticas nos Açores - </a:t>
            </a:r>
            <a:r>
              <a:rPr lang="pt-PT" sz="2800" dirty="0">
                <a:solidFill>
                  <a:srgbClr val="FFC000"/>
                </a:solidFill>
                <a:latin typeface="+mn-lt"/>
              </a:rPr>
              <a:t>Herbáceas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053D6F-F54D-403B-B6CC-C03511EFA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594" y="1342974"/>
            <a:ext cx="6192812" cy="41427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FBB9B1-3C8A-4C5C-876D-0BDFD04FC242}"/>
              </a:ext>
            </a:extLst>
          </p:cNvPr>
          <p:cNvSpPr txBox="1"/>
          <p:nvPr/>
        </p:nvSpPr>
        <p:spPr>
          <a:xfrm>
            <a:off x="3262995" y="5491567"/>
            <a:ext cx="261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i="1" dirty="0"/>
              <a:t>Hedychium gardnerianum</a:t>
            </a:r>
          </a:p>
        </p:txBody>
      </p:sp>
    </p:spTree>
    <p:extLst>
      <p:ext uri="{BB962C8B-B14F-4D97-AF65-F5344CB8AC3E}">
        <p14:creationId xmlns:p14="http://schemas.microsoft.com/office/powerpoint/2010/main" val="792017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04D896E2-7718-412A-881E-2E7DD707B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85" y="429759"/>
            <a:ext cx="8416841" cy="1143000"/>
          </a:xfrm>
        </p:spPr>
        <p:txBody>
          <a:bodyPr>
            <a:noAutofit/>
          </a:bodyPr>
          <a:lstStyle/>
          <a:p>
            <a:r>
              <a:rPr lang="pt-PT" sz="2800" dirty="0">
                <a:latin typeface="+mn-lt"/>
              </a:rPr>
              <a:t>EEI mais comuns e problemáticas nos Açores - </a:t>
            </a:r>
            <a:r>
              <a:rPr lang="pt-PT" sz="2800" dirty="0">
                <a:solidFill>
                  <a:srgbClr val="FFC000"/>
                </a:solidFill>
                <a:latin typeface="+mn-lt"/>
              </a:rPr>
              <a:t>Herbáceas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053D6F-F54D-403B-B6CC-C03511EFA5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149" y="1342974"/>
            <a:ext cx="5523702" cy="41427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FBB9B1-3C8A-4C5C-876D-0BDFD04FC242}"/>
              </a:ext>
            </a:extLst>
          </p:cNvPr>
          <p:cNvSpPr txBox="1"/>
          <p:nvPr/>
        </p:nvSpPr>
        <p:spPr>
          <a:xfrm>
            <a:off x="3360457" y="5485751"/>
            <a:ext cx="2007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i="1" dirty="0"/>
              <a:t>Cortaderia </a:t>
            </a:r>
            <a:r>
              <a:rPr lang="pt-PT" i="1" dirty="0" err="1"/>
              <a:t>selloana</a:t>
            </a:r>
            <a:endParaRPr lang="pt-PT" i="1" dirty="0"/>
          </a:p>
        </p:txBody>
      </p:sp>
    </p:spTree>
    <p:extLst>
      <p:ext uri="{BB962C8B-B14F-4D97-AF65-F5344CB8AC3E}">
        <p14:creationId xmlns:p14="http://schemas.microsoft.com/office/powerpoint/2010/main" val="1849811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790AEE5-C0E8-47A2-8CB9-3117508CD14D}"/>
              </a:ext>
            </a:extLst>
          </p:cNvPr>
          <p:cNvSpPr/>
          <p:nvPr/>
        </p:nvSpPr>
        <p:spPr>
          <a:xfrm>
            <a:off x="1619468" y="912929"/>
            <a:ext cx="59034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dirty="0">
                <a:solidFill>
                  <a:srgbClr val="FF0000"/>
                </a:solidFill>
                <a:ea typeface="+mj-ea"/>
                <a:cs typeface="+mj-cs"/>
              </a:rPr>
              <a:t>Olhos abertos para novas infestantes!!!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82B4BC-586F-4D20-B83B-A78DA7C4E7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35" y="1491830"/>
            <a:ext cx="8792329" cy="40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26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Marcador de Posição de Conteúdo 4">
            <a:extLst>
              <a:ext uri="{FF2B5EF4-FFF2-40B4-BE49-F238E27FC236}">
                <a16:creationId xmlns:a16="http://schemas.microsoft.com/office/drawing/2014/main" id="{0FB748F7-F95C-486D-90D0-1730487573B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626" y="1580561"/>
            <a:ext cx="4249556" cy="4249556"/>
          </a:xfrm>
          <a:prstGeom prst="rect">
            <a:avLst/>
          </a:prstGeom>
        </p:spPr>
      </p:pic>
      <p:pic>
        <p:nvPicPr>
          <p:cNvPr id="13" name="Imagem 3">
            <a:extLst>
              <a:ext uri="{FF2B5EF4-FFF2-40B4-BE49-F238E27FC236}">
                <a16:creationId xmlns:a16="http://schemas.microsoft.com/office/drawing/2014/main" id="{8E62508C-79A7-4042-9F3E-A3F5F15BA95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6332" y="1580561"/>
            <a:ext cx="4249555" cy="4249555"/>
          </a:xfrm>
          <a:prstGeom prst="rect">
            <a:avLst/>
          </a:prstGeom>
        </p:spPr>
      </p:pic>
      <p:sp>
        <p:nvSpPr>
          <p:cNvPr id="19" name="Título 2">
            <a:extLst>
              <a:ext uri="{FF2B5EF4-FFF2-40B4-BE49-F238E27FC236}">
                <a16:creationId xmlns:a16="http://schemas.microsoft.com/office/drawing/2014/main" id="{5CDC5641-6ADB-4AE9-91BD-A59D12407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24136"/>
          </a:xfrm>
        </p:spPr>
        <p:txBody>
          <a:bodyPr>
            <a:normAutofit/>
          </a:bodyPr>
          <a:lstStyle/>
          <a:p>
            <a:pPr algn="ctr"/>
            <a:r>
              <a:rPr lang="en-GB" sz="2800" i="1" dirty="0">
                <a:latin typeface="+mn-lt"/>
              </a:rPr>
              <a:t>Leycesteria formosa – </a:t>
            </a:r>
            <a:r>
              <a:rPr lang="en-GB" sz="2800" dirty="0">
                <a:solidFill>
                  <a:srgbClr val="FF0000"/>
                </a:solidFill>
                <a:latin typeface="+mn-lt"/>
              </a:rPr>
              <a:t>Terceira e São Miguel</a:t>
            </a:r>
            <a:endParaRPr lang="pt-PT" sz="28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2965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Imagem 5">
            <a:extLst>
              <a:ext uri="{FF2B5EF4-FFF2-40B4-BE49-F238E27FC236}">
                <a16:creationId xmlns:a16="http://schemas.microsoft.com/office/drawing/2014/main" id="{7326318E-064B-4E65-919D-48AD9EE333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84789"/>
            <a:ext cx="2930044" cy="4392483"/>
          </a:xfrm>
          <a:prstGeom prst="rect">
            <a:avLst/>
          </a:prstGeom>
        </p:spPr>
      </p:pic>
      <p:pic>
        <p:nvPicPr>
          <p:cNvPr id="11" name="Imagem 7">
            <a:extLst>
              <a:ext uri="{FF2B5EF4-FFF2-40B4-BE49-F238E27FC236}">
                <a16:creationId xmlns:a16="http://schemas.microsoft.com/office/drawing/2014/main" id="{11BA1CD3-E82E-46BE-B957-55A1101BA8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744" y="1484789"/>
            <a:ext cx="4247676" cy="4392483"/>
          </a:xfrm>
          <a:prstGeom prst="rect">
            <a:avLst/>
          </a:prstGeom>
        </p:spPr>
      </p:pic>
      <p:sp>
        <p:nvSpPr>
          <p:cNvPr id="12" name="Título 2">
            <a:extLst>
              <a:ext uri="{FF2B5EF4-FFF2-40B4-BE49-F238E27FC236}">
                <a16:creationId xmlns:a16="http://schemas.microsoft.com/office/drawing/2014/main" id="{8EEA9A3A-3D8A-4B32-A1D2-96518A9DD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24136"/>
          </a:xfrm>
        </p:spPr>
        <p:txBody>
          <a:bodyPr>
            <a:normAutofit/>
          </a:bodyPr>
          <a:lstStyle/>
          <a:p>
            <a:pPr algn="ctr"/>
            <a:r>
              <a:rPr lang="en-GB" sz="2800" i="1" dirty="0">
                <a:latin typeface="+mn-lt"/>
              </a:rPr>
              <a:t>Leycesteria formosa</a:t>
            </a:r>
            <a:endParaRPr lang="pt-PT" sz="28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0459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ítulo 2">
            <a:extLst>
              <a:ext uri="{FF2B5EF4-FFF2-40B4-BE49-F238E27FC236}">
                <a16:creationId xmlns:a16="http://schemas.microsoft.com/office/drawing/2014/main" id="{8EEA9A3A-3D8A-4B32-A1D2-96518A9DD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24136"/>
          </a:xfrm>
        </p:spPr>
        <p:txBody>
          <a:bodyPr>
            <a:normAutofit/>
          </a:bodyPr>
          <a:lstStyle/>
          <a:p>
            <a:pPr algn="ctr"/>
            <a:r>
              <a:rPr lang="pt-PT" sz="2800" i="1" dirty="0" err="1">
                <a:latin typeface="+mn-lt"/>
              </a:rPr>
              <a:t>Halleria</a:t>
            </a:r>
            <a:r>
              <a:rPr lang="pt-PT" sz="2800" i="1" dirty="0">
                <a:latin typeface="+mn-lt"/>
              </a:rPr>
              <a:t> lucida – </a:t>
            </a:r>
            <a:r>
              <a:rPr lang="pt-PT" sz="2800" dirty="0">
                <a:solidFill>
                  <a:srgbClr val="FF0000"/>
                </a:solidFill>
                <a:latin typeface="+mn-lt"/>
              </a:rPr>
              <a:t>nova invasora na Terceira!</a:t>
            </a:r>
          </a:p>
        </p:txBody>
      </p:sp>
      <p:pic>
        <p:nvPicPr>
          <p:cNvPr id="11" name="Imagem 5">
            <a:extLst>
              <a:ext uri="{FF2B5EF4-FFF2-40B4-BE49-F238E27FC236}">
                <a16:creationId xmlns:a16="http://schemas.microsoft.com/office/drawing/2014/main" id="{CD1269B9-3464-4D3C-B9B4-CF69530696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558" y="1410232"/>
            <a:ext cx="1440160" cy="2162784"/>
          </a:xfrm>
          <a:prstGeom prst="rect">
            <a:avLst/>
          </a:prstGeom>
        </p:spPr>
      </p:pic>
      <p:pic>
        <p:nvPicPr>
          <p:cNvPr id="18" name="Imagem 3">
            <a:extLst>
              <a:ext uri="{FF2B5EF4-FFF2-40B4-BE49-F238E27FC236}">
                <a16:creationId xmlns:a16="http://schemas.microsoft.com/office/drawing/2014/main" id="{F3FAF6F4-E52C-4FC6-B4D3-1CB23A72FE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4489"/>
            <a:ext cx="4633933" cy="4461815"/>
          </a:xfrm>
          <a:prstGeom prst="rect">
            <a:avLst/>
          </a:prstGeom>
        </p:spPr>
      </p:pic>
      <p:pic>
        <p:nvPicPr>
          <p:cNvPr id="19" name="Imagem 8">
            <a:extLst>
              <a:ext uri="{FF2B5EF4-FFF2-40B4-BE49-F238E27FC236}">
                <a16:creationId xmlns:a16="http://schemas.microsoft.com/office/drawing/2014/main" id="{1A2D72BF-DEF8-48CE-834E-59A47F692A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139" y="3643092"/>
            <a:ext cx="3988523" cy="2233573"/>
          </a:xfrm>
          <a:prstGeom prst="rect">
            <a:avLst/>
          </a:prstGeom>
        </p:spPr>
      </p:pic>
      <p:pic>
        <p:nvPicPr>
          <p:cNvPr id="21" name="Imagem 3">
            <a:extLst>
              <a:ext uri="{FF2B5EF4-FFF2-40B4-BE49-F238E27FC236}">
                <a16:creationId xmlns:a16="http://schemas.microsoft.com/office/drawing/2014/main" id="{12B378C2-A999-4A3E-9A0F-A4B213B599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034" y="1724545"/>
            <a:ext cx="2464628" cy="184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35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EC5BAE6-2CC5-4879-9F50-B74846B2E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" y="651726"/>
            <a:ext cx="9134684" cy="532944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A8FBFA2-2B87-4715-8F43-92B42DD0EF8E}"/>
              </a:ext>
            </a:extLst>
          </p:cNvPr>
          <p:cNvSpPr/>
          <p:nvPr/>
        </p:nvSpPr>
        <p:spPr>
          <a:xfrm>
            <a:off x="513182" y="1105755"/>
            <a:ext cx="8064896" cy="432048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CDAB024-BB8F-4079-B04A-ABDBDBFF2837}"/>
              </a:ext>
            </a:extLst>
          </p:cNvPr>
          <p:cNvSpPr txBox="1"/>
          <p:nvPr/>
        </p:nvSpPr>
        <p:spPr>
          <a:xfrm>
            <a:off x="1259632" y="2519235"/>
            <a:ext cx="66214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dirty="0"/>
              <a:t>Parte 2 – Espécies nativas e endémicas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847066-D2EB-4AF5-8D98-86A4FAEAA0CF}"/>
              </a:ext>
            </a:extLst>
          </p:cNvPr>
          <p:cNvSpPr txBox="1"/>
          <p:nvPr/>
        </p:nvSpPr>
        <p:spPr>
          <a:xfrm>
            <a:off x="1259632" y="1548325"/>
            <a:ext cx="6838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b="1" dirty="0"/>
              <a:t>Parte 1 – Espécies invasoras nos Açores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686ADF-E469-4E1B-9965-ADA70A70A655}"/>
              </a:ext>
            </a:extLst>
          </p:cNvPr>
          <p:cNvSpPr txBox="1"/>
          <p:nvPr/>
        </p:nvSpPr>
        <p:spPr>
          <a:xfrm>
            <a:off x="1259632" y="3487779"/>
            <a:ext cx="5141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dirty="0"/>
              <a:t>Parte 3 – Técnicas de controlo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1259632" y="4456323"/>
            <a:ext cx="6564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3200" dirty="0"/>
              <a:t>Parte 4 – Equipamentos e ferramentas</a:t>
            </a:r>
          </a:p>
        </p:txBody>
      </p:sp>
    </p:spTree>
    <p:extLst>
      <p:ext uri="{BB962C8B-B14F-4D97-AF65-F5344CB8AC3E}">
        <p14:creationId xmlns:p14="http://schemas.microsoft.com/office/powerpoint/2010/main" val="94139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ítulo 2">
            <a:extLst>
              <a:ext uri="{FF2B5EF4-FFF2-40B4-BE49-F238E27FC236}">
                <a16:creationId xmlns:a16="http://schemas.microsoft.com/office/drawing/2014/main" id="{8EEA9A3A-3D8A-4B32-A1D2-96518A9DD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224136"/>
          </a:xfrm>
        </p:spPr>
        <p:txBody>
          <a:bodyPr>
            <a:normAutofit/>
          </a:bodyPr>
          <a:lstStyle/>
          <a:p>
            <a:pPr algn="ctr"/>
            <a:r>
              <a:rPr lang="pt-PT" sz="2800" i="1" dirty="0" err="1">
                <a:latin typeface="+mn-lt"/>
              </a:rPr>
              <a:t>Purearia</a:t>
            </a:r>
            <a:r>
              <a:rPr lang="pt-PT" sz="2800" i="1" dirty="0">
                <a:latin typeface="+mn-lt"/>
              </a:rPr>
              <a:t> lobata – </a:t>
            </a:r>
            <a:r>
              <a:rPr lang="pt-PT" sz="2800" dirty="0">
                <a:solidFill>
                  <a:srgbClr val="FF0000"/>
                </a:solidFill>
                <a:latin typeface="+mn-lt"/>
              </a:rPr>
              <a:t>nova invasora em São Miguel!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E703C3-54E5-4044-91A3-F889D2F0FC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5730" y="2038024"/>
            <a:ext cx="4425861" cy="33193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D2D5A8-69E0-4970-A3B2-A5E4B30CCA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958" y="1484790"/>
            <a:ext cx="2571867" cy="44268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F481102-242A-4476-A4EE-E5F4C739CE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951" y="1484790"/>
            <a:ext cx="2773546" cy="20801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A78BBA3-4CB6-4043-98F8-E5B2ADBBE6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233" y="3820067"/>
            <a:ext cx="2773546" cy="20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97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B8627864-6E44-46BE-BEEE-FFA9A27DB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796" y="2485627"/>
            <a:ext cx="6358819" cy="936104"/>
          </a:xfrm>
        </p:spPr>
        <p:txBody>
          <a:bodyPr>
            <a:normAutofit fontScale="90000"/>
          </a:bodyPr>
          <a:lstStyle/>
          <a:p>
            <a:r>
              <a:rPr lang="pt-PT" sz="36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n-lt"/>
              </a:rPr>
              <a:t>Como é que os cidadãos podem ajudar?</a:t>
            </a:r>
          </a:p>
        </p:txBody>
      </p:sp>
    </p:spTree>
    <p:extLst>
      <p:ext uri="{BB962C8B-B14F-4D97-AF65-F5344CB8AC3E}">
        <p14:creationId xmlns:p14="http://schemas.microsoft.com/office/powerpoint/2010/main" val="399697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759B2EA-9E25-4CB4-AB98-D21396B65C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8" y="1073475"/>
            <a:ext cx="9144000" cy="444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265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3F4ECAD-26A6-437A-BA79-67400E8C18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7" r="26129"/>
          <a:stretch/>
        </p:blipFill>
        <p:spPr>
          <a:xfrm>
            <a:off x="128553" y="4065899"/>
            <a:ext cx="2376265" cy="13620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E38E0-D28D-4E62-B34C-669BD3E591C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"/>
          <a:stretch/>
        </p:blipFill>
        <p:spPr>
          <a:xfrm>
            <a:off x="-1" y="699849"/>
            <a:ext cx="9133443" cy="29358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16D00A-5978-48B9-BCD4-431FE15661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272" y="3933056"/>
            <a:ext cx="6552728" cy="202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36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B8627864-6E44-46BE-BEEE-FFA9A27DB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64" y="2485627"/>
            <a:ext cx="7844284" cy="936104"/>
          </a:xfrm>
        </p:spPr>
        <p:txBody>
          <a:bodyPr>
            <a:noAutofit/>
          </a:bodyPr>
          <a:lstStyle/>
          <a:p>
            <a:r>
              <a:rPr lang="pt-PT" sz="32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accent5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n-lt"/>
              </a:rPr>
              <a:t>O que mais está a ser feito além destes trabalhos?</a:t>
            </a:r>
          </a:p>
        </p:txBody>
      </p:sp>
    </p:spTree>
    <p:extLst>
      <p:ext uri="{BB962C8B-B14F-4D97-AF65-F5344CB8AC3E}">
        <p14:creationId xmlns:p14="http://schemas.microsoft.com/office/powerpoint/2010/main" val="2332990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http://siaram.azores.gov.pt/flora/infestantes/roca-da-velha/imagens/1.jpg">
            <a:extLst>
              <a:ext uri="{FF2B5EF4-FFF2-40B4-BE49-F238E27FC236}">
                <a16:creationId xmlns:a16="http://schemas.microsoft.com/office/drawing/2014/main" id="{7D010B48-18C9-4640-BA97-C09D14C1E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" t="8092" r="17" b="8224"/>
          <a:stretch/>
        </p:blipFill>
        <p:spPr bwMode="auto">
          <a:xfrm>
            <a:off x="7116674" y="3422738"/>
            <a:ext cx="2020429" cy="252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Marcador de Posição de Conteúdo 2">
            <a:extLst>
              <a:ext uri="{FF2B5EF4-FFF2-40B4-BE49-F238E27FC236}">
                <a16:creationId xmlns:a16="http://schemas.microsoft.com/office/drawing/2014/main" id="{EA656AC8-5498-4247-8837-F86A859BA2E9}"/>
              </a:ext>
            </a:extLst>
          </p:cNvPr>
          <p:cNvSpPr txBox="1">
            <a:spLocks/>
          </p:cNvSpPr>
          <p:nvPr/>
        </p:nvSpPr>
        <p:spPr>
          <a:xfrm>
            <a:off x="149218" y="980728"/>
            <a:ext cx="6473001" cy="611919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>
              <a:lnSpc>
                <a:spcPct val="128000"/>
              </a:lnSpc>
              <a:spcBef>
                <a:spcPts val="750"/>
              </a:spcBef>
              <a:buNone/>
            </a:pPr>
            <a:r>
              <a:rPr lang="pt-PT" sz="1800" b="1" dirty="0">
                <a:solidFill>
                  <a:srgbClr val="6687B3"/>
                </a:solidFill>
                <a:latin typeface="Century Gothic"/>
                <a:ea typeface="Calibri" panose="020F0502020204030204"/>
                <a:cs typeface="Calibri" panose="020F0502020204030204"/>
              </a:rPr>
              <a:t>	</a:t>
            </a:r>
            <a:r>
              <a:rPr lang="pt-PT" sz="2100" b="1" dirty="0">
                <a:solidFill>
                  <a:srgbClr val="6687B3"/>
                </a:solidFill>
                <a:latin typeface="Century Gothic"/>
                <a:ea typeface="Calibri" panose="020F0502020204030204"/>
                <a:cs typeface="Calibri" panose="020F0502020204030204"/>
              </a:rPr>
              <a:t>Estratégia Regional para a Prevenção e Controlo de Espécies Exóticas Invasoras no âmbito do LIFE IP AZORES NATURA</a:t>
            </a:r>
            <a:endParaRPr lang="en-NZ" sz="2100" b="1" dirty="0">
              <a:solidFill>
                <a:srgbClr val="6687B3"/>
              </a:solidFill>
              <a:latin typeface="Century Gothic"/>
              <a:ea typeface="Calibri" panose="020F0502020204030204"/>
              <a:cs typeface="Calibri" panose="020F0502020204030204"/>
            </a:endParaRPr>
          </a:p>
          <a:p>
            <a:pPr marL="171450" indent="-171450" defTabSz="685800">
              <a:lnSpc>
                <a:spcPct val="128000"/>
              </a:lnSpc>
              <a:spcBef>
                <a:spcPts val="750"/>
              </a:spcBef>
              <a:buNone/>
            </a:pPr>
            <a:endParaRPr lang="en-NZ" sz="2100" b="1" dirty="0">
              <a:solidFill>
                <a:srgbClr val="6687B3"/>
              </a:solidFill>
              <a:latin typeface="Century Gothic"/>
              <a:ea typeface="Calibri" panose="020F0502020204030204"/>
              <a:cs typeface="Calibri" panose="020F0502020204030204"/>
            </a:endParaRPr>
          </a:p>
          <a:p>
            <a:pPr marL="171450" indent="-171450" defTabSz="685800">
              <a:lnSpc>
                <a:spcPct val="100000"/>
              </a:lnSpc>
              <a:spcBef>
                <a:spcPts val="750"/>
              </a:spcBef>
              <a:buNone/>
            </a:pPr>
            <a:endParaRPr lang="en-NZ" sz="9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/>
            </a:endParaRPr>
          </a:p>
        </p:txBody>
      </p:sp>
      <p:pic>
        <p:nvPicPr>
          <p:cNvPr id="21" name="Picture 6" descr="http://siaram.azores.gov.pt/flora/infestantes/hortensia/imagens/1.jpg">
            <a:extLst>
              <a:ext uri="{FF2B5EF4-FFF2-40B4-BE49-F238E27FC236}">
                <a16:creationId xmlns:a16="http://schemas.microsoft.com/office/drawing/2014/main" id="{4113746F-F76B-4778-86DC-1390D1CA1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3" t="2380" r="2637"/>
          <a:stretch/>
        </p:blipFill>
        <p:spPr bwMode="auto">
          <a:xfrm>
            <a:off x="6372200" y="1477201"/>
            <a:ext cx="2764903" cy="189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://siaram.azores.gov.pt/flora/infestantes/incenso/imagens/3.jpg">
            <a:extLst>
              <a:ext uri="{FF2B5EF4-FFF2-40B4-BE49-F238E27FC236}">
                <a16:creationId xmlns:a16="http://schemas.microsoft.com/office/drawing/2014/main" id="{DDF65E01-E511-4FE5-B520-9DF0A42C2D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09" t="9476" r="11351" b="14916"/>
          <a:stretch/>
        </p:blipFill>
        <p:spPr bwMode="auto">
          <a:xfrm>
            <a:off x="4489355" y="3422738"/>
            <a:ext cx="2547471" cy="254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3C4BFA-5C13-4711-9BD2-245A3EE3A91B}"/>
              </a:ext>
            </a:extLst>
          </p:cNvPr>
          <p:cNvGrpSpPr/>
          <p:nvPr/>
        </p:nvGrpSpPr>
        <p:grpSpPr>
          <a:xfrm>
            <a:off x="35496" y="1892572"/>
            <a:ext cx="5169586" cy="2760564"/>
            <a:chOff x="267811" y="2488990"/>
            <a:chExt cx="5169586" cy="276056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B5D9AF9-C6A4-46AA-8C92-17F98EC6F0E4}"/>
                </a:ext>
              </a:extLst>
            </p:cNvPr>
            <p:cNvGrpSpPr/>
            <p:nvPr/>
          </p:nvGrpSpPr>
          <p:grpSpPr>
            <a:xfrm>
              <a:off x="267811" y="2488990"/>
              <a:ext cx="5169586" cy="2760564"/>
              <a:chOff x="-413869" y="2430882"/>
              <a:chExt cx="5169586" cy="2760564"/>
            </a:xfrm>
          </p:grpSpPr>
          <p:sp>
            <p:nvSpPr>
              <p:cNvPr id="19" name="TextBox 1">
                <a:extLst>
                  <a:ext uri="{FF2B5EF4-FFF2-40B4-BE49-F238E27FC236}">
                    <a16:creationId xmlns:a16="http://schemas.microsoft.com/office/drawing/2014/main" id="{2AE301AC-1CD1-454D-8AA7-650D068EF831}"/>
                  </a:ext>
                </a:extLst>
              </p:cNvPr>
              <p:cNvSpPr txBox="1"/>
              <p:nvPr/>
            </p:nvSpPr>
            <p:spPr>
              <a:xfrm>
                <a:off x="-413869" y="2430882"/>
                <a:ext cx="5169586" cy="27605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lnSpc>
                    <a:spcPct val="108000"/>
                  </a:lnSpc>
                </a:pPr>
                <a:r>
                  <a:rPr lang="pt-PT" b="1" dirty="0">
                    <a:solidFill>
                      <a:srgbClr val="2EABC0"/>
                    </a:solidFill>
                    <a:latin typeface="Century Gothic"/>
                    <a:ea typeface="Calibri" panose="020F0502020204030204"/>
                    <a:cs typeface="Calibri" panose="020F0502020204030204"/>
                  </a:rPr>
                  <a:t>Prevenção</a:t>
                </a:r>
              </a:p>
              <a:p>
                <a:pPr algn="ctr" defTabSz="685800">
                  <a:lnSpc>
                    <a:spcPct val="108000"/>
                  </a:lnSpc>
                </a:pPr>
                <a:endParaRPr lang="pt-PT" b="1" dirty="0">
                  <a:solidFill>
                    <a:srgbClr val="2EABC0"/>
                  </a:solidFill>
                  <a:latin typeface="Century Gothic"/>
                  <a:ea typeface="Calibri" panose="020F0502020204030204"/>
                  <a:cs typeface="Calibri" panose="020F0502020204030204"/>
                </a:endParaRPr>
              </a:p>
              <a:p>
                <a:pPr algn="ctr" defTabSz="685800">
                  <a:lnSpc>
                    <a:spcPct val="108000"/>
                  </a:lnSpc>
                </a:pPr>
                <a:r>
                  <a:rPr lang="pt-PT" b="1" dirty="0">
                    <a:solidFill>
                      <a:srgbClr val="2EABC0"/>
                    </a:solidFill>
                    <a:latin typeface="Century Gothic"/>
                    <a:ea typeface="Calibri" panose="020F0502020204030204"/>
                    <a:cs typeface="Calibri" panose="020F0502020204030204"/>
                  </a:rPr>
                  <a:t>Deteção Precoce e Resposta Rápida</a:t>
                </a:r>
              </a:p>
              <a:p>
                <a:pPr algn="ctr" defTabSz="685800">
                  <a:lnSpc>
                    <a:spcPct val="108000"/>
                  </a:lnSpc>
                </a:pPr>
                <a:endParaRPr lang="pt-PT" b="1" dirty="0">
                  <a:solidFill>
                    <a:srgbClr val="2EABC0"/>
                  </a:solidFill>
                  <a:latin typeface="Century Gothic"/>
                  <a:ea typeface="Calibri" panose="020F0502020204030204"/>
                  <a:cs typeface="Calibri" panose="020F0502020204030204"/>
                </a:endParaRPr>
              </a:p>
              <a:p>
                <a:pPr algn="ctr" defTabSz="685800">
                  <a:lnSpc>
                    <a:spcPct val="108000"/>
                  </a:lnSpc>
                </a:pPr>
                <a:r>
                  <a:rPr lang="pt-PT" b="1" dirty="0">
                    <a:solidFill>
                      <a:srgbClr val="2EABC0"/>
                    </a:solidFill>
                    <a:latin typeface="Century Gothic"/>
                    <a:ea typeface="Calibri" panose="020F0502020204030204"/>
                    <a:cs typeface="Calibri" panose="020F0502020204030204"/>
                  </a:rPr>
                  <a:t>Erradicar/Controlar</a:t>
                </a:r>
              </a:p>
              <a:p>
                <a:pPr algn="ctr" defTabSz="685800">
                  <a:lnSpc>
                    <a:spcPct val="108000"/>
                  </a:lnSpc>
                </a:pPr>
                <a:endParaRPr lang="pt-PT" b="1" dirty="0">
                  <a:solidFill>
                    <a:srgbClr val="2EABC0"/>
                  </a:solidFill>
                  <a:latin typeface="Century Gothic"/>
                  <a:ea typeface="Calibri" panose="020F0502020204030204"/>
                  <a:cs typeface="Calibri" panose="020F0502020204030204"/>
                </a:endParaRPr>
              </a:p>
              <a:p>
                <a:pPr algn="ctr" defTabSz="685800">
                  <a:lnSpc>
                    <a:spcPct val="108000"/>
                  </a:lnSpc>
                </a:pPr>
                <a:r>
                  <a:rPr lang="pt-PT" b="1" dirty="0">
                    <a:solidFill>
                      <a:srgbClr val="2EABC0"/>
                    </a:solidFill>
                    <a:latin typeface="Century Gothic"/>
                    <a:ea typeface="Calibri" panose="020F0502020204030204"/>
                    <a:cs typeface="Calibri" panose="020F0502020204030204"/>
                  </a:rPr>
                  <a:t>Restauro</a:t>
                </a:r>
              </a:p>
              <a:p>
                <a:pPr algn="ctr" defTabSz="685800">
                  <a:lnSpc>
                    <a:spcPct val="108000"/>
                  </a:lnSpc>
                </a:pPr>
                <a:endParaRPr lang="pt-PT" b="1" dirty="0">
                  <a:solidFill>
                    <a:srgbClr val="2EABC0"/>
                  </a:solidFill>
                  <a:latin typeface="Century Gothic"/>
                  <a:ea typeface="Calibri" panose="020F0502020204030204"/>
                  <a:cs typeface="Calibri" panose="020F0502020204030204"/>
                </a:endParaRPr>
              </a:p>
              <a:p>
                <a:pPr algn="ctr" defTabSz="685800">
                  <a:lnSpc>
                    <a:spcPct val="108000"/>
                  </a:lnSpc>
                </a:pPr>
                <a:r>
                  <a:rPr lang="pt-PT" b="1" dirty="0">
                    <a:solidFill>
                      <a:srgbClr val="2EABC0"/>
                    </a:solidFill>
                    <a:latin typeface="Century Gothic"/>
                    <a:ea typeface="Calibri" panose="020F0502020204030204"/>
                    <a:cs typeface="Calibri" panose="020F0502020204030204"/>
                  </a:rPr>
                  <a:t>Monitorização</a:t>
                </a:r>
              </a:p>
            </p:txBody>
          </p:sp>
          <p:cxnSp>
            <p:nvCxnSpPr>
              <p:cNvPr id="24" name="Conexão reta unidirecional 3">
                <a:extLst>
                  <a:ext uri="{FF2B5EF4-FFF2-40B4-BE49-F238E27FC236}">
                    <a16:creationId xmlns:a16="http://schemas.microsoft.com/office/drawing/2014/main" id="{D0F832D2-96BF-4099-9D54-4D6FAB945F64}"/>
                  </a:ext>
                </a:extLst>
              </p:cNvPr>
              <p:cNvCxnSpPr/>
              <p:nvPr/>
            </p:nvCxnSpPr>
            <p:spPr>
              <a:xfrm>
                <a:off x="2177288" y="3356992"/>
                <a:ext cx="0" cy="28289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xão reta unidirecional 3">
                <a:extLst>
                  <a:ext uri="{FF2B5EF4-FFF2-40B4-BE49-F238E27FC236}">
                    <a16:creationId xmlns:a16="http://schemas.microsoft.com/office/drawing/2014/main" id="{3BDAFA66-F486-4744-9CEA-A99F718CFBF0}"/>
                  </a:ext>
                </a:extLst>
              </p:cNvPr>
              <p:cNvCxnSpPr/>
              <p:nvPr/>
            </p:nvCxnSpPr>
            <p:spPr>
              <a:xfrm>
                <a:off x="2177288" y="3961049"/>
                <a:ext cx="0" cy="28289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xão reta unidirecional 3">
                <a:extLst>
                  <a:ext uri="{FF2B5EF4-FFF2-40B4-BE49-F238E27FC236}">
                    <a16:creationId xmlns:a16="http://schemas.microsoft.com/office/drawing/2014/main" id="{F95865BA-8B8E-4E43-BF33-6527A73FCD4B}"/>
                  </a:ext>
                </a:extLst>
              </p:cNvPr>
              <p:cNvCxnSpPr/>
              <p:nvPr/>
            </p:nvCxnSpPr>
            <p:spPr>
              <a:xfrm>
                <a:off x="2177288" y="4555775"/>
                <a:ext cx="0" cy="28289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Conexão reta unidirecional 3">
              <a:extLst>
                <a:ext uri="{FF2B5EF4-FFF2-40B4-BE49-F238E27FC236}">
                  <a16:creationId xmlns:a16="http://schemas.microsoft.com/office/drawing/2014/main" id="{84C32E59-B0FB-4C1D-AD07-DFC3D83C8FF7}"/>
                </a:ext>
              </a:extLst>
            </p:cNvPr>
            <p:cNvCxnSpPr/>
            <p:nvPr/>
          </p:nvCxnSpPr>
          <p:spPr>
            <a:xfrm>
              <a:off x="2852604" y="2865018"/>
              <a:ext cx="0" cy="2828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26767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B8627864-6E44-46BE-BEEE-FFA9A27DB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353" y="686218"/>
            <a:ext cx="2385403" cy="936104"/>
          </a:xfrm>
        </p:spPr>
        <p:txBody>
          <a:bodyPr/>
          <a:lstStyle/>
          <a:p>
            <a:r>
              <a:rPr lang="pt-PT" sz="27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n-lt"/>
              </a:rPr>
              <a:t>Ajardinar</a:t>
            </a:r>
            <a:r>
              <a:rPr lang="pt-PT" dirty="0"/>
              <a:t> </a:t>
            </a:r>
            <a:r>
              <a:rPr lang="pt-PT" sz="27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n-lt"/>
              </a:rPr>
              <a:t>as ilhas</a:t>
            </a:r>
          </a:p>
        </p:txBody>
      </p:sp>
      <p:sp>
        <p:nvSpPr>
          <p:cNvPr id="20" name="Marcador de Posição de Conteúdo 2">
            <a:extLst>
              <a:ext uri="{FF2B5EF4-FFF2-40B4-BE49-F238E27FC236}">
                <a16:creationId xmlns:a16="http://schemas.microsoft.com/office/drawing/2014/main" id="{AAAC707E-3F0C-4304-A2A6-8823A628E3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61" y="5219835"/>
            <a:ext cx="4968552" cy="729445"/>
          </a:xfrm>
        </p:spPr>
        <p:txBody>
          <a:bodyPr/>
          <a:lstStyle/>
          <a:p>
            <a:r>
              <a:rPr lang="pt-PT" dirty="0"/>
              <a:t>E porque não substituir bonitas exóticas, por bonitas nativas?!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E247C701-F40E-4228-AAE5-500DAED86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7754" y="1268760"/>
            <a:ext cx="3276734" cy="2192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aixaDeTexto 8">
            <a:extLst>
              <a:ext uri="{FF2B5EF4-FFF2-40B4-BE49-F238E27FC236}">
                <a16:creationId xmlns:a16="http://schemas.microsoft.com/office/drawing/2014/main" id="{01952D87-35DC-407B-B245-DA3D05105B74}"/>
              </a:ext>
            </a:extLst>
          </p:cNvPr>
          <p:cNvSpPr txBox="1"/>
          <p:nvPr/>
        </p:nvSpPr>
        <p:spPr>
          <a:xfrm>
            <a:off x="6008590" y="5651956"/>
            <a:ext cx="3107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Folhado</a:t>
            </a:r>
            <a:r>
              <a:rPr lang="en-GB" i="1" dirty="0"/>
              <a:t> - Viburnum </a:t>
            </a:r>
            <a:r>
              <a:rPr lang="en-GB" i="1" dirty="0" err="1"/>
              <a:t>treleasei</a:t>
            </a:r>
            <a:endParaRPr lang="en-GB" i="1" dirty="0"/>
          </a:p>
        </p:txBody>
      </p:sp>
      <p:pic>
        <p:nvPicPr>
          <p:cNvPr id="25" name="Picture 7" descr="C:\Users\Miguel\AppData\Roaming\Skype\My Skype Received Files\10 C - Faixa Tampão - Setembro 2010 (7).JPG">
            <a:extLst>
              <a:ext uri="{FF2B5EF4-FFF2-40B4-BE49-F238E27FC236}">
                <a16:creationId xmlns:a16="http://schemas.microsoft.com/office/drawing/2014/main" id="{21C1B99B-A781-45CA-9C3D-B0FCD4114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7752" y="3501008"/>
            <a:ext cx="3276735" cy="219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7723576-36F4-4122-85F0-0C444A17DF34}"/>
              </a:ext>
            </a:extLst>
          </p:cNvPr>
          <p:cNvGrpSpPr/>
          <p:nvPr/>
        </p:nvGrpSpPr>
        <p:grpSpPr>
          <a:xfrm>
            <a:off x="467544" y="1556792"/>
            <a:ext cx="3744416" cy="3528392"/>
            <a:chOff x="179512" y="980727"/>
            <a:chExt cx="3744416" cy="3528392"/>
          </a:xfrm>
        </p:grpSpPr>
        <p:pic>
          <p:nvPicPr>
            <p:cNvPr id="22" name="Picture 4">
              <a:extLst>
                <a:ext uri="{FF2B5EF4-FFF2-40B4-BE49-F238E27FC236}">
                  <a16:creationId xmlns:a16="http://schemas.microsoft.com/office/drawing/2014/main" id="{99EB4BAB-F648-4231-8F8B-F7E6A62EA9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261" y="1556792"/>
              <a:ext cx="3552147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Sinal de proibição 6">
              <a:extLst>
                <a:ext uri="{FF2B5EF4-FFF2-40B4-BE49-F238E27FC236}">
                  <a16:creationId xmlns:a16="http://schemas.microsoft.com/office/drawing/2014/main" id="{1463E714-3AED-4214-8B37-1B3F5A9AA78B}"/>
                </a:ext>
              </a:extLst>
            </p:cNvPr>
            <p:cNvSpPr/>
            <p:nvPr/>
          </p:nvSpPr>
          <p:spPr>
            <a:xfrm>
              <a:off x="179512" y="980727"/>
              <a:ext cx="3744416" cy="3528392"/>
            </a:xfrm>
            <a:prstGeom prst="noSmoking">
              <a:avLst>
                <a:gd name="adj" fmla="val 9354"/>
              </a:avLst>
            </a:prstGeom>
            <a:solidFill>
              <a:srgbClr val="FF0000"/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>
                <a:solidFill>
                  <a:schemeClr val="tx1"/>
                </a:solidFill>
              </a:endParaRPr>
            </a:p>
          </p:txBody>
        </p:sp>
        <p:sp>
          <p:nvSpPr>
            <p:cNvPr id="26" name="CaixaDeTexto 7">
              <a:extLst>
                <a:ext uri="{FF2B5EF4-FFF2-40B4-BE49-F238E27FC236}">
                  <a16:creationId xmlns:a16="http://schemas.microsoft.com/office/drawing/2014/main" id="{29AE82B6-59F0-4E44-9A1C-EBFCB9C05AC7}"/>
                </a:ext>
              </a:extLst>
            </p:cNvPr>
            <p:cNvSpPr txBox="1"/>
            <p:nvPr/>
          </p:nvSpPr>
          <p:spPr>
            <a:xfrm rot="2666491">
              <a:off x="826592" y="2552777"/>
              <a:ext cx="24214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/>
                <a:t>Hydrangea </a:t>
              </a:r>
              <a:r>
                <a:rPr lang="en-GB" i="1" dirty="0" err="1"/>
                <a:t>macrophylla</a:t>
              </a:r>
              <a:endParaRPr lang="en-GB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22949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B8627864-6E44-46BE-BEEE-FFA9A27DB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620688"/>
            <a:ext cx="7484243" cy="936104"/>
          </a:xfrm>
        </p:spPr>
        <p:txBody>
          <a:bodyPr>
            <a:normAutofit/>
          </a:bodyPr>
          <a:lstStyle/>
          <a:p>
            <a:r>
              <a:rPr lang="pt-PT" sz="28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n-lt"/>
              </a:rPr>
              <a:t>O que está a ser feito além destes trabalhos?</a:t>
            </a:r>
          </a:p>
        </p:txBody>
      </p:sp>
      <p:sp>
        <p:nvSpPr>
          <p:cNvPr id="27" name="Marcador de Posição de Conteúdo 1">
            <a:extLst>
              <a:ext uri="{FF2B5EF4-FFF2-40B4-BE49-F238E27FC236}">
                <a16:creationId xmlns:a16="http://schemas.microsoft.com/office/drawing/2014/main" id="{2ABCEDF9-5A7A-4A3C-BC0F-1231D9748B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1944216"/>
          </a:xfrm>
        </p:spPr>
        <p:txBody>
          <a:bodyPr/>
          <a:lstStyle/>
          <a:p>
            <a:r>
              <a:rPr lang="pt-PT" dirty="0"/>
              <a:t>Avaliação da importação de espécies ornamentais antes da entrada;  </a:t>
            </a:r>
          </a:p>
          <a:p>
            <a:r>
              <a:rPr lang="pt-PT" dirty="0"/>
              <a:t>Promover a sensibilização ambiental;  </a:t>
            </a:r>
          </a:p>
          <a:p>
            <a:r>
              <a:rPr lang="pt-PT" dirty="0"/>
              <a:t>Educação ambiental;</a:t>
            </a:r>
          </a:p>
          <a:p>
            <a:r>
              <a:rPr lang="pt-PT" dirty="0"/>
              <a:t>Legislação.</a:t>
            </a:r>
          </a:p>
          <a:p>
            <a:endParaRPr lang="pt-PT" dirty="0"/>
          </a:p>
        </p:txBody>
      </p:sp>
      <p:pic>
        <p:nvPicPr>
          <p:cNvPr id="28" name="Marcador de Posição de Conteúdo 3">
            <a:extLst>
              <a:ext uri="{FF2B5EF4-FFF2-40B4-BE49-F238E27FC236}">
                <a16:creationId xmlns:a16="http://schemas.microsoft.com/office/drawing/2014/main" id="{21E9F928-ED14-456A-A6B9-D93742A699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0558" y="2456892"/>
            <a:ext cx="4065017" cy="30487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8709B9-EA45-4A83-A6C7-CFF4108334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8" y="3055751"/>
            <a:ext cx="4705948" cy="282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538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ítulo 2">
            <a:extLst>
              <a:ext uri="{FF2B5EF4-FFF2-40B4-BE49-F238E27FC236}">
                <a16:creationId xmlns:a16="http://schemas.microsoft.com/office/drawing/2014/main" id="{D93BFB19-6546-479E-BA79-837CE5A76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23" y="463702"/>
            <a:ext cx="1857473" cy="1219200"/>
          </a:xfrm>
        </p:spPr>
        <p:txBody>
          <a:bodyPr>
            <a:normAutofit/>
          </a:bodyPr>
          <a:lstStyle/>
          <a:p>
            <a:pPr algn="ctr"/>
            <a:r>
              <a:rPr lang="pt-PT" sz="28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n-lt"/>
              </a:rPr>
              <a:t>Legislação</a:t>
            </a:r>
          </a:p>
        </p:txBody>
      </p:sp>
      <p:sp>
        <p:nvSpPr>
          <p:cNvPr id="18" name="Marcador de Posição de Conteúdo 1">
            <a:extLst>
              <a:ext uri="{FF2B5EF4-FFF2-40B4-BE49-F238E27FC236}">
                <a16:creationId xmlns:a16="http://schemas.microsoft.com/office/drawing/2014/main" id="{56B23979-7E91-44CA-B91B-C0E84E0A5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00" y="1683442"/>
            <a:ext cx="8565380" cy="44676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/>
              <a:t>Decreto Legislativo Regional n.º </a:t>
            </a:r>
            <a:r>
              <a:rPr lang="pt-PT" b="1" dirty="0"/>
              <a:t>15/2012/A</a:t>
            </a:r>
            <a:r>
              <a:rPr lang="pt-PT" dirty="0"/>
              <a:t>, de 2 de abril - estabelece o regime jurídico da conservação da natureza e da proteção da biodiversidade na RAA e inclui uma </a:t>
            </a:r>
            <a:r>
              <a:rPr lang="pt-PT" b="1" dirty="0"/>
              <a:t>lista das espécies invasoras no Anexo IX</a:t>
            </a:r>
            <a:r>
              <a:rPr lang="pt-PT" dirty="0"/>
              <a:t> (no entanto, esta tem que ser atualizada)</a:t>
            </a:r>
          </a:p>
          <a:p>
            <a:pPr>
              <a:spcBef>
                <a:spcPts val="0"/>
              </a:spcBef>
            </a:pPr>
            <a:endParaRPr lang="pt-PT" dirty="0"/>
          </a:p>
          <a:p>
            <a:pPr marL="876300" indent="-342900" defTabSz="403225">
              <a:spcBef>
                <a:spcPts val="0"/>
              </a:spcBef>
            </a:pPr>
            <a:r>
              <a:rPr lang="pt-PT" sz="2000" dirty="0"/>
              <a:t>Artigo 91.º, nº 1: É </a:t>
            </a:r>
            <a:r>
              <a:rPr lang="pt-PT" sz="2000" b="1" dirty="0"/>
              <a:t>proibida</a:t>
            </a:r>
            <a:r>
              <a:rPr lang="pt-PT" sz="2000" dirty="0"/>
              <a:t> a importação, a cedência, a compra, a </a:t>
            </a:r>
          </a:p>
          <a:p>
            <a:pPr marL="533400" indent="0" defTabSz="403225">
              <a:spcBef>
                <a:spcPts val="0"/>
              </a:spcBef>
              <a:buNone/>
            </a:pPr>
            <a:r>
              <a:rPr lang="pt-PT" sz="2000" dirty="0"/>
              <a:t>venda, a oferta de venda, o transporte, o cultivo, a criação ou a detenção em local confinado, a exploração económica e a utilização como planta ornamental de espécies invasoras ou espécies com risco ecológico ou ambiental conhecido.</a:t>
            </a:r>
          </a:p>
          <a:p>
            <a:pPr marL="533400" indent="0" defTabSz="403225">
              <a:spcBef>
                <a:spcPts val="0"/>
              </a:spcBef>
              <a:buNone/>
            </a:pPr>
            <a:endParaRPr lang="pt-PT" sz="2000" dirty="0"/>
          </a:p>
          <a:p>
            <a:pPr marL="533400" indent="358775" defTabSz="403225">
              <a:spcBef>
                <a:spcPts val="0"/>
              </a:spcBef>
            </a:pPr>
            <a:r>
              <a:rPr lang="pt-PT" sz="2000" dirty="0"/>
              <a:t>Artigo 149.º, nº 2: Incumprimento constitui </a:t>
            </a:r>
            <a:r>
              <a:rPr lang="pt-PT" sz="2000" b="1" u="sng" dirty="0"/>
              <a:t>contraordenação ambiental grave</a:t>
            </a:r>
            <a:r>
              <a:rPr lang="pt-PT" sz="2000" dirty="0"/>
              <a:t>, nos termos do disposto na Lei Quadro das Contraordenações Ambientais, aprovada pela Lei n.º 50/2006, de 29 de agosto.</a:t>
            </a:r>
          </a:p>
          <a:p>
            <a:pPr marL="533400" indent="0" defTabSz="403225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430188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ítulo 2">
            <a:extLst>
              <a:ext uri="{FF2B5EF4-FFF2-40B4-BE49-F238E27FC236}">
                <a16:creationId xmlns:a16="http://schemas.microsoft.com/office/drawing/2014/main" id="{D93BFB19-6546-479E-BA79-837CE5A76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223" y="463702"/>
            <a:ext cx="1857473" cy="1219200"/>
          </a:xfrm>
        </p:spPr>
        <p:txBody>
          <a:bodyPr>
            <a:normAutofit/>
          </a:bodyPr>
          <a:lstStyle/>
          <a:p>
            <a:pPr algn="ctr"/>
            <a:r>
              <a:rPr lang="pt-PT" sz="28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n-lt"/>
              </a:rPr>
              <a:t>Legislação</a:t>
            </a:r>
          </a:p>
        </p:txBody>
      </p:sp>
      <p:sp>
        <p:nvSpPr>
          <p:cNvPr id="18" name="Marcador de Posição de Conteúdo 1">
            <a:extLst>
              <a:ext uri="{FF2B5EF4-FFF2-40B4-BE49-F238E27FC236}">
                <a16:creationId xmlns:a16="http://schemas.microsoft.com/office/drawing/2014/main" id="{56B23979-7E91-44CA-B91B-C0E84E0A5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00" y="1683442"/>
            <a:ext cx="8565380" cy="4467694"/>
          </a:xfrm>
        </p:spPr>
        <p:txBody>
          <a:bodyPr>
            <a:normAutofit/>
          </a:bodyPr>
          <a:lstStyle/>
          <a:p>
            <a:pPr marL="0" indent="0" defTabSz="403225">
              <a:spcBef>
                <a:spcPts val="0"/>
              </a:spcBef>
              <a:buNone/>
            </a:pPr>
            <a:r>
              <a:rPr lang="pt-PT" dirty="0"/>
              <a:t>Lei n.º </a:t>
            </a:r>
            <a:r>
              <a:rPr lang="pt-PT" b="1" dirty="0"/>
              <a:t>50/2006</a:t>
            </a:r>
            <a:r>
              <a:rPr lang="pt-PT" dirty="0"/>
              <a:t>, de 29 de agosto, aprova a Lei Quadro das Contraordenações Ambientais</a:t>
            </a:r>
          </a:p>
          <a:p>
            <a:pPr marL="533400" indent="0" defTabSz="403225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pt-PT" dirty="0"/>
          </a:p>
          <a:p>
            <a:pPr marL="876300" indent="-342900" defTabSz="403225">
              <a:spcBef>
                <a:spcPts val="0"/>
              </a:spcBef>
            </a:pPr>
            <a:r>
              <a:rPr lang="pt-PT" sz="2000" dirty="0"/>
              <a:t>Artigo 22.º, nº 3 — Às </a:t>
            </a:r>
            <a:r>
              <a:rPr lang="pt-PT" sz="2000" b="1" u="sng" dirty="0"/>
              <a:t>contraordenações graves</a:t>
            </a:r>
            <a:r>
              <a:rPr lang="pt-PT" sz="2000" b="1" dirty="0"/>
              <a:t> </a:t>
            </a:r>
            <a:r>
              <a:rPr lang="pt-PT" sz="2000" dirty="0"/>
              <a:t>correspondem as seguintes coimas:</a:t>
            </a:r>
          </a:p>
          <a:p>
            <a:pPr marL="876300" indent="-342900" defTabSz="403225">
              <a:spcBef>
                <a:spcPts val="0"/>
              </a:spcBef>
            </a:pPr>
            <a:endParaRPr lang="pt-PT" sz="2000" dirty="0"/>
          </a:p>
          <a:p>
            <a:pPr marL="990600" indent="-457200" defTabSz="403225"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</a:pPr>
            <a:r>
              <a:rPr lang="pt-PT" sz="2000" dirty="0"/>
              <a:t>Se praticadas por pessoas singulares, de 12 500€ a 16 000€ em caso de negligência e de 17 500€ a 22 500€ em caso de dolo;</a:t>
            </a:r>
          </a:p>
          <a:p>
            <a:pPr marL="990600" indent="-457200" defTabSz="403225">
              <a:spcBef>
                <a:spcPts val="0"/>
              </a:spcBef>
              <a:buFont typeface="+mj-lt"/>
              <a:buAutoNum type="alphaLcParenR"/>
            </a:pPr>
            <a:r>
              <a:rPr lang="pt-PT" sz="2000" dirty="0"/>
              <a:t>Se praticadas por pessoas coletivas, de 25 000€ a 34 000€ em caso de negligência e de 42 000€ a 48 000€ em caso de dolo.</a:t>
            </a:r>
          </a:p>
        </p:txBody>
      </p:sp>
    </p:spTree>
    <p:extLst>
      <p:ext uri="{BB962C8B-B14F-4D97-AF65-F5344CB8AC3E}">
        <p14:creationId xmlns:p14="http://schemas.microsoft.com/office/powerpoint/2010/main" val="3670565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ítulo 1">
            <a:extLst>
              <a:ext uri="{FF2B5EF4-FFF2-40B4-BE49-F238E27FC236}">
                <a16:creationId xmlns:a16="http://schemas.microsoft.com/office/drawing/2014/main" id="{E522FB35-DA6D-40CC-B02D-96F601820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81" y="655687"/>
            <a:ext cx="8355135" cy="1295694"/>
          </a:xfrm>
        </p:spPr>
        <p:txBody>
          <a:bodyPr>
            <a:normAutofit/>
          </a:bodyPr>
          <a:lstStyle/>
          <a:p>
            <a:r>
              <a:rPr lang="pt-PT" sz="4400" dirty="0">
                <a:latin typeface="+mn-lt"/>
              </a:rPr>
              <a:t>Definições</a:t>
            </a:r>
            <a:endParaRPr lang="en-GB" sz="4400" dirty="0">
              <a:latin typeface="+mn-lt"/>
            </a:endParaRPr>
          </a:p>
        </p:txBody>
      </p:sp>
      <p:sp>
        <p:nvSpPr>
          <p:cNvPr id="11" name="CaixaDeTexto 2">
            <a:extLst>
              <a:ext uri="{FF2B5EF4-FFF2-40B4-BE49-F238E27FC236}">
                <a16:creationId xmlns:a16="http://schemas.microsoft.com/office/drawing/2014/main" id="{4EB99E3E-33D2-4592-A505-BBBD5994F7FE}"/>
              </a:ext>
            </a:extLst>
          </p:cNvPr>
          <p:cNvSpPr txBox="1"/>
          <p:nvPr/>
        </p:nvSpPr>
        <p:spPr>
          <a:xfrm>
            <a:off x="465681" y="1899161"/>
            <a:ext cx="821105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PT" sz="2400" b="1" dirty="0"/>
              <a:t>Endémicas dos Açores </a:t>
            </a:r>
            <a:r>
              <a:rPr lang="pt-PT" sz="2400" dirty="0"/>
              <a:t>– Existiam exclusivamente nos Açores aquando da descoberta das ilhas; </a:t>
            </a:r>
          </a:p>
        </p:txBody>
      </p:sp>
      <p:sp>
        <p:nvSpPr>
          <p:cNvPr id="12" name="CaixaDeTexto 2">
            <a:extLst>
              <a:ext uri="{FF2B5EF4-FFF2-40B4-BE49-F238E27FC236}">
                <a16:creationId xmlns:a16="http://schemas.microsoft.com/office/drawing/2014/main" id="{7B0AF3AA-7961-4834-81B4-3E23CDF885B8}"/>
              </a:ext>
            </a:extLst>
          </p:cNvPr>
          <p:cNvSpPr txBox="1"/>
          <p:nvPr/>
        </p:nvSpPr>
        <p:spPr>
          <a:xfrm>
            <a:off x="465681" y="2887894"/>
            <a:ext cx="821105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PT" sz="2400" b="1" dirty="0"/>
              <a:t>Nativas dos Açores </a:t>
            </a:r>
            <a:r>
              <a:rPr lang="pt-PT" sz="2400" dirty="0"/>
              <a:t>– Existiam nas ilhas aquando da sua descoberta, mas poderiam também existir noutros locais.</a:t>
            </a:r>
          </a:p>
        </p:txBody>
      </p:sp>
      <p:sp>
        <p:nvSpPr>
          <p:cNvPr id="13" name="CaixaDeTexto 2">
            <a:extLst>
              <a:ext uri="{FF2B5EF4-FFF2-40B4-BE49-F238E27FC236}">
                <a16:creationId xmlns:a16="http://schemas.microsoft.com/office/drawing/2014/main" id="{7CE57175-F39A-4319-8E51-39430A503C10}"/>
              </a:ext>
            </a:extLst>
          </p:cNvPr>
          <p:cNvSpPr txBox="1"/>
          <p:nvPr/>
        </p:nvSpPr>
        <p:spPr>
          <a:xfrm>
            <a:off x="465406" y="3906922"/>
            <a:ext cx="8211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PT" sz="2400" dirty="0"/>
              <a:t>Uma Endémica de um local é sempre Nativa nesse mesmo local;</a:t>
            </a:r>
          </a:p>
          <a:p>
            <a:pPr>
              <a:lnSpc>
                <a:spcPct val="90000"/>
              </a:lnSpc>
            </a:pPr>
            <a:endParaRPr lang="pt-PT" sz="2400" dirty="0"/>
          </a:p>
          <a:p>
            <a:pPr>
              <a:lnSpc>
                <a:spcPct val="90000"/>
              </a:lnSpc>
            </a:pPr>
            <a:r>
              <a:rPr lang="pt-PT" sz="2400" dirty="0"/>
              <a:t>Nem sempre uma Nativa é Endémica – isto nos casos onde não houve diferenciação genética das espécies em relação aos seus locais de origem.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5567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ítulo 2">
            <a:extLst>
              <a:ext uri="{FF2B5EF4-FFF2-40B4-BE49-F238E27FC236}">
                <a16:creationId xmlns:a16="http://schemas.microsoft.com/office/drawing/2014/main" id="{D93BFB19-6546-479E-BA79-837CE5A76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0" y="597444"/>
            <a:ext cx="5724921" cy="1219200"/>
          </a:xfrm>
        </p:spPr>
        <p:txBody>
          <a:bodyPr>
            <a:normAutofit/>
          </a:bodyPr>
          <a:lstStyle/>
          <a:p>
            <a:pPr algn="ctr"/>
            <a:r>
              <a:rPr lang="pt-PT" sz="28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n-lt"/>
              </a:rPr>
              <a:t>Quem é responsável pela fiscalização?</a:t>
            </a:r>
          </a:p>
        </p:txBody>
      </p:sp>
      <p:sp>
        <p:nvSpPr>
          <p:cNvPr id="18" name="Marcador de Posição de Conteúdo 1">
            <a:extLst>
              <a:ext uri="{FF2B5EF4-FFF2-40B4-BE49-F238E27FC236}">
                <a16:creationId xmlns:a16="http://schemas.microsoft.com/office/drawing/2014/main" id="{56B23979-7E91-44CA-B91B-C0E84E0A5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100" y="1683442"/>
            <a:ext cx="8565380" cy="4467694"/>
          </a:xfrm>
        </p:spPr>
        <p:txBody>
          <a:bodyPr>
            <a:normAutofit/>
          </a:bodyPr>
          <a:lstStyle/>
          <a:p>
            <a:r>
              <a:rPr lang="pt-PT" dirty="0"/>
              <a:t>Departamento do Governo Regional com competência em matéria de ambiente, exercida designadamente através do corpo de Vigilantes da Natureza</a:t>
            </a:r>
          </a:p>
          <a:p>
            <a:r>
              <a:rPr lang="pt-PT" dirty="0"/>
              <a:t>Serviços inspetivos (Inspeção Regional do Ambiente)</a:t>
            </a:r>
          </a:p>
          <a:p>
            <a:r>
              <a:rPr lang="pt-PT" dirty="0"/>
              <a:t>Autoridades policiais com competência em matéria de ambiente </a:t>
            </a:r>
          </a:p>
          <a:p>
            <a:pPr lvl="1"/>
            <a:r>
              <a:rPr lang="pt-PT" dirty="0"/>
              <a:t>GNR, através do Serviço de Proteção da Natureza e Ambiente, SEPNA</a:t>
            </a:r>
          </a:p>
          <a:p>
            <a:pPr lvl="1"/>
            <a:r>
              <a:rPr lang="pt-PT" dirty="0"/>
              <a:t>Agentes das Brigadas de Proteção do Ambiente (</a:t>
            </a:r>
            <a:r>
              <a:rPr lang="pt-PT" dirty="0" err="1"/>
              <a:t>BRiPA</a:t>
            </a:r>
            <a:r>
              <a:rPr lang="pt-PT" dirty="0"/>
              <a:t>) da Polícia de Segurança Pública (PSP)</a:t>
            </a:r>
          </a:p>
          <a:p>
            <a:pPr lvl="1"/>
            <a:r>
              <a:rPr lang="pt-PT" dirty="0"/>
              <a:t>Agentes da Polícia Marítima</a:t>
            </a:r>
          </a:p>
          <a:p>
            <a:r>
              <a:rPr lang="pt-PT" dirty="0"/>
              <a:t>Serviços aduaneiros, aeroportuários, portuários, de fiscalização económica, de saúde pública e aqueles que detenham competências em matéria de fiscalização ambiental e fitossanitária</a:t>
            </a:r>
          </a:p>
        </p:txBody>
      </p:sp>
    </p:spTree>
    <p:extLst>
      <p:ext uri="{BB962C8B-B14F-4D97-AF65-F5344CB8AC3E}">
        <p14:creationId xmlns:p14="http://schemas.microsoft.com/office/powerpoint/2010/main" val="8791018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ítulo 2">
            <a:extLst>
              <a:ext uri="{FF2B5EF4-FFF2-40B4-BE49-F238E27FC236}">
                <a16:creationId xmlns:a16="http://schemas.microsoft.com/office/drawing/2014/main" id="{D93BFB19-6546-479E-BA79-837CE5A76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153" y="476672"/>
            <a:ext cx="7466502" cy="1219200"/>
          </a:xfrm>
        </p:spPr>
        <p:txBody>
          <a:bodyPr>
            <a:normAutofit/>
          </a:bodyPr>
          <a:lstStyle/>
          <a:p>
            <a:pPr algn="ctr"/>
            <a:r>
              <a:rPr lang="pt-PT" sz="28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n-lt"/>
              </a:rPr>
              <a:t>O que devia ser feito além das intervenções atuais?</a:t>
            </a:r>
          </a:p>
        </p:txBody>
      </p:sp>
      <p:sp>
        <p:nvSpPr>
          <p:cNvPr id="18" name="Marcador de Posição de Conteúdo 1">
            <a:extLst>
              <a:ext uri="{FF2B5EF4-FFF2-40B4-BE49-F238E27FC236}">
                <a16:creationId xmlns:a16="http://schemas.microsoft.com/office/drawing/2014/main" id="{56B23979-7E91-44CA-B91B-C0E84E0A5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583" y="1453907"/>
            <a:ext cx="8928992" cy="4467694"/>
          </a:xfrm>
        </p:spPr>
        <p:txBody>
          <a:bodyPr>
            <a:normAutofit lnSpcReduction="10000"/>
          </a:bodyPr>
          <a:lstStyle/>
          <a:p>
            <a:r>
              <a:rPr lang="pt-PT" dirty="0"/>
              <a:t>Aplicar a legislação atual e futura; </a:t>
            </a:r>
          </a:p>
          <a:p>
            <a:r>
              <a:rPr lang="pt-PT" dirty="0"/>
              <a:t>Divulgar ao público quais as espécies invasoras de maior risco;   </a:t>
            </a:r>
          </a:p>
          <a:p>
            <a:r>
              <a:rPr lang="pt-PT" dirty="0"/>
              <a:t>Trabalhar com a população para a erradicação (apoio técnico);  </a:t>
            </a:r>
          </a:p>
          <a:p>
            <a:r>
              <a:rPr lang="pt-PT" dirty="0"/>
              <a:t>Usar, em ajardinamentos, espécies nativas e exóticas não invasoras;</a:t>
            </a:r>
          </a:p>
          <a:p>
            <a:r>
              <a:rPr lang="pt-PT" dirty="0"/>
              <a:t>Inspecionar os contentores de importação de flora ornamental;  </a:t>
            </a:r>
          </a:p>
          <a:p>
            <a:r>
              <a:rPr lang="pt-PT" dirty="0"/>
              <a:t>Implementar medidas de controlo e sensibilização em aeroportos e portos de entrada; </a:t>
            </a:r>
          </a:p>
          <a:p>
            <a:r>
              <a:rPr lang="pt-PT" dirty="0"/>
              <a:t>Estações de lavagem de veículos nos portos de entrada de cada ilha;  </a:t>
            </a:r>
          </a:p>
          <a:p>
            <a:r>
              <a:rPr lang="pt-PT" dirty="0"/>
              <a:t>Equipas especializadas a tempo inteiro; </a:t>
            </a:r>
          </a:p>
          <a:p>
            <a:r>
              <a:rPr lang="pt-PT" dirty="0"/>
              <a:t>Limitar o uso de espécies permitidas nas áreas dos Parque Naturais;  </a:t>
            </a:r>
          </a:p>
          <a:p>
            <a:r>
              <a:rPr lang="pt-PT" dirty="0"/>
              <a:t>Rede de recolha seletiva de podas de jardins, para processamento; </a:t>
            </a:r>
          </a:p>
          <a:p>
            <a:r>
              <a:rPr lang="pt-PT" dirty="0"/>
              <a:t>Estações de limpeza e lavagem de calçado no inicio dos trilhos pedestres nas reservas naturais.</a:t>
            </a:r>
          </a:p>
        </p:txBody>
      </p:sp>
    </p:spTree>
    <p:extLst>
      <p:ext uri="{BB962C8B-B14F-4D97-AF65-F5344CB8AC3E}">
        <p14:creationId xmlns:p14="http://schemas.microsoft.com/office/powerpoint/2010/main" val="40262174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ítulo 2">
            <a:extLst>
              <a:ext uri="{FF2B5EF4-FFF2-40B4-BE49-F238E27FC236}">
                <a16:creationId xmlns:a16="http://schemas.microsoft.com/office/drawing/2014/main" id="{716C13AA-33B6-4E08-BA41-965541003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56" y="526419"/>
            <a:ext cx="7886700" cy="1325563"/>
          </a:xfrm>
        </p:spPr>
        <p:txBody>
          <a:bodyPr/>
          <a:lstStyle/>
          <a:p>
            <a:r>
              <a:rPr lang="pt-PT" sz="2800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n-lt"/>
              </a:rPr>
              <a:t>Links de interesse</a:t>
            </a:r>
            <a:endParaRPr lang="en-GB" sz="2800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n-lt"/>
            </a:endParaRPr>
          </a:p>
        </p:txBody>
      </p:sp>
      <p:sp>
        <p:nvSpPr>
          <p:cNvPr id="11" name="Marcador de Posição de Conteúdo 1">
            <a:extLst>
              <a:ext uri="{FF2B5EF4-FFF2-40B4-BE49-F238E27FC236}">
                <a16:creationId xmlns:a16="http://schemas.microsoft.com/office/drawing/2014/main" id="{D640BB10-199F-4670-B967-3DD4D28FA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055" y="1677508"/>
            <a:ext cx="8051377" cy="4351338"/>
          </a:xfrm>
        </p:spPr>
        <p:txBody>
          <a:bodyPr>
            <a:normAutofit/>
          </a:bodyPr>
          <a:lstStyle/>
          <a:p>
            <a:r>
              <a:rPr lang="pt-PT" sz="16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http://www.azores.gov.pt/Gra/srrn-natureza/conteudos/projectos/2012/Abril/PRECEFIAS.htm?lang=pt&amp;area=ct</a:t>
            </a:r>
            <a:endParaRPr lang="pt-PT" sz="1600" dirty="0">
              <a:solidFill>
                <a:schemeClr val="accent1"/>
              </a:solidFill>
            </a:endParaRPr>
          </a:p>
          <a:p>
            <a:endParaRPr lang="pt-PT" sz="1600" dirty="0">
              <a:solidFill>
                <a:schemeClr val="accent1"/>
              </a:solidFill>
            </a:endParaRPr>
          </a:p>
          <a:p>
            <a:r>
              <a:rPr lang="pt-PT" sz="1600" dirty="0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https://azoresbioportal.uac.pt/pt/</a:t>
            </a:r>
            <a:endParaRPr lang="pt-PT" sz="1600" dirty="0">
              <a:solidFill>
                <a:schemeClr val="accent1"/>
              </a:solidFill>
            </a:endParaRPr>
          </a:p>
          <a:p>
            <a:endParaRPr lang="en-GB" sz="1600" dirty="0">
              <a:solidFill>
                <a:schemeClr val="accent1"/>
              </a:solidFill>
            </a:endParaRPr>
          </a:p>
          <a:p>
            <a:r>
              <a:rPr lang="en-GB" sz="1600" dirty="0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http://siaram.azores.gov.pt/flora/infestantes/_intro.html</a:t>
            </a:r>
            <a:endParaRPr lang="en-GB" sz="1600" dirty="0">
              <a:solidFill>
                <a:schemeClr val="accent1"/>
              </a:solidFill>
            </a:endParaRPr>
          </a:p>
          <a:p>
            <a:endParaRPr lang="pt-PT" sz="1600" dirty="0"/>
          </a:p>
          <a:p>
            <a:r>
              <a:rPr lang="pt-PT" sz="1600" dirty="0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https://acores.flora-on.pt/</a:t>
            </a:r>
            <a:endParaRPr lang="pt-PT" sz="1600" dirty="0">
              <a:solidFill>
                <a:schemeClr val="accent1"/>
              </a:solidFill>
            </a:endParaRPr>
          </a:p>
          <a:p>
            <a:endParaRPr lang="pt-PT" sz="1600" dirty="0">
              <a:solidFill>
                <a:schemeClr val="accent1"/>
              </a:solidFill>
            </a:endParaRPr>
          </a:p>
          <a:p>
            <a:r>
              <a:rPr lang="pt-PT" sz="1600" dirty="0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http://drrf.azores.gov.pt/areas/inventario-florestal/</a:t>
            </a:r>
            <a:endParaRPr lang="pt-PT" sz="1600" dirty="0">
              <a:solidFill>
                <a:schemeClr val="accent1"/>
              </a:solidFill>
            </a:endParaRPr>
          </a:p>
          <a:p>
            <a:endParaRPr lang="pt-PT" sz="1600" dirty="0">
              <a:solidFill>
                <a:schemeClr val="accent1"/>
              </a:solidFill>
            </a:endParaRPr>
          </a:p>
          <a:p>
            <a:r>
              <a:rPr lang="pt-PT" sz="1600" dirty="0">
                <a:solidFill>
                  <a:schemeClr val="accent1"/>
                </a:solidFill>
                <a:hlinkClick r:id="rId10"/>
              </a:rPr>
              <a:t>https://www.icnf.pt/biodiversidade/uniaoeuropeiaeambitointernacional/especiesexoticasinvasorasue</a:t>
            </a:r>
            <a:endParaRPr lang="pt-PT" sz="1600" dirty="0">
              <a:solidFill>
                <a:schemeClr val="accent1"/>
              </a:solidFill>
            </a:endParaRPr>
          </a:p>
          <a:p>
            <a:endParaRPr lang="pt-PT" sz="18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pt-PT" sz="1800" dirty="0"/>
          </a:p>
        </p:txBody>
      </p:sp>
    </p:spTree>
    <p:extLst>
      <p:ext uri="{BB962C8B-B14F-4D97-AF65-F5344CB8AC3E}">
        <p14:creationId xmlns:p14="http://schemas.microsoft.com/office/powerpoint/2010/main" val="28550086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D14888E-E6E5-46C5-89C9-2416EF5F90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" r="7589"/>
          <a:stretch/>
        </p:blipFill>
        <p:spPr>
          <a:xfrm>
            <a:off x="-4478" y="0"/>
            <a:ext cx="9144000" cy="5995031"/>
          </a:xfrm>
          <a:prstGeom prst="rect">
            <a:avLst/>
          </a:prstGeom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2309" y="0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C1BC8F5-B875-4BA7-9A70-AFB3A4FD5F25}"/>
              </a:ext>
            </a:extLst>
          </p:cNvPr>
          <p:cNvSpPr txBox="1"/>
          <p:nvPr/>
        </p:nvSpPr>
        <p:spPr>
          <a:xfrm>
            <a:off x="51497" y="715863"/>
            <a:ext cx="42388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4800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Muito obrigada!</a:t>
            </a:r>
          </a:p>
        </p:txBody>
      </p:sp>
      <p:sp>
        <p:nvSpPr>
          <p:cNvPr id="26" name="Rectangle 53">
            <a:extLst>
              <a:ext uri="{FF2B5EF4-FFF2-40B4-BE49-F238E27FC236}">
                <a16:creationId xmlns:a16="http://schemas.microsoft.com/office/drawing/2014/main" id="{AD785453-0138-4981-AC4E-A3B38C586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4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D14888E-E6E5-46C5-89C9-2416EF5F90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4" y="636708"/>
            <a:ext cx="9087101" cy="5333529"/>
          </a:xfrm>
          <a:prstGeom prst="rect">
            <a:avLst/>
          </a:prstGeom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2309" y="0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53">
            <a:extLst>
              <a:ext uri="{FF2B5EF4-FFF2-40B4-BE49-F238E27FC236}">
                <a16:creationId xmlns:a16="http://schemas.microsoft.com/office/drawing/2014/main" id="{AD785453-0138-4981-AC4E-A3B38C586F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Espécies endémicas e nativas dos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2643EF-B1D7-4BEB-AF48-A5BFF3C617AB}"/>
              </a:ext>
            </a:extLst>
          </p:cNvPr>
          <p:cNvSpPr txBox="1"/>
          <p:nvPr/>
        </p:nvSpPr>
        <p:spPr>
          <a:xfrm>
            <a:off x="179512" y="758074"/>
            <a:ext cx="9865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Á seguir…. vamos conhecer as </a:t>
            </a:r>
            <a:r>
              <a:rPr lang="pt-PT" sz="3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espécies nativas e endémicas</a:t>
            </a:r>
            <a:r>
              <a:rPr lang="pt-PT" sz="32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945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661CE95-FEAF-44AA-A00F-AFD2C6779833}"/>
              </a:ext>
            </a:extLst>
          </p:cNvPr>
          <p:cNvGrpSpPr/>
          <p:nvPr/>
        </p:nvGrpSpPr>
        <p:grpSpPr>
          <a:xfrm>
            <a:off x="976377" y="1412776"/>
            <a:ext cx="7052007" cy="4514589"/>
            <a:chOff x="679644" y="930635"/>
            <a:chExt cx="7052007" cy="45145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72A6BC8-9917-48D9-A45B-40B85B7CD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256" y="1665376"/>
              <a:ext cx="5289813" cy="3779848"/>
            </a:xfrm>
            <a:prstGeom prst="rect">
              <a:avLst/>
            </a:prstGeom>
          </p:spPr>
        </p:pic>
        <p:sp>
          <p:nvSpPr>
            <p:cNvPr id="18" name="CaixaDeTexto 15">
              <a:extLst>
                <a:ext uri="{FF2B5EF4-FFF2-40B4-BE49-F238E27FC236}">
                  <a16:creationId xmlns:a16="http://schemas.microsoft.com/office/drawing/2014/main" id="{83CE3FD7-D7B1-4ED8-BDC4-F93466B17EA1}"/>
                </a:ext>
              </a:extLst>
            </p:cNvPr>
            <p:cNvSpPr txBox="1"/>
            <p:nvPr/>
          </p:nvSpPr>
          <p:spPr>
            <a:xfrm>
              <a:off x="679644" y="3009726"/>
              <a:ext cx="132961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t-PT" sz="2000" dirty="0">
                  <a:cs typeface="Times New Roman" panose="02020603050405020304" pitchFamily="18" charset="0"/>
                </a:rPr>
                <a:t>Pequenas sementes &amp; esporos</a:t>
              </a:r>
              <a:endParaRPr lang="en-GB" sz="2000" dirty="0">
                <a:cs typeface="Times New Roman" panose="02020603050405020304" pitchFamily="18" charset="0"/>
              </a:endParaRPr>
            </a:p>
          </p:txBody>
        </p:sp>
        <p:sp>
          <p:nvSpPr>
            <p:cNvPr id="20" name="CaixaDeTexto 15">
              <a:extLst>
                <a:ext uri="{FF2B5EF4-FFF2-40B4-BE49-F238E27FC236}">
                  <a16:creationId xmlns:a16="http://schemas.microsoft.com/office/drawing/2014/main" id="{BEC22E64-C7B5-4485-BB42-5B72CB4F8D96}"/>
                </a:ext>
              </a:extLst>
            </p:cNvPr>
            <p:cNvSpPr txBox="1"/>
            <p:nvPr/>
          </p:nvSpPr>
          <p:spPr>
            <a:xfrm>
              <a:off x="6033426" y="930635"/>
              <a:ext cx="16982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pt-PT" sz="2000" b="1" dirty="0">
                  <a:solidFill>
                    <a:srgbClr val="FF0000"/>
                  </a:solidFill>
                  <a:cs typeface="Times New Roman" panose="02020603050405020304" pitchFamily="18" charset="0"/>
                </a:rPr>
                <a:t>Após colonização:</a:t>
              </a:r>
              <a:endParaRPr lang="en-GB" sz="2000" b="1" dirty="0">
                <a:solidFill>
                  <a:srgbClr val="FF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ítulo 1">
            <a:extLst>
              <a:ext uri="{FF2B5EF4-FFF2-40B4-BE49-F238E27FC236}">
                <a16:creationId xmlns:a16="http://schemas.microsoft.com/office/drawing/2014/main" id="{FBF41959-27CC-474D-B0BB-21A79E675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289" y="621138"/>
            <a:ext cx="9144000" cy="1295694"/>
          </a:xfrm>
        </p:spPr>
        <p:txBody>
          <a:bodyPr>
            <a:normAutofit/>
          </a:bodyPr>
          <a:lstStyle/>
          <a:p>
            <a:pPr algn="ctr"/>
            <a:r>
              <a:rPr lang="pt-PT" sz="2800" dirty="0">
                <a:latin typeface="+mn-lt"/>
              </a:rPr>
              <a:t>Como é que cá chegaram as espécies que deram origem à Flora dos Açores? </a:t>
            </a:r>
            <a:endParaRPr lang="en-GB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1746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ítulo 1">
            <a:extLst>
              <a:ext uri="{FF2B5EF4-FFF2-40B4-BE49-F238E27FC236}">
                <a16:creationId xmlns:a16="http://schemas.microsoft.com/office/drawing/2014/main" id="{1AFB1185-D1D8-4D7A-89D1-10998FD5D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289" y="621138"/>
            <a:ext cx="9144000" cy="1295694"/>
          </a:xfrm>
        </p:spPr>
        <p:txBody>
          <a:bodyPr>
            <a:normAutofit/>
          </a:bodyPr>
          <a:lstStyle/>
          <a:p>
            <a:pPr algn="ctr"/>
            <a:r>
              <a:rPr lang="pt-PT" sz="2800" dirty="0">
                <a:latin typeface="+mn-lt"/>
              </a:rPr>
              <a:t>Como é que cá chegaram as espécies que deram origem à Flora dos Açores? </a:t>
            </a:r>
            <a:endParaRPr lang="en-GB" sz="2800" dirty="0"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370E5B-4E03-4307-8EF3-411C63FBF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0" y="1756360"/>
            <a:ext cx="3597734" cy="4049063"/>
          </a:xfrm>
          <a:prstGeom prst="rect">
            <a:avLst/>
          </a:prstGeom>
        </p:spPr>
      </p:pic>
      <p:sp>
        <p:nvSpPr>
          <p:cNvPr id="12" name="Marcador de Posição de Conteúdo 2">
            <a:extLst>
              <a:ext uri="{FF2B5EF4-FFF2-40B4-BE49-F238E27FC236}">
                <a16:creationId xmlns:a16="http://schemas.microsoft.com/office/drawing/2014/main" id="{551DECA0-9E3F-4577-98D0-D5624082D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960" y="2618951"/>
            <a:ext cx="4536504" cy="1674145"/>
          </a:xfrm>
        </p:spPr>
        <p:txBody>
          <a:bodyPr>
            <a:noAutofit/>
          </a:bodyPr>
          <a:lstStyle/>
          <a:p>
            <a:r>
              <a:rPr lang="pt-PT" sz="1800" b="1" i="1" dirty="0" err="1"/>
              <a:t>Stepping-stones</a:t>
            </a:r>
            <a:endParaRPr lang="pt-PT" sz="1800" b="1" i="1" dirty="0"/>
          </a:p>
          <a:p>
            <a:pPr marL="0" indent="0">
              <a:lnSpc>
                <a:spcPct val="150000"/>
              </a:lnSpc>
              <a:buNone/>
            </a:pPr>
            <a:r>
              <a:rPr lang="pt-PT" sz="1800" dirty="0"/>
              <a:t>Uma das importantes formas de entrada das espécies iniciais na região biogeográfica da Macaronésia durante a época do Plioceno (há 5-2 milhões de anos).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45138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576EC4-BFB3-47BD-A2F0-C7B94E4340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" y="692696"/>
            <a:ext cx="9143999" cy="5283068"/>
          </a:xfrm>
          <a:prstGeom prst="rect">
            <a:avLst/>
          </a:prstGeom>
        </p:spPr>
      </p:pic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4B7B0B44-7C55-4972-B8A0-F6A5242AE875}"/>
              </a:ext>
            </a:extLst>
          </p:cNvPr>
          <p:cNvSpPr/>
          <p:nvPr/>
        </p:nvSpPr>
        <p:spPr>
          <a:xfrm>
            <a:off x="971600" y="2852936"/>
            <a:ext cx="7138981" cy="259228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tângulo 8">
            <a:extLst>
              <a:ext uri="{FF2B5EF4-FFF2-40B4-BE49-F238E27FC236}">
                <a16:creationId xmlns:a16="http://schemas.microsoft.com/office/drawing/2014/main" id="{5DF804AC-C687-4885-8589-9FF11F1B1524}"/>
              </a:ext>
            </a:extLst>
          </p:cNvPr>
          <p:cNvSpPr/>
          <p:nvPr/>
        </p:nvSpPr>
        <p:spPr>
          <a:xfrm>
            <a:off x="1533657" y="3194361"/>
            <a:ext cx="6075098" cy="1697068"/>
          </a:xfrm>
          <a:prstGeom prst="rect">
            <a:avLst/>
          </a:prstGeom>
          <a:effectLst>
            <a:outerShdw blurRad="152400" dist="177800" dir="3600000" algn="ctr" rotWithShape="0">
              <a:schemeClr val="bg1">
                <a:alpha val="60000"/>
              </a:scheme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PT" sz="2400" b="1" dirty="0"/>
              <a:t>Laurissilva </a:t>
            </a:r>
            <a:r>
              <a:rPr lang="pt-PT" sz="2400" dirty="0"/>
              <a:t>– termo para a floresta natural dos Açores; “fóssil vivo” que sobreviveu a idade de gelo e ainda ocorre na região da Macaronésia.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9481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ítulo 1">
            <a:extLst>
              <a:ext uri="{FF2B5EF4-FFF2-40B4-BE49-F238E27FC236}">
                <a16:creationId xmlns:a16="http://schemas.microsoft.com/office/drawing/2014/main" id="{E522FB35-DA6D-40CC-B02D-96F601820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81" y="655687"/>
            <a:ext cx="8355135" cy="1295694"/>
          </a:xfrm>
        </p:spPr>
        <p:txBody>
          <a:bodyPr>
            <a:normAutofit/>
          </a:bodyPr>
          <a:lstStyle/>
          <a:p>
            <a:r>
              <a:rPr lang="pt-PT" sz="4400" dirty="0">
                <a:latin typeface="+mn-lt"/>
              </a:rPr>
              <a:t>Definições</a:t>
            </a:r>
            <a:endParaRPr lang="en-GB" sz="4400" dirty="0">
              <a:latin typeface="+mn-lt"/>
            </a:endParaRPr>
          </a:p>
        </p:txBody>
      </p:sp>
      <p:sp>
        <p:nvSpPr>
          <p:cNvPr id="11" name="CaixaDeTexto 2">
            <a:extLst>
              <a:ext uri="{FF2B5EF4-FFF2-40B4-BE49-F238E27FC236}">
                <a16:creationId xmlns:a16="http://schemas.microsoft.com/office/drawing/2014/main" id="{4EB99E3E-33D2-4592-A505-BBBD5994F7FE}"/>
              </a:ext>
            </a:extLst>
          </p:cNvPr>
          <p:cNvSpPr txBox="1"/>
          <p:nvPr/>
        </p:nvSpPr>
        <p:spPr>
          <a:xfrm>
            <a:off x="465681" y="1899161"/>
            <a:ext cx="821105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PT" sz="2400" b="1" dirty="0"/>
              <a:t>Exótica </a:t>
            </a:r>
            <a:r>
              <a:rPr lang="pt-PT" sz="2400" dirty="0"/>
              <a:t>– não existe num local naturalmente, pode ser exótica e não ser invasora (ex. da batata e outras culturas alimentares);</a:t>
            </a:r>
          </a:p>
        </p:txBody>
      </p:sp>
      <p:sp>
        <p:nvSpPr>
          <p:cNvPr id="12" name="CaixaDeTexto 2">
            <a:extLst>
              <a:ext uri="{FF2B5EF4-FFF2-40B4-BE49-F238E27FC236}">
                <a16:creationId xmlns:a16="http://schemas.microsoft.com/office/drawing/2014/main" id="{7B0AF3AA-7961-4834-81B4-3E23CDF885B8}"/>
              </a:ext>
            </a:extLst>
          </p:cNvPr>
          <p:cNvSpPr txBox="1"/>
          <p:nvPr/>
        </p:nvSpPr>
        <p:spPr>
          <a:xfrm>
            <a:off x="465681" y="2996952"/>
            <a:ext cx="821105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PT" sz="2400" b="1" dirty="0"/>
              <a:t>Invasora </a:t>
            </a:r>
            <a:r>
              <a:rPr lang="pt-PT" sz="2400" dirty="0"/>
              <a:t>– uma exótica, com grande poder de adaptação, dispersão e regeneração natural com grandes prejuízos ambientais e/ou económicos (ex. roca-da-velha); </a:t>
            </a:r>
          </a:p>
        </p:txBody>
      </p:sp>
      <p:sp>
        <p:nvSpPr>
          <p:cNvPr id="13" name="CaixaDeTexto 2">
            <a:extLst>
              <a:ext uri="{FF2B5EF4-FFF2-40B4-BE49-F238E27FC236}">
                <a16:creationId xmlns:a16="http://schemas.microsoft.com/office/drawing/2014/main" id="{7CE57175-F39A-4319-8E51-39430A503C10}"/>
              </a:ext>
            </a:extLst>
          </p:cNvPr>
          <p:cNvSpPr txBox="1"/>
          <p:nvPr/>
        </p:nvSpPr>
        <p:spPr>
          <a:xfrm>
            <a:off x="465406" y="4427703"/>
            <a:ext cx="8211050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pt-PT" sz="2400" b="1" dirty="0"/>
              <a:t>Naturalizada</a:t>
            </a:r>
            <a:r>
              <a:rPr lang="pt-PT" sz="2400" dirty="0"/>
              <a:t> – uma espécie exótica que já se disseminou tanto que já é considerada como fazendo parte da vegetação local, sem grande impacto ecológico nos ecossistemas.</a:t>
            </a:r>
          </a:p>
        </p:txBody>
      </p:sp>
    </p:spTree>
    <p:extLst>
      <p:ext uri="{BB962C8B-B14F-4D97-AF65-F5344CB8AC3E}">
        <p14:creationId xmlns:p14="http://schemas.microsoft.com/office/powerpoint/2010/main" val="260285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37">
            <a:extLst>
              <a:ext uri="{FF2B5EF4-FFF2-40B4-BE49-F238E27FC236}">
                <a16:creationId xmlns:a16="http://schemas.microsoft.com/office/drawing/2014/main" id="{96476F39-75F9-48DA-90FB-D99CB038B5B5}"/>
              </a:ext>
            </a:extLst>
          </p:cNvPr>
          <p:cNvSpPr/>
          <p:nvPr/>
        </p:nvSpPr>
        <p:spPr bwMode="auto">
          <a:xfrm>
            <a:off x="-1588" y="-578"/>
            <a:ext cx="9145588" cy="693274"/>
          </a:xfrm>
          <a:prstGeom prst="rect">
            <a:avLst/>
          </a:prstGeom>
          <a:gradFill flip="none" rotWithShape="1">
            <a:gsLst>
              <a:gs pos="46000">
                <a:srgbClr val="AFE3D0">
                  <a:tint val="66000"/>
                  <a:satMod val="160000"/>
                  <a:alpha val="79000"/>
                </a:srgbClr>
              </a:gs>
              <a:gs pos="0">
                <a:srgbClr val="D3F8EA"/>
              </a:gs>
              <a:gs pos="69000">
                <a:srgbClr val="AFE3D0">
                  <a:tint val="44500"/>
                  <a:satMod val="160000"/>
                </a:srgbClr>
              </a:gs>
              <a:gs pos="93000">
                <a:srgbClr val="AFE3D0">
                  <a:tint val="23500"/>
                  <a:satMod val="160000"/>
                  <a:alpha val="76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dist="1524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effectLst>
                <a:outerShdw blurRad="952500" dist="50800" dir="5400000" sx="173000" sy="173000" algn="ctr" rotWithShape="0">
                  <a:srgbClr val="000000">
                    <a:alpha val="0"/>
                  </a:srgbClr>
                </a:outerShdw>
              </a:effectLst>
            </a:endParaRPr>
          </a:p>
        </p:txBody>
      </p:sp>
      <p:sp>
        <p:nvSpPr>
          <p:cNvPr id="9" name="Rectangle 53">
            <a:extLst>
              <a:ext uri="{FF2B5EF4-FFF2-40B4-BE49-F238E27FC236}">
                <a16:creationId xmlns:a16="http://schemas.microsoft.com/office/drawing/2014/main" id="{8D3C70FB-819E-43CE-8932-493A356C7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9632" y="59906"/>
            <a:ext cx="79110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defRPr/>
            </a:pPr>
            <a:r>
              <a:rPr lang="pt-PT" sz="14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Gestão e controlo de espécies invasoras nos Açores</a:t>
            </a:r>
          </a:p>
          <a:p>
            <a:pPr algn="r">
              <a:defRPr/>
            </a:pPr>
            <a:r>
              <a:rPr lang="pt-PT" sz="1100" b="1" dirty="0">
                <a:ln w="0"/>
                <a:solidFill>
                  <a:srgbClr val="1C3E48"/>
                </a:solidFill>
                <a:latin typeface="Century Gothic" panose="020B0502020202020204" pitchFamily="34" charset="0"/>
              </a:rPr>
              <a:t>Direção Regional do Ambiente e Alterações Climáticas</a:t>
            </a:r>
            <a:endParaRPr lang="en-US" altLang="en-US" sz="1100" b="1" dirty="0">
              <a:solidFill>
                <a:srgbClr val="1C3E48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536D7E-DC72-4555-95ED-CA9D46ECB22F}"/>
              </a:ext>
            </a:extLst>
          </p:cNvPr>
          <p:cNvGrpSpPr/>
          <p:nvPr/>
        </p:nvGrpSpPr>
        <p:grpSpPr>
          <a:xfrm>
            <a:off x="-10557" y="5686468"/>
            <a:ext cx="9154557" cy="1558956"/>
            <a:chOff x="-10557" y="5640717"/>
            <a:chExt cx="9154557" cy="1558956"/>
          </a:xfrm>
        </p:grpSpPr>
        <p:cxnSp>
          <p:nvCxnSpPr>
            <p:cNvPr id="14" name="Conexão reta 7">
              <a:extLst>
                <a:ext uri="{FF2B5EF4-FFF2-40B4-BE49-F238E27FC236}">
                  <a16:creationId xmlns:a16="http://schemas.microsoft.com/office/drawing/2014/main" id="{525790C5-8491-431C-8409-1F767E88B1C5}"/>
                </a:ext>
              </a:extLst>
            </p:cNvPr>
            <p:cNvCxnSpPr/>
            <p:nvPr/>
          </p:nvCxnSpPr>
          <p:spPr>
            <a:xfrm>
              <a:off x="0" y="5949280"/>
              <a:ext cx="9144000" cy="0"/>
            </a:xfrm>
            <a:prstGeom prst="line">
              <a:avLst/>
            </a:prstGeom>
            <a:ln w="38100">
              <a:solidFill>
                <a:srgbClr val="AFE3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8" descr="http://www.europarc.org/communication-skills/images/2.1%20N2000.jpg">
              <a:extLst>
                <a:ext uri="{FF2B5EF4-FFF2-40B4-BE49-F238E27FC236}">
                  <a16:creationId xmlns:a16="http://schemas.microsoft.com/office/drawing/2014/main" id="{02190FBB-7DCE-4AD6-B5E0-84946BCA9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776" y="6068008"/>
              <a:ext cx="850020" cy="704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http://fnyh.org/wp-content/uploads/2015/01/LIFE.jpg">
              <a:extLst>
                <a:ext uri="{FF2B5EF4-FFF2-40B4-BE49-F238E27FC236}">
                  <a16:creationId xmlns:a16="http://schemas.microsoft.com/office/drawing/2014/main" id="{0CFB863A-6D1B-45BF-8375-B53100AF1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0581" y="6138889"/>
              <a:ext cx="934994" cy="621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E12CD288-3B68-4443-8A64-854F459E8C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557" y="5640717"/>
              <a:ext cx="4362963" cy="15589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ítulo 1">
            <a:extLst>
              <a:ext uri="{FF2B5EF4-FFF2-40B4-BE49-F238E27FC236}">
                <a16:creationId xmlns:a16="http://schemas.microsoft.com/office/drawing/2014/main" id="{044412DE-2502-49B3-B2F0-363EE65E6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289" y="621138"/>
            <a:ext cx="9144000" cy="1295694"/>
          </a:xfrm>
        </p:spPr>
        <p:txBody>
          <a:bodyPr>
            <a:normAutofit/>
          </a:bodyPr>
          <a:lstStyle/>
          <a:p>
            <a:pPr algn="ctr"/>
            <a:r>
              <a:rPr lang="pt-PT" sz="2800" dirty="0">
                <a:latin typeface="+mn-lt"/>
              </a:rPr>
              <a:t>Desmatações das florestas para as culturas agrícolas</a:t>
            </a:r>
            <a:endParaRPr lang="en-GB" sz="2800" dirty="0">
              <a:latin typeface="+mn-lt"/>
            </a:endParaRPr>
          </a:p>
        </p:txBody>
      </p:sp>
      <p:pic>
        <p:nvPicPr>
          <p:cNvPr id="11" name="Imagem 3">
            <a:extLst>
              <a:ext uri="{FF2B5EF4-FFF2-40B4-BE49-F238E27FC236}">
                <a16:creationId xmlns:a16="http://schemas.microsoft.com/office/drawing/2014/main" id="{014DE747-CD11-47C5-AEFA-FA9270C9F52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1844825"/>
            <a:ext cx="4361627" cy="2897724"/>
          </a:xfrm>
          <a:prstGeom prst="rect">
            <a:avLst/>
          </a:prstGeom>
        </p:spPr>
      </p:pic>
      <p:pic>
        <p:nvPicPr>
          <p:cNvPr id="12" name="Imagem 4">
            <a:extLst>
              <a:ext uri="{FF2B5EF4-FFF2-40B4-BE49-F238E27FC236}">
                <a16:creationId xmlns:a16="http://schemas.microsoft.com/office/drawing/2014/main" id="{01F94822-C51F-4BCA-B6DF-FEB7919892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022" y="1844824"/>
            <a:ext cx="4361627" cy="2897724"/>
          </a:xfrm>
          <a:prstGeom prst="rect">
            <a:avLst/>
          </a:prstGeom>
        </p:spPr>
      </p:pic>
      <p:sp>
        <p:nvSpPr>
          <p:cNvPr id="13" name="Retângulo 2">
            <a:extLst>
              <a:ext uri="{FF2B5EF4-FFF2-40B4-BE49-F238E27FC236}">
                <a16:creationId xmlns:a16="http://schemas.microsoft.com/office/drawing/2014/main" id="{A745D8FE-FC3F-4B83-9226-B48E5D78BEBC}"/>
              </a:ext>
            </a:extLst>
          </p:cNvPr>
          <p:cNvSpPr/>
          <p:nvPr/>
        </p:nvSpPr>
        <p:spPr>
          <a:xfrm>
            <a:off x="467544" y="4869160"/>
            <a:ext cx="8265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pt-PT" sz="2000" b="1" dirty="0"/>
              <a:t>Açores, Celeiros de Portugal –</a:t>
            </a:r>
            <a:r>
              <a:rPr lang="pt-PT" sz="2000" dirty="0"/>
              <a:t> foi preciso desbravar terra para a intensificação das culturas agrícolas e sobrevivência dos populações.</a:t>
            </a:r>
          </a:p>
        </p:txBody>
      </p:sp>
    </p:spTree>
    <p:extLst>
      <p:ext uri="{BB962C8B-B14F-4D97-AF65-F5344CB8AC3E}">
        <p14:creationId xmlns:p14="http://schemas.microsoft.com/office/powerpoint/2010/main" val="6935802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22837</TotalTime>
  <Words>2545</Words>
  <Application>Microsoft Office PowerPoint</Application>
  <PresentationFormat>On-screen Show (4:3)</PresentationFormat>
  <Paragraphs>334</Paragraphs>
  <Slides>44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ＭＳ Ｐゴシック</vt:lpstr>
      <vt:lpstr>Arial</vt:lpstr>
      <vt:lpstr>Calibri</vt:lpstr>
      <vt:lpstr>Calibri Light</vt:lpstr>
      <vt:lpstr>Century</vt:lpstr>
      <vt:lpstr>Century Gothic</vt:lpstr>
      <vt:lpstr>Courier New</vt:lpstr>
      <vt:lpstr>Open Sans</vt:lpstr>
      <vt:lpstr>Times New Roman</vt:lpstr>
      <vt:lpstr>Office Theme</vt:lpstr>
      <vt:lpstr>PowerPoint Presentation</vt:lpstr>
      <vt:lpstr>PowerPoint Presentation</vt:lpstr>
      <vt:lpstr>PowerPoint Presentation</vt:lpstr>
      <vt:lpstr>Definições</vt:lpstr>
      <vt:lpstr>Como é que cá chegaram as espécies que deram origem à Flora dos Açores? </vt:lpstr>
      <vt:lpstr>Como é que cá chegaram as espécies que deram origem à Flora dos Açores? </vt:lpstr>
      <vt:lpstr>PowerPoint Presentation</vt:lpstr>
      <vt:lpstr>Definições</vt:lpstr>
      <vt:lpstr>Desmatações das florestas para as culturas agrícolas</vt:lpstr>
      <vt:lpstr>A entrada de vegetação exótica</vt:lpstr>
      <vt:lpstr>Porque algumas exóticas se tornam invasoras?</vt:lpstr>
      <vt:lpstr>A dispersão de sementes pelas aves</vt:lpstr>
      <vt:lpstr>Flora invasora de todo o mundo</vt:lpstr>
      <vt:lpstr>Impacte das Espécies Exóticas Invasoras (EEI)</vt:lpstr>
      <vt:lpstr>EEI mais comuns e problemáticas nos Açores - Arbóreas</vt:lpstr>
      <vt:lpstr>PowerPoint Presentation</vt:lpstr>
      <vt:lpstr>PowerPoint Presentation</vt:lpstr>
      <vt:lpstr>EEI mais comuns e problemáticas nos Açores - Arbóreas</vt:lpstr>
      <vt:lpstr>EEI mais comuns e problemáticas nos Açores - Arbóreas</vt:lpstr>
      <vt:lpstr>EEI mais comuns e problemáticas nos Açores - Arbóreas</vt:lpstr>
      <vt:lpstr>EEI mais comuns e problemáticas nos Açores - Arbustivas</vt:lpstr>
      <vt:lpstr>EEI mais comuns e problemáticas nos Açores - Arbustivas</vt:lpstr>
      <vt:lpstr>EEI mais comuns e problemáticas nos Açores - Herbáceas</vt:lpstr>
      <vt:lpstr>EEI mais comuns e problemáticas nos Açores - Herbáceas</vt:lpstr>
      <vt:lpstr>EEI mais comuns e problemáticas nos Açores - Herbáceas</vt:lpstr>
      <vt:lpstr>PowerPoint Presentation</vt:lpstr>
      <vt:lpstr>Leycesteria formosa – Terceira e São Miguel</vt:lpstr>
      <vt:lpstr>Leycesteria formosa</vt:lpstr>
      <vt:lpstr>Halleria lucida – nova invasora na Terceira!</vt:lpstr>
      <vt:lpstr>Purearia lobata – nova invasora em São Miguel!</vt:lpstr>
      <vt:lpstr>Como é que os cidadãos podem ajudar?</vt:lpstr>
      <vt:lpstr>PowerPoint Presentation</vt:lpstr>
      <vt:lpstr>PowerPoint Presentation</vt:lpstr>
      <vt:lpstr>O que mais está a ser feito além destes trabalhos?</vt:lpstr>
      <vt:lpstr>PowerPoint Presentation</vt:lpstr>
      <vt:lpstr>Ajardinar as ilhas</vt:lpstr>
      <vt:lpstr>O que está a ser feito além destes trabalhos?</vt:lpstr>
      <vt:lpstr>Legislação</vt:lpstr>
      <vt:lpstr>Legislação</vt:lpstr>
      <vt:lpstr>Quem é responsável pela fiscalização?</vt:lpstr>
      <vt:lpstr>O que devia ser feito além das intervenções atuais?</vt:lpstr>
      <vt:lpstr>Links de interesse</vt:lpstr>
      <vt:lpstr>PowerPoint Presentation</vt:lpstr>
      <vt:lpstr>PowerPoint Presentation</vt:lpstr>
    </vt:vector>
  </TitlesOfParts>
  <Company>Governo Regional dos Açores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Contributo das acções de implementação do Plano de Ordenamento da Bacia Hidrográfica da Lagoa das Furnas na recuperação de paisagens degradadas por espécies invasoras</dc:title>
  <dc:creator>mf198011</dc:creator>
  <cp:lastModifiedBy>Sol Heber</cp:lastModifiedBy>
  <cp:revision>500</cp:revision>
  <cp:lastPrinted>2017-09-01T16:21:14Z</cp:lastPrinted>
  <dcterms:created xsi:type="dcterms:W3CDTF">2011-06-13T15:57:08Z</dcterms:created>
  <dcterms:modified xsi:type="dcterms:W3CDTF">2022-11-09T11:38:55Z</dcterms:modified>
</cp:coreProperties>
</file>