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539" r:id="rId2"/>
    <p:sldId id="308" r:id="rId3"/>
    <p:sldId id="540" r:id="rId4"/>
    <p:sldId id="544" r:id="rId5"/>
    <p:sldId id="547" r:id="rId6"/>
    <p:sldId id="545" r:id="rId7"/>
    <p:sldId id="546" r:id="rId8"/>
    <p:sldId id="550" r:id="rId9"/>
    <p:sldId id="548" r:id="rId10"/>
    <p:sldId id="549" r:id="rId11"/>
    <p:sldId id="558" r:id="rId12"/>
    <p:sldId id="559" r:id="rId13"/>
    <p:sldId id="560" r:id="rId14"/>
    <p:sldId id="557" r:id="rId15"/>
    <p:sldId id="561" r:id="rId16"/>
    <p:sldId id="562" r:id="rId17"/>
    <p:sldId id="576" r:id="rId18"/>
    <p:sldId id="577" r:id="rId19"/>
    <p:sldId id="578" r:id="rId20"/>
    <p:sldId id="579" r:id="rId21"/>
    <p:sldId id="571" r:id="rId22"/>
    <p:sldId id="572" r:id="rId23"/>
    <p:sldId id="565" r:id="rId24"/>
    <p:sldId id="575" r:id="rId25"/>
    <p:sldId id="566" r:id="rId26"/>
    <p:sldId id="567" r:id="rId27"/>
    <p:sldId id="568" r:id="rId28"/>
    <p:sldId id="569" r:id="rId29"/>
    <p:sldId id="570" r:id="rId30"/>
    <p:sldId id="573" r:id="rId31"/>
    <p:sldId id="574" r:id="rId32"/>
    <p:sldId id="564" r:id="rId33"/>
    <p:sldId id="563" r:id="rId34"/>
  </p:sldIdLst>
  <p:sldSz cx="9144000" cy="6858000" type="screen4x3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41" autoAdjust="0"/>
  </p:normalViewPr>
  <p:slideViewPr>
    <p:cSldViewPr>
      <p:cViewPr varScale="1">
        <p:scale>
          <a:sx n="92" d="100"/>
          <a:sy n="92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67CFCECE-8EA0-42FD-987E-39E383B2B86E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EB082B2C-5581-464B-B115-5A3E441FC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520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2D40D31A-6B2E-4CAA-8E25-7A276F749FA2}" type="datetimeFigureOut">
              <a:rPr lang="pt-PT" smtClean="0"/>
              <a:pPr/>
              <a:t>09/11/2022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8F74E908-C835-42AF-91D5-C9E31F5E800E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603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2313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Existem diferentes tipos de frutos e de sementes, é por isso importante reconhecer o tipo de sementes da espécie a recolher para consequentemente adotar a melhor técnica de recolha, e avaliar a qualidade do material a colher no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332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Existem diferentes tipos de frutos e de sementes, é por isso importante reconhecer o tipo de sementes da espécie a recolher para consequentemente adotar a melhor técnica de recolha, e avaliar a qualidade do material a colher no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8893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Existem diferentes tipos de frutos e de sementes, é por isso importante reconhecer o tipo de sementes da espécie a recolher para consequentemente adotar a melhor técnica de recolha, e avaliar a qualidade do material a colher no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3425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Existem diferentes tipos de frutos e de sementes, é por isso importante reconhecer o tipo de sementes da espécie a recolher para consequentemente adotar a melhor técnica de recolha, e avaliar a qualidade do material a colher no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3936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Existem diferentes tipos de frutos e de sementes, é por isso importante reconhecer o tipo de sementes da espécie a recolher para consequentemente adotar a melhor técnica de recolha, e avaliar a qualidade do material a colher no campo.</a:t>
            </a:r>
          </a:p>
          <a:p>
            <a:endParaRPr lang="pt-PT" dirty="0"/>
          </a:p>
          <a:p>
            <a:r>
              <a:rPr lang="pt-PT" dirty="0"/>
              <a:t>Meia de vidro / saco de organza: retirar após as sementes serem dispersadas.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0625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Não é aconselhado recolher sementes do solo, sendo que a predação é um risco acentuado, e as sementes poderão estar há alguns meses no chão ou até ser do ano anterior, sendo que já envelheceram e a sua longevidade longo prazo é diminuta.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9293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Em espécies não protegidas nem ameaçadas, pode se recolher até um máximo de 1/3 das sementes.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6331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Ao acaso (aleatório) – cada planta tem igual probabilidade de ser selecionada;</a:t>
            </a:r>
          </a:p>
          <a:p>
            <a:r>
              <a:rPr lang="pt-PT" dirty="0"/>
              <a:t>Sistemática – selecionar plantas regularmente num transeto (amostragem em linha) ou grelha;</a:t>
            </a:r>
          </a:p>
          <a:p>
            <a:r>
              <a:rPr lang="pt-PT" dirty="0"/>
              <a:t>Estratificada – amostragem ao acaso em cada uma das diferentes combinações de fatores ambientais.</a:t>
            </a:r>
          </a:p>
          <a:p>
            <a:endParaRPr lang="pt-PT" dirty="0"/>
          </a:p>
          <a:p>
            <a:r>
              <a:rPr lang="pt-PT" dirty="0"/>
              <a:t>Independentemente do método de amostragem utilizado deve ser evitado a seleção das plantas com base no aspeto, a amostra deve conter a contribuição de igual forma de todos os genótipos.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5114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Visto que algumas flores não são polinizadas ou não desenvolvem semente, há sementes que apesar de desenvolvidas podem não ter embrião e que a proporção de sementes com predação pode ser elevada nalgumas famílias, é necessário inspecionar as sementes: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Procurar sementes inviáveis;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Procurar sinais de predação;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Determinar a proporção de sementes inviáveis ou predadas;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Determinar a possibilidade de evitar a sua colheita ou compensá-la;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Considerar a possibilidade de abandonar a colheita caso a incidência destes fatores seja elevada.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6547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Visto que algumas flores não são polinizadas ou não desenvolvem semente, há sementes que apesar de desenvolvidas podem não ter embrião e que a proporção de sementes com predação pode ser elevada nalgumas famílias, é necessário inspecionar as sementes: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Procurar sementes inviáveis;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Procurar sinais de predação;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Determinar a proporção de sementes inviáveis ou predadas;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Determinar a possibilidade de evitar a sua colheita ou compensá-la;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Considerar a possibilidade de abandonar a colheita caso a incidência destes fatores seja elevada.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161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Aparecem quando já há solos mais orgânicos e as </a:t>
            </a:r>
            <a:r>
              <a:rPr lang="pt-PT" i="1" dirty="0"/>
              <a:t>Ericas</a:t>
            </a:r>
            <a:r>
              <a:rPr lang="pt-PT" dirty="0"/>
              <a:t> e </a:t>
            </a:r>
            <a:r>
              <a:rPr lang="pt-PT" i="1" dirty="0"/>
              <a:t>Morella</a:t>
            </a:r>
            <a:r>
              <a:rPr lang="pt-PT" dirty="0"/>
              <a:t> estão bem estabelecidas.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5059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Não só temos que inspecionar as plantas para sementes inviáveis, mas também determinar o estado de maturação.</a:t>
            </a:r>
          </a:p>
          <a:p>
            <a:endParaRPr lang="pt-PT" dirty="0"/>
          </a:p>
          <a:p>
            <a:r>
              <a:rPr lang="pt-PT" dirty="0"/>
              <a:t>No caso do </a:t>
            </a:r>
            <a:r>
              <a:rPr lang="pt-PT" i="1" dirty="0"/>
              <a:t>Chaerophyllum azoricum</a:t>
            </a:r>
            <a:r>
              <a:rPr lang="pt-PT" dirty="0"/>
              <a:t>, o ideal para a colheita é quando a semente está castanha, pois as sementes encontram-se maduras.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8000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No entanto, nem todas as espécies são melhor amostradas quando as sementes já estão maduras. No caso da </a:t>
            </a:r>
            <a:r>
              <a:rPr lang="pt-PT" i="1" dirty="0"/>
              <a:t>Angelica lignescens</a:t>
            </a:r>
            <a:r>
              <a:rPr lang="pt-PT" dirty="0"/>
              <a:t>, por exemplo, as sementes devem ser colhidas numa fase média de maturação, para maximizar a taxa de germinação (as sementes mais clarinhas </a:t>
            </a:r>
            <a:r>
              <a:rPr lang="pt-PT"/>
              <a:t>são preferíveis - a </a:t>
            </a:r>
            <a:r>
              <a:rPr lang="pt-PT" dirty="0"/>
              <a:t>taxa de germinação sobe de uns 15% para quase </a:t>
            </a:r>
            <a:r>
              <a:rPr lang="pt-PT"/>
              <a:t>80%!).</a:t>
            </a:r>
            <a:endParaRPr lang="pt-PT" dirty="0"/>
          </a:p>
          <a:p>
            <a:endParaRPr lang="pt-PT" dirty="0"/>
          </a:p>
          <a:p>
            <a:r>
              <a:rPr lang="pt-PT" dirty="0"/>
              <a:t>O estado de maturação das sementes afeta significativamente a sua longevidade no Banco de Sementes, por essa razão é necessário confirmar, antes de iniciar a colheita, que as sementes/frutos encontram-se num estado de maturação favorável à sua conservação (capacidade de germinação, </a:t>
            </a:r>
          </a:p>
          <a:p>
            <a:r>
              <a:rPr lang="pt-PT" dirty="0"/>
              <a:t>tolerância à desidratação e longevidade atingem o seu ótimo), o que normalmente acontece na época de dispersão natural. Sementes colhidas antes ou depois desse período podem não sobreviver muito tempo na conservação.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7130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No entanto, nem todas as espécies são melhor amostradas quando as sementes já estão maduras. No caso da </a:t>
            </a:r>
            <a:r>
              <a:rPr lang="pt-PT" i="1" dirty="0"/>
              <a:t>Angelica lignescens</a:t>
            </a:r>
            <a:r>
              <a:rPr lang="pt-PT" dirty="0"/>
              <a:t>, por exemplo, as sementes devem ser colhidas numa fase média de maturação, para maximizar a taxa de germinação (as sementes mais clarinhas são preferíveis).</a:t>
            </a:r>
          </a:p>
          <a:p>
            <a:endParaRPr lang="pt-PT" dirty="0"/>
          </a:p>
          <a:p>
            <a:r>
              <a:rPr lang="pt-PT" dirty="0"/>
              <a:t>O estado de maturação das sementes afeta significativamente a sua longevidade no Banco de Sementes, por essa razão é necessário confirmar, antes de iniciar a colheita, que as sementes/frutos encontram-se num estado de maturação favorável à sua conservação (capacidade de germinação, </a:t>
            </a:r>
          </a:p>
          <a:p>
            <a:r>
              <a:rPr lang="pt-PT" dirty="0"/>
              <a:t>tolerância à desidratação e longevidade atingem o seu ótimo), o que normalmente acontece na época de dispersão natural. Sementes colhidas antes ou depois desse período podem não sobreviver muito tempo na conservação. </a:t>
            </a:r>
          </a:p>
          <a:p>
            <a:endParaRPr lang="pt-PT" dirty="0"/>
          </a:p>
          <a:p>
            <a:r>
              <a:rPr lang="pt-PT" dirty="0"/>
              <a:t>Normalmente as sementes grandes e escuras estão maduras, enquanto as mais claras e menores são as “abortadas”, mas nem sempre, como vimos no caso da angélica. Para algumas espécies, a maturação </a:t>
            </a:r>
            <a:r>
              <a:rPr lang="pt-PT" i="1" dirty="0" err="1"/>
              <a:t>ex</a:t>
            </a:r>
            <a:r>
              <a:rPr lang="pt-PT" dirty="0"/>
              <a:t> planta pode ser uma opção – há indicação de que alguns frutos terminam o processo de maturação em condições semelhantes às </a:t>
            </a:r>
            <a:r>
              <a:rPr lang="pt-PT" i="1" dirty="0"/>
              <a:t>in-situ</a:t>
            </a:r>
            <a:r>
              <a:rPr lang="pt-PT" dirty="0"/>
              <a:t>, por exemplo secando os frutos lentamente, a humidade relativa elevada (80%) e à luz.</a:t>
            </a:r>
          </a:p>
          <a:p>
            <a:endParaRPr lang="pt-PT" dirty="0"/>
          </a:p>
          <a:p>
            <a:r>
              <a:rPr lang="pt-PT" dirty="0"/>
              <a:t>Este procedimento deve ser apenas aplicado a frutos com deiscência explosiva (por exemplo, </a:t>
            </a:r>
            <a:r>
              <a:rPr lang="pt-PT" i="1" dirty="0"/>
              <a:t>Euphorbia stygiana </a:t>
            </a:r>
            <a:r>
              <a:rPr lang="pt-PT" dirty="0"/>
              <a:t>e </a:t>
            </a:r>
            <a:r>
              <a:rPr lang="pt-PT" i="1" dirty="0"/>
              <a:t>Euphorbia azorica</a:t>
            </a:r>
            <a:r>
              <a:rPr lang="pt-PT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836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Cada saco deve ser identificado no </a:t>
            </a:r>
            <a:r>
              <a:rPr lang="pt-PT" u="sng" dirty="0"/>
              <a:t>interior e exterior</a:t>
            </a:r>
            <a:r>
              <a:rPr lang="pt-PT" dirty="0"/>
              <a:t> da embalagem.</a:t>
            </a:r>
          </a:p>
          <a:p>
            <a:endParaRPr lang="pt-PT" dirty="0"/>
          </a:p>
          <a:p>
            <a:r>
              <a:rPr lang="pt-PT" dirty="0"/>
              <a:t>Quando a amostra se destina ao Banco de Sementes, é obrigatório o preenchimento das fichas de colheita, as quais são enviadas sempre no inicio de cada campanha.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4953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Evitar agrafar sacos com sementes pequenas (com o mexer do saco os furos alargam e deixam sair sementes). O clips também não devem ser utilizados porque deixam sair sementes (quando os envelopes são enviados por carta às vezes parece que andaram a chocalhar com eles, porque está tudo por fora). O ideal é selar os sacos de papel com fita adesiva (sem esquecer as margens do envelope)</a:t>
            </a:r>
          </a:p>
          <a:p>
            <a:endParaRPr lang="pt-PT" dirty="0"/>
          </a:p>
          <a:p>
            <a:r>
              <a:rPr lang="pt-PT" dirty="0"/>
              <a:t>Não se pode deixar as sementes no veículo nem expostas ao sol, pois os frutos/sementes imaturos são muito sensíveis ao calor ou à secagem rápida; as amostras devem ser mantidas à sombra e em ambiente ventilado.</a:t>
            </a:r>
          </a:p>
          <a:p>
            <a:endParaRPr lang="pt-PT" dirty="0"/>
          </a:p>
          <a:p>
            <a:r>
              <a:rPr lang="pt-PT" dirty="0"/>
              <a:t>A utilização de recipientes de plástico é muito útil para o transporte de frutos carnudos, porque se evita que fiquem esmagados, uma vez que pode iniciar a sua fermentação.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9474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0418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249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3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479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6240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156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0334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773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Existem diferentes tipos de frutos e de sementes, é por isso importante reconhecer o tipo de sementes da espécie a recolher para consequentemente adotar a melhor técnica de recolha, e avaliar a qualidade do material a colher no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836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Faça clique para editar o estilo</a:t>
            </a:r>
            <a:endParaRPr kumimoji="0" lang="en-US"/>
          </a:p>
        </p:txBody>
      </p:sp>
      <p:sp>
        <p:nvSpPr>
          <p:cNvPr id="28" name="Títu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cxnSp>
        <p:nvCxnSpPr>
          <p:cNvPr id="8" name="Conexão rect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Marcador de Posição da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E885-6ADF-4D5A-87BE-ABC0C85C995B}" type="datetime1">
              <a:rPr lang="pt-PT" smtClean="0"/>
              <a:t>09/11/2022</a:t>
            </a:fld>
            <a:endParaRPr lang="pt-PT"/>
          </a:p>
        </p:txBody>
      </p:sp>
      <p:sp>
        <p:nvSpPr>
          <p:cNvPr id="16" name="Marcador de Posição do Número do Diapositivo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7" name="Marcador de Posição do Rodapé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077F-3D1C-4532-8D2C-70BC3A125FDF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A4C-B361-472D-8F06-F6087FDB184C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14" name="Marcador de Posição da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DF8AED-F054-4569-9063-48AA392F8FEB}" type="datetime1">
              <a:rPr lang="pt-PT" smtClean="0"/>
              <a:t>09/11/2022</a:t>
            </a:fld>
            <a:endParaRPr lang="pt-PT"/>
          </a:p>
        </p:txBody>
      </p:sp>
      <p:sp>
        <p:nvSpPr>
          <p:cNvPr id="15" name="Marcador de Posição do Número do Diapositivo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6" name="Marcador de Posição do Rodapé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9633-9C28-47AF-B58F-18878EFC7EC9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cxnSp>
        <p:nvCxnSpPr>
          <p:cNvPr id="7" name="Conexão rect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3BAC-DD07-4495-A151-5843C48762AD}" type="datetime1">
              <a:rPr lang="pt-PT" smtClean="0"/>
              <a:t>09/11/2022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11" name="Marcador de Posição de Conteúd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13" name="Marcador de Posição de Conteúd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31F2-308E-4342-B368-E4BAF5B7C25C}" type="datetime1">
              <a:rPr lang="pt-PT" smtClean="0"/>
              <a:t>09/11/2022</a:t>
            </a:fld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32" name="Marcador de Posição de Conteúd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34" name="Marcador de Posição de Conteúd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cxnSp>
        <p:nvCxnSpPr>
          <p:cNvPr id="10" name="Conexão rect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ct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9CD1-CF0E-4386-8A90-ECCA668CE83E}" type="datetime1">
              <a:rPr lang="pt-PT" smtClean="0"/>
              <a:t>09/11/2022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E890-737D-4B81-83B7-DAE4CFCECBE4}" type="datetime1">
              <a:rPr lang="pt-PT" smtClean="0"/>
              <a:t>09/11/2022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Posição de Conteúd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8" name="Marcador de Posição da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41882F-0E35-4B15-889D-A2DCAC4D0D6F}" type="datetime1">
              <a:rPr lang="pt-PT" smtClean="0"/>
              <a:t>09/11/2022</a:t>
            </a:fld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t-PT"/>
              <a:t>Clique no ícone para adicionar uma imagem</a:t>
            </a:r>
            <a:endParaRPr kumimoji="0"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8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D96-F270-4F4D-B9C5-98057AAAE068}" type="datetime1">
              <a:rPr lang="pt-PT" smtClean="0"/>
              <a:t>09/11/2022</a:t>
            </a:fld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Tex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Clique para editar os estilos</a:t>
            </a:r>
          </a:p>
          <a:p>
            <a:pPr lvl="1" eaLnBrk="1" latinLnBrk="0" hangingPunct="1"/>
            <a:r>
              <a:rPr kumimoji="0" lang="pt-PT"/>
              <a:t>Segundo nível</a:t>
            </a:r>
          </a:p>
          <a:p>
            <a:pPr lvl="2" eaLnBrk="1" latinLnBrk="0" hangingPunct="1"/>
            <a:r>
              <a:rPr kumimoji="0" lang="pt-PT"/>
              <a:t>Terceiro nível</a:t>
            </a:r>
          </a:p>
          <a:p>
            <a:pPr lvl="3" eaLnBrk="1" latinLnBrk="0" hangingPunct="1"/>
            <a:r>
              <a:rPr kumimoji="0" lang="pt-PT"/>
              <a:t>Quarto nível</a:t>
            </a:r>
          </a:p>
          <a:p>
            <a:pPr lvl="4" eaLnBrk="1" latinLnBrk="0" hangingPunct="1"/>
            <a:r>
              <a:rPr kumimoji="0" lang="pt-PT"/>
              <a:t>Quinto nível</a:t>
            </a:r>
            <a:endParaRPr kumimoji="0" lang="en-US"/>
          </a:p>
        </p:txBody>
      </p:sp>
      <p:sp>
        <p:nvSpPr>
          <p:cNvPr id="24" name="Marcador de Posição da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22" name="Marcador de Posição do Número do Diapositivo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5" name="Marcador de Posição do Títu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://novoportal.uac.pt/pt-p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7.pn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6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7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6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5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49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7.jpg"/><Relationship Id="rId5" Type="http://schemas.openxmlformats.org/officeDocument/2006/relationships/image" Target="../media/image44.jpeg"/><Relationship Id="rId15" Type="http://schemas.openxmlformats.org/officeDocument/2006/relationships/image" Target="../media/image51.jpeg"/><Relationship Id="rId10" Type="http://schemas.openxmlformats.org/officeDocument/2006/relationships/image" Target="../media/image7.png"/><Relationship Id="rId4" Type="http://schemas.openxmlformats.org/officeDocument/2006/relationships/image" Target="../media/image43.jpeg"/><Relationship Id="rId9" Type="http://schemas.openxmlformats.org/officeDocument/2006/relationships/image" Target="../media/image6.jpeg"/><Relationship Id="rId1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52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7.jpeg"/><Relationship Id="rId5" Type="http://schemas.openxmlformats.org/officeDocument/2006/relationships/image" Target="../media/image6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3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67.jpeg"/><Relationship Id="rId4" Type="http://schemas.openxmlformats.org/officeDocument/2006/relationships/image" Target="../media/image5.jpe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7.png"/><Relationship Id="rId15" Type="http://schemas.openxmlformats.org/officeDocument/2006/relationships/image" Target="../media/image77.jpg"/><Relationship Id="rId10" Type="http://schemas.openxmlformats.org/officeDocument/2006/relationships/image" Target="../media/image72.jpg"/><Relationship Id="rId4" Type="http://schemas.openxmlformats.org/officeDocument/2006/relationships/image" Target="../media/image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5.jpe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5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99990E-DFCA-4509-AB9C-D72C76B1B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" y="7590"/>
            <a:ext cx="9131943" cy="556895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9626" y="1"/>
            <a:ext cx="9163251" cy="1511166"/>
          </a:xfrm>
          <a:prstGeom prst="rect">
            <a:avLst/>
          </a:prstGeom>
          <a:gradFill flip="none" rotWithShape="1">
            <a:gsLst>
              <a:gs pos="44000">
                <a:srgbClr val="AFE3D0">
                  <a:tint val="66000"/>
                  <a:satMod val="160000"/>
                  <a:alpha val="44000"/>
                  <a:lumMod val="94000"/>
                  <a:lumOff val="6000"/>
                </a:srgbClr>
              </a:gs>
              <a:gs pos="82000">
                <a:srgbClr val="AFE3D0">
                  <a:tint val="44500"/>
                  <a:satMod val="160000"/>
                </a:srgbClr>
              </a:gs>
              <a:gs pos="15000">
                <a:srgbClr val="AFE3D0">
                  <a:tint val="23500"/>
                  <a:satMod val="160000"/>
                  <a:alpha val="76000"/>
                  <a:lumMod val="0"/>
                  <a:lumOff val="10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5" name="Conexão recta 4"/>
          <p:cNvCxnSpPr>
            <a:cxnSpLocks/>
          </p:cNvCxnSpPr>
          <p:nvPr/>
        </p:nvCxnSpPr>
        <p:spPr>
          <a:xfrm>
            <a:off x="-10557" y="5567652"/>
            <a:ext cx="9164182" cy="0"/>
          </a:xfrm>
          <a:prstGeom prst="line">
            <a:avLst/>
          </a:prstGeom>
          <a:ln w="28575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568362" y="5624558"/>
            <a:ext cx="7540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Novembro 2021 | Direção Regional do Ambiente e Alterações Climáticas (DRAAC)</a:t>
            </a:r>
          </a:p>
          <a:p>
            <a:pPr algn="r"/>
            <a:endParaRPr lang="pt-PT" sz="1400" dirty="0">
              <a:solidFill>
                <a:srgbClr val="195457"/>
              </a:solidFill>
              <a:latin typeface="Century" panose="020406040505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 tooltip="Início"/>
              </a:rPr>
              <a:t>  </a:t>
            </a:r>
            <a:r>
              <a:rPr kumimoji="0" lang="pt-PT" altLang="pt-PT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b="0" i="0" u="none" strike="noStrike" cap="none" normalizeH="0" baseline="0">
                <a:ln>
                  <a:noFill/>
                </a:ln>
                <a:solidFill>
                  <a:srgbClr val="404A54"/>
                </a:solidFill>
                <a:effectLst/>
                <a:latin typeface="Open Sans"/>
                <a:cs typeface="Arial" pitchFamily="34" charset="0"/>
                <a:hlinkClick r:id="rId4" tooltip="Início"/>
              </a:rPr>
              <a:t>Universidade dos Açores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  </a:t>
            </a:r>
            <a:r>
              <a:rPr kumimoji="0" lang="pt-PT" altLang="pt-PT" sz="9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rgbClr val="35343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Pesquis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5" y="-25666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uroparc.org/communication-skills/images/2.1%20N2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6" y="6068008"/>
            <a:ext cx="850020" cy="7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nyh.org/wp-content/uploads/2015/01/LIF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81" y="6138335"/>
            <a:ext cx="934994" cy="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7" y="5640717"/>
            <a:ext cx="4362963" cy="15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3286D2-A8E3-49F0-8300-EF556C12280E}"/>
              </a:ext>
            </a:extLst>
          </p:cNvPr>
          <p:cNvSpPr txBox="1"/>
          <p:nvPr/>
        </p:nvSpPr>
        <p:spPr>
          <a:xfrm>
            <a:off x="107504" y="416858"/>
            <a:ext cx="88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Espécies endémicas e nativas dos Açores</a:t>
            </a:r>
          </a:p>
        </p:txBody>
      </p:sp>
    </p:spTree>
    <p:extLst>
      <p:ext uri="{BB962C8B-B14F-4D97-AF65-F5344CB8AC3E}">
        <p14:creationId xmlns:p14="http://schemas.microsoft.com/office/powerpoint/2010/main" val="24810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4" name="Picture 57" descr="http://acores.flora-on.pt/Cerastium-azoricum_low_Ee-b.jpg">
            <a:extLst>
              <a:ext uri="{FF2B5EF4-FFF2-40B4-BE49-F238E27FC236}">
                <a16:creationId xmlns:a16="http://schemas.microsoft.com/office/drawing/2014/main" id="{50FB2D06-613B-4A64-AE49-89D09CED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004" y="3900163"/>
            <a:ext cx="1314166" cy="17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">
            <a:extLst>
              <a:ext uri="{FF2B5EF4-FFF2-40B4-BE49-F238E27FC236}">
                <a16:creationId xmlns:a16="http://schemas.microsoft.com/office/drawing/2014/main" id="{5673DB53-85BA-47C1-825D-DB14ABF64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2958" y="5620970"/>
            <a:ext cx="162975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Cerastium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azoricum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2" name="Picture 15" descr="http://acores.flora-on.pt/Centaurium-scilloides_low_D7_8.jpg">
            <a:extLst>
              <a:ext uri="{FF2B5EF4-FFF2-40B4-BE49-F238E27FC236}">
                <a16:creationId xmlns:a16="http://schemas.microsoft.com/office/drawing/2014/main" id="{13ADBEBB-A808-4B08-96E4-750DE65FE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992" y="3897347"/>
            <a:ext cx="1331082" cy="17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tangle 1">
            <a:extLst>
              <a:ext uri="{FF2B5EF4-FFF2-40B4-BE49-F238E27FC236}">
                <a16:creationId xmlns:a16="http://schemas.microsoft.com/office/drawing/2014/main" id="{BDDBF5FD-470D-444F-B3F3-31118A6D1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020" y="5600540"/>
            <a:ext cx="1459025" cy="50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Centaurium</a:t>
            </a:r>
            <a:r>
              <a:rPr lang="en-US" alt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scilloides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0" name="Picture 29" descr="http://acores.flora-on.pt/Cardamine-caldeirarum_low_oVpa.jpg">
            <a:extLst>
              <a:ext uri="{FF2B5EF4-FFF2-40B4-BE49-F238E27FC236}">
                <a16:creationId xmlns:a16="http://schemas.microsoft.com/office/drawing/2014/main" id="{9859006E-0E11-4F11-8559-56E1DD28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499" y="3890757"/>
            <a:ext cx="1337041" cy="178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Rectangle 1">
            <a:extLst>
              <a:ext uri="{FF2B5EF4-FFF2-40B4-BE49-F238E27FC236}">
                <a16:creationId xmlns:a16="http://schemas.microsoft.com/office/drawing/2014/main" id="{A1A787F8-CA25-48F0-95A5-BB213C55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946" y="5638751"/>
            <a:ext cx="1644397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Cardamine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caldeirarum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8" name="Picture 43" descr="http://acores.flora-on.pt/Bellis-azorica_low_-eW3.jpg">
            <a:extLst>
              <a:ext uri="{FF2B5EF4-FFF2-40B4-BE49-F238E27FC236}">
                <a16:creationId xmlns:a16="http://schemas.microsoft.com/office/drawing/2014/main" id="{F1729D7B-239C-4B40-959E-2482221A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2998" y="3896514"/>
            <a:ext cx="1344857" cy="17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 1">
            <a:extLst>
              <a:ext uri="{FF2B5EF4-FFF2-40B4-BE49-F238E27FC236}">
                <a16:creationId xmlns:a16="http://schemas.microsoft.com/office/drawing/2014/main" id="{93ACA19F-A53E-4A3C-8786-6B271267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73" y="5651462"/>
            <a:ext cx="94157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Bellis azorica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6" name="Picture 30" descr="http://acores.flora-on.pt/Azorina-vidalii_low_i-RT.jpg">
            <a:extLst>
              <a:ext uri="{FF2B5EF4-FFF2-40B4-BE49-F238E27FC236}">
                <a16:creationId xmlns:a16="http://schemas.microsoft.com/office/drawing/2014/main" id="{FD30FF96-032A-4A3E-894C-9C4551AF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88" y="3896514"/>
            <a:ext cx="1323837" cy="17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ectangle 1">
            <a:extLst>
              <a:ext uri="{FF2B5EF4-FFF2-40B4-BE49-F238E27FC236}">
                <a16:creationId xmlns:a16="http://schemas.microsoft.com/office/drawing/2014/main" id="{625F89F8-9FD8-4EBB-90E8-50B43D966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51" y="5660065"/>
            <a:ext cx="1013071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Azorina vidalii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4" name="Picture 38" descr="http://acores.flora-on.pt/Arceuthobium-azoricum_low_9D4R.jpg">
            <a:extLst>
              <a:ext uri="{FF2B5EF4-FFF2-40B4-BE49-F238E27FC236}">
                <a16:creationId xmlns:a16="http://schemas.microsoft.com/office/drawing/2014/main" id="{9A276460-A50A-446A-8701-F9CE620EB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4051" y="1624735"/>
            <a:ext cx="1331083" cy="1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Rectangle 1">
            <a:extLst>
              <a:ext uri="{FF2B5EF4-FFF2-40B4-BE49-F238E27FC236}">
                <a16:creationId xmlns:a16="http://schemas.microsoft.com/office/drawing/2014/main" id="{7C823B0A-9B92-492D-855E-BA7E2ABFE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3017" y="3372957"/>
            <a:ext cx="1622853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Arceuthobium azoricum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Rectangle 1">
            <a:extLst>
              <a:ext uri="{FF2B5EF4-FFF2-40B4-BE49-F238E27FC236}">
                <a16:creationId xmlns:a16="http://schemas.microsoft.com/office/drawing/2014/main" id="{5AFF60BB-3B90-47F5-A951-DADFA1B50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611" y="3375511"/>
            <a:ext cx="1342070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Angelica lignescens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" name="Picture 48" descr="http://acores.flora-on.pt/Angelica-lignescens_low_PtuO.jpg">
            <a:extLst>
              <a:ext uri="{FF2B5EF4-FFF2-40B4-BE49-F238E27FC236}">
                <a16:creationId xmlns:a16="http://schemas.microsoft.com/office/drawing/2014/main" id="{7DD54607-C675-4057-93C4-36098DE6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6146" y="1626114"/>
            <a:ext cx="1331084" cy="1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63" descr="http://acores.flora-on.pt/Ammi-seubertianum_low_yV2z.jpg">
            <a:extLst>
              <a:ext uri="{FF2B5EF4-FFF2-40B4-BE49-F238E27FC236}">
                <a16:creationId xmlns:a16="http://schemas.microsoft.com/office/drawing/2014/main" id="{3D8C957B-71CB-43B3-81BF-95DAC4C72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1301" y="1632301"/>
            <a:ext cx="1339967" cy="17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angle 1">
            <a:extLst>
              <a:ext uri="{FF2B5EF4-FFF2-40B4-BE49-F238E27FC236}">
                <a16:creationId xmlns:a16="http://schemas.microsoft.com/office/drawing/2014/main" id="{16AFDCDF-D73F-48E2-828C-B507A13B6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776" y="3370738"/>
            <a:ext cx="1205879" cy="4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Ammi trifoliatum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0" name="Picture 40" descr="http://acores.flora-on.pt/Ammi-trifoliatum_low_GlDf.jpg">
            <a:extLst>
              <a:ext uri="{FF2B5EF4-FFF2-40B4-BE49-F238E27FC236}">
                <a16:creationId xmlns:a16="http://schemas.microsoft.com/office/drawing/2014/main" id="{B24F4D53-546B-4EE9-BE47-B85EEECB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676" y="1632163"/>
            <a:ext cx="1325512" cy="176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 1">
            <a:extLst>
              <a:ext uri="{FF2B5EF4-FFF2-40B4-BE49-F238E27FC236}">
                <a16:creationId xmlns:a16="http://schemas.microsoft.com/office/drawing/2014/main" id="{94E836E1-1E42-4171-A271-4FBA170A4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541" y="3382046"/>
            <a:ext cx="1403306" cy="4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Ammi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seubertianum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Rectangle 1">
            <a:extLst>
              <a:ext uri="{FF2B5EF4-FFF2-40B4-BE49-F238E27FC236}">
                <a16:creationId xmlns:a16="http://schemas.microsoft.com/office/drawing/2014/main" id="{096A85F2-42E8-4567-B7E2-D770958B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22" y="3379457"/>
            <a:ext cx="1465118" cy="6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Aichryson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santamariensis</a:t>
            </a:r>
            <a:endParaRPr lang="en-US" altLang="en-US" sz="12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5" name="Picture 65" descr="http://acores.flora-on.pt/Aichryson-santamariensis_low_oRGM.jpg">
            <a:extLst>
              <a:ext uri="{FF2B5EF4-FFF2-40B4-BE49-F238E27FC236}">
                <a16:creationId xmlns:a16="http://schemas.microsoft.com/office/drawing/2014/main" id="{A9866485-1F26-4A1C-9096-A4D5E24C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78" y="1629623"/>
            <a:ext cx="1343985" cy="179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ítulo 1">
            <a:extLst>
              <a:ext uri="{FF2B5EF4-FFF2-40B4-BE49-F238E27FC236}">
                <a16:creationId xmlns:a16="http://schemas.microsoft.com/office/drawing/2014/main" id="{36682752-EFBB-4835-9F9A-74CB78FD355D}"/>
              </a:ext>
            </a:extLst>
          </p:cNvPr>
          <p:cNvSpPr txBox="1">
            <a:spLocks/>
          </p:cNvSpPr>
          <p:nvPr/>
        </p:nvSpPr>
        <p:spPr>
          <a:xfrm>
            <a:off x="179512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Herbáceas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1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49" descr="http://acores.flora-on.pt/Lactuca-watsoniana_low_OD59.jpg">
            <a:extLst>
              <a:ext uri="{FF2B5EF4-FFF2-40B4-BE49-F238E27FC236}">
                <a16:creationId xmlns:a16="http://schemas.microsoft.com/office/drawing/2014/main" id="{18097FE9-8841-48AF-B947-3D4B7C92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962" y="3908302"/>
            <a:ext cx="1343166" cy="17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1">
            <a:extLst>
              <a:ext uri="{FF2B5EF4-FFF2-40B4-BE49-F238E27FC236}">
                <a16:creationId xmlns:a16="http://schemas.microsoft.com/office/drawing/2014/main" id="{AF37F541-3CB3-402D-B658-B4FB534EE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996" y="5669498"/>
            <a:ext cx="1379901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Lactuca watsoniana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A7F809C0-CC8C-484E-A10D-06DB33316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749" y="5668446"/>
            <a:ext cx="1073022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Hedera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azorica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Picture 10" descr="http://acores.flora-on.pt/Hedera-azorica_low_YXpn.jpg">
            <a:extLst>
              <a:ext uri="{FF2B5EF4-FFF2-40B4-BE49-F238E27FC236}">
                <a16:creationId xmlns:a16="http://schemas.microsoft.com/office/drawing/2014/main" id="{C45E43CA-8686-43B2-96E6-91AA7C60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401" y="3910063"/>
            <a:ext cx="1337868" cy="178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0" descr="http://acores.flora-on.pt/Euphrasia-grandiflora_low_WKcs.jpg">
            <a:extLst>
              <a:ext uri="{FF2B5EF4-FFF2-40B4-BE49-F238E27FC236}">
                <a16:creationId xmlns:a16="http://schemas.microsoft.com/office/drawing/2014/main" id="{1C116ACD-6DE8-4C0B-9479-92071570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333" y="3909951"/>
            <a:ext cx="1343166" cy="17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1" descr="http://acores.flora-on.pt/Euphrasia-azorica_low_eJmz.jpg">
            <a:extLst>
              <a:ext uri="{FF2B5EF4-FFF2-40B4-BE49-F238E27FC236}">
                <a16:creationId xmlns:a16="http://schemas.microsoft.com/office/drawing/2014/main" id="{0CDC6F15-613C-45F0-9EFF-4E779804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558" y="3903000"/>
            <a:ext cx="1343166" cy="17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3" descr="http://acores.flora-on.pt/Euphorbia-stygiana_low_YVE4.jpg">
            <a:extLst>
              <a:ext uri="{FF2B5EF4-FFF2-40B4-BE49-F238E27FC236}">
                <a16:creationId xmlns:a16="http://schemas.microsoft.com/office/drawing/2014/main" id="{7C4F2591-6C13-4792-AA4A-8BFFE64D5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53" y="3904092"/>
            <a:ext cx="1343166" cy="17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">
            <a:extLst>
              <a:ext uri="{FF2B5EF4-FFF2-40B4-BE49-F238E27FC236}">
                <a16:creationId xmlns:a16="http://schemas.microsoft.com/office/drawing/2014/main" id="{A3060CA6-94F2-4E4E-9AE1-3CA59FB1B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" y="5666059"/>
            <a:ext cx="1334569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Euphorbia stygiana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17" descr="http://acores.flora-on.pt/Euphorbia-azorica_low_yiS2.jpg">
            <a:extLst>
              <a:ext uri="{FF2B5EF4-FFF2-40B4-BE49-F238E27FC236}">
                <a16:creationId xmlns:a16="http://schemas.microsoft.com/office/drawing/2014/main" id="{453F9B8E-8199-4F31-B26F-59A410115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962" y="1622902"/>
            <a:ext cx="1308858" cy="17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">
            <a:extLst>
              <a:ext uri="{FF2B5EF4-FFF2-40B4-BE49-F238E27FC236}">
                <a16:creationId xmlns:a16="http://schemas.microsoft.com/office/drawing/2014/main" id="{14068FAE-0BAD-42DB-AAF3-8DD181E2D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996" y="3338353"/>
            <a:ext cx="1252880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Euphorbia azorica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3" descr="http://acores.flora-on.pt/Daucus-carota_low_5blt.jpg">
            <a:extLst>
              <a:ext uri="{FF2B5EF4-FFF2-40B4-BE49-F238E27FC236}">
                <a16:creationId xmlns:a16="http://schemas.microsoft.com/office/drawing/2014/main" id="{55A4EDCC-1CE9-4B61-AE13-A9447D90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816" y="1624973"/>
            <a:ext cx="1323838" cy="176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1">
            <a:extLst>
              <a:ext uri="{FF2B5EF4-FFF2-40B4-BE49-F238E27FC236}">
                <a16:creationId xmlns:a16="http://schemas.microsoft.com/office/drawing/2014/main" id="{73A5BA92-1A11-4840-BCB7-A5F96E4E4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322" y="3348772"/>
            <a:ext cx="1629756" cy="6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Daucus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carota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subsp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azoricus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44" descr="http://acores.flora-on.pt/Daboecia-azorica_low_po6h.jpg">
            <a:extLst>
              <a:ext uri="{FF2B5EF4-FFF2-40B4-BE49-F238E27FC236}">
                <a16:creationId xmlns:a16="http://schemas.microsoft.com/office/drawing/2014/main" id="{C3521F1D-1F07-4B68-BFFC-2CCEFB5E8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334" y="1628484"/>
            <a:ext cx="1327174" cy="17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4" descr="http://acores.flora-on.pt/Corema-album_low_pbPw.jpg">
            <a:extLst>
              <a:ext uri="{FF2B5EF4-FFF2-40B4-BE49-F238E27FC236}">
                <a16:creationId xmlns:a16="http://schemas.microsoft.com/office/drawing/2014/main" id="{315B0DF3-4678-4311-862C-58813603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40" y="1624735"/>
            <a:ext cx="1343986" cy="179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BCBF2F02-0868-485A-AF9E-B185A05C1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392" y="3366363"/>
            <a:ext cx="1465118" cy="6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Corema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album </a:t>
            </a: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subsp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azoricum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52" descr="http://acores.flora-on.pt/Chaerophyllum-azoricum_low_Oiub.jpg">
            <a:extLst>
              <a:ext uri="{FF2B5EF4-FFF2-40B4-BE49-F238E27FC236}">
                <a16:creationId xmlns:a16="http://schemas.microsoft.com/office/drawing/2014/main" id="{B31C48E0-98B4-4EE2-A76C-259030D4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31" y="1624735"/>
            <a:ext cx="1329985" cy="17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3BD7D582-DD85-4A21-A85B-1C371D2D5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72" y="3360197"/>
            <a:ext cx="1678766" cy="4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Chaerophyllum azoricum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ítulo 1">
            <a:extLst>
              <a:ext uri="{FF2B5EF4-FFF2-40B4-BE49-F238E27FC236}">
                <a16:creationId xmlns:a16="http://schemas.microsoft.com/office/drawing/2014/main" id="{36682752-EFBB-4835-9F9A-74CB78FD355D}"/>
              </a:ext>
            </a:extLst>
          </p:cNvPr>
          <p:cNvSpPr txBox="1">
            <a:spLocks/>
          </p:cNvSpPr>
          <p:nvPr/>
        </p:nvSpPr>
        <p:spPr>
          <a:xfrm>
            <a:off x="179512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Herbáceas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DFF9C38D-38B6-46E5-AC05-80B934EBE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538" y="3359133"/>
            <a:ext cx="1201263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Daboecia azorica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1">
            <a:extLst>
              <a:ext uri="{FF2B5EF4-FFF2-40B4-BE49-F238E27FC236}">
                <a16:creationId xmlns:a16="http://schemas.microsoft.com/office/drawing/2014/main" id="{4FFFD794-ED1A-49DA-8C06-AFB875D5F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153" y="5660998"/>
            <a:ext cx="1482173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Euphrasia grandiflora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1">
            <a:extLst>
              <a:ext uri="{FF2B5EF4-FFF2-40B4-BE49-F238E27FC236}">
                <a16:creationId xmlns:a16="http://schemas.microsoft.com/office/drawing/2014/main" id="{01DC9128-169C-44E9-8FCE-B18A9F0DD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731" y="5660998"/>
            <a:ext cx="1233644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Euphrasia azorica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61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35" descr="http://acores.flora-on.pt/Platanthera-micrantha_low_zs5E.jpg">
            <a:extLst>
              <a:ext uri="{FF2B5EF4-FFF2-40B4-BE49-F238E27FC236}">
                <a16:creationId xmlns:a16="http://schemas.microsoft.com/office/drawing/2014/main" id="{AEFC181C-AF54-4311-A21C-689F92A40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655" y="3830627"/>
            <a:ext cx="1338877" cy="17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1">
            <a:extLst>
              <a:ext uri="{FF2B5EF4-FFF2-40B4-BE49-F238E27FC236}">
                <a16:creationId xmlns:a16="http://schemas.microsoft.com/office/drawing/2014/main" id="{6994E5FE-235F-40FC-9DF4-7A728AF0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750" y="5602234"/>
            <a:ext cx="154571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Platanthera micrantha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" name="Picture 64" descr="http://acores.flora-on.pt/Platanthera-azorica_low_2zsK.jpg">
            <a:extLst>
              <a:ext uri="{FF2B5EF4-FFF2-40B4-BE49-F238E27FC236}">
                <a16:creationId xmlns:a16="http://schemas.microsoft.com/office/drawing/2014/main" id="{6447D1E7-3FD8-42ED-80D0-64A2FA27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8229" y="3819994"/>
            <a:ext cx="1353146" cy="180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1">
            <a:extLst>
              <a:ext uri="{FF2B5EF4-FFF2-40B4-BE49-F238E27FC236}">
                <a16:creationId xmlns:a16="http://schemas.microsoft.com/office/drawing/2014/main" id="{1BBD127F-A573-4CEC-9C63-08255B4C5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574" y="5589796"/>
            <a:ext cx="1353164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Platanthera azorica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Picture 37" descr="http://acores.flora-on.pt/Pericallis-malvifolia_low_didr.jpg">
            <a:extLst>
              <a:ext uri="{FF2B5EF4-FFF2-40B4-BE49-F238E27FC236}">
                <a16:creationId xmlns:a16="http://schemas.microsoft.com/office/drawing/2014/main" id="{7D52EEF3-4285-4430-8311-7640A3C71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034" y="3813559"/>
            <a:ext cx="1358528" cy="18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1">
            <a:extLst>
              <a:ext uri="{FF2B5EF4-FFF2-40B4-BE49-F238E27FC236}">
                <a16:creationId xmlns:a16="http://schemas.microsoft.com/office/drawing/2014/main" id="{E88CB66C-501F-432D-8098-75A47586A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811" y="5587733"/>
            <a:ext cx="1331683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Pericallis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malvifolia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51" descr="http://acores.flora-on.pt/Myosotis-maritima_low_NB38.jpg">
            <a:extLst>
              <a:ext uri="{FF2B5EF4-FFF2-40B4-BE49-F238E27FC236}">
                <a16:creationId xmlns:a16="http://schemas.microsoft.com/office/drawing/2014/main" id="{0265DDA3-BFC6-4F44-B421-6A233B18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449" y="3808261"/>
            <a:ext cx="1380427" cy="184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7" descr="http://acores.flora-on.pt/Myosotis-azorica_low_zhu3.jpg">
            <a:extLst>
              <a:ext uri="{FF2B5EF4-FFF2-40B4-BE49-F238E27FC236}">
                <a16:creationId xmlns:a16="http://schemas.microsoft.com/office/drawing/2014/main" id="{5EBD44FE-CA60-4174-8F8F-289E520CD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68" y="3808121"/>
            <a:ext cx="1389293" cy="185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5D6D0EF9-2E84-4A45-81B4-6B93EFE984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928" y="1556226"/>
            <a:ext cx="1401562" cy="1868750"/>
          </a:xfrm>
          <a:prstGeom prst="rect">
            <a:avLst/>
          </a:prstGeom>
        </p:spPr>
      </p:pic>
      <p:sp>
        <p:nvSpPr>
          <p:cNvPr id="59" name="Rectangle 1">
            <a:extLst>
              <a:ext uri="{FF2B5EF4-FFF2-40B4-BE49-F238E27FC236}">
                <a16:creationId xmlns:a16="http://schemas.microsoft.com/office/drawing/2014/main" id="{B063E792-B394-46AD-AEFB-EDCE2DBB6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6217" y="3390646"/>
            <a:ext cx="1297828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Lysimachia azorica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59" descr="http://acores.flora-on.pt/Lotus-azoricus_low_MzSq.jpg">
            <a:extLst>
              <a:ext uri="{FF2B5EF4-FFF2-40B4-BE49-F238E27FC236}">
                <a16:creationId xmlns:a16="http://schemas.microsoft.com/office/drawing/2014/main" id="{AD8F05DE-3A0C-40EB-922B-61E58AC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8228" y="1559766"/>
            <a:ext cx="1398907" cy="186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1">
            <a:extLst>
              <a:ext uri="{FF2B5EF4-FFF2-40B4-BE49-F238E27FC236}">
                <a16:creationId xmlns:a16="http://schemas.microsoft.com/office/drawing/2014/main" id="{09F49068-0232-4CFB-97E2-FDE6ED4C2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092" y="3386357"/>
            <a:ext cx="1011467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Lotus azoricus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45" descr="http://acores.flora-on.pt/Leontodon-rigens_low_DrH4.jpg">
            <a:extLst>
              <a:ext uri="{FF2B5EF4-FFF2-40B4-BE49-F238E27FC236}">
                <a16:creationId xmlns:a16="http://schemas.microsoft.com/office/drawing/2014/main" id="{F9853F17-7602-460A-80FD-9D426EA0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0241" y="1559766"/>
            <a:ext cx="1389292" cy="18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1">
            <a:extLst>
              <a:ext uri="{FF2B5EF4-FFF2-40B4-BE49-F238E27FC236}">
                <a16:creationId xmlns:a16="http://schemas.microsoft.com/office/drawing/2014/main" id="{F46677D9-D730-4097-9297-97D50F3C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5110" y="3381393"/>
            <a:ext cx="1209214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Leontodon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rigens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50" descr="http://acores.flora-on.pt/Leontodon-hochstetteri_low_ahlM.jpg">
            <a:extLst>
              <a:ext uri="{FF2B5EF4-FFF2-40B4-BE49-F238E27FC236}">
                <a16:creationId xmlns:a16="http://schemas.microsoft.com/office/drawing/2014/main" id="{B9F790E8-BAC2-4705-BD1C-8D2C2D30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592" y="1551208"/>
            <a:ext cx="1389292" cy="18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1" descr="http://acores.flora-on.pt/Leontodon-filii_low_3j6m.jpg">
            <a:extLst>
              <a:ext uri="{FF2B5EF4-FFF2-40B4-BE49-F238E27FC236}">
                <a16:creationId xmlns:a16="http://schemas.microsoft.com/office/drawing/2014/main" id="{C0117762-350C-4E67-A703-5A55C8A5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05" y="1556225"/>
            <a:ext cx="1389293" cy="185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1">
            <a:extLst>
              <a:ext uri="{FF2B5EF4-FFF2-40B4-BE49-F238E27FC236}">
                <a16:creationId xmlns:a16="http://schemas.microsoft.com/office/drawing/2014/main" id="{A57FAF9C-EA7A-46A5-89F2-414136C4E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53" y="3377020"/>
            <a:ext cx="1018457" cy="4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Leontodon filii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ítulo 1">
            <a:extLst>
              <a:ext uri="{FF2B5EF4-FFF2-40B4-BE49-F238E27FC236}">
                <a16:creationId xmlns:a16="http://schemas.microsoft.com/office/drawing/2014/main" id="{36682752-EFBB-4835-9F9A-74CB78FD355D}"/>
              </a:ext>
            </a:extLst>
          </p:cNvPr>
          <p:cNvSpPr txBox="1">
            <a:spLocks/>
          </p:cNvSpPr>
          <p:nvPr/>
        </p:nvSpPr>
        <p:spPr>
          <a:xfrm>
            <a:off x="179512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Herbáceas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1">
            <a:extLst>
              <a:ext uri="{FF2B5EF4-FFF2-40B4-BE49-F238E27FC236}">
                <a16:creationId xmlns:a16="http://schemas.microsoft.com/office/drawing/2014/main" id="{F6FA14FC-F217-45DB-B889-EB485876D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125" y="3368192"/>
            <a:ext cx="157232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Leontodon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hochstetteri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1">
            <a:extLst>
              <a:ext uri="{FF2B5EF4-FFF2-40B4-BE49-F238E27FC236}">
                <a16:creationId xmlns:a16="http://schemas.microsoft.com/office/drawing/2014/main" id="{64586DEB-75C9-40E3-B2A3-1725C84C4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16" y="5615796"/>
            <a:ext cx="162975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Myosotis azorica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1">
            <a:extLst>
              <a:ext uri="{FF2B5EF4-FFF2-40B4-BE49-F238E27FC236}">
                <a16:creationId xmlns:a16="http://schemas.microsoft.com/office/drawing/2014/main" id="{120D619E-A39E-46B9-A708-2ED6978D8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457" y="5623776"/>
            <a:ext cx="1311934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Myosotis maritima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0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36" descr="http://acores.flora-on.pt/Smilax-azorica_low_zcy4.jpg">
            <a:extLst>
              <a:ext uri="{FF2B5EF4-FFF2-40B4-BE49-F238E27FC236}">
                <a16:creationId xmlns:a16="http://schemas.microsoft.com/office/drawing/2014/main" id="{1D04E61B-97EC-4C66-9C67-4EAC20FF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442" y="3817945"/>
            <a:ext cx="1304643" cy="173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21" descr="http://acores.flora-on.pt/Tolpis-azorica_low_NU5C.jpg">
            <a:extLst>
              <a:ext uri="{FF2B5EF4-FFF2-40B4-BE49-F238E27FC236}">
                <a16:creationId xmlns:a16="http://schemas.microsoft.com/office/drawing/2014/main" id="{D0938A16-06D7-419D-B296-13229783C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077" y="3813328"/>
            <a:ext cx="1312610" cy="17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1">
            <a:extLst>
              <a:ext uri="{FF2B5EF4-FFF2-40B4-BE49-F238E27FC236}">
                <a16:creationId xmlns:a16="http://schemas.microsoft.com/office/drawing/2014/main" id="{93C0F675-2AAC-4004-89C6-B6A4B6439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695" y="5548754"/>
            <a:ext cx="968635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Tolpis azorica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24" descr="http://acores.flora-on.pt/Spergularia-azorica_low_wBCz.jpg">
            <a:extLst>
              <a:ext uri="{FF2B5EF4-FFF2-40B4-BE49-F238E27FC236}">
                <a16:creationId xmlns:a16="http://schemas.microsoft.com/office/drawing/2014/main" id="{42648882-44A8-4B22-8A52-E1EB9299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816977"/>
            <a:ext cx="1304643" cy="17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1">
            <a:extLst>
              <a:ext uri="{FF2B5EF4-FFF2-40B4-BE49-F238E27FC236}">
                <a16:creationId xmlns:a16="http://schemas.microsoft.com/office/drawing/2014/main" id="{716AC963-9206-4499-8CE4-CD4D496FB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76" y="5541077"/>
            <a:ext cx="1331106" cy="4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Spergularia azorica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28" descr="http://acores.flora-on.pt/Solidago-azorica_low_9Bqn.jpg">
            <a:extLst>
              <a:ext uri="{FF2B5EF4-FFF2-40B4-BE49-F238E27FC236}">
                <a16:creationId xmlns:a16="http://schemas.microsoft.com/office/drawing/2014/main" id="{5FF2E2F3-2E39-4D45-BE09-6EF6285FD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3816976"/>
            <a:ext cx="1304643" cy="17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id="{9D6ECF18-716B-4A45-95AA-FEC289E1A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354" y="5570209"/>
            <a:ext cx="1151570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Solidago azorica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7BE57EF4-E9EB-4130-B3AE-6D328A8F6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553" y="5555984"/>
            <a:ext cx="102653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Smilax azorica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58" descr="http://acores.flora-on.pt/Serapias-cordigera_low_1VX9.jpg">
            <a:extLst>
              <a:ext uri="{FF2B5EF4-FFF2-40B4-BE49-F238E27FC236}">
                <a16:creationId xmlns:a16="http://schemas.microsoft.com/office/drawing/2014/main" id="{821361E7-8D14-494F-9608-BF14C1C7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98" y="3812708"/>
            <a:ext cx="1318853" cy="17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">
            <a:extLst>
              <a:ext uri="{FF2B5EF4-FFF2-40B4-BE49-F238E27FC236}">
                <a16:creationId xmlns:a16="http://schemas.microsoft.com/office/drawing/2014/main" id="{C456FECF-FDF0-4A08-B966-718E18604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6" y="5547153"/>
            <a:ext cx="1488849" cy="65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Serapias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cordigera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subsp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azorica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9" descr="http://acores.flora-on.pt/Scabiosa-nitens_low_Rlfj.jpg">
            <a:extLst>
              <a:ext uri="{FF2B5EF4-FFF2-40B4-BE49-F238E27FC236}">
                <a16:creationId xmlns:a16="http://schemas.microsoft.com/office/drawing/2014/main" id="{A7E76401-00AD-4889-AD74-496E0E89F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887" y="1635720"/>
            <a:ext cx="1332948" cy="177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">
            <a:extLst>
              <a:ext uri="{FF2B5EF4-FFF2-40B4-BE49-F238E27FC236}">
                <a16:creationId xmlns:a16="http://schemas.microsoft.com/office/drawing/2014/main" id="{81CD8393-7177-45C3-9206-B7B0BC2DC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720" y="3364666"/>
            <a:ext cx="162975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Scabiosa nitens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41" descr="http://acores.flora-on.pt/Sanicula-azorica_low_KE88.jpg">
            <a:extLst>
              <a:ext uri="{FF2B5EF4-FFF2-40B4-BE49-F238E27FC236}">
                <a16:creationId xmlns:a16="http://schemas.microsoft.com/office/drawing/2014/main" id="{0350BCCA-5845-4171-9AB0-BB5BDBA6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805" y="1630525"/>
            <a:ext cx="1331629" cy="17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1">
            <a:extLst>
              <a:ext uri="{FF2B5EF4-FFF2-40B4-BE49-F238E27FC236}">
                <a16:creationId xmlns:a16="http://schemas.microsoft.com/office/drawing/2014/main" id="{F2435FC3-7972-4840-B5EF-8AF2C5A50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081" y="3368447"/>
            <a:ext cx="1137143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Sanicula azorica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56" descr="http://acores.flora-on.pt/Rumex-azoricus_low_Dbk3.jpg">
            <a:extLst>
              <a:ext uri="{FF2B5EF4-FFF2-40B4-BE49-F238E27FC236}">
                <a16:creationId xmlns:a16="http://schemas.microsoft.com/office/drawing/2014/main" id="{5774E609-D2D0-47DE-B207-9A71CC2A5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4731" y="1627418"/>
            <a:ext cx="1330118" cy="177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id="{CE5E83FD-5A7C-459B-898E-6569874C6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964" y="3366149"/>
            <a:ext cx="1101300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Rumex azoricus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19" descr="http://acores.flora-on.pt/Rubia-agostinhoi_low_tQSK.jpg">
            <a:extLst>
              <a:ext uri="{FF2B5EF4-FFF2-40B4-BE49-F238E27FC236}">
                <a16:creationId xmlns:a16="http://schemas.microsoft.com/office/drawing/2014/main" id="{4E27AFC1-E422-4348-BAD3-1552687B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938" y="1635720"/>
            <a:ext cx="1323837" cy="17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E1721B23-5D72-42AD-8EA3-3774AEFB5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1840" y="3364666"/>
            <a:ext cx="1178757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Rubia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agostinhoi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16" descr="http://acores.flora-on.pt/Platanthera-pollostantha_low_XHIN.jpg">
            <a:extLst>
              <a:ext uri="{FF2B5EF4-FFF2-40B4-BE49-F238E27FC236}">
                <a16:creationId xmlns:a16="http://schemas.microsoft.com/office/drawing/2014/main" id="{B56AE999-66A0-489C-BA6D-97A664E2D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85" y="1627418"/>
            <a:ext cx="1326192" cy="176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ítulo 1">
            <a:extLst>
              <a:ext uri="{FF2B5EF4-FFF2-40B4-BE49-F238E27FC236}">
                <a16:creationId xmlns:a16="http://schemas.microsoft.com/office/drawing/2014/main" id="{36682752-EFBB-4835-9F9A-74CB78FD355D}"/>
              </a:ext>
            </a:extLst>
          </p:cNvPr>
          <p:cNvSpPr txBox="1">
            <a:spLocks/>
          </p:cNvSpPr>
          <p:nvPr/>
        </p:nvSpPr>
        <p:spPr>
          <a:xfrm>
            <a:off x="179512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Herbáceas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274F79C6-0F54-4D6D-B48D-CCA3BFD9B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85" y="3372401"/>
            <a:ext cx="168453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Platanthera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pollostantha</a:t>
            </a:r>
            <a:endParaRPr lang="en-US" altLang="en-US" sz="12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" name="Picture 62" descr="http://acores.flora-on.pt/Veronica-dabneyi_low_iapV.jpg">
            <a:extLst>
              <a:ext uri="{FF2B5EF4-FFF2-40B4-BE49-F238E27FC236}">
                <a16:creationId xmlns:a16="http://schemas.microsoft.com/office/drawing/2014/main" id="{0CB6B396-A966-4388-B1CC-5465F13C1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5031" y="3814828"/>
            <a:ext cx="1320090" cy="176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1">
            <a:extLst>
              <a:ext uri="{FF2B5EF4-FFF2-40B4-BE49-F238E27FC236}">
                <a16:creationId xmlns:a16="http://schemas.microsoft.com/office/drawing/2014/main" id="{4B007EC6-6ACF-4C18-8A28-864ABD08E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272" y="5545255"/>
            <a:ext cx="1204533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Veronica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dabneyi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98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4" descr="http://acores.flora-on.pt/Dryopteris-crispifolia_low_FA2a.jpg">
            <a:extLst>
              <a:ext uri="{FF2B5EF4-FFF2-40B4-BE49-F238E27FC236}">
                <a16:creationId xmlns:a16="http://schemas.microsoft.com/office/drawing/2014/main" id="{47ABFB37-8685-45B1-9A1E-A6FE089D4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156" y="2459670"/>
            <a:ext cx="1666810" cy="222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id="{CBA84FF6-BD6C-464C-97BD-C0039D2BB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087" y="4681338"/>
            <a:ext cx="1415937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Dryopteris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crispifolia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" name="Picture 20" descr="http://acores.flora-on.pt/Dryopteris-azorica_low_-llB.jpg">
            <a:extLst>
              <a:ext uri="{FF2B5EF4-FFF2-40B4-BE49-F238E27FC236}">
                <a16:creationId xmlns:a16="http://schemas.microsoft.com/office/drawing/2014/main" id="{B9E252F0-0815-488B-A482-8359CDEA8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009" y="2459671"/>
            <a:ext cx="1666821" cy="222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3" descr="http://acores.flora-on.pt/Polypodium-macaronesicum_low_X3K9.jpg">
            <a:extLst>
              <a:ext uri="{FF2B5EF4-FFF2-40B4-BE49-F238E27FC236}">
                <a16:creationId xmlns:a16="http://schemas.microsoft.com/office/drawing/2014/main" id="{D5BE8049-A5C3-4CB8-A856-8CC45DB66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368" y="2456474"/>
            <a:ext cx="1666811" cy="22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1">
            <a:extLst>
              <a:ext uri="{FF2B5EF4-FFF2-40B4-BE49-F238E27FC236}">
                <a16:creationId xmlns:a16="http://schemas.microsoft.com/office/drawing/2014/main" id="{6EA0B794-C2A1-4D3D-B3C7-2DEAC6AA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2588" y="4681235"/>
            <a:ext cx="1925051" cy="6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Polypodium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macaronesicum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subsp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azoricum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ectangle 1">
            <a:extLst>
              <a:ext uri="{FF2B5EF4-FFF2-40B4-BE49-F238E27FC236}">
                <a16:creationId xmlns:a16="http://schemas.microsoft.com/office/drawing/2014/main" id="{38B17157-CC9B-45FB-8537-07E11B51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609" y="4686988"/>
            <a:ext cx="1263844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Dryopteris azorica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Título 1">
            <a:extLst>
              <a:ext uri="{FF2B5EF4-FFF2-40B4-BE49-F238E27FC236}">
                <a16:creationId xmlns:a16="http://schemas.microsoft.com/office/drawing/2014/main" id="{36682752-EFBB-4835-9F9A-74CB78FD355D}"/>
              </a:ext>
            </a:extLst>
          </p:cNvPr>
          <p:cNvSpPr txBox="1">
            <a:spLocks/>
          </p:cNvSpPr>
          <p:nvPr/>
        </p:nvSpPr>
        <p:spPr>
          <a:xfrm>
            <a:off x="179512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Herbáceas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42" descr="http://acores.flora-on.pt/Asplenium-azoricum_low_8VPE.jpg">
            <a:extLst>
              <a:ext uri="{FF2B5EF4-FFF2-40B4-BE49-F238E27FC236}">
                <a16:creationId xmlns:a16="http://schemas.microsoft.com/office/drawing/2014/main" id="{D79B84FB-D218-4A53-83C8-3BEAF5228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62" y="2458808"/>
            <a:ext cx="1666821" cy="222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1F9B598C-7C1C-435B-A9D6-63E159F8A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61" y="4689950"/>
            <a:ext cx="1392982" cy="4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Asplenium azoricum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66" descr="http://acores.flora-on.pt/Isoetes-azorica_low_9UTJ.jpg">
            <a:extLst>
              <a:ext uri="{FF2B5EF4-FFF2-40B4-BE49-F238E27FC236}">
                <a16:creationId xmlns:a16="http://schemas.microsoft.com/office/drawing/2014/main" id="{3D1C5DC3-F4FC-472C-8497-9FABB432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292" y="2459670"/>
            <a:ext cx="1666809" cy="22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1">
            <a:extLst>
              <a:ext uri="{FF2B5EF4-FFF2-40B4-BE49-F238E27FC236}">
                <a16:creationId xmlns:a16="http://schemas.microsoft.com/office/drawing/2014/main" id="{60E5465B-F126-4FA1-AB0F-9047B9FCF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4677942"/>
            <a:ext cx="1163496" cy="6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Isoëtes azorica –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feto</a:t>
            </a:r>
            <a:r>
              <a:rPr lang="en-US" altLang="en-US" sz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aquático</a:t>
            </a:r>
            <a:r>
              <a:rPr lang="en-US" altLang="en-US" sz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D93FA4F2-CA44-4C9B-BC98-E18B6B355F71}"/>
              </a:ext>
            </a:extLst>
          </p:cNvPr>
          <p:cNvSpPr txBox="1">
            <a:spLocks/>
          </p:cNvSpPr>
          <p:nvPr/>
        </p:nvSpPr>
        <p:spPr>
          <a:xfrm>
            <a:off x="179512" y="1782714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Ptéridofitos:</a:t>
            </a:r>
            <a:endParaRPr lang="en-GB" sz="4000" spc="0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1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Rectangle 1">
            <a:extLst>
              <a:ext uri="{FF2B5EF4-FFF2-40B4-BE49-F238E27FC236}">
                <a16:creationId xmlns:a16="http://schemas.microsoft.com/office/drawing/2014/main" id="{089854F6-8F37-4D58-979F-F82130338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1919" y="5586494"/>
            <a:ext cx="1004157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Holcus rigidus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2" name="Picture 18" descr="http://acores.flora-on.pt/Luzula-purpureo-splendens_low_0JY2.jpg">
            <a:extLst>
              <a:ext uri="{FF2B5EF4-FFF2-40B4-BE49-F238E27FC236}">
                <a16:creationId xmlns:a16="http://schemas.microsoft.com/office/drawing/2014/main" id="{6476AE31-CF72-44C7-B6BF-A115242C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29" y="3865735"/>
            <a:ext cx="1322072" cy="17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7" descr="http://acores.flora-on.pt/Festuca-francoi_low_Ppi1.jpg">
            <a:extLst>
              <a:ext uri="{FF2B5EF4-FFF2-40B4-BE49-F238E27FC236}">
                <a16:creationId xmlns:a16="http://schemas.microsoft.com/office/drawing/2014/main" id="{201690A9-D29D-41F1-9447-E6BB386C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45" y="3863381"/>
            <a:ext cx="1324043" cy="176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1">
            <a:extLst>
              <a:ext uri="{FF2B5EF4-FFF2-40B4-BE49-F238E27FC236}">
                <a16:creationId xmlns:a16="http://schemas.microsoft.com/office/drawing/2014/main" id="{AEBB8971-0864-49D1-B509-2C595772A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80" y="5610778"/>
            <a:ext cx="1078024" cy="4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Festuca francoi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53" descr="http://acores.flora-on.pt/Carex-hochstetterana_low_CUeI.jpg">
            <a:extLst>
              <a:ext uri="{FF2B5EF4-FFF2-40B4-BE49-F238E27FC236}">
                <a16:creationId xmlns:a16="http://schemas.microsoft.com/office/drawing/2014/main" id="{1E0ED9D7-6686-4936-BDA3-1863D53A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079" y="1637134"/>
            <a:ext cx="1304608" cy="17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81FCD546-7207-4C13-8CB4-4C1461ABE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208" y="3362122"/>
            <a:ext cx="1465117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Carex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hochstetterana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6" name="Picture 22" descr="http://acores.flora-on.pt/Festuca-petraea_low_7sQ9.jpg">
            <a:extLst>
              <a:ext uri="{FF2B5EF4-FFF2-40B4-BE49-F238E27FC236}">
                <a16:creationId xmlns:a16="http://schemas.microsoft.com/office/drawing/2014/main" id="{A3721B2B-B04E-465A-ADA0-11988A79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301" y="3863381"/>
            <a:ext cx="1323838" cy="176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">
            <a:extLst>
              <a:ext uri="{FF2B5EF4-FFF2-40B4-BE49-F238E27FC236}">
                <a16:creationId xmlns:a16="http://schemas.microsoft.com/office/drawing/2014/main" id="{F0BDBA4B-C0B8-4148-BDDC-91A269C7B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092" y="5559820"/>
            <a:ext cx="1322072" cy="68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Luzula</a:t>
            </a:r>
            <a:r>
              <a:rPr lang="en-US" alt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purpureo-splendens</a:t>
            </a:r>
            <a:endParaRPr lang="en-US" alt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ectangle 1">
            <a:extLst>
              <a:ext uri="{FF2B5EF4-FFF2-40B4-BE49-F238E27FC236}">
                <a16:creationId xmlns:a16="http://schemas.microsoft.com/office/drawing/2014/main" id="{AE66E636-F3FA-4085-BD1A-A9260E895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208" y="5613875"/>
            <a:ext cx="1131372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Festuca petraea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Título 1">
            <a:extLst>
              <a:ext uri="{FF2B5EF4-FFF2-40B4-BE49-F238E27FC236}">
                <a16:creationId xmlns:a16="http://schemas.microsoft.com/office/drawing/2014/main" id="{36682752-EFBB-4835-9F9A-74CB78FD355D}"/>
              </a:ext>
            </a:extLst>
          </p:cNvPr>
          <p:cNvSpPr txBox="1">
            <a:spLocks/>
          </p:cNvSpPr>
          <p:nvPr/>
        </p:nvSpPr>
        <p:spPr>
          <a:xfrm>
            <a:off x="179512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Herbáceas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A50FAB-35F0-46CD-A9F9-B0F5BBC0E5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39" y="1640293"/>
            <a:ext cx="1393309" cy="1736317"/>
          </a:xfrm>
          <a:prstGeom prst="rect">
            <a:avLst/>
          </a:prstGeom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E9FE13D3-84E7-42E5-AB3C-9BAB6E7AD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686" y="3376610"/>
            <a:ext cx="1511704" cy="6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Carex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leviosa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1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nova </a:t>
            </a:r>
            <a:r>
              <a:rPr lang="en-US" altLang="en-US" sz="12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espécie</a:t>
            </a:r>
            <a:r>
              <a:rPr lang="en-US" altLang="en-US" sz="1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68" descr="http://acores.flora-on.pt/Carex-pilulifera_low_FDPZ.jpg">
            <a:extLst>
              <a:ext uri="{FF2B5EF4-FFF2-40B4-BE49-F238E27FC236}">
                <a16:creationId xmlns:a16="http://schemas.microsoft.com/office/drawing/2014/main" id="{09A1CB63-7F1B-4291-89F7-2D0CF77B8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720" y="1642183"/>
            <a:ext cx="1310972" cy="1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">
            <a:extLst>
              <a:ext uri="{FF2B5EF4-FFF2-40B4-BE49-F238E27FC236}">
                <a16:creationId xmlns:a16="http://schemas.microsoft.com/office/drawing/2014/main" id="{2536469A-EFA7-4CC4-A2F4-FA8616DB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448" y="3378887"/>
            <a:ext cx="1488849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Carex pilulifera </a:t>
            </a: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subsp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azorica</a:t>
            </a:r>
            <a:endParaRPr lang="en-US" alt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69" descr="http://acores.flora-on.pt/Carex-vulcani_low_f-G9.jpg">
            <a:extLst>
              <a:ext uri="{FF2B5EF4-FFF2-40B4-BE49-F238E27FC236}">
                <a16:creationId xmlns:a16="http://schemas.microsoft.com/office/drawing/2014/main" id="{00FDD7C0-B5F4-40CA-8553-4B54FCFB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29" y="1641400"/>
            <a:ext cx="1309789" cy="174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">
            <a:extLst>
              <a:ext uri="{FF2B5EF4-FFF2-40B4-BE49-F238E27FC236}">
                <a16:creationId xmlns:a16="http://schemas.microsoft.com/office/drawing/2014/main" id="{A9229137-110A-4940-8321-4DEE3059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980" y="3362122"/>
            <a:ext cx="961582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Carex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vulcani</a:t>
            </a:r>
            <a:endParaRPr lang="en-US" altLang="en-US" sz="12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46" descr="http://acores.flora-on.pt/Deschampsia-foliosa_low_HwKn.jpg">
            <a:extLst>
              <a:ext uri="{FF2B5EF4-FFF2-40B4-BE49-F238E27FC236}">
                <a16:creationId xmlns:a16="http://schemas.microsoft.com/office/drawing/2014/main" id="{A36F4BE5-B13E-42EB-9385-BC037DE6B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8155" y="1640293"/>
            <a:ext cx="1314166" cy="175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id="{E8602DE9-F335-4E27-916D-FFC24E8C7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244" y="3359810"/>
            <a:ext cx="1629756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Deschampsia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foliosa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70" descr="http://acores.flora-on.pt/Gaudinia-coarctata_low_DO-j.jpg">
            <a:extLst>
              <a:ext uri="{FF2B5EF4-FFF2-40B4-BE49-F238E27FC236}">
                <a16:creationId xmlns:a16="http://schemas.microsoft.com/office/drawing/2014/main" id="{D474CC9C-6606-470E-A875-6849B6D8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803" y="3861048"/>
            <a:ext cx="1327259" cy="17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">
            <a:extLst>
              <a:ext uri="{FF2B5EF4-FFF2-40B4-BE49-F238E27FC236}">
                <a16:creationId xmlns:a16="http://schemas.microsoft.com/office/drawing/2014/main" id="{90866895-13EB-48AE-9FDD-2E3BB71EB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696" y="5586494"/>
            <a:ext cx="1327259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Gaudinia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coarctata</a:t>
            </a:r>
            <a:endParaRPr lang="en-US" altLang="en-US" sz="12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C500DD4-26BF-49A7-9902-64C334100C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07" y="3865970"/>
            <a:ext cx="1308606" cy="1744808"/>
          </a:xfrm>
          <a:prstGeom prst="rect">
            <a:avLst/>
          </a:prstGeom>
        </p:spPr>
      </p:pic>
      <p:sp>
        <p:nvSpPr>
          <p:cNvPr id="43" name="Rectangle 1">
            <a:extLst>
              <a:ext uri="{FF2B5EF4-FFF2-40B4-BE49-F238E27FC236}">
                <a16:creationId xmlns:a16="http://schemas.microsoft.com/office/drawing/2014/main" id="{3E796EF2-B165-4F21-A846-7CA508A13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155" y="5581086"/>
            <a:ext cx="1185169" cy="4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Rostraria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azorica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27" descr="http://acores.flora-on.pt/Holcus-rigidus_low_FprZ.jpg">
            <a:extLst>
              <a:ext uri="{FF2B5EF4-FFF2-40B4-BE49-F238E27FC236}">
                <a16:creationId xmlns:a16="http://schemas.microsoft.com/office/drawing/2014/main" id="{88B6E29D-4468-4027-A68C-F4C705AE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026" y="3861048"/>
            <a:ext cx="1334409" cy="17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ítulo 1">
            <a:extLst>
              <a:ext uri="{FF2B5EF4-FFF2-40B4-BE49-F238E27FC236}">
                <a16:creationId xmlns:a16="http://schemas.microsoft.com/office/drawing/2014/main" id="{FD1215ED-0E9A-41B8-A320-276C93B3B11D}"/>
              </a:ext>
            </a:extLst>
          </p:cNvPr>
          <p:cNvSpPr txBox="1">
            <a:spLocks/>
          </p:cNvSpPr>
          <p:nvPr/>
        </p:nvSpPr>
        <p:spPr>
          <a:xfrm>
            <a:off x="83088" y="1635715"/>
            <a:ext cx="1728192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Poales</a:t>
            </a:r>
            <a:r>
              <a:rPr lang="pt-PT" sz="4300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4000" spc="0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0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770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Tipos de frutos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204473" y="1628182"/>
            <a:ext cx="854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 secos deiscentes (quando maduros libertam as sementes)</a:t>
            </a:r>
            <a:endParaRPr lang="pt-PT" sz="2000" i="1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40B07-177E-47B7-8FE9-4ED85BF431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2420888"/>
            <a:ext cx="2327580" cy="309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AA8E17-5E29-44FF-A378-20D1C1CDB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65" y="2420888"/>
            <a:ext cx="2320088" cy="3093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2A186-6199-4A23-976A-C58B17E816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306" r="1525" b="-306"/>
          <a:stretch/>
        </p:blipFill>
        <p:spPr>
          <a:xfrm>
            <a:off x="5084327" y="2425056"/>
            <a:ext cx="3995601" cy="3089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21C412-70EF-4ACB-BCA0-4AB911501AD3}"/>
              </a:ext>
            </a:extLst>
          </p:cNvPr>
          <p:cNvSpPr txBox="1"/>
          <p:nvPr/>
        </p:nvSpPr>
        <p:spPr>
          <a:xfrm>
            <a:off x="-2914" y="5488306"/>
            <a:ext cx="1593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Euphorbia stygiana</a:t>
            </a:r>
            <a:endParaRPr lang="en-NZ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502952-DDF9-48A3-8A35-16F63CBCE057}"/>
              </a:ext>
            </a:extLst>
          </p:cNvPr>
          <p:cNvSpPr txBox="1"/>
          <p:nvPr/>
        </p:nvSpPr>
        <p:spPr>
          <a:xfrm>
            <a:off x="2517549" y="5488305"/>
            <a:ext cx="1492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Euphorbia azorica</a:t>
            </a:r>
            <a:endParaRPr lang="en-NZ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2B47D-5FD6-46A0-86D7-8F73BC0D9FF4}"/>
              </a:ext>
            </a:extLst>
          </p:cNvPr>
          <p:cNvSpPr txBox="1"/>
          <p:nvPr/>
        </p:nvSpPr>
        <p:spPr>
          <a:xfrm>
            <a:off x="5039806" y="5477939"/>
            <a:ext cx="1209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Azorina vidalii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741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770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Tipos de frutos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9516" y="1614626"/>
            <a:ext cx="93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 secos indeiscentes (quando maduros </a:t>
            </a:r>
            <a:r>
              <a:rPr lang="pt-PT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libertam as sementes)</a:t>
            </a:r>
            <a:endParaRPr lang="pt-PT" sz="2000" i="1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3ADFD-8F6B-457B-8E02-DCD9DA92C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r="21334" b="-122"/>
          <a:stretch/>
        </p:blipFill>
        <p:spPr>
          <a:xfrm>
            <a:off x="35496" y="2348881"/>
            <a:ext cx="3321308" cy="3168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1E26B-EB2F-40A7-BB09-A5087116DF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57" y="2348880"/>
            <a:ext cx="2381139" cy="3169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758E7-4D16-4825-8FB3-D0919EBA9E5E}"/>
              </a:ext>
            </a:extLst>
          </p:cNvPr>
          <p:cNvSpPr txBox="1"/>
          <p:nvPr/>
        </p:nvSpPr>
        <p:spPr>
          <a:xfrm>
            <a:off x="-10557" y="5504177"/>
            <a:ext cx="1597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Angelica lignescens</a:t>
            </a:r>
            <a:endParaRPr lang="en-NZ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A982E-12B4-40CF-9353-C351F8100838}"/>
              </a:ext>
            </a:extLst>
          </p:cNvPr>
          <p:cNvSpPr txBox="1"/>
          <p:nvPr/>
        </p:nvSpPr>
        <p:spPr>
          <a:xfrm>
            <a:off x="6671977" y="5494641"/>
            <a:ext cx="237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Daucus carota </a:t>
            </a:r>
            <a:r>
              <a:rPr lang="pt-PT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subsp. </a:t>
            </a:r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azoricus</a:t>
            </a:r>
            <a:endParaRPr lang="en-NZ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251D6C-B44B-4B83-893A-38987986DA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48" y="2348881"/>
            <a:ext cx="3168352" cy="31683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C04446-921B-44FB-A895-0B61C6400F83}"/>
              </a:ext>
            </a:extLst>
          </p:cNvPr>
          <p:cNvSpPr txBox="1"/>
          <p:nvPr/>
        </p:nvSpPr>
        <p:spPr>
          <a:xfrm>
            <a:off x="3391376" y="5504177"/>
            <a:ext cx="1436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Ammi trifoliatum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132745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770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Tipos de frutos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319958" y="1584939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 carnudos</a:t>
            </a:r>
            <a:endParaRPr lang="pt-PT" sz="2000" i="1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468427-7C0E-41A9-A725-DFD78AED0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1" y="2204865"/>
            <a:ext cx="2528862" cy="3371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C3AA2-C20B-4D6F-A805-EAEA47E64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6" y="2204864"/>
            <a:ext cx="4499632" cy="3374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FDF307-29DE-4CEA-BB02-604F4A9AB3EC}"/>
              </a:ext>
            </a:extLst>
          </p:cNvPr>
          <p:cNvSpPr txBox="1"/>
          <p:nvPr/>
        </p:nvSpPr>
        <p:spPr>
          <a:xfrm>
            <a:off x="3558131" y="5532579"/>
            <a:ext cx="1393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Frangula azorica</a:t>
            </a:r>
            <a:endParaRPr lang="en-NZ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1BE26-0C8C-4096-9C70-CDE977EC00BD}"/>
              </a:ext>
            </a:extLst>
          </p:cNvPr>
          <p:cNvSpPr txBox="1"/>
          <p:nvPr/>
        </p:nvSpPr>
        <p:spPr>
          <a:xfrm>
            <a:off x="827584" y="5568527"/>
            <a:ext cx="1591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Juniperus brevifolia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30919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1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1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770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Tipos de frutos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395536" y="1619201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 múltiplos</a:t>
            </a:r>
            <a:endParaRPr lang="pt-PT" sz="2000" i="1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E2EB2-1389-46DB-AE90-93D79D01A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6" y="2204864"/>
            <a:ext cx="4352406" cy="3262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F520B-6D9B-4098-A8C3-48594E6B3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70" y="2204864"/>
            <a:ext cx="4350204" cy="3262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01263E-963C-4815-A1B3-E6C04C60E122}"/>
              </a:ext>
            </a:extLst>
          </p:cNvPr>
          <p:cNvSpPr txBox="1"/>
          <p:nvPr/>
        </p:nvSpPr>
        <p:spPr>
          <a:xfrm>
            <a:off x="161971" y="5448473"/>
            <a:ext cx="1373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Solidago azorica</a:t>
            </a:r>
            <a:endParaRPr lang="en-NZ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6CF74-1FD5-4B61-BF04-D86365B80125}"/>
              </a:ext>
            </a:extLst>
          </p:cNvPr>
          <p:cNvSpPr txBox="1"/>
          <p:nvPr/>
        </p:nvSpPr>
        <p:spPr>
          <a:xfrm>
            <a:off x="4530059" y="5448473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Viburnum treleasei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427565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D14888E-E6E5-46C5-89C9-2416EF5F9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89368"/>
            <a:ext cx="9153255" cy="527368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FBFA2-2B87-4715-8F43-92B42DD0EF8E}"/>
              </a:ext>
            </a:extLst>
          </p:cNvPr>
          <p:cNvSpPr/>
          <p:nvPr/>
        </p:nvSpPr>
        <p:spPr>
          <a:xfrm>
            <a:off x="513182" y="1105755"/>
            <a:ext cx="8064896" cy="432048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DAB024-BB8F-4079-B04A-ABDBDBFF2837}"/>
              </a:ext>
            </a:extLst>
          </p:cNvPr>
          <p:cNvSpPr txBox="1"/>
          <p:nvPr/>
        </p:nvSpPr>
        <p:spPr>
          <a:xfrm>
            <a:off x="1259632" y="2519235"/>
            <a:ext cx="6621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2 – Espécies nativas e endémicas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847066-D2EB-4AF5-8D98-86A4FAEAA0CF}"/>
              </a:ext>
            </a:extLst>
          </p:cNvPr>
          <p:cNvSpPr txBox="1"/>
          <p:nvPr/>
        </p:nvSpPr>
        <p:spPr>
          <a:xfrm>
            <a:off x="1259632" y="1548325"/>
            <a:ext cx="6715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1 – Espécies invasoras nos Açores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686ADF-E469-4E1B-9965-ADA70A70A655}"/>
              </a:ext>
            </a:extLst>
          </p:cNvPr>
          <p:cNvSpPr txBox="1"/>
          <p:nvPr/>
        </p:nvSpPr>
        <p:spPr>
          <a:xfrm>
            <a:off x="1259632" y="3487779"/>
            <a:ext cx="5151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pt-PT" sz="3200" dirty="0"/>
              <a:t> </a:t>
            </a:r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Técnicas de controlo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1259632" y="4456323"/>
            <a:ext cx="656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4 – Equipamentos e ferramentas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770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Tipos de frutos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319958" y="1586367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Infrutescências</a:t>
            </a:r>
            <a:endParaRPr lang="en-NZ" sz="2000" i="1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5B91C-5366-4121-80BA-4B460A3EB2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92" y="2204864"/>
            <a:ext cx="2202146" cy="3305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8EDE1-C2EE-48CC-969F-EF420214ED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1" y="2204864"/>
            <a:ext cx="3319546" cy="3305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FB17A-168E-4660-8009-9C36D94DA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14" y="2204864"/>
            <a:ext cx="2479876" cy="3305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4A2978-B3AE-4AF8-9570-3F0342714358}"/>
              </a:ext>
            </a:extLst>
          </p:cNvPr>
          <p:cNvSpPr txBox="1"/>
          <p:nvPr/>
        </p:nvSpPr>
        <p:spPr>
          <a:xfrm>
            <a:off x="476210" y="5492961"/>
            <a:ext cx="1305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Scabiosa nitens</a:t>
            </a:r>
            <a:endParaRPr lang="en-NZ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1D5AC5-4DAB-43E8-8232-04D26B831F22}"/>
              </a:ext>
            </a:extLst>
          </p:cNvPr>
          <p:cNvSpPr txBox="1"/>
          <p:nvPr/>
        </p:nvSpPr>
        <p:spPr>
          <a:xfrm>
            <a:off x="3889014" y="5474002"/>
            <a:ext cx="15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Pericallis malvifolia</a:t>
            </a:r>
            <a:endParaRPr lang="en-NZ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A974CE-67F0-42C0-A1FF-B2560F4347A1}"/>
              </a:ext>
            </a:extLst>
          </p:cNvPr>
          <p:cNvSpPr txBox="1"/>
          <p:nvPr/>
        </p:nvSpPr>
        <p:spPr>
          <a:xfrm>
            <a:off x="6443597" y="5474002"/>
            <a:ext cx="1348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Festuca petraea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20384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8471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Técnica de colheita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162221" y="1544298"/>
            <a:ext cx="88833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 deiscentes – recolha diretamente para um saco (de papel), ou colocar uma meia de vidro, ou um saco de organza à volta dos frutos quando estes estão quase maduros 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ex. </a:t>
            </a:r>
            <a:r>
              <a:rPr lang="pt-PT" sz="20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Euphorbia stygiana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20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Euphorbia azorica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20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Azorina vidalii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 indeiscentes / carnudos – seleção visual de frutos intactos, através da mudança de cor ou textura, para excluir frutos imaturos ou predados 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ex. </a:t>
            </a:r>
            <a:r>
              <a:rPr lang="pt-PT" sz="20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Juniperus brevifolia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20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Frangula azorica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20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Angelica lignescens</a:t>
            </a:r>
            <a:endParaRPr lang="pt-PT" sz="2400" i="1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 múltiplos / infrutescências – recolha das sementes que se destacam facilmente 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técnica mais adequada para </a:t>
            </a:r>
            <a:r>
              <a:rPr lang="pt-PT" sz="2000" u="sng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umbelíferas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ex. </a:t>
            </a:r>
            <a:r>
              <a:rPr lang="pt-PT" sz="200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Ammi trifoliatum</a:t>
            </a:r>
            <a:r>
              <a:rPr lang="pt-PT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200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Angelica lignescens</a:t>
            </a:r>
            <a:r>
              <a:rPr lang="pt-PT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pt-PT" sz="200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Daucus carota </a:t>
            </a:r>
            <a:r>
              <a:rPr lang="pt-PT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subsp. </a:t>
            </a:r>
            <a:r>
              <a:rPr lang="pt-PT" sz="200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azoricus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pt-PT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recolha de sementes de </a:t>
            </a:r>
            <a:r>
              <a:rPr lang="pt-PT" u="sng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gramíneas</a:t>
            </a:r>
            <a:r>
              <a:rPr lang="pt-PT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ex. </a:t>
            </a:r>
            <a:r>
              <a:rPr lang="pt-PT" i="1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Festuca </a:t>
            </a:r>
            <a:r>
              <a:rPr lang="pt-PT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sp., </a:t>
            </a:r>
            <a:r>
              <a:rPr lang="pt-PT" i="1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Deschampsia foliosa </a:t>
            </a:r>
            <a:r>
              <a:rPr lang="pt-PT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i="1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Holcus rigidus</a:t>
            </a:r>
            <a:r>
              <a:rPr lang="pt-PT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pode ser recolhida toda a inflorescência quando se verificar que todos os frutos da inflorescência estão maduros</a:t>
            </a:r>
            <a:endParaRPr lang="pt-PT" i="1" dirty="0">
              <a:solidFill>
                <a:schemeClr val="bg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5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8471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Técnica de colheita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513182" y="1628800"/>
            <a:ext cx="806489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recolha de sementes </a:t>
            </a:r>
            <a:r>
              <a:rPr lang="pt-PT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solo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é permitida </a:t>
            </a:r>
            <a:r>
              <a:rPr lang="pt-PT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apenas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quando: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planta-mãe pode ser determinada sem qualquer dúvida;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sementes dispersaram recentemente;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sementes não sofreram predação ou ação patogénica significativas;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 é possível aplicar outras técnicas 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(ex. abanar a planta e recolher as sementes num pano ou lona colocado no solo; corte de ramos ou grupos de fruto).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pt-PT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a recolha for para conservação no Banco de Sementes, as sementes nunca devem ser recolhidas do solo!</a:t>
            </a:r>
            <a:endParaRPr lang="en-NZ" sz="2000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7322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Amostragem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319958" y="1688228"/>
            <a:ext cx="85005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Recolha dum </a:t>
            </a:r>
            <a:r>
              <a:rPr lang="pt-PT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mínimo de 5 populações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zonas climáticas e edáficas diferentes</a:t>
            </a:r>
            <a:endParaRPr lang="pt-PT" sz="2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Amostragem dum </a:t>
            </a:r>
            <a:r>
              <a:rPr lang="pt-PT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mínimo de 50 plantas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preferencialmente 200 plantas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Limitar a colheita a um </a:t>
            </a:r>
            <a:r>
              <a:rPr lang="pt-PT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máximo de 20%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número total de sementes maduras no dia da colheita </a:t>
            </a:r>
            <a:r>
              <a:rPr lang="pt-P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PT" baseline="30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t-P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PT" baseline="-25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P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espécies não ameaçadas)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Recolha dum </a:t>
            </a:r>
            <a:r>
              <a:rPr lang="pt-PT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mínimo de 10 sementes por planta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Evitar a colheita de uma espécie no mesmo local em dois anos consecutivos</a:t>
            </a:r>
          </a:p>
        </p:txBody>
      </p:sp>
    </p:spTree>
    <p:extLst>
      <p:ext uri="{BB962C8B-B14F-4D97-AF65-F5344CB8AC3E}">
        <p14:creationId xmlns:p14="http://schemas.microsoft.com/office/powerpoint/2010/main" val="410817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6381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Método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E52AB-83FD-40F7-AA4F-28112240EF79}"/>
              </a:ext>
            </a:extLst>
          </p:cNvPr>
          <p:cNvSpPr txBox="1"/>
          <p:nvPr/>
        </p:nvSpPr>
        <p:spPr>
          <a:xfrm>
            <a:off x="1331640" y="176628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Aleatório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0969B-C8E3-4830-B441-81C73144ECD0}"/>
              </a:ext>
            </a:extLst>
          </p:cNvPr>
          <p:cNvSpPr txBox="1"/>
          <p:nvPr/>
        </p:nvSpPr>
        <p:spPr>
          <a:xfrm>
            <a:off x="1329389" y="317220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Sistemático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23B39-D314-4E2B-A33D-A3870AD301F4}"/>
              </a:ext>
            </a:extLst>
          </p:cNvPr>
          <p:cNvSpPr txBox="1"/>
          <p:nvPr/>
        </p:nvSpPr>
        <p:spPr>
          <a:xfrm>
            <a:off x="1329389" y="460343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Estratificado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2EE4B-8E53-44F2-BBDD-C8A76C2A8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80" y="1720502"/>
            <a:ext cx="1486107" cy="1362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349F4-1B06-4A94-A981-A7CF0EB76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53" y="3115041"/>
            <a:ext cx="1495634" cy="1438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60195D-B454-489E-8414-EF4D0789DA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77" y="3082767"/>
            <a:ext cx="1530256" cy="1500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476496-7030-418C-9E50-FCAF438071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74" y="4524756"/>
            <a:ext cx="1524213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7063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Viabilidade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974AA-FD65-4328-8BC3-F1414D955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72" y="1700808"/>
            <a:ext cx="5680630" cy="3790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6F125-18B6-40DC-9AF9-957EE2814034}"/>
              </a:ext>
            </a:extLst>
          </p:cNvPr>
          <p:cNvSpPr txBox="1"/>
          <p:nvPr/>
        </p:nvSpPr>
        <p:spPr>
          <a:xfrm>
            <a:off x="1495067" y="5454119"/>
            <a:ext cx="2752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Lactuca watsoniana </a:t>
            </a:r>
            <a:r>
              <a:rPr lang="pt-P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alfacinha</a:t>
            </a:r>
            <a:endParaRPr lang="en-NZ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2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7063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Viabilidade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974AA-FD65-4328-8BC3-F1414D955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98" y="1700808"/>
            <a:ext cx="4845577" cy="3790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6F125-18B6-40DC-9AF9-957EE2814034}"/>
              </a:ext>
            </a:extLst>
          </p:cNvPr>
          <p:cNvSpPr txBox="1"/>
          <p:nvPr/>
        </p:nvSpPr>
        <p:spPr>
          <a:xfrm>
            <a:off x="1914985" y="5491386"/>
            <a:ext cx="283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Euphorbia azorica </a:t>
            </a:r>
            <a:r>
              <a:rPr lang="pt-P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erva-leiteira</a:t>
            </a:r>
            <a:endParaRPr lang="en-NZ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42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9032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Estado de maturação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6F125-18B6-40DC-9AF9-957EE2814034}"/>
              </a:ext>
            </a:extLst>
          </p:cNvPr>
          <p:cNvSpPr txBox="1"/>
          <p:nvPr/>
        </p:nvSpPr>
        <p:spPr>
          <a:xfrm>
            <a:off x="3518951" y="5530154"/>
            <a:ext cx="2244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Chaerophyllum azoricum</a:t>
            </a:r>
            <a:endParaRPr lang="en-NZ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C3475EE-E090-4E8B-B90E-6079B2C7DD6C}"/>
              </a:ext>
            </a:extLst>
          </p:cNvPr>
          <p:cNvGrpSpPr/>
          <p:nvPr/>
        </p:nvGrpSpPr>
        <p:grpSpPr>
          <a:xfrm>
            <a:off x="1913653" y="1726654"/>
            <a:ext cx="5316693" cy="3790578"/>
            <a:chOff x="839483" y="2076368"/>
            <a:chExt cx="5316693" cy="37905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E974AA-FD65-4328-8BC3-F1414D955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83" y="2076368"/>
              <a:ext cx="2662881" cy="37905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AD08B2-5246-4F24-BD45-BE009B4DB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" r="2796" b="426"/>
            <a:stretch/>
          </p:blipFill>
          <p:spPr>
            <a:xfrm>
              <a:off x="3652709" y="2090467"/>
              <a:ext cx="2503467" cy="3776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9062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974AA-FD65-4328-8BC3-F1414D955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82" y="1772816"/>
            <a:ext cx="5066435" cy="3758579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9032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Estado de maturação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6F125-18B6-40DC-9AF9-957EE2814034}"/>
              </a:ext>
            </a:extLst>
          </p:cNvPr>
          <p:cNvSpPr txBox="1"/>
          <p:nvPr/>
        </p:nvSpPr>
        <p:spPr>
          <a:xfrm>
            <a:off x="2038782" y="5517191"/>
            <a:ext cx="2624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Angelica lignescens </a:t>
            </a:r>
            <a:r>
              <a:rPr lang="pt-P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angélica</a:t>
            </a:r>
            <a:endParaRPr lang="en-NZ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52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9032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Estado de maturação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22875-E3D2-4E57-A7A0-1C8E81739118}"/>
              </a:ext>
            </a:extLst>
          </p:cNvPr>
          <p:cNvSpPr txBox="1"/>
          <p:nvPr/>
        </p:nvSpPr>
        <p:spPr>
          <a:xfrm>
            <a:off x="333005" y="1714466"/>
            <a:ext cx="891718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Alteração na cor e consistência do fruto/semente;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Frutos/sementes que se destacam facilmente da planta;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Frutos separados ou abertos naturalmente;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Sementes duras e secas;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Algumas sementes já dispersas.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t-PT" sz="2400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Espécies com frutos com </a:t>
            </a:r>
            <a:r>
              <a:rPr lang="pt-PT" sz="24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deiscência explosiva</a:t>
            </a:r>
            <a:r>
              <a:rPr lang="pt-PT" sz="2400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t-PT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condições semelhantes às </a:t>
            </a:r>
            <a:r>
              <a:rPr lang="pt-PT" sz="24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in-situ</a:t>
            </a:r>
            <a:r>
              <a:rPr lang="pt-PT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os frutos podem terminar o processo de maturação depois da recolha </a:t>
            </a:r>
            <a:r>
              <a:rPr lang="pt-PT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ex. </a:t>
            </a:r>
            <a:r>
              <a:rPr lang="pt-PT" sz="20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Euphorbia stygiana</a:t>
            </a:r>
            <a:r>
              <a:rPr lang="pt-PT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20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Euphorbia azorica</a:t>
            </a:r>
            <a:endParaRPr lang="pt-PT" sz="24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EC5BAE6-2CC5-4879-9F50-B74846B2E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89368"/>
            <a:ext cx="9153255" cy="527368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FBFA2-2B87-4715-8F43-92B42DD0EF8E}"/>
              </a:ext>
            </a:extLst>
          </p:cNvPr>
          <p:cNvSpPr/>
          <p:nvPr/>
        </p:nvSpPr>
        <p:spPr>
          <a:xfrm>
            <a:off x="513182" y="1105755"/>
            <a:ext cx="8064896" cy="432048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DAB024-BB8F-4079-B04A-ABDBDBFF2837}"/>
              </a:ext>
            </a:extLst>
          </p:cNvPr>
          <p:cNvSpPr txBox="1"/>
          <p:nvPr/>
        </p:nvSpPr>
        <p:spPr>
          <a:xfrm>
            <a:off x="1259632" y="2519235"/>
            <a:ext cx="6734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2 – Espécies nativas e endémicas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847066-D2EB-4AF5-8D98-86A4FAEAA0CF}"/>
              </a:ext>
            </a:extLst>
          </p:cNvPr>
          <p:cNvSpPr txBox="1"/>
          <p:nvPr/>
        </p:nvSpPr>
        <p:spPr>
          <a:xfrm>
            <a:off x="1259632" y="1548325"/>
            <a:ext cx="697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1 – Espécies invasoras nos Açores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686ADF-E469-4E1B-9965-ADA70A70A655}"/>
              </a:ext>
            </a:extLst>
          </p:cNvPr>
          <p:cNvSpPr txBox="1"/>
          <p:nvPr/>
        </p:nvSpPr>
        <p:spPr>
          <a:xfrm>
            <a:off x="1259632" y="3487779"/>
            <a:ext cx="5141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pt-PT" sz="3200" dirty="0"/>
              <a:t> </a:t>
            </a:r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Técnicas de controlo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1259632" y="4456323"/>
            <a:ext cx="656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4 – Equipamentos e ferramentas</a:t>
            </a:r>
          </a:p>
        </p:txBody>
      </p:sp>
      <p:sp>
        <p:nvSpPr>
          <p:cNvPr id="18" name="Rectangle 53">
            <a:extLst>
              <a:ext uri="{FF2B5EF4-FFF2-40B4-BE49-F238E27FC236}">
                <a16:creationId xmlns:a16="http://schemas.microsoft.com/office/drawing/2014/main" id="{4A79F17B-DDCE-4EB8-9ECC-7C7DF3AE5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9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6215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Registo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22875-E3D2-4E57-A7A0-1C8E81739118}"/>
              </a:ext>
            </a:extLst>
          </p:cNvPr>
          <p:cNvSpPr txBox="1"/>
          <p:nvPr/>
        </p:nvSpPr>
        <p:spPr>
          <a:xfrm>
            <a:off x="294356" y="1718343"/>
            <a:ext cx="855528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 obrigatório </a:t>
            </a:r>
            <a:r>
              <a:rPr lang="pt-PT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preencher a ficha de colheita / rotular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cada amostra: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Espécie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Nome do(s) coletor(</a:t>
            </a:r>
            <a:r>
              <a:rPr lang="pt-PT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Ilha / local (coordenadas)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de colheita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Indicação do projeto, se aplicável 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ex. LIFE IP </a:t>
            </a:r>
            <a:r>
              <a:rPr lang="pt-PT" sz="20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Azores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Natura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Destino da amostra </a:t>
            </a:r>
            <a:r>
              <a:rPr lang="pt-PT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ex. Banco de Sementes, Jardim Botânico, Serviços Florestais</a:t>
            </a:r>
          </a:p>
        </p:txBody>
      </p:sp>
    </p:spTree>
    <p:extLst>
      <p:ext uri="{BB962C8B-B14F-4D97-AF65-F5344CB8AC3E}">
        <p14:creationId xmlns:p14="http://schemas.microsoft.com/office/powerpoint/2010/main" val="177279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204473" y="845523"/>
            <a:ext cx="8505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Recolha de sementes </a:t>
            </a:r>
            <a:r>
              <a:rPr lang="pt-PT" sz="4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Acondicionamento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22875-E3D2-4E57-A7A0-1C8E81739118}"/>
              </a:ext>
            </a:extLst>
          </p:cNvPr>
          <p:cNvSpPr txBox="1"/>
          <p:nvPr/>
        </p:nvSpPr>
        <p:spPr>
          <a:xfrm>
            <a:off x="0" y="1599459"/>
            <a:ext cx="8892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Utilização de sacos de papel, selados com fita adesiva;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Evitar temperaturas altas e radiação direta;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Acondicionar frutos carnudos em sacos ou recipientes de plástico, mantidos abertos até ao local de destino, para assegurar o arejamento;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Secagem imediata de sementes com deposição de humidade (em camada fina, ao ar livre, na sombra);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caso de envio de sementes de frutos carnudos para o Banco de Sementes, estas devem ser limpas </a:t>
            </a:r>
            <a:r>
              <a:rPr lang="pt-PT" sz="2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antes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envio, para os frutos não começarem a fermentar a caminho, o que compromete a longevidade da semente conservada;</a:t>
            </a:r>
          </a:p>
          <a:p>
            <a:pPr marL="714375" indent="-357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Envio para o Banco de Sementes o mais rapidamente possível.</a:t>
            </a:r>
          </a:p>
        </p:txBody>
      </p:sp>
    </p:spTree>
    <p:extLst>
      <p:ext uri="{BB962C8B-B14F-4D97-AF65-F5344CB8AC3E}">
        <p14:creationId xmlns:p14="http://schemas.microsoft.com/office/powerpoint/2010/main" val="203306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D14888E-E6E5-46C5-89C9-2416EF5F9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"/>
          <a:stretch/>
        </p:blipFill>
        <p:spPr>
          <a:xfrm>
            <a:off x="-1" y="693274"/>
            <a:ext cx="9141691" cy="5292984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4931864" y="716513"/>
            <a:ext cx="4238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Muito obrigada!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D14888E-E6E5-46C5-89C9-2416EF5F9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6708"/>
            <a:ext cx="9141691" cy="53335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FBFA2-2B87-4715-8F43-92B42DD0EF8E}"/>
              </a:ext>
            </a:extLst>
          </p:cNvPr>
          <p:cNvSpPr/>
          <p:nvPr/>
        </p:nvSpPr>
        <p:spPr>
          <a:xfrm>
            <a:off x="513182" y="1105755"/>
            <a:ext cx="8064896" cy="432048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D686ADF-E469-4E1B-9965-ADA70A70A655}"/>
              </a:ext>
            </a:extLst>
          </p:cNvPr>
          <p:cNvSpPr txBox="1"/>
          <p:nvPr/>
        </p:nvSpPr>
        <p:spPr>
          <a:xfrm>
            <a:off x="899592" y="2894245"/>
            <a:ext cx="5763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pt-PT" sz="3600" dirty="0"/>
              <a:t> </a:t>
            </a:r>
            <a:r>
              <a:rPr lang="pt-PT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Técnicas de controlo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899592" y="3862789"/>
            <a:ext cx="734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4 – Equipamentos e ferramentas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643EF-B1D7-4BEB-AF48-A5BFF3C617AB}"/>
              </a:ext>
            </a:extLst>
          </p:cNvPr>
          <p:cNvSpPr txBox="1"/>
          <p:nvPr/>
        </p:nvSpPr>
        <p:spPr>
          <a:xfrm>
            <a:off x="899592" y="1886133"/>
            <a:ext cx="6359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 seguir…. voltando às </a:t>
            </a:r>
            <a:r>
              <a:rPr lang="pt-PT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invasoras</a:t>
            </a:r>
            <a:r>
              <a:rPr lang="pt-PT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945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aixaDeTexto 2">
            <a:extLst>
              <a:ext uri="{FF2B5EF4-FFF2-40B4-BE49-F238E27FC236}">
                <a16:creationId xmlns:a16="http://schemas.microsoft.com/office/drawing/2014/main" id="{4EB99E3E-33D2-4592-A505-BBBD5994F7FE}"/>
              </a:ext>
            </a:extLst>
          </p:cNvPr>
          <p:cNvSpPr txBox="1"/>
          <p:nvPr/>
        </p:nvSpPr>
        <p:spPr>
          <a:xfrm>
            <a:off x="465681" y="1899161"/>
            <a:ext cx="82110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 dos Açores 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Existiam exclusivamente nos Açores aquando da descoberta das ilhas; 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7B0AF3AA-7961-4834-81B4-3E23CDF885B8}"/>
              </a:ext>
            </a:extLst>
          </p:cNvPr>
          <p:cNvSpPr txBox="1"/>
          <p:nvPr/>
        </p:nvSpPr>
        <p:spPr>
          <a:xfrm>
            <a:off x="465681" y="2887894"/>
            <a:ext cx="82110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Nativas dos Açores 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Existiam nas ilhas aquando da sua descoberta, mas poderiam também existir noutros locais.</a:t>
            </a:r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7CE57175-F39A-4319-8E51-39430A503C10}"/>
              </a:ext>
            </a:extLst>
          </p:cNvPr>
          <p:cNvSpPr txBox="1"/>
          <p:nvPr/>
        </p:nvSpPr>
        <p:spPr>
          <a:xfrm>
            <a:off x="465406" y="3906922"/>
            <a:ext cx="8211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Uma Endémica de um local é sempre Nativa nesse mesmo local;</a:t>
            </a:r>
          </a:p>
          <a:p>
            <a:pPr>
              <a:lnSpc>
                <a:spcPct val="90000"/>
              </a:lnSpc>
            </a:pPr>
            <a:endParaRPr lang="pt-PT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 sempre uma Nativa é Endémica – isto nos casos onde não houve diferenciação genética das espécies em relação aos seus locais de origem. 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33CE88D8-4235-468A-9830-17798606E464}"/>
              </a:ext>
            </a:extLst>
          </p:cNvPr>
          <p:cNvSpPr txBox="1">
            <a:spLocks/>
          </p:cNvSpPr>
          <p:nvPr/>
        </p:nvSpPr>
        <p:spPr>
          <a:xfrm>
            <a:off x="436394" y="413859"/>
            <a:ext cx="8355135" cy="129569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Definições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6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17">
            <a:extLst>
              <a:ext uri="{FF2B5EF4-FFF2-40B4-BE49-F238E27FC236}">
                <a16:creationId xmlns:a16="http://schemas.microsoft.com/office/drawing/2014/main" id="{FBC2D00E-3903-4361-9264-0C00ADA93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92" t="253" r="4910"/>
          <a:stretch/>
        </p:blipFill>
        <p:spPr>
          <a:xfrm>
            <a:off x="6883167" y="2184514"/>
            <a:ext cx="2232247" cy="2983904"/>
          </a:xfrm>
          <a:prstGeom prst="rect">
            <a:avLst/>
          </a:prstGeom>
        </p:spPr>
      </p:pic>
      <p:pic>
        <p:nvPicPr>
          <p:cNvPr id="23" name="Picture 12" descr="http://acores.flora-on.pt/Myrsine-retusa_low_WP2q.jpg">
            <a:extLst>
              <a:ext uri="{FF2B5EF4-FFF2-40B4-BE49-F238E27FC236}">
                <a16:creationId xmlns:a16="http://schemas.microsoft.com/office/drawing/2014/main" id="{C7361FA7-6AFB-4FB3-8E5A-FFF918D5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890" y="2179301"/>
            <a:ext cx="2237929" cy="29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acores.flora-on.pt/Erica-azorica_low_t49n.jpg">
            <a:extLst>
              <a:ext uri="{FF2B5EF4-FFF2-40B4-BE49-F238E27FC236}">
                <a16:creationId xmlns:a16="http://schemas.microsoft.com/office/drawing/2014/main" id="{E73C9662-3127-4677-94B0-472DA20E2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3" y="2183871"/>
            <a:ext cx="2232247" cy="29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33CE88D8-4235-468A-9830-17798606E464}"/>
              </a:ext>
            </a:extLst>
          </p:cNvPr>
          <p:cNvSpPr txBox="1">
            <a:spLocks/>
          </p:cNvSpPr>
          <p:nvPr/>
        </p:nvSpPr>
        <p:spPr>
          <a:xfrm>
            <a:off x="393638" y="726568"/>
            <a:ext cx="8355135" cy="129569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 e nativas dos Açores – </a:t>
            </a:r>
          </a:p>
          <a:p>
            <a:r>
              <a:rPr lang="pt-PT" sz="4000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Árvores e arbustos pioneiros</a:t>
            </a:r>
            <a:endParaRPr lang="en-GB" sz="4000" spc="0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ângulo 4">
            <a:extLst>
              <a:ext uri="{FF2B5EF4-FFF2-40B4-BE49-F238E27FC236}">
                <a16:creationId xmlns:a16="http://schemas.microsoft.com/office/drawing/2014/main" id="{A7B55E74-C0FA-497A-8563-A8DA032B85F2}"/>
              </a:ext>
            </a:extLst>
          </p:cNvPr>
          <p:cNvSpPr/>
          <p:nvPr/>
        </p:nvSpPr>
        <p:spPr>
          <a:xfrm>
            <a:off x="-13538" y="5168418"/>
            <a:ext cx="1849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Urze:</a:t>
            </a:r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Erica azorica</a:t>
            </a:r>
          </a:p>
        </p:txBody>
      </p:sp>
      <p:sp>
        <p:nvSpPr>
          <p:cNvPr id="13" name="Retângulo 15">
            <a:extLst>
              <a:ext uri="{FF2B5EF4-FFF2-40B4-BE49-F238E27FC236}">
                <a16:creationId xmlns:a16="http://schemas.microsoft.com/office/drawing/2014/main" id="{720C4192-DC14-4B1B-87F0-920AAA5F4BE8}"/>
              </a:ext>
            </a:extLst>
          </p:cNvPr>
          <p:cNvSpPr/>
          <p:nvPr/>
        </p:nvSpPr>
        <p:spPr>
          <a:xfrm>
            <a:off x="4554542" y="5160199"/>
            <a:ext cx="1841683" cy="709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Tamujo: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Myrsine retusa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ângulo 16">
            <a:extLst>
              <a:ext uri="{FF2B5EF4-FFF2-40B4-BE49-F238E27FC236}">
                <a16:creationId xmlns:a16="http://schemas.microsoft.com/office/drawing/2014/main" id="{2DF99283-E99C-41BE-BBB2-6D6E2381DBDB}"/>
              </a:ext>
            </a:extLst>
          </p:cNvPr>
          <p:cNvSpPr/>
          <p:nvPr/>
        </p:nvSpPr>
        <p:spPr>
          <a:xfrm>
            <a:off x="6816572" y="5160842"/>
            <a:ext cx="2365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Queiró: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Calluna vulgaris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ângulo 16">
            <a:extLst>
              <a:ext uri="{FF2B5EF4-FFF2-40B4-BE49-F238E27FC236}">
                <a16:creationId xmlns:a16="http://schemas.microsoft.com/office/drawing/2014/main" id="{269EA846-64A0-4754-88D8-6157AA3E94FE}"/>
              </a:ext>
            </a:extLst>
          </p:cNvPr>
          <p:cNvSpPr/>
          <p:nvPr/>
        </p:nvSpPr>
        <p:spPr>
          <a:xfrm>
            <a:off x="2288157" y="5167775"/>
            <a:ext cx="2365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Faia-da-terra: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Morella faya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m 18">
            <a:extLst>
              <a:ext uri="{FF2B5EF4-FFF2-40B4-BE49-F238E27FC236}">
                <a16:creationId xmlns:a16="http://schemas.microsoft.com/office/drawing/2014/main" id="{F788D6D1-10F6-4624-B72B-763471756C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95" y="2183871"/>
            <a:ext cx="2232248" cy="297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tângulo 4">
            <a:extLst>
              <a:ext uri="{FF2B5EF4-FFF2-40B4-BE49-F238E27FC236}">
                <a16:creationId xmlns:a16="http://schemas.microsoft.com/office/drawing/2014/main" id="{A7B55E74-C0FA-497A-8563-A8DA032B85F2}"/>
              </a:ext>
            </a:extLst>
          </p:cNvPr>
          <p:cNvSpPr/>
          <p:nvPr/>
        </p:nvSpPr>
        <p:spPr>
          <a:xfrm>
            <a:off x="1619104" y="5168418"/>
            <a:ext cx="1849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Pau-Branco:</a:t>
            </a:r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t-PT" sz="2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Picconia</a:t>
            </a:r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azorica</a:t>
            </a:r>
            <a:endParaRPr lang="pt-PT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8" descr="http://acores.flora-on.pt/Laurus-azorica_low_BvZk.jpg">
            <a:extLst>
              <a:ext uri="{FF2B5EF4-FFF2-40B4-BE49-F238E27FC236}">
                <a16:creationId xmlns:a16="http://schemas.microsoft.com/office/drawing/2014/main" id="{EF5C46A5-D166-417D-A384-F0836037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050" y="1483327"/>
            <a:ext cx="2764546" cy="36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6" descr="http://acores.flora-on.pt/Picconia-azorica_low_WFbH.jpg">
            <a:extLst>
              <a:ext uri="{FF2B5EF4-FFF2-40B4-BE49-F238E27FC236}">
                <a16:creationId xmlns:a16="http://schemas.microsoft.com/office/drawing/2014/main" id="{8723C7B3-EC38-4B55-8928-A1E9DDD3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396" y="1483327"/>
            <a:ext cx="2764546" cy="36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5">
            <a:extLst>
              <a:ext uri="{FF2B5EF4-FFF2-40B4-BE49-F238E27FC236}">
                <a16:creationId xmlns:a16="http://schemas.microsoft.com/office/drawing/2014/main" id="{720C4192-DC14-4B1B-87F0-920AAA5F4BE8}"/>
              </a:ext>
            </a:extLst>
          </p:cNvPr>
          <p:cNvSpPr/>
          <p:nvPr/>
        </p:nvSpPr>
        <p:spPr>
          <a:xfrm>
            <a:off x="4528234" y="5168418"/>
            <a:ext cx="1842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Loureiro: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Laurus azorica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6BE58E39-F871-4A48-BCB3-C582110ECD9A}"/>
              </a:ext>
            </a:extLst>
          </p:cNvPr>
          <p:cNvSpPr txBox="1">
            <a:spLocks/>
          </p:cNvSpPr>
          <p:nvPr/>
        </p:nvSpPr>
        <p:spPr>
          <a:xfrm>
            <a:off x="393638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nativas 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Árvores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9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FF9CAC7D-E7C8-4C54-AC15-E4F9C7E0B7D3}"/>
              </a:ext>
            </a:extLst>
          </p:cNvPr>
          <p:cNvSpPr txBox="1">
            <a:spLocks/>
          </p:cNvSpPr>
          <p:nvPr/>
        </p:nvSpPr>
        <p:spPr>
          <a:xfrm>
            <a:off x="393638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nativas 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Árvores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2" descr="http://acores.flora-on.pt/Ilex-perado_low_acng.jpg">
            <a:extLst>
              <a:ext uri="{FF2B5EF4-FFF2-40B4-BE49-F238E27FC236}">
                <a16:creationId xmlns:a16="http://schemas.microsoft.com/office/drawing/2014/main" id="{2FB0FE7A-70DD-488D-B4FF-0F4E356E8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511639"/>
            <a:ext cx="2842180" cy="378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acores.flora-on.pt/Juniperus-brevifolia_low_xrHu.jpg">
            <a:extLst>
              <a:ext uri="{FF2B5EF4-FFF2-40B4-BE49-F238E27FC236}">
                <a16:creationId xmlns:a16="http://schemas.microsoft.com/office/drawing/2014/main" id="{1BC6404C-38D1-41FF-ADF2-EA654F09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525" y="1511636"/>
            <a:ext cx="2842180" cy="37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10">
            <a:extLst>
              <a:ext uri="{FF2B5EF4-FFF2-40B4-BE49-F238E27FC236}">
                <a16:creationId xmlns:a16="http://schemas.microsoft.com/office/drawing/2014/main" id="{E2C1A17A-7A99-41EC-B5EB-C82A2D15D79C}"/>
              </a:ext>
            </a:extLst>
          </p:cNvPr>
          <p:cNvSpPr/>
          <p:nvPr/>
        </p:nvSpPr>
        <p:spPr>
          <a:xfrm>
            <a:off x="1562872" y="5241394"/>
            <a:ext cx="1784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Azevinho: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Ilex azorica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tângulo 11">
            <a:extLst>
              <a:ext uri="{FF2B5EF4-FFF2-40B4-BE49-F238E27FC236}">
                <a16:creationId xmlns:a16="http://schemas.microsoft.com/office/drawing/2014/main" id="{A7CFEE0B-27EA-4297-A5B6-89572666DD20}"/>
              </a:ext>
            </a:extLst>
          </p:cNvPr>
          <p:cNvSpPr/>
          <p:nvPr/>
        </p:nvSpPr>
        <p:spPr>
          <a:xfrm>
            <a:off x="4640392" y="5241394"/>
            <a:ext cx="2502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Cedro-do-mato: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Juniperus brevifolia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3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2">
            <a:extLst>
              <a:ext uri="{FF2B5EF4-FFF2-40B4-BE49-F238E27FC236}">
                <a16:creationId xmlns:a16="http://schemas.microsoft.com/office/drawing/2014/main" id="{64F96CBA-E2EF-4CAB-9FC5-CEF17A833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27" y="1991860"/>
            <a:ext cx="4398169" cy="2944228"/>
          </a:xfrm>
          <a:prstGeom prst="rect">
            <a:avLst/>
          </a:prstGeom>
        </p:spPr>
      </p:pic>
      <p:pic>
        <p:nvPicPr>
          <p:cNvPr id="19" name="Imagem 17">
            <a:extLst>
              <a:ext uri="{FF2B5EF4-FFF2-40B4-BE49-F238E27FC236}">
                <a16:creationId xmlns:a16="http://schemas.microsoft.com/office/drawing/2014/main" id="{F6FB1BC5-8032-4937-A179-1210F322D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4" y="1988840"/>
            <a:ext cx="4398170" cy="2944229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tângulo 10">
            <a:extLst>
              <a:ext uri="{FF2B5EF4-FFF2-40B4-BE49-F238E27FC236}">
                <a16:creationId xmlns:a16="http://schemas.microsoft.com/office/drawing/2014/main" id="{E2C1A17A-7A99-41EC-B5EB-C82A2D15D79C}"/>
              </a:ext>
            </a:extLst>
          </p:cNvPr>
          <p:cNvSpPr/>
          <p:nvPr/>
        </p:nvSpPr>
        <p:spPr>
          <a:xfrm>
            <a:off x="30581" y="4869160"/>
            <a:ext cx="2198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Sanguinho: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Frangula azorica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tângulo 11">
            <a:extLst>
              <a:ext uri="{FF2B5EF4-FFF2-40B4-BE49-F238E27FC236}">
                <a16:creationId xmlns:a16="http://schemas.microsoft.com/office/drawing/2014/main" id="{A7CFEE0B-27EA-4297-A5B6-89572666DD20}"/>
              </a:ext>
            </a:extLst>
          </p:cNvPr>
          <p:cNvSpPr/>
          <p:nvPr/>
        </p:nvSpPr>
        <p:spPr>
          <a:xfrm>
            <a:off x="4571206" y="4877259"/>
            <a:ext cx="3924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Gingeira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-brava: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Prunus lusitanica 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subsp. </a:t>
            </a:r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azorica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A7AB6DED-D8E2-434F-AE27-9F4CD5EEA0B5}"/>
              </a:ext>
            </a:extLst>
          </p:cNvPr>
          <p:cNvSpPr txBox="1">
            <a:spLocks/>
          </p:cNvSpPr>
          <p:nvPr/>
        </p:nvSpPr>
        <p:spPr>
          <a:xfrm>
            <a:off x="393638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nativas 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Árvores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68011-6EA3-4195-974F-7989D36F70E0}"/>
              </a:ext>
            </a:extLst>
          </p:cNvPr>
          <p:cNvSpPr txBox="1"/>
          <p:nvPr/>
        </p:nvSpPr>
        <p:spPr>
          <a:xfrm>
            <a:off x="2655330" y="4662038"/>
            <a:ext cx="1909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© LIFE IP </a:t>
            </a:r>
            <a:r>
              <a:rPr lang="pt-P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Azores</a:t>
            </a:r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 Natura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376B8C-9770-487E-8C9C-52D73B417B3D}"/>
              </a:ext>
            </a:extLst>
          </p:cNvPr>
          <p:cNvSpPr txBox="1"/>
          <p:nvPr/>
        </p:nvSpPr>
        <p:spPr>
          <a:xfrm>
            <a:off x="7201395" y="4668552"/>
            <a:ext cx="1909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© LIFE IP </a:t>
            </a:r>
            <a:r>
              <a:rPr lang="pt-P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Azores</a:t>
            </a:r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 Natura</a:t>
            </a:r>
          </a:p>
        </p:txBody>
      </p:sp>
    </p:spTree>
    <p:extLst>
      <p:ext uri="{BB962C8B-B14F-4D97-AF65-F5344CB8AC3E}">
        <p14:creationId xmlns:p14="http://schemas.microsoft.com/office/powerpoint/2010/main" val="356219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9" descr="http://acores.flora-on.pt/Vaccinium-cylindraceum_low_lojd.jpg">
            <a:extLst>
              <a:ext uri="{FF2B5EF4-FFF2-40B4-BE49-F238E27FC236}">
                <a16:creationId xmlns:a16="http://schemas.microsoft.com/office/drawing/2014/main" id="{0CC8DFE3-C53F-4AE9-A457-FFFE43D5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539275"/>
            <a:ext cx="2807898" cy="372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http://acores.flora-on.pt/Hypericum-foliosum_low_BW9k.jpg">
            <a:extLst>
              <a:ext uri="{FF2B5EF4-FFF2-40B4-BE49-F238E27FC236}">
                <a16:creationId xmlns:a16="http://schemas.microsoft.com/office/drawing/2014/main" id="{855DF33E-E036-4981-9D1C-8F2F3DC4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091" y="1539274"/>
            <a:ext cx="2807897" cy="372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7" descr="http://acores.flora-on.pt/Viburnum-treleasei_low_WSw7.jpg">
            <a:extLst>
              <a:ext uri="{FF2B5EF4-FFF2-40B4-BE49-F238E27FC236}">
                <a16:creationId xmlns:a16="http://schemas.microsoft.com/office/drawing/2014/main" id="{95CA8B6E-9862-414B-987E-1CDC0597C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19" y="1539277"/>
            <a:ext cx="2792383" cy="372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3">
            <a:extLst>
              <a:ext uri="{FF2B5EF4-FFF2-40B4-BE49-F238E27FC236}">
                <a16:creationId xmlns:a16="http://schemas.microsoft.com/office/drawing/2014/main" id="{BE17CBCD-AB3A-4264-9927-E75CBA1EA805}"/>
              </a:ext>
            </a:extLst>
          </p:cNvPr>
          <p:cNvSpPr/>
          <p:nvPr/>
        </p:nvSpPr>
        <p:spPr>
          <a:xfrm>
            <a:off x="107504" y="5241394"/>
            <a:ext cx="25738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Folhado: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Viburnum treleasei</a:t>
            </a:r>
            <a:endParaRPr lang="en-GB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ângulo 10">
            <a:extLst>
              <a:ext uri="{FF2B5EF4-FFF2-40B4-BE49-F238E27FC236}">
                <a16:creationId xmlns:a16="http://schemas.microsoft.com/office/drawing/2014/main" id="{21C8905F-17C3-4F91-A864-1A0B3059DE6A}"/>
              </a:ext>
            </a:extLst>
          </p:cNvPr>
          <p:cNvSpPr/>
          <p:nvPr/>
        </p:nvSpPr>
        <p:spPr>
          <a:xfrm>
            <a:off x="3059832" y="5241394"/>
            <a:ext cx="4019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Uva-da-serra: </a:t>
            </a:r>
          </a:p>
          <a:p>
            <a:r>
              <a:rPr lang="pt-PT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Vaccinium cylindraceum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A14DB209-BBD4-4943-8459-0F40AB156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189" y="5245084"/>
            <a:ext cx="2863799" cy="68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Malfurada</a:t>
            </a:r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Hypericum foliosum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323EBFB3-4F18-492F-A55B-1693C060FDD9}"/>
              </a:ext>
            </a:extLst>
          </p:cNvPr>
          <p:cNvSpPr txBox="1">
            <a:spLocks/>
          </p:cNvSpPr>
          <p:nvPr/>
        </p:nvSpPr>
        <p:spPr>
          <a:xfrm>
            <a:off x="321630" y="869700"/>
            <a:ext cx="9002898" cy="604451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Endémicas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4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nativas dos Açores – </a:t>
            </a:r>
            <a:r>
              <a:rPr lang="pt-PT" sz="43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Arbustos</a:t>
            </a:r>
            <a:endParaRPr lang="en-GB" sz="4000" spc="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6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22719</TotalTime>
  <Words>2876</Words>
  <Application>Microsoft Office PowerPoint</Application>
  <PresentationFormat>On-screen Show (4:3)</PresentationFormat>
  <Paragraphs>341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ＭＳ Ｐゴシック</vt:lpstr>
      <vt:lpstr>Arial</vt:lpstr>
      <vt:lpstr>Calibri</vt:lpstr>
      <vt:lpstr>Century</vt:lpstr>
      <vt:lpstr>Century Gothic</vt:lpstr>
      <vt:lpstr>Constantia</vt:lpstr>
      <vt:lpstr>Open Sans</vt:lpstr>
      <vt:lpstr>Wingdings 2</vt:lpstr>
      <vt:lpstr>Papel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Governo Regional dos Açores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Contributo das acções de implementação do Plano de Ordenamento da Bacia Hidrográfica da Lagoa das Furnas na recuperação de paisagens degradadas por espécies invasoras</dc:title>
  <dc:creator>mf198011</dc:creator>
  <cp:lastModifiedBy>Sol Heber</cp:lastModifiedBy>
  <cp:revision>516</cp:revision>
  <cp:lastPrinted>2017-09-01T16:21:14Z</cp:lastPrinted>
  <dcterms:created xsi:type="dcterms:W3CDTF">2011-06-13T15:57:08Z</dcterms:created>
  <dcterms:modified xsi:type="dcterms:W3CDTF">2022-11-09T13:31:36Z</dcterms:modified>
</cp:coreProperties>
</file>