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59"/>
  </p:notesMasterIdLst>
  <p:handoutMasterIdLst>
    <p:handoutMasterId r:id="rId60"/>
  </p:handoutMasterIdLst>
  <p:sldIdLst>
    <p:sldId id="539" r:id="rId3"/>
    <p:sldId id="308" r:id="rId4"/>
    <p:sldId id="540" r:id="rId5"/>
    <p:sldId id="544" r:id="rId6"/>
    <p:sldId id="545" r:id="rId7"/>
    <p:sldId id="584" r:id="rId8"/>
    <p:sldId id="586" r:id="rId9"/>
    <p:sldId id="547" r:id="rId10"/>
    <p:sldId id="546" r:id="rId11"/>
    <p:sldId id="581" r:id="rId12"/>
    <p:sldId id="588" r:id="rId13"/>
    <p:sldId id="587" r:id="rId14"/>
    <p:sldId id="585" r:id="rId15"/>
    <p:sldId id="589" r:id="rId16"/>
    <p:sldId id="583" r:id="rId17"/>
    <p:sldId id="611" r:id="rId18"/>
    <p:sldId id="612" r:id="rId19"/>
    <p:sldId id="593" r:id="rId20"/>
    <p:sldId id="591" r:id="rId21"/>
    <p:sldId id="598" r:id="rId22"/>
    <p:sldId id="590" r:id="rId23"/>
    <p:sldId id="599" r:id="rId24"/>
    <p:sldId id="614" r:id="rId25"/>
    <p:sldId id="613" r:id="rId26"/>
    <p:sldId id="600" r:id="rId27"/>
    <p:sldId id="616" r:id="rId28"/>
    <p:sldId id="592" r:id="rId29"/>
    <p:sldId id="572" r:id="rId30"/>
    <p:sldId id="597" r:id="rId31"/>
    <p:sldId id="610" r:id="rId32"/>
    <p:sldId id="573" r:id="rId33"/>
    <p:sldId id="615" r:id="rId34"/>
    <p:sldId id="602" r:id="rId35"/>
    <p:sldId id="603" r:id="rId36"/>
    <p:sldId id="604" r:id="rId37"/>
    <p:sldId id="605" r:id="rId38"/>
    <p:sldId id="617" r:id="rId39"/>
    <p:sldId id="606" r:id="rId40"/>
    <p:sldId id="582" r:id="rId41"/>
    <p:sldId id="618" r:id="rId42"/>
    <p:sldId id="609" r:id="rId43"/>
    <p:sldId id="559" r:id="rId44"/>
    <p:sldId id="594" r:id="rId45"/>
    <p:sldId id="561" r:id="rId46"/>
    <p:sldId id="556" r:id="rId47"/>
    <p:sldId id="596" r:id="rId48"/>
    <p:sldId id="619" r:id="rId49"/>
    <p:sldId id="607" r:id="rId50"/>
    <p:sldId id="608" r:id="rId51"/>
    <p:sldId id="557" r:id="rId52"/>
    <p:sldId id="560" r:id="rId53"/>
    <p:sldId id="564" r:id="rId54"/>
    <p:sldId id="575" r:id="rId55"/>
    <p:sldId id="553" r:id="rId56"/>
    <p:sldId id="595" r:id="rId57"/>
    <p:sldId id="571" r:id="rId58"/>
  </p:sldIdLst>
  <p:sldSz cx="9144000" cy="6858000" type="screen4x3"/>
  <p:notesSz cx="6797675" cy="992663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36" autoAdjust="0"/>
  </p:normalViewPr>
  <p:slideViewPr>
    <p:cSldViewPr>
      <p:cViewPr varScale="1">
        <p:scale>
          <a:sx n="100" d="100"/>
          <a:sy n="100" d="100"/>
        </p:scale>
        <p:origin x="1050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67CFCECE-8EA0-42FD-987E-39E383B2B86E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EB082B2C-5581-464B-B115-5A3E441FC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520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2D40D31A-6B2E-4CAA-8E25-7A276F749FA2}" type="datetimeFigureOut">
              <a:rPr lang="pt-PT" smtClean="0"/>
              <a:pPr/>
              <a:t>09/11/2022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8F74E908-C835-42AF-91D5-C9E31F5E800E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603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60E2D-B2DC-483B-B509-2EA1D20150CF}" type="slidenum">
              <a:rPr kumimoji="0" lang="pt-P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P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313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1341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6776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9117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Amarelecimento e necrose ocorrem 3 meses após a aplicação. A partir do quarto mês, a planta perde o vigor à medida que as folhas secam. Deixar secar no local e transportar biomassa seca para o Centro de Processamento de Resíduos, para maximizar a quantidade por transporte.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820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Plástico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polietileno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preto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500 microns</a:t>
            </a:r>
          </a:p>
          <a:p>
            <a:r>
              <a:rPr lang="pt-PT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Geotêxteis</a:t>
            </a:r>
            <a:r>
              <a:rPr lang="pt-PT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não-tecidos à base de polietileno ou poliéster </a:t>
            </a:r>
          </a:p>
          <a:p>
            <a:r>
              <a:rPr lang="pt-PT" dirty="0"/>
              <a:t>Redes de controlo de ervas daninhas - redes de fibras muito fortes tecidas sobre uma malha de polipropileno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73549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Utilizado nos Estados Unidos, mas este escaravelho ainda não foi testado em Portugal para verificar a sua segurança relativamente às espécies nativas.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5531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3812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5078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4E908-C835-42AF-91D5-C9E31F5E800E}" type="slidenum">
              <a:rPr kumimoji="0" lang="pt-P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pt-P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36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108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combate pode ser direcionado a espécies e localizado a cada planta.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9095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651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Entre 15 000 € e 100 000 € - Otimizados para culturas agrícolas continuas ou Pomares com aspersões pontuais em cima das copas.</a:t>
            </a:r>
          </a:p>
          <a:p>
            <a:endParaRPr lang="pt-PT" dirty="0"/>
          </a:p>
          <a:p>
            <a:r>
              <a:rPr lang="pt-PT" dirty="0"/>
              <a:t>Podia-se usar por exemplo em manchas de silvados continuas em zonas pouco acessíveis. </a:t>
            </a:r>
          </a:p>
          <a:p>
            <a:endParaRPr lang="pt-PT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7918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56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4682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9318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544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Faça clique para editar o estilo</a:t>
            </a:r>
            <a:endParaRPr kumimoji="0" lang="en-US"/>
          </a:p>
        </p:txBody>
      </p:sp>
      <p:sp>
        <p:nvSpPr>
          <p:cNvPr id="28" name="Títu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cxnSp>
        <p:nvCxnSpPr>
          <p:cNvPr id="8" name="Conexão rect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Marcador de Posição da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E885-6ADF-4D5A-87BE-ABC0C85C995B}" type="datetime1">
              <a:rPr lang="pt-PT" smtClean="0"/>
              <a:t>09/11/2022</a:t>
            </a:fld>
            <a:endParaRPr lang="pt-PT"/>
          </a:p>
        </p:txBody>
      </p:sp>
      <p:sp>
        <p:nvSpPr>
          <p:cNvPr id="16" name="Marcador de Posição do Número do Diapositivo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7" name="Marcador de Posição do Rodapé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197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077F-3D1C-4532-8D2C-70BC3A125FDF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5831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A4C-B361-472D-8F06-F6087FDB184C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1563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1E8D-3A67-497E-8088-7ABB4B1A6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65582-1330-426B-AB25-B4C1792BA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062E3-8128-4F37-B36E-FF140B653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DEC78-4C1E-4C91-9672-00F37C48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EA246-CFA8-49D8-B3AB-DB0FE7D1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482085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924E-649E-46E8-8575-48DE2191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641D7-33A1-4C6B-9CDB-B0CF33CA9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E59C2-61BB-4BB8-9806-7BF0C3A6A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620C6-C3CE-4642-9C2E-A11ACDD14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1DD97-5D0F-4F91-BF27-AB8D1F53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33677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8CEE-FD8C-477E-9E45-1D80FD2C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FD40B-FC8A-4694-9470-916285C36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FBB5C-0660-4566-A15C-EA4453A0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6F73A-C194-45D7-889C-0E8C9033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EA30E-960A-439A-93D0-E70B5BB04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519089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B95D-E0BF-41B6-AE1B-2FE490D0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E3C55-460D-4D29-B0A0-FC6477B79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39F3E-3537-4D47-94D8-4AFFBBA24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6166D-575A-4748-ABD0-ABA8D345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6F63-571A-426C-AB9A-CAEC543C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3561-D708-4A01-9FD6-4C3E4B5B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37907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DDD6-253E-447F-A908-81AFF41A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5610-0243-4A1A-B2C3-8AC438E7B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8A540-69BE-4942-BD45-F63363AF2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84D5A2-F52B-4E8E-B52D-E80416678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42F24-E6CC-4659-9881-8126E5FCC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0BEF76-C95C-4F3F-AB26-447A833B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B2572F-3681-4EE7-8BBA-2B95A430B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704BBD-51AB-49BC-A019-77D49AD3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878215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508C2-C67D-4939-8F1A-C04DFCA2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22E8E-7E45-4851-9BE9-9B368097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532F4-FB2B-4294-83CB-5FD470B2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55552-0EC9-47FD-B574-682B4F16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90005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E6FB92-9591-46AF-8010-2778B03CC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76337-6104-47A6-B35B-AEFB120D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C8CE6-FB9E-4F26-8630-77D52101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346190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C467F-B29D-461D-A029-92A1E34F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D8014-DCD4-4764-8D96-76123231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7AF17-DD07-40CA-B3DE-21CCD2327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F3D13-B2CE-4541-8518-992F34270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2DF33-20BA-4268-9D8D-5AEE73FC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4A374-4B5B-467F-9E62-82723F8D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509927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14" name="Marcador de Posição da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ADF8AED-F054-4569-9063-48AA392F8FEB}" type="datetime1">
              <a:rPr lang="pt-PT" smtClean="0"/>
              <a:t>09/11/2022</a:t>
            </a:fld>
            <a:endParaRPr lang="pt-PT"/>
          </a:p>
        </p:txBody>
      </p:sp>
      <p:sp>
        <p:nvSpPr>
          <p:cNvPr id="15" name="Marcador de Posição do Número do Diapositivo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6" name="Marcador de Posição do Rodapé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83395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A85A1-4F65-4A04-B7E4-268C1850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25B209-A58B-464E-A1DE-DAB88E699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00770-6B1F-43F5-9FE5-D76C7B9D4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35BB3-C931-4244-A542-39BECC535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4D5A4-FC64-4FE7-B3FB-601FCF2D7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18360-2B4E-4A0D-9EB6-9CDC2CF5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484323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A01B-6173-435F-ADBF-AD918B6E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7CC26-9C72-450D-88E3-632B880E9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7E2E-1CC2-4024-89DA-27932480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C40B2-C61F-4A51-A19E-6CC06CD3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30006-32FA-4693-B183-E6A1984C2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956931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3FBF2-A354-44E5-9D09-41F30F7DFE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1BBB2-F8DF-4B5B-B534-81ACDFE5C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0675C-7C35-48A2-8A57-14AFFE281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26E0E-AD6E-4D0D-926D-8C80F938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99A79-FD33-46B2-80E1-BA76006D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846534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9633-9C28-47AF-B58F-18878EFC7EC9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cxnSp>
        <p:nvCxnSpPr>
          <p:cNvPr id="7" name="Conexão rect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59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3BAC-DD07-4495-A151-5843C48762AD}" type="datetime1">
              <a:rPr lang="pt-PT" smtClean="0"/>
              <a:t>09/11/2022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11" name="Marcador de Posição de Conteúd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13" name="Marcador de Posição de Conteúd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970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31F2-308E-4342-B368-E4BAF5B7C25C}" type="datetime1">
              <a:rPr lang="pt-PT" smtClean="0"/>
              <a:t>09/11/2022</a:t>
            </a:fld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sp>
        <p:nvSpPr>
          <p:cNvPr id="32" name="Marcador de Posição de Conteúd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34" name="Marcador de Posição de Conteúd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cxnSp>
        <p:nvCxnSpPr>
          <p:cNvPr id="10" name="Conexão rect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ct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16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9CD1-CF0E-4386-8A90-ECCA668CE83E}" type="datetime1">
              <a:rPr lang="pt-PT" smtClean="0"/>
              <a:t>09/11/2022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1862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E890-737D-4B81-83B7-DAE4CFCECBE4}" type="datetime1">
              <a:rPr lang="pt-PT" smtClean="0"/>
              <a:t>09/11/2022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8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Posição de Conteúd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sp>
        <p:nvSpPr>
          <p:cNvPr id="31" name="Títu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8" name="Marcador de Posição da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41882F-0E35-4B15-889D-A2DCAC4D0D6F}" type="datetime1">
              <a:rPr lang="pt-PT" smtClean="0"/>
              <a:t>09/11/2022</a:t>
            </a:fld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091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t-PT"/>
              <a:t>Clique no ícone para adicionar uma imagem</a:t>
            </a:r>
            <a:endParaRPr kumimoji="0"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sp>
        <p:nvSpPr>
          <p:cNvPr id="8" name="Marcador de Posição d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D96-F270-4F4D-B9C5-98057AAAE068}" type="datetime1">
              <a:rPr lang="pt-PT" smtClean="0"/>
              <a:t>09/11/2022</a:t>
            </a:fld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879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Tex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Clique para editar os estilos</a:t>
            </a:r>
          </a:p>
          <a:p>
            <a:pPr lvl="1" eaLnBrk="1" latinLnBrk="0" hangingPunct="1"/>
            <a:r>
              <a:rPr kumimoji="0" lang="pt-PT"/>
              <a:t>Segundo nível</a:t>
            </a:r>
          </a:p>
          <a:p>
            <a:pPr lvl="2" eaLnBrk="1" latinLnBrk="0" hangingPunct="1"/>
            <a:r>
              <a:rPr kumimoji="0" lang="pt-PT"/>
              <a:t>Terceiro nível</a:t>
            </a:r>
          </a:p>
          <a:p>
            <a:pPr lvl="3" eaLnBrk="1" latinLnBrk="0" hangingPunct="1"/>
            <a:r>
              <a:rPr kumimoji="0" lang="pt-PT"/>
              <a:t>Quarto nível</a:t>
            </a:r>
          </a:p>
          <a:p>
            <a:pPr lvl="4" eaLnBrk="1" latinLnBrk="0" hangingPunct="1"/>
            <a:r>
              <a:rPr kumimoji="0" lang="pt-PT"/>
              <a:t>Quinto nível</a:t>
            </a:r>
            <a:endParaRPr kumimoji="0" lang="en-US"/>
          </a:p>
        </p:txBody>
      </p:sp>
      <p:sp>
        <p:nvSpPr>
          <p:cNvPr id="24" name="Marcador de Posição da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t-PT"/>
          </a:p>
        </p:txBody>
      </p:sp>
      <p:sp>
        <p:nvSpPr>
          <p:cNvPr id="22" name="Marcador de Posição do Número do Diapositivo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5" name="Marcador de Posição do Títu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65933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BAB3E6-8AE4-40F3-B969-5C452DDF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E4D2F-0131-4756-B305-AC72706B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09F77-2D6A-4D5A-BA54-2445542EF7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C11A6-6619-4A7E-A819-6EF1F69AE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8764F-A068-4603-8018-16DF3F690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004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hyperlink" Target="http://novoportal.uac.pt/pt-p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0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8.emf"/><Relationship Id="rId4" Type="http://schemas.openxmlformats.org/officeDocument/2006/relationships/image" Target="../media/image12.png"/><Relationship Id="rId9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6.jpeg"/><Relationship Id="rId9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41.jpg"/><Relationship Id="rId5" Type="http://schemas.openxmlformats.org/officeDocument/2006/relationships/image" Target="../media/image5.jpeg"/><Relationship Id="rId10" Type="http://schemas.openxmlformats.org/officeDocument/2006/relationships/image" Target="../media/image40.png"/><Relationship Id="rId4" Type="http://schemas.openxmlformats.org/officeDocument/2006/relationships/image" Target="../media/image36.jpeg"/><Relationship Id="rId9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44.jpeg"/><Relationship Id="rId5" Type="http://schemas.openxmlformats.org/officeDocument/2006/relationships/image" Target="../media/image5.jpeg"/><Relationship Id="rId10" Type="http://schemas.openxmlformats.org/officeDocument/2006/relationships/image" Target="../media/image43.jpeg"/><Relationship Id="rId4" Type="http://schemas.openxmlformats.org/officeDocument/2006/relationships/image" Target="../media/image36.jpe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8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7.png"/><Relationship Id="rId9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3.png"/><Relationship Id="rId7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5.jpeg"/><Relationship Id="rId7" Type="http://schemas.openxmlformats.org/officeDocument/2006/relationships/image" Target="../media/image4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0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5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6.jpeg"/><Relationship Id="rId7" Type="http://schemas.openxmlformats.org/officeDocument/2006/relationships/image" Target="../media/image8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7.png"/><Relationship Id="rId9" Type="http://schemas.openxmlformats.org/officeDocument/2006/relationships/image" Target="../media/image8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web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ebp"/><Relationship Id="rId3" Type="http://schemas.openxmlformats.org/officeDocument/2006/relationships/image" Target="../media/image6.jpeg"/><Relationship Id="rId7" Type="http://schemas.openxmlformats.org/officeDocument/2006/relationships/image" Target="../media/image9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94.jpe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6.jpeg"/><Relationship Id="rId7" Type="http://schemas.openxmlformats.org/officeDocument/2006/relationships/image" Target="../media/image10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7.png"/><Relationship Id="rId9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50.jpg"/><Relationship Id="rId7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3" Type="http://schemas.openxmlformats.org/officeDocument/2006/relationships/image" Target="../media/image5.jpeg"/><Relationship Id="rId7" Type="http://schemas.openxmlformats.org/officeDocument/2006/relationships/image" Target="../media/image10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7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8.jpg"/><Relationship Id="rId4" Type="http://schemas.openxmlformats.org/officeDocument/2006/relationships/image" Target="../media/image50.jpg"/><Relationship Id="rId9" Type="http://schemas.openxmlformats.org/officeDocument/2006/relationships/image" Target="../media/image1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7.png"/><Relationship Id="rId4" Type="http://schemas.openxmlformats.org/officeDocument/2006/relationships/image" Target="../media/image121.jpeg"/><Relationship Id="rId9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9.jpeg"/><Relationship Id="rId4" Type="http://schemas.openxmlformats.org/officeDocument/2006/relationships/image" Target="../media/image5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399990E-DFCA-4509-AB9C-D72C76B1B4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 b="11168"/>
          <a:stretch/>
        </p:blipFill>
        <p:spPr>
          <a:xfrm>
            <a:off x="-10557" y="0"/>
            <a:ext cx="9154557" cy="556765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-9626" y="1"/>
            <a:ext cx="9163251" cy="1511166"/>
          </a:xfrm>
          <a:prstGeom prst="rect">
            <a:avLst/>
          </a:prstGeom>
          <a:gradFill flip="none" rotWithShape="1">
            <a:gsLst>
              <a:gs pos="44000">
                <a:srgbClr val="AFE3D0">
                  <a:tint val="66000"/>
                  <a:satMod val="160000"/>
                  <a:alpha val="44000"/>
                  <a:lumMod val="94000"/>
                  <a:lumOff val="6000"/>
                </a:srgbClr>
              </a:gs>
              <a:gs pos="82000">
                <a:srgbClr val="AFE3D0">
                  <a:tint val="44500"/>
                  <a:satMod val="160000"/>
                </a:srgbClr>
              </a:gs>
              <a:gs pos="15000">
                <a:srgbClr val="AFE3D0">
                  <a:tint val="23500"/>
                  <a:satMod val="160000"/>
                  <a:alpha val="76000"/>
                  <a:lumMod val="0"/>
                  <a:lumOff val="10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5" name="Conexão recta 4"/>
          <p:cNvCxnSpPr>
            <a:cxnSpLocks/>
          </p:cNvCxnSpPr>
          <p:nvPr/>
        </p:nvCxnSpPr>
        <p:spPr>
          <a:xfrm>
            <a:off x="-10557" y="5567652"/>
            <a:ext cx="9164182" cy="0"/>
          </a:xfrm>
          <a:prstGeom prst="line">
            <a:avLst/>
          </a:prstGeom>
          <a:ln w="28575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568362" y="5624558"/>
            <a:ext cx="7540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400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Novembro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19545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| Direção Regional do Ambiente e Alterações Climáticas (DRAAC)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195457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501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4" tooltip="Início"/>
              </a:rPr>
              <a:t>  </a:t>
            </a:r>
            <a:r>
              <a:rPr kumimoji="0" lang="pt-PT" altLang="pt-PT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  <a:r>
              <a:rPr kumimoji="0" lang="pt-PT" alt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                                                           </a:t>
            </a: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srgbClr val="404A54"/>
              </a:solidFill>
              <a:effectLst/>
              <a:uLnTx/>
              <a:uFillTx/>
              <a:latin typeface="Open Sans"/>
              <a:ea typeface="+mn-ea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>
                <a:ln>
                  <a:noFill/>
                </a:ln>
                <a:solidFill>
                  <a:srgbClr val="404A54"/>
                </a:solidFill>
                <a:effectLst/>
                <a:uLnTx/>
                <a:uFillTx/>
                <a:latin typeface="Open Sans"/>
                <a:ea typeface="+mn-ea"/>
                <a:cs typeface="Arial" pitchFamily="34" charset="0"/>
                <a:hlinkClick r:id="rId4" tooltip="Início"/>
              </a:rPr>
              <a:t>Universidade dos Açores</a:t>
            </a: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srgbClr val="404A54"/>
              </a:solidFill>
              <a:effectLst/>
              <a:uLnTx/>
              <a:uFillTx/>
              <a:latin typeface="Open Sans"/>
              <a:ea typeface="+mn-ea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PT" altLang="pt-PT" sz="800" b="0" i="0" u="none" strike="noStrike" kern="1200" cap="none" spc="0" normalizeH="0" baseline="0" noProof="0">
                <a:ln>
                  <a:noFill/>
                </a:ln>
                <a:solidFill>
                  <a:srgbClr val="35343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4"/>
              </a:rPr>
              <a:t>  </a:t>
            </a:r>
            <a:r>
              <a:rPr kumimoji="0" lang="pt-PT" altLang="pt-PT" sz="900" b="0" i="0" u="none" strike="noStrike" kern="1200" cap="none" spc="0" normalizeH="0" baseline="0" noProof="0">
                <a:ln>
                  <a:noFill/>
                </a:ln>
                <a:solidFill>
                  <a:srgbClr val="35343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  <a:r>
              <a:rPr kumimoji="0" lang="pt-PT" altLang="pt-PT" sz="800" b="0" i="0" u="none" strike="noStrike" kern="1200" cap="none" spc="0" normalizeH="0" baseline="0" noProof="0">
                <a:ln>
                  <a:noFill/>
                </a:ln>
                <a:solidFill>
                  <a:srgbClr val="35343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   </a:t>
            </a: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srgbClr val="35343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7" name="Picture 3" descr="Pesquis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5" y="-256667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uroparc.org/communication-skills/images/2.1%20N2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6" y="6068008"/>
            <a:ext cx="850020" cy="70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nyh.org/wp-content/uploads/2015/01/LIF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81" y="6138335"/>
            <a:ext cx="934994" cy="6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7" y="5640717"/>
            <a:ext cx="4362963" cy="155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3286D2-A8E3-49F0-8300-EF556C12280E}"/>
              </a:ext>
            </a:extLst>
          </p:cNvPr>
          <p:cNvSpPr txBox="1"/>
          <p:nvPr/>
        </p:nvSpPr>
        <p:spPr>
          <a:xfrm>
            <a:off x="107504" y="158283"/>
            <a:ext cx="8861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PT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Técnicas de Controlo de Espécies Invasoras </a:t>
            </a:r>
            <a:endParaRPr kumimoji="0" lang="pt-PT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1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Posição de Conteúdo 4">
            <a:extLst>
              <a:ext uri="{FF2B5EF4-FFF2-40B4-BE49-F238E27FC236}">
                <a16:creationId xmlns:a16="http://schemas.microsoft.com/office/drawing/2014/main" id="{0B90474B-1958-4762-87FC-FE7247B967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0" t="31238" r="12191"/>
          <a:stretch/>
        </p:blipFill>
        <p:spPr>
          <a:xfrm>
            <a:off x="4955005" y="3412269"/>
            <a:ext cx="4176464" cy="2566835"/>
          </a:xfrm>
          <a:prstGeom prst="rect">
            <a:avLst/>
          </a:prstGeom>
        </p:spPr>
      </p:pic>
      <p:pic>
        <p:nvPicPr>
          <p:cNvPr id="18" name="Imagem 6">
            <a:extLst>
              <a:ext uri="{FF2B5EF4-FFF2-40B4-BE49-F238E27FC236}">
                <a16:creationId xmlns:a16="http://schemas.microsoft.com/office/drawing/2014/main" id="{E73656FA-61B2-4C8E-8FFA-51ACD211AE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7" t="7556"/>
          <a:stretch/>
        </p:blipFill>
        <p:spPr>
          <a:xfrm>
            <a:off x="12531" y="3405829"/>
            <a:ext cx="4906194" cy="2570149"/>
          </a:xfrm>
          <a:prstGeom prst="rect">
            <a:avLst/>
          </a:prstGeom>
          <a:ln w="19050">
            <a:noFill/>
          </a:ln>
        </p:spPr>
      </p:pic>
      <p:pic>
        <p:nvPicPr>
          <p:cNvPr id="24" name="Marcador de Posição de Conteúdo 4">
            <a:extLst>
              <a:ext uri="{FF2B5EF4-FFF2-40B4-BE49-F238E27FC236}">
                <a16:creationId xmlns:a16="http://schemas.microsoft.com/office/drawing/2014/main" id="{0886F3C3-9496-4F67-A0CF-7B34E8C6F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0" y="1224451"/>
            <a:ext cx="3293333" cy="2152800"/>
          </a:xfrm>
        </p:spPr>
      </p:pic>
      <p:pic>
        <p:nvPicPr>
          <p:cNvPr id="19" name="Marcador de Posição de Conteúdo 4">
            <a:extLst>
              <a:ext uri="{FF2B5EF4-FFF2-40B4-BE49-F238E27FC236}">
                <a16:creationId xmlns:a16="http://schemas.microsoft.com/office/drawing/2014/main" id="{CFB539A1-60CF-4DAF-BAB1-DCE0C462FF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" t="4081" b="34465"/>
          <a:stretch/>
        </p:blipFill>
        <p:spPr>
          <a:xfrm>
            <a:off x="3594189" y="1233328"/>
            <a:ext cx="5328875" cy="2152800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202184" y="873188"/>
            <a:ext cx="6362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Drones</a:t>
            </a: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aspersão foliar de herbicidas:</a:t>
            </a:r>
          </a:p>
        </p:txBody>
      </p:sp>
    </p:spTree>
    <p:extLst>
      <p:ext uri="{BB962C8B-B14F-4D97-AF65-F5344CB8AC3E}">
        <p14:creationId xmlns:p14="http://schemas.microsoft.com/office/powerpoint/2010/main" val="2763952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369166" y="692696"/>
            <a:ext cx="820891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Opções </a:t>
            </a:r>
            <a:r>
              <a:rPr lang="pt-PT" sz="3100" u="sng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químicas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no combate à flora invasora</a:t>
            </a:r>
            <a:endParaRPr lang="en-NZ" sz="3100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96BAA6-F374-49E6-AFB2-BBC3EE505783}"/>
              </a:ext>
            </a:extLst>
          </p:cNvPr>
          <p:cNvSpPr/>
          <p:nvPr/>
        </p:nvSpPr>
        <p:spPr>
          <a:xfrm>
            <a:off x="573144" y="4898975"/>
            <a:ext cx="66006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PT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Ally</a:t>
            </a: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t-PT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Savvy</a:t>
            </a: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(1000 €/kg) – </a:t>
            </a:r>
            <a:r>
              <a:rPr lang="pt-PT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g/20 litros H</a:t>
            </a:r>
            <a:r>
              <a:rPr lang="pt-PT" sz="1600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PT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             14 €/20 litros</a:t>
            </a:r>
          </a:p>
          <a:p>
            <a:pPr marL="442913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manual no corte fresco do rizoma – efeito em poucas semanas </a:t>
            </a:r>
          </a:p>
          <a:p>
            <a:pPr marL="442913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da folhagem – efeito em 3 a 4 meses</a:t>
            </a:r>
          </a:p>
        </p:txBody>
      </p:sp>
      <p:pic>
        <p:nvPicPr>
          <p:cNvPr id="18" name="Picture 4" descr="\\s041fpsa\Users\tc197624\Desktop\Conteira 4.JPG">
            <a:extLst>
              <a:ext uri="{FF2B5EF4-FFF2-40B4-BE49-F238E27FC236}">
                <a16:creationId xmlns:a16="http://schemas.microsoft.com/office/drawing/2014/main" id="{0A6FDB2E-F743-48D4-8922-7B916418D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952" y="2008139"/>
            <a:ext cx="3764454" cy="2823054"/>
          </a:xfrm>
          <a:prstGeom prst="rect">
            <a:avLst/>
          </a:prstGeom>
          <a:noFill/>
        </p:spPr>
      </p:pic>
      <p:pic>
        <p:nvPicPr>
          <p:cNvPr id="19" name="Picture 6" descr="\\s041fpsa\Users\tc197624\Desktop\Conteira 5.jpg">
            <a:extLst>
              <a:ext uri="{FF2B5EF4-FFF2-40B4-BE49-F238E27FC236}">
                <a16:creationId xmlns:a16="http://schemas.microsoft.com/office/drawing/2014/main" id="{09A14CE5-4BCC-459A-BF74-6F83EC9FA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8065" y="2008139"/>
            <a:ext cx="3918948" cy="2851496"/>
          </a:xfrm>
          <a:prstGeom prst="rect">
            <a:avLst/>
          </a:prstGeom>
          <a:noFill/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5CB82843-4D93-4266-8305-D04CD9A06B81}"/>
              </a:ext>
            </a:extLst>
          </p:cNvPr>
          <p:cNvSpPr/>
          <p:nvPr/>
        </p:nvSpPr>
        <p:spPr>
          <a:xfrm>
            <a:off x="4333934" y="5045073"/>
            <a:ext cx="363610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93674-423A-4910-BC24-78D5AB0EAA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39" y="1385214"/>
            <a:ext cx="537481" cy="537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FE614E-7E92-46AF-BDE1-92509DCF8E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3" y="1569760"/>
            <a:ext cx="801324" cy="307508"/>
          </a:xfrm>
          <a:prstGeom prst="rect">
            <a:avLst/>
          </a:prstGeom>
        </p:spPr>
      </p:pic>
      <p:sp>
        <p:nvSpPr>
          <p:cNvPr id="12" name="CaixaDeTexto 2">
            <a:extLst>
              <a:ext uri="{FF2B5EF4-FFF2-40B4-BE49-F238E27FC236}">
                <a16:creationId xmlns:a16="http://schemas.microsoft.com/office/drawing/2014/main" id="{6A453279-A074-4053-AC2C-34EE5F040F2B}"/>
              </a:ext>
            </a:extLst>
          </p:cNvPr>
          <p:cNvSpPr txBox="1"/>
          <p:nvPr/>
        </p:nvSpPr>
        <p:spPr>
          <a:xfrm>
            <a:off x="550448" y="1570646"/>
            <a:ext cx="574974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0" lvl="0">
              <a:lnSpc>
                <a:spcPct val="90000"/>
              </a:lnSpc>
              <a:spcAft>
                <a:spcPts val="60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Aplicação em corte de rizoma fresco:</a:t>
            </a:r>
          </a:p>
        </p:txBody>
      </p:sp>
    </p:spTree>
    <p:extLst>
      <p:ext uri="{BB962C8B-B14F-4D97-AF65-F5344CB8AC3E}">
        <p14:creationId xmlns:p14="http://schemas.microsoft.com/office/powerpoint/2010/main" val="9789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45DDF6-5648-4BC7-A645-D73FF5370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3" y="1194910"/>
            <a:ext cx="549717" cy="737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ED716B-7E54-43BC-96C3-40A4CE725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12069"/>
            <a:ext cx="549716" cy="345758"/>
          </a:xfrm>
          <a:prstGeom prst="rect">
            <a:avLst/>
          </a:prstGeom>
        </p:spPr>
      </p:pic>
      <p:pic>
        <p:nvPicPr>
          <p:cNvPr id="19" name="Marcador de Posição de Conteúdo 3">
            <a:extLst>
              <a:ext uri="{FF2B5EF4-FFF2-40B4-BE49-F238E27FC236}">
                <a16:creationId xmlns:a16="http://schemas.microsoft.com/office/drawing/2014/main" id="{1A076787-C14C-4E0B-A5A6-1DDE61AF4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6" t="10322" r="5996" b="35545"/>
          <a:stretch/>
        </p:blipFill>
        <p:spPr>
          <a:xfrm>
            <a:off x="88850" y="3638725"/>
            <a:ext cx="3990905" cy="2358259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369166" y="692696"/>
            <a:ext cx="820891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Opções </a:t>
            </a:r>
            <a:r>
              <a:rPr lang="pt-PT" sz="3100" u="sng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químicas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no combate à flora invasora</a:t>
            </a:r>
            <a:endParaRPr lang="en-NZ" sz="3100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6A453279-A074-4053-AC2C-34EE5F040F2B}"/>
              </a:ext>
            </a:extLst>
          </p:cNvPr>
          <p:cNvSpPr txBox="1"/>
          <p:nvPr/>
        </p:nvSpPr>
        <p:spPr>
          <a:xfrm>
            <a:off x="1763688" y="1484784"/>
            <a:ext cx="147733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pt-PT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Drill</a:t>
            </a:r>
            <a:r>
              <a:rPr lang="pt-PT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pt-PT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</a:t>
            </a: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96BAA6-F374-49E6-AFB2-BBC3EE505783}"/>
              </a:ext>
            </a:extLst>
          </p:cNvPr>
          <p:cNvSpPr/>
          <p:nvPr/>
        </p:nvSpPr>
        <p:spPr>
          <a:xfrm>
            <a:off x="431080" y="1897592"/>
            <a:ext cx="846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árvores de grande dimensão;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Furar num ângulo de 45º para baixo e de 30º a partir da horizontal para maximizar a área de alburno exposta ao herbicida. Os furos devem ter 10 cm de profundidade e ser espaçados 10 cm entre si à volta da árvore;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Injeção imediata de 1 ml de glifosato a 50%, p. ex. com frasco de esguicho.</a:t>
            </a:r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C0487-BFF9-4862-8B5C-2568676F23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64" y="3634534"/>
            <a:ext cx="4785016" cy="22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02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369166" y="692696"/>
            <a:ext cx="820891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Opções </a:t>
            </a:r>
            <a:r>
              <a:rPr lang="pt-PT" sz="3100" u="sng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químicas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no combate à flora invasora</a:t>
            </a:r>
            <a:endParaRPr lang="en-NZ" sz="3100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6A453279-A074-4053-AC2C-34EE5F040F2B}"/>
              </a:ext>
            </a:extLst>
          </p:cNvPr>
          <p:cNvSpPr txBox="1"/>
          <p:nvPr/>
        </p:nvSpPr>
        <p:spPr>
          <a:xfrm>
            <a:off x="365757" y="1474756"/>
            <a:ext cx="8679818" cy="225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Pincelagem no corte fresco: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endParaRPr lang="pt-PT" sz="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 lvl="2" indent="-1841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Herbicida diluído a 50%;</a:t>
            </a:r>
          </a:p>
          <a:p>
            <a:pPr marL="360363" lvl="2" indent="-1841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árvores de pequeno e médio porte; </a:t>
            </a:r>
          </a:p>
          <a:p>
            <a:pPr marL="360363" lvl="2" indent="-1841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Cortar o tronco e pincelar o herbicida diretamente sobre a cepa, especialmente no câmbio vascular no perímetro do tronco;</a:t>
            </a:r>
          </a:p>
          <a:p>
            <a:pPr marL="360363" lvl="2" indent="-1841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Utilização de corante alimentar na solução para marcar árvores tratadas.</a:t>
            </a:r>
          </a:p>
          <a:p>
            <a:pPr marL="1257300" lvl="2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m 4">
            <a:extLst>
              <a:ext uri="{FF2B5EF4-FFF2-40B4-BE49-F238E27FC236}">
                <a16:creationId xmlns:a16="http://schemas.microsoft.com/office/drawing/2014/main" id="{A2607C5D-D216-4B42-BCF1-9FB8A0F7D7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3" t="1721" r="9610" b="1967"/>
          <a:stretch/>
        </p:blipFill>
        <p:spPr>
          <a:xfrm>
            <a:off x="3730783" y="3590515"/>
            <a:ext cx="5406143" cy="2334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E4751-6A6C-4287-884C-68FE99F660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9"/>
          <a:stretch/>
        </p:blipFill>
        <p:spPr>
          <a:xfrm>
            <a:off x="-1587" y="3590096"/>
            <a:ext cx="3853507" cy="233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B9F96C-D933-4ED0-BEDE-BF4AA4B89B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21" y="1518266"/>
            <a:ext cx="801324" cy="30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63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5AB714-1834-459A-B291-4760CBAAEC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3" y="1482643"/>
            <a:ext cx="626259" cy="626259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369166" y="692696"/>
            <a:ext cx="820891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Opções </a:t>
            </a:r>
            <a:r>
              <a:rPr lang="pt-PT" sz="3100" u="sng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químicas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no combate à flora invasora</a:t>
            </a:r>
            <a:endParaRPr lang="en-NZ" sz="3100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6A453279-A074-4053-AC2C-34EE5F040F2B}"/>
              </a:ext>
            </a:extLst>
          </p:cNvPr>
          <p:cNvSpPr txBox="1"/>
          <p:nvPr/>
        </p:nvSpPr>
        <p:spPr>
          <a:xfrm>
            <a:off x="365757" y="1638379"/>
            <a:ext cx="867981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lvl="0">
              <a:lnSpc>
                <a:spcPct val="90000"/>
              </a:lnSpc>
              <a:spcAft>
                <a:spcPts val="60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Aspersão da base do tronco: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endParaRPr lang="pt-PT" sz="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 lvl="2" indent="-1841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árvores pequenas e médias (&lt; 20cm);</a:t>
            </a:r>
          </a:p>
          <a:p>
            <a:pPr marL="360363" lvl="2" indent="-1841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Mistura de 50% </a:t>
            </a:r>
            <a:r>
              <a:rPr lang="pt-P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triclopyr</a:t>
            </a: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BEE (</a:t>
            </a:r>
            <a:r>
              <a:rPr lang="pt-P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Garlon</a:t>
            </a: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com um produto oleoso (p. ex. biodiesel ou glicerina liquida).</a:t>
            </a:r>
          </a:p>
          <a:p>
            <a:pPr marL="1257300" lvl="2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IMG_0813">
            <a:extLst>
              <a:ext uri="{FF2B5EF4-FFF2-40B4-BE49-F238E27FC236}">
                <a16:creationId xmlns:a16="http://schemas.microsoft.com/office/drawing/2014/main" id="{C2D52F96-2D28-466A-83BB-6243C55E5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03" y="3102067"/>
            <a:ext cx="2922073" cy="21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 descr="IMG_0819">
            <a:extLst>
              <a:ext uri="{FF2B5EF4-FFF2-40B4-BE49-F238E27FC236}">
                <a16:creationId xmlns:a16="http://schemas.microsoft.com/office/drawing/2014/main" id="{61437311-2188-4B1C-A515-1A590515B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669" y="3102067"/>
            <a:ext cx="2916887" cy="21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SC04085">
            <a:extLst>
              <a:ext uri="{FF2B5EF4-FFF2-40B4-BE49-F238E27FC236}">
                <a16:creationId xmlns:a16="http://schemas.microsoft.com/office/drawing/2014/main" id="{3798E805-C9F3-4F3C-90BA-2A2E5159D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3249" y="3102067"/>
            <a:ext cx="2913247" cy="218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34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32AFB4D-88DD-48EC-99EC-E83CD1CEA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r="47396" b="44914"/>
          <a:stretch/>
        </p:blipFill>
        <p:spPr>
          <a:xfrm>
            <a:off x="0" y="4968120"/>
            <a:ext cx="2598161" cy="10269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BD4BF5-ECD6-4E8C-8556-D3398AF4D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3" t="709" r="2391"/>
          <a:stretch/>
        </p:blipFill>
        <p:spPr>
          <a:xfrm>
            <a:off x="-57086" y="3131824"/>
            <a:ext cx="2655247" cy="17741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Acacia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sp. – acácia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D9864-5E20-4D9D-90C2-0E0863635B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2598161" cy="17289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8FA36F-CDF8-4758-BFF2-8D8626F7D1E5}"/>
              </a:ext>
            </a:extLst>
          </p:cNvPr>
          <p:cNvSpPr txBox="1"/>
          <p:nvPr/>
        </p:nvSpPr>
        <p:spPr>
          <a:xfrm>
            <a:off x="2700729" y="1367770"/>
            <a:ext cx="633749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de plântulas pequenas (idealmente após chuva);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Ring-</a:t>
            </a:r>
            <a:r>
              <a:rPr lang="pt-PT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barking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remover toda a casca e o câmbio vascular até à superfície do solo na primavera/início do verão;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Fogo controlado (reduz banco de sementes);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antes da maturação das sementes;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Roçar plântulas.</a:t>
            </a:r>
          </a:p>
          <a:p>
            <a:endParaRPr lang="en-N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95D169-D6C2-48E4-B9B1-B47EA83875D9}"/>
              </a:ext>
            </a:extLst>
          </p:cNvPr>
          <p:cNvSpPr txBox="1"/>
          <p:nvPr/>
        </p:nvSpPr>
        <p:spPr>
          <a:xfrm>
            <a:off x="2700729" y="4077072"/>
            <a:ext cx="604946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foliar, </a:t>
            </a:r>
            <a:r>
              <a:rPr lang="pt-PT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drill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pt-PT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inject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ou corte o mais perto do solo possível e pincelagem imediata com herbicida:</a:t>
            </a:r>
          </a:p>
          <a:p>
            <a:pPr marL="895350" lvl="1" indent="-352425">
              <a:spcAft>
                <a:spcPts val="600"/>
              </a:spcAft>
              <a:buSzPct val="160000"/>
              <a:buBlip>
                <a:blip r:embed="rId9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Princípio ativo: glifosato.</a:t>
            </a:r>
          </a:p>
        </p:txBody>
      </p:sp>
    </p:spTree>
    <p:extLst>
      <p:ext uri="{BB962C8B-B14F-4D97-AF65-F5344CB8AC3E}">
        <p14:creationId xmlns:p14="http://schemas.microsoft.com/office/powerpoint/2010/main" val="1170399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32AFB4D-88DD-48EC-99EC-E83CD1CEA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r="47396" b="44914"/>
          <a:stretch/>
        </p:blipFill>
        <p:spPr>
          <a:xfrm>
            <a:off x="0" y="4968120"/>
            <a:ext cx="2598161" cy="10269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BD4BF5-ECD6-4E8C-8556-D3398AF4D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3" t="709" r="2391"/>
          <a:stretch/>
        </p:blipFill>
        <p:spPr>
          <a:xfrm>
            <a:off x="-57086" y="3131824"/>
            <a:ext cx="2655247" cy="17741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Acacia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sp. – acácia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D9864-5E20-4D9D-90C2-0E0863635B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2598161" cy="17289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1670EC-6D89-4676-8231-2A2420D3678B}"/>
              </a:ext>
            </a:extLst>
          </p:cNvPr>
          <p:cNvSpPr txBox="1"/>
          <p:nvPr/>
        </p:nvSpPr>
        <p:spPr>
          <a:xfrm>
            <a:off x="2729402" y="1322172"/>
            <a:ext cx="6414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Controlo biológico com insetos: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Melanterius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servulus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ventralis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compactus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acaciae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maculatus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Dasineura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dielsi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rubiformis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ou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Trichilogaster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acaciaelongifoliae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P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trichi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C11AF-4669-4725-BFE2-C3D9A505F5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10420" r="9757" b="14377"/>
          <a:stretch/>
        </p:blipFill>
        <p:spPr>
          <a:xfrm>
            <a:off x="2843808" y="2420888"/>
            <a:ext cx="2088232" cy="136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77964-BFD3-46BB-9330-08A3150EEB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9" r="46173" b="24676"/>
          <a:stretch/>
        </p:blipFill>
        <p:spPr>
          <a:xfrm>
            <a:off x="5171758" y="2420888"/>
            <a:ext cx="1892032" cy="1368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9D2079-3662-45D6-A551-3887B7B6C6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1" t="17866" r="35958" b="11493"/>
          <a:stretch/>
        </p:blipFill>
        <p:spPr>
          <a:xfrm>
            <a:off x="7155209" y="2420888"/>
            <a:ext cx="1737271" cy="13681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2C492EE-275C-4BDD-9399-FD0BC8C9A352}"/>
              </a:ext>
            </a:extLst>
          </p:cNvPr>
          <p:cNvSpPr txBox="1"/>
          <p:nvPr/>
        </p:nvSpPr>
        <p:spPr>
          <a:xfrm>
            <a:off x="2729850" y="3861048"/>
            <a:ext cx="641415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trichi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forma galos nos botões florais e vegetativos de 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longifolia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inibindo a formação de até 90% das sementes; testes em quarentena para avaliar a segurança na utilização do </a:t>
            </a:r>
            <a:r>
              <a:rPr lang="pt-P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trichi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Portugal foram concluídos em 2010. Aguarda-se a autorização final para a libertação no meio natural;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Dasineura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sp. forma galos nos botões florais, inibindo a formação de sementes;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gorgulho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Melanterius</a:t>
            </a:r>
            <a:r>
              <a:rPr lang="pt-P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sp. se alimenta das sementes;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Dasineura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sp. e </a:t>
            </a:r>
            <a:r>
              <a:rPr lang="pt-PT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Melanterius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sp. ainda não foram testados em Portugal para verificar a sua segurança relativamente às espécies nativas.</a:t>
            </a:r>
          </a:p>
        </p:txBody>
      </p:sp>
    </p:spTree>
    <p:extLst>
      <p:ext uri="{BB962C8B-B14F-4D97-AF65-F5344CB8AC3E}">
        <p14:creationId xmlns:p14="http://schemas.microsoft.com/office/powerpoint/2010/main" val="2506153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32AFB4D-88DD-48EC-99EC-E83CD1CEA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r="47396" b="44914"/>
          <a:stretch/>
        </p:blipFill>
        <p:spPr>
          <a:xfrm>
            <a:off x="0" y="4968120"/>
            <a:ext cx="2598161" cy="10269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BD4BF5-ECD6-4E8C-8556-D3398AF4D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3" t="709" r="2391"/>
          <a:stretch/>
        </p:blipFill>
        <p:spPr>
          <a:xfrm>
            <a:off x="-57086" y="3131824"/>
            <a:ext cx="2655247" cy="17741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Acacia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sp. – acácia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D9864-5E20-4D9D-90C2-0E0863635B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2598161" cy="17289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1670EC-6D89-4676-8231-2A2420D3678B}"/>
              </a:ext>
            </a:extLst>
          </p:cNvPr>
          <p:cNvSpPr txBox="1"/>
          <p:nvPr/>
        </p:nvSpPr>
        <p:spPr>
          <a:xfrm>
            <a:off x="2729402" y="1322172"/>
            <a:ext cx="58650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Controlo biológico com fungos:</a:t>
            </a:r>
          </a:p>
          <a:p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fungo </a:t>
            </a:r>
            <a:r>
              <a:rPr lang="pt-PT" sz="16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Uromycladium</a:t>
            </a:r>
            <a:r>
              <a:rPr lang="pt-PT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tepperianum</a:t>
            </a:r>
            <a:r>
              <a:rPr lang="pt-PT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 galos nos tecidos jovens.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0B037B-4FC7-457B-8467-CB0A4A21930A}"/>
              </a:ext>
            </a:extLst>
          </p:cNvPr>
          <p:cNvGrpSpPr/>
          <p:nvPr/>
        </p:nvGrpSpPr>
        <p:grpSpPr>
          <a:xfrm>
            <a:off x="3100989" y="2478944"/>
            <a:ext cx="5309719" cy="3421283"/>
            <a:chOff x="2987824" y="2557255"/>
            <a:chExt cx="5309719" cy="342128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6A444B-3C5D-4780-8E35-60CE3253E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987824" y="4146092"/>
              <a:ext cx="5309719" cy="183244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6F41F4-DA21-4093-B7FB-A6535F18E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" b="12445"/>
            <a:stretch/>
          </p:blipFill>
          <p:spPr>
            <a:xfrm>
              <a:off x="2987825" y="2557255"/>
              <a:ext cx="2640198" cy="154071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88EEC38-0064-42F4-8718-4C15CE9F9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" t="10403" r="-603" b="2042"/>
            <a:stretch/>
          </p:blipFill>
          <p:spPr>
            <a:xfrm>
              <a:off x="5657346" y="2557255"/>
              <a:ext cx="2640197" cy="1540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3730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6" descr="Un dibujo de un árbol&#10;&#10;Descripción generada automáticamente con confianza media">
            <a:extLst>
              <a:ext uri="{FF2B5EF4-FFF2-40B4-BE49-F238E27FC236}">
                <a16:creationId xmlns:a16="http://schemas.microsoft.com/office/drawing/2014/main" id="{E7A2226D-3FDF-4477-96B4-67BCD4CB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0" t="9856" r="20932" b="37636"/>
          <a:stretch/>
        </p:blipFill>
        <p:spPr>
          <a:xfrm>
            <a:off x="-3967" y="4177510"/>
            <a:ext cx="2723756" cy="18175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Imagen 3" descr="Una planta con hojas secas&#10;&#10;Descripción generada automáticamente con confianza media">
            <a:extLst>
              <a:ext uri="{FF2B5EF4-FFF2-40B4-BE49-F238E27FC236}">
                <a16:creationId xmlns:a16="http://schemas.microsoft.com/office/drawing/2014/main" id="{D69A67A8-F75F-4382-A589-A44ACFFE78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11900" r="32818" b="15811"/>
          <a:stretch/>
        </p:blipFill>
        <p:spPr>
          <a:xfrm>
            <a:off x="-3968" y="1450876"/>
            <a:ext cx="2723756" cy="267260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Agave americana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piteira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85802-3C66-4C14-B73A-4CBFFF79275C}"/>
              </a:ext>
            </a:extLst>
          </p:cNvPr>
          <p:cNvSpPr txBox="1"/>
          <p:nvPr/>
        </p:nvSpPr>
        <p:spPr>
          <a:xfrm>
            <a:off x="2843013" y="1681568"/>
            <a:ext cx="6337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com pé-de-cabra antes da floração (plantas relativamente pequenas).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DAD84-EDE9-4EC1-A742-F4D3545D7B5D}"/>
              </a:ext>
            </a:extLst>
          </p:cNvPr>
          <p:cNvSpPr txBox="1"/>
          <p:nvPr/>
        </p:nvSpPr>
        <p:spPr>
          <a:xfrm>
            <a:off x="2843013" y="3260591"/>
            <a:ext cx="63277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das folhas e pincelagem com glifosato antes da floração (plantas de grande dimensão);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Injeção de herbicida nos caules antes da floração (plantas de grande dimensão):</a:t>
            </a:r>
          </a:p>
          <a:p>
            <a:pPr marL="901700" indent="-273050">
              <a:spcAft>
                <a:spcPts val="600"/>
              </a:spcAft>
              <a:buSzPct val="160000"/>
              <a:buBlip>
                <a:blip r:embed="rId8"/>
              </a:buBlip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Glifosato em água (9%), 2 ml por furo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BB5E35-6C28-4919-ACA0-AFF3D335CAC2}"/>
              </a:ext>
            </a:extLst>
          </p:cNvPr>
          <p:cNvSpPr/>
          <p:nvPr/>
        </p:nvSpPr>
        <p:spPr>
          <a:xfrm>
            <a:off x="2843012" y="1681568"/>
            <a:ext cx="5977459" cy="138941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380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3" descr="Mano sosteniendo un pedazo de carne&#10;&#10;Descripción generada automáticamente con confianza media">
            <a:extLst>
              <a:ext uri="{FF2B5EF4-FFF2-40B4-BE49-F238E27FC236}">
                <a16:creationId xmlns:a16="http://schemas.microsoft.com/office/drawing/2014/main" id="{E09BB3BF-7EED-4688-9120-49E67F425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22580" r="2435" b="542"/>
          <a:stretch/>
        </p:blipFill>
        <p:spPr>
          <a:xfrm>
            <a:off x="2713" y="3447472"/>
            <a:ext cx="2526289" cy="25234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Arundo donax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cana d’água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77B86-0F44-4D30-A1E9-FB2F206F74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9" y="1495133"/>
            <a:ext cx="2538741" cy="19040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485802-3C66-4C14-B73A-4CBFFF79275C}"/>
              </a:ext>
            </a:extLst>
          </p:cNvPr>
          <p:cNvSpPr txBox="1"/>
          <p:nvPr/>
        </p:nvSpPr>
        <p:spPr>
          <a:xfrm>
            <a:off x="2699792" y="1502419"/>
            <a:ext cx="644149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Extração do rizoma;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repetido (≥ 5 vezes), com o objetivo de esgotar as reservas do rizoma;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Ensombramento com material geotêxtil ou plástico depois corte (durante 2 épocas de crescimento).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DAD84-EDE9-4EC1-A742-F4D3545D7B5D}"/>
              </a:ext>
            </a:extLst>
          </p:cNvPr>
          <p:cNvSpPr txBox="1"/>
          <p:nvPr/>
        </p:nvSpPr>
        <p:spPr>
          <a:xfrm>
            <a:off x="2699792" y="3645024"/>
            <a:ext cx="644149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447675">
              <a:spcAft>
                <a:spcPts val="600"/>
              </a:spcAft>
              <a:buBlip>
                <a:blip r:embed="rId8"/>
              </a:buBlip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manual 2-4 polegadas acima do solo e aplicação imediata de herbicida à superfície cortada (solução concentrada de 50-75% glifosato). Um tensioativo não iónico (0.5% em volume) e um corante devem ser adicionados à mistura;</a:t>
            </a:r>
          </a:p>
          <a:p>
            <a:pPr marL="447675" indent="-361950">
              <a:spcAft>
                <a:spcPts val="600"/>
              </a:spcAft>
              <a:buSzPct val="200000"/>
              <a:buBlip>
                <a:blip r:embed="rId9"/>
              </a:buBlip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das canas entre o 2º e 3º nó e injeção com siringa de 6-8 ml de glifosato não diluído na segunda câmara; 3 tratamentos durante a época de crescimento.</a:t>
            </a:r>
          </a:p>
        </p:txBody>
      </p:sp>
    </p:spTree>
    <p:extLst>
      <p:ext uri="{BB962C8B-B14F-4D97-AF65-F5344CB8AC3E}">
        <p14:creationId xmlns:p14="http://schemas.microsoft.com/office/powerpoint/2010/main" val="2422064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EC5BAE6-2CC5-4879-9F50-B74846B2E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" y="651726"/>
            <a:ext cx="9134684" cy="53294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8FBFA2-2B87-4715-8F43-92B42DD0EF8E}"/>
              </a:ext>
            </a:extLst>
          </p:cNvPr>
          <p:cNvSpPr/>
          <p:nvPr/>
        </p:nvSpPr>
        <p:spPr>
          <a:xfrm>
            <a:off x="513182" y="1105755"/>
            <a:ext cx="8064896" cy="432048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Gestão e controlo de espécies invasoras nos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CDAB024-BB8F-4079-B04A-ABDBDBFF2837}"/>
              </a:ext>
            </a:extLst>
          </p:cNvPr>
          <p:cNvSpPr txBox="1"/>
          <p:nvPr/>
        </p:nvSpPr>
        <p:spPr>
          <a:xfrm>
            <a:off x="1259632" y="2519235"/>
            <a:ext cx="6621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 2 – Espécies nativas e endémicas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847066-D2EB-4AF5-8D98-86A4FAEAA0CF}"/>
              </a:ext>
            </a:extLst>
          </p:cNvPr>
          <p:cNvSpPr txBox="1"/>
          <p:nvPr/>
        </p:nvSpPr>
        <p:spPr>
          <a:xfrm>
            <a:off x="1259632" y="1548325"/>
            <a:ext cx="6715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 1 – Espécies invasoras nos Açores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686ADF-E469-4E1B-9965-ADA70A70A655}"/>
              </a:ext>
            </a:extLst>
          </p:cNvPr>
          <p:cNvSpPr txBox="1"/>
          <p:nvPr/>
        </p:nvSpPr>
        <p:spPr>
          <a:xfrm>
            <a:off x="1259632" y="3487779"/>
            <a:ext cx="5141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 3 – Técnicas de controlo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1259632" y="4456323"/>
            <a:ext cx="6564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 4 – Equipamentos e ferramentas</a:t>
            </a:r>
          </a:p>
        </p:txBody>
      </p:sp>
    </p:spTree>
    <p:extLst>
      <p:ext uri="{BB962C8B-B14F-4D97-AF65-F5344CB8AC3E}">
        <p14:creationId xmlns:p14="http://schemas.microsoft.com/office/powerpoint/2010/main" val="21657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FAED38-DBA8-441D-A4E0-992869368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36459" r="22964" b="1559"/>
          <a:stretch/>
        </p:blipFill>
        <p:spPr>
          <a:xfrm>
            <a:off x="-12593" y="4293110"/>
            <a:ext cx="2882352" cy="17019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141634" y="4509120"/>
            <a:ext cx="575992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folhar:</a:t>
            </a:r>
          </a:p>
          <a:p>
            <a:pPr marL="885825" indent="-342900">
              <a:spcAft>
                <a:spcPts val="600"/>
              </a:spcAft>
              <a:buSzPct val="150000"/>
              <a:buBlip>
                <a:blip r:embed="rId3"/>
              </a:buBlip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Princípio ativo: glifosato.</a:t>
            </a: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20688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Carpobrotus edulis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chorão-da-praia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131840" y="1484784"/>
            <a:ext cx="586814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Remoção de todos os resíduos verdes e secagem; idealmente com cobertura de plástico preto para acelerar decomposição;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Alternativamente deixar resíduos verdes no local, com raízes viradas para cima sem qualquer contacto com o solo.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E4329F-E7BB-47EC-BD07-186B120098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26109" r="6638" b="30140"/>
          <a:stretch/>
        </p:blipFill>
        <p:spPr>
          <a:xfrm>
            <a:off x="-12593" y="1408854"/>
            <a:ext cx="2882352" cy="279503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62002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Clethra</a:t>
            </a:r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arborea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</a:t>
            </a:r>
            <a:r>
              <a:rPr lang="pt-PT" sz="31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folhadeiro</a:t>
            </a:r>
            <a:endParaRPr lang="pt-PT" sz="3100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77B86-0F44-4D30-A1E9-FB2F206F7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2651178" cy="1767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E082C1-9E97-4B7F-90D2-3C4894EFB3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8" y="3533657"/>
            <a:ext cx="2661159" cy="17670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485802-3C66-4C14-B73A-4CBFFF79275C}"/>
              </a:ext>
            </a:extLst>
          </p:cNvPr>
          <p:cNvSpPr txBox="1"/>
          <p:nvPr/>
        </p:nvSpPr>
        <p:spPr>
          <a:xfrm>
            <a:off x="2843013" y="1681568"/>
            <a:ext cx="6337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de plântulas (idealmente após chuva).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DAD84-EDE9-4EC1-A742-F4D3545D7B5D}"/>
              </a:ext>
            </a:extLst>
          </p:cNvPr>
          <p:cNvSpPr txBox="1"/>
          <p:nvPr/>
        </p:nvSpPr>
        <p:spPr>
          <a:xfrm>
            <a:off x="2843013" y="2943815"/>
            <a:ext cx="6049467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e pincelagem com herbicida:</a:t>
            </a:r>
          </a:p>
          <a:p>
            <a:pPr marL="895350" lvl="1" indent="-438150">
              <a:spcAft>
                <a:spcPts val="600"/>
              </a:spcAft>
              <a:buSzPct val="80000"/>
              <a:buBlip>
                <a:blip r:embed="rId9"/>
              </a:buBlip>
            </a:pP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Triclopyr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gasóleo (≥ 0.5%), p. ex.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Garlon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895350" lvl="1" indent="-438150">
              <a:spcAft>
                <a:spcPts val="600"/>
              </a:spcAft>
              <a:buSzPct val="80000"/>
              <a:buBlip>
                <a:blip r:embed="rId9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Glifosato em água (≥ 32%);</a:t>
            </a:r>
          </a:p>
          <a:p>
            <a:pPr marL="895350" lvl="1" indent="-438150">
              <a:buSzPct val="80000"/>
              <a:buBlip>
                <a:blip r:embed="rId9"/>
              </a:buBlip>
            </a:pP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Imazapyr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água (≥ 1%).</a:t>
            </a:r>
          </a:p>
          <a:p>
            <a:pPr marL="895350" lvl="1" indent="-438150">
              <a:spcAft>
                <a:spcPts val="600"/>
              </a:spcAft>
              <a:buSzPct val="80000"/>
              <a:buBlip>
                <a:blip r:embed="rId9"/>
              </a:buBlip>
            </a:pP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1">
              <a:buSzPct val="80000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  100 ml de solução por árvore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59891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631065-BDF5-4E9B-97A6-8D6D2575B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/>
          <a:stretch/>
        </p:blipFill>
        <p:spPr>
          <a:xfrm>
            <a:off x="1403648" y="3589861"/>
            <a:ext cx="1656184" cy="2405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D4B7E3-6D9F-40FA-9E8D-58D6F164C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" y="3588532"/>
            <a:ext cx="1334628" cy="2386680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Cortaderia </a:t>
            </a:r>
            <a:r>
              <a:rPr lang="pt-PT" sz="31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selloana</a:t>
            </a:r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erva-das-pampas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6" y="1484784"/>
            <a:ext cx="57697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 inclusive sistema radicular (p. ex. com DERACINER </a:t>
            </a:r>
            <a:r>
              <a:rPr lang="pt-PT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Extractor</a:t>
            </a: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PRO); reversão das raízes retirando toda a terra possível;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com </a:t>
            </a:r>
            <a:r>
              <a:rPr lang="pt-PT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motoroçadeira</a:t>
            </a: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das panículas (julho-agosto), assegurando que nenhuma panícula é deixada por cortar; remoção das panículas do local e colocação em sacos hermeticamente fechados para serem destruídas posteriormente ou para aguardar a degradação;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Desbaste da planta para eliminar parte aérea e evitar floração (julho-setembro);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Ocultação – depois desbaste à nível superficial, tapar a área com uma manta, plástico ou material vegetal;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Utilização de EPI para evitar cortes pelas folhas afiadas.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C51C18-744F-4B58-A749-44E3332598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4" t="35198" r="3157" b="11257"/>
          <a:stretch/>
        </p:blipFill>
        <p:spPr>
          <a:xfrm>
            <a:off x="-10557" y="1534876"/>
            <a:ext cx="3077676" cy="20190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23A0C8-FBDD-4B64-8099-7B4A632EF68B}"/>
              </a:ext>
            </a:extLst>
          </p:cNvPr>
          <p:cNvSpPr txBox="1"/>
          <p:nvPr/>
        </p:nvSpPr>
        <p:spPr>
          <a:xfrm>
            <a:off x="3599022" y="5544325"/>
            <a:ext cx="51233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LIFE STOP Cortaderia, 2020. Manual de Boas Práticas para o controlo de </a:t>
            </a:r>
            <a:r>
              <a:rPr lang="pt-PT" sz="11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Cortaderia </a:t>
            </a:r>
            <a:r>
              <a:rPr lang="pt-PT" sz="11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selloana</a:t>
            </a:r>
            <a:r>
              <a:rPr lang="pt-PT" sz="1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Cantábria, Espanha, 156 pp.</a:t>
            </a:r>
            <a:endParaRPr lang="en-NZ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15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20688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Cortaderia </a:t>
            </a:r>
            <a:r>
              <a:rPr lang="pt-PT" sz="31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selloana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0836B-4134-4E19-8BBF-C809DCF9A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3" y="692696"/>
            <a:ext cx="5364088" cy="5283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910E56-6E36-4DCC-81E5-F91125152C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9" b="15449"/>
          <a:stretch/>
        </p:blipFill>
        <p:spPr>
          <a:xfrm>
            <a:off x="193801" y="1498471"/>
            <a:ext cx="3533227" cy="2580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F3E0F5-C068-46FE-B84A-F988A5A559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37"/>
          <a:stretch/>
        </p:blipFill>
        <p:spPr>
          <a:xfrm>
            <a:off x="228083" y="4126439"/>
            <a:ext cx="3505171" cy="18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57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3BA9D-D8F5-4EE6-ABA0-4510803A5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16" y="1629173"/>
            <a:ext cx="1698140" cy="1871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C811E2-3D4D-4E90-A8EA-AC70C6CBB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1628800"/>
            <a:ext cx="1558243" cy="18717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285651" y="1595988"/>
            <a:ext cx="57599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folhar, ou corte da parte aérea da planta e aspersão do corte:</a:t>
            </a:r>
          </a:p>
          <a:p>
            <a:pPr marL="914400" indent="-285750"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Princípio ativo: glifosato;</a:t>
            </a:r>
          </a:p>
          <a:p>
            <a:pPr marL="914400" indent="-285750"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época de crescimento vegetativo (primavera e outono);</a:t>
            </a:r>
          </a:p>
          <a:p>
            <a:pPr marL="914400" indent="-285750"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Evitar tratamento em caso de chuva prevista nas 8 horas subsequentes;</a:t>
            </a:r>
          </a:p>
          <a:p>
            <a:pPr marL="914400" indent="-285750"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Deixar herbicida atuar durante pelo menos 2 meses antes de desbastar ou arrancar exemplares mortos.</a:t>
            </a: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Cortaderia </a:t>
            </a:r>
            <a:r>
              <a:rPr lang="pt-PT" sz="31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selloana</a:t>
            </a:r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erva-das-pampas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17837-6D44-4D06-8B99-240ED6FF21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 b="11168"/>
          <a:stretch/>
        </p:blipFill>
        <p:spPr>
          <a:xfrm>
            <a:off x="-10558" y="3565990"/>
            <a:ext cx="3286413" cy="19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03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285651" y="3620631"/>
            <a:ext cx="575992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folhar:</a:t>
            </a:r>
          </a:p>
          <a:p>
            <a:pPr marL="901700" indent="-273050">
              <a:spcAft>
                <a:spcPts val="600"/>
              </a:spcAft>
              <a:buSzPct val="150000"/>
              <a:buBlip>
                <a:blip r:embed="rId2"/>
              </a:buBlip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Princípio ativo: glifosato.</a:t>
            </a: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Cyrtomium falcatum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feto-azevinho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6" y="1809973"/>
            <a:ext cx="633749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Remoção dos resíduos verdes para impedir a disseminação de esporos.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E852EF-BFB7-4256-A5F3-C363BE658D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11347" r="7116" b="21277"/>
          <a:stretch/>
        </p:blipFill>
        <p:spPr>
          <a:xfrm>
            <a:off x="-10557" y="1794946"/>
            <a:ext cx="3142397" cy="307421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1427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9F658BB-4607-4165-9DA0-03E3DD513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5" r="2319" b="31348"/>
          <a:stretch/>
        </p:blipFill>
        <p:spPr>
          <a:xfrm>
            <a:off x="0" y="1679296"/>
            <a:ext cx="3111487" cy="210060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285651" y="4390772"/>
            <a:ext cx="575992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folhar:</a:t>
            </a:r>
          </a:p>
          <a:p>
            <a:pPr marL="901700" indent="-273050">
              <a:spcAft>
                <a:spcPts val="600"/>
              </a:spcAft>
              <a:buSzPct val="150000"/>
              <a:buBlip>
                <a:blip r:embed="rId3"/>
              </a:buBlip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Princípio ativo: glifosato.</a:t>
            </a: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Drosanthemum</a:t>
            </a:r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t-PT" sz="31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floribundum</a:t>
            </a:r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chorão-baguinho-de-arroz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7" y="1703531"/>
            <a:ext cx="586814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 inclusive sistema radicular;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Remoção dos resíduos verdes e cobertura com plástico preto para acelerar decomposição;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Também podem ser deixados no local, mas com as raízes viradas para cima, sem qualquer contacto com o substrato.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048EED-F790-42AF-9CB3-23897D28F3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t="45760" r="42995" b="74"/>
          <a:stretch/>
        </p:blipFill>
        <p:spPr>
          <a:xfrm>
            <a:off x="0" y="3826614"/>
            <a:ext cx="3111486" cy="19786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95855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\\s041fpsa\Users\tc197624\Desktop\TCC Gunnera.JPG">
            <a:extLst>
              <a:ext uri="{FF2B5EF4-FFF2-40B4-BE49-F238E27FC236}">
                <a16:creationId xmlns:a16="http://schemas.microsoft.com/office/drawing/2014/main" id="{1C5702AC-1A23-4A86-A61D-3ADF4B53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1698793"/>
            <a:ext cx="2706247" cy="1811810"/>
          </a:xfrm>
          <a:prstGeom prst="rect">
            <a:avLst/>
          </a:prstGeom>
          <a:noFill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Gunnera tinctoria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gigante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082C1-9E97-4B7F-90D2-3C4894EFB3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8" y="3526889"/>
            <a:ext cx="2725197" cy="1774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485802-3C66-4C14-B73A-4CBFFF79275C}"/>
              </a:ext>
            </a:extLst>
          </p:cNvPr>
          <p:cNvSpPr txBox="1"/>
          <p:nvPr/>
        </p:nvSpPr>
        <p:spPr>
          <a:xfrm>
            <a:off x="2843013" y="1628800"/>
            <a:ext cx="633749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do rizoma;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da inflorescência;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Remoção de todos os resíduos verdes menos as folhas.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DAD84-EDE9-4EC1-A742-F4D3545D7B5D}"/>
              </a:ext>
            </a:extLst>
          </p:cNvPr>
          <p:cNvSpPr txBox="1"/>
          <p:nvPr/>
        </p:nvSpPr>
        <p:spPr>
          <a:xfrm>
            <a:off x="2843013" y="3211229"/>
            <a:ext cx="60494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7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361950">
              <a:spcAft>
                <a:spcPts val="600"/>
              </a:spcAft>
              <a:buSzPct val="160000"/>
              <a:buBlip>
                <a:blip r:embed="rId7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Injeção do rizoma com herbicida;</a:t>
            </a:r>
          </a:p>
          <a:p>
            <a:pPr marL="447675" indent="-447675">
              <a:spcAft>
                <a:spcPts val="600"/>
              </a:spcAft>
              <a:buSzPct val="80000"/>
              <a:buBlip>
                <a:blip r:embed="rId8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dos caules o mais próximo possível do solo e pincelagem com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triclopyr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mistura com 2,4-D;</a:t>
            </a:r>
          </a:p>
          <a:p>
            <a:pPr marL="447675" indent="-361950">
              <a:spcAft>
                <a:spcPts val="600"/>
              </a:spcAft>
              <a:buSzPct val="160000"/>
              <a:buBlip>
                <a:blip r:embed="rId9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manual, em corte fresco, de glifosato diluído a 50% (barato, mas muito laborioso);</a:t>
            </a:r>
          </a:p>
          <a:p>
            <a:pPr marL="447675" indent="-361950">
              <a:spcAft>
                <a:spcPts val="600"/>
              </a:spcAft>
              <a:buSzPct val="160000"/>
              <a:buBlip>
                <a:blip r:embed="rId9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foliar de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triclopyr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 ex. de trator (muito caro, mas rápido).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822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 descr="P5110281">
            <a:extLst>
              <a:ext uri="{FF2B5EF4-FFF2-40B4-BE49-F238E27FC236}">
                <a16:creationId xmlns:a16="http://schemas.microsoft.com/office/drawing/2014/main" id="{2F18A4F3-6A58-4C77-8F62-013339F66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6738"/>
            <a:ext cx="4572000" cy="343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IMG_2936">
            <a:extLst>
              <a:ext uri="{FF2B5EF4-FFF2-40B4-BE49-F238E27FC236}">
                <a16:creationId xmlns:a16="http://schemas.microsoft.com/office/drawing/2014/main" id="{121EA430-E102-432E-A782-9A4FDF677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872"/>
          <a:stretch/>
        </p:blipFill>
        <p:spPr bwMode="auto">
          <a:xfrm>
            <a:off x="4654735" y="1726738"/>
            <a:ext cx="4487678" cy="34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8013A32-1F66-4046-A6AC-0C431466F589}"/>
              </a:ext>
            </a:extLst>
          </p:cNvPr>
          <p:cNvSpPr/>
          <p:nvPr/>
        </p:nvSpPr>
        <p:spPr>
          <a:xfrm>
            <a:off x="107504" y="795073"/>
            <a:ext cx="809052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Gunnera tinctoria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gigante</a:t>
            </a:r>
          </a:p>
        </p:txBody>
      </p:sp>
    </p:spTree>
    <p:extLst>
      <p:ext uri="{BB962C8B-B14F-4D97-AF65-F5344CB8AC3E}">
        <p14:creationId xmlns:p14="http://schemas.microsoft.com/office/powerpoint/2010/main" val="601798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3" descr="Una planta con hojas verdes&#10;&#10;Descripción generada automáticamente">
            <a:extLst>
              <a:ext uri="{FF2B5EF4-FFF2-40B4-BE49-F238E27FC236}">
                <a16:creationId xmlns:a16="http://schemas.microsoft.com/office/drawing/2014/main" id="{6B7142E1-85B1-41B6-8A4F-B1FAF607CC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r="400" b="15000"/>
          <a:stretch/>
        </p:blipFill>
        <p:spPr>
          <a:xfrm>
            <a:off x="3072" y="1496907"/>
            <a:ext cx="3056771" cy="30122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09ACAF-6B9C-48B6-860B-0A1682938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t="7635" r="26787" b="37253"/>
          <a:stretch/>
        </p:blipFill>
        <p:spPr bwMode="auto">
          <a:xfrm>
            <a:off x="-10557" y="4399848"/>
            <a:ext cx="3070400" cy="15589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285651" y="3933056"/>
            <a:ext cx="575992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folhar (plântulas e plantas pequenas) ou corte o mais perto do solo possível e aplicação na superfície exposta:</a:t>
            </a:r>
          </a:p>
          <a:p>
            <a:pPr marL="971550" indent="-342900"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Metsulfurão-metilo</a:t>
            </a: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Hedychium gardnerianum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conteira, roca-da-velha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7" y="1484784"/>
            <a:ext cx="5865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Remoção manual inclusive o rizoma inteiro (utilizando pé-de-cabra);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Método mais eficaz para áreas escassamente invadidas;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Remoção de todos os fragmentos.</a:t>
            </a:r>
          </a:p>
        </p:txBody>
      </p:sp>
    </p:spTree>
    <p:extLst>
      <p:ext uri="{BB962C8B-B14F-4D97-AF65-F5344CB8AC3E}">
        <p14:creationId xmlns:p14="http://schemas.microsoft.com/office/powerpoint/2010/main" val="2172311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EC5BAE6-2CC5-4879-9F50-B74846B2E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" y="651726"/>
            <a:ext cx="9134684" cy="53294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8FBFA2-2B87-4715-8F43-92B42DD0EF8E}"/>
              </a:ext>
            </a:extLst>
          </p:cNvPr>
          <p:cNvSpPr/>
          <p:nvPr/>
        </p:nvSpPr>
        <p:spPr>
          <a:xfrm>
            <a:off x="513182" y="1105755"/>
            <a:ext cx="8064896" cy="432048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Gestão e controlo de espécies invasoras nos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CDAB024-BB8F-4079-B04A-ABDBDBFF2837}"/>
              </a:ext>
            </a:extLst>
          </p:cNvPr>
          <p:cNvSpPr txBox="1"/>
          <p:nvPr/>
        </p:nvSpPr>
        <p:spPr>
          <a:xfrm>
            <a:off x="1259632" y="2519235"/>
            <a:ext cx="6621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 2 – Espécies nativas e endémicas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847066-D2EB-4AF5-8D98-86A4FAEAA0CF}"/>
              </a:ext>
            </a:extLst>
          </p:cNvPr>
          <p:cNvSpPr txBox="1"/>
          <p:nvPr/>
        </p:nvSpPr>
        <p:spPr>
          <a:xfrm>
            <a:off x="1259632" y="1548325"/>
            <a:ext cx="6838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 1 – Espécies invasoras nos Açores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686ADF-E469-4E1B-9965-ADA70A70A655}"/>
              </a:ext>
            </a:extLst>
          </p:cNvPr>
          <p:cNvSpPr txBox="1"/>
          <p:nvPr/>
        </p:nvSpPr>
        <p:spPr>
          <a:xfrm>
            <a:off x="1259632" y="3487779"/>
            <a:ext cx="5226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 3 – Técnicas de controlo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1259632" y="4456323"/>
            <a:ext cx="6564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 4 – Equipamentos e ferramentas</a:t>
            </a:r>
          </a:p>
        </p:txBody>
      </p:sp>
    </p:spTree>
    <p:extLst>
      <p:ext uri="{BB962C8B-B14F-4D97-AF65-F5344CB8AC3E}">
        <p14:creationId xmlns:p14="http://schemas.microsoft.com/office/powerpoint/2010/main" val="94139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3" descr="Una planta con hojas verdes&#10;&#10;Descripción generada automáticamente">
            <a:extLst>
              <a:ext uri="{FF2B5EF4-FFF2-40B4-BE49-F238E27FC236}">
                <a16:creationId xmlns:a16="http://schemas.microsoft.com/office/drawing/2014/main" id="{6B7142E1-85B1-41B6-8A4F-B1FAF607CC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r="400" b="15000"/>
          <a:stretch/>
        </p:blipFill>
        <p:spPr>
          <a:xfrm>
            <a:off x="3072" y="1496907"/>
            <a:ext cx="3056771" cy="30122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09ACAF-6B9C-48B6-860B-0A1682938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t="7635" r="26787" b="37253"/>
          <a:stretch/>
        </p:blipFill>
        <p:spPr bwMode="auto">
          <a:xfrm>
            <a:off x="-10557" y="4399848"/>
            <a:ext cx="3070400" cy="15589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Hedychium gardnerianum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conteira, roca-da-velha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7" y="1484784"/>
            <a:ext cx="586507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Controlo biológico: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Infeção com bactéria </a:t>
            </a:r>
            <a:r>
              <a:rPr lang="pt-PT" sz="20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Ralstonia</a:t>
            </a:r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20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solanacearum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injeção de 5 ml de suspensão bacteriana em rebentos aproximadamente 5 cm acima do solo;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Método testado no Havai, não em Portugal;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Clorose inicial nas folhas mais jovens é seguida de uma completa murchidão que ocorre dentro de 3-4 semanas após o início dos sintomas;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Morte completa dentro de 4-6 meses após a observação dos sintomas iniciais;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Método não prático para grandes invasões.</a:t>
            </a:r>
          </a:p>
        </p:txBody>
      </p:sp>
    </p:spTree>
    <p:extLst>
      <p:ext uri="{BB962C8B-B14F-4D97-AF65-F5344CB8AC3E}">
        <p14:creationId xmlns:p14="http://schemas.microsoft.com/office/powerpoint/2010/main" val="3900871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28C0FB2-8CA7-4D97-9457-03DF83016B33}"/>
              </a:ext>
            </a:extLst>
          </p:cNvPr>
          <p:cNvSpPr txBox="1"/>
          <p:nvPr/>
        </p:nvSpPr>
        <p:spPr>
          <a:xfrm>
            <a:off x="3275856" y="1765846"/>
            <a:ext cx="5544615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Remoção manual da planta inteira (folhas, inflorescência, sistema radicular) para impedir regeneração;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Método mais eficaz para áreas escassamente invadidas e/ou pequenas plantas.</a:t>
            </a:r>
          </a:p>
        </p:txBody>
      </p:sp>
      <p:pic>
        <p:nvPicPr>
          <p:cNvPr id="18" name="Imagen 2" descr="Una flor morada&#10;&#10;Descripción generada automáticamente">
            <a:extLst>
              <a:ext uri="{FF2B5EF4-FFF2-40B4-BE49-F238E27FC236}">
                <a16:creationId xmlns:a16="http://schemas.microsoft.com/office/drawing/2014/main" id="{DA53289C-BDAF-4F81-85FC-4CE4B0F55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31318" r="12203" b="15350"/>
          <a:stretch/>
        </p:blipFill>
        <p:spPr>
          <a:xfrm>
            <a:off x="-14749" y="1370094"/>
            <a:ext cx="3097018" cy="30176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Imagen 9" descr="Una planta con hojas verdes&#10;&#10;Descripción generada automáticamente">
            <a:extLst>
              <a:ext uri="{FF2B5EF4-FFF2-40B4-BE49-F238E27FC236}">
                <a16:creationId xmlns:a16="http://schemas.microsoft.com/office/drawing/2014/main" id="{7B385236-1D4A-4824-A0F4-A2020DCC6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6" t="12035" r="12189" b="28570"/>
          <a:stretch/>
        </p:blipFill>
        <p:spPr>
          <a:xfrm>
            <a:off x="1776" y="3727580"/>
            <a:ext cx="3083857" cy="2267452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9645306F-8F2B-403B-9646-BC4F47ED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6" y="629491"/>
            <a:ext cx="8892480" cy="648072"/>
          </a:xfrm>
        </p:spPr>
        <p:txBody>
          <a:bodyPr>
            <a:normAutofit/>
          </a:bodyPr>
          <a:lstStyle/>
          <a:p>
            <a:r>
              <a:rPr lang="pt-PT" sz="3000" i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Hydrangea macrophylla</a:t>
            </a:r>
            <a:r>
              <a:rPr lang="pt-PT" sz="30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hortênsia </a:t>
            </a:r>
            <a:endParaRPr lang="pt-PT" sz="3000" i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1D4A8D-C62C-4492-B281-90D2104D475A}"/>
              </a:ext>
            </a:extLst>
          </p:cNvPr>
          <p:cNvSpPr txBox="1"/>
          <p:nvPr/>
        </p:nvSpPr>
        <p:spPr>
          <a:xfrm>
            <a:off x="3285651" y="4214118"/>
            <a:ext cx="56068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Glifosato pode matar, e parece ser mais eficiente se for aplicado no Outono.</a:t>
            </a:r>
          </a:p>
        </p:txBody>
      </p:sp>
    </p:spTree>
    <p:extLst>
      <p:ext uri="{BB962C8B-B14F-4D97-AF65-F5344CB8AC3E}">
        <p14:creationId xmlns:p14="http://schemas.microsoft.com/office/powerpoint/2010/main" val="4286139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B9EBBA-6F46-46DD-8331-8E64C6B139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-1523" r="10240" b="41188"/>
          <a:stretch/>
        </p:blipFill>
        <p:spPr>
          <a:xfrm>
            <a:off x="-10557" y="4123877"/>
            <a:ext cx="3070389" cy="18514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285651" y="4005064"/>
            <a:ext cx="57599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a nível do solo e pincelagem ou aspersão folhar:</a:t>
            </a:r>
          </a:p>
          <a:p>
            <a:pPr marL="901700" indent="-457200">
              <a:spcAft>
                <a:spcPts val="600"/>
              </a:spcAft>
              <a:buBlip>
                <a:blip r:embed="rId3"/>
              </a:buBlip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Princípio ativo: glifosato</a:t>
            </a: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Ipomoea</a:t>
            </a:r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indica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bons-dias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7" y="1484784"/>
            <a:ext cx="58681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Assegurar que não permanecem fragmentos no solo;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Remoção de todo material extraído para posterior destruição.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1D019A-CDB9-4AF8-8386-08F68FBFEA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9277" r="10016" b="6812"/>
          <a:stretch/>
        </p:blipFill>
        <p:spPr>
          <a:xfrm>
            <a:off x="-10557" y="1555492"/>
            <a:ext cx="3070389" cy="256838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02785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BB8887-DBDB-4EB5-86FA-9229FF30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5362" r="13070" b="30649"/>
          <a:stretch/>
        </p:blipFill>
        <p:spPr>
          <a:xfrm>
            <a:off x="-1" y="4048503"/>
            <a:ext cx="3145067" cy="19179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Lantana camara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6" y="1484784"/>
            <a:ext cx="576064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 – proteção com luvas!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Resíduos verdes inclusive fragmentos de plantas podem ser deixados no local para secar.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4DC9E2-2182-42CB-993F-0342B57CC8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58"/>
          <a:stretch/>
        </p:blipFill>
        <p:spPr>
          <a:xfrm>
            <a:off x="-502" y="1522869"/>
            <a:ext cx="3145067" cy="24481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67E36A-06C9-499A-9593-6FD77023C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552" y="3122816"/>
            <a:ext cx="5943838" cy="28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58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2EFAE84-185A-4697-B59E-FC102A10C8B9}"/>
              </a:ext>
            </a:extLst>
          </p:cNvPr>
          <p:cNvSpPr txBox="1"/>
          <p:nvPr/>
        </p:nvSpPr>
        <p:spPr>
          <a:xfrm>
            <a:off x="3275856" y="1484784"/>
            <a:ext cx="576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Resíduos verdes inclusive fragmentos de plantas podem ser deixados no local para secar;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Agendar trabalhos após de chuva para facilitar remoção do sistema radicular.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D06ADB-C389-4399-A3B6-69CFB1F6A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23065" r="28030" b="6019"/>
          <a:stretch/>
        </p:blipFill>
        <p:spPr>
          <a:xfrm>
            <a:off x="0" y="3933056"/>
            <a:ext cx="3055562" cy="20239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Leycesteria formosa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21D9B9-9ACB-4DB9-8CF8-0961A85C5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t="17002" r="-92" b="26609"/>
          <a:stretch/>
        </p:blipFill>
        <p:spPr>
          <a:xfrm>
            <a:off x="3473" y="1555492"/>
            <a:ext cx="3054894" cy="229683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80644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Oenothera</a:t>
            </a:r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sp. – erva-dos-burros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6" y="1484784"/>
            <a:ext cx="576971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 antes da frutificação, a fim de evitar a dispersão das sementes.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intervenção deve ser repetida durante vários anos nas áreas invadidas, a fim de esgotar quaisquer bancos de sementes que possam existir no solo.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A585E-9B75-489F-BDE5-318DC2CFA7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 r="5507" b="-154"/>
          <a:stretch/>
        </p:blipFill>
        <p:spPr>
          <a:xfrm>
            <a:off x="1" y="1603581"/>
            <a:ext cx="3088160" cy="412967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88639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285651" y="3861048"/>
            <a:ext cx="575992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05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Injeção nos caules antes da maturação dos frutos, considerando que as sementes de frutos ainda verdes já são viáveis:</a:t>
            </a:r>
          </a:p>
          <a:p>
            <a:pPr marL="901700" indent="-187325">
              <a:spcAft>
                <a:spcPts val="600"/>
              </a:spcAft>
              <a:buSzPct val="160000"/>
              <a:buBlip>
                <a:blip r:embed="rId2"/>
              </a:buBlip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Princípio ativo: glifosato</a:t>
            </a: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Opuntia ficus-indica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figueira-da-índia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7" y="1484784"/>
            <a:ext cx="5759924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05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 ou mecânico precedido (ou não) por corte da haste;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Assegurar que frutos, grandes raízes e fragmentos de cladódios não ficam no solo, já que radicam facilmente e dão origem a novos focos de invasão.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F552C-CFF3-4C95-90FF-952089F78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99747"/>
            <a:ext cx="2476500" cy="184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56B19F-5E79-4FD0-96F4-AF97916A6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7" y="1578833"/>
            <a:ext cx="3142454" cy="2137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60FF5B-94C9-444B-9CFA-84ADC63BE346}"/>
              </a:ext>
            </a:extLst>
          </p:cNvPr>
          <p:cNvSpPr txBox="1"/>
          <p:nvPr/>
        </p:nvSpPr>
        <p:spPr>
          <a:xfrm>
            <a:off x="251520" y="4068584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Cladódio</a:t>
            </a:r>
            <a:endParaRPr lang="en-NZ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843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275857" y="4869160"/>
            <a:ext cx="5750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Estes agentes biológicos ainda não foram testados em Portugal para verificar a sua inocuidade relativamente às espécies nativas</a:t>
            </a: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Opuntia ficus-indica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figueira-da-índia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7" y="1484784"/>
            <a:ext cx="57599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Controlo biológico com insetos: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NZ" sz="20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Cactoblastis</a:t>
            </a:r>
            <a:r>
              <a:rPr lang="en-NZ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0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cactorum</a:t>
            </a:r>
            <a:r>
              <a:rPr lang="en-NZ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NZ" sz="20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Metamasius</a:t>
            </a:r>
            <a:r>
              <a:rPr lang="en-NZ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0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spinolae</a:t>
            </a:r>
            <a:r>
              <a:rPr lang="en-NZ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alimentam-se no interior dos cladódios;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Dactylopius</a:t>
            </a:r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20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opuntiae</a:t>
            </a:r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suga a seiva.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F552C-CFF3-4C95-90FF-952089F78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99747"/>
            <a:ext cx="2476500" cy="184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56B19F-5E79-4FD0-96F4-AF97916A6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7" y="1578833"/>
            <a:ext cx="3142454" cy="2137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60FF5B-94C9-444B-9CFA-84ADC63BE346}"/>
              </a:ext>
            </a:extLst>
          </p:cNvPr>
          <p:cNvSpPr txBox="1"/>
          <p:nvPr/>
        </p:nvSpPr>
        <p:spPr>
          <a:xfrm>
            <a:off x="251520" y="4068584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Cladódio</a:t>
            </a:r>
            <a:endParaRPr lang="en-NZ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4091D7-0062-42F7-AAF3-389A2845BC2E}"/>
              </a:ext>
            </a:extLst>
          </p:cNvPr>
          <p:cNvGrpSpPr>
            <a:grpSpLocks noChangeAspect="1"/>
          </p:cNvGrpSpPr>
          <p:nvPr/>
        </p:nvGrpSpPr>
        <p:grpSpPr>
          <a:xfrm>
            <a:off x="3393974" y="3184930"/>
            <a:ext cx="5389934" cy="1583657"/>
            <a:chOff x="3214514" y="3055381"/>
            <a:chExt cx="5936997" cy="1744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26173C-8885-43AD-B0FC-37232056A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5" t="7245" r="8638"/>
            <a:stretch/>
          </p:blipFill>
          <p:spPr>
            <a:xfrm>
              <a:off x="7092280" y="3055381"/>
              <a:ext cx="2059231" cy="17430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5EA03D-DFF3-495C-89FD-192BEB174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8" r="16327"/>
            <a:stretch/>
          </p:blipFill>
          <p:spPr>
            <a:xfrm>
              <a:off x="5248647" y="3059435"/>
              <a:ext cx="1800200" cy="174034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FBE392F-5439-4C6C-9641-A71109D05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4" r="8213"/>
            <a:stretch/>
          </p:blipFill>
          <p:spPr>
            <a:xfrm>
              <a:off x="3214514" y="3056700"/>
              <a:ext cx="1972446" cy="1743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4472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AB4BC-6EE1-4C41-9785-3BC992820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t="5811" r="-340" b="8913"/>
          <a:stretch/>
        </p:blipFill>
        <p:spPr>
          <a:xfrm>
            <a:off x="-1" y="4168130"/>
            <a:ext cx="3104701" cy="17650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285651" y="3620631"/>
            <a:ext cx="575992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folhar:</a:t>
            </a:r>
          </a:p>
          <a:p>
            <a:pPr marL="990600" indent="-546100"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Princípio ativo: glifosato.</a:t>
            </a: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Phytolacca americana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tintureira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7" y="1484784"/>
            <a:ext cx="586814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 com remoção do rizoma inteiro – muito difícil;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Remoção de todos os fragmentos de rizoma e raiz do local.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8B4168-2CCD-4363-ACB5-7521C8C656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3" t="26279" r="48934" b="8198"/>
          <a:stretch/>
        </p:blipFill>
        <p:spPr>
          <a:xfrm>
            <a:off x="-51047" y="1450484"/>
            <a:ext cx="3155747" cy="267339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52800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Pittosporum undulatum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incenso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77B86-0F44-4D30-A1E9-FB2F206F7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1711504"/>
            <a:ext cx="2466975" cy="1847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E082C1-9E97-4B7F-90D2-3C4894EFB3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7" y="3624235"/>
            <a:ext cx="2461529" cy="17489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AD37FB-698A-47D8-8DB7-3C019C41879A}"/>
              </a:ext>
            </a:extLst>
          </p:cNvPr>
          <p:cNvSpPr txBox="1"/>
          <p:nvPr/>
        </p:nvSpPr>
        <p:spPr>
          <a:xfrm>
            <a:off x="2626989" y="1681568"/>
            <a:ext cx="6337499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de plântulas (idealmente após chuva);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Descasque: remoção de toda a casca e o câmbio vascular até ao nível do solo ou, se possível, até à raiz – a melhor época para esta técnica é no verão;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Ring-</a:t>
            </a:r>
            <a:r>
              <a:rPr lang="pt-PT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barking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remoção de um anel de casca.</a:t>
            </a:r>
          </a:p>
          <a:p>
            <a:endParaRPr lang="en-N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FF67C5-E714-4B49-8F4A-3E630181A970}"/>
              </a:ext>
            </a:extLst>
          </p:cNvPr>
          <p:cNvSpPr txBox="1"/>
          <p:nvPr/>
        </p:nvSpPr>
        <p:spPr>
          <a:xfrm>
            <a:off x="2626989" y="3933056"/>
            <a:ext cx="60494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Injeção ou corte e pincelagem da touça com herbicida:</a:t>
            </a:r>
          </a:p>
          <a:p>
            <a:pPr marL="1076325" lvl="1" indent="-619125">
              <a:spcAft>
                <a:spcPts val="600"/>
              </a:spcAft>
              <a:buSzPct val="160000"/>
              <a:buBlip>
                <a:blip r:embed="rId7"/>
              </a:buBlip>
            </a:pP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Imazapyr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água (5%), p. ex. Arsenal;</a:t>
            </a:r>
          </a:p>
          <a:p>
            <a:pPr marL="1076325" lvl="1" indent="-619125">
              <a:spcAft>
                <a:spcPts val="600"/>
              </a:spcAft>
              <a:buSzPct val="160000"/>
              <a:buBlip>
                <a:blip r:embed="rId7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Glifosato em água (50%), p. ex.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Roundup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880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aixaDeTexto 2">
            <a:extLst>
              <a:ext uri="{FF2B5EF4-FFF2-40B4-BE49-F238E27FC236}">
                <a16:creationId xmlns:a16="http://schemas.microsoft.com/office/drawing/2014/main" id="{7CE57175-F39A-4319-8E51-39430A503C10}"/>
              </a:ext>
            </a:extLst>
          </p:cNvPr>
          <p:cNvSpPr txBox="1"/>
          <p:nvPr/>
        </p:nvSpPr>
        <p:spPr>
          <a:xfrm>
            <a:off x="269685" y="1513581"/>
            <a:ext cx="8599758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Equipas de campo especializadas do Parque Natural; 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Trabalhadores ao abrigo de programas ocupacionais;  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Empresas contratadas e prestadores de serviços; 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Proprietários de prédios agrícolas e florestais, na sua gestão corrente; 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Voluntários, pontualmente em tarefas e eventos: 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Bons parceiros para o arranque manual de plântulas jovens e espécies herbáceas, em áreas mais pequenas – ex. </a:t>
            </a:r>
            <a:r>
              <a:rPr lang="pt-PT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Carpobrotus edulis</a:t>
            </a: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 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Portugal não tem uma tradição forte de voluntariado; 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se pode dar ferramentas cortantes a voluntários, devido aos seguros;  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herbicidas necessitam de ter cartão de aplicador credenciado;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Exército (p. ex. projeto do Laboratório de Paisagem, Bacia Hidrográfica da Lagoa das Furnas).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33CE88D8-4235-468A-9830-17798606E464}"/>
              </a:ext>
            </a:extLst>
          </p:cNvPr>
          <p:cNvSpPr txBox="1">
            <a:spLocks/>
          </p:cNvSpPr>
          <p:nvPr/>
        </p:nvSpPr>
        <p:spPr>
          <a:xfrm>
            <a:off x="391997" y="870905"/>
            <a:ext cx="8355135" cy="515835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PT" sz="40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Quem realiza o controlo das EEI? </a:t>
            </a:r>
            <a:endParaRPr kumimoji="0" lang="en-GB" sz="4000" b="0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6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1293A3-0BCA-4512-B0B1-B14A5305F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575"/>
          <a:stretch/>
        </p:blipFill>
        <p:spPr>
          <a:xfrm>
            <a:off x="-1588" y="3149174"/>
            <a:ext cx="2976547" cy="28458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Pueraria lobata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kudzu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6" y="1484784"/>
            <a:ext cx="558169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 com remoção de todos os fragmentos da planta, inclusive raízes;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Pastoreio;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Fogo controlado – a queima pode ajudar a estimular a germinação das sementes, as quais tem uma casca dura, para reduzir o banco de sementes e controlar as plântulas por tratamentos subsequentes.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B175F-D38E-4DAD-A1FA-F491CD646F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" t="9096" r="353" b="15105"/>
          <a:stretch/>
        </p:blipFill>
        <p:spPr>
          <a:xfrm>
            <a:off x="-10557" y="1565506"/>
            <a:ext cx="2986873" cy="15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58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1293A3-0BCA-4512-B0B1-B14A5305F8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575"/>
          <a:stretch/>
        </p:blipFill>
        <p:spPr>
          <a:xfrm>
            <a:off x="-1588" y="3149174"/>
            <a:ext cx="2976547" cy="28458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285651" y="1484784"/>
            <a:ext cx="5759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folhar no início do verão:</a:t>
            </a:r>
          </a:p>
          <a:p>
            <a:pPr marL="714375" indent="-352425">
              <a:spcAft>
                <a:spcPts val="600"/>
              </a:spcAft>
              <a:buSzPct val="180000"/>
              <a:buBlip>
                <a:blip r:embed="rId6"/>
              </a:buBlip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Princípios ativos: </a:t>
            </a:r>
            <a:r>
              <a:rPr lang="pt-PT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picloram</a:t>
            </a: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mistura com 2,4-D (p. ex. </a:t>
            </a:r>
            <a:r>
              <a:rPr lang="pt-PT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Tordon</a:t>
            </a: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101, </a:t>
            </a:r>
            <a:r>
              <a:rPr lang="pt-PT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Tordon</a:t>
            </a: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K) - utilidade limitada porque muitas plantas desejáveis (incluindo árvores) são gravemente feridas ou mortas por quantidades ínfimas deste herbicida, e é uma substância persistente que pode danificar plantas plantadas na seguinte época de crescimento.</a:t>
            </a:r>
          </a:p>
          <a:p>
            <a:pPr marL="361950" indent="-361950">
              <a:spcAft>
                <a:spcPts val="600"/>
              </a:spcAft>
              <a:buFontTx/>
              <a:buChar char="-"/>
            </a:pPr>
            <a:r>
              <a:rPr lang="pt-P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Outros princípios ativos utilizadas: </a:t>
            </a:r>
          </a:p>
          <a:p>
            <a:pPr marL="1162050" lvl="1" indent="-533400">
              <a:spcAft>
                <a:spcPts val="600"/>
              </a:spcAft>
              <a:buSzPct val="200000"/>
              <a:buBlip>
                <a:blip r:embed="rId7"/>
              </a:buBlip>
            </a:pPr>
            <a:r>
              <a:rPr lang="pt-P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Dicamba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(p. ex. </a:t>
            </a:r>
            <a:r>
              <a:rPr lang="pt-P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Banvel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Vanquish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1162050" lvl="1" indent="-533400">
              <a:spcAft>
                <a:spcPts val="600"/>
              </a:spcAft>
              <a:buSzPct val="200000"/>
              <a:buBlip>
                <a:blip r:embed="rId7"/>
              </a:buBlip>
            </a:pPr>
            <a:r>
              <a:rPr lang="pt-P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Triclopyr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(p. ex. </a:t>
            </a:r>
            <a:r>
              <a:rPr lang="pt-P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Garlon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4) </a:t>
            </a:r>
          </a:p>
          <a:p>
            <a:pPr marL="1162050" lvl="1" indent="-533400">
              <a:spcAft>
                <a:spcPts val="600"/>
              </a:spcAft>
              <a:buSzPct val="200000"/>
              <a:buBlip>
                <a:blip r:embed="rId7"/>
              </a:buBlip>
            </a:pP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2,4-D em mistura com </a:t>
            </a:r>
            <a:r>
              <a:rPr lang="pt-P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dicamba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(p. ex. </a:t>
            </a:r>
            <a:r>
              <a:rPr lang="pt-P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Veteran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720)</a:t>
            </a:r>
          </a:p>
          <a:p>
            <a:pPr marL="1162050" lvl="1" indent="-533400">
              <a:spcAft>
                <a:spcPts val="600"/>
              </a:spcAft>
              <a:buSzPct val="200000"/>
              <a:buBlip>
                <a:blip r:embed="rId7"/>
              </a:buBlip>
            </a:pP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Glifosato (p. ex. Rodeo, </a:t>
            </a:r>
            <a:r>
              <a:rPr lang="pt-P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162050" lvl="1" indent="-533400">
              <a:spcAft>
                <a:spcPts val="600"/>
              </a:spcAft>
              <a:buSzPct val="200000"/>
              <a:buBlip>
                <a:blip r:embed="rId7"/>
              </a:buBlip>
            </a:pPr>
            <a:r>
              <a:rPr lang="en-NZ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Tebuthiuron</a:t>
            </a:r>
            <a:r>
              <a:rPr lang="en-NZ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(p. ex. </a:t>
            </a:r>
            <a:r>
              <a:rPr lang="pt-PT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Spike</a:t>
            </a:r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80WP ou 20P)</a:t>
            </a:r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Pueraria lobata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kudzu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B175F-D38E-4DAD-A1FA-F491CD646F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" t="9096" r="353" b="15105"/>
          <a:stretch/>
        </p:blipFill>
        <p:spPr>
          <a:xfrm>
            <a:off x="-10557" y="1565506"/>
            <a:ext cx="2986873" cy="15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78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285651" y="3620631"/>
            <a:ext cx="5759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folhar:</a:t>
            </a:r>
          </a:p>
          <a:p>
            <a:pPr marL="809625" indent="-266700">
              <a:spcAft>
                <a:spcPts val="600"/>
              </a:spcAft>
              <a:buSzPct val="160000"/>
              <a:buBlip>
                <a:blip r:embed="rId2"/>
              </a:buBlip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litro glifosato em 50 litros de água (2%)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Importância do </a:t>
            </a:r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timing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as silvas são mais sensíveis aos herbicidas quando florescem no final da primavera e no outono.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C0369-8E98-4DFB-9E43-08C66EDE3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5" b="20444"/>
          <a:stretch/>
        </p:blipFill>
        <p:spPr>
          <a:xfrm>
            <a:off x="-18993" y="1588302"/>
            <a:ext cx="3165815" cy="2566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1CDA3B-4678-4670-AD8A-5F99C9159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5" b="13463"/>
          <a:stretch/>
        </p:blipFill>
        <p:spPr>
          <a:xfrm>
            <a:off x="-10557" y="3785084"/>
            <a:ext cx="3153970" cy="219354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4362963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Rubus ulmifolius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t-PT" sz="2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silvas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6" y="1484784"/>
            <a:ext cx="633749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com roçadeira – ineficaz devido à rebrota das raízes;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eficácia é aumentada pela remoção da camada superior do solo ou fogo intenso.</a:t>
            </a:r>
          </a:p>
        </p:txBody>
      </p:sp>
    </p:spTree>
    <p:extLst>
      <p:ext uri="{BB962C8B-B14F-4D97-AF65-F5344CB8AC3E}">
        <p14:creationId xmlns:p14="http://schemas.microsoft.com/office/powerpoint/2010/main" val="3183955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\\s041fpsa\Users\tc197624\Desktop\Silvados.JPG">
            <a:extLst>
              <a:ext uri="{FF2B5EF4-FFF2-40B4-BE49-F238E27FC236}">
                <a16:creationId xmlns:a16="http://schemas.microsoft.com/office/drawing/2014/main" id="{B884297D-AFFA-43FA-8500-376ADEA98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557" y="1580520"/>
            <a:ext cx="5019701" cy="3360648"/>
          </a:xfrm>
          <a:prstGeom prst="rect">
            <a:avLst/>
          </a:prstGeom>
          <a:noFill/>
        </p:spPr>
      </p:pic>
      <p:pic>
        <p:nvPicPr>
          <p:cNvPr id="11" name="Picture 3" descr="\\S041sqlb\fotos\Parcelas\NaturCamp\NaturCamp Dezembro 2009 (8).JPG">
            <a:extLst>
              <a:ext uri="{FF2B5EF4-FFF2-40B4-BE49-F238E27FC236}">
                <a16:creationId xmlns:a16="http://schemas.microsoft.com/office/drawing/2014/main" id="{88AB437A-CA9A-4298-8A7E-39DDD590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219"/>
          <a:stretch/>
        </p:blipFill>
        <p:spPr bwMode="auto">
          <a:xfrm>
            <a:off x="3651729" y="3296988"/>
            <a:ext cx="5481803" cy="2686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4362963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Rubus ulmifolius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t-PT" sz="32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silvas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6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0" descr="P5110224">
            <a:extLst>
              <a:ext uri="{FF2B5EF4-FFF2-40B4-BE49-F238E27FC236}">
                <a16:creationId xmlns:a16="http://schemas.microsoft.com/office/drawing/2014/main" id="{BEC9DF1F-711E-4C47-8A9C-0052ADBCB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80" y="1765102"/>
            <a:ext cx="2952750" cy="22399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1" descr="P5110254">
            <a:extLst>
              <a:ext uri="{FF2B5EF4-FFF2-40B4-BE49-F238E27FC236}">
                <a16:creationId xmlns:a16="http://schemas.microsoft.com/office/drawing/2014/main" id="{04E96315-556A-4BA1-8E41-E4345D904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4831" y="1765102"/>
            <a:ext cx="2952750" cy="22145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13" descr="P1150030">
            <a:extLst>
              <a:ext uri="{FF2B5EF4-FFF2-40B4-BE49-F238E27FC236}">
                <a16:creationId xmlns:a16="http://schemas.microsoft.com/office/drawing/2014/main" id="{D92AFB28-1D1B-4E11-A473-587D449B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80" y="3695240"/>
            <a:ext cx="2952750" cy="221534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4" descr="P5110291">
            <a:extLst>
              <a:ext uri="{FF2B5EF4-FFF2-40B4-BE49-F238E27FC236}">
                <a16:creationId xmlns:a16="http://schemas.microsoft.com/office/drawing/2014/main" id="{27388EC1-FA08-4772-B6F6-03687338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5537" y="1765102"/>
            <a:ext cx="2968625" cy="22272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AutoShape 16">
            <a:extLst>
              <a:ext uri="{FF2B5EF4-FFF2-40B4-BE49-F238E27FC236}">
                <a16:creationId xmlns:a16="http://schemas.microsoft.com/office/drawing/2014/main" id="{FB8A35FE-1A2B-417E-9891-F75ECEF4F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500785"/>
            <a:ext cx="360362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pic>
        <p:nvPicPr>
          <p:cNvPr id="19" name="Picture 19" descr="2ª florestação 1290">
            <a:extLst>
              <a:ext uri="{FF2B5EF4-FFF2-40B4-BE49-F238E27FC236}">
                <a16:creationId xmlns:a16="http://schemas.microsoft.com/office/drawing/2014/main" id="{DCD55917-01B1-42BF-AC90-4A25E6B0E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35537" y="3696446"/>
            <a:ext cx="2952750" cy="22133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AutoShape 18">
            <a:extLst>
              <a:ext uri="{FF2B5EF4-FFF2-40B4-BE49-F238E27FC236}">
                <a16:creationId xmlns:a16="http://schemas.microsoft.com/office/drawing/2014/main" id="{C2A488A6-4C2B-4F8B-A616-67722B649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238" y="3500785"/>
            <a:ext cx="360362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140F7F4-2C74-436E-934E-FEDF1CF2C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64704"/>
            <a:ext cx="8892480" cy="576064"/>
          </a:xfrm>
        </p:spPr>
        <p:txBody>
          <a:bodyPr>
            <a:normAutofit fontScale="90000"/>
          </a:bodyPr>
          <a:lstStyle/>
          <a:p>
            <a:r>
              <a:rPr lang="pt-PT" sz="3400" i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Rubus ulmifolius </a:t>
            </a:r>
            <a:r>
              <a:rPr lang="pt-PT" sz="34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período de 2 anos</a:t>
            </a:r>
          </a:p>
        </p:txBody>
      </p:sp>
      <p:sp>
        <p:nvSpPr>
          <p:cNvPr id="22" name="CaixaDeTexto 2">
            <a:extLst>
              <a:ext uri="{FF2B5EF4-FFF2-40B4-BE49-F238E27FC236}">
                <a16:creationId xmlns:a16="http://schemas.microsoft.com/office/drawing/2014/main" id="{826FE8F9-4D6A-4B9D-9AE7-D921DFB99A07}"/>
              </a:ext>
            </a:extLst>
          </p:cNvPr>
          <p:cNvSpPr txBox="1"/>
          <p:nvPr/>
        </p:nvSpPr>
        <p:spPr>
          <a:xfrm>
            <a:off x="179512" y="1351314"/>
            <a:ext cx="676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Combinação de aspersão de glifosato + trituração + fogos prescritos</a:t>
            </a:r>
          </a:p>
        </p:txBody>
      </p:sp>
      <p:pic>
        <p:nvPicPr>
          <p:cNvPr id="23" name="Picture 12" descr="P1150029">
            <a:extLst>
              <a:ext uri="{FF2B5EF4-FFF2-40B4-BE49-F238E27FC236}">
                <a16:creationId xmlns:a16="http://schemas.microsoft.com/office/drawing/2014/main" id="{8A3034FB-8697-418B-9CC9-AD94CD8B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4831" y="3703185"/>
            <a:ext cx="2952750" cy="2212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AutoShape 17">
            <a:extLst>
              <a:ext uri="{FF2B5EF4-FFF2-40B4-BE49-F238E27FC236}">
                <a16:creationId xmlns:a16="http://schemas.microsoft.com/office/drawing/2014/main" id="{72FECAD2-C008-42CD-A99E-933623FA6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3500785"/>
            <a:ext cx="360362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16569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BD3DC2-81DE-4E31-88B3-247CEE73DB5D}"/>
              </a:ext>
            </a:extLst>
          </p:cNvPr>
          <p:cNvSpPr txBox="1"/>
          <p:nvPr/>
        </p:nvSpPr>
        <p:spPr>
          <a:xfrm>
            <a:off x="2626989" y="3212976"/>
            <a:ext cx="633749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spcAft>
                <a:spcPts val="600"/>
              </a:spcAft>
              <a:buSzPct val="160000"/>
              <a:buBlip>
                <a:blip r:embed="rId2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de glifosato em plântulas jovens;</a:t>
            </a:r>
          </a:p>
          <a:p>
            <a:pPr marL="447675" indent="-447675"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Pincelagem do cepo com glifosato para indivíduos grandes.</a:t>
            </a:r>
          </a:p>
        </p:txBody>
      </p:sp>
      <p:pic>
        <p:nvPicPr>
          <p:cNvPr id="18" name="Picture 3" descr="\\s041fpsa\Users\tc197624\Desktop\Tabaqueira (3).jpg">
            <a:extLst>
              <a:ext uri="{FF2B5EF4-FFF2-40B4-BE49-F238E27FC236}">
                <a16:creationId xmlns:a16="http://schemas.microsoft.com/office/drawing/2014/main" id="{20448343-D8C0-4936-A0C9-F5BB4F2F2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84"/>
          <a:stretch/>
        </p:blipFill>
        <p:spPr bwMode="auto">
          <a:xfrm>
            <a:off x="-10556" y="1786757"/>
            <a:ext cx="2534644" cy="1636881"/>
          </a:xfrm>
          <a:prstGeom prst="rect">
            <a:avLst/>
          </a:prstGeom>
          <a:noFill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Solanum mauritianum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– tabaqueira, fona-de-porca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1" name="CaixaDeTexto 6">
            <a:extLst>
              <a:ext uri="{FF2B5EF4-FFF2-40B4-BE49-F238E27FC236}">
                <a16:creationId xmlns:a16="http://schemas.microsoft.com/office/drawing/2014/main" id="{AB149CF9-1EC7-48FB-AE62-37052A93E703}"/>
              </a:ext>
            </a:extLst>
          </p:cNvPr>
          <p:cNvSpPr txBox="1"/>
          <p:nvPr/>
        </p:nvSpPr>
        <p:spPr>
          <a:xfrm>
            <a:off x="2946833" y="4657608"/>
            <a:ext cx="4536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enorme banco de sementes aumenta a dificuldade das operações e os custos.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38A7033A-2A2B-4276-AD2C-4B90D7AD4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3529040"/>
            <a:ext cx="2534644" cy="16945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BA3F11-ECD9-44D2-9427-12558ABED9E6}"/>
              </a:ext>
            </a:extLst>
          </p:cNvPr>
          <p:cNvSpPr txBox="1"/>
          <p:nvPr/>
        </p:nvSpPr>
        <p:spPr>
          <a:xfrm>
            <a:off x="2626989" y="1681568"/>
            <a:ext cx="63374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de plântulas muito pequenas (idealmente após chuva).</a:t>
            </a:r>
          </a:p>
          <a:p>
            <a:endParaRPr lang="en-N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064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Tamarix africana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t-PT" sz="2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salgueiro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84C4E-5D6A-4A13-864E-E3EF3791B150}"/>
              </a:ext>
            </a:extLst>
          </p:cNvPr>
          <p:cNvSpPr txBox="1"/>
          <p:nvPr/>
        </p:nvSpPr>
        <p:spPr>
          <a:xfrm>
            <a:off x="2843808" y="1688411"/>
            <a:ext cx="60494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e pincelagem com herbicida não tem qualquer resultado, volta a rebentar;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Drill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pt-PT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inject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 herbicida:</a:t>
            </a:r>
          </a:p>
          <a:p>
            <a:pPr marL="895350" lvl="1" indent="-266700">
              <a:spcAft>
                <a:spcPts val="600"/>
              </a:spcAft>
              <a:buSzPct val="160000"/>
              <a:buBlip>
                <a:blip r:embed="rId6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Glifosato (p. ex.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Roundup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2-3 injeções com 2-3 meses intervalo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73A5D-138F-460A-AAF0-1CA62BFD3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3846501"/>
            <a:ext cx="2727080" cy="1814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61315-6A09-4D6D-83C5-6FFE22DF39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7" y="1738302"/>
            <a:ext cx="2727080" cy="20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7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535D95-579D-4B32-B071-F29EFBA50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" y="4047510"/>
            <a:ext cx="2824892" cy="19017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BFCCD9-6C45-4335-BD6A-A3DE4E13A3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9"/>
          <a:stretch/>
        </p:blipFill>
        <p:spPr>
          <a:xfrm>
            <a:off x="6066623" y="4245801"/>
            <a:ext cx="2753849" cy="1703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1C3701-0BE4-4077-BE3C-57A0086B29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8"/>
          <a:stretch/>
        </p:blipFill>
        <p:spPr>
          <a:xfrm>
            <a:off x="3232834" y="4245801"/>
            <a:ext cx="2779326" cy="1703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AB38F7-539C-4CF8-8446-684B7CC68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" y="1589806"/>
            <a:ext cx="2836301" cy="2127226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Tamarix africana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t-PT" sz="2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salgueiro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84C4E-5D6A-4A13-864E-E3EF3791B150}"/>
              </a:ext>
            </a:extLst>
          </p:cNvPr>
          <p:cNvSpPr txBox="1"/>
          <p:nvPr/>
        </p:nvSpPr>
        <p:spPr>
          <a:xfrm>
            <a:off x="2847528" y="1553737"/>
            <a:ext cx="632318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Controlo biológico com insetos: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Diorhabda</a:t>
            </a:r>
            <a:r>
              <a:rPr lang="pt-PT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carinulata</a:t>
            </a:r>
            <a:r>
              <a:rPr lang="pt-PT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o escaravelho do salgueiro e as suas larvas alimentam-se das folhas do salgueiro, o que enfraquece a planta para que os controlos mecânicos e químicos sejam mais eficazes;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Utilizado nos Estados Unidos, mas este escaravelho ainda não foi testado em Portugal para verificar a sua segurança relativamente às espécies nativas.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B545C75B-EAF8-4268-9192-D2624ED1F4F1}"/>
              </a:ext>
            </a:extLst>
          </p:cNvPr>
          <p:cNvSpPr/>
          <p:nvPr/>
        </p:nvSpPr>
        <p:spPr>
          <a:xfrm>
            <a:off x="1259632" y="3573016"/>
            <a:ext cx="288032" cy="672785"/>
          </a:xfrm>
          <a:prstGeom prst="downArrow">
            <a:avLst/>
          </a:prstGeom>
          <a:solidFill>
            <a:schemeClr val="tx1">
              <a:alpha val="56000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2807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3E13F2-207A-46CF-88D6-EA4E2FDAA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" t="34453" r="345" b="17471"/>
          <a:stretch/>
        </p:blipFill>
        <p:spPr>
          <a:xfrm>
            <a:off x="-10557" y="4026873"/>
            <a:ext cx="3070389" cy="19681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Tradescantia</a:t>
            </a:r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t-PT" sz="31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fluminensis</a:t>
            </a:r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erva-galinha, erva-da-fortuna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55FDE-37D4-4471-887B-0254D5D4059E}"/>
              </a:ext>
            </a:extLst>
          </p:cNvPr>
          <p:cNvSpPr txBox="1"/>
          <p:nvPr/>
        </p:nvSpPr>
        <p:spPr>
          <a:xfrm>
            <a:off x="3275856" y="1484784"/>
            <a:ext cx="586814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manual com remoção de todos os fragmentos da planta – difícil porque a planta quebra com muita facilidade;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Solarização do solo para aumentar a temperatura, assim matando a maioria das plantas:</a:t>
            </a:r>
          </a:p>
          <a:p>
            <a:pPr marL="800100" lvl="1" indent="-257175">
              <a:spcAft>
                <a:spcPts val="6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Cobertura do solo com polietileno/plástico transparente (grossura de 0.038-0.050 mm, resistente aos raios UV); </a:t>
            </a:r>
          </a:p>
          <a:p>
            <a:pPr marL="800100" lvl="1" indent="-257175">
              <a:spcAft>
                <a:spcPts val="6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Durante 6-8 semanas no verão;</a:t>
            </a:r>
          </a:p>
          <a:p>
            <a:pPr marL="800100" lvl="1" indent="-257175">
              <a:spcAft>
                <a:spcPts val="6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Buracos ou rasgos no plástico devem ser remendados com fita adesiva transparente.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C75B4C-9953-4BF2-BAFD-A8DCD65A4C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21263" r="23286" b="-1"/>
          <a:stretch/>
        </p:blipFill>
        <p:spPr>
          <a:xfrm>
            <a:off x="1" y="1512611"/>
            <a:ext cx="3059832" cy="245843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49608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080214-CDD6-4F39-ABC2-B19912711C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5" t="12215" r="2925" b="16517"/>
          <a:stretch/>
        </p:blipFill>
        <p:spPr>
          <a:xfrm>
            <a:off x="-10557" y="3717032"/>
            <a:ext cx="3050054" cy="22490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F02D7D-2072-482C-A7CC-5CDA94B14744}"/>
              </a:ext>
            </a:extLst>
          </p:cNvPr>
          <p:cNvSpPr txBox="1"/>
          <p:nvPr/>
        </p:nvSpPr>
        <p:spPr>
          <a:xfrm>
            <a:off x="3285651" y="2492896"/>
            <a:ext cx="5759924" cy="354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Químico: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do tronco o mais próximo possível do solo e aplicação imediata do herbicida na touça:</a:t>
            </a:r>
          </a:p>
          <a:p>
            <a:pPr marL="901700" indent="-457200">
              <a:spcAft>
                <a:spcPts val="600"/>
              </a:spcAft>
              <a:buBlip>
                <a:blip r:embed="rId4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Princípios ativos: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dicamba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(p. ex. BANVEL),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triclopyr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(p. ex.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Garlon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TRIBEL 480 EC), ou 2,4-D e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triclopyr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(p. ex.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Crossbow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01700" indent="-457200">
              <a:spcAft>
                <a:spcPts val="600"/>
              </a:spcAft>
              <a:buBlip>
                <a:blip r:embed="rId4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Glifosato</a:t>
            </a:r>
          </a:p>
          <a:p>
            <a:endParaRPr lang="pt-PT" sz="105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Aspersão folhar:</a:t>
            </a:r>
          </a:p>
          <a:p>
            <a:pPr marL="990600" indent="-361950" defTabSz="990600">
              <a:spcAft>
                <a:spcPts val="600"/>
              </a:spcAft>
              <a:buSzPct val="160000"/>
              <a:buBlip>
                <a:blip r:embed="rId5"/>
              </a:buBlip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Princípios ativos: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picloram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(p. ex.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Padron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ou </a:t>
            </a: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triclopyr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D1277FFA-54E2-47B2-B74F-2754D9BF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691171"/>
            <a:ext cx="8640961" cy="8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pt-PT" sz="31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Ulex europaeus 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tojo, </a:t>
            </a:r>
            <a:r>
              <a:rPr lang="pt-PT" sz="31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pica-rato</a:t>
            </a:r>
            <a:endParaRPr lang="pt-PT" sz="3100" i="1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D1293-6C18-4B01-A439-4F1A108F1D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39994" r="7186" b="11809"/>
          <a:stretch/>
        </p:blipFill>
        <p:spPr>
          <a:xfrm>
            <a:off x="0" y="1531504"/>
            <a:ext cx="3039497" cy="21135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667AA9-96E8-4DE8-9899-2A1055853998}"/>
              </a:ext>
            </a:extLst>
          </p:cNvPr>
          <p:cNvSpPr txBox="1"/>
          <p:nvPr/>
        </p:nvSpPr>
        <p:spPr>
          <a:xfrm>
            <a:off x="3285651" y="1481029"/>
            <a:ext cx="633749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Manual:</a:t>
            </a:r>
          </a:p>
          <a:p>
            <a:endParaRPr lang="pt-PT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Fogo controlado.</a:t>
            </a:r>
          </a:p>
          <a:p>
            <a:endParaRPr lang="en-N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0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369166" y="764704"/>
            <a:ext cx="820891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Quem mais pode dar apoio nestas ações de controlo? </a:t>
            </a:r>
            <a:endParaRPr lang="en-NZ" sz="3100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6A453279-A074-4053-AC2C-34EE5F040F2B}"/>
              </a:ext>
            </a:extLst>
          </p:cNvPr>
          <p:cNvSpPr txBox="1"/>
          <p:nvPr/>
        </p:nvSpPr>
        <p:spPr>
          <a:xfrm>
            <a:off x="171260" y="1452664"/>
            <a:ext cx="8874315" cy="449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Serviços de Desenvolvimento Agrário de cada ilha – identificação precoce nas vistorias das Condicionalidades Ambientais e outras fiscalizações do género do controlo de superfícies;  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Serviços Florestais de ilha – identificação e combate com os seus recursos operacionais; 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Direções de Serviços das Obras Públicas – identificação e combate com os seus recursos operacionais; 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Câmaras Municipais e Juntas de Freguesia; 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Associações e Cooperativas de produtores Agrícolas – Divulgação junto dos associados (web, e-mails, cartazes nos postos do leite, reuniões); 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Proprietários Agrícolas e Florestais: 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Apoiar tecnicamente na identificação e métodos de combate; 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Interesse em evitar elevados custos de combate a espécies no futuro;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Aumentar os prémios à manutenção de áreas florestais, também fora da RN2000.</a:t>
            </a:r>
          </a:p>
        </p:txBody>
      </p:sp>
    </p:spTree>
    <p:extLst>
      <p:ext uri="{BB962C8B-B14F-4D97-AF65-F5344CB8AC3E}">
        <p14:creationId xmlns:p14="http://schemas.microsoft.com/office/powerpoint/2010/main" val="237808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62282F-9B34-46F7-9436-EB921B948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259153"/>
              </p:ext>
            </p:extLst>
          </p:nvPr>
        </p:nvGraphicFramePr>
        <p:xfrm>
          <a:off x="98425" y="844093"/>
          <a:ext cx="6624736" cy="48936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9161">
                  <a:extLst>
                    <a:ext uri="{9D8B030D-6E8A-4147-A177-3AD203B41FA5}">
                      <a16:colId xmlns:a16="http://schemas.microsoft.com/office/drawing/2014/main" val="540718300"/>
                    </a:ext>
                  </a:extLst>
                </a:gridCol>
                <a:gridCol w="1468525">
                  <a:extLst>
                    <a:ext uri="{9D8B030D-6E8A-4147-A177-3AD203B41FA5}">
                      <a16:colId xmlns:a16="http://schemas.microsoft.com/office/drawing/2014/main" val="506712729"/>
                    </a:ext>
                  </a:extLst>
                </a:gridCol>
                <a:gridCol w="1443689">
                  <a:extLst>
                    <a:ext uri="{9D8B030D-6E8A-4147-A177-3AD203B41FA5}">
                      <a16:colId xmlns:a16="http://schemas.microsoft.com/office/drawing/2014/main" val="2711173056"/>
                    </a:ext>
                  </a:extLst>
                </a:gridCol>
                <a:gridCol w="2173361">
                  <a:extLst>
                    <a:ext uri="{9D8B030D-6E8A-4147-A177-3AD203B41FA5}">
                      <a16:colId xmlns:a16="http://schemas.microsoft.com/office/drawing/2014/main" val="3709242911"/>
                    </a:ext>
                  </a:extLst>
                </a:gridCol>
              </a:tblGrid>
              <a:tr h="408508">
                <a:tc gridSpan="4"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36% Princípio ativo </a:t>
                      </a:r>
                      <a:r>
                        <a:rPr lang="pt-PT" sz="16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Glifosato</a:t>
                      </a:r>
                      <a:endParaRPr lang="en-NZ" sz="1600" u="sng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36912"/>
                  </a:ext>
                </a:extLst>
              </a:tr>
              <a:tr h="408508">
                <a:tc>
                  <a:txBody>
                    <a:bodyPr/>
                    <a:lstStyle/>
                    <a:p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PT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Quantidades de herbicida (ml) para</a:t>
                      </a:r>
                      <a:endParaRPr lang="en-N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99663"/>
                  </a:ext>
                </a:extLst>
              </a:tr>
              <a:tr h="637943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Capacidade aspersor (litros)</a:t>
                      </a:r>
                      <a:endParaRPr lang="en-N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silvas e fetos</a:t>
                      </a:r>
                      <a:endParaRPr lang="en-NZ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herbáceas</a:t>
                      </a:r>
                      <a:endParaRPr lang="en-NZ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cepos de árvores</a:t>
                      </a:r>
                      <a:endParaRPr lang="en-NZ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53672"/>
                  </a:ext>
                </a:extLst>
              </a:tr>
              <a:tr h="408508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0079129"/>
                  </a:ext>
                </a:extLst>
              </a:tr>
              <a:tr h="408508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696624"/>
                  </a:ext>
                </a:extLst>
              </a:tr>
              <a:tr h="408508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50% água e 50 % herbicida</a:t>
                      </a:r>
                      <a:endParaRPr lang="en-NZ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9105279"/>
                  </a:ext>
                </a:extLst>
              </a:tr>
              <a:tr h="408508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354335"/>
                  </a:ext>
                </a:extLst>
              </a:tr>
              <a:tr h="408508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191115"/>
                  </a:ext>
                </a:extLst>
              </a:tr>
              <a:tr h="408508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0636851"/>
                  </a:ext>
                </a:extLst>
              </a:tr>
              <a:tr h="408508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340905"/>
                  </a:ext>
                </a:extLst>
              </a:tr>
              <a:tr h="408508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2288816"/>
                  </a:ext>
                </a:extLst>
              </a:tr>
            </a:tbl>
          </a:graphicData>
        </a:graphic>
      </p:graphicFrame>
      <p:sp>
        <p:nvSpPr>
          <p:cNvPr id="22" name="CaixaDeTexto 6">
            <a:extLst>
              <a:ext uri="{FF2B5EF4-FFF2-40B4-BE49-F238E27FC236}">
                <a16:creationId xmlns:a16="http://schemas.microsoft.com/office/drawing/2014/main" id="{DFEE0767-3EFD-4143-A822-939A5108D164}"/>
              </a:ext>
            </a:extLst>
          </p:cNvPr>
          <p:cNvSpPr txBox="1"/>
          <p:nvPr/>
        </p:nvSpPr>
        <p:spPr>
          <a:xfrm>
            <a:off x="6794416" y="764704"/>
            <a:ext cx="2239192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Nomes comerciais de herbicidas:</a:t>
            </a:r>
          </a:p>
          <a:p>
            <a:pPr>
              <a:spcBef>
                <a:spcPts val="600"/>
              </a:spcBef>
            </a:pPr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Roundup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Ultra (36%)</a:t>
            </a:r>
          </a:p>
          <a:p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Montana</a:t>
            </a:r>
          </a:p>
          <a:p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Glyphogan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Touchdown</a:t>
            </a:r>
          </a:p>
          <a:p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Piton verde</a:t>
            </a:r>
          </a:p>
          <a:p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</a:t>
            </a: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Ace</a:t>
            </a:r>
          </a:p>
          <a:p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Marqui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A88343-0097-4741-B6AB-02BF0769591A}"/>
              </a:ext>
            </a:extLst>
          </p:cNvPr>
          <p:cNvSpPr txBox="1"/>
          <p:nvPr/>
        </p:nvSpPr>
        <p:spPr>
          <a:xfrm>
            <a:off x="6794416" y="3745535"/>
            <a:ext cx="2148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Uso obrigatório de Equipamentos de Proteção Individual (EPI)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56165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62282F-9B34-46F7-9436-EB921B948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330082"/>
              </p:ext>
            </p:extLst>
          </p:nvPr>
        </p:nvGraphicFramePr>
        <p:xfrm>
          <a:off x="102887" y="845523"/>
          <a:ext cx="5045177" cy="499376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9428">
                  <a:extLst>
                    <a:ext uri="{9D8B030D-6E8A-4147-A177-3AD203B41FA5}">
                      <a16:colId xmlns:a16="http://schemas.microsoft.com/office/drawing/2014/main" val="540718300"/>
                    </a:ext>
                  </a:extLst>
                </a:gridCol>
                <a:gridCol w="2705749">
                  <a:extLst>
                    <a:ext uri="{9D8B030D-6E8A-4147-A177-3AD203B41FA5}">
                      <a16:colId xmlns:a16="http://schemas.microsoft.com/office/drawing/2014/main" val="506712729"/>
                    </a:ext>
                  </a:extLst>
                </a:gridCol>
              </a:tblGrid>
              <a:tr h="472821">
                <a:tc gridSpan="2"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20% Princípio ativo </a:t>
                      </a:r>
                      <a:r>
                        <a:rPr lang="pt-PT" sz="1600" u="sng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Metsulfurão-Metilo</a:t>
                      </a:r>
                      <a:endParaRPr lang="en-NZ" sz="1600" u="sng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36912"/>
                  </a:ext>
                </a:extLst>
              </a:tr>
              <a:tr h="738378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Capacidade aspersor (litros)</a:t>
                      </a:r>
                      <a:endParaRPr lang="en-N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Aspersão rizomas de </a:t>
                      </a:r>
                      <a:r>
                        <a:rPr lang="pt-PT" sz="1600" b="0" i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Hedychium</a:t>
                      </a:r>
                      <a:r>
                        <a:rPr lang="pt-PT" sz="1600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(gramas)</a:t>
                      </a:r>
                      <a:endParaRPr lang="en-NZ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53672"/>
                  </a:ext>
                </a:extLst>
              </a:tr>
              <a:tr h="472821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0079129"/>
                  </a:ext>
                </a:extLst>
              </a:tr>
              <a:tr h="472821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1.05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696624"/>
                  </a:ext>
                </a:extLst>
              </a:tr>
              <a:tr h="472821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9105279"/>
                  </a:ext>
                </a:extLst>
              </a:tr>
              <a:tr h="472821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2.1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354335"/>
                  </a:ext>
                </a:extLst>
              </a:tr>
              <a:tr h="472821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191115"/>
                  </a:ext>
                </a:extLst>
              </a:tr>
              <a:tr h="472821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11.2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0636851"/>
                  </a:ext>
                </a:extLst>
              </a:tr>
              <a:tr h="472821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12.6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340905"/>
                  </a:ext>
                </a:extLst>
              </a:tr>
              <a:tr h="472821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NZ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2288816"/>
                  </a:ext>
                </a:extLst>
              </a:tr>
            </a:tbl>
          </a:graphicData>
        </a:graphic>
      </p:graphicFrame>
      <p:sp>
        <p:nvSpPr>
          <p:cNvPr id="22" name="CaixaDeTexto 6">
            <a:extLst>
              <a:ext uri="{FF2B5EF4-FFF2-40B4-BE49-F238E27FC236}">
                <a16:creationId xmlns:a16="http://schemas.microsoft.com/office/drawing/2014/main" id="{DFEE0767-3EFD-4143-A822-939A5108D164}"/>
              </a:ext>
            </a:extLst>
          </p:cNvPr>
          <p:cNvSpPr txBox="1"/>
          <p:nvPr/>
        </p:nvSpPr>
        <p:spPr>
          <a:xfrm>
            <a:off x="5357144" y="811423"/>
            <a:ext cx="223919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Nomes comerciais de herbicidas:</a:t>
            </a:r>
          </a:p>
          <a:p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Ally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Savvy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Accurate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241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B147BB1-A157-4AD6-9E69-CB6B5F8295B5}"/>
              </a:ext>
            </a:extLst>
          </p:cNvPr>
          <p:cNvSpPr/>
          <p:nvPr/>
        </p:nvSpPr>
        <p:spPr>
          <a:xfrm>
            <a:off x="1807629" y="2035420"/>
            <a:ext cx="55271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48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 que fazer depois do combate à flora </a:t>
            </a:r>
          </a:p>
          <a:p>
            <a:pPr algn="ctr"/>
            <a:r>
              <a:rPr lang="pt-PT" sz="48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invasora?</a:t>
            </a:r>
            <a:endParaRPr lang="en-NZ" sz="4800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445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9645306F-8F2B-403B-9646-BC4F47ED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96" y="1002805"/>
            <a:ext cx="8892480" cy="648072"/>
          </a:xfrm>
        </p:spPr>
        <p:txBody>
          <a:bodyPr>
            <a:normAutofit/>
          </a:bodyPr>
          <a:lstStyle/>
          <a:p>
            <a:r>
              <a:rPr lang="pt-PT" sz="30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 combate!</a:t>
            </a:r>
          </a:p>
        </p:txBody>
      </p:sp>
      <p:sp>
        <p:nvSpPr>
          <p:cNvPr id="13" name="CaixaDeTexto 5">
            <a:extLst>
              <a:ext uri="{FF2B5EF4-FFF2-40B4-BE49-F238E27FC236}">
                <a16:creationId xmlns:a16="http://schemas.microsoft.com/office/drawing/2014/main" id="{F01E139F-D810-4A4E-963E-013D4FA308C0}"/>
              </a:ext>
            </a:extLst>
          </p:cNvPr>
          <p:cNvSpPr txBox="1"/>
          <p:nvPr/>
        </p:nvSpPr>
        <p:spPr>
          <a:xfrm>
            <a:off x="305796" y="1769604"/>
            <a:ext cx="83706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Abundantes bancos de semente;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Recorrente sucessão natural de espécies invasoras;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Assegurar que existe apenas uma pequena quantidade de sementes no banco de sementes – pelo menos 1 ano após o início do combate;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Promoção do crescimento de flora nativa;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Ocupação do solo com plantação de espécies nativas;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Manutenção, manutenção, manutenção…</a:t>
            </a:r>
          </a:p>
        </p:txBody>
      </p:sp>
    </p:spTree>
    <p:extLst>
      <p:ext uri="{BB962C8B-B14F-4D97-AF65-F5344CB8AC3E}">
        <p14:creationId xmlns:p14="http://schemas.microsoft.com/office/powerpoint/2010/main" val="2239382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3">
            <a:extLst>
              <a:ext uri="{FF2B5EF4-FFF2-40B4-BE49-F238E27FC236}">
                <a16:creationId xmlns:a16="http://schemas.microsoft.com/office/drawing/2014/main" id="{67286647-F8A8-4404-BFCE-C0FE05AD7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256" y="940631"/>
            <a:ext cx="2169319" cy="1319374"/>
          </a:xfrm>
          <a:prstGeom prst="rect">
            <a:avLst/>
          </a:prstGeom>
        </p:spPr>
      </p:pic>
      <p:pic>
        <p:nvPicPr>
          <p:cNvPr id="26" name="Imagem 6">
            <a:extLst>
              <a:ext uri="{FF2B5EF4-FFF2-40B4-BE49-F238E27FC236}">
                <a16:creationId xmlns:a16="http://schemas.microsoft.com/office/drawing/2014/main" id="{D6C06314-1A20-4451-8C01-A6EC56B84A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2425079"/>
            <a:ext cx="2267744" cy="1511828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FD18AF02-A818-4CEA-A0B2-EBC64E48A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07"/>
          <a:stretch/>
        </p:blipFill>
        <p:spPr bwMode="auto">
          <a:xfrm>
            <a:off x="6444208" y="4005343"/>
            <a:ext cx="2699792" cy="199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\\s041fpsa\Users\mf198011\My Documents\24 HOMENS\Carpintaria\Bat Houses\206.JPG">
            <a:extLst>
              <a:ext uri="{FF2B5EF4-FFF2-40B4-BE49-F238E27FC236}">
                <a16:creationId xmlns:a16="http://schemas.microsoft.com/office/drawing/2014/main" id="{D3F889D3-A42D-4CC4-A391-209D1CB61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8181" y="4013779"/>
            <a:ext cx="1708939" cy="199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Miguel\Documents\My Received Files\IMG_5356.JPG">
            <a:extLst>
              <a:ext uri="{FF2B5EF4-FFF2-40B4-BE49-F238E27FC236}">
                <a16:creationId xmlns:a16="http://schemas.microsoft.com/office/drawing/2014/main" id="{652BE58F-5645-499B-9978-CF9ABEDEE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16" r="16621"/>
          <a:stretch/>
        </p:blipFill>
        <p:spPr bwMode="auto">
          <a:xfrm>
            <a:off x="4283968" y="4015188"/>
            <a:ext cx="2082268" cy="199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D786AD45-43A4-40BD-A6D6-CF7312726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62" r="4974"/>
          <a:stretch/>
        </p:blipFill>
        <p:spPr bwMode="auto">
          <a:xfrm>
            <a:off x="67365" y="4004314"/>
            <a:ext cx="2352895" cy="199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107504" y="795073"/>
            <a:ext cx="809052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 que fazer com a biomassa resultante? </a:t>
            </a:r>
          </a:p>
        </p:txBody>
      </p:sp>
      <p:sp>
        <p:nvSpPr>
          <p:cNvPr id="18" name="Rectângulo 4">
            <a:extLst>
              <a:ext uri="{FF2B5EF4-FFF2-40B4-BE49-F238E27FC236}">
                <a16:creationId xmlns:a16="http://schemas.microsoft.com/office/drawing/2014/main" id="{A0B871CB-AEBF-4060-80CB-0053E1A3E1E4}"/>
              </a:ext>
            </a:extLst>
          </p:cNvPr>
          <p:cNvSpPr/>
          <p:nvPr/>
        </p:nvSpPr>
        <p:spPr>
          <a:xfrm>
            <a:off x="755576" y="1388404"/>
            <a:ext cx="5838612" cy="2536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Utilização da madeira para mobiliário; </a:t>
            </a:r>
          </a:p>
          <a:p>
            <a:pPr marL="285750" indent="-2857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Valorização da biomassa da folhada como estilha para compostagem e fertilizar culturas agrícolas (p. ex. ananás);</a:t>
            </a:r>
          </a:p>
          <a:p>
            <a:pPr marL="285750" indent="-2857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Uso em construções de engenharia natural para controlo de erosão; </a:t>
            </a:r>
          </a:p>
          <a:p>
            <a:pPr marL="285750" indent="-2857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Produção de pellets e lenha;</a:t>
            </a:r>
          </a:p>
          <a:p>
            <a:pPr marL="285750" indent="-2857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 de valorização energética na Terceira;</a:t>
            </a:r>
          </a:p>
          <a:p>
            <a:pPr marL="285750" indent="-2857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Entrega no Centro de Processamento de Resíduos;</a:t>
            </a:r>
          </a:p>
          <a:p>
            <a:pPr marL="285750" indent="-2857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Enterro em vales profundas.</a:t>
            </a:r>
          </a:p>
        </p:txBody>
      </p:sp>
    </p:spTree>
    <p:extLst>
      <p:ext uri="{BB962C8B-B14F-4D97-AF65-F5344CB8AC3E}">
        <p14:creationId xmlns:p14="http://schemas.microsoft.com/office/powerpoint/2010/main" val="36302492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EC65F7-BE49-4B03-8A5E-3CC9FF1E2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6" r="7958" b="11168"/>
          <a:stretch/>
        </p:blipFill>
        <p:spPr>
          <a:xfrm>
            <a:off x="-1031" y="0"/>
            <a:ext cx="9148928" cy="5995031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7216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51497" y="5164034"/>
            <a:ext cx="4238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Muito obrigada!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446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EB89DD-6A7F-441C-B9A5-D11C19B5B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t="16170"/>
          <a:stretch/>
        </p:blipFill>
        <p:spPr>
          <a:xfrm>
            <a:off x="-10557" y="655686"/>
            <a:ext cx="9159064" cy="5306229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643EF-B1D7-4BEB-AF48-A5BFF3C617AB}"/>
              </a:ext>
            </a:extLst>
          </p:cNvPr>
          <p:cNvSpPr txBox="1"/>
          <p:nvPr/>
        </p:nvSpPr>
        <p:spPr>
          <a:xfrm>
            <a:off x="274502" y="4901255"/>
            <a:ext cx="9034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 seguir…. vamos conhecer os </a:t>
            </a:r>
            <a:r>
              <a:rPr lang="pt-PT" sz="320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3200" dirty="0" err="1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quipamentos</a:t>
            </a:r>
            <a:r>
              <a:rPr lang="pt-PT" sz="320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e ferramentas para o </a:t>
            </a:r>
            <a:r>
              <a:rPr kumimoji="0" lang="pt-PT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controlo de invasoras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945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96B6EB-89B3-4E9A-B526-E1299F0DB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879052"/>
            <a:ext cx="3120198" cy="208328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EDB1CEA-71D5-4185-B1EE-708873C44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7"/>
          <a:stretch/>
        </p:blipFill>
        <p:spPr bwMode="auto">
          <a:xfrm>
            <a:off x="6572365" y="1357121"/>
            <a:ext cx="2441734" cy="24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247950" y="801480"/>
            <a:ext cx="820891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Opções </a:t>
            </a:r>
            <a:r>
              <a:rPr lang="pt-PT" sz="3100" u="sng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manuais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no combate à flora invasora</a:t>
            </a: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6A453279-A074-4053-AC2C-34EE5F040F2B}"/>
              </a:ext>
            </a:extLst>
          </p:cNvPr>
          <p:cNvSpPr txBox="1"/>
          <p:nvPr/>
        </p:nvSpPr>
        <p:spPr>
          <a:xfrm>
            <a:off x="129901" y="1583806"/>
            <a:ext cx="6094135" cy="410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Arranque mecânico ou manual – com todo o sistema radicular/rizoma para evitar brotação (p. ex. hortênsia, roca da velha, cana d’água, erva-das-pampas);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Descasque (</a:t>
            </a:r>
            <a:r>
              <a:rPr lang="pt-PT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ring-</a:t>
            </a:r>
            <a:r>
              <a:rPr lang="pt-PT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barking</a:t>
            </a: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lento e laborioso, mas muito eficaz em algumas espécies (p. ex. acácia);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Abafe / ensombramento, p. ex. com plástico ou terra;  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Destroçamento (com trator ou roçadeira) – para plantas anuais, antes da produção de semente (p. ex. silvas);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Fogos controlados – perigosos, mas muito eficazes no controlo de vegetação e do banco de sementes do solo; 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Controlo biológico (</a:t>
            </a:r>
            <a:r>
              <a:rPr lang="pt-PT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browsing</a:t>
            </a:r>
            <a:r>
              <a:rPr lang="pt-PT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pt-PT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grazing</a:t>
            </a: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implica ter animais restritos ao local alvo OU a possibilidade de introduzir agentes patogénicos específicos (arriscado). </a:t>
            </a:r>
          </a:p>
        </p:txBody>
      </p:sp>
    </p:spTree>
    <p:extLst>
      <p:ext uri="{BB962C8B-B14F-4D97-AF65-F5344CB8AC3E}">
        <p14:creationId xmlns:p14="http://schemas.microsoft.com/office/powerpoint/2010/main" val="367916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369166" y="1001228"/>
            <a:ext cx="820891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Opções </a:t>
            </a:r>
            <a:r>
              <a:rPr lang="pt-PT" sz="3100" u="sng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químicas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no combate à flora invasora</a:t>
            </a:r>
            <a:endParaRPr lang="en-NZ" sz="3100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6A453279-A074-4053-AC2C-34EE5F040F2B}"/>
              </a:ext>
            </a:extLst>
          </p:cNvPr>
          <p:cNvSpPr txBox="1"/>
          <p:nvPr/>
        </p:nvSpPr>
        <p:spPr>
          <a:xfrm>
            <a:off x="369166" y="1927010"/>
            <a:ext cx="828167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Herbicida – para grandes áreas, pouco amigo do ambiente:</a:t>
            </a:r>
          </a:p>
          <a:p>
            <a:pPr marL="1257300" lvl="2" indent="-3429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―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Aspersão foliar; </a:t>
            </a:r>
          </a:p>
          <a:p>
            <a:pPr marL="1257300" lvl="2" indent="-3429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―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Aplicação em corte de rizoma fresco; </a:t>
            </a:r>
          </a:p>
          <a:p>
            <a:pPr marL="1257300" lvl="2" indent="-3429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―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Pincelagem do herbicida no corte fresco de árvores; </a:t>
            </a:r>
          </a:p>
          <a:p>
            <a:pPr marL="1257300" lvl="2" indent="-3429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―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Furar e injetar herbicida nos troncos das árvores (</a:t>
            </a:r>
            <a:r>
              <a:rPr lang="pt-PT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drill</a:t>
            </a:r>
            <a:r>
              <a:rPr lang="pt-PT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pt-PT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</a:t>
            </a: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marL="1257300" lvl="2" indent="-3429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―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Aspersão da base do tronco.</a:t>
            </a:r>
          </a:p>
        </p:txBody>
      </p:sp>
      <p:sp>
        <p:nvSpPr>
          <p:cNvPr id="11" name="CaixaDeTexto 1">
            <a:extLst>
              <a:ext uri="{FF2B5EF4-FFF2-40B4-BE49-F238E27FC236}">
                <a16:creationId xmlns:a16="http://schemas.microsoft.com/office/drawing/2014/main" id="{E6A9989D-B2CE-493D-B9CC-8EECC1B59C50}"/>
              </a:ext>
            </a:extLst>
          </p:cNvPr>
          <p:cNvSpPr txBox="1"/>
          <p:nvPr/>
        </p:nvSpPr>
        <p:spPr>
          <a:xfrm>
            <a:off x="1211765" y="5435932"/>
            <a:ext cx="659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Sempre usar os herbicidas só para as espécies indicadas nos rótulos!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019040-871A-40CC-AE4B-E1C52C2DB32C}"/>
              </a:ext>
            </a:extLst>
          </p:cNvPr>
          <p:cNvGrpSpPr/>
          <p:nvPr/>
        </p:nvGrpSpPr>
        <p:grpSpPr>
          <a:xfrm>
            <a:off x="1722429" y="4260957"/>
            <a:ext cx="5873907" cy="1040251"/>
            <a:chOff x="1722429" y="4878379"/>
            <a:chExt cx="5873907" cy="10402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BA948A-5C60-4E7F-86B5-8A8A5DCC8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9846" y="4912140"/>
              <a:ext cx="1006490" cy="10064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C0A59B-A62B-4B18-8779-E0AA9BFF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830" y="4969263"/>
              <a:ext cx="1404416" cy="8833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9E24D9-3371-479D-BC51-C0EF9A738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429" y="4878379"/>
              <a:ext cx="960916" cy="9609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777DCC-F437-4AF5-BBA0-6B31E5424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5187860"/>
              <a:ext cx="1199760" cy="460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118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76663E-3555-4F66-9FBC-1DFF1ED9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4698"/>
          <a:stretch/>
        </p:blipFill>
        <p:spPr>
          <a:xfrm>
            <a:off x="-1588" y="2596131"/>
            <a:ext cx="9144000" cy="3392430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321694" y="734046"/>
            <a:ext cx="820891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Porquê o uso de herbicidas?</a:t>
            </a:r>
            <a:endParaRPr lang="en-NZ" sz="3100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6A453279-A074-4053-AC2C-34EE5F040F2B}"/>
              </a:ext>
            </a:extLst>
          </p:cNvPr>
          <p:cNvSpPr txBox="1"/>
          <p:nvPr/>
        </p:nvSpPr>
        <p:spPr>
          <a:xfrm>
            <a:off x="754760" y="1378797"/>
            <a:ext cx="7195292" cy="114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uma questão da escala da intervenção; 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Poupança de recursos, por vezes inexistentes (mão-de-obra);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Redução do tempo.</a:t>
            </a:r>
          </a:p>
        </p:txBody>
      </p:sp>
    </p:spTree>
    <p:extLst>
      <p:ext uri="{BB962C8B-B14F-4D97-AF65-F5344CB8AC3E}">
        <p14:creationId xmlns:p14="http://schemas.microsoft.com/office/powerpoint/2010/main" val="4071358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E27BBA-CC8D-4A51-92D3-EB9F91542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4" y="2863674"/>
            <a:ext cx="586002" cy="586002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Espécies endémicas e nativas dos Açores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 w="0"/>
                <a:solidFill>
                  <a:srgbClr val="1C3E48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Direção Regional do Ambiente e Alterações Climáticas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1C3E48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53F24E-6C66-40C2-A8C8-B9272DB7A39B}"/>
              </a:ext>
            </a:extLst>
          </p:cNvPr>
          <p:cNvSpPr/>
          <p:nvPr/>
        </p:nvSpPr>
        <p:spPr>
          <a:xfrm>
            <a:off x="369166" y="692696"/>
            <a:ext cx="820891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Opções </a:t>
            </a:r>
            <a:r>
              <a:rPr lang="pt-PT" sz="3100" u="sng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químicas</a:t>
            </a:r>
            <a:r>
              <a:rPr lang="pt-PT" sz="31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no combate à flora invasora</a:t>
            </a:r>
            <a:endParaRPr lang="en-NZ" sz="3100" spc="-1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6A453279-A074-4053-AC2C-34EE5F040F2B}"/>
              </a:ext>
            </a:extLst>
          </p:cNvPr>
          <p:cNvSpPr txBox="1"/>
          <p:nvPr/>
        </p:nvSpPr>
        <p:spPr>
          <a:xfrm>
            <a:off x="700849" y="3204183"/>
            <a:ext cx="20398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SzPct val="200000"/>
            </a:pPr>
            <a:r>
              <a:rPr lang="pt-P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Aspersão foliar:</a:t>
            </a:r>
          </a:p>
        </p:txBody>
      </p:sp>
      <p:pic>
        <p:nvPicPr>
          <p:cNvPr id="22" name="Picture 1" descr="\\s041fpsa\Users\tc197624\Desktop\Conteira -  1.jpg">
            <a:extLst>
              <a:ext uri="{FF2B5EF4-FFF2-40B4-BE49-F238E27FC236}">
                <a16:creationId xmlns:a16="http://schemas.microsoft.com/office/drawing/2014/main" id="{145FC997-805C-40E7-8D78-DDBFBD97B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818"/>
          <a:stretch/>
        </p:blipFill>
        <p:spPr bwMode="auto">
          <a:xfrm>
            <a:off x="2972" y="3564607"/>
            <a:ext cx="2973694" cy="2173669"/>
          </a:xfrm>
          <a:prstGeom prst="rect">
            <a:avLst/>
          </a:prstGeom>
          <a:noFill/>
        </p:spPr>
      </p:pic>
      <p:pic>
        <p:nvPicPr>
          <p:cNvPr id="23" name="Picture 3" descr="\\s041fpsa\Users\tc197624\Desktop\Conteira -  3.jpg">
            <a:extLst>
              <a:ext uri="{FF2B5EF4-FFF2-40B4-BE49-F238E27FC236}">
                <a16:creationId xmlns:a16="http://schemas.microsoft.com/office/drawing/2014/main" id="{12C22095-7CFD-4953-9FAD-0B740095C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27308" y="3569182"/>
            <a:ext cx="3168352" cy="2162392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D0C395-94B9-4C3B-8D84-F4CB6FA4A057}"/>
              </a:ext>
            </a:extLst>
          </p:cNvPr>
          <p:cNvSpPr txBox="1"/>
          <p:nvPr/>
        </p:nvSpPr>
        <p:spPr>
          <a:xfrm>
            <a:off x="2976666" y="5713511"/>
            <a:ext cx="2640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meses depois de aspersão foliar</a:t>
            </a:r>
            <a:endParaRPr lang="en-NZ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agem 2">
            <a:extLst>
              <a:ext uri="{FF2B5EF4-FFF2-40B4-BE49-F238E27FC236}">
                <a16:creationId xmlns:a16="http://schemas.microsoft.com/office/drawing/2014/main" id="{51632F50-E167-43E6-B463-B4C2C3E865F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302" y="3569183"/>
            <a:ext cx="2892126" cy="21690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F75F95-6CA7-4170-9E61-FF87E7310727}"/>
              </a:ext>
            </a:extLst>
          </p:cNvPr>
          <p:cNvSpPr txBox="1"/>
          <p:nvPr/>
        </p:nvSpPr>
        <p:spPr>
          <a:xfrm>
            <a:off x="6196296" y="5713510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meses depois</a:t>
            </a:r>
            <a:endParaRPr lang="en-NZ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3" descr="\\S041sqlb\fotos\Parcelas\Montes do Pico do Ferro\Montes Setembro 2009 (2).jpg">
            <a:extLst>
              <a:ext uri="{FF2B5EF4-FFF2-40B4-BE49-F238E27FC236}">
                <a16:creationId xmlns:a16="http://schemas.microsoft.com/office/drawing/2014/main" id="{09785DD5-B8E7-469C-9C6F-B7B20BBB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3000" y="1420272"/>
            <a:ext cx="5691408" cy="2084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11255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Papel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23307</TotalTime>
  <Words>4205</Words>
  <Application>Microsoft Office PowerPoint</Application>
  <PresentationFormat>On-screen Show (4:3)</PresentationFormat>
  <Paragraphs>586</Paragraphs>
  <Slides>56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ＭＳ Ｐゴシック</vt:lpstr>
      <vt:lpstr>Arial</vt:lpstr>
      <vt:lpstr>Calibri</vt:lpstr>
      <vt:lpstr>Calibri Light</vt:lpstr>
      <vt:lpstr>Century</vt:lpstr>
      <vt:lpstr>Century Gothic</vt:lpstr>
      <vt:lpstr>Constantia</vt:lpstr>
      <vt:lpstr>Courier New</vt:lpstr>
      <vt:lpstr>Open Sans</vt:lpstr>
      <vt:lpstr>Times New Roman</vt:lpstr>
      <vt:lpstr>Wingdings 2</vt:lpstr>
      <vt:lpstr>1_Papel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Hydrangea macrophylla – hortênsia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Rubus ulmifolius – período de 2 anos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Mais combate!</vt:lpstr>
      <vt:lpstr>PowerPoint Presentation</vt:lpstr>
      <vt:lpstr>PowerPoint Presentation</vt:lpstr>
      <vt:lpstr>PowerPoint Presentation</vt:lpstr>
    </vt:vector>
  </TitlesOfParts>
  <Company>Governo Regional dos Açores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Contributo das acções de implementação do Plano de Ordenamento da Bacia Hidrográfica da Lagoa das Furnas na recuperação de paisagens degradadas por espécies invasoras</dc:title>
  <dc:creator>mf198011</dc:creator>
  <cp:lastModifiedBy>Sol Heber</cp:lastModifiedBy>
  <cp:revision>585</cp:revision>
  <cp:lastPrinted>2017-09-01T16:21:14Z</cp:lastPrinted>
  <dcterms:created xsi:type="dcterms:W3CDTF">2011-06-13T15:57:08Z</dcterms:created>
  <dcterms:modified xsi:type="dcterms:W3CDTF">2022-11-09T12:41:49Z</dcterms:modified>
</cp:coreProperties>
</file>