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539" r:id="rId3"/>
    <p:sldId id="308" r:id="rId4"/>
    <p:sldId id="596" r:id="rId5"/>
    <p:sldId id="544" r:id="rId6"/>
    <p:sldId id="55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95" r:id="rId16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7" autoAdjust="0"/>
  </p:normalViewPr>
  <p:slideViewPr>
    <p:cSldViewPr>
      <p:cViewPr varScale="1">
        <p:scale>
          <a:sx n="100" d="100"/>
          <a:sy n="100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7CFCECE-8EA0-42FD-987E-39E383B2B86E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EB082B2C-5581-464B-B115-5A3E441FC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D40D31A-6B2E-4CAA-8E25-7A276F749FA2}" type="datetimeFigureOut">
              <a:rPr lang="pt-PT" smtClean="0"/>
              <a:pPr/>
              <a:t>09/11/2022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F74E908-C835-42AF-91D5-C9E31F5E800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603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60E2D-B2DC-483B-B509-2EA1D20150CF}" type="slidenum">
              <a:rPr kumimoji="0" lang="pt-P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1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Equipamento de Proteção Individual, normalmente referido como "EPI", é o equipamento usado para minimizar a exposição a riscos que causam lesões ou doenças graves no local de trabalho. Estas lesões e doenças podem resultar do contacto com perigos químicos, radiológicos, físicos, elétricos, ou mecânicos no local de trabalho.</a:t>
            </a:r>
          </a:p>
          <a:p>
            <a:endParaRPr lang="pt-PT" dirty="0"/>
          </a:p>
          <a:p>
            <a:r>
              <a:rPr lang="pt-PT" dirty="0"/>
              <a:t>Importância dos EPI caberem bem aos trabalhadores - pode fazer toda a diferença entre estar protegido ou exposto!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E908-C835-42AF-91D5-C9E31F5E800E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01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 mínimo, cada equipa deve levar um kit de primeiros socorros, incorporando bandagens/pensos para feridas grandes, luvas e apito.</a:t>
            </a:r>
          </a:p>
          <a:p>
            <a:r>
              <a:rPr lang="pt-PT" dirty="0"/>
              <a:t>O vapor de gasolina é invisível e pode percorrer distâncias consideráveis de locais de derramamento ou de abastecimento de combustível. Manter sempre uma distância segura de todas as fontes de inflamação. </a:t>
            </a:r>
          </a:p>
          <a:p>
            <a:r>
              <a:rPr lang="pt-PT" dirty="0"/>
              <a:t>Ao armazenar combustível, evite a ignição por vapor de quaisquer fontes, tais como incêndios, pessoas fumar ou a motosserra. Selecionar um local sombreado da luz solar direta.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E908-C835-42AF-91D5-C9E31F5E800E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47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E908-C835-42AF-91D5-C9E31F5E800E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79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E908-C835-42AF-91D5-C9E31F5E800E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53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E908-C835-42AF-91D5-C9E31F5E800E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05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4E908-C835-42AF-91D5-C9E31F5E800E}" type="slidenum">
              <a:rPr kumimoji="0" lang="pt-P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E885-6ADF-4D5A-87BE-ABC0C85C995B}" type="datetime1">
              <a:rPr lang="pt-PT" smtClean="0"/>
              <a:t>09/11/2022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278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77F-3D1C-4532-8D2C-70BC3A125FDF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94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EA4C-B361-472D-8F06-F6087FDB184C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484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1E8D-3A67-497E-8088-7ABB4B1A6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65582-1330-426B-AB25-B4C1792BA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062E3-8128-4F37-B36E-FF140B65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DEC78-4C1E-4C91-9672-00F37C48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A246-CFA8-49D8-B3AB-DB0FE7D1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3651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924E-649E-46E8-8575-48DE2191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41D7-33A1-4C6B-9CDB-B0CF33CA9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59C2-61BB-4BB8-9806-7BF0C3A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20C6-C3CE-4642-9C2E-A11ACDD1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97-5D0F-4F91-BF27-AB8D1F53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1044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8CEE-FD8C-477E-9E45-1D80FD2C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D40B-FC8A-4694-9470-916285C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FBB5C-0660-4566-A15C-EA4453A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F73A-C194-45D7-889C-0E8C9033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A30E-960A-439A-93D0-E70B5BB0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9508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B95D-E0BF-41B6-AE1B-2FE490D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3C55-460D-4D29-B0A0-FC6477B7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39F3E-3537-4D47-94D8-4AFFBBA2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6166D-575A-4748-ABD0-ABA8D345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6F63-571A-426C-AB9A-CAEC543C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33561-D708-4A01-9FD6-4C3E4B5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94708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DDD6-253E-447F-A908-81AFF41A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5610-0243-4A1A-B2C3-8AC438E7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8A540-69BE-4942-BD45-F63363AF2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4D5A2-F52B-4E8E-B52D-E80416678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42F24-E6CC-4659-9881-8126E5FCC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BEF76-C95C-4F3F-AB26-447A833B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2572F-3681-4EE7-8BBA-2B95A430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04BBD-51AB-49BC-A019-77D49AD3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1288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08C2-C67D-4939-8F1A-C04DFCA2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22E8E-7E45-4851-9BE9-9B368097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532F4-FB2B-4294-83CB-5FD470B2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55552-0EC9-47FD-B574-682B4F1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0433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6FB92-9591-46AF-8010-2778B03C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76337-6104-47A6-B35B-AEFB120D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C8CE6-FB9E-4F26-8630-77D52101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199321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467F-B29D-461D-A029-92A1E34F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8014-DCD4-4764-8D96-76123231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7AF17-DD07-40CA-B3DE-21CCD2327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3D13-B2CE-4541-8518-992F3427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2DF33-20BA-4268-9D8D-5AEE73FC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A374-4B5B-467F-9E62-82723F8D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7176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DF8AED-F054-4569-9063-48AA392F8FEB}" type="datetime1">
              <a:rPr lang="pt-PT" smtClean="0"/>
              <a:t>09/11/2022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2777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85A1-4F65-4A04-B7E4-268C1850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5B209-A58B-464E-A1DE-DAB88E699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0770-6B1F-43F5-9FE5-D76C7B9D4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35BB3-C931-4244-A542-39BECC53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4D5A4-FC64-4FE7-B3FB-601FCF2D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18360-2B4E-4A0D-9EB6-9CDC2CF5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31210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A01B-6173-435F-ADBF-AD918B6E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7CC26-9C72-450D-88E3-632B880E9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7E2E-1CC2-4024-89DA-27932480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40B2-C61F-4A51-A19E-6CC06CD3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0006-32FA-4693-B183-E6A1984C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70010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3FBF2-A354-44E5-9D09-41F30F7DF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1BBB2-F8DF-4B5B-B534-81ACDFE5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0675C-7C35-48A2-8A57-14AFFE28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6E0E-AD6E-4D0D-926D-8C80F938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9A79-FD33-46B2-80E1-BA76006D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1118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9633-9C28-47AF-B58F-18878EFC7EC9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3BAC-DD07-4495-A151-5843C48762AD}" type="datetime1">
              <a:rPr lang="pt-PT" smtClean="0"/>
              <a:t>09/11/2022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530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31F2-308E-4342-B368-E4BAF5B7C25C}" type="datetime1">
              <a:rPr lang="pt-PT" smtClean="0"/>
              <a:t>09/11/2022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2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CD1-CF0E-4386-8A90-ECCA668CE83E}" type="datetime1">
              <a:rPr lang="pt-PT" smtClean="0"/>
              <a:t>09/11/2022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619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890-737D-4B81-83B7-DAE4CFCECBE4}" type="datetime1">
              <a:rPr lang="pt-PT" smtClean="0"/>
              <a:t>09/11/2022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34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1882F-0E35-4B15-889D-A2DCAC4D0D6F}" type="datetime1">
              <a:rPr lang="pt-PT" smtClean="0"/>
              <a:t>09/11/2022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40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6D96-F270-4F4D-B9C5-98057AAAE068}" type="datetime1">
              <a:rPr lang="pt-PT" smtClean="0"/>
              <a:t>09/11/2022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447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764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AB3E6-8AE4-40F3-B969-5C452DDF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4D2F-0131-4756-B305-AC72706B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9F77-2D6A-4D5A-BA54-2445542E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FDFC-52F6-48A0-A474-4A18C2258457}" type="datetime1">
              <a:rPr lang="pt-PT" smtClean="0"/>
              <a:t>09/11/2022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C11A6-6619-4A7E-A819-6EF1F69AE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764F-A068-4603-8018-16DF3F690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CB97C-E748-4033-8004-DF3A3C4F8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2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novoportal.uac.pt/pt-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ltaplus.eu/pt/article-details/-/article-details/tamp%C3%B5es-de-ouvidos-reutiliz%C3%A1veis/cx-10-pares-tamp%C3%B5es-conicfirde/p/CONICFIRDE010/ST15/53196/545/53207" TargetMode="External"/><Relationship Id="rId13" Type="http://schemas.openxmlformats.org/officeDocument/2006/relationships/hyperlink" Target="https://www.amazon.com/Sundstrom-H01-2021-Half-Respirator-Silicone/dp/B005F9TJM6" TargetMode="External"/><Relationship Id="rId3" Type="http://schemas.openxmlformats.org/officeDocument/2006/relationships/hyperlink" Target="https://www.deltaplus.eu/pt/article-details/-/article-details/viseiras/suporte-viseira-rede-met-pico2/p/PICO2/ST15/53194/545/53203" TargetMode="External"/><Relationship Id="rId7" Type="http://schemas.openxmlformats.org/officeDocument/2006/relationships/hyperlink" Target="https://www.deltaplus.eu/pt/article-details/-/article-details/abafadores-anti-ru%C3%ADdo/abafador-anti-ruido-interlagos/p/INTERLAGOSFO_/ST15/53196/545/53208" TargetMode="External"/><Relationship Id="rId12" Type="http://schemas.openxmlformats.org/officeDocument/2006/relationships/hyperlink" Target="https://www.deltaplus.eu/pt/article-details/-/article-details/trabalhos-com-resist%C3%AAncia-%E2%80%8Bqu%C3%ADmica/luva-nitrilo-algod%C3%A3o-33cm/p/VE803/ST15/450/419/455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ihl.pt/pt/ap/protetores-ouvidos-concept-24-1082" TargetMode="External"/><Relationship Id="rId11" Type="http://schemas.openxmlformats.org/officeDocument/2006/relationships/hyperlink" Target="https://www.stihl.pt/pt/ap/kit-capacete-dynamic-ergo-94192" TargetMode="External"/><Relationship Id="rId5" Type="http://schemas.openxmlformats.org/officeDocument/2006/relationships/hyperlink" Target="https://www.planetahuerto.pt/venda-caneleiras-de-protecao-garland_44877?gclid=EAIaIQobChMI_LDGjZz66wIVg6rVCh3HbA3PEAQYAyABEgIrg_D_BwE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s://www.amazon.de/dp/B072PZ97DL/ref=twister_B0719WM6H4?_encoding=UTF8&amp;psc=1" TargetMode="External"/><Relationship Id="rId4" Type="http://schemas.openxmlformats.org/officeDocument/2006/relationships/hyperlink" Target="https://www.deltaplus.eu/pt/article-details/-/article-details/%C3%B3culos-com-hastes/%C3%B3culos-blow2-incolor/p/BLOW2IN/ST15/53194/545/53200" TargetMode="External"/><Relationship Id="rId9" Type="http://schemas.openxmlformats.org/officeDocument/2006/relationships/hyperlink" Target="https://www.stihl.pt/pt/ap/perneira-protecao-dianteira-chaps-function-270-graus-67926?aID=00885210202" TargetMode="External"/><Relationship Id="rId14" Type="http://schemas.openxmlformats.org/officeDocument/2006/relationships/hyperlink" Target="https://www.dupont.com/products/dupont-tyvek-500-ty198s-wh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399990E-DFCA-4509-AB9C-D72C76B1B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278" r="6267" b="30193"/>
          <a:stretch/>
        </p:blipFill>
        <p:spPr>
          <a:xfrm>
            <a:off x="-10557" y="1527326"/>
            <a:ext cx="9154558" cy="40403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9626" y="1"/>
            <a:ext cx="9163251" cy="1511166"/>
          </a:xfrm>
          <a:prstGeom prst="rect">
            <a:avLst/>
          </a:prstGeom>
          <a:gradFill flip="none" rotWithShape="1">
            <a:gsLst>
              <a:gs pos="44000">
                <a:srgbClr val="AFE3D0">
                  <a:tint val="66000"/>
                  <a:satMod val="160000"/>
                  <a:alpha val="44000"/>
                  <a:lumMod val="94000"/>
                  <a:lumOff val="6000"/>
                </a:srgbClr>
              </a:gs>
              <a:gs pos="82000">
                <a:srgbClr val="AFE3D0">
                  <a:tint val="44500"/>
                  <a:satMod val="160000"/>
                </a:srgbClr>
              </a:gs>
              <a:gs pos="15000">
                <a:srgbClr val="AFE3D0">
                  <a:tint val="23500"/>
                  <a:satMod val="160000"/>
                  <a:alpha val="76000"/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5" name="Conexão recta 4"/>
          <p:cNvCxnSpPr>
            <a:cxnSpLocks/>
          </p:cNvCxnSpPr>
          <p:nvPr/>
        </p:nvCxnSpPr>
        <p:spPr>
          <a:xfrm>
            <a:off x="-10557" y="5567652"/>
            <a:ext cx="9164182" cy="0"/>
          </a:xfrm>
          <a:prstGeom prst="line">
            <a:avLst/>
          </a:prstGeom>
          <a:ln w="28575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68362" y="5624558"/>
            <a:ext cx="754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 err="1">
                <a:solidFill>
                  <a:srgbClr val="1954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</a:t>
            </a:r>
            <a:r>
              <a:rPr kumimoji="0" 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54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bro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1954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 | Direção Regional do Ambiente e Alterações Climáticas (DRAAC)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195457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 tooltip="Início"/>
              </a:rPr>
              <a:t>  </a:t>
            </a:r>
            <a:r>
              <a:rPr kumimoji="0" lang="pt-PT" altLang="pt-PT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sz="1800" b="0" i="0" u="none" strike="noStrike" kern="1200" cap="none" spc="0" normalizeH="0" baseline="0" noProof="0">
              <a:ln>
                <a:noFill/>
              </a:ln>
              <a:solidFill>
                <a:srgbClr val="404A54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800" b="0" i="0" u="none" strike="noStrike" kern="1200" cap="none" spc="0" normalizeH="0" baseline="0" noProof="0">
                <a:ln>
                  <a:noFill/>
                </a:ln>
                <a:solidFill>
                  <a:srgbClr val="404A54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  <a:hlinkClick r:id="rId4" tooltip="Início"/>
              </a:rPr>
              <a:t>Universidade dos Açores</a:t>
            </a:r>
            <a:endParaRPr kumimoji="0" lang="pt-PT" altLang="pt-PT" sz="1800" b="0" i="0" u="none" strike="noStrike" kern="1200" cap="none" spc="0" normalizeH="0" baseline="0" noProof="0">
              <a:ln>
                <a:noFill/>
              </a:ln>
              <a:solidFill>
                <a:srgbClr val="404A54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altLang="pt-PT" sz="800" b="0" i="0" u="none" strike="noStrike" kern="1200" cap="none" spc="0" normalizeH="0" baseline="0" noProof="0">
                <a:ln>
                  <a:noFill/>
                </a:ln>
                <a:solidFill>
                  <a:srgbClr val="35343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  </a:t>
            </a:r>
            <a:r>
              <a:rPr kumimoji="0" lang="pt-PT" altLang="pt-PT" sz="900" b="0" i="0" u="none" strike="noStrike" kern="1200" cap="none" spc="0" normalizeH="0" baseline="0" noProof="0">
                <a:ln>
                  <a:noFill/>
                </a:ln>
                <a:solidFill>
                  <a:srgbClr val="35343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kumimoji="0" lang="pt-PT" altLang="pt-PT" sz="800" b="0" i="0" u="none" strike="noStrike" kern="1200" cap="none" spc="0" normalizeH="0" baseline="0" noProof="0">
                <a:ln>
                  <a:noFill/>
                </a:ln>
                <a:solidFill>
                  <a:srgbClr val="35343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   </a:t>
            </a:r>
            <a:endParaRPr kumimoji="0" lang="pt-PT" alt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pt-PT" sz="1800" b="0" i="0" u="none" strike="noStrike" kern="1200" cap="none" spc="0" normalizeH="0" baseline="0" noProof="0">
              <a:ln>
                <a:noFill/>
              </a:ln>
              <a:solidFill>
                <a:srgbClr val="35343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76" y="6068008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81" y="6138335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7" y="5640717"/>
            <a:ext cx="4362963" cy="15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3286D2-A8E3-49F0-8300-EF556C12280E}"/>
              </a:ext>
            </a:extLst>
          </p:cNvPr>
          <p:cNvSpPr txBox="1"/>
          <p:nvPr/>
        </p:nvSpPr>
        <p:spPr>
          <a:xfrm>
            <a:off x="107504" y="158283"/>
            <a:ext cx="8861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Equipamentos e ferramentas para o Controlo de Espécies Invasoras </a:t>
            </a:r>
          </a:p>
        </p:txBody>
      </p:sp>
    </p:spTree>
    <p:extLst>
      <p:ext uri="{BB962C8B-B14F-4D97-AF65-F5344CB8AC3E}">
        <p14:creationId xmlns:p14="http://schemas.microsoft.com/office/powerpoint/2010/main" val="24810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B77DA-74B1-421A-A0F7-65387C84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9" y="1392163"/>
            <a:ext cx="3837037" cy="38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47E10-A0BB-46A6-B5FB-1812691BA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" y="870636"/>
            <a:ext cx="563466" cy="686156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1761481" y="1012587"/>
            <a:ext cx="5402807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</a:t>
            </a:r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este tipo de aplicação: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CaixaDeTexto 5">
            <a:extLst>
              <a:ext uri="{FF2B5EF4-FFF2-40B4-BE49-F238E27FC236}">
                <a16:creationId xmlns:a16="http://schemas.microsoft.com/office/drawing/2014/main" id="{EAF10B27-D617-4D6C-ABF0-3DCD6489B131}"/>
              </a:ext>
            </a:extLst>
          </p:cNvPr>
          <p:cNvSpPr txBox="1"/>
          <p:nvPr/>
        </p:nvSpPr>
        <p:spPr>
          <a:xfrm>
            <a:off x="3851920" y="2417754"/>
            <a:ext cx="4464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Luvas de nitrilo – não aquelas descartáveis!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injetar com demasiada força, para que não respingue para trás. 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Evita-se assim a necessidade de óculos e máscara.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4CC51-85CE-482F-8FF3-3BEB03AF0B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3409"/>
            <a:ext cx="678173" cy="4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5A957-D39B-43CC-BD25-51C6BEDF9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" y="3049132"/>
            <a:ext cx="3069985" cy="3069985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1184085" y="836712"/>
            <a:ext cx="5476147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</a:t>
            </a:r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aspersão de fitofármacos: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2" name="Picture 2" descr="https://www.srsafety.com/pub/media/catalog/product/cache/c687aa7517cf01e65c009f6943c2b1e9/H/0/H01-2012_003.png">
            <a:extLst>
              <a:ext uri="{FF2B5EF4-FFF2-40B4-BE49-F238E27FC236}">
                <a16:creationId xmlns:a16="http://schemas.microsoft.com/office/drawing/2014/main" id="{4021C731-24E1-428D-8F3B-0A33A937B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2283" y="1870044"/>
            <a:ext cx="1618383" cy="15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dupont.com/content/dam/dupont/amer/us/en/personal-protection/public/images/products/TY198S_WH_01_1000.jpg">
            <a:extLst>
              <a:ext uri="{FF2B5EF4-FFF2-40B4-BE49-F238E27FC236}">
                <a16:creationId xmlns:a16="http://schemas.microsoft.com/office/drawing/2014/main" id="{38B08A25-585E-4057-8217-F81BAA6BB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497" y="1523824"/>
            <a:ext cx="1636409" cy="42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5">
            <a:extLst>
              <a:ext uri="{FF2B5EF4-FFF2-40B4-BE49-F238E27FC236}">
                <a16:creationId xmlns:a16="http://schemas.microsoft.com/office/drawing/2014/main" id="{109DD6E2-0561-4824-ADF9-C5A4F0AFD2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5174" y="1540195"/>
            <a:ext cx="1314751" cy="1314751"/>
          </a:xfrm>
          <a:prstGeom prst="rect">
            <a:avLst/>
          </a:prstGeom>
        </p:spPr>
      </p:pic>
      <p:sp>
        <p:nvSpPr>
          <p:cNvPr id="25" name="CaixaDeTexto 6">
            <a:extLst>
              <a:ext uri="{FF2B5EF4-FFF2-40B4-BE49-F238E27FC236}">
                <a16:creationId xmlns:a16="http://schemas.microsoft.com/office/drawing/2014/main" id="{712983C1-DD52-412E-85D0-3DF89BEC4541}"/>
              </a:ext>
            </a:extLst>
          </p:cNvPr>
          <p:cNvSpPr txBox="1"/>
          <p:nvPr/>
        </p:nvSpPr>
        <p:spPr>
          <a:xfrm>
            <a:off x="5237904" y="3101000"/>
            <a:ext cx="3621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fatos, se não estiverem rasgados, podem ser usados várias vezes -</a:t>
            </a:r>
          </a:p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 não mais do que 5 dias;</a:t>
            </a:r>
          </a:p>
          <a:p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restantes equipamentos devem ser mantidos e lavados;</a:t>
            </a:r>
            <a:b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equipamentos são exclusivos de cada operador (marcar com nomes)!</a:t>
            </a:r>
          </a:p>
        </p:txBody>
      </p:sp>
      <p:pic>
        <p:nvPicPr>
          <p:cNvPr id="26" name="Picture 2" descr="https://www.dunlopboots.com/-/media/sitecore-commerce/products/h142611/20000076.png">
            <a:extLst>
              <a:ext uri="{FF2B5EF4-FFF2-40B4-BE49-F238E27FC236}">
                <a16:creationId xmlns:a16="http://schemas.microsoft.com/office/drawing/2014/main" id="{3E60408B-100C-4E5A-AD28-749BB80D8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1708" y="1602849"/>
            <a:ext cx="1314751" cy="13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AA9FB-7405-4029-AEF1-326908020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8" y="811608"/>
            <a:ext cx="601168" cy="6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222943" y="904291"/>
            <a:ext cx="8355135" cy="84099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3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Ferramentas de corte (e trituração) para vegetação herbácea / arbustiva:</a:t>
            </a:r>
            <a:endParaRPr kumimoji="0" lang="en-GB" sz="31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9" name="Marcador de Posição de Conteúdo 4">
            <a:extLst>
              <a:ext uri="{FF2B5EF4-FFF2-40B4-BE49-F238E27FC236}">
                <a16:creationId xmlns:a16="http://schemas.microsoft.com/office/drawing/2014/main" id="{92562F04-4003-4F42-B7E4-E35D7C6C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88954" y="3246270"/>
            <a:ext cx="3669683" cy="917421"/>
          </a:xfr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79A10A5A-D8E9-41A1-A9C0-0DBA28FEDD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3" y="1770783"/>
            <a:ext cx="1643600" cy="3926382"/>
          </a:xfrm>
          <a:prstGeom prst="rect">
            <a:avLst/>
          </a:prstGeom>
        </p:spPr>
      </p:pic>
      <p:pic>
        <p:nvPicPr>
          <p:cNvPr id="27" name="Imagem 8">
            <a:extLst>
              <a:ext uri="{FF2B5EF4-FFF2-40B4-BE49-F238E27FC236}">
                <a16:creationId xmlns:a16="http://schemas.microsoft.com/office/drawing/2014/main" id="{4D0CF591-F8F5-4764-B09E-8C1664446A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486" y="1711174"/>
            <a:ext cx="1643600" cy="3987614"/>
          </a:xfrm>
          <a:prstGeom prst="rect">
            <a:avLst/>
          </a:prstGeom>
        </p:spPr>
      </p:pic>
      <p:pic>
        <p:nvPicPr>
          <p:cNvPr id="28" name="Imagem 10">
            <a:extLst>
              <a:ext uri="{FF2B5EF4-FFF2-40B4-BE49-F238E27FC236}">
                <a16:creationId xmlns:a16="http://schemas.microsoft.com/office/drawing/2014/main" id="{4C38745A-9678-4965-90A8-52B059914D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00" y="1802941"/>
            <a:ext cx="1504616" cy="38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524059-3EDE-4953-8709-C0262C7EF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03969"/>
            <a:ext cx="2360766" cy="2360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1BAC5-8550-4435-858D-A190383E82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2" b="27588"/>
          <a:stretch/>
        </p:blipFill>
        <p:spPr>
          <a:xfrm rot="16200000">
            <a:off x="-68404" y="2973325"/>
            <a:ext cx="3583285" cy="1512168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222943" y="904291"/>
            <a:ext cx="8355135" cy="50848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3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</a:t>
            </a:r>
            <a:r>
              <a:rPr lang="pt-PT" sz="3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corte e aspersão do rizoma:</a:t>
            </a:r>
            <a:endParaRPr kumimoji="0" lang="en-GB" sz="31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2" name="Imagem 8">
            <a:extLst>
              <a:ext uri="{FF2B5EF4-FFF2-40B4-BE49-F238E27FC236}">
                <a16:creationId xmlns:a16="http://schemas.microsoft.com/office/drawing/2014/main" id="{E5379DA8-55B6-4C1A-A01A-1F7ED6ECF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016" y="3959539"/>
            <a:ext cx="1629701" cy="1629701"/>
          </a:xfrm>
          <a:prstGeom prst="rect">
            <a:avLst/>
          </a:prstGeom>
        </p:spPr>
      </p:pic>
      <p:sp>
        <p:nvSpPr>
          <p:cNvPr id="23" name="CaixaDeTexto 9">
            <a:extLst>
              <a:ext uri="{FF2B5EF4-FFF2-40B4-BE49-F238E27FC236}">
                <a16:creationId xmlns:a16="http://schemas.microsoft.com/office/drawing/2014/main" id="{781C33ED-0660-4A66-9C69-A4D6002B8693}"/>
              </a:ext>
            </a:extLst>
          </p:cNvPr>
          <p:cNvSpPr txBox="1"/>
          <p:nvPr/>
        </p:nvSpPr>
        <p:spPr>
          <a:xfrm>
            <a:off x="4442153" y="2297732"/>
            <a:ext cx="379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Luva de nitrilo para quem faz aspersão</a:t>
            </a:r>
          </a:p>
        </p:txBody>
      </p:sp>
      <p:sp>
        <p:nvSpPr>
          <p:cNvPr id="24" name="CaixaDeTexto 10">
            <a:extLst>
              <a:ext uri="{FF2B5EF4-FFF2-40B4-BE49-F238E27FC236}">
                <a16:creationId xmlns:a16="http://schemas.microsoft.com/office/drawing/2014/main" id="{C956283C-E4DE-4DDD-8B4B-C2905B1D212A}"/>
              </a:ext>
            </a:extLst>
          </p:cNvPr>
          <p:cNvSpPr txBox="1"/>
          <p:nvPr/>
        </p:nvSpPr>
        <p:spPr>
          <a:xfrm>
            <a:off x="4441699" y="4250968"/>
            <a:ext cx="3697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Luva com dupla camada de silicone </a:t>
            </a:r>
            <a:r>
              <a:rPr lang="pt-P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anti-corte</a:t>
            </a: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quem faz o corte com catana</a:t>
            </a:r>
          </a:p>
        </p:txBody>
      </p:sp>
    </p:spTree>
    <p:extLst>
      <p:ext uri="{BB962C8B-B14F-4D97-AF65-F5344CB8AC3E}">
        <p14:creationId xmlns:p14="http://schemas.microsoft.com/office/powerpoint/2010/main" val="223384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67F104-3840-434D-AB53-BCEAF1D68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278" r="16608" b="30193"/>
          <a:stretch/>
        </p:blipFill>
        <p:spPr>
          <a:xfrm>
            <a:off x="-23850" y="704361"/>
            <a:ext cx="9181274" cy="5287071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7216" y="0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1BC8F5-B875-4BA7-9A70-AFB3A4FD5F25}"/>
              </a:ext>
            </a:extLst>
          </p:cNvPr>
          <p:cNvSpPr txBox="1"/>
          <p:nvPr/>
        </p:nvSpPr>
        <p:spPr>
          <a:xfrm>
            <a:off x="113553" y="860675"/>
            <a:ext cx="4238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Muito obrigada!</a:t>
            </a:r>
          </a:p>
        </p:txBody>
      </p:sp>
      <p:sp>
        <p:nvSpPr>
          <p:cNvPr id="26" name="Rectangle 53">
            <a:extLst>
              <a:ext uri="{FF2B5EF4-FFF2-40B4-BE49-F238E27FC236}">
                <a16:creationId xmlns:a16="http://schemas.microsoft.com/office/drawing/2014/main" id="{AD785453-0138-4981-AC4E-A3B38C58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B95502-B3B3-4F6F-9E08-55E13AD23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278" r="17188" b="30193"/>
          <a:stretch/>
        </p:blipFill>
        <p:spPr>
          <a:xfrm>
            <a:off x="-10557" y="688810"/>
            <a:ext cx="9154558" cy="53028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8FBFA2-2B87-4715-8F43-92B42DD0EF8E}"/>
              </a:ext>
            </a:extLst>
          </p:cNvPr>
          <p:cNvSpPr/>
          <p:nvPr/>
        </p:nvSpPr>
        <p:spPr>
          <a:xfrm>
            <a:off x="513182" y="1105755"/>
            <a:ext cx="8064896" cy="43204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Gestão e controlo de espécies invasoras nos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DAB024-BB8F-4079-B04A-ABDBDBFF2837}"/>
              </a:ext>
            </a:extLst>
          </p:cNvPr>
          <p:cNvSpPr txBox="1"/>
          <p:nvPr/>
        </p:nvSpPr>
        <p:spPr>
          <a:xfrm>
            <a:off x="1259632" y="2519235"/>
            <a:ext cx="662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2 – Espécies nativas e endémicas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847066-D2EB-4AF5-8D98-86A4FAEAA0CF}"/>
              </a:ext>
            </a:extLst>
          </p:cNvPr>
          <p:cNvSpPr txBox="1"/>
          <p:nvPr/>
        </p:nvSpPr>
        <p:spPr>
          <a:xfrm>
            <a:off x="1259632" y="1548325"/>
            <a:ext cx="671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1 – Espécies invasoras nos Açores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686ADF-E469-4E1B-9965-ADA70A70A655}"/>
              </a:ext>
            </a:extLst>
          </p:cNvPr>
          <p:cNvSpPr txBox="1"/>
          <p:nvPr/>
        </p:nvSpPr>
        <p:spPr>
          <a:xfrm>
            <a:off x="1259632" y="3487779"/>
            <a:ext cx="514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3 – Técnicas de controlo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1BC8F5-B875-4BA7-9A70-AFB3A4FD5F25}"/>
              </a:ext>
            </a:extLst>
          </p:cNvPr>
          <p:cNvSpPr txBox="1"/>
          <p:nvPr/>
        </p:nvSpPr>
        <p:spPr>
          <a:xfrm>
            <a:off x="1259632" y="4456323"/>
            <a:ext cx="6564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4 – Equipamentos e ferramentas</a:t>
            </a:r>
          </a:p>
        </p:txBody>
      </p:sp>
    </p:spTree>
    <p:extLst>
      <p:ext uri="{BB962C8B-B14F-4D97-AF65-F5344CB8AC3E}">
        <p14:creationId xmlns:p14="http://schemas.microsoft.com/office/powerpoint/2010/main" val="21657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B95502-B3B3-4F6F-9E08-55E13AD23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278" r="17188" b="30193"/>
          <a:stretch/>
        </p:blipFill>
        <p:spPr>
          <a:xfrm>
            <a:off x="-10557" y="688810"/>
            <a:ext cx="9154558" cy="53028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8FBFA2-2B87-4715-8F43-92B42DD0EF8E}"/>
              </a:ext>
            </a:extLst>
          </p:cNvPr>
          <p:cNvSpPr/>
          <p:nvPr/>
        </p:nvSpPr>
        <p:spPr>
          <a:xfrm>
            <a:off x="513182" y="1105755"/>
            <a:ext cx="8064896" cy="43204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Gestão e controlo de espécies invasoras nos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DAB024-BB8F-4079-B04A-ABDBDBFF2837}"/>
              </a:ext>
            </a:extLst>
          </p:cNvPr>
          <p:cNvSpPr txBox="1"/>
          <p:nvPr/>
        </p:nvSpPr>
        <p:spPr>
          <a:xfrm>
            <a:off x="1259632" y="2519235"/>
            <a:ext cx="662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2 – Espécies nativas e endémicas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847066-D2EB-4AF5-8D98-86A4FAEAA0CF}"/>
              </a:ext>
            </a:extLst>
          </p:cNvPr>
          <p:cNvSpPr txBox="1"/>
          <p:nvPr/>
        </p:nvSpPr>
        <p:spPr>
          <a:xfrm>
            <a:off x="1259632" y="1548325"/>
            <a:ext cx="671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1 – Espécies invasoras nos Açores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686ADF-E469-4E1B-9965-ADA70A70A655}"/>
              </a:ext>
            </a:extLst>
          </p:cNvPr>
          <p:cNvSpPr txBox="1"/>
          <p:nvPr/>
        </p:nvSpPr>
        <p:spPr>
          <a:xfrm>
            <a:off x="1259632" y="3487779"/>
            <a:ext cx="514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3 – Técnicas de controlo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1BC8F5-B875-4BA7-9A70-AFB3A4FD5F25}"/>
              </a:ext>
            </a:extLst>
          </p:cNvPr>
          <p:cNvSpPr txBox="1"/>
          <p:nvPr/>
        </p:nvSpPr>
        <p:spPr>
          <a:xfrm>
            <a:off x="1259632" y="4456323"/>
            <a:ext cx="668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 4 – Equipamentos e ferramentas</a:t>
            </a:r>
          </a:p>
        </p:txBody>
      </p:sp>
    </p:spTree>
    <p:extLst>
      <p:ext uri="{BB962C8B-B14F-4D97-AF65-F5344CB8AC3E}">
        <p14:creationId xmlns:p14="http://schemas.microsoft.com/office/powerpoint/2010/main" val="15439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FCFB7-98D3-4AC8-B205-4023CB32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26" y="1268760"/>
            <a:ext cx="5040560" cy="4673366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1259632" y="772723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Equipamentos de Proteção Individual (EPI)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391997" y="752925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Equipamentos para corte de árvores pequenas/médias: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2740A32D-C143-43FF-9707-5436F7710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046" y="4133768"/>
            <a:ext cx="2304256" cy="1584176"/>
          </a:xfrm>
        </p:spPr>
      </p:pic>
      <p:pic>
        <p:nvPicPr>
          <p:cNvPr id="12" name="Imagem 6">
            <a:extLst>
              <a:ext uri="{FF2B5EF4-FFF2-40B4-BE49-F238E27FC236}">
                <a16:creationId xmlns:a16="http://schemas.microsoft.com/office/drawing/2014/main" id="{C394B298-4D6A-41AD-A81D-10600669E9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07" y="1607434"/>
            <a:ext cx="5082918" cy="2160240"/>
          </a:xfrm>
          <a:prstGeom prst="rect">
            <a:avLst/>
          </a:prstGeom>
        </p:spPr>
      </p:pic>
      <p:pic>
        <p:nvPicPr>
          <p:cNvPr id="19" name="Imagem 7">
            <a:extLst>
              <a:ext uri="{FF2B5EF4-FFF2-40B4-BE49-F238E27FC236}">
                <a16:creationId xmlns:a16="http://schemas.microsoft.com/office/drawing/2014/main" id="{E0A73B29-730E-48CB-9920-6AE31387C2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802" y="1379771"/>
            <a:ext cx="1788093" cy="4338173"/>
          </a:xfrm>
          <a:prstGeom prst="rect">
            <a:avLst/>
          </a:prstGeom>
        </p:spPr>
      </p:pic>
      <p:sp>
        <p:nvSpPr>
          <p:cNvPr id="20" name="CaixaDeTexto 9">
            <a:extLst>
              <a:ext uri="{FF2B5EF4-FFF2-40B4-BE49-F238E27FC236}">
                <a16:creationId xmlns:a16="http://schemas.microsoft.com/office/drawing/2014/main" id="{083941CF-EFB8-4A0E-BD40-A6E6CFBEF3FE}"/>
              </a:ext>
            </a:extLst>
          </p:cNvPr>
          <p:cNvSpPr txBox="1"/>
          <p:nvPr/>
        </p:nvSpPr>
        <p:spPr>
          <a:xfrm>
            <a:off x="611560" y="4367412"/>
            <a:ext cx="337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troncos com diâmetros de até 7-8 cm pode-se usar a </a:t>
            </a:r>
            <a:r>
              <a:rPr lang="pt-P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motorroçadora</a:t>
            </a: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disco, dependendo do sub-bosque</a:t>
            </a:r>
          </a:p>
        </p:txBody>
      </p:sp>
    </p:spTree>
    <p:extLst>
      <p:ext uri="{BB962C8B-B14F-4D97-AF65-F5344CB8AC3E}">
        <p14:creationId xmlns:p14="http://schemas.microsoft.com/office/powerpoint/2010/main" val="157767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Marcador de Posição de Conteúdo 7">
            <a:extLst>
              <a:ext uri="{FF2B5EF4-FFF2-40B4-BE49-F238E27FC236}">
                <a16:creationId xmlns:a16="http://schemas.microsoft.com/office/drawing/2014/main" id="{9A9BB865-6305-421E-BCBF-7DC2E096E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10685"/>
              </p:ext>
            </p:extLst>
          </p:nvPr>
        </p:nvGraphicFramePr>
        <p:xfrm>
          <a:off x="0" y="1428681"/>
          <a:ext cx="9142580" cy="4544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124">
                  <a:extLst>
                    <a:ext uri="{9D8B030D-6E8A-4147-A177-3AD203B41FA5}">
                      <a16:colId xmlns:a16="http://schemas.microsoft.com/office/drawing/2014/main" val="30702383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7905113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07424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6707428"/>
                    </a:ext>
                  </a:extLst>
                </a:gridCol>
                <a:gridCol w="4788024">
                  <a:extLst>
                    <a:ext uri="{9D8B030D-6E8A-4147-A177-3AD203B41FA5}">
                      <a16:colId xmlns:a16="http://schemas.microsoft.com/office/drawing/2014/main" val="2232208214"/>
                    </a:ext>
                  </a:extLst>
                </a:gridCol>
              </a:tblGrid>
              <a:tr h="14759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b="1" u="none" strike="noStrike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Equipamento</a:t>
                      </a:r>
                      <a:endParaRPr lang="pt-PT" sz="6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b="1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MARCA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b="1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MODELO/Referência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b="1" u="none" strike="noStrike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LINK de referência</a:t>
                      </a:r>
                      <a:endParaRPr lang="pt-PT" sz="6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461332657"/>
                  </a:ext>
                </a:extLst>
              </a:tr>
              <a:tr h="2550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EPI Motorroçadora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Viseira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PICO 2 – Suporte de viseira com viseira de rede metálica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https://www.deltaplus.eu/pt/article-details/-/article-details/viseiras/suporte-viseira-rede-met-pico2/p/PICO2/ST15/53194/545/53203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598897482"/>
                  </a:ext>
                </a:extLst>
              </a:tr>
              <a:tr h="20525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Óculos policarbonato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BLOW2 CLEAR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https://www.deltaplus.eu/pt/article-details/-/article-details/%C3%B3culos-com-hastes/%C3%B3culos-blow2- incolor/p/BLOW2IN/ST15/53194/545/53200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882126376"/>
                  </a:ext>
                </a:extLst>
              </a:tr>
              <a:tr h="305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Caneleiras de proteção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Garland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Tipo Garland 7199000016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https://www.planetahuerto.pt/venda-caneleiras-de-protecao-garland_44877?gclid=EAIaIQobChMI_LDGjZz66wIVg6rVCh3HbA3PEAQYAyABEgIrg_D_BwE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94556351"/>
                  </a:ext>
                </a:extLst>
              </a:tr>
              <a:tr h="305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Protetores auriculares              (orelha inteira)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STIHL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Protetor de ouvidos dobrável CONCEPT 24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https://www.stihl.pt/pt/ap/protetores-ouvidos-concept-24-1082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467048146"/>
                  </a:ext>
                </a:extLst>
              </a:tr>
              <a:tr h="305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Protetores auriculares (orelha inteira)</a:t>
                      </a: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Abafador anti-ruído dobrável - SNR 30 dB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https://www.deltaplus.eu/pt/article-details/-/article-details/abafadores-anti-ru%C3%ADdo/abafador-anti-ruido-interlagos/p/INTERLAGOSFO_/ST15/53196/545/53208 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634600720"/>
                  </a:ext>
                </a:extLst>
              </a:tr>
              <a:tr h="305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Protetores auriculares (silicone)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CONICFIRDE010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https://www.deltaplus.eu/pt/article-details/-/article-details/tamp%C3%B5es-de-ouvidos-reutiliz%C3%A1veis/cx-10-pares-tamp%C3%B5es-conicfirde/p/CONICFIRDE010/ST15/53196/545/53207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637015059"/>
                  </a:ext>
                </a:extLst>
              </a:tr>
              <a:tr h="13603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baseline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1" i="0" u="none" strike="noStrike" baseline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baseline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baseline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baseline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baseline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baseline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baseline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165929057"/>
                  </a:ext>
                </a:extLst>
              </a:tr>
              <a:tr h="2097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EPI Motosserra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Luva motosserra anti-corte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STIHL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Luvas anti-corte FUNCTION PROTECT MS, M: 886100109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https://stivikpro.com/loja/luvas-anti-corte-stihl-function-protect-ms/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772990253"/>
                  </a:ext>
                </a:extLst>
              </a:tr>
              <a:tr h="3057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Polainas anti-corte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STIHL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Perneiras FUNCTION 270°, 95 cm: 00885210203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https://www.stihl.pt/pt/ap/perneira-protecao-dianteira-chaps-function-270-graus-67926?aID=00885210202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7941859"/>
                  </a:ext>
                </a:extLst>
              </a:tr>
              <a:tr h="2084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Botas de couro anti-corte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Yukon Class 1 Leather Chainsaw Safety Boots: 295449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https://www.amazon.de/dp/B072PZ97DL/ref=twister_B0719WM6H4?_encoding=UTF8&amp;psc=1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927943537"/>
                  </a:ext>
                </a:extLst>
              </a:tr>
              <a:tr h="2097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Capacete com viseira e proteção auricular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STIHL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Capacete DYNAMIC Ergo: 8880808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https://www.stihl.pt/pt/ap/kit-capacete-dynamic-ergo-94192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124260525"/>
                  </a:ext>
                </a:extLst>
              </a:tr>
              <a:tr h="13603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30492474"/>
                  </a:ext>
                </a:extLst>
              </a:tr>
              <a:tr h="3057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Aspersão de fitofármacos (herbicida)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Luva de nitrilo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NITREX VE803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124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https://www.deltaplus.eu/pt/article-details/-/article-details/trabalhos-com-resist%C3%AAncia-%E2%80%8Bqu%C3%ADmica/luva-nitrilo-algod%C3%A3o-33cm/p/VE803/ST15/450/419/455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203298269"/>
                  </a:ext>
                </a:extLst>
              </a:tr>
              <a:tr h="2097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Máscara Silicone  Sundstrom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Sundstrom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Sundstrom SR 100 Silicone ML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https://www.amazon.com/Sundstrom-H01-2021-Half-Respirator-Silicone/dp/B005F9TJM6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568222066"/>
                  </a:ext>
                </a:extLst>
              </a:tr>
              <a:tr h="2097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Filtro Sundstrom SR 217 A2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Sundstrom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Caixa 5 unidades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https://srsafety.com/</a:t>
                      </a:r>
                      <a:endParaRPr lang="pt-PT" sz="650" b="0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806395666"/>
                  </a:ext>
                </a:extLst>
              </a:tr>
              <a:tr h="1360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Fato Tyvek de aspersão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Dupond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TY198S WH- DuPont™ Tyvek® 500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https://www.dupont.com/products/dupont-tyvek-500-ty198s-wh.html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75701428"/>
                  </a:ext>
                </a:extLst>
              </a:tr>
              <a:tr h="20525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Óculos "borracha"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GALERVI – Óculos panorâmicos policarbonato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https://spwork.pt/product/oculos-panoramicos-policarbonato/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821759010"/>
                  </a:ext>
                </a:extLst>
              </a:tr>
              <a:tr h="13603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PT" sz="650" b="0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453766322"/>
                  </a:ext>
                </a:extLst>
              </a:tr>
              <a:tr h="30571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Catana</a:t>
                      </a:r>
                      <a:endParaRPr lang="pt-PT" sz="6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Luvas anti-corte 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Deltaplus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none" strike="noStrike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VENICUT54BL</a:t>
                      </a:r>
                      <a:endParaRPr lang="pt-PT" sz="6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650" u="sng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https://safetyware.com/wp-content/uploads/2018/10/DELTA-PRODUCT-VECUT54BL.pdf</a:t>
                      </a:r>
                      <a:endParaRPr lang="pt-PT" sz="650" b="0" i="0" u="sng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980313538"/>
                  </a:ext>
                </a:extLst>
              </a:tr>
            </a:tbl>
          </a:graphicData>
        </a:graphic>
      </p:graphicFrame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9765" y="5664676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391997" y="715797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Equipamentos de Proteção Individual de uso </a:t>
            </a:r>
            <a:r>
              <a:rPr lang="pt-PT" sz="4000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obrigatório</a:t>
            </a:r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391997" y="715797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 Motosserra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3" name="Picture 2" descr="Luvas anti-corte FUNCTION PROTECT MS">
            <a:extLst>
              <a:ext uri="{FF2B5EF4-FFF2-40B4-BE49-F238E27FC236}">
                <a16:creationId xmlns:a16="http://schemas.microsoft.com/office/drawing/2014/main" id="{7A2FD042-2A8A-492F-B068-D1289502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7739" y="1559265"/>
            <a:ext cx="1944623" cy="16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rneiras FUNCTION 270º">
            <a:extLst>
              <a:ext uri="{FF2B5EF4-FFF2-40B4-BE49-F238E27FC236}">
                <a16:creationId xmlns:a16="http://schemas.microsoft.com/office/drawing/2014/main" id="{685BF5AA-7E04-40CA-9319-F808FD85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794" y="1371601"/>
            <a:ext cx="2185349" cy="33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Oregon Yukon Klasse 1&amp;nbsp;Leder-Sicherheitsstiefel f&amp;uuml;r Kettens&amp;auml;genarbeiten, Mehrfarbig (Schwarz/Red) ,45 EU">
            <a:extLst>
              <a:ext uri="{FF2B5EF4-FFF2-40B4-BE49-F238E27FC236}">
                <a16:creationId xmlns:a16="http://schemas.microsoft.com/office/drawing/2014/main" id="{049E2DE0-B9DB-49F4-BC6F-EFEBC65F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84" y="3530241"/>
            <a:ext cx="1747073" cy="20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apacete DYNAMIC Ergo">
            <a:extLst>
              <a:ext uri="{FF2B5EF4-FFF2-40B4-BE49-F238E27FC236}">
                <a16:creationId xmlns:a16="http://schemas.microsoft.com/office/drawing/2014/main" id="{B8E7E4C7-32F1-444D-A3F1-1F5A7996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355616"/>
            <a:ext cx="1944623" cy="19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7">
            <a:extLst>
              <a:ext uri="{FF2B5EF4-FFF2-40B4-BE49-F238E27FC236}">
                <a16:creationId xmlns:a16="http://schemas.microsoft.com/office/drawing/2014/main" id="{8D06B918-77FF-4DD4-AA4C-9161EC887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4453" y="3620425"/>
            <a:ext cx="1095779" cy="1095779"/>
          </a:xfrm>
          <a:prstGeom prst="rect">
            <a:avLst/>
          </a:prstGeom>
        </p:spPr>
      </p:pic>
      <p:pic>
        <p:nvPicPr>
          <p:cNvPr id="23" name="Imagem 8">
            <a:extLst>
              <a:ext uri="{FF2B5EF4-FFF2-40B4-BE49-F238E27FC236}">
                <a16:creationId xmlns:a16="http://schemas.microsoft.com/office/drawing/2014/main" id="{19758D08-9B2A-4EBB-9B27-145BB7AB4E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7" t="17381" r="-3627" b="22272"/>
          <a:stretch/>
        </p:blipFill>
        <p:spPr>
          <a:xfrm>
            <a:off x="7068781" y="3609862"/>
            <a:ext cx="1910030" cy="1080120"/>
          </a:xfrm>
          <a:prstGeom prst="rect">
            <a:avLst/>
          </a:prstGeom>
        </p:spPr>
      </p:pic>
      <p:sp>
        <p:nvSpPr>
          <p:cNvPr id="24" name="CaixaDeTexto 1">
            <a:extLst>
              <a:ext uri="{FF2B5EF4-FFF2-40B4-BE49-F238E27FC236}">
                <a16:creationId xmlns:a16="http://schemas.microsoft.com/office/drawing/2014/main" id="{C1F42406-9869-450F-9920-2DB16F46BE24}"/>
              </a:ext>
            </a:extLst>
          </p:cNvPr>
          <p:cNvSpPr txBox="1"/>
          <p:nvPr/>
        </p:nvSpPr>
        <p:spPr>
          <a:xfrm>
            <a:off x="252831" y="5550882"/>
            <a:ext cx="591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Botas com biqueira de aço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são botas de motosserrista!</a:t>
            </a:r>
          </a:p>
        </p:txBody>
      </p:sp>
    </p:spTree>
    <p:extLst>
      <p:ext uri="{BB962C8B-B14F-4D97-AF65-F5344CB8AC3E}">
        <p14:creationId xmlns:p14="http://schemas.microsoft.com/office/powerpoint/2010/main" val="194445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Protetor de ouvidos dobrável CONCEPT 24F">
            <a:extLst>
              <a:ext uri="{FF2B5EF4-FFF2-40B4-BE49-F238E27FC236}">
                <a16:creationId xmlns:a16="http://schemas.microsoft.com/office/drawing/2014/main" id="{A92DDD9F-58D4-49C5-9D0F-F5605311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676" y="3475276"/>
            <a:ext cx="2124472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7">
            <a:extLst>
              <a:ext uri="{FF2B5EF4-FFF2-40B4-BE49-F238E27FC236}">
                <a16:creationId xmlns:a16="http://schemas.microsoft.com/office/drawing/2014/main" id="{8905D94B-1DB1-4BFB-A15E-17679F14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42" y="1745941"/>
            <a:ext cx="1971091" cy="1971091"/>
          </a:xfrm>
          <a:prstGeom prst="rect">
            <a:avLst/>
          </a:prstGeom>
        </p:spPr>
      </p:pic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391997" y="715797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 </a:t>
            </a:r>
            <a:r>
              <a:rPr lang="pt-PT" sz="40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Motoroçadora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Marcador de Posição de Conteúdo 1">
            <a:extLst>
              <a:ext uri="{FF2B5EF4-FFF2-40B4-BE49-F238E27FC236}">
                <a16:creationId xmlns:a16="http://schemas.microsoft.com/office/drawing/2014/main" id="{53DEFE6C-6324-47C1-A3BC-FC411FDC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64" y="5470699"/>
            <a:ext cx="8229600" cy="72278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TIRAR AS PROTEÇÕES DAS MÁQUINAS!!!</a:t>
            </a:r>
          </a:p>
        </p:txBody>
      </p:sp>
      <p:pic>
        <p:nvPicPr>
          <p:cNvPr id="27" name="Picture 2" descr="https://www.deltaplus.eu/documents/10194/11530246/PICO2.jpg/bf5717dd-f420-4a12-b9dc-8e1cd84e656f?version=1.0&amp;t=1598378403988&amp;imageThumbnail=2">
            <a:extLst>
              <a:ext uri="{FF2B5EF4-FFF2-40B4-BE49-F238E27FC236}">
                <a16:creationId xmlns:a16="http://schemas.microsoft.com/office/drawing/2014/main" id="{B68E8D7C-3149-4CC8-A860-C5F82241B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125" y="1785566"/>
            <a:ext cx="1689448" cy="17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4">
            <a:extLst>
              <a:ext uri="{FF2B5EF4-FFF2-40B4-BE49-F238E27FC236}">
                <a16:creationId xmlns:a16="http://schemas.microsoft.com/office/drawing/2014/main" id="{B8F054F4-549C-4C72-AB81-B6888F995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832" y="3742603"/>
            <a:ext cx="1592280" cy="1592280"/>
          </a:xfrm>
          <a:prstGeom prst="rect">
            <a:avLst/>
          </a:prstGeom>
        </p:spPr>
      </p:pic>
      <p:pic>
        <p:nvPicPr>
          <p:cNvPr id="30" name="Imagem 5">
            <a:extLst>
              <a:ext uri="{FF2B5EF4-FFF2-40B4-BE49-F238E27FC236}">
                <a16:creationId xmlns:a16="http://schemas.microsoft.com/office/drawing/2014/main" id="{544936B5-D004-4723-8F05-3A839C6E9C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53" y="959901"/>
            <a:ext cx="2036348" cy="2461830"/>
          </a:xfrm>
          <a:prstGeom prst="rect">
            <a:avLst/>
          </a:prstGeom>
        </p:spPr>
      </p:pic>
      <p:pic>
        <p:nvPicPr>
          <p:cNvPr id="31" name="Picture 10" descr="luvas eos nocut vv910 - eos nocut vv910 - 0">
            <a:extLst>
              <a:ext uri="{FF2B5EF4-FFF2-40B4-BE49-F238E27FC236}">
                <a16:creationId xmlns:a16="http://schemas.microsoft.com/office/drawing/2014/main" id="{A8CE8208-C0A1-461A-964B-8EFB084FC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2422" y="1127247"/>
            <a:ext cx="1065563" cy="2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8">
            <a:extLst>
              <a:ext uri="{FF2B5EF4-FFF2-40B4-BE49-F238E27FC236}">
                <a16:creationId xmlns:a16="http://schemas.microsoft.com/office/drawing/2014/main" id="{6C555D2F-CA55-4DBB-A8CD-35E62CA15E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7291" y="3692247"/>
            <a:ext cx="1453021" cy="14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7">
            <a:extLst>
              <a:ext uri="{FF2B5EF4-FFF2-40B4-BE49-F238E27FC236}">
                <a16:creationId xmlns:a16="http://schemas.microsoft.com/office/drawing/2014/main" id="{96476F39-75F9-48DA-90FB-D99CB038B5B5}"/>
              </a:ext>
            </a:extLst>
          </p:cNvPr>
          <p:cNvSpPr/>
          <p:nvPr/>
        </p:nvSpPr>
        <p:spPr bwMode="auto">
          <a:xfrm>
            <a:off x="-1588" y="-578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8D3C70FB-819E-43CE-8932-493A356C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990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Espécies endémicas e nativas dos Açores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 w="0"/>
                <a:solidFill>
                  <a:srgbClr val="1C3E48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Direção Regional do Ambiente e Alterações Climáticas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C3E48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36D7E-DC72-4555-95ED-CA9D46ECB22F}"/>
              </a:ext>
            </a:extLst>
          </p:cNvPr>
          <p:cNvGrpSpPr/>
          <p:nvPr/>
        </p:nvGrpSpPr>
        <p:grpSpPr>
          <a:xfrm>
            <a:off x="-10557" y="5686468"/>
            <a:ext cx="9154557" cy="1558956"/>
            <a:chOff x="-10557" y="5640717"/>
            <a:chExt cx="9154557" cy="1558956"/>
          </a:xfrm>
        </p:grpSpPr>
        <p:cxnSp>
          <p:nvCxnSpPr>
            <p:cNvPr id="14" name="Conexão reta 7">
              <a:extLst>
                <a:ext uri="{FF2B5EF4-FFF2-40B4-BE49-F238E27FC236}">
                  <a16:creationId xmlns:a16="http://schemas.microsoft.com/office/drawing/2014/main" id="{525790C5-8491-431C-8409-1F767E88B1C5}"/>
                </a:ext>
              </a:extLst>
            </p:cNvPr>
            <p:cNvCxnSpPr/>
            <p:nvPr/>
          </p:nvCxnSpPr>
          <p:spPr>
            <a:xfrm>
              <a:off x="0" y="5949280"/>
              <a:ext cx="9144000" cy="0"/>
            </a:xfrm>
            <a:prstGeom prst="line">
              <a:avLst/>
            </a:prstGeom>
            <a:ln w="38100">
              <a:solidFill>
                <a:srgbClr val="AFE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02190FBB-7DCE-4AD6-B5E0-84946BCA9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776" y="6068008"/>
              <a:ext cx="850020" cy="7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0CFB863A-6D1B-45BF-8375-B53100AF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81" y="6138889"/>
              <a:ext cx="934994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12CD288-3B68-4443-8A64-854F459E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557" y="5640717"/>
              <a:ext cx="4362963" cy="155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33CE88D8-4235-468A-9830-17798606E464}"/>
              </a:ext>
            </a:extLst>
          </p:cNvPr>
          <p:cNvSpPr txBox="1">
            <a:spLocks/>
          </p:cNvSpPr>
          <p:nvPr/>
        </p:nvSpPr>
        <p:spPr>
          <a:xfrm>
            <a:off x="391997" y="715797"/>
            <a:ext cx="8355135" cy="5158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 sz="4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Equipamentos para furar e injetar:</a:t>
            </a:r>
            <a:endParaRPr kumimoji="0" lang="en-GB" sz="4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1" name="Marcador de Posição de Conteúdo 4">
            <a:extLst>
              <a:ext uri="{FF2B5EF4-FFF2-40B4-BE49-F238E27FC236}">
                <a16:creationId xmlns:a16="http://schemas.microsoft.com/office/drawing/2014/main" id="{E2CAF116-98E0-4864-A954-790976B1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35986"/>
            <a:ext cx="4866401" cy="2511063"/>
          </a:xfrm>
        </p:spPr>
      </p:pic>
      <p:pic>
        <p:nvPicPr>
          <p:cNvPr id="42" name="Imagem 6">
            <a:extLst>
              <a:ext uri="{FF2B5EF4-FFF2-40B4-BE49-F238E27FC236}">
                <a16:creationId xmlns:a16="http://schemas.microsoft.com/office/drawing/2014/main" id="{5FBA21D1-EA55-4939-827C-164756EE63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50" t="9117" r="15328" b="8989"/>
          <a:stretch/>
        </p:blipFill>
        <p:spPr>
          <a:xfrm>
            <a:off x="1115615" y="1376458"/>
            <a:ext cx="2166031" cy="2670591"/>
          </a:xfrm>
          <a:prstGeom prst="rect">
            <a:avLst/>
          </a:prstGeom>
        </p:spPr>
      </p:pic>
      <p:sp>
        <p:nvSpPr>
          <p:cNvPr id="43" name="CaixaDeTexto 7">
            <a:extLst>
              <a:ext uri="{FF2B5EF4-FFF2-40B4-BE49-F238E27FC236}">
                <a16:creationId xmlns:a16="http://schemas.microsoft.com/office/drawing/2014/main" id="{9F113035-5730-46ED-8838-2C582338D6BD}"/>
              </a:ext>
            </a:extLst>
          </p:cNvPr>
          <p:cNvSpPr txBox="1"/>
          <p:nvPr/>
        </p:nvSpPr>
        <p:spPr>
          <a:xfrm>
            <a:off x="863786" y="4168144"/>
            <a:ext cx="79441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mochila com injetor permite que o mesmo operador da perfuradora faça a injeção de herbicida nos orifícios, sem sujar as mãos ou o equipamento;</a:t>
            </a:r>
          </a:p>
          <a:p>
            <a:pPr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 para não partir as brocas; </a:t>
            </a:r>
          </a:p>
          <a:p>
            <a:pPr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Usar abraçadeiras para fixar a mangueira nas duas extremidades; </a:t>
            </a:r>
          </a:p>
          <a:p>
            <a:pPr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Marcar as árvores injetadas com tinta ou corte da casca a uma altura visível.</a:t>
            </a:r>
          </a:p>
        </p:txBody>
      </p:sp>
    </p:spTree>
    <p:extLst>
      <p:ext uri="{BB962C8B-B14F-4D97-AF65-F5344CB8AC3E}">
        <p14:creationId xmlns:p14="http://schemas.microsoft.com/office/powerpoint/2010/main" val="64840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22129</TotalTime>
  <Words>1304</Words>
  <Application>Microsoft Office PowerPoint</Application>
  <PresentationFormat>On-screen Show (4:3)</PresentationFormat>
  <Paragraphs>167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Century</vt:lpstr>
      <vt:lpstr>Century Gothic</vt:lpstr>
      <vt:lpstr>Constantia</vt:lpstr>
      <vt:lpstr>Open Sans</vt:lpstr>
      <vt:lpstr>Wingdings 2</vt:lpstr>
      <vt:lpstr>1_Papel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Governo Regional dos Açores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Contributo das acções de implementação do Plano de Ordenamento da Bacia Hidrográfica da Lagoa das Furnas na recuperação de paisagens degradadas por espécies invasoras</dc:title>
  <dc:creator>mf198011</dc:creator>
  <cp:lastModifiedBy>Sol Heber</cp:lastModifiedBy>
  <cp:revision>439</cp:revision>
  <cp:lastPrinted>2017-09-01T16:21:14Z</cp:lastPrinted>
  <dcterms:created xsi:type="dcterms:W3CDTF">2011-06-13T15:57:08Z</dcterms:created>
  <dcterms:modified xsi:type="dcterms:W3CDTF">2022-11-09T13:06:53Z</dcterms:modified>
</cp:coreProperties>
</file>