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notesMasterIdLst>
    <p:notesMasterId r:id="rId24"/>
  </p:notesMasterIdLst>
  <p:sldIdLst>
    <p:sldId id="506" r:id="rId5"/>
    <p:sldId id="263" r:id="rId6"/>
    <p:sldId id="268" r:id="rId7"/>
    <p:sldId id="389" r:id="rId8"/>
    <p:sldId id="397" r:id="rId9"/>
    <p:sldId id="402" r:id="rId10"/>
    <p:sldId id="390" r:id="rId11"/>
    <p:sldId id="391" r:id="rId12"/>
    <p:sldId id="392" r:id="rId13"/>
    <p:sldId id="354" r:id="rId14"/>
    <p:sldId id="398" r:id="rId15"/>
    <p:sldId id="399" r:id="rId16"/>
    <p:sldId id="403" r:id="rId17"/>
    <p:sldId id="393" r:id="rId18"/>
    <p:sldId id="408" r:id="rId19"/>
    <p:sldId id="406" r:id="rId20"/>
    <p:sldId id="409" r:id="rId21"/>
    <p:sldId id="505" r:id="rId22"/>
    <p:sldId id="504" r:id="rId23"/>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8BB4"/>
    <a:srgbClr val="6687B3"/>
    <a:srgbClr val="95BD39"/>
    <a:srgbClr val="F5F5F5"/>
    <a:srgbClr val="0C55A2"/>
    <a:srgbClr val="F8ED17"/>
    <a:srgbClr val="3E587A"/>
    <a:srgbClr val="4A6282"/>
    <a:srgbClr val="AEDB27"/>
    <a:srgbClr val="ABA6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32" autoAdjust="0"/>
  </p:normalViewPr>
  <p:slideViewPr>
    <p:cSldViewPr snapToGrid="0">
      <p:cViewPr varScale="1">
        <p:scale>
          <a:sx n="51" d="100"/>
          <a:sy n="51" d="100"/>
        </p:scale>
        <p:origin x="1232"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a C. Pereira" userId="624d9e8d-af39-4181-8737-11fb408aaaa2" providerId="ADAL" clId="{FC1A6321-11E8-481D-B55F-09EDC7580FCF}"/>
    <pc:docChg chg="custSel modSld">
      <pc:chgData name="Diana C. Pereira" userId="624d9e8d-af39-4181-8737-11fb408aaaa2" providerId="ADAL" clId="{FC1A6321-11E8-481D-B55F-09EDC7580FCF}" dt="2024-02-22T14:02:01.020" v="861" actId="20577"/>
      <pc:docMkLst>
        <pc:docMk/>
      </pc:docMkLst>
      <pc:sldChg chg="modNotesTx">
        <pc:chgData name="Diana C. Pereira" userId="624d9e8d-af39-4181-8737-11fb408aaaa2" providerId="ADAL" clId="{FC1A6321-11E8-481D-B55F-09EDC7580FCF}" dt="2024-02-22T10:33:30.581" v="15" actId="313"/>
        <pc:sldMkLst>
          <pc:docMk/>
          <pc:sldMk cId="298211473" sldId="263"/>
        </pc:sldMkLst>
      </pc:sldChg>
      <pc:sldChg chg="modNotesTx">
        <pc:chgData name="Diana C. Pereira" userId="624d9e8d-af39-4181-8737-11fb408aaaa2" providerId="ADAL" clId="{FC1A6321-11E8-481D-B55F-09EDC7580FCF}" dt="2024-02-22T13:42:17.619" v="799" actId="20577"/>
        <pc:sldMkLst>
          <pc:docMk/>
          <pc:sldMk cId="1254430335" sldId="389"/>
        </pc:sldMkLst>
      </pc:sldChg>
      <pc:sldChg chg="addSp modSp modAnim">
        <pc:chgData name="Diana C. Pereira" userId="624d9e8d-af39-4181-8737-11fb408aaaa2" providerId="ADAL" clId="{FC1A6321-11E8-481D-B55F-09EDC7580FCF}" dt="2024-02-22T13:48:40.621" v="808" actId="208"/>
        <pc:sldMkLst>
          <pc:docMk/>
          <pc:sldMk cId="3757628679" sldId="390"/>
        </pc:sldMkLst>
        <pc:spChg chg="add mod">
          <ac:chgData name="Diana C. Pereira" userId="624d9e8d-af39-4181-8737-11fb408aaaa2" providerId="ADAL" clId="{FC1A6321-11E8-481D-B55F-09EDC7580FCF}" dt="2024-02-22T13:48:40.621" v="808" actId="208"/>
          <ac:spMkLst>
            <pc:docMk/>
            <pc:sldMk cId="3757628679" sldId="390"/>
            <ac:spMk id="8" creationId="{4A902367-8C05-43CC-A381-478CFFF18DAA}"/>
          </ac:spMkLst>
        </pc:spChg>
      </pc:sldChg>
      <pc:sldChg chg="modNotesTx">
        <pc:chgData name="Diana C. Pereira" userId="624d9e8d-af39-4181-8737-11fb408aaaa2" providerId="ADAL" clId="{FC1A6321-11E8-481D-B55F-09EDC7580FCF}" dt="2024-02-22T13:53:39.322" v="848" actId="20577"/>
        <pc:sldMkLst>
          <pc:docMk/>
          <pc:sldMk cId="1664544821" sldId="393"/>
        </pc:sldMkLst>
      </pc:sldChg>
      <pc:sldChg chg="modSp modNotesTx">
        <pc:chgData name="Diana C. Pereira" userId="624d9e8d-af39-4181-8737-11fb408aaaa2" providerId="ADAL" clId="{FC1A6321-11E8-481D-B55F-09EDC7580FCF}" dt="2024-02-22T13:46:28.106" v="800" actId="113"/>
        <pc:sldMkLst>
          <pc:docMk/>
          <pc:sldMk cId="818492156" sldId="397"/>
        </pc:sldMkLst>
        <pc:spChg chg="mod">
          <ac:chgData name="Diana C. Pereira" userId="624d9e8d-af39-4181-8737-11fb408aaaa2" providerId="ADAL" clId="{FC1A6321-11E8-481D-B55F-09EDC7580FCF}" dt="2024-02-22T13:46:28.106" v="800" actId="113"/>
          <ac:spMkLst>
            <pc:docMk/>
            <pc:sldMk cId="818492156" sldId="397"/>
            <ac:spMk id="10" creationId="{6E30A187-C07D-4602-BD5A-BC9B4688B253}"/>
          </ac:spMkLst>
        </pc:spChg>
      </pc:sldChg>
      <pc:sldChg chg="modSp modNotesTx">
        <pc:chgData name="Diana C. Pereira" userId="624d9e8d-af39-4181-8737-11fb408aaaa2" providerId="ADAL" clId="{FC1A6321-11E8-481D-B55F-09EDC7580FCF}" dt="2024-02-22T13:51:32.066" v="846" actId="115"/>
        <pc:sldMkLst>
          <pc:docMk/>
          <pc:sldMk cId="400859683" sldId="398"/>
        </pc:sldMkLst>
        <pc:spChg chg="mod">
          <ac:chgData name="Diana C. Pereira" userId="624d9e8d-af39-4181-8737-11fb408aaaa2" providerId="ADAL" clId="{FC1A6321-11E8-481D-B55F-09EDC7580FCF}" dt="2024-02-22T13:51:32.066" v="846" actId="115"/>
          <ac:spMkLst>
            <pc:docMk/>
            <pc:sldMk cId="400859683" sldId="398"/>
            <ac:spMk id="11" creationId="{4EBD7150-4B88-4029-9099-81EDC15CD622}"/>
          </ac:spMkLst>
        </pc:spChg>
      </pc:sldChg>
      <pc:sldChg chg="addSp modSp modAnim">
        <pc:chgData name="Diana C. Pereira" userId="624d9e8d-af39-4181-8737-11fb408aaaa2" providerId="ADAL" clId="{FC1A6321-11E8-481D-B55F-09EDC7580FCF}" dt="2024-02-22T13:46:56.716" v="804"/>
        <pc:sldMkLst>
          <pc:docMk/>
          <pc:sldMk cId="1632759469" sldId="402"/>
        </pc:sldMkLst>
        <pc:spChg chg="add mod">
          <ac:chgData name="Diana C. Pereira" userId="624d9e8d-af39-4181-8737-11fb408aaaa2" providerId="ADAL" clId="{FC1A6321-11E8-481D-B55F-09EDC7580FCF}" dt="2024-02-22T13:46:51.911" v="803" actId="1582"/>
          <ac:spMkLst>
            <pc:docMk/>
            <pc:sldMk cId="1632759469" sldId="402"/>
            <ac:spMk id="5" creationId="{A19C15EA-A5F8-4408-80E0-950F54FE0408}"/>
          </ac:spMkLst>
        </pc:spChg>
      </pc:sldChg>
      <pc:sldChg chg="addSp delSp modSp delAnim modAnim">
        <pc:chgData name="Diana C. Pereira" userId="624d9e8d-af39-4181-8737-11fb408aaaa2" providerId="ADAL" clId="{FC1A6321-11E8-481D-B55F-09EDC7580FCF}" dt="2024-02-22T14:01:36.046" v="859"/>
        <pc:sldMkLst>
          <pc:docMk/>
          <pc:sldMk cId="2664608684" sldId="408"/>
        </pc:sldMkLst>
        <pc:spChg chg="del">
          <ac:chgData name="Diana C. Pereira" userId="624d9e8d-af39-4181-8737-11fb408aaaa2" providerId="ADAL" clId="{FC1A6321-11E8-481D-B55F-09EDC7580FCF}" dt="2024-02-22T13:54:58.208" v="849" actId="478"/>
          <ac:spMkLst>
            <pc:docMk/>
            <pc:sldMk cId="2664608684" sldId="408"/>
            <ac:spMk id="3" creationId="{E64F0047-F3C7-4C1A-90D1-ED78F8A0A08B}"/>
          </ac:spMkLst>
        </pc:spChg>
        <pc:spChg chg="add mod">
          <ac:chgData name="Diana C. Pereira" userId="624d9e8d-af39-4181-8737-11fb408aaaa2" providerId="ADAL" clId="{FC1A6321-11E8-481D-B55F-09EDC7580FCF}" dt="2024-02-22T14:01:32.272" v="858" actId="208"/>
          <ac:spMkLst>
            <pc:docMk/>
            <pc:sldMk cId="2664608684" sldId="408"/>
            <ac:spMk id="5" creationId="{4BEA734D-D5E4-43D2-BAFF-FF7BC26146E2}"/>
          </ac:spMkLst>
        </pc:spChg>
        <pc:spChg chg="mod">
          <ac:chgData name="Diana C. Pereira" userId="624d9e8d-af39-4181-8737-11fb408aaaa2" providerId="ADAL" clId="{FC1A6321-11E8-481D-B55F-09EDC7580FCF}" dt="2024-02-22T13:55:01.659" v="850" actId="20577"/>
          <ac:spMkLst>
            <pc:docMk/>
            <pc:sldMk cId="2664608684" sldId="408"/>
            <ac:spMk id="15" creationId="{A44C1565-4674-41B8-AAE5-3CD8E62469D5}"/>
          </ac:spMkLst>
        </pc:spChg>
      </pc:sldChg>
      <pc:sldChg chg="modNotesTx">
        <pc:chgData name="Diana C. Pereira" userId="624d9e8d-af39-4181-8737-11fb408aaaa2" providerId="ADAL" clId="{FC1A6321-11E8-481D-B55F-09EDC7580FCF}" dt="2024-02-22T14:02:01.020" v="861" actId="20577"/>
        <pc:sldMkLst>
          <pc:docMk/>
          <pc:sldMk cId="750062492" sldId="409"/>
        </pc:sldMkLst>
      </pc:sldChg>
      <pc:sldChg chg="modNotesTx">
        <pc:chgData name="Diana C. Pereira" userId="624d9e8d-af39-4181-8737-11fb408aaaa2" providerId="ADAL" clId="{FC1A6321-11E8-481D-B55F-09EDC7580FCF}" dt="2024-02-22T13:39:35.850" v="780" actId="20577"/>
        <pc:sldMkLst>
          <pc:docMk/>
          <pc:sldMk cId="2456475678" sldId="506"/>
        </pc:sldMk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A3DCF6-090D-40B9-A189-910B4BF8F20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pt-PT"/>
        </a:p>
      </dgm:t>
    </dgm:pt>
    <dgm:pt modelId="{BB828AF9-2C08-4E8A-8027-CEE3FB4BC562}">
      <dgm:prSet phldrT="[Texto]"/>
      <dgm:spPr/>
      <dgm:t>
        <a:bodyPr/>
        <a:lstStyle/>
        <a:p>
          <a:r>
            <a:rPr lang="pt-PT" dirty="0"/>
            <a:t>SAP</a:t>
          </a:r>
        </a:p>
      </dgm:t>
    </dgm:pt>
    <dgm:pt modelId="{A732F9F1-E1CB-4BC2-A183-2AFE444F14D1}" type="parTrans" cxnId="{1409FED2-35F6-4F54-B0B8-B794E2A3CE09}">
      <dgm:prSet/>
      <dgm:spPr/>
      <dgm:t>
        <a:bodyPr/>
        <a:lstStyle/>
        <a:p>
          <a:endParaRPr lang="pt-PT"/>
        </a:p>
      </dgm:t>
    </dgm:pt>
    <dgm:pt modelId="{3B7850B7-FCB4-4360-AFEC-9F6752906D2D}" type="sibTrans" cxnId="{1409FED2-35F6-4F54-B0B8-B794E2A3CE09}">
      <dgm:prSet/>
      <dgm:spPr/>
      <dgm:t>
        <a:bodyPr/>
        <a:lstStyle/>
        <a:p>
          <a:endParaRPr lang="pt-PT"/>
        </a:p>
      </dgm:t>
    </dgm:pt>
    <dgm:pt modelId="{69A8F5B7-E335-48E2-86D1-9A0435B3286D}">
      <dgm:prSet phldrT="[Texto]"/>
      <dgm:spPr/>
      <dgm:t>
        <a:bodyPr/>
        <a:lstStyle/>
        <a:p>
          <a:r>
            <a:rPr lang="pt-PT" dirty="0"/>
            <a:t>SIP</a:t>
          </a:r>
        </a:p>
      </dgm:t>
    </dgm:pt>
    <dgm:pt modelId="{237E3EB2-4447-4AD7-99B5-B0024EF60AE8}" type="parTrans" cxnId="{2720A16C-3EF5-48B4-9BF3-7191D4842BF2}">
      <dgm:prSet/>
      <dgm:spPr/>
      <dgm:t>
        <a:bodyPr/>
        <a:lstStyle/>
        <a:p>
          <a:endParaRPr lang="pt-PT"/>
        </a:p>
      </dgm:t>
    </dgm:pt>
    <dgm:pt modelId="{15643384-9B6B-40DB-87AA-4C90D193FE68}" type="sibTrans" cxnId="{2720A16C-3EF5-48B4-9BF3-7191D4842BF2}">
      <dgm:prSet/>
      <dgm:spPr/>
      <dgm:t>
        <a:bodyPr/>
        <a:lstStyle/>
        <a:p>
          <a:endParaRPr lang="pt-PT"/>
        </a:p>
      </dgm:t>
    </dgm:pt>
    <dgm:pt modelId="{36EF7803-246A-4135-89F3-3391CCE7F5B3}">
      <dgm:prSet phldrT="[Texto]"/>
      <dgm:spPr/>
      <dgm:t>
        <a:bodyPr/>
        <a:lstStyle/>
        <a:p>
          <a:r>
            <a:rPr lang="pt-PT" dirty="0"/>
            <a:t>SNAP</a:t>
          </a:r>
        </a:p>
      </dgm:t>
    </dgm:pt>
    <dgm:pt modelId="{7931F1E3-4C63-44CB-88F7-15F040722746}" type="parTrans" cxnId="{30328E54-70E1-43B2-82AD-258492801648}">
      <dgm:prSet/>
      <dgm:spPr/>
      <dgm:t>
        <a:bodyPr/>
        <a:lstStyle/>
        <a:p>
          <a:endParaRPr lang="pt-PT"/>
        </a:p>
      </dgm:t>
    </dgm:pt>
    <dgm:pt modelId="{97D04E03-9BBF-47C9-A3BC-6FA81DDBDA2F}" type="sibTrans" cxnId="{30328E54-70E1-43B2-82AD-258492801648}">
      <dgm:prSet/>
      <dgm:spPr/>
      <dgm:t>
        <a:bodyPr/>
        <a:lstStyle/>
        <a:p>
          <a:endParaRPr lang="pt-PT"/>
        </a:p>
      </dgm:t>
    </dgm:pt>
    <dgm:pt modelId="{4EF192ED-7FAE-4221-8BA6-2693664F625C}">
      <dgm:prSet custT="1"/>
      <dgm:spPr/>
      <dgm:t>
        <a:bodyPr/>
        <a:lstStyle/>
        <a:p>
          <a:r>
            <a:rPr lang="pt-PT" sz="2500" dirty="0"/>
            <a:t>Projetos de ação normalizados</a:t>
          </a:r>
          <a:br>
            <a:rPr lang="pt-PT" sz="3100" dirty="0"/>
          </a:br>
          <a:r>
            <a:rPr lang="pt-PT" sz="1600" dirty="0"/>
            <a:t>Duração máxima – 10 anos</a:t>
          </a:r>
          <a:endParaRPr lang="pt-PT" sz="3100" dirty="0"/>
        </a:p>
      </dgm:t>
    </dgm:pt>
    <dgm:pt modelId="{F087D8E5-D472-47A5-A048-28FDA10B9D6B}" type="parTrans" cxnId="{7F89BE6A-8076-49B8-8693-6AB7E84DF14F}">
      <dgm:prSet/>
      <dgm:spPr/>
      <dgm:t>
        <a:bodyPr/>
        <a:lstStyle/>
        <a:p>
          <a:endParaRPr lang="pt-PT"/>
        </a:p>
      </dgm:t>
    </dgm:pt>
    <dgm:pt modelId="{CDE6E245-C5A9-4830-9949-7977AC2495D5}" type="sibTrans" cxnId="{7F89BE6A-8076-49B8-8693-6AB7E84DF14F}">
      <dgm:prSet/>
      <dgm:spPr/>
      <dgm:t>
        <a:bodyPr/>
        <a:lstStyle/>
        <a:p>
          <a:endParaRPr lang="pt-PT"/>
        </a:p>
      </dgm:t>
    </dgm:pt>
    <dgm:pt modelId="{50FCD359-F38D-4D46-8D7C-6791CF6E4D03}">
      <dgm:prSet custT="1"/>
      <dgm:spPr/>
      <dgm:t>
        <a:bodyPr/>
        <a:lstStyle/>
        <a:p>
          <a:pPr marL="228600" lvl="1" indent="-228600" algn="l" defTabSz="1111250">
            <a:lnSpc>
              <a:spcPct val="90000"/>
            </a:lnSpc>
            <a:spcBef>
              <a:spcPct val="0"/>
            </a:spcBef>
            <a:spcAft>
              <a:spcPct val="15000"/>
            </a:spcAft>
            <a:buChar char="•"/>
          </a:pPr>
          <a:r>
            <a:rPr lang="pt-PT" sz="2500" kern="1200" dirty="0">
              <a:solidFill>
                <a:prstClr val="black">
                  <a:hueOff val="0"/>
                  <a:satOff val="0"/>
                  <a:lumOff val="0"/>
                  <a:alphaOff val="0"/>
                </a:prstClr>
              </a:solidFill>
              <a:latin typeface="Calibri" panose="020F0502020204030204"/>
              <a:ea typeface="+mn-ea"/>
              <a:cs typeface="+mn-cs"/>
            </a:rPr>
            <a:t>Projetos integrados estratégicos</a:t>
          </a:r>
          <a:br>
            <a:rPr lang="pt-PT" sz="2500" kern="1200" dirty="0">
              <a:solidFill>
                <a:prstClr val="black">
                  <a:hueOff val="0"/>
                  <a:satOff val="0"/>
                  <a:lumOff val="0"/>
                  <a:alphaOff val="0"/>
                </a:prstClr>
              </a:solidFill>
              <a:latin typeface="Calibri" panose="020F0502020204030204"/>
              <a:ea typeface="+mn-ea"/>
              <a:cs typeface="+mn-cs"/>
            </a:rPr>
          </a:br>
          <a:r>
            <a:rPr lang="pt-PT" sz="1600" kern="1200" dirty="0">
              <a:solidFill>
                <a:prstClr val="black">
                  <a:hueOff val="0"/>
                  <a:satOff val="0"/>
                  <a:lumOff val="0"/>
                  <a:alphaOff val="0"/>
                </a:prstClr>
              </a:solidFill>
              <a:latin typeface="Calibri" panose="020F0502020204030204"/>
              <a:ea typeface="+mn-ea"/>
              <a:cs typeface="+mn-cs"/>
            </a:rPr>
            <a:t>Duração máxima – 14 anos</a:t>
          </a:r>
          <a:endParaRPr lang="pt-PT" sz="2500" kern="1200" dirty="0">
            <a:solidFill>
              <a:prstClr val="black">
                <a:hueOff val="0"/>
                <a:satOff val="0"/>
                <a:lumOff val="0"/>
                <a:alphaOff val="0"/>
              </a:prstClr>
            </a:solidFill>
            <a:latin typeface="Calibri" panose="020F0502020204030204"/>
            <a:ea typeface="+mn-ea"/>
            <a:cs typeface="+mn-cs"/>
          </a:endParaRPr>
        </a:p>
      </dgm:t>
    </dgm:pt>
    <dgm:pt modelId="{1B42CF75-6988-4B32-9DE4-EE3E85260CF6}" type="parTrans" cxnId="{FC90992E-1DC3-47A3-9CDB-033A213DE094}">
      <dgm:prSet/>
      <dgm:spPr/>
      <dgm:t>
        <a:bodyPr/>
        <a:lstStyle/>
        <a:p>
          <a:endParaRPr lang="pt-PT"/>
        </a:p>
      </dgm:t>
    </dgm:pt>
    <dgm:pt modelId="{6394F560-95E1-4E1A-AB44-970CE57AA10C}" type="sibTrans" cxnId="{FC90992E-1DC3-47A3-9CDB-033A213DE094}">
      <dgm:prSet/>
      <dgm:spPr/>
      <dgm:t>
        <a:bodyPr/>
        <a:lstStyle/>
        <a:p>
          <a:endParaRPr lang="pt-PT"/>
        </a:p>
      </dgm:t>
    </dgm:pt>
    <dgm:pt modelId="{E7D721E2-03F7-4F55-BAA9-3EB545009F83}">
      <dgm:prSet custT="1"/>
      <dgm:spPr/>
      <dgm:t>
        <a:bodyPr/>
        <a:lstStyle/>
        <a:p>
          <a:r>
            <a:rPr lang="pt-PT" sz="2400" dirty="0"/>
            <a:t>Projetos estratégicos para a natureza</a:t>
          </a:r>
          <a:br>
            <a:rPr lang="pt-PT" sz="2800" dirty="0"/>
          </a:br>
          <a:r>
            <a:rPr lang="pt-PT" sz="1600" dirty="0"/>
            <a:t>Duração máxima – 14 anos</a:t>
          </a:r>
          <a:endParaRPr lang="pt-PT" sz="2800" dirty="0"/>
        </a:p>
      </dgm:t>
    </dgm:pt>
    <dgm:pt modelId="{EE380CF4-188A-4973-A2F5-52A876A152A4}" type="parTrans" cxnId="{6309093C-2DC3-4799-9D0E-2974B21FA898}">
      <dgm:prSet/>
      <dgm:spPr/>
      <dgm:t>
        <a:bodyPr/>
        <a:lstStyle/>
        <a:p>
          <a:endParaRPr lang="pt-PT"/>
        </a:p>
      </dgm:t>
    </dgm:pt>
    <dgm:pt modelId="{0B8B6602-35C6-4CCB-B825-2DD2D53B919E}" type="sibTrans" cxnId="{6309093C-2DC3-4799-9D0E-2974B21FA898}">
      <dgm:prSet/>
      <dgm:spPr/>
      <dgm:t>
        <a:bodyPr/>
        <a:lstStyle/>
        <a:p>
          <a:endParaRPr lang="pt-PT"/>
        </a:p>
      </dgm:t>
    </dgm:pt>
    <dgm:pt modelId="{87946061-9AEC-404C-BB77-8EBF5831EEB5}">
      <dgm:prSet/>
      <dgm:spPr/>
      <dgm:t>
        <a:bodyPr/>
        <a:lstStyle/>
        <a:p>
          <a:r>
            <a:rPr lang="pt-PT" dirty="0"/>
            <a:t>OA</a:t>
          </a:r>
        </a:p>
      </dgm:t>
    </dgm:pt>
    <dgm:pt modelId="{C3AE469F-91DF-49DB-9A62-075C3F468643}" type="parTrans" cxnId="{79F57100-79C9-4C48-977E-7ED85FFD93EE}">
      <dgm:prSet/>
      <dgm:spPr/>
      <dgm:t>
        <a:bodyPr/>
        <a:lstStyle/>
        <a:p>
          <a:endParaRPr lang="pt-PT"/>
        </a:p>
      </dgm:t>
    </dgm:pt>
    <dgm:pt modelId="{CB7B400F-9E2F-4A5E-A5D6-B7EB451DF7CA}" type="sibTrans" cxnId="{79F57100-79C9-4C48-977E-7ED85FFD93EE}">
      <dgm:prSet/>
      <dgm:spPr/>
      <dgm:t>
        <a:bodyPr/>
        <a:lstStyle/>
        <a:p>
          <a:endParaRPr lang="pt-PT"/>
        </a:p>
      </dgm:t>
    </dgm:pt>
    <dgm:pt modelId="{EB72DC46-29BA-4421-9ED6-0742FF77D339}">
      <dgm:prSet/>
      <dgm:spPr/>
      <dgm:t>
        <a:bodyPr/>
        <a:lstStyle/>
        <a:p>
          <a:r>
            <a:rPr lang="pt-PT" dirty="0"/>
            <a:t>TA</a:t>
          </a:r>
        </a:p>
      </dgm:t>
    </dgm:pt>
    <dgm:pt modelId="{8579CF16-0C2D-4D2D-B001-1A042FE76FA3}" type="parTrans" cxnId="{A9D04128-7752-42DB-8207-2EB0B13873E1}">
      <dgm:prSet/>
      <dgm:spPr/>
      <dgm:t>
        <a:bodyPr/>
        <a:lstStyle/>
        <a:p>
          <a:endParaRPr lang="pt-PT"/>
        </a:p>
      </dgm:t>
    </dgm:pt>
    <dgm:pt modelId="{67B7A906-3869-4C19-A096-430EEB052AB8}" type="sibTrans" cxnId="{A9D04128-7752-42DB-8207-2EB0B13873E1}">
      <dgm:prSet/>
      <dgm:spPr/>
      <dgm:t>
        <a:bodyPr/>
        <a:lstStyle/>
        <a:p>
          <a:endParaRPr lang="pt-PT"/>
        </a:p>
      </dgm:t>
    </dgm:pt>
    <dgm:pt modelId="{103E60D8-81AA-4204-BB0F-91D1B87C0BFE}">
      <dgm:prSet custT="1"/>
      <dgm:spPr/>
      <dgm:t>
        <a:bodyPr/>
        <a:lstStyle/>
        <a:p>
          <a:r>
            <a:rPr lang="pt-PT" sz="2500" dirty="0"/>
            <a:t>Outras ações – utilizados no CET (</a:t>
          </a:r>
          <a:r>
            <a:rPr lang="pt-PT" sz="2500" dirty="0" err="1"/>
            <a:t>Clean</a:t>
          </a:r>
          <a:r>
            <a:rPr lang="pt-PT" sz="2500" dirty="0"/>
            <a:t> </a:t>
          </a:r>
          <a:r>
            <a:rPr lang="pt-PT" sz="2500" dirty="0" err="1"/>
            <a:t>Energy</a:t>
          </a:r>
          <a:r>
            <a:rPr lang="pt-PT" sz="2500" dirty="0"/>
            <a:t> </a:t>
          </a:r>
          <a:r>
            <a:rPr lang="pt-PT" sz="2500" dirty="0" err="1"/>
            <a:t>Transition</a:t>
          </a:r>
          <a:r>
            <a:rPr lang="pt-PT" sz="2500" dirty="0"/>
            <a:t>)</a:t>
          </a:r>
          <a:br>
            <a:rPr lang="pt-PT" sz="2500" dirty="0"/>
          </a:br>
          <a:r>
            <a:rPr lang="pt-PT" sz="1600" dirty="0"/>
            <a:t>Duração máxima – 10 anos</a:t>
          </a:r>
          <a:endParaRPr lang="pt-PT" sz="1900" dirty="0"/>
        </a:p>
      </dgm:t>
    </dgm:pt>
    <dgm:pt modelId="{0833F65E-C60C-4886-8980-41BC8D36C802}" type="parTrans" cxnId="{211FA545-EA8C-4C35-A269-26EBE2141D56}">
      <dgm:prSet/>
      <dgm:spPr/>
      <dgm:t>
        <a:bodyPr/>
        <a:lstStyle/>
        <a:p>
          <a:endParaRPr lang="pt-PT"/>
        </a:p>
      </dgm:t>
    </dgm:pt>
    <dgm:pt modelId="{15425675-D627-4A19-B86C-F022AD8031C2}" type="sibTrans" cxnId="{211FA545-EA8C-4C35-A269-26EBE2141D56}">
      <dgm:prSet/>
      <dgm:spPr/>
      <dgm:t>
        <a:bodyPr/>
        <a:lstStyle/>
        <a:p>
          <a:endParaRPr lang="pt-PT"/>
        </a:p>
      </dgm:t>
    </dgm:pt>
    <dgm:pt modelId="{27763AAF-7912-4EBF-867B-C64AAD50A1DF}">
      <dgm:prSet custT="1"/>
      <dgm:spPr/>
      <dgm:t>
        <a:bodyPr/>
        <a:lstStyle/>
        <a:p>
          <a:r>
            <a:rPr lang="pt-PT" sz="2500" dirty="0"/>
            <a:t>Projetos assistência técnica</a:t>
          </a:r>
          <a:br>
            <a:rPr lang="pt-PT" sz="1900" dirty="0"/>
          </a:br>
          <a:r>
            <a:rPr lang="pt-PT" sz="1600" dirty="0"/>
            <a:t>Duração máxima – 5 anos</a:t>
          </a:r>
          <a:endParaRPr lang="pt-PT" sz="1900" dirty="0"/>
        </a:p>
      </dgm:t>
    </dgm:pt>
    <dgm:pt modelId="{6A4225B3-288D-4635-BECA-0B4B6EE88AB1}" type="parTrans" cxnId="{142F6427-CD8F-4C50-B2F5-4E5C867CDEE2}">
      <dgm:prSet/>
      <dgm:spPr/>
      <dgm:t>
        <a:bodyPr/>
        <a:lstStyle/>
        <a:p>
          <a:endParaRPr lang="pt-PT"/>
        </a:p>
      </dgm:t>
    </dgm:pt>
    <dgm:pt modelId="{140D573F-8B55-4CEA-8A00-9A919D848828}" type="sibTrans" cxnId="{142F6427-CD8F-4C50-B2F5-4E5C867CDEE2}">
      <dgm:prSet/>
      <dgm:spPr/>
      <dgm:t>
        <a:bodyPr/>
        <a:lstStyle/>
        <a:p>
          <a:endParaRPr lang="pt-PT"/>
        </a:p>
      </dgm:t>
    </dgm:pt>
    <dgm:pt modelId="{D673EB99-8CB2-4FC9-93F5-7E01851CCF5F}" type="pres">
      <dgm:prSet presAssocID="{B8A3DCF6-090D-40B9-A189-910B4BF8F20E}" presName="linearFlow" presStyleCnt="0">
        <dgm:presLayoutVars>
          <dgm:dir/>
          <dgm:animLvl val="lvl"/>
          <dgm:resizeHandles val="exact"/>
        </dgm:presLayoutVars>
      </dgm:prSet>
      <dgm:spPr/>
    </dgm:pt>
    <dgm:pt modelId="{5ED50751-6547-4601-B001-0B535AB217E7}" type="pres">
      <dgm:prSet presAssocID="{BB828AF9-2C08-4E8A-8027-CEE3FB4BC562}" presName="composite" presStyleCnt="0"/>
      <dgm:spPr/>
    </dgm:pt>
    <dgm:pt modelId="{F7F2418F-4559-4CC3-9BBC-BF81D952E6BF}" type="pres">
      <dgm:prSet presAssocID="{BB828AF9-2C08-4E8A-8027-CEE3FB4BC562}" presName="parentText" presStyleLbl="alignNode1" presStyleIdx="0" presStyleCnt="5">
        <dgm:presLayoutVars>
          <dgm:chMax val="1"/>
          <dgm:bulletEnabled val="1"/>
        </dgm:presLayoutVars>
      </dgm:prSet>
      <dgm:spPr/>
    </dgm:pt>
    <dgm:pt modelId="{3E412556-66D9-48A9-A7FA-39829BD06198}" type="pres">
      <dgm:prSet presAssocID="{BB828AF9-2C08-4E8A-8027-CEE3FB4BC562}" presName="descendantText" presStyleLbl="alignAcc1" presStyleIdx="0" presStyleCnt="5">
        <dgm:presLayoutVars>
          <dgm:bulletEnabled val="1"/>
        </dgm:presLayoutVars>
      </dgm:prSet>
      <dgm:spPr/>
    </dgm:pt>
    <dgm:pt modelId="{2F0A58C9-A6B6-48D4-B12D-B5ABC8F0807C}" type="pres">
      <dgm:prSet presAssocID="{3B7850B7-FCB4-4360-AFEC-9F6752906D2D}" presName="sp" presStyleCnt="0"/>
      <dgm:spPr/>
    </dgm:pt>
    <dgm:pt modelId="{20A9E23C-A697-42E5-B433-537762C64DF8}" type="pres">
      <dgm:prSet presAssocID="{69A8F5B7-E335-48E2-86D1-9A0435B3286D}" presName="composite" presStyleCnt="0"/>
      <dgm:spPr/>
    </dgm:pt>
    <dgm:pt modelId="{BFCA4593-6327-4C03-9C66-42A3C3FF242C}" type="pres">
      <dgm:prSet presAssocID="{69A8F5B7-E335-48E2-86D1-9A0435B3286D}" presName="parentText" presStyleLbl="alignNode1" presStyleIdx="1" presStyleCnt="5">
        <dgm:presLayoutVars>
          <dgm:chMax val="1"/>
          <dgm:bulletEnabled val="1"/>
        </dgm:presLayoutVars>
      </dgm:prSet>
      <dgm:spPr/>
    </dgm:pt>
    <dgm:pt modelId="{97EDBFB9-8EF5-4935-B241-F9814397C363}" type="pres">
      <dgm:prSet presAssocID="{69A8F5B7-E335-48E2-86D1-9A0435B3286D}" presName="descendantText" presStyleLbl="alignAcc1" presStyleIdx="1" presStyleCnt="5" custLinFactNeighborX="335" custLinFactNeighborY="5866">
        <dgm:presLayoutVars>
          <dgm:bulletEnabled val="1"/>
        </dgm:presLayoutVars>
      </dgm:prSet>
      <dgm:spPr/>
    </dgm:pt>
    <dgm:pt modelId="{75DBE206-49B2-4649-97D2-5CDDFC66F5A0}" type="pres">
      <dgm:prSet presAssocID="{15643384-9B6B-40DB-87AA-4C90D193FE68}" presName="sp" presStyleCnt="0"/>
      <dgm:spPr/>
    </dgm:pt>
    <dgm:pt modelId="{8717E0E4-5F54-493F-B538-C4C7F2FD2BBB}" type="pres">
      <dgm:prSet presAssocID="{36EF7803-246A-4135-89F3-3391CCE7F5B3}" presName="composite" presStyleCnt="0"/>
      <dgm:spPr/>
    </dgm:pt>
    <dgm:pt modelId="{48A906C2-7FE8-4F3F-88D8-C9DB73A7BD36}" type="pres">
      <dgm:prSet presAssocID="{36EF7803-246A-4135-89F3-3391CCE7F5B3}" presName="parentText" presStyleLbl="alignNode1" presStyleIdx="2" presStyleCnt="5">
        <dgm:presLayoutVars>
          <dgm:chMax val="1"/>
          <dgm:bulletEnabled val="1"/>
        </dgm:presLayoutVars>
      </dgm:prSet>
      <dgm:spPr/>
    </dgm:pt>
    <dgm:pt modelId="{6BC24C88-6FC5-4B2E-9C75-FDA8E9D2D2AE}" type="pres">
      <dgm:prSet presAssocID="{36EF7803-246A-4135-89F3-3391CCE7F5B3}" presName="descendantText" presStyleLbl="alignAcc1" presStyleIdx="2" presStyleCnt="5">
        <dgm:presLayoutVars>
          <dgm:bulletEnabled val="1"/>
        </dgm:presLayoutVars>
      </dgm:prSet>
      <dgm:spPr/>
    </dgm:pt>
    <dgm:pt modelId="{0DBD71F2-A564-47CE-B6A4-6CEEB4FE1F24}" type="pres">
      <dgm:prSet presAssocID="{97D04E03-9BBF-47C9-A3BC-6FA81DDBDA2F}" presName="sp" presStyleCnt="0"/>
      <dgm:spPr/>
    </dgm:pt>
    <dgm:pt modelId="{BEECC93C-63F0-45DE-BC66-2EB43460BF73}" type="pres">
      <dgm:prSet presAssocID="{87946061-9AEC-404C-BB77-8EBF5831EEB5}" presName="composite" presStyleCnt="0"/>
      <dgm:spPr/>
    </dgm:pt>
    <dgm:pt modelId="{859FDA73-E8A1-4CC4-9D14-83AA083C021A}" type="pres">
      <dgm:prSet presAssocID="{87946061-9AEC-404C-BB77-8EBF5831EEB5}" presName="parentText" presStyleLbl="alignNode1" presStyleIdx="3" presStyleCnt="5">
        <dgm:presLayoutVars>
          <dgm:chMax val="1"/>
          <dgm:bulletEnabled val="1"/>
        </dgm:presLayoutVars>
      </dgm:prSet>
      <dgm:spPr/>
    </dgm:pt>
    <dgm:pt modelId="{47F768B5-BE1C-469F-8A5C-64F05B98BBB3}" type="pres">
      <dgm:prSet presAssocID="{87946061-9AEC-404C-BB77-8EBF5831EEB5}" presName="descendantText" presStyleLbl="alignAcc1" presStyleIdx="3" presStyleCnt="5">
        <dgm:presLayoutVars>
          <dgm:bulletEnabled val="1"/>
        </dgm:presLayoutVars>
      </dgm:prSet>
      <dgm:spPr/>
    </dgm:pt>
    <dgm:pt modelId="{2577BC09-789C-4634-A389-11D770A4BF16}" type="pres">
      <dgm:prSet presAssocID="{CB7B400F-9E2F-4A5E-A5D6-B7EB451DF7CA}" presName="sp" presStyleCnt="0"/>
      <dgm:spPr/>
    </dgm:pt>
    <dgm:pt modelId="{6A924D0C-C5FD-410E-8105-3E8980C2A13B}" type="pres">
      <dgm:prSet presAssocID="{EB72DC46-29BA-4421-9ED6-0742FF77D339}" presName="composite" presStyleCnt="0"/>
      <dgm:spPr/>
    </dgm:pt>
    <dgm:pt modelId="{AAAAB95A-BDB5-4EBE-BA66-4E78B9BC7036}" type="pres">
      <dgm:prSet presAssocID="{EB72DC46-29BA-4421-9ED6-0742FF77D339}" presName="parentText" presStyleLbl="alignNode1" presStyleIdx="4" presStyleCnt="5">
        <dgm:presLayoutVars>
          <dgm:chMax val="1"/>
          <dgm:bulletEnabled val="1"/>
        </dgm:presLayoutVars>
      </dgm:prSet>
      <dgm:spPr/>
    </dgm:pt>
    <dgm:pt modelId="{689D5851-0375-4F77-A09B-0C9B4174A25A}" type="pres">
      <dgm:prSet presAssocID="{EB72DC46-29BA-4421-9ED6-0742FF77D339}" presName="descendantText" presStyleLbl="alignAcc1" presStyleIdx="4" presStyleCnt="5">
        <dgm:presLayoutVars>
          <dgm:bulletEnabled val="1"/>
        </dgm:presLayoutVars>
      </dgm:prSet>
      <dgm:spPr/>
    </dgm:pt>
  </dgm:ptLst>
  <dgm:cxnLst>
    <dgm:cxn modelId="{79F57100-79C9-4C48-977E-7ED85FFD93EE}" srcId="{B8A3DCF6-090D-40B9-A189-910B4BF8F20E}" destId="{87946061-9AEC-404C-BB77-8EBF5831EEB5}" srcOrd="3" destOrd="0" parTransId="{C3AE469F-91DF-49DB-9A62-075C3F468643}" sibTransId="{CB7B400F-9E2F-4A5E-A5D6-B7EB451DF7CA}"/>
    <dgm:cxn modelId="{BB6EA50C-14BD-436F-AAE3-0956D3894BA8}" type="presOf" srcId="{87946061-9AEC-404C-BB77-8EBF5831EEB5}" destId="{859FDA73-E8A1-4CC4-9D14-83AA083C021A}" srcOrd="0" destOrd="0" presId="urn:microsoft.com/office/officeart/2005/8/layout/chevron2"/>
    <dgm:cxn modelId="{69934F1B-A246-4539-A551-B265E3CA393E}" type="presOf" srcId="{27763AAF-7912-4EBF-867B-C64AAD50A1DF}" destId="{689D5851-0375-4F77-A09B-0C9B4174A25A}" srcOrd="0" destOrd="0" presId="urn:microsoft.com/office/officeart/2005/8/layout/chevron2"/>
    <dgm:cxn modelId="{142F6427-CD8F-4C50-B2F5-4E5C867CDEE2}" srcId="{EB72DC46-29BA-4421-9ED6-0742FF77D339}" destId="{27763AAF-7912-4EBF-867B-C64AAD50A1DF}" srcOrd="0" destOrd="0" parTransId="{6A4225B3-288D-4635-BECA-0B4B6EE88AB1}" sibTransId="{140D573F-8B55-4CEA-8A00-9A919D848828}"/>
    <dgm:cxn modelId="{A9D04128-7752-42DB-8207-2EB0B13873E1}" srcId="{B8A3DCF6-090D-40B9-A189-910B4BF8F20E}" destId="{EB72DC46-29BA-4421-9ED6-0742FF77D339}" srcOrd="4" destOrd="0" parTransId="{8579CF16-0C2D-4D2D-B001-1A042FE76FA3}" sibTransId="{67B7A906-3869-4C19-A096-430EEB052AB8}"/>
    <dgm:cxn modelId="{C1ACBF2A-CE81-4FF2-B41B-CCB90FFF539B}" type="presOf" srcId="{50FCD359-F38D-4D46-8D7C-6791CF6E4D03}" destId="{97EDBFB9-8EF5-4935-B241-F9814397C363}" srcOrd="0" destOrd="0" presId="urn:microsoft.com/office/officeart/2005/8/layout/chevron2"/>
    <dgm:cxn modelId="{FC90992E-1DC3-47A3-9CDB-033A213DE094}" srcId="{69A8F5B7-E335-48E2-86D1-9A0435B3286D}" destId="{50FCD359-F38D-4D46-8D7C-6791CF6E4D03}" srcOrd="0" destOrd="0" parTransId="{1B42CF75-6988-4B32-9DE4-EE3E85260CF6}" sibTransId="{6394F560-95E1-4E1A-AB44-970CE57AA10C}"/>
    <dgm:cxn modelId="{6309093C-2DC3-4799-9D0E-2974B21FA898}" srcId="{36EF7803-246A-4135-89F3-3391CCE7F5B3}" destId="{E7D721E2-03F7-4F55-BAA9-3EB545009F83}" srcOrd="0" destOrd="0" parTransId="{EE380CF4-188A-4973-A2F5-52A876A152A4}" sibTransId="{0B8B6602-35C6-4CCB-B825-2DD2D53B919E}"/>
    <dgm:cxn modelId="{65C4FE3D-02A3-4355-9D76-CFCFE9D5E7E6}" type="presOf" srcId="{E7D721E2-03F7-4F55-BAA9-3EB545009F83}" destId="{6BC24C88-6FC5-4B2E-9C75-FDA8E9D2D2AE}" srcOrd="0" destOrd="0" presId="urn:microsoft.com/office/officeart/2005/8/layout/chevron2"/>
    <dgm:cxn modelId="{6D3D4063-CD89-4513-A2ED-A683DB502B87}" type="presOf" srcId="{103E60D8-81AA-4204-BB0F-91D1B87C0BFE}" destId="{47F768B5-BE1C-469F-8A5C-64F05B98BBB3}" srcOrd="0" destOrd="0" presId="urn:microsoft.com/office/officeart/2005/8/layout/chevron2"/>
    <dgm:cxn modelId="{211FA545-EA8C-4C35-A269-26EBE2141D56}" srcId="{87946061-9AEC-404C-BB77-8EBF5831EEB5}" destId="{103E60D8-81AA-4204-BB0F-91D1B87C0BFE}" srcOrd="0" destOrd="0" parTransId="{0833F65E-C60C-4886-8980-41BC8D36C802}" sibTransId="{15425675-D627-4A19-B86C-F022AD8031C2}"/>
    <dgm:cxn modelId="{7F89BE6A-8076-49B8-8693-6AB7E84DF14F}" srcId="{BB828AF9-2C08-4E8A-8027-CEE3FB4BC562}" destId="{4EF192ED-7FAE-4221-8BA6-2693664F625C}" srcOrd="0" destOrd="0" parTransId="{F087D8E5-D472-47A5-A048-28FDA10B9D6B}" sibTransId="{CDE6E245-C5A9-4830-9949-7977AC2495D5}"/>
    <dgm:cxn modelId="{2720A16C-3EF5-48B4-9BF3-7191D4842BF2}" srcId="{B8A3DCF6-090D-40B9-A189-910B4BF8F20E}" destId="{69A8F5B7-E335-48E2-86D1-9A0435B3286D}" srcOrd="1" destOrd="0" parTransId="{237E3EB2-4447-4AD7-99B5-B0024EF60AE8}" sibTransId="{15643384-9B6B-40DB-87AA-4C90D193FE68}"/>
    <dgm:cxn modelId="{23FAE54D-1C0A-4E77-AA13-A3411B709F17}" type="presOf" srcId="{BB828AF9-2C08-4E8A-8027-CEE3FB4BC562}" destId="{F7F2418F-4559-4CC3-9BBC-BF81D952E6BF}" srcOrd="0" destOrd="0" presId="urn:microsoft.com/office/officeart/2005/8/layout/chevron2"/>
    <dgm:cxn modelId="{30328E54-70E1-43B2-82AD-258492801648}" srcId="{B8A3DCF6-090D-40B9-A189-910B4BF8F20E}" destId="{36EF7803-246A-4135-89F3-3391CCE7F5B3}" srcOrd="2" destOrd="0" parTransId="{7931F1E3-4C63-44CB-88F7-15F040722746}" sibTransId="{97D04E03-9BBF-47C9-A3BC-6FA81DDBDA2F}"/>
    <dgm:cxn modelId="{D4EC8C78-562D-467E-9A55-DA50351091D9}" type="presOf" srcId="{B8A3DCF6-090D-40B9-A189-910B4BF8F20E}" destId="{D673EB99-8CB2-4FC9-93F5-7E01851CCF5F}" srcOrd="0" destOrd="0" presId="urn:microsoft.com/office/officeart/2005/8/layout/chevron2"/>
    <dgm:cxn modelId="{7AE7B878-FE95-44D9-9E28-F373DEFC7CA8}" type="presOf" srcId="{EB72DC46-29BA-4421-9ED6-0742FF77D339}" destId="{AAAAB95A-BDB5-4EBE-BA66-4E78B9BC7036}" srcOrd="0" destOrd="0" presId="urn:microsoft.com/office/officeart/2005/8/layout/chevron2"/>
    <dgm:cxn modelId="{518BBDCC-4E55-4521-93DF-4734716CEDFF}" type="presOf" srcId="{4EF192ED-7FAE-4221-8BA6-2693664F625C}" destId="{3E412556-66D9-48A9-A7FA-39829BD06198}" srcOrd="0" destOrd="0" presId="urn:microsoft.com/office/officeart/2005/8/layout/chevron2"/>
    <dgm:cxn modelId="{1409FED2-35F6-4F54-B0B8-B794E2A3CE09}" srcId="{B8A3DCF6-090D-40B9-A189-910B4BF8F20E}" destId="{BB828AF9-2C08-4E8A-8027-CEE3FB4BC562}" srcOrd="0" destOrd="0" parTransId="{A732F9F1-E1CB-4BC2-A183-2AFE444F14D1}" sibTransId="{3B7850B7-FCB4-4360-AFEC-9F6752906D2D}"/>
    <dgm:cxn modelId="{150A1CF2-9FC5-4CD9-AA6A-B2A865750C71}" type="presOf" srcId="{69A8F5B7-E335-48E2-86D1-9A0435B3286D}" destId="{BFCA4593-6327-4C03-9C66-42A3C3FF242C}" srcOrd="0" destOrd="0" presId="urn:microsoft.com/office/officeart/2005/8/layout/chevron2"/>
    <dgm:cxn modelId="{2D9EF1FA-DDFE-48FE-9CAB-72E041267D84}" type="presOf" srcId="{36EF7803-246A-4135-89F3-3391CCE7F5B3}" destId="{48A906C2-7FE8-4F3F-88D8-C9DB73A7BD36}" srcOrd="0" destOrd="0" presId="urn:microsoft.com/office/officeart/2005/8/layout/chevron2"/>
    <dgm:cxn modelId="{A30EB8FB-4613-4DB0-BA3B-53F9DE372B78}" type="presParOf" srcId="{D673EB99-8CB2-4FC9-93F5-7E01851CCF5F}" destId="{5ED50751-6547-4601-B001-0B535AB217E7}" srcOrd="0" destOrd="0" presId="urn:microsoft.com/office/officeart/2005/8/layout/chevron2"/>
    <dgm:cxn modelId="{62DD75A9-F00D-4EAD-AA56-8B1D5A467CD4}" type="presParOf" srcId="{5ED50751-6547-4601-B001-0B535AB217E7}" destId="{F7F2418F-4559-4CC3-9BBC-BF81D952E6BF}" srcOrd="0" destOrd="0" presId="urn:microsoft.com/office/officeart/2005/8/layout/chevron2"/>
    <dgm:cxn modelId="{F94A3C5D-5B06-462A-92EC-B322D4F61926}" type="presParOf" srcId="{5ED50751-6547-4601-B001-0B535AB217E7}" destId="{3E412556-66D9-48A9-A7FA-39829BD06198}" srcOrd="1" destOrd="0" presId="urn:microsoft.com/office/officeart/2005/8/layout/chevron2"/>
    <dgm:cxn modelId="{16DECA1F-E4BE-452E-9B4D-083E4FC3D2DA}" type="presParOf" srcId="{D673EB99-8CB2-4FC9-93F5-7E01851CCF5F}" destId="{2F0A58C9-A6B6-48D4-B12D-B5ABC8F0807C}" srcOrd="1" destOrd="0" presId="urn:microsoft.com/office/officeart/2005/8/layout/chevron2"/>
    <dgm:cxn modelId="{E0CEC744-559B-4C1D-B5DF-32EDF373E2CB}" type="presParOf" srcId="{D673EB99-8CB2-4FC9-93F5-7E01851CCF5F}" destId="{20A9E23C-A697-42E5-B433-537762C64DF8}" srcOrd="2" destOrd="0" presId="urn:microsoft.com/office/officeart/2005/8/layout/chevron2"/>
    <dgm:cxn modelId="{400D1E71-1D6D-4637-B2BC-256E8189E093}" type="presParOf" srcId="{20A9E23C-A697-42E5-B433-537762C64DF8}" destId="{BFCA4593-6327-4C03-9C66-42A3C3FF242C}" srcOrd="0" destOrd="0" presId="urn:microsoft.com/office/officeart/2005/8/layout/chevron2"/>
    <dgm:cxn modelId="{A28238FA-066C-4EEF-8A23-FEDB3E0E66EF}" type="presParOf" srcId="{20A9E23C-A697-42E5-B433-537762C64DF8}" destId="{97EDBFB9-8EF5-4935-B241-F9814397C363}" srcOrd="1" destOrd="0" presId="urn:microsoft.com/office/officeart/2005/8/layout/chevron2"/>
    <dgm:cxn modelId="{72688223-BE61-4244-9161-F751062AF4BD}" type="presParOf" srcId="{D673EB99-8CB2-4FC9-93F5-7E01851CCF5F}" destId="{75DBE206-49B2-4649-97D2-5CDDFC66F5A0}" srcOrd="3" destOrd="0" presId="urn:microsoft.com/office/officeart/2005/8/layout/chevron2"/>
    <dgm:cxn modelId="{7D7D9D52-6C73-401A-8D0B-2D42557C7110}" type="presParOf" srcId="{D673EB99-8CB2-4FC9-93F5-7E01851CCF5F}" destId="{8717E0E4-5F54-493F-B538-C4C7F2FD2BBB}" srcOrd="4" destOrd="0" presId="urn:microsoft.com/office/officeart/2005/8/layout/chevron2"/>
    <dgm:cxn modelId="{C7ADA037-6B09-4BE8-A62C-6784B0D88CCA}" type="presParOf" srcId="{8717E0E4-5F54-493F-B538-C4C7F2FD2BBB}" destId="{48A906C2-7FE8-4F3F-88D8-C9DB73A7BD36}" srcOrd="0" destOrd="0" presId="urn:microsoft.com/office/officeart/2005/8/layout/chevron2"/>
    <dgm:cxn modelId="{9B27DE61-3A0F-44D5-BBE8-4DC76BF23604}" type="presParOf" srcId="{8717E0E4-5F54-493F-B538-C4C7F2FD2BBB}" destId="{6BC24C88-6FC5-4B2E-9C75-FDA8E9D2D2AE}" srcOrd="1" destOrd="0" presId="urn:microsoft.com/office/officeart/2005/8/layout/chevron2"/>
    <dgm:cxn modelId="{E0405B0D-6DDC-4A62-982D-3C5F928C056D}" type="presParOf" srcId="{D673EB99-8CB2-4FC9-93F5-7E01851CCF5F}" destId="{0DBD71F2-A564-47CE-B6A4-6CEEB4FE1F24}" srcOrd="5" destOrd="0" presId="urn:microsoft.com/office/officeart/2005/8/layout/chevron2"/>
    <dgm:cxn modelId="{BE027FE4-30ED-4542-A6CE-B400D71C097E}" type="presParOf" srcId="{D673EB99-8CB2-4FC9-93F5-7E01851CCF5F}" destId="{BEECC93C-63F0-45DE-BC66-2EB43460BF73}" srcOrd="6" destOrd="0" presId="urn:microsoft.com/office/officeart/2005/8/layout/chevron2"/>
    <dgm:cxn modelId="{422F9A0C-3CA6-460A-8598-7EFD734FF862}" type="presParOf" srcId="{BEECC93C-63F0-45DE-BC66-2EB43460BF73}" destId="{859FDA73-E8A1-4CC4-9D14-83AA083C021A}" srcOrd="0" destOrd="0" presId="urn:microsoft.com/office/officeart/2005/8/layout/chevron2"/>
    <dgm:cxn modelId="{28D2AF98-E682-469F-8EC7-433A0ACA8B2B}" type="presParOf" srcId="{BEECC93C-63F0-45DE-BC66-2EB43460BF73}" destId="{47F768B5-BE1C-469F-8A5C-64F05B98BBB3}" srcOrd="1" destOrd="0" presId="urn:microsoft.com/office/officeart/2005/8/layout/chevron2"/>
    <dgm:cxn modelId="{AF4543DD-22C2-47D1-B998-CAC8FACCBD2C}" type="presParOf" srcId="{D673EB99-8CB2-4FC9-93F5-7E01851CCF5F}" destId="{2577BC09-789C-4634-A389-11D770A4BF16}" srcOrd="7" destOrd="0" presId="urn:microsoft.com/office/officeart/2005/8/layout/chevron2"/>
    <dgm:cxn modelId="{3278C9D3-5FCF-4545-8BB5-E0D603EF2B11}" type="presParOf" srcId="{D673EB99-8CB2-4FC9-93F5-7E01851CCF5F}" destId="{6A924D0C-C5FD-410E-8105-3E8980C2A13B}" srcOrd="8" destOrd="0" presId="urn:microsoft.com/office/officeart/2005/8/layout/chevron2"/>
    <dgm:cxn modelId="{49D43C27-5879-4BEE-B2E6-43E20A8BDE7B}" type="presParOf" srcId="{6A924D0C-C5FD-410E-8105-3E8980C2A13B}" destId="{AAAAB95A-BDB5-4EBE-BA66-4E78B9BC7036}" srcOrd="0" destOrd="0" presId="urn:microsoft.com/office/officeart/2005/8/layout/chevron2"/>
    <dgm:cxn modelId="{BF9FA2F1-DB1A-47C6-BE0B-A4D342EAD53C}" type="presParOf" srcId="{6A924D0C-C5FD-410E-8105-3E8980C2A13B}" destId="{689D5851-0375-4F77-A09B-0C9B4174A25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2C7D72-A368-4AFA-8C55-DF878D8F2D7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pt-PT"/>
        </a:p>
      </dgm:t>
    </dgm:pt>
    <dgm:pt modelId="{3C7DD8E9-0873-4E06-804C-BC19F5777A2A}">
      <dgm:prSet phldrT="[Texto]" custT="1"/>
      <dgm:spPr/>
      <dgm:t>
        <a:bodyPr/>
        <a:lstStyle/>
        <a:p>
          <a:r>
            <a:rPr lang="en-NZ" sz="1600" b="1" noProof="0" dirty="0"/>
            <a:t>We Gather Knowledge (new data)</a:t>
          </a:r>
        </a:p>
      </dgm:t>
    </dgm:pt>
    <dgm:pt modelId="{4B5A6188-8B6D-47D5-A619-30A0F878B298}" type="parTrans" cxnId="{90423B26-8F41-4CB3-9CEC-4B0F38BB1555}">
      <dgm:prSet/>
      <dgm:spPr/>
      <dgm:t>
        <a:bodyPr/>
        <a:lstStyle/>
        <a:p>
          <a:endParaRPr lang="pt-PT"/>
        </a:p>
      </dgm:t>
    </dgm:pt>
    <dgm:pt modelId="{54D8F02E-D356-46A8-A8D7-AF4EACCF9344}" type="sibTrans" cxnId="{90423B26-8F41-4CB3-9CEC-4B0F38BB1555}">
      <dgm:prSet/>
      <dgm:spPr/>
      <dgm:t>
        <a:bodyPr/>
        <a:lstStyle/>
        <a:p>
          <a:endParaRPr lang="pt-PT"/>
        </a:p>
      </dgm:t>
    </dgm:pt>
    <dgm:pt modelId="{A42E0C00-16E0-438F-BE47-14E9ED5FC6C8}">
      <dgm:prSet phldrT="[Texto]" custT="1"/>
      <dgm:spPr/>
      <dgm:t>
        <a:bodyPr/>
        <a:lstStyle/>
        <a:p>
          <a:r>
            <a:rPr lang="en-NZ" sz="1600" b="1" noProof="0" dirty="0"/>
            <a:t>We Capacitate</a:t>
          </a:r>
        </a:p>
      </dgm:t>
    </dgm:pt>
    <dgm:pt modelId="{8B3DA4C1-85DD-4846-AC4F-249B4A3D22E6}" type="parTrans" cxnId="{C6CA2A70-3E14-45A2-B8C2-F8F0F71ECD3A}">
      <dgm:prSet/>
      <dgm:spPr/>
      <dgm:t>
        <a:bodyPr/>
        <a:lstStyle/>
        <a:p>
          <a:endParaRPr lang="pt-PT"/>
        </a:p>
      </dgm:t>
    </dgm:pt>
    <dgm:pt modelId="{E3D6E03F-EC4C-4601-A4A8-DD1695B7DE24}" type="sibTrans" cxnId="{C6CA2A70-3E14-45A2-B8C2-F8F0F71ECD3A}">
      <dgm:prSet/>
      <dgm:spPr/>
      <dgm:t>
        <a:bodyPr/>
        <a:lstStyle/>
        <a:p>
          <a:endParaRPr lang="pt-PT"/>
        </a:p>
      </dgm:t>
    </dgm:pt>
    <dgm:pt modelId="{13C22B07-8746-4B55-826A-97320C60B2DD}">
      <dgm:prSet phldrT="[Texto]" custT="1"/>
      <dgm:spPr/>
      <dgm:t>
        <a:bodyPr/>
        <a:lstStyle/>
        <a:p>
          <a:r>
            <a:rPr lang="en-NZ" sz="1600" b="1" noProof="0" dirty="0"/>
            <a:t>We Manage (marine conservation)</a:t>
          </a:r>
        </a:p>
      </dgm:t>
    </dgm:pt>
    <dgm:pt modelId="{74B067DC-A681-42C3-B906-8B89FDA53C0B}" type="parTrans" cxnId="{01CBCC0D-83BF-443D-B235-B8E3CEF2EFD1}">
      <dgm:prSet/>
      <dgm:spPr/>
      <dgm:t>
        <a:bodyPr/>
        <a:lstStyle/>
        <a:p>
          <a:endParaRPr lang="pt-PT"/>
        </a:p>
      </dgm:t>
    </dgm:pt>
    <dgm:pt modelId="{375A1D5C-83E5-4308-9158-5F9A11F0C163}" type="sibTrans" cxnId="{01CBCC0D-83BF-443D-B235-B8E3CEF2EFD1}">
      <dgm:prSet/>
      <dgm:spPr/>
      <dgm:t>
        <a:bodyPr/>
        <a:lstStyle/>
        <a:p>
          <a:endParaRPr lang="pt-PT"/>
        </a:p>
      </dgm:t>
    </dgm:pt>
    <dgm:pt modelId="{29EFD80C-C8D6-437B-9307-A9C2D6399FE6}">
      <dgm:prSet custT="1"/>
      <dgm:spPr/>
      <dgm:t>
        <a:bodyPr/>
        <a:lstStyle/>
        <a:p>
          <a:r>
            <a:rPr lang="en-NZ" sz="1600" b="1" noProof="0" dirty="0"/>
            <a:t>We Manage (terrestrial conservation)</a:t>
          </a:r>
        </a:p>
      </dgm:t>
    </dgm:pt>
    <dgm:pt modelId="{415F925B-3FC8-4CCD-BDAD-7ABCB5E8136A}" type="parTrans" cxnId="{60FC0636-0C71-4387-A589-8FD18BCB4B1A}">
      <dgm:prSet/>
      <dgm:spPr/>
      <dgm:t>
        <a:bodyPr/>
        <a:lstStyle/>
        <a:p>
          <a:endParaRPr lang="pt-PT"/>
        </a:p>
      </dgm:t>
    </dgm:pt>
    <dgm:pt modelId="{FFD40717-6DDC-4863-AC82-0917A66D8980}" type="sibTrans" cxnId="{60FC0636-0C71-4387-A589-8FD18BCB4B1A}">
      <dgm:prSet/>
      <dgm:spPr/>
      <dgm:t>
        <a:bodyPr/>
        <a:lstStyle/>
        <a:p>
          <a:endParaRPr lang="pt-PT"/>
        </a:p>
      </dgm:t>
    </dgm:pt>
    <dgm:pt modelId="{BDD21302-4046-4D63-8264-15C331E3C016}">
      <dgm:prSet custT="1"/>
      <dgm:spPr/>
      <dgm:t>
        <a:bodyPr/>
        <a:lstStyle/>
        <a:p>
          <a:r>
            <a:rPr lang="en-NZ" sz="1600" b="1" noProof="0" dirty="0"/>
            <a:t>We Integrate</a:t>
          </a:r>
        </a:p>
      </dgm:t>
    </dgm:pt>
    <dgm:pt modelId="{6C5F1A35-38E4-4CC9-8502-057B4D5E17A8}" type="parTrans" cxnId="{63BE9F21-5E13-480D-AFCD-376E30B32D5D}">
      <dgm:prSet/>
      <dgm:spPr/>
      <dgm:t>
        <a:bodyPr/>
        <a:lstStyle/>
        <a:p>
          <a:endParaRPr lang="pt-PT"/>
        </a:p>
      </dgm:t>
    </dgm:pt>
    <dgm:pt modelId="{648BFA2B-6613-4E57-85B2-EF6DF49F89C3}" type="sibTrans" cxnId="{63BE9F21-5E13-480D-AFCD-376E30B32D5D}">
      <dgm:prSet/>
      <dgm:spPr/>
      <dgm:t>
        <a:bodyPr/>
        <a:lstStyle/>
        <a:p>
          <a:endParaRPr lang="pt-PT"/>
        </a:p>
      </dgm:t>
    </dgm:pt>
    <dgm:pt modelId="{2BA690BB-8644-4CC6-9779-4EA79B4532E4}">
      <dgm:prSet custT="1"/>
      <dgm:spPr/>
      <dgm:t>
        <a:bodyPr/>
        <a:lstStyle/>
        <a:p>
          <a:r>
            <a:rPr lang="en-NZ" sz="1600" b="1" noProof="0" dirty="0"/>
            <a:t>We Disseminate, Participate and Raise Awareness</a:t>
          </a:r>
        </a:p>
      </dgm:t>
    </dgm:pt>
    <dgm:pt modelId="{1B0F7EC0-883C-4101-ADFA-2F04E3F27117}" type="parTrans" cxnId="{F58E7E01-996F-4912-AC78-0BC49E3F2BD8}">
      <dgm:prSet/>
      <dgm:spPr/>
      <dgm:t>
        <a:bodyPr/>
        <a:lstStyle/>
        <a:p>
          <a:endParaRPr lang="pt-PT"/>
        </a:p>
      </dgm:t>
    </dgm:pt>
    <dgm:pt modelId="{DF9461D8-5466-4350-B902-AA9AF31BEE78}" type="sibTrans" cxnId="{F58E7E01-996F-4912-AC78-0BC49E3F2BD8}">
      <dgm:prSet/>
      <dgm:spPr/>
      <dgm:t>
        <a:bodyPr/>
        <a:lstStyle/>
        <a:p>
          <a:endParaRPr lang="pt-PT"/>
        </a:p>
      </dgm:t>
    </dgm:pt>
    <dgm:pt modelId="{4D93707E-8016-4A26-9E56-4DFE7C9B0541}">
      <dgm:prSet custT="1"/>
      <dgm:spPr/>
      <dgm:t>
        <a:bodyPr/>
        <a:lstStyle/>
        <a:p>
          <a:r>
            <a:rPr lang="en-NZ" sz="1600" b="1" noProof="0" dirty="0"/>
            <a:t>We Coordinate</a:t>
          </a:r>
        </a:p>
      </dgm:t>
    </dgm:pt>
    <dgm:pt modelId="{AC78FC79-2E49-4061-BADE-738E42463866}" type="parTrans" cxnId="{79EBEA2B-8EBF-45E9-BD32-477EA317DBDC}">
      <dgm:prSet/>
      <dgm:spPr/>
      <dgm:t>
        <a:bodyPr/>
        <a:lstStyle/>
        <a:p>
          <a:endParaRPr lang="pt-PT"/>
        </a:p>
      </dgm:t>
    </dgm:pt>
    <dgm:pt modelId="{DF7945D6-958E-4AB7-9CB5-867059AFF1BA}" type="sibTrans" cxnId="{79EBEA2B-8EBF-45E9-BD32-477EA317DBDC}">
      <dgm:prSet/>
      <dgm:spPr/>
      <dgm:t>
        <a:bodyPr/>
        <a:lstStyle/>
        <a:p>
          <a:endParaRPr lang="pt-PT"/>
        </a:p>
      </dgm:t>
    </dgm:pt>
    <dgm:pt modelId="{AA0DA468-2436-4AF3-A59C-D6555A7448F3}" type="pres">
      <dgm:prSet presAssocID="{832C7D72-A368-4AFA-8C55-DF878D8F2D75}" presName="linear" presStyleCnt="0">
        <dgm:presLayoutVars>
          <dgm:dir/>
          <dgm:animLvl val="lvl"/>
          <dgm:resizeHandles val="exact"/>
        </dgm:presLayoutVars>
      </dgm:prSet>
      <dgm:spPr/>
    </dgm:pt>
    <dgm:pt modelId="{01869A23-D8A0-482E-82AC-FD09CE43253E}" type="pres">
      <dgm:prSet presAssocID="{3C7DD8E9-0873-4E06-804C-BC19F5777A2A}" presName="parentLin" presStyleCnt="0"/>
      <dgm:spPr/>
    </dgm:pt>
    <dgm:pt modelId="{A0F2261C-F0DF-4C37-AC9D-1B93F92E41F8}" type="pres">
      <dgm:prSet presAssocID="{3C7DD8E9-0873-4E06-804C-BC19F5777A2A}" presName="parentLeftMargin" presStyleLbl="node1" presStyleIdx="0" presStyleCnt="7"/>
      <dgm:spPr/>
    </dgm:pt>
    <dgm:pt modelId="{CF17D393-6CCC-42EF-8A7D-0E95E7B93832}" type="pres">
      <dgm:prSet presAssocID="{3C7DD8E9-0873-4E06-804C-BC19F5777A2A}" presName="parentText" presStyleLbl="node1" presStyleIdx="0" presStyleCnt="7">
        <dgm:presLayoutVars>
          <dgm:chMax val="0"/>
          <dgm:bulletEnabled val="1"/>
        </dgm:presLayoutVars>
      </dgm:prSet>
      <dgm:spPr/>
    </dgm:pt>
    <dgm:pt modelId="{371EC2B9-E32B-4339-8B29-33EF759A94F9}" type="pres">
      <dgm:prSet presAssocID="{3C7DD8E9-0873-4E06-804C-BC19F5777A2A}" presName="negativeSpace" presStyleCnt="0"/>
      <dgm:spPr/>
    </dgm:pt>
    <dgm:pt modelId="{35C4CB45-AFE2-494A-9828-4E4C80F3F30C}" type="pres">
      <dgm:prSet presAssocID="{3C7DD8E9-0873-4E06-804C-BC19F5777A2A}" presName="childText" presStyleLbl="conFgAcc1" presStyleIdx="0" presStyleCnt="7">
        <dgm:presLayoutVars>
          <dgm:bulletEnabled val="1"/>
        </dgm:presLayoutVars>
      </dgm:prSet>
      <dgm:spPr/>
    </dgm:pt>
    <dgm:pt modelId="{320581E2-5033-421B-83D1-7779BE760956}" type="pres">
      <dgm:prSet presAssocID="{54D8F02E-D356-46A8-A8D7-AF4EACCF9344}" presName="spaceBetweenRectangles" presStyleCnt="0"/>
      <dgm:spPr/>
    </dgm:pt>
    <dgm:pt modelId="{3D98FA74-4E93-48D9-9C83-9BA627FBB723}" type="pres">
      <dgm:prSet presAssocID="{A42E0C00-16E0-438F-BE47-14E9ED5FC6C8}" presName="parentLin" presStyleCnt="0"/>
      <dgm:spPr/>
    </dgm:pt>
    <dgm:pt modelId="{09F585E5-B228-40FA-AA2F-453E50985001}" type="pres">
      <dgm:prSet presAssocID="{A42E0C00-16E0-438F-BE47-14E9ED5FC6C8}" presName="parentLeftMargin" presStyleLbl="node1" presStyleIdx="0" presStyleCnt="7"/>
      <dgm:spPr/>
    </dgm:pt>
    <dgm:pt modelId="{6C5FD595-459E-4CFF-B196-B2FC97A81BF8}" type="pres">
      <dgm:prSet presAssocID="{A42E0C00-16E0-438F-BE47-14E9ED5FC6C8}" presName="parentText" presStyleLbl="node1" presStyleIdx="1" presStyleCnt="7">
        <dgm:presLayoutVars>
          <dgm:chMax val="0"/>
          <dgm:bulletEnabled val="1"/>
        </dgm:presLayoutVars>
      </dgm:prSet>
      <dgm:spPr/>
    </dgm:pt>
    <dgm:pt modelId="{A1BB570F-5EEF-4472-B59D-E76C1F08F0F5}" type="pres">
      <dgm:prSet presAssocID="{A42E0C00-16E0-438F-BE47-14E9ED5FC6C8}" presName="negativeSpace" presStyleCnt="0"/>
      <dgm:spPr/>
    </dgm:pt>
    <dgm:pt modelId="{0FFBB37E-2C59-49D5-8082-AA2787F7ED3B}" type="pres">
      <dgm:prSet presAssocID="{A42E0C00-16E0-438F-BE47-14E9ED5FC6C8}" presName="childText" presStyleLbl="conFgAcc1" presStyleIdx="1" presStyleCnt="7">
        <dgm:presLayoutVars>
          <dgm:bulletEnabled val="1"/>
        </dgm:presLayoutVars>
      </dgm:prSet>
      <dgm:spPr/>
    </dgm:pt>
    <dgm:pt modelId="{F9103D0D-FC62-4564-B967-BB6C98243138}" type="pres">
      <dgm:prSet presAssocID="{E3D6E03F-EC4C-4601-A4A8-DD1695B7DE24}" presName="spaceBetweenRectangles" presStyleCnt="0"/>
      <dgm:spPr/>
    </dgm:pt>
    <dgm:pt modelId="{E767CBA5-4E26-4DAF-ABF7-0000D5C55992}" type="pres">
      <dgm:prSet presAssocID="{13C22B07-8746-4B55-826A-97320C60B2DD}" presName="parentLin" presStyleCnt="0"/>
      <dgm:spPr/>
    </dgm:pt>
    <dgm:pt modelId="{8AB0D112-CB10-488A-87A1-0C5FFDC2EC4A}" type="pres">
      <dgm:prSet presAssocID="{13C22B07-8746-4B55-826A-97320C60B2DD}" presName="parentLeftMargin" presStyleLbl="node1" presStyleIdx="1" presStyleCnt="7"/>
      <dgm:spPr/>
    </dgm:pt>
    <dgm:pt modelId="{536756F0-F255-48AE-AFD7-AD2506EA170F}" type="pres">
      <dgm:prSet presAssocID="{13C22B07-8746-4B55-826A-97320C60B2DD}" presName="parentText" presStyleLbl="node1" presStyleIdx="2" presStyleCnt="7">
        <dgm:presLayoutVars>
          <dgm:chMax val="0"/>
          <dgm:bulletEnabled val="1"/>
        </dgm:presLayoutVars>
      </dgm:prSet>
      <dgm:spPr/>
    </dgm:pt>
    <dgm:pt modelId="{1EF1B9E4-8777-48E8-A01D-516FE31FB97E}" type="pres">
      <dgm:prSet presAssocID="{13C22B07-8746-4B55-826A-97320C60B2DD}" presName="negativeSpace" presStyleCnt="0"/>
      <dgm:spPr/>
    </dgm:pt>
    <dgm:pt modelId="{96C93F4C-D443-46DD-88AC-DE53A3C88976}" type="pres">
      <dgm:prSet presAssocID="{13C22B07-8746-4B55-826A-97320C60B2DD}" presName="childText" presStyleLbl="conFgAcc1" presStyleIdx="2" presStyleCnt="7">
        <dgm:presLayoutVars>
          <dgm:bulletEnabled val="1"/>
        </dgm:presLayoutVars>
      </dgm:prSet>
      <dgm:spPr/>
    </dgm:pt>
    <dgm:pt modelId="{A94F2FFD-8E3A-461C-9CFB-17BD72B3D83C}" type="pres">
      <dgm:prSet presAssocID="{375A1D5C-83E5-4308-9158-5F9A11F0C163}" presName="spaceBetweenRectangles" presStyleCnt="0"/>
      <dgm:spPr/>
    </dgm:pt>
    <dgm:pt modelId="{09D9CF8B-A7A9-4698-A475-9295D6903369}" type="pres">
      <dgm:prSet presAssocID="{29EFD80C-C8D6-437B-9307-A9C2D6399FE6}" presName="parentLin" presStyleCnt="0"/>
      <dgm:spPr/>
    </dgm:pt>
    <dgm:pt modelId="{458790C2-1BEF-4870-BF7B-07ED24A14CE7}" type="pres">
      <dgm:prSet presAssocID="{29EFD80C-C8D6-437B-9307-A9C2D6399FE6}" presName="parentLeftMargin" presStyleLbl="node1" presStyleIdx="2" presStyleCnt="7"/>
      <dgm:spPr/>
    </dgm:pt>
    <dgm:pt modelId="{E5B1FE31-33C8-4E56-BDB3-F5F2B461BD10}" type="pres">
      <dgm:prSet presAssocID="{29EFD80C-C8D6-437B-9307-A9C2D6399FE6}" presName="parentText" presStyleLbl="node1" presStyleIdx="3" presStyleCnt="7">
        <dgm:presLayoutVars>
          <dgm:chMax val="0"/>
          <dgm:bulletEnabled val="1"/>
        </dgm:presLayoutVars>
      </dgm:prSet>
      <dgm:spPr/>
    </dgm:pt>
    <dgm:pt modelId="{BEF083BA-B0E4-470C-B669-A9B7597B4703}" type="pres">
      <dgm:prSet presAssocID="{29EFD80C-C8D6-437B-9307-A9C2D6399FE6}" presName="negativeSpace" presStyleCnt="0"/>
      <dgm:spPr/>
    </dgm:pt>
    <dgm:pt modelId="{4F3E48D7-4EE6-4851-8527-DAAB05EAB3F8}" type="pres">
      <dgm:prSet presAssocID="{29EFD80C-C8D6-437B-9307-A9C2D6399FE6}" presName="childText" presStyleLbl="conFgAcc1" presStyleIdx="3" presStyleCnt="7">
        <dgm:presLayoutVars>
          <dgm:bulletEnabled val="1"/>
        </dgm:presLayoutVars>
      </dgm:prSet>
      <dgm:spPr/>
    </dgm:pt>
    <dgm:pt modelId="{0BE44841-AFDD-4C76-958A-4270CED0C255}" type="pres">
      <dgm:prSet presAssocID="{FFD40717-6DDC-4863-AC82-0917A66D8980}" presName="spaceBetweenRectangles" presStyleCnt="0"/>
      <dgm:spPr/>
    </dgm:pt>
    <dgm:pt modelId="{B3E795A0-926D-4D40-B9CD-E7974DAA18D4}" type="pres">
      <dgm:prSet presAssocID="{BDD21302-4046-4D63-8264-15C331E3C016}" presName="parentLin" presStyleCnt="0"/>
      <dgm:spPr/>
    </dgm:pt>
    <dgm:pt modelId="{9EDF4F97-6E15-4191-90B6-CA2506321116}" type="pres">
      <dgm:prSet presAssocID="{BDD21302-4046-4D63-8264-15C331E3C016}" presName="parentLeftMargin" presStyleLbl="node1" presStyleIdx="3" presStyleCnt="7"/>
      <dgm:spPr/>
    </dgm:pt>
    <dgm:pt modelId="{FF06BC40-A30D-4878-BB93-09EB7B4907AA}" type="pres">
      <dgm:prSet presAssocID="{BDD21302-4046-4D63-8264-15C331E3C016}" presName="parentText" presStyleLbl="node1" presStyleIdx="4" presStyleCnt="7">
        <dgm:presLayoutVars>
          <dgm:chMax val="0"/>
          <dgm:bulletEnabled val="1"/>
        </dgm:presLayoutVars>
      </dgm:prSet>
      <dgm:spPr/>
    </dgm:pt>
    <dgm:pt modelId="{FBD34FEF-D09F-48DC-9A8F-9D1E5F530CA0}" type="pres">
      <dgm:prSet presAssocID="{BDD21302-4046-4D63-8264-15C331E3C016}" presName="negativeSpace" presStyleCnt="0"/>
      <dgm:spPr/>
    </dgm:pt>
    <dgm:pt modelId="{CE14ACE6-50BE-4C60-B019-87AFFBEAEA1C}" type="pres">
      <dgm:prSet presAssocID="{BDD21302-4046-4D63-8264-15C331E3C016}" presName="childText" presStyleLbl="conFgAcc1" presStyleIdx="4" presStyleCnt="7">
        <dgm:presLayoutVars>
          <dgm:bulletEnabled val="1"/>
        </dgm:presLayoutVars>
      </dgm:prSet>
      <dgm:spPr/>
    </dgm:pt>
    <dgm:pt modelId="{055AC709-4E04-451B-8707-6C5EBACDA636}" type="pres">
      <dgm:prSet presAssocID="{648BFA2B-6613-4E57-85B2-EF6DF49F89C3}" presName="spaceBetweenRectangles" presStyleCnt="0"/>
      <dgm:spPr/>
    </dgm:pt>
    <dgm:pt modelId="{9F69D9A8-E0BC-4E38-A865-BA82FD11B113}" type="pres">
      <dgm:prSet presAssocID="{2BA690BB-8644-4CC6-9779-4EA79B4532E4}" presName="parentLin" presStyleCnt="0"/>
      <dgm:spPr/>
    </dgm:pt>
    <dgm:pt modelId="{271AE55E-5AF7-4114-AF9B-D70F5665E30D}" type="pres">
      <dgm:prSet presAssocID="{2BA690BB-8644-4CC6-9779-4EA79B4532E4}" presName="parentLeftMargin" presStyleLbl="node1" presStyleIdx="4" presStyleCnt="7"/>
      <dgm:spPr/>
    </dgm:pt>
    <dgm:pt modelId="{4456AD0F-9DEF-4858-B49D-D1C2F04C3FB3}" type="pres">
      <dgm:prSet presAssocID="{2BA690BB-8644-4CC6-9779-4EA79B4532E4}" presName="parentText" presStyleLbl="node1" presStyleIdx="5" presStyleCnt="7">
        <dgm:presLayoutVars>
          <dgm:chMax val="0"/>
          <dgm:bulletEnabled val="1"/>
        </dgm:presLayoutVars>
      </dgm:prSet>
      <dgm:spPr/>
    </dgm:pt>
    <dgm:pt modelId="{CDC573B4-3B2A-426E-BE23-8CE8EBC25BC8}" type="pres">
      <dgm:prSet presAssocID="{2BA690BB-8644-4CC6-9779-4EA79B4532E4}" presName="negativeSpace" presStyleCnt="0"/>
      <dgm:spPr/>
    </dgm:pt>
    <dgm:pt modelId="{E290E30D-75AC-4112-998F-722E869C407E}" type="pres">
      <dgm:prSet presAssocID="{2BA690BB-8644-4CC6-9779-4EA79B4532E4}" presName="childText" presStyleLbl="conFgAcc1" presStyleIdx="5" presStyleCnt="7">
        <dgm:presLayoutVars>
          <dgm:bulletEnabled val="1"/>
        </dgm:presLayoutVars>
      </dgm:prSet>
      <dgm:spPr/>
    </dgm:pt>
    <dgm:pt modelId="{1A30FB41-D16F-4DA4-94FC-2EF43D96A40A}" type="pres">
      <dgm:prSet presAssocID="{DF9461D8-5466-4350-B902-AA9AF31BEE78}" presName="spaceBetweenRectangles" presStyleCnt="0"/>
      <dgm:spPr/>
    </dgm:pt>
    <dgm:pt modelId="{D1687028-40B0-46EF-BABE-A0251ED70E1C}" type="pres">
      <dgm:prSet presAssocID="{4D93707E-8016-4A26-9E56-4DFE7C9B0541}" presName="parentLin" presStyleCnt="0"/>
      <dgm:spPr/>
    </dgm:pt>
    <dgm:pt modelId="{B2499840-0DFB-46D2-9F04-69C316259BC6}" type="pres">
      <dgm:prSet presAssocID="{4D93707E-8016-4A26-9E56-4DFE7C9B0541}" presName="parentLeftMargin" presStyleLbl="node1" presStyleIdx="5" presStyleCnt="7"/>
      <dgm:spPr/>
    </dgm:pt>
    <dgm:pt modelId="{E1AB8F5A-B4B8-4EA7-B563-EE135EEB521F}" type="pres">
      <dgm:prSet presAssocID="{4D93707E-8016-4A26-9E56-4DFE7C9B0541}" presName="parentText" presStyleLbl="node1" presStyleIdx="6" presStyleCnt="7">
        <dgm:presLayoutVars>
          <dgm:chMax val="0"/>
          <dgm:bulletEnabled val="1"/>
        </dgm:presLayoutVars>
      </dgm:prSet>
      <dgm:spPr/>
    </dgm:pt>
    <dgm:pt modelId="{62D8E4FC-CB59-434A-ADFD-4FEE5C03C044}" type="pres">
      <dgm:prSet presAssocID="{4D93707E-8016-4A26-9E56-4DFE7C9B0541}" presName="negativeSpace" presStyleCnt="0"/>
      <dgm:spPr/>
    </dgm:pt>
    <dgm:pt modelId="{B0E099CF-258B-4097-8C77-C37AF8DDA3C6}" type="pres">
      <dgm:prSet presAssocID="{4D93707E-8016-4A26-9E56-4DFE7C9B0541}" presName="childText" presStyleLbl="conFgAcc1" presStyleIdx="6" presStyleCnt="7">
        <dgm:presLayoutVars>
          <dgm:bulletEnabled val="1"/>
        </dgm:presLayoutVars>
      </dgm:prSet>
      <dgm:spPr/>
    </dgm:pt>
  </dgm:ptLst>
  <dgm:cxnLst>
    <dgm:cxn modelId="{F58E7E01-996F-4912-AC78-0BC49E3F2BD8}" srcId="{832C7D72-A368-4AFA-8C55-DF878D8F2D75}" destId="{2BA690BB-8644-4CC6-9779-4EA79B4532E4}" srcOrd="5" destOrd="0" parTransId="{1B0F7EC0-883C-4101-ADFA-2F04E3F27117}" sibTransId="{DF9461D8-5466-4350-B902-AA9AF31BEE78}"/>
    <dgm:cxn modelId="{E147FD07-0386-488C-A43B-A7B7622D612F}" type="presOf" srcId="{4D93707E-8016-4A26-9E56-4DFE7C9B0541}" destId="{B2499840-0DFB-46D2-9F04-69C316259BC6}" srcOrd="0" destOrd="0" presId="urn:microsoft.com/office/officeart/2005/8/layout/list1"/>
    <dgm:cxn modelId="{E1C0A208-75D7-4D5F-83B9-FDF3EBAFC660}" type="presOf" srcId="{832C7D72-A368-4AFA-8C55-DF878D8F2D75}" destId="{AA0DA468-2436-4AF3-A59C-D6555A7448F3}" srcOrd="0" destOrd="0" presId="urn:microsoft.com/office/officeart/2005/8/layout/list1"/>
    <dgm:cxn modelId="{01CBCC0D-83BF-443D-B235-B8E3CEF2EFD1}" srcId="{832C7D72-A368-4AFA-8C55-DF878D8F2D75}" destId="{13C22B07-8746-4B55-826A-97320C60B2DD}" srcOrd="2" destOrd="0" parTransId="{74B067DC-A681-42C3-B906-8B89FDA53C0B}" sibTransId="{375A1D5C-83E5-4308-9158-5F9A11F0C163}"/>
    <dgm:cxn modelId="{DD87FF0D-877D-4BF2-A2F6-C752C7071BE8}" type="presOf" srcId="{2BA690BB-8644-4CC6-9779-4EA79B4532E4}" destId="{4456AD0F-9DEF-4858-B49D-D1C2F04C3FB3}" srcOrd="1" destOrd="0" presId="urn:microsoft.com/office/officeart/2005/8/layout/list1"/>
    <dgm:cxn modelId="{C68C3412-38C3-4644-9ABA-DB06743BC13B}" type="presOf" srcId="{3C7DD8E9-0873-4E06-804C-BC19F5777A2A}" destId="{CF17D393-6CCC-42EF-8A7D-0E95E7B93832}" srcOrd="1" destOrd="0" presId="urn:microsoft.com/office/officeart/2005/8/layout/list1"/>
    <dgm:cxn modelId="{63BE9F21-5E13-480D-AFCD-376E30B32D5D}" srcId="{832C7D72-A368-4AFA-8C55-DF878D8F2D75}" destId="{BDD21302-4046-4D63-8264-15C331E3C016}" srcOrd="4" destOrd="0" parTransId="{6C5F1A35-38E4-4CC9-8502-057B4D5E17A8}" sibTransId="{648BFA2B-6613-4E57-85B2-EF6DF49F89C3}"/>
    <dgm:cxn modelId="{90423B26-8F41-4CB3-9CEC-4B0F38BB1555}" srcId="{832C7D72-A368-4AFA-8C55-DF878D8F2D75}" destId="{3C7DD8E9-0873-4E06-804C-BC19F5777A2A}" srcOrd="0" destOrd="0" parTransId="{4B5A6188-8B6D-47D5-A619-30A0F878B298}" sibTransId="{54D8F02E-D356-46A8-A8D7-AF4EACCF9344}"/>
    <dgm:cxn modelId="{B6DA5127-3888-40A6-935F-9F37AEDBFC44}" type="presOf" srcId="{A42E0C00-16E0-438F-BE47-14E9ED5FC6C8}" destId="{6C5FD595-459E-4CFF-B196-B2FC97A81BF8}" srcOrd="1" destOrd="0" presId="urn:microsoft.com/office/officeart/2005/8/layout/list1"/>
    <dgm:cxn modelId="{79EBEA2B-8EBF-45E9-BD32-477EA317DBDC}" srcId="{832C7D72-A368-4AFA-8C55-DF878D8F2D75}" destId="{4D93707E-8016-4A26-9E56-4DFE7C9B0541}" srcOrd="6" destOrd="0" parTransId="{AC78FC79-2E49-4061-BADE-738E42463866}" sibTransId="{DF7945D6-958E-4AB7-9CB5-867059AFF1BA}"/>
    <dgm:cxn modelId="{2D7AF32E-9793-4410-9CB8-FCFE53E0DEF0}" type="presOf" srcId="{4D93707E-8016-4A26-9E56-4DFE7C9B0541}" destId="{E1AB8F5A-B4B8-4EA7-B563-EE135EEB521F}" srcOrd="1" destOrd="0" presId="urn:microsoft.com/office/officeart/2005/8/layout/list1"/>
    <dgm:cxn modelId="{C648C734-7C9E-4338-ACE4-3A90CED1321E}" type="presOf" srcId="{13C22B07-8746-4B55-826A-97320C60B2DD}" destId="{536756F0-F255-48AE-AFD7-AD2506EA170F}" srcOrd="1" destOrd="0" presId="urn:microsoft.com/office/officeart/2005/8/layout/list1"/>
    <dgm:cxn modelId="{60FC0636-0C71-4387-A589-8FD18BCB4B1A}" srcId="{832C7D72-A368-4AFA-8C55-DF878D8F2D75}" destId="{29EFD80C-C8D6-437B-9307-A9C2D6399FE6}" srcOrd="3" destOrd="0" parTransId="{415F925B-3FC8-4CCD-BDAD-7ABCB5E8136A}" sibTransId="{FFD40717-6DDC-4863-AC82-0917A66D8980}"/>
    <dgm:cxn modelId="{7462DC5B-028C-4385-9B75-AFBBB2071DD8}" type="presOf" srcId="{3C7DD8E9-0873-4E06-804C-BC19F5777A2A}" destId="{A0F2261C-F0DF-4C37-AC9D-1B93F92E41F8}" srcOrd="0" destOrd="0" presId="urn:microsoft.com/office/officeart/2005/8/layout/list1"/>
    <dgm:cxn modelId="{45DF1D62-1448-4057-A41A-934092EBA8B3}" type="presOf" srcId="{2BA690BB-8644-4CC6-9779-4EA79B4532E4}" destId="{271AE55E-5AF7-4114-AF9B-D70F5665E30D}" srcOrd="0" destOrd="0" presId="urn:microsoft.com/office/officeart/2005/8/layout/list1"/>
    <dgm:cxn modelId="{92F8146E-5E48-48EE-BF4B-203D8C8AD7E8}" type="presOf" srcId="{29EFD80C-C8D6-437B-9307-A9C2D6399FE6}" destId="{E5B1FE31-33C8-4E56-BDB3-F5F2B461BD10}" srcOrd="1" destOrd="0" presId="urn:microsoft.com/office/officeart/2005/8/layout/list1"/>
    <dgm:cxn modelId="{C6CA2A70-3E14-45A2-B8C2-F8F0F71ECD3A}" srcId="{832C7D72-A368-4AFA-8C55-DF878D8F2D75}" destId="{A42E0C00-16E0-438F-BE47-14E9ED5FC6C8}" srcOrd="1" destOrd="0" parTransId="{8B3DA4C1-85DD-4846-AC4F-249B4A3D22E6}" sibTransId="{E3D6E03F-EC4C-4601-A4A8-DD1695B7DE24}"/>
    <dgm:cxn modelId="{D4A8EA76-ED20-4BC2-B776-F0B08237F13F}" type="presOf" srcId="{29EFD80C-C8D6-437B-9307-A9C2D6399FE6}" destId="{458790C2-1BEF-4870-BF7B-07ED24A14CE7}" srcOrd="0" destOrd="0" presId="urn:microsoft.com/office/officeart/2005/8/layout/list1"/>
    <dgm:cxn modelId="{F58D2A9B-9B70-4F8E-818B-E6A9DD743BBC}" type="presOf" srcId="{A42E0C00-16E0-438F-BE47-14E9ED5FC6C8}" destId="{09F585E5-B228-40FA-AA2F-453E50985001}" srcOrd="0" destOrd="0" presId="urn:microsoft.com/office/officeart/2005/8/layout/list1"/>
    <dgm:cxn modelId="{DE8237B7-1968-4C3F-9DAD-0208EB3DBB26}" type="presOf" srcId="{BDD21302-4046-4D63-8264-15C331E3C016}" destId="{9EDF4F97-6E15-4191-90B6-CA2506321116}" srcOrd="0" destOrd="0" presId="urn:microsoft.com/office/officeart/2005/8/layout/list1"/>
    <dgm:cxn modelId="{95DD45CC-AE03-4CA3-A42B-B6A1FB056DDA}" type="presOf" srcId="{13C22B07-8746-4B55-826A-97320C60B2DD}" destId="{8AB0D112-CB10-488A-87A1-0C5FFDC2EC4A}" srcOrd="0" destOrd="0" presId="urn:microsoft.com/office/officeart/2005/8/layout/list1"/>
    <dgm:cxn modelId="{2FDC2CF7-062F-4E49-B0FC-379E9C0CB8A7}" type="presOf" srcId="{BDD21302-4046-4D63-8264-15C331E3C016}" destId="{FF06BC40-A30D-4878-BB93-09EB7B4907AA}" srcOrd="1" destOrd="0" presId="urn:microsoft.com/office/officeart/2005/8/layout/list1"/>
    <dgm:cxn modelId="{51B2C4E4-73AD-4749-A881-9091B2044218}" type="presParOf" srcId="{AA0DA468-2436-4AF3-A59C-D6555A7448F3}" destId="{01869A23-D8A0-482E-82AC-FD09CE43253E}" srcOrd="0" destOrd="0" presId="urn:microsoft.com/office/officeart/2005/8/layout/list1"/>
    <dgm:cxn modelId="{809FD3BF-9AFE-4828-ABAF-1831BEAC7302}" type="presParOf" srcId="{01869A23-D8A0-482E-82AC-FD09CE43253E}" destId="{A0F2261C-F0DF-4C37-AC9D-1B93F92E41F8}" srcOrd="0" destOrd="0" presId="urn:microsoft.com/office/officeart/2005/8/layout/list1"/>
    <dgm:cxn modelId="{C0053FA6-DB57-4A4A-ADF2-E1E4EC2C9C3A}" type="presParOf" srcId="{01869A23-D8A0-482E-82AC-FD09CE43253E}" destId="{CF17D393-6CCC-42EF-8A7D-0E95E7B93832}" srcOrd="1" destOrd="0" presId="urn:microsoft.com/office/officeart/2005/8/layout/list1"/>
    <dgm:cxn modelId="{CCB29B10-160E-4149-94C9-166014F7B4F7}" type="presParOf" srcId="{AA0DA468-2436-4AF3-A59C-D6555A7448F3}" destId="{371EC2B9-E32B-4339-8B29-33EF759A94F9}" srcOrd="1" destOrd="0" presId="urn:microsoft.com/office/officeart/2005/8/layout/list1"/>
    <dgm:cxn modelId="{2F065511-0A9D-48BF-AC0E-C18C76467370}" type="presParOf" srcId="{AA0DA468-2436-4AF3-A59C-D6555A7448F3}" destId="{35C4CB45-AFE2-494A-9828-4E4C80F3F30C}" srcOrd="2" destOrd="0" presId="urn:microsoft.com/office/officeart/2005/8/layout/list1"/>
    <dgm:cxn modelId="{6BB9A927-14CE-4EA6-AD7B-2044D31D6346}" type="presParOf" srcId="{AA0DA468-2436-4AF3-A59C-D6555A7448F3}" destId="{320581E2-5033-421B-83D1-7779BE760956}" srcOrd="3" destOrd="0" presId="urn:microsoft.com/office/officeart/2005/8/layout/list1"/>
    <dgm:cxn modelId="{FB99D74F-1005-4A4D-B5DF-78A84D2C7071}" type="presParOf" srcId="{AA0DA468-2436-4AF3-A59C-D6555A7448F3}" destId="{3D98FA74-4E93-48D9-9C83-9BA627FBB723}" srcOrd="4" destOrd="0" presId="urn:microsoft.com/office/officeart/2005/8/layout/list1"/>
    <dgm:cxn modelId="{40FD329B-7BDB-40BE-BA18-E7DAA75E79C7}" type="presParOf" srcId="{3D98FA74-4E93-48D9-9C83-9BA627FBB723}" destId="{09F585E5-B228-40FA-AA2F-453E50985001}" srcOrd="0" destOrd="0" presId="urn:microsoft.com/office/officeart/2005/8/layout/list1"/>
    <dgm:cxn modelId="{11210A67-163A-419D-B5E9-37FFA1670E6E}" type="presParOf" srcId="{3D98FA74-4E93-48D9-9C83-9BA627FBB723}" destId="{6C5FD595-459E-4CFF-B196-B2FC97A81BF8}" srcOrd="1" destOrd="0" presId="urn:microsoft.com/office/officeart/2005/8/layout/list1"/>
    <dgm:cxn modelId="{DF7D0097-4028-4A09-B1E9-E6B1855FADA5}" type="presParOf" srcId="{AA0DA468-2436-4AF3-A59C-D6555A7448F3}" destId="{A1BB570F-5EEF-4472-B59D-E76C1F08F0F5}" srcOrd="5" destOrd="0" presId="urn:microsoft.com/office/officeart/2005/8/layout/list1"/>
    <dgm:cxn modelId="{BB6F9387-A592-4A80-B077-A20E9799652E}" type="presParOf" srcId="{AA0DA468-2436-4AF3-A59C-D6555A7448F3}" destId="{0FFBB37E-2C59-49D5-8082-AA2787F7ED3B}" srcOrd="6" destOrd="0" presId="urn:microsoft.com/office/officeart/2005/8/layout/list1"/>
    <dgm:cxn modelId="{AA34A39B-56FE-447E-ADAB-9B57D7625B12}" type="presParOf" srcId="{AA0DA468-2436-4AF3-A59C-D6555A7448F3}" destId="{F9103D0D-FC62-4564-B967-BB6C98243138}" srcOrd="7" destOrd="0" presId="urn:microsoft.com/office/officeart/2005/8/layout/list1"/>
    <dgm:cxn modelId="{5922E006-5A80-4776-BD13-BC514D92DD58}" type="presParOf" srcId="{AA0DA468-2436-4AF3-A59C-D6555A7448F3}" destId="{E767CBA5-4E26-4DAF-ABF7-0000D5C55992}" srcOrd="8" destOrd="0" presId="urn:microsoft.com/office/officeart/2005/8/layout/list1"/>
    <dgm:cxn modelId="{91C521DF-C0DA-45D6-B246-D4E4171C0941}" type="presParOf" srcId="{E767CBA5-4E26-4DAF-ABF7-0000D5C55992}" destId="{8AB0D112-CB10-488A-87A1-0C5FFDC2EC4A}" srcOrd="0" destOrd="0" presId="urn:microsoft.com/office/officeart/2005/8/layout/list1"/>
    <dgm:cxn modelId="{A9158571-1FEE-4D66-80E4-8DA20FE61688}" type="presParOf" srcId="{E767CBA5-4E26-4DAF-ABF7-0000D5C55992}" destId="{536756F0-F255-48AE-AFD7-AD2506EA170F}" srcOrd="1" destOrd="0" presId="urn:microsoft.com/office/officeart/2005/8/layout/list1"/>
    <dgm:cxn modelId="{AED32DC1-FE05-43B6-B7B2-9CD1D53DD431}" type="presParOf" srcId="{AA0DA468-2436-4AF3-A59C-D6555A7448F3}" destId="{1EF1B9E4-8777-48E8-A01D-516FE31FB97E}" srcOrd="9" destOrd="0" presId="urn:microsoft.com/office/officeart/2005/8/layout/list1"/>
    <dgm:cxn modelId="{AF095A8D-DBCB-42C7-9C58-7350E1D783BA}" type="presParOf" srcId="{AA0DA468-2436-4AF3-A59C-D6555A7448F3}" destId="{96C93F4C-D443-46DD-88AC-DE53A3C88976}" srcOrd="10" destOrd="0" presId="urn:microsoft.com/office/officeart/2005/8/layout/list1"/>
    <dgm:cxn modelId="{41AC30EF-6A69-47CC-BF31-47F26D8533F4}" type="presParOf" srcId="{AA0DA468-2436-4AF3-A59C-D6555A7448F3}" destId="{A94F2FFD-8E3A-461C-9CFB-17BD72B3D83C}" srcOrd="11" destOrd="0" presId="urn:microsoft.com/office/officeart/2005/8/layout/list1"/>
    <dgm:cxn modelId="{E3794319-909C-492B-AF7C-444D8ADAE97D}" type="presParOf" srcId="{AA0DA468-2436-4AF3-A59C-D6555A7448F3}" destId="{09D9CF8B-A7A9-4698-A475-9295D6903369}" srcOrd="12" destOrd="0" presId="urn:microsoft.com/office/officeart/2005/8/layout/list1"/>
    <dgm:cxn modelId="{20D4A943-1251-436E-8FE8-050225D56D02}" type="presParOf" srcId="{09D9CF8B-A7A9-4698-A475-9295D6903369}" destId="{458790C2-1BEF-4870-BF7B-07ED24A14CE7}" srcOrd="0" destOrd="0" presId="urn:microsoft.com/office/officeart/2005/8/layout/list1"/>
    <dgm:cxn modelId="{A26E4B99-9089-4FBD-AFBE-BA9CB7AB1C41}" type="presParOf" srcId="{09D9CF8B-A7A9-4698-A475-9295D6903369}" destId="{E5B1FE31-33C8-4E56-BDB3-F5F2B461BD10}" srcOrd="1" destOrd="0" presId="urn:microsoft.com/office/officeart/2005/8/layout/list1"/>
    <dgm:cxn modelId="{D6324D37-427B-46FE-86EA-9AE11B95929A}" type="presParOf" srcId="{AA0DA468-2436-4AF3-A59C-D6555A7448F3}" destId="{BEF083BA-B0E4-470C-B669-A9B7597B4703}" srcOrd="13" destOrd="0" presId="urn:microsoft.com/office/officeart/2005/8/layout/list1"/>
    <dgm:cxn modelId="{97EC0453-3798-455F-AC86-452C24BF6CA8}" type="presParOf" srcId="{AA0DA468-2436-4AF3-A59C-D6555A7448F3}" destId="{4F3E48D7-4EE6-4851-8527-DAAB05EAB3F8}" srcOrd="14" destOrd="0" presId="urn:microsoft.com/office/officeart/2005/8/layout/list1"/>
    <dgm:cxn modelId="{534FF574-E1DB-45B2-ABD1-DA3DCDA0FEB0}" type="presParOf" srcId="{AA0DA468-2436-4AF3-A59C-D6555A7448F3}" destId="{0BE44841-AFDD-4C76-958A-4270CED0C255}" srcOrd="15" destOrd="0" presId="urn:microsoft.com/office/officeart/2005/8/layout/list1"/>
    <dgm:cxn modelId="{7BD6064D-F79E-49B8-B978-D53E6D9697D6}" type="presParOf" srcId="{AA0DA468-2436-4AF3-A59C-D6555A7448F3}" destId="{B3E795A0-926D-4D40-B9CD-E7974DAA18D4}" srcOrd="16" destOrd="0" presId="urn:microsoft.com/office/officeart/2005/8/layout/list1"/>
    <dgm:cxn modelId="{BB969C6F-E334-4D94-B50B-A02399A650BC}" type="presParOf" srcId="{B3E795A0-926D-4D40-B9CD-E7974DAA18D4}" destId="{9EDF4F97-6E15-4191-90B6-CA2506321116}" srcOrd="0" destOrd="0" presId="urn:microsoft.com/office/officeart/2005/8/layout/list1"/>
    <dgm:cxn modelId="{B82D68F9-B71A-4A00-B35B-01B56E5723D9}" type="presParOf" srcId="{B3E795A0-926D-4D40-B9CD-E7974DAA18D4}" destId="{FF06BC40-A30D-4878-BB93-09EB7B4907AA}" srcOrd="1" destOrd="0" presId="urn:microsoft.com/office/officeart/2005/8/layout/list1"/>
    <dgm:cxn modelId="{4CCE4083-C5E9-4E5E-A579-077E66F0429A}" type="presParOf" srcId="{AA0DA468-2436-4AF3-A59C-D6555A7448F3}" destId="{FBD34FEF-D09F-48DC-9A8F-9D1E5F530CA0}" srcOrd="17" destOrd="0" presId="urn:microsoft.com/office/officeart/2005/8/layout/list1"/>
    <dgm:cxn modelId="{0645A7E4-B811-48C0-84B8-5621279EEBA1}" type="presParOf" srcId="{AA0DA468-2436-4AF3-A59C-D6555A7448F3}" destId="{CE14ACE6-50BE-4C60-B019-87AFFBEAEA1C}" srcOrd="18" destOrd="0" presId="urn:microsoft.com/office/officeart/2005/8/layout/list1"/>
    <dgm:cxn modelId="{8A2D4637-8121-4529-AC86-5AF645E130E5}" type="presParOf" srcId="{AA0DA468-2436-4AF3-A59C-D6555A7448F3}" destId="{055AC709-4E04-451B-8707-6C5EBACDA636}" srcOrd="19" destOrd="0" presId="urn:microsoft.com/office/officeart/2005/8/layout/list1"/>
    <dgm:cxn modelId="{D654A289-8340-492D-8CD2-F61C2ABBC295}" type="presParOf" srcId="{AA0DA468-2436-4AF3-A59C-D6555A7448F3}" destId="{9F69D9A8-E0BC-4E38-A865-BA82FD11B113}" srcOrd="20" destOrd="0" presId="urn:microsoft.com/office/officeart/2005/8/layout/list1"/>
    <dgm:cxn modelId="{58049ED6-60A3-4D02-BE48-0205D9DD82F6}" type="presParOf" srcId="{9F69D9A8-E0BC-4E38-A865-BA82FD11B113}" destId="{271AE55E-5AF7-4114-AF9B-D70F5665E30D}" srcOrd="0" destOrd="0" presId="urn:microsoft.com/office/officeart/2005/8/layout/list1"/>
    <dgm:cxn modelId="{6D7A58CB-0AB9-47D4-9EFE-D3AD1415D5F7}" type="presParOf" srcId="{9F69D9A8-E0BC-4E38-A865-BA82FD11B113}" destId="{4456AD0F-9DEF-4858-B49D-D1C2F04C3FB3}" srcOrd="1" destOrd="0" presId="urn:microsoft.com/office/officeart/2005/8/layout/list1"/>
    <dgm:cxn modelId="{AC7C2C10-788C-444D-B64B-28942F38942D}" type="presParOf" srcId="{AA0DA468-2436-4AF3-A59C-D6555A7448F3}" destId="{CDC573B4-3B2A-426E-BE23-8CE8EBC25BC8}" srcOrd="21" destOrd="0" presId="urn:microsoft.com/office/officeart/2005/8/layout/list1"/>
    <dgm:cxn modelId="{A28C6286-99D7-4A5B-BD97-7965E6AE62E4}" type="presParOf" srcId="{AA0DA468-2436-4AF3-A59C-D6555A7448F3}" destId="{E290E30D-75AC-4112-998F-722E869C407E}" srcOrd="22" destOrd="0" presId="urn:microsoft.com/office/officeart/2005/8/layout/list1"/>
    <dgm:cxn modelId="{2CBF1815-FDDF-40BD-B65D-3BF4D7ABAB7E}" type="presParOf" srcId="{AA0DA468-2436-4AF3-A59C-D6555A7448F3}" destId="{1A30FB41-D16F-4DA4-94FC-2EF43D96A40A}" srcOrd="23" destOrd="0" presId="urn:microsoft.com/office/officeart/2005/8/layout/list1"/>
    <dgm:cxn modelId="{43B17FFB-9F8E-4F86-B262-57B238C71673}" type="presParOf" srcId="{AA0DA468-2436-4AF3-A59C-D6555A7448F3}" destId="{D1687028-40B0-46EF-BABE-A0251ED70E1C}" srcOrd="24" destOrd="0" presId="urn:microsoft.com/office/officeart/2005/8/layout/list1"/>
    <dgm:cxn modelId="{DE0CF2F4-D447-4F71-B31A-A8F32696A2A9}" type="presParOf" srcId="{D1687028-40B0-46EF-BABE-A0251ED70E1C}" destId="{B2499840-0DFB-46D2-9F04-69C316259BC6}" srcOrd="0" destOrd="0" presId="urn:microsoft.com/office/officeart/2005/8/layout/list1"/>
    <dgm:cxn modelId="{F1D839BB-102B-4961-90ED-9D1A661AD149}" type="presParOf" srcId="{D1687028-40B0-46EF-BABE-A0251ED70E1C}" destId="{E1AB8F5A-B4B8-4EA7-B563-EE135EEB521F}" srcOrd="1" destOrd="0" presId="urn:microsoft.com/office/officeart/2005/8/layout/list1"/>
    <dgm:cxn modelId="{5C06849D-6826-40C4-A829-E7F40A8EF59B}" type="presParOf" srcId="{AA0DA468-2436-4AF3-A59C-D6555A7448F3}" destId="{62D8E4FC-CB59-434A-ADFD-4FEE5C03C044}" srcOrd="25" destOrd="0" presId="urn:microsoft.com/office/officeart/2005/8/layout/list1"/>
    <dgm:cxn modelId="{BB8A297D-EA22-4B9B-B8DA-1049FFB61126}" type="presParOf" srcId="{AA0DA468-2436-4AF3-A59C-D6555A7448F3}" destId="{B0E099CF-258B-4097-8C77-C37AF8DDA3C6}"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B6339F-163A-4113-B1F6-2D6868635880}"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pt-PT"/>
        </a:p>
      </dgm:t>
    </dgm:pt>
    <dgm:pt modelId="{A1B7892E-29DD-4907-AD01-8662A7C42570}">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a:solidFill>
                <a:schemeClr val="tx1"/>
              </a:solidFill>
              <a:latin typeface="Century Gothic" panose="020B0502020202020204" pitchFamily="34" charset="0"/>
              <a:cs typeface="Calibri" panose="020F0502020204030204" pitchFamily="34" charset="0"/>
            </a:rPr>
            <a:t>Boas Práticas</a:t>
          </a:r>
        </a:p>
        <a:p>
          <a:r>
            <a:rPr lang="pt-PT" sz="1200" b="0" dirty="0">
              <a:solidFill>
                <a:schemeClr val="tx1"/>
              </a:solidFill>
              <a:latin typeface="Century Gothic" panose="020B0502020202020204" pitchFamily="34" charset="0"/>
              <a:cs typeface="Calibri" panose="020F0502020204030204" pitchFamily="34" charset="0"/>
            </a:rPr>
            <a:t>(</a:t>
          </a:r>
          <a:r>
            <a:rPr lang="pt-BR" sz="1200" b="0" dirty="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algn="l">
            <a:lnSpc>
              <a:spcPct val="120000"/>
            </a:lnSpc>
          </a:pPr>
          <a:r>
            <a:rPr lang="pt-BR" sz="1200" b="0" dirty="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dirty="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183822CA-969C-4191-BF1A-B088C47B892B}" type="parTrans" cxnId="{E6C19A5F-4F48-42D4-AA2F-DB6FDEB44951}">
      <dgm:prSet/>
      <dgm:spPr/>
      <dgm:t>
        <a:bodyPr/>
        <a:lstStyle/>
        <a:p>
          <a:endParaRPr lang="pt-PT"/>
        </a:p>
      </dgm:t>
    </dgm:pt>
    <dgm:pt modelId="{FCB64024-226D-4911-9678-9CCF2A158827}" type="sibTrans" cxnId="{E6C19A5F-4F48-42D4-AA2F-DB6FDEB44951}">
      <dgm:prSet/>
      <dgm:spPr/>
      <dgm:t>
        <a:bodyPr/>
        <a:lstStyle/>
        <a:p>
          <a:endParaRPr lang="pt-PT"/>
        </a:p>
      </dgm:t>
    </dgm:pt>
    <dgm:pt modelId="{42E43E59-0F6F-438F-9DA1-4D3017FB2279}">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pPr algn="l">
            <a:lnSpc>
              <a:spcPct val="120000"/>
            </a:lnSpc>
          </a:pPr>
          <a:r>
            <a:rPr lang="pt-PT" sz="1300" b="1" dirty="0">
              <a:solidFill>
                <a:schemeClr val="tx1"/>
              </a:solidFill>
              <a:latin typeface="Century Gothic" panose="020B0502020202020204" pitchFamily="34" charset="0"/>
              <a:cs typeface="Calibri" panose="020F0502020204030204" pitchFamily="34" charset="0"/>
            </a:rPr>
            <a:t>Demonstração e Inovação</a:t>
          </a:r>
        </a:p>
        <a:p>
          <a:r>
            <a:rPr lang="pt-PT" sz="1200" b="0" dirty="0">
              <a:solidFill>
                <a:schemeClr val="tx1"/>
              </a:solidFill>
              <a:latin typeface="Century Gothic" panose="020B0502020202020204" pitchFamily="34" charset="0"/>
              <a:cs typeface="Calibri" panose="020F0502020204030204" pitchFamily="34" charset="0"/>
            </a:rPr>
            <a:t>(</a:t>
          </a:r>
          <a:r>
            <a:rPr lang="pt-BR" sz="1200" b="0" dirty="0">
              <a:solidFill>
                <a:schemeClr val="tx1"/>
              </a:solidFill>
              <a:latin typeface="Century Gothic" panose="020B0502020202020204" pitchFamily="34" charset="0"/>
              <a:cs typeface="Calibri" panose="020F0502020204030204" pitchFamily="34" charset="0"/>
            </a:rPr>
            <a:t>p.e., Recuperação de populações ameaçadas de fauna/flora endémica; mitigação dos impactos do turismo nos trilhos dentro da RN2000)</a:t>
          </a:r>
          <a:endParaRPr lang="pt-PT" sz="1200" b="0" dirty="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F28FC618-BF4C-49C0-8484-84DD7A0E8446}" type="parTrans" cxnId="{7714F640-C59B-422A-9D43-0D0D0E24E750}">
      <dgm:prSet/>
      <dgm:spPr/>
      <dgm:t>
        <a:bodyPr/>
        <a:lstStyle/>
        <a:p>
          <a:endParaRPr lang="pt-PT"/>
        </a:p>
      </dgm:t>
    </dgm:pt>
    <dgm:pt modelId="{217C823C-0477-443E-9CFA-7640F8883B48}" type="sibTrans" cxnId="{7714F640-C59B-422A-9D43-0D0D0E24E750}">
      <dgm:prSet/>
      <dgm:spPr/>
      <dgm:t>
        <a:bodyPr/>
        <a:lstStyle/>
        <a:p>
          <a:endParaRPr lang="pt-PT"/>
        </a:p>
      </dgm:t>
    </dgm:pt>
    <dgm:pt modelId="{8D346996-05B0-4DF5-98BD-26D08854889A}">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PT" sz="1300" b="1" dirty="0">
              <a:solidFill>
                <a:schemeClr val="tx1"/>
              </a:solidFill>
              <a:latin typeface="Century Gothic" panose="020B0502020202020204" pitchFamily="34" charset="0"/>
              <a:cs typeface="Calibri" panose="020F0502020204030204" pitchFamily="34" charset="0"/>
            </a:rPr>
            <a:t>- Capacitação</a:t>
          </a:r>
        </a:p>
        <a:p>
          <a:r>
            <a:rPr lang="pt-PT" sz="1300" b="1" dirty="0">
              <a:solidFill>
                <a:schemeClr val="tx1"/>
              </a:solidFill>
              <a:latin typeface="Century Gothic" panose="020B0502020202020204" pitchFamily="34" charset="0"/>
              <a:cs typeface="Calibri" panose="020F0502020204030204" pitchFamily="34" charset="0"/>
            </a:rPr>
            <a:t>- Governança</a:t>
          </a:r>
        </a:p>
        <a:p>
          <a:r>
            <a:rPr lang="pt-BR" sz="1300" b="1" dirty="0">
              <a:solidFill>
                <a:schemeClr val="tx1"/>
              </a:solidFill>
              <a:latin typeface="Century Gothic" panose="020B0502020202020204" pitchFamily="34" charset="0"/>
              <a:cs typeface="Calibri" panose="020F0502020204030204" pitchFamily="34" charset="0"/>
            </a:rPr>
            <a:t>- Envolvimento de parceiros</a:t>
          </a:r>
        </a:p>
        <a:p>
          <a:r>
            <a:rPr lang="pt-BR" sz="1300" b="1" dirty="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dirty="0">
              <a:solidFill>
                <a:schemeClr val="tx1"/>
              </a:solidFill>
              <a:latin typeface="Century Gothic" panose="020B0502020202020204" pitchFamily="34" charset="0"/>
              <a:cs typeface="Calibri" panose="020F0502020204030204" pitchFamily="34" charset="0"/>
            </a:rPr>
            <a:t>;</a:t>
          </a:r>
        </a:p>
      </dgm:t>
    </dgm:pt>
    <dgm:pt modelId="{7765F299-D10A-4B68-A279-AD836CC0005A}" type="parTrans" cxnId="{2041D559-FF24-468B-A6BD-BA72B69DCC53}">
      <dgm:prSet/>
      <dgm:spPr/>
      <dgm:t>
        <a:bodyPr/>
        <a:lstStyle/>
        <a:p>
          <a:endParaRPr lang="pt-PT"/>
        </a:p>
      </dgm:t>
    </dgm:pt>
    <dgm:pt modelId="{4BB82582-F4F0-4864-B034-2CA55DF2FC66}" type="sibTrans" cxnId="{2041D559-FF24-468B-A6BD-BA72B69DCC53}">
      <dgm:prSet/>
      <dgm:spPr/>
      <dgm:t>
        <a:bodyPr/>
        <a:lstStyle/>
        <a:p>
          <a:endParaRPr lang="pt-PT"/>
        </a:p>
      </dgm:t>
    </dgm:pt>
    <dgm:pt modelId="{3665ACD9-4A95-4952-8120-203268C1ACA3}">
      <dgm:prSet phldrT="[Texto]" custT="1">
        <dgm:style>
          <a:lnRef idx="2">
            <a:schemeClr val="accent5"/>
          </a:lnRef>
          <a:fillRef idx="1">
            <a:schemeClr val="lt1"/>
          </a:fillRef>
          <a:effectRef idx="0">
            <a:schemeClr val="accent5"/>
          </a:effectRef>
          <a:fontRef idx="minor">
            <a:schemeClr val="dk1"/>
          </a:fontRef>
        </dgm:style>
      </dgm:prSet>
      <dgm:spPr>
        <a:ln>
          <a:solidFill>
            <a:srgbClr val="AFE3D0"/>
          </a:solidFill>
        </a:ln>
      </dgm:spPr>
      <dgm:t>
        <a:bodyPr/>
        <a:lstStyle/>
        <a:p>
          <a:r>
            <a:rPr lang="pt-BR" sz="1300" b="1" dirty="0">
              <a:solidFill>
                <a:schemeClr val="tx1"/>
              </a:solidFill>
              <a:latin typeface="Century Gothic" panose="020B0502020202020204" pitchFamily="34" charset="0"/>
              <a:cs typeface="Calibri" panose="020F0502020204030204" pitchFamily="34" charset="0"/>
            </a:rPr>
            <a:t>Replicabilidade e Transferibilidade do projeto</a:t>
          </a:r>
        </a:p>
        <a:p>
          <a:pPr algn="l">
            <a:lnSpc>
              <a:spcPct val="120000"/>
            </a:lnSpc>
          </a:pPr>
          <a:r>
            <a:rPr lang="pt-BR" sz="1200" b="0" dirty="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dirty="0">
            <a:solidFill>
              <a:schemeClr val="tx1"/>
            </a:solidFill>
            <a:latin typeface="Century Gothic" panose="020B0502020202020204" pitchFamily="34" charset="0"/>
            <a:cs typeface="Calibri" panose="020F0502020204030204" pitchFamily="34" charset="0"/>
          </a:endParaRPr>
        </a:p>
        <a:p>
          <a:pPr algn="l">
            <a:lnSpc>
              <a:spcPct val="120000"/>
            </a:lnSpc>
          </a:pPr>
          <a:endParaRPr lang="pt-PT" sz="1200" b="0" dirty="0">
            <a:solidFill>
              <a:schemeClr val="tx1"/>
            </a:solidFill>
            <a:latin typeface="Century Gothic" panose="020B0502020202020204" pitchFamily="34" charset="0"/>
            <a:cs typeface="Calibri" panose="020F0502020204030204" pitchFamily="34" charset="0"/>
          </a:endParaRPr>
        </a:p>
      </dgm:t>
    </dgm:pt>
    <dgm:pt modelId="{4E71A128-D815-4266-BE0D-26F31ADE217A}" type="sibTrans" cxnId="{9D4E7EDC-726F-426A-B548-BA0CF30A7B34}">
      <dgm:prSet/>
      <dgm:spPr/>
      <dgm:t>
        <a:bodyPr/>
        <a:lstStyle/>
        <a:p>
          <a:endParaRPr lang="pt-PT"/>
        </a:p>
      </dgm:t>
    </dgm:pt>
    <dgm:pt modelId="{BB98C5D9-3C91-4614-9057-52813FDC46D7}" type="parTrans" cxnId="{9D4E7EDC-726F-426A-B548-BA0CF30A7B34}">
      <dgm:prSet/>
      <dgm:spPr/>
      <dgm:t>
        <a:bodyPr/>
        <a:lstStyle/>
        <a:p>
          <a:endParaRPr lang="pt-PT"/>
        </a:p>
      </dgm:t>
    </dgm:pt>
    <dgm:pt modelId="{EE32E86C-5FFB-4D15-8BF9-D1A3A10FFA3D}" type="pres">
      <dgm:prSet presAssocID="{86B6339F-163A-4113-B1F6-2D6868635880}" presName="Name0" presStyleCnt="0">
        <dgm:presLayoutVars>
          <dgm:chMax/>
          <dgm:chPref/>
          <dgm:dir/>
          <dgm:animLvl val="lvl"/>
          <dgm:resizeHandles val="exact"/>
        </dgm:presLayoutVars>
      </dgm:prSet>
      <dgm:spPr/>
    </dgm:pt>
    <dgm:pt modelId="{7C7F885C-454B-43AF-AF9D-AF5937400E4A}" type="pres">
      <dgm:prSet presAssocID="{A1B7892E-29DD-4907-AD01-8662A7C42570}" presName="composite" presStyleCnt="0"/>
      <dgm:spPr/>
    </dgm:pt>
    <dgm:pt modelId="{B6A27D66-5A9F-4F0D-84C2-E196FACB8998}" type="pres">
      <dgm:prSet presAssocID="{A1B7892E-29DD-4907-AD01-8662A7C42570}" presName="Image" presStyleLbl="align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solidFill>
            <a:srgbClr val="AFE3D0"/>
          </a:solidFill>
        </a:ln>
      </dgm:spPr>
    </dgm:pt>
    <dgm:pt modelId="{34A1F4F6-FE8B-41BF-9DED-035C2B1886C6}" type="pres">
      <dgm:prSet presAssocID="{A1B7892E-29DD-4907-AD01-8662A7C42570}" presName="Accent" presStyleLbl="parChTrans1D1" presStyleIdx="0" presStyleCnt="4"/>
      <dgm:spPr/>
    </dgm:pt>
    <dgm:pt modelId="{35B0D638-8343-4A72-BDB6-E0ACAD274FEC}" type="pres">
      <dgm:prSet presAssocID="{A1B7892E-29DD-4907-AD01-8662A7C42570}" presName="Parent" presStyleLbl="revTx" presStyleIdx="0" presStyleCnt="4">
        <dgm:presLayoutVars>
          <dgm:chMax val="0"/>
          <dgm:chPref val="0"/>
          <dgm:bulletEnabled val="1"/>
        </dgm:presLayoutVars>
      </dgm:prSet>
      <dgm:spPr/>
    </dgm:pt>
    <dgm:pt modelId="{6F10969C-9B3E-4B3E-8265-CB0D5320FEC7}" type="pres">
      <dgm:prSet presAssocID="{FCB64024-226D-4911-9678-9CCF2A158827}" presName="sibTrans" presStyleCnt="0"/>
      <dgm:spPr/>
    </dgm:pt>
    <dgm:pt modelId="{4A99F5FA-39D8-420E-9703-4E707F48D5F6}" type="pres">
      <dgm:prSet presAssocID="{42E43E59-0F6F-438F-9DA1-4D3017FB2279}" presName="composite" presStyleCnt="0"/>
      <dgm:spPr/>
    </dgm:pt>
    <dgm:pt modelId="{3211D40C-DBF1-45BE-A4F5-1F11916E4790}" type="pres">
      <dgm:prSet presAssocID="{42E43E59-0F6F-438F-9DA1-4D3017FB2279}" presName="Image" presStyleLbl="align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a:solidFill>
            <a:srgbClr val="AFE3D0"/>
          </a:solidFill>
        </a:ln>
      </dgm:spPr>
    </dgm:pt>
    <dgm:pt modelId="{0715FF49-8456-4365-82E6-70C986FE48D2}" type="pres">
      <dgm:prSet presAssocID="{42E43E59-0F6F-438F-9DA1-4D3017FB2279}" presName="Accent" presStyleLbl="parChTrans1D1" presStyleIdx="1" presStyleCnt="4"/>
      <dgm:spPr/>
    </dgm:pt>
    <dgm:pt modelId="{AF933C3B-B2EA-4850-9444-3D5A38029333}" type="pres">
      <dgm:prSet presAssocID="{42E43E59-0F6F-438F-9DA1-4D3017FB2279}" presName="Parent" presStyleLbl="revTx" presStyleIdx="1" presStyleCnt="4">
        <dgm:presLayoutVars>
          <dgm:chMax val="0"/>
          <dgm:chPref val="0"/>
          <dgm:bulletEnabled val="1"/>
        </dgm:presLayoutVars>
      </dgm:prSet>
      <dgm:spPr/>
    </dgm:pt>
    <dgm:pt modelId="{6A0706BA-8464-49EA-B6B1-9B256E753940}" type="pres">
      <dgm:prSet presAssocID="{217C823C-0477-443E-9CFA-7640F8883B48}" presName="sibTrans" presStyleCnt="0"/>
      <dgm:spPr/>
    </dgm:pt>
    <dgm:pt modelId="{BFE21659-B98F-444D-9FC2-EE619AF77EAA}" type="pres">
      <dgm:prSet presAssocID="{8D346996-05B0-4DF5-98BD-26D08854889A}" presName="composite" presStyleCnt="0"/>
      <dgm:spPr/>
    </dgm:pt>
    <dgm:pt modelId="{14ADA89A-A149-4581-A2E4-6CDE24325B0B}" type="pres">
      <dgm:prSet presAssocID="{8D346996-05B0-4DF5-98BD-26D08854889A}" presName="Image" presStyleLbl="alignNode1" presStyleIdx="2" presStyleCnt="4"/>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59000" r="-59000"/>
          </a:stretch>
        </a:blipFill>
        <a:ln>
          <a:solidFill>
            <a:srgbClr val="AFE3D0"/>
          </a:solidFill>
        </a:ln>
      </dgm:spPr>
    </dgm:pt>
    <dgm:pt modelId="{A295DACA-9595-4F40-8B3A-A587373DED1C}" type="pres">
      <dgm:prSet presAssocID="{8D346996-05B0-4DF5-98BD-26D08854889A}" presName="Accent" presStyleLbl="parChTrans1D1" presStyleIdx="2" presStyleCnt="4"/>
      <dgm:spPr/>
    </dgm:pt>
    <dgm:pt modelId="{A097DCB4-D900-4304-BA1D-36C844820C60}" type="pres">
      <dgm:prSet presAssocID="{8D346996-05B0-4DF5-98BD-26D08854889A}" presName="Parent" presStyleLbl="revTx" presStyleIdx="2" presStyleCnt="4">
        <dgm:presLayoutVars>
          <dgm:chMax val="0"/>
          <dgm:chPref val="0"/>
          <dgm:bulletEnabled val="1"/>
        </dgm:presLayoutVars>
      </dgm:prSet>
      <dgm:spPr/>
    </dgm:pt>
    <dgm:pt modelId="{73C73F9D-7EE8-4B40-AAF2-3BA2CDB08E2B}" type="pres">
      <dgm:prSet presAssocID="{4BB82582-F4F0-4864-B034-2CA55DF2FC66}" presName="sibTrans" presStyleCnt="0"/>
      <dgm:spPr/>
    </dgm:pt>
    <dgm:pt modelId="{AC33661C-CE4B-4B9C-9ADE-986222B45012}" type="pres">
      <dgm:prSet presAssocID="{3665ACD9-4A95-4952-8120-203268C1ACA3}" presName="composite" presStyleCnt="0"/>
      <dgm:spPr/>
    </dgm:pt>
    <dgm:pt modelId="{5D65FFF0-B3C6-4D7D-A51B-FC7F35278247}" type="pres">
      <dgm:prSet presAssocID="{3665ACD9-4A95-4952-8120-203268C1ACA3}" presName="Image" presStyleLbl="align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a:solidFill>
            <a:srgbClr val="AFE3D0"/>
          </a:solidFill>
        </a:ln>
      </dgm:spPr>
    </dgm:pt>
    <dgm:pt modelId="{D67A805C-963F-4362-B857-4318F1D99AF9}" type="pres">
      <dgm:prSet presAssocID="{3665ACD9-4A95-4952-8120-203268C1ACA3}" presName="Accent" presStyleLbl="parChTrans1D1" presStyleIdx="3" presStyleCnt="4"/>
      <dgm:spPr/>
    </dgm:pt>
    <dgm:pt modelId="{FB826180-5D37-4804-9446-3FEF9438A05A}" type="pres">
      <dgm:prSet presAssocID="{3665ACD9-4A95-4952-8120-203268C1ACA3}" presName="Parent" presStyleLbl="revTx" presStyleIdx="3" presStyleCnt="4">
        <dgm:presLayoutVars>
          <dgm:chMax val="0"/>
          <dgm:chPref val="0"/>
          <dgm:bulletEnabled val="1"/>
        </dgm:presLayoutVars>
      </dgm:prSet>
      <dgm:spPr/>
    </dgm:pt>
  </dgm:ptLst>
  <dgm:cxnLst>
    <dgm:cxn modelId="{85D57A2D-638D-47C0-81B3-A94A11BBE084}" type="presOf" srcId="{A1B7892E-29DD-4907-AD01-8662A7C42570}" destId="{35B0D638-8343-4A72-BDB6-E0ACAD274FEC}" srcOrd="0" destOrd="0" presId="urn:microsoft.com/office/officeart/2008/layout/PictureLineup"/>
    <dgm:cxn modelId="{301FDF2F-50C2-40CF-952B-1CD607C6D9C3}" type="presOf" srcId="{8D346996-05B0-4DF5-98BD-26D08854889A}" destId="{A097DCB4-D900-4304-BA1D-36C844820C60}" srcOrd="0" destOrd="0" presId="urn:microsoft.com/office/officeart/2008/layout/PictureLineup"/>
    <dgm:cxn modelId="{9C28E732-6C0A-421A-9E8F-3310CEF4012D}" type="presOf" srcId="{3665ACD9-4A95-4952-8120-203268C1ACA3}" destId="{FB826180-5D37-4804-9446-3FEF9438A05A}" srcOrd="0" destOrd="0" presId="urn:microsoft.com/office/officeart/2008/layout/PictureLineup"/>
    <dgm:cxn modelId="{2DE10433-B5BB-4F86-B8F9-8594FE3985F7}" type="presOf" srcId="{42E43E59-0F6F-438F-9DA1-4D3017FB2279}" destId="{AF933C3B-B2EA-4850-9444-3D5A38029333}" srcOrd="0" destOrd="0" presId="urn:microsoft.com/office/officeart/2008/layout/PictureLineup"/>
    <dgm:cxn modelId="{7714F640-C59B-422A-9D43-0D0D0E24E750}" srcId="{86B6339F-163A-4113-B1F6-2D6868635880}" destId="{42E43E59-0F6F-438F-9DA1-4D3017FB2279}" srcOrd="1" destOrd="0" parTransId="{F28FC618-BF4C-49C0-8484-84DD7A0E8446}" sibTransId="{217C823C-0477-443E-9CFA-7640F8883B48}"/>
    <dgm:cxn modelId="{E6C19A5F-4F48-42D4-AA2F-DB6FDEB44951}" srcId="{86B6339F-163A-4113-B1F6-2D6868635880}" destId="{A1B7892E-29DD-4907-AD01-8662A7C42570}" srcOrd="0" destOrd="0" parTransId="{183822CA-969C-4191-BF1A-B088C47B892B}" sibTransId="{FCB64024-226D-4911-9678-9CCF2A158827}"/>
    <dgm:cxn modelId="{2041D559-FF24-468B-A6BD-BA72B69DCC53}" srcId="{86B6339F-163A-4113-B1F6-2D6868635880}" destId="{8D346996-05B0-4DF5-98BD-26D08854889A}" srcOrd="2" destOrd="0" parTransId="{7765F299-D10A-4B68-A279-AD836CC0005A}" sibTransId="{4BB82582-F4F0-4864-B034-2CA55DF2FC66}"/>
    <dgm:cxn modelId="{9D4E7EDC-726F-426A-B548-BA0CF30A7B34}" srcId="{86B6339F-163A-4113-B1F6-2D6868635880}" destId="{3665ACD9-4A95-4952-8120-203268C1ACA3}" srcOrd="3" destOrd="0" parTransId="{BB98C5D9-3C91-4614-9057-52813FDC46D7}" sibTransId="{4E71A128-D815-4266-BE0D-26F31ADE217A}"/>
    <dgm:cxn modelId="{BFBAA8E4-D38D-4114-8993-3D7275C210BA}" type="presOf" srcId="{86B6339F-163A-4113-B1F6-2D6868635880}" destId="{EE32E86C-5FFB-4D15-8BF9-D1A3A10FFA3D}" srcOrd="0" destOrd="0" presId="urn:microsoft.com/office/officeart/2008/layout/PictureLineup"/>
    <dgm:cxn modelId="{BAB273D2-3233-435F-BC48-D95503DDF9F6}" type="presParOf" srcId="{EE32E86C-5FFB-4D15-8BF9-D1A3A10FFA3D}" destId="{7C7F885C-454B-43AF-AF9D-AF5937400E4A}" srcOrd="0" destOrd="0" presId="urn:microsoft.com/office/officeart/2008/layout/PictureLineup"/>
    <dgm:cxn modelId="{A8AB5BF1-CAE1-4675-AFC3-A6D5B4D9BECC}" type="presParOf" srcId="{7C7F885C-454B-43AF-AF9D-AF5937400E4A}" destId="{B6A27D66-5A9F-4F0D-84C2-E196FACB8998}" srcOrd="0" destOrd="0" presId="urn:microsoft.com/office/officeart/2008/layout/PictureLineup"/>
    <dgm:cxn modelId="{2E6B9B20-83E1-45C0-B036-5C95D01DD9DA}" type="presParOf" srcId="{7C7F885C-454B-43AF-AF9D-AF5937400E4A}" destId="{34A1F4F6-FE8B-41BF-9DED-035C2B1886C6}" srcOrd="1" destOrd="0" presId="urn:microsoft.com/office/officeart/2008/layout/PictureLineup"/>
    <dgm:cxn modelId="{DFA860E0-083A-44AE-AF7B-F2AAF526A983}" type="presParOf" srcId="{7C7F885C-454B-43AF-AF9D-AF5937400E4A}" destId="{35B0D638-8343-4A72-BDB6-E0ACAD274FEC}" srcOrd="2" destOrd="0" presId="urn:microsoft.com/office/officeart/2008/layout/PictureLineup"/>
    <dgm:cxn modelId="{1E734F86-ACB7-4AC2-B986-9D082E0D8FF8}" type="presParOf" srcId="{EE32E86C-5FFB-4D15-8BF9-D1A3A10FFA3D}" destId="{6F10969C-9B3E-4B3E-8265-CB0D5320FEC7}" srcOrd="1" destOrd="0" presId="urn:microsoft.com/office/officeart/2008/layout/PictureLineup"/>
    <dgm:cxn modelId="{B271E22B-CFFC-4714-AB10-6E0390B981C3}" type="presParOf" srcId="{EE32E86C-5FFB-4D15-8BF9-D1A3A10FFA3D}" destId="{4A99F5FA-39D8-420E-9703-4E707F48D5F6}" srcOrd="2" destOrd="0" presId="urn:microsoft.com/office/officeart/2008/layout/PictureLineup"/>
    <dgm:cxn modelId="{4ACDF173-B3E6-4AC2-8572-EF53111F8397}" type="presParOf" srcId="{4A99F5FA-39D8-420E-9703-4E707F48D5F6}" destId="{3211D40C-DBF1-45BE-A4F5-1F11916E4790}" srcOrd="0" destOrd="0" presId="urn:microsoft.com/office/officeart/2008/layout/PictureLineup"/>
    <dgm:cxn modelId="{E6177312-9F4A-403C-B747-2464723C5C4D}" type="presParOf" srcId="{4A99F5FA-39D8-420E-9703-4E707F48D5F6}" destId="{0715FF49-8456-4365-82E6-70C986FE48D2}" srcOrd="1" destOrd="0" presId="urn:microsoft.com/office/officeart/2008/layout/PictureLineup"/>
    <dgm:cxn modelId="{51E687E0-F14C-49D5-ACB1-0BADB00193FB}" type="presParOf" srcId="{4A99F5FA-39D8-420E-9703-4E707F48D5F6}" destId="{AF933C3B-B2EA-4850-9444-3D5A38029333}" srcOrd="2" destOrd="0" presId="urn:microsoft.com/office/officeart/2008/layout/PictureLineup"/>
    <dgm:cxn modelId="{861BA8C6-A625-4AE6-83EE-1D00A79B0D4C}" type="presParOf" srcId="{EE32E86C-5FFB-4D15-8BF9-D1A3A10FFA3D}" destId="{6A0706BA-8464-49EA-B6B1-9B256E753940}" srcOrd="3" destOrd="0" presId="urn:microsoft.com/office/officeart/2008/layout/PictureLineup"/>
    <dgm:cxn modelId="{7160D71D-9996-44F8-8811-AE5504E45FC8}" type="presParOf" srcId="{EE32E86C-5FFB-4D15-8BF9-D1A3A10FFA3D}" destId="{BFE21659-B98F-444D-9FC2-EE619AF77EAA}" srcOrd="4" destOrd="0" presId="urn:microsoft.com/office/officeart/2008/layout/PictureLineup"/>
    <dgm:cxn modelId="{A2DE267E-A1B5-442D-B41B-0C513EBF5AA5}" type="presParOf" srcId="{BFE21659-B98F-444D-9FC2-EE619AF77EAA}" destId="{14ADA89A-A149-4581-A2E4-6CDE24325B0B}" srcOrd="0" destOrd="0" presId="urn:microsoft.com/office/officeart/2008/layout/PictureLineup"/>
    <dgm:cxn modelId="{B90963CF-BFA9-4DD0-82E3-29F4FBD3A835}" type="presParOf" srcId="{BFE21659-B98F-444D-9FC2-EE619AF77EAA}" destId="{A295DACA-9595-4F40-8B3A-A587373DED1C}" srcOrd="1" destOrd="0" presId="urn:microsoft.com/office/officeart/2008/layout/PictureLineup"/>
    <dgm:cxn modelId="{652E8AEB-D047-4FB2-8627-3505B74541BD}" type="presParOf" srcId="{BFE21659-B98F-444D-9FC2-EE619AF77EAA}" destId="{A097DCB4-D900-4304-BA1D-36C844820C60}" srcOrd="2" destOrd="0" presId="urn:microsoft.com/office/officeart/2008/layout/PictureLineup"/>
    <dgm:cxn modelId="{385F8A27-2283-4C0A-A95A-E332DB0536AE}" type="presParOf" srcId="{EE32E86C-5FFB-4D15-8BF9-D1A3A10FFA3D}" destId="{73C73F9D-7EE8-4B40-AAF2-3BA2CDB08E2B}" srcOrd="5" destOrd="0" presId="urn:microsoft.com/office/officeart/2008/layout/PictureLineup"/>
    <dgm:cxn modelId="{4ABEAAA3-D7FB-4C56-BD65-9EAC4C3A0353}" type="presParOf" srcId="{EE32E86C-5FFB-4D15-8BF9-D1A3A10FFA3D}" destId="{AC33661C-CE4B-4B9C-9ADE-986222B45012}" srcOrd="6" destOrd="0" presId="urn:microsoft.com/office/officeart/2008/layout/PictureLineup"/>
    <dgm:cxn modelId="{CC23F7B4-35B3-48DE-AC44-7E3664963BE0}" type="presParOf" srcId="{AC33661C-CE4B-4B9C-9ADE-986222B45012}" destId="{5D65FFF0-B3C6-4D7D-A51B-FC7F35278247}" srcOrd="0" destOrd="0" presId="urn:microsoft.com/office/officeart/2008/layout/PictureLineup"/>
    <dgm:cxn modelId="{0B76DD35-D60D-402C-9748-59CD8E6E492B}" type="presParOf" srcId="{AC33661C-CE4B-4B9C-9ADE-986222B45012}" destId="{D67A805C-963F-4362-B857-4318F1D99AF9}" srcOrd="1" destOrd="0" presId="urn:microsoft.com/office/officeart/2008/layout/PictureLineup"/>
    <dgm:cxn modelId="{A22A98DE-DE98-4736-B8EF-363920E34FA1}" type="presParOf" srcId="{AC33661C-CE4B-4B9C-9ADE-986222B45012}" destId="{FB826180-5D37-4804-9446-3FEF9438A05A}"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2418F-4559-4CC3-9BBC-BF81D952E6BF}">
      <dsp:nvSpPr>
        <dsp:cNvPr id="0" name=""/>
        <dsp:cNvSpPr/>
      </dsp:nvSpPr>
      <dsp:spPr>
        <a:xfrm rot="5400000">
          <a:off x="-144549" y="148331"/>
          <a:ext cx="963661" cy="674562"/>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kern="1200" dirty="0"/>
            <a:t>SAP</a:t>
          </a:r>
        </a:p>
      </dsp:txBody>
      <dsp:txXfrm rot="-5400000">
        <a:off x="1" y="341062"/>
        <a:ext cx="674562" cy="289099"/>
      </dsp:txXfrm>
    </dsp:sp>
    <dsp:sp modelId="{3E412556-66D9-48A9-A7FA-39829BD06198}">
      <dsp:nvSpPr>
        <dsp:cNvPr id="0" name=""/>
        <dsp:cNvSpPr/>
      </dsp:nvSpPr>
      <dsp:spPr>
        <a:xfrm rot="5400000">
          <a:off x="5281726" y="-4603381"/>
          <a:ext cx="626709" cy="9841037"/>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pt-PT" sz="2500" kern="1200" dirty="0"/>
            <a:t>Projetos de ação normalizados</a:t>
          </a:r>
          <a:br>
            <a:rPr lang="pt-PT" sz="3100" kern="1200" dirty="0"/>
          </a:br>
          <a:r>
            <a:rPr lang="pt-PT" sz="1600" kern="1200" dirty="0"/>
            <a:t>Duração máxima – 10 anos</a:t>
          </a:r>
          <a:endParaRPr lang="pt-PT" sz="3100" kern="1200" dirty="0"/>
        </a:p>
      </dsp:txBody>
      <dsp:txXfrm rot="-5400000">
        <a:off x="674563" y="34375"/>
        <a:ext cx="9810444" cy="565523"/>
      </dsp:txXfrm>
    </dsp:sp>
    <dsp:sp modelId="{BFCA4593-6327-4C03-9C66-42A3C3FF242C}">
      <dsp:nvSpPr>
        <dsp:cNvPr id="0" name=""/>
        <dsp:cNvSpPr/>
      </dsp:nvSpPr>
      <dsp:spPr>
        <a:xfrm rot="5400000">
          <a:off x="-144549" y="993359"/>
          <a:ext cx="963661" cy="674562"/>
        </a:xfrm>
        <a:prstGeom prst="chevron">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kern="1200" dirty="0"/>
            <a:t>SIP</a:t>
          </a:r>
        </a:p>
      </dsp:txBody>
      <dsp:txXfrm rot="-5400000">
        <a:off x="1" y="1186090"/>
        <a:ext cx="674562" cy="289099"/>
      </dsp:txXfrm>
    </dsp:sp>
    <dsp:sp modelId="{97EDBFB9-8EF5-4935-B241-F9814397C363}">
      <dsp:nvSpPr>
        <dsp:cNvPr id="0" name=""/>
        <dsp:cNvSpPr/>
      </dsp:nvSpPr>
      <dsp:spPr>
        <a:xfrm rot="5400000">
          <a:off x="5281891" y="-3721774"/>
          <a:ext cx="626379" cy="9841037"/>
        </a:xfrm>
        <a:prstGeom prst="round2SameRect">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pt-PT" sz="2500" kern="1200" dirty="0">
              <a:solidFill>
                <a:prstClr val="black">
                  <a:hueOff val="0"/>
                  <a:satOff val="0"/>
                  <a:lumOff val="0"/>
                  <a:alphaOff val="0"/>
                </a:prstClr>
              </a:solidFill>
              <a:latin typeface="Calibri" panose="020F0502020204030204"/>
              <a:ea typeface="+mn-ea"/>
              <a:cs typeface="+mn-cs"/>
            </a:rPr>
            <a:t>Projetos integrados estratégicos</a:t>
          </a:r>
          <a:br>
            <a:rPr lang="pt-PT" sz="2500" kern="1200" dirty="0">
              <a:solidFill>
                <a:prstClr val="black">
                  <a:hueOff val="0"/>
                  <a:satOff val="0"/>
                  <a:lumOff val="0"/>
                  <a:alphaOff val="0"/>
                </a:prstClr>
              </a:solidFill>
              <a:latin typeface="Calibri" panose="020F0502020204030204"/>
              <a:ea typeface="+mn-ea"/>
              <a:cs typeface="+mn-cs"/>
            </a:rPr>
          </a:br>
          <a:r>
            <a:rPr lang="pt-PT" sz="1600" kern="1200" dirty="0">
              <a:solidFill>
                <a:prstClr val="black">
                  <a:hueOff val="0"/>
                  <a:satOff val="0"/>
                  <a:lumOff val="0"/>
                  <a:alphaOff val="0"/>
                </a:prstClr>
              </a:solidFill>
              <a:latin typeface="Calibri" panose="020F0502020204030204"/>
              <a:ea typeface="+mn-ea"/>
              <a:cs typeface="+mn-cs"/>
            </a:rPr>
            <a:t>Duração máxima – 14 anos</a:t>
          </a:r>
          <a:endParaRPr lang="pt-PT" sz="2500" kern="1200" dirty="0">
            <a:solidFill>
              <a:prstClr val="black">
                <a:hueOff val="0"/>
                <a:satOff val="0"/>
                <a:lumOff val="0"/>
                <a:alphaOff val="0"/>
              </a:prstClr>
            </a:solidFill>
            <a:latin typeface="Calibri" panose="020F0502020204030204"/>
            <a:ea typeface="+mn-ea"/>
            <a:cs typeface="+mn-cs"/>
          </a:endParaRPr>
        </a:p>
      </dsp:txBody>
      <dsp:txXfrm rot="-5400000">
        <a:off x="674563" y="916131"/>
        <a:ext cx="9810460" cy="565225"/>
      </dsp:txXfrm>
    </dsp:sp>
    <dsp:sp modelId="{48A906C2-7FE8-4F3F-88D8-C9DB73A7BD36}">
      <dsp:nvSpPr>
        <dsp:cNvPr id="0" name=""/>
        <dsp:cNvSpPr/>
      </dsp:nvSpPr>
      <dsp:spPr>
        <a:xfrm rot="5400000">
          <a:off x="-144549" y="1838387"/>
          <a:ext cx="963661" cy="674562"/>
        </a:xfrm>
        <a:prstGeom prst="chevron">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kern="1200" dirty="0"/>
            <a:t>SNAP</a:t>
          </a:r>
        </a:p>
      </dsp:txBody>
      <dsp:txXfrm rot="-5400000">
        <a:off x="1" y="2031118"/>
        <a:ext cx="674562" cy="289099"/>
      </dsp:txXfrm>
    </dsp:sp>
    <dsp:sp modelId="{6BC24C88-6FC5-4B2E-9C75-FDA8E9D2D2AE}">
      <dsp:nvSpPr>
        <dsp:cNvPr id="0" name=""/>
        <dsp:cNvSpPr/>
      </dsp:nvSpPr>
      <dsp:spPr>
        <a:xfrm rot="5400000">
          <a:off x="5281891" y="-2913490"/>
          <a:ext cx="626379" cy="9841037"/>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pt-PT" sz="2400" kern="1200" dirty="0"/>
            <a:t>Projetos estratégicos para a natureza</a:t>
          </a:r>
          <a:br>
            <a:rPr lang="pt-PT" sz="2800" kern="1200" dirty="0"/>
          </a:br>
          <a:r>
            <a:rPr lang="pt-PT" sz="1600" kern="1200" dirty="0"/>
            <a:t>Duração máxima – 14 anos</a:t>
          </a:r>
          <a:endParaRPr lang="pt-PT" sz="2800" kern="1200" dirty="0"/>
        </a:p>
      </dsp:txBody>
      <dsp:txXfrm rot="-5400000">
        <a:off x="674563" y="1724415"/>
        <a:ext cx="9810460" cy="565225"/>
      </dsp:txXfrm>
    </dsp:sp>
    <dsp:sp modelId="{859FDA73-E8A1-4CC4-9D14-83AA083C021A}">
      <dsp:nvSpPr>
        <dsp:cNvPr id="0" name=""/>
        <dsp:cNvSpPr/>
      </dsp:nvSpPr>
      <dsp:spPr>
        <a:xfrm rot="5400000">
          <a:off x="-144549" y="2683415"/>
          <a:ext cx="963661" cy="674562"/>
        </a:xfrm>
        <a:prstGeom prst="chevron">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kern="1200" dirty="0"/>
            <a:t>OA</a:t>
          </a:r>
        </a:p>
      </dsp:txBody>
      <dsp:txXfrm rot="-5400000">
        <a:off x="1" y="2876146"/>
        <a:ext cx="674562" cy="289099"/>
      </dsp:txXfrm>
    </dsp:sp>
    <dsp:sp modelId="{47F768B5-BE1C-469F-8A5C-64F05B98BBB3}">
      <dsp:nvSpPr>
        <dsp:cNvPr id="0" name=""/>
        <dsp:cNvSpPr/>
      </dsp:nvSpPr>
      <dsp:spPr>
        <a:xfrm rot="5400000">
          <a:off x="5281891" y="-2068462"/>
          <a:ext cx="626379" cy="9841037"/>
        </a:xfrm>
        <a:prstGeom prst="round2SameRect">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pt-PT" sz="2500" kern="1200" dirty="0"/>
            <a:t>Outras ações – utilizados no CET (</a:t>
          </a:r>
          <a:r>
            <a:rPr lang="pt-PT" sz="2500" kern="1200" dirty="0" err="1"/>
            <a:t>Clean</a:t>
          </a:r>
          <a:r>
            <a:rPr lang="pt-PT" sz="2500" kern="1200" dirty="0"/>
            <a:t> </a:t>
          </a:r>
          <a:r>
            <a:rPr lang="pt-PT" sz="2500" kern="1200" dirty="0" err="1"/>
            <a:t>Energy</a:t>
          </a:r>
          <a:r>
            <a:rPr lang="pt-PT" sz="2500" kern="1200" dirty="0"/>
            <a:t> </a:t>
          </a:r>
          <a:r>
            <a:rPr lang="pt-PT" sz="2500" kern="1200" dirty="0" err="1"/>
            <a:t>Transition</a:t>
          </a:r>
          <a:r>
            <a:rPr lang="pt-PT" sz="2500" kern="1200" dirty="0"/>
            <a:t>)</a:t>
          </a:r>
          <a:br>
            <a:rPr lang="pt-PT" sz="2500" kern="1200" dirty="0"/>
          </a:br>
          <a:r>
            <a:rPr lang="pt-PT" sz="1600" kern="1200" dirty="0"/>
            <a:t>Duração máxima – 10 anos</a:t>
          </a:r>
          <a:endParaRPr lang="pt-PT" sz="1900" kern="1200" dirty="0"/>
        </a:p>
      </dsp:txBody>
      <dsp:txXfrm rot="-5400000">
        <a:off x="674563" y="2569443"/>
        <a:ext cx="9810460" cy="565225"/>
      </dsp:txXfrm>
    </dsp:sp>
    <dsp:sp modelId="{AAAAB95A-BDB5-4EBE-BA66-4E78B9BC7036}">
      <dsp:nvSpPr>
        <dsp:cNvPr id="0" name=""/>
        <dsp:cNvSpPr/>
      </dsp:nvSpPr>
      <dsp:spPr>
        <a:xfrm rot="5400000">
          <a:off x="-144549" y="3528443"/>
          <a:ext cx="963661" cy="674562"/>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kern="1200" dirty="0"/>
            <a:t>TA</a:t>
          </a:r>
        </a:p>
      </dsp:txBody>
      <dsp:txXfrm rot="-5400000">
        <a:off x="1" y="3721174"/>
        <a:ext cx="674562" cy="289099"/>
      </dsp:txXfrm>
    </dsp:sp>
    <dsp:sp modelId="{689D5851-0375-4F77-A09B-0C9B4174A25A}">
      <dsp:nvSpPr>
        <dsp:cNvPr id="0" name=""/>
        <dsp:cNvSpPr/>
      </dsp:nvSpPr>
      <dsp:spPr>
        <a:xfrm rot="5400000">
          <a:off x="5281891" y="-1223434"/>
          <a:ext cx="626379" cy="9841037"/>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pt-PT" sz="2500" kern="1200" dirty="0"/>
            <a:t>Projetos assistência técnica</a:t>
          </a:r>
          <a:br>
            <a:rPr lang="pt-PT" sz="1900" kern="1200" dirty="0"/>
          </a:br>
          <a:r>
            <a:rPr lang="pt-PT" sz="1600" kern="1200" dirty="0"/>
            <a:t>Duração máxima – 5 anos</a:t>
          </a:r>
          <a:endParaRPr lang="pt-PT" sz="1900" kern="1200" dirty="0"/>
        </a:p>
      </dsp:txBody>
      <dsp:txXfrm rot="-5400000">
        <a:off x="674563" y="3414471"/>
        <a:ext cx="9810460" cy="565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4CB45-AFE2-494A-9828-4E4C80F3F30C}">
      <dsp:nvSpPr>
        <dsp:cNvPr id="0" name=""/>
        <dsp:cNvSpPr/>
      </dsp:nvSpPr>
      <dsp:spPr>
        <a:xfrm>
          <a:off x="0" y="294267"/>
          <a:ext cx="5340372" cy="428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17D393-6CCC-42EF-8A7D-0E95E7B93832}">
      <dsp:nvSpPr>
        <dsp:cNvPr id="0" name=""/>
        <dsp:cNvSpPr/>
      </dsp:nvSpPr>
      <dsp:spPr>
        <a:xfrm>
          <a:off x="267018" y="43347"/>
          <a:ext cx="3738260" cy="501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297" tIns="0" rIns="141297" bIns="0" numCol="1" spcCol="1270" anchor="ctr" anchorCtr="0">
          <a:noAutofit/>
        </a:bodyPr>
        <a:lstStyle/>
        <a:p>
          <a:pPr marL="0" lvl="0" indent="0" algn="l" defTabSz="711200">
            <a:lnSpc>
              <a:spcPct val="90000"/>
            </a:lnSpc>
            <a:spcBef>
              <a:spcPct val="0"/>
            </a:spcBef>
            <a:spcAft>
              <a:spcPct val="35000"/>
            </a:spcAft>
            <a:buNone/>
          </a:pPr>
          <a:r>
            <a:rPr lang="en-NZ" sz="1600" b="1" kern="1200" noProof="0" dirty="0"/>
            <a:t>We Gather Knowledge (new data)</a:t>
          </a:r>
        </a:p>
      </dsp:txBody>
      <dsp:txXfrm>
        <a:off x="291516" y="67845"/>
        <a:ext cx="3689264" cy="452844"/>
      </dsp:txXfrm>
    </dsp:sp>
    <dsp:sp modelId="{0FFBB37E-2C59-49D5-8082-AA2787F7ED3B}">
      <dsp:nvSpPr>
        <dsp:cNvPr id="0" name=""/>
        <dsp:cNvSpPr/>
      </dsp:nvSpPr>
      <dsp:spPr>
        <a:xfrm>
          <a:off x="0" y="1065387"/>
          <a:ext cx="5340372" cy="428400"/>
        </a:xfrm>
        <a:prstGeom prst="rect">
          <a:avLst/>
        </a:prstGeom>
        <a:solidFill>
          <a:schemeClr val="lt1">
            <a:alpha val="90000"/>
            <a:hueOff val="0"/>
            <a:satOff val="0"/>
            <a:lumOff val="0"/>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5FD595-459E-4CFF-B196-B2FC97A81BF8}">
      <dsp:nvSpPr>
        <dsp:cNvPr id="0" name=""/>
        <dsp:cNvSpPr/>
      </dsp:nvSpPr>
      <dsp:spPr>
        <a:xfrm>
          <a:off x="267018" y="814467"/>
          <a:ext cx="3738260" cy="501840"/>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297" tIns="0" rIns="141297" bIns="0" numCol="1" spcCol="1270" anchor="ctr" anchorCtr="0">
          <a:noAutofit/>
        </a:bodyPr>
        <a:lstStyle/>
        <a:p>
          <a:pPr marL="0" lvl="0" indent="0" algn="l" defTabSz="711200">
            <a:lnSpc>
              <a:spcPct val="90000"/>
            </a:lnSpc>
            <a:spcBef>
              <a:spcPct val="0"/>
            </a:spcBef>
            <a:spcAft>
              <a:spcPct val="35000"/>
            </a:spcAft>
            <a:buNone/>
          </a:pPr>
          <a:r>
            <a:rPr lang="en-NZ" sz="1600" b="1" kern="1200" noProof="0" dirty="0"/>
            <a:t>We Capacitate</a:t>
          </a:r>
        </a:p>
      </dsp:txBody>
      <dsp:txXfrm>
        <a:off x="291516" y="838965"/>
        <a:ext cx="3689264" cy="452844"/>
      </dsp:txXfrm>
    </dsp:sp>
    <dsp:sp modelId="{96C93F4C-D443-46DD-88AC-DE53A3C88976}">
      <dsp:nvSpPr>
        <dsp:cNvPr id="0" name=""/>
        <dsp:cNvSpPr/>
      </dsp:nvSpPr>
      <dsp:spPr>
        <a:xfrm>
          <a:off x="0" y="1836507"/>
          <a:ext cx="5340372" cy="4284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6756F0-F255-48AE-AFD7-AD2506EA170F}">
      <dsp:nvSpPr>
        <dsp:cNvPr id="0" name=""/>
        <dsp:cNvSpPr/>
      </dsp:nvSpPr>
      <dsp:spPr>
        <a:xfrm>
          <a:off x="267018" y="1585587"/>
          <a:ext cx="3738260" cy="5018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297" tIns="0" rIns="141297" bIns="0" numCol="1" spcCol="1270" anchor="ctr" anchorCtr="0">
          <a:noAutofit/>
        </a:bodyPr>
        <a:lstStyle/>
        <a:p>
          <a:pPr marL="0" lvl="0" indent="0" algn="l" defTabSz="711200">
            <a:lnSpc>
              <a:spcPct val="90000"/>
            </a:lnSpc>
            <a:spcBef>
              <a:spcPct val="0"/>
            </a:spcBef>
            <a:spcAft>
              <a:spcPct val="35000"/>
            </a:spcAft>
            <a:buNone/>
          </a:pPr>
          <a:r>
            <a:rPr lang="en-NZ" sz="1600" b="1" kern="1200" noProof="0" dirty="0"/>
            <a:t>We Manage (marine conservation)</a:t>
          </a:r>
        </a:p>
      </dsp:txBody>
      <dsp:txXfrm>
        <a:off x="291516" y="1610085"/>
        <a:ext cx="3689264" cy="452844"/>
      </dsp:txXfrm>
    </dsp:sp>
    <dsp:sp modelId="{4F3E48D7-4EE6-4851-8527-DAAB05EAB3F8}">
      <dsp:nvSpPr>
        <dsp:cNvPr id="0" name=""/>
        <dsp:cNvSpPr/>
      </dsp:nvSpPr>
      <dsp:spPr>
        <a:xfrm>
          <a:off x="0" y="2607627"/>
          <a:ext cx="5340372" cy="4284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B1FE31-33C8-4E56-BDB3-F5F2B461BD10}">
      <dsp:nvSpPr>
        <dsp:cNvPr id="0" name=""/>
        <dsp:cNvSpPr/>
      </dsp:nvSpPr>
      <dsp:spPr>
        <a:xfrm>
          <a:off x="267018" y="2356707"/>
          <a:ext cx="3738260" cy="5018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297" tIns="0" rIns="141297" bIns="0" numCol="1" spcCol="1270" anchor="ctr" anchorCtr="0">
          <a:noAutofit/>
        </a:bodyPr>
        <a:lstStyle/>
        <a:p>
          <a:pPr marL="0" lvl="0" indent="0" algn="l" defTabSz="711200">
            <a:lnSpc>
              <a:spcPct val="90000"/>
            </a:lnSpc>
            <a:spcBef>
              <a:spcPct val="0"/>
            </a:spcBef>
            <a:spcAft>
              <a:spcPct val="35000"/>
            </a:spcAft>
            <a:buNone/>
          </a:pPr>
          <a:r>
            <a:rPr lang="en-NZ" sz="1600" b="1" kern="1200" noProof="0" dirty="0"/>
            <a:t>We Manage (terrestrial conservation)</a:t>
          </a:r>
        </a:p>
      </dsp:txBody>
      <dsp:txXfrm>
        <a:off x="291516" y="2381205"/>
        <a:ext cx="3689264" cy="452844"/>
      </dsp:txXfrm>
    </dsp:sp>
    <dsp:sp modelId="{CE14ACE6-50BE-4C60-B019-87AFFBEAEA1C}">
      <dsp:nvSpPr>
        <dsp:cNvPr id="0" name=""/>
        <dsp:cNvSpPr/>
      </dsp:nvSpPr>
      <dsp:spPr>
        <a:xfrm>
          <a:off x="0" y="3378747"/>
          <a:ext cx="5340372" cy="4284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06BC40-A30D-4878-BB93-09EB7B4907AA}">
      <dsp:nvSpPr>
        <dsp:cNvPr id="0" name=""/>
        <dsp:cNvSpPr/>
      </dsp:nvSpPr>
      <dsp:spPr>
        <a:xfrm>
          <a:off x="267018" y="3127827"/>
          <a:ext cx="3738260" cy="5018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297" tIns="0" rIns="141297" bIns="0" numCol="1" spcCol="1270" anchor="ctr" anchorCtr="0">
          <a:noAutofit/>
        </a:bodyPr>
        <a:lstStyle/>
        <a:p>
          <a:pPr marL="0" lvl="0" indent="0" algn="l" defTabSz="711200">
            <a:lnSpc>
              <a:spcPct val="90000"/>
            </a:lnSpc>
            <a:spcBef>
              <a:spcPct val="0"/>
            </a:spcBef>
            <a:spcAft>
              <a:spcPct val="35000"/>
            </a:spcAft>
            <a:buNone/>
          </a:pPr>
          <a:r>
            <a:rPr lang="en-NZ" sz="1600" b="1" kern="1200" noProof="0" dirty="0"/>
            <a:t>We Integrate</a:t>
          </a:r>
        </a:p>
      </dsp:txBody>
      <dsp:txXfrm>
        <a:off x="291516" y="3152325"/>
        <a:ext cx="3689264" cy="452844"/>
      </dsp:txXfrm>
    </dsp:sp>
    <dsp:sp modelId="{E290E30D-75AC-4112-998F-722E869C407E}">
      <dsp:nvSpPr>
        <dsp:cNvPr id="0" name=""/>
        <dsp:cNvSpPr/>
      </dsp:nvSpPr>
      <dsp:spPr>
        <a:xfrm>
          <a:off x="0" y="4149867"/>
          <a:ext cx="5340372" cy="428400"/>
        </a:xfrm>
        <a:prstGeom prst="rect">
          <a:avLst/>
        </a:prstGeom>
        <a:solidFill>
          <a:schemeClr val="lt1">
            <a:alpha val="90000"/>
            <a:hueOff val="0"/>
            <a:satOff val="0"/>
            <a:lumOff val="0"/>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56AD0F-9DEF-4858-B49D-D1C2F04C3FB3}">
      <dsp:nvSpPr>
        <dsp:cNvPr id="0" name=""/>
        <dsp:cNvSpPr/>
      </dsp:nvSpPr>
      <dsp:spPr>
        <a:xfrm>
          <a:off x="267018" y="3898947"/>
          <a:ext cx="3738260" cy="501840"/>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297" tIns="0" rIns="141297" bIns="0" numCol="1" spcCol="1270" anchor="ctr" anchorCtr="0">
          <a:noAutofit/>
        </a:bodyPr>
        <a:lstStyle/>
        <a:p>
          <a:pPr marL="0" lvl="0" indent="0" algn="l" defTabSz="711200">
            <a:lnSpc>
              <a:spcPct val="90000"/>
            </a:lnSpc>
            <a:spcBef>
              <a:spcPct val="0"/>
            </a:spcBef>
            <a:spcAft>
              <a:spcPct val="35000"/>
            </a:spcAft>
            <a:buNone/>
          </a:pPr>
          <a:r>
            <a:rPr lang="en-NZ" sz="1600" b="1" kern="1200" noProof="0" dirty="0"/>
            <a:t>We Disseminate, Participate and Raise Awareness</a:t>
          </a:r>
        </a:p>
      </dsp:txBody>
      <dsp:txXfrm>
        <a:off x="291516" y="3923445"/>
        <a:ext cx="3689264" cy="452844"/>
      </dsp:txXfrm>
    </dsp:sp>
    <dsp:sp modelId="{B0E099CF-258B-4097-8C77-C37AF8DDA3C6}">
      <dsp:nvSpPr>
        <dsp:cNvPr id="0" name=""/>
        <dsp:cNvSpPr/>
      </dsp:nvSpPr>
      <dsp:spPr>
        <a:xfrm>
          <a:off x="0" y="4920987"/>
          <a:ext cx="5340372" cy="4284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AB8F5A-B4B8-4EA7-B563-EE135EEB521F}">
      <dsp:nvSpPr>
        <dsp:cNvPr id="0" name=""/>
        <dsp:cNvSpPr/>
      </dsp:nvSpPr>
      <dsp:spPr>
        <a:xfrm>
          <a:off x="267018" y="4670067"/>
          <a:ext cx="3738260" cy="5018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297" tIns="0" rIns="141297" bIns="0" numCol="1" spcCol="1270" anchor="ctr" anchorCtr="0">
          <a:noAutofit/>
        </a:bodyPr>
        <a:lstStyle/>
        <a:p>
          <a:pPr marL="0" lvl="0" indent="0" algn="l" defTabSz="711200">
            <a:lnSpc>
              <a:spcPct val="90000"/>
            </a:lnSpc>
            <a:spcBef>
              <a:spcPct val="0"/>
            </a:spcBef>
            <a:spcAft>
              <a:spcPct val="35000"/>
            </a:spcAft>
            <a:buNone/>
          </a:pPr>
          <a:r>
            <a:rPr lang="en-NZ" sz="1600" b="1" kern="1200" noProof="0" dirty="0"/>
            <a:t>We Coordinate</a:t>
          </a:r>
        </a:p>
      </dsp:txBody>
      <dsp:txXfrm>
        <a:off x="291516" y="4694565"/>
        <a:ext cx="3689264"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7D66-5A9F-4F0D-84C2-E196FACB8998}">
      <dsp:nvSpPr>
        <dsp:cNvPr id="0" name=""/>
        <dsp:cNvSpPr/>
      </dsp:nvSpPr>
      <dsp:spPr>
        <a:xfrm>
          <a:off x="704265" y="0"/>
          <a:ext cx="2500182" cy="250018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A1F4F6-FE8B-41BF-9DED-035C2B1886C6}">
      <dsp:nvSpPr>
        <dsp:cNvPr id="0" name=""/>
        <dsp:cNvSpPr/>
      </dsp:nvSpPr>
      <dsp:spPr>
        <a:xfrm>
          <a:off x="704265" y="0"/>
          <a:ext cx="250" cy="5000365"/>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B0D638-8343-4A72-BDB6-E0ACAD274FEC}">
      <dsp:nvSpPr>
        <dsp:cNvPr id="0" name=""/>
        <dsp:cNvSpPr/>
      </dsp:nvSpPr>
      <dsp:spPr>
        <a:xfrm>
          <a:off x="704265" y="2500182"/>
          <a:ext cx="2500182" cy="2500182"/>
        </a:xfrm>
        <a:prstGeom prst="rect">
          <a:avLst/>
        </a:prstGeom>
        <a:solidFill>
          <a:schemeClr val="lt1"/>
        </a:solidFill>
        <a:ln w="12700" cap="flat" cmpd="sng" algn="ctr">
          <a:solidFill>
            <a:srgbClr val="AFE3D0"/>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marL="0" lvl="0" indent="0" algn="l" defTabSz="577850">
            <a:lnSpc>
              <a:spcPct val="120000"/>
            </a:lnSpc>
            <a:spcBef>
              <a:spcPct val="0"/>
            </a:spcBef>
            <a:spcAft>
              <a:spcPct val="35000"/>
            </a:spcAft>
            <a:buNone/>
          </a:pPr>
          <a:r>
            <a:rPr lang="pt-PT" sz="1300" b="1" kern="1200" dirty="0">
              <a:solidFill>
                <a:schemeClr val="tx1"/>
              </a:solidFill>
              <a:latin typeface="Century Gothic" panose="020B0502020202020204" pitchFamily="34" charset="0"/>
              <a:cs typeface="Calibri" panose="020F0502020204030204" pitchFamily="34" charset="0"/>
            </a:rPr>
            <a:t>Boas Práticas</a:t>
          </a:r>
        </a:p>
        <a:p>
          <a:pPr marL="0" lvl="0" indent="0" defTabSz="577850">
            <a:spcBef>
              <a:spcPct val="0"/>
            </a:spcBef>
            <a:spcAft>
              <a:spcPct val="35000"/>
            </a:spcAft>
            <a:buNone/>
          </a:pPr>
          <a:r>
            <a:rPr lang="pt-PT" sz="1200" b="0" kern="1200" dirty="0">
              <a:solidFill>
                <a:schemeClr val="tx1"/>
              </a:solidFill>
              <a:latin typeface="Century Gothic" panose="020B0502020202020204" pitchFamily="34" charset="0"/>
              <a:cs typeface="Calibri" panose="020F0502020204030204" pitchFamily="34" charset="0"/>
            </a:rPr>
            <a:t>(</a:t>
          </a:r>
          <a:r>
            <a:rPr lang="pt-BR" sz="1200" b="0" kern="1200" dirty="0">
              <a:solidFill>
                <a:schemeClr val="tx1"/>
              </a:solidFill>
              <a:latin typeface="Century Gothic" panose="020B0502020202020204" pitchFamily="34" charset="0"/>
              <a:cs typeface="Calibri" panose="020F0502020204030204" pitchFamily="34" charset="0"/>
            </a:rPr>
            <a:t>p.e., Estratégia Regional de Controlo de EEI; Estratégia Regional de prevenção e controle de EEI marinhas;</a:t>
          </a:r>
        </a:p>
        <a:p>
          <a:pPr marL="0" lvl="0" indent="0" algn="l" defTabSz="577850">
            <a:lnSpc>
              <a:spcPct val="120000"/>
            </a:lnSpc>
            <a:spcBef>
              <a:spcPct val="0"/>
            </a:spcBef>
            <a:spcAft>
              <a:spcPct val="35000"/>
            </a:spcAft>
            <a:buNone/>
          </a:pPr>
          <a:r>
            <a:rPr lang="pt-BR" sz="1200" b="0" kern="1200" dirty="0">
              <a:solidFill>
                <a:schemeClr val="tx1"/>
              </a:solidFill>
              <a:latin typeface="Century Gothic" panose="020B0502020202020204" pitchFamily="34" charset="0"/>
              <a:cs typeface="Calibri" panose="020F0502020204030204" pitchFamily="34" charset="0"/>
            </a:rPr>
            <a:t>Restauro e conservação de habitats terrestres; Conservação de tartarugas marinhas)</a:t>
          </a:r>
          <a:endParaRPr lang="pt-PT" sz="1200" b="0" kern="1200" dirty="0">
            <a:solidFill>
              <a:schemeClr val="tx1"/>
            </a:solidFill>
            <a:latin typeface="Century Gothic" panose="020B0502020202020204" pitchFamily="34" charset="0"/>
            <a:cs typeface="Calibri" panose="020F0502020204030204" pitchFamily="34" charset="0"/>
          </a:endParaRPr>
        </a:p>
        <a:p>
          <a:pPr marL="0" lvl="0" indent="0" algn="l" defTabSz="577850">
            <a:lnSpc>
              <a:spcPct val="120000"/>
            </a:lnSpc>
            <a:spcBef>
              <a:spcPct val="0"/>
            </a:spcBef>
            <a:spcAft>
              <a:spcPct val="35000"/>
            </a:spcAft>
            <a:buNone/>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704265" y="2500182"/>
        <a:ext cx="2500182" cy="2500182"/>
      </dsp:txXfrm>
    </dsp:sp>
    <dsp:sp modelId="{3211D40C-DBF1-45BE-A4F5-1F11916E4790}">
      <dsp:nvSpPr>
        <dsp:cNvPr id="0" name=""/>
        <dsp:cNvSpPr/>
      </dsp:nvSpPr>
      <dsp:spPr>
        <a:xfrm>
          <a:off x="3205589" y="0"/>
          <a:ext cx="2500182" cy="250018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15FF49-8456-4365-82E6-70C986FE48D2}">
      <dsp:nvSpPr>
        <dsp:cNvPr id="0" name=""/>
        <dsp:cNvSpPr/>
      </dsp:nvSpPr>
      <dsp:spPr>
        <a:xfrm>
          <a:off x="3205589" y="0"/>
          <a:ext cx="250" cy="5000365"/>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933C3B-B2EA-4850-9444-3D5A38029333}">
      <dsp:nvSpPr>
        <dsp:cNvPr id="0" name=""/>
        <dsp:cNvSpPr/>
      </dsp:nvSpPr>
      <dsp:spPr>
        <a:xfrm>
          <a:off x="3205589" y="2500182"/>
          <a:ext cx="2500182" cy="2500182"/>
        </a:xfrm>
        <a:prstGeom prst="rect">
          <a:avLst/>
        </a:prstGeom>
        <a:solidFill>
          <a:schemeClr val="lt1"/>
        </a:solidFill>
        <a:ln w="12700" cap="flat" cmpd="sng" algn="ctr">
          <a:solidFill>
            <a:srgbClr val="AFE3D0"/>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marL="0" lvl="0" indent="0" algn="l" defTabSz="577850">
            <a:lnSpc>
              <a:spcPct val="120000"/>
            </a:lnSpc>
            <a:spcBef>
              <a:spcPct val="0"/>
            </a:spcBef>
            <a:spcAft>
              <a:spcPct val="35000"/>
            </a:spcAft>
            <a:buNone/>
          </a:pPr>
          <a:r>
            <a:rPr lang="pt-PT" sz="1300" b="1" kern="1200" dirty="0">
              <a:solidFill>
                <a:schemeClr val="tx1"/>
              </a:solidFill>
              <a:latin typeface="Century Gothic" panose="020B0502020202020204" pitchFamily="34" charset="0"/>
              <a:cs typeface="Calibri" panose="020F0502020204030204" pitchFamily="34" charset="0"/>
            </a:rPr>
            <a:t>Demonstração e Inovação</a:t>
          </a:r>
        </a:p>
        <a:p>
          <a:pPr marL="0" lvl="0" indent="0" defTabSz="577850">
            <a:spcBef>
              <a:spcPct val="0"/>
            </a:spcBef>
            <a:spcAft>
              <a:spcPct val="35000"/>
            </a:spcAft>
            <a:buNone/>
          </a:pPr>
          <a:r>
            <a:rPr lang="pt-PT" sz="1200" b="0" kern="1200" dirty="0">
              <a:solidFill>
                <a:schemeClr val="tx1"/>
              </a:solidFill>
              <a:latin typeface="Century Gothic" panose="020B0502020202020204" pitchFamily="34" charset="0"/>
              <a:cs typeface="Calibri" panose="020F0502020204030204" pitchFamily="34" charset="0"/>
            </a:rPr>
            <a:t>(</a:t>
          </a:r>
          <a:r>
            <a:rPr lang="pt-BR" sz="1200" b="0" kern="1200" dirty="0">
              <a:solidFill>
                <a:schemeClr val="tx1"/>
              </a:solidFill>
              <a:latin typeface="Century Gothic" panose="020B0502020202020204" pitchFamily="34" charset="0"/>
              <a:cs typeface="Calibri" panose="020F0502020204030204" pitchFamily="34" charset="0"/>
            </a:rPr>
            <a:t>p.e., Recuperação de populações ameaçadas de fauna/flora endémica; mitigação dos impactos do turismo nos trilhos dentro da RN2000)</a:t>
          </a:r>
          <a:endParaRPr lang="pt-PT" sz="1200" b="0" kern="1200" dirty="0">
            <a:solidFill>
              <a:schemeClr val="tx1"/>
            </a:solidFill>
            <a:latin typeface="Century Gothic" panose="020B0502020202020204" pitchFamily="34" charset="0"/>
            <a:cs typeface="Calibri" panose="020F0502020204030204" pitchFamily="34" charset="0"/>
          </a:endParaRPr>
        </a:p>
        <a:p>
          <a:pPr marL="0" lvl="0" indent="0" algn="l" defTabSz="577850">
            <a:lnSpc>
              <a:spcPct val="120000"/>
            </a:lnSpc>
            <a:spcBef>
              <a:spcPct val="0"/>
            </a:spcBef>
            <a:spcAft>
              <a:spcPct val="35000"/>
            </a:spcAft>
            <a:buNone/>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3205589" y="2500182"/>
        <a:ext cx="2500182" cy="2500182"/>
      </dsp:txXfrm>
    </dsp:sp>
    <dsp:sp modelId="{14ADA89A-A149-4581-A2E4-6CDE24325B0B}">
      <dsp:nvSpPr>
        <dsp:cNvPr id="0" name=""/>
        <dsp:cNvSpPr/>
      </dsp:nvSpPr>
      <dsp:spPr>
        <a:xfrm>
          <a:off x="5706913" y="0"/>
          <a:ext cx="2500182" cy="2500182"/>
        </a:xfrm>
        <a:prstGeom prst="rect">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59000" r="-59000"/>
          </a:stretch>
        </a:blipFill>
        <a:ln w="12700" cap="flat" cmpd="sng" algn="ctr">
          <a:solidFill>
            <a:srgbClr val="AFE3D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95DACA-9595-4F40-8B3A-A587373DED1C}">
      <dsp:nvSpPr>
        <dsp:cNvPr id="0" name=""/>
        <dsp:cNvSpPr/>
      </dsp:nvSpPr>
      <dsp:spPr>
        <a:xfrm>
          <a:off x="5706913" y="0"/>
          <a:ext cx="250" cy="5000365"/>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97DCB4-D900-4304-BA1D-36C844820C60}">
      <dsp:nvSpPr>
        <dsp:cNvPr id="0" name=""/>
        <dsp:cNvSpPr/>
      </dsp:nvSpPr>
      <dsp:spPr>
        <a:xfrm>
          <a:off x="5706913" y="2500182"/>
          <a:ext cx="2500182" cy="2500182"/>
        </a:xfrm>
        <a:prstGeom prst="rect">
          <a:avLst/>
        </a:prstGeom>
        <a:solidFill>
          <a:schemeClr val="lt1"/>
        </a:solidFill>
        <a:ln w="12700" cap="flat" cmpd="sng" algn="ctr">
          <a:solidFill>
            <a:srgbClr val="AFE3D0"/>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pt-PT" sz="1300" b="1" kern="1200" dirty="0">
              <a:solidFill>
                <a:schemeClr val="tx1"/>
              </a:solidFill>
              <a:latin typeface="Century Gothic" panose="020B0502020202020204" pitchFamily="34" charset="0"/>
              <a:cs typeface="Calibri" panose="020F0502020204030204" pitchFamily="34" charset="0"/>
            </a:rPr>
            <a:t>- Capacitação</a:t>
          </a:r>
        </a:p>
        <a:p>
          <a:pPr marL="0" lvl="0" indent="0" algn="l" defTabSz="577850">
            <a:lnSpc>
              <a:spcPct val="90000"/>
            </a:lnSpc>
            <a:spcBef>
              <a:spcPct val="0"/>
            </a:spcBef>
            <a:spcAft>
              <a:spcPct val="35000"/>
            </a:spcAft>
            <a:buNone/>
          </a:pPr>
          <a:r>
            <a:rPr lang="pt-PT" sz="1300" b="1" kern="1200" dirty="0">
              <a:solidFill>
                <a:schemeClr val="tx1"/>
              </a:solidFill>
              <a:latin typeface="Century Gothic" panose="020B0502020202020204" pitchFamily="34" charset="0"/>
              <a:cs typeface="Calibri" panose="020F0502020204030204" pitchFamily="34" charset="0"/>
            </a:rPr>
            <a:t>- Governança</a:t>
          </a:r>
        </a:p>
        <a:p>
          <a:pPr marL="0" lvl="0" indent="0" algn="l" defTabSz="577850">
            <a:lnSpc>
              <a:spcPct val="90000"/>
            </a:lnSpc>
            <a:spcBef>
              <a:spcPct val="0"/>
            </a:spcBef>
            <a:spcAft>
              <a:spcPct val="35000"/>
            </a:spcAft>
            <a:buNone/>
          </a:pPr>
          <a:r>
            <a:rPr lang="pt-BR" sz="1300" b="1" kern="1200" dirty="0">
              <a:solidFill>
                <a:schemeClr val="tx1"/>
              </a:solidFill>
              <a:latin typeface="Century Gothic" panose="020B0502020202020204" pitchFamily="34" charset="0"/>
              <a:cs typeface="Calibri" panose="020F0502020204030204" pitchFamily="34" charset="0"/>
            </a:rPr>
            <a:t>- Envolvimento de parceiros</a:t>
          </a:r>
        </a:p>
        <a:p>
          <a:pPr marL="0" lvl="0" indent="0" algn="l" defTabSz="577850">
            <a:lnSpc>
              <a:spcPct val="90000"/>
            </a:lnSpc>
            <a:spcBef>
              <a:spcPct val="0"/>
            </a:spcBef>
            <a:spcAft>
              <a:spcPct val="35000"/>
            </a:spcAft>
            <a:buNone/>
          </a:pPr>
          <a:r>
            <a:rPr lang="pt-BR" sz="1300" b="1" kern="1200" dirty="0">
              <a:solidFill>
                <a:schemeClr val="tx1"/>
              </a:solidFill>
              <a:latin typeface="Century Gothic" panose="020B0502020202020204" pitchFamily="34" charset="0"/>
              <a:cs typeface="Calibri" panose="020F0502020204030204" pitchFamily="34" charset="0"/>
            </a:rPr>
            <a:t>- Gabinetes de apoio para mobilização de fundos complementares</a:t>
          </a:r>
          <a:r>
            <a:rPr lang="pt-PT" sz="1300" b="1" kern="1200" dirty="0">
              <a:solidFill>
                <a:schemeClr val="tx1"/>
              </a:solidFill>
              <a:latin typeface="Century Gothic" panose="020B0502020202020204" pitchFamily="34" charset="0"/>
              <a:cs typeface="Calibri" panose="020F0502020204030204" pitchFamily="34" charset="0"/>
            </a:rPr>
            <a:t>;</a:t>
          </a:r>
        </a:p>
      </dsp:txBody>
      <dsp:txXfrm>
        <a:off x="5706913" y="2500182"/>
        <a:ext cx="2500182" cy="2500182"/>
      </dsp:txXfrm>
    </dsp:sp>
    <dsp:sp modelId="{5D65FFF0-B3C6-4D7D-A51B-FC7F35278247}">
      <dsp:nvSpPr>
        <dsp:cNvPr id="0" name=""/>
        <dsp:cNvSpPr/>
      </dsp:nvSpPr>
      <dsp:spPr>
        <a:xfrm>
          <a:off x="8208236" y="0"/>
          <a:ext cx="2500182" cy="250018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rgbClr val="AFE3D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A805C-963F-4362-B857-4318F1D99AF9}">
      <dsp:nvSpPr>
        <dsp:cNvPr id="0" name=""/>
        <dsp:cNvSpPr/>
      </dsp:nvSpPr>
      <dsp:spPr>
        <a:xfrm>
          <a:off x="8208236" y="0"/>
          <a:ext cx="250" cy="5000365"/>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826180-5D37-4804-9446-3FEF9438A05A}">
      <dsp:nvSpPr>
        <dsp:cNvPr id="0" name=""/>
        <dsp:cNvSpPr/>
      </dsp:nvSpPr>
      <dsp:spPr>
        <a:xfrm>
          <a:off x="8208236" y="2500182"/>
          <a:ext cx="2500182" cy="2500182"/>
        </a:xfrm>
        <a:prstGeom prst="rect">
          <a:avLst/>
        </a:prstGeom>
        <a:solidFill>
          <a:schemeClr val="lt1"/>
        </a:solidFill>
        <a:ln w="12700" cap="flat" cmpd="sng" algn="ctr">
          <a:solidFill>
            <a:srgbClr val="AFE3D0"/>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49530" tIns="49530" rIns="49530" bIns="49530" numCol="1" spcCol="1270" anchor="t" anchorCtr="0">
          <a:noAutofit/>
        </a:bodyPr>
        <a:lstStyle/>
        <a:p>
          <a:pPr marL="0" lvl="0" indent="0" defTabSz="577850">
            <a:spcBef>
              <a:spcPct val="0"/>
            </a:spcBef>
            <a:spcAft>
              <a:spcPct val="35000"/>
            </a:spcAft>
            <a:buNone/>
          </a:pPr>
          <a:r>
            <a:rPr lang="pt-BR" sz="1300" b="1" kern="1200" dirty="0">
              <a:solidFill>
                <a:schemeClr val="tx1"/>
              </a:solidFill>
              <a:latin typeface="Century Gothic" panose="020B0502020202020204" pitchFamily="34" charset="0"/>
              <a:cs typeface="Calibri" panose="020F0502020204030204" pitchFamily="34" charset="0"/>
            </a:rPr>
            <a:t>Replicabilidade e Transferibilidade do projeto</a:t>
          </a:r>
        </a:p>
        <a:p>
          <a:pPr marL="0" lvl="0" indent="0" algn="l" defTabSz="577850">
            <a:lnSpc>
              <a:spcPct val="120000"/>
            </a:lnSpc>
            <a:spcBef>
              <a:spcPct val="0"/>
            </a:spcBef>
            <a:spcAft>
              <a:spcPct val="35000"/>
            </a:spcAft>
            <a:buNone/>
          </a:pPr>
          <a:r>
            <a:rPr lang="pt-BR" sz="1200" b="0" kern="1200" dirty="0">
              <a:solidFill>
                <a:schemeClr val="tx1"/>
              </a:solidFill>
              <a:latin typeface="Century Gothic" panose="020B0502020202020204" pitchFamily="34" charset="0"/>
              <a:cs typeface="Calibri" panose="020F0502020204030204" pitchFamily="34" charset="0"/>
            </a:rPr>
            <a:t>(ação piloto com La Palma e transferência de conhecimentos para outras regiões da Macaronésia)</a:t>
          </a:r>
          <a:endParaRPr lang="pt-PT" sz="1200" b="0" kern="1200" dirty="0">
            <a:solidFill>
              <a:schemeClr val="tx1"/>
            </a:solidFill>
            <a:latin typeface="Century Gothic" panose="020B0502020202020204" pitchFamily="34" charset="0"/>
            <a:cs typeface="Calibri" panose="020F0502020204030204" pitchFamily="34" charset="0"/>
          </a:endParaRPr>
        </a:p>
        <a:p>
          <a:pPr marL="0" lvl="0" indent="0" algn="l" defTabSz="577850">
            <a:lnSpc>
              <a:spcPct val="120000"/>
            </a:lnSpc>
            <a:spcBef>
              <a:spcPct val="0"/>
            </a:spcBef>
            <a:spcAft>
              <a:spcPct val="35000"/>
            </a:spcAft>
            <a:buNone/>
          </a:pPr>
          <a:endParaRPr lang="pt-PT" sz="1200" b="0" kern="1200" dirty="0">
            <a:solidFill>
              <a:schemeClr val="tx1"/>
            </a:solidFill>
            <a:latin typeface="Century Gothic" panose="020B0502020202020204" pitchFamily="34" charset="0"/>
            <a:cs typeface="Calibri" panose="020F0502020204030204" pitchFamily="34" charset="0"/>
          </a:endParaRPr>
        </a:p>
      </dsp:txBody>
      <dsp:txXfrm>
        <a:off x="8208236" y="2500182"/>
        <a:ext cx="2500182" cy="250018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D15C9-0304-428A-8CBD-F20FF38AB29D}" type="datetimeFigureOut">
              <a:rPr lang="pt-PT" smtClean="0"/>
              <a:t>22/02/2024</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45F77-3BB7-4434-88AC-32752A852602}" type="slidenum">
              <a:rPr lang="pt-PT" smtClean="0"/>
              <a:t>‹nº›</a:t>
            </a:fld>
            <a:endParaRPr lang="pt-PT"/>
          </a:p>
        </p:txBody>
      </p:sp>
    </p:spTree>
    <p:extLst>
      <p:ext uri="{BB962C8B-B14F-4D97-AF65-F5344CB8AC3E}">
        <p14:creationId xmlns:p14="http://schemas.microsoft.com/office/powerpoint/2010/main" val="2943823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Boa tarde a todos</a:t>
            </a:r>
          </a:p>
          <a:p>
            <a:r>
              <a:rPr lang="pt-PT" dirty="0"/>
              <a:t>Venho hoje falar da estrutura do projeto LIFE IP AZORES NATURA e das diversas fases que deu origem ao projeto final e à sua implementação.</a:t>
            </a:r>
          </a:p>
          <a:p>
            <a:r>
              <a:rPr lang="pt-PT" dirty="0"/>
              <a:t>Na parte da manhã ouvimos todas as etapas até termos uma candidatura aprovada, pelo Luis Jordão.</a:t>
            </a:r>
          </a:p>
          <a:p>
            <a:r>
              <a:rPr lang="pt-PT" dirty="0"/>
              <a:t>A Dra. Teresa mostrou-nos a visão do decisor e tudo o que uma entidade tem de ter em conta quando decide avançar com a gestão de um projeto integrado e por fim, a Dra. Ana Rodrigues mostrou-nos a proposta completa e aprovada do projeto em articulação com o plano que lhe deu origem – o PAF.</a:t>
            </a:r>
          </a:p>
        </p:txBody>
      </p:sp>
      <p:sp>
        <p:nvSpPr>
          <p:cNvPr id="4" name="Slide Number Placeholder 3"/>
          <p:cNvSpPr>
            <a:spLocks noGrp="1"/>
          </p:cNvSpPr>
          <p:nvPr>
            <p:ph type="sldNum" sz="quarter" idx="5"/>
          </p:nvPr>
        </p:nvSpPr>
        <p:spPr/>
        <p:txBody>
          <a:bodyPr/>
          <a:lstStyle/>
          <a:p>
            <a:fld id="{2BB45A3B-755F-46A2-8ADB-41C14E9C5320}" type="slidenum">
              <a:rPr lang="pt-PT" smtClean="0"/>
              <a:t>1</a:t>
            </a:fld>
            <a:endParaRPr lang="pt-PT"/>
          </a:p>
        </p:txBody>
      </p:sp>
    </p:spTree>
    <p:extLst>
      <p:ext uri="{BB962C8B-B14F-4D97-AF65-F5344CB8AC3E}">
        <p14:creationId xmlns:p14="http://schemas.microsoft.com/office/powerpoint/2010/main" val="3944937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eaLnBrk="1" hangingPunct="1"/>
            <a:r>
              <a:rPr lang="en-US" altLang="en-US" dirty="0" err="1">
                <a:latin typeface="Arial" panose="020B0604020202020204" pitchFamily="34" charset="0"/>
                <a:ea typeface="ＭＳ Ｐゴシック" panose="020B0600070205080204" pitchFamily="34" charset="-128"/>
              </a:rPr>
              <a:t>Os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projetos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integrados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surgem</a:t>
            </a:r>
            <a:r>
              <a:rPr lang="en-US" altLang="en-US" dirty="0">
                <a:latin typeface="Arial" panose="020B0604020202020204" pitchFamily="34" charset="0"/>
                <a:ea typeface="ＭＳ Ｐゴシック" panose="020B0600070205080204" pitchFamily="34" charset="-128"/>
              </a:rPr>
              <a:t> da </a:t>
            </a:r>
            <a:r>
              <a:rPr lang="en-US" altLang="en-US" dirty="0" err="1">
                <a:latin typeface="Arial" panose="020B0604020202020204" pitchFamily="34" charset="0"/>
                <a:ea typeface="ＭＳ Ｐゴシック" panose="020B0600070205080204" pitchFamily="34" charset="-128"/>
              </a:rPr>
              <a:t>necessidade</a:t>
            </a:r>
            <a:r>
              <a:rPr lang="en-US" altLang="en-US" dirty="0">
                <a:latin typeface="Arial" panose="020B0604020202020204" pitchFamily="34" charset="0"/>
                <a:ea typeface="ＭＳ Ｐゴシック" panose="020B0600070205080204" pitchFamily="34" charset="-128"/>
              </a:rPr>
              <a:t> de </a:t>
            </a:r>
            <a:r>
              <a:rPr lang="en-US" altLang="en-US" dirty="0" err="1">
                <a:latin typeface="Arial" panose="020B0604020202020204" pitchFamily="34" charset="0"/>
                <a:ea typeface="ＭＳ Ｐゴシック" panose="020B0600070205080204" pitchFamily="34" charset="-128"/>
              </a:rPr>
              <a:t>implementar</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uma</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exigência</a:t>
            </a:r>
            <a:r>
              <a:rPr lang="en-US" altLang="en-US" dirty="0">
                <a:latin typeface="Arial" panose="020B0604020202020204" pitchFamily="34" charset="0"/>
                <a:ea typeface="ＭＳ Ｐゴシック" panose="020B0600070205080204" pitchFamily="34" charset="-128"/>
              </a:rPr>
              <a:t> por </a:t>
            </a:r>
            <a:r>
              <a:rPr lang="en-US" altLang="en-US" dirty="0" err="1">
                <a:latin typeface="Arial" panose="020B0604020202020204" pitchFamily="34" charset="0"/>
                <a:ea typeface="ＭＳ Ｐゴシック" panose="020B0600070205080204" pitchFamily="34" charset="-128"/>
              </a:rPr>
              <a:t>parte</a:t>
            </a:r>
            <a:r>
              <a:rPr lang="en-US" altLang="en-US" dirty="0">
                <a:latin typeface="Arial" panose="020B0604020202020204" pitchFamily="34" charset="0"/>
                <a:ea typeface="ＭＳ Ｐゴシック" panose="020B0600070205080204" pitchFamily="34" charset="-128"/>
              </a:rPr>
              <a:t> da </a:t>
            </a:r>
            <a:r>
              <a:rPr lang="en-US" altLang="en-US" dirty="0" err="1">
                <a:latin typeface="Arial" panose="020B0604020202020204" pitchFamily="34" charset="0"/>
                <a:ea typeface="ＭＳ Ｐゴシック" panose="020B0600070205080204" pitchFamily="34" charset="-128"/>
              </a:rPr>
              <a:t>Comissão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Europeia</a:t>
            </a:r>
            <a:r>
              <a:rPr lang="en-US" altLang="en-US" dirty="0">
                <a:latin typeface="Arial" panose="020B0604020202020204" pitchFamily="34" charset="0"/>
                <a:ea typeface="ＭＳ Ｐゴシック" panose="020B0600070205080204" pitchFamily="34" charset="-128"/>
              </a:rPr>
              <a:t> e da </a:t>
            </a:r>
            <a:r>
              <a:rPr lang="en-US" altLang="en-US" dirty="0" err="1">
                <a:latin typeface="Arial" panose="020B0604020202020204" pitchFamily="34" charset="0"/>
                <a:ea typeface="ＭＳ Ｐゴシック" panose="020B0600070205080204" pitchFamily="34" charset="-128"/>
              </a:rPr>
              <a:t>implementação</a:t>
            </a:r>
            <a:r>
              <a:rPr lang="en-US" altLang="en-US" dirty="0">
                <a:latin typeface="Arial" panose="020B0604020202020204" pitchFamily="34" charset="0"/>
                <a:ea typeface="ＭＳ Ｐゴシック" panose="020B0600070205080204" pitchFamily="34" charset="-128"/>
              </a:rPr>
              <a:t> de um </a:t>
            </a:r>
            <a:r>
              <a:rPr lang="en-US" altLang="en-US" dirty="0" err="1">
                <a:latin typeface="Arial" panose="020B0604020202020204" pitchFamily="34" charset="0"/>
                <a:ea typeface="ＭＳ Ｐゴシック" panose="020B0600070205080204" pitchFamily="34" charset="-128"/>
              </a:rPr>
              <a:t>plano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estratégico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criado</a:t>
            </a:r>
            <a:r>
              <a:rPr lang="en-US" altLang="en-US" dirty="0">
                <a:latin typeface="Arial" panose="020B0604020202020204" pitchFamily="34" charset="0"/>
                <a:ea typeface="ＭＳ Ｐゴシック" panose="020B0600070205080204" pitchFamily="34" charset="-128"/>
              </a:rPr>
              <a:t> para </a:t>
            </a:r>
            <a:r>
              <a:rPr lang="en-US" altLang="en-US" dirty="0" err="1">
                <a:latin typeface="Arial" panose="020B0604020202020204" pitchFamily="34" charset="0"/>
                <a:ea typeface="ＭＳ Ｐゴシック" panose="020B0600070205080204" pitchFamily="34" charset="-128"/>
              </a:rPr>
              <a:t>todos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os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Estados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Membros</a:t>
            </a:r>
            <a:r>
              <a:rPr lang="en-US" altLang="en-US" dirty="0">
                <a:latin typeface="Arial" panose="020B0604020202020204" pitchFamily="34" charset="0"/>
                <a:ea typeface="ＭＳ Ｐゴシック" panose="020B0600070205080204" pitchFamily="34" charset="-128"/>
              </a:rPr>
              <a:t>: O PAF. </a:t>
            </a:r>
          </a:p>
          <a:p>
            <a:pPr marL="171450" indent="-171450" eaLnBrk="1" hangingPunct="1">
              <a:buFontTx/>
              <a:buChar char="-"/>
            </a:pPr>
            <a:r>
              <a:rPr lang="pt-PT" altLang="en-US" dirty="0">
                <a:latin typeface="Arial" panose="020B0604020202020204" pitchFamily="34" charset="0"/>
                <a:ea typeface="ＭＳ Ｐゴシック" panose="020B0600070205080204" pitchFamily="34" charset="-128"/>
              </a:rPr>
              <a:t>Por isso, todo o projeto LIFE IP AZORES NATURA é desenhado e concebido tendo por base este plano aprovado a nível europeu e com um conjunto de medidas que nos permitirá implementar o PAF. O LIFE </a:t>
            </a:r>
            <a:r>
              <a:rPr lang="pt-PT" altLang="en-US" dirty="0" err="1">
                <a:latin typeface="Arial" panose="020B0604020202020204" pitchFamily="34" charset="0"/>
                <a:ea typeface="ＭＳ Ｐゴシック" panose="020B0600070205080204" pitchFamily="34" charset="-128"/>
              </a:rPr>
              <a:t>Ip</a:t>
            </a:r>
            <a:r>
              <a:rPr lang="pt-PT" altLang="en-US" dirty="0">
                <a:latin typeface="Arial" panose="020B0604020202020204" pitchFamily="34" charset="0"/>
                <a:ea typeface="ＭＳ Ｐゴシック" panose="020B0600070205080204" pitchFamily="34" charset="-128"/>
              </a:rPr>
              <a:t> foi desenhado tendo em conta a primeira versão do PAF, que tinha um formato diferente do atual e que foi apresentado um novo, já tendo por base a aprovação do LIFE IP, para o período 2021-2027.</a:t>
            </a:r>
          </a:p>
          <a:p>
            <a:pPr marL="171450" indent="-171450" eaLnBrk="1" hangingPunct="1">
              <a:buFontTx/>
              <a:buChar char="-"/>
            </a:pPr>
            <a:r>
              <a:rPr lang="pt-PT" altLang="en-US" dirty="0">
                <a:latin typeface="Arial" panose="020B0604020202020204" pitchFamily="34" charset="0"/>
                <a:ea typeface="ＭＳ Ｐゴシック" panose="020B0600070205080204" pitchFamily="34" charset="-128"/>
              </a:rPr>
              <a:t>Ou seja foi identificado um Plano Estratégico e todo o projeto foi desenhado de modo a cumprir esse projeto e as medidas que o mesmo prevê.</a:t>
            </a:r>
            <a:br>
              <a:rPr lang="pt-PT" altLang="en-US" dirty="0">
                <a:latin typeface="Arial" panose="020B0604020202020204" pitchFamily="34" charset="0"/>
                <a:ea typeface="ＭＳ Ｐゴシック" panose="020B0600070205080204" pitchFamily="34" charset="-128"/>
              </a:rPr>
            </a:br>
            <a:r>
              <a:rPr lang="pt-PT" altLang="en-US" dirty="0">
                <a:latin typeface="Arial" panose="020B0604020202020204" pitchFamily="34" charset="0"/>
                <a:ea typeface="ＭＳ Ｐゴシック" panose="020B0600070205080204" pitchFamily="34" charset="-128"/>
              </a:rPr>
              <a:t>Neste caso falamos do PAF, mas também temos o caso do PRAC que também possibilitou a candidatura e aprovação de outro projeto integrado, como é o caso do LIFE IP CLIMAZ</a:t>
            </a:r>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err="1">
                <a:latin typeface="Arial" panose="020B0604020202020204" pitchFamily="34" charset="0"/>
                <a:ea typeface="ＭＳ Ｐゴシック" panose="020B0600070205080204" pitchFamily="34" charset="-128"/>
              </a:rPr>
              <a:t>Relativamente</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aos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pilares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estratégicos</a:t>
            </a:r>
            <a:r>
              <a:rPr lang="en-US" altLang="en-US" dirty="0">
                <a:latin typeface="Arial" panose="020B0604020202020204" pitchFamily="34" charset="0"/>
                <a:ea typeface="ＭＳ Ｐゴシック" panose="020B0600070205080204" pitchFamily="34" charset="-128"/>
              </a:rPr>
              <a:t> que </a:t>
            </a:r>
            <a:r>
              <a:rPr lang="en-US" altLang="en-US" dirty="0" err="1">
                <a:latin typeface="Arial" panose="020B0604020202020204" pitchFamily="34" charset="0"/>
                <a:ea typeface="ＭＳ Ｐゴシック" panose="020B0600070205080204" pitchFamily="34" charset="-128"/>
              </a:rPr>
              <a:t>fundamentam</a:t>
            </a:r>
            <a:r>
              <a:rPr lang="en-US" altLang="en-US" dirty="0">
                <a:latin typeface="Arial" panose="020B0604020202020204" pitchFamily="34" charset="0"/>
                <a:ea typeface="ＭＳ Ｐゴシック" panose="020B0600070205080204" pitchFamily="34" charset="-128"/>
              </a:rPr>
              <a:t> a </a:t>
            </a:r>
            <a:r>
              <a:rPr lang="en-US" altLang="en-US" dirty="0" err="1">
                <a:latin typeface="Arial" panose="020B0604020202020204" pitchFamily="34" charset="0"/>
                <a:ea typeface="ＭＳ Ｐゴシック" panose="020B0600070205080204" pitchFamily="34" charset="-128"/>
              </a:rPr>
              <a:t>execução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deste</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projeto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temos</a:t>
            </a:r>
            <a:r>
              <a:rPr lang="en-US" altLang="en-US" dirty="0">
                <a:latin typeface="Arial" panose="020B0604020202020204" pitchFamily="34" charset="0"/>
                <a:ea typeface="ＭＳ Ｐゴシック" panose="020B0600070205080204" pitchFamily="34" charset="-128"/>
              </a:rPr>
              <a:t> o:</a:t>
            </a:r>
          </a:p>
          <a:p>
            <a:pPr marL="171450" indent="-171450" eaLnBrk="1" hangingPunct="1">
              <a:buFontTx/>
              <a:buChar char="-"/>
            </a:pPr>
            <a:r>
              <a:rPr lang="en-US" altLang="en-US" dirty="0">
                <a:latin typeface="Arial" panose="020B0604020202020204" pitchFamily="34" charset="0"/>
                <a:ea typeface="ＭＳ Ｐゴシック" panose="020B0600070205080204" pitchFamily="34" charset="-128"/>
              </a:rPr>
              <a:t>PAF – Quadro de </a:t>
            </a:r>
            <a:r>
              <a:rPr lang="en-US" altLang="en-US" dirty="0" err="1">
                <a:latin typeface="Arial" panose="020B0604020202020204" pitchFamily="34" charset="0"/>
                <a:ea typeface="ＭＳ Ｐゴシック" panose="020B0600070205080204" pitchFamily="34" charset="-128"/>
              </a:rPr>
              <a:t>Ação</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Prioritária</a:t>
            </a:r>
            <a:r>
              <a:rPr lang="en-US" altLang="en-US" dirty="0">
                <a:latin typeface="Arial" panose="020B0604020202020204" pitchFamily="34" charset="0"/>
                <a:ea typeface="ＭＳ Ｐゴシック" panose="020B0600070205080204" pitchFamily="34" charset="-128"/>
              </a:rPr>
              <a:t> para a Rede Natura 2000 </a:t>
            </a:r>
            <a:r>
              <a:rPr lang="pt-PT" altLang="en-US" dirty="0">
                <a:latin typeface="Arial" panose="020B0604020202020204" pitchFamily="34" charset="0"/>
                <a:ea typeface="ＭＳ Ｐゴシック" panose="020B0600070205080204" pitchFamily="34" charset="-128"/>
              </a:rPr>
              <a:t>- são instrumentos estratégicos de planeamento plurianual, destinados a fornecer uma visão global das medidas necessárias para implantar a rede Natura 2000; especificam as necessidades de financiamento destas medidas e estabelecem um elo de ligação entre essas necessidades e os correspondentes programas de financiamento da UE. De acordo com os objetivos da Diretiva Habitats , que estabelece a rede Natura 2000, as medidas a identificar no PAF destinam-se essencialmente a garantir a conservação e o restabelecimento dos habitats naturais e das espécies de importância para a UE num estado de conservação favorável.</a:t>
            </a:r>
          </a:p>
          <a:p>
            <a:endParaRPr lang="pt-PT" dirty="0"/>
          </a:p>
        </p:txBody>
      </p:sp>
      <p:sp>
        <p:nvSpPr>
          <p:cNvPr id="4" name="Marcador de Posição do Número do Diapositivo 3"/>
          <p:cNvSpPr>
            <a:spLocks noGrp="1"/>
          </p:cNvSpPr>
          <p:nvPr>
            <p:ph type="sldNum" sz="quarter" idx="5"/>
          </p:nvPr>
        </p:nvSpPr>
        <p:spPr/>
        <p:txBody>
          <a:bodyPr/>
          <a:lstStyle/>
          <a:p>
            <a:fld id="{97345F77-3BB7-4434-88AC-32752A852602}" type="slidenum">
              <a:rPr lang="pt-PT" smtClean="0"/>
              <a:t>14</a:t>
            </a:fld>
            <a:endParaRPr lang="pt-PT"/>
          </a:p>
        </p:txBody>
      </p:sp>
    </p:spTree>
    <p:extLst>
      <p:ext uri="{BB962C8B-B14F-4D97-AF65-F5344CB8AC3E}">
        <p14:creationId xmlns:p14="http://schemas.microsoft.com/office/powerpoint/2010/main" val="79882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kern="1200" dirty="0">
                <a:solidFill>
                  <a:schemeClr val="tx1"/>
                </a:solidFill>
                <a:effectLst/>
                <a:latin typeface="+mn-lt"/>
                <a:ea typeface="+mn-ea"/>
                <a:cs typeface="+mn-cs"/>
              </a:rPr>
              <a:t>Este projeto, </a:t>
            </a:r>
            <a:r>
              <a:rPr lang="pt-PT" sz="1200" kern="1200" dirty="0" err="1">
                <a:solidFill>
                  <a:schemeClr val="tx1"/>
                </a:solidFill>
                <a:effectLst/>
                <a:latin typeface="+mn-lt"/>
                <a:ea typeface="+mn-ea"/>
                <a:cs typeface="+mn-cs"/>
              </a:rPr>
              <a:t>co-financiado</a:t>
            </a:r>
            <a:r>
              <a:rPr lang="pt-PT" sz="1200" kern="1200" dirty="0">
                <a:solidFill>
                  <a:schemeClr val="tx1"/>
                </a:solidFill>
                <a:effectLst/>
                <a:latin typeface="+mn-lt"/>
                <a:ea typeface="+mn-ea"/>
                <a:cs typeface="+mn-cs"/>
              </a:rPr>
              <a:t> em 60% pela Comissão Europeia através do Programa LIFE, representa, em termos de volume de investimento, só à partida e sem contabilizar o acesso a outros fundos complementares associados aos seus objetivos, cerca de 19.1 M€.</a:t>
            </a:r>
          </a:p>
          <a:p>
            <a:r>
              <a:rPr lang="pt-PT" sz="1200" kern="1200" dirty="0">
                <a:solidFill>
                  <a:schemeClr val="tx1"/>
                </a:solidFill>
                <a:effectLst/>
                <a:latin typeface="+mn-lt"/>
                <a:ea typeface="+mn-ea"/>
                <a:cs typeface="+mn-cs"/>
              </a:rPr>
              <a:t>Em termos de execução, terá uma duração temporal de nove anos (terminando em 2027) – a que se seguirão mais cinco anos de controlo dos resultados.</a:t>
            </a:r>
          </a:p>
          <a:p>
            <a:r>
              <a:rPr lang="pt-PT" sz="1200" kern="1200" dirty="0">
                <a:solidFill>
                  <a:schemeClr val="tx1"/>
                </a:solidFill>
                <a:effectLst/>
                <a:latin typeface="+mn-lt"/>
                <a:ea typeface="+mn-ea"/>
                <a:cs typeface="+mn-cs"/>
              </a:rPr>
              <a:t>Os primeiros 2 anos focaram-se na preparação de toda a parte operacional, aquisições de terrenos, equipamentos e a contratação das equipas. Neste momento temos 31 assistentes operacionais distribuídos pelas 9 ilhas.</a:t>
            </a:r>
            <a:endParaRPr lang="pt-PT" dirty="0"/>
          </a:p>
          <a:p>
            <a:endParaRPr lang="pt-PT"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~A Secretaria Regional do Ambiente e Alterações Climáticas (SRAAC) é o beneficiário coordenador deste projeto, e conta com a participação de mais 4 beneficiários associados:</a:t>
            </a:r>
          </a:p>
          <a:p>
            <a:r>
              <a:rPr lang="pt-PT" sz="1200" kern="1200" dirty="0">
                <a:solidFill>
                  <a:schemeClr val="tx1"/>
                </a:solidFill>
                <a:effectLst/>
                <a:latin typeface="+mn-lt"/>
                <a:ea typeface="+mn-ea"/>
                <a:cs typeface="+mn-cs"/>
              </a:rPr>
              <a:t>•            Direção Regional do Ambiente e Alterações Climáticas (DRAAC) – </a:t>
            </a:r>
            <a:r>
              <a:rPr lang="pt-PT" sz="1200" kern="1200" dirty="0" err="1">
                <a:solidFill>
                  <a:schemeClr val="tx1"/>
                </a:solidFill>
                <a:effectLst/>
                <a:latin typeface="+mn-lt"/>
                <a:ea typeface="+mn-ea"/>
                <a:cs typeface="+mn-cs"/>
              </a:rPr>
              <a:t>Responsavel</a:t>
            </a:r>
            <a:r>
              <a:rPr lang="pt-PT" sz="1200" kern="1200" dirty="0">
                <a:solidFill>
                  <a:schemeClr val="tx1"/>
                </a:solidFill>
                <a:effectLst/>
                <a:latin typeface="+mn-lt"/>
                <a:ea typeface="+mn-ea"/>
                <a:cs typeface="+mn-cs"/>
              </a:rPr>
              <a:t> pela implementação da RN2000 nos Açores (componente terrestre);</a:t>
            </a:r>
          </a:p>
          <a:p>
            <a:r>
              <a:rPr lang="pt-PT" sz="1200" kern="1200" dirty="0">
                <a:solidFill>
                  <a:schemeClr val="tx1"/>
                </a:solidFill>
                <a:effectLst/>
                <a:latin typeface="+mn-lt"/>
                <a:ea typeface="+mn-ea"/>
                <a:cs typeface="+mn-cs"/>
              </a:rPr>
              <a:t>•            Direção Regional das Politicas </a:t>
            </a:r>
            <a:r>
              <a:rPr lang="pt-PT" sz="1200" kern="1200" dirty="0" err="1">
                <a:solidFill>
                  <a:schemeClr val="tx1"/>
                </a:solidFill>
                <a:effectLst/>
                <a:latin typeface="+mn-lt"/>
                <a:ea typeface="+mn-ea"/>
                <a:cs typeface="+mn-cs"/>
              </a:rPr>
              <a:t>Maritimas</a:t>
            </a:r>
            <a:r>
              <a:rPr lang="pt-PT" sz="1200" kern="1200" dirty="0">
                <a:solidFill>
                  <a:schemeClr val="tx1"/>
                </a:solidFill>
                <a:effectLst/>
                <a:latin typeface="+mn-lt"/>
                <a:ea typeface="+mn-ea"/>
                <a:cs typeface="+mn-cs"/>
              </a:rPr>
              <a:t> (DRPM) (componente marinha)</a:t>
            </a:r>
          </a:p>
          <a:p>
            <a:r>
              <a:rPr lang="pt-PT" sz="1200" kern="1200" dirty="0">
                <a:solidFill>
                  <a:schemeClr val="tx1"/>
                </a:solidFill>
                <a:effectLst/>
                <a:latin typeface="+mn-lt"/>
                <a:ea typeface="+mn-ea"/>
                <a:cs typeface="+mn-cs"/>
              </a:rPr>
              <a:t>•            Sociedade Portuguesa para o Estudo das Aves (SPEA);</a:t>
            </a:r>
          </a:p>
          <a:p>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Fundación</a:t>
            </a:r>
            <a:r>
              <a:rPr lang="pt-PT" sz="1200" kern="1200" dirty="0">
                <a:solidFill>
                  <a:schemeClr val="tx1"/>
                </a:solidFill>
                <a:effectLst/>
                <a:latin typeface="+mn-lt"/>
                <a:ea typeface="+mn-ea"/>
                <a:cs typeface="+mn-cs"/>
              </a:rPr>
              <a:t> Canaria – Reserva Mundial de la Biosfera La Palma (LA PALMA);</a:t>
            </a:r>
            <a:br>
              <a:rPr lang="pt-PT" sz="1200" kern="1200" dirty="0">
                <a:solidFill>
                  <a:schemeClr val="tx1"/>
                </a:solidFill>
                <a:effectLst/>
                <a:latin typeface="+mn-lt"/>
                <a:ea typeface="+mn-ea"/>
                <a:cs typeface="+mn-cs"/>
              </a:rPr>
            </a:br>
            <a:br>
              <a:rPr lang="pt-PT" sz="1200" kern="1200" dirty="0">
                <a:solidFill>
                  <a:schemeClr val="tx1"/>
                </a:solidFill>
                <a:effectLst/>
                <a:latin typeface="+mn-lt"/>
                <a:ea typeface="+mn-ea"/>
                <a:cs typeface="+mn-cs"/>
              </a:rPr>
            </a:br>
            <a:r>
              <a:rPr lang="pt-PT" sz="1200" kern="1200" dirty="0">
                <a:solidFill>
                  <a:schemeClr val="tx1"/>
                </a:solidFill>
                <a:effectLst/>
                <a:latin typeface="+mn-lt"/>
                <a:ea typeface="+mn-ea"/>
                <a:cs typeface="+mn-cs"/>
              </a:rPr>
              <a:t>Desde a apresentação da candidatura do projeto, e de acordo com o formulário FP, a mobilização de fundos prevista no arquipélago dos Açores aumentou de 12,3M€ para 32.485.970,00€, prevendo-se que este valor aumente no decorrer do projeto.</a:t>
            </a:r>
          </a:p>
          <a:p>
            <a:endParaRPr lang="pt-PT" dirty="0"/>
          </a:p>
        </p:txBody>
      </p:sp>
      <p:sp>
        <p:nvSpPr>
          <p:cNvPr id="4" name="Marcador de Posição do Número do Diapositivo 3"/>
          <p:cNvSpPr>
            <a:spLocks noGrp="1"/>
          </p:cNvSpPr>
          <p:nvPr>
            <p:ph type="sldNum" sz="quarter" idx="5"/>
          </p:nvPr>
        </p:nvSpPr>
        <p:spPr/>
        <p:txBody>
          <a:bodyPr/>
          <a:lstStyle/>
          <a:p>
            <a:fld id="{97345F77-3BB7-4434-88AC-32752A852602}" type="slidenum">
              <a:rPr lang="pt-PT" smtClean="0"/>
              <a:t>15</a:t>
            </a:fld>
            <a:endParaRPr lang="pt-PT"/>
          </a:p>
        </p:txBody>
      </p:sp>
    </p:spTree>
    <p:extLst>
      <p:ext uri="{BB962C8B-B14F-4D97-AF65-F5344CB8AC3E}">
        <p14:creationId xmlns:p14="http://schemas.microsoft.com/office/powerpoint/2010/main" val="3568474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kern="1200" dirty="0">
                <a:solidFill>
                  <a:schemeClr val="tx1"/>
                </a:solidFill>
                <a:effectLst/>
                <a:latin typeface="+mn-lt"/>
                <a:ea typeface="+mn-ea"/>
                <a:cs typeface="+mn-cs"/>
              </a:rPr>
              <a:t>Este projeto abrange todos os sítios da Rede Natura 2000 (24 Zonas Especiais de Conservação, 15 Zonas de Proteção Especial e 2 Sítios de Interesse Comunitário) ou seja, 15% do nosso território, para além do Parque Marinho dos Açores, que inclui a área prioritária de intervenção para a conservação de espécies marinhas.</a:t>
            </a:r>
          </a:p>
          <a:p>
            <a:r>
              <a:rPr lang="pt-PT" sz="1200" kern="1200" dirty="0">
                <a:solidFill>
                  <a:schemeClr val="tx1"/>
                </a:solidFill>
                <a:effectLst/>
                <a:latin typeface="+mn-lt"/>
                <a:ea typeface="+mn-ea"/>
                <a:cs typeface="+mn-cs"/>
              </a:rPr>
              <a:t>Em termos de áreas de intervenção terrestre estamos a intervir, com ações concretas de conservação em cerca de 1453 </a:t>
            </a:r>
            <a:r>
              <a:rPr lang="pt-PT" sz="1200" kern="1200" dirty="0" err="1">
                <a:solidFill>
                  <a:schemeClr val="tx1"/>
                </a:solidFill>
                <a:effectLst/>
                <a:latin typeface="+mn-lt"/>
                <a:ea typeface="+mn-ea"/>
                <a:cs typeface="+mn-cs"/>
              </a:rPr>
              <a:t>ha</a:t>
            </a:r>
            <a:r>
              <a:rPr lang="pt-PT" sz="1200" kern="1200" dirty="0">
                <a:solidFill>
                  <a:schemeClr val="tx1"/>
                </a:solidFill>
                <a:effectLst/>
                <a:latin typeface="+mn-lt"/>
                <a:ea typeface="+mn-ea"/>
                <a:cs typeface="+mn-cs"/>
              </a:rPr>
              <a:t>.</a:t>
            </a:r>
          </a:p>
        </p:txBody>
      </p:sp>
      <p:sp>
        <p:nvSpPr>
          <p:cNvPr id="4" name="Marcador de Posição do Número do Diapositivo 3"/>
          <p:cNvSpPr>
            <a:spLocks noGrp="1"/>
          </p:cNvSpPr>
          <p:nvPr>
            <p:ph type="sldNum" sz="quarter" idx="5"/>
          </p:nvPr>
        </p:nvSpPr>
        <p:spPr/>
        <p:txBody>
          <a:bodyPr/>
          <a:lstStyle/>
          <a:p>
            <a:fld id="{2BB45A3B-755F-46A2-8ADB-41C14E9C5320}" type="slidenum">
              <a:rPr lang="pt-PT" smtClean="0"/>
              <a:t>16</a:t>
            </a:fld>
            <a:endParaRPr lang="pt-PT"/>
          </a:p>
        </p:txBody>
      </p:sp>
    </p:spTree>
    <p:extLst>
      <p:ext uri="{BB962C8B-B14F-4D97-AF65-F5344CB8AC3E}">
        <p14:creationId xmlns:p14="http://schemas.microsoft.com/office/powerpoint/2010/main" val="3945653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kern="1200" dirty="0">
                <a:solidFill>
                  <a:schemeClr val="tx1"/>
                </a:solidFill>
                <a:effectLst/>
                <a:latin typeface="+mn-lt"/>
                <a:ea typeface="+mn-ea"/>
                <a:cs typeface="+mn-cs"/>
              </a:rPr>
              <a:t>O LIFE IP AZORES NATURA tem 35 ações que se focam nos problemas de conservação identificados pelo PAF à escala regional. Nesse contexto, a maioria das ações propostas envolve a implementação de boas práticas (como o restauro de habitats, Estratégia Regional para o Controlo e Prevenção de EEI, conservação de tartarugas marinhas, conservação do priolo). Ao mesmo tempo, o IP também inclui um pequeno conjunto de ações de natureza demonstrativa ou inovadora / piloto que são necessárias para encontrar a melhor solução para problemas que não foram resolvidos até agora na escala dada (por exemplo, recuperação de populações de flora endémica, ação piloto de deteção precoce em EEI).  Além disso, para assegurar a sustentabilidade, também está prevista uma estratégia de capacitação e governação, para permitir uma implementação eficiente e bem coordenada do PAF, no âmbito da parceria e com as partes interessadas externas e um gabinete de apoio para a mobilização de fundos complementares.</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Por último, mas não menos importante, e para assegurar a replicabilidade / transferibilidade efetiva das ações principais, este projeto inclui ações que lidam com a replicação / transferência de projetos, dentro do prazo do projeto e após o seu termo, para outras autoridades públicas da Macaronésia - Canárias.</a:t>
            </a:r>
            <a:endParaRPr lang="en-US" sz="1200" kern="1200" dirty="0">
              <a:solidFill>
                <a:schemeClr val="tx1"/>
              </a:solidFill>
              <a:effectLst/>
              <a:latin typeface="+mn-lt"/>
              <a:ea typeface="+mn-ea"/>
              <a:cs typeface="+mn-cs"/>
            </a:endParaRPr>
          </a:p>
          <a:p>
            <a:endParaRPr lang="pt-PT" dirty="0"/>
          </a:p>
        </p:txBody>
      </p:sp>
      <p:sp>
        <p:nvSpPr>
          <p:cNvPr id="4" name="Marcador de Posição do Número do Diapositivo 3"/>
          <p:cNvSpPr>
            <a:spLocks noGrp="1"/>
          </p:cNvSpPr>
          <p:nvPr>
            <p:ph type="sldNum" sz="quarter" idx="5"/>
          </p:nvPr>
        </p:nvSpPr>
        <p:spPr/>
        <p:txBody>
          <a:bodyPr/>
          <a:lstStyle/>
          <a:p>
            <a:fld id="{97345F77-3BB7-4434-88AC-32752A852602}" type="slidenum">
              <a:rPr lang="pt-PT" smtClean="0"/>
              <a:t>17</a:t>
            </a:fld>
            <a:endParaRPr lang="pt-PT"/>
          </a:p>
        </p:txBody>
      </p:sp>
    </p:spTree>
    <p:extLst>
      <p:ext uri="{BB962C8B-B14F-4D97-AF65-F5344CB8AC3E}">
        <p14:creationId xmlns:p14="http://schemas.microsoft.com/office/powerpoint/2010/main" val="562456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2BB45A3B-755F-46A2-8ADB-41C14E9C5320}" type="slidenum">
              <a:rPr lang="pt-PT" smtClean="0"/>
              <a:t>18</a:t>
            </a:fld>
            <a:endParaRPr lang="pt-PT"/>
          </a:p>
        </p:txBody>
      </p:sp>
    </p:spTree>
    <p:extLst>
      <p:ext uri="{BB962C8B-B14F-4D97-AF65-F5344CB8AC3E}">
        <p14:creationId xmlns:p14="http://schemas.microsoft.com/office/powerpoint/2010/main" val="890727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2BB45A3B-755F-46A2-8ADB-41C14E9C5320}" type="slidenum">
              <a:rPr lang="pt-PT" smtClean="0"/>
              <a:t>19</a:t>
            </a:fld>
            <a:endParaRPr lang="pt-PT"/>
          </a:p>
        </p:txBody>
      </p:sp>
    </p:spTree>
    <p:extLst>
      <p:ext uri="{BB962C8B-B14F-4D97-AF65-F5344CB8AC3E}">
        <p14:creationId xmlns:p14="http://schemas.microsoft.com/office/powerpoint/2010/main" val="4280843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SAP -Standard action projects (</a:t>
            </a:r>
            <a:r>
              <a:rPr lang="en-GB" dirty="0" err="1"/>
              <a:t>os</a:t>
            </a:r>
            <a:r>
              <a:rPr lang="en-GB" dirty="0"/>
              <a:t> </a:t>
            </a:r>
            <a:r>
              <a:rPr lang="en-GB" dirty="0" err="1"/>
              <a:t>comuns</a:t>
            </a:r>
            <a:r>
              <a:rPr lang="en-GB" dirty="0"/>
              <a:t> LIFE’s </a:t>
            </a:r>
            <a:r>
              <a:rPr lang="en-GB" dirty="0" err="1"/>
              <a:t>tradicionais</a:t>
            </a:r>
            <a:r>
              <a:rPr lang="en-GB" dirty="0"/>
              <a:t> que é o </a:t>
            </a:r>
            <a:r>
              <a:rPr lang="en-GB" dirty="0" err="1"/>
              <a:t>caso</a:t>
            </a:r>
            <a:r>
              <a:rPr lang="en-GB" dirty="0"/>
              <a:t> do BEETLES, VIDALIA e SNAILS</a:t>
            </a:r>
          </a:p>
          <a:p>
            <a:r>
              <a:rPr lang="en-GB" dirty="0"/>
              <a:t>SIP -  Strategic Integrated Projects – (e</a:t>
            </a:r>
            <a:r>
              <a:rPr lang="pt-PT" sz="1200" b="0" i="0" kern="1200" dirty="0" err="1">
                <a:solidFill>
                  <a:schemeClr val="tx1"/>
                </a:solidFill>
                <a:effectLst/>
                <a:latin typeface="+mn-lt"/>
                <a:ea typeface="+mn-ea"/>
                <a:cs typeface="+mn-cs"/>
              </a:rPr>
              <a:t>xecutam</a:t>
            </a:r>
            <a:r>
              <a:rPr lang="pt-PT" sz="1200" b="0" i="0" kern="1200" dirty="0">
                <a:solidFill>
                  <a:schemeClr val="tx1"/>
                </a:solidFill>
                <a:effectLst/>
                <a:latin typeface="+mn-lt"/>
                <a:ea typeface="+mn-ea"/>
                <a:cs typeface="+mn-cs"/>
              </a:rPr>
              <a:t>, numa escala regional, </a:t>
            </a:r>
            <a:r>
              <a:rPr lang="pt-PT" sz="1200" b="0" i="0" kern="1200" dirty="0" err="1">
                <a:solidFill>
                  <a:schemeClr val="tx1"/>
                </a:solidFill>
                <a:effectLst/>
                <a:latin typeface="+mn-lt"/>
                <a:ea typeface="+mn-ea"/>
                <a:cs typeface="+mn-cs"/>
              </a:rPr>
              <a:t>multirregional</a:t>
            </a:r>
            <a:r>
              <a:rPr lang="pt-PT" sz="1200" b="0" i="0" kern="1200" dirty="0">
                <a:solidFill>
                  <a:schemeClr val="tx1"/>
                </a:solidFill>
                <a:effectLst/>
                <a:latin typeface="+mn-lt"/>
                <a:ea typeface="+mn-ea"/>
                <a:cs typeface="+mn-cs"/>
              </a:rPr>
              <a:t>, nacional ou transnacional, as </a:t>
            </a:r>
            <a:r>
              <a:rPr lang="pt-PT" sz="1200" b="0" i="0" u="sng" kern="1200" dirty="0">
                <a:solidFill>
                  <a:schemeClr val="tx1"/>
                </a:solidFill>
                <a:effectLst/>
                <a:latin typeface="+mn-lt"/>
                <a:ea typeface="+mn-ea"/>
                <a:cs typeface="+mn-cs"/>
              </a:rPr>
              <a:t>estratégias ou os planos de ação</a:t>
            </a:r>
            <a:r>
              <a:rPr lang="pt-PT" sz="1200" b="0" i="0" kern="1200" dirty="0">
                <a:solidFill>
                  <a:schemeClr val="tx1"/>
                </a:solidFill>
                <a:effectLst/>
                <a:latin typeface="+mn-lt"/>
                <a:ea typeface="+mn-ea"/>
                <a:cs typeface="+mn-cs"/>
              </a:rPr>
              <a:t> para o ambiente ou para o clima elaborados pelas autoridades dos Estados-Membros e exigidos pela legislação ou pelas políticas específicas da União em matéria de ambiente e de clima ou, na medida em que sejam relevantes, em matéria de energia, garantindo em simultâneo a participação das partes interessadas e promovendo a coordenação e a mobilização de, pelo menos, </a:t>
            </a:r>
            <a:r>
              <a:rPr lang="pt-PT" sz="1200" b="0" i="0" u="sng" kern="1200" dirty="0">
                <a:solidFill>
                  <a:schemeClr val="tx1"/>
                </a:solidFill>
                <a:effectLst/>
                <a:latin typeface="+mn-lt"/>
                <a:ea typeface="+mn-ea"/>
                <a:cs typeface="+mn-cs"/>
              </a:rPr>
              <a:t>uma outra fonte de financiamento</a:t>
            </a:r>
            <a:r>
              <a:rPr lang="pt-PT" sz="1200" b="0" i="0" kern="1200" dirty="0">
                <a:solidFill>
                  <a:schemeClr val="tx1"/>
                </a:solidFill>
                <a:effectLst/>
                <a:latin typeface="+mn-lt"/>
                <a:ea typeface="+mn-ea"/>
                <a:cs typeface="+mn-cs"/>
              </a:rPr>
              <a:t> da União, nacional ou privada;</a:t>
            </a:r>
            <a:br>
              <a:rPr lang="pt-PT" sz="1200" b="0" i="0" kern="1200" dirty="0">
                <a:solidFill>
                  <a:schemeClr val="tx1"/>
                </a:solidFill>
                <a:effectLst/>
                <a:latin typeface="+mn-lt"/>
                <a:ea typeface="+mn-ea"/>
                <a:cs typeface="+mn-cs"/>
              </a:rPr>
            </a:br>
            <a:r>
              <a:rPr lang="en-US" dirty="0"/>
              <a:t>SNAP - Strategic Nature Projects (</a:t>
            </a:r>
            <a:r>
              <a:rPr lang="en-US" dirty="0" err="1"/>
              <a:t>SNaPs</a:t>
            </a:r>
            <a:r>
              <a:rPr lang="en-US" dirty="0"/>
              <a:t>) – </a:t>
            </a:r>
            <a:r>
              <a:rPr lang="en-US" dirty="0" err="1"/>
              <a:t>Não</a:t>
            </a:r>
            <a:r>
              <a:rPr lang="en-US" dirty="0"/>
              <a:t> </a:t>
            </a:r>
            <a:r>
              <a:rPr lang="en-US" dirty="0" err="1"/>
              <a:t>estão</a:t>
            </a:r>
            <a:r>
              <a:rPr lang="en-US" dirty="0"/>
              <a:t> </a:t>
            </a:r>
            <a:r>
              <a:rPr lang="en-US" dirty="0" err="1"/>
              <a:t>incluídos</a:t>
            </a:r>
            <a:r>
              <a:rPr lang="en-US" dirty="0"/>
              <a:t> </a:t>
            </a:r>
            <a:r>
              <a:rPr lang="en-US" dirty="0" err="1"/>
              <a:t>na</a:t>
            </a:r>
            <a:r>
              <a:rPr lang="en-US" dirty="0"/>
              <a:t> call do </a:t>
            </a:r>
            <a:r>
              <a:rPr lang="en-US" dirty="0" err="1"/>
              <a:t>ano</a:t>
            </a:r>
            <a:r>
              <a:rPr lang="en-US" dirty="0"/>
              <a:t> </a:t>
            </a:r>
            <a:r>
              <a:rPr lang="en-US" dirty="0" err="1"/>
              <a:t>passado</a:t>
            </a:r>
            <a:r>
              <a:rPr lang="en-US" dirty="0"/>
              <a:t>, mas </a:t>
            </a:r>
            <a:r>
              <a:rPr lang="pt-PT" sz="1200" b="0" i="0" kern="1200" dirty="0">
                <a:solidFill>
                  <a:schemeClr val="tx1"/>
                </a:solidFill>
                <a:effectLst/>
                <a:latin typeface="+mn-lt"/>
                <a:ea typeface="+mn-ea"/>
                <a:cs typeface="+mn-cs"/>
              </a:rPr>
              <a:t>apoiam a consecução dos objetivos da União Europeia no domínio da natureza e biodiversidade mediante a execução de </a:t>
            </a:r>
            <a:r>
              <a:rPr lang="pt-PT" sz="1200" b="0" i="0" u="sng" kern="1200" dirty="0">
                <a:solidFill>
                  <a:schemeClr val="tx1"/>
                </a:solidFill>
                <a:effectLst/>
                <a:latin typeface="+mn-lt"/>
                <a:ea typeface="+mn-ea"/>
                <a:cs typeface="+mn-cs"/>
              </a:rPr>
              <a:t>programas de ação </a:t>
            </a:r>
            <a:r>
              <a:rPr lang="pt-PT" sz="1200" b="0" i="0" kern="1200" dirty="0">
                <a:solidFill>
                  <a:schemeClr val="tx1"/>
                </a:solidFill>
                <a:effectLst/>
                <a:latin typeface="+mn-lt"/>
                <a:ea typeface="+mn-ea"/>
                <a:cs typeface="+mn-cs"/>
              </a:rPr>
              <a:t>coerentes nos Estados-Membros para integrar esses objetivos e as prioridades noutras políticas e instrumentos de financiamento, como é o caso do PAF</a:t>
            </a:r>
            <a:endParaRPr lang="en-US" dirty="0"/>
          </a:p>
          <a:p>
            <a:r>
              <a:rPr lang="en-US" dirty="0"/>
              <a:t>OA – Other Actions</a:t>
            </a:r>
            <a:br>
              <a:rPr lang="en-US" dirty="0"/>
            </a:br>
            <a:r>
              <a:rPr lang="en-US" dirty="0"/>
              <a:t>TA –</a:t>
            </a:r>
            <a:r>
              <a:rPr lang="en-US" dirty="0" err="1"/>
              <a:t>Assistência</a:t>
            </a:r>
            <a:r>
              <a:rPr lang="en-US" dirty="0"/>
              <a:t> </a:t>
            </a:r>
            <a:r>
              <a:rPr lang="en-US" dirty="0" err="1"/>
              <a:t>Técnica</a:t>
            </a:r>
            <a:endParaRPr lang="en-GB" dirty="0"/>
          </a:p>
        </p:txBody>
      </p:sp>
      <p:sp>
        <p:nvSpPr>
          <p:cNvPr id="4" name="Marcador de Posição do Número do Diapositivo 3"/>
          <p:cNvSpPr>
            <a:spLocks noGrp="1"/>
          </p:cNvSpPr>
          <p:nvPr>
            <p:ph type="sldNum" sz="quarter" idx="5"/>
          </p:nvPr>
        </p:nvSpPr>
        <p:spPr/>
        <p:txBody>
          <a:bodyPr/>
          <a:lstStyle/>
          <a:p>
            <a:fld id="{97345F77-3BB7-4434-88AC-32752A852602}" type="slidenum">
              <a:rPr lang="pt-PT" smtClean="0"/>
              <a:t>2</a:t>
            </a:fld>
            <a:endParaRPr lang="pt-PT"/>
          </a:p>
        </p:txBody>
      </p:sp>
    </p:spTree>
    <p:extLst>
      <p:ext uri="{BB962C8B-B14F-4D97-AF65-F5344CB8AC3E}">
        <p14:creationId xmlns:p14="http://schemas.microsoft.com/office/powerpoint/2010/main" val="65031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b="1" u="sng" dirty="0"/>
              <a:t>Indicadores</a:t>
            </a:r>
            <a:r>
              <a:rPr lang="pt-PT" b="1" dirty="0"/>
              <a:t>: </a:t>
            </a:r>
          </a:p>
          <a:p>
            <a:pPr marL="171450" indent="-171450">
              <a:buFontTx/>
              <a:buChar char="-"/>
            </a:pPr>
            <a:r>
              <a:rPr lang="pt-PT" dirty="0"/>
              <a:t>Por exemplo o Reforço de 25% das populações naturais de todas as espécies-alvo alcançadas, nas áreas da RN2000;</a:t>
            </a:r>
            <a:br>
              <a:rPr lang="pt-PT" dirty="0"/>
            </a:br>
            <a:r>
              <a:rPr lang="pt-PT" dirty="0"/>
              <a:t>- Estado de conservação de todas as espécies da flora alvo (</a:t>
            </a:r>
            <a:r>
              <a:rPr lang="pt-PT" dirty="0" err="1"/>
              <a:t>re</a:t>
            </a:r>
            <a:r>
              <a:rPr lang="pt-PT" dirty="0"/>
              <a:t>)avaliado para um estado favorável (31/12/2026);</a:t>
            </a:r>
          </a:p>
          <a:p>
            <a:pPr marL="171450" indent="-171450">
              <a:buFontTx/>
              <a:buChar char="-"/>
            </a:pPr>
            <a:r>
              <a:rPr lang="pt-PT" dirty="0"/>
              <a:t>X </a:t>
            </a:r>
            <a:r>
              <a:rPr lang="pt-PT" dirty="0" err="1"/>
              <a:t>ha</a:t>
            </a:r>
            <a:r>
              <a:rPr lang="pt-PT" dirty="0"/>
              <a:t> de espécies invasoras removidas</a:t>
            </a:r>
          </a:p>
          <a:p>
            <a:pPr marL="171450" indent="-171450">
              <a:buFontTx/>
              <a:buChar char="-"/>
            </a:pPr>
            <a:r>
              <a:rPr lang="pt-PT" dirty="0"/>
              <a:t>20 ações de capacitação interna realizadas</a:t>
            </a:r>
          </a:p>
        </p:txBody>
      </p:sp>
      <p:sp>
        <p:nvSpPr>
          <p:cNvPr id="4" name="Marcador de Posição do Número do Diapositivo 3"/>
          <p:cNvSpPr>
            <a:spLocks noGrp="1"/>
          </p:cNvSpPr>
          <p:nvPr>
            <p:ph type="sldNum" sz="quarter" idx="5"/>
          </p:nvPr>
        </p:nvSpPr>
        <p:spPr/>
        <p:txBody>
          <a:bodyPr/>
          <a:lstStyle/>
          <a:p>
            <a:fld id="{97345F77-3BB7-4434-88AC-32752A852602}" type="slidenum">
              <a:rPr lang="pt-PT" smtClean="0"/>
              <a:t>3</a:t>
            </a:fld>
            <a:endParaRPr lang="pt-PT"/>
          </a:p>
        </p:txBody>
      </p:sp>
    </p:spTree>
    <p:extLst>
      <p:ext uri="{BB962C8B-B14F-4D97-AF65-F5344CB8AC3E}">
        <p14:creationId xmlns:p14="http://schemas.microsoft.com/office/powerpoint/2010/main" val="43831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No caso do LIFE IP </a:t>
            </a:r>
            <a:r>
              <a:rPr lang="pt-PT" dirty="0" err="1"/>
              <a:t>AZOREs</a:t>
            </a:r>
            <a:r>
              <a:rPr lang="pt-PT" dirty="0"/>
              <a:t> NATURA foi focado na Rede Natura 2000 e na implementação das Diretivas Aves e Habitats</a:t>
            </a:r>
          </a:p>
        </p:txBody>
      </p:sp>
      <p:sp>
        <p:nvSpPr>
          <p:cNvPr id="4" name="Marcador de Posição do Número do Diapositivo 3"/>
          <p:cNvSpPr>
            <a:spLocks noGrp="1"/>
          </p:cNvSpPr>
          <p:nvPr>
            <p:ph type="sldNum" sz="quarter" idx="5"/>
          </p:nvPr>
        </p:nvSpPr>
        <p:spPr/>
        <p:txBody>
          <a:bodyPr/>
          <a:lstStyle/>
          <a:p>
            <a:fld id="{97345F77-3BB7-4434-88AC-32752A852602}" type="slidenum">
              <a:rPr lang="pt-PT" smtClean="0"/>
              <a:t>4</a:t>
            </a:fld>
            <a:endParaRPr lang="pt-PT"/>
          </a:p>
        </p:txBody>
      </p:sp>
    </p:spTree>
    <p:extLst>
      <p:ext uri="{BB962C8B-B14F-4D97-AF65-F5344CB8AC3E}">
        <p14:creationId xmlns:p14="http://schemas.microsoft.com/office/powerpoint/2010/main" val="309491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Os formulários da nota concetual, em geral, requerem apenas informações concisas e resumidas com referências precisas aos detalhes do que pretendemos desenvolver, mas já tem que ter um orçamento muito aproximado da realidade, pelo que mesmo nesta altura mais inicial, a </a:t>
            </a:r>
            <a:r>
              <a:rPr lang="pt-PT" dirty="0" err="1"/>
              <a:t>concept</a:t>
            </a:r>
            <a:r>
              <a:rPr lang="pt-PT" dirty="0"/>
              <a:t> note exige que tenhamos já uma ideia muito clara dos objetivos e ações a implementar.</a:t>
            </a:r>
          </a:p>
          <a:p>
            <a:endParaRPr lang="pt-PT" dirty="0"/>
          </a:p>
          <a:p>
            <a:pPr marL="171450" indent="-171450">
              <a:buFontTx/>
              <a:buChar char="-"/>
            </a:pPr>
            <a:r>
              <a:rPr lang="pt-PT" dirty="0"/>
              <a:t>A Descrição sumária do projeto deverá incluir o contexto geográfico, objetivos do projeto, ações e meios envolvidos, resultados esperados, principais </a:t>
            </a:r>
            <a:r>
              <a:rPr lang="pt-PT" dirty="0" err="1"/>
              <a:t>stakeholders</a:t>
            </a:r>
            <a:r>
              <a:rPr lang="pt-PT" dirty="0"/>
              <a:t> envolvidos, sustentabilidade a longo prazo (capacitação, replicação, transferência dos resultados);</a:t>
            </a:r>
          </a:p>
          <a:p>
            <a:pPr marL="171450" indent="-171450">
              <a:buFontTx/>
              <a:buChar char="-"/>
            </a:pPr>
            <a:endParaRPr lang="pt-PT" dirty="0"/>
          </a:p>
          <a:p>
            <a:endParaRPr lang="pt-PT" dirty="0"/>
          </a:p>
        </p:txBody>
      </p:sp>
      <p:sp>
        <p:nvSpPr>
          <p:cNvPr id="4" name="Marcador de Posição do Número do Diapositivo 3"/>
          <p:cNvSpPr>
            <a:spLocks noGrp="1"/>
          </p:cNvSpPr>
          <p:nvPr>
            <p:ph type="sldNum" sz="quarter" idx="5"/>
          </p:nvPr>
        </p:nvSpPr>
        <p:spPr/>
        <p:txBody>
          <a:bodyPr/>
          <a:lstStyle/>
          <a:p>
            <a:fld id="{97345F77-3BB7-4434-88AC-32752A852602}" type="slidenum">
              <a:rPr lang="pt-PT" smtClean="0"/>
              <a:t>5</a:t>
            </a:fld>
            <a:endParaRPr lang="pt-PT"/>
          </a:p>
        </p:txBody>
      </p:sp>
    </p:spTree>
    <p:extLst>
      <p:ext uri="{BB962C8B-B14F-4D97-AF65-F5344CB8AC3E}">
        <p14:creationId xmlns:p14="http://schemas.microsoft.com/office/powerpoint/2010/main" val="1370836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Parte A – informação geral do projeto (titulo do projeto, acrónimo, financiamento, beneficiários, cartas de intenção dos fundos complementares</a:t>
            </a:r>
          </a:p>
          <a:p>
            <a:r>
              <a:rPr lang="pt-PT" dirty="0"/>
              <a:t>Parte B – Toda esta parte inclui a (descrição sumária do projeto, objetivos, ações e meios envolvidos, contribuição do projeto para a implementação do plano, neste caso o PAF, principais </a:t>
            </a:r>
            <a:r>
              <a:rPr lang="pt-PT" dirty="0" err="1"/>
              <a:t>stakeholders</a:t>
            </a:r>
            <a:r>
              <a:rPr lang="pt-PT" dirty="0"/>
              <a:t> envolvidos, maiores constrangimentos e riscos esperados, e o mesmo é descrito para as ações complementares identificadas)</a:t>
            </a:r>
          </a:p>
          <a:p>
            <a:r>
              <a:rPr lang="pt-PT" dirty="0"/>
              <a:t>Parte C - Ao contrário dos formulários anteriores, o formulário C deve descrever detalhadamente as ações implementadas no próprio projeto; Lista de </a:t>
            </a:r>
            <a:r>
              <a:rPr lang="pt-PT" dirty="0" err="1"/>
              <a:t>Deliverables</a:t>
            </a:r>
            <a:r>
              <a:rPr lang="pt-PT" dirty="0"/>
              <a:t> e </a:t>
            </a:r>
            <a:r>
              <a:rPr lang="pt-PT" dirty="0" err="1"/>
              <a:t>Milestones</a:t>
            </a:r>
            <a:r>
              <a:rPr lang="pt-PT" dirty="0"/>
              <a:t>; calendarização das ações e o orçamento detalhado.</a:t>
            </a:r>
          </a:p>
          <a:p>
            <a:r>
              <a:rPr lang="pt-PT" dirty="0"/>
              <a:t>Esse orçamento é apresentado por fases, pois os projetos integrados como são projetos de maior dimensão são divididos em fases</a:t>
            </a:r>
          </a:p>
        </p:txBody>
      </p:sp>
      <p:sp>
        <p:nvSpPr>
          <p:cNvPr id="4" name="Marcador de Posição do Número do Diapositivo 3"/>
          <p:cNvSpPr>
            <a:spLocks noGrp="1"/>
          </p:cNvSpPr>
          <p:nvPr>
            <p:ph type="sldNum" sz="quarter" idx="5"/>
          </p:nvPr>
        </p:nvSpPr>
        <p:spPr/>
        <p:txBody>
          <a:bodyPr/>
          <a:lstStyle/>
          <a:p>
            <a:fld id="{97345F77-3BB7-4434-88AC-32752A852602}" type="slidenum">
              <a:rPr lang="pt-PT" smtClean="0"/>
              <a:t>6</a:t>
            </a:fld>
            <a:endParaRPr lang="pt-PT"/>
          </a:p>
        </p:txBody>
      </p:sp>
    </p:spTree>
    <p:extLst>
      <p:ext uri="{BB962C8B-B14F-4D97-AF65-F5344CB8AC3E}">
        <p14:creationId xmlns:p14="http://schemas.microsoft.com/office/powerpoint/2010/main" val="2998782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a:t>
            </a:r>
            <a:r>
              <a:rPr lang="pt-PT" dirty="0" err="1"/>
              <a:t>Added</a:t>
            </a:r>
            <a:r>
              <a:rPr lang="pt-PT" dirty="0"/>
              <a:t> </a:t>
            </a:r>
            <a:r>
              <a:rPr lang="pt-PT" dirty="0" err="1"/>
              <a:t>Value</a:t>
            </a:r>
            <a:r>
              <a:rPr lang="pt-PT" dirty="0"/>
              <a:t>- fazer todo uma integração de como as ações do projeto podem beneficiar outros setores, como podem e devem ser replicadas em outras áreas, toda a formação das equipas e entidades.</a:t>
            </a:r>
          </a:p>
        </p:txBody>
      </p:sp>
      <p:sp>
        <p:nvSpPr>
          <p:cNvPr id="4" name="Marcador de Posição do Número do Diapositivo 3"/>
          <p:cNvSpPr>
            <a:spLocks noGrp="1"/>
          </p:cNvSpPr>
          <p:nvPr>
            <p:ph type="sldNum" sz="quarter" idx="5"/>
          </p:nvPr>
        </p:nvSpPr>
        <p:spPr/>
        <p:txBody>
          <a:bodyPr/>
          <a:lstStyle/>
          <a:p>
            <a:fld id="{97345F77-3BB7-4434-88AC-32752A852602}" type="slidenum">
              <a:rPr lang="pt-PT" smtClean="0"/>
              <a:t>7</a:t>
            </a:fld>
            <a:endParaRPr lang="pt-PT"/>
          </a:p>
        </p:txBody>
      </p:sp>
    </p:spTree>
    <p:extLst>
      <p:ext uri="{BB962C8B-B14F-4D97-AF65-F5344CB8AC3E}">
        <p14:creationId xmlns:p14="http://schemas.microsoft.com/office/powerpoint/2010/main" val="381209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dirty="0">
                <a:cs typeface="Calibri" charset="0"/>
              </a:rPr>
              <a:t>- É fundamental </a:t>
            </a:r>
            <a:r>
              <a:rPr lang="en-GB" sz="1200" dirty="0" err="1">
                <a:cs typeface="Calibri" charset="0"/>
              </a:rPr>
              <a:t>ler</a:t>
            </a:r>
            <a:r>
              <a:rPr lang="en-GB" sz="1200" dirty="0">
                <a:cs typeface="Calibri" charset="0"/>
              </a:rPr>
              <a:t> </a:t>
            </a:r>
            <a:r>
              <a:rPr lang="en-GB" sz="1200" dirty="0" err="1">
                <a:cs typeface="Calibri" charset="0"/>
              </a:rPr>
              <a:t>todas</a:t>
            </a:r>
            <a:r>
              <a:rPr lang="en-GB" sz="1200" dirty="0">
                <a:cs typeface="Calibri" charset="0"/>
              </a:rPr>
              <a:t> as </a:t>
            </a:r>
            <a:r>
              <a:rPr lang="en-GB" sz="1200" b="1" dirty="0" err="1">
                <a:cs typeface="Calibri" charset="0"/>
              </a:rPr>
              <a:t>diretrizes</a:t>
            </a:r>
            <a:r>
              <a:rPr lang="en-GB" sz="1200" dirty="0">
                <a:cs typeface="Calibri" charset="0"/>
              </a:rPr>
              <a:t> que </a:t>
            </a:r>
            <a:r>
              <a:rPr lang="en-GB" sz="1200" dirty="0" err="1">
                <a:cs typeface="Calibri" charset="0"/>
              </a:rPr>
              <a:t>acompanham</a:t>
            </a:r>
            <a:r>
              <a:rPr lang="en-GB" sz="1200" dirty="0">
                <a:cs typeface="Calibri" charset="0"/>
              </a:rPr>
              <a:t> a Call</a:t>
            </a:r>
            <a:endParaRPr lang="pt-PT" dirty="0"/>
          </a:p>
        </p:txBody>
      </p:sp>
      <p:sp>
        <p:nvSpPr>
          <p:cNvPr id="4" name="Marcador de Posição do Número do Diapositivo 3"/>
          <p:cNvSpPr>
            <a:spLocks noGrp="1"/>
          </p:cNvSpPr>
          <p:nvPr>
            <p:ph type="sldNum" sz="quarter" idx="5"/>
          </p:nvPr>
        </p:nvSpPr>
        <p:spPr/>
        <p:txBody>
          <a:bodyPr/>
          <a:lstStyle/>
          <a:p>
            <a:fld id="{97345F77-3BB7-4434-88AC-32752A852602}" type="slidenum">
              <a:rPr lang="pt-PT" smtClean="0"/>
              <a:t>11</a:t>
            </a:fld>
            <a:endParaRPr lang="pt-PT"/>
          </a:p>
        </p:txBody>
      </p:sp>
    </p:spTree>
    <p:extLst>
      <p:ext uri="{BB962C8B-B14F-4D97-AF65-F5344CB8AC3E}">
        <p14:creationId xmlns:p14="http://schemas.microsoft.com/office/powerpoint/2010/main" val="90706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7345F77-3BB7-4434-88AC-32752A852602}" type="slidenum">
              <a:rPr lang="pt-PT" smtClean="0"/>
              <a:t>13</a:t>
            </a:fld>
            <a:endParaRPr lang="pt-PT"/>
          </a:p>
        </p:txBody>
      </p:sp>
    </p:spTree>
    <p:extLst>
      <p:ext uri="{BB962C8B-B14F-4D97-AF65-F5344CB8AC3E}">
        <p14:creationId xmlns:p14="http://schemas.microsoft.com/office/powerpoint/2010/main" val="3284098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80E36F-C933-4205-A2EF-077820F5F879}"/>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9C61AF5A-0CE0-48DD-B182-6C70170B92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5B61F8B3-60D9-47C8-9919-AB82652FF9E2}"/>
              </a:ext>
            </a:extLst>
          </p:cNvPr>
          <p:cNvSpPr>
            <a:spLocks noGrp="1"/>
          </p:cNvSpPr>
          <p:nvPr>
            <p:ph type="dt" sz="half" idx="10"/>
          </p:nvPr>
        </p:nvSpPr>
        <p:spPr/>
        <p:txBody>
          <a:bodyPr/>
          <a:lstStyle/>
          <a:p>
            <a:fld id="{E431C0BB-DC71-4713-A787-95011EDB8CA8}" type="datetimeFigureOut">
              <a:rPr lang="pt-PT" smtClean="0"/>
              <a:t>22/02/2024</a:t>
            </a:fld>
            <a:endParaRPr lang="pt-PT"/>
          </a:p>
        </p:txBody>
      </p:sp>
      <p:sp>
        <p:nvSpPr>
          <p:cNvPr id="5" name="Marcador de Posição do Rodapé 4">
            <a:extLst>
              <a:ext uri="{FF2B5EF4-FFF2-40B4-BE49-F238E27FC236}">
                <a16:creationId xmlns:a16="http://schemas.microsoft.com/office/drawing/2014/main" id="{7DD14FAA-F9DB-448A-9B8F-99D44FBF340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4A53579B-56FE-45A4-A1EF-B395C8532F3D}"/>
              </a:ext>
            </a:extLst>
          </p:cNvPr>
          <p:cNvSpPr>
            <a:spLocks noGrp="1"/>
          </p:cNvSpPr>
          <p:nvPr>
            <p:ph type="sldNum" sz="quarter" idx="12"/>
          </p:nvPr>
        </p:nvSpPr>
        <p:spPr/>
        <p:txBody>
          <a:bodyPr/>
          <a:lstStyle/>
          <a:p>
            <a:fld id="{15A16595-07AD-4646-803E-1CCE41789BEC}" type="slidenum">
              <a:rPr lang="pt-PT" smtClean="0"/>
              <a:t>‹nº›</a:t>
            </a:fld>
            <a:endParaRPr lang="pt-PT"/>
          </a:p>
        </p:txBody>
      </p:sp>
    </p:spTree>
    <p:extLst>
      <p:ext uri="{BB962C8B-B14F-4D97-AF65-F5344CB8AC3E}">
        <p14:creationId xmlns:p14="http://schemas.microsoft.com/office/powerpoint/2010/main" val="3071644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25740A-6AAE-4FF0-AABE-6B963C852203}"/>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54D9AE0E-B658-4D2B-BE52-83CB0B4162B0}"/>
              </a:ext>
            </a:extLst>
          </p:cNvPr>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C21A87D-A6F3-4462-A70D-B08B253DB47E}"/>
              </a:ext>
            </a:extLst>
          </p:cNvPr>
          <p:cNvSpPr>
            <a:spLocks noGrp="1"/>
          </p:cNvSpPr>
          <p:nvPr>
            <p:ph type="dt" sz="half" idx="10"/>
          </p:nvPr>
        </p:nvSpPr>
        <p:spPr/>
        <p:txBody>
          <a:bodyPr/>
          <a:lstStyle/>
          <a:p>
            <a:fld id="{E431C0BB-DC71-4713-A787-95011EDB8CA8}" type="datetimeFigureOut">
              <a:rPr lang="pt-PT" smtClean="0"/>
              <a:t>22/02/2024</a:t>
            </a:fld>
            <a:endParaRPr lang="pt-PT"/>
          </a:p>
        </p:txBody>
      </p:sp>
      <p:sp>
        <p:nvSpPr>
          <p:cNvPr id="5" name="Marcador de Posição do Rodapé 4">
            <a:extLst>
              <a:ext uri="{FF2B5EF4-FFF2-40B4-BE49-F238E27FC236}">
                <a16:creationId xmlns:a16="http://schemas.microsoft.com/office/drawing/2014/main" id="{7AB3D365-41BA-43FA-A565-C6525462F1E5}"/>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863B79F5-3955-4C15-BE33-CB67922CA315}"/>
              </a:ext>
            </a:extLst>
          </p:cNvPr>
          <p:cNvSpPr>
            <a:spLocks noGrp="1"/>
          </p:cNvSpPr>
          <p:nvPr>
            <p:ph type="sldNum" sz="quarter" idx="12"/>
          </p:nvPr>
        </p:nvSpPr>
        <p:spPr/>
        <p:txBody>
          <a:bodyPr/>
          <a:lstStyle/>
          <a:p>
            <a:fld id="{15A16595-07AD-4646-803E-1CCE41789BEC}" type="slidenum">
              <a:rPr lang="pt-PT" smtClean="0"/>
              <a:t>‹nº›</a:t>
            </a:fld>
            <a:endParaRPr lang="pt-PT"/>
          </a:p>
        </p:txBody>
      </p:sp>
    </p:spTree>
    <p:extLst>
      <p:ext uri="{BB962C8B-B14F-4D97-AF65-F5344CB8AC3E}">
        <p14:creationId xmlns:p14="http://schemas.microsoft.com/office/powerpoint/2010/main" val="3794237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9495896-6880-42E2-A7F1-093E73FBE996}"/>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6FE0E2A8-E98E-48E6-AEAA-CB0AF0FDEA8A}"/>
              </a:ext>
            </a:extLst>
          </p:cNvPr>
          <p:cNvSpPr>
            <a:spLocks noGrp="1"/>
          </p:cNvSpPr>
          <p:nvPr>
            <p:ph type="body" orient="vert" idx="1"/>
          </p:nvPr>
        </p:nvSpPr>
        <p:spPr>
          <a:xfrm>
            <a:off x="838200"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DA619525-7672-4B8E-816A-42D34B254F11}"/>
              </a:ext>
            </a:extLst>
          </p:cNvPr>
          <p:cNvSpPr>
            <a:spLocks noGrp="1"/>
          </p:cNvSpPr>
          <p:nvPr>
            <p:ph type="dt" sz="half" idx="10"/>
          </p:nvPr>
        </p:nvSpPr>
        <p:spPr/>
        <p:txBody>
          <a:bodyPr/>
          <a:lstStyle/>
          <a:p>
            <a:fld id="{E431C0BB-DC71-4713-A787-95011EDB8CA8}" type="datetimeFigureOut">
              <a:rPr lang="pt-PT" smtClean="0"/>
              <a:t>22/02/2024</a:t>
            </a:fld>
            <a:endParaRPr lang="pt-PT"/>
          </a:p>
        </p:txBody>
      </p:sp>
      <p:sp>
        <p:nvSpPr>
          <p:cNvPr id="5" name="Marcador de Posição do Rodapé 4">
            <a:extLst>
              <a:ext uri="{FF2B5EF4-FFF2-40B4-BE49-F238E27FC236}">
                <a16:creationId xmlns:a16="http://schemas.microsoft.com/office/drawing/2014/main" id="{093F9EC4-ED29-4AE0-BFAF-C18859B51E1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9321DDCB-CFF0-4E66-BEB4-6066A8BF7D2B}"/>
              </a:ext>
            </a:extLst>
          </p:cNvPr>
          <p:cNvSpPr>
            <a:spLocks noGrp="1"/>
          </p:cNvSpPr>
          <p:nvPr>
            <p:ph type="sldNum" sz="quarter" idx="12"/>
          </p:nvPr>
        </p:nvSpPr>
        <p:spPr/>
        <p:txBody>
          <a:bodyPr/>
          <a:lstStyle/>
          <a:p>
            <a:fld id="{15A16595-07AD-4646-803E-1CCE41789BEC}" type="slidenum">
              <a:rPr lang="pt-PT" smtClean="0"/>
              <a:t>‹nº›</a:t>
            </a:fld>
            <a:endParaRPr lang="pt-PT"/>
          </a:p>
        </p:txBody>
      </p:sp>
    </p:spTree>
    <p:extLst>
      <p:ext uri="{BB962C8B-B14F-4D97-AF65-F5344CB8AC3E}">
        <p14:creationId xmlns:p14="http://schemas.microsoft.com/office/powerpoint/2010/main" val="131245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9CF564-87AD-4A6C-A98B-F1EAE634C987}"/>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6A4F4241-472B-49C0-A68F-2F31B10E55DD}"/>
              </a:ext>
            </a:extLst>
          </p:cNvPr>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DB9C28C1-C093-4DC4-8FBF-C67D20DECF61}"/>
              </a:ext>
            </a:extLst>
          </p:cNvPr>
          <p:cNvSpPr>
            <a:spLocks noGrp="1"/>
          </p:cNvSpPr>
          <p:nvPr>
            <p:ph type="dt" sz="half" idx="10"/>
          </p:nvPr>
        </p:nvSpPr>
        <p:spPr/>
        <p:txBody>
          <a:bodyPr/>
          <a:lstStyle/>
          <a:p>
            <a:fld id="{E431C0BB-DC71-4713-A787-95011EDB8CA8}" type="datetimeFigureOut">
              <a:rPr lang="pt-PT" smtClean="0"/>
              <a:t>22/02/2024</a:t>
            </a:fld>
            <a:endParaRPr lang="pt-PT"/>
          </a:p>
        </p:txBody>
      </p:sp>
      <p:sp>
        <p:nvSpPr>
          <p:cNvPr id="5" name="Marcador de Posição do Rodapé 4">
            <a:extLst>
              <a:ext uri="{FF2B5EF4-FFF2-40B4-BE49-F238E27FC236}">
                <a16:creationId xmlns:a16="http://schemas.microsoft.com/office/drawing/2014/main" id="{CDB92576-F5E3-4B58-9D2B-B0C092856670}"/>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0326B300-46FD-4B20-8133-D0F0B2CD4D5C}"/>
              </a:ext>
            </a:extLst>
          </p:cNvPr>
          <p:cNvSpPr>
            <a:spLocks noGrp="1"/>
          </p:cNvSpPr>
          <p:nvPr>
            <p:ph type="sldNum" sz="quarter" idx="12"/>
          </p:nvPr>
        </p:nvSpPr>
        <p:spPr/>
        <p:txBody>
          <a:bodyPr/>
          <a:lstStyle/>
          <a:p>
            <a:fld id="{15A16595-07AD-4646-803E-1CCE41789BEC}" type="slidenum">
              <a:rPr lang="pt-PT" smtClean="0"/>
              <a:t>‹nº›</a:t>
            </a:fld>
            <a:endParaRPr lang="pt-PT"/>
          </a:p>
        </p:txBody>
      </p:sp>
    </p:spTree>
    <p:extLst>
      <p:ext uri="{BB962C8B-B14F-4D97-AF65-F5344CB8AC3E}">
        <p14:creationId xmlns:p14="http://schemas.microsoft.com/office/powerpoint/2010/main" val="111010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AB3FEF-F7C4-4764-A0A3-3B412722991B}"/>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C150D0A9-91DA-4B24-8287-9F7C0911C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Marcador de Posição da Data 3">
            <a:extLst>
              <a:ext uri="{FF2B5EF4-FFF2-40B4-BE49-F238E27FC236}">
                <a16:creationId xmlns:a16="http://schemas.microsoft.com/office/drawing/2014/main" id="{3386FDAA-C92C-462A-9E50-3ACAF984E33F}"/>
              </a:ext>
            </a:extLst>
          </p:cNvPr>
          <p:cNvSpPr>
            <a:spLocks noGrp="1"/>
          </p:cNvSpPr>
          <p:nvPr>
            <p:ph type="dt" sz="half" idx="10"/>
          </p:nvPr>
        </p:nvSpPr>
        <p:spPr/>
        <p:txBody>
          <a:bodyPr/>
          <a:lstStyle/>
          <a:p>
            <a:fld id="{E431C0BB-DC71-4713-A787-95011EDB8CA8}" type="datetimeFigureOut">
              <a:rPr lang="pt-PT" smtClean="0"/>
              <a:t>22/02/2024</a:t>
            </a:fld>
            <a:endParaRPr lang="pt-PT"/>
          </a:p>
        </p:txBody>
      </p:sp>
      <p:sp>
        <p:nvSpPr>
          <p:cNvPr id="5" name="Marcador de Posição do Rodapé 4">
            <a:extLst>
              <a:ext uri="{FF2B5EF4-FFF2-40B4-BE49-F238E27FC236}">
                <a16:creationId xmlns:a16="http://schemas.microsoft.com/office/drawing/2014/main" id="{5D08FDB8-5DE3-4275-8E54-29CDA9B6A492}"/>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12973E80-92EE-454E-8B5F-DA38607DA66D}"/>
              </a:ext>
            </a:extLst>
          </p:cNvPr>
          <p:cNvSpPr>
            <a:spLocks noGrp="1"/>
          </p:cNvSpPr>
          <p:nvPr>
            <p:ph type="sldNum" sz="quarter" idx="12"/>
          </p:nvPr>
        </p:nvSpPr>
        <p:spPr/>
        <p:txBody>
          <a:bodyPr/>
          <a:lstStyle/>
          <a:p>
            <a:fld id="{15A16595-07AD-4646-803E-1CCE41789BEC}" type="slidenum">
              <a:rPr lang="pt-PT" smtClean="0"/>
              <a:t>‹nº›</a:t>
            </a:fld>
            <a:endParaRPr lang="pt-PT"/>
          </a:p>
        </p:txBody>
      </p:sp>
    </p:spTree>
    <p:extLst>
      <p:ext uri="{BB962C8B-B14F-4D97-AF65-F5344CB8AC3E}">
        <p14:creationId xmlns:p14="http://schemas.microsoft.com/office/powerpoint/2010/main" val="412115856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9B0C6B-AA7A-44EB-AB70-24DD0B6D35CB}"/>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5209C5A7-16C3-4711-A767-7AE09018BD9D}"/>
              </a:ext>
            </a:extLst>
          </p:cNvPr>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9F79F0E9-FB0D-4401-90C0-B37E11964509}"/>
              </a:ext>
            </a:extLst>
          </p:cNvPr>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FAA8426F-DBA8-4E74-A9F3-6A27670F3B1A}"/>
              </a:ext>
            </a:extLst>
          </p:cNvPr>
          <p:cNvSpPr>
            <a:spLocks noGrp="1"/>
          </p:cNvSpPr>
          <p:nvPr>
            <p:ph type="dt" sz="half" idx="10"/>
          </p:nvPr>
        </p:nvSpPr>
        <p:spPr/>
        <p:txBody>
          <a:bodyPr/>
          <a:lstStyle/>
          <a:p>
            <a:fld id="{E431C0BB-DC71-4713-A787-95011EDB8CA8}" type="datetimeFigureOut">
              <a:rPr lang="pt-PT" smtClean="0"/>
              <a:t>22/02/2024</a:t>
            </a:fld>
            <a:endParaRPr lang="pt-PT"/>
          </a:p>
        </p:txBody>
      </p:sp>
      <p:sp>
        <p:nvSpPr>
          <p:cNvPr id="6" name="Marcador de Posição do Rodapé 5">
            <a:extLst>
              <a:ext uri="{FF2B5EF4-FFF2-40B4-BE49-F238E27FC236}">
                <a16:creationId xmlns:a16="http://schemas.microsoft.com/office/drawing/2014/main" id="{660B0B00-3A64-4519-B24C-A7FDCFB4757D}"/>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0089DDAA-52BD-4558-A8C6-C74A3EB9F96D}"/>
              </a:ext>
            </a:extLst>
          </p:cNvPr>
          <p:cNvSpPr>
            <a:spLocks noGrp="1"/>
          </p:cNvSpPr>
          <p:nvPr>
            <p:ph type="sldNum" sz="quarter" idx="12"/>
          </p:nvPr>
        </p:nvSpPr>
        <p:spPr/>
        <p:txBody>
          <a:bodyPr/>
          <a:lstStyle/>
          <a:p>
            <a:fld id="{15A16595-07AD-4646-803E-1CCE41789BEC}" type="slidenum">
              <a:rPr lang="pt-PT" smtClean="0"/>
              <a:t>‹nº›</a:t>
            </a:fld>
            <a:endParaRPr lang="pt-PT"/>
          </a:p>
        </p:txBody>
      </p:sp>
    </p:spTree>
    <p:extLst>
      <p:ext uri="{BB962C8B-B14F-4D97-AF65-F5344CB8AC3E}">
        <p14:creationId xmlns:p14="http://schemas.microsoft.com/office/powerpoint/2010/main" val="3668917886"/>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89CD8-8585-4657-9FE2-C8375AEA25B1}"/>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F5F32AC2-F74A-46EC-AD31-8D641E5F8D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a:extLst>
              <a:ext uri="{FF2B5EF4-FFF2-40B4-BE49-F238E27FC236}">
                <a16:creationId xmlns:a16="http://schemas.microsoft.com/office/drawing/2014/main" id="{7F56AC38-4D99-4624-929E-79DC1109004C}"/>
              </a:ext>
            </a:extLst>
          </p:cNvPr>
          <p:cNvSpPr>
            <a:spLocks noGrp="1"/>
          </p:cNvSpPr>
          <p:nvPr>
            <p:ph sz="half" idx="2"/>
          </p:nvPr>
        </p:nvSpPr>
        <p:spPr>
          <a:xfrm>
            <a:off x="839788"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D9D0D73D-2259-4E65-8816-C489987198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a:extLst>
              <a:ext uri="{FF2B5EF4-FFF2-40B4-BE49-F238E27FC236}">
                <a16:creationId xmlns:a16="http://schemas.microsoft.com/office/drawing/2014/main" id="{17E0536C-422D-4EDC-BD22-030A540983E7}"/>
              </a:ext>
            </a:extLst>
          </p:cNvPr>
          <p:cNvSpPr>
            <a:spLocks noGrp="1"/>
          </p:cNvSpPr>
          <p:nvPr>
            <p:ph sz="quarter" idx="4"/>
          </p:nvPr>
        </p:nvSpPr>
        <p:spPr>
          <a:xfrm>
            <a:off x="6172200"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FB7FAA44-74F3-40D4-8814-53E92DB6939A}"/>
              </a:ext>
            </a:extLst>
          </p:cNvPr>
          <p:cNvSpPr>
            <a:spLocks noGrp="1"/>
          </p:cNvSpPr>
          <p:nvPr>
            <p:ph type="dt" sz="half" idx="10"/>
          </p:nvPr>
        </p:nvSpPr>
        <p:spPr/>
        <p:txBody>
          <a:bodyPr/>
          <a:lstStyle/>
          <a:p>
            <a:fld id="{E431C0BB-DC71-4713-A787-95011EDB8CA8}" type="datetimeFigureOut">
              <a:rPr lang="pt-PT" smtClean="0"/>
              <a:t>22/02/2024</a:t>
            </a:fld>
            <a:endParaRPr lang="pt-PT"/>
          </a:p>
        </p:txBody>
      </p:sp>
      <p:sp>
        <p:nvSpPr>
          <p:cNvPr id="8" name="Marcador de Posição do Rodapé 7">
            <a:extLst>
              <a:ext uri="{FF2B5EF4-FFF2-40B4-BE49-F238E27FC236}">
                <a16:creationId xmlns:a16="http://schemas.microsoft.com/office/drawing/2014/main" id="{E7A71675-FB01-44CE-B482-38BF6F0848F5}"/>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4F183474-8862-40EA-80B0-A8FB074E08F9}"/>
              </a:ext>
            </a:extLst>
          </p:cNvPr>
          <p:cNvSpPr>
            <a:spLocks noGrp="1"/>
          </p:cNvSpPr>
          <p:nvPr>
            <p:ph type="sldNum" sz="quarter" idx="12"/>
          </p:nvPr>
        </p:nvSpPr>
        <p:spPr/>
        <p:txBody>
          <a:bodyPr/>
          <a:lstStyle/>
          <a:p>
            <a:fld id="{15A16595-07AD-4646-803E-1CCE41789BEC}" type="slidenum">
              <a:rPr lang="pt-PT" smtClean="0"/>
              <a:t>‹nº›</a:t>
            </a:fld>
            <a:endParaRPr lang="pt-PT"/>
          </a:p>
        </p:txBody>
      </p:sp>
    </p:spTree>
    <p:extLst>
      <p:ext uri="{BB962C8B-B14F-4D97-AF65-F5344CB8AC3E}">
        <p14:creationId xmlns:p14="http://schemas.microsoft.com/office/powerpoint/2010/main" val="111405658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AD2B8B-CFB4-4F19-9354-9F12A932E797}"/>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5E70D325-C29C-4218-9C2E-97441E8BD9ED}"/>
              </a:ext>
            </a:extLst>
          </p:cNvPr>
          <p:cNvSpPr>
            <a:spLocks noGrp="1"/>
          </p:cNvSpPr>
          <p:nvPr>
            <p:ph type="dt" sz="half" idx="10"/>
          </p:nvPr>
        </p:nvSpPr>
        <p:spPr/>
        <p:txBody>
          <a:bodyPr/>
          <a:lstStyle/>
          <a:p>
            <a:fld id="{E431C0BB-DC71-4713-A787-95011EDB8CA8}" type="datetimeFigureOut">
              <a:rPr lang="pt-PT" smtClean="0"/>
              <a:t>22/02/2024</a:t>
            </a:fld>
            <a:endParaRPr lang="pt-PT"/>
          </a:p>
        </p:txBody>
      </p:sp>
      <p:sp>
        <p:nvSpPr>
          <p:cNvPr id="4" name="Marcador de Posição do Rodapé 3">
            <a:extLst>
              <a:ext uri="{FF2B5EF4-FFF2-40B4-BE49-F238E27FC236}">
                <a16:creationId xmlns:a16="http://schemas.microsoft.com/office/drawing/2014/main" id="{B276F207-7ED8-4245-A19F-11F2EC0E22BF}"/>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C36246E7-22B4-4542-B1C1-6B3DB1D35CDA}"/>
              </a:ext>
            </a:extLst>
          </p:cNvPr>
          <p:cNvSpPr>
            <a:spLocks noGrp="1"/>
          </p:cNvSpPr>
          <p:nvPr>
            <p:ph type="sldNum" sz="quarter" idx="12"/>
          </p:nvPr>
        </p:nvSpPr>
        <p:spPr/>
        <p:txBody>
          <a:bodyPr/>
          <a:lstStyle/>
          <a:p>
            <a:fld id="{15A16595-07AD-4646-803E-1CCE41789BEC}" type="slidenum">
              <a:rPr lang="pt-PT" smtClean="0"/>
              <a:t>‹nº›</a:t>
            </a:fld>
            <a:endParaRPr lang="pt-PT"/>
          </a:p>
        </p:txBody>
      </p:sp>
    </p:spTree>
    <p:extLst>
      <p:ext uri="{BB962C8B-B14F-4D97-AF65-F5344CB8AC3E}">
        <p14:creationId xmlns:p14="http://schemas.microsoft.com/office/powerpoint/2010/main" val="922893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5FB8188C-9D81-4A34-AFDB-2488275D63AA}"/>
              </a:ext>
            </a:extLst>
          </p:cNvPr>
          <p:cNvSpPr>
            <a:spLocks noGrp="1"/>
          </p:cNvSpPr>
          <p:nvPr>
            <p:ph type="dt" sz="half" idx="10"/>
          </p:nvPr>
        </p:nvSpPr>
        <p:spPr/>
        <p:txBody>
          <a:bodyPr/>
          <a:lstStyle/>
          <a:p>
            <a:fld id="{E431C0BB-DC71-4713-A787-95011EDB8CA8}" type="datetimeFigureOut">
              <a:rPr lang="pt-PT" smtClean="0"/>
              <a:t>22/02/2024</a:t>
            </a:fld>
            <a:endParaRPr lang="pt-PT"/>
          </a:p>
        </p:txBody>
      </p:sp>
      <p:sp>
        <p:nvSpPr>
          <p:cNvPr id="3" name="Marcador de Posição do Rodapé 2">
            <a:extLst>
              <a:ext uri="{FF2B5EF4-FFF2-40B4-BE49-F238E27FC236}">
                <a16:creationId xmlns:a16="http://schemas.microsoft.com/office/drawing/2014/main" id="{D9322D0E-CC66-4D7E-8AEE-57483697D0C5}"/>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1DAB76CF-0F02-4DEC-B9AC-C6845231E7A4}"/>
              </a:ext>
            </a:extLst>
          </p:cNvPr>
          <p:cNvSpPr>
            <a:spLocks noGrp="1"/>
          </p:cNvSpPr>
          <p:nvPr>
            <p:ph type="sldNum" sz="quarter" idx="12"/>
          </p:nvPr>
        </p:nvSpPr>
        <p:spPr/>
        <p:txBody>
          <a:bodyPr/>
          <a:lstStyle/>
          <a:p>
            <a:fld id="{15A16595-07AD-4646-803E-1CCE41789BEC}" type="slidenum">
              <a:rPr lang="pt-PT" smtClean="0"/>
              <a:t>‹nº›</a:t>
            </a:fld>
            <a:endParaRPr lang="pt-PT"/>
          </a:p>
        </p:txBody>
      </p:sp>
    </p:spTree>
    <p:extLst>
      <p:ext uri="{BB962C8B-B14F-4D97-AF65-F5344CB8AC3E}">
        <p14:creationId xmlns:p14="http://schemas.microsoft.com/office/powerpoint/2010/main" val="1868919402"/>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588DE-2117-4B84-9E40-19FE0599D1B9}"/>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2C1E9A21-28C2-45CD-B154-A6979F325E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D88CA58B-BBF4-4262-A27E-189D36968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a:extLst>
              <a:ext uri="{FF2B5EF4-FFF2-40B4-BE49-F238E27FC236}">
                <a16:creationId xmlns:a16="http://schemas.microsoft.com/office/drawing/2014/main" id="{72D92B7C-731B-427F-8860-8DC1597B4743}"/>
              </a:ext>
            </a:extLst>
          </p:cNvPr>
          <p:cNvSpPr>
            <a:spLocks noGrp="1"/>
          </p:cNvSpPr>
          <p:nvPr>
            <p:ph type="dt" sz="half" idx="10"/>
          </p:nvPr>
        </p:nvSpPr>
        <p:spPr/>
        <p:txBody>
          <a:bodyPr/>
          <a:lstStyle/>
          <a:p>
            <a:fld id="{E431C0BB-DC71-4713-A787-95011EDB8CA8}" type="datetimeFigureOut">
              <a:rPr lang="pt-PT" smtClean="0"/>
              <a:t>22/02/2024</a:t>
            </a:fld>
            <a:endParaRPr lang="pt-PT"/>
          </a:p>
        </p:txBody>
      </p:sp>
      <p:sp>
        <p:nvSpPr>
          <p:cNvPr id="6" name="Marcador de Posição do Rodapé 5">
            <a:extLst>
              <a:ext uri="{FF2B5EF4-FFF2-40B4-BE49-F238E27FC236}">
                <a16:creationId xmlns:a16="http://schemas.microsoft.com/office/drawing/2014/main" id="{B15DFE91-0FDC-44B4-BD80-E259520B211C}"/>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9557C79F-8B3B-41B9-BE7B-8ECFA354268E}"/>
              </a:ext>
            </a:extLst>
          </p:cNvPr>
          <p:cNvSpPr>
            <a:spLocks noGrp="1"/>
          </p:cNvSpPr>
          <p:nvPr>
            <p:ph type="sldNum" sz="quarter" idx="12"/>
          </p:nvPr>
        </p:nvSpPr>
        <p:spPr/>
        <p:txBody>
          <a:bodyPr/>
          <a:lstStyle/>
          <a:p>
            <a:fld id="{15A16595-07AD-4646-803E-1CCE41789BEC}" type="slidenum">
              <a:rPr lang="pt-PT" smtClean="0"/>
              <a:t>‹nº›</a:t>
            </a:fld>
            <a:endParaRPr lang="pt-PT"/>
          </a:p>
        </p:txBody>
      </p:sp>
    </p:spTree>
    <p:extLst>
      <p:ext uri="{BB962C8B-B14F-4D97-AF65-F5344CB8AC3E}">
        <p14:creationId xmlns:p14="http://schemas.microsoft.com/office/powerpoint/2010/main" val="3626112212"/>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EDCCD5-4EB4-413B-A4C7-14BC148793D7}"/>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D04EBAEA-3D25-4A75-9BE9-E44CE7F4E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E0E95BE9-223C-4C4C-BE98-D671BEF3B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4">
            <a:extLst>
              <a:ext uri="{FF2B5EF4-FFF2-40B4-BE49-F238E27FC236}">
                <a16:creationId xmlns:a16="http://schemas.microsoft.com/office/drawing/2014/main" id="{BC6E6A18-5D99-45AC-BF23-A25029A80ED7}"/>
              </a:ext>
            </a:extLst>
          </p:cNvPr>
          <p:cNvSpPr>
            <a:spLocks noGrp="1"/>
          </p:cNvSpPr>
          <p:nvPr>
            <p:ph type="dt" sz="half" idx="10"/>
          </p:nvPr>
        </p:nvSpPr>
        <p:spPr/>
        <p:txBody>
          <a:bodyPr/>
          <a:lstStyle/>
          <a:p>
            <a:fld id="{E431C0BB-DC71-4713-A787-95011EDB8CA8}" type="datetimeFigureOut">
              <a:rPr lang="pt-PT" smtClean="0"/>
              <a:t>22/02/2024</a:t>
            </a:fld>
            <a:endParaRPr lang="pt-PT"/>
          </a:p>
        </p:txBody>
      </p:sp>
      <p:sp>
        <p:nvSpPr>
          <p:cNvPr id="6" name="Marcador de Posição do Rodapé 5">
            <a:extLst>
              <a:ext uri="{FF2B5EF4-FFF2-40B4-BE49-F238E27FC236}">
                <a16:creationId xmlns:a16="http://schemas.microsoft.com/office/drawing/2014/main" id="{5C8A01A3-4793-4733-9396-BEBADC50756F}"/>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8C26131B-B7E7-464C-8C57-0FBBD69A69DD}"/>
              </a:ext>
            </a:extLst>
          </p:cNvPr>
          <p:cNvSpPr>
            <a:spLocks noGrp="1"/>
          </p:cNvSpPr>
          <p:nvPr>
            <p:ph type="sldNum" sz="quarter" idx="12"/>
          </p:nvPr>
        </p:nvSpPr>
        <p:spPr/>
        <p:txBody>
          <a:bodyPr/>
          <a:lstStyle/>
          <a:p>
            <a:fld id="{15A16595-07AD-4646-803E-1CCE41789BEC}" type="slidenum">
              <a:rPr lang="pt-PT" smtClean="0"/>
              <a:t>‹nº›</a:t>
            </a:fld>
            <a:endParaRPr lang="pt-PT"/>
          </a:p>
        </p:txBody>
      </p:sp>
    </p:spTree>
    <p:extLst>
      <p:ext uri="{BB962C8B-B14F-4D97-AF65-F5344CB8AC3E}">
        <p14:creationId xmlns:p14="http://schemas.microsoft.com/office/powerpoint/2010/main" val="3310931535"/>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9BA56A95-1503-466D-A8E6-DDF2F5E510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182A80E7-A31A-4C27-82D1-BF47878E8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2CD6C00C-09FC-47E8-9687-395B521D7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1C0BB-DC71-4713-A787-95011EDB8CA8}" type="datetimeFigureOut">
              <a:rPr lang="pt-PT" smtClean="0"/>
              <a:t>22/02/2024</a:t>
            </a:fld>
            <a:endParaRPr lang="pt-PT"/>
          </a:p>
        </p:txBody>
      </p:sp>
      <p:sp>
        <p:nvSpPr>
          <p:cNvPr id="5" name="Marcador de Posição do Rodapé 4">
            <a:extLst>
              <a:ext uri="{FF2B5EF4-FFF2-40B4-BE49-F238E27FC236}">
                <a16:creationId xmlns:a16="http://schemas.microsoft.com/office/drawing/2014/main" id="{765BA88E-DB8B-4464-AC9D-AFDF35DD14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16150411-C3C8-4B7C-9827-A88EBCE874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16595-07AD-4646-803E-1CCE41789BEC}" type="slidenum">
              <a:rPr lang="pt-PT" smtClean="0"/>
              <a:t>‹nº›</a:t>
            </a:fld>
            <a:endParaRPr lang="pt-PT"/>
          </a:p>
        </p:txBody>
      </p:sp>
    </p:spTree>
    <p:extLst>
      <p:ext uri="{BB962C8B-B14F-4D97-AF65-F5344CB8AC3E}">
        <p14:creationId xmlns:p14="http://schemas.microsoft.com/office/powerpoint/2010/main" val="21944516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hyperlink" Target="https://www.lifeazoresnatura.eu/" TargetMode="External"/><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tiff"/><Relationship Id="rId11" Type="http://schemas.openxmlformats.org/officeDocument/2006/relationships/image" Target="../media/image29.png"/><Relationship Id="rId5" Type="http://schemas.openxmlformats.org/officeDocument/2006/relationships/image" Target="../media/image24.jpeg"/><Relationship Id="rId10" Type="http://schemas.openxmlformats.org/officeDocument/2006/relationships/image" Target="../media/image28.jpeg"/><Relationship Id="rId4" Type="http://schemas.openxmlformats.org/officeDocument/2006/relationships/image" Target="../media/image23.png"/><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CC91840-31B0-4251-86BD-F931CB9FC4EB}"/>
              </a:ext>
            </a:extLst>
          </p:cNvPr>
          <p:cNvSpPr/>
          <p:nvPr/>
        </p:nvSpPr>
        <p:spPr>
          <a:xfrm>
            <a:off x="1" y="0"/>
            <a:ext cx="12192000" cy="7021285"/>
          </a:xfrm>
          <a:prstGeom prst="rect">
            <a:avLst/>
          </a:prstGeom>
          <a:solidFill>
            <a:srgbClr val="668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 name="Imagem 2">
            <a:extLst>
              <a:ext uri="{FF2B5EF4-FFF2-40B4-BE49-F238E27FC236}">
                <a16:creationId xmlns:a16="http://schemas.microsoft.com/office/drawing/2014/main" id="{E0E9A83B-C357-49E7-9C7E-6593749F6AA4}"/>
              </a:ext>
            </a:extLst>
          </p:cNvPr>
          <p:cNvPicPr>
            <a:picLocks noChangeAspect="1"/>
          </p:cNvPicPr>
          <p:nvPr/>
        </p:nvPicPr>
        <p:blipFill rotWithShape="1">
          <a:blip r:embed="rId3"/>
          <a:srcRect t="25811" b="6813"/>
          <a:stretch/>
        </p:blipFill>
        <p:spPr>
          <a:xfrm>
            <a:off x="1" y="1609423"/>
            <a:ext cx="12191999" cy="5366103"/>
          </a:xfrm>
          <a:prstGeom prst="rect">
            <a:avLst/>
          </a:prstGeom>
        </p:spPr>
      </p:pic>
      <p:sp>
        <p:nvSpPr>
          <p:cNvPr id="10" name="CaixaDeTexto 9">
            <a:extLst>
              <a:ext uri="{FF2B5EF4-FFF2-40B4-BE49-F238E27FC236}">
                <a16:creationId xmlns:a16="http://schemas.microsoft.com/office/drawing/2014/main" id="{4242C3AC-85EE-4A15-9BAD-8A67E9E90177}"/>
              </a:ext>
            </a:extLst>
          </p:cNvPr>
          <p:cNvSpPr txBox="1"/>
          <p:nvPr/>
        </p:nvSpPr>
        <p:spPr>
          <a:xfrm>
            <a:off x="3172152" y="88927"/>
            <a:ext cx="8898231" cy="1477328"/>
          </a:xfrm>
          <a:prstGeom prst="rect">
            <a:avLst/>
          </a:prstGeom>
          <a:noFill/>
        </p:spPr>
        <p:txBody>
          <a:bodyPr wrap="square" rtlCol="0">
            <a:spAutoFit/>
          </a:bodyPr>
          <a:lstStyle/>
          <a:p>
            <a:pPr algn="r"/>
            <a:r>
              <a:rPr lang="pt-PT" sz="3600" b="1" dirty="0">
                <a:solidFill>
                  <a:schemeClr val="bg1">
                    <a:lumMod val="95000"/>
                  </a:schemeClr>
                </a:solidFill>
                <a:latin typeface="Century Gothic" panose="020B0502020202020204" pitchFamily="34" charset="0"/>
              </a:rPr>
              <a:t>Estrutura de Projeto, Ações e Parceiros e experiência nas diversas fases</a:t>
            </a:r>
            <a:br>
              <a:rPr lang="pt-PT" dirty="0"/>
            </a:br>
            <a:r>
              <a:rPr lang="pt-PT" b="1" dirty="0">
                <a:solidFill>
                  <a:schemeClr val="bg1">
                    <a:lumMod val="95000"/>
                  </a:schemeClr>
                </a:solidFill>
                <a:latin typeface="Century Gothic" panose="020B0502020202020204" pitchFamily="34" charset="0"/>
              </a:rPr>
              <a:t>LIFE IP AZORES NATURA – LIFE17 IPE/PT/000010</a:t>
            </a:r>
          </a:p>
        </p:txBody>
      </p:sp>
      <p:pic>
        <p:nvPicPr>
          <p:cNvPr id="16" name="Imagem 15">
            <a:extLst>
              <a:ext uri="{FF2B5EF4-FFF2-40B4-BE49-F238E27FC236}">
                <a16:creationId xmlns:a16="http://schemas.microsoft.com/office/drawing/2014/main" id="{955269E8-EAD3-4878-8E69-C1F68D5450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04186"/>
            <a:ext cx="3469712" cy="3469712"/>
          </a:xfrm>
          <a:prstGeom prst="rect">
            <a:avLst/>
          </a:prstGeom>
        </p:spPr>
      </p:pic>
      <p:grpSp>
        <p:nvGrpSpPr>
          <p:cNvPr id="9" name="Agrupar 8">
            <a:extLst>
              <a:ext uri="{FF2B5EF4-FFF2-40B4-BE49-F238E27FC236}">
                <a16:creationId xmlns:a16="http://schemas.microsoft.com/office/drawing/2014/main" id="{82F208B2-8110-4C9C-ABCE-AE063484D075}"/>
              </a:ext>
            </a:extLst>
          </p:cNvPr>
          <p:cNvGrpSpPr/>
          <p:nvPr/>
        </p:nvGrpSpPr>
        <p:grpSpPr>
          <a:xfrm>
            <a:off x="1980166" y="5736462"/>
            <a:ext cx="8231665" cy="1121538"/>
            <a:chOff x="1980166" y="5736462"/>
            <a:chExt cx="8231665" cy="1121538"/>
          </a:xfrm>
        </p:grpSpPr>
        <p:grpSp>
          <p:nvGrpSpPr>
            <p:cNvPr id="2" name="Group 1">
              <a:extLst>
                <a:ext uri="{FF2B5EF4-FFF2-40B4-BE49-F238E27FC236}">
                  <a16:creationId xmlns:a16="http://schemas.microsoft.com/office/drawing/2014/main" id="{7F3B3B06-4925-4C57-9571-7A863C2E39EC}"/>
                </a:ext>
              </a:extLst>
            </p:cNvPr>
            <p:cNvGrpSpPr/>
            <p:nvPr/>
          </p:nvGrpSpPr>
          <p:grpSpPr>
            <a:xfrm>
              <a:off x="1980166" y="5736462"/>
              <a:ext cx="8231665" cy="1121538"/>
              <a:chOff x="3691534" y="5736462"/>
              <a:chExt cx="8231665" cy="1121538"/>
            </a:xfrm>
          </p:grpSpPr>
          <p:sp>
            <p:nvSpPr>
              <p:cNvPr id="22" name="Retângulo: Cantos Arredondados 21">
                <a:extLst>
                  <a:ext uri="{FF2B5EF4-FFF2-40B4-BE49-F238E27FC236}">
                    <a16:creationId xmlns:a16="http://schemas.microsoft.com/office/drawing/2014/main" id="{1BE7C3CF-CFFD-438B-8AF2-5C046A5DA3E1}"/>
                  </a:ext>
                </a:extLst>
              </p:cNvPr>
              <p:cNvSpPr/>
              <p:nvPr/>
            </p:nvSpPr>
            <p:spPr>
              <a:xfrm>
                <a:off x="3691534" y="5736462"/>
                <a:ext cx="8231665" cy="1121538"/>
              </a:xfrm>
              <a:prstGeom prst="roundRect">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4" name="Imagem 4">
                <a:extLst>
                  <a:ext uri="{FF2B5EF4-FFF2-40B4-BE49-F238E27FC236}">
                    <a16:creationId xmlns:a16="http://schemas.microsoft.com/office/drawing/2014/main" id="{936AAFBE-C7C2-4A07-A51F-1000E5451E43}"/>
                  </a:ext>
                </a:extLst>
              </p:cNvPr>
              <p:cNvPicPr>
                <a:picLocks noChangeAspect="1"/>
              </p:cNvPicPr>
              <p:nvPr/>
            </p:nvPicPr>
            <p:blipFill>
              <a:blip r:embed="rId5"/>
              <a:stretch>
                <a:fillRect/>
              </a:stretch>
            </p:blipFill>
            <p:spPr>
              <a:xfrm>
                <a:off x="10185902" y="6085495"/>
                <a:ext cx="711352" cy="490617"/>
              </a:xfrm>
              <a:prstGeom prst="rect">
                <a:avLst/>
              </a:prstGeom>
            </p:spPr>
          </p:pic>
          <p:pic>
            <p:nvPicPr>
              <p:cNvPr id="26" name="Imagem 11">
                <a:extLst>
                  <a:ext uri="{FF2B5EF4-FFF2-40B4-BE49-F238E27FC236}">
                    <a16:creationId xmlns:a16="http://schemas.microsoft.com/office/drawing/2014/main" id="{AD744F09-C878-4F8A-BE2A-2BDDE1656F55}"/>
                  </a:ext>
                </a:extLst>
              </p:cNvPr>
              <p:cNvPicPr>
                <a:picLocks noChangeAspect="1"/>
              </p:cNvPicPr>
              <p:nvPr/>
            </p:nvPicPr>
            <p:blipFill>
              <a:blip r:embed="rId6"/>
              <a:stretch>
                <a:fillRect/>
              </a:stretch>
            </p:blipFill>
            <p:spPr>
              <a:xfrm>
                <a:off x="3691534" y="5813265"/>
                <a:ext cx="2682066" cy="900787"/>
              </a:xfrm>
              <a:prstGeom prst="rect">
                <a:avLst/>
              </a:prstGeom>
            </p:spPr>
          </p:pic>
          <p:pic>
            <p:nvPicPr>
              <p:cNvPr id="18" name="Imagem 17">
                <a:extLst>
                  <a:ext uri="{FF2B5EF4-FFF2-40B4-BE49-F238E27FC236}">
                    <a16:creationId xmlns:a16="http://schemas.microsoft.com/office/drawing/2014/main" id="{084DE9E9-C2C0-49DE-B803-85A7862F7787}"/>
                  </a:ext>
                </a:extLst>
              </p:cNvPr>
              <p:cNvPicPr>
                <a:picLocks noChangeAspect="1"/>
              </p:cNvPicPr>
              <p:nvPr/>
            </p:nvPicPr>
            <p:blipFill>
              <a:blip r:embed="rId7" cstate="print">
                <a:extLst>
                  <a:ext uri="{28A0092B-C50C-407E-A947-70E740481C1C}">
                    <a14:useLocalDpi xmlns:a14="http://schemas.microsoft.com/office/drawing/2010/main" val="0"/>
                  </a:ext>
                </a:extLst>
              </a:blip>
              <a:srcRect l="20705" t="3252" r="21651" b="10634"/>
              <a:stretch>
                <a:fillRect/>
              </a:stretch>
            </p:blipFill>
            <p:spPr bwMode="auto">
              <a:xfrm>
                <a:off x="7436605" y="5982845"/>
                <a:ext cx="1175762" cy="50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m 18">
                <a:extLst>
                  <a:ext uri="{FF2B5EF4-FFF2-40B4-BE49-F238E27FC236}">
                    <a16:creationId xmlns:a16="http://schemas.microsoft.com/office/drawing/2014/main" id="{53BD18D7-C40A-4ADD-80A5-54BF0432B91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16852" y="5942439"/>
                <a:ext cx="1230393" cy="642438"/>
              </a:xfrm>
              <a:prstGeom prst="rect">
                <a:avLst/>
              </a:prstGeom>
            </p:spPr>
          </p:pic>
          <p:pic>
            <p:nvPicPr>
              <p:cNvPr id="20" name="Picture 8" descr="http://www.europarc.org/communication-skills/images/2.1%20N2000.jpg">
                <a:extLst>
                  <a:ext uri="{FF2B5EF4-FFF2-40B4-BE49-F238E27FC236}">
                    <a16:creationId xmlns:a16="http://schemas.microsoft.com/office/drawing/2014/main" id="{E6789740-1E17-4CDF-B38F-1731D086224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029896" y="6014180"/>
                <a:ext cx="708799" cy="570698"/>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Imagem 20">
              <a:extLst>
                <a:ext uri="{FF2B5EF4-FFF2-40B4-BE49-F238E27FC236}">
                  <a16:creationId xmlns:a16="http://schemas.microsoft.com/office/drawing/2014/main" id="{29102A0E-9860-4C93-BA1B-0A58B56BDBF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505" t="29041" r="4505" b="27381"/>
            <a:stretch/>
          </p:blipFill>
          <p:spPr>
            <a:xfrm>
              <a:off x="7079761" y="6014180"/>
              <a:ext cx="1256837" cy="601934"/>
            </a:xfrm>
            <a:prstGeom prst="rect">
              <a:avLst/>
            </a:prstGeom>
          </p:spPr>
        </p:pic>
      </p:grpSp>
      <p:sp>
        <p:nvSpPr>
          <p:cNvPr id="6" name="Título 1">
            <a:extLst>
              <a:ext uri="{FF2B5EF4-FFF2-40B4-BE49-F238E27FC236}">
                <a16:creationId xmlns:a16="http://schemas.microsoft.com/office/drawing/2014/main" id="{EFEF916C-6F56-4844-B0AC-1AEE29505AA1}"/>
              </a:ext>
            </a:extLst>
          </p:cNvPr>
          <p:cNvSpPr>
            <a:spLocks noGrp="1"/>
          </p:cNvSpPr>
          <p:nvPr/>
        </p:nvSpPr>
        <p:spPr>
          <a:xfrm>
            <a:off x="3100207" y="1552954"/>
            <a:ext cx="9091793" cy="9091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pt-PT" sz="2400" b="1" dirty="0">
                <a:solidFill>
                  <a:schemeClr val="tx1">
                    <a:lumMod val="85000"/>
                    <a:lumOff val="15000"/>
                  </a:schemeClr>
                </a:solidFill>
                <a:latin typeface="Britannic Bold" panose="020B0903060703020204" pitchFamily="34" charset="0"/>
              </a:rPr>
              <a:t>Workshop de capacitação nacional – Projetos Integrados LIFE</a:t>
            </a:r>
            <a:endParaRPr lang="pt-PT" sz="1050" dirty="0">
              <a:solidFill>
                <a:schemeClr val="tx1">
                  <a:lumMod val="85000"/>
                  <a:lumOff val="15000"/>
                </a:schemeClr>
              </a:solidFill>
              <a:latin typeface="Britannic Bold" panose="020B0903060703020204" pitchFamily="34" charset="0"/>
            </a:endParaRPr>
          </a:p>
          <a:p>
            <a:pPr algn="r"/>
            <a:br>
              <a:rPr lang="pt-PT" sz="900" b="1" dirty="0">
                <a:solidFill>
                  <a:schemeClr val="bg1"/>
                </a:solidFill>
                <a:latin typeface="Century Gothic"/>
              </a:rPr>
            </a:br>
            <a:r>
              <a:rPr lang="pt-PT" sz="1200" b="1" dirty="0">
                <a:solidFill>
                  <a:schemeClr val="bg1"/>
                </a:solidFill>
                <a:latin typeface="Century Gothic"/>
              </a:rPr>
              <a:t>Ponta Delgada, 22 de fevereiro de 2024</a:t>
            </a:r>
            <a:endParaRPr lang="pt-PT" sz="2400" b="1" dirty="0">
              <a:solidFill>
                <a:schemeClr val="bg1"/>
              </a:solidFill>
              <a:latin typeface="Century Gothic"/>
            </a:endParaRPr>
          </a:p>
        </p:txBody>
      </p:sp>
      <p:sp>
        <p:nvSpPr>
          <p:cNvPr id="23" name="CaixaDeTexto 22">
            <a:extLst>
              <a:ext uri="{FF2B5EF4-FFF2-40B4-BE49-F238E27FC236}">
                <a16:creationId xmlns:a16="http://schemas.microsoft.com/office/drawing/2014/main" id="{288A67B1-1E8C-4802-8155-F4CF991E827B}"/>
              </a:ext>
            </a:extLst>
          </p:cNvPr>
          <p:cNvSpPr txBox="1"/>
          <p:nvPr/>
        </p:nvSpPr>
        <p:spPr>
          <a:xfrm>
            <a:off x="10350576" y="2657544"/>
            <a:ext cx="2682066" cy="461665"/>
          </a:xfrm>
          <a:prstGeom prst="rect">
            <a:avLst/>
          </a:prstGeom>
          <a:noFill/>
        </p:spPr>
        <p:txBody>
          <a:bodyPr wrap="square" rtlCol="0">
            <a:spAutoFit/>
          </a:bodyPr>
          <a:lstStyle/>
          <a:p>
            <a:r>
              <a:rPr lang="pt-PT" sz="2400" b="1" dirty="0">
                <a:solidFill>
                  <a:schemeClr val="bg1">
                    <a:lumMod val="95000"/>
                  </a:schemeClr>
                </a:solidFill>
              </a:rPr>
              <a:t>Diana Pereira</a:t>
            </a:r>
          </a:p>
        </p:txBody>
      </p:sp>
    </p:spTree>
    <p:extLst>
      <p:ext uri="{BB962C8B-B14F-4D97-AF65-F5344CB8AC3E}">
        <p14:creationId xmlns:p14="http://schemas.microsoft.com/office/powerpoint/2010/main" val="2456475678"/>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12881" t="4184" r="-10434" b="-8403"/>
          <a:stretch/>
        </p:blipFill>
        <p:spPr bwMode="auto">
          <a:xfrm>
            <a:off x="979714" y="1718669"/>
            <a:ext cx="3093853" cy="2225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Espace réservé du contenu 2"/>
          <p:cNvSpPr txBox="1">
            <a:spLocks/>
          </p:cNvSpPr>
          <p:nvPr/>
        </p:nvSpPr>
        <p:spPr>
          <a:xfrm>
            <a:off x="4073567" y="2087140"/>
            <a:ext cx="6882722" cy="1328434"/>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dirty="0">
                <a:solidFill>
                  <a:srgbClr val="034EA2"/>
                </a:solidFill>
              </a:rPr>
              <a:t>Leva tempo para preparar uma Nota Conceptual e uma Proposta Completa!</a:t>
            </a:r>
            <a:endParaRPr lang="fr-FR" dirty="0">
              <a:solidFill>
                <a:srgbClr val="4D4D4D"/>
              </a:solidFill>
            </a:endParaRPr>
          </a:p>
        </p:txBody>
      </p:sp>
      <p:pic>
        <p:nvPicPr>
          <p:cNvPr id="4" name="Espace réservé pour une image  8" descr="Capture d’écran 2020-03-10 à 18.45.33.png"/>
          <p:cNvPicPr>
            <a:picLocks noChangeAspect="1"/>
          </p:cNvPicPr>
          <p:nvPr/>
        </p:nvPicPr>
        <p:blipFill rotWithShape="1">
          <a:blip r:embed="rId3">
            <a:extLst>
              <a:ext uri="{28A0092B-C50C-407E-A947-70E740481C1C}">
                <a14:useLocalDpi xmlns:a14="http://schemas.microsoft.com/office/drawing/2010/main" val="0"/>
              </a:ext>
            </a:extLst>
          </a:blip>
          <a:srcRect l="4010" t="4489" r="-383" b="-3767"/>
          <a:stretch/>
        </p:blipFill>
        <p:spPr>
          <a:xfrm>
            <a:off x="6874569" y="3535592"/>
            <a:ext cx="3945831" cy="3008273"/>
          </a:xfrm>
          <a:prstGeom prst="rect">
            <a:avLst/>
          </a:prstGeom>
          <a:noFill/>
          <a:ln>
            <a:noFill/>
          </a:ln>
        </p:spPr>
      </p:pic>
      <p:sp>
        <p:nvSpPr>
          <p:cNvPr id="5" name="Espace réservé du contenu 2"/>
          <p:cNvSpPr txBox="1">
            <a:spLocks/>
          </p:cNvSpPr>
          <p:nvPr/>
        </p:nvSpPr>
        <p:spPr>
          <a:xfrm>
            <a:off x="944641" y="4403918"/>
            <a:ext cx="5823071" cy="1560926"/>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34EA2"/>
                </a:solidFill>
              </a:rPr>
              <a:t>Facto : </a:t>
            </a:r>
            <a:r>
              <a:rPr lang="pt-PT" dirty="0">
                <a:solidFill>
                  <a:srgbClr val="034EA2"/>
                </a:solidFill>
              </a:rPr>
              <a:t>Propostas mal elaboradas ou com lacunas importantes não serão aprovadas; o financiamento é limitado e há muita procura pelo financiamento LIFE.</a:t>
            </a:r>
            <a:endParaRPr lang="fr-FR" dirty="0">
              <a:solidFill>
                <a:srgbClr val="034EA2"/>
              </a:solidFill>
            </a:endParaRPr>
          </a:p>
        </p:txBody>
      </p:sp>
      <p:sp>
        <p:nvSpPr>
          <p:cNvPr id="10" name="Título 1">
            <a:extLst>
              <a:ext uri="{FF2B5EF4-FFF2-40B4-BE49-F238E27FC236}">
                <a16:creationId xmlns:a16="http://schemas.microsoft.com/office/drawing/2014/main" id="{70CE37B5-C3E4-415F-81E5-83AEEA5E2D1A}"/>
              </a:ext>
            </a:extLst>
          </p:cNvPr>
          <p:cNvSpPr txBox="1">
            <a:spLocks/>
          </p:cNvSpPr>
          <p:nvPr/>
        </p:nvSpPr>
        <p:spPr>
          <a:xfrm>
            <a:off x="1509912" y="635827"/>
            <a:ext cx="10515600" cy="8321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6687B3"/>
                </a:solidFill>
                <a:latin typeface="Century Gothic"/>
                <a:cs typeface="Calibri Light"/>
              </a:rPr>
              <a:t>Tenha em atenção que…</a:t>
            </a:r>
          </a:p>
        </p:txBody>
      </p:sp>
      <p:cxnSp>
        <p:nvCxnSpPr>
          <p:cNvPr id="12" name="Conexão reta unidirecional 11">
            <a:extLst>
              <a:ext uri="{FF2B5EF4-FFF2-40B4-BE49-F238E27FC236}">
                <a16:creationId xmlns:a16="http://schemas.microsoft.com/office/drawing/2014/main" id="{DA1134D5-08D9-41F8-9E1D-AD87451E981C}"/>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3" name="Conexão reta unidirecional 12">
            <a:extLst>
              <a:ext uri="{FF2B5EF4-FFF2-40B4-BE49-F238E27FC236}">
                <a16:creationId xmlns:a16="http://schemas.microsoft.com/office/drawing/2014/main" id="{076BA195-CA07-469D-BE04-9B9E62E9DF37}"/>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pic>
        <p:nvPicPr>
          <p:cNvPr id="11" name="Picture 2" descr="https://i.pinimg.com/564x/74/a2/8d/74a28d0b09d0416ce0ace244203eae3d.jpg">
            <a:extLst>
              <a:ext uri="{FF2B5EF4-FFF2-40B4-BE49-F238E27FC236}">
                <a16:creationId xmlns:a16="http://schemas.microsoft.com/office/drawing/2014/main" id="{5D79DD7E-FD0E-4F59-8AEB-31190239E26C}"/>
              </a:ext>
            </a:extLst>
          </p:cNvPr>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5952_attention1 – Carib Pest Control">
            <a:extLst>
              <a:ext uri="{FF2B5EF4-FFF2-40B4-BE49-F238E27FC236}">
                <a16:creationId xmlns:a16="http://schemas.microsoft.com/office/drawing/2014/main" id="{06286ED2-E39D-419D-B7CF-6BB805A5BD0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7170" y="193306"/>
            <a:ext cx="1300736" cy="1206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85453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xão reta unidirecional 11">
            <a:extLst>
              <a:ext uri="{FF2B5EF4-FFF2-40B4-BE49-F238E27FC236}">
                <a16:creationId xmlns:a16="http://schemas.microsoft.com/office/drawing/2014/main" id="{DA1134D5-08D9-41F8-9E1D-AD87451E981C}"/>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3" name="Conexão reta unidirecional 12">
            <a:extLst>
              <a:ext uri="{FF2B5EF4-FFF2-40B4-BE49-F238E27FC236}">
                <a16:creationId xmlns:a16="http://schemas.microsoft.com/office/drawing/2014/main" id="{076BA195-CA07-469D-BE04-9B9E62E9DF37}"/>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sp>
        <p:nvSpPr>
          <p:cNvPr id="11" name="Espace réservé du contenu 1">
            <a:extLst>
              <a:ext uri="{FF2B5EF4-FFF2-40B4-BE49-F238E27FC236}">
                <a16:creationId xmlns:a16="http://schemas.microsoft.com/office/drawing/2014/main" id="{4EBD7150-4B88-4029-9099-81EDC15CD622}"/>
              </a:ext>
            </a:extLst>
          </p:cNvPr>
          <p:cNvSpPr txBox="1">
            <a:spLocks/>
          </p:cNvSpPr>
          <p:nvPr/>
        </p:nvSpPr>
        <p:spPr>
          <a:xfrm>
            <a:off x="814753" y="1825625"/>
            <a:ext cx="10905699" cy="3881904"/>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buFont typeface="Arial"/>
              <a:buChar char="•"/>
              <a:defRPr/>
            </a:pPr>
            <a:r>
              <a:rPr lang="en-GB" sz="2200" dirty="0">
                <a:cs typeface="Calibri" charset="0"/>
              </a:rPr>
              <a:t>É fundamental </a:t>
            </a:r>
            <a:r>
              <a:rPr lang="en-GB" sz="2200" dirty="0" err="1">
                <a:cs typeface="Calibri" charset="0"/>
              </a:rPr>
              <a:t>ler</a:t>
            </a:r>
            <a:r>
              <a:rPr lang="en-GB" sz="2200" dirty="0">
                <a:cs typeface="Calibri" charset="0"/>
              </a:rPr>
              <a:t> </a:t>
            </a:r>
            <a:r>
              <a:rPr lang="en-GB" sz="2200" dirty="0" err="1">
                <a:cs typeface="Calibri" charset="0"/>
              </a:rPr>
              <a:t>todas</a:t>
            </a:r>
            <a:r>
              <a:rPr lang="en-GB" sz="2200" dirty="0">
                <a:cs typeface="Calibri" charset="0"/>
              </a:rPr>
              <a:t> as </a:t>
            </a:r>
            <a:r>
              <a:rPr lang="en-GB" sz="2200" b="1" dirty="0" err="1">
                <a:cs typeface="Calibri" charset="0"/>
              </a:rPr>
              <a:t>diretrizes</a:t>
            </a:r>
            <a:r>
              <a:rPr lang="en-GB" sz="2200" dirty="0">
                <a:cs typeface="Calibri" charset="0"/>
              </a:rPr>
              <a:t> (application guide);</a:t>
            </a:r>
          </a:p>
          <a:p>
            <a:pPr>
              <a:spcAft>
                <a:spcPts val="1200"/>
              </a:spcAft>
              <a:buFont typeface="Arial"/>
              <a:buChar char="•"/>
              <a:defRPr/>
            </a:pPr>
            <a:r>
              <a:rPr lang="en-GB" sz="2200" dirty="0">
                <a:cs typeface="Calibri" charset="0"/>
              </a:rPr>
              <a:t>Ser </a:t>
            </a:r>
            <a:r>
              <a:rPr lang="en-GB" sz="2200" dirty="0" err="1">
                <a:cs typeface="Calibri" charset="0"/>
              </a:rPr>
              <a:t>fluente</a:t>
            </a:r>
            <a:r>
              <a:rPr lang="en-GB" sz="2200" dirty="0">
                <a:cs typeface="Calibri" charset="0"/>
              </a:rPr>
              <a:t> </a:t>
            </a:r>
            <a:r>
              <a:rPr lang="en-GB" sz="2200" dirty="0" err="1">
                <a:cs typeface="Calibri" charset="0"/>
              </a:rPr>
              <a:t>em</a:t>
            </a:r>
            <a:r>
              <a:rPr lang="en-GB" sz="2200" dirty="0">
                <a:cs typeface="Calibri" charset="0"/>
              </a:rPr>
              <a:t> </a:t>
            </a:r>
            <a:r>
              <a:rPr lang="en-GB" sz="2200" b="1" dirty="0" err="1">
                <a:cs typeface="Calibri" charset="0"/>
              </a:rPr>
              <a:t>inglês</a:t>
            </a:r>
            <a:r>
              <a:rPr lang="en-GB" sz="2200" dirty="0">
                <a:cs typeface="Calibri" charset="0"/>
              </a:rPr>
              <a:t>;</a:t>
            </a:r>
          </a:p>
          <a:p>
            <a:pPr>
              <a:spcAft>
                <a:spcPts val="1200"/>
              </a:spcAft>
              <a:buFont typeface="Arial"/>
              <a:buChar char="•"/>
              <a:defRPr/>
            </a:pPr>
            <a:r>
              <a:rPr lang="pt-PT" sz="2200" dirty="0">
                <a:cs typeface="Calibri" charset="0"/>
              </a:rPr>
              <a:t>Verifique se o LIFE é o </a:t>
            </a:r>
            <a:r>
              <a:rPr lang="pt-PT" sz="2200" u="sng" dirty="0">
                <a:cs typeface="Calibri" charset="0"/>
              </a:rPr>
              <a:t>programa de financiamento adequado </a:t>
            </a:r>
            <a:r>
              <a:rPr lang="pt-PT" sz="2200" dirty="0">
                <a:cs typeface="Calibri" charset="0"/>
              </a:rPr>
              <a:t>para o projeto que pretende;</a:t>
            </a:r>
          </a:p>
          <a:p>
            <a:pPr>
              <a:spcAft>
                <a:spcPts val="1200"/>
              </a:spcAft>
              <a:buFont typeface="Arial"/>
              <a:buChar char="•"/>
              <a:defRPr/>
            </a:pPr>
            <a:r>
              <a:rPr lang="en-GB" sz="2200" b="1" dirty="0">
                <a:cs typeface="Calibri" charset="0"/>
              </a:rPr>
              <a:t> </a:t>
            </a:r>
            <a:r>
              <a:rPr lang="pt-PT" sz="2200" dirty="0">
                <a:cs typeface="Calibri" charset="0"/>
              </a:rPr>
              <a:t>Esteja ciente de todas as </a:t>
            </a:r>
            <a:r>
              <a:rPr lang="pt-PT" sz="2200" b="1" dirty="0">
                <a:cs typeface="Calibri" charset="0"/>
              </a:rPr>
              <a:t>exceções</a:t>
            </a:r>
            <a:r>
              <a:rPr lang="pt-PT" sz="2200" dirty="0">
                <a:cs typeface="Calibri" charset="0"/>
              </a:rPr>
              <a:t> que se podem aplicar ao seu projeto;</a:t>
            </a:r>
            <a:endParaRPr lang="en-GB" sz="2200" dirty="0">
              <a:cs typeface="Calibri" charset="0"/>
            </a:endParaRPr>
          </a:p>
          <a:p>
            <a:pPr>
              <a:spcAft>
                <a:spcPts val="1200"/>
              </a:spcAft>
              <a:buFont typeface="Arial"/>
              <a:buChar char="•"/>
              <a:defRPr/>
            </a:pPr>
            <a:r>
              <a:rPr lang="pt-PT" sz="2200" dirty="0">
                <a:cs typeface="Calibri" charset="0"/>
              </a:rPr>
              <a:t>A coerência financeira é uma questão chave, verifique sistematicamente o </a:t>
            </a:r>
            <a:r>
              <a:rPr lang="pt-PT" sz="2200" b="1" dirty="0">
                <a:cs typeface="Calibri" charset="0"/>
              </a:rPr>
              <a:t>CUSTO-EFICÁCIA;</a:t>
            </a:r>
          </a:p>
          <a:p>
            <a:pPr>
              <a:spcAft>
                <a:spcPts val="1200"/>
              </a:spcAft>
              <a:buFont typeface="Arial"/>
              <a:buChar char="•"/>
              <a:defRPr/>
            </a:pPr>
            <a:r>
              <a:rPr lang="pt-PT" sz="2200" dirty="0">
                <a:cs typeface="Calibri" charset="0"/>
              </a:rPr>
              <a:t>Evite incluir ações não relacionadas com os objetivos da sua proposta;</a:t>
            </a:r>
          </a:p>
          <a:p>
            <a:pPr>
              <a:spcAft>
                <a:spcPts val="1200"/>
              </a:spcAft>
              <a:buFont typeface="Arial"/>
              <a:buChar char="•"/>
              <a:defRPr/>
            </a:pPr>
            <a:r>
              <a:rPr lang="pt-PT" sz="2200" dirty="0">
                <a:cs typeface="Calibri" charset="0"/>
              </a:rPr>
              <a:t>Lembre-se de </a:t>
            </a:r>
            <a:r>
              <a:rPr lang="pt-PT" sz="2200" b="1" dirty="0">
                <a:cs typeface="Calibri" charset="0"/>
              </a:rPr>
              <a:t>pontos extras </a:t>
            </a:r>
            <a:r>
              <a:rPr lang="pt-PT" sz="2200" dirty="0">
                <a:cs typeface="Calibri" charset="0"/>
              </a:rPr>
              <a:t>que pode obter: </a:t>
            </a:r>
            <a:r>
              <a:rPr lang="pt-PT" sz="2200" u="sng" dirty="0">
                <a:cs typeface="Calibri" charset="0"/>
              </a:rPr>
              <a:t>parceiros transnacionais</a:t>
            </a:r>
            <a:r>
              <a:rPr lang="pt-PT" sz="2200" dirty="0">
                <a:cs typeface="Calibri" charset="0"/>
              </a:rPr>
              <a:t>; </a:t>
            </a:r>
            <a:r>
              <a:rPr lang="pt-PT" sz="2200" u="sng" dirty="0">
                <a:cs typeface="Calibri" charset="0"/>
              </a:rPr>
              <a:t>mobilização de fundos complementares</a:t>
            </a:r>
            <a:r>
              <a:rPr lang="pt-PT" sz="2200" dirty="0">
                <a:cs typeface="Calibri" charset="0"/>
              </a:rPr>
              <a:t>, </a:t>
            </a:r>
            <a:r>
              <a:rPr lang="pt-PT" sz="2200" u="sng" dirty="0">
                <a:cs typeface="Calibri" charset="0"/>
              </a:rPr>
              <a:t>Declarações de Suporte dos principais </a:t>
            </a:r>
            <a:r>
              <a:rPr lang="pt-PT" sz="2200" i="1" u="sng" dirty="0" err="1">
                <a:cs typeface="Calibri" charset="0"/>
              </a:rPr>
              <a:t>stakeholders</a:t>
            </a:r>
            <a:r>
              <a:rPr lang="pt-PT" sz="2200" dirty="0">
                <a:cs typeface="Calibri" charset="0"/>
              </a:rPr>
              <a:t>, etc.</a:t>
            </a:r>
          </a:p>
          <a:p>
            <a:pPr>
              <a:spcAft>
                <a:spcPts val="1200"/>
              </a:spcAft>
              <a:defRPr/>
            </a:pPr>
            <a:r>
              <a:rPr lang="pt-PT" sz="2200" dirty="0">
                <a:cs typeface="Calibri" charset="0"/>
              </a:rPr>
              <a:t>O procedimento de </a:t>
            </a:r>
            <a:r>
              <a:rPr lang="pt-PT" sz="2200" b="1" dirty="0">
                <a:cs typeface="Calibri" charset="0"/>
              </a:rPr>
              <a:t>SELEÇÃO</a:t>
            </a:r>
            <a:r>
              <a:rPr lang="pt-PT" sz="2200" dirty="0">
                <a:cs typeface="Calibri" charset="0"/>
              </a:rPr>
              <a:t> certamente levará em consideração esses elementos ao avaliar a sua proposta.</a:t>
            </a:r>
            <a:endParaRPr lang="en-GB" sz="2200" dirty="0">
              <a:cs typeface="Calibri" charset="0"/>
            </a:endParaRPr>
          </a:p>
        </p:txBody>
      </p:sp>
      <p:pic>
        <p:nvPicPr>
          <p:cNvPr id="7" name="Picture 2" descr="https://i.pinimg.com/564x/74/a2/8d/74a28d0b09d0416ce0ace244203eae3d.jpg">
            <a:extLst>
              <a:ext uri="{FF2B5EF4-FFF2-40B4-BE49-F238E27FC236}">
                <a16:creationId xmlns:a16="http://schemas.microsoft.com/office/drawing/2014/main" id="{52586AC4-AAAC-424E-8181-8C38F3BF9109}"/>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57DE1E49-E15B-4EAD-9E9C-37327225CCBB}"/>
              </a:ext>
            </a:extLst>
          </p:cNvPr>
          <p:cNvSpPr txBox="1">
            <a:spLocks/>
          </p:cNvSpPr>
          <p:nvPr/>
        </p:nvSpPr>
        <p:spPr>
          <a:xfrm>
            <a:off x="1509912" y="635827"/>
            <a:ext cx="10515600" cy="8321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b="1" dirty="0">
                <a:solidFill>
                  <a:srgbClr val="6687B3"/>
                </a:solidFill>
                <a:latin typeface="Century Gothic"/>
                <a:cs typeface="Calibri Light"/>
              </a:rPr>
              <a:t>Tenha em atenção que…</a:t>
            </a:r>
          </a:p>
        </p:txBody>
      </p:sp>
      <p:pic>
        <p:nvPicPr>
          <p:cNvPr id="9" name="Picture 2" descr="5952_attention1 – Carib Pest Control">
            <a:extLst>
              <a:ext uri="{FF2B5EF4-FFF2-40B4-BE49-F238E27FC236}">
                <a16:creationId xmlns:a16="http://schemas.microsoft.com/office/drawing/2014/main" id="{1993F138-C080-4755-B05E-484D1DA897D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7170" y="193306"/>
            <a:ext cx="1300736" cy="1206868"/>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50308249-572F-41E3-8F5E-28E35389FD07}"/>
              </a:ext>
            </a:extLst>
          </p:cNvPr>
          <p:cNvSpPr/>
          <p:nvPr/>
        </p:nvSpPr>
        <p:spPr>
          <a:xfrm>
            <a:off x="651510" y="6126480"/>
            <a:ext cx="11121390" cy="7315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4008596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545771" y="321582"/>
            <a:ext cx="10515600" cy="1325563"/>
          </a:xfrm>
        </p:spPr>
        <p:txBody>
          <a:bodyPr/>
          <a:lstStyle/>
          <a:p>
            <a:r>
              <a:rPr lang="pt-PT" b="1" dirty="0">
                <a:solidFill>
                  <a:srgbClr val="6687B3"/>
                </a:solidFill>
                <a:latin typeface="Century Gothic"/>
                <a:cs typeface="Calibri Light"/>
              </a:rPr>
              <a:t>Projetos SNAP</a:t>
            </a:r>
            <a:r>
              <a:rPr lang="pt-PT" b="1" dirty="0">
                <a:solidFill>
                  <a:schemeClr val="tx1">
                    <a:lumMod val="50000"/>
                    <a:lumOff val="50000"/>
                  </a:schemeClr>
                </a:solidFill>
                <a:latin typeface="Century Gothic"/>
                <a:cs typeface="Calibri Light"/>
              </a:rPr>
              <a:t> </a:t>
            </a:r>
          </a:p>
        </p:txBody>
      </p:sp>
      <p:sp>
        <p:nvSpPr>
          <p:cNvPr id="6" name="Marcador de Posição de Conteúdo 5">
            <a:extLst>
              <a:ext uri="{FF2B5EF4-FFF2-40B4-BE49-F238E27FC236}">
                <a16:creationId xmlns:a16="http://schemas.microsoft.com/office/drawing/2014/main" id="{81F1099D-2685-4146-A46B-5CFC5703D15E}"/>
              </a:ext>
            </a:extLst>
          </p:cNvPr>
          <p:cNvSpPr>
            <a:spLocks noGrp="1"/>
          </p:cNvSpPr>
          <p:nvPr>
            <p:ph idx="1"/>
          </p:nvPr>
        </p:nvSpPr>
        <p:spPr>
          <a:xfrm>
            <a:off x="703729" y="1626854"/>
            <a:ext cx="10806277" cy="5137659"/>
          </a:xfrm>
        </p:spPr>
        <p:txBody>
          <a:bodyPr>
            <a:normAutofit fontScale="62500" lnSpcReduction="20000"/>
          </a:bodyPr>
          <a:lstStyle/>
          <a:p>
            <a:pPr marL="0" indent="0">
              <a:buNone/>
            </a:pPr>
            <a:r>
              <a:rPr lang="en-US" b="1" dirty="0"/>
              <a:t>4 </a:t>
            </a:r>
            <a:r>
              <a:rPr lang="en-US" b="1" dirty="0" err="1"/>
              <a:t>critérios</a:t>
            </a:r>
            <a:r>
              <a:rPr lang="en-US" b="1" dirty="0"/>
              <a:t> para </a:t>
            </a:r>
            <a:r>
              <a:rPr lang="en-US" b="1" dirty="0" err="1"/>
              <a:t>obter</a:t>
            </a:r>
            <a:r>
              <a:rPr lang="en-US" b="1" dirty="0"/>
              <a:t> </a:t>
            </a:r>
            <a:r>
              <a:rPr lang="en-US" b="1" dirty="0" err="1"/>
              <a:t>financiamento</a:t>
            </a:r>
            <a:r>
              <a:rPr lang="en-US" b="1" dirty="0"/>
              <a:t>:</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	</a:t>
            </a:r>
          </a:p>
          <a:p>
            <a:r>
              <a:rPr lang="en-GB" b="1" dirty="0" err="1"/>
              <a:t>Possíveis</a:t>
            </a:r>
            <a:r>
              <a:rPr lang="en-GB" b="1" dirty="0"/>
              <a:t> </a:t>
            </a:r>
            <a:r>
              <a:rPr lang="en-GB" b="1" dirty="0" err="1"/>
              <a:t>pontos</a:t>
            </a:r>
            <a:r>
              <a:rPr lang="en-GB" b="1" dirty="0"/>
              <a:t> </a:t>
            </a:r>
            <a:r>
              <a:rPr lang="en-GB" b="1" dirty="0" err="1"/>
              <a:t>bónus</a:t>
            </a:r>
            <a:r>
              <a:rPr lang="en-GB" dirty="0"/>
              <a:t>:</a:t>
            </a:r>
          </a:p>
          <a:p>
            <a:pPr marL="0" indent="0">
              <a:buNone/>
            </a:pPr>
            <a:r>
              <a:rPr lang="en-GB" sz="2500" dirty="0"/>
              <a:t>	- </a:t>
            </a:r>
            <a:r>
              <a:rPr lang="en-GB" sz="2500" u="sng" dirty="0" err="1"/>
              <a:t>Sinergias</a:t>
            </a:r>
            <a:r>
              <a:rPr lang="en-GB" sz="2500" dirty="0"/>
              <a:t> entre sub-</a:t>
            </a:r>
            <a:r>
              <a:rPr lang="en-GB" sz="2500" dirty="0" err="1"/>
              <a:t>programas</a:t>
            </a:r>
            <a:r>
              <a:rPr lang="en-GB" sz="2500" dirty="0"/>
              <a:t> LIFE</a:t>
            </a:r>
          </a:p>
          <a:p>
            <a:pPr marL="457200" lvl="1" indent="0">
              <a:lnSpc>
                <a:spcPct val="120000"/>
              </a:lnSpc>
              <a:buNone/>
            </a:pPr>
            <a:r>
              <a:rPr lang="en-US" sz="2500" dirty="0"/>
              <a:t>	- </a:t>
            </a:r>
            <a:r>
              <a:rPr lang="en-US" sz="2500" u="sng" dirty="0" err="1"/>
              <a:t>Cooperação</a:t>
            </a:r>
            <a:r>
              <a:rPr lang="en-US" sz="2500" u="sng" dirty="0"/>
              <a:t> </a:t>
            </a:r>
            <a:r>
              <a:rPr lang="en-US" sz="2500" u="sng" dirty="0" err="1"/>
              <a:t>transnacional</a:t>
            </a:r>
            <a:r>
              <a:rPr lang="en-US" sz="2500" u="sng" dirty="0"/>
              <a:t> </a:t>
            </a:r>
            <a:r>
              <a:rPr lang="en-US" sz="2500" dirty="0"/>
              <a:t>entre </a:t>
            </a:r>
            <a:r>
              <a:rPr lang="en-US" sz="2500" dirty="0" err="1"/>
              <a:t>Estados</a:t>
            </a:r>
            <a:r>
              <a:rPr lang="en-US" sz="2500" dirty="0"/>
              <a:t> </a:t>
            </a:r>
            <a:r>
              <a:rPr lang="en-US" sz="2500" dirty="0" err="1"/>
              <a:t>Membros</a:t>
            </a:r>
            <a:br>
              <a:rPr lang="en-US" sz="2500" dirty="0"/>
            </a:br>
            <a:r>
              <a:rPr lang="en-US" sz="2500" dirty="0"/>
              <a:t>	- </a:t>
            </a:r>
            <a:r>
              <a:rPr lang="en-US" sz="2500" dirty="0" err="1"/>
              <a:t>Visar</a:t>
            </a:r>
            <a:r>
              <a:rPr lang="en-US" sz="2500" dirty="0"/>
              <a:t> a </a:t>
            </a:r>
            <a:r>
              <a:rPr lang="en-US" sz="2500" dirty="0" err="1"/>
              <a:t>implementação</a:t>
            </a:r>
            <a:r>
              <a:rPr lang="en-US" sz="2500" dirty="0"/>
              <a:t> de </a:t>
            </a:r>
            <a:r>
              <a:rPr lang="en-US" sz="2500" dirty="0" err="1"/>
              <a:t>planos</a:t>
            </a:r>
            <a:r>
              <a:rPr lang="en-US" sz="2500" dirty="0"/>
              <a:t> </a:t>
            </a:r>
            <a:r>
              <a:rPr lang="en-US" sz="2500" dirty="0" err="1"/>
              <a:t>estratégicos</a:t>
            </a:r>
            <a:r>
              <a:rPr lang="en-US" sz="2500" dirty="0"/>
              <a:t> </a:t>
            </a:r>
            <a:r>
              <a:rPr lang="en-US" sz="2500" dirty="0" err="1"/>
              <a:t>como</a:t>
            </a:r>
            <a:r>
              <a:rPr lang="en-US" sz="2500" dirty="0"/>
              <a:t> o PAF (Quadro de </a:t>
            </a:r>
            <a:r>
              <a:rPr lang="en-US" sz="2500" dirty="0" err="1"/>
              <a:t>Ação</a:t>
            </a:r>
            <a:r>
              <a:rPr lang="en-US" sz="2500" dirty="0"/>
              <a:t> </a:t>
            </a:r>
            <a:r>
              <a:rPr lang="en-US" sz="2500" dirty="0" err="1"/>
              <a:t>Prioritária</a:t>
            </a:r>
            <a:r>
              <a:rPr lang="en-US" sz="2500" dirty="0"/>
              <a:t> para a Rede Natura 2000</a:t>
            </a:r>
          </a:p>
          <a:p>
            <a:pPr marL="457200" lvl="1" indent="0">
              <a:lnSpc>
                <a:spcPct val="120000"/>
              </a:lnSpc>
              <a:buNone/>
            </a:pPr>
            <a:r>
              <a:rPr lang="en-US" sz="2500" dirty="0"/>
              <a:t>	- </a:t>
            </a:r>
            <a:r>
              <a:rPr lang="en-US" sz="2500" dirty="0" err="1"/>
              <a:t>Implementação</a:t>
            </a:r>
            <a:r>
              <a:rPr lang="en-US" sz="2500" dirty="0"/>
              <a:t> </a:t>
            </a:r>
            <a:r>
              <a:rPr lang="en-US" sz="2500" dirty="0" err="1"/>
              <a:t>em</a:t>
            </a:r>
            <a:r>
              <a:rPr lang="en-US" sz="2500" dirty="0"/>
              <a:t> </a:t>
            </a:r>
            <a:r>
              <a:rPr lang="en-US" sz="2500" u="sng" dirty="0" err="1"/>
              <a:t>grande</a:t>
            </a:r>
            <a:r>
              <a:rPr lang="en-US" sz="2500" u="sng" dirty="0"/>
              <a:t> </a:t>
            </a:r>
            <a:r>
              <a:rPr lang="en-US" sz="2500" u="sng" dirty="0" err="1"/>
              <a:t>escala</a:t>
            </a:r>
            <a:r>
              <a:rPr lang="en-US" sz="2500" u="sng" dirty="0"/>
              <a:t> territorial</a:t>
            </a:r>
          </a:p>
          <a:p>
            <a:pPr marL="457200" lvl="1" indent="0">
              <a:lnSpc>
                <a:spcPct val="120000"/>
              </a:lnSpc>
              <a:buNone/>
            </a:pPr>
            <a:r>
              <a:rPr lang="en-US" sz="2500" dirty="0"/>
              <a:t>	- </a:t>
            </a:r>
            <a:r>
              <a:rPr lang="en-US" sz="2500" u="sng" dirty="0" err="1"/>
              <a:t>Envolvimento</a:t>
            </a:r>
            <a:r>
              <a:rPr lang="en-US" sz="2500" u="sng" dirty="0"/>
              <a:t> de stakeholders</a:t>
            </a:r>
          </a:p>
          <a:p>
            <a:pPr marL="457200" lvl="1" indent="0">
              <a:lnSpc>
                <a:spcPct val="120000"/>
              </a:lnSpc>
              <a:buNone/>
            </a:pPr>
            <a:r>
              <a:rPr lang="en-US" sz="2500" dirty="0"/>
              <a:t>	- </a:t>
            </a:r>
            <a:r>
              <a:rPr lang="pt-PT" sz="2500" dirty="0"/>
              <a:t>Mecanismos de coordenação para o financiamento de medidas complementares necessárias para a plena implementação do plano estratégico</a:t>
            </a:r>
            <a:endParaRPr lang="en-GB" sz="2500" dirty="0"/>
          </a:p>
        </p:txBody>
      </p:sp>
      <p:sp>
        <p:nvSpPr>
          <p:cNvPr id="4" name="Oval 3">
            <a:extLst>
              <a:ext uri="{FF2B5EF4-FFF2-40B4-BE49-F238E27FC236}">
                <a16:creationId xmlns:a16="http://schemas.microsoft.com/office/drawing/2014/main" id="{C4B2EA96-3610-4D9C-BF17-F1BDFE729E92}"/>
              </a:ext>
            </a:extLst>
          </p:cNvPr>
          <p:cNvSpPr/>
          <p:nvPr/>
        </p:nvSpPr>
        <p:spPr>
          <a:xfrm>
            <a:off x="979714" y="84908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sp>
        <p:nvSpPr>
          <p:cNvPr id="9" name="Retângulo: Cantos Arredondados 8">
            <a:extLst>
              <a:ext uri="{FF2B5EF4-FFF2-40B4-BE49-F238E27FC236}">
                <a16:creationId xmlns:a16="http://schemas.microsoft.com/office/drawing/2014/main" id="{F3B817A6-1B73-4D88-A7B8-F45E5443D97F}"/>
              </a:ext>
            </a:extLst>
          </p:cNvPr>
          <p:cNvSpPr/>
          <p:nvPr/>
        </p:nvSpPr>
        <p:spPr>
          <a:xfrm>
            <a:off x="4078940" y="2019299"/>
            <a:ext cx="2809155" cy="47667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1) </a:t>
            </a:r>
            <a:r>
              <a:rPr lang="en-GB" b="1" dirty="0" err="1">
                <a:solidFill>
                  <a:schemeClr val="bg1"/>
                </a:solidFill>
              </a:rPr>
              <a:t>Relevância</a:t>
            </a:r>
            <a:endParaRPr lang="en-GB" b="1" dirty="0">
              <a:solidFill>
                <a:schemeClr val="bg1"/>
              </a:solidFill>
            </a:endParaRPr>
          </a:p>
        </p:txBody>
      </p:sp>
      <p:sp>
        <p:nvSpPr>
          <p:cNvPr id="10" name="Retângulo: Cantos Arredondados 9">
            <a:extLst>
              <a:ext uri="{FF2B5EF4-FFF2-40B4-BE49-F238E27FC236}">
                <a16:creationId xmlns:a16="http://schemas.microsoft.com/office/drawing/2014/main" id="{BE8356F2-8DAE-4C9F-A762-041F6DE6249D}"/>
              </a:ext>
            </a:extLst>
          </p:cNvPr>
          <p:cNvSpPr/>
          <p:nvPr/>
        </p:nvSpPr>
        <p:spPr>
          <a:xfrm>
            <a:off x="4078939" y="2582811"/>
            <a:ext cx="2809155" cy="47667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2) </a:t>
            </a:r>
            <a:r>
              <a:rPr lang="en-GB" b="1" dirty="0" err="1">
                <a:solidFill>
                  <a:schemeClr val="bg1"/>
                </a:solidFill>
              </a:rPr>
              <a:t>Qualidade</a:t>
            </a:r>
            <a:endParaRPr lang="en-GB" b="1" dirty="0">
              <a:solidFill>
                <a:schemeClr val="bg1"/>
              </a:solidFill>
            </a:endParaRPr>
          </a:p>
        </p:txBody>
      </p:sp>
      <p:sp>
        <p:nvSpPr>
          <p:cNvPr id="11" name="Retângulo: Cantos Arredondados 10">
            <a:extLst>
              <a:ext uri="{FF2B5EF4-FFF2-40B4-BE49-F238E27FC236}">
                <a16:creationId xmlns:a16="http://schemas.microsoft.com/office/drawing/2014/main" id="{B7A6091F-55F6-4E60-AF29-B9BCD5C91EFA}"/>
              </a:ext>
            </a:extLst>
          </p:cNvPr>
          <p:cNvSpPr/>
          <p:nvPr/>
        </p:nvSpPr>
        <p:spPr>
          <a:xfrm>
            <a:off x="4078938" y="3113320"/>
            <a:ext cx="2809155" cy="47667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3) </a:t>
            </a:r>
            <a:r>
              <a:rPr lang="en-GB" b="1" dirty="0" err="1">
                <a:solidFill>
                  <a:schemeClr val="bg1"/>
                </a:solidFill>
              </a:rPr>
              <a:t>Impacto</a:t>
            </a:r>
            <a:endParaRPr lang="en-GB" b="1" dirty="0">
              <a:solidFill>
                <a:schemeClr val="bg1"/>
              </a:solidFill>
            </a:endParaRPr>
          </a:p>
        </p:txBody>
      </p:sp>
      <p:sp>
        <p:nvSpPr>
          <p:cNvPr id="12" name="Retângulo: Cantos Arredondados 11">
            <a:extLst>
              <a:ext uri="{FF2B5EF4-FFF2-40B4-BE49-F238E27FC236}">
                <a16:creationId xmlns:a16="http://schemas.microsoft.com/office/drawing/2014/main" id="{479B436B-E26D-43F0-9083-72C1D8C2D419}"/>
              </a:ext>
            </a:extLst>
          </p:cNvPr>
          <p:cNvSpPr/>
          <p:nvPr/>
        </p:nvSpPr>
        <p:spPr>
          <a:xfrm>
            <a:off x="4078938" y="3649423"/>
            <a:ext cx="2809155" cy="47667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4) </a:t>
            </a:r>
            <a:r>
              <a:rPr lang="en-GB" b="1" dirty="0" err="1">
                <a:solidFill>
                  <a:schemeClr val="bg1"/>
                </a:solidFill>
              </a:rPr>
              <a:t>Recursos</a:t>
            </a:r>
            <a:endParaRPr lang="en-GB" b="1" dirty="0">
              <a:solidFill>
                <a:schemeClr val="bg1"/>
              </a:solidFill>
            </a:endParaRPr>
          </a:p>
        </p:txBody>
      </p:sp>
      <p:pic>
        <p:nvPicPr>
          <p:cNvPr id="15" name="Picture 2" descr="https://i.pinimg.com/564x/74/a2/8d/74a28d0b09d0416ce0ace244203eae3d.jpg">
            <a:extLst>
              <a:ext uri="{FF2B5EF4-FFF2-40B4-BE49-F238E27FC236}">
                <a16:creationId xmlns:a16="http://schemas.microsoft.com/office/drawing/2014/main" id="{C470888C-7961-4362-BD3A-E53A2A3A2B80}"/>
              </a:ext>
            </a:extLst>
          </p:cNvPr>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1020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 calcmode="lin" valueType="num">
                                      <p:cBhvr additive="base">
                                        <p:cTn id="2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 calcmode="lin" valueType="num">
                                      <p:cBhvr additive="base">
                                        <p:cTn id="3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anim calcmode="lin" valueType="num">
                                      <p:cBhvr additive="base">
                                        <p:cTn id="35"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anim calcmode="lin" valueType="num">
                                      <p:cBhvr additive="base">
                                        <p:cTn id="39"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anim calcmode="lin" valueType="num">
                                      <p:cBhvr additive="base">
                                        <p:cTn id="43"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2" end="1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xEl>
                                              <p:pRg st="13" end="13"/>
                                            </p:txEl>
                                          </p:spTgt>
                                        </p:tgtEl>
                                        <p:attrNameLst>
                                          <p:attrName>style.visibility</p:attrName>
                                        </p:attrNameLst>
                                      </p:cBhvr>
                                      <p:to>
                                        <p:strVal val="visible"/>
                                      </p:to>
                                    </p:set>
                                    <p:anim calcmode="lin" valueType="num">
                                      <p:cBhvr additive="base">
                                        <p:cTn id="47"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545771" y="321582"/>
            <a:ext cx="10515600" cy="1325563"/>
          </a:xfrm>
        </p:spPr>
        <p:txBody>
          <a:bodyPr/>
          <a:lstStyle/>
          <a:p>
            <a:r>
              <a:rPr lang="pt-PT" b="1" dirty="0">
                <a:solidFill>
                  <a:srgbClr val="6687B3"/>
                </a:solidFill>
                <a:latin typeface="Century Gothic"/>
                <a:cs typeface="Calibri Light"/>
              </a:rPr>
              <a:t>LIFE IP AZORES NATURA - Ações:</a:t>
            </a:r>
            <a:r>
              <a:rPr lang="pt-PT" b="1" dirty="0">
                <a:solidFill>
                  <a:schemeClr val="tx1">
                    <a:lumMod val="50000"/>
                    <a:lumOff val="50000"/>
                  </a:schemeClr>
                </a:solidFill>
                <a:latin typeface="Century Gothic"/>
                <a:cs typeface="Calibri Light"/>
              </a:rPr>
              <a:t> </a:t>
            </a:r>
          </a:p>
        </p:txBody>
      </p:sp>
      <p:sp>
        <p:nvSpPr>
          <p:cNvPr id="3" name="Marcador de Posição de Conteúdo 2">
            <a:extLst>
              <a:ext uri="{FF2B5EF4-FFF2-40B4-BE49-F238E27FC236}">
                <a16:creationId xmlns:a16="http://schemas.microsoft.com/office/drawing/2014/main" id="{55891F5B-CF00-4C8D-9090-FFD6467E8B60}"/>
              </a:ext>
            </a:extLst>
          </p:cNvPr>
          <p:cNvSpPr>
            <a:spLocks noGrp="1"/>
          </p:cNvSpPr>
          <p:nvPr>
            <p:ph idx="1"/>
          </p:nvPr>
        </p:nvSpPr>
        <p:spPr>
          <a:xfrm>
            <a:off x="283030" y="1825624"/>
            <a:ext cx="5812970" cy="4689023"/>
          </a:xfrm>
          <a:ln>
            <a:noFill/>
          </a:ln>
        </p:spPr>
        <p:txBody>
          <a:bodyPr vert="horz" lIns="91440" tIns="45720" rIns="91440" bIns="45720" rtlCol="0" anchor="t">
            <a:normAutofit/>
          </a:bodyPr>
          <a:lstStyle/>
          <a:p>
            <a:pPr marL="457200" lvl="1" indent="0">
              <a:buNone/>
            </a:pPr>
            <a:endParaRPr lang="pt-PT" sz="2600" dirty="0"/>
          </a:p>
          <a:p>
            <a:pPr lvl="1">
              <a:buFontTx/>
              <a:buChar char="-"/>
            </a:pPr>
            <a:r>
              <a:rPr lang="pt-PT" sz="2600" dirty="0"/>
              <a:t>O projeto tem </a:t>
            </a:r>
            <a:r>
              <a:rPr lang="pt-PT" sz="2600" b="1" dirty="0"/>
              <a:t>35 ações </a:t>
            </a:r>
            <a:r>
              <a:rPr lang="pt-PT" sz="2600" dirty="0"/>
              <a:t>que se dividem nos seguintes tipos de ações, enquadrados em 7 pilares:</a:t>
            </a:r>
          </a:p>
          <a:p>
            <a:pPr lvl="2">
              <a:buFontTx/>
              <a:buChar char="-"/>
            </a:pPr>
            <a:r>
              <a:rPr lang="pt-PT" sz="2200" dirty="0"/>
              <a:t>4 Ações Preparatórias</a:t>
            </a:r>
          </a:p>
          <a:p>
            <a:pPr lvl="2">
              <a:buFontTx/>
              <a:buChar char="-"/>
            </a:pPr>
            <a:r>
              <a:rPr lang="pt-PT" sz="2200" dirty="0"/>
              <a:t>15 Ações de Conservação</a:t>
            </a:r>
          </a:p>
          <a:p>
            <a:pPr lvl="2">
              <a:buFontTx/>
              <a:buChar char="-"/>
            </a:pPr>
            <a:r>
              <a:rPr lang="pt-PT" sz="2200" dirty="0"/>
              <a:t>5 Ações de Monitorização</a:t>
            </a:r>
          </a:p>
          <a:p>
            <a:pPr lvl="2">
              <a:buFontTx/>
              <a:buChar char="-"/>
            </a:pPr>
            <a:r>
              <a:rPr lang="pt-PT" sz="2200" dirty="0"/>
              <a:t>5 Ações de Sensibilização/Disseminação</a:t>
            </a:r>
          </a:p>
          <a:p>
            <a:pPr lvl="2">
              <a:buFontTx/>
              <a:buChar char="-"/>
            </a:pPr>
            <a:r>
              <a:rPr lang="pt-PT" sz="2200" dirty="0"/>
              <a:t>5 Ações de Gestão do Projeto</a:t>
            </a:r>
          </a:p>
          <a:p>
            <a:pPr lvl="2">
              <a:buFontTx/>
              <a:buChar char="-"/>
            </a:pPr>
            <a:endParaRPr lang="pt-PT" sz="2200" dirty="0"/>
          </a:p>
          <a:p>
            <a:pPr lvl="1">
              <a:buFontTx/>
              <a:buChar char="-"/>
            </a:pPr>
            <a:endParaRPr lang="pt-PT" dirty="0"/>
          </a:p>
          <a:p>
            <a:pPr marL="457200" lvl="1" indent="0">
              <a:buNone/>
            </a:pPr>
            <a:endParaRPr lang="pt-PT" dirty="0"/>
          </a:p>
          <a:p>
            <a:pPr marL="914400" lvl="2" indent="0">
              <a:buNone/>
            </a:pPr>
            <a:endParaRPr lang="pt-PT" dirty="0"/>
          </a:p>
        </p:txBody>
      </p:sp>
      <p:sp>
        <p:nvSpPr>
          <p:cNvPr id="4" name="Oval 3">
            <a:extLst>
              <a:ext uri="{FF2B5EF4-FFF2-40B4-BE49-F238E27FC236}">
                <a16:creationId xmlns:a16="http://schemas.microsoft.com/office/drawing/2014/main" id="{C4B2EA96-3610-4D9C-BF17-F1BDFE729E92}"/>
              </a:ext>
            </a:extLst>
          </p:cNvPr>
          <p:cNvSpPr/>
          <p:nvPr/>
        </p:nvSpPr>
        <p:spPr>
          <a:xfrm>
            <a:off x="979714" y="84908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graphicFrame>
        <p:nvGraphicFramePr>
          <p:cNvPr id="12" name="Diagrama 11">
            <a:extLst>
              <a:ext uri="{FF2B5EF4-FFF2-40B4-BE49-F238E27FC236}">
                <a16:creationId xmlns:a16="http://schemas.microsoft.com/office/drawing/2014/main" id="{B56C45FA-4E9E-4B7F-92F4-C57EF2E2E1BD}"/>
              </a:ext>
            </a:extLst>
          </p:cNvPr>
          <p:cNvGraphicFramePr/>
          <p:nvPr>
            <p:extLst>
              <p:ext uri="{D42A27DB-BD31-4B8C-83A1-F6EECF244321}">
                <p14:modId xmlns:p14="http://schemas.microsoft.com/office/powerpoint/2010/main" val="2266215769"/>
              </p:ext>
            </p:extLst>
          </p:nvPr>
        </p:nvGraphicFramePr>
        <p:xfrm>
          <a:off x="6568599" y="1559378"/>
          <a:ext cx="5340372" cy="5392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https://i.pinimg.com/564x/74/a2/8d/74a28d0b09d0416ce0ace244203eae3d.jpg">
            <a:extLst>
              <a:ext uri="{FF2B5EF4-FFF2-40B4-BE49-F238E27FC236}">
                <a16:creationId xmlns:a16="http://schemas.microsoft.com/office/drawing/2014/main" id="{29EFDE3E-EE2C-4AE0-AADD-ACF8DCF9F5CF}"/>
              </a:ext>
            </a:extLst>
          </p:cNvPr>
          <p:cNvPicPr>
            <a:picLocks noChangeAspect="1" noChangeArrowheads="1"/>
          </p:cNvPicPr>
          <p:nvPr/>
        </p:nvPicPr>
        <p:blipFill>
          <a:blip r:embed="rId8"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434802"/>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371604" y="321582"/>
            <a:ext cx="10689767" cy="1325563"/>
          </a:xfrm>
        </p:spPr>
        <p:txBody>
          <a:bodyPr>
            <a:normAutofit/>
          </a:bodyPr>
          <a:lstStyle/>
          <a:p>
            <a:r>
              <a:rPr lang="pt-PT" sz="4000" b="1" dirty="0">
                <a:solidFill>
                  <a:srgbClr val="6687B3"/>
                </a:solidFill>
                <a:latin typeface="Century Gothic"/>
                <a:cs typeface="Calibri Light"/>
              </a:rPr>
              <a:t>LIFE IP AZORES NATURA: </a:t>
            </a:r>
            <a:r>
              <a:rPr lang="pt-PT" sz="4000" b="1" dirty="0">
                <a:solidFill>
                  <a:schemeClr val="tx1">
                    <a:lumMod val="50000"/>
                    <a:lumOff val="50000"/>
                  </a:schemeClr>
                </a:solidFill>
                <a:latin typeface="Century Gothic"/>
                <a:cs typeface="Calibri Light"/>
              </a:rPr>
              <a:t> </a:t>
            </a:r>
          </a:p>
        </p:txBody>
      </p:sp>
      <p:sp>
        <p:nvSpPr>
          <p:cNvPr id="4" name="Oval 3">
            <a:extLst>
              <a:ext uri="{FF2B5EF4-FFF2-40B4-BE49-F238E27FC236}">
                <a16:creationId xmlns:a16="http://schemas.microsoft.com/office/drawing/2014/main" id="{C4B2EA96-3610-4D9C-BF17-F1BDFE729E92}"/>
              </a:ext>
            </a:extLst>
          </p:cNvPr>
          <p:cNvSpPr/>
          <p:nvPr/>
        </p:nvSpPr>
        <p:spPr>
          <a:xfrm>
            <a:off x="979714" y="88337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sp>
        <p:nvSpPr>
          <p:cNvPr id="18" name="Espace réservé du contenu 1">
            <a:extLst>
              <a:ext uri="{FF2B5EF4-FFF2-40B4-BE49-F238E27FC236}">
                <a16:creationId xmlns:a16="http://schemas.microsoft.com/office/drawing/2014/main" id="{91E34759-726A-46F7-9C94-8D3ABF459D76}"/>
              </a:ext>
            </a:extLst>
          </p:cNvPr>
          <p:cNvSpPr txBox="1">
            <a:spLocks/>
          </p:cNvSpPr>
          <p:nvPr/>
        </p:nvSpPr>
        <p:spPr>
          <a:xfrm>
            <a:off x="814753" y="1825625"/>
            <a:ext cx="10905699" cy="3881904"/>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defRPr/>
            </a:pPr>
            <a:r>
              <a:rPr lang="en-GB" sz="2200" b="1" dirty="0">
                <a:cs typeface="Calibri" charset="0"/>
              </a:rPr>
              <a:t>Quadro de </a:t>
            </a:r>
            <a:r>
              <a:rPr lang="en-GB" sz="2200" b="1" dirty="0" err="1">
                <a:cs typeface="Calibri" charset="0"/>
              </a:rPr>
              <a:t>Ação</a:t>
            </a:r>
            <a:r>
              <a:rPr lang="en-GB" sz="2200" b="1" dirty="0">
                <a:cs typeface="Calibri" charset="0"/>
              </a:rPr>
              <a:t> </a:t>
            </a:r>
            <a:r>
              <a:rPr lang="en-GB" sz="2200" b="1" dirty="0" err="1">
                <a:cs typeface="Calibri" charset="0"/>
              </a:rPr>
              <a:t>Prioritária</a:t>
            </a:r>
            <a:r>
              <a:rPr lang="en-GB" sz="2200" b="1" dirty="0">
                <a:cs typeface="Calibri" charset="0"/>
              </a:rPr>
              <a:t> para a Rede Natura 2000 </a:t>
            </a:r>
            <a:r>
              <a:rPr lang="en-GB" sz="2200" b="1" dirty="0" err="1">
                <a:cs typeface="Calibri" charset="0"/>
              </a:rPr>
              <a:t>nos</a:t>
            </a:r>
            <a:r>
              <a:rPr lang="en-GB" sz="2200" b="1" dirty="0">
                <a:cs typeface="Calibri" charset="0"/>
              </a:rPr>
              <a:t> Açores (PAF):</a:t>
            </a:r>
          </a:p>
          <a:p>
            <a:pPr marL="0" indent="0">
              <a:spcAft>
                <a:spcPts val="1200"/>
              </a:spcAft>
              <a:buNone/>
              <a:defRPr/>
            </a:pPr>
            <a:r>
              <a:rPr lang="en-GB" sz="2200" b="1" dirty="0">
                <a:cs typeface="Calibri" charset="0"/>
              </a:rPr>
              <a:t>	- </a:t>
            </a:r>
            <a:r>
              <a:rPr lang="pt-PT" altLang="en-US" sz="2000" dirty="0">
                <a:ea typeface="ＭＳ Ｐゴシック" panose="020B0600070205080204" pitchFamily="34" charset="-128"/>
              </a:rPr>
              <a:t>Instrumentos estratégicos de planeamento plurianual, destinados a fornecer uma visão global das medidas necessárias para implantar a rede Natura 2000.</a:t>
            </a:r>
            <a:endParaRPr lang="en-GB" sz="2000" b="1" dirty="0">
              <a:cs typeface="Calibri" charset="0"/>
            </a:endParaRPr>
          </a:p>
          <a:p>
            <a:pPr marL="0" indent="0" algn="just">
              <a:spcAft>
                <a:spcPts val="1200"/>
              </a:spcAft>
              <a:buNone/>
              <a:defRPr/>
            </a:pPr>
            <a:endParaRPr lang="en-GB" sz="2200" dirty="0">
              <a:cs typeface="Calibri" charset="0"/>
            </a:endParaRPr>
          </a:p>
          <a:p>
            <a:pPr marL="0" indent="0" algn="just">
              <a:spcAft>
                <a:spcPts val="1200"/>
              </a:spcAft>
              <a:buNone/>
              <a:defRPr/>
            </a:pPr>
            <a:endParaRPr lang="pt-PT" sz="2200" dirty="0">
              <a:cs typeface="Calibri" charset="0"/>
            </a:endParaRPr>
          </a:p>
          <a:p>
            <a:pPr marL="0" indent="0" algn="just">
              <a:spcAft>
                <a:spcPts val="1200"/>
              </a:spcAft>
              <a:buNone/>
              <a:defRPr/>
            </a:pPr>
            <a:r>
              <a:rPr lang="pt-PT" sz="2200" dirty="0">
                <a:cs typeface="Calibri" charset="0"/>
              </a:rPr>
              <a:t>Assegurar que as espécies e os habitats protegidos no âmbito das Diretivas Aves e Habitats iniciem uma tendência de recuperação para um estado de conservação favorável relativamente aos resultados obtidos na última monitorização à EU.</a:t>
            </a:r>
          </a:p>
          <a:p>
            <a:pPr marL="0" indent="0">
              <a:spcAft>
                <a:spcPts val="1200"/>
              </a:spcAft>
              <a:buNone/>
              <a:defRPr/>
            </a:pPr>
            <a:endParaRPr lang="en-GB" sz="2200" b="1" dirty="0">
              <a:cs typeface="Calibri" charset="0"/>
            </a:endParaRPr>
          </a:p>
        </p:txBody>
      </p:sp>
      <p:sp>
        <p:nvSpPr>
          <p:cNvPr id="3" name="Seta: Para Baixo 2">
            <a:extLst>
              <a:ext uri="{FF2B5EF4-FFF2-40B4-BE49-F238E27FC236}">
                <a16:creationId xmlns:a16="http://schemas.microsoft.com/office/drawing/2014/main" id="{DFE3EE62-3BC7-477E-8664-835857236069}"/>
              </a:ext>
            </a:extLst>
          </p:cNvPr>
          <p:cNvSpPr/>
          <p:nvPr/>
        </p:nvSpPr>
        <p:spPr>
          <a:xfrm>
            <a:off x="5810250" y="3167170"/>
            <a:ext cx="285750" cy="7086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8" name="Picture 2" descr="https://i.pinimg.com/564x/74/a2/8d/74a28d0b09d0416ce0ace244203eae3d.jpg">
            <a:extLst>
              <a:ext uri="{FF2B5EF4-FFF2-40B4-BE49-F238E27FC236}">
                <a16:creationId xmlns:a16="http://schemas.microsoft.com/office/drawing/2014/main" id="{56C991BF-4DE8-4834-A5FB-8159271A937B}"/>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5448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371604" y="321582"/>
            <a:ext cx="10689767" cy="1325563"/>
          </a:xfrm>
        </p:spPr>
        <p:txBody>
          <a:bodyPr>
            <a:normAutofit/>
          </a:bodyPr>
          <a:lstStyle/>
          <a:p>
            <a:r>
              <a:rPr lang="pt-PT" sz="4000" b="1" dirty="0">
                <a:solidFill>
                  <a:srgbClr val="6687B3"/>
                </a:solidFill>
                <a:latin typeface="Century Gothic"/>
                <a:cs typeface="Calibri Light"/>
              </a:rPr>
              <a:t>LIFE IP AZORES NATURA</a:t>
            </a:r>
          </a:p>
        </p:txBody>
      </p:sp>
      <p:sp>
        <p:nvSpPr>
          <p:cNvPr id="4" name="Oval 3">
            <a:extLst>
              <a:ext uri="{FF2B5EF4-FFF2-40B4-BE49-F238E27FC236}">
                <a16:creationId xmlns:a16="http://schemas.microsoft.com/office/drawing/2014/main" id="{C4B2EA96-3610-4D9C-BF17-F1BDFE729E92}"/>
              </a:ext>
            </a:extLst>
          </p:cNvPr>
          <p:cNvSpPr/>
          <p:nvPr/>
        </p:nvSpPr>
        <p:spPr>
          <a:xfrm>
            <a:off x="979714" y="88337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sp>
        <p:nvSpPr>
          <p:cNvPr id="8" name="Rectangle 71">
            <a:extLst>
              <a:ext uri="{FF2B5EF4-FFF2-40B4-BE49-F238E27FC236}">
                <a16:creationId xmlns:a16="http://schemas.microsoft.com/office/drawing/2014/main" id="{51626B22-94BB-4F1E-8E39-C37559A34320}"/>
              </a:ext>
            </a:extLst>
          </p:cNvPr>
          <p:cNvSpPr>
            <a:spLocks noChangeArrowheads="1"/>
          </p:cNvSpPr>
          <p:nvPr/>
        </p:nvSpPr>
        <p:spPr bwMode="auto">
          <a:xfrm>
            <a:off x="823377" y="1647145"/>
            <a:ext cx="37609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Duração</a:t>
            </a:r>
            <a:r>
              <a:rPr lang="fr-BE" altLang="en-US" sz="1600" b="1" dirty="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9 </a:t>
            </a:r>
            <a:r>
              <a:rPr lang="fr-BE" altLang="en-US" sz="1600" dirty="0" err="1">
                <a:latin typeface="Century Gothic" panose="020B0502020202020204" pitchFamily="34" charset="0"/>
                <a:cs typeface="Calibri" panose="020F0502020204030204" pitchFamily="34" charset="0"/>
              </a:rPr>
              <a:t>anos</a:t>
            </a:r>
            <a:r>
              <a:rPr lang="fr-BE" altLang="en-US" sz="1600" dirty="0">
                <a:latin typeface="Century Gothic" panose="020B0502020202020204" pitchFamily="34" charset="0"/>
                <a:cs typeface="Calibri" panose="020F0502020204030204" pitchFamily="34" charset="0"/>
              </a:rPr>
              <a:t> (01/01/2019 a 31/12/2027)</a:t>
            </a:r>
            <a:endParaRPr lang="en-US" altLang="en-US" sz="1600" dirty="0">
              <a:latin typeface="Century Gothic" panose="020B0502020202020204" pitchFamily="34" charset="0"/>
              <a:cs typeface="Calibri" panose="020F0502020204030204" pitchFamily="34" charset="0"/>
            </a:endParaRPr>
          </a:p>
        </p:txBody>
      </p:sp>
      <p:sp>
        <p:nvSpPr>
          <p:cNvPr id="9" name="Rectangle 57">
            <a:extLst>
              <a:ext uri="{FF2B5EF4-FFF2-40B4-BE49-F238E27FC236}">
                <a16:creationId xmlns:a16="http://schemas.microsoft.com/office/drawing/2014/main" id="{889194BE-8EC8-4719-B2EA-C441C9122603}"/>
              </a:ext>
            </a:extLst>
          </p:cNvPr>
          <p:cNvSpPr>
            <a:spLocks noChangeArrowheads="1"/>
          </p:cNvSpPr>
          <p:nvPr/>
        </p:nvSpPr>
        <p:spPr bwMode="auto">
          <a:xfrm>
            <a:off x="823377" y="2544139"/>
            <a:ext cx="1968809"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Orçamento</a:t>
            </a:r>
            <a:r>
              <a:rPr lang="fr-BE" altLang="en-US" sz="1600" b="1" dirty="0">
                <a:latin typeface="Century Gothic" panose="020B0502020202020204" pitchFamily="34" charset="0"/>
                <a:cs typeface="Calibri" panose="020F0502020204030204" pitchFamily="34" charset="0"/>
              </a:rPr>
              <a:t> Total: </a:t>
            </a: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19 087 522€</a:t>
            </a:r>
            <a:endParaRPr lang="en-US" altLang="en-US" sz="1600" dirty="0">
              <a:latin typeface="Century Gothic" panose="020B0502020202020204" pitchFamily="34" charset="0"/>
              <a:cs typeface="Calibri" panose="020F0502020204030204" pitchFamily="34" charset="0"/>
            </a:endParaRPr>
          </a:p>
        </p:txBody>
      </p:sp>
      <p:sp>
        <p:nvSpPr>
          <p:cNvPr id="10" name="Rectangle 59">
            <a:extLst>
              <a:ext uri="{FF2B5EF4-FFF2-40B4-BE49-F238E27FC236}">
                <a16:creationId xmlns:a16="http://schemas.microsoft.com/office/drawing/2014/main" id="{78092DF2-B035-4AE4-8EEF-63BB45D52427}"/>
              </a:ext>
            </a:extLst>
          </p:cNvPr>
          <p:cNvSpPr>
            <a:spLocks noChangeArrowheads="1"/>
          </p:cNvSpPr>
          <p:nvPr/>
        </p:nvSpPr>
        <p:spPr bwMode="auto">
          <a:xfrm>
            <a:off x="818327" y="3328328"/>
            <a:ext cx="2579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a:latin typeface="Century Gothic" panose="020B0502020202020204" pitchFamily="34" charset="0"/>
                <a:cs typeface="Calibri" panose="020F0502020204030204" pitchFamily="34" charset="0"/>
              </a:rPr>
              <a:t>Co-</a:t>
            </a:r>
            <a:r>
              <a:rPr lang="fr-BE" altLang="en-US" sz="1600" b="1" dirty="0" err="1">
                <a:latin typeface="Century Gothic" panose="020B0502020202020204" pitchFamily="34" charset="0"/>
                <a:cs typeface="Calibri" panose="020F0502020204030204" pitchFamily="34" charset="0"/>
              </a:rPr>
              <a:t>financiamento</a:t>
            </a:r>
            <a:r>
              <a:rPr lang="fr-BE" altLang="en-US" sz="1600" b="1" dirty="0">
                <a:latin typeface="Century Gothic" panose="020B0502020202020204" pitchFamily="34" charset="0"/>
                <a:cs typeface="Calibri" panose="020F0502020204030204" pitchFamily="34" charset="0"/>
              </a:rPr>
              <a:t> (UE): </a:t>
            </a: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11 452 513€ </a:t>
            </a:r>
            <a:r>
              <a:rPr lang="fr-BE" altLang="en-US" sz="1600" b="1" dirty="0">
                <a:latin typeface="Century Gothic" panose="020B0502020202020204" pitchFamily="34" charset="0"/>
                <a:cs typeface="Calibri" panose="020F0502020204030204" pitchFamily="34" charset="0"/>
              </a:rPr>
              <a:t>(60%) </a:t>
            </a:r>
            <a:endParaRPr lang="en-US" altLang="en-US" sz="1600" b="1" dirty="0">
              <a:latin typeface="Century Gothic" panose="020B0502020202020204" pitchFamily="34" charset="0"/>
              <a:cs typeface="Calibri" panose="020F0502020204030204" pitchFamily="34" charset="0"/>
            </a:endParaRPr>
          </a:p>
        </p:txBody>
      </p:sp>
      <p:sp>
        <p:nvSpPr>
          <p:cNvPr id="11" name="Rectangle 61">
            <a:extLst>
              <a:ext uri="{FF2B5EF4-FFF2-40B4-BE49-F238E27FC236}">
                <a16:creationId xmlns:a16="http://schemas.microsoft.com/office/drawing/2014/main" id="{681E9E72-7F4E-423F-90FE-949D5A880E6F}"/>
              </a:ext>
            </a:extLst>
          </p:cNvPr>
          <p:cNvSpPr>
            <a:spLocks noChangeArrowheads="1"/>
          </p:cNvSpPr>
          <p:nvPr/>
        </p:nvSpPr>
        <p:spPr bwMode="auto">
          <a:xfrm>
            <a:off x="818327" y="4178514"/>
            <a:ext cx="8964612" cy="78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Beneficiário</a:t>
            </a:r>
            <a:r>
              <a:rPr lang="fr-BE" altLang="en-US" sz="1600" b="1" dirty="0">
                <a:latin typeface="Century Gothic" panose="020B0502020202020204" pitchFamily="34" charset="0"/>
                <a:cs typeface="Calibri" panose="020F0502020204030204" pitchFamily="34" charset="0"/>
              </a:rPr>
              <a:t> </a:t>
            </a:r>
            <a:r>
              <a:rPr lang="fr-BE" altLang="en-US" sz="1600" b="1" dirty="0" err="1">
                <a:latin typeface="Century Gothic" panose="020B0502020202020204" pitchFamily="34" charset="0"/>
                <a:cs typeface="Calibri" panose="020F0502020204030204" pitchFamily="34" charset="0"/>
              </a:rPr>
              <a:t>Coordenador</a:t>
            </a:r>
            <a:r>
              <a:rPr lang="fr-BE" altLang="en-US" sz="1600" b="1" dirty="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u="sng" dirty="0" err="1">
                <a:latin typeface="Century Gothic" panose="020B0502020202020204" pitchFamily="34" charset="0"/>
                <a:cs typeface="Calibri" panose="020F0502020204030204" pitchFamily="34" charset="0"/>
              </a:rPr>
              <a:t>Secretaria</a:t>
            </a:r>
            <a:r>
              <a:rPr lang="fr-BE" altLang="en-US" sz="1600" u="sng" dirty="0">
                <a:latin typeface="Century Gothic" panose="020B0502020202020204" pitchFamily="34" charset="0"/>
                <a:cs typeface="Calibri" panose="020F0502020204030204" pitchFamily="34" charset="0"/>
              </a:rPr>
              <a:t> </a:t>
            </a:r>
            <a:r>
              <a:rPr lang="fr-BE" altLang="en-US" sz="1600" u="sng" dirty="0" err="1">
                <a:latin typeface="Century Gothic" panose="020B0502020202020204" pitchFamily="34" charset="0"/>
                <a:cs typeface="Calibri" panose="020F0502020204030204" pitchFamily="34" charset="0"/>
              </a:rPr>
              <a:t>Regional</a:t>
            </a:r>
            <a:r>
              <a:rPr lang="fr-BE" altLang="en-US" sz="1600" u="sng" dirty="0">
                <a:latin typeface="Century Gothic" panose="020B0502020202020204" pitchFamily="34" charset="0"/>
                <a:cs typeface="Calibri" panose="020F0502020204030204" pitchFamily="34" charset="0"/>
              </a:rPr>
              <a:t> do </a:t>
            </a:r>
            <a:r>
              <a:rPr lang="fr-BE" altLang="en-US" sz="1600" u="sng" dirty="0" err="1">
                <a:latin typeface="Century Gothic" panose="020B0502020202020204" pitchFamily="34" charset="0"/>
                <a:cs typeface="Calibri" panose="020F0502020204030204" pitchFamily="34" charset="0"/>
              </a:rPr>
              <a:t>Ambiente</a:t>
            </a:r>
            <a:r>
              <a:rPr lang="fr-BE" altLang="en-US" sz="1600" u="sng" dirty="0">
                <a:latin typeface="Century Gothic" panose="020B0502020202020204" pitchFamily="34" charset="0"/>
                <a:cs typeface="Calibri" panose="020F0502020204030204" pitchFamily="34" charset="0"/>
              </a:rPr>
              <a:t> e </a:t>
            </a:r>
            <a:r>
              <a:rPr lang="fr-BE" altLang="en-US" sz="1600" u="sng" dirty="0" err="1">
                <a:latin typeface="Century Gothic" panose="020B0502020202020204" pitchFamily="34" charset="0"/>
                <a:cs typeface="Calibri" panose="020F0502020204030204" pitchFamily="34" charset="0"/>
              </a:rPr>
              <a:t>Alterações</a:t>
            </a:r>
            <a:r>
              <a:rPr lang="fr-BE" altLang="en-US" sz="1600" u="sng" dirty="0">
                <a:latin typeface="Century Gothic" panose="020B0502020202020204" pitchFamily="34" charset="0"/>
                <a:cs typeface="Calibri" panose="020F0502020204030204" pitchFamily="34" charset="0"/>
              </a:rPr>
              <a:t> </a:t>
            </a:r>
            <a:r>
              <a:rPr lang="fr-BE" altLang="en-US" sz="1600" u="sng" dirty="0" err="1">
                <a:latin typeface="Century Gothic" panose="020B0502020202020204" pitchFamily="34" charset="0"/>
                <a:cs typeface="Calibri" panose="020F0502020204030204" pitchFamily="34" charset="0"/>
              </a:rPr>
              <a:t>Climáticas</a:t>
            </a:r>
            <a:endParaRPr lang="en-US" altLang="en-US" sz="1600" u="sng" dirty="0">
              <a:latin typeface="Century Gothic" panose="020B0502020202020204" pitchFamily="34" charset="0"/>
              <a:cs typeface="Calibri" panose="020F0502020204030204" pitchFamily="34" charset="0"/>
            </a:endParaRPr>
          </a:p>
        </p:txBody>
      </p:sp>
      <p:sp>
        <p:nvSpPr>
          <p:cNvPr id="12" name="Rectangle 62">
            <a:extLst>
              <a:ext uri="{FF2B5EF4-FFF2-40B4-BE49-F238E27FC236}">
                <a16:creationId xmlns:a16="http://schemas.microsoft.com/office/drawing/2014/main" id="{C9F7F29F-9A0E-459F-A2CD-8DBB72B3AE5A}"/>
              </a:ext>
            </a:extLst>
          </p:cNvPr>
          <p:cNvSpPr>
            <a:spLocks noChangeArrowheads="1"/>
          </p:cNvSpPr>
          <p:nvPr/>
        </p:nvSpPr>
        <p:spPr bwMode="auto">
          <a:xfrm>
            <a:off x="818327" y="5075508"/>
            <a:ext cx="6599884" cy="176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r>
              <a:rPr lang="fr-BE" altLang="en-US" sz="1600" b="1" dirty="0" err="1">
                <a:latin typeface="Century Gothic" panose="020B0502020202020204" pitchFamily="34" charset="0"/>
                <a:cs typeface="Calibri" panose="020F0502020204030204" pitchFamily="34" charset="0"/>
              </a:rPr>
              <a:t>Beneficiários</a:t>
            </a:r>
            <a:r>
              <a:rPr lang="fr-BE" altLang="en-US" sz="1600" b="1" dirty="0">
                <a:latin typeface="Century Gothic" panose="020B0502020202020204" pitchFamily="34" charset="0"/>
                <a:cs typeface="Calibri" panose="020F0502020204030204" pitchFamily="34" charset="0"/>
              </a:rPr>
              <a:t> </a:t>
            </a:r>
            <a:r>
              <a:rPr lang="fr-BE" altLang="en-US" sz="1600" b="1" dirty="0" err="1">
                <a:latin typeface="Century Gothic" panose="020B0502020202020204" pitchFamily="34" charset="0"/>
                <a:cs typeface="Calibri" panose="020F0502020204030204" pitchFamily="34" charset="0"/>
              </a:rPr>
              <a:t>Associados</a:t>
            </a:r>
            <a:r>
              <a:rPr lang="fr-BE" altLang="en-US" sz="1600" b="1" dirty="0">
                <a:latin typeface="Century Gothic" panose="020B0502020202020204" pitchFamily="34" charset="0"/>
                <a:cs typeface="Calibri" panose="020F0502020204030204" pitchFamily="34" charset="0"/>
              </a:rPr>
              <a:t>: </a:t>
            </a: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do </a:t>
            </a:r>
            <a:r>
              <a:rPr lang="fr-BE" altLang="en-US" sz="1600" dirty="0" err="1">
                <a:latin typeface="Century Gothic" panose="020B0502020202020204" pitchFamily="34" charset="0"/>
                <a:cs typeface="Calibri" panose="020F0502020204030204" pitchFamily="34" charset="0"/>
              </a:rPr>
              <a:t>Ambiente</a:t>
            </a:r>
            <a:r>
              <a:rPr lang="fr-BE" altLang="en-US" sz="1600" dirty="0">
                <a:latin typeface="Century Gothic" panose="020B0502020202020204" pitchFamily="34" charset="0"/>
                <a:cs typeface="Calibri" panose="020F0502020204030204" pitchFamily="34" charset="0"/>
              </a:rPr>
              <a:t> e </a:t>
            </a:r>
            <a:r>
              <a:rPr lang="fr-BE" altLang="en-US" sz="1600" dirty="0" err="1">
                <a:latin typeface="Century Gothic" panose="020B0502020202020204" pitchFamily="34" charset="0"/>
                <a:cs typeface="Calibri" panose="020F0502020204030204" pitchFamily="34" charset="0"/>
              </a:rPr>
              <a:t>Alterações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Climáticas</a:t>
            </a:r>
            <a:endParaRPr lang="fr-BE" altLang="en-US" sz="1600" dirty="0">
              <a:latin typeface="Century Gothic" panose="020B0502020202020204" pitchFamily="34" charset="0"/>
              <a:cs typeface="Calibri" panose="020F0502020204030204" pitchFamily="34" charset="0"/>
            </a:endParaRPr>
          </a:p>
          <a:p>
            <a:pPr marL="342900" indent="-342900">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Direção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Regional</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das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Políticas</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Marítimas</a:t>
            </a:r>
            <a:r>
              <a:rPr lang="fr-BE" altLang="en-US" sz="1600" dirty="0">
                <a:latin typeface="Century Gothic" panose="020B0502020202020204" pitchFamily="34" charset="0"/>
                <a:cs typeface="Calibri" panose="020F0502020204030204" pitchFamily="34" charset="0"/>
              </a:rPr>
              <a:t> </a:t>
            </a:r>
          </a:p>
          <a:p>
            <a:pPr marL="342900" indent="-34290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Sociedade</a:t>
            </a:r>
            <a:r>
              <a:rPr lang="fr-BE" altLang="en-US" sz="1600" dirty="0">
                <a:latin typeface="Century Gothic" panose="020B0502020202020204" pitchFamily="34" charset="0"/>
                <a:cs typeface="Calibri" panose="020F0502020204030204" pitchFamily="34" charset="0"/>
              </a:rPr>
              <a:t> Portuguesa para o </a:t>
            </a:r>
            <a:r>
              <a:rPr lang="fr-BE" altLang="en-US" sz="1600" dirty="0" err="1">
                <a:latin typeface="Century Gothic" panose="020B0502020202020204" pitchFamily="34" charset="0"/>
                <a:cs typeface="Calibri" panose="020F0502020204030204" pitchFamily="34" charset="0"/>
              </a:rPr>
              <a:t>Estudo</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das</a:t>
            </a:r>
            <a:r>
              <a:rPr lang="fr-BE" altLang="en-US" sz="1600" dirty="0">
                <a:latin typeface="Century Gothic" panose="020B0502020202020204" pitchFamily="34" charset="0"/>
                <a:cs typeface="Calibri" panose="020F0502020204030204" pitchFamily="34" charset="0"/>
              </a:rPr>
              <a:t> Aves - SPEA</a:t>
            </a:r>
          </a:p>
          <a:p>
            <a:pPr marL="342900" indent="-34290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Fundación</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Canaria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Reserva</a:t>
            </a:r>
            <a:r>
              <a:rPr lang="fr-BE" altLang="en-US" sz="1600" dirty="0">
                <a:latin typeface="Century Gothic" panose="020B0502020202020204" pitchFamily="34" charset="0"/>
                <a:cs typeface="Calibri" panose="020F0502020204030204" pitchFamily="34" charset="0"/>
              </a:rPr>
              <a:t> </a:t>
            </a:r>
            <a:r>
              <a:rPr lang="fr-BE" altLang="en-US" sz="1600" dirty="0" err="1">
                <a:latin typeface="Century Gothic" panose="020B0502020202020204" pitchFamily="34" charset="0"/>
                <a:cs typeface="Calibri" panose="020F0502020204030204" pitchFamily="34" charset="0"/>
              </a:rPr>
              <a:t>Mundial</a:t>
            </a:r>
            <a:r>
              <a:rPr lang="fr-BE" altLang="en-US" sz="1600" dirty="0">
                <a:latin typeface="Century Gothic" panose="020B0502020202020204" pitchFamily="34" charset="0"/>
                <a:cs typeface="Calibri" panose="020F0502020204030204" pitchFamily="34" charset="0"/>
              </a:rPr>
              <a:t> de La </a:t>
            </a:r>
            <a:r>
              <a:rPr lang="fr-BE" altLang="en-US" sz="1600" dirty="0" err="1">
                <a:latin typeface="Century Gothic" panose="020B0502020202020204" pitchFamily="34" charset="0"/>
                <a:cs typeface="Calibri" panose="020F0502020204030204" pitchFamily="34" charset="0"/>
              </a:rPr>
              <a:t>Biosfera</a:t>
            </a:r>
            <a:r>
              <a:rPr lang="fr-BE" altLang="en-US" sz="1600" dirty="0">
                <a:latin typeface="Century Gothic" panose="020B0502020202020204" pitchFamily="34" charset="0"/>
                <a:cs typeface="Calibri" panose="020F0502020204030204" pitchFamily="34" charset="0"/>
              </a:rPr>
              <a:t> La Palma</a:t>
            </a:r>
            <a:endParaRPr lang="en-US" altLang="en-US" sz="1600" dirty="0">
              <a:latin typeface="Century Gothic" panose="020B0502020202020204" pitchFamily="34" charset="0"/>
              <a:cs typeface="Calibri" panose="020F0502020204030204" pitchFamily="34" charset="0"/>
            </a:endParaRPr>
          </a:p>
        </p:txBody>
      </p:sp>
      <p:sp>
        <p:nvSpPr>
          <p:cNvPr id="15" name="Rectangle 71">
            <a:extLst>
              <a:ext uri="{FF2B5EF4-FFF2-40B4-BE49-F238E27FC236}">
                <a16:creationId xmlns:a16="http://schemas.microsoft.com/office/drawing/2014/main" id="{A44C1565-4674-41B8-AAE5-3CD8E62469D5}"/>
              </a:ext>
            </a:extLst>
          </p:cNvPr>
          <p:cNvSpPr>
            <a:spLocks noChangeArrowheads="1"/>
          </p:cNvSpPr>
          <p:nvPr/>
        </p:nvSpPr>
        <p:spPr bwMode="auto">
          <a:xfrm>
            <a:off x="8124300" y="1706030"/>
            <a:ext cx="3090911" cy="15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lnSpc>
                <a:spcPct val="150000"/>
              </a:lnSpc>
            </a:pPr>
            <a:r>
              <a:rPr lang="fr-BE" altLang="en-US" sz="1600" b="1" dirty="0" err="1">
                <a:latin typeface="Century Gothic" panose="020B0502020202020204" pitchFamily="34" charset="0"/>
                <a:cs typeface="Calibri" panose="020F0502020204030204" pitchFamily="34" charset="0"/>
              </a:rPr>
              <a:t>Fundos</a:t>
            </a:r>
            <a:r>
              <a:rPr lang="fr-BE" altLang="en-US" sz="1600" b="1" dirty="0">
                <a:latin typeface="Century Gothic" panose="020B0502020202020204" pitchFamily="34" charset="0"/>
                <a:cs typeface="Calibri" panose="020F0502020204030204" pitchFamily="34" charset="0"/>
              </a:rPr>
              <a:t> </a:t>
            </a:r>
            <a:r>
              <a:rPr lang="fr-BE" altLang="en-US" sz="1600" b="1" dirty="0" err="1">
                <a:latin typeface="Century Gothic" panose="020B0502020202020204" pitchFamily="34" charset="0"/>
                <a:cs typeface="Calibri" panose="020F0502020204030204" pitchFamily="34" charset="0"/>
              </a:rPr>
              <a:t>Complementares</a:t>
            </a:r>
            <a:r>
              <a:rPr lang="fr-BE" altLang="en-US" sz="1600" b="1" dirty="0">
                <a:latin typeface="Century Gothic" panose="020B0502020202020204" pitchFamily="34" charset="0"/>
                <a:cs typeface="Calibri" panose="020F0502020204030204" pitchFamily="34" charset="0"/>
              </a:rPr>
              <a:t>: </a:t>
            </a:r>
          </a:p>
          <a:p>
            <a:pPr marL="285750" indent="-285750" eaLnBrk="1" hangingPunct="1">
              <a:lnSpc>
                <a:spcPct val="150000"/>
              </a:lnSpc>
              <a:buFont typeface="Arial" panose="020B0604020202020204" pitchFamily="34" charset="0"/>
              <a:buChar char="•"/>
            </a:pPr>
            <a:r>
              <a:rPr lang="fr-BE" altLang="en-US" sz="1600" dirty="0" err="1">
                <a:latin typeface="Century Gothic" panose="020B0502020202020204" pitchFamily="34" charset="0"/>
                <a:cs typeface="Calibri" panose="020F0502020204030204" pitchFamily="34" charset="0"/>
              </a:rPr>
              <a:t>Início</a:t>
            </a:r>
            <a:r>
              <a:rPr lang="fr-BE" altLang="en-US" sz="1600" dirty="0">
                <a:latin typeface="Century Gothic" panose="020B0502020202020204" pitchFamily="34" charset="0"/>
                <a:cs typeface="Calibri" panose="020F0502020204030204" pitchFamily="34" charset="0"/>
              </a:rPr>
              <a:t> da </a:t>
            </a:r>
            <a:r>
              <a:rPr lang="fr-BE" altLang="en-US" sz="1600" dirty="0" err="1">
                <a:latin typeface="Century Gothic" panose="020B0502020202020204" pitchFamily="34" charset="0"/>
                <a:cs typeface="Calibri" panose="020F0502020204030204" pitchFamily="34" charset="0"/>
              </a:rPr>
              <a:t>proposta</a:t>
            </a:r>
            <a:r>
              <a:rPr lang="fr-BE" altLang="en-US" sz="1600" dirty="0">
                <a:latin typeface="Century Gothic" panose="020B0502020202020204" pitchFamily="34" charset="0"/>
                <a:cs typeface="Calibri" panose="020F0502020204030204" pitchFamily="34" charset="0"/>
              </a:rPr>
              <a:t> – </a:t>
            </a:r>
            <a:r>
              <a:rPr lang="fr-BE" altLang="en-US" sz="1600" b="1" dirty="0">
                <a:latin typeface="Century Gothic" panose="020B0502020202020204" pitchFamily="34" charset="0"/>
                <a:cs typeface="Calibri" panose="020F0502020204030204" pitchFamily="34" charset="0"/>
              </a:rPr>
              <a:t>12 M€</a:t>
            </a:r>
            <a:br>
              <a:rPr lang="fr-BE" altLang="en-US" sz="1600" b="1" dirty="0">
                <a:latin typeface="Century Gothic" panose="020B0502020202020204" pitchFamily="34" charset="0"/>
                <a:cs typeface="Calibri" panose="020F0502020204030204" pitchFamily="34" charset="0"/>
              </a:rPr>
            </a:br>
            <a:endParaRPr lang="fr-BE" altLang="en-US" sz="1600" b="1" dirty="0">
              <a:latin typeface="Century Gothic" panose="020B0502020202020204" pitchFamily="34" charset="0"/>
              <a:cs typeface="Calibri" panose="020F0502020204030204" pitchFamily="34" charset="0"/>
            </a:endParaRPr>
          </a:p>
          <a:p>
            <a:pPr marL="285750" indent="-285750" eaLnBrk="1" hangingPunct="1">
              <a:lnSpc>
                <a:spcPct val="150000"/>
              </a:lnSpc>
              <a:buFont typeface="Arial" panose="020B0604020202020204" pitchFamily="34" charset="0"/>
              <a:buChar char="•"/>
            </a:pPr>
            <a:r>
              <a:rPr lang="fr-BE" altLang="en-US" sz="1600" dirty="0">
                <a:latin typeface="Century Gothic" panose="020B0502020202020204" pitchFamily="34" charset="0"/>
                <a:cs typeface="Calibri" panose="020F0502020204030204" pitchFamily="34" charset="0"/>
              </a:rPr>
              <a:t>Agora – </a:t>
            </a:r>
            <a:r>
              <a:rPr lang="fr-BE" altLang="en-US" sz="1600" b="1" u="sng" dirty="0">
                <a:latin typeface="Century Gothic" panose="020B0502020202020204" pitchFamily="34" charset="0"/>
                <a:cs typeface="Calibri" panose="020F0502020204030204" pitchFamily="34" charset="0"/>
              </a:rPr>
              <a:t>35 M€</a:t>
            </a:r>
            <a:endParaRPr lang="en-US" altLang="en-US" sz="1600" b="1" u="sng" dirty="0">
              <a:latin typeface="Century Gothic" panose="020B0502020202020204" pitchFamily="34" charset="0"/>
              <a:cs typeface="Calibri" panose="020F0502020204030204" pitchFamily="34" charset="0"/>
            </a:endParaRPr>
          </a:p>
        </p:txBody>
      </p:sp>
      <p:pic>
        <p:nvPicPr>
          <p:cNvPr id="2050" name="Picture 2" descr="Nenhuma descrição de foto disponível.">
            <a:extLst>
              <a:ext uri="{FF2B5EF4-FFF2-40B4-BE49-F238E27FC236}">
                <a16:creationId xmlns:a16="http://schemas.microsoft.com/office/drawing/2014/main" id="{734A20A3-1714-4CEC-8198-E9AC027A2DC4}"/>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4811" b="23998"/>
          <a:stretch/>
        </p:blipFill>
        <p:spPr bwMode="auto">
          <a:xfrm>
            <a:off x="8188876" y="-198769"/>
            <a:ext cx="3649338" cy="186815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4BEA734D-D5E4-43D2-BAFF-FF7BC26146E2}"/>
              </a:ext>
            </a:extLst>
          </p:cNvPr>
          <p:cNvSpPr/>
          <p:nvPr/>
        </p:nvSpPr>
        <p:spPr>
          <a:xfrm>
            <a:off x="8154444" y="2855934"/>
            <a:ext cx="1841326" cy="43841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664608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osição de Conteúdo 2">
            <a:extLst>
              <a:ext uri="{FF2B5EF4-FFF2-40B4-BE49-F238E27FC236}">
                <a16:creationId xmlns:a16="http://schemas.microsoft.com/office/drawing/2014/main" id="{82E376E6-4A11-467C-ABB9-EA98585E5B97}"/>
              </a:ext>
            </a:extLst>
          </p:cNvPr>
          <p:cNvSpPr txBox="1">
            <a:spLocks/>
          </p:cNvSpPr>
          <p:nvPr/>
        </p:nvSpPr>
        <p:spPr>
          <a:xfrm>
            <a:off x="397555" y="183663"/>
            <a:ext cx="6884681" cy="57391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None/>
            </a:pPr>
            <a:r>
              <a:rPr lang="en-US" sz="2400" b="1" u="sng" dirty="0" err="1">
                <a:solidFill>
                  <a:srgbClr val="6687B3"/>
                </a:solidFill>
                <a:latin typeface="Century Gothic"/>
                <a:ea typeface="+mn-lt"/>
                <a:cs typeface="+mn-lt"/>
              </a:rPr>
              <a:t>Áreas</a:t>
            </a:r>
            <a:r>
              <a:rPr lang="en-US" sz="2400" b="1" u="sng" dirty="0">
                <a:solidFill>
                  <a:srgbClr val="6687B3"/>
                </a:solidFill>
                <a:latin typeface="Century Gothic"/>
                <a:ea typeface="+mn-lt"/>
                <a:cs typeface="+mn-lt"/>
              </a:rPr>
              <a:t> de </a:t>
            </a:r>
            <a:r>
              <a:rPr lang="en-US" sz="2400" b="1" u="sng" dirty="0" err="1">
                <a:solidFill>
                  <a:srgbClr val="6687B3"/>
                </a:solidFill>
                <a:latin typeface="Century Gothic"/>
                <a:ea typeface="+mn-lt"/>
                <a:cs typeface="+mn-lt"/>
              </a:rPr>
              <a:t>Intervenção</a:t>
            </a:r>
            <a:endParaRPr lang="en-US" sz="2400" b="1" u="sng" dirty="0">
              <a:solidFill>
                <a:srgbClr val="6687B3"/>
              </a:solidFill>
              <a:latin typeface="Century Gothic"/>
              <a:ea typeface="+mn-lt"/>
              <a:cs typeface="+mn-lt"/>
            </a:endParaRPr>
          </a:p>
          <a:p>
            <a:pPr>
              <a:lnSpc>
                <a:spcPct val="100000"/>
              </a:lnSpc>
              <a:buNone/>
            </a:pPr>
            <a:endParaRPr lang="en-US" sz="2400" b="1" dirty="0">
              <a:solidFill>
                <a:srgbClr val="6687B3"/>
              </a:solidFill>
              <a:latin typeface="Century Gothic"/>
              <a:ea typeface="+mn-lt"/>
              <a:cs typeface="+mn-lt"/>
            </a:endParaRPr>
          </a:p>
          <a:p>
            <a:pPr marL="265113" lvl="1" indent="0">
              <a:lnSpc>
                <a:spcPct val="100000"/>
              </a:lnSpc>
              <a:buNone/>
            </a:pPr>
            <a:endParaRPr lang="pt-PT" sz="1800" dirty="0">
              <a:solidFill>
                <a:schemeClr val="bg2">
                  <a:lumMod val="50000"/>
                </a:schemeClr>
              </a:solidFill>
              <a:latin typeface="Century Gothic"/>
              <a:ea typeface="+mn-lt"/>
              <a:cs typeface="+mn-lt"/>
            </a:endParaRPr>
          </a:p>
          <a:p>
            <a:pPr>
              <a:lnSpc>
                <a:spcPct val="100000"/>
              </a:lnSpc>
              <a:buNone/>
            </a:pPr>
            <a:endParaRPr lang="pt-PT" dirty="0">
              <a:solidFill>
                <a:schemeClr val="tx1">
                  <a:lumMod val="50000"/>
                  <a:lumOff val="50000"/>
                </a:schemeClr>
              </a:solidFill>
            </a:endParaRPr>
          </a:p>
        </p:txBody>
      </p:sp>
      <p:pic>
        <p:nvPicPr>
          <p:cNvPr id="4" name="Imagem 3">
            <a:extLst>
              <a:ext uri="{FF2B5EF4-FFF2-40B4-BE49-F238E27FC236}">
                <a16:creationId xmlns:a16="http://schemas.microsoft.com/office/drawing/2014/main" id="{0F2008B8-276C-415E-9ACF-D57ACD4523E6}"/>
              </a:ext>
            </a:extLst>
          </p:cNvPr>
          <p:cNvPicPr>
            <a:picLocks noChangeAspect="1"/>
          </p:cNvPicPr>
          <p:nvPr/>
        </p:nvPicPr>
        <p:blipFill>
          <a:blip r:embed="rId3"/>
          <a:stretch>
            <a:fillRect/>
          </a:stretch>
        </p:blipFill>
        <p:spPr>
          <a:xfrm>
            <a:off x="1957108" y="935226"/>
            <a:ext cx="8277784" cy="5518522"/>
          </a:xfrm>
          <a:prstGeom prst="rect">
            <a:avLst/>
          </a:prstGeom>
        </p:spPr>
      </p:pic>
      <p:pic>
        <p:nvPicPr>
          <p:cNvPr id="6" name="Imagem 5">
            <a:extLst>
              <a:ext uri="{FF2B5EF4-FFF2-40B4-BE49-F238E27FC236}">
                <a16:creationId xmlns:a16="http://schemas.microsoft.com/office/drawing/2014/main" id="{F57D95C3-5714-4DB0-9EDA-04ECC79EA6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2735" y="404252"/>
            <a:ext cx="4940850" cy="6394040"/>
          </a:xfrm>
          <a:prstGeom prst="rect">
            <a:avLst/>
          </a:prstGeom>
        </p:spPr>
      </p:pic>
    </p:spTree>
    <p:extLst>
      <p:ext uri="{BB962C8B-B14F-4D97-AF65-F5344CB8AC3E}">
        <p14:creationId xmlns:p14="http://schemas.microsoft.com/office/powerpoint/2010/main" val="28919260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371604" y="321582"/>
            <a:ext cx="10689767" cy="1325563"/>
          </a:xfrm>
        </p:spPr>
        <p:txBody>
          <a:bodyPr>
            <a:normAutofit/>
          </a:bodyPr>
          <a:lstStyle/>
          <a:p>
            <a:r>
              <a:rPr lang="pt-PT" sz="4000" b="1" dirty="0">
                <a:solidFill>
                  <a:srgbClr val="6687B3"/>
                </a:solidFill>
                <a:latin typeface="Century Gothic"/>
                <a:cs typeface="Calibri Light"/>
              </a:rPr>
              <a:t>LIFE IP AZORES NATURA</a:t>
            </a:r>
            <a:endParaRPr lang="pt-PT" sz="4000" b="1" dirty="0">
              <a:solidFill>
                <a:schemeClr val="tx1">
                  <a:lumMod val="50000"/>
                  <a:lumOff val="50000"/>
                </a:schemeClr>
              </a:solidFill>
              <a:latin typeface="Century Gothic"/>
              <a:cs typeface="Calibri Light"/>
            </a:endParaRPr>
          </a:p>
        </p:txBody>
      </p:sp>
      <p:sp>
        <p:nvSpPr>
          <p:cNvPr id="4" name="Oval 3">
            <a:extLst>
              <a:ext uri="{FF2B5EF4-FFF2-40B4-BE49-F238E27FC236}">
                <a16:creationId xmlns:a16="http://schemas.microsoft.com/office/drawing/2014/main" id="{C4B2EA96-3610-4D9C-BF17-F1BDFE729E92}"/>
              </a:ext>
            </a:extLst>
          </p:cNvPr>
          <p:cNvSpPr/>
          <p:nvPr/>
        </p:nvSpPr>
        <p:spPr>
          <a:xfrm>
            <a:off x="979714" y="88337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graphicFrame>
        <p:nvGraphicFramePr>
          <p:cNvPr id="9" name="Diagrama 8">
            <a:extLst>
              <a:ext uri="{FF2B5EF4-FFF2-40B4-BE49-F238E27FC236}">
                <a16:creationId xmlns:a16="http://schemas.microsoft.com/office/drawing/2014/main" id="{84A989B4-3E62-424E-96E6-AB20F4891E60}"/>
              </a:ext>
            </a:extLst>
          </p:cNvPr>
          <p:cNvGraphicFramePr/>
          <p:nvPr>
            <p:extLst>
              <p:ext uri="{D42A27DB-BD31-4B8C-83A1-F6EECF244321}">
                <p14:modId xmlns:p14="http://schemas.microsoft.com/office/powerpoint/2010/main" val="1517109039"/>
              </p:ext>
            </p:extLst>
          </p:nvPr>
        </p:nvGraphicFramePr>
        <p:xfrm>
          <a:off x="202371" y="1664416"/>
          <a:ext cx="11412685" cy="5000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0062492"/>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9D39C52C-CFB9-4FA5-8FBC-560FA8766CD7}"/>
              </a:ext>
            </a:extLst>
          </p:cNvPr>
          <p:cNvSpPr txBox="1">
            <a:spLocks/>
          </p:cNvSpPr>
          <p:nvPr/>
        </p:nvSpPr>
        <p:spPr>
          <a:xfrm>
            <a:off x="753824" y="5748609"/>
            <a:ext cx="106843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PT" b="1" dirty="0">
                <a:solidFill>
                  <a:schemeClr val="accent5">
                    <a:lumMod val="75000"/>
                  </a:schemeClr>
                </a:solidFill>
                <a:latin typeface="Century Gothic"/>
                <a:cs typeface="Calibri Light"/>
              </a:rPr>
              <a:t>Muito obrigada!</a:t>
            </a:r>
            <a:endParaRPr lang="pt-PT" b="1" dirty="0">
              <a:solidFill>
                <a:schemeClr val="accent5">
                  <a:lumMod val="75000"/>
                </a:schemeClr>
              </a:solidFill>
              <a:latin typeface="Century Gothic"/>
            </a:endParaRPr>
          </a:p>
        </p:txBody>
      </p:sp>
      <p:pic>
        <p:nvPicPr>
          <p:cNvPr id="19" name="Picture 2" descr="https://www.lifeazoresnatura.eu/wp-content/uploads/2022/09/306185017_1045341312843264_8079038838880698610_n.jpg">
            <a:extLst>
              <a:ext uri="{FF2B5EF4-FFF2-40B4-BE49-F238E27FC236}">
                <a16:creationId xmlns:a16="http://schemas.microsoft.com/office/drawing/2014/main" id="{C3C254DE-C076-46F2-8C31-AF6165CB5A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235" b="-753"/>
          <a:stretch/>
        </p:blipFill>
        <p:spPr bwMode="auto">
          <a:xfrm>
            <a:off x="929362" y="126999"/>
            <a:ext cx="10333274" cy="604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865185"/>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4">
            <a:extLst>
              <a:ext uri="{FF2B5EF4-FFF2-40B4-BE49-F238E27FC236}">
                <a16:creationId xmlns:a16="http://schemas.microsoft.com/office/drawing/2014/main" id="{A623E5D0-C5F6-4A5A-BE65-BB0BBE2B01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8542" y="4628333"/>
            <a:ext cx="926087" cy="678687"/>
          </a:xfrm>
          <a:prstGeom prst="rect">
            <a:avLst/>
          </a:prstGeom>
        </p:spPr>
      </p:pic>
      <p:sp>
        <p:nvSpPr>
          <p:cNvPr id="9" name="Retângulo: Cantos Arredondados 8">
            <a:extLst>
              <a:ext uri="{FF2B5EF4-FFF2-40B4-BE49-F238E27FC236}">
                <a16:creationId xmlns:a16="http://schemas.microsoft.com/office/drawing/2014/main" id="{8FD869AB-A77D-45E0-8EB6-B370E3BC1833}"/>
              </a:ext>
            </a:extLst>
          </p:cNvPr>
          <p:cNvSpPr/>
          <p:nvPr/>
        </p:nvSpPr>
        <p:spPr>
          <a:xfrm>
            <a:off x="251396" y="4156561"/>
            <a:ext cx="11667839" cy="1662125"/>
          </a:xfrm>
          <a:prstGeom prst="roundRect">
            <a:avLst/>
          </a:prstGeom>
          <a:no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 name="Imagem 11">
            <a:extLst>
              <a:ext uri="{FF2B5EF4-FFF2-40B4-BE49-F238E27FC236}">
                <a16:creationId xmlns:a16="http://schemas.microsoft.com/office/drawing/2014/main" id="{DF1DB71F-1A8E-4933-A61F-7D7875077DC2}"/>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33288" y="4156561"/>
            <a:ext cx="4657492" cy="1662125"/>
          </a:xfrm>
        </p:spPr>
      </p:pic>
      <p:pic>
        <p:nvPicPr>
          <p:cNvPr id="8" name="Imagem 7">
            <a:extLst>
              <a:ext uri="{FF2B5EF4-FFF2-40B4-BE49-F238E27FC236}">
                <a16:creationId xmlns:a16="http://schemas.microsoft.com/office/drawing/2014/main" id="{BC0F2E6C-DCAD-4162-940A-C607F6FD84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5983" y="4576313"/>
            <a:ext cx="1638639" cy="880567"/>
          </a:xfrm>
          <a:prstGeom prst="rect">
            <a:avLst/>
          </a:prstGeom>
        </p:spPr>
      </p:pic>
      <p:pic>
        <p:nvPicPr>
          <p:cNvPr id="5" name="Imagem 4">
            <a:extLst>
              <a:ext uri="{FF2B5EF4-FFF2-40B4-BE49-F238E27FC236}">
                <a16:creationId xmlns:a16="http://schemas.microsoft.com/office/drawing/2014/main" id="{59865D96-0BC5-43C2-B2C2-D9F1D43994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30259" y="4576313"/>
            <a:ext cx="1081287" cy="744274"/>
          </a:xfrm>
          <a:prstGeom prst="rect">
            <a:avLst/>
          </a:prstGeom>
        </p:spPr>
      </p:pic>
      <p:sp>
        <p:nvSpPr>
          <p:cNvPr id="14" name="Título 1">
            <a:extLst>
              <a:ext uri="{FF2B5EF4-FFF2-40B4-BE49-F238E27FC236}">
                <a16:creationId xmlns:a16="http://schemas.microsoft.com/office/drawing/2014/main" id="{B2E40769-30DE-4017-8985-4FDC88C75A4E}"/>
              </a:ext>
            </a:extLst>
          </p:cNvPr>
          <p:cNvSpPr txBox="1">
            <a:spLocks/>
          </p:cNvSpPr>
          <p:nvPr/>
        </p:nvSpPr>
        <p:spPr>
          <a:xfrm>
            <a:off x="2975936" y="395823"/>
            <a:ext cx="11953335" cy="41003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pPr>
            <a:r>
              <a:rPr lang="pt-PT" sz="2400" dirty="0">
                <a:solidFill>
                  <a:schemeClr val="tx1">
                    <a:lumMod val="50000"/>
                    <a:lumOff val="50000"/>
                  </a:schemeClr>
                </a:solidFill>
                <a:latin typeface="Century Gothic"/>
                <a:cs typeface="Calibri Light"/>
              </a:rPr>
              <a:t>LIFEIPNATURA</a:t>
            </a:r>
            <a:endParaRPr lang="pt-PT" sz="2400" dirty="0">
              <a:solidFill>
                <a:schemeClr val="tx1">
                  <a:lumMod val="50000"/>
                  <a:lumOff val="50000"/>
                </a:schemeClr>
              </a:solidFill>
              <a:latin typeface="Calibri Light" panose="020F0302020204030204"/>
              <a:cs typeface="Calibri Light"/>
            </a:endParaRPr>
          </a:p>
          <a:p>
            <a:pPr>
              <a:lnSpc>
                <a:spcPct val="160000"/>
              </a:lnSpc>
            </a:pPr>
            <a:r>
              <a:rPr lang="pt-PT" sz="2400" dirty="0">
                <a:solidFill>
                  <a:schemeClr val="tx1">
                    <a:lumMod val="50000"/>
                    <a:lumOff val="50000"/>
                  </a:schemeClr>
                </a:solidFill>
                <a:latin typeface="Century Gothic"/>
              </a:rPr>
              <a:t>@LIFEIPNATURA</a:t>
            </a:r>
          </a:p>
          <a:p>
            <a:pPr>
              <a:lnSpc>
                <a:spcPct val="160000"/>
              </a:lnSpc>
            </a:pPr>
            <a:r>
              <a:rPr lang="pt-PT" sz="2400" dirty="0">
                <a:solidFill>
                  <a:schemeClr val="tx1">
                    <a:lumMod val="50000"/>
                    <a:lumOff val="50000"/>
                  </a:schemeClr>
                </a:solidFill>
                <a:latin typeface="Century Gothic"/>
                <a:ea typeface="+mj-lt"/>
                <a:cs typeface="+mj-lt"/>
              </a:rPr>
              <a:t>lifeip.azoresnatura@azores.gov.pt</a:t>
            </a:r>
            <a:endParaRPr lang="pt-PT" sz="2400" dirty="0">
              <a:solidFill>
                <a:schemeClr val="tx1">
                  <a:lumMod val="50000"/>
                  <a:lumOff val="50000"/>
                </a:schemeClr>
              </a:solidFill>
              <a:latin typeface="Century Gothic"/>
              <a:cs typeface="Calibri Light"/>
            </a:endParaRPr>
          </a:p>
          <a:p>
            <a:pPr>
              <a:lnSpc>
                <a:spcPct val="160000"/>
              </a:lnSpc>
            </a:pPr>
            <a:r>
              <a:rPr lang="pt-PT" sz="2400" dirty="0">
                <a:solidFill>
                  <a:schemeClr val="tx1">
                    <a:lumMod val="50000"/>
                    <a:lumOff val="50000"/>
                  </a:schemeClr>
                </a:solidFill>
                <a:latin typeface="Century Gothic"/>
              </a:rPr>
              <a:t>(+351) 296 206 700</a:t>
            </a:r>
            <a:br>
              <a:rPr lang="pt-PT" sz="2400" dirty="0">
                <a:solidFill>
                  <a:schemeClr val="tx1">
                    <a:lumMod val="50000"/>
                    <a:lumOff val="50000"/>
                  </a:schemeClr>
                </a:solidFill>
                <a:latin typeface="Century Gothic"/>
              </a:rPr>
            </a:br>
            <a:r>
              <a:rPr lang="pt-PT" sz="2400" dirty="0">
                <a:solidFill>
                  <a:schemeClr val="tx1">
                    <a:lumMod val="50000"/>
                    <a:lumOff val="50000"/>
                  </a:schemeClr>
                </a:solidFill>
                <a:latin typeface="Century Gothic"/>
                <a:hlinkClick r:id="rId7"/>
              </a:rPr>
              <a:t>https://www.lifeazoresnatura.eu/</a:t>
            </a:r>
            <a:r>
              <a:rPr lang="pt-PT" sz="2400" dirty="0">
                <a:solidFill>
                  <a:schemeClr val="tx1">
                    <a:lumMod val="50000"/>
                    <a:lumOff val="50000"/>
                  </a:schemeClr>
                </a:solidFill>
                <a:latin typeface="Century Gothic"/>
              </a:rPr>
              <a:t> </a:t>
            </a:r>
          </a:p>
        </p:txBody>
      </p:sp>
      <p:pic>
        <p:nvPicPr>
          <p:cNvPr id="15" name="Imagem 5">
            <a:extLst>
              <a:ext uri="{FF2B5EF4-FFF2-40B4-BE49-F238E27FC236}">
                <a16:creationId xmlns:a16="http://schemas.microsoft.com/office/drawing/2014/main" id="{A00123AB-A0D8-449B-BBF8-156F633C15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80744" y="886517"/>
            <a:ext cx="1022375" cy="2804972"/>
          </a:xfrm>
          <a:prstGeom prst="rect">
            <a:avLst/>
          </a:prstGeom>
        </p:spPr>
      </p:pic>
      <p:pic>
        <p:nvPicPr>
          <p:cNvPr id="12" name="Imagem 11">
            <a:extLst>
              <a:ext uri="{FF2B5EF4-FFF2-40B4-BE49-F238E27FC236}">
                <a16:creationId xmlns:a16="http://schemas.microsoft.com/office/drawing/2014/main" id="{B77147F0-74B3-4159-AD6B-A14A8C4A4E0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505" t="29041" r="4505" b="27381"/>
          <a:stretch/>
        </p:blipFill>
        <p:spPr>
          <a:xfrm>
            <a:off x="7771353" y="4516273"/>
            <a:ext cx="1788603" cy="856612"/>
          </a:xfrm>
          <a:prstGeom prst="rect">
            <a:avLst/>
          </a:prstGeom>
        </p:spPr>
      </p:pic>
      <p:pic>
        <p:nvPicPr>
          <p:cNvPr id="7" name="Imagem 6">
            <a:extLst>
              <a:ext uri="{FF2B5EF4-FFF2-40B4-BE49-F238E27FC236}">
                <a16:creationId xmlns:a16="http://schemas.microsoft.com/office/drawing/2014/main" id="{780AB38D-396D-49F9-ADC0-30D8848C84A9}"/>
              </a:ext>
            </a:extLst>
          </p:cNvPr>
          <p:cNvPicPr>
            <a:picLocks noChangeAspect="1"/>
          </p:cNvPicPr>
          <p:nvPr/>
        </p:nvPicPr>
        <p:blipFill>
          <a:blip r:embed="rId10" cstate="screen">
            <a:extLst>
              <a:ext uri="{28A0092B-C50C-407E-A947-70E740481C1C}">
                <a14:useLocalDpi xmlns:a14="http://schemas.microsoft.com/office/drawing/2010/main"/>
              </a:ext>
            </a:extLst>
          </a:blip>
          <a:srcRect l="20705" t="3252" r="21651" b="10634"/>
          <a:stretch>
            <a:fillRect/>
          </a:stretch>
        </p:blipFill>
        <p:spPr bwMode="auto">
          <a:xfrm>
            <a:off x="4551977" y="4711096"/>
            <a:ext cx="1247110" cy="5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ítulo 1">
            <a:extLst>
              <a:ext uri="{FF2B5EF4-FFF2-40B4-BE49-F238E27FC236}">
                <a16:creationId xmlns:a16="http://schemas.microsoft.com/office/drawing/2014/main" id="{9D39C52C-CFB9-4FA5-8FBC-560FA8766CD7}"/>
              </a:ext>
            </a:extLst>
          </p:cNvPr>
          <p:cNvSpPr txBox="1">
            <a:spLocks/>
          </p:cNvSpPr>
          <p:nvPr/>
        </p:nvSpPr>
        <p:spPr>
          <a:xfrm>
            <a:off x="753825" y="-106091"/>
            <a:ext cx="106843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dirty="0">
                <a:latin typeface="Century Gothic"/>
                <a:cs typeface="Calibri Light"/>
              </a:rPr>
              <a:t>Acompanhe e participe neste projeto!</a:t>
            </a:r>
            <a:endParaRPr lang="pt-PT" dirty="0">
              <a:latin typeface="Century Gothic"/>
            </a:endParaRPr>
          </a:p>
        </p:txBody>
      </p:sp>
      <p:pic>
        <p:nvPicPr>
          <p:cNvPr id="13" name="Imagem 12">
            <a:extLst>
              <a:ext uri="{FF2B5EF4-FFF2-40B4-BE49-F238E27FC236}">
                <a16:creationId xmlns:a16="http://schemas.microsoft.com/office/drawing/2014/main" id="{5FB018E4-5D01-4FEA-9199-DE3EC70BD0E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342" t="14318" r="35679" b="71450"/>
          <a:stretch/>
        </p:blipFill>
        <p:spPr>
          <a:xfrm>
            <a:off x="9132848" y="3372078"/>
            <a:ext cx="2537854" cy="770916"/>
          </a:xfrm>
          <a:prstGeom prst="rect">
            <a:avLst/>
          </a:prstGeom>
        </p:spPr>
      </p:pic>
      <p:grpSp>
        <p:nvGrpSpPr>
          <p:cNvPr id="10" name="Agrupar 9">
            <a:extLst>
              <a:ext uri="{FF2B5EF4-FFF2-40B4-BE49-F238E27FC236}">
                <a16:creationId xmlns:a16="http://schemas.microsoft.com/office/drawing/2014/main" id="{38936014-BDFD-4BB7-AF83-488F02352C0A}"/>
              </a:ext>
            </a:extLst>
          </p:cNvPr>
          <p:cNvGrpSpPr/>
          <p:nvPr/>
        </p:nvGrpSpPr>
        <p:grpSpPr>
          <a:xfrm>
            <a:off x="0" y="5888589"/>
            <a:ext cx="1780744" cy="1107410"/>
            <a:chOff x="0" y="5832253"/>
            <a:chExt cx="1960828" cy="1377302"/>
          </a:xfrm>
        </p:grpSpPr>
        <p:pic>
          <p:nvPicPr>
            <p:cNvPr id="18" name="Imagem 17">
              <a:extLst>
                <a:ext uri="{FF2B5EF4-FFF2-40B4-BE49-F238E27FC236}">
                  <a16:creationId xmlns:a16="http://schemas.microsoft.com/office/drawing/2014/main" id="{DB659FE1-A99A-457B-B5EF-32964D5E36E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2839" t="14802" r="2062" b="62920"/>
            <a:stretch/>
          </p:blipFill>
          <p:spPr>
            <a:xfrm flipH="1">
              <a:off x="0" y="5832253"/>
              <a:ext cx="1699907" cy="1200348"/>
            </a:xfrm>
            <a:prstGeom prst="rect">
              <a:avLst/>
            </a:prstGeom>
          </p:spPr>
        </p:pic>
        <p:sp>
          <p:nvSpPr>
            <p:cNvPr id="2" name="Oval 1">
              <a:extLst>
                <a:ext uri="{FF2B5EF4-FFF2-40B4-BE49-F238E27FC236}">
                  <a16:creationId xmlns:a16="http://schemas.microsoft.com/office/drawing/2014/main" id="{51889D91-C5C9-4C4F-94CF-C6BE25A16F66}"/>
                </a:ext>
              </a:extLst>
            </p:cNvPr>
            <p:cNvSpPr/>
            <p:nvPr/>
          </p:nvSpPr>
          <p:spPr>
            <a:xfrm flipH="1">
              <a:off x="1116478" y="6489700"/>
              <a:ext cx="844350" cy="7198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Oval 2">
              <a:extLst>
                <a:ext uri="{FF2B5EF4-FFF2-40B4-BE49-F238E27FC236}">
                  <a16:creationId xmlns:a16="http://schemas.microsoft.com/office/drawing/2014/main" id="{4EAC45B8-9569-4986-823F-4227B3B6140E}"/>
                </a:ext>
              </a:extLst>
            </p:cNvPr>
            <p:cNvSpPr/>
            <p:nvPr/>
          </p:nvSpPr>
          <p:spPr>
            <a:xfrm flipH="1">
              <a:off x="211510" y="6769462"/>
              <a:ext cx="592636" cy="4164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95429947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545771" y="321582"/>
            <a:ext cx="10515600" cy="1325563"/>
          </a:xfrm>
        </p:spPr>
        <p:txBody>
          <a:bodyPr/>
          <a:lstStyle/>
          <a:p>
            <a:r>
              <a:rPr lang="pt-PT" b="1" dirty="0">
                <a:solidFill>
                  <a:srgbClr val="6687B3"/>
                </a:solidFill>
                <a:latin typeface="Century Gothic"/>
                <a:cs typeface="Calibri Light"/>
              </a:rPr>
              <a:t>Tipos de Projetos LIFE?</a:t>
            </a:r>
            <a:r>
              <a:rPr lang="pt-PT" b="1" dirty="0">
                <a:solidFill>
                  <a:schemeClr val="tx1">
                    <a:lumMod val="50000"/>
                    <a:lumOff val="50000"/>
                  </a:schemeClr>
                </a:solidFill>
                <a:latin typeface="Century Gothic"/>
                <a:cs typeface="Calibri Light"/>
              </a:rPr>
              <a:t> </a:t>
            </a:r>
          </a:p>
        </p:txBody>
      </p:sp>
      <p:graphicFrame>
        <p:nvGraphicFramePr>
          <p:cNvPr id="5" name="Marcador de Posição de Conteúdo 4">
            <a:extLst>
              <a:ext uri="{FF2B5EF4-FFF2-40B4-BE49-F238E27FC236}">
                <a16:creationId xmlns:a16="http://schemas.microsoft.com/office/drawing/2014/main" id="{3A126EF4-6EDF-445D-A4C8-4114E6720297}"/>
              </a:ext>
            </a:extLst>
          </p:cNvPr>
          <p:cNvGraphicFramePr>
            <a:graphicFrameLocks noGrp="1"/>
          </p:cNvGraphicFramePr>
          <p:nvPr>
            <p:ph idx="1"/>
            <p:extLst>
              <p:ext uri="{D42A27DB-BD31-4B8C-83A1-F6EECF244321}">
                <p14:modId xmlns:p14="http://schemas.microsoft.com/office/powerpoint/2010/main" val="25652868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C4B2EA96-3610-4D9C-BF17-F1BDFE729E92}"/>
              </a:ext>
            </a:extLst>
          </p:cNvPr>
          <p:cNvSpPr/>
          <p:nvPr/>
        </p:nvSpPr>
        <p:spPr>
          <a:xfrm>
            <a:off x="979714" y="84908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sp>
        <p:nvSpPr>
          <p:cNvPr id="3" name="Retângulo 2">
            <a:extLst>
              <a:ext uri="{FF2B5EF4-FFF2-40B4-BE49-F238E27FC236}">
                <a16:creationId xmlns:a16="http://schemas.microsoft.com/office/drawing/2014/main" id="{5843FD32-842C-4AB2-B6DA-F7230B1A477F}"/>
              </a:ext>
            </a:extLst>
          </p:cNvPr>
          <p:cNvSpPr/>
          <p:nvPr/>
        </p:nvSpPr>
        <p:spPr>
          <a:xfrm>
            <a:off x="1545771" y="3520440"/>
            <a:ext cx="9792789" cy="628650"/>
          </a:xfrm>
          <a:prstGeom prst="rect">
            <a:avLst/>
          </a:prstGeom>
          <a:noFill/>
          <a:ln w="57150">
            <a:solidFill>
              <a:srgbClr val="95BD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8" name="Picture 2" descr="https://i.pinimg.com/564x/74/a2/8d/74a28d0b09d0416ce0ace244203eae3d.jpg">
            <a:extLst>
              <a:ext uri="{FF2B5EF4-FFF2-40B4-BE49-F238E27FC236}">
                <a16:creationId xmlns:a16="http://schemas.microsoft.com/office/drawing/2014/main" id="{584DB9A2-2A4A-4F0A-8B66-1E2969486951}"/>
              </a:ext>
            </a:extLst>
          </p:cNvPr>
          <p:cNvPicPr>
            <a:picLocks noChangeAspect="1" noChangeArrowheads="1"/>
          </p:cNvPicPr>
          <p:nvPr/>
        </p:nvPicPr>
        <p:blipFill>
          <a:blip r:embed="rId8"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114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74/a2/8d/74a28d0b09d0416ce0ace244203eae3d.jpg">
            <a:extLst>
              <a:ext uri="{FF2B5EF4-FFF2-40B4-BE49-F238E27FC236}">
                <a16:creationId xmlns:a16="http://schemas.microsoft.com/office/drawing/2014/main" id="{A2B8D235-ED2B-42F7-86AA-8848CEDDBBD0}"/>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545771" y="321582"/>
            <a:ext cx="10515600" cy="1325563"/>
          </a:xfrm>
        </p:spPr>
        <p:txBody>
          <a:bodyPr/>
          <a:lstStyle/>
          <a:p>
            <a:r>
              <a:rPr lang="pt-PT" b="1" dirty="0">
                <a:solidFill>
                  <a:srgbClr val="6687B3"/>
                </a:solidFill>
                <a:latin typeface="Century Gothic"/>
                <a:cs typeface="Calibri Light"/>
              </a:rPr>
              <a:t>Estrutura de Projetos LIFE integrados: </a:t>
            </a:r>
          </a:p>
        </p:txBody>
      </p:sp>
      <p:sp>
        <p:nvSpPr>
          <p:cNvPr id="3" name="Marcador de Posição de Conteúdo 2">
            <a:extLst>
              <a:ext uri="{FF2B5EF4-FFF2-40B4-BE49-F238E27FC236}">
                <a16:creationId xmlns:a16="http://schemas.microsoft.com/office/drawing/2014/main" id="{55891F5B-CF00-4C8D-9090-FFD6467E8B60}"/>
              </a:ext>
            </a:extLst>
          </p:cNvPr>
          <p:cNvSpPr>
            <a:spLocks noGrp="1"/>
          </p:cNvSpPr>
          <p:nvPr>
            <p:ph idx="1"/>
          </p:nvPr>
        </p:nvSpPr>
        <p:spPr>
          <a:ln>
            <a:noFill/>
          </a:ln>
        </p:spPr>
        <p:txBody>
          <a:bodyPr vert="horz" lIns="91440" tIns="45720" rIns="91440" bIns="45720" rtlCol="0" anchor="t">
            <a:normAutofit lnSpcReduction="10000"/>
          </a:bodyPr>
          <a:lstStyle/>
          <a:p>
            <a:r>
              <a:rPr lang="pt-PT" b="1" u="sng" dirty="0"/>
              <a:t>Candidatura/Seleção</a:t>
            </a:r>
            <a:r>
              <a:rPr lang="pt-PT" dirty="0"/>
              <a:t>:</a:t>
            </a:r>
          </a:p>
          <a:p>
            <a:pPr lvl="1" algn="just"/>
            <a:r>
              <a:rPr lang="pt-PT" dirty="0"/>
              <a:t>Procedimento de candidatura em </a:t>
            </a:r>
            <a:r>
              <a:rPr lang="pt-PT" u="sng" dirty="0"/>
              <a:t>2 etapas</a:t>
            </a:r>
            <a:r>
              <a:rPr lang="pt-PT" dirty="0"/>
              <a:t>: (1. </a:t>
            </a:r>
            <a:r>
              <a:rPr lang="pt-PT" b="1" dirty="0"/>
              <a:t>Nota conceptual</a:t>
            </a:r>
            <a:r>
              <a:rPr lang="pt-PT" dirty="0"/>
              <a:t>; 2. </a:t>
            </a:r>
            <a:r>
              <a:rPr lang="pt-PT" b="1" dirty="0"/>
              <a:t>Proposta completa</a:t>
            </a:r>
            <a:r>
              <a:rPr lang="pt-PT" dirty="0"/>
              <a:t>)</a:t>
            </a:r>
          </a:p>
          <a:p>
            <a:pPr lvl="1" algn="just"/>
            <a:r>
              <a:rPr lang="pt-PT" dirty="0"/>
              <a:t>Propostas acompanhadas de um </a:t>
            </a:r>
            <a:r>
              <a:rPr lang="pt-PT" u="sng" dirty="0"/>
              <a:t>Plano Financeiro</a:t>
            </a:r>
            <a:r>
              <a:rPr lang="pt-PT" dirty="0"/>
              <a:t> para a implementação das ações do projeto e com um formulário com a mobilização de outros fundos complementares</a:t>
            </a:r>
          </a:p>
          <a:p>
            <a:pPr lvl="1" algn="just"/>
            <a:r>
              <a:rPr lang="pt-PT" dirty="0"/>
              <a:t>Cartas de intenção de pelo menos uma outra fonte de financiamento a serem apresentadas na segunda etapa</a:t>
            </a:r>
          </a:p>
          <a:p>
            <a:pPr lvl="1" algn="just"/>
            <a:r>
              <a:rPr lang="pt-PT" dirty="0"/>
              <a:t>À medida que outros fundos da UE são mobilizados devem ser integrados na proposta completa</a:t>
            </a:r>
          </a:p>
          <a:p>
            <a:pPr lvl="1" algn="just"/>
            <a:r>
              <a:rPr lang="pt-PT" u="sng" dirty="0"/>
              <a:t>Indicadores</a:t>
            </a:r>
            <a:r>
              <a:rPr lang="pt-PT" dirty="0"/>
              <a:t>: Na fase de submissão, cada candidato deve identificar indicadores relevantes para o projeto (KPI).</a:t>
            </a:r>
            <a:endParaRPr lang="pt-PT" b="1" dirty="0"/>
          </a:p>
        </p:txBody>
      </p:sp>
      <p:sp>
        <p:nvSpPr>
          <p:cNvPr id="4" name="Oval 3">
            <a:extLst>
              <a:ext uri="{FF2B5EF4-FFF2-40B4-BE49-F238E27FC236}">
                <a16:creationId xmlns:a16="http://schemas.microsoft.com/office/drawing/2014/main" id="{C4B2EA96-3610-4D9C-BF17-F1BDFE729E92}"/>
              </a:ext>
            </a:extLst>
          </p:cNvPr>
          <p:cNvSpPr/>
          <p:nvPr/>
        </p:nvSpPr>
        <p:spPr>
          <a:xfrm>
            <a:off x="979714" y="84908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78000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545771" y="321582"/>
            <a:ext cx="10515600" cy="1325563"/>
          </a:xfrm>
        </p:spPr>
        <p:txBody>
          <a:bodyPr/>
          <a:lstStyle/>
          <a:p>
            <a:r>
              <a:rPr lang="pt-PT" b="1" dirty="0">
                <a:solidFill>
                  <a:srgbClr val="6687B3"/>
                </a:solidFill>
                <a:latin typeface="Century Gothic"/>
                <a:cs typeface="Calibri Light"/>
              </a:rPr>
              <a:t>LIFE IP – Critérios a cumprir:</a:t>
            </a:r>
            <a:r>
              <a:rPr lang="pt-PT" b="1" dirty="0">
                <a:solidFill>
                  <a:schemeClr val="tx1">
                    <a:lumMod val="50000"/>
                    <a:lumOff val="50000"/>
                  </a:schemeClr>
                </a:solidFill>
                <a:latin typeface="Century Gothic"/>
                <a:cs typeface="Calibri Light"/>
              </a:rPr>
              <a:t> </a:t>
            </a:r>
          </a:p>
        </p:txBody>
      </p:sp>
      <p:sp>
        <p:nvSpPr>
          <p:cNvPr id="3" name="Marcador de Posição de Conteúdo 2">
            <a:extLst>
              <a:ext uri="{FF2B5EF4-FFF2-40B4-BE49-F238E27FC236}">
                <a16:creationId xmlns:a16="http://schemas.microsoft.com/office/drawing/2014/main" id="{55891F5B-CF00-4C8D-9090-FFD6467E8B60}"/>
              </a:ext>
            </a:extLst>
          </p:cNvPr>
          <p:cNvSpPr>
            <a:spLocks noGrp="1"/>
          </p:cNvSpPr>
          <p:nvPr>
            <p:ph idx="1"/>
          </p:nvPr>
        </p:nvSpPr>
        <p:spPr>
          <a:xfrm>
            <a:off x="838200" y="1825624"/>
            <a:ext cx="10515600" cy="4710793"/>
          </a:xfrm>
          <a:ln>
            <a:noFill/>
          </a:ln>
        </p:spPr>
        <p:txBody>
          <a:bodyPr vert="horz" lIns="91440" tIns="45720" rIns="91440" bIns="45720" rtlCol="0" anchor="t">
            <a:normAutofit fontScale="92500" lnSpcReduction="20000"/>
          </a:bodyPr>
          <a:lstStyle/>
          <a:p>
            <a:pPr lvl="1" algn="just"/>
            <a:r>
              <a:rPr lang="pt-PT" dirty="0"/>
              <a:t>Focado em um tema (</a:t>
            </a:r>
            <a:r>
              <a:rPr lang="pt-PT" b="1" dirty="0"/>
              <a:t>Natura 2000</a:t>
            </a:r>
            <a:r>
              <a:rPr lang="pt-PT" dirty="0"/>
              <a:t>, água, resíduos, ar, clima)</a:t>
            </a:r>
          </a:p>
          <a:p>
            <a:pPr lvl="1" algn="just"/>
            <a:r>
              <a:rPr lang="pt-PT" dirty="0"/>
              <a:t>Vinculado a uma estratégia/plano nacional e/ou regional relevante – </a:t>
            </a:r>
            <a:r>
              <a:rPr lang="pt-PT" b="1" dirty="0"/>
              <a:t>PAF: Quadro de Ação Prioritária para a Rede Natura 2000 nos Açores </a:t>
            </a:r>
            <a:r>
              <a:rPr lang="pt-PT" dirty="0"/>
              <a:t>(PRAC no caso do LIFE IP CLIMAZ);</a:t>
            </a:r>
          </a:p>
          <a:p>
            <a:pPr lvl="1" algn="just"/>
            <a:r>
              <a:rPr lang="pt-PT" dirty="0"/>
              <a:t>Assegurar o envolvimento de </a:t>
            </a:r>
            <a:r>
              <a:rPr lang="pt-PT" b="1" dirty="0"/>
              <a:t>partes interessadas </a:t>
            </a:r>
            <a:r>
              <a:rPr lang="pt-PT" dirty="0"/>
              <a:t>relevantes para os objetivos do projeto (implementação, transferibilidade e sustentabilidade) – </a:t>
            </a:r>
            <a:r>
              <a:rPr lang="pt-PT" u="sng" dirty="0"/>
              <a:t>Declarações de Suporte assinadas</a:t>
            </a:r>
          </a:p>
          <a:p>
            <a:pPr lvl="1" algn="just"/>
            <a:r>
              <a:rPr lang="pt-PT" dirty="0"/>
              <a:t>Promover a coordenação e </a:t>
            </a:r>
            <a:r>
              <a:rPr lang="pt-PT" b="1" dirty="0"/>
              <a:t>mobilização de fontes de financiamento </a:t>
            </a:r>
            <a:r>
              <a:rPr lang="pt-PT" dirty="0"/>
              <a:t>da UE, nacional ou regional relevantes;</a:t>
            </a:r>
          </a:p>
          <a:p>
            <a:pPr lvl="1" algn="just"/>
            <a:r>
              <a:rPr lang="pt-PT" dirty="0"/>
              <a:t>Integrar a </a:t>
            </a:r>
            <a:r>
              <a:rPr lang="pt-PT" b="1" dirty="0"/>
              <a:t>política ambiental/climática </a:t>
            </a:r>
            <a:r>
              <a:rPr lang="pt-PT" dirty="0"/>
              <a:t>noutras políticas da UE (e nacionais/regionais) - Estratégia da UE para a Biodiversidade 2030</a:t>
            </a:r>
            <a:r>
              <a:rPr lang="en-US" dirty="0"/>
              <a:t>; </a:t>
            </a:r>
            <a:r>
              <a:rPr lang="en-US" dirty="0" err="1"/>
              <a:t>Pacto</a:t>
            </a:r>
            <a:r>
              <a:rPr lang="en-US" dirty="0"/>
              <a:t> </a:t>
            </a:r>
            <a:r>
              <a:rPr lang="en-US" dirty="0" err="1"/>
              <a:t>Ecológico</a:t>
            </a:r>
            <a:r>
              <a:rPr lang="en-US" dirty="0"/>
              <a:t> </a:t>
            </a:r>
            <a:r>
              <a:rPr lang="en-US" dirty="0" err="1"/>
              <a:t>Europeu</a:t>
            </a:r>
            <a:r>
              <a:rPr lang="en-US" dirty="0"/>
              <a:t>; </a:t>
            </a:r>
            <a:r>
              <a:rPr lang="en-US" dirty="0" err="1"/>
              <a:t>Regulamento</a:t>
            </a:r>
            <a:r>
              <a:rPr lang="en-US" dirty="0"/>
              <a:t> da UE </a:t>
            </a:r>
            <a:r>
              <a:rPr lang="en-US" dirty="0" err="1"/>
              <a:t>sobre</a:t>
            </a:r>
            <a:r>
              <a:rPr lang="en-US" dirty="0"/>
              <a:t> as </a:t>
            </a:r>
            <a:r>
              <a:rPr lang="en-US" dirty="0" err="1"/>
              <a:t>Espécies</a:t>
            </a:r>
            <a:r>
              <a:rPr lang="en-US" dirty="0"/>
              <a:t> </a:t>
            </a:r>
            <a:r>
              <a:rPr lang="en-US" dirty="0" err="1"/>
              <a:t>Exóticas</a:t>
            </a:r>
            <a:r>
              <a:rPr lang="en-US" dirty="0"/>
              <a:t> </a:t>
            </a:r>
            <a:r>
              <a:rPr lang="en-US" dirty="0" err="1"/>
              <a:t>Invasoras</a:t>
            </a:r>
            <a:r>
              <a:rPr lang="en-US" dirty="0"/>
              <a:t>…);</a:t>
            </a:r>
          </a:p>
          <a:p>
            <a:pPr lvl="1" algn="just"/>
            <a:r>
              <a:rPr lang="pt-PT" dirty="0"/>
              <a:t>Ações voltadas para as ameaças/problemas, resultados quantitativos, sustentabilidade, construção de </a:t>
            </a:r>
            <a:r>
              <a:rPr lang="pt-PT" b="1" dirty="0"/>
              <a:t>estratégia de capacitação </a:t>
            </a:r>
            <a:r>
              <a:rPr lang="pt-PT" dirty="0"/>
              <a:t>(interna e externa);</a:t>
            </a:r>
          </a:p>
          <a:p>
            <a:pPr lvl="1" algn="just"/>
            <a:r>
              <a:rPr lang="pt-PT" dirty="0"/>
              <a:t>Selecione </a:t>
            </a:r>
            <a:r>
              <a:rPr lang="pt-PT" b="1" dirty="0"/>
              <a:t>beneficiários</a:t>
            </a:r>
            <a:r>
              <a:rPr lang="pt-PT" dirty="0"/>
              <a:t> relevantes para os objetivos do projeto e que possam suportar o valor não </a:t>
            </a:r>
            <a:r>
              <a:rPr lang="pt-PT" dirty="0" err="1"/>
              <a:t>co-financiado</a:t>
            </a:r>
            <a:r>
              <a:rPr lang="pt-PT" dirty="0"/>
              <a:t> (privado – público – </a:t>
            </a:r>
            <a:r>
              <a:rPr lang="pt-PT" dirty="0" err="1"/>
              <a:t>ONGs</a:t>
            </a:r>
            <a:r>
              <a:rPr lang="pt-PT" dirty="0"/>
              <a:t> – investigação – autoridades – nacional – regional – local – diferentes setores);</a:t>
            </a:r>
          </a:p>
          <a:p>
            <a:pPr marL="457200" lvl="1" indent="0">
              <a:buNone/>
            </a:pPr>
            <a:endParaRPr lang="pt-PT" dirty="0"/>
          </a:p>
        </p:txBody>
      </p:sp>
      <p:sp>
        <p:nvSpPr>
          <p:cNvPr id="4" name="Oval 3">
            <a:extLst>
              <a:ext uri="{FF2B5EF4-FFF2-40B4-BE49-F238E27FC236}">
                <a16:creationId xmlns:a16="http://schemas.microsoft.com/office/drawing/2014/main" id="{C4B2EA96-3610-4D9C-BF17-F1BDFE729E92}"/>
              </a:ext>
            </a:extLst>
          </p:cNvPr>
          <p:cNvSpPr/>
          <p:nvPr/>
        </p:nvSpPr>
        <p:spPr>
          <a:xfrm>
            <a:off x="979714" y="84908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pic>
        <p:nvPicPr>
          <p:cNvPr id="7" name="Picture 2" descr="https://i.pinimg.com/564x/74/a2/8d/74a28d0b09d0416ce0ace244203eae3d.jpg">
            <a:extLst>
              <a:ext uri="{FF2B5EF4-FFF2-40B4-BE49-F238E27FC236}">
                <a16:creationId xmlns:a16="http://schemas.microsoft.com/office/drawing/2014/main" id="{1008E92B-8634-45F4-9B32-6558C9049A8E}"/>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430335"/>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545771" y="321582"/>
            <a:ext cx="10515600" cy="1325563"/>
          </a:xfrm>
        </p:spPr>
        <p:txBody>
          <a:bodyPr/>
          <a:lstStyle/>
          <a:p>
            <a:r>
              <a:rPr lang="pt-PT" b="1" dirty="0">
                <a:solidFill>
                  <a:srgbClr val="6687B3"/>
                </a:solidFill>
                <a:latin typeface="Century Gothic"/>
                <a:cs typeface="Calibri Light"/>
              </a:rPr>
              <a:t>Estrutura de um Projeto LIFE Integrado:</a:t>
            </a:r>
            <a:r>
              <a:rPr lang="pt-PT" b="1" dirty="0">
                <a:solidFill>
                  <a:schemeClr val="tx1">
                    <a:lumMod val="50000"/>
                    <a:lumOff val="50000"/>
                  </a:schemeClr>
                </a:solidFill>
                <a:latin typeface="Century Gothic"/>
                <a:cs typeface="Calibri Light"/>
              </a:rPr>
              <a:t> </a:t>
            </a:r>
          </a:p>
        </p:txBody>
      </p:sp>
      <p:sp>
        <p:nvSpPr>
          <p:cNvPr id="3" name="Marcador de Posição de Conteúdo 2">
            <a:extLst>
              <a:ext uri="{FF2B5EF4-FFF2-40B4-BE49-F238E27FC236}">
                <a16:creationId xmlns:a16="http://schemas.microsoft.com/office/drawing/2014/main" id="{55891F5B-CF00-4C8D-9090-FFD6467E8B60}"/>
              </a:ext>
            </a:extLst>
          </p:cNvPr>
          <p:cNvSpPr>
            <a:spLocks noGrp="1"/>
          </p:cNvSpPr>
          <p:nvPr>
            <p:ph idx="1"/>
          </p:nvPr>
        </p:nvSpPr>
        <p:spPr>
          <a:ln>
            <a:noFill/>
          </a:ln>
        </p:spPr>
        <p:txBody>
          <a:bodyPr vert="horz" lIns="91440" tIns="45720" rIns="91440" bIns="45720" rtlCol="0" anchor="t">
            <a:normAutofit fontScale="92500" lnSpcReduction="10000"/>
          </a:bodyPr>
          <a:lstStyle/>
          <a:p>
            <a:r>
              <a:rPr lang="pt-PT" dirty="0"/>
              <a:t>Um projeto </a:t>
            </a:r>
            <a:r>
              <a:rPr lang="pt-PT" u="sng" dirty="0"/>
              <a:t>LIFE Estratégico para a Natureza </a:t>
            </a:r>
            <a:r>
              <a:rPr lang="pt-PT" dirty="0"/>
              <a:t>(</a:t>
            </a:r>
            <a:r>
              <a:rPr lang="pt-PT" b="1" dirty="0"/>
              <a:t>SNAP</a:t>
            </a:r>
            <a:r>
              <a:rPr lang="pt-PT" dirty="0"/>
              <a:t>) tem </a:t>
            </a:r>
            <a:r>
              <a:rPr lang="pt-PT" b="1" dirty="0"/>
              <a:t>2 fases de candidatura</a:t>
            </a:r>
            <a:r>
              <a:rPr lang="pt-PT" dirty="0"/>
              <a:t>:</a:t>
            </a:r>
          </a:p>
          <a:p>
            <a:pPr marL="0" indent="0">
              <a:buNone/>
            </a:pPr>
            <a:endParaRPr lang="pt-PT" dirty="0"/>
          </a:p>
          <a:p>
            <a:pPr>
              <a:buFont typeface="Wingdings" panose="05000000000000000000" pitchFamily="2" charset="2"/>
              <a:buChar char="v"/>
            </a:pPr>
            <a:r>
              <a:rPr lang="pt-PT" sz="2400" b="1" dirty="0" err="1">
                <a:solidFill>
                  <a:schemeClr val="accent5">
                    <a:lumMod val="50000"/>
                  </a:schemeClr>
                </a:solidFill>
              </a:rPr>
              <a:t>Concept</a:t>
            </a:r>
            <a:r>
              <a:rPr lang="pt-PT" sz="2400" b="1" dirty="0">
                <a:solidFill>
                  <a:schemeClr val="accent5">
                    <a:lumMod val="50000"/>
                  </a:schemeClr>
                </a:solidFill>
              </a:rPr>
              <a:t> Note </a:t>
            </a:r>
            <a:r>
              <a:rPr lang="pt-PT" sz="2400" dirty="0"/>
              <a:t>(Nota conceptual)</a:t>
            </a:r>
          </a:p>
          <a:p>
            <a:pPr lvl="1">
              <a:buFontTx/>
              <a:buChar char="-"/>
            </a:pPr>
            <a:endParaRPr lang="pt-PT" dirty="0"/>
          </a:p>
          <a:p>
            <a:pPr lvl="1">
              <a:buFontTx/>
              <a:buChar char="-"/>
            </a:pPr>
            <a:r>
              <a:rPr lang="pt-PT" sz="2600" dirty="0"/>
              <a:t>Informação geral do projeto</a:t>
            </a:r>
          </a:p>
          <a:p>
            <a:pPr lvl="1">
              <a:buFontTx/>
              <a:buChar char="-"/>
            </a:pPr>
            <a:r>
              <a:rPr lang="pt-PT" sz="2600" dirty="0"/>
              <a:t>Descrição do Beneficiário Coordenador</a:t>
            </a:r>
          </a:p>
          <a:p>
            <a:pPr lvl="1">
              <a:buFontTx/>
              <a:buChar char="-"/>
            </a:pPr>
            <a:r>
              <a:rPr lang="pt-PT" sz="2600" dirty="0"/>
              <a:t>Descrição sumária do projeto (em inglês)</a:t>
            </a:r>
          </a:p>
          <a:p>
            <a:pPr lvl="1">
              <a:buFontTx/>
              <a:buChar char="-"/>
            </a:pPr>
            <a:r>
              <a:rPr lang="pt-PT" sz="2600" dirty="0"/>
              <a:t>Mapa com a localização das áreas do projeto</a:t>
            </a:r>
          </a:p>
          <a:p>
            <a:pPr lvl="1">
              <a:buFontTx/>
              <a:buChar char="-"/>
            </a:pPr>
            <a:r>
              <a:rPr lang="pt-PT" sz="2600" dirty="0"/>
              <a:t>Orçamento/plano financeiro (incluindo fundos complementares)</a:t>
            </a:r>
          </a:p>
          <a:p>
            <a:pPr lvl="1">
              <a:buFontTx/>
              <a:buChar char="-"/>
            </a:pPr>
            <a:r>
              <a:rPr lang="pt-PT" sz="2600" dirty="0"/>
              <a:t>Tabela Excel com os </a:t>
            </a:r>
            <a:r>
              <a:rPr lang="pt-PT" sz="2600" i="1" dirty="0" err="1"/>
              <a:t>Key</a:t>
            </a:r>
            <a:r>
              <a:rPr lang="pt-PT" sz="2600" i="1" dirty="0"/>
              <a:t> Performance </a:t>
            </a:r>
            <a:r>
              <a:rPr lang="pt-PT" sz="2600" i="1" dirty="0" err="1"/>
              <a:t>Indicators</a:t>
            </a:r>
            <a:r>
              <a:rPr lang="pt-PT" sz="2600" i="1" dirty="0"/>
              <a:t> </a:t>
            </a:r>
            <a:r>
              <a:rPr lang="pt-PT" sz="2600" dirty="0"/>
              <a:t>(KPI)</a:t>
            </a:r>
          </a:p>
          <a:p>
            <a:pPr lvl="1">
              <a:buFontTx/>
              <a:buChar char="-"/>
            </a:pPr>
            <a:endParaRPr lang="pt-PT" dirty="0"/>
          </a:p>
          <a:p>
            <a:pPr marL="457200" lvl="1" indent="0">
              <a:buNone/>
            </a:pPr>
            <a:endParaRPr lang="pt-PT" dirty="0"/>
          </a:p>
          <a:p>
            <a:pPr marL="914400" lvl="2" indent="0">
              <a:buNone/>
            </a:pPr>
            <a:endParaRPr lang="pt-PT" dirty="0"/>
          </a:p>
        </p:txBody>
      </p:sp>
      <p:sp>
        <p:nvSpPr>
          <p:cNvPr id="4" name="Oval 3">
            <a:extLst>
              <a:ext uri="{FF2B5EF4-FFF2-40B4-BE49-F238E27FC236}">
                <a16:creationId xmlns:a16="http://schemas.microsoft.com/office/drawing/2014/main" id="{C4B2EA96-3610-4D9C-BF17-F1BDFE729E92}"/>
              </a:ext>
            </a:extLst>
          </p:cNvPr>
          <p:cNvSpPr/>
          <p:nvPr/>
        </p:nvSpPr>
        <p:spPr>
          <a:xfrm>
            <a:off x="979714" y="84908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6" name="Conexão reta unidirecional 5">
            <a:extLst>
              <a:ext uri="{FF2B5EF4-FFF2-40B4-BE49-F238E27FC236}">
                <a16:creationId xmlns:a16="http://schemas.microsoft.com/office/drawing/2014/main" id="{11242D3C-7882-4A08-9139-88ED1020CEBC}"/>
              </a:ext>
            </a:extLst>
          </p:cNvPr>
          <p:cNvCxnSpPr>
            <a:cxnSpLocks/>
          </p:cNvCxnSpPr>
          <p:nvPr/>
        </p:nvCxnSpPr>
        <p:spPr>
          <a:xfrm>
            <a:off x="5238750" y="3212624"/>
            <a:ext cx="24765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6E30A187-C07D-4602-BD5A-BC9B4688B253}"/>
              </a:ext>
            </a:extLst>
          </p:cNvPr>
          <p:cNvSpPr txBox="1"/>
          <p:nvPr/>
        </p:nvSpPr>
        <p:spPr>
          <a:xfrm>
            <a:off x="7999095" y="2690336"/>
            <a:ext cx="3691890" cy="1477328"/>
          </a:xfrm>
          <a:prstGeom prst="rect">
            <a:avLst/>
          </a:prstGeom>
          <a:noFill/>
          <a:ln w="19050">
            <a:solidFill>
              <a:schemeClr val="accent6">
                <a:lumMod val="60000"/>
                <a:lumOff val="40000"/>
              </a:schemeClr>
            </a:solidFill>
          </a:ln>
        </p:spPr>
        <p:txBody>
          <a:bodyPr wrap="square" rtlCol="0">
            <a:spAutoFit/>
          </a:bodyPr>
          <a:lstStyle/>
          <a:p>
            <a:pPr algn="just"/>
            <a:r>
              <a:rPr lang="pt-PT" dirty="0"/>
              <a:t>Só avançamos com a </a:t>
            </a:r>
            <a:r>
              <a:rPr lang="pt-PT" b="1" dirty="0"/>
              <a:t>Proposta Completa</a:t>
            </a:r>
            <a:r>
              <a:rPr lang="pt-PT" dirty="0"/>
              <a:t> se a Nota Concetual for avaliada positivamente e posteriormente formos convidados a apresentar uma Proposta Completa</a:t>
            </a:r>
          </a:p>
        </p:txBody>
      </p:sp>
      <p:pic>
        <p:nvPicPr>
          <p:cNvPr id="9" name="Picture 2" descr="https://i.pinimg.com/564x/74/a2/8d/74a28d0b09d0416ce0ace244203eae3d.jpg">
            <a:extLst>
              <a:ext uri="{FF2B5EF4-FFF2-40B4-BE49-F238E27FC236}">
                <a16:creationId xmlns:a16="http://schemas.microsoft.com/office/drawing/2014/main" id="{B3734378-B2AA-42D3-A7C5-5DC34905A2F6}"/>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4921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545771" y="321582"/>
            <a:ext cx="10515600" cy="1325563"/>
          </a:xfrm>
        </p:spPr>
        <p:txBody>
          <a:bodyPr/>
          <a:lstStyle/>
          <a:p>
            <a:r>
              <a:rPr lang="pt-PT" b="1" dirty="0">
                <a:solidFill>
                  <a:srgbClr val="6687B3"/>
                </a:solidFill>
                <a:latin typeface="Century Gothic"/>
                <a:cs typeface="Calibri Light"/>
              </a:rPr>
              <a:t>Estrutura de um Projeto LIFE Integrado:</a:t>
            </a:r>
            <a:r>
              <a:rPr lang="pt-PT" b="1" dirty="0">
                <a:solidFill>
                  <a:schemeClr val="tx1">
                    <a:lumMod val="50000"/>
                    <a:lumOff val="50000"/>
                  </a:schemeClr>
                </a:solidFill>
                <a:latin typeface="Century Gothic"/>
                <a:cs typeface="Calibri Light"/>
              </a:rPr>
              <a:t> </a:t>
            </a:r>
          </a:p>
        </p:txBody>
      </p:sp>
      <p:sp>
        <p:nvSpPr>
          <p:cNvPr id="3" name="Marcador de Posição de Conteúdo 2">
            <a:extLst>
              <a:ext uri="{FF2B5EF4-FFF2-40B4-BE49-F238E27FC236}">
                <a16:creationId xmlns:a16="http://schemas.microsoft.com/office/drawing/2014/main" id="{55891F5B-CF00-4C8D-9090-FFD6467E8B60}"/>
              </a:ext>
            </a:extLst>
          </p:cNvPr>
          <p:cNvSpPr>
            <a:spLocks noGrp="1"/>
          </p:cNvSpPr>
          <p:nvPr>
            <p:ph idx="1"/>
          </p:nvPr>
        </p:nvSpPr>
        <p:spPr>
          <a:xfrm>
            <a:off x="838200" y="1825624"/>
            <a:ext cx="10515600" cy="4689023"/>
          </a:xfrm>
          <a:ln>
            <a:noFill/>
          </a:ln>
        </p:spPr>
        <p:txBody>
          <a:bodyPr vert="horz" lIns="91440" tIns="45720" rIns="91440" bIns="45720" rtlCol="0" anchor="t">
            <a:normAutofit fontScale="92500" lnSpcReduction="10000"/>
          </a:bodyPr>
          <a:lstStyle/>
          <a:p>
            <a:r>
              <a:rPr lang="pt-PT" dirty="0"/>
              <a:t>Um projeto </a:t>
            </a:r>
            <a:r>
              <a:rPr lang="pt-PT" u="sng" dirty="0"/>
              <a:t>LIFE Estratégico para a Natureza </a:t>
            </a:r>
            <a:r>
              <a:rPr lang="pt-PT" dirty="0"/>
              <a:t>(</a:t>
            </a:r>
            <a:r>
              <a:rPr lang="pt-PT" b="1" dirty="0"/>
              <a:t>SNAP</a:t>
            </a:r>
            <a:r>
              <a:rPr lang="pt-PT" dirty="0"/>
              <a:t>) tem </a:t>
            </a:r>
            <a:r>
              <a:rPr lang="pt-PT" b="1" dirty="0"/>
              <a:t>2 fases de candidatura</a:t>
            </a:r>
            <a:r>
              <a:rPr lang="pt-PT" dirty="0"/>
              <a:t>:</a:t>
            </a:r>
          </a:p>
          <a:p>
            <a:pPr marL="0" indent="0">
              <a:buNone/>
            </a:pPr>
            <a:endParaRPr lang="pt-PT" dirty="0"/>
          </a:p>
          <a:p>
            <a:pPr>
              <a:buFont typeface="Wingdings" panose="05000000000000000000" pitchFamily="2" charset="2"/>
              <a:buChar char="v"/>
            </a:pPr>
            <a:r>
              <a:rPr lang="pt-PT" sz="2400" b="1" dirty="0">
                <a:solidFill>
                  <a:schemeClr val="accent5">
                    <a:lumMod val="50000"/>
                  </a:schemeClr>
                </a:solidFill>
              </a:rPr>
              <a:t>Proposta Completa </a:t>
            </a:r>
            <a:r>
              <a:rPr lang="pt-PT" sz="2400" dirty="0"/>
              <a:t>(</a:t>
            </a:r>
            <a:r>
              <a:rPr lang="pt-PT" sz="2400" dirty="0" err="1"/>
              <a:t>Full</a:t>
            </a:r>
            <a:r>
              <a:rPr lang="pt-PT" sz="2400" dirty="0"/>
              <a:t> </a:t>
            </a:r>
            <a:r>
              <a:rPr lang="pt-PT" sz="2400" dirty="0" err="1"/>
              <a:t>Proposal</a:t>
            </a:r>
            <a:r>
              <a:rPr lang="pt-PT" sz="2400" dirty="0"/>
              <a:t>)</a:t>
            </a:r>
          </a:p>
          <a:p>
            <a:pPr lvl="1">
              <a:buFontTx/>
              <a:buChar char="-"/>
            </a:pPr>
            <a:endParaRPr lang="pt-PT" dirty="0"/>
          </a:p>
          <a:p>
            <a:pPr lvl="1">
              <a:buFontTx/>
              <a:buChar char="-"/>
            </a:pPr>
            <a:r>
              <a:rPr lang="pt-PT" sz="2600" dirty="0"/>
              <a:t>Os formulários técnicos consistem em 3 partes: </a:t>
            </a:r>
            <a:r>
              <a:rPr lang="pt-PT" sz="2600" b="1" dirty="0"/>
              <a:t>A, B </a:t>
            </a:r>
            <a:r>
              <a:rPr lang="pt-PT" sz="2600" dirty="0"/>
              <a:t>e </a:t>
            </a:r>
            <a:r>
              <a:rPr lang="pt-PT" sz="2600" b="1" dirty="0"/>
              <a:t>C</a:t>
            </a:r>
          </a:p>
          <a:p>
            <a:pPr lvl="2">
              <a:buFontTx/>
              <a:buChar char="-"/>
            </a:pPr>
            <a:r>
              <a:rPr lang="pt-PT" sz="2200" b="1" dirty="0"/>
              <a:t>A – informação administrativa</a:t>
            </a:r>
          </a:p>
          <a:p>
            <a:pPr lvl="2">
              <a:buFontTx/>
              <a:buChar char="-"/>
            </a:pPr>
            <a:r>
              <a:rPr lang="pt-PT" sz="2200" b="1" dirty="0"/>
              <a:t>B - resumo técnico e contexto geral do projeto</a:t>
            </a:r>
          </a:p>
          <a:p>
            <a:pPr lvl="2">
              <a:buFontTx/>
              <a:buChar char="-"/>
            </a:pPr>
            <a:r>
              <a:rPr lang="pt-PT" sz="2200" b="1" dirty="0"/>
              <a:t>C - descrição técnica e detalhada das ações propostas</a:t>
            </a:r>
          </a:p>
          <a:p>
            <a:pPr lvl="2">
              <a:buFontTx/>
              <a:buChar char="-"/>
            </a:pPr>
            <a:r>
              <a:rPr lang="pt-PT" sz="2200" b="1" dirty="0"/>
              <a:t>Anexos</a:t>
            </a:r>
            <a:br>
              <a:rPr lang="pt-PT" sz="2200" b="1" dirty="0"/>
            </a:br>
            <a:endParaRPr lang="pt-PT" sz="2200" b="1" dirty="0"/>
          </a:p>
          <a:p>
            <a:pPr lvl="1">
              <a:buFontTx/>
              <a:buChar char="-"/>
            </a:pPr>
            <a:r>
              <a:rPr lang="pt-PT" sz="2600" dirty="0"/>
              <a:t>A Comissão Europeia (CINEA) recomenda vivamente que os candidatos preencham a proposta em </a:t>
            </a:r>
            <a:r>
              <a:rPr lang="pt-PT" sz="2600" u="sng" dirty="0"/>
              <a:t>inglês</a:t>
            </a:r>
            <a:r>
              <a:rPr lang="pt-PT" sz="2600" dirty="0"/>
              <a:t>.</a:t>
            </a:r>
          </a:p>
          <a:p>
            <a:pPr marL="457200" lvl="1" indent="0">
              <a:buNone/>
            </a:pPr>
            <a:endParaRPr lang="pt-PT" sz="2600" dirty="0"/>
          </a:p>
          <a:p>
            <a:pPr lvl="1">
              <a:buFontTx/>
              <a:buChar char="-"/>
            </a:pPr>
            <a:endParaRPr lang="pt-PT" sz="2600" dirty="0"/>
          </a:p>
          <a:p>
            <a:pPr lvl="1">
              <a:buFontTx/>
              <a:buChar char="-"/>
            </a:pPr>
            <a:endParaRPr lang="pt-PT" dirty="0"/>
          </a:p>
          <a:p>
            <a:pPr marL="457200" lvl="1" indent="0">
              <a:buNone/>
            </a:pPr>
            <a:endParaRPr lang="pt-PT" dirty="0"/>
          </a:p>
          <a:p>
            <a:pPr marL="914400" lvl="2" indent="0">
              <a:buNone/>
            </a:pPr>
            <a:endParaRPr lang="pt-PT" dirty="0"/>
          </a:p>
        </p:txBody>
      </p:sp>
      <p:sp>
        <p:nvSpPr>
          <p:cNvPr id="4" name="Oval 3">
            <a:extLst>
              <a:ext uri="{FF2B5EF4-FFF2-40B4-BE49-F238E27FC236}">
                <a16:creationId xmlns:a16="http://schemas.microsoft.com/office/drawing/2014/main" id="{C4B2EA96-3610-4D9C-BF17-F1BDFE729E92}"/>
              </a:ext>
            </a:extLst>
          </p:cNvPr>
          <p:cNvSpPr/>
          <p:nvPr/>
        </p:nvSpPr>
        <p:spPr>
          <a:xfrm>
            <a:off x="979714" y="84908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pic>
        <p:nvPicPr>
          <p:cNvPr id="7" name="Picture 2" descr="https://i.pinimg.com/564x/74/a2/8d/74a28d0b09d0416ce0ace244203eae3d.jpg">
            <a:extLst>
              <a:ext uri="{FF2B5EF4-FFF2-40B4-BE49-F238E27FC236}">
                <a16:creationId xmlns:a16="http://schemas.microsoft.com/office/drawing/2014/main" id="{A998F234-270E-4D7A-9D74-5C3BAA2202A4}"/>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A19C15EA-A5F8-4408-80E0-950F54FE0408}"/>
              </a:ext>
            </a:extLst>
          </p:cNvPr>
          <p:cNvSpPr/>
          <p:nvPr/>
        </p:nvSpPr>
        <p:spPr>
          <a:xfrm>
            <a:off x="851770" y="3043825"/>
            <a:ext cx="4334005" cy="30062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6327594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545771" y="321582"/>
            <a:ext cx="10515600" cy="1325563"/>
          </a:xfrm>
        </p:spPr>
        <p:txBody>
          <a:bodyPr/>
          <a:lstStyle/>
          <a:p>
            <a:r>
              <a:rPr lang="pt-PT" b="1" dirty="0">
                <a:solidFill>
                  <a:srgbClr val="6687B3"/>
                </a:solidFill>
                <a:latin typeface="Century Gothic"/>
                <a:cs typeface="Calibri Light"/>
              </a:rPr>
              <a:t>LIFE IP – Candidatura Final:</a:t>
            </a:r>
            <a:r>
              <a:rPr lang="pt-PT" b="1" dirty="0">
                <a:solidFill>
                  <a:schemeClr val="tx1">
                    <a:lumMod val="50000"/>
                    <a:lumOff val="50000"/>
                  </a:schemeClr>
                </a:solidFill>
                <a:latin typeface="Century Gothic"/>
                <a:cs typeface="Calibri Light"/>
              </a:rPr>
              <a:t> </a:t>
            </a:r>
          </a:p>
        </p:txBody>
      </p:sp>
      <p:sp>
        <p:nvSpPr>
          <p:cNvPr id="3" name="Marcador de Posição de Conteúdo 2">
            <a:extLst>
              <a:ext uri="{FF2B5EF4-FFF2-40B4-BE49-F238E27FC236}">
                <a16:creationId xmlns:a16="http://schemas.microsoft.com/office/drawing/2014/main" id="{55891F5B-CF00-4C8D-9090-FFD6467E8B60}"/>
              </a:ext>
            </a:extLst>
          </p:cNvPr>
          <p:cNvSpPr>
            <a:spLocks noGrp="1"/>
          </p:cNvSpPr>
          <p:nvPr>
            <p:ph idx="1"/>
          </p:nvPr>
        </p:nvSpPr>
        <p:spPr>
          <a:xfrm>
            <a:off x="742469" y="1647145"/>
            <a:ext cx="10611331" cy="4529818"/>
          </a:xfrm>
          <a:ln>
            <a:noFill/>
          </a:ln>
        </p:spPr>
        <p:txBody>
          <a:bodyPr vert="horz" lIns="91440" tIns="45720" rIns="91440" bIns="45720" rtlCol="0" anchor="t">
            <a:normAutofit/>
          </a:bodyPr>
          <a:lstStyle/>
          <a:p>
            <a:pPr lvl="1"/>
            <a:r>
              <a:rPr lang="pt-PT" dirty="0"/>
              <a:t>Atenção especial ao </a:t>
            </a:r>
            <a:r>
              <a:rPr lang="pt-PT" b="1" dirty="0"/>
              <a:t>EU </a:t>
            </a:r>
            <a:r>
              <a:rPr lang="pt-PT" b="1" dirty="0" err="1"/>
              <a:t>Added</a:t>
            </a:r>
            <a:r>
              <a:rPr lang="pt-PT" b="1" dirty="0"/>
              <a:t> </a:t>
            </a:r>
            <a:r>
              <a:rPr lang="pt-PT" b="1" dirty="0" err="1"/>
              <a:t>Value</a:t>
            </a:r>
            <a:r>
              <a:rPr lang="pt-PT" b="1" dirty="0"/>
              <a:t> – Valor Acrescentado </a:t>
            </a:r>
            <a:r>
              <a:rPr lang="pt-PT" dirty="0"/>
              <a:t>(replicabilidade, transferibilidade, capacitação)</a:t>
            </a:r>
          </a:p>
          <a:p>
            <a:pPr lvl="1"/>
            <a:r>
              <a:rPr lang="pt-PT" dirty="0"/>
              <a:t>Ação específica para a monitorização e </a:t>
            </a:r>
            <a:r>
              <a:rPr lang="pt-PT" b="1" dirty="0"/>
              <a:t>implementação do PAF </a:t>
            </a:r>
          </a:p>
          <a:p>
            <a:pPr lvl="1"/>
            <a:r>
              <a:rPr lang="pt-PT" dirty="0"/>
              <a:t>Ação específica para as </a:t>
            </a:r>
            <a:r>
              <a:rPr lang="pt-PT" b="1" dirty="0"/>
              <a:t>Ações de Capacitação </a:t>
            </a:r>
            <a:r>
              <a:rPr lang="pt-PT" dirty="0"/>
              <a:t>;</a:t>
            </a:r>
          </a:p>
          <a:p>
            <a:pPr lvl="1"/>
            <a:r>
              <a:rPr lang="pt-PT" dirty="0"/>
              <a:t>Negociações de financiamento; financiamento próprio, cofinanciamento e projetos complementares</a:t>
            </a:r>
          </a:p>
          <a:p>
            <a:pPr lvl="1"/>
            <a:r>
              <a:rPr lang="pt-PT" dirty="0"/>
              <a:t>Financiamento detalhado para todo o projeto, mesmo que seja reportado, em detalhe, apenas para a primeira fase;</a:t>
            </a:r>
          </a:p>
          <a:p>
            <a:pPr lvl="1"/>
            <a:endParaRPr lang="pt-PT" dirty="0"/>
          </a:p>
          <a:p>
            <a:pPr lvl="1"/>
            <a:r>
              <a:rPr lang="pt-PT" dirty="0"/>
              <a:t>Lista de ações final (não necessária na fase da Nota concetual)</a:t>
            </a:r>
          </a:p>
          <a:p>
            <a:pPr lvl="1"/>
            <a:endParaRPr lang="pt-PT" dirty="0"/>
          </a:p>
          <a:p>
            <a:pPr lvl="1"/>
            <a:endParaRPr lang="pt-PT" b="1" dirty="0"/>
          </a:p>
        </p:txBody>
      </p:sp>
      <p:sp>
        <p:nvSpPr>
          <p:cNvPr id="4" name="Oval 3">
            <a:extLst>
              <a:ext uri="{FF2B5EF4-FFF2-40B4-BE49-F238E27FC236}">
                <a16:creationId xmlns:a16="http://schemas.microsoft.com/office/drawing/2014/main" id="{C4B2EA96-3610-4D9C-BF17-F1BDFE729E92}"/>
              </a:ext>
            </a:extLst>
          </p:cNvPr>
          <p:cNvSpPr/>
          <p:nvPr/>
        </p:nvSpPr>
        <p:spPr>
          <a:xfrm>
            <a:off x="979714" y="84908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pic>
        <p:nvPicPr>
          <p:cNvPr id="7" name="Picture 2" descr="https://i.pinimg.com/564x/74/a2/8d/74a28d0b09d0416ce0ace244203eae3d.jpg">
            <a:extLst>
              <a:ext uri="{FF2B5EF4-FFF2-40B4-BE49-F238E27FC236}">
                <a16:creationId xmlns:a16="http://schemas.microsoft.com/office/drawing/2014/main" id="{97C844A2-F776-44A0-98F4-BFB8F46AD435}"/>
              </a:ext>
            </a:extLst>
          </p:cNvPr>
          <p:cNvPicPr>
            <a:picLocks noChangeAspect="1" noChangeArrowheads="1"/>
          </p:cNvPicPr>
          <p:nvPr/>
        </p:nvPicPr>
        <p:blipFill>
          <a:blip r:embed="rId3"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4A902367-8C05-43CC-A381-478CFFF18DAA}"/>
              </a:ext>
            </a:extLst>
          </p:cNvPr>
          <p:cNvSpPr/>
          <p:nvPr/>
        </p:nvSpPr>
        <p:spPr>
          <a:xfrm>
            <a:off x="1240077" y="5022938"/>
            <a:ext cx="8004131" cy="38830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757628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545771" y="321582"/>
            <a:ext cx="10515600" cy="1325563"/>
          </a:xfrm>
        </p:spPr>
        <p:txBody>
          <a:bodyPr/>
          <a:lstStyle/>
          <a:p>
            <a:r>
              <a:rPr lang="pt-PT" b="1" dirty="0">
                <a:solidFill>
                  <a:srgbClr val="6687B3"/>
                </a:solidFill>
                <a:latin typeface="Century Gothic"/>
                <a:cs typeface="Calibri Light"/>
              </a:rPr>
              <a:t>LIFE IP – Candidatura Final: </a:t>
            </a:r>
          </a:p>
        </p:txBody>
      </p:sp>
      <p:sp>
        <p:nvSpPr>
          <p:cNvPr id="3" name="Marcador de Posição de Conteúdo 2">
            <a:extLst>
              <a:ext uri="{FF2B5EF4-FFF2-40B4-BE49-F238E27FC236}">
                <a16:creationId xmlns:a16="http://schemas.microsoft.com/office/drawing/2014/main" id="{55891F5B-CF00-4C8D-9090-FFD6467E8B60}"/>
              </a:ext>
            </a:extLst>
          </p:cNvPr>
          <p:cNvSpPr>
            <a:spLocks noGrp="1"/>
          </p:cNvSpPr>
          <p:nvPr>
            <p:ph idx="1"/>
          </p:nvPr>
        </p:nvSpPr>
        <p:spPr>
          <a:xfrm>
            <a:off x="742469" y="1647145"/>
            <a:ext cx="10611331" cy="4529818"/>
          </a:xfrm>
          <a:ln>
            <a:noFill/>
          </a:ln>
        </p:spPr>
        <p:txBody>
          <a:bodyPr vert="horz" lIns="91440" tIns="45720" rIns="91440" bIns="45720" rtlCol="0" anchor="t">
            <a:normAutofit fontScale="92500" lnSpcReduction="10000"/>
          </a:bodyPr>
          <a:lstStyle/>
          <a:p>
            <a:pPr lvl="1"/>
            <a:r>
              <a:rPr lang="pt-PT" b="1" dirty="0"/>
              <a:t>Lista de ações final </a:t>
            </a:r>
            <a:r>
              <a:rPr lang="pt-PT" dirty="0"/>
              <a:t>(não necessária na fase de </a:t>
            </a:r>
            <a:r>
              <a:rPr lang="pt-PT" dirty="0" err="1"/>
              <a:t>Concept</a:t>
            </a:r>
            <a:r>
              <a:rPr lang="pt-PT" dirty="0"/>
              <a:t> note):</a:t>
            </a:r>
          </a:p>
          <a:p>
            <a:pPr lvl="2"/>
            <a:r>
              <a:rPr lang="pt-PT" dirty="0"/>
              <a:t>Ações Preparatórias (ações A)</a:t>
            </a:r>
          </a:p>
          <a:p>
            <a:pPr lvl="2"/>
            <a:r>
              <a:rPr lang="pt-PT" dirty="0"/>
              <a:t>Ações concretas de conservação/implementação (Ações C)</a:t>
            </a:r>
          </a:p>
          <a:p>
            <a:pPr lvl="2"/>
            <a:r>
              <a:rPr lang="pt-PT" dirty="0"/>
              <a:t>Ações de Monitorização (Ações D)</a:t>
            </a:r>
          </a:p>
          <a:p>
            <a:pPr lvl="2"/>
            <a:r>
              <a:rPr lang="pt-PT" dirty="0"/>
              <a:t>Ações de Comunicação e Sensibilização (Ações E)</a:t>
            </a:r>
          </a:p>
          <a:p>
            <a:pPr lvl="2"/>
            <a:r>
              <a:rPr lang="pt-PT" dirty="0"/>
              <a:t>Ações  de gestão global do projeto (Ações F)</a:t>
            </a:r>
          </a:p>
          <a:p>
            <a:pPr marL="914400" lvl="2" indent="0">
              <a:buNone/>
            </a:pPr>
            <a:endParaRPr lang="pt-PT" dirty="0"/>
          </a:p>
          <a:p>
            <a:pPr lvl="1"/>
            <a:endParaRPr lang="pt-PT" dirty="0"/>
          </a:p>
          <a:p>
            <a:pPr lvl="1"/>
            <a:r>
              <a:rPr lang="en-US" b="1" dirty="0"/>
              <a:t>What, where, when </a:t>
            </a:r>
            <a:r>
              <a:rPr lang="en-US" dirty="0"/>
              <a:t>e </a:t>
            </a:r>
            <a:r>
              <a:rPr lang="en-US" b="1" dirty="0" err="1"/>
              <a:t>resultados</a:t>
            </a:r>
            <a:r>
              <a:rPr lang="en-US" b="1" dirty="0"/>
              <a:t> </a:t>
            </a:r>
            <a:r>
              <a:rPr lang="en-US" b="1" dirty="0" err="1"/>
              <a:t>detalhados</a:t>
            </a:r>
            <a:r>
              <a:rPr lang="en-US" b="1" dirty="0"/>
              <a:t> </a:t>
            </a:r>
            <a:r>
              <a:rPr lang="en-US" dirty="0"/>
              <a:t>pela </a:t>
            </a:r>
            <a:r>
              <a:rPr lang="en-US" dirty="0" err="1"/>
              <a:t>primeira</a:t>
            </a:r>
            <a:r>
              <a:rPr lang="en-US" dirty="0"/>
              <a:t> </a:t>
            </a:r>
            <a:r>
              <a:rPr lang="en-US" dirty="0" err="1"/>
              <a:t>vez</a:t>
            </a:r>
            <a:r>
              <a:rPr lang="en-US" dirty="0"/>
              <a:t> para </a:t>
            </a:r>
            <a:r>
              <a:rPr lang="en-US" dirty="0" err="1"/>
              <a:t>cada</a:t>
            </a:r>
            <a:r>
              <a:rPr lang="en-US" dirty="0"/>
              <a:t> </a:t>
            </a:r>
            <a:r>
              <a:rPr lang="en-US" dirty="0" err="1"/>
              <a:t>ação</a:t>
            </a:r>
            <a:r>
              <a:rPr lang="en-US" dirty="0"/>
              <a:t>;</a:t>
            </a:r>
          </a:p>
          <a:p>
            <a:pPr lvl="1"/>
            <a:r>
              <a:rPr lang="pt-PT" dirty="0"/>
              <a:t>Orçamento detalhado como nos projetos LIFE tradicionais/SAP!</a:t>
            </a:r>
          </a:p>
          <a:p>
            <a:pPr lvl="1"/>
            <a:r>
              <a:rPr lang="pt-PT" dirty="0"/>
              <a:t>Candidatura no início era entregue por Correio ou em mão na CINEA mas agora é submetida na plataforma;</a:t>
            </a:r>
            <a:endParaRPr lang="pt-PT" dirty="0">
              <a:highlight>
                <a:srgbClr val="FFFF00"/>
              </a:highlight>
            </a:endParaRPr>
          </a:p>
          <a:p>
            <a:pPr lvl="1"/>
            <a:r>
              <a:rPr lang="pt-PT" dirty="0"/>
              <a:t>A Proposta completa é extensa (mais de 700 páginas, incluindo os anexos no caso do LIFE IP AZORES NATURA)</a:t>
            </a:r>
          </a:p>
        </p:txBody>
      </p:sp>
      <p:sp>
        <p:nvSpPr>
          <p:cNvPr id="4" name="Oval 3">
            <a:extLst>
              <a:ext uri="{FF2B5EF4-FFF2-40B4-BE49-F238E27FC236}">
                <a16:creationId xmlns:a16="http://schemas.microsoft.com/office/drawing/2014/main" id="{C4B2EA96-3610-4D9C-BF17-F1BDFE729E92}"/>
              </a:ext>
            </a:extLst>
          </p:cNvPr>
          <p:cNvSpPr/>
          <p:nvPr/>
        </p:nvSpPr>
        <p:spPr>
          <a:xfrm>
            <a:off x="979714" y="84908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pic>
        <p:nvPicPr>
          <p:cNvPr id="7" name="Picture 2" descr="https://i.pinimg.com/564x/74/a2/8d/74a28d0b09d0416ce0ace244203eae3d.jpg">
            <a:extLst>
              <a:ext uri="{FF2B5EF4-FFF2-40B4-BE49-F238E27FC236}">
                <a16:creationId xmlns:a16="http://schemas.microsoft.com/office/drawing/2014/main" id="{33494CB6-BF2B-4496-BD8A-D3F28CC62A94}"/>
              </a:ext>
            </a:extLst>
          </p:cNvPr>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635156"/>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15A21-7C59-4482-9DFE-10866D0A76A3}"/>
              </a:ext>
            </a:extLst>
          </p:cNvPr>
          <p:cNvSpPr>
            <a:spLocks noGrp="1"/>
          </p:cNvSpPr>
          <p:nvPr>
            <p:ph type="title"/>
          </p:nvPr>
        </p:nvSpPr>
        <p:spPr>
          <a:xfrm>
            <a:off x="1545771" y="303826"/>
            <a:ext cx="10515600" cy="1325563"/>
          </a:xfrm>
        </p:spPr>
        <p:txBody>
          <a:bodyPr/>
          <a:lstStyle/>
          <a:p>
            <a:r>
              <a:rPr lang="pt-PT" b="1" dirty="0">
                <a:solidFill>
                  <a:srgbClr val="6687B3"/>
                </a:solidFill>
                <a:latin typeface="Century Gothic"/>
                <a:cs typeface="Calibri Light"/>
              </a:rPr>
              <a:t>LIFE IP – Candidatura Final:</a:t>
            </a:r>
            <a:r>
              <a:rPr lang="pt-PT" b="1" dirty="0">
                <a:solidFill>
                  <a:schemeClr val="tx1">
                    <a:lumMod val="50000"/>
                    <a:lumOff val="50000"/>
                  </a:schemeClr>
                </a:solidFill>
                <a:latin typeface="Century Gothic"/>
                <a:cs typeface="Calibri Light"/>
              </a:rPr>
              <a:t> </a:t>
            </a:r>
          </a:p>
        </p:txBody>
      </p:sp>
      <p:sp>
        <p:nvSpPr>
          <p:cNvPr id="3" name="Marcador de Posição de Conteúdo 2">
            <a:extLst>
              <a:ext uri="{FF2B5EF4-FFF2-40B4-BE49-F238E27FC236}">
                <a16:creationId xmlns:a16="http://schemas.microsoft.com/office/drawing/2014/main" id="{55891F5B-CF00-4C8D-9090-FFD6467E8B60}"/>
              </a:ext>
            </a:extLst>
          </p:cNvPr>
          <p:cNvSpPr>
            <a:spLocks noGrp="1"/>
          </p:cNvSpPr>
          <p:nvPr>
            <p:ph idx="1"/>
          </p:nvPr>
        </p:nvSpPr>
        <p:spPr>
          <a:xfrm>
            <a:off x="742469" y="1647145"/>
            <a:ext cx="10611331" cy="4529818"/>
          </a:xfrm>
          <a:ln>
            <a:noFill/>
          </a:ln>
        </p:spPr>
        <p:txBody>
          <a:bodyPr vert="horz" lIns="91440" tIns="45720" rIns="91440" bIns="45720" rtlCol="0" anchor="t">
            <a:normAutofit/>
          </a:bodyPr>
          <a:lstStyle/>
          <a:p>
            <a:pPr lvl="1"/>
            <a:r>
              <a:rPr lang="pt-PT" dirty="0"/>
              <a:t>Preparação </a:t>
            </a:r>
            <a:r>
              <a:rPr lang="pt-PT" b="1" dirty="0"/>
              <a:t>atempada</a:t>
            </a:r>
            <a:r>
              <a:rPr lang="pt-PT" dirty="0"/>
              <a:t> dos </a:t>
            </a:r>
            <a:r>
              <a:rPr lang="pt-PT" b="1" dirty="0"/>
              <a:t>Formulários administrativos (A), </a:t>
            </a:r>
            <a:r>
              <a:rPr lang="pt-PT" dirty="0"/>
              <a:t>para que todas os beneficiários assinem, mal as ações e o orçamento estejam fechados;</a:t>
            </a:r>
          </a:p>
          <a:p>
            <a:pPr marL="457200" lvl="1" indent="0">
              <a:buNone/>
            </a:pPr>
            <a:endParaRPr lang="pt-PT" dirty="0"/>
          </a:p>
          <a:p>
            <a:pPr lvl="1"/>
            <a:r>
              <a:rPr lang="pt-PT" b="1" dirty="0"/>
              <a:t>Formulários de compromisso </a:t>
            </a:r>
            <a:r>
              <a:rPr lang="pt-PT" dirty="0"/>
              <a:t>(</a:t>
            </a:r>
            <a:r>
              <a:rPr lang="pt-PT" i="1" dirty="0" err="1"/>
              <a:t>Commitment</a:t>
            </a:r>
            <a:r>
              <a:rPr lang="pt-PT" i="1" dirty="0"/>
              <a:t> </a:t>
            </a:r>
            <a:r>
              <a:rPr lang="pt-PT" i="1" dirty="0" err="1"/>
              <a:t>forms</a:t>
            </a:r>
            <a:r>
              <a:rPr lang="pt-PT" dirty="0"/>
              <a:t>) </a:t>
            </a:r>
            <a:r>
              <a:rPr lang="pt-PT" u="sng" dirty="0"/>
              <a:t>assinados</a:t>
            </a:r>
            <a:r>
              <a:rPr lang="pt-PT" dirty="0"/>
              <a:t> de todos os </a:t>
            </a:r>
            <a:r>
              <a:rPr lang="pt-PT" b="1" dirty="0"/>
              <a:t>projetos complementares </a:t>
            </a:r>
            <a:r>
              <a:rPr lang="pt-PT" dirty="0"/>
              <a:t>em andamento, candidatados e previstos; </a:t>
            </a:r>
          </a:p>
          <a:p>
            <a:pPr marL="457200" lvl="1" indent="0">
              <a:buNone/>
            </a:pPr>
            <a:endParaRPr lang="pt-PT" dirty="0"/>
          </a:p>
          <a:p>
            <a:pPr lvl="1"/>
            <a:r>
              <a:rPr lang="pt-PT" u="sng" dirty="0"/>
              <a:t>Apenas cópias digitalizadas necessárias</a:t>
            </a:r>
            <a:r>
              <a:rPr lang="pt-PT" dirty="0"/>
              <a:t>!</a:t>
            </a:r>
          </a:p>
        </p:txBody>
      </p:sp>
      <p:sp>
        <p:nvSpPr>
          <p:cNvPr id="4" name="Oval 3">
            <a:extLst>
              <a:ext uri="{FF2B5EF4-FFF2-40B4-BE49-F238E27FC236}">
                <a16:creationId xmlns:a16="http://schemas.microsoft.com/office/drawing/2014/main" id="{C4B2EA96-3610-4D9C-BF17-F1BDFE729E92}"/>
              </a:ext>
            </a:extLst>
          </p:cNvPr>
          <p:cNvSpPr/>
          <p:nvPr/>
        </p:nvSpPr>
        <p:spPr>
          <a:xfrm>
            <a:off x="979714" y="849085"/>
            <a:ext cx="272143" cy="272143"/>
          </a:xfrm>
          <a:prstGeom prst="ellipse">
            <a:avLst/>
          </a:prstGeom>
          <a:solidFill>
            <a:schemeClr val="bg1"/>
          </a:solidFill>
          <a:ln w="28575">
            <a:solidFill>
              <a:srgbClr val="3E5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3" name="Conexão reta unidirecional 12">
            <a:extLst>
              <a:ext uri="{FF2B5EF4-FFF2-40B4-BE49-F238E27FC236}">
                <a16:creationId xmlns:a16="http://schemas.microsoft.com/office/drawing/2014/main" id="{8C1634D2-719D-4E87-A2A5-A3F1888B841A}"/>
              </a:ext>
            </a:extLst>
          </p:cNvPr>
          <p:cNvCxnSpPr/>
          <p:nvPr/>
        </p:nvCxnSpPr>
        <p:spPr>
          <a:xfrm flipH="1">
            <a:off x="587512" y="1568485"/>
            <a:ext cx="0" cy="1066798"/>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84C58DC-27D4-492D-8E97-A0E251D77985}"/>
              </a:ext>
            </a:extLst>
          </p:cNvPr>
          <p:cNvCxnSpPr>
            <a:cxnSpLocks/>
          </p:cNvCxnSpPr>
          <p:nvPr/>
        </p:nvCxnSpPr>
        <p:spPr>
          <a:xfrm flipH="1">
            <a:off x="576943" y="1559379"/>
            <a:ext cx="11038114" cy="21769"/>
          </a:xfrm>
          <a:prstGeom prst="straightConnector1">
            <a:avLst/>
          </a:prstGeom>
          <a:ln w="28575">
            <a:solidFill>
              <a:srgbClr val="3E587A"/>
            </a:solidFill>
          </a:ln>
        </p:spPr>
        <p:style>
          <a:lnRef idx="1">
            <a:schemeClr val="accent1"/>
          </a:lnRef>
          <a:fillRef idx="0">
            <a:schemeClr val="accent1"/>
          </a:fillRef>
          <a:effectRef idx="0">
            <a:schemeClr val="accent1"/>
          </a:effectRef>
          <a:fontRef idx="minor">
            <a:schemeClr val="tx1"/>
          </a:fontRef>
        </p:style>
      </p:cxnSp>
      <p:pic>
        <p:nvPicPr>
          <p:cNvPr id="7" name="Picture 2" descr="https://i.pinimg.com/564x/74/a2/8d/74a28d0b09d0416ce0ace244203eae3d.jpg">
            <a:extLst>
              <a:ext uri="{FF2B5EF4-FFF2-40B4-BE49-F238E27FC236}">
                <a16:creationId xmlns:a16="http://schemas.microsoft.com/office/drawing/2014/main" id="{013FBB12-EC75-4DE6-9D7C-F1E4447E9041}"/>
              </a:ext>
            </a:extLst>
          </p:cNvPr>
          <p:cNvPicPr>
            <a:picLocks noChangeAspect="1" noChangeArrowheads="1"/>
          </p:cNvPicPr>
          <p:nvPr/>
        </p:nvPicPr>
        <p:blipFill>
          <a:blip r:embed="rId2"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a:off x="10857390" y="4856084"/>
            <a:ext cx="1334610" cy="20019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ttention-gif – Lycée Jules Ferry">
            <a:extLst>
              <a:ext uri="{FF2B5EF4-FFF2-40B4-BE49-F238E27FC236}">
                <a16:creationId xmlns:a16="http://schemas.microsoft.com/office/drawing/2014/main" id="{F62ADF78-977A-4FF8-8B45-CC44A8569A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18735" y="4937759"/>
            <a:ext cx="1974142" cy="203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382720"/>
      </p:ext>
    </p:extLst>
  </p:cSld>
  <p:clrMapOvr>
    <a:masterClrMapping/>
  </p:clrMapOvr>
  <p:transition spd="med">
    <p:pull/>
  </p:transition>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4F0242559695E4DAC72AAE8372C58D8" ma:contentTypeVersion="20" ma:contentTypeDescription="Criar um novo documento." ma:contentTypeScope="" ma:versionID="5b90ba03c49441a78e801b9abaf82312">
  <xsd:schema xmlns:xsd="http://www.w3.org/2001/XMLSchema" xmlns:xs="http://www.w3.org/2001/XMLSchema" xmlns:p="http://schemas.microsoft.com/office/2006/metadata/properties" xmlns:ns1="http://schemas.microsoft.com/sharepoint/v3" xmlns:ns3="63cada9c-c3f5-4759-90da-548d4237dc81" xmlns:ns4="b427e2b3-0524-4c7b-9cfe-ad98679ca805" targetNamespace="http://schemas.microsoft.com/office/2006/metadata/properties" ma:root="true" ma:fieldsID="14f3d84ba07ba137df3cfb1a6ea7801e" ns1:_="" ns3:_="" ns4:_="">
    <xsd:import namespace="http://schemas.microsoft.com/sharepoint/v3"/>
    <xsd:import namespace="63cada9c-c3f5-4759-90da-548d4237dc81"/>
    <xsd:import namespace="b427e2b3-0524-4c7b-9cfe-ad98679ca80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1:_ip_UnifiedCompliancePolicyProperties" minOccurs="0"/>
                <xsd:element ref="ns1:_ip_UnifiedCompliancePolicyUIAc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Propriedades da Política de Conformidade Unificada" ma:hidden="true" ma:internalName="_ip_UnifiedCompliancePolicyProperties">
      <xsd:simpleType>
        <xsd:restriction base="dms:Note"/>
      </xsd:simpleType>
    </xsd:element>
    <xsd:element name="_ip_UnifiedCompliancePolicyUIAction" ma:index="23" nillable="true" ma:displayName="Ação de IU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cada9c-c3f5-4759-90da-548d4237dc8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27e2b3-0524-4c7b-9cfe-ad98679ca805" elementFormDefault="qualified">
    <xsd:import namespace="http://schemas.microsoft.com/office/2006/documentManagement/types"/>
    <xsd:import namespace="http://schemas.microsoft.com/office/infopath/2007/PartnerControls"/>
    <xsd:element name="SharedWithUsers" ma:index="16"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Partilhado Com" ma:internalName="SharedWithDetails" ma:readOnly="true">
      <xsd:simpleType>
        <xsd:restriction base="dms:Note">
          <xsd:maxLength value="255"/>
        </xsd:restriction>
      </xsd:simpleType>
    </xsd:element>
    <xsd:element name="SharingHintHash" ma:index="18" nillable="true" ma:displayName="Hash de Sugestão de Partilh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3cada9c-c3f5-4759-90da-548d4237dc81"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D81E959-71C5-49E9-AA7C-03CA0C7C2E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3cada9c-c3f5-4759-90da-548d4237dc81"/>
    <ds:schemaRef ds:uri="b427e2b3-0524-4c7b-9cfe-ad98679ca8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3F86B5-7998-46DA-B508-76D70FA2B51D}">
  <ds:schemaRefs>
    <ds:schemaRef ds:uri="http://schemas.microsoft.com/sharepoint/v3/contenttype/forms"/>
  </ds:schemaRefs>
</ds:datastoreItem>
</file>

<file path=customXml/itemProps3.xml><?xml version="1.0" encoding="utf-8"?>
<ds:datastoreItem xmlns:ds="http://schemas.openxmlformats.org/officeDocument/2006/customXml" ds:itemID="{8F09F95E-91BE-46C8-8661-3CC4E8C4C856}">
  <ds:schemaRefs>
    <ds:schemaRef ds:uri="http://purl.org/dc/elements/1.1/"/>
    <ds:schemaRef ds:uri="http://purl.org/dc/terms/"/>
    <ds:schemaRef ds:uri="http://schemas.microsoft.com/office/2006/documentManagement/types"/>
    <ds:schemaRef ds:uri="http://schemas.microsoft.com/office/2006/metadata/properties"/>
    <ds:schemaRef ds:uri="b427e2b3-0524-4c7b-9cfe-ad98679ca805"/>
    <ds:schemaRef ds:uri="http://schemas.openxmlformats.org/package/2006/metadata/core-properties"/>
    <ds:schemaRef ds:uri="http://schemas.microsoft.com/sharepoint/v3"/>
    <ds:schemaRef ds:uri="http://purl.org/dc/dcmitype/"/>
    <ds:schemaRef ds:uri="63cada9c-c3f5-4759-90da-548d4237dc81"/>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4312</TotalTime>
  <Words>3098</Words>
  <Application>Microsoft Office PowerPoint</Application>
  <PresentationFormat>Ecrã Panorâmico</PresentationFormat>
  <Paragraphs>232</Paragraphs>
  <Slides>19</Slides>
  <Notes>15</Notes>
  <HiddenSlides>0</HiddenSlides>
  <MMClips>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19</vt:i4>
      </vt:variant>
    </vt:vector>
  </HeadingPairs>
  <TitlesOfParts>
    <vt:vector size="27" baseType="lpstr">
      <vt:lpstr>ＭＳ Ｐゴシック</vt:lpstr>
      <vt:lpstr>Arial</vt:lpstr>
      <vt:lpstr>Britannic Bold</vt:lpstr>
      <vt:lpstr>Calibri</vt:lpstr>
      <vt:lpstr>Calibri Light</vt:lpstr>
      <vt:lpstr>Century Gothic</vt:lpstr>
      <vt:lpstr>Wingdings</vt:lpstr>
      <vt:lpstr>Tema do Office</vt:lpstr>
      <vt:lpstr>Apresentação do PowerPoint</vt:lpstr>
      <vt:lpstr>Tipos de Projetos LIFE? </vt:lpstr>
      <vt:lpstr>Estrutura de Projetos LIFE integrados: </vt:lpstr>
      <vt:lpstr>LIFE IP – Critérios a cumprir: </vt:lpstr>
      <vt:lpstr>Estrutura de um Projeto LIFE Integrado: </vt:lpstr>
      <vt:lpstr>Estrutura de um Projeto LIFE Integrado: </vt:lpstr>
      <vt:lpstr>LIFE IP – Candidatura Final: </vt:lpstr>
      <vt:lpstr>LIFE IP – Candidatura Final: </vt:lpstr>
      <vt:lpstr>LIFE IP – Candidatura Final: </vt:lpstr>
      <vt:lpstr>Apresentação do PowerPoint</vt:lpstr>
      <vt:lpstr>Apresentação do PowerPoint</vt:lpstr>
      <vt:lpstr>Projetos SNAP </vt:lpstr>
      <vt:lpstr>LIFE IP AZORES NATURA - Ações: </vt:lpstr>
      <vt:lpstr>LIFE IP AZORES NATURA:  </vt:lpstr>
      <vt:lpstr>LIFE IP AZORES NATURA</vt:lpstr>
      <vt:lpstr>Apresentação do PowerPoint</vt:lpstr>
      <vt:lpstr>LIFE IP AZORES NATURA</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Diana C. Pereira</dc:creator>
  <cp:lastModifiedBy>Diana C. Pereira</cp:lastModifiedBy>
  <cp:revision>123</cp:revision>
  <dcterms:created xsi:type="dcterms:W3CDTF">2021-06-17T10:25:21Z</dcterms:created>
  <dcterms:modified xsi:type="dcterms:W3CDTF">2024-02-22T14:02:33Z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0x01010014F0242559695E4DAC72AAE8372C58D8</vt:lpwstr>
  </property>
</Properties>
</file>