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480" r:id="rId4"/>
    <p:sldId id="483" r:id="rId5"/>
    <p:sldId id="484" r:id="rId6"/>
    <p:sldId id="264" r:id="rId7"/>
    <p:sldId id="470" r:id="rId8"/>
    <p:sldId id="421" r:id="rId9"/>
    <p:sldId id="485" r:id="rId10"/>
    <p:sldId id="471" r:id="rId11"/>
    <p:sldId id="305" r:id="rId12"/>
    <p:sldId id="306" r:id="rId13"/>
    <p:sldId id="473" r:id="rId14"/>
    <p:sldId id="479" r:id="rId15"/>
    <p:sldId id="312" r:id="rId16"/>
    <p:sldId id="486" r:id="rId17"/>
    <p:sldId id="487" r:id="rId18"/>
    <p:sldId id="522" r:id="rId19"/>
    <p:sldId id="541" r:id="rId20"/>
    <p:sldId id="409" r:id="rId21"/>
    <p:sldId id="465" r:id="rId2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C. Pereira" initials="DCP" lastIdx="1" clrIdx="0">
    <p:extLst>
      <p:ext uri="{19B8F6BF-5375-455C-9EA6-DF929625EA0E}">
        <p15:presenceInfo xmlns:p15="http://schemas.microsoft.com/office/powerpoint/2012/main" userId="S-1-5-21-1123561945-329068152-682003330-311134" providerId="AD"/>
      </p:ext>
    </p:extLst>
  </p:cmAuthor>
  <p:cmAuthor id="2" name="Maria CC. Magalhães" initials="MCM" lastIdx="3" clrIdx="1">
    <p:extLst>
      <p:ext uri="{19B8F6BF-5375-455C-9EA6-DF929625EA0E}">
        <p15:presenceInfo xmlns:p15="http://schemas.microsoft.com/office/powerpoint/2012/main" userId="S-1-5-21-1123561945-329068152-682003330-3330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01"/>
    <a:srgbClr val="547C99"/>
    <a:srgbClr val="C53957"/>
    <a:srgbClr val="2EABC0"/>
    <a:srgbClr val="3E587A"/>
    <a:srgbClr val="6687B3"/>
    <a:srgbClr val="4A6282"/>
    <a:srgbClr val="95BD39"/>
    <a:srgbClr val="AEDB27"/>
    <a:srgbClr val="ABA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270" autoAdjust="0"/>
  </p:normalViewPr>
  <p:slideViewPr>
    <p:cSldViewPr snapToGrid="0">
      <p:cViewPr varScale="1">
        <p:scale>
          <a:sx n="53" d="100"/>
          <a:sy n="53" d="100"/>
        </p:scale>
        <p:origin x="115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8886E-10E2-4179-8E4E-78030F126994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45A3B-755F-46A2-8ADB-41C14E9C532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059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Pipistrellus_maderensi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4937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955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Recolha de 415,3 g de sementes de espécies lenhosas desde inicio até 2023 (1 amostra por espécie), envio destas amostras (exceto cedro) para os Serviços Florestais do Pico para propagação:</a:t>
            </a:r>
          </a:p>
          <a:p>
            <a:pPr lvl="0"/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Frangula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azorica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430 g</a:t>
            </a:r>
          </a:p>
          <a:p>
            <a:pPr lvl="0"/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Juniperus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brevifolia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3 843 g</a:t>
            </a:r>
          </a:p>
          <a:p>
            <a:pPr lvl="0"/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Laurus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azorica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742 g</a:t>
            </a:r>
          </a:p>
          <a:p>
            <a:pPr lvl="0"/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Vaccinium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cylindraceum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108.5 g</a:t>
            </a:r>
          </a:p>
          <a:p>
            <a:pPr lvl="0"/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Viburnum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treleasei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822 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Em 2023, cerca de 600 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2176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Remoção de 1500 kg de biomassa na Lagoa Branca em 2023 (meses de janeiro e fevereiro) (principalmente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Hedychium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gardnerianum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também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Hydrangea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macrophylla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Pittosporum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undulatum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 ocupação do espaço através da plantação de 119 folhados, 7 cedros, 3 azevinhos, 5 uva-da-serra, 1 urze e 3 heras.</a:t>
            </a:r>
          </a:p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maioria destes resíduos verdes são triturados e enterrados.</a:t>
            </a:r>
          </a:p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equipa de operacionais do SAAC das Flores tem realizado esse trabalho, de forma manual, uma vez que sendo uma área dentro do Plano de Bacia de lagoa é proibido a utilização de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qqer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herbicida.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62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Já foram plantadas algumas espécies na área de intervenção, após os trabalhos de remoção de invasoras de modo a ocupar o espaço limpo de invasoras.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plantações na área de intervenção são efetuadas pelos assistentes operacionais capacitados para esta tarefa. Para diminuir a competição com as espécies invasoras presentes no local e aumentar o sucesso do reforço, optou-se para plantação em vez de sementeira direta. O plantio das espécies arbóreas e arbustivas pode ser transplantado de áreas com alta densidade de regeneração das espécies em questão, e as restantes virão da propagação que está a ser feita pelos Serviços Florestais.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2176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Já foram plantadas algumas espécies na área de intervenção, após os trabalhos de remoção de invasoras de modo a ocupar o espaço limpo de invasoras.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P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Caldeira Branca,</a:t>
            </a:r>
            <a:r>
              <a:rPr lang="pt-PT" dirty="0"/>
              <a:t> </a:t>
            </a:r>
            <a:r>
              <a:rPr lang="pt-P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Lagoa Branca,</a:t>
            </a:r>
            <a:r>
              <a:rPr lang="pt-PT" dirty="0"/>
              <a:t> </a:t>
            </a:r>
            <a:r>
              <a:rPr lang="pt-P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Miradouro Rocha dos Bordões e</a:t>
            </a:r>
            <a:r>
              <a:rPr lang="pt-PT" dirty="0"/>
              <a:t> </a:t>
            </a:r>
            <a:r>
              <a:rPr lang="pt-P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Miradouro Craveiro Lopes.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5263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2331 passagens registadas pelo contador no trilho PR3 FLO para desde março de 2021até março de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 contador está com problemas de rede e vai ser arranjado nos próximos tempos.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0294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7306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679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8755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346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Iremos</a:t>
            </a: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intervir na Caldeira Branca em cerca de 100ha. 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sub-ação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prevê um conjunto de tarefas que permitirão melhorar o estado de conservação dos habitats existentes na área de intervenção da Caldeira Branca, nomeadamente os habitats com os códigos da Rede Natura 4050* (charnecas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macaronésicas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endémicas), 7110* (turfeiras altas ativas), 7130 (turfeiras de cobertura ativas), 7140 (turfeiras de transição e turfeiras ondulantes) e 91D0* (turfeiras arborizadas). </a:t>
            </a:r>
          </a:p>
          <a:p>
            <a:pPr marL="171450" indent="-171450">
              <a:buFontTx/>
              <a:buChar char="-"/>
            </a:pP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restauro dos habitats presentes na área de intervenção da Caldeira Branca será principalmente realizado através do controlo de espécies de flora invasora. Atualmente, as espécies invasoras são a maior ameaça a estes habitats, e o não controlo destas espécies teria um impacto negativo no esforço de conservação que se pretende atingir com esta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sub-ação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Para ocupar os espaços onde será removida a flora invasora, de forma a impedir que a flora invasora reocupe esses locais, serão plantadas espécies de porte arbóreo e arbustivo que já existem dentro ou perto da área de intervenção da Caldeira Branca.</a:t>
            </a:r>
            <a:b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pt-B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No âmbito da ação F3, foi constituído um Grupo de Trabalho para a coordenação dos fundos complementares, do qual participam todos os beneficiários, a fim de promover a mobilização dos fundos complementares. Este Grupo de Trabalho concentra-se na </a:t>
            </a:r>
            <a:r>
              <a:rPr lang="pt-PT" dirty="0" err="1"/>
              <a:t>detecção</a:t>
            </a:r>
            <a:r>
              <a:rPr lang="pt-PT" dirty="0"/>
              <a:t> de </a:t>
            </a:r>
            <a:r>
              <a:rPr lang="pt-PT" dirty="0" err="1"/>
              <a:t>call</a:t>
            </a:r>
            <a:r>
              <a:rPr lang="pt-PT" dirty="0"/>
              <a:t> publicadas para fundos complementares e outras oportunidades que possam surgir para disseminar ainda mais essas informações entre os beneficiários do projeto e partes externas, para além de oportunidades de projetos complementares que nós próprios possamos nos candidatar para contribuir para a implementação eficaz do PAF: Para melhorar a divulgação deste trabalho, foi criada no site um separador dedicado aos fundos complementares, que divulga todos os editais de que o Grupo de Trabalho tem conhecimento, para além disso criamos um Balcão de Apoio para quem nos quiser contatar com dúvidas.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4458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0843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Estratégia Regional está concluída e está a ser revista pela divisão de Fauna e Flora da DRAAC, que está a verificar com a revisão do DLR 15/2012 e com a atualização da lista de espécies de flora invasoras que será publicada. O Decreto Regional 15/2012 constitui o quadro jurídico para a conservação da natureza e da biodiversidade nos Açores. Transpõe as Diretivas Habitats e Aves, bem como a lista de espécies exóticas invasoras para o ordenamento jurídico regional. Tendo em conta o enorme trabalho resultante da estratégia regional sobre EEI, estamos a promover a alteração da legislação regional, o que é um passo muito importante para um controlo eficaz das EEI e que envolve todas as entidades. Como resultado da Estratégia Regional para as EEI, disponibilizaremos fichas de caracterização das EEI prioritárias, incluindo uma breve descrição, os impactos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detectados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métodos de controlo disponíveis, bem como as medidas de gestão das EEI nos Açores.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6FEB9-6F54-4E7A-9332-A4D93676E3C5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704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Estratégia divide-se em 9 eixos temáticos: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6FEB9-6F54-4E7A-9332-A4D93676E3C5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213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PT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 o Regime Jurídico da Conservação da Natureza e Proteção da Biodiversidade (DLR5/2012/A)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Objetivo: rever de forma a que o mesmo esteja adequado às exigências das diretivas europeias e à legislação nacional, bem como adaptado à Região, tendo em conta o conhecimento adquirido pelo corpo técnico e operacional do GRA, bem como do meio académico. 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revisão desde 2022.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Posteriormente será articulada a sua revisão com as restantes entidades governamentais: DRPM; DRRF;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Posteriormente irá a consulta às entidades e a consulta pública em 2024.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Estima-se que seja publicado em 2025.</a:t>
            </a:r>
          </a:p>
          <a:p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Finalizar a Estratégia Regional para a Prevenção e Controlo de Espécies Exóticas e Invasoras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 Regional para a Prevenção e Controlo de Espécies Exóticas e Invasoras a ser finalizado na DRAAC em breve, sendo posteriormente articulado com as restantes entidades governamentais. 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Posteriormente será sujeita a consulta às entidades e consulta pública e publicado sob a forma de Resolução de Conselho de Governo (estima-se que seja publicada em 2024/2025, antes de publicar o Catálogo das Espécies Florícolas).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Lista Regional de Espécies Invasoras (LREI) está também a ser finalizada pela DRAAC e será articulada com as restantes entidades governamentais. Posteriormente será sujeita a consulta às entidades e consulta pública e será publicada como Portaria (antes de publicar o Catálogo das Espécies Florícolas).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Finalizar o Catálogo das Espécies Florícolas, que indicará que espécies serão permitidas introduzir na Região Autónoma dos Açores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 a ser ultimado pela DRAAC. Posteriormente será articulado com as restantes entidades governamentais, sujeito a consulta às entidades e a consulta pública. Só poderá sair depois da publicação da revisão do DLR15/2012/A. Estima-se que seja publicado em Portaria, em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6FEB9-6F54-4E7A-9332-A4D93676E3C5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0031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5357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Confirmação de registos históricos de duas espécies da Diretiva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nomeadamente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Asplenium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hemionitis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(anexo IV) e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Isoëtes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azorica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(anexo II); recolha de 567 g de sementes/esporos das seguintes espécies herbáceas em desde o inicio, em 2023 cerca de 57g (1 amostra por espécie):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	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Ammi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trifoliatum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26.6 g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	Angelica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lignescens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351.4 g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	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Asplenium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hemionitis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 g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	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Azorina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vidalii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58.7 g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	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Chaerophyllum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azoricum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97.8 g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	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Scabiosa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nitens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31.4 g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Atualmente, propagação de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Ammi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trifoliatum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Myosotis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azorica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Scabiosa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nitens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decorrer no Jardim Botânico do Faial.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569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-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Pipistrellus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maderensis</a:t>
            </a:r>
            <a:endParaRPr lang="pt-P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1º prospeção já efetuada na ilha Terceira e São Miguel</a:t>
            </a:r>
          </a:p>
          <a:p>
            <a:pPr marL="171450" lvl="0" indent="-171450">
              <a:buFontTx/>
              <a:buChar char="-"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Amostragem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Acústica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Amostragem de pelo menos 215 (duzentos e quinze) pontos distribuídos proporcionalmente pelas nove ilhas da Região Autónoma dos Açores</a:t>
            </a:r>
          </a:p>
          <a:p>
            <a:pPr marL="171450" lvl="0" indent="-171450">
              <a:buFontTx/>
              <a:buChar char="-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Amostragem com redes</a:t>
            </a:r>
          </a:p>
          <a:p>
            <a:pPr marL="171450" lvl="0" indent="-171450">
              <a:buFontTx/>
              <a:buChar char="-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Monitorização de abrigos</a:t>
            </a:r>
          </a:p>
          <a:p>
            <a:pPr marL="171450" lvl="0" indent="-171450">
              <a:buFontTx/>
              <a:buChar char="-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Plano de Ação Regional para a conservação do </a:t>
            </a:r>
            <a:r>
              <a:rPr lang="pt-PT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Nyctalus</a:t>
            </a: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azoreum</a:t>
            </a: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lvl="2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situação de referência sobre a espécie;</a:t>
            </a:r>
            <a:endParaRPr lang="pt-PT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identificação de lacunas de conhecimento e propostas para estudos futuros;</a:t>
            </a:r>
            <a:endParaRPr lang="pt-PT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identificação e quantificação das ameaças/pressões;</a:t>
            </a:r>
            <a:endParaRPr lang="pt-PT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criação de plano de comunicação e de sensibilização para envolvimento das populações e agentes locais na conservação da espécie;</a:t>
            </a:r>
            <a:endParaRPr lang="pt-PT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integração de políticas de gestão e articulação de apoios para a conservação da espécie.</a:t>
            </a:r>
            <a:endParaRPr lang="pt-PT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pt-PT" dirty="0"/>
              <a:t>Para além disso, desde o início têm sido promovidas várias ações de educação ambiental para sensibilizar para a importância desta espécie.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749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952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hyperlink" Target="https://www.lifeazoresnatura.eu/" TargetMode="External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11" Type="http://schemas.openxmlformats.org/officeDocument/2006/relationships/image" Target="../media/image57.pn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izador-idea.ambiente.azores.gov.pt/lifeipazoresnatura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CC91840-31B0-4251-86BD-F931CB9FC4EB}"/>
              </a:ext>
            </a:extLst>
          </p:cNvPr>
          <p:cNvSpPr/>
          <p:nvPr/>
        </p:nvSpPr>
        <p:spPr>
          <a:xfrm>
            <a:off x="-2" y="-65601"/>
            <a:ext cx="12192000" cy="7021285"/>
          </a:xfrm>
          <a:prstGeom prst="rect">
            <a:avLst/>
          </a:prstGeom>
          <a:solidFill>
            <a:srgbClr val="668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CDCCAD7-6DD5-440D-B5F8-050FBE43D2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b="22548"/>
          <a:stretch/>
        </p:blipFill>
        <p:spPr>
          <a:xfrm>
            <a:off x="-66516" y="-65601"/>
            <a:ext cx="12258516" cy="702128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FEF916C-6F56-4844-B0AC-1AEE29505AA1}"/>
              </a:ext>
            </a:extLst>
          </p:cNvPr>
          <p:cNvSpPr>
            <a:spLocks noGrp="1"/>
          </p:cNvSpPr>
          <p:nvPr/>
        </p:nvSpPr>
        <p:spPr>
          <a:xfrm>
            <a:off x="4427338" y="1770675"/>
            <a:ext cx="7643045" cy="69551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Conselho Consultivo – </a:t>
            </a:r>
            <a:r>
              <a:rPr lang="pt-P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Stakeholder</a:t>
            </a:r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 </a:t>
            </a:r>
            <a:r>
              <a:rPr lang="pt-P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Board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</a:endParaRPr>
          </a:p>
          <a:p>
            <a:pPr algn="r"/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Flores, 17 de abril de 2024</a:t>
            </a:r>
            <a:endParaRPr lang="pt-PT" sz="4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88A67B1-1E8C-4802-8155-F4CF991E827B}"/>
              </a:ext>
            </a:extLst>
          </p:cNvPr>
          <p:cNvSpPr txBox="1"/>
          <p:nvPr/>
        </p:nvSpPr>
        <p:spPr>
          <a:xfrm>
            <a:off x="9388318" y="2402699"/>
            <a:ext cx="268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b="1" dirty="0">
                <a:solidFill>
                  <a:schemeClr val="bg1">
                    <a:lumMod val="95000"/>
                  </a:schemeClr>
                </a:solidFill>
              </a:rPr>
              <a:t>Diana Pereira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30F57FB-6C5E-4375-AD3D-5E0AF22A4E70}"/>
              </a:ext>
            </a:extLst>
          </p:cNvPr>
          <p:cNvSpPr/>
          <p:nvPr/>
        </p:nvSpPr>
        <p:spPr>
          <a:xfrm>
            <a:off x="-66518" y="-52327"/>
            <a:ext cx="12258516" cy="1836276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955269E8-EAD3-4878-8E69-C1F68D545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4186"/>
            <a:ext cx="3469712" cy="346971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242C3AC-85EE-4A15-9BAD-8A67E9E90177}"/>
              </a:ext>
            </a:extLst>
          </p:cNvPr>
          <p:cNvSpPr txBox="1"/>
          <p:nvPr/>
        </p:nvSpPr>
        <p:spPr>
          <a:xfrm>
            <a:off x="3172152" y="224540"/>
            <a:ext cx="8898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6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  <a:br>
              <a:rPr lang="pt-PT" dirty="0"/>
            </a:br>
            <a:r>
              <a:rPr lang="pt-PT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LIFE IP AZORES NATURA – LIFE17 IPE/PT/000010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9216AE6-DCAE-440A-86C5-B647E25D5383}"/>
              </a:ext>
            </a:extLst>
          </p:cNvPr>
          <p:cNvGrpSpPr/>
          <p:nvPr/>
        </p:nvGrpSpPr>
        <p:grpSpPr>
          <a:xfrm>
            <a:off x="1567116" y="5773407"/>
            <a:ext cx="8231665" cy="1249258"/>
            <a:chOff x="3820789" y="5736462"/>
            <a:chExt cx="8231665" cy="1249258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CAD2D14B-728C-4875-AB80-B1A109430A23}"/>
                </a:ext>
              </a:extLst>
            </p:cNvPr>
            <p:cNvSpPr/>
            <p:nvPr/>
          </p:nvSpPr>
          <p:spPr>
            <a:xfrm>
              <a:off x="3820789" y="5736462"/>
              <a:ext cx="8231665" cy="11215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E5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7" name="Imagem 4">
              <a:extLst>
                <a:ext uri="{FF2B5EF4-FFF2-40B4-BE49-F238E27FC236}">
                  <a16:creationId xmlns:a16="http://schemas.microsoft.com/office/drawing/2014/main" id="{46E22DCD-CAF7-4AB0-A646-6E8B1FAD5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9126" y="5983066"/>
              <a:ext cx="711352" cy="490617"/>
            </a:xfrm>
            <a:prstGeom prst="rect">
              <a:avLst/>
            </a:prstGeom>
          </p:spPr>
        </p:pic>
        <p:pic>
          <p:nvPicPr>
            <p:cNvPr id="28" name="Imagem 7">
              <a:extLst>
                <a:ext uri="{FF2B5EF4-FFF2-40B4-BE49-F238E27FC236}">
                  <a16:creationId xmlns:a16="http://schemas.microsoft.com/office/drawing/2014/main" id="{CF041663-5D4A-4FF3-A7C7-C431FEB11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3278" y="5971855"/>
              <a:ext cx="1116149" cy="506053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0530DAC9-AFC5-414D-9D0D-02F0D3157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61857" y="6028093"/>
              <a:ext cx="872776" cy="375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D4E03066-B2B5-46CC-89F8-42C4A81A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7547" y="5974417"/>
              <a:ext cx="904684" cy="472372"/>
            </a:xfrm>
            <a:prstGeom prst="rect">
              <a:avLst/>
            </a:prstGeom>
          </p:spPr>
        </p:pic>
        <p:pic>
          <p:nvPicPr>
            <p:cNvPr id="31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8FCDFD96-0505-4274-A697-173121442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7080" y="5916831"/>
              <a:ext cx="708799" cy="570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DF9BB117-2FFF-40A1-AFFD-7CF393320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7" t="39561" r="11265" b="40262"/>
            <a:stretch/>
          </p:blipFill>
          <p:spPr>
            <a:xfrm>
              <a:off x="6167101" y="6049979"/>
              <a:ext cx="1100435" cy="288068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5C2F20E4-A08A-44FD-B9DD-0C26328C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1694" y="6074407"/>
              <a:ext cx="2158104" cy="293410"/>
            </a:xfrm>
            <a:prstGeom prst="rect">
              <a:avLst/>
            </a:prstGeom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34E2059C-510B-4ABB-BB33-C1D0942810CE}"/>
                </a:ext>
              </a:extLst>
            </p:cNvPr>
            <p:cNvSpPr txBox="1"/>
            <p:nvPr/>
          </p:nvSpPr>
          <p:spPr>
            <a:xfrm>
              <a:off x="6078068" y="6293223"/>
              <a:ext cx="1192308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00" b="1" dirty="0">
                  <a:solidFill>
                    <a:srgbClr val="1F2549"/>
                  </a:solidFill>
                </a:rPr>
                <a:t>-</a:t>
              </a:r>
              <a:r>
                <a:rPr lang="pt-PT" sz="600" b="1" dirty="0">
                  <a:solidFill>
                    <a:srgbClr val="1F2549"/>
                  </a:solidFill>
                </a:rPr>
                <a:t>Direção Regional do Ambiente</a:t>
              </a:r>
              <a:br>
                <a:rPr lang="pt-PT" sz="600" b="1" dirty="0">
                  <a:solidFill>
                    <a:srgbClr val="1F2549"/>
                  </a:solidFill>
                </a:rPr>
              </a:br>
              <a:r>
                <a:rPr lang="pt-PT" sz="600" b="1" dirty="0">
                  <a:solidFill>
                    <a:srgbClr val="1F2549"/>
                  </a:solidFill>
                </a:rPr>
                <a:t> e Ação Climática</a:t>
              </a:r>
            </a:p>
            <a:p>
              <a:endParaRPr lang="pt-PT" sz="600" b="1" dirty="0">
                <a:solidFill>
                  <a:srgbClr val="1F2549"/>
                </a:solidFill>
              </a:endParaRPr>
            </a:p>
            <a:p>
              <a:pPr algn="just"/>
              <a:r>
                <a:rPr lang="pt-PT" sz="600" b="1" dirty="0">
                  <a:solidFill>
                    <a:srgbClr val="1F2549"/>
                  </a:solidFill>
                </a:rPr>
                <a:t>- Direção Regional de Políticas</a:t>
              </a:r>
            </a:p>
            <a:p>
              <a:r>
                <a:rPr lang="pt-PT" sz="600" b="1" dirty="0">
                  <a:solidFill>
                    <a:srgbClr val="1F2549"/>
                  </a:solidFill>
                </a:rPr>
                <a:t>Marítimas</a:t>
              </a:r>
            </a:p>
            <a:p>
              <a:endParaRPr lang="pt-PT" sz="800" dirty="0">
                <a:solidFill>
                  <a:srgbClr val="1F25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419100"/>
            <a:ext cx="6188914" cy="5879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Capacitate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C2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Capacitação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C2.1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Capacitação Interna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535736" y="2286000"/>
            <a:ext cx="7274764" cy="457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pt-PT" sz="19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No total, já foram realizadas </a:t>
            </a:r>
            <a:r>
              <a:rPr lang="pt-PT" sz="19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20 formações</a:t>
            </a:r>
            <a:r>
              <a:rPr lang="pt-PT" sz="19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, com participação total de </a:t>
            </a:r>
            <a:r>
              <a:rPr lang="pt-PT" sz="19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310 elementos.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pt-PT" sz="19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Nas Flores: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3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Técnicas de monitorização de aves marinhas –        março-outubro 2021;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Capacitação de uso de herbicidas em linhas de água – 21-23 de junho de 2021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Aplicação de fitofarmacêuticos – novembro-dezembro 2021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Formação em primeiros socorros – 16-18 de fevereiro de 2022;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Formação em curso básico e avançado de motosserrista e trabalhos em altura – novembro de 2023;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Curso de especialização em operação UAS – Captação e processamento de imagem para produção de </a:t>
            </a:r>
            <a:r>
              <a:rPr lang="pt-PT" sz="1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ortomosaicos</a:t>
            </a:r>
            <a:r>
              <a:rPr lang="pt-PT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novembro de 2023.</a:t>
            </a:r>
          </a:p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F6EC436-0E0D-4E6B-A68F-219A7AC29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01" y="-84439"/>
            <a:ext cx="4089400" cy="72700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5C6913-035F-4AE0-ABD8-3204FBD2E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601" y="-84440"/>
            <a:ext cx="4089399" cy="72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40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322265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</a:p>
          <a:p>
            <a:pPr>
              <a:lnSpc>
                <a:spcPct val="100000"/>
              </a:lnSpc>
              <a:buNone/>
            </a:pPr>
            <a:endParaRPr lang="en-US" sz="11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C4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boas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práticas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para a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conservação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habitats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terrestres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15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C4.1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Boas práticas para a conservação terrestre</a:t>
            </a:r>
          </a:p>
          <a:p>
            <a:pPr marL="266700" indent="0">
              <a:lnSpc>
                <a:spcPct val="100000"/>
              </a:lnSpc>
              <a:buNone/>
            </a:pP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buNone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Recolha de </a:t>
            </a: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415,3 g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sementes de espécies </a:t>
            </a:r>
            <a:b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lenhosas em 2023 (1 amostra por espécie):</a:t>
            </a:r>
          </a:p>
          <a:p>
            <a:pPr marL="273050" lvl="1" indent="0">
              <a:lnSpc>
                <a:spcPct val="100000"/>
              </a:lnSpc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Frangula</a:t>
            </a: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azorica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151,5 g</a:t>
            </a: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Laurus</a:t>
            </a: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azorica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244,4 g</a:t>
            </a: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Vaccinium</a:t>
            </a: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cylindraceum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19,4 g</a:t>
            </a:r>
          </a:p>
          <a:p>
            <a:pPr marL="273050" lvl="1" indent="0"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100F05C-F522-4EDF-9BDD-CCE85E2D5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16" y="1822914"/>
            <a:ext cx="5967521" cy="447564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3C559FB-1898-4B56-8430-746DCFD2E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15" y="1822914"/>
            <a:ext cx="5967521" cy="447564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D73918-BD2A-4CC6-9CA2-D69BB99083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72" y="378577"/>
            <a:ext cx="4859567" cy="64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466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731840" cy="61979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6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</a:p>
          <a:p>
            <a:pPr>
              <a:lnSpc>
                <a:spcPct val="100000"/>
              </a:lnSpc>
              <a:buNone/>
            </a:pPr>
            <a:endParaRPr lang="en-US" sz="9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28000"/>
              </a:lnSpc>
            </a:pPr>
            <a:r>
              <a:rPr lang="pt-PT" sz="22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C8 – </a:t>
            </a:r>
            <a:r>
              <a:rPr lang="pt-PT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 de trabalhos de controlo de espécies exóticas invasoras</a:t>
            </a:r>
          </a:p>
          <a:p>
            <a:pPr>
              <a:lnSpc>
                <a:spcPct val="100000"/>
              </a:lnSpc>
            </a:pPr>
            <a:endParaRPr lang="en-US" sz="12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9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C8.1 </a:t>
            </a:r>
            <a:r>
              <a:rPr lang="pt-PT" sz="19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Controlo e erradicação de espécies de flora invasora na Caldeira Branca</a:t>
            </a:r>
            <a:endParaRPr lang="pt-PT" sz="19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</a:pPr>
            <a:endParaRPr lang="pt-PT" sz="9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Remoção de cerca de </a:t>
            </a:r>
            <a:r>
              <a:rPr lang="pt-PT" sz="1900" b="1" dirty="0">
                <a:solidFill>
                  <a:schemeClr val="accent3">
                    <a:lumMod val="75000"/>
                  </a:schemeClr>
                </a:solidFill>
              </a:rPr>
              <a:t>1500 kg </a:t>
            </a: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(2023) e </a:t>
            </a:r>
            <a:r>
              <a:rPr lang="pt-PT" sz="1900" b="1" dirty="0">
                <a:solidFill>
                  <a:schemeClr val="accent3">
                    <a:lumMod val="75000"/>
                  </a:schemeClr>
                </a:solidFill>
              </a:rPr>
              <a:t>2120 kg </a:t>
            </a: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em </a:t>
            </a:r>
            <a:r>
              <a:rPr lang="pt-PT" sz="1900" b="1" dirty="0">
                <a:solidFill>
                  <a:schemeClr val="accent3">
                    <a:lumMod val="75000"/>
                  </a:schemeClr>
                </a:solidFill>
              </a:rPr>
              <a:t>2024</a:t>
            </a: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 de biomassa de EEI : </a:t>
            </a: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   	</a:t>
            </a:r>
            <a:r>
              <a:rPr lang="pt-PT" sz="1900" i="1" dirty="0" err="1">
                <a:solidFill>
                  <a:schemeClr val="accent3">
                    <a:lumMod val="75000"/>
                  </a:schemeClr>
                </a:solidFill>
              </a:rPr>
              <a:t>Hydrangea</a:t>
            </a:r>
            <a:r>
              <a:rPr lang="pt-PT" sz="19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PT" sz="1900" i="1" dirty="0" err="1">
                <a:solidFill>
                  <a:schemeClr val="accent3">
                    <a:lumMod val="75000"/>
                  </a:schemeClr>
                </a:solidFill>
              </a:rPr>
              <a:t>macrophylla</a:t>
            </a:r>
            <a:endParaRPr lang="pt-PT" sz="19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1900" i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pt-PT" sz="1900" i="1" dirty="0" err="1">
                <a:solidFill>
                  <a:schemeClr val="accent3">
                    <a:lumMod val="75000"/>
                  </a:schemeClr>
                </a:solidFill>
              </a:rPr>
              <a:t>Hedychium</a:t>
            </a:r>
            <a:r>
              <a:rPr lang="pt-PT" sz="19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PT" sz="1900" i="1" dirty="0" err="1">
                <a:solidFill>
                  <a:schemeClr val="accent3">
                    <a:lumMod val="75000"/>
                  </a:schemeClr>
                </a:solidFill>
              </a:rPr>
              <a:t>gardnerianum</a:t>
            </a:r>
            <a:endParaRPr lang="pt-PT" sz="19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1900" i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pt-PT" sz="1900" i="1" dirty="0" err="1">
                <a:solidFill>
                  <a:schemeClr val="accent3">
                    <a:lumMod val="75000"/>
                  </a:schemeClr>
                </a:solidFill>
              </a:rPr>
              <a:t>Pittosporum</a:t>
            </a:r>
            <a:r>
              <a:rPr lang="pt-PT" sz="19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PT" sz="1900" i="1" dirty="0" err="1">
                <a:solidFill>
                  <a:schemeClr val="accent3">
                    <a:lumMod val="75000"/>
                  </a:schemeClr>
                </a:solidFill>
              </a:rPr>
              <a:t>undulatum</a:t>
            </a:r>
            <a:endParaRPr lang="pt-PT" sz="19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lang="pt-PT" sz="19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AD8BF2-4E55-48EC-A4A8-5CD6B07F7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09" y="787078"/>
            <a:ext cx="4553191" cy="60709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8C1A150-EBD8-4A09-ADF9-89566A3EF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08" y="787078"/>
            <a:ext cx="4553192" cy="60709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A7981D6-F129-470C-BEEB-931679D59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09" y="0"/>
            <a:ext cx="5200891" cy="390066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8370058-C8E7-4ED0-8B8E-F7C7E7406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08" y="3156993"/>
            <a:ext cx="5200892" cy="39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7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322265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</a:p>
          <a:p>
            <a:pPr>
              <a:lnSpc>
                <a:spcPct val="100000"/>
              </a:lnSpc>
              <a:buNone/>
            </a:pPr>
            <a:endParaRPr lang="en-US" sz="11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C4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boas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práticas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para a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conservação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habitats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terrestres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15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C4.1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Boas práticas para a conservação terrestre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73050" lvl="1" indent="0">
              <a:lnSpc>
                <a:spcPct val="100000"/>
              </a:lnSpc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buNone/>
            </a:pP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Plantio de 138 espécies arbóreas e arbustivas transplantado </a:t>
            </a:r>
            <a:br>
              <a:rPr lang="pt-PT" sz="19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de áreas com alta densidade de regeneração das espécies, nas áreas onde foi feita a limpeza de invasoras:</a:t>
            </a: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119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Viburnum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treleasei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Juniperus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brevifolia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Ilex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perado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ssp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azorica</a:t>
            </a: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Vaccinium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cylindracem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Erica azorica </a:t>
            </a: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Hedera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azorica</a:t>
            </a:r>
            <a:endParaRPr lang="pt-PT" sz="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buNone/>
            </a:pPr>
            <a:endParaRPr lang="pt-PT" sz="21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C4CEF76-323D-40FF-972F-0C266774D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0"/>
          <a:stretch/>
        </p:blipFill>
        <p:spPr>
          <a:xfrm>
            <a:off x="6536578" y="1826636"/>
            <a:ext cx="5572652" cy="474778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5EB170C-B1EF-4AAA-B264-478ADA1C0D63}"/>
              </a:ext>
            </a:extLst>
          </p:cNvPr>
          <p:cNvSpPr txBox="1"/>
          <p:nvPr/>
        </p:nvSpPr>
        <p:spPr>
          <a:xfrm>
            <a:off x="10618568" y="6205088"/>
            <a:ext cx="149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>
                    <a:lumMod val="95000"/>
                  </a:schemeClr>
                </a:solidFill>
              </a:rPr>
              <a:t>Luís Cravinho</a:t>
            </a:r>
          </a:p>
        </p:txBody>
      </p:sp>
    </p:spTree>
    <p:extLst>
      <p:ext uri="{BB962C8B-B14F-4D97-AF65-F5344CB8AC3E}">
        <p14:creationId xmlns:p14="http://schemas.microsoft.com/office/powerpoint/2010/main" val="300407695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322265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</a:p>
          <a:p>
            <a:pPr>
              <a:lnSpc>
                <a:spcPct val="100000"/>
              </a:lnSpc>
              <a:buNone/>
            </a:pPr>
            <a:endParaRPr lang="en-US" sz="11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C4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boas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práticas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para a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conservação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habitats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terrestres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15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C4.1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Boas práticas para a conservação terrestre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73050" lvl="1" indent="0">
              <a:lnSpc>
                <a:spcPct val="100000"/>
              </a:lnSpc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buNone/>
            </a:pP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Plantio de espécies herbáceas produzidas no JBF tendo em vista a regeneração das espécies, nas áreas onde foi feita a limpeza de invasoras:</a:t>
            </a: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381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Ammi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trifoliatum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58800" lvl="1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174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Scabiosa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nitens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5EB170C-B1EF-4AAA-B264-478ADA1C0D63}"/>
              </a:ext>
            </a:extLst>
          </p:cNvPr>
          <p:cNvSpPr txBox="1"/>
          <p:nvPr/>
        </p:nvSpPr>
        <p:spPr>
          <a:xfrm>
            <a:off x="10618568" y="6205088"/>
            <a:ext cx="149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>
                    <a:lumMod val="95000"/>
                  </a:schemeClr>
                </a:solidFill>
              </a:rPr>
              <a:t>Luís Cravinho</a:t>
            </a:r>
          </a:p>
        </p:txBody>
      </p:sp>
      <p:pic>
        <p:nvPicPr>
          <p:cNvPr id="3" name="Picture 2" descr="A group of bamboo trees in the dirt&#10;&#10;Description automatically generated">
            <a:extLst>
              <a:ext uri="{FF2B5EF4-FFF2-40B4-BE49-F238E27FC236}">
                <a16:creationId xmlns:a16="http://schemas.microsoft.com/office/drawing/2014/main" id="{084BF8ED-046D-70A2-9060-17ABD48A2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13" y="-1"/>
            <a:ext cx="3857625" cy="6858000"/>
          </a:xfrm>
          <a:prstGeom prst="rect">
            <a:avLst/>
          </a:prstGeom>
        </p:spPr>
      </p:pic>
      <p:pic>
        <p:nvPicPr>
          <p:cNvPr id="5" name="Picture 4" descr="A group of men working in a garden&#10;&#10;Description automatically generated">
            <a:extLst>
              <a:ext uri="{FF2B5EF4-FFF2-40B4-BE49-F238E27FC236}">
                <a16:creationId xmlns:a16="http://schemas.microsoft.com/office/drawing/2014/main" id="{DE741D35-5FFF-24ED-9FFD-02C8441CE9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r="34472"/>
          <a:stretch/>
        </p:blipFill>
        <p:spPr>
          <a:xfrm>
            <a:off x="6817894" y="0"/>
            <a:ext cx="6930191" cy="69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87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624867" cy="6298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Integrate (tourism, agriculture, fisheries)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pt-PT" sz="22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C14 – </a:t>
            </a:r>
            <a:r>
              <a:rPr lang="pt-PT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Integração das políticas da RN2000 com o turismo</a:t>
            </a:r>
          </a:p>
          <a:p>
            <a:pPr>
              <a:lnSpc>
                <a:spcPct val="108000"/>
              </a:lnSpc>
            </a:pPr>
            <a:endParaRPr lang="en-US" sz="8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8000"/>
              </a:lnSpc>
            </a:pPr>
            <a:r>
              <a:rPr lang="pt-PT" sz="20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C14.1 </a:t>
            </a:r>
            <a:r>
              <a:rPr lang="pt-PT" sz="20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Mitigação dos impactos negativos do turismo nos trilhos na RN2000</a:t>
            </a:r>
            <a:endParaRPr lang="pt-PT" sz="20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Instalação de contadores em 7 trilhos </a:t>
            </a:r>
          </a:p>
          <a:p>
            <a:pPr marL="1169988" lvl="2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1600" b="1" dirty="0">
                <a:solidFill>
                  <a:schemeClr val="accent3">
                    <a:lumMod val="75000"/>
                  </a:schemeClr>
                </a:solidFill>
              </a:rPr>
              <a:t>2331 passagens </a:t>
            </a:r>
            <a:r>
              <a:rPr lang="pt-PT" sz="1600" dirty="0">
                <a:solidFill>
                  <a:schemeClr val="accent3">
                    <a:lumMod val="75000"/>
                  </a:schemeClr>
                </a:solidFill>
              </a:rPr>
              <a:t>registadas pelo contador no trilho PR3 FLO desde 1 de janeiro até 3 de março de 2022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Código de conduta dos trilhos revisto e atualizado no site dos trilhos dos Açores e na </a:t>
            </a:r>
            <a:r>
              <a:rPr lang="pt-PT" sz="2000" i="1" dirty="0">
                <a:solidFill>
                  <a:schemeClr val="accent3">
                    <a:lumMod val="75000"/>
                  </a:schemeClr>
                </a:solidFill>
              </a:rPr>
              <a:t>app</a:t>
            </a: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 dos Parques Naturais.</a:t>
            </a:r>
          </a:p>
          <a:p>
            <a:pPr marL="273050" lvl="1" indent="0">
              <a:lnSpc>
                <a:spcPct val="100000"/>
              </a:lnSpc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buNone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A0963-BF0C-4EA9-828D-BDC4EC4FBF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407" y="0"/>
            <a:ext cx="4851594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883675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665467" y="477459"/>
            <a:ext cx="11040470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Disseminate, Participate and Raise Awareness</a:t>
            </a: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Ações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E1/E4 – 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Comunicação do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Projeto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7DF0AE4-B877-4162-8EC6-44D25293F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r="1427"/>
          <a:stretch/>
        </p:blipFill>
        <p:spPr>
          <a:xfrm>
            <a:off x="6406575" y="1677998"/>
            <a:ext cx="5567415" cy="40485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F422A35-073B-43D8-A7DD-F2359C5AE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8" y="3516534"/>
            <a:ext cx="4555958" cy="3036564"/>
          </a:xfrm>
          <a:prstGeom prst="rect">
            <a:avLst/>
          </a:prstGeom>
        </p:spPr>
      </p:pic>
      <p:sp>
        <p:nvSpPr>
          <p:cNvPr id="14" name="Marcador de Posição de Conteúdo 2">
            <a:extLst>
              <a:ext uri="{FF2B5EF4-FFF2-40B4-BE49-F238E27FC236}">
                <a16:creationId xmlns:a16="http://schemas.microsoft.com/office/drawing/2014/main" id="{3BC2E3CA-34B1-4F1E-AA72-D7D4D718F641}"/>
              </a:ext>
            </a:extLst>
          </p:cNvPr>
          <p:cNvSpPr txBox="1">
            <a:spLocks/>
          </p:cNvSpPr>
          <p:nvPr/>
        </p:nvSpPr>
        <p:spPr>
          <a:xfrm>
            <a:off x="159733" y="1541301"/>
            <a:ext cx="6305568" cy="373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180975">
              <a:lnSpc>
                <a:spcPct val="100000"/>
              </a:lnSpc>
            </a:pPr>
            <a:endParaRPr lang="en-NZ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en-NZ" sz="2200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en-NZ" sz="2200" u="sng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Novos</a:t>
            </a:r>
            <a:r>
              <a:rPr lang="en-NZ" sz="2200" u="sng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</a:t>
            </a:r>
            <a:r>
              <a:rPr lang="en-NZ" sz="2200" u="sng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materiais</a:t>
            </a:r>
            <a:r>
              <a:rPr lang="en-NZ" sz="2200" u="sng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de Comunicação/</a:t>
            </a:r>
            <a:r>
              <a:rPr lang="en-NZ" sz="2200" u="sng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sensibilização</a:t>
            </a: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:</a:t>
            </a:r>
          </a:p>
          <a:p>
            <a:pPr marL="608013" lvl="1" indent="-342900">
              <a:lnSpc>
                <a:spcPct val="100000"/>
              </a:lnSpc>
            </a:pPr>
            <a:r>
              <a:rPr lang="en-NZ" sz="2200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Cadernos</a:t>
            </a: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;</a:t>
            </a:r>
          </a:p>
          <a:p>
            <a:pPr marL="608013" lvl="1" indent="-342900">
              <a:lnSpc>
                <a:spcPct val="100000"/>
              </a:lnSpc>
            </a:pPr>
            <a:r>
              <a:rPr lang="en-NZ" sz="2200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Individuais</a:t>
            </a: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de </a:t>
            </a:r>
            <a:r>
              <a:rPr lang="en-NZ" sz="2200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restaurante</a:t>
            </a: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.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en-NZ" sz="2200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en-NZ" sz="2200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en-NZ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en-N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8869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665467" y="477459"/>
            <a:ext cx="11040470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Disseminate, Participate and Raise Awareness</a:t>
            </a: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Ações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E1/E4 – 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Comunicação do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Projeto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</p:txBody>
      </p:sp>
      <p:sp>
        <p:nvSpPr>
          <p:cNvPr id="14" name="Marcador de Posição de Conteúdo 2">
            <a:extLst>
              <a:ext uri="{FF2B5EF4-FFF2-40B4-BE49-F238E27FC236}">
                <a16:creationId xmlns:a16="http://schemas.microsoft.com/office/drawing/2014/main" id="{3BC2E3CA-34B1-4F1E-AA72-D7D4D718F641}"/>
              </a:ext>
            </a:extLst>
          </p:cNvPr>
          <p:cNvSpPr txBox="1">
            <a:spLocks/>
          </p:cNvSpPr>
          <p:nvPr/>
        </p:nvSpPr>
        <p:spPr>
          <a:xfrm>
            <a:off x="159733" y="1541301"/>
            <a:ext cx="6305568" cy="373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180975">
              <a:lnSpc>
                <a:spcPct val="100000"/>
              </a:lnSpc>
            </a:pPr>
            <a:endParaRPr lang="en-NZ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en-NZ" sz="2200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en-NZ" sz="2200" u="sng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Nos </a:t>
            </a:r>
            <a:r>
              <a:rPr lang="en-NZ" sz="2200" u="sng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últimos</a:t>
            </a:r>
            <a:r>
              <a:rPr lang="en-NZ" sz="2200" u="sng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2 </a:t>
            </a:r>
            <a:r>
              <a:rPr lang="en-NZ" sz="2200" u="sng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anos</a:t>
            </a:r>
            <a:r>
              <a:rPr lang="en-NZ" sz="2200" u="sng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as redes </a:t>
            </a:r>
            <a:r>
              <a:rPr lang="en-NZ" sz="2200" u="sng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sociais</a:t>
            </a:r>
            <a:r>
              <a:rPr lang="en-NZ" sz="2200" u="sng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:</a:t>
            </a:r>
          </a:p>
          <a:p>
            <a:pPr marL="608013" lvl="1" indent="-342900">
              <a:lnSpc>
                <a:spcPct val="100000"/>
              </a:lnSpc>
              <a:buFontTx/>
              <a:buChar char="-"/>
            </a:pP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Facebook: </a:t>
            </a:r>
            <a:r>
              <a:rPr lang="en-NZ" sz="2200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mais</a:t>
            </a: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445 </a:t>
            </a:r>
            <a:r>
              <a:rPr lang="en-NZ" sz="2200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seguidores</a:t>
            </a: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;</a:t>
            </a:r>
          </a:p>
          <a:p>
            <a:pPr marL="608013" lvl="1" indent="-342900">
              <a:lnSpc>
                <a:spcPct val="100000"/>
              </a:lnSpc>
              <a:buFontTx/>
              <a:buChar char="-"/>
            </a:pP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Instagram: </a:t>
            </a:r>
            <a:r>
              <a:rPr lang="en-NZ" sz="2200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mais</a:t>
            </a: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141 </a:t>
            </a:r>
            <a:r>
              <a:rPr lang="en-NZ" sz="2200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seguidores</a:t>
            </a: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;</a:t>
            </a:r>
          </a:p>
          <a:p>
            <a:pPr marL="608013" lvl="1" indent="-342900">
              <a:lnSpc>
                <a:spcPct val="100000"/>
              </a:lnSpc>
              <a:buFontTx/>
              <a:buChar char="-"/>
            </a:pP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Website: </a:t>
            </a:r>
            <a:r>
              <a:rPr lang="en-NZ" sz="2200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aumento</a:t>
            </a:r>
            <a:r>
              <a:rPr lang="en-NZ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de 228 visitants;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en-NZ" sz="2200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/>
            </a:endParaRPr>
          </a:p>
          <a:p>
            <a:pPr>
              <a:lnSpc>
                <a:spcPct val="100000"/>
              </a:lnSpc>
              <a:buNone/>
            </a:pPr>
            <a:endParaRPr lang="en-N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2" descr="https://lh7-us.googleusercontent.com/ZQK-tTJZbscJur0JTEn_FF_NpBqY0y4pRJMEMXveM4gSWV5t5TGnNMrOYVvrunWhjPMHeL0CNganPrCqG-c3m3BNXDFras67g86wkRzwYK3YEA0ES4-bJqby6trqL8uv8C-cD6JlFGTs">
            <a:extLst>
              <a:ext uri="{FF2B5EF4-FFF2-40B4-BE49-F238E27FC236}">
                <a16:creationId xmlns:a16="http://schemas.microsoft.com/office/drawing/2014/main" id="{7ED7C108-8684-47CA-A297-FF19ECC9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140624"/>
            <a:ext cx="5834667" cy="332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BA3D34D-126D-4670-9E33-28A0EBC68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598483"/>
              </p:ext>
            </p:extLst>
          </p:nvPr>
        </p:nvGraphicFramePr>
        <p:xfrm>
          <a:off x="479050" y="4746947"/>
          <a:ext cx="9335400" cy="1270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1800">
                  <a:extLst>
                    <a:ext uri="{9D8B030D-6E8A-4147-A177-3AD203B41FA5}">
                      <a16:colId xmlns:a16="http://schemas.microsoft.com/office/drawing/2014/main" val="573135663"/>
                    </a:ext>
                  </a:extLst>
                </a:gridCol>
                <a:gridCol w="3111800">
                  <a:extLst>
                    <a:ext uri="{9D8B030D-6E8A-4147-A177-3AD203B41FA5}">
                      <a16:colId xmlns:a16="http://schemas.microsoft.com/office/drawing/2014/main" val="4221092845"/>
                    </a:ext>
                  </a:extLst>
                </a:gridCol>
                <a:gridCol w="3111800">
                  <a:extLst>
                    <a:ext uri="{9D8B030D-6E8A-4147-A177-3AD203B41FA5}">
                      <a16:colId xmlns:a16="http://schemas.microsoft.com/office/drawing/2014/main" val="74960097"/>
                    </a:ext>
                  </a:extLst>
                </a:gridCol>
              </a:tblGrid>
              <a:tr h="5337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Facebook</a:t>
                      </a:r>
                      <a:endParaRPr lang="pt-PT" sz="36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Instagram</a:t>
                      </a:r>
                      <a:endParaRPr lang="pt-PT" sz="36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  <a:endParaRPr lang="pt-PT" sz="36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523845727"/>
                  </a:ext>
                </a:extLst>
              </a:tr>
              <a:tr h="5337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Seguidores: 3445</a:t>
                      </a:r>
                      <a:endParaRPr lang="pt-PT" sz="36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Seguidores: 672</a:t>
                      </a:r>
                      <a:endParaRPr lang="pt-PT" sz="36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de visitantes por mês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696</a:t>
                      </a:r>
                      <a:endParaRPr lang="en-US" sz="36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80130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729289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159733" y="207477"/>
            <a:ext cx="5896076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Disseminate, Participate and Raise Awareness</a:t>
            </a:r>
            <a:endParaRPr lang="en-NZ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NZ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Action E4 </a:t>
            </a:r>
            <a:r>
              <a:rPr lang="en-NZ" sz="2000" dirty="0">
                <a:solidFill>
                  <a:srgbClr val="2EABC0"/>
                </a:solidFill>
                <a:latin typeface="Century Gothic"/>
                <a:ea typeface="+mn-lt"/>
                <a:cs typeface="Calibri" panose="020F0502020204030204"/>
              </a:rPr>
              <a:t>–</a:t>
            </a:r>
            <a:r>
              <a:rPr lang="en-NZ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Programa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</a:t>
            </a: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Educação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Ambiental</a:t>
            </a:r>
            <a:endParaRPr lang="en-NZ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159733" y="1751704"/>
            <a:ext cx="6305568" cy="373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0">
              <a:lnSpc>
                <a:spcPct val="100000"/>
              </a:lnSpc>
              <a:buNone/>
            </a:pPr>
            <a:endParaRPr lang="en-NZ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en-NZ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en-N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4850E-FDE3-4E21-B518-420A6D60998B}"/>
              </a:ext>
            </a:extLst>
          </p:cNvPr>
          <p:cNvSpPr txBox="1"/>
          <p:nvPr/>
        </p:nvSpPr>
        <p:spPr>
          <a:xfrm>
            <a:off x="6136192" y="-7894"/>
            <a:ext cx="1372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i="1" dirty="0">
                <a:solidFill>
                  <a:schemeClr val="bg1"/>
                </a:solidFill>
              </a:rPr>
              <a:t>Euphorbia stygiana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7619A3A-B2F1-4E12-A0CC-7DCF9A1053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20501" y="2764323"/>
          <a:ext cx="8128000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26323314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5950565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5486141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8214508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1503224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b"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Activities open to the community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Activities</a:t>
                      </a:r>
                      <a:r>
                        <a:rPr lang="pt-PT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PT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with</a:t>
                      </a:r>
                      <a:r>
                        <a:rPr lang="pt-PT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PT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schools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27396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Activities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Participants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Activities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Participants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81013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1 671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792067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1 671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2 042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73996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547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83927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1658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39847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3775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529108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2024 (</a:t>
                      </a:r>
                      <a:r>
                        <a:rPr lang="pt-PT" sz="1800" b="0" i="0" u="none" strike="noStrike" dirty="0" err="1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until</a:t>
                      </a: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PT" sz="1800" b="0" i="0" u="none" strike="noStrike" dirty="0" err="1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jan</a:t>
                      </a: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no data yet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no data </a:t>
                      </a:r>
                      <a:r>
                        <a:rPr lang="pt-PT" sz="1800" b="0" i="0" u="none" strike="noStrike" dirty="0" err="1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yet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0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339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088457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1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1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1" i="0" u="none" strike="noStrike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2988</a:t>
                      </a:r>
                      <a:endParaRPr lang="pt-PT" sz="320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1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534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800" b="1" i="0" u="none" strike="noStrike" dirty="0">
                          <a:solidFill>
                            <a:srgbClr val="2E75B5"/>
                          </a:solidFill>
                          <a:effectLst/>
                          <a:latin typeface="Calibri" panose="020F0502020204030204" pitchFamily="34" charset="0"/>
                        </a:rPr>
                        <a:t>9683</a:t>
                      </a:r>
                      <a:endParaRPr lang="pt-PT" sz="3200" dirty="0"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439524563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C207CC60-1933-4959-A175-3A77FB66E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8"/>
          <a:stretch/>
        </p:blipFill>
        <p:spPr>
          <a:xfrm>
            <a:off x="6853151" y="207477"/>
            <a:ext cx="4507499" cy="23988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F9A6EB1-CEB4-4D4E-A1EF-423D7AEF90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4" r="32632"/>
          <a:stretch/>
        </p:blipFill>
        <p:spPr>
          <a:xfrm>
            <a:off x="379308" y="3221711"/>
            <a:ext cx="3021618" cy="330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159733" y="207477"/>
            <a:ext cx="9180210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Disseminate, Participate and Raise Awareness</a:t>
            </a:r>
            <a:endParaRPr lang="en-NZ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NZ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Action E5 </a:t>
            </a:r>
            <a:r>
              <a:rPr lang="en-NZ" sz="2000" dirty="0">
                <a:solidFill>
                  <a:srgbClr val="2EABC0"/>
                </a:solidFill>
                <a:latin typeface="Century Gothic"/>
                <a:ea typeface="+mn-lt"/>
                <a:cs typeface="Calibri" panose="020F0502020204030204"/>
              </a:rPr>
              <a:t>–</a:t>
            </a:r>
            <a:r>
              <a:rPr lang="en-NZ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Envolvimento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do </a:t>
            </a: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público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e </a:t>
            </a: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programa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</a:t>
            </a: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voluntariado</a:t>
            </a: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endParaRPr lang="en-NZ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en-NZ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0" y="1333693"/>
            <a:ext cx="11064240" cy="54198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0">
              <a:lnSpc>
                <a:spcPct val="100000"/>
              </a:lnSpc>
              <a:buNone/>
            </a:pPr>
            <a:endParaRPr lang="en-NZ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 marL="550863" lvl="1" indent="-285750">
              <a:lnSpc>
                <a:spcPct val="100000"/>
              </a:lnSpc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Citizen science: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iNaturalist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/Biodiversity4all app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Flora and fauna of the Azores - LIFE IP AZORES NATURA </a:t>
            </a:r>
          </a:p>
          <a:p>
            <a:pPr marL="550863" lvl="1" indent="-285750">
              <a:lnSpc>
                <a:spcPct val="100000"/>
              </a:lnSpc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en-US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 marL="550863" lvl="1" indent="-285750">
              <a:lnSpc>
                <a:spcPct val="100000"/>
              </a:lnSpc>
            </a:pPr>
            <a:endParaRPr lang="en-US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 marL="550863" lvl="1" indent="-285750">
              <a:lnSpc>
                <a:spcPct val="100000"/>
              </a:lnSpc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O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projeto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foi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criado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 a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20/02/2023,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com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os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seguintes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critérios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:</a:t>
            </a:r>
          </a:p>
          <a:p>
            <a:pPr marL="1008063" lvl="2" indent="-285750">
              <a:lnSpc>
                <a:spcPct val="100000"/>
              </a:lnSpc>
            </a:pPr>
            <a:r>
              <a:rPr lang="en-US" sz="15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Taxa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:</a:t>
            </a:r>
          </a:p>
          <a:p>
            <a:pPr marL="1465263" lvl="3" indent="-285750">
              <a:lnSpc>
                <a:spcPct val="100000"/>
              </a:lnSpc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Kingdom Animalia (</a:t>
            </a:r>
            <a:r>
              <a:rPr lang="en-US" sz="15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Animais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)</a:t>
            </a:r>
          </a:p>
          <a:p>
            <a:pPr marL="1465263" lvl="3" indent="-285750">
              <a:lnSpc>
                <a:spcPct val="100000"/>
              </a:lnSpc>
            </a:pPr>
            <a:r>
              <a:rPr lang="en-US" sz="15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Classe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 Aves</a:t>
            </a:r>
          </a:p>
          <a:p>
            <a:pPr marL="1465263" lvl="3" indent="-285750">
              <a:lnSpc>
                <a:spcPct val="100000"/>
              </a:lnSpc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Kingdom Plantae (</a:t>
            </a:r>
            <a:r>
              <a:rPr lang="en-US" sz="15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Plantas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)</a:t>
            </a:r>
          </a:p>
          <a:p>
            <a:pPr marL="1008063" lvl="2" indent="-285750">
              <a:lnSpc>
                <a:spcPct val="100000"/>
              </a:lnSpc>
            </a:pPr>
            <a:r>
              <a:rPr lang="en-US" sz="15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Locatlização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:</a:t>
            </a:r>
          </a:p>
          <a:p>
            <a:pPr marL="1465263" lvl="3" indent="-285750">
              <a:lnSpc>
                <a:spcPct val="100000"/>
              </a:lnSpc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Azores Atlantic area</a:t>
            </a:r>
          </a:p>
          <a:p>
            <a:pPr marL="1465263" lvl="3" indent="-285750">
              <a:lnSpc>
                <a:spcPct val="100000"/>
              </a:lnSpc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Azores, PT</a:t>
            </a:r>
          </a:p>
          <a:p>
            <a:pPr marL="1465263" lvl="3" indent="-285750">
              <a:lnSpc>
                <a:spcPct val="100000"/>
              </a:lnSpc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Mid-Atlantic Ridge North of the Azores Habitats or Species </a:t>
            </a:r>
            <a:b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</a:b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Management Protected Area, PT</a:t>
            </a:r>
          </a:p>
          <a:p>
            <a:pPr marL="550863" lvl="1" indent="-285750">
              <a:lnSpc>
                <a:spcPct val="100000"/>
              </a:lnSpc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 marL="550863" lvl="1" indent="-285750">
              <a:lnSpc>
                <a:spcPct val="100000"/>
              </a:lnSpc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19 993 </a:t>
            </a:r>
            <a:r>
              <a:rPr lang="en-US" sz="1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observações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foram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resgistadas</a:t>
            </a:r>
            <a:endParaRPr lang="en-NZ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4850E-FDE3-4E21-B518-420A6D60998B}"/>
              </a:ext>
            </a:extLst>
          </p:cNvPr>
          <p:cNvSpPr txBox="1"/>
          <p:nvPr/>
        </p:nvSpPr>
        <p:spPr>
          <a:xfrm>
            <a:off x="6136192" y="-7894"/>
            <a:ext cx="1372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i="1" dirty="0">
                <a:solidFill>
                  <a:schemeClr val="bg1"/>
                </a:solidFill>
              </a:rPr>
              <a:t>Euphorbia stygiana</a:t>
            </a:r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B35BD065-A3B0-4867-AC5E-AC8DE4575A40}"/>
              </a:ext>
            </a:extLst>
          </p:cNvPr>
          <p:cNvSpPr/>
          <p:nvPr/>
        </p:nvSpPr>
        <p:spPr>
          <a:xfrm>
            <a:off x="3631474" y="2286000"/>
            <a:ext cx="209006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F5687323-00E7-42F0-9F57-6266F83E7AF5}"/>
              </a:ext>
            </a:extLst>
          </p:cNvPr>
          <p:cNvSpPr/>
          <p:nvPr/>
        </p:nvSpPr>
        <p:spPr>
          <a:xfrm>
            <a:off x="3692435" y="5769428"/>
            <a:ext cx="209006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34679E5-D48D-4DE6-AEB9-AB611C755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57" y="1959428"/>
            <a:ext cx="4310471" cy="47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4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10289" y="559444"/>
            <a:ext cx="6884681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A1 -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Planeamento operacional preparatório </a:t>
            </a:r>
            <a:b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para os trabalhos de conservação</a:t>
            </a:r>
            <a:r>
              <a:rPr lang="pt-PT" sz="24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6088" lvl="1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 A1.1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Planeamento técnico</a:t>
            </a:r>
          </a:p>
          <a:p>
            <a:pPr marL="446088" lvl="1" indent="-180975">
              <a:lnSpc>
                <a:spcPct val="100000"/>
              </a:lnSpc>
            </a:pPr>
            <a:endParaRPr lang="pt-PT" sz="18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Plano Operacional</a:t>
            </a:r>
          </a:p>
          <a:p>
            <a:pPr marL="446088" lvl="1" indent="-180975">
              <a:lnSpc>
                <a:spcPct val="100000"/>
              </a:lnSpc>
            </a:pPr>
            <a:endParaRPr lang="pt-PT" sz="18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4C3A19-8268-45A4-A17A-32D34F04D18E}"/>
              </a:ext>
            </a:extLst>
          </p:cNvPr>
          <p:cNvSpPr/>
          <p:nvPr/>
        </p:nvSpPr>
        <p:spPr>
          <a:xfrm>
            <a:off x="1102643" y="4171910"/>
            <a:ext cx="1718337" cy="938954"/>
          </a:xfrm>
          <a:custGeom>
            <a:avLst/>
            <a:gdLst>
              <a:gd name="connsiteX0" fmla="*/ 0 w 1855530"/>
              <a:gd name="connsiteY0" fmla="*/ 656099 h 1312197"/>
              <a:gd name="connsiteX1" fmla="*/ 927765 w 1855530"/>
              <a:gd name="connsiteY1" fmla="*/ 0 h 1312197"/>
              <a:gd name="connsiteX2" fmla="*/ 1855530 w 1855530"/>
              <a:gd name="connsiteY2" fmla="*/ 656099 h 1312197"/>
              <a:gd name="connsiteX3" fmla="*/ 927765 w 1855530"/>
              <a:gd name="connsiteY3" fmla="*/ 1312198 h 1312197"/>
              <a:gd name="connsiteX4" fmla="*/ 0 w 1855530"/>
              <a:gd name="connsiteY4" fmla="*/ 656099 h 131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530" h="1312197">
                <a:moveTo>
                  <a:pt x="0" y="656099"/>
                </a:moveTo>
                <a:cubicBezTo>
                  <a:pt x="0" y="293746"/>
                  <a:pt x="415375" y="0"/>
                  <a:pt x="927765" y="0"/>
                </a:cubicBezTo>
                <a:cubicBezTo>
                  <a:pt x="1440155" y="0"/>
                  <a:pt x="1855530" y="293746"/>
                  <a:pt x="1855530" y="656099"/>
                </a:cubicBezTo>
                <a:cubicBezTo>
                  <a:pt x="1855530" y="1018452"/>
                  <a:pt x="1440155" y="1312198"/>
                  <a:pt x="927765" y="1312198"/>
                </a:cubicBezTo>
                <a:cubicBezTo>
                  <a:pt x="415375" y="1312198"/>
                  <a:pt x="0" y="1018452"/>
                  <a:pt x="0" y="65609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056" tIns="212487" rIns="292056" bIns="21248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PT" sz="1600" kern="1200" dirty="0"/>
              <a:t>Plano Operacional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C6DBE8A-CB2D-424B-916D-A66DF310B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001" y="685732"/>
            <a:ext cx="3802710" cy="5357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FBCA135-1A0F-4056-ABB4-EBAA822D0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626" y="685732"/>
            <a:ext cx="7792750" cy="57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25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455307" y="379523"/>
            <a:ext cx="6448015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Coordinate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pt-PT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F3 – Grupo de Trabalho para coordenação dos Fundos Complementares</a:t>
            </a:r>
          </a:p>
          <a:p>
            <a:pPr marL="536575" lvl="2" indent="-2682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 Website tem um Balcão de Apoio para dar suporte aos projetos complementares;</a:t>
            </a:r>
          </a:p>
          <a:p>
            <a:pPr marL="536575" lvl="2" indent="-2682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Já foram divulgadas </a:t>
            </a:r>
            <a:r>
              <a:rPr lang="pt-PT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86 </a:t>
            </a:r>
            <a:r>
              <a:rPr lang="pt-PT" b="1" i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calls</a:t>
            </a:r>
            <a:r>
              <a:rPr lang="pt-PT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pt-PT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no website, e </a:t>
            </a:r>
            <a:r>
              <a:rPr lang="pt-PT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59 contatos </a:t>
            </a:r>
            <a:r>
              <a:rPr lang="pt-PT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recebidos no Balcão Aberto.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92BA1A7-7465-4CBD-8225-38A00B3D8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82"/>
          <a:stretch/>
        </p:blipFill>
        <p:spPr>
          <a:xfrm>
            <a:off x="6995686" y="832104"/>
            <a:ext cx="5183025" cy="256612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A3AED52-F98B-4257-9943-5DDDB33CF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686" y="3701659"/>
            <a:ext cx="5183024" cy="3057035"/>
          </a:xfrm>
          <a:prstGeom prst="rect">
            <a:avLst/>
          </a:prstGeom>
        </p:spPr>
      </p:pic>
      <p:pic>
        <p:nvPicPr>
          <p:cNvPr id="7" name="image18.png">
            <a:extLst>
              <a:ext uri="{FF2B5EF4-FFF2-40B4-BE49-F238E27FC236}">
                <a16:creationId xmlns:a16="http://schemas.microsoft.com/office/drawing/2014/main" id="{91A8FC85-F814-4C34-A9C9-B5177C984E4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0837" y="3713943"/>
            <a:ext cx="9360094" cy="298703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54878300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>
            <a:extLst>
              <a:ext uri="{FF2B5EF4-FFF2-40B4-BE49-F238E27FC236}">
                <a16:creationId xmlns:a16="http://schemas.microsoft.com/office/drawing/2014/main" id="{A623E5D0-C5F6-4A5A-BE65-BB0BBE2B01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542" y="4628333"/>
            <a:ext cx="926087" cy="67868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FD869AB-A77D-45E0-8EB6-B370E3BC1833}"/>
              </a:ext>
            </a:extLst>
          </p:cNvPr>
          <p:cNvSpPr/>
          <p:nvPr/>
        </p:nvSpPr>
        <p:spPr>
          <a:xfrm>
            <a:off x="251396" y="4156561"/>
            <a:ext cx="11667839" cy="1662125"/>
          </a:xfrm>
          <a:prstGeom prst="roundRect">
            <a:avLst/>
          </a:prstGeom>
          <a:noFill/>
          <a:ln w="28575"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1">
            <a:extLst>
              <a:ext uri="{FF2B5EF4-FFF2-40B4-BE49-F238E27FC236}">
                <a16:creationId xmlns:a16="http://schemas.microsoft.com/office/drawing/2014/main" id="{DF1DB71F-1A8E-4933-A61F-7D7875077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88" y="4156561"/>
            <a:ext cx="4657492" cy="1662125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0F2E6C-DCAD-4162-940A-C607F6FD84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983" y="4576313"/>
            <a:ext cx="1638639" cy="8805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9865D96-0BC5-43C2-B2C2-D9F1D43994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259" y="4576313"/>
            <a:ext cx="1081287" cy="74427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B2E40769-30DE-4017-8985-4FDC88C75A4E}"/>
              </a:ext>
            </a:extLst>
          </p:cNvPr>
          <p:cNvSpPr txBox="1">
            <a:spLocks/>
          </p:cNvSpPr>
          <p:nvPr/>
        </p:nvSpPr>
        <p:spPr>
          <a:xfrm>
            <a:off x="2975936" y="395823"/>
            <a:ext cx="11953335" cy="4100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LIFEIPNATURA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/>
              <a:cs typeface="Calibri Light"/>
            </a:endParaRPr>
          </a:p>
          <a:p>
            <a:pPr>
              <a:lnSpc>
                <a:spcPct val="16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@LIFEIPNATURA</a:t>
            </a:r>
          </a:p>
          <a:p>
            <a:pPr>
              <a:lnSpc>
                <a:spcPct val="16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j-lt"/>
                <a:cs typeface="+mj-lt"/>
              </a:rPr>
              <a:t>lifeip.azoresnatura@azores.gov.pt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alibri Light"/>
            </a:endParaRPr>
          </a:p>
          <a:p>
            <a:pPr>
              <a:lnSpc>
                <a:spcPct val="16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(+351) 296 206 700</a:t>
            </a:r>
            <a:b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</a:b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hlinkClick r:id="rId7"/>
              </a:rPr>
              <a:t>https://www.lifeazoresnatura.eu/</a:t>
            </a: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 </a:t>
            </a:r>
          </a:p>
        </p:txBody>
      </p:sp>
      <p:pic>
        <p:nvPicPr>
          <p:cNvPr id="15" name="Imagem 5">
            <a:extLst>
              <a:ext uri="{FF2B5EF4-FFF2-40B4-BE49-F238E27FC236}">
                <a16:creationId xmlns:a16="http://schemas.microsoft.com/office/drawing/2014/main" id="{A00123AB-A0D8-449B-BBF8-156F633C15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744" y="886517"/>
            <a:ext cx="1022375" cy="28049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77147F0-74B3-4159-AD6B-A14A8C4A4E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9041" r="4505" b="27381"/>
          <a:stretch/>
        </p:blipFill>
        <p:spPr>
          <a:xfrm>
            <a:off x="7771353" y="4516273"/>
            <a:ext cx="1788603" cy="8566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0AB38D-396D-49F9-ADC0-30D8848C84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4551977" y="4711096"/>
            <a:ext cx="1247110" cy="5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EC323C6E-040F-44EC-8262-7A4C4B818C11}"/>
              </a:ext>
            </a:extLst>
          </p:cNvPr>
          <p:cNvSpPr txBox="1">
            <a:spLocks/>
          </p:cNvSpPr>
          <p:nvPr/>
        </p:nvSpPr>
        <p:spPr>
          <a:xfrm>
            <a:off x="827515" y="57403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800" b="1">
                <a:solidFill>
                  <a:srgbClr val="6687B3"/>
                </a:solidFill>
                <a:latin typeface="+mn-lt"/>
              </a:rPr>
              <a:t>Muito Obrigada!</a:t>
            </a:r>
            <a:endParaRPr lang="pt-PT" sz="4800" b="1" dirty="0">
              <a:solidFill>
                <a:srgbClr val="6687B3"/>
              </a:solidFill>
              <a:latin typeface="+mn-lt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9D39C52C-CFB9-4FA5-8FBC-560FA8766CD7}"/>
              </a:ext>
            </a:extLst>
          </p:cNvPr>
          <p:cNvSpPr txBox="1">
            <a:spLocks/>
          </p:cNvSpPr>
          <p:nvPr/>
        </p:nvSpPr>
        <p:spPr>
          <a:xfrm>
            <a:off x="753825" y="-106091"/>
            <a:ext cx="10684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Century Gothic"/>
                <a:cs typeface="Calibri Light"/>
              </a:rPr>
              <a:t>Acompanhe e participe neste projeto!</a:t>
            </a:r>
            <a:endParaRPr lang="pt-PT" dirty="0">
              <a:latin typeface="Century Gothic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FB018E4-5D01-4FEA-9199-DE3EC70BD0E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14318" r="35679" b="71450"/>
          <a:stretch/>
        </p:blipFill>
        <p:spPr>
          <a:xfrm>
            <a:off x="9132848" y="3372078"/>
            <a:ext cx="2537854" cy="770916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38936014-BDFD-4BB7-AF83-488F02352C0A}"/>
              </a:ext>
            </a:extLst>
          </p:cNvPr>
          <p:cNvGrpSpPr/>
          <p:nvPr/>
        </p:nvGrpSpPr>
        <p:grpSpPr>
          <a:xfrm>
            <a:off x="0" y="5888589"/>
            <a:ext cx="1780744" cy="1107410"/>
            <a:chOff x="0" y="5832253"/>
            <a:chExt cx="1960828" cy="137730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DB659FE1-A99A-457B-B5EF-32964D5E3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39" t="14802" r="2062" b="62920"/>
            <a:stretch/>
          </p:blipFill>
          <p:spPr>
            <a:xfrm flipH="1">
              <a:off x="0" y="5832253"/>
              <a:ext cx="1699907" cy="1200348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1889D91-C5C9-4C4F-94CF-C6BE25A16F66}"/>
                </a:ext>
              </a:extLst>
            </p:cNvPr>
            <p:cNvSpPr/>
            <p:nvPr/>
          </p:nvSpPr>
          <p:spPr>
            <a:xfrm flipH="1">
              <a:off x="1116478" y="6489700"/>
              <a:ext cx="844350" cy="7198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EAC45B8-9569-4986-823F-4227B3B6140E}"/>
                </a:ext>
              </a:extLst>
            </p:cNvPr>
            <p:cNvSpPr/>
            <p:nvPr/>
          </p:nvSpPr>
          <p:spPr>
            <a:xfrm flipH="1">
              <a:off x="211510" y="6769462"/>
              <a:ext cx="592636" cy="41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016494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725757" y="568072"/>
            <a:ext cx="11641734" cy="5721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8000"/>
              </a:lnSpc>
              <a:buNone/>
              <a:defRPr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Ação A1</a:t>
            </a:r>
            <a:r>
              <a:rPr lang="en-US" sz="2400" b="1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 – </a:t>
            </a:r>
            <a:r>
              <a:rPr lang="pt-PT" sz="2400" b="1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Planeamento operacional preparatório para os trabalhos de conservação </a:t>
            </a: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6687B3"/>
              </a:solidFill>
              <a:effectLst/>
              <a:uLnTx/>
              <a:uFillTx/>
              <a:latin typeface="Century Gothic"/>
              <a:ea typeface="+mn-lt"/>
              <a:cs typeface="Calibri" panose="020F0502020204030204"/>
            </a:endParaRP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 panose="020F0502020204030204" pitchFamily="34" charset="0"/>
              </a:rPr>
              <a:t>Estratégia </a:t>
            </a:r>
            <a:r>
              <a:rPr lang="pt-PT" sz="1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lt"/>
                <a:cs typeface="Calibri" panose="020F0502020204030204" pitchFamily="34" charset="0"/>
              </a:rPr>
              <a:t>R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 panose="020F0502020204030204" pitchFamily="34" charset="0"/>
              </a:rPr>
              <a:t>egional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 panose="020F0502020204030204" pitchFamily="34" charset="0"/>
              </a:rPr>
              <a:t> para o Controlo e  Prevenção de </a:t>
            </a: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 panose="020F0502020204030204" pitchFamily="34" charset="0"/>
              </a:rPr>
              <a:t>Espécies Exóticas Invasoras (EEI)</a:t>
            </a: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sz="2000" b="1" dirty="0">
              <a:solidFill>
                <a:srgbClr val="E7E6E6">
                  <a:lumMod val="50000"/>
                </a:srgbClr>
              </a:solidFill>
              <a:ea typeface="+mn-lt"/>
              <a:cs typeface="Calibri" panose="020F0502020204030204" pitchFamily="34" charset="0"/>
            </a:endParaRP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sz="2000" b="1" dirty="0">
              <a:solidFill>
                <a:srgbClr val="E7E6E6">
                  <a:lumMod val="50000"/>
                </a:srgbClr>
              </a:solidFill>
              <a:ea typeface="+mn-lt"/>
              <a:cs typeface="Calibri" panose="020F0502020204030204" pitchFamily="34" charset="0"/>
            </a:endParaRP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lt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88CE1B-544A-4015-8F73-E5CAF2B3DCEE}"/>
              </a:ext>
            </a:extLst>
          </p:cNvPr>
          <p:cNvSpPr txBox="1"/>
          <p:nvPr/>
        </p:nvSpPr>
        <p:spPr>
          <a:xfrm>
            <a:off x="318214" y="2968561"/>
            <a:ext cx="6895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0" lvl="2" indent="-185738" algn="just">
              <a:buFont typeface="Calibri" panose="020F0502020204030204" pitchFamily="34" charset="0"/>
              <a:buChar char="̶"/>
            </a:pPr>
            <a:r>
              <a:rPr lang="pt-PT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4 relatórios técnicos recebidos, incluindo lista de EEI presentes nos Açores;</a:t>
            </a:r>
          </a:p>
          <a:p>
            <a:pPr marL="901700" lvl="2" indent="-185738" algn="just">
              <a:buFont typeface="Calibri" panose="020F0502020204030204" pitchFamily="34" charset="0"/>
              <a:buChar char="̶"/>
            </a:pPr>
            <a:r>
              <a:rPr lang="pt-PT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A Divisão de Fauna e Flora da DRAAC está a preparar a divulgação da Estratégia Regional, bem como da regulamentação regional relativa às EEI.</a:t>
            </a:r>
            <a:endParaRPr lang="pt-PT" b="1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684FE04-75EA-4F3A-BF63-27273EA24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565" y="1596389"/>
            <a:ext cx="4043552" cy="5155391"/>
          </a:xfrm>
          <a:prstGeom prst="rect">
            <a:avLst/>
          </a:prstGeom>
        </p:spPr>
      </p:pic>
      <p:pic>
        <p:nvPicPr>
          <p:cNvPr id="8" name="Picture 2" descr="Next Button Animation by Madeleine Mermall - LottieFiles">
            <a:extLst>
              <a:ext uri="{FF2B5EF4-FFF2-40B4-BE49-F238E27FC236}">
                <a16:creationId xmlns:a16="http://schemas.microsoft.com/office/drawing/2014/main" id="{E3D47E73-5B18-491E-94A2-0283EA0E2F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27" y="4941801"/>
            <a:ext cx="1322070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9EC14-716A-48E8-8B2C-AD681498803C}"/>
              </a:ext>
            </a:extLst>
          </p:cNvPr>
          <p:cNvSpPr txBox="1"/>
          <p:nvPr/>
        </p:nvSpPr>
        <p:spPr>
          <a:xfrm>
            <a:off x="2969607" y="5326150"/>
            <a:ext cx="325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9113" lvl="1">
              <a:spcBef>
                <a:spcPts val="500"/>
              </a:spcBef>
              <a:defRPr/>
            </a:pPr>
            <a:r>
              <a:rPr lang="pt-PT" sz="2400" b="1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Próximos passos</a:t>
            </a:r>
          </a:p>
        </p:txBody>
      </p:sp>
    </p:spTree>
    <p:extLst>
      <p:ext uri="{BB962C8B-B14F-4D97-AF65-F5344CB8AC3E}">
        <p14:creationId xmlns:p14="http://schemas.microsoft.com/office/powerpoint/2010/main" val="2917097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725757" y="568072"/>
            <a:ext cx="10108498" cy="5721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8000"/>
              </a:lnSpc>
              <a:buNone/>
              <a:defRPr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Ação A1</a:t>
            </a:r>
            <a:r>
              <a:rPr lang="en-US" sz="2400" b="1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 – </a:t>
            </a:r>
            <a:r>
              <a:rPr lang="pt-PT" sz="2400" b="1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Planeamento operacional preparatório para os trabalhos de conservação </a:t>
            </a: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6687B3"/>
              </a:solidFill>
              <a:effectLst/>
              <a:uLnTx/>
              <a:uFillTx/>
              <a:latin typeface="Century Gothic"/>
              <a:ea typeface="+mn-lt"/>
              <a:cs typeface="Calibri" panose="020F0502020204030204"/>
            </a:endParaRP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 panose="020F0502020204030204" pitchFamily="34" charset="0"/>
              </a:rPr>
              <a:t>Estratégia Regional para o Controlo e Prevenção de Espécies </a:t>
            </a: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Calibri" panose="020F0502020204030204" pitchFamily="34" charset="0"/>
              </a:rPr>
              <a:t>Exóticas Invasoras (EEI)</a:t>
            </a: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sz="2000" b="1" dirty="0">
              <a:solidFill>
                <a:srgbClr val="E7E6E6">
                  <a:lumMod val="50000"/>
                </a:srgbClr>
              </a:solidFill>
              <a:ea typeface="+mn-lt"/>
              <a:cs typeface="Calibri" panose="020F0502020204030204" pitchFamily="34" charset="0"/>
            </a:endParaRP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sz="2000" b="1" dirty="0">
              <a:solidFill>
                <a:srgbClr val="E7E6E6">
                  <a:lumMod val="50000"/>
                </a:srgbClr>
              </a:solidFill>
              <a:ea typeface="+mn-lt"/>
              <a:cs typeface="Calibri" panose="020F0502020204030204" pitchFamily="34" charset="0"/>
            </a:endParaRP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lt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88CE1B-544A-4015-8F73-E5CAF2B3DCEE}"/>
              </a:ext>
            </a:extLst>
          </p:cNvPr>
          <p:cNvSpPr txBox="1"/>
          <p:nvPr/>
        </p:nvSpPr>
        <p:spPr>
          <a:xfrm>
            <a:off x="327451" y="2349725"/>
            <a:ext cx="68953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2" lvl="2" algn="just"/>
            <a:r>
              <a:rPr lang="pt-PT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9 Eixos </a:t>
            </a:r>
            <a:r>
              <a:rPr lang="pt-PT" b="1" dirty="0" err="1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Témáticos</a:t>
            </a:r>
            <a:r>
              <a:rPr lang="pt-PT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:</a:t>
            </a:r>
          </a:p>
          <a:p>
            <a:pPr marL="1262063" lvl="2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NZ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Eixo</a:t>
            </a:r>
            <a:r>
              <a:rPr lang="en-NZ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NZ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Liderança</a:t>
            </a:r>
            <a:r>
              <a:rPr lang="en-NZ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NZ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coordenação</a:t>
            </a:r>
            <a:endParaRPr lang="en-NZ" dirty="0">
              <a:solidFill>
                <a:srgbClr val="E7E6E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2063" lvl="2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NZ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Eixo</a:t>
            </a:r>
            <a:r>
              <a:rPr lang="en-NZ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NZ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Prevenção</a:t>
            </a:r>
            <a:endParaRPr lang="en-NZ" dirty="0">
              <a:solidFill>
                <a:srgbClr val="E7E6E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2063" lvl="2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NZ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Eixo</a:t>
            </a:r>
            <a:r>
              <a:rPr lang="en-NZ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Deteção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precoce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resposta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rápida</a:t>
            </a:r>
            <a:endParaRPr lang="en-US" dirty="0">
              <a:solidFill>
                <a:srgbClr val="E7E6E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2063" lvl="2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Eixo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pt-PT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Redução das populações de EEI</a:t>
            </a:r>
            <a:endParaRPr lang="en-US" dirty="0">
              <a:solidFill>
                <a:srgbClr val="E7E6E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2063" lvl="2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Eixo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pt-PT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Cooperação nacional e internacional</a:t>
            </a:r>
          </a:p>
          <a:p>
            <a:pPr marL="1262063" lvl="2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Eixo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 </a:t>
            </a: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Investigação</a:t>
            </a:r>
            <a:endParaRPr lang="en-US" dirty="0">
              <a:solidFill>
                <a:srgbClr val="E7E6E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2063" lvl="2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Eixo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Gestão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informação</a:t>
            </a:r>
            <a:endParaRPr lang="en-US" dirty="0">
              <a:solidFill>
                <a:srgbClr val="E7E6E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2063" lvl="2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Eixo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8. </a:t>
            </a:r>
            <a:r>
              <a:rPr lang="pt-PT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Consciencialização e o envolvimento da comunidade</a:t>
            </a:r>
          </a:p>
          <a:p>
            <a:pPr marL="1262063" lvl="2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Eixo</a:t>
            </a:r>
            <a:r>
              <a:rPr lang="en-US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9: </a:t>
            </a:r>
            <a:r>
              <a:rPr lang="pt-PT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Monitorização e garantia de qualidade</a:t>
            </a:r>
            <a:endParaRPr lang="en-US" dirty="0">
              <a:solidFill>
                <a:srgbClr val="E7E6E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5962" lvl="2" algn="just"/>
            <a:endParaRPr lang="pt-PT" b="1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 pitchFamily="34" charset="0"/>
            </a:endParaRPr>
          </a:p>
        </p:txBody>
      </p:sp>
      <p:pic>
        <p:nvPicPr>
          <p:cNvPr id="10" name="Picture 2" descr="https://siaram.azores.gov.pt/flora/infestantes/roca-da-velha/imagens/3.jpg">
            <a:extLst>
              <a:ext uri="{FF2B5EF4-FFF2-40B4-BE49-F238E27FC236}">
                <a16:creationId xmlns:a16="http://schemas.microsoft.com/office/drawing/2014/main" id="{29E421EC-888B-4E1D-B335-3866FEC2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5681" y="1197454"/>
            <a:ext cx="3556319" cy="53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9000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725757" y="568072"/>
            <a:ext cx="10108498" cy="5721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8000"/>
              </a:lnSpc>
              <a:buNone/>
              <a:defRPr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Ação A1</a:t>
            </a:r>
            <a:r>
              <a:rPr lang="en-US" sz="2400" b="1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 – </a:t>
            </a:r>
            <a:r>
              <a:rPr lang="pt-PT" sz="2400" b="1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Planeamento operacional preparatório para os trabalhos de conservação </a:t>
            </a: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6687B3"/>
              </a:solidFill>
              <a:effectLst/>
              <a:uLnTx/>
              <a:uFillTx/>
              <a:latin typeface="Century Gothic"/>
              <a:ea typeface="+mn-lt"/>
              <a:cs typeface="Calibri" panose="020F0502020204030204"/>
            </a:endParaRP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sz="2000" b="1" dirty="0">
              <a:solidFill>
                <a:srgbClr val="E7E6E6">
                  <a:lumMod val="50000"/>
                </a:srgbClr>
              </a:solidFill>
              <a:ea typeface="+mn-lt"/>
              <a:cs typeface="Calibri" panose="020F0502020204030204" pitchFamily="34" charset="0"/>
            </a:endParaRPr>
          </a:p>
          <a:p>
            <a:pPr marL="265113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lt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88CE1B-544A-4015-8F73-E5CAF2B3DCEE}"/>
              </a:ext>
            </a:extLst>
          </p:cNvPr>
          <p:cNvSpPr txBox="1"/>
          <p:nvPr/>
        </p:nvSpPr>
        <p:spPr>
          <a:xfrm>
            <a:off x="-101599" y="1795543"/>
            <a:ext cx="97720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2" lvl="2" algn="just"/>
            <a:r>
              <a:rPr lang="pt-PT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Implementação/Regulamentação da Estratégia Regional para o Controlo e Prevenção de Espécies </a:t>
            </a:r>
          </a:p>
          <a:p>
            <a:pPr marL="715962" lvl="2" algn="just"/>
            <a:r>
              <a:rPr lang="pt-PT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Exóticas Invasoras (EEI): </a:t>
            </a:r>
          </a:p>
          <a:p>
            <a:pPr marL="715962" lvl="2" algn="just"/>
            <a:endParaRPr lang="pt-PT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715962" lvl="2" algn="just"/>
            <a:r>
              <a:rPr lang="pt-PT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	- </a:t>
            </a:r>
            <a:r>
              <a:rPr lang="pt-PT" u="sng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Rever o Regime Jurídico da Conservação da Natureza e Proteção da Biodiversidade (DLR15/2012/A)</a:t>
            </a:r>
          </a:p>
          <a:p>
            <a:pPr marL="715962" lvl="2" algn="just"/>
            <a:endParaRPr lang="pt-PT" u="sng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715962" lvl="2" algn="just"/>
            <a:r>
              <a:rPr lang="pt-PT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	- </a:t>
            </a:r>
            <a:r>
              <a:rPr lang="pt-PT" u="sng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Finalizar a Estratégia Regional para a Prevenção e Controlo de Espécies Exóticas e Invasoras</a:t>
            </a:r>
          </a:p>
          <a:p>
            <a:pPr marL="715962" lvl="2" algn="just"/>
            <a:endParaRPr lang="pt-PT" u="sng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715962" lvl="2" algn="just"/>
            <a:r>
              <a:rPr lang="pt-PT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	- </a:t>
            </a:r>
            <a:r>
              <a:rPr lang="pt-PT" u="sng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Finalizar o Catálogo das Espécies Florícolas, que indicará que espécies serão permitidas introduzir na Região Autónoma dos Açores</a:t>
            </a:r>
          </a:p>
          <a:p>
            <a:pPr marL="715962" lvl="2" algn="just"/>
            <a:endParaRPr lang="pt-PT" u="sng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715962" lvl="2" algn="just"/>
            <a:r>
              <a:rPr lang="pt-PT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	</a:t>
            </a:r>
          </a:p>
          <a:p>
            <a:pPr marL="715962" lvl="2" algn="just"/>
            <a:endParaRPr lang="pt-PT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715962" lvl="2" algn="just"/>
            <a:endParaRPr lang="pt-PT" b="1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 pitchFamily="34" charset="0"/>
            </a:endParaRPr>
          </a:p>
        </p:txBody>
      </p:sp>
      <p:pic>
        <p:nvPicPr>
          <p:cNvPr id="6" name="Picture 2" descr="3,573 Next Button Lottie Animations - Free in Lottie JSON, dotLottie, GIF -  IconScout">
            <a:extLst>
              <a:ext uri="{FF2B5EF4-FFF2-40B4-BE49-F238E27FC236}">
                <a16:creationId xmlns:a16="http://schemas.microsoft.com/office/drawing/2014/main" id="{589561AB-94C8-4D23-99E7-7C5F87F5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55204" y="2285769"/>
            <a:ext cx="1471612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3,573 Next Button Lottie Animations - Free in Lottie JSON, dotLottie, GIF -  IconScout">
            <a:extLst>
              <a:ext uri="{FF2B5EF4-FFF2-40B4-BE49-F238E27FC236}">
                <a16:creationId xmlns:a16="http://schemas.microsoft.com/office/drawing/2014/main" id="{97C20C6B-35C1-48C7-B1DD-6C98322D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7487" y="4324350"/>
            <a:ext cx="1471612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92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258618"/>
            <a:ext cx="11040470" cy="6039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Ação A2</a:t>
            </a:r>
            <a:r>
              <a:rPr lang="en-US" sz="2400" b="1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 – </a:t>
            </a:r>
            <a:r>
              <a:rPr lang="pt-PT" sz="2400" b="1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Plataforma </a:t>
            </a:r>
            <a:r>
              <a:rPr lang="pt-PT" sz="2400" b="1" dirty="0" err="1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WebSIG</a:t>
            </a:r>
            <a:r>
              <a:rPr lang="pt-PT" sz="2400" b="1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 da componente terrestre da Rede Natura 2000 dos Açores </a:t>
            </a:r>
          </a:p>
          <a:p>
            <a:pPr marL="0" indent="0" algn="ctr">
              <a:lnSpc>
                <a:spcPct val="108000"/>
              </a:lnSpc>
              <a:buNone/>
            </a:pPr>
            <a:r>
              <a:rPr lang="pt-PT" sz="2000" dirty="0">
                <a:solidFill>
                  <a:srgbClr val="2EAB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https://visualizador-idea.ambiente.azores.gov.pt/lifeipazoresnatura</a:t>
            </a:r>
            <a:r>
              <a:rPr lang="pt-PT" sz="2000" dirty="0">
                <a:solidFill>
                  <a:srgbClr val="2EAB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8000"/>
              </a:lnSpc>
              <a:buNone/>
            </a:pPr>
            <a:r>
              <a:rPr lang="pt-PT" sz="1800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plataforma </a:t>
            </a:r>
            <a:r>
              <a:rPr lang="pt-PT" sz="1800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WebSIG</a:t>
            </a:r>
            <a:r>
              <a:rPr lang="pt-PT" sz="1800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está operacional e em fase de testes de todas as ferramentas. Atualmente os dados das espécies e habitats da DH estão carregados na plataforma. Faltam os dados do </a:t>
            </a:r>
            <a:r>
              <a:rPr lang="pt-PT" sz="1800" dirty="0" err="1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Qfield</a:t>
            </a:r>
            <a:r>
              <a:rPr lang="pt-PT" sz="1800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da Ciência Cidadã.</a:t>
            </a:r>
          </a:p>
          <a:p>
            <a:pPr marL="0" indent="0">
              <a:lnSpc>
                <a:spcPct val="108000"/>
              </a:lnSpc>
              <a:buNone/>
            </a:pPr>
            <a:endParaRPr lang="pt-PT" sz="1800" dirty="0">
              <a:solidFill>
                <a:srgbClr val="E7E6E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BFCADA8-2806-4CA2-A794-7078B21CE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39"/>
          <a:stretch/>
        </p:blipFill>
        <p:spPr>
          <a:xfrm>
            <a:off x="1158658" y="2336175"/>
            <a:ext cx="9516533" cy="439699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234075-1153-4CD6-AEDB-6EE25F9B18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81"/>
          <a:stretch/>
        </p:blipFill>
        <p:spPr>
          <a:xfrm>
            <a:off x="1149182" y="2314541"/>
            <a:ext cx="9516533" cy="439996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58B6582F-389F-4827-AC29-A7FC602312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45"/>
          <a:stretch/>
        </p:blipFill>
        <p:spPr>
          <a:xfrm>
            <a:off x="1127613" y="2306675"/>
            <a:ext cx="9516533" cy="4417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3BAB82-69B1-44A8-A0BD-D80CC2C577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814"/>
          <a:stretch/>
        </p:blipFill>
        <p:spPr>
          <a:xfrm>
            <a:off x="1122456" y="2311882"/>
            <a:ext cx="9516533" cy="44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41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4705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C3 -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 de trabalhos piloto para a conservação da flora endêmica </a:t>
            </a:r>
          </a:p>
          <a:p>
            <a:pPr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 C3.1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Conservação </a:t>
            </a:r>
            <a:r>
              <a:rPr lang="pt-PT" sz="1800" i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ex-situ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623502" y="2713244"/>
            <a:ext cx="6442316" cy="4068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180975"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28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Prospeção e Recolha de </a:t>
            </a:r>
            <a:r>
              <a:rPr lang="pt-PT" sz="2800" b="1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672,08 g</a:t>
            </a:r>
            <a:r>
              <a:rPr lang="pt-PT" sz="28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de sementes/esporos das espécies alvo em 2023: </a:t>
            </a:r>
          </a:p>
          <a:p>
            <a:pPr marL="608013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Angelica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lignescens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92,4 g</a:t>
            </a:r>
          </a:p>
          <a:p>
            <a:pPr marL="608013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Azorina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vidalii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27,5 g</a:t>
            </a:r>
          </a:p>
          <a:p>
            <a:pPr marL="608013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Chaerophyllum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azoricum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97.8 g</a:t>
            </a:r>
          </a:p>
          <a:p>
            <a:pPr marL="608013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Euphorbia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stygiana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13,58 g</a:t>
            </a:r>
          </a:p>
          <a:p>
            <a:pPr marL="608013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Euphrasia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azorica, 4,8 g</a:t>
            </a:r>
          </a:p>
          <a:p>
            <a:pPr marL="608013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Frangula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azorica, 151,5g</a:t>
            </a:r>
          </a:p>
          <a:p>
            <a:pPr marL="608013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Laurus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azorica, 244,4 g</a:t>
            </a:r>
          </a:p>
          <a:p>
            <a:pPr marL="608013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Scabiosa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nitens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31.4 g</a:t>
            </a:r>
          </a:p>
          <a:p>
            <a:pPr marL="608013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Vaccinium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cylindraceum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19,4g</a:t>
            </a:r>
          </a:p>
          <a:p>
            <a:pPr>
              <a:lnSpc>
                <a:spcPct val="100000"/>
              </a:lnSpc>
              <a:buNone/>
            </a:pPr>
            <a:endParaRPr lang="pt-PT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2064483-3E29-4E30-A150-02F322F52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59" y="1757664"/>
            <a:ext cx="5967522" cy="447564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FB440BC-C67D-46CC-B3AD-83D243048A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4" r="26468"/>
          <a:stretch/>
        </p:blipFill>
        <p:spPr>
          <a:xfrm>
            <a:off x="7454684" y="367292"/>
            <a:ext cx="4737316" cy="649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230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C7 -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Avaliação da distribuição e conservação de </a:t>
            </a:r>
            <a:r>
              <a:rPr lang="pt-PT" sz="2000" i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Nyctalus azoreum 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424206" y="2558954"/>
            <a:ext cx="5948314" cy="41906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013" lvl="1" indent="-342900">
              <a:lnSpc>
                <a:spcPct val="10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Decorreu, em 2023, a campanha de amostragem acústica de morcegos em todas as ilhas, com o uso de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AudioMoth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com </a:t>
            </a:r>
            <a:r>
              <a:rPr lang="pt-P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215 pontos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distribuídos pelas 9 ilhas, sendo </a:t>
            </a:r>
            <a:r>
              <a:rPr lang="pt-PT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 pontos nas Flores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608013" lvl="1" indent="-342900">
              <a:lnSpc>
                <a:spcPct val="10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 dados estão a ser tratados e o relatório a ser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finalizao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08013" lvl="1" indent="-342900">
              <a:lnSpc>
                <a:spcPct val="100000"/>
              </a:lnSpc>
            </a:pPr>
            <a:r>
              <a:rPr lang="pt-PT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Amostragem com redes;</a:t>
            </a:r>
          </a:p>
          <a:p>
            <a:pPr marL="608013" lvl="1" indent="-342900">
              <a:lnSpc>
                <a:spcPct val="100000"/>
              </a:lnSpc>
            </a:pPr>
            <a:r>
              <a:rPr lang="pt-PT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Monitorização de abrigos;</a:t>
            </a:r>
          </a:p>
          <a:p>
            <a:pPr marL="608013" lvl="1" indent="-342900">
              <a:lnSpc>
                <a:spcPct val="100000"/>
              </a:lnSpc>
            </a:pPr>
            <a:r>
              <a:rPr lang="pt-PT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Capacitação dos Vigilantes da Natureza para continuar com as monitorizações a longo prazo;</a:t>
            </a:r>
            <a:br>
              <a:rPr lang="pt-PT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</a:br>
            <a:endParaRPr lang="pt-PT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/>
            </a:endParaRPr>
          </a:p>
          <a:p>
            <a:pPr marL="608013" lvl="1" indent="-342900">
              <a:lnSpc>
                <a:spcPct val="100000"/>
              </a:lnSpc>
            </a:pPr>
            <a:r>
              <a:rPr lang="pt-PT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Plano de Ação Regional para a conservação do </a:t>
            </a:r>
            <a:r>
              <a:rPr lang="pt-PT" i="1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Nyctalus</a:t>
            </a:r>
            <a:r>
              <a:rPr lang="pt-PT" i="1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</a:t>
            </a:r>
            <a:r>
              <a:rPr lang="pt-PT" i="1" dirty="0" err="1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azoreum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.</a:t>
            </a:r>
          </a:p>
          <a:p>
            <a:pPr marL="608013" lvl="1" indent="-342900" algn="just">
              <a:lnSpc>
                <a:spcPct val="100000"/>
              </a:lnSpc>
              <a:buFontTx/>
              <a:buChar char="-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65113" lvl="1" indent="0" algn="just">
              <a:lnSpc>
                <a:spcPct val="100000"/>
              </a:lnSpc>
              <a:buNone/>
            </a:pPr>
            <a:b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7CFA1-7744-4C33-88B2-3A04C1D2D7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691" y="-1"/>
            <a:ext cx="5209309" cy="6855523"/>
          </a:xfrm>
          <a:prstGeom prst="rect">
            <a:avLst/>
          </a:prstGeom>
          <a:ln>
            <a:noFill/>
          </a:ln>
        </p:spPr>
      </p:pic>
      <p:pic>
        <p:nvPicPr>
          <p:cNvPr id="8" name="Picture 3" descr="A small package in a rock&#10;&#10;Description automatically generated">
            <a:extLst>
              <a:ext uri="{FF2B5EF4-FFF2-40B4-BE49-F238E27FC236}">
                <a16:creationId xmlns:a16="http://schemas.microsoft.com/office/drawing/2014/main" id="{EEE8662D-FA21-452B-B07C-CF9B1652A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1" y="-2478"/>
            <a:ext cx="5209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387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C7 -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Avaliação da distribuição e conservação de </a:t>
            </a:r>
            <a:r>
              <a:rPr lang="pt-PT" sz="2000" i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Nyctalus azoreum 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-166921" y="2457354"/>
            <a:ext cx="5948314" cy="41906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013" lvl="1" indent="-342900">
              <a:lnSpc>
                <a:spcPct val="100000"/>
              </a:lnSpc>
            </a:pPr>
            <a:r>
              <a:rPr lang="pt-PT" sz="4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Amostragem acústica – 1º resultados:</a:t>
            </a:r>
          </a:p>
          <a:p>
            <a:pPr marL="265113" lvl="1" indent="0">
              <a:lnSpc>
                <a:spcPct val="170000"/>
              </a:lnSpc>
              <a:buNone/>
            </a:pPr>
            <a:endParaRPr lang="pt-PT" sz="2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08013" lvl="1" indent="-342900">
              <a:lnSpc>
                <a:spcPct val="170000"/>
              </a:lnSpc>
              <a:buFontTx/>
              <a:buChar char="-"/>
            </a:pPr>
            <a:r>
              <a:rPr lang="pt-PT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Descrição dos locais de amostragem acústica</a:t>
            </a:r>
          </a:p>
          <a:p>
            <a:pPr marL="608013" lvl="1" indent="-342900">
              <a:lnSpc>
                <a:spcPct val="170000"/>
              </a:lnSpc>
              <a:buFontTx/>
              <a:buChar char="-"/>
            </a:pPr>
            <a:r>
              <a:rPr lang="pt-PT" sz="3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Nr</a:t>
            </a:r>
            <a:r>
              <a:rPr lang="pt-PT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gravações que foram criadas automaticamente e que foram consideradas como contendo morcegos</a:t>
            </a:r>
          </a:p>
          <a:p>
            <a:pPr marL="608013" lvl="1" indent="-342900">
              <a:lnSpc>
                <a:spcPct val="170000"/>
              </a:lnSpc>
              <a:buFontTx/>
              <a:buChar char="-"/>
            </a:pPr>
            <a:r>
              <a:rPr lang="pt-PT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Relação entre temperatura e atividade de cada espécie de morcego</a:t>
            </a:r>
          </a:p>
          <a:p>
            <a:pPr marL="608013" lvl="1" indent="-342900">
              <a:lnSpc>
                <a:spcPct val="170000"/>
              </a:lnSpc>
              <a:buFontTx/>
              <a:buChar char="-"/>
            </a:pPr>
            <a:r>
              <a:rPr lang="pt-PT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Exemplos de ultrassonografias e espectros de frequência para </a:t>
            </a:r>
            <a:br>
              <a:rPr lang="pt-PT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PT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PT" sz="3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Nyctalus</a:t>
            </a:r>
            <a:r>
              <a:rPr lang="pt-PT" sz="3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3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azoreum</a:t>
            </a:r>
            <a:r>
              <a:rPr lang="pt-PT" sz="3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pt-PT" sz="3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Pipistrellus</a:t>
            </a:r>
            <a:r>
              <a:rPr lang="pt-PT" sz="3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3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maderensis</a:t>
            </a:r>
            <a:r>
              <a:rPr lang="pt-PT" sz="3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3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pt-PT" sz="3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3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Tadarida</a:t>
            </a:r>
            <a:r>
              <a:rPr lang="pt-PT" sz="3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3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teniotis</a:t>
            </a:r>
            <a:endParaRPr lang="pt-PT" sz="3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08013" lvl="1" indent="-342900">
              <a:lnSpc>
                <a:spcPct val="100000"/>
              </a:lnSpc>
            </a:pPr>
            <a:endParaRPr lang="pt-PT" b="1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/>
            </a:endParaRPr>
          </a:p>
          <a:p>
            <a:pPr marL="608013" lvl="1" indent="-342900" algn="just">
              <a:lnSpc>
                <a:spcPct val="100000"/>
              </a:lnSpc>
              <a:buFontTx/>
              <a:buChar char="-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65113" lvl="1" indent="0" algn="just">
              <a:lnSpc>
                <a:spcPct val="100000"/>
              </a:lnSpc>
              <a:buNone/>
            </a:pPr>
            <a:b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563C6B7-1122-4870-8983-E26BBC4D3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6"/>
          <a:stretch/>
        </p:blipFill>
        <p:spPr>
          <a:xfrm>
            <a:off x="6462205" y="212436"/>
            <a:ext cx="5729795" cy="619255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1447C80-4E38-4435-9EC8-BD4F8D74B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291" y="2209437"/>
            <a:ext cx="6760709" cy="42539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94C518F-9411-4EE0-8DD0-E2D485E1C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714" y="2223097"/>
            <a:ext cx="6499996" cy="430511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C54630D-2813-45ED-B630-0E4AA0FC0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215" y="2035198"/>
            <a:ext cx="6924493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193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3948</TotalTime>
  <Words>2891</Words>
  <Application>Microsoft Office PowerPoint</Application>
  <PresentationFormat>Ecrã Panorâmico</PresentationFormat>
  <Paragraphs>346</Paragraphs>
  <Slides>21</Slides>
  <Notes>21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Diana C. Pereira</dc:creator>
  <cp:lastModifiedBy>Diana C. Pereira</cp:lastModifiedBy>
  <cp:revision>476</cp:revision>
  <dcterms:created xsi:type="dcterms:W3CDTF">2021-06-17T10:25:21Z</dcterms:created>
  <dcterms:modified xsi:type="dcterms:W3CDTF">2024-04-17T09:51:39Z</dcterms:modified>
</cp:coreProperties>
</file>