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Childling" panose="020B0604020202020204" charset="0"/>
      <p:regular r:id="rId10"/>
    </p:embeddedFont>
    <p:embeddedFont>
      <p:font typeface="Mango AC" panose="020B0604020202020204" charset="0"/>
      <p:regular r:id="rId11"/>
    </p:embeddedFont>
    <p:embeddedFont>
      <p:font typeface="Open Sans" panose="020B0606030504020204" pitchFamily="34" charset="0"/>
      <p:regular r:id="rId12"/>
    </p:embeddedFont>
    <p:embeddedFont>
      <p:font typeface="Open Sans Bold" panose="020B060402020202020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70" d="100"/>
          <a:sy n="70" d="100"/>
        </p:scale>
        <p:origin x="13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7.sv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7.sv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7.sv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1.svg"/><Relationship Id="rId5" Type="http://schemas.openxmlformats.org/officeDocument/2006/relationships/image" Target="../media/image15.pn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3" Type="http://schemas.microsoft.com/office/2007/relationships/media" Target="../media/media2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1.png"/><Relationship Id="rId5" Type="http://schemas.microsoft.com/office/2007/relationships/media" Target="../media/media3.MP3"/><Relationship Id="rId10" Type="http://schemas.openxmlformats.org/officeDocument/2006/relationships/image" Target="../media/image7.svg"/><Relationship Id="rId4" Type="http://schemas.openxmlformats.org/officeDocument/2006/relationships/audio" Target="../media/media2.WAV"/><Relationship Id="rId9" Type="http://schemas.openxmlformats.org/officeDocument/2006/relationships/image" Target="../media/image6.png"/><Relationship Id="rId14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svg"/><Relationship Id="rId7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1.png"/><Relationship Id="rId9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3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83145" y="-188660"/>
            <a:ext cx="20628875" cy="11196409"/>
            <a:chOff x="0" y="0"/>
            <a:chExt cx="5433119" cy="29488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3119" cy="2948848"/>
            </a:xfrm>
            <a:custGeom>
              <a:avLst/>
              <a:gdLst/>
              <a:ahLst/>
              <a:cxnLst/>
              <a:rect l="l" t="t" r="r" b="b"/>
              <a:pathLst>
                <a:path w="5433119" h="2948848">
                  <a:moveTo>
                    <a:pt x="19140" y="0"/>
                  </a:moveTo>
                  <a:lnTo>
                    <a:pt x="5413979" y="0"/>
                  </a:lnTo>
                  <a:cubicBezTo>
                    <a:pt x="5424550" y="0"/>
                    <a:pt x="5433119" y="8569"/>
                    <a:pt x="5433119" y="19140"/>
                  </a:cubicBezTo>
                  <a:lnTo>
                    <a:pt x="5433119" y="2929708"/>
                  </a:lnTo>
                  <a:cubicBezTo>
                    <a:pt x="5433119" y="2940279"/>
                    <a:pt x="5424550" y="2948848"/>
                    <a:pt x="5413979" y="2948848"/>
                  </a:cubicBezTo>
                  <a:lnTo>
                    <a:pt x="19140" y="2948848"/>
                  </a:lnTo>
                  <a:cubicBezTo>
                    <a:pt x="8569" y="2948848"/>
                    <a:pt x="0" y="2940279"/>
                    <a:pt x="0" y="2929708"/>
                  </a:cubicBezTo>
                  <a:lnTo>
                    <a:pt x="0" y="19140"/>
                  </a:lnTo>
                  <a:cubicBezTo>
                    <a:pt x="0" y="8569"/>
                    <a:pt x="8569" y="0"/>
                    <a:pt x="19140" y="0"/>
                  </a:cubicBezTo>
                  <a:close/>
                </a:path>
              </a:pathLst>
            </a:custGeom>
            <a:solidFill>
              <a:srgbClr val="AB897E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433119" cy="29869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4CDC6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498079" y="4604944"/>
            <a:ext cx="2470283" cy="2901948"/>
          </a:xfrm>
          <a:custGeom>
            <a:avLst/>
            <a:gdLst/>
            <a:ahLst/>
            <a:cxnLst/>
            <a:rect l="l" t="t" r="r" b="b"/>
            <a:pathLst>
              <a:path w="2470283" h="2901948">
                <a:moveTo>
                  <a:pt x="0" y="0"/>
                </a:moveTo>
                <a:lnTo>
                  <a:pt x="2470283" y="0"/>
                </a:lnTo>
                <a:lnTo>
                  <a:pt x="2470283" y="2901948"/>
                </a:lnTo>
                <a:lnTo>
                  <a:pt x="0" y="29019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Freeform 9"/>
          <p:cNvSpPr/>
          <p:nvPr/>
        </p:nvSpPr>
        <p:spPr>
          <a:xfrm>
            <a:off x="-1327193" y="-177276"/>
            <a:ext cx="10941733" cy="10464276"/>
          </a:xfrm>
          <a:custGeom>
            <a:avLst/>
            <a:gdLst/>
            <a:ahLst/>
            <a:cxnLst/>
            <a:rect l="l" t="t" r="r" b="b"/>
            <a:pathLst>
              <a:path w="10941733" h="10464276">
                <a:moveTo>
                  <a:pt x="0" y="0"/>
                </a:moveTo>
                <a:lnTo>
                  <a:pt x="10941733" y="0"/>
                </a:lnTo>
                <a:lnTo>
                  <a:pt x="10941733" y="10464276"/>
                </a:lnTo>
                <a:lnTo>
                  <a:pt x="0" y="104642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0" name="Freeform 10"/>
          <p:cNvSpPr/>
          <p:nvPr/>
        </p:nvSpPr>
        <p:spPr>
          <a:xfrm>
            <a:off x="6380150" y="9258300"/>
            <a:ext cx="6468780" cy="1161698"/>
          </a:xfrm>
          <a:custGeom>
            <a:avLst/>
            <a:gdLst/>
            <a:ahLst/>
            <a:cxnLst/>
            <a:rect l="l" t="t" r="r" b="b"/>
            <a:pathLst>
              <a:path w="6468780" h="1161698">
                <a:moveTo>
                  <a:pt x="0" y="0"/>
                </a:moveTo>
                <a:lnTo>
                  <a:pt x="6468780" y="0"/>
                </a:lnTo>
                <a:lnTo>
                  <a:pt x="6468780" y="1161698"/>
                </a:lnTo>
                <a:lnTo>
                  <a:pt x="0" y="11616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9418" b="-49418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1" name="Freeform 11"/>
          <p:cNvSpPr/>
          <p:nvPr/>
        </p:nvSpPr>
        <p:spPr>
          <a:xfrm>
            <a:off x="3873382" y="8761198"/>
            <a:ext cx="2112859" cy="2021102"/>
          </a:xfrm>
          <a:custGeom>
            <a:avLst/>
            <a:gdLst/>
            <a:ahLst/>
            <a:cxnLst/>
            <a:rect l="l" t="t" r="r" b="b"/>
            <a:pathLst>
              <a:path w="1489503" h="1489503">
                <a:moveTo>
                  <a:pt x="0" y="0"/>
                </a:moveTo>
                <a:lnTo>
                  <a:pt x="1489503" y="0"/>
                </a:lnTo>
                <a:lnTo>
                  <a:pt x="1489503" y="1489504"/>
                </a:lnTo>
                <a:lnTo>
                  <a:pt x="0" y="14895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2" name="TextBox 12"/>
          <p:cNvSpPr txBox="1"/>
          <p:nvPr/>
        </p:nvSpPr>
        <p:spPr>
          <a:xfrm>
            <a:off x="8259147" y="5085694"/>
            <a:ext cx="8886604" cy="3120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12"/>
              </a:lnSpc>
            </a:pPr>
            <a:r>
              <a:rPr lang="en-US" sz="8508">
                <a:solidFill>
                  <a:srgbClr val="000000"/>
                </a:solidFill>
                <a:latin typeface="Childling"/>
                <a:ea typeface="Childling"/>
                <a:cs typeface="Childling"/>
                <a:sym typeface="Childling"/>
              </a:rPr>
              <a:t>Conhece o morcego dos Açores!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44000" y="996405"/>
            <a:ext cx="8115391" cy="2866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78"/>
              </a:lnSpc>
            </a:pPr>
            <a:r>
              <a:rPr lang="en-US" sz="5270">
                <a:solidFill>
                  <a:srgbClr val="000000"/>
                </a:solidFill>
                <a:latin typeface="Childling"/>
                <a:ea typeface="Childling"/>
                <a:cs typeface="Childling"/>
                <a:sym typeface="Childling"/>
              </a:rPr>
              <a:t>Atividade - Oferta de Atividades de Sensibilização Ambiental Escolar</a:t>
            </a:r>
          </a:p>
          <a:p>
            <a:pPr algn="ctr">
              <a:lnSpc>
                <a:spcPts val="7378"/>
              </a:lnSpc>
            </a:pPr>
            <a:r>
              <a:rPr lang="en-US" sz="5270">
                <a:solidFill>
                  <a:srgbClr val="000000"/>
                </a:solidFill>
                <a:latin typeface="Childling"/>
                <a:ea typeface="Childling"/>
                <a:cs typeface="Childling"/>
                <a:sym typeface="Childling"/>
              </a:rPr>
              <a:t>25/26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83145" y="-188660"/>
            <a:ext cx="20628875" cy="11196409"/>
            <a:chOff x="0" y="0"/>
            <a:chExt cx="5433119" cy="29488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3119" cy="2948848"/>
            </a:xfrm>
            <a:custGeom>
              <a:avLst/>
              <a:gdLst/>
              <a:ahLst/>
              <a:cxnLst/>
              <a:rect l="l" t="t" r="r" b="b"/>
              <a:pathLst>
                <a:path w="5433119" h="2948848">
                  <a:moveTo>
                    <a:pt x="19140" y="0"/>
                  </a:moveTo>
                  <a:lnTo>
                    <a:pt x="5413979" y="0"/>
                  </a:lnTo>
                  <a:cubicBezTo>
                    <a:pt x="5424550" y="0"/>
                    <a:pt x="5433119" y="8569"/>
                    <a:pt x="5433119" y="19140"/>
                  </a:cubicBezTo>
                  <a:lnTo>
                    <a:pt x="5433119" y="2929708"/>
                  </a:lnTo>
                  <a:cubicBezTo>
                    <a:pt x="5433119" y="2940279"/>
                    <a:pt x="5424550" y="2948848"/>
                    <a:pt x="5413979" y="2948848"/>
                  </a:cubicBezTo>
                  <a:lnTo>
                    <a:pt x="19140" y="2948848"/>
                  </a:lnTo>
                  <a:cubicBezTo>
                    <a:pt x="8569" y="2948848"/>
                    <a:pt x="0" y="2940279"/>
                    <a:pt x="0" y="2929708"/>
                  </a:cubicBezTo>
                  <a:lnTo>
                    <a:pt x="0" y="19140"/>
                  </a:lnTo>
                  <a:cubicBezTo>
                    <a:pt x="0" y="8569"/>
                    <a:pt x="8569" y="0"/>
                    <a:pt x="19140" y="0"/>
                  </a:cubicBezTo>
                  <a:close/>
                </a:path>
              </a:pathLst>
            </a:custGeom>
            <a:solidFill>
              <a:srgbClr val="AB897E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433119" cy="29869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4CDC6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063981" y="8165120"/>
            <a:ext cx="3224019" cy="1902612"/>
          </a:xfrm>
          <a:custGeom>
            <a:avLst/>
            <a:gdLst/>
            <a:ahLst/>
            <a:cxnLst/>
            <a:rect l="l" t="t" r="r" b="b"/>
            <a:pathLst>
              <a:path w="3224019" h="1902612">
                <a:moveTo>
                  <a:pt x="0" y="0"/>
                </a:moveTo>
                <a:lnTo>
                  <a:pt x="3224019" y="0"/>
                </a:lnTo>
                <a:lnTo>
                  <a:pt x="3224019" y="1902612"/>
                </a:lnTo>
                <a:lnTo>
                  <a:pt x="0" y="1902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Freeform 9"/>
          <p:cNvSpPr/>
          <p:nvPr/>
        </p:nvSpPr>
        <p:spPr>
          <a:xfrm>
            <a:off x="12482046" y="4489726"/>
            <a:ext cx="4606833" cy="3069303"/>
          </a:xfrm>
          <a:custGeom>
            <a:avLst/>
            <a:gdLst/>
            <a:ahLst/>
            <a:cxnLst/>
            <a:rect l="l" t="t" r="r" b="b"/>
            <a:pathLst>
              <a:path w="4606833" h="3069303">
                <a:moveTo>
                  <a:pt x="0" y="0"/>
                </a:moveTo>
                <a:lnTo>
                  <a:pt x="4606833" y="0"/>
                </a:lnTo>
                <a:lnTo>
                  <a:pt x="4606833" y="3069302"/>
                </a:lnTo>
                <a:lnTo>
                  <a:pt x="0" y="30693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0" name="Freeform 10"/>
          <p:cNvSpPr/>
          <p:nvPr/>
        </p:nvSpPr>
        <p:spPr>
          <a:xfrm>
            <a:off x="12482046" y="1253426"/>
            <a:ext cx="4606833" cy="3075061"/>
          </a:xfrm>
          <a:custGeom>
            <a:avLst/>
            <a:gdLst/>
            <a:ahLst/>
            <a:cxnLst/>
            <a:rect l="l" t="t" r="r" b="b"/>
            <a:pathLst>
              <a:path w="4606833" h="3075061">
                <a:moveTo>
                  <a:pt x="0" y="0"/>
                </a:moveTo>
                <a:lnTo>
                  <a:pt x="4606833" y="0"/>
                </a:lnTo>
                <a:lnTo>
                  <a:pt x="4606833" y="3075061"/>
                </a:lnTo>
                <a:lnTo>
                  <a:pt x="0" y="30750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1" name="Freeform 11"/>
          <p:cNvSpPr/>
          <p:nvPr/>
        </p:nvSpPr>
        <p:spPr>
          <a:xfrm>
            <a:off x="-206442" y="2491267"/>
            <a:ext cx="2470283" cy="2901948"/>
          </a:xfrm>
          <a:custGeom>
            <a:avLst/>
            <a:gdLst/>
            <a:ahLst/>
            <a:cxnLst/>
            <a:rect l="l" t="t" r="r" b="b"/>
            <a:pathLst>
              <a:path w="2470283" h="2901948">
                <a:moveTo>
                  <a:pt x="0" y="0"/>
                </a:moveTo>
                <a:lnTo>
                  <a:pt x="2470284" y="0"/>
                </a:lnTo>
                <a:lnTo>
                  <a:pt x="2470284" y="2901948"/>
                </a:lnTo>
                <a:lnTo>
                  <a:pt x="0" y="29019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2" name="Freeform 12"/>
          <p:cNvSpPr/>
          <p:nvPr/>
        </p:nvSpPr>
        <p:spPr>
          <a:xfrm rot="1923382">
            <a:off x="7046720" y="6802898"/>
            <a:ext cx="7315200" cy="3697501"/>
          </a:xfrm>
          <a:custGeom>
            <a:avLst/>
            <a:gdLst/>
            <a:ahLst/>
            <a:cxnLst/>
            <a:rect l="l" t="t" r="r" b="b"/>
            <a:pathLst>
              <a:path w="7315200" h="3697501">
                <a:moveTo>
                  <a:pt x="0" y="0"/>
                </a:moveTo>
                <a:lnTo>
                  <a:pt x="7315200" y="0"/>
                </a:lnTo>
                <a:lnTo>
                  <a:pt x="7315200" y="3697501"/>
                </a:lnTo>
                <a:lnTo>
                  <a:pt x="0" y="36975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3" name="TextBox 13"/>
          <p:cNvSpPr txBox="1"/>
          <p:nvPr/>
        </p:nvSpPr>
        <p:spPr>
          <a:xfrm>
            <a:off x="1812440" y="901001"/>
            <a:ext cx="7179159" cy="1476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u="sng" dirty="0" err="1">
                <a:solidFill>
                  <a:srgbClr val="000000"/>
                </a:solidFill>
                <a:latin typeface="Childling"/>
                <a:ea typeface="Childling"/>
                <a:cs typeface="Childling"/>
                <a:sym typeface="Childling"/>
              </a:rPr>
              <a:t>Características</a:t>
            </a:r>
            <a:r>
              <a:rPr lang="en-US" sz="9200" u="sng" dirty="0">
                <a:solidFill>
                  <a:srgbClr val="000000"/>
                </a:solidFill>
                <a:latin typeface="Childling"/>
                <a:ea typeface="Childling"/>
                <a:cs typeface="Childling"/>
                <a:sym typeface="Childling"/>
              </a:rPr>
              <a:t>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051808" y="9369075"/>
            <a:ext cx="188442" cy="449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2"/>
              </a:lnSpc>
            </a:pPr>
            <a:r>
              <a:rPr lang="en-US" sz="259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99121" y="2735080"/>
            <a:ext cx="11112503" cy="6525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Corpo </a:t>
            </a: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coberto</a:t>
            </a: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 de </a:t>
            </a: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pêlo</a:t>
            </a:r>
            <a:endParaRPr lang="en-US" sz="5199" dirty="0">
              <a:solidFill>
                <a:srgbClr val="000000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Cor - Castanho </a:t>
            </a: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escuro</a:t>
            </a:r>
            <a:endParaRPr lang="en-US" sz="5199" dirty="0">
              <a:solidFill>
                <a:srgbClr val="000000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Orelhas</a:t>
            </a: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arredondadas</a:t>
            </a:r>
            <a:endParaRPr lang="en-US" sz="5199" dirty="0">
              <a:solidFill>
                <a:srgbClr val="000000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marL="1122679" lvl="1" indent="-561340" algn="l">
              <a:lnSpc>
                <a:spcPts val="7279"/>
              </a:lnSpc>
              <a:buFont typeface="Arial"/>
              <a:buChar char="•"/>
            </a:pP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Tamanho</a:t>
            </a: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 - +/- 5 cm</a:t>
            </a:r>
          </a:p>
          <a:p>
            <a:pPr marL="1122679" lvl="1" indent="-561340" algn="l">
              <a:lnSpc>
                <a:spcPts val="7279"/>
              </a:lnSpc>
              <a:buFont typeface="Arial"/>
              <a:buChar char="•"/>
            </a:pP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Mamífero</a:t>
            </a:r>
            <a:endParaRPr lang="en-US" sz="5199" dirty="0">
              <a:solidFill>
                <a:srgbClr val="000000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marL="1122679" lvl="1" indent="-561340" algn="l">
              <a:lnSpc>
                <a:spcPts val="7279"/>
              </a:lnSpc>
              <a:buFont typeface="Arial"/>
              <a:buChar char="•"/>
            </a:pP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Membrana alar</a:t>
            </a:r>
          </a:p>
          <a:p>
            <a:pPr algn="l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Mango AC"/>
              <a:ea typeface="Mango AC"/>
              <a:cs typeface="Mango AC"/>
              <a:sym typeface="Mango A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83145" y="-188660"/>
            <a:ext cx="20628875" cy="11196409"/>
            <a:chOff x="0" y="0"/>
            <a:chExt cx="5433119" cy="29488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3119" cy="2948848"/>
            </a:xfrm>
            <a:custGeom>
              <a:avLst/>
              <a:gdLst/>
              <a:ahLst/>
              <a:cxnLst/>
              <a:rect l="l" t="t" r="r" b="b"/>
              <a:pathLst>
                <a:path w="5433119" h="2948848">
                  <a:moveTo>
                    <a:pt x="19140" y="0"/>
                  </a:moveTo>
                  <a:lnTo>
                    <a:pt x="5413979" y="0"/>
                  </a:lnTo>
                  <a:cubicBezTo>
                    <a:pt x="5424550" y="0"/>
                    <a:pt x="5433119" y="8569"/>
                    <a:pt x="5433119" y="19140"/>
                  </a:cubicBezTo>
                  <a:lnTo>
                    <a:pt x="5433119" y="2929708"/>
                  </a:lnTo>
                  <a:cubicBezTo>
                    <a:pt x="5433119" y="2940279"/>
                    <a:pt x="5424550" y="2948848"/>
                    <a:pt x="5413979" y="2948848"/>
                  </a:cubicBezTo>
                  <a:lnTo>
                    <a:pt x="19140" y="2948848"/>
                  </a:lnTo>
                  <a:cubicBezTo>
                    <a:pt x="8569" y="2948848"/>
                    <a:pt x="0" y="2940279"/>
                    <a:pt x="0" y="2929708"/>
                  </a:cubicBezTo>
                  <a:lnTo>
                    <a:pt x="0" y="19140"/>
                  </a:lnTo>
                  <a:cubicBezTo>
                    <a:pt x="0" y="8569"/>
                    <a:pt x="8569" y="0"/>
                    <a:pt x="19140" y="0"/>
                  </a:cubicBezTo>
                  <a:close/>
                </a:path>
              </a:pathLst>
            </a:custGeom>
            <a:solidFill>
              <a:srgbClr val="AB897E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433119" cy="29869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4CDC6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063981" y="8165120"/>
            <a:ext cx="3224019" cy="1902612"/>
          </a:xfrm>
          <a:custGeom>
            <a:avLst/>
            <a:gdLst/>
            <a:ahLst/>
            <a:cxnLst/>
            <a:rect l="l" t="t" r="r" b="b"/>
            <a:pathLst>
              <a:path w="3224019" h="1902612">
                <a:moveTo>
                  <a:pt x="0" y="0"/>
                </a:moveTo>
                <a:lnTo>
                  <a:pt x="3224019" y="0"/>
                </a:lnTo>
                <a:lnTo>
                  <a:pt x="3224019" y="1902612"/>
                </a:lnTo>
                <a:lnTo>
                  <a:pt x="0" y="1902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Freeform 9"/>
          <p:cNvSpPr/>
          <p:nvPr/>
        </p:nvSpPr>
        <p:spPr>
          <a:xfrm>
            <a:off x="-206442" y="2491267"/>
            <a:ext cx="2470283" cy="2901948"/>
          </a:xfrm>
          <a:custGeom>
            <a:avLst/>
            <a:gdLst/>
            <a:ahLst/>
            <a:cxnLst/>
            <a:rect l="l" t="t" r="r" b="b"/>
            <a:pathLst>
              <a:path w="2470283" h="2901948">
                <a:moveTo>
                  <a:pt x="0" y="0"/>
                </a:moveTo>
                <a:lnTo>
                  <a:pt x="2470284" y="0"/>
                </a:lnTo>
                <a:lnTo>
                  <a:pt x="2470284" y="2901948"/>
                </a:lnTo>
                <a:lnTo>
                  <a:pt x="0" y="29019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0" name="TextBox 10"/>
          <p:cNvSpPr txBox="1"/>
          <p:nvPr/>
        </p:nvSpPr>
        <p:spPr>
          <a:xfrm>
            <a:off x="1371600" y="2893856"/>
            <a:ext cx="15868650" cy="5601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Fendas</a:t>
            </a: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nos</a:t>
            </a: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edifícios</a:t>
            </a:r>
            <a:endParaRPr lang="en-US" sz="5199" dirty="0">
              <a:solidFill>
                <a:srgbClr val="000000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Grutas</a:t>
            </a: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nas</a:t>
            </a: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rochas</a:t>
            </a:r>
            <a:endParaRPr lang="en-US" sz="5199" dirty="0">
              <a:solidFill>
                <a:srgbClr val="000000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Árvores</a:t>
            </a:r>
            <a:endParaRPr lang="en-US" sz="5199" dirty="0">
              <a:solidFill>
                <a:srgbClr val="000000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algn="just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Todas</a:t>
            </a: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 as </a:t>
            </a: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ilhas</a:t>
            </a: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 dos Açores?</a:t>
            </a:r>
          </a:p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Quantas </a:t>
            </a: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espécies</a:t>
            </a: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existem</a:t>
            </a: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nos</a:t>
            </a: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 Açores?</a:t>
            </a:r>
          </a:p>
        </p:txBody>
      </p:sp>
      <p:sp>
        <p:nvSpPr>
          <p:cNvPr id="11" name="Freeform 11"/>
          <p:cNvSpPr/>
          <p:nvPr/>
        </p:nvSpPr>
        <p:spPr>
          <a:xfrm>
            <a:off x="12624701" y="1173240"/>
            <a:ext cx="4521328" cy="2918312"/>
          </a:xfrm>
          <a:custGeom>
            <a:avLst/>
            <a:gdLst/>
            <a:ahLst/>
            <a:cxnLst/>
            <a:rect l="l" t="t" r="r" b="b"/>
            <a:pathLst>
              <a:path w="4521328" h="2918312">
                <a:moveTo>
                  <a:pt x="0" y="0"/>
                </a:moveTo>
                <a:lnTo>
                  <a:pt x="4521328" y="0"/>
                </a:lnTo>
                <a:lnTo>
                  <a:pt x="4521328" y="2918312"/>
                </a:lnTo>
                <a:lnTo>
                  <a:pt x="0" y="29183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2" name="TextBox 12"/>
          <p:cNvSpPr txBox="1"/>
          <p:nvPr/>
        </p:nvSpPr>
        <p:spPr>
          <a:xfrm>
            <a:off x="0" y="884877"/>
            <a:ext cx="12048061" cy="174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u="sng">
                <a:solidFill>
                  <a:srgbClr val="000000"/>
                </a:solidFill>
                <a:latin typeface="Childling"/>
                <a:ea typeface="Childling"/>
                <a:cs typeface="Childling"/>
                <a:sym typeface="Childling"/>
              </a:rPr>
              <a:t>Habitat e distribuição</a:t>
            </a:r>
          </a:p>
        </p:txBody>
      </p:sp>
      <p:sp>
        <p:nvSpPr>
          <p:cNvPr id="13" name="Freeform 13"/>
          <p:cNvSpPr/>
          <p:nvPr/>
        </p:nvSpPr>
        <p:spPr>
          <a:xfrm>
            <a:off x="12219781" y="2740410"/>
            <a:ext cx="809841" cy="951355"/>
          </a:xfrm>
          <a:custGeom>
            <a:avLst/>
            <a:gdLst/>
            <a:ahLst/>
            <a:cxnLst/>
            <a:rect l="l" t="t" r="r" b="b"/>
            <a:pathLst>
              <a:path w="809841" h="951355">
                <a:moveTo>
                  <a:pt x="0" y="0"/>
                </a:moveTo>
                <a:lnTo>
                  <a:pt x="809840" y="0"/>
                </a:lnTo>
                <a:lnTo>
                  <a:pt x="809840" y="951355"/>
                </a:lnTo>
                <a:lnTo>
                  <a:pt x="0" y="9513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4" name="Freeform 14"/>
          <p:cNvSpPr/>
          <p:nvPr/>
        </p:nvSpPr>
        <p:spPr>
          <a:xfrm>
            <a:off x="9298440" y="757909"/>
            <a:ext cx="4463603" cy="4268828"/>
          </a:xfrm>
          <a:custGeom>
            <a:avLst/>
            <a:gdLst/>
            <a:ahLst/>
            <a:cxnLst/>
            <a:rect l="l" t="t" r="r" b="b"/>
            <a:pathLst>
              <a:path w="4463603" h="4268828">
                <a:moveTo>
                  <a:pt x="0" y="0"/>
                </a:moveTo>
                <a:lnTo>
                  <a:pt x="4463603" y="0"/>
                </a:lnTo>
                <a:lnTo>
                  <a:pt x="4463603" y="4268828"/>
                </a:lnTo>
                <a:lnTo>
                  <a:pt x="0" y="42688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5" name="Freeform 15"/>
          <p:cNvSpPr/>
          <p:nvPr/>
        </p:nvSpPr>
        <p:spPr>
          <a:xfrm>
            <a:off x="13510204" y="4091552"/>
            <a:ext cx="3730046" cy="2559744"/>
          </a:xfrm>
          <a:custGeom>
            <a:avLst/>
            <a:gdLst/>
            <a:ahLst/>
            <a:cxnLst/>
            <a:rect l="l" t="t" r="r" b="b"/>
            <a:pathLst>
              <a:path w="3730046" h="2559744">
                <a:moveTo>
                  <a:pt x="0" y="0"/>
                </a:moveTo>
                <a:lnTo>
                  <a:pt x="3730046" y="0"/>
                </a:lnTo>
                <a:lnTo>
                  <a:pt x="3730046" y="2559744"/>
                </a:lnTo>
                <a:lnTo>
                  <a:pt x="0" y="25597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6" name="TextBox 16"/>
          <p:cNvSpPr txBox="1"/>
          <p:nvPr/>
        </p:nvSpPr>
        <p:spPr>
          <a:xfrm>
            <a:off x="17051808" y="9369075"/>
            <a:ext cx="188442" cy="449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2"/>
              </a:lnSpc>
            </a:pPr>
            <a:r>
              <a:rPr lang="en-US" sz="259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83145" y="-188660"/>
            <a:ext cx="20628875" cy="11196409"/>
            <a:chOff x="0" y="0"/>
            <a:chExt cx="5433119" cy="29488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3119" cy="2948848"/>
            </a:xfrm>
            <a:custGeom>
              <a:avLst/>
              <a:gdLst/>
              <a:ahLst/>
              <a:cxnLst/>
              <a:rect l="l" t="t" r="r" b="b"/>
              <a:pathLst>
                <a:path w="5433119" h="2948848">
                  <a:moveTo>
                    <a:pt x="19140" y="0"/>
                  </a:moveTo>
                  <a:lnTo>
                    <a:pt x="5413979" y="0"/>
                  </a:lnTo>
                  <a:cubicBezTo>
                    <a:pt x="5424550" y="0"/>
                    <a:pt x="5433119" y="8569"/>
                    <a:pt x="5433119" y="19140"/>
                  </a:cubicBezTo>
                  <a:lnTo>
                    <a:pt x="5433119" y="2929708"/>
                  </a:lnTo>
                  <a:cubicBezTo>
                    <a:pt x="5433119" y="2940279"/>
                    <a:pt x="5424550" y="2948848"/>
                    <a:pt x="5413979" y="2948848"/>
                  </a:cubicBezTo>
                  <a:lnTo>
                    <a:pt x="19140" y="2948848"/>
                  </a:lnTo>
                  <a:cubicBezTo>
                    <a:pt x="8569" y="2948848"/>
                    <a:pt x="0" y="2940279"/>
                    <a:pt x="0" y="2929708"/>
                  </a:cubicBezTo>
                  <a:lnTo>
                    <a:pt x="0" y="19140"/>
                  </a:lnTo>
                  <a:cubicBezTo>
                    <a:pt x="0" y="8569"/>
                    <a:pt x="8569" y="0"/>
                    <a:pt x="19140" y="0"/>
                  </a:cubicBezTo>
                  <a:close/>
                </a:path>
              </a:pathLst>
            </a:custGeom>
            <a:solidFill>
              <a:srgbClr val="AB897E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433119" cy="29869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4CDC6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063981" y="8165120"/>
            <a:ext cx="3224019" cy="1902612"/>
          </a:xfrm>
          <a:custGeom>
            <a:avLst/>
            <a:gdLst/>
            <a:ahLst/>
            <a:cxnLst/>
            <a:rect l="l" t="t" r="r" b="b"/>
            <a:pathLst>
              <a:path w="3224019" h="1902612">
                <a:moveTo>
                  <a:pt x="0" y="0"/>
                </a:moveTo>
                <a:lnTo>
                  <a:pt x="3224019" y="0"/>
                </a:lnTo>
                <a:lnTo>
                  <a:pt x="3224019" y="1902612"/>
                </a:lnTo>
                <a:lnTo>
                  <a:pt x="0" y="1902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Freeform 9"/>
          <p:cNvSpPr/>
          <p:nvPr/>
        </p:nvSpPr>
        <p:spPr>
          <a:xfrm>
            <a:off x="-206442" y="2517121"/>
            <a:ext cx="2470283" cy="2901948"/>
          </a:xfrm>
          <a:custGeom>
            <a:avLst/>
            <a:gdLst/>
            <a:ahLst/>
            <a:cxnLst/>
            <a:rect l="l" t="t" r="r" b="b"/>
            <a:pathLst>
              <a:path w="2470283" h="2901948">
                <a:moveTo>
                  <a:pt x="0" y="0"/>
                </a:moveTo>
                <a:lnTo>
                  <a:pt x="2470284" y="0"/>
                </a:lnTo>
                <a:lnTo>
                  <a:pt x="2470284" y="2901948"/>
                </a:lnTo>
                <a:lnTo>
                  <a:pt x="0" y="29019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0" name="Freeform 10"/>
          <p:cNvSpPr/>
          <p:nvPr/>
        </p:nvSpPr>
        <p:spPr>
          <a:xfrm>
            <a:off x="10077580" y="2139206"/>
            <a:ext cx="2551472" cy="2528277"/>
          </a:xfrm>
          <a:custGeom>
            <a:avLst/>
            <a:gdLst/>
            <a:ahLst/>
            <a:cxnLst/>
            <a:rect l="l" t="t" r="r" b="b"/>
            <a:pathLst>
              <a:path w="2551472" h="2528277">
                <a:moveTo>
                  <a:pt x="0" y="0"/>
                </a:moveTo>
                <a:lnTo>
                  <a:pt x="2551472" y="0"/>
                </a:lnTo>
                <a:lnTo>
                  <a:pt x="2551472" y="2528277"/>
                </a:lnTo>
                <a:lnTo>
                  <a:pt x="0" y="25282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1" name="Freeform 11"/>
          <p:cNvSpPr/>
          <p:nvPr/>
        </p:nvSpPr>
        <p:spPr>
          <a:xfrm>
            <a:off x="7195092" y="2733995"/>
            <a:ext cx="3004567" cy="1746404"/>
          </a:xfrm>
          <a:custGeom>
            <a:avLst/>
            <a:gdLst/>
            <a:ahLst/>
            <a:cxnLst/>
            <a:rect l="l" t="t" r="r" b="b"/>
            <a:pathLst>
              <a:path w="3004567" h="1746404">
                <a:moveTo>
                  <a:pt x="0" y="0"/>
                </a:moveTo>
                <a:lnTo>
                  <a:pt x="3004567" y="0"/>
                </a:lnTo>
                <a:lnTo>
                  <a:pt x="3004567" y="1746404"/>
                </a:lnTo>
                <a:lnTo>
                  <a:pt x="0" y="17464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2" name="Freeform 12"/>
          <p:cNvSpPr/>
          <p:nvPr/>
        </p:nvSpPr>
        <p:spPr>
          <a:xfrm>
            <a:off x="14042753" y="3607197"/>
            <a:ext cx="4245247" cy="1921939"/>
          </a:xfrm>
          <a:custGeom>
            <a:avLst/>
            <a:gdLst/>
            <a:ahLst/>
            <a:cxnLst/>
            <a:rect l="l" t="t" r="r" b="b"/>
            <a:pathLst>
              <a:path w="4245247" h="1921939">
                <a:moveTo>
                  <a:pt x="0" y="0"/>
                </a:moveTo>
                <a:lnTo>
                  <a:pt x="4245247" y="0"/>
                </a:lnTo>
                <a:lnTo>
                  <a:pt x="4245247" y="1921939"/>
                </a:lnTo>
                <a:lnTo>
                  <a:pt x="0" y="19219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3" name="Freeform 13"/>
          <p:cNvSpPr/>
          <p:nvPr/>
        </p:nvSpPr>
        <p:spPr>
          <a:xfrm>
            <a:off x="13928736" y="5143500"/>
            <a:ext cx="930712" cy="1361105"/>
          </a:xfrm>
          <a:custGeom>
            <a:avLst/>
            <a:gdLst/>
            <a:ahLst/>
            <a:cxnLst/>
            <a:rect l="l" t="t" r="r" b="b"/>
            <a:pathLst>
              <a:path w="930712" h="1361105">
                <a:moveTo>
                  <a:pt x="0" y="0"/>
                </a:moveTo>
                <a:lnTo>
                  <a:pt x="930712" y="0"/>
                </a:lnTo>
                <a:lnTo>
                  <a:pt x="930712" y="1361105"/>
                </a:lnTo>
                <a:lnTo>
                  <a:pt x="0" y="13611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4" name="Freeform 14"/>
          <p:cNvSpPr/>
          <p:nvPr/>
        </p:nvSpPr>
        <p:spPr>
          <a:xfrm>
            <a:off x="15063981" y="5298343"/>
            <a:ext cx="728144" cy="1206262"/>
          </a:xfrm>
          <a:custGeom>
            <a:avLst/>
            <a:gdLst/>
            <a:ahLst/>
            <a:cxnLst/>
            <a:rect l="l" t="t" r="r" b="b"/>
            <a:pathLst>
              <a:path w="728144" h="1206262">
                <a:moveTo>
                  <a:pt x="0" y="0"/>
                </a:moveTo>
                <a:lnTo>
                  <a:pt x="728144" y="0"/>
                </a:lnTo>
                <a:lnTo>
                  <a:pt x="728144" y="1206262"/>
                </a:lnTo>
                <a:lnTo>
                  <a:pt x="0" y="120626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5" name="Freeform 15"/>
          <p:cNvSpPr/>
          <p:nvPr/>
        </p:nvSpPr>
        <p:spPr>
          <a:xfrm>
            <a:off x="15955256" y="5529136"/>
            <a:ext cx="1096552" cy="814190"/>
          </a:xfrm>
          <a:custGeom>
            <a:avLst/>
            <a:gdLst/>
            <a:ahLst/>
            <a:cxnLst/>
            <a:rect l="l" t="t" r="r" b="b"/>
            <a:pathLst>
              <a:path w="1096552" h="814190">
                <a:moveTo>
                  <a:pt x="0" y="0"/>
                </a:moveTo>
                <a:lnTo>
                  <a:pt x="1096552" y="0"/>
                </a:lnTo>
                <a:lnTo>
                  <a:pt x="1096552" y="814190"/>
                </a:lnTo>
                <a:lnTo>
                  <a:pt x="0" y="81419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6" name="TextBox 16"/>
          <p:cNvSpPr txBox="1"/>
          <p:nvPr/>
        </p:nvSpPr>
        <p:spPr>
          <a:xfrm>
            <a:off x="1028700" y="2864071"/>
            <a:ext cx="11205770" cy="4678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22679" lvl="1" indent="-561340" algn="l">
              <a:lnSpc>
                <a:spcPts val="7279"/>
              </a:lnSpc>
              <a:buFont typeface="Arial"/>
              <a:buChar char="•"/>
            </a:pP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Dia </a:t>
            </a: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ou</a:t>
            </a: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noite</a:t>
            </a: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?</a:t>
            </a:r>
          </a:p>
          <a:p>
            <a:pPr algn="l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marL="1122679" lvl="1" indent="-561340" algn="l">
              <a:lnSpc>
                <a:spcPts val="7279"/>
              </a:lnSpc>
              <a:buFont typeface="Arial"/>
              <a:buChar char="•"/>
            </a:pP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O </a:t>
            </a: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que</a:t>
            </a: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comem</a:t>
            </a: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os</a:t>
            </a: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morcegos</a:t>
            </a: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?</a:t>
            </a:r>
          </a:p>
          <a:p>
            <a:pPr algn="l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marL="1122679" lvl="1" indent="-561340" algn="l">
              <a:lnSpc>
                <a:spcPts val="7279"/>
              </a:lnSpc>
              <a:buFont typeface="Arial"/>
              <a:buChar char="•"/>
            </a:pP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Quantas </a:t>
            </a: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crias</a:t>
            </a: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têm</a:t>
            </a: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por</a:t>
            </a: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ano</a:t>
            </a: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?</a:t>
            </a:r>
          </a:p>
        </p:txBody>
      </p:sp>
      <p:sp>
        <p:nvSpPr>
          <p:cNvPr id="17" name="Freeform 17"/>
          <p:cNvSpPr/>
          <p:nvPr/>
        </p:nvSpPr>
        <p:spPr>
          <a:xfrm>
            <a:off x="13168645" y="7300258"/>
            <a:ext cx="3790672" cy="1364642"/>
          </a:xfrm>
          <a:custGeom>
            <a:avLst/>
            <a:gdLst/>
            <a:ahLst/>
            <a:cxnLst/>
            <a:rect l="l" t="t" r="r" b="b"/>
            <a:pathLst>
              <a:path w="3790672" h="1364642">
                <a:moveTo>
                  <a:pt x="0" y="0"/>
                </a:moveTo>
                <a:lnTo>
                  <a:pt x="3790672" y="0"/>
                </a:lnTo>
                <a:lnTo>
                  <a:pt x="3790672" y="1364642"/>
                </a:lnTo>
                <a:lnTo>
                  <a:pt x="0" y="13646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8" name="TextBox 18"/>
          <p:cNvSpPr txBox="1"/>
          <p:nvPr/>
        </p:nvSpPr>
        <p:spPr>
          <a:xfrm>
            <a:off x="1713350" y="901001"/>
            <a:ext cx="6033065" cy="1476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u="sng" dirty="0" err="1">
                <a:solidFill>
                  <a:srgbClr val="000000"/>
                </a:solidFill>
                <a:latin typeface="Childling"/>
                <a:ea typeface="Childling"/>
                <a:cs typeface="Childling"/>
                <a:sym typeface="Childling"/>
              </a:rPr>
              <a:t>Alguns</a:t>
            </a:r>
            <a:r>
              <a:rPr lang="en-US" sz="9200" u="sng" dirty="0">
                <a:solidFill>
                  <a:srgbClr val="000000"/>
                </a:solidFill>
                <a:latin typeface="Childling"/>
                <a:ea typeface="Childling"/>
                <a:cs typeface="Childling"/>
                <a:sym typeface="Childling"/>
              </a:rPr>
              <a:t> </a:t>
            </a:r>
            <a:r>
              <a:rPr lang="en-US" sz="9200" u="sng" dirty="0" err="1">
                <a:solidFill>
                  <a:srgbClr val="000000"/>
                </a:solidFill>
                <a:latin typeface="Childling"/>
                <a:ea typeface="Childling"/>
                <a:cs typeface="Childling"/>
                <a:sym typeface="Childling"/>
              </a:rPr>
              <a:t>hábitos</a:t>
            </a:r>
            <a:r>
              <a:rPr lang="en-US" sz="9200" u="sng" dirty="0">
                <a:solidFill>
                  <a:srgbClr val="000000"/>
                </a:solidFill>
                <a:latin typeface="Childling"/>
                <a:ea typeface="Childling"/>
                <a:cs typeface="Childling"/>
                <a:sym typeface="Childling"/>
              </a:rPr>
              <a:t>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051808" y="9369075"/>
            <a:ext cx="188442" cy="449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2"/>
              </a:lnSpc>
            </a:pPr>
            <a:r>
              <a:rPr lang="en-US" sz="259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414192" y="1079306"/>
            <a:ext cx="2214711" cy="1737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ópia de Mor_navegacao (1)">
            <a:hlinkClick r:id="" action="ppaction://media"/>
            <a:extLst>
              <a:ext uri="{FF2B5EF4-FFF2-40B4-BE49-F238E27FC236}">
                <a16:creationId xmlns:a16="http://schemas.microsoft.com/office/drawing/2014/main" id="{2DB3F76D-F10E-CFC4-ACCC-8FA40179CB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961879" y="1701780"/>
            <a:ext cx="609600" cy="609600"/>
          </a:xfrm>
          <a:prstGeom prst="rect">
            <a:avLst/>
          </a:prstGeom>
        </p:spPr>
      </p:pic>
      <p:pic>
        <p:nvPicPr>
          <p:cNvPr id="21" name="Cópia de Mor_social">
            <a:hlinkClick r:id="" action="ppaction://media"/>
            <a:extLst>
              <a:ext uri="{FF2B5EF4-FFF2-40B4-BE49-F238E27FC236}">
                <a16:creationId xmlns:a16="http://schemas.microsoft.com/office/drawing/2014/main" id="{484A1C0A-5429-60EB-9B5D-328F8341D2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910349" y="1734993"/>
            <a:ext cx="609600" cy="609600"/>
          </a:xfrm>
          <a:prstGeom prst="rect">
            <a:avLst/>
          </a:prstGeom>
        </p:spPr>
      </p:pic>
      <p:pic>
        <p:nvPicPr>
          <p:cNvPr id="20" name="Cópia de Mor_caça">
            <a:hlinkClick r:id="" action="ppaction://media"/>
            <a:extLst>
              <a:ext uri="{FF2B5EF4-FFF2-40B4-BE49-F238E27FC236}">
                <a16:creationId xmlns:a16="http://schemas.microsoft.com/office/drawing/2014/main" id="{3A29020F-AE2E-C829-11FB-7BC912F9643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98493" y="1714562"/>
            <a:ext cx="609600" cy="6096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1783145" y="-188660"/>
            <a:ext cx="20628875" cy="11196409"/>
            <a:chOff x="0" y="0"/>
            <a:chExt cx="5433119" cy="29488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3119" cy="2948848"/>
            </a:xfrm>
            <a:custGeom>
              <a:avLst/>
              <a:gdLst/>
              <a:ahLst/>
              <a:cxnLst/>
              <a:rect l="l" t="t" r="r" b="b"/>
              <a:pathLst>
                <a:path w="5433119" h="2948848">
                  <a:moveTo>
                    <a:pt x="19140" y="0"/>
                  </a:moveTo>
                  <a:lnTo>
                    <a:pt x="5413979" y="0"/>
                  </a:lnTo>
                  <a:cubicBezTo>
                    <a:pt x="5424550" y="0"/>
                    <a:pt x="5433119" y="8569"/>
                    <a:pt x="5433119" y="19140"/>
                  </a:cubicBezTo>
                  <a:lnTo>
                    <a:pt x="5433119" y="2929708"/>
                  </a:lnTo>
                  <a:cubicBezTo>
                    <a:pt x="5433119" y="2940279"/>
                    <a:pt x="5424550" y="2948848"/>
                    <a:pt x="5413979" y="2948848"/>
                  </a:cubicBezTo>
                  <a:lnTo>
                    <a:pt x="19140" y="2948848"/>
                  </a:lnTo>
                  <a:cubicBezTo>
                    <a:pt x="8569" y="2948848"/>
                    <a:pt x="0" y="2940279"/>
                    <a:pt x="0" y="2929708"/>
                  </a:cubicBezTo>
                  <a:lnTo>
                    <a:pt x="0" y="19140"/>
                  </a:lnTo>
                  <a:cubicBezTo>
                    <a:pt x="0" y="8569"/>
                    <a:pt x="8569" y="0"/>
                    <a:pt x="19140" y="0"/>
                  </a:cubicBezTo>
                  <a:close/>
                </a:path>
              </a:pathLst>
            </a:custGeom>
            <a:solidFill>
              <a:srgbClr val="AB897E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433119" cy="29869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4CDC6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063981" y="8165120"/>
            <a:ext cx="3224019" cy="1902612"/>
          </a:xfrm>
          <a:custGeom>
            <a:avLst/>
            <a:gdLst/>
            <a:ahLst/>
            <a:cxnLst/>
            <a:rect l="l" t="t" r="r" b="b"/>
            <a:pathLst>
              <a:path w="3224019" h="1902612">
                <a:moveTo>
                  <a:pt x="0" y="0"/>
                </a:moveTo>
                <a:lnTo>
                  <a:pt x="3224019" y="0"/>
                </a:lnTo>
                <a:lnTo>
                  <a:pt x="3224019" y="1902612"/>
                </a:lnTo>
                <a:lnTo>
                  <a:pt x="0" y="19026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Freeform 9"/>
          <p:cNvSpPr/>
          <p:nvPr/>
        </p:nvSpPr>
        <p:spPr>
          <a:xfrm>
            <a:off x="-206442" y="2517121"/>
            <a:ext cx="2470283" cy="2901948"/>
          </a:xfrm>
          <a:custGeom>
            <a:avLst/>
            <a:gdLst/>
            <a:ahLst/>
            <a:cxnLst/>
            <a:rect l="l" t="t" r="r" b="b"/>
            <a:pathLst>
              <a:path w="2470283" h="2901948">
                <a:moveTo>
                  <a:pt x="0" y="0"/>
                </a:moveTo>
                <a:lnTo>
                  <a:pt x="2470284" y="0"/>
                </a:lnTo>
                <a:lnTo>
                  <a:pt x="2470284" y="2901948"/>
                </a:lnTo>
                <a:lnTo>
                  <a:pt x="0" y="29019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0" name="Freeform 10"/>
          <p:cNvSpPr/>
          <p:nvPr/>
        </p:nvSpPr>
        <p:spPr>
          <a:xfrm>
            <a:off x="2716520" y="1950973"/>
            <a:ext cx="12854959" cy="7292268"/>
          </a:xfrm>
          <a:custGeom>
            <a:avLst/>
            <a:gdLst/>
            <a:ahLst/>
            <a:cxnLst/>
            <a:rect l="l" t="t" r="r" b="b"/>
            <a:pathLst>
              <a:path w="12854959" h="7292268">
                <a:moveTo>
                  <a:pt x="0" y="0"/>
                </a:moveTo>
                <a:lnTo>
                  <a:pt x="12854960" y="0"/>
                </a:lnTo>
                <a:lnTo>
                  <a:pt x="12854960" y="7292268"/>
                </a:lnTo>
                <a:lnTo>
                  <a:pt x="0" y="72922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1" name="Freeform 11"/>
          <p:cNvSpPr/>
          <p:nvPr/>
        </p:nvSpPr>
        <p:spPr>
          <a:xfrm>
            <a:off x="8531293" y="1253426"/>
            <a:ext cx="1444693" cy="1444693"/>
          </a:xfrm>
          <a:custGeom>
            <a:avLst/>
            <a:gdLst/>
            <a:ahLst/>
            <a:cxnLst/>
            <a:rect l="l" t="t" r="r" b="b"/>
            <a:pathLst>
              <a:path w="1444693" h="1444693">
                <a:moveTo>
                  <a:pt x="0" y="0"/>
                </a:moveTo>
                <a:lnTo>
                  <a:pt x="1444693" y="0"/>
                </a:lnTo>
                <a:lnTo>
                  <a:pt x="1444693" y="1444693"/>
                </a:lnTo>
                <a:lnTo>
                  <a:pt x="0" y="14446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2" name="TextBox 12"/>
          <p:cNvSpPr txBox="1"/>
          <p:nvPr/>
        </p:nvSpPr>
        <p:spPr>
          <a:xfrm>
            <a:off x="1792824" y="901001"/>
            <a:ext cx="5987774" cy="1476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u="sng" dirty="0" err="1">
                <a:solidFill>
                  <a:srgbClr val="000000"/>
                </a:solidFill>
                <a:latin typeface="Childling"/>
                <a:ea typeface="Childling"/>
                <a:cs typeface="Childling"/>
                <a:sym typeface="Childling"/>
              </a:rPr>
              <a:t>Ecolocalização</a:t>
            </a:r>
            <a:endParaRPr lang="en-US" sz="9200" u="sng" dirty="0">
              <a:solidFill>
                <a:srgbClr val="000000"/>
              </a:solidFill>
              <a:latin typeface="Childling"/>
              <a:ea typeface="Childling"/>
              <a:cs typeface="Childling"/>
              <a:sym typeface="Childling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051808" y="9369075"/>
            <a:ext cx="188442" cy="449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2"/>
              </a:lnSpc>
            </a:pPr>
            <a:r>
              <a:rPr lang="en-US" sz="259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</a:p>
        </p:txBody>
      </p:sp>
      <p:sp>
        <p:nvSpPr>
          <p:cNvPr id="14" name="Freeform 14"/>
          <p:cNvSpPr/>
          <p:nvPr/>
        </p:nvSpPr>
        <p:spPr>
          <a:xfrm>
            <a:off x="11498681" y="1253426"/>
            <a:ext cx="1444693" cy="1444693"/>
          </a:xfrm>
          <a:custGeom>
            <a:avLst/>
            <a:gdLst/>
            <a:ahLst/>
            <a:cxnLst/>
            <a:rect l="l" t="t" r="r" b="b"/>
            <a:pathLst>
              <a:path w="1444693" h="1444693">
                <a:moveTo>
                  <a:pt x="0" y="0"/>
                </a:moveTo>
                <a:lnTo>
                  <a:pt x="1444693" y="0"/>
                </a:lnTo>
                <a:lnTo>
                  <a:pt x="1444693" y="1444693"/>
                </a:lnTo>
                <a:lnTo>
                  <a:pt x="0" y="14446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5" name="Freeform 15"/>
          <p:cNvSpPr/>
          <p:nvPr/>
        </p:nvSpPr>
        <p:spPr>
          <a:xfrm>
            <a:off x="14466070" y="1253426"/>
            <a:ext cx="1444693" cy="1444693"/>
          </a:xfrm>
          <a:custGeom>
            <a:avLst/>
            <a:gdLst/>
            <a:ahLst/>
            <a:cxnLst/>
            <a:rect l="l" t="t" r="r" b="b"/>
            <a:pathLst>
              <a:path w="1444693" h="1444693">
                <a:moveTo>
                  <a:pt x="0" y="0"/>
                </a:moveTo>
                <a:lnTo>
                  <a:pt x="1444693" y="0"/>
                </a:lnTo>
                <a:lnTo>
                  <a:pt x="1444693" y="1444693"/>
                </a:lnTo>
                <a:lnTo>
                  <a:pt x="0" y="14446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6" name="TextBox 16"/>
          <p:cNvSpPr txBox="1"/>
          <p:nvPr/>
        </p:nvSpPr>
        <p:spPr>
          <a:xfrm>
            <a:off x="8101830" y="-43196"/>
            <a:ext cx="2084337" cy="835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Caça</a:t>
            </a:r>
            <a:endParaRPr lang="en-US" sz="5199" dirty="0">
              <a:solidFill>
                <a:srgbClr val="FFFFFF"/>
              </a:solidFill>
              <a:latin typeface="Mango AC"/>
              <a:ea typeface="Mango AC"/>
              <a:cs typeface="Mango AC"/>
              <a:sym typeface="Mango AC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028656" y="-42039"/>
            <a:ext cx="2384741" cy="835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Social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635536" y="-55978"/>
            <a:ext cx="3105760" cy="835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Navegar</a:t>
            </a:r>
            <a:endParaRPr lang="en-US" sz="5199" dirty="0">
              <a:solidFill>
                <a:srgbClr val="FFFFFF"/>
              </a:solidFill>
              <a:latin typeface="Mango AC"/>
              <a:ea typeface="Mango AC"/>
              <a:cs typeface="Mango AC"/>
              <a:sym typeface="Mango A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12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812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757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83145" y="-188660"/>
            <a:ext cx="20628875" cy="11196409"/>
            <a:chOff x="0" y="0"/>
            <a:chExt cx="5433119" cy="29488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3119" cy="2948848"/>
            </a:xfrm>
            <a:custGeom>
              <a:avLst/>
              <a:gdLst/>
              <a:ahLst/>
              <a:cxnLst/>
              <a:rect l="l" t="t" r="r" b="b"/>
              <a:pathLst>
                <a:path w="5433119" h="2948848">
                  <a:moveTo>
                    <a:pt x="19140" y="0"/>
                  </a:moveTo>
                  <a:lnTo>
                    <a:pt x="5413979" y="0"/>
                  </a:lnTo>
                  <a:cubicBezTo>
                    <a:pt x="5424550" y="0"/>
                    <a:pt x="5433119" y="8569"/>
                    <a:pt x="5433119" y="19140"/>
                  </a:cubicBezTo>
                  <a:lnTo>
                    <a:pt x="5433119" y="2929708"/>
                  </a:lnTo>
                  <a:cubicBezTo>
                    <a:pt x="5433119" y="2940279"/>
                    <a:pt x="5424550" y="2948848"/>
                    <a:pt x="5413979" y="2948848"/>
                  </a:cubicBezTo>
                  <a:lnTo>
                    <a:pt x="19140" y="2948848"/>
                  </a:lnTo>
                  <a:cubicBezTo>
                    <a:pt x="8569" y="2948848"/>
                    <a:pt x="0" y="2940279"/>
                    <a:pt x="0" y="2929708"/>
                  </a:cubicBezTo>
                  <a:lnTo>
                    <a:pt x="0" y="19140"/>
                  </a:lnTo>
                  <a:cubicBezTo>
                    <a:pt x="0" y="8569"/>
                    <a:pt x="8569" y="0"/>
                    <a:pt x="19140" y="0"/>
                  </a:cubicBezTo>
                  <a:close/>
                </a:path>
              </a:pathLst>
            </a:custGeom>
            <a:solidFill>
              <a:srgbClr val="AB897E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433119" cy="29869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4CDC6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063981" y="8165120"/>
            <a:ext cx="3224019" cy="1902612"/>
          </a:xfrm>
          <a:custGeom>
            <a:avLst/>
            <a:gdLst/>
            <a:ahLst/>
            <a:cxnLst/>
            <a:rect l="l" t="t" r="r" b="b"/>
            <a:pathLst>
              <a:path w="3224019" h="1902612">
                <a:moveTo>
                  <a:pt x="0" y="0"/>
                </a:moveTo>
                <a:lnTo>
                  <a:pt x="3224019" y="0"/>
                </a:lnTo>
                <a:lnTo>
                  <a:pt x="3224019" y="1902612"/>
                </a:lnTo>
                <a:lnTo>
                  <a:pt x="0" y="1902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Freeform 9"/>
          <p:cNvSpPr/>
          <p:nvPr/>
        </p:nvSpPr>
        <p:spPr>
          <a:xfrm>
            <a:off x="-206442" y="2491267"/>
            <a:ext cx="2470283" cy="2901948"/>
          </a:xfrm>
          <a:custGeom>
            <a:avLst/>
            <a:gdLst/>
            <a:ahLst/>
            <a:cxnLst/>
            <a:rect l="l" t="t" r="r" b="b"/>
            <a:pathLst>
              <a:path w="2470283" h="2901948">
                <a:moveTo>
                  <a:pt x="0" y="0"/>
                </a:moveTo>
                <a:lnTo>
                  <a:pt x="2470284" y="0"/>
                </a:lnTo>
                <a:lnTo>
                  <a:pt x="2470284" y="2901948"/>
                </a:lnTo>
                <a:lnTo>
                  <a:pt x="0" y="29019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0" name="Freeform 10"/>
          <p:cNvSpPr/>
          <p:nvPr/>
        </p:nvSpPr>
        <p:spPr>
          <a:xfrm>
            <a:off x="1351177" y="5952932"/>
            <a:ext cx="6856347" cy="4114800"/>
          </a:xfrm>
          <a:custGeom>
            <a:avLst/>
            <a:gdLst/>
            <a:ahLst/>
            <a:cxnLst/>
            <a:rect l="l" t="t" r="r" b="b"/>
            <a:pathLst>
              <a:path w="6856347" h="4114800">
                <a:moveTo>
                  <a:pt x="0" y="0"/>
                </a:moveTo>
                <a:lnTo>
                  <a:pt x="6856348" y="0"/>
                </a:lnTo>
                <a:lnTo>
                  <a:pt x="68563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1" name="Freeform 11"/>
          <p:cNvSpPr/>
          <p:nvPr/>
        </p:nvSpPr>
        <p:spPr>
          <a:xfrm>
            <a:off x="12677039" y="1339427"/>
            <a:ext cx="4249685" cy="5205628"/>
          </a:xfrm>
          <a:custGeom>
            <a:avLst/>
            <a:gdLst/>
            <a:ahLst/>
            <a:cxnLst/>
            <a:rect l="l" t="t" r="r" b="b"/>
            <a:pathLst>
              <a:path w="4249685" h="5205628">
                <a:moveTo>
                  <a:pt x="0" y="0"/>
                </a:moveTo>
                <a:lnTo>
                  <a:pt x="4249686" y="0"/>
                </a:lnTo>
                <a:lnTo>
                  <a:pt x="4249686" y="5205628"/>
                </a:lnTo>
                <a:lnTo>
                  <a:pt x="0" y="52056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2" name="TextBox 12"/>
          <p:cNvSpPr txBox="1"/>
          <p:nvPr/>
        </p:nvSpPr>
        <p:spPr>
          <a:xfrm>
            <a:off x="1028700" y="2893856"/>
            <a:ext cx="16211550" cy="3754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Combate</a:t>
            </a: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 a </a:t>
            </a: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pragas</a:t>
            </a:r>
            <a:endParaRPr lang="en-US" sz="5199" dirty="0">
              <a:solidFill>
                <a:srgbClr val="000000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Polinizadores</a:t>
            </a:r>
            <a:endParaRPr lang="en-US" sz="5199" dirty="0">
              <a:solidFill>
                <a:srgbClr val="000000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algn="just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Destruição</a:t>
            </a: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 do habitat</a:t>
            </a:r>
          </a:p>
        </p:txBody>
      </p:sp>
      <p:sp>
        <p:nvSpPr>
          <p:cNvPr id="13" name="Freeform 13"/>
          <p:cNvSpPr/>
          <p:nvPr/>
        </p:nvSpPr>
        <p:spPr>
          <a:xfrm>
            <a:off x="9338546" y="6172200"/>
            <a:ext cx="4270075" cy="4114800"/>
          </a:xfrm>
          <a:custGeom>
            <a:avLst/>
            <a:gdLst/>
            <a:ahLst/>
            <a:cxnLst/>
            <a:rect l="l" t="t" r="r" b="b"/>
            <a:pathLst>
              <a:path w="4270075" h="4114800">
                <a:moveTo>
                  <a:pt x="0" y="0"/>
                </a:moveTo>
                <a:lnTo>
                  <a:pt x="4270075" y="0"/>
                </a:lnTo>
                <a:lnTo>
                  <a:pt x="42700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 dirty="0"/>
          </a:p>
        </p:txBody>
      </p:sp>
      <p:sp>
        <p:nvSpPr>
          <p:cNvPr id="14" name="TextBox 14"/>
          <p:cNvSpPr txBox="1"/>
          <p:nvPr/>
        </p:nvSpPr>
        <p:spPr>
          <a:xfrm>
            <a:off x="1625283" y="884877"/>
            <a:ext cx="15426525" cy="174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80"/>
              </a:lnSpc>
            </a:pPr>
            <a:r>
              <a:rPr lang="en-US" sz="9200" u="sng">
                <a:solidFill>
                  <a:srgbClr val="000000"/>
                </a:solidFill>
                <a:latin typeface="Childling"/>
                <a:ea typeface="Childling"/>
                <a:cs typeface="Childling"/>
                <a:sym typeface="Childling"/>
              </a:rPr>
              <a:t>Importância e ameaças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051808" y="9369075"/>
            <a:ext cx="188442" cy="449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2"/>
              </a:lnSpc>
            </a:pPr>
            <a:r>
              <a:rPr lang="en-US" sz="259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83145" y="-188660"/>
            <a:ext cx="20628875" cy="11196409"/>
            <a:chOff x="0" y="0"/>
            <a:chExt cx="5433119" cy="29488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3119" cy="2948848"/>
            </a:xfrm>
            <a:custGeom>
              <a:avLst/>
              <a:gdLst/>
              <a:ahLst/>
              <a:cxnLst/>
              <a:rect l="l" t="t" r="r" b="b"/>
              <a:pathLst>
                <a:path w="5433119" h="2948848">
                  <a:moveTo>
                    <a:pt x="19140" y="0"/>
                  </a:moveTo>
                  <a:lnTo>
                    <a:pt x="5413979" y="0"/>
                  </a:lnTo>
                  <a:cubicBezTo>
                    <a:pt x="5424550" y="0"/>
                    <a:pt x="5433119" y="8569"/>
                    <a:pt x="5433119" y="19140"/>
                  </a:cubicBezTo>
                  <a:lnTo>
                    <a:pt x="5433119" y="2929708"/>
                  </a:lnTo>
                  <a:cubicBezTo>
                    <a:pt x="5433119" y="2940279"/>
                    <a:pt x="5424550" y="2948848"/>
                    <a:pt x="5413979" y="2948848"/>
                  </a:cubicBezTo>
                  <a:lnTo>
                    <a:pt x="19140" y="2948848"/>
                  </a:lnTo>
                  <a:cubicBezTo>
                    <a:pt x="8569" y="2948848"/>
                    <a:pt x="0" y="2940279"/>
                    <a:pt x="0" y="2929708"/>
                  </a:cubicBezTo>
                  <a:lnTo>
                    <a:pt x="0" y="19140"/>
                  </a:lnTo>
                  <a:cubicBezTo>
                    <a:pt x="0" y="8569"/>
                    <a:pt x="8569" y="0"/>
                    <a:pt x="19140" y="0"/>
                  </a:cubicBezTo>
                  <a:close/>
                </a:path>
              </a:pathLst>
            </a:custGeom>
            <a:solidFill>
              <a:srgbClr val="AB897E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433119" cy="29869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4CDC6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063981" y="8165120"/>
            <a:ext cx="3224019" cy="1902612"/>
          </a:xfrm>
          <a:custGeom>
            <a:avLst/>
            <a:gdLst/>
            <a:ahLst/>
            <a:cxnLst/>
            <a:rect l="l" t="t" r="r" b="b"/>
            <a:pathLst>
              <a:path w="3224019" h="1902612">
                <a:moveTo>
                  <a:pt x="0" y="0"/>
                </a:moveTo>
                <a:lnTo>
                  <a:pt x="3224019" y="0"/>
                </a:lnTo>
                <a:lnTo>
                  <a:pt x="3224019" y="1902612"/>
                </a:lnTo>
                <a:lnTo>
                  <a:pt x="0" y="1902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Freeform 9"/>
          <p:cNvSpPr/>
          <p:nvPr/>
        </p:nvSpPr>
        <p:spPr>
          <a:xfrm>
            <a:off x="-206442" y="2491267"/>
            <a:ext cx="2470283" cy="2901948"/>
          </a:xfrm>
          <a:custGeom>
            <a:avLst/>
            <a:gdLst/>
            <a:ahLst/>
            <a:cxnLst/>
            <a:rect l="l" t="t" r="r" b="b"/>
            <a:pathLst>
              <a:path w="2470283" h="2901948">
                <a:moveTo>
                  <a:pt x="0" y="0"/>
                </a:moveTo>
                <a:lnTo>
                  <a:pt x="2470284" y="0"/>
                </a:lnTo>
                <a:lnTo>
                  <a:pt x="2470284" y="2901948"/>
                </a:lnTo>
                <a:lnTo>
                  <a:pt x="0" y="29019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0" name="TextBox 10"/>
          <p:cNvSpPr txBox="1"/>
          <p:nvPr/>
        </p:nvSpPr>
        <p:spPr>
          <a:xfrm>
            <a:off x="1019175" y="2722880"/>
            <a:ext cx="16211550" cy="6525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Construir</a:t>
            </a: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abrigos</a:t>
            </a:r>
            <a:endParaRPr lang="en-US" sz="5199" dirty="0">
              <a:solidFill>
                <a:srgbClr val="000000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algn="just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Avisar</a:t>
            </a: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os</a:t>
            </a: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mais</a:t>
            </a: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velhos</a:t>
            </a:r>
            <a:endParaRPr lang="en-US" sz="5199" dirty="0">
              <a:solidFill>
                <a:srgbClr val="000000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algn="just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Reduzir</a:t>
            </a: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 o </a:t>
            </a: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uso</a:t>
            </a: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 de </a:t>
            </a: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pesticidas</a:t>
            </a:r>
            <a:endParaRPr lang="en-US" sz="5199" dirty="0">
              <a:solidFill>
                <a:srgbClr val="000000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algn="just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Proteger</a:t>
            </a: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 a </a:t>
            </a: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nossa</a:t>
            </a:r>
            <a:r>
              <a:rPr lang="en-US" sz="5199" dirty="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floresta</a:t>
            </a:r>
            <a:endParaRPr lang="en-US" sz="5199" dirty="0">
              <a:solidFill>
                <a:srgbClr val="000000"/>
              </a:solidFill>
              <a:latin typeface="Mango AC"/>
              <a:ea typeface="Mango AC"/>
              <a:cs typeface="Mango AC"/>
              <a:sym typeface="Mango AC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239757" y="2188043"/>
            <a:ext cx="3017975" cy="1754198"/>
          </a:xfrm>
          <a:custGeom>
            <a:avLst/>
            <a:gdLst/>
            <a:ahLst/>
            <a:cxnLst/>
            <a:rect l="l" t="t" r="r" b="b"/>
            <a:pathLst>
              <a:path w="3017975" h="1754198">
                <a:moveTo>
                  <a:pt x="0" y="0"/>
                </a:moveTo>
                <a:lnTo>
                  <a:pt x="3017975" y="0"/>
                </a:lnTo>
                <a:lnTo>
                  <a:pt x="3017975" y="1754198"/>
                </a:lnTo>
                <a:lnTo>
                  <a:pt x="0" y="17541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2" name="Freeform 12"/>
          <p:cNvSpPr/>
          <p:nvPr/>
        </p:nvSpPr>
        <p:spPr>
          <a:xfrm>
            <a:off x="12122051" y="3788796"/>
            <a:ext cx="4553940" cy="3775630"/>
          </a:xfrm>
          <a:custGeom>
            <a:avLst/>
            <a:gdLst/>
            <a:ahLst/>
            <a:cxnLst/>
            <a:rect l="l" t="t" r="r" b="b"/>
            <a:pathLst>
              <a:path w="4553940" h="3775630">
                <a:moveTo>
                  <a:pt x="0" y="0"/>
                </a:moveTo>
                <a:lnTo>
                  <a:pt x="4553940" y="0"/>
                </a:lnTo>
                <a:lnTo>
                  <a:pt x="4553940" y="3775630"/>
                </a:lnTo>
                <a:lnTo>
                  <a:pt x="0" y="37756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3" name="TextBox 13"/>
          <p:cNvSpPr txBox="1"/>
          <p:nvPr/>
        </p:nvSpPr>
        <p:spPr>
          <a:xfrm>
            <a:off x="1625283" y="884877"/>
            <a:ext cx="15426525" cy="174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80"/>
              </a:lnSpc>
            </a:pPr>
            <a:r>
              <a:rPr lang="en-US" sz="9200" u="sng" dirty="0">
                <a:solidFill>
                  <a:srgbClr val="000000"/>
                </a:solidFill>
                <a:latin typeface="Childling"/>
                <a:ea typeface="Childling"/>
                <a:cs typeface="Childling"/>
                <a:sym typeface="Childling"/>
              </a:rPr>
              <a:t>O </a:t>
            </a:r>
            <a:r>
              <a:rPr lang="en-US" sz="9200" u="sng" dirty="0" err="1">
                <a:solidFill>
                  <a:srgbClr val="000000"/>
                </a:solidFill>
                <a:latin typeface="Childling"/>
                <a:ea typeface="Childling"/>
                <a:cs typeface="Childling"/>
                <a:sym typeface="Childling"/>
              </a:rPr>
              <a:t>que</a:t>
            </a:r>
            <a:r>
              <a:rPr lang="en-US" sz="9200" u="sng" dirty="0">
                <a:solidFill>
                  <a:srgbClr val="000000"/>
                </a:solidFill>
                <a:latin typeface="Childling"/>
                <a:ea typeface="Childling"/>
                <a:cs typeface="Childling"/>
                <a:sym typeface="Childling"/>
              </a:rPr>
              <a:t> </a:t>
            </a:r>
            <a:r>
              <a:rPr lang="en-US" sz="9200" u="sng" dirty="0" err="1">
                <a:solidFill>
                  <a:srgbClr val="000000"/>
                </a:solidFill>
                <a:latin typeface="Childling"/>
                <a:ea typeface="Childling"/>
                <a:cs typeface="Childling"/>
                <a:sym typeface="Childling"/>
              </a:rPr>
              <a:t>podemos</a:t>
            </a:r>
            <a:r>
              <a:rPr lang="en-US" sz="9200" u="sng" dirty="0">
                <a:solidFill>
                  <a:srgbClr val="000000"/>
                </a:solidFill>
                <a:latin typeface="Childling"/>
                <a:ea typeface="Childling"/>
                <a:cs typeface="Childling"/>
                <a:sym typeface="Childling"/>
              </a:rPr>
              <a:t> </a:t>
            </a:r>
            <a:r>
              <a:rPr lang="en-US" sz="9200" u="sng" dirty="0" err="1">
                <a:solidFill>
                  <a:srgbClr val="000000"/>
                </a:solidFill>
                <a:latin typeface="Childling"/>
                <a:ea typeface="Childling"/>
                <a:cs typeface="Childling"/>
                <a:sym typeface="Childling"/>
              </a:rPr>
              <a:t>fazer</a:t>
            </a:r>
            <a:r>
              <a:rPr lang="en-US" sz="9200" u="sng" dirty="0">
                <a:solidFill>
                  <a:srgbClr val="000000"/>
                </a:solidFill>
                <a:latin typeface="Childling"/>
                <a:ea typeface="Childling"/>
                <a:cs typeface="Childling"/>
                <a:sym typeface="Childling"/>
              </a:rPr>
              <a:t>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051808" y="9369075"/>
            <a:ext cx="188442" cy="449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2"/>
              </a:lnSpc>
            </a:pPr>
            <a:r>
              <a:rPr lang="en-US" sz="259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83145" y="-188660"/>
            <a:ext cx="20628875" cy="11196409"/>
            <a:chOff x="0" y="0"/>
            <a:chExt cx="5433119" cy="29488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3119" cy="2948848"/>
            </a:xfrm>
            <a:custGeom>
              <a:avLst/>
              <a:gdLst/>
              <a:ahLst/>
              <a:cxnLst/>
              <a:rect l="l" t="t" r="r" b="b"/>
              <a:pathLst>
                <a:path w="5433119" h="2948848">
                  <a:moveTo>
                    <a:pt x="19140" y="0"/>
                  </a:moveTo>
                  <a:lnTo>
                    <a:pt x="5413979" y="0"/>
                  </a:lnTo>
                  <a:cubicBezTo>
                    <a:pt x="5424550" y="0"/>
                    <a:pt x="5433119" y="8569"/>
                    <a:pt x="5433119" y="19140"/>
                  </a:cubicBezTo>
                  <a:lnTo>
                    <a:pt x="5433119" y="2929708"/>
                  </a:lnTo>
                  <a:cubicBezTo>
                    <a:pt x="5433119" y="2940279"/>
                    <a:pt x="5424550" y="2948848"/>
                    <a:pt x="5413979" y="2948848"/>
                  </a:cubicBezTo>
                  <a:lnTo>
                    <a:pt x="19140" y="2948848"/>
                  </a:lnTo>
                  <a:cubicBezTo>
                    <a:pt x="8569" y="2948848"/>
                    <a:pt x="0" y="2940279"/>
                    <a:pt x="0" y="2929708"/>
                  </a:cubicBezTo>
                  <a:lnTo>
                    <a:pt x="0" y="19140"/>
                  </a:lnTo>
                  <a:cubicBezTo>
                    <a:pt x="0" y="8569"/>
                    <a:pt x="8569" y="0"/>
                    <a:pt x="19140" y="0"/>
                  </a:cubicBezTo>
                  <a:close/>
                </a:path>
              </a:pathLst>
            </a:custGeom>
            <a:solidFill>
              <a:srgbClr val="AB897E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433119" cy="29869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4CDC6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063981" y="8165120"/>
            <a:ext cx="3224019" cy="1902612"/>
          </a:xfrm>
          <a:custGeom>
            <a:avLst/>
            <a:gdLst/>
            <a:ahLst/>
            <a:cxnLst/>
            <a:rect l="l" t="t" r="r" b="b"/>
            <a:pathLst>
              <a:path w="3224019" h="1902612">
                <a:moveTo>
                  <a:pt x="0" y="0"/>
                </a:moveTo>
                <a:lnTo>
                  <a:pt x="3224019" y="0"/>
                </a:lnTo>
                <a:lnTo>
                  <a:pt x="3224019" y="1902612"/>
                </a:lnTo>
                <a:lnTo>
                  <a:pt x="0" y="1902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Freeform 9"/>
          <p:cNvSpPr/>
          <p:nvPr/>
        </p:nvSpPr>
        <p:spPr>
          <a:xfrm>
            <a:off x="13181020" y="4397535"/>
            <a:ext cx="3494971" cy="3494971"/>
          </a:xfrm>
          <a:custGeom>
            <a:avLst/>
            <a:gdLst/>
            <a:ahLst/>
            <a:cxnLst/>
            <a:rect l="l" t="t" r="r" b="b"/>
            <a:pathLst>
              <a:path w="3494971" h="3494971">
                <a:moveTo>
                  <a:pt x="0" y="0"/>
                </a:moveTo>
                <a:lnTo>
                  <a:pt x="3494971" y="0"/>
                </a:lnTo>
                <a:lnTo>
                  <a:pt x="3494971" y="3494970"/>
                </a:lnTo>
                <a:lnTo>
                  <a:pt x="0" y="34949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0" name="Freeform 10"/>
          <p:cNvSpPr/>
          <p:nvPr/>
        </p:nvSpPr>
        <p:spPr>
          <a:xfrm>
            <a:off x="526578" y="4124920"/>
            <a:ext cx="11301259" cy="4040200"/>
          </a:xfrm>
          <a:custGeom>
            <a:avLst/>
            <a:gdLst/>
            <a:ahLst/>
            <a:cxnLst/>
            <a:rect l="l" t="t" r="r" b="b"/>
            <a:pathLst>
              <a:path w="11301259" h="4040200">
                <a:moveTo>
                  <a:pt x="0" y="0"/>
                </a:moveTo>
                <a:lnTo>
                  <a:pt x="11301259" y="0"/>
                </a:lnTo>
                <a:lnTo>
                  <a:pt x="11301259" y="4040200"/>
                </a:lnTo>
                <a:lnTo>
                  <a:pt x="0" y="40402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1" name="TextBox 11"/>
          <p:cNvSpPr txBox="1"/>
          <p:nvPr/>
        </p:nvSpPr>
        <p:spPr>
          <a:xfrm>
            <a:off x="17051808" y="9369075"/>
            <a:ext cx="188442" cy="449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2"/>
              </a:lnSpc>
            </a:pPr>
            <a:r>
              <a:rPr lang="en-US" sz="259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47750" y="1407125"/>
            <a:ext cx="16211550" cy="1460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0"/>
              </a:lnSpc>
            </a:pPr>
            <a:r>
              <a:rPr lang="en-US" sz="85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Obrigado</a:t>
            </a:r>
            <a:r>
              <a:rPr lang="en-US" sz="85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pela </a:t>
            </a:r>
            <a:r>
              <a:rPr lang="en-US" sz="85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vossa</a:t>
            </a:r>
            <a:r>
              <a:rPr lang="en-US" sz="85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85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atenção</a:t>
            </a:r>
            <a:r>
              <a:rPr lang="en-US" sz="85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667423" y="3141405"/>
            <a:ext cx="1095315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Linha</a:t>
            </a:r>
            <a:r>
              <a:rPr lang="en-US" sz="51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SOS </a:t>
            </a:r>
            <a:r>
              <a:rPr lang="en-US" sz="51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Ambiente</a:t>
            </a:r>
            <a:r>
              <a:rPr lang="en-US" sz="51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- 800 292 800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131</Words>
  <Application>Microsoft Office PowerPoint</Application>
  <PresentationFormat>Personalizados</PresentationFormat>
  <Paragraphs>50</Paragraphs>
  <Slides>8</Slides>
  <Notes>0</Notes>
  <HiddenSlides>0</HiddenSlides>
  <MMClips>3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8</vt:i4>
      </vt:variant>
    </vt:vector>
  </HeadingPairs>
  <TitlesOfParts>
    <vt:vector size="15" baseType="lpstr">
      <vt:lpstr>Open Sans</vt:lpstr>
      <vt:lpstr>Childling</vt:lpstr>
      <vt:lpstr>Open Sans Bold</vt:lpstr>
      <vt:lpstr>Mango AC</vt:lpstr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morcego dos Açores</dc:title>
  <cp:lastModifiedBy>Ricardo MP. Correia</cp:lastModifiedBy>
  <cp:revision>4</cp:revision>
  <dcterms:created xsi:type="dcterms:W3CDTF">2006-08-16T00:00:00Z</dcterms:created>
  <dcterms:modified xsi:type="dcterms:W3CDTF">2026-01-12T15:41:04Z</dcterms:modified>
  <dc:identifier>DAG-NQlGeHc</dc:identifier>
</cp:coreProperties>
</file>