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Garbata" panose="020B0604020202020204" charset="0"/>
      <p:regular r:id="rId14"/>
    </p:embeddedFont>
    <p:embeddedFont>
      <p:font typeface="Roca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44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33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2.jpeg"/><Relationship Id="rId5" Type="http://schemas.openxmlformats.org/officeDocument/2006/relationships/image" Target="../media/image15.svg"/><Relationship Id="rId10" Type="http://schemas.openxmlformats.org/officeDocument/2006/relationships/image" Target="../media/image31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36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5.png"/><Relationship Id="rId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jp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jp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10" Type="http://schemas.openxmlformats.org/officeDocument/2006/relationships/image" Target="../media/image23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10" Type="http://schemas.openxmlformats.org/officeDocument/2006/relationships/image" Target="../media/image24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6.pn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9.svg"/><Relationship Id="rId5" Type="http://schemas.openxmlformats.org/officeDocument/2006/relationships/image" Target="../media/image15.svg"/><Relationship Id="rId10" Type="http://schemas.openxmlformats.org/officeDocument/2006/relationships/image" Target="../media/image28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10" Type="http://schemas.openxmlformats.org/officeDocument/2006/relationships/image" Target="../media/image3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2973" y="-241062"/>
            <a:ext cx="18992235" cy="14244176"/>
          </a:xfrm>
          <a:custGeom>
            <a:avLst/>
            <a:gdLst/>
            <a:ahLst/>
            <a:cxnLst/>
            <a:rect l="l" t="t" r="r" b="b"/>
            <a:pathLst>
              <a:path w="18992235" h="14244176">
                <a:moveTo>
                  <a:pt x="0" y="0"/>
                </a:moveTo>
                <a:lnTo>
                  <a:pt x="18992235" y="0"/>
                </a:lnTo>
                <a:lnTo>
                  <a:pt x="18992235" y="14244176"/>
                </a:lnTo>
                <a:lnTo>
                  <a:pt x="0" y="1424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4620236" y="1419158"/>
            <a:ext cx="9047528" cy="4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4"/>
              </a:lnSpc>
            </a:pPr>
            <a:r>
              <a:rPr lang="en-US" sz="8682">
                <a:solidFill>
                  <a:srgbClr val="FFFFFF"/>
                </a:solidFill>
                <a:latin typeface="Roca One"/>
                <a:ea typeface="Roca One"/>
                <a:cs typeface="Roca One"/>
                <a:sym typeface="Roca One"/>
              </a:rPr>
              <a:t>A IMPORTÂNCIA DAS TURFEIRAS</a:t>
            </a:r>
          </a:p>
          <a:p>
            <a:pPr algn="ctr">
              <a:lnSpc>
                <a:spcPts val="12154"/>
              </a:lnSpc>
            </a:pPr>
            <a:r>
              <a:rPr lang="en-US" sz="8682">
                <a:solidFill>
                  <a:srgbClr val="FFFFFF"/>
                </a:solidFill>
                <a:latin typeface="Roca One"/>
                <a:ea typeface="Roca One"/>
                <a:cs typeface="Roca One"/>
                <a:sym typeface="Roca One"/>
              </a:rPr>
              <a:t>NOS AÇORES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598487" y="7803008"/>
            <a:ext cx="2910583" cy="2910583"/>
          </a:xfrm>
          <a:custGeom>
            <a:avLst/>
            <a:gdLst/>
            <a:ahLst/>
            <a:cxnLst/>
            <a:rect l="l" t="t" r="r" b="b"/>
            <a:pathLst>
              <a:path w="2910583" h="2910583">
                <a:moveTo>
                  <a:pt x="0" y="0"/>
                </a:moveTo>
                <a:lnTo>
                  <a:pt x="2910583" y="0"/>
                </a:lnTo>
                <a:lnTo>
                  <a:pt x="2910583" y="2910584"/>
                </a:lnTo>
                <a:lnTo>
                  <a:pt x="0" y="2910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2908840" y="7932684"/>
            <a:ext cx="7424686" cy="2651232"/>
          </a:xfrm>
          <a:custGeom>
            <a:avLst/>
            <a:gdLst/>
            <a:ahLst/>
            <a:cxnLst/>
            <a:rect l="l" t="t" r="r" b="b"/>
            <a:pathLst>
              <a:path w="7424686" h="2651232">
                <a:moveTo>
                  <a:pt x="0" y="0"/>
                </a:moveTo>
                <a:lnTo>
                  <a:pt x="7424687" y="0"/>
                </a:lnTo>
                <a:lnTo>
                  <a:pt x="7424687" y="2651232"/>
                </a:lnTo>
                <a:lnTo>
                  <a:pt x="0" y="2651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0210767" y="7016994"/>
            <a:ext cx="3403720" cy="3335645"/>
          </a:xfrm>
          <a:custGeom>
            <a:avLst/>
            <a:gdLst/>
            <a:ahLst/>
            <a:cxnLst/>
            <a:rect l="l" t="t" r="r" b="b"/>
            <a:pathLst>
              <a:path w="3403720" h="3335645">
                <a:moveTo>
                  <a:pt x="0" y="0"/>
                </a:moveTo>
                <a:lnTo>
                  <a:pt x="3403719" y="0"/>
                </a:lnTo>
                <a:lnTo>
                  <a:pt x="3403719" y="3335645"/>
                </a:lnTo>
                <a:lnTo>
                  <a:pt x="0" y="3335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3313553" y="4375389"/>
            <a:ext cx="4523334" cy="3002363"/>
          </a:xfrm>
          <a:custGeom>
            <a:avLst/>
            <a:gdLst/>
            <a:ahLst/>
            <a:cxnLst/>
            <a:rect l="l" t="t" r="r" b="b"/>
            <a:pathLst>
              <a:path w="4523334" h="3002363">
                <a:moveTo>
                  <a:pt x="0" y="0"/>
                </a:moveTo>
                <a:lnTo>
                  <a:pt x="4523334" y="0"/>
                </a:lnTo>
                <a:lnTo>
                  <a:pt x="4523334" y="3002362"/>
                </a:lnTo>
                <a:lnTo>
                  <a:pt x="0" y="30023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9476892" y="3874737"/>
            <a:ext cx="3069039" cy="3065202"/>
          </a:xfrm>
          <a:custGeom>
            <a:avLst/>
            <a:gdLst/>
            <a:ahLst/>
            <a:cxnLst/>
            <a:rect l="l" t="t" r="r" b="b"/>
            <a:pathLst>
              <a:path w="3069039" h="3065202">
                <a:moveTo>
                  <a:pt x="0" y="0"/>
                </a:moveTo>
                <a:lnTo>
                  <a:pt x="3069039" y="0"/>
                </a:lnTo>
                <a:lnTo>
                  <a:pt x="3069039" y="3065202"/>
                </a:lnTo>
                <a:lnTo>
                  <a:pt x="0" y="3065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500131" y="1214437"/>
            <a:ext cx="13287737" cy="286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O QUE AMEAÇA AS TURFEIRAS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0895" y="4476610"/>
            <a:ext cx="12409513" cy="367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Pisoteio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,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pastoreio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ou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máquinas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Espécies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invasoras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Seca 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alterações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climáticas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Colheita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ilegal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turfa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para, </a:t>
            </a:r>
          </a:p>
          <a:p>
            <a:pPr marL="299633" lvl="1" algn="l">
              <a:lnSpc>
                <a:spcPts val="5912"/>
              </a:lnSpc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por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exemplo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,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fazer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presípios</a:t>
            </a:r>
            <a:endParaRPr lang="en-US" sz="2775" dirty="0">
              <a:solidFill>
                <a:srgbClr val="76905B"/>
              </a:solidFill>
              <a:latin typeface="Garbata"/>
              <a:ea typeface="Garbata"/>
              <a:cs typeface="Garbata"/>
              <a:sym typeface="Garba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2558368" y="2826446"/>
            <a:ext cx="3592512" cy="3396557"/>
          </a:xfrm>
          <a:custGeom>
            <a:avLst/>
            <a:gdLst/>
            <a:ahLst/>
            <a:cxnLst/>
            <a:rect l="l" t="t" r="r" b="b"/>
            <a:pathLst>
              <a:path w="3592512" h="3396557">
                <a:moveTo>
                  <a:pt x="0" y="0"/>
                </a:moveTo>
                <a:lnTo>
                  <a:pt x="3592512" y="0"/>
                </a:lnTo>
                <a:lnTo>
                  <a:pt x="3592512" y="3396557"/>
                </a:lnTo>
                <a:lnTo>
                  <a:pt x="0" y="3396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4074547" y="6316168"/>
            <a:ext cx="3426643" cy="3426643"/>
          </a:xfrm>
          <a:custGeom>
            <a:avLst/>
            <a:gdLst/>
            <a:ahLst/>
            <a:cxnLst/>
            <a:rect l="l" t="t" r="r" b="b"/>
            <a:pathLst>
              <a:path w="3426643" h="3426643">
                <a:moveTo>
                  <a:pt x="0" y="0"/>
                </a:moveTo>
                <a:lnTo>
                  <a:pt x="3426643" y="0"/>
                </a:lnTo>
                <a:lnTo>
                  <a:pt x="3426643" y="3426644"/>
                </a:lnTo>
                <a:lnTo>
                  <a:pt x="0" y="342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Freeform 13"/>
          <p:cNvSpPr/>
          <p:nvPr/>
        </p:nvSpPr>
        <p:spPr>
          <a:xfrm>
            <a:off x="9942064" y="6925727"/>
            <a:ext cx="3133842" cy="3133842"/>
          </a:xfrm>
          <a:custGeom>
            <a:avLst/>
            <a:gdLst/>
            <a:ahLst/>
            <a:cxnLst/>
            <a:rect l="l" t="t" r="r" b="b"/>
            <a:pathLst>
              <a:path w="3133842" h="3133842">
                <a:moveTo>
                  <a:pt x="0" y="0"/>
                </a:moveTo>
                <a:lnTo>
                  <a:pt x="3133842" y="0"/>
                </a:lnTo>
                <a:lnTo>
                  <a:pt x="3133842" y="3133842"/>
                </a:lnTo>
                <a:lnTo>
                  <a:pt x="0" y="31338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2500131" y="1214437"/>
            <a:ext cx="13287737" cy="286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COMO PODEMOS PROTEGER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6440" y="4672109"/>
            <a:ext cx="12409513" cy="21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Caminhar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apenas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trilhos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Proteger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as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turfeiras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plantar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plantas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nativas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Aprender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identificar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plantas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invasoras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ajudar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removê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-las.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2973" y="-241062"/>
            <a:ext cx="18992235" cy="14244176"/>
          </a:xfrm>
          <a:custGeom>
            <a:avLst/>
            <a:gdLst/>
            <a:ahLst/>
            <a:cxnLst/>
            <a:rect l="l" t="t" r="r" b="b"/>
            <a:pathLst>
              <a:path w="18992235" h="14244176">
                <a:moveTo>
                  <a:pt x="0" y="0"/>
                </a:moveTo>
                <a:lnTo>
                  <a:pt x="18992235" y="0"/>
                </a:lnTo>
                <a:lnTo>
                  <a:pt x="18992235" y="14244176"/>
                </a:lnTo>
                <a:lnTo>
                  <a:pt x="0" y="14244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4620236" y="2505303"/>
            <a:ext cx="9047528" cy="45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54"/>
              </a:lnSpc>
            </a:pPr>
            <a:r>
              <a:rPr lang="en-US" sz="8682" dirty="0">
                <a:solidFill>
                  <a:srgbClr val="FFFFFF"/>
                </a:solidFill>
                <a:latin typeface="Roca One"/>
                <a:ea typeface="Roca One"/>
                <a:cs typeface="Roca One"/>
                <a:sym typeface="Roca One"/>
              </a:rPr>
              <a:t>OBRIGADO PELA VOSSA ATENÇÃO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598487" y="7803008"/>
            <a:ext cx="2910583" cy="2910583"/>
          </a:xfrm>
          <a:custGeom>
            <a:avLst/>
            <a:gdLst/>
            <a:ahLst/>
            <a:cxnLst/>
            <a:rect l="l" t="t" r="r" b="b"/>
            <a:pathLst>
              <a:path w="2910583" h="2910583">
                <a:moveTo>
                  <a:pt x="0" y="0"/>
                </a:moveTo>
                <a:lnTo>
                  <a:pt x="2910583" y="0"/>
                </a:lnTo>
                <a:lnTo>
                  <a:pt x="2910583" y="2910584"/>
                </a:lnTo>
                <a:lnTo>
                  <a:pt x="0" y="2910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Freeform 14"/>
          <p:cNvSpPr/>
          <p:nvPr/>
        </p:nvSpPr>
        <p:spPr>
          <a:xfrm>
            <a:off x="3505200" y="8163619"/>
            <a:ext cx="7424686" cy="2651232"/>
          </a:xfrm>
          <a:custGeom>
            <a:avLst/>
            <a:gdLst/>
            <a:ahLst/>
            <a:cxnLst/>
            <a:rect l="l" t="t" r="r" b="b"/>
            <a:pathLst>
              <a:path w="7424686" h="2651232">
                <a:moveTo>
                  <a:pt x="0" y="0"/>
                </a:moveTo>
                <a:lnTo>
                  <a:pt x="7424687" y="0"/>
                </a:lnTo>
                <a:lnTo>
                  <a:pt x="7424687" y="2651232"/>
                </a:lnTo>
                <a:lnTo>
                  <a:pt x="0" y="26512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4056781" y="2742216"/>
            <a:ext cx="2636079" cy="3956591"/>
          </a:xfrm>
          <a:custGeom>
            <a:avLst/>
            <a:gdLst/>
            <a:ahLst/>
            <a:cxnLst/>
            <a:rect l="l" t="t" r="r" b="b"/>
            <a:pathLst>
              <a:path w="2636079" h="3956591">
                <a:moveTo>
                  <a:pt x="0" y="0"/>
                </a:moveTo>
                <a:lnTo>
                  <a:pt x="2636079" y="0"/>
                </a:lnTo>
                <a:lnTo>
                  <a:pt x="2636079" y="3956591"/>
                </a:lnTo>
                <a:lnTo>
                  <a:pt x="0" y="39565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2500131" y="1214438"/>
            <a:ext cx="13287737" cy="140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O QUE SÃO TURFEIRAS?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5728" y="3187170"/>
            <a:ext cx="12409513" cy="364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Uma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espécie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“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pántano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” sempre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molhado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que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água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está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sempre à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superfície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ou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muito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perto</a:t>
            </a:r>
            <a:endParaRPr lang="en-US" sz="2775" dirty="0">
              <a:solidFill>
                <a:srgbClr val="76905B"/>
              </a:solidFill>
              <a:latin typeface="Garbata"/>
              <a:ea typeface="Garbata"/>
              <a:cs typeface="Garbata"/>
              <a:sym typeface="Garbata"/>
            </a:endParaRP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Crescimento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muito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lento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longo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milhares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anos</a:t>
            </a:r>
            <a:endParaRPr lang="en-US" sz="2775" dirty="0">
              <a:solidFill>
                <a:srgbClr val="76905B"/>
              </a:solidFill>
              <a:latin typeface="Garbata"/>
              <a:ea typeface="Garbata"/>
              <a:cs typeface="Garbata"/>
              <a:sym typeface="Garbata"/>
            </a:endParaRP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Formam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-se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graças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à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humidade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chuva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que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são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característicos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Açores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3E0831E-F59C-9D3F-2BE1-0D73EDB132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454721"/>
            <a:ext cx="4884217" cy="366035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0D1694C-C991-4AAA-C05C-15ED4ACD43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40" y="6508205"/>
            <a:ext cx="5435360" cy="36173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2500131" y="1214437"/>
            <a:ext cx="13287737" cy="286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ONDE PODEMOS ENCONTRAR TURFEIRAS?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39243" y="5591731"/>
            <a:ext cx="12409513" cy="141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Em altitude e geralmente em lugares frios e muito húmidos.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Existem em todas as ilhas excepto na Graciosa e em Santa Maria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1219425" y="5496185"/>
            <a:ext cx="12409513" cy="67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1874035" y="0"/>
            <a:ext cx="14539929" cy="10287000"/>
          </a:xfrm>
          <a:custGeom>
            <a:avLst/>
            <a:gdLst/>
            <a:ahLst/>
            <a:cxnLst/>
            <a:rect l="l" t="t" r="r" b="b"/>
            <a:pathLst>
              <a:path w="14539929" h="10287000">
                <a:moveTo>
                  <a:pt x="0" y="0"/>
                </a:moveTo>
                <a:lnTo>
                  <a:pt x="14539930" y="0"/>
                </a:lnTo>
                <a:lnTo>
                  <a:pt x="145399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4092954" y="3914690"/>
            <a:ext cx="3733246" cy="4114800"/>
          </a:xfrm>
          <a:custGeom>
            <a:avLst/>
            <a:gdLst/>
            <a:ahLst/>
            <a:cxnLst/>
            <a:rect l="l" t="t" r="r" b="b"/>
            <a:pathLst>
              <a:path w="3733246" h="4114800">
                <a:moveTo>
                  <a:pt x="0" y="0"/>
                </a:moveTo>
                <a:lnTo>
                  <a:pt x="3733246" y="0"/>
                </a:lnTo>
                <a:lnTo>
                  <a:pt x="3733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12"/>
          <p:cNvSpPr txBox="1"/>
          <p:nvPr/>
        </p:nvSpPr>
        <p:spPr>
          <a:xfrm>
            <a:off x="2500131" y="1214437"/>
            <a:ext cx="13287737" cy="286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PORQUE SÃO LUGARES ESPECIAIS?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425" y="5018458"/>
            <a:ext cx="12409513" cy="21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São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como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esponjas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gigantes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que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guardam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muita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água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,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permitindo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haver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água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disponível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abundância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nossas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ilhas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Abrigam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espécies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únicas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,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principalmente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suas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margens</a:t>
            </a:r>
            <a:endParaRPr lang="en-US" sz="2775" dirty="0">
              <a:solidFill>
                <a:srgbClr val="76905B"/>
              </a:solidFill>
              <a:latin typeface="Garbata"/>
              <a:ea typeface="Garbata"/>
              <a:cs typeface="Garbata"/>
              <a:sym typeface="Garbat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14859468" y="2760789"/>
            <a:ext cx="2725053" cy="5924028"/>
          </a:xfrm>
          <a:custGeom>
            <a:avLst/>
            <a:gdLst/>
            <a:ahLst/>
            <a:cxnLst/>
            <a:rect l="l" t="t" r="r" b="b"/>
            <a:pathLst>
              <a:path w="2725053" h="5924028">
                <a:moveTo>
                  <a:pt x="0" y="0"/>
                </a:moveTo>
                <a:lnTo>
                  <a:pt x="2725053" y="0"/>
                </a:lnTo>
                <a:lnTo>
                  <a:pt x="2725053" y="5924028"/>
                </a:lnTo>
                <a:lnTo>
                  <a:pt x="0" y="5924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9144000" y="2619560"/>
            <a:ext cx="5604180" cy="3444024"/>
          </a:xfrm>
          <a:custGeom>
            <a:avLst/>
            <a:gdLst/>
            <a:ahLst/>
            <a:cxnLst/>
            <a:rect l="l" t="t" r="r" b="b"/>
            <a:pathLst>
              <a:path w="5604180" h="3444024">
                <a:moveTo>
                  <a:pt x="0" y="0"/>
                </a:moveTo>
                <a:lnTo>
                  <a:pt x="5604180" y="0"/>
                </a:lnTo>
                <a:lnTo>
                  <a:pt x="5604180" y="3444024"/>
                </a:lnTo>
                <a:lnTo>
                  <a:pt x="0" y="3444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2500131" y="1214437"/>
            <a:ext cx="13287737" cy="140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A ÁGUA QUE BEBEMOS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7507" y="4855901"/>
            <a:ext cx="12409513" cy="21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Filtram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naturalmente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água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Mantêm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as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ribeiras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mais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limpas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regulares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Protegem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as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nascentes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2500131" y="1214437"/>
            <a:ext cx="13287737" cy="286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 dirty="0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COMO ESPONJAS NATURAIS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9234" y="4761865"/>
            <a:ext cx="8162187" cy="29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Absorvem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imensa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água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quando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chove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Libertam-na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devagar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,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ajudando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evitar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secas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cheias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Funcionam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como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reservatórios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naturais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</p:txBody>
      </p:sp>
      <p:pic>
        <p:nvPicPr>
          <p:cNvPr id="13" name="Sphagnum 2">
            <a:hlinkClick r:id="" action="ppaction://media"/>
            <a:extLst>
              <a:ext uri="{FF2B5EF4-FFF2-40B4-BE49-F238E27FC236}">
                <a16:creationId xmlns:a16="http://schemas.microsoft.com/office/drawing/2014/main" id="{11A7750E-0FD9-DCE9-04FE-8DD5274664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07025" y="4000807"/>
            <a:ext cx="7413055" cy="4942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Freeform 11"/>
          <p:cNvSpPr/>
          <p:nvPr/>
        </p:nvSpPr>
        <p:spPr>
          <a:xfrm>
            <a:off x="9580002" y="5919573"/>
            <a:ext cx="3471395" cy="41148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4" y="0"/>
                </a:lnTo>
                <a:lnTo>
                  <a:pt x="3471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Freeform 12"/>
          <p:cNvSpPr/>
          <p:nvPr/>
        </p:nvSpPr>
        <p:spPr>
          <a:xfrm>
            <a:off x="13051397" y="2976488"/>
            <a:ext cx="4183253" cy="4114800"/>
          </a:xfrm>
          <a:custGeom>
            <a:avLst/>
            <a:gdLst/>
            <a:ahLst/>
            <a:cxnLst/>
            <a:rect l="l" t="t" r="r" b="b"/>
            <a:pathLst>
              <a:path w="4183253" h="4114800">
                <a:moveTo>
                  <a:pt x="0" y="0"/>
                </a:moveTo>
                <a:lnTo>
                  <a:pt x="4183254" y="0"/>
                </a:lnTo>
                <a:lnTo>
                  <a:pt x="41832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2500131" y="1214437"/>
            <a:ext cx="13287737" cy="140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COFRES DE CARBONO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4040" y="4529527"/>
            <a:ext cx="12409513" cy="141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Guardam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carbono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no solo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durante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milhares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anos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Ajudam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a combater as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alterações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climáticas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9434" y="-2357438"/>
            <a:ext cx="7159762" cy="6679937"/>
          </a:xfrm>
          <a:custGeom>
            <a:avLst/>
            <a:gdLst/>
            <a:ahLst/>
            <a:cxnLst/>
            <a:rect l="l" t="t" r="r" b="b"/>
            <a:pathLst>
              <a:path w="7159762" h="6679937">
                <a:moveTo>
                  <a:pt x="0" y="0"/>
                </a:moveTo>
                <a:lnTo>
                  <a:pt x="7159761" y="0"/>
                </a:lnTo>
                <a:lnTo>
                  <a:pt x="7159761" y="6679938"/>
                </a:lnTo>
                <a:lnTo>
                  <a:pt x="0" y="667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-1022145" y="6223003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0" y="0"/>
                </a:moveTo>
                <a:lnTo>
                  <a:pt x="5831119" y="0"/>
                </a:lnTo>
                <a:lnTo>
                  <a:pt x="5831119" y="4923627"/>
                </a:lnTo>
                <a:lnTo>
                  <a:pt x="0" y="49236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77013" y="8315240"/>
            <a:ext cx="1966867" cy="1314535"/>
          </a:xfrm>
          <a:custGeom>
            <a:avLst/>
            <a:gdLst/>
            <a:ahLst/>
            <a:cxnLst/>
            <a:rect l="l" t="t" r="r" b="b"/>
            <a:pathLst>
              <a:path w="1966867" h="1314535">
                <a:moveTo>
                  <a:pt x="0" y="0"/>
                </a:moveTo>
                <a:lnTo>
                  <a:pt x="1966867" y="0"/>
                </a:lnTo>
                <a:lnTo>
                  <a:pt x="1966867" y="1314535"/>
                </a:lnTo>
                <a:lnTo>
                  <a:pt x="0" y="13145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Freeform 5"/>
          <p:cNvSpPr/>
          <p:nvPr/>
        </p:nvSpPr>
        <p:spPr>
          <a:xfrm>
            <a:off x="1893415" y="-2747962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6" name="Freeform 6"/>
          <p:cNvSpPr/>
          <p:nvPr/>
        </p:nvSpPr>
        <p:spPr>
          <a:xfrm flipH="1">
            <a:off x="13313553" y="8029490"/>
            <a:ext cx="6758614" cy="5566640"/>
          </a:xfrm>
          <a:custGeom>
            <a:avLst/>
            <a:gdLst/>
            <a:ahLst/>
            <a:cxnLst/>
            <a:rect l="l" t="t" r="r" b="b"/>
            <a:pathLst>
              <a:path w="6758614" h="5566640">
                <a:moveTo>
                  <a:pt x="6758614" y="0"/>
                </a:moveTo>
                <a:lnTo>
                  <a:pt x="0" y="0"/>
                </a:lnTo>
                <a:lnTo>
                  <a:pt x="0" y="5566640"/>
                </a:lnTo>
                <a:lnTo>
                  <a:pt x="6758614" y="5566640"/>
                </a:lnTo>
                <a:lnTo>
                  <a:pt x="67586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Freeform 7"/>
          <p:cNvSpPr/>
          <p:nvPr/>
        </p:nvSpPr>
        <p:spPr>
          <a:xfrm flipH="1" flipV="1">
            <a:off x="12708143" y="-1479282"/>
            <a:ext cx="5831119" cy="4923627"/>
          </a:xfrm>
          <a:custGeom>
            <a:avLst/>
            <a:gdLst/>
            <a:ahLst/>
            <a:cxnLst/>
            <a:rect l="l" t="t" r="r" b="b"/>
            <a:pathLst>
              <a:path w="5831119" h="4923627">
                <a:moveTo>
                  <a:pt x="5831119" y="4923627"/>
                </a:moveTo>
                <a:lnTo>
                  <a:pt x="0" y="4923627"/>
                </a:lnTo>
                <a:lnTo>
                  <a:pt x="0" y="0"/>
                </a:lnTo>
                <a:lnTo>
                  <a:pt x="5831119" y="0"/>
                </a:lnTo>
                <a:lnTo>
                  <a:pt x="5831119" y="4923627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 rot="-6419210">
            <a:off x="13168805" y="-2057400"/>
            <a:ext cx="2409028" cy="4114800"/>
          </a:xfrm>
          <a:custGeom>
            <a:avLst/>
            <a:gdLst/>
            <a:ahLst/>
            <a:cxnLst/>
            <a:rect l="l" t="t" r="r" b="b"/>
            <a:pathLst>
              <a:path w="2409028" h="4114800">
                <a:moveTo>
                  <a:pt x="0" y="0"/>
                </a:moveTo>
                <a:lnTo>
                  <a:pt x="2409028" y="0"/>
                </a:lnTo>
                <a:lnTo>
                  <a:pt x="24090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>
            <a:off x="14555443" y="8972508"/>
            <a:ext cx="3415883" cy="2174123"/>
          </a:xfrm>
          <a:custGeom>
            <a:avLst/>
            <a:gdLst/>
            <a:ahLst/>
            <a:cxnLst/>
            <a:rect l="l" t="t" r="r" b="b"/>
            <a:pathLst>
              <a:path w="3415883" h="2174123">
                <a:moveTo>
                  <a:pt x="0" y="0"/>
                </a:moveTo>
                <a:lnTo>
                  <a:pt x="3415884" y="0"/>
                </a:lnTo>
                <a:lnTo>
                  <a:pt x="3415884" y="2174122"/>
                </a:lnTo>
                <a:lnTo>
                  <a:pt x="0" y="21741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10"/>
          <p:cNvSpPr/>
          <p:nvPr/>
        </p:nvSpPr>
        <p:spPr>
          <a:xfrm>
            <a:off x="16467953" y="1028700"/>
            <a:ext cx="2233136" cy="1502291"/>
          </a:xfrm>
          <a:custGeom>
            <a:avLst/>
            <a:gdLst/>
            <a:ahLst/>
            <a:cxnLst/>
            <a:rect l="l" t="t" r="r" b="b"/>
            <a:pathLst>
              <a:path w="2233136" h="1502291">
                <a:moveTo>
                  <a:pt x="0" y="0"/>
                </a:moveTo>
                <a:lnTo>
                  <a:pt x="2233135" y="0"/>
                </a:lnTo>
                <a:lnTo>
                  <a:pt x="2233135" y="1502291"/>
                </a:lnTo>
                <a:lnTo>
                  <a:pt x="0" y="1502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2500131" y="1214437"/>
            <a:ext cx="13287737" cy="140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1"/>
              </a:lnSpc>
            </a:pPr>
            <a:r>
              <a:rPr lang="en-US" sz="8258">
                <a:solidFill>
                  <a:srgbClr val="76905B"/>
                </a:solidFill>
                <a:latin typeface="Roca One"/>
                <a:ea typeface="Roca One"/>
                <a:cs typeface="Roca One"/>
                <a:sym typeface="Roca One"/>
              </a:rPr>
              <a:t>COFRES DE CARBONO</a:t>
            </a:r>
          </a:p>
        </p:txBody>
      </p:sp>
      <p:sp>
        <p:nvSpPr>
          <p:cNvPr id="12" name="Freeform 12"/>
          <p:cNvSpPr/>
          <p:nvPr/>
        </p:nvSpPr>
        <p:spPr>
          <a:xfrm>
            <a:off x="3518824" y="2472886"/>
            <a:ext cx="5625176" cy="7500235"/>
          </a:xfrm>
          <a:custGeom>
            <a:avLst/>
            <a:gdLst/>
            <a:ahLst/>
            <a:cxnLst/>
            <a:rect l="l" t="t" r="r" b="b"/>
            <a:pathLst>
              <a:path w="5625176" h="7500235">
                <a:moveTo>
                  <a:pt x="0" y="0"/>
                </a:moveTo>
                <a:lnTo>
                  <a:pt x="5625176" y="0"/>
                </a:lnTo>
                <a:lnTo>
                  <a:pt x="5625176" y="7500235"/>
                </a:lnTo>
                <a:lnTo>
                  <a:pt x="0" y="7500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3" name="TextBox 13"/>
          <p:cNvSpPr txBox="1"/>
          <p:nvPr/>
        </p:nvSpPr>
        <p:spPr>
          <a:xfrm>
            <a:off x="9989325" y="4529234"/>
            <a:ext cx="4128906" cy="21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65" lvl="1" indent="-299632" algn="l">
              <a:lnSpc>
                <a:spcPts val="5912"/>
              </a:lnSpc>
              <a:buFont typeface="Arial"/>
              <a:buChar char="•"/>
            </a:pP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Acumulação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de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carbono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em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turfeiras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- </a:t>
            </a:r>
            <a:r>
              <a:rPr lang="en-US" sz="2775" dirty="0" err="1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ilha</a:t>
            </a:r>
            <a:r>
              <a:rPr lang="en-US" sz="2775" dirty="0">
                <a:solidFill>
                  <a:srgbClr val="76905B"/>
                </a:solidFill>
                <a:latin typeface="Garbata"/>
                <a:ea typeface="Garbata"/>
                <a:cs typeface="Garbata"/>
                <a:sym typeface="Garbata"/>
              </a:rPr>
              <a:t> das Flores.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249</Words>
  <Application>Microsoft Office PowerPoint</Application>
  <PresentationFormat>Personalizados</PresentationFormat>
  <Paragraphs>36</Paragraphs>
  <Slides>12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7" baseType="lpstr">
      <vt:lpstr>Roca One</vt:lpstr>
      <vt:lpstr>Garbata</vt:lpstr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Importância das Turfeiras</dc:title>
  <cp:lastModifiedBy>Ricardo MP. Correia</cp:lastModifiedBy>
  <cp:revision>2</cp:revision>
  <dcterms:created xsi:type="dcterms:W3CDTF">2006-08-16T00:00:00Z</dcterms:created>
  <dcterms:modified xsi:type="dcterms:W3CDTF">2026-04-14T08:36:38Z</dcterms:modified>
  <dc:identifier>DAHGwGv6Nns</dc:identifier>
</cp:coreProperties>
</file>